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3.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2.xml" ContentType="application/vnd.openxmlformats-officedocument.presentationml.notesSlide+xml"/>
  <Override PartName="/ppt/tags/tag15.xml" ContentType="application/vnd.openxmlformats-officedocument.presentationml.tags+xml"/>
  <Override PartName="/ppt/notesSlides/notesSlide33.xml" ContentType="application/vnd.openxmlformats-officedocument.presentationml.notesSlide+xml"/>
  <Override PartName="/ppt/tags/tag16.xml" ContentType="application/vnd.openxmlformats-officedocument.presentationml.tags+xml"/>
  <Override PartName="/ppt/notesSlides/notesSlide3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84" r:id="rId5"/>
    <p:sldMasterId id="2147484323" r:id="rId6"/>
    <p:sldMasterId id="2147484357" r:id="rId7"/>
  </p:sldMasterIdLst>
  <p:notesMasterIdLst>
    <p:notesMasterId r:id="rId57"/>
  </p:notesMasterIdLst>
  <p:handoutMasterIdLst>
    <p:handoutMasterId r:id="rId58"/>
  </p:handoutMasterIdLst>
  <p:sldIdLst>
    <p:sldId id="305" r:id="rId8"/>
    <p:sldId id="306" r:id="rId9"/>
    <p:sldId id="307" r:id="rId10"/>
    <p:sldId id="308" r:id="rId11"/>
    <p:sldId id="309" r:id="rId12"/>
    <p:sldId id="310" r:id="rId13"/>
    <p:sldId id="311" r:id="rId14"/>
    <p:sldId id="312" r:id="rId15"/>
    <p:sldId id="313" r:id="rId16"/>
    <p:sldId id="314" r:id="rId17"/>
    <p:sldId id="315" r:id="rId18"/>
    <p:sldId id="316" r:id="rId19"/>
    <p:sldId id="317" r:id="rId20"/>
    <p:sldId id="318" r:id="rId21"/>
    <p:sldId id="319" r:id="rId22"/>
    <p:sldId id="320" r:id="rId23"/>
    <p:sldId id="321"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35" r:id="rId38"/>
    <p:sldId id="336" r:id="rId39"/>
    <p:sldId id="337" r:id="rId40"/>
    <p:sldId id="338" r:id="rId41"/>
    <p:sldId id="339" r:id="rId42"/>
    <p:sldId id="340" r:id="rId43"/>
    <p:sldId id="341" r:id="rId44"/>
    <p:sldId id="342" r:id="rId45"/>
    <p:sldId id="343" r:id="rId46"/>
    <p:sldId id="344" r:id="rId47"/>
    <p:sldId id="345" r:id="rId48"/>
    <p:sldId id="346" r:id="rId49"/>
    <p:sldId id="347" r:id="rId50"/>
    <p:sldId id="348" r:id="rId51"/>
    <p:sldId id="304" r:id="rId52"/>
    <p:sldId id="349" r:id="rId53"/>
    <p:sldId id="301" r:id="rId54"/>
    <p:sldId id="302" r:id="rId55"/>
    <p:sldId id="303" r:id="rId56"/>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4" id="{441B0705-9AE9-445D-86FF-48F5A7368372}">
          <p14:sldIdLst>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04"/>
            <p14:sldId id="349"/>
            <p14:sldId id="301"/>
            <p14:sldId id="302"/>
            <p14:sldId id="303"/>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1546" autoAdjust="0"/>
    <p:restoredTop sz="80673" autoAdjust="0"/>
  </p:normalViewPr>
  <p:slideViewPr>
    <p:cSldViewPr snapToObjects="1">
      <p:cViewPr varScale="1">
        <p:scale>
          <a:sx n="115" d="100"/>
          <a:sy n="115" d="100"/>
        </p:scale>
        <p:origin x="1086" y="114"/>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25" d="100"/>
        <a:sy n="25" d="100"/>
      </p:scale>
      <p:origin x="0" y="0"/>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oleObject" Target="file:///C:\Users\lenwy\Desktop\Shared%20Folders\Hadoop\Talks\PASS\CCI%20storage%20space%20comparison.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r>
              <a:rPr lang="en-US" sz="1400" b="0" dirty="0">
                <a:solidFill>
                  <a:srgbClr val="505050"/>
                </a:solidFill>
                <a:latin typeface="Segoe UI Light" panose="020B0502040204020203" pitchFamily="34" charset="0"/>
                <a:cs typeface="Segoe UI Light" panose="020B0502040204020203" pitchFamily="34" charset="0"/>
              </a:rPr>
              <a:t>Space </a:t>
            </a:r>
            <a:r>
              <a:rPr lang="en-US" sz="1400" b="0" dirty="0" smtClean="0">
                <a:solidFill>
                  <a:srgbClr val="505050"/>
                </a:solidFill>
                <a:latin typeface="Segoe UI Light" panose="020B0502040204020203" pitchFamily="34" charset="0"/>
                <a:cs typeface="Segoe UI Light" panose="020B0502040204020203" pitchFamily="34" charset="0"/>
              </a:rPr>
              <a:t>used </a:t>
            </a:r>
            <a:r>
              <a:rPr lang="en-US" sz="1400" b="0" dirty="0">
                <a:solidFill>
                  <a:srgbClr val="505050"/>
                </a:solidFill>
                <a:latin typeface="Segoe UI Light" panose="020B0502040204020203" pitchFamily="34" charset="0"/>
                <a:cs typeface="Segoe UI Light" panose="020B0502040204020203" pitchFamily="34" charset="0"/>
              </a:rPr>
              <a:t>in </a:t>
            </a:r>
            <a:r>
              <a:rPr lang="en-US" sz="1400" b="0" dirty="0" smtClean="0">
                <a:solidFill>
                  <a:srgbClr val="505050"/>
                </a:solidFill>
                <a:latin typeface="Segoe UI Light" panose="020B0502040204020203" pitchFamily="34" charset="0"/>
                <a:cs typeface="Segoe UI Light" panose="020B0502040204020203" pitchFamily="34" charset="0"/>
              </a:rPr>
              <a:t>GB (table with</a:t>
            </a:r>
            <a:r>
              <a:rPr lang="en-US" sz="1400" b="0" baseline="0" dirty="0" smtClean="0">
                <a:solidFill>
                  <a:srgbClr val="505050"/>
                </a:solidFill>
                <a:latin typeface="Segoe UI Light" panose="020B0502040204020203" pitchFamily="34" charset="0"/>
                <a:cs typeface="Segoe UI Light" panose="020B0502040204020203" pitchFamily="34" charset="0"/>
              </a:rPr>
              <a:t> </a:t>
            </a:r>
            <a:r>
              <a:rPr lang="en-US" sz="1400" b="0" dirty="0" smtClean="0">
                <a:solidFill>
                  <a:srgbClr val="505050"/>
                </a:solidFill>
                <a:latin typeface="Segoe UI Light" panose="020B0502040204020203" pitchFamily="34" charset="0"/>
                <a:cs typeface="Segoe UI Light" panose="020B0502040204020203" pitchFamily="34" charset="0"/>
              </a:rPr>
              <a:t>101</a:t>
            </a:r>
            <a:r>
              <a:rPr lang="en-US" sz="1400" b="0" baseline="0" dirty="0" smtClean="0">
                <a:solidFill>
                  <a:srgbClr val="505050"/>
                </a:solidFill>
                <a:latin typeface="Segoe UI Light" panose="020B0502040204020203" pitchFamily="34" charset="0"/>
                <a:cs typeface="Segoe UI Light" panose="020B0502040204020203" pitchFamily="34" charset="0"/>
              </a:rPr>
              <a:t> </a:t>
            </a:r>
            <a:r>
              <a:rPr lang="en-US" sz="1400" b="0" dirty="0" smtClean="0">
                <a:solidFill>
                  <a:srgbClr val="505050"/>
                </a:solidFill>
                <a:latin typeface="Segoe UI Light" panose="020B0502040204020203" pitchFamily="34" charset="0"/>
                <a:cs typeface="Segoe UI Light" panose="020B0502040204020203" pitchFamily="34" charset="0"/>
              </a:rPr>
              <a:t>million</a:t>
            </a:r>
            <a:r>
              <a:rPr lang="en-US" sz="1400" b="0" baseline="0" dirty="0" smtClean="0">
                <a:solidFill>
                  <a:srgbClr val="505050"/>
                </a:solidFill>
                <a:latin typeface="Segoe UI Light" panose="020B0502040204020203" pitchFamily="34" charset="0"/>
                <a:cs typeface="Segoe UI Light" panose="020B0502040204020203" pitchFamily="34" charset="0"/>
              </a:rPr>
              <a:t> </a:t>
            </a:r>
            <a:r>
              <a:rPr lang="en-US" sz="1400" b="0" dirty="0" smtClean="0">
                <a:solidFill>
                  <a:srgbClr val="505050"/>
                </a:solidFill>
                <a:latin typeface="Segoe UI Light" panose="020B0502040204020203" pitchFamily="34" charset="0"/>
                <a:cs typeface="Segoe UI Light" panose="020B0502040204020203" pitchFamily="34" charset="0"/>
              </a:rPr>
              <a:t>rows)</a:t>
            </a:r>
            <a:endParaRPr lang="en-US" sz="1400" b="0" dirty="0">
              <a:solidFill>
                <a:srgbClr val="505050"/>
              </a:solidFill>
              <a:latin typeface="Segoe UI Light" panose="020B0502040204020203" pitchFamily="34" charset="0"/>
              <a:cs typeface="Segoe UI Light" panose="020B0502040204020203" pitchFamily="34" charset="0"/>
            </a:endParaRPr>
          </a:p>
        </c:rich>
      </c:tx>
      <c:layout>
        <c:manualLayout>
          <c:xMode val="edge"/>
          <c:yMode val="edge"/>
          <c:x val="0.24471932617829756"/>
          <c:y val="7.6238402372395014E-2"/>
        </c:manualLayout>
      </c:layout>
      <c:overlay val="0"/>
      <c:spPr>
        <a:noFill/>
        <a:ln>
          <a:noFill/>
        </a:ln>
        <a:effectLst/>
      </c:spPr>
    </c:title>
    <c:autoTitleDeleted val="0"/>
    <c:plotArea>
      <c:layout>
        <c:manualLayout>
          <c:layoutTarget val="inner"/>
          <c:xMode val="edge"/>
          <c:yMode val="edge"/>
          <c:x val="5.5805866991605023E-2"/>
          <c:y val="0.16922517821367003"/>
          <c:w val="0.92955671962367181"/>
          <c:h val="0.70076168289614682"/>
        </c:manualLayout>
      </c:layout>
      <c:barChart>
        <c:barDir val="col"/>
        <c:grouping val="clustered"/>
        <c:varyColors val="0"/>
        <c:ser>
          <c:idx val="0"/>
          <c:order val="0"/>
          <c:spPr>
            <a:solidFill>
              <a:srgbClr val="0072C6"/>
            </a:solidFill>
            <a:ln>
              <a:noFill/>
            </a:ln>
            <a:effectLst/>
          </c:spPr>
          <c:invertIfNegative val="0"/>
          <c:val>
            <c:numRef>
              <c:f>Sheet2!$D$2:$D$7</c:f>
              <c:numCache>
                <c:formatCode>0.0</c:formatCode>
                <c:ptCount val="6"/>
                <c:pt idx="0">
                  <c:v>19.708541870117188</c:v>
                </c:pt>
                <c:pt idx="1">
                  <c:v>10.946243286132813</c:v>
                </c:pt>
                <c:pt idx="2">
                  <c:v>4.9571151733398437</c:v>
                </c:pt>
                <c:pt idx="3">
                  <c:v>3.9822311401367187</c:v>
                </c:pt>
                <c:pt idx="4">
                  <c:v>6.94915771484375</c:v>
                </c:pt>
                <c:pt idx="5">
                  <c:v>1.7726593017578125</c:v>
                </c:pt>
              </c:numCache>
            </c:numRef>
          </c:val>
          <c:extLst>
            <c:ext xmlns:c16="http://schemas.microsoft.com/office/drawing/2014/chart" uri="{C3380CC4-5D6E-409C-BE32-E72D297353CC}">
              <c16:uniqueId val="{00000000-EA44-4582-AE17-4DC3C5DF6F76}"/>
            </c:ext>
            <c:ext xmlns:c15="http://schemas.microsoft.com/office/drawing/2012/chart" uri="{02D57815-91ED-43cb-92C2-25804820EDAC}">
              <c15:filteredSeriesTitle>
                <c15:tx>
                  <c:strRef>
                    <c:extLst xmlns:c16="http://schemas.microsoft.com/office/drawing/2014/chart">
                      <c:ext uri="{02D57815-91ED-43cb-92C2-25804820EDAC}">
                        <c15:formulaRef>
                          <c15:sqref>Sheet2!$D$1</c15:sqref>
                        </c15:formulaRef>
                      </c:ext>
                    </c:extLst>
                    <c:strCache>
                      <c:ptCount val="1"/>
                      <c:pt idx="0">
                        <c:v>Space Used GB</c:v>
                      </c:pt>
                    </c:strCache>
                  </c:strRef>
                </c15:tx>
              </c15:filteredSeriesTitle>
            </c:ext>
            <c:ext xmlns:c15="http://schemas.microsoft.com/office/drawing/2012/chart" uri="{02D57815-91ED-43cb-92C2-25804820EDAC}">
              <c15:filteredCategoryTitle>
                <c15:cat>
                  <c:strRef>
                    <c:extLst>
                      <c:ext uri="{02D57815-91ED-43cb-92C2-25804820EDAC}">
                        <c15:formulaRef>
                          <c15:sqref>Sheet2!$A$2:$A$7</c15:sqref>
                        </c15:formulaRef>
                      </c:ext>
                    </c:extLst>
                    <c:strCache>
                      <c:ptCount val="6"/>
                      <c:pt idx="0">
                        <c:v>Table with customary indexing</c:v>
                      </c:pt>
                      <c:pt idx="1">
                        <c:v>Table with customary indexing (page compression)</c:v>
                      </c:pt>
                      <c:pt idx="2">
                        <c:v>Table with no indexing</c:v>
                      </c:pt>
                      <c:pt idx="3">
                        <c:v>Table with no indexing (page compression)</c:v>
                      </c:pt>
                      <c:pt idx="4">
                        <c:v>Table with columnstore index</c:v>
                      </c:pt>
                      <c:pt idx="5">
                        <c:v>Clustered columnstore</c:v>
                      </c:pt>
                    </c:strCache>
                  </c:strRef>
                </c15:cat>
              </c15:filteredCategoryTitle>
            </c:ext>
          </c:extLst>
        </c:ser>
        <c:dLbls>
          <c:showLegendKey val="0"/>
          <c:showVal val="0"/>
          <c:showCatName val="0"/>
          <c:showSerName val="0"/>
          <c:showPercent val="0"/>
          <c:showBubbleSize val="0"/>
        </c:dLbls>
        <c:gapWidth val="100"/>
        <c:overlap val="-24"/>
        <c:axId val="719661008"/>
        <c:axId val="719655568"/>
      </c:barChart>
      <c:catAx>
        <c:axId val="719661008"/>
        <c:scaling>
          <c:orientation val="minMax"/>
        </c:scaling>
        <c:delete val="0"/>
        <c:axPos val="b"/>
        <c:numFmt formatCode="General" sourceLinked="0"/>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505050"/>
                </a:solidFill>
                <a:latin typeface="Segoe UI Light" panose="020B0502040204020203" pitchFamily="34" charset="0"/>
                <a:ea typeface="+mn-ea"/>
                <a:cs typeface="Segoe UI Light" panose="020B0502040204020203" pitchFamily="34" charset="0"/>
              </a:defRPr>
            </a:pPr>
            <a:endParaRPr lang="en-US"/>
          </a:p>
        </c:txPr>
        <c:crossAx val="719655568"/>
        <c:crosses val="autoZero"/>
        <c:auto val="1"/>
        <c:lblAlgn val="ctr"/>
        <c:lblOffset val="100"/>
        <c:noMultiLvlLbl val="0"/>
      </c:catAx>
      <c:valAx>
        <c:axId val="719655568"/>
        <c:scaling>
          <c:orientation val="minMax"/>
          <c:max val="20"/>
        </c:scaling>
        <c:delete val="0"/>
        <c:axPos val="l"/>
        <c:majorGridlines>
          <c:spPr>
            <a:ln w="9525" cap="flat" cmpd="sng" algn="ctr">
              <a:solidFill>
                <a:schemeClr val="tx2">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505050"/>
                </a:solidFill>
                <a:latin typeface="Segoe UI Light" panose="020B0502040204020203" pitchFamily="34" charset="0"/>
                <a:ea typeface="+mn-ea"/>
                <a:cs typeface="Segoe UI Light" panose="020B0502040204020203" pitchFamily="34" charset="0"/>
              </a:defRPr>
            </a:pPr>
            <a:endParaRPr lang="en-US"/>
          </a:p>
        </c:txPr>
        <c:crossAx val="719661008"/>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10/29/2014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10/29/2014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556336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80CB99-47E3-46F4-AAEB-3919FBEFC014}" type="slidenum">
              <a:rPr lang="en-US" smtClean="0">
                <a:solidFill>
                  <a:prstClr val="black"/>
                </a:solidFill>
                <a:latin typeface="Segoe" pitchFamily="34" charset="0"/>
              </a:rPr>
              <a:pPr/>
              <a:t>11</a:t>
            </a:fld>
            <a:endParaRPr lang="en-US" dirty="0">
              <a:solidFill>
                <a:prstClr val="black"/>
              </a:solidFill>
              <a:latin typeface="Segoe" pitchFamily="34" charset="0"/>
            </a:endParaRPr>
          </a:p>
        </p:txBody>
      </p:sp>
    </p:spTree>
    <p:extLst>
      <p:ext uri="{BB962C8B-B14F-4D97-AF65-F5344CB8AC3E}">
        <p14:creationId xmlns:p14="http://schemas.microsoft.com/office/powerpoint/2010/main" val="1834695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endParaRPr lang="en-US" dirty="0"/>
          </a:p>
        </p:txBody>
      </p:sp>
      <p:sp>
        <p:nvSpPr>
          <p:cNvPr id="5" name="Date Placeholder 4"/>
          <p:cNvSpPr>
            <a:spLocks noGrp="1"/>
          </p:cNvSpPr>
          <p:nvPr>
            <p:ph type="dt" idx="10"/>
          </p:nvPr>
        </p:nvSpPr>
        <p:spPr/>
        <p:txBody>
          <a:bodyPr/>
          <a:lstStyle/>
          <a:p>
            <a:fld id="{6AB5685A-4A8E-4AD1-AD46-1F4EA95C6D30}" type="datetime1">
              <a:rPr lang="en-US" smtClean="0">
                <a:solidFill>
                  <a:prstClr val="black"/>
                </a:solidFill>
              </a:rPr>
              <a:pPr/>
              <a:t>10/29/2014</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dirty="0" smtClean="0">
                <a:solidFill>
                  <a:prstClr val="black"/>
                </a:solidFill>
              </a:rPr>
              <a:t>MGXFY13</a:t>
            </a:r>
          </a:p>
          <a:p>
            <a:endParaRPr lang="en-US" dirty="0">
              <a:solidFill>
                <a:prstClr val="black"/>
              </a:solidFill>
            </a:endParaRPr>
          </a:p>
        </p:txBody>
      </p:sp>
    </p:spTree>
    <p:extLst>
      <p:ext uri="{BB962C8B-B14F-4D97-AF65-F5344CB8AC3E}">
        <p14:creationId xmlns:p14="http://schemas.microsoft.com/office/powerpoint/2010/main" val="2885891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xfrm>
            <a:off x="695008" y="4387136"/>
            <a:ext cx="556006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egoe" pitchFamily="34" charset="0"/>
              </a:defRPr>
            </a:lvl1pPr>
            <a:lvl2pPr marL="751494" indent="-289036">
              <a:defRPr>
                <a:solidFill>
                  <a:schemeClr val="tx1"/>
                </a:solidFill>
                <a:latin typeface="Segoe" pitchFamily="34" charset="0"/>
              </a:defRPr>
            </a:lvl2pPr>
            <a:lvl3pPr marL="1156145" indent="-231229">
              <a:defRPr>
                <a:solidFill>
                  <a:schemeClr val="tx1"/>
                </a:solidFill>
                <a:latin typeface="Segoe" pitchFamily="34" charset="0"/>
              </a:defRPr>
            </a:lvl3pPr>
            <a:lvl4pPr marL="1618602" indent="-231229">
              <a:defRPr>
                <a:solidFill>
                  <a:schemeClr val="tx1"/>
                </a:solidFill>
                <a:latin typeface="Segoe" pitchFamily="34" charset="0"/>
              </a:defRPr>
            </a:lvl4pPr>
            <a:lvl5pPr marL="2081060" indent="-231229">
              <a:defRPr>
                <a:solidFill>
                  <a:schemeClr val="tx1"/>
                </a:solidFill>
                <a:latin typeface="Segoe" pitchFamily="34" charset="0"/>
              </a:defRPr>
            </a:lvl5pPr>
            <a:lvl6pPr marL="2543518" indent="-231229" defTabSz="923310" fontAlgn="base">
              <a:spcBef>
                <a:spcPct val="0"/>
              </a:spcBef>
              <a:spcAft>
                <a:spcPct val="0"/>
              </a:spcAft>
              <a:defRPr>
                <a:solidFill>
                  <a:schemeClr val="tx1"/>
                </a:solidFill>
                <a:latin typeface="Segoe" pitchFamily="34" charset="0"/>
              </a:defRPr>
            </a:lvl6pPr>
            <a:lvl7pPr marL="3005976" indent="-231229" defTabSz="923310" fontAlgn="base">
              <a:spcBef>
                <a:spcPct val="0"/>
              </a:spcBef>
              <a:spcAft>
                <a:spcPct val="0"/>
              </a:spcAft>
              <a:defRPr>
                <a:solidFill>
                  <a:schemeClr val="tx1"/>
                </a:solidFill>
                <a:latin typeface="Segoe" pitchFamily="34" charset="0"/>
              </a:defRPr>
            </a:lvl7pPr>
            <a:lvl8pPr marL="3468434" indent="-231229" defTabSz="923310" fontAlgn="base">
              <a:spcBef>
                <a:spcPct val="0"/>
              </a:spcBef>
              <a:spcAft>
                <a:spcPct val="0"/>
              </a:spcAft>
              <a:defRPr>
                <a:solidFill>
                  <a:schemeClr val="tx1"/>
                </a:solidFill>
                <a:latin typeface="Segoe" pitchFamily="34" charset="0"/>
              </a:defRPr>
            </a:lvl8pPr>
            <a:lvl9pPr marL="3930891" indent="-231229" defTabSz="923310" fontAlgn="base">
              <a:spcBef>
                <a:spcPct val="0"/>
              </a:spcBef>
              <a:spcAft>
                <a:spcPct val="0"/>
              </a:spcAft>
              <a:defRPr>
                <a:solidFill>
                  <a:schemeClr val="tx1"/>
                </a:solidFill>
                <a:latin typeface="Segoe" pitchFamily="34" charset="0"/>
              </a:defRPr>
            </a:lvl9pPr>
          </a:lstStyle>
          <a:p>
            <a:pPr defTabSz="923310" fontAlgn="base">
              <a:spcBef>
                <a:spcPct val="0"/>
              </a:spcBef>
              <a:spcAft>
                <a:spcPct val="0"/>
              </a:spcAft>
            </a:pPr>
            <a:fld id="{4FB633F1-C91E-42A2-ADBF-65BA5D59C036}" type="slidenum">
              <a:rPr lang="en-US">
                <a:solidFill>
                  <a:prstClr val="black"/>
                </a:solidFill>
                <a:latin typeface="Segoe UI" pitchFamily="34" charset="0"/>
              </a:rPr>
              <a:pPr defTabSz="923310" fontAlgn="base">
                <a:spcBef>
                  <a:spcPct val="0"/>
                </a:spcBef>
                <a:spcAft>
                  <a:spcPct val="0"/>
                </a:spcAft>
              </a:pPr>
              <a:t>13</a:t>
            </a:fld>
            <a:endParaRPr lang="en-US" dirty="0">
              <a:solidFill>
                <a:prstClr val="black"/>
              </a:solidFill>
              <a:latin typeface="Segoe UI" pitchFamily="34" charset="0"/>
            </a:endParaRPr>
          </a:p>
        </p:txBody>
      </p:sp>
    </p:spTree>
    <p:extLst>
      <p:ext uri="{BB962C8B-B14F-4D97-AF65-F5344CB8AC3E}">
        <p14:creationId xmlns:p14="http://schemas.microsoft.com/office/powerpoint/2010/main" val="2892741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8980CB99-47E3-46F4-AAEB-3919FBEFC014}" type="slidenum">
              <a:rPr lang="en-US" smtClean="0">
                <a:solidFill>
                  <a:prstClr val="black"/>
                </a:solidFill>
                <a:latin typeface="Segoe" pitchFamily="34" charset="0"/>
              </a:rPr>
              <a:pPr/>
              <a:t>14</a:t>
            </a:fld>
            <a:endParaRPr lang="en-US" dirty="0">
              <a:solidFill>
                <a:prstClr val="black"/>
              </a:solidFill>
              <a:latin typeface="Segoe" pitchFamily="34" charset="0"/>
            </a:endParaRPr>
          </a:p>
        </p:txBody>
      </p:sp>
    </p:spTree>
    <p:extLst>
      <p:ext uri="{BB962C8B-B14F-4D97-AF65-F5344CB8AC3E}">
        <p14:creationId xmlns:p14="http://schemas.microsoft.com/office/powerpoint/2010/main" val="3495853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63BD3E1-0927-45B7-A48A-B2BA9CD0FAEF}"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200670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63BD3E1-0927-45B7-A48A-B2BA9CD0FAEF}"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349994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a:xfrm>
            <a:off x="701040" y="4415790"/>
            <a:ext cx="5608320" cy="5337810"/>
          </a:xfrm>
          <a:prstGeom prst="rect">
            <a:avLst/>
          </a:prstGeom>
        </p:spPr>
        <p:txBody>
          <a:bodyPr/>
          <a:lstStyle/>
          <a:p>
            <a:pPr defTabSz="950411">
              <a:defRPr/>
            </a:pPr>
            <a:endParaRPr lang="en-US" dirty="0"/>
          </a:p>
        </p:txBody>
      </p:sp>
      <p:sp>
        <p:nvSpPr>
          <p:cNvPr id="12" name="Date Placeholder 11"/>
          <p:cNvSpPr>
            <a:spLocks noGrp="1"/>
          </p:cNvSpPr>
          <p:nvPr>
            <p:ph type="dt" idx="10"/>
          </p:nvPr>
        </p:nvSpPr>
        <p:spPr/>
        <p:txBody>
          <a:bodyPr/>
          <a:lstStyle/>
          <a:p>
            <a:fld id="{001B949D-7AF1-4C19-958B-E1549459D7C0}" type="datetime1">
              <a:rPr lang="en-US" smtClean="0">
                <a:solidFill>
                  <a:prstClr val="black"/>
                </a:solidFill>
              </a:rPr>
              <a:pPr/>
              <a:t>10/29/2014</a:t>
            </a:fld>
            <a:endParaRPr lang="en-US" dirty="0">
              <a:solidFill>
                <a:prstClr val="black"/>
              </a:solidFill>
            </a:endParaRPr>
          </a:p>
        </p:txBody>
      </p:sp>
      <p:sp>
        <p:nvSpPr>
          <p:cNvPr id="13" name="Footer Placeholder 12"/>
          <p:cNvSpPr>
            <a:spLocks noGrp="1"/>
          </p:cNvSpPr>
          <p:nvPr>
            <p:ph type="ftr" sz="quarter" idx="11"/>
          </p:nvPr>
        </p:nvSpPr>
        <p:spPr/>
        <p:txBody>
          <a:bodyPr/>
          <a:lstStyle/>
          <a:p>
            <a:r>
              <a:rPr lang="en-US" dirty="0" smtClean="0">
                <a:solidFill>
                  <a:prstClr val="black"/>
                </a:solidFill>
              </a:rPr>
              <a:t>© 2014 Microsoft Corporation. All rights reserved. Microsoft, Windows, and other product names are or may be registered trademarks and/or trademarks in the U.S. and/or other countries.</a:t>
            </a:r>
            <a:endParaRPr lang="en-US" dirty="0">
              <a:solidFill>
                <a:prstClr val="black"/>
              </a:solidFill>
            </a:endParaRPr>
          </a:p>
        </p:txBody>
      </p:sp>
      <p:sp>
        <p:nvSpPr>
          <p:cNvPr id="14" name="Slide Number Placeholder 13"/>
          <p:cNvSpPr>
            <a:spLocks noGrp="1"/>
          </p:cNvSpPr>
          <p:nvPr>
            <p:ph type="sldNum" sz="quarter" idx="12"/>
          </p:nvPr>
        </p:nvSpPr>
        <p:spPr/>
        <p:txBody>
          <a:bodyPr/>
          <a:lstStyle/>
          <a:p>
            <a:fld id="{4B3ECC09-09B7-4756-9F32-FA1EF90A933B}" type="slidenum">
              <a:rPr lang="en-US" smtClean="0">
                <a:solidFill>
                  <a:prstClr val="black"/>
                </a:solidFill>
              </a:rPr>
              <a:pPr/>
              <a:t>17</a:t>
            </a:fld>
            <a:endParaRPr lang="en-US" dirty="0">
              <a:solidFill>
                <a:prstClr val="black"/>
              </a:solidFill>
            </a:endParaRPr>
          </a:p>
        </p:txBody>
      </p:sp>
      <p:sp>
        <p:nvSpPr>
          <p:cNvPr id="15" name="Header Placeholder 14"/>
          <p:cNvSpPr>
            <a:spLocks noGrp="1"/>
          </p:cNvSpPr>
          <p:nvPr>
            <p:ph type="hdr" sz="quarter" idx="13"/>
          </p:nvPr>
        </p:nvSpPr>
        <p:spPr/>
        <p:txBody>
          <a:bodyPr/>
          <a:lstStyle/>
          <a:p>
            <a:r>
              <a:rPr lang="en-US" dirty="0" smtClean="0">
                <a:solidFill>
                  <a:prstClr val="black"/>
                </a:solidFill>
              </a:rPr>
              <a:t>Microsoft Analytics Platform System</a:t>
            </a:r>
            <a:endParaRPr lang="en-US" dirty="0">
              <a:solidFill>
                <a:prstClr val="black"/>
              </a:solidFill>
            </a:endParaRPr>
          </a:p>
        </p:txBody>
      </p:sp>
    </p:spTree>
    <p:extLst>
      <p:ext uri="{BB962C8B-B14F-4D97-AF65-F5344CB8AC3E}">
        <p14:creationId xmlns:p14="http://schemas.microsoft.com/office/powerpoint/2010/main" val="210750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
        <p:nvSpPr>
          <p:cNvPr id="10" name="Date Placeholder 9"/>
          <p:cNvSpPr>
            <a:spLocks noGrp="1"/>
          </p:cNvSpPr>
          <p:nvPr>
            <p:ph type="dt" idx="13"/>
          </p:nvPr>
        </p:nvSpPr>
        <p:spPr/>
        <p:txBody>
          <a:bodyPr/>
          <a:lstStyle/>
          <a:p>
            <a:fld id="{495562DE-B93B-4FA5-ACB5-9EF3421E072B}" type="datetime8">
              <a:rPr lang="en-US" smtClean="0">
                <a:solidFill>
                  <a:prstClr val="black"/>
                </a:solidFill>
              </a:rPr>
              <a:pPr/>
              <a:t>10/29/2014 10:48 AM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solidFill>
                <a:prstClr val="black"/>
              </a:solidFill>
            </a:endParaRPr>
          </a:p>
        </p:txBody>
      </p:sp>
    </p:spTree>
    <p:extLst>
      <p:ext uri="{BB962C8B-B14F-4D97-AF65-F5344CB8AC3E}">
        <p14:creationId xmlns:p14="http://schemas.microsoft.com/office/powerpoint/2010/main" val="1622578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
        <p:nvSpPr>
          <p:cNvPr id="10" name="Date Placeholder 9"/>
          <p:cNvSpPr>
            <a:spLocks noGrp="1"/>
          </p:cNvSpPr>
          <p:nvPr>
            <p:ph type="dt" idx="13"/>
          </p:nvPr>
        </p:nvSpPr>
        <p:spPr/>
        <p:txBody>
          <a:bodyPr/>
          <a:lstStyle/>
          <a:p>
            <a:fld id="{495562DE-B93B-4FA5-ACB5-9EF3421E072B}" type="datetime8">
              <a:rPr lang="en-US" smtClean="0">
                <a:solidFill>
                  <a:prstClr val="black"/>
                </a:solidFill>
              </a:rPr>
              <a:pPr/>
              <a:t>10/29/2014 10:48 AM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solidFill>
                <a:prstClr val="black"/>
              </a:solidFill>
            </a:endParaRPr>
          </a:p>
        </p:txBody>
      </p:sp>
    </p:spTree>
    <p:extLst>
      <p:ext uri="{BB962C8B-B14F-4D97-AF65-F5344CB8AC3E}">
        <p14:creationId xmlns:p14="http://schemas.microsoft.com/office/powerpoint/2010/main" val="3736784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411">
              <a:defRPr/>
            </a:pPr>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
        <p:nvSpPr>
          <p:cNvPr id="10" name="Date Placeholder 9"/>
          <p:cNvSpPr>
            <a:spLocks noGrp="1"/>
          </p:cNvSpPr>
          <p:nvPr>
            <p:ph type="dt" idx="13"/>
          </p:nvPr>
        </p:nvSpPr>
        <p:spPr/>
        <p:txBody>
          <a:bodyPr/>
          <a:lstStyle/>
          <a:p>
            <a:fld id="{495562DE-B93B-4FA5-ACB5-9EF3421E072B}" type="datetime8">
              <a:rPr lang="en-US" smtClean="0">
                <a:solidFill>
                  <a:prstClr val="black"/>
                </a:solidFill>
              </a:rPr>
              <a:pPr/>
              <a:t>10/29/2014 10:48 AM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solidFill>
                <a:prstClr val="black"/>
              </a:solidFill>
            </a:endParaRPr>
          </a:p>
        </p:txBody>
      </p:sp>
    </p:spTree>
    <p:extLst>
      <p:ext uri="{BB962C8B-B14F-4D97-AF65-F5344CB8AC3E}">
        <p14:creationId xmlns:p14="http://schemas.microsoft.com/office/powerpoint/2010/main" val="1101077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794990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690">
              <a:defRPr/>
            </a:pPr>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
        <p:nvSpPr>
          <p:cNvPr id="10" name="Date Placeholder 9"/>
          <p:cNvSpPr>
            <a:spLocks noGrp="1"/>
          </p:cNvSpPr>
          <p:nvPr>
            <p:ph type="dt" idx="13"/>
          </p:nvPr>
        </p:nvSpPr>
        <p:spPr/>
        <p:txBody>
          <a:bodyPr/>
          <a:lstStyle/>
          <a:p>
            <a:fld id="{495562DE-B93B-4FA5-ACB5-9EF3421E072B}" type="datetime8">
              <a:rPr lang="en-US" smtClean="0">
                <a:solidFill>
                  <a:prstClr val="black"/>
                </a:solidFill>
              </a:rPr>
              <a:pPr/>
              <a:t>10/29/2014 10:48 AM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solidFill>
                <a:prstClr val="black"/>
              </a:solidFill>
            </a:endParaRPr>
          </a:p>
        </p:txBody>
      </p:sp>
    </p:spTree>
    <p:extLst>
      <p:ext uri="{BB962C8B-B14F-4D97-AF65-F5344CB8AC3E}">
        <p14:creationId xmlns:p14="http://schemas.microsoft.com/office/powerpoint/2010/main" val="2113415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50464" rtl="0" eaLnBrk="1" fontAlgn="auto" latinLnBrk="0" hangingPunct="1">
              <a:lnSpc>
                <a:spcPct val="90000"/>
              </a:lnSpc>
              <a:spcBef>
                <a:spcPts val="0"/>
              </a:spcBef>
              <a:spcAft>
                <a:spcPts val="346"/>
              </a:spcAft>
              <a:buClrTx/>
              <a:buSzTx/>
              <a:buFontTx/>
              <a:buNone/>
              <a:tabLst/>
              <a:defRPr/>
            </a:pPr>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
        <p:nvSpPr>
          <p:cNvPr id="10" name="Date Placeholder 9"/>
          <p:cNvSpPr>
            <a:spLocks noGrp="1"/>
          </p:cNvSpPr>
          <p:nvPr>
            <p:ph type="dt" idx="13"/>
          </p:nvPr>
        </p:nvSpPr>
        <p:spPr/>
        <p:txBody>
          <a:bodyPr/>
          <a:lstStyle/>
          <a:p>
            <a:fld id="{495562DE-B93B-4FA5-ACB5-9EF3421E072B}" type="datetime8">
              <a:rPr lang="en-US" smtClean="0">
                <a:solidFill>
                  <a:prstClr val="black"/>
                </a:solidFill>
              </a:rPr>
              <a:pPr/>
              <a:t>10/29/2014 10:48 AM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solidFill>
                <a:prstClr val="black"/>
              </a:solidFill>
            </a:endParaRPr>
          </a:p>
        </p:txBody>
      </p:sp>
    </p:spTree>
    <p:extLst>
      <p:ext uri="{BB962C8B-B14F-4D97-AF65-F5344CB8AC3E}">
        <p14:creationId xmlns:p14="http://schemas.microsoft.com/office/powerpoint/2010/main" val="141495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
        <p:nvSpPr>
          <p:cNvPr id="10" name="Date Placeholder 9"/>
          <p:cNvSpPr>
            <a:spLocks noGrp="1"/>
          </p:cNvSpPr>
          <p:nvPr>
            <p:ph type="dt" idx="13"/>
          </p:nvPr>
        </p:nvSpPr>
        <p:spPr/>
        <p:txBody>
          <a:bodyPr/>
          <a:lstStyle/>
          <a:p>
            <a:fld id="{495562DE-B93B-4FA5-ACB5-9EF3421E072B}" type="datetime8">
              <a:rPr lang="en-US" smtClean="0">
                <a:solidFill>
                  <a:prstClr val="black"/>
                </a:solidFill>
              </a:rPr>
              <a:pPr/>
              <a:t>10/29/2014 10:48 AM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solidFill>
                <a:prstClr val="black"/>
              </a:solidFill>
            </a:endParaRPr>
          </a:p>
        </p:txBody>
      </p:sp>
    </p:spTree>
    <p:extLst>
      <p:ext uri="{BB962C8B-B14F-4D97-AF65-F5344CB8AC3E}">
        <p14:creationId xmlns:p14="http://schemas.microsoft.com/office/powerpoint/2010/main" val="950047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
        <p:nvSpPr>
          <p:cNvPr id="10" name="Date Placeholder 9"/>
          <p:cNvSpPr>
            <a:spLocks noGrp="1"/>
          </p:cNvSpPr>
          <p:nvPr>
            <p:ph type="dt" idx="13"/>
          </p:nvPr>
        </p:nvSpPr>
        <p:spPr/>
        <p:txBody>
          <a:bodyPr/>
          <a:lstStyle/>
          <a:p>
            <a:fld id="{495562DE-B93B-4FA5-ACB5-9EF3421E072B}" type="datetime8">
              <a:rPr lang="en-US" smtClean="0">
                <a:solidFill>
                  <a:prstClr val="black"/>
                </a:solidFill>
              </a:rPr>
              <a:pPr/>
              <a:t>10/29/2014 10:44 AM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solidFill>
                <a:prstClr val="black"/>
              </a:solidFill>
            </a:endParaRPr>
          </a:p>
        </p:txBody>
      </p:sp>
    </p:spTree>
    <p:extLst>
      <p:ext uri="{BB962C8B-B14F-4D97-AF65-F5344CB8AC3E}">
        <p14:creationId xmlns:p14="http://schemas.microsoft.com/office/powerpoint/2010/main" val="1537637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300"/>
              </a:spcAft>
            </a:pPr>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
        <p:nvSpPr>
          <p:cNvPr id="10" name="Date Placeholder 9"/>
          <p:cNvSpPr>
            <a:spLocks noGrp="1"/>
          </p:cNvSpPr>
          <p:nvPr>
            <p:ph type="dt" idx="13"/>
          </p:nvPr>
        </p:nvSpPr>
        <p:spPr/>
        <p:txBody>
          <a:bodyPr/>
          <a:lstStyle/>
          <a:p>
            <a:fld id="{495562DE-B93B-4FA5-ACB5-9EF3421E072B}" type="datetime8">
              <a:rPr lang="en-US" smtClean="0">
                <a:solidFill>
                  <a:prstClr val="black"/>
                </a:solidFill>
              </a:rPr>
              <a:pPr/>
              <a:t>10/29/2014 10:48 AM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solidFill>
                <a:prstClr val="black"/>
              </a:solidFill>
            </a:endParaRPr>
          </a:p>
        </p:txBody>
      </p:sp>
    </p:spTree>
    <p:extLst>
      <p:ext uri="{BB962C8B-B14F-4D97-AF65-F5344CB8AC3E}">
        <p14:creationId xmlns:p14="http://schemas.microsoft.com/office/powerpoint/2010/main" val="3269937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
        <p:nvSpPr>
          <p:cNvPr id="10" name="Date Placeholder 9"/>
          <p:cNvSpPr>
            <a:spLocks noGrp="1"/>
          </p:cNvSpPr>
          <p:nvPr>
            <p:ph type="dt" idx="13"/>
          </p:nvPr>
        </p:nvSpPr>
        <p:spPr/>
        <p:txBody>
          <a:bodyPr/>
          <a:lstStyle/>
          <a:p>
            <a:fld id="{495562DE-B93B-4FA5-ACB5-9EF3421E072B}" type="datetime8">
              <a:rPr lang="en-US" smtClean="0">
                <a:solidFill>
                  <a:prstClr val="black"/>
                </a:solidFill>
              </a:rPr>
              <a:pPr/>
              <a:t>10/29/2014 10:48 AM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solidFill>
                <a:prstClr val="black"/>
              </a:solidFill>
            </a:endParaRPr>
          </a:p>
        </p:txBody>
      </p:sp>
    </p:spTree>
    <p:extLst>
      <p:ext uri="{BB962C8B-B14F-4D97-AF65-F5344CB8AC3E}">
        <p14:creationId xmlns:p14="http://schemas.microsoft.com/office/powerpoint/2010/main" val="1269104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MGXFY13</a:t>
            </a:r>
          </a:p>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B7925D7-942E-4CC2-82C4-150D0C51F9DF}"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919721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
        <p:nvSpPr>
          <p:cNvPr id="10" name="Date Placeholder 9"/>
          <p:cNvSpPr>
            <a:spLocks noGrp="1"/>
          </p:cNvSpPr>
          <p:nvPr>
            <p:ph type="dt" idx="13"/>
          </p:nvPr>
        </p:nvSpPr>
        <p:spPr/>
        <p:txBody>
          <a:bodyPr/>
          <a:lstStyle/>
          <a:p>
            <a:fld id="{495562DE-B93B-4FA5-ACB5-9EF3421E072B}" type="datetime8">
              <a:rPr lang="en-US" smtClean="0">
                <a:solidFill>
                  <a:prstClr val="black"/>
                </a:solidFill>
              </a:rPr>
              <a:pPr/>
              <a:t>10/29/2014 10:48 AM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solidFill>
                <a:prstClr val="black"/>
              </a:solidFill>
            </a:endParaRPr>
          </a:p>
        </p:txBody>
      </p:sp>
    </p:spTree>
    <p:extLst>
      <p:ext uri="{BB962C8B-B14F-4D97-AF65-F5344CB8AC3E}">
        <p14:creationId xmlns:p14="http://schemas.microsoft.com/office/powerpoint/2010/main" val="3760827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
        <p:nvSpPr>
          <p:cNvPr id="10" name="Date Placeholder 9"/>
          <p:cNvSpPr>
            <a:spLocks noGrp="1"/>
          </p:cNvSpPr>
          <p:nvPr>
            <p:ph type="dt" idx="13"/>
          </p:nvPr>
        </p:nvSpPr>
        <p:spPr/>
        <p:txBody>
          <a:bodyPr/>
          <a:lstStyle/>
          <a:p>
            <a:fld id="{495562DE-B93B-4FA5-ACB5-9EF3421E072B}" type="datetime8">
              <a:rPr lang="en-US" smtClean="0">
                <a:solidFill>
                  <a:prstClr val="black"/>
                </a:solidFill>
              </a:rPr>
              <a:pPr/>
              <a:t>10/29/2014 10:48 AM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solidFill>
                <a:prstClr val="black"/>
              </a:solidFill>
            </a:endParaRPr>
          </a:p>
        </p:txBody>
      </p:sp>
    </p:spTree>
    <p:extLst>
      <p:ext uri="{BB962C8B-B14F-4D97-AF65-F5344CB8AC3E}">
        <p14:creationId xmlns:p14="http://schemas.microsoft.com/office/powerpoint/2010/main" val="2403873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
        <p:nvSpPr>
          <p:cNvPr id="10" name="Date Placeholder 9"/>
          <p:cNvSpPr>
            <a:spLocks noGrp="1"/>
          </p:cNvSpPr>
          <p:nvPr>
            <p:ph type="dt" idx="13"/>
          </p:nvPr>
        </p:nvSpPr>
        <p:spPr/>
        <p:txBody>
          <a:bodyPr/>
          <a:lstStyle/>
          <a:p>
            <a:fld id="{495562DE-B93B-4FA5-ACB5-9EF3421E072B}" type="datetime8">
              <a:rPr lang="en-US" smtClean="0">
                <a:solidFill>
                  <a:prstClr val="black"/>
                </a:solidFill>
              </a:rPr>
              <a:pPr/>
              <a:t>10/29/2014 10:48 AM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solidFill>
                <a:prstClr val="black"/>
              </a:solidFill>
            </a:endParaRPr>
          </a:p>
        </p:txBody>
      </p:sp>
    </p:spTree>
    <p:extLst>
      <p:ext uri="{BB962C8B-B14F-4D97-AF65-F5344CB8AC3E}">
        <p14:creationId xmlns:p14="http://schemas.microsoft.com/office/powerpoint/2010/main" val="1216424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MGXFY13</a:t>
            </a:r>
          </a:p>
          <a:p>
            <a:endParaRPr lang="en-US" dirty="0">
              <a:solidFill>
                <a:prstClr val="black"/>
              </a:solidFill>
            </a:endParaRPr>
          </a:p>
        </p:txBody>
      </p:sp>
      <p:sp>
        <p:nvSpPr>
          <p:cNvPr id="5" name="Footer Placeholder 4"/>
          <p:cNvSpPr>
            <a:spLocks noGrp="1"/>
          </p:cNvSpPr>
          <p:nvPr>
            <p:ph type="ftr" sz="quarter" idx="11"/>
          </p:nvPr>
        </p:nvSpPr>
        <p:spPr/>
        <p:txBody>
          <a:bodyPr/>
          <a:lstStyle/>
          <a:p>
            <a:pPr defTabSz="92461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461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8C56C0AD-DA45-43A0-80F8-5DEC5A2BC45A}"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501841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209457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570691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505259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3662835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3138844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864742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A082922-EA60-4ABC-BBED-9118DB7A3CB2}"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20408519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A082922-EA60-4ABC-BBED-9118DB7A3CB2}"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18429859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5A5AB-9D22-4354-8089-2AE811D4E282}"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4926430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A082922-EA60-4ABC-BBED-9118DB7A3CB2}"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663609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
        <p:nvSpPr>
          <p:cNvPr id="10" name="Date Placeholder 9"/>
          <p:cNvSpPr>
            <a:spLocks noGrp="1"/>
          </p:cNvSpPr>
          <p:nvPr>
            <p:ph type="dt" idx="13"/>
          </p:nvPr>
        </p:nvSpPr>
        <p:spPr/>
        <p:txBody>
          <a:bodyPr/>
          <a:lstStyle/>
          <a:p>
            <a:fld id="{495562DE-B93B-4FA5-ACB5-9EF3421E072B}" type="datetime8">
              <a:rPr lang="en-US" smtClean="0">
                <a:solidFill>
                  <a:prstClr val="black"/>
                </a:solidFill>
              </a:rPr>
              <a:pPr/>
              <a:t>10/29/2014 10:44 AM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solidFill>
                <a:prstClr val="black"/>
              </a:solidFill>
            </a:endParaRPr>
          </a:p>
        </p:txBody>
      </p:sp>
    </p:spTree>
    <p:extLst>
      <p:ext uri="{BB962C8B-B14F-4D97-AF65-F5344CB8AC3E}">
        <p14:creationId xmlns:p14="http://schemas.microsoft.com/office/powerpoint/2010/main" val="9819732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MGXFY13</a:t>
            </a:r>
          </a:p>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35F4139-06DB-4451-A8E3-032FFBB411EF}"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21819271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7651026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MGXFY13</a:t>
            </a:r>
          </a:p>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CE3A24C-5D04-4BB6-B898-9D39A7F59665}"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9557316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571500" defTabSz="914099" eaLnBrk="0" hangingPunct="0">
              <a:defRPr/>
            </a:pPr>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defTabSz="932742">
              <a:defRPr/>
            </a:pPr>
            <a:fld id="{E74353ED-ACB2-44BF-A903-985B0AF962B7}" type="datetime1">
              <a:rPr lang="en-US" smtClean="0">
                <a:solidFill>
                  <a:prstClr val="black"/>
                </a:solidFill>
                <a:latin typeface="Segoe UI" pitchFamily="34" charset="0"/>
              </a:rPr>
              <a:pPr defTabSz="932742">
                <a:defRPr/>
              </a:pPr>
              <a:t>10/29/2014</a:t>
            </a:fld>
            <a:endParaRPr lang="en-US" dirty="0">
              <a:solidFill>
                <a:prstClr val="black"/>
              </a:solidFill>
              <a:latin typeface="Segoe UI" pitchFamily="34" charset="0"/>
            </a:endParaRPr>
          </a:p>
        </p:txBody>
      </p:sp>
      <p:sp>
        <p:nvSpPr>
          <p:cNvPr id="6" name="Slide Number Placeholder 5"/>
          <p:cNvSpPr>
            <a:spLocks noGrp="1"/>
          </p:cNvSpPr>
          <p:nvPr>
            <p:ph type="sldNum" sz="quarter" idx="12"/>
          </p:nvPr>
        </p:nvSpPr>
        <p:spPr/>
        <p:txBody>
          <a:bodyPr/>
          <a:lstStyle/>
          <a:p>
            <a:pPr defTabSz="932742">
              <a:defRPr/>
            </a:pPr>
            <a:fld id="{B4008EB6-D09E-4580-8CD6-DDB14511944F}" type="slidenum">
              <a:rPr lang="en-US" smtClean="0">
                <a:solidFill>
                  <a:prstClr val="black"/>
                </a:solidFill>
                <a:latin typeface="Segoe UI" pitchFamily="34" charset="0"/>
              </a:rPr>
              <a:pPr defTabSz="932742">
                <a:defRPr/>
              </a:pPr>
              <a:t>45</a:t>
            </a:fld>
            <a:endParaRPr lang="en-US" dirty="0">
              <a:solidFill>
                <a:prstClr val="black"/>
              </a:solidFill>
              <a:latin typeface="Segoe UI" pitchFamily="34" charset="0"/>
            </a:endParaRPr>
          </a:p>
        </p:txBody>
      </p:sp>
    </p:spTree>
    <p:extLst>
      <p:ext uri="{BB962C8B-B14F-4D97-AF65-F5344CB8AC3E}">
        <p14:creationId xmlns:p14="http://schemas.microsoft.com/office/powerpoint/2010/main" val="1942983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10/29/2014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21179304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26329475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40206513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49</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798424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5" name="Date Placeholder 4"/>
          <p:cNvSpPr>
            <a:spLocks noGrp="1"/>
          </p:cNvSpPr>
          <p:nvPr>
            <p:ph type="dt" idx="10"/>
          </p:nvPr>
        </p:nvSpPr>
        <p:spPr/>
        <p:txBody>
          <a:bodyPr/>
          <a:lstStyle/>
          <a:p>
            <a:fld id="{9073BEC4-0F20-49DE-AA9A-FBE823C18C75}" type="datetime1">
              <a:rPr lang="en-US" smtClean="0">
                <a:solidFill>
                  <a:prstClr val="black"/>
                </a:solidFill>
              </a:rPr>
              <a:pPr/>
              <a:t>10/29/2014</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cs typeface="Segoe UI" panose="020B0502040204020203" pitchFamily="34" charset="0"/>
              </a:rPr>
              <a:pPr/>
              <a:t>5</a:t>
            </a:fld>
            <a:endParaRPr lang="en-US" dirty="0">
              <a:solidFill>
                <a:prstClr val="black"/>
              </a:solidFill>
              <a:cs typeface="Segoe UI" panose="020B0502040204020203" pitchFamily="34" charset="0"/>
            </a:endParaRPr>
          </a:p>
        </p:txBody>
      </p:sp>
      <p:sp>
        <p:nvSpPr>
          <p:cNvPr id="8" name="Header Placeholder 7"/>
          <p:cNvSpPr>
            <a:spLocks noGrp="1"/>
          </p:cNvSpPr>
          <p:nvPr>
            <p:ph type="hdr" sz="quarter" idx="13"/>
          </p:nvPr>
        </p:nvSpPr>
        <p:spPr/>
        <p:txBody>
          <a:bodyPr/>
          <a:lstStyle/>
          <a:p>
            <a:r>
              <a:rPr lang="en-US" dirty="0" smtClean="0">
                <a:solidFill>
                  <a:prstClr val="black"/>
                </a:solidFill>
              </a:rPr>
              <a:t>MGXFY13</a:t>
            </a:r>
          </a:p>
          <a:p>
            <a:endParaRPr lang="en-US" dirty="0">
              <a:solidFill>
                <a:prstClr val="black"/>
              </a:solidFill>
            </a:endParaRPr>
          </a:p>
        </p:txBody>
      </p:sp>
    </p:spTree>
    <p:extLst>
      <p:ext uri="{BB962C8B-B14F-4D97-AF65-F5344CB8AC3E}">
        <p14:creationId xmlns:p14="http://schemas.microsoft.com/office/powerpoint/2010/main" val="2445865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MGXFY13</a:t>
            </a:r>
          </a:p>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2D3E14F-2237-4325-B10C-E516CA7D4688}"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558949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
        <p:nvSpPr>
          <p:cNvPr id="10" name="Date Placeholder 9"/>
          <p:cNvSpPr>
            <a:spLocks noGrp="1"/>
          </p:cNvSpPr>
          <p:nvPr>
            <p:ph type="dt" idx="13"/>
          </p:nvPr>
        </p:nvSpPr>
        <p:spPr/>
        <p:txBody>
          <a:bodyPr/>
          <a:lstStyle/>
          <a:p>
            <a:fld id="{495562DE-B93B-4FA5-ACB5-9EF3421E072B}" type="datetime8">
              <a:rPr lang="en-US" smtClean="0">
                <a:solidFill>
                  <a:prstClr val="black"/>
                </a:solidFill>
              </a:rPr>
              <a:pPr/>
              <a:t>10/29/2014 10:48 AM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solidFill>
                <a:prstClr val="black"/>
              </a:solidFill>
            </a:endParaRPr>
          </a:p>
        </p:txBody>
      </p:sp>
    </p:spTree>
    <p:extLst>
      <p:ext uri="{BB962C8B-B14F-4D97-AF65-F5344CB8AC3E}">
        <p14:creationId xmlns:p14="http://schemas.microsoft.com/office/powerpoint/2010/main" val="990260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980CB99-47E3-46F4-AAEB-3919FBEFC014}" type="slidenum">
              <a:rPr lang="en-US" smtClean="0">
                <a:solidFill>
                  <a:prstClr val="black"/>
                </a:solidFill>
                <a:latin typeface="Segoe" pitchFamily="34" charset="0"/>
              </a:rPr>
              <a:pPr/>
              <a:t>9</a:t>
            </a:fld>
            <a:endParaRPr lang="en-US" dirty="0">
              <a:solidFill>
                <a:prstClr val="black"/>
              </a:solidFill>
              <a:latin typeface="Segoe" pitchFamily="34" charset="0"/>
            </a:endParaRPr>
          </a:p>
        </p:txBody>
      </p:sp>
    </p:spTree>
    <p:extLst>
      <p:ext uri="{BB962C8B-B14F-4D97-AF65-F5344CB8AC3E}">
        <p14:creationId xmlns:p14="http://schemas.microsoft.com/office/powerpoint/2010/main" val="3658489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
        <p:nvSpPr>
          <p:cNvPr id="10" name="Date Placeholder 9"/>
          <p:cNvSpPr>
            <a:spLocks noGrp="1"/>
          </p:cNvSpPr>
          <p:nvPr>
            <p:ph type="dt" idx="13"/>
          </p:nvPr>
        </p:nvSpPr>
        <p:spPr/>
        <p:txBody>
          <a:bodyPr/>
          <a:lstStyle/>
          <a:p>
            <a:fld id="{495562DE-B93B-4FA5-ACB5-9EF3421E072B}" type="datetime8">
              <a:rPr lang="en-US" smtClean="0">
                <a:solidFill>
                  <a:prstClr val="black"/>
                </a:solidFill>
              </a:rPr>
              <a:pPr/>
              <a:t>10/29/2014 10:48 AM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solidFill>
                <a:prstClr val="black"/>
              </a:solidFill>
            </a:endParaRPr>
          </a:p>
        </p:txBody>
      </p:sp>
    </p:spTree>
    <p:extLst>
      <p:ext uri="{BB962C8B-B14F-4D97-AF65-F5344CB8AC3E}">
        <p14:creationId xmlns:p14="http://schemas.microsoft.com/office/powerpoint/2010/main" val="4599661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8.jp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0.jp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0.jp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561758"/>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796040"/>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771895"/>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43831349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35909892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9"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4647884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1" y="-7938"/>
            <a:ext cx="12466637" cy="7010400"/>
          </a:xfrm>
          <a:prstGeom prst="rect">
            <a:avLst/>
          </a:prstGeom>
        </p:spPr>
      </p:pic>
      <p:sp>
        <p:nvSpPr>
          <p:cNvPr id="19" name="Dark gradation top"/>
          <p:cNvSpPr/>
          <p:nvPr userDrawn="1"/>
        </p:nvSpPr>
        <p:spPr bwMode="gray">
          <a:xfrm>
            <a:off x="1"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9"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1" y="2125662"/>
            <a:ext cx="6021387" cy="2103119"/>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9" y="4228783"/>
            <a:ext cx="6019799" cy="1554478"/>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spTree>
    <p:extLst>
      <p:ext uri="{BB962C8B-B14F-4D97-AF65-F5344CB8AC3E}">
        <p14:creationId xmlns:p14="http://schemas.microsoft.com/office/powerpoint/2010/main" val="6336635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spTree>
    <p:extLst>
      <p:ext uri="{BB962C8B-B14F-4D97-AF65-F5344CB8AC3E}">
        <p14:creationId xmlns:p14="http://schemas.microsoft.com/office/powerpoint/2010/main" val="38781289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82295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599"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58332" y="6182441"/>
            <a:ext cx="1552931" cy="332660"/>
          </a:xfrm>
          <a:prstGeom prst="rect">
            <a:avLst/>
          </a:prstGeom>
        </p:spPr>
      </p:pic>
    </p:spTree>
    <p:extLst>
      <p:ext uri="{BB962C8B-B14F-4D97-AF65-F5344CB8AC3E}">
        <p14:creationId xmlns:p14="http://schemas.microsoft.com/office/powerpoint/2010/main" val="688857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4"/>
            <a:ext cx="8229589" cy="1829593"/>
          </a:xfrm>
          <a:noFill/>
        </p:spPr>
        <p:txBody>
          <a:bodyPr lIns="182880" tIns="146304" rIns="182880" bIns="146304">
            <a:noAutofit/>
          </a:bodyPr>
          <a:lstStyle>
            <a:lvl1pPr marL="0" indent="0">
              <a:spcBef>
                <a:spcPts val="0"/>
              </a:spcBef>
              <a:buNone/>
              <a:defRPr sz="3599"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6171548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8830550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646264562"/>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73129425"/>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392477836"/>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4142374168"/>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75554329"/>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gradFill>
                  <a:gsLst>
                    <a:gs pos="2920">
                      <a:schemeClr val="tx1"/>
                    </a:gs>
                    <a:gs pos="100000">
                      <a:schemeClr val="tx1"/>
                    </a:gs>
                  </a:gsLst>
                  <a:lin ang="5400000" scaled="0"/>
                </a:gradFill>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04328211"/>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49856506"/>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92685864"/>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73211399"/>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solidFill>
                  <a:schemeClr val="tx1"/>
                </a:soli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0" indent="0">
              <a:spcBef>
                <a:spcPts val="1224"/>
              </a:spcBef>
              <a:buClr>
                <a:schemeClr val="tx1"/>
              </a:buClr>
              <a:buFont typeface="Wingdings" pitchFamily="2" charset="2"/>
              <a:buNone/>
              <a:defRPr sz="3599">
                <a:solidFill>
                  <a:schemeClr val="tx1"/>
                </a:soli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64858809"/>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9523656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2"/>
              </a:buClr>
              <a:buFontTx/>
              <a:buBlip>
                <a:blip r:embed="rId2"/>
              </a:buBlip>
              <a:defRPr sz="3599">
                <a:solidFill>
                  <a:schemeClr val="tx1"/>
                </a:soli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2"/>
              </a:buClr>
              <a:buFontTx/>
              <a:buBlip>
                <a:blip r:embed="rId2"/>
              </a:buBlip>
              <a:defRPr sz="3599">
                <a:solidFill>
                  <a:schemeClr val="tx1"/>
                </a:soli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6456979"/>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50697063"/>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4"/>
            <a:ext cx="11889564" cy="917575"/>
          </a:xfrm>
        </p:spPr>
        <p:txBody>
          <a:bodyPr/>
          <a:lstStyle>
            <a:lvl1pPr>
              <a:defRPr sz="7198" baseline="0"/>
            </a:lvl1pPr>
          </a:lstStyle>
          <a:p>
            <a:r>
              <a:rPr lang="en-US" smtClean="0"/>
              <a:t>Click to edit Master title style</a:t>
            </a:r>
            <a:endParaRPr lang="en-US" dirty="0"/>
          </a:p>
        </p:txBody>
      </p:sp>
    </p:spTree>
    <p:extLst>
      <p:ext uri="{BB962C8B-B14F-4D97-AF65-F5344CB8AC3E}">
        <p14:creationId xmlns:p14="http://schemas.microsoft.com/office/powerpoint/2010/main" val="2163354323"/>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Tree>
    <p:extLst>
      <p:ext uri="{BB962C8B-B14F-4D97-AF65-F5344CB8AC3E}">
        <p14:creationId xmlns:p14="http://schemas.microsoft.com/office/powerpoint/2010/main" val="3864398910"/>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Tree>
    <p:extLst>
      <p:ext uri="{BB962C8B-B14F-4D97-AF65-F5344CB8AC3E}">
        <p14:creationId xmlns:p14="http://schemas.microsoft.com/office/powerpoint/2010/main" val="756286809"/>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7"/>
            <a:ext cx="10058399" cy="917575"/>
          </a:xfrm>
        </p:spPr>
        <p:txBody>
          <a:bodyPr/>
          <a:lstStyle>
            <a:lvl1pPr marL="233318" indent="-233318">
              <a:defRPr sz="5999"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199"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705578268"/>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4"/>
            <a:ext cx="10058399" cy="917575"/>
          </a:xfrm>
        </p:spPr>
        <p:txBody>
          <a:bodyPr/>
          <a:lstStyle>
            <a:lvl1pPr marL="282520" indent="-282520">
              <a:tabLst>
                <a:tab pos="282520" algn="l"/>
              </a:tabLst>
              <a:defRPr sz="5999"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199"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3367946062"/>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7" y="2430463"/>
            <a:ext cx="11887200" cy="932563"/>
          </a:xfrm>
        </p:spPr>
        <p:txBody>
          <a:bodyPr/>
          <a:lstStyle>
            <a:lvl1pPr marL="0" indent="0">
              <a:buNone/>
              <a:defRPr sz="5399">
                <a:gradFill>
                  <a:gsLst>
                    <a:gs pos="3333">
                      <a:schemeClr val="tx1"/>
                    </a:gs>
                    <a:gs pos="3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smtClean="0"/>
              <a:t>Click to edit Master text styles</a:t>
            </a:r>
          </a:p>
        </p:txBody>
      </p:sp>
      <p:sp>
        <p:nvSpPr>
          <p:cNvPr id="4" name="Title 1"/>
          <p:cNvSpPr>
            <a:spLocks noGrp="1"/>
          </p:cNvSpPr>
          <p:nvPr>
            <p:ph type="title"/>
          </p:nvPr>
        </p:nvSpPr>
        <p:spPr>
          <a:xfrm>
            <a:off x="282576" y="1211264"/>
            <a:ext cx="11889564" cy="917575"/>
          </a:xfrm>
        </p:spPr>
        <p:txBody>
          <a:bodyPr/>
          <a:lstStyle>
            <a:lvl1pPr>
              <a:defRPr sz="7198"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469825884"/>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50-50 Right Photo Layout">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6" y="0"/>
            <a:ext cx="6172201" cy="6994525"/>
          </a:xfrm>
          <a:prstGeom prst="rect">
            <a:avLst/>
          </a:prstGeom>
        </p:spPr>
      </p:pic>
    </p:spTree>
    <p:extLst>
      <p:ext uri="{BB962C8B-B14F-4D97-AF65-F5344CB8AC3E}">
        <p14:creationId xmlns:p14="http://schemas.microsoft.com/office/powerpoint/2010/main" val="77802093"/>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6" y="0"/>
            <a:ext cx="6172201"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2805936149"/>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2"/>
            <a:ext cx="6172201" cy="6994524"/>
          </a:xfrm>
          <a:prstGeom prst="rect">
            <a:avLst/>
          </a:prstGeom>
        </p:spPr>
      </p:pic>
    </p:spTree>
    <p:extLst>
      <p:ext uri="{BB962C8B-B14F-4D97-AF65-F5344CB8AC3E}">
        <p14:creationId xmlns:p14="http://schemas.microsoft.com/office/powerpoint/2010/main" val="3751375"/>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734860"/>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29845"/>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34728"/>
      </p:ext>
    </p:extLst>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999802"/>
      </p:ext>
    </p:extLst>
  </p:cSld>
  <p:clrMapOvr>
    <a:masterClrMapping/>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defRPr/>
            </a:pPr>
            <a:endParaRPr lang="en-US" sz="18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3"/>
            <a:ext cx="11887199" cy="2131353"/>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35605800"/>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1831509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34612535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1"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253531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384844840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5371439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8031332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803095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6659884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377254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81171545"/>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996231578"/>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4215490069"/>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1395373969"/>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24641781"/>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45535007"/>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56037762"/>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5791574"/>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00295260"/>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2749539"/>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1096388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9080846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3523791"/>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38377940"/>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4107118872"/>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128823591"/>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1414506045"/>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2641651118"/>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627245047"/>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280735309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4248533811"/>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795942"/>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81577"/>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655100"/>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878976"/>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22049793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3875696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59401632"/>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18187" y="1031371"/>
            <a:ext cx="11400103" cy="2016129"/>
          </a:xfrm>
        </p:spPr>
        <p:txBody>
          <a:bodyPr/>
          <a:lstStyle>
            <a:lvl1pPr marL="349724" indent="-349724">
              <a:lnSpc>
                <a:spcPct val="90000"/>
              </a:lnSpc>
              <a:buClr>
                <a:srgbClr val="8E0000"/>
              </a:buClr>
              <a:buSzPct val="100000"/>
              <a:buFont typeface="Wingdings" pitchFamily="2" charset="2"/>
              <a:buChar char="§"/>
              <a:defRPr>
                <a:gradFill>
                  <a:gsLst>
                    <a:gs pos="0">
                      <a:schemeClr val="bg1"/>
                    </a:gs>
                    <a:gs pos="100000">
                      <a:schemeClr val="bg1"/>
                    </a:gs>
                  </a:gsLst>
                  <a:lin ang="5400000" scaled="0"/>
                </a:gradFill>
                <a:latin typeface="Segoe UI" pitchFamily="34" charset="0"/>
                <a:ea typeface="Segoe UI" pitchFamily="34" charset="0"/>
                <a:cs typeface="Segoe UI" pitchFamily="34" charset="0"/>
              </a:defRPr>
            </a:lvl1pPr>
            <a:lvl2pPr marL="641160" indent="-291436" algn="l" defTabSz="932559" rtl="0" eaLnBrk="1" latinLnBrk="0" hangingPunct="1">
              <a:lnSpc>
                <a:spcPct val="90000"/>
              </a:lnSpc>
              <a:spcBef>
                <a:spcPct val="20000"/>
              </a:spcBef>
              <a:buClr>
                <a:srgbClr val="8E0000"/>
              </a:buClr>
              <a:buSzPct val="100000"/>
              <a:buFont typeface="Wingdings" pitchFamily="2" charset="2"/>
              <a:buChar char="§"/>
              <a:defRPr lang="en-US" sz="2040" kern="120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defRPr>
            </a:lvl2pPr>
            <a:lvl3pPr marL="932597" indent="-291436" algn="l" defTabSz="932559" rtl="0" eaLnBrk="1" latinLnBrk="0" hangingPunct="1">
              <a:lnSpc>
                <a:spcPct val="90000"/>
              </a:lnSpc>
              <a:spcBef>
                <a:spcPct val="20000"/>
              </a:spcBef>
              <a:buClr>
                <a:srgbClr val="8E0000"/>
              </a:buClr>
              <a:buSzPct val="100000"/>
              <a:buFont typeface="Wingdings" pitchFamily="2" charset="2"/>
              <a:buChar char="§"/>
              <a:defRPr lang="en-US" sz="1836" kern="120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defRPr>
            </a:lvl3pPr>
            <a:lvl4pPr marL="1224033" indent="-291436" algn="l" defTabSz="932559" rtl="0" eaLnBrk="1" latinLnBrk="0" hangingPunct="1">
              <a:lnSpc>
                <a:spcPct val="90000"/>
              </a:lnSpc>
              <a:spcBef>
                <a:spcPct val="20000"/>
              </a:spcBef>
              <a:buClr>
                <a:srgbClr val="8E0000"/>
              </a:buClr>
              <a:buSzPct val="100000"/>
              <a:buFont typeface="Wingdings" pitchFamily="2" charset="2"/>
              <a:buChar char="§"/>
              <a:defRPr lang="en-US" sz="1836" kern="120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defRPr>
            </a:lvl4pPr>
            <a:lvl5pPr marL="1515469" indent="-291436" algn="l" defTabSz="932559" rtl="0" eaLnBrk="1" latinLnBrk="0" hangingPunct="1">
              <a:lnSpc>
                <a:spcPct val="90000"/>
              </a:lnSpc>
              <a:spcBef>
                <a:spcPct val="20000"/>
              </a:spcBef>
              <a:buClr>
                <a:srgbClr val="8E0000"/>
              </a:buClr>
              <a:buSzPct val="100000"/>
              <a:buFont typeface="Wingdings" pitchFamily="2" charset="2"/>
              <a:buChar char="§"/>
              <a:defRPr lang="en-US" sz="1836" kern="1200" dirty="0">
                <a:gradFill>
                  <a:gsLst>
                    <a:gs pos="0">
                      <a:schemeClr val="bg1"/>
                    </a:gs>
                    <a:gs pos="100000">
                      <a:schemeClr val="bg1"/>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49089186"/>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New-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024726"/>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_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59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Demo 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Optional Demo Title</a:t>
            </a:r>
          </a:p>
        </p:txBody>
      </p:sp>
    </p:spTree>
    <p:extLst>
      <p:ext uri="{BB962C8B-B14F-4D97-AF65-F5344CB8AC3E}">
        <p14:creationId xmlns:p14="http://schemas.microsoft.com/office/powerpoint/2010/main" val="40900658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357339402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1542887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6569847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26851901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960231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4107005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675160811"/>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70049482"/>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612664347"/>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613443940"/>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54661530"/>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42656515"/>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95609559"/>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63562827"/>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45357393"/>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93801569"/>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4240049"/>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651522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56777459"/>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1205423592"/>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686719623"/>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61171090"/>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4237020701"/>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807604411"/>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192809549"/>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057196042"/>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2423809310"/>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011218"/>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theme" Target="../theme/theme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image" Target="../media/image1.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34" Type="http://schemas.openxmlformats.org/officeDocument/2006/relationships/theme" Target="../theme/theme3.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image" Target="../media/image2.png"/><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image" Target="../media/image1.png"/><Relationship Id="rId8" Type="http://schemas.openxmlformats.org/officeDocument/2006/relationships/slideLayout" Target="../slideLayouts/slideLayout7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9" Type="http://schemas.openxmlformats.org/officeDocument/2006/relationships/image" Target="../media/image2.png"/><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image" Target="../media/image1.png"/><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slideLayout" Target="../slideLayouts/slideLayout133.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theme" Target="../theme/theme4.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slideLayout" Target="../slideLayouts/slideLayout140.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 Id="rId8" Type="http://schemas.openxmlformats.org/officeDocument/2006/relationships/slideLayout" Target="../slideLayouts/slideLayout112.xml"/><Relationship Id="rId3"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40"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638667610"/>
      </p:ext>
    </p:extLst>
  </p:cSld>
  <p:clrMap bg1="dk1" tx1="lt1" bg2="dk2"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 id="2147484299" r:id="rId15"/>
    <p:sldLayoutId id="2147484300" r:id="rId16"/>
    <p:sldLayoutId id="2147484301" r:id="rId17"/>
    <p:sldLayoutId id="2147484302" r:id="rId18"/>
    <p:sldLayoutId id="2147484303" r:id="rId19"/>
    <p:sldLayoutId id="2147484304" r:id="rId20"/>
    <p:sldLayoutId id="2147484305" r:id="rId21"/>
    <p:sldLayoutId id="2147484306" r:id="rId22"/>
    <p:sldLayoutId id="2147484307" r:id="rId23"/>
    <p:sldLayoutId id="2147484308" r:id="rId24"/>
    <p:sldLayoutId id="2147484309" r:id="rId25"/>
    <p:sldLayoutId id="2147484310" r:id="rId26"/>
    <p:sldLayoutId id="2147484311" r:id="rId27"/>
    <p:sldLayoutId id="2147484312" r:id="rId28"/>
    <p:sldLayoutId id="2147484313" r:id="rId29"/>
    <p:sldLayoutId id="2147484314" r:id="rId30"/>
    <p:sldLayoutId id="2147484315" r:id="rId31"/>
    <p:sldLayoutId id="2147484316" r:id="rId32"/>
    <p:sldLayoutId id="2147484317" r:id="rId33"/>
    <p:sldLayoutId id="2147484394" r:id="rId34"/>
    <p:sldLayoutId id="2147484395" r:id="rId35"/>
    <p:sldLayoutId id="2147484396" r:id="rId36"/>
    <p:sldLayoutId id="2147484397" r:id="rId37"/>
    <p:sldLayoutId id="2147484398" r:id="rId38"/>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41"/>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1"/>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1"/>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1"/>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1"/>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381573054"/>
      </p:ext>
    </p:extLst>
  </p:cSld>
  <p:clrMap bg1="dk1" tx1="lt1" bg2="dk2" tx2="lt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 id="2147484335" r:id="rId12"/>
    <p:sldLayoutId id="2147484336" r:id="rId13"/>
    <p:sldLayoutId id="2147484337" r:id="rId14"/>
    <p:sldLayoutId id="2147484338" r:id="rId15"/>
    <p:sldLayoutId id="2147484339" r:id="rId16"/>
    <p:sldLayoutId id="2147484340" r:id="rId17"/>
    <p:sldLayoutId id="2147484341" r:id="rId18"/>
    <p:sldLayoutId id="2147484342" r:id="rId19"/>
    <p:sldLayoutId id="2147484343" r:id="rId20"/>
    <p:sldLayoutId id="2147484344" r:id="rId21"/>
    <p:sldLayoutId id="2147484345" r:id="rId22"/>
    <p:sldLayoutId id="2147484346" r:id="rId23"/>
    <p:sldLayoutId id="2147484347" r:id="rId24"/>
    <p:sldLayoutId id="2147484348" r:id="rId25"/>
    <p:sldLayoutId id="2147484349" r:id="rId26"/>
    <p:sldLayoutId id="2147484350" r:id="rId27"/>
    <p:sldLayoutId id="2147484351" r:id="rId28"/>
    <p:sldLayoutId id="2147484352" r:id="rId29"/>
    <p:sldLayoutId id="2147484353" r:id="rId30"/>
    <p:sldLayoutId id="2147484354" r:id="rId31"/>
    <p:sldLayoutId id="2147484355" r:id="rId32"/>
    <p:sldLayoutId id="2147484356" r:id="rId3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8" cstate="email">
            <a:extLst>
              <a:ext uri="{28A0092B-C50C-407E-A947-70E740481C1C}">
                <a14:useLocalDpi xmlns:a14="http://schemas.microsoft.com/office/drawing/2010/main" val="0"/>
              </a:ext>
            </a:extLst>
          </a:blip>
          <a:stretch>
            <a:fillRect/>
          </a:stretch>
        </p:blipFill>
        <p:spPr>
          <a:xfrm rot="5400000">
            <a:off x="10532395" y="1944336"/>
            <a:ext cx="4298019" cy="409351"/>
          </a:xfrm>
          <a:prstGeom prst="rect">
            <a:avLst/>
          </a:prstGeom>
        </p:spPr>
      </p:pic>
    </p:spTree>
    <p:extLst>
      <p:ext uri="{BB962C8B-B14F-4D97-AF65-F5344CB8AC3E}">
        <p14:creationId xmlns:p14="http://schemas.microsoft.com/office/powerpoint/2010/main" val="754491060"/>
      </p:ext>
    </p:extLst>
  </p:cSld>
  <p:clrMap bg1="dk1" tx1="lt1" bg2="dk2" tx2="lt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 id="2147484369" r:id="rId12"/>
    <p:sldLayoutId id="2147484370" r:id="rId13"/>
    <p:sldLayoutId id="2147484371" r:id="rId14"/>
    <p:sldLayoutId id="2147484372" r:id="rId15"/>
    <p:sldLayoutId id="2147484373" r:id="rId16"/>
    <p:sldLayoutId id="2147484374" r:id="rId17"/>
    <p:sldLayoutId id="2147484375" r:id="rId18"/>
    <p:sldLayoutId id="2147484376" r:id="rId19"/>
    <p:sldLayoutId id="2147484377" r:id="rId20"/>
    <p:sldLayoutId id="2147484378" r:id="rId21"/>
    <p:sldLayoutId id="2147484379" r:id="rId22"/>
    <p:sldLayoutId id="2147484380" r:id="rId23"/>
    <p:sldLayoutId id="2147484381" r:id="rId24"/>
    <p:sldLayoutId id="2147484382" r:id="rId25"/>
    <p:sldLayoutId id="2147484383" r:id="rId26"/>
    <p:sldLayoutId id="2147484384" r:id="rId27"/>
    <p:sldLayoutId id="2147484385" r:id="rId28"/>
    <p:sldLayoutId id="2147484386" r:id="rId29"/>
    <p:sldLayoutId id="2147484387" r:id="rId30"/>
    <p:sldLayoutId id="2147484388" r:id="rId31"/>
    <p:sldLayoutId id="2147484389" r:id="rId32"/>
    <p:sldLayoutId id="2147484390" r:id="rId33"/>
    <p:sldLayoutId id="2147484391" r:id="rId34"/>
    <p:sldLayoutId id="2147484392" r:id="rId35"/>
    <p:sldLayoutId id="2147484393" r:id="rId36"/>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
          <a:schemeClr val="tx1"/>
        </a:buClr>
        <a:buSzPct val="100000"/>
        <a:buFontTx/>
        <a:buBlip>
          <a:blip r:embed="rId39"/>
        </a:buBlip>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100000"/>
        <a:buFontTx/>
        <a:buBlip>
          <a:blip r:embed="rId39"/>
        </a:buBlip>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100000"/>
        <a:buFontTx/>
        <a:buBlip>
          <a:blip r:embed="rId39"/>
        </a:buBlip>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100000"/>
        <a:buFontTx/>
        <a:buBlip>
          <a:blip r:embed="rId39"/>
        </a:buBlip>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100000"/>
        <a:buFontTx/>
        <a:buBlip>
          <a:blip r:embed="rId39"/>
        </a:buBlip>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67.xml"/><Relationship Id="rId7" Type="http://schemas.openxmlformats.org/officeDocument/2006/relationships/slide" Target="slide5.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notesSlide" Target="../notesSlides/notesSlide9.xml"/><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tags" Target="../tags/tag6.xml"/><Relationship Id="rId7" Type="http://schemas.openxmlformats.org/officeDocument/2006/relationships/notesSlide" Target="../notesSlides/notesSlide10.xml"/><Relationship Id="rId12" Type="http://schemas.openxmlformats.org/officeDocument/2006/relationships/hyperlink" Target="http://www.clker.com/cliparts/7/f/c/1/12941991901859046050images-th.png" TargetMode="External"/><Relationship Id="rId17" Type="http://schemas.openxmlformats.org/officeDocument/2006/relationships/image" Target="../media/image38.emf"/><Relationship Id="rId2" Type="http://schemas.openxmlformats.org/officeDocument/2006/relationships/tags" Target="../tags/tag5.xml"/><Relationship Id="rId16" Type="http://schemas.openxmlformats.org/officeDocument/2006/relationships/image" Target="../media/image37.gif"/><Relationship Id="rId1" Type="http://schemas.openxmlformats.org/officeDocument/2006/relationships/tags" Target="../tags/tag4.xml"/><Relationship Id="rId6" Type="http://schemas.openxmlformats.org/officeDocument/2006/relationships/slideLayout" Target="../slideLayouts/slideLayout68.xml"/><Relationship Id="rId11" Type="http://schemas.openxmlformats.org/officeDocument/2006/relationships/image" Target="../media/image34.png"/><Relationship Id="rId5" Type="http://schemas.openxmlformats.org/officeDocument/2006/relationships/tags" Target="../tags/tag8.xml"/><Relationship Id="rId1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tags" Target="../tags/tag7.xml"/><Relationship Id="rId9" Type="http://schemas.openxmlformats.org/officeDocument/2006/relationships/image" Target="../media/image32.png"/><Relationship Id="rId1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9.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5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6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6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6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67.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png"/><Relationship Id="rId21" Type="http://schemas.openxmlformats.org/officeDocument/2006/relationships/image" Target="../media/image76.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26.xml"/><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70.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6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14.png"/><Relationship Id="rId11" Type="http://schemas.microsoft.com/office/2007/relationships/hdphoto" Target="../media/hdphoto2.wdp"/><Relationship Id="rId5" Type="http://schemas.openxmlformats.org/officeDocument/2006/relationships/image" Target="../media/image13.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 Id="rId14" Type="http://schemas.microsoft.com/office/2007/relationships/hdphoto" Target="../media/hdphoto3.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6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notesSlide" Target="../notesSlides/notesSlide31.xml"/><Relationship Id="rId4"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notesSlide" Target="../notesSlides/notesSlide32.xml"/><Relationship Id="rId4"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0.xml"/><Relationship Id="rId1" Type="http://schemas.openxmlformats.org/officeDocument/2006/relationships/tags" Target="../tags/tag1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0.xml"/><Relationship Id="rId1" Type="http://schemas.openxmlformats.org/officeDocument/2006/relationships/tags" Target="../tags/tag16.xml"/></Relationships>
</file>

<file path=ppt/slides/_rels/slide37.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notesSlide" Target="../notesSlides/notesSlide35.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slideLayout" Target="../slideLayouts/slideLayout70.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s>
</file>

<file path=ppt/slides/_rels/slide3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6.xml"/><Relationship Id="rId1" Type="http://schemas.openxmlformats.org/officeDocument/2006/relationships/slideLayout" Target="../slideLayouts/slideLayout52.xml"/><Relationship Id="rId5" Type="http://schemas.openxmlformats.org/officeDocument/2006/relationships/image" Target="../media/image7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emf"/><Relationship Id="rId7"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52.xml"/><Relationship Id="rId6" Type="http://schemas.openxmlformats.org/officeDocument/2006/relationships/image" Target="../media/image81.png"/><Relationship Id="rId5" Type="http://schemas.openxmlformats.org/officeDocument/2006/relationships/image" Target="../media/image80.emf"/><Relationship Id="rId4" Type="http://schemas.openxmlformats.org/officeDocument/2006/relationships/image" Target="../media/image79.emf"/></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67.xml"/><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jpeg"/><Relationship Id="rId3" Type="http://schemas.openxmlformats.org/officeDocument/2006/relationships/tags" Target="../tags/tag30.xml"/><Relationship Id="rId7" Type="http://schemas.openxmlformats.org/officeDocument/2006/relationships/image" Target="../media/image49.png"/><Relationship Id="rId12" Type="http://schemas.openxmlformats.org/officeDocument/2006/relationships/image" Target="../media/image87.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38.xml"/><Relationship Id="rId11" Type="http://schemas.openxmlformats.org/officeDocument/2006/relationships/image" Target="../media/image86.png"/><Relationship Id="rId5" Type="http://schemas.openxmlformats.org/officeDocument/2006/relationships/slideLayout" Target="../slideLayouts/slideLayout46.xml"/><Relationship Id="rId10" Type="http://schemas.openxmlformats.org/officeDocument/2006/relationships/image" Target="../media/image85.png"/><Relationship Id="rId4" Type="http://schemas.openxmlformats.org/officeDocument/2006/relationships/tags" Target="../tags/tag31.xml"/><Relationship Id="rId9" Type="http://schemas.openxmlformats.org/officeDocument/2006/relationships/image" Target="../media/image84.png"/><Relationship Id="rId14" Type="http://schemas.openxmlformats.org/officeDocument/2006/relationships/image" Target="../media/image89.png"/></Relationships>
</file>

<file path=ppt/slides/_rels/slide4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90.emf"/><Relationship Id="rId7"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52.xml"/><Relationship Id="rId6" Type="http://schemas.openxmlformats.org/officeDocument/2006/relationships/image" Target="../media/image81.png"/><Relationship Id="rId5" Type="http://schemas.openxmlformats.org/officeDocument/2006/relationships/image" Target="../media/image92.emf"/><Relationship Id="rId4" Type="http://schemas.openxmlformats.org/officeDocument/2006/relationships/image" Target="../media/image91.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2.xml"/><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8" Type="http://schemas.openxmlformats.org/officeDocument/2006/relationships/hyperlink" Target="azure.microsoft.com" TargetMode="External"/><Relationship Id="rId3" Type="http://schemas.openxmlformats.org/officeDocument/2006/relationships/image" Target="../media/image2.png"/><Relationship Id="rId7" Type="http://schemas.openxmlformats.org/officeDocument/2006/relationships/hyperlink" Target="http://azure.microsoft.com/en-us/trial/get-started-machine-learning/" TargetMode="External"/><Relationship Id="rId2" Type="http://schemas.openxmlformats.org/officeDocument/2006/relationships/notesSlide" Target="../notesSlides/notesSlide43.xml"/><Relationship Id="rId1" Type="http://schemas.openxmlformats.org/officeDocument/2006/relationships/slideLayout" Target="../slideLayouts/slideLayout118.xml"/><Relationship Id="rId6" Type="http://schemas.openxmlformats.org/officeDocument/2006/relationships/hyperlink" Target="http://www.microsoftvirtualacademy.com/" TargetMode="External"/><Relationship Id="rId5" Type="http://schemas.openxmlformats.org/officeDocument/2006/relationships/hyperlink" Target="http://www.amazon.com/Introducing-Microsoft-SQL-Server-2014-ebook/dp/B00JYE19U8/ref=sr_1_1?s=digital-text&amp;ie=UTF8&amp;qid=1414405512&amp;sr=1-1&amp;keywords=sql+server+2014" TargetMode="External"/><Relationship Id="rId4" Type="http://schemas.openxmlformats.org/officeDocument/2006/relationships/hyperlink" Target="http://www.microsoft.com/sqlserver"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hyperlink" Target="http://microsoft.com/msdn" TargetMode="External"/><Relationship Id="rId2" Type="http://schemas.openxmlformats.org/officeDocument/2006/relationships/notesSlide" Target="../notesSlides/notesSlide44.xml"/><Relationship Id="rId1" Type="http://schemas.openxmlformats.org/officeDocument/2006/relationships/slideLayout" Target="../slideLayouts/slideLayout90.xml"/><Relationship Id="rId6" Type="http://schemas.openxmlformats.org/officeDocument/2006/relationships/image" Target="../media/image94.png"/><Relationship Id="rId5" Type="http://schemas.openxmlformats.org/officeDocument/2006/relationships/hyperlink" Target="http://channel9.msdn.com/Events/TechEd" TargetMode="External"/><Relationship Id="rId4" Type="http://schemas.openxmlformats.org/officeDocument/2006/relationships/hyperlink" Target="http://microsoft.com/technet"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90.xml"/><Relationship Id="rId6" Type="http://schemas.openxmlformats.org/officeDocument/2006/relationships/image" Target="../media/image97.jpg"/><Relationship Id="rId5" Type="http://schemas.openxmlformats.org/officeDocument/2006/relationships/image" Target="../media/image96.pn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6.xml"/><Relationship Id="rId1" Type="http://schemas.openxmlformats.org/officeDocument/2006/relationships/slideLayout" Target="../slideLayouts/slideLayout90.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99.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61.xml"/><Relationship Id="rId5" Type="http://schemas.openxmlformats.org/officeDocument/2006/relationships/image" Target="../media/image25.jpeg"/><Relationship Id="rId4" Type="http://schemas.openxmlformats.org/officeDocument/2006/relationships/image" Target="../media/image24.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hyperlink" Target="http://searchmobilecomputing.techtarget.com/definition/wireless" TargetMode="External"/><Relationship Id="rId2" Type="http://schemas.openxmlformats.org/officeDocument/2006/relationships/hyperlink" Target="http://whatis.techtarget.com/definition/unique-identifier-UID" TargetMode="External"/><Relationship Id="rId1" Type="http://schemas.openxmlformats.org/officeDocument/2006/relationships/slideLayout" Target="../slideLayouts/slideLayout46.xml"/><Relationship Id="rId4" Type="http://schemas.openxmlformats.org/officeDocument/2006/relationships/hyperlink" Target="http://searchcio-midmarket.techtarget.com/definition/micro-electromechanical-systems" TargetMode="Externa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6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6.xml"/><Relationship Id="rId1" Type="http://schemas.openxmlformats.org/officeDocument/2006/relationships/tags" Target="../tags/tag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21753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1" y="962233"/>
            <a:ext cx="12538841" cy="603229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AU"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a:hlinkClick r:id="rId5" action="ppaction://hlinksldjump"/>
          </p:cNvPr>
          <p:cNvSpPr/>
          <p:nvPr/>
        </p:nvSpPr>
        <p:spPr bwMode="auto">
          <a:xfrm>
            <a:off x="2220254" y="5039017"/>
            <a:ext cx="8449056" cy="405583"/>
          </a:xfrm>
          <a:prstGeom prst="rect">
            <a:avLst/>
          </a:prstGeom>
          <a:solidFill>
            <a:srgbClr val="E6E6E6"/>
          </a:solidFill>
          <a:ln w="19050" cap="flat" cmpd="sng" algn="ctr">
            <a:noFill/>
            <a:prstDash val="solid"/>
            <a:miter lim="800000"/>
            <a:headEnd type="none" w="med" len="med"/>
            <a:tailEnd type="none" w="med" len="med"/>
          </a:ln>
          <a:effectLst/>
        </p:spPr>
        <p:txBody>
          <a:bodyPr rot="0" spcFirstLastPara="0" vertOverflow="overflow" horzOverflow="overflow" vert="horz" wrap="square" lIns="182880" tIns="137160" rIns="182880" bIns="45720" numCol="1" spcCol="0" rtlCol="0" fromWordArt="0" anchor="t" anchorCtr="0" forceAA="0" compatLnSpc="1">
            <a:prstTxWarp prst="textNoShape">
              <a:avLst/>
            </a:prstTxWarp>
            <a:noAutofit/>
          </a:bodyPr>
          <a:lstStyle/>
          <a:p>
            <a:pPr defTabSz="776927" fontAlgn="base">
              <a:lnSpc>
                <a:spcPct val="90000"/>
              </a:lnSpc>
              <a:spcBef>
                <a:spcPct val="0"/>
              </a:spcBef>
              <a:spcAft>
                <a:spcPct val="0"/>
              </a:spcAft>
              <a:defRPr/>
            </a:pPr>
            <a:r>
              <a:rPr lang="en-US" sz="1400" kern="0" dirty="0">
                <a:ln>
                  <a:solidFill>
                    <a:srgbClr val="FFFFFF">
                      <a:alpha val="0"/>
                    </a:srgbClr>
                  </a:solidFill>
                </a:ln>
                <a:gradFill>
                  <a:gsLst>
                    <a:gs pos="85841">
                      <a:srgbClr val="000000"/>
                    </a:gs>
                    <a:gs pos="0">
                      <a:srgbClr val="000000"/>
                    </a:gs>
                  </a:gsLst>
                  <a:lin ang="5400000" scaled="0"/>
                </a:gradFill>
                <a:latin typeface="Segoe UI Light"/>
              </a:rPr>
              <a:t>INFRASTRUCTURE</a:t>
            </a:r>
          </a:p>
        </p:txBody>
      </p:sp>
      <p:sp>
        <p:nvSpPr>
          <p:cNvPr id="5" name="Rectangle 4">
            <a:hlinkClick r:id="rId6" action="ppaction://hlinksldjump"/>
          </p:cNvPr>
          <p:cNvSpPr/>
          <p:nvPr/>
        </p:nvSpPr>
        <p:spPr bwMode="auto">
          <a:xfrm>
            <a:off x="2220254" y="3746498"/>
            <a:ext cx="8449056" cy="1261298"/>
          </a:xfrm>
          <a:prstGeom prst="rect">
            <a:avLst/>
          </a:prstGeom>
          <a:solidFill>
            <a:srgbClr val="E6E6E6"/>
          </a:solidFill>
          <a:ln w="19050" cap="flat" cmpd="sng" algn="ctr">
            <a:noFill/>
            <a:prstDash val="solid"/>
            <a:miter lim="800000"/>
            <a:headEnd type="none" w="med" len="med"/>
            <a:tailEnd type="none" w="med" len="med"/>
          </a:ln>
          <a:effectLst/>
        </p:spPr>
        <p:txBody>
          <a:bodyPr rot="0" spcFirstLastPara="0" vertOverflow="overflow" horzOverflow="overflow" vert="horz" wrap="square" lIns="182880" tIns="137160" rIns="182880" bIns="45720" numCol="1" spcCol="0" rtlCol="0" fromWordArt="0" anchor="t" anchorCtr="0" forceAA="0" compatLnSpc="1">
            <a:prstTxWarp prst="textNoShape">
              <a:avLst/>
            </a:prstTxWarp>
            <a:noAutofit/>
          </a:bodyPr>
          <a:lstStyle/>
          <a:p>
            <a:pPr defTabSz="776927" fontAlgn="base">
              <a:lnSpc>
                <a:spcPct val="90000"/>
              </a:lnSpc>
              <a:spcBef>
                <a:spcPct val="0"/>
              </a:spcBef>
              <a:spcAft>
                <a:spcPct val="0"/>
              </a:spcAft>
              <a:defRPr/>
            </a:pPr>
            <a:r>
              <a:rPr lang="en-US" sz="1400" kern="0" dirty="0">
                <a:ln>
                  <a:solidFill>
                    <a:srgbClr val="FFFFFF">
                      <a:alpha val="0"/>
                    </a:srgbClr>
                  </a:solidFill>
                </a:ln>
                <a:gradFill>
                  <a:gsLst>
                    <a:gs pos="85841">
                      <a:srgbClr val="000000"/>
                    </a:gs>
                    <a:gs pos="0">
                      <a:srgbClr val="000000"/>
                    </a:gs>
                  </a:gsLst>
                  <a:lin ang="5400000" scaled="0"/>
                </a:gradFill>
                <a:latin typeface="Segoe UI Light"/>
              </a:rPr>
              <a:t>DATA MANAGEMENT </a:t>
            </a:r>
            <a:r>
              <a:rPr lang="en-US" sz="1400" kern="0" dirty="0" smtClean="0">
                <a:ln>
                  <a:solidFill>
                    <a:srgbClr val="FFFFFF">
                      <a:alpha val="0"/>
                    </a:srgbClr>
                  </a:solidFill>
                </a:ln>
                <a:gradFill>
                  <a:gsLst>
                    <a:gs pos="85841">
                      <a:srgbClr val="000000"/>
                    </a:gs>
                    <a:gs pos="0">
                      <a:srgbClr val="000000"/>
                    </a:gs>
                  </a:gsLst>
                  <a:lin ang="5400000" scaled="0"/>
                </a:gradFill>
                <a:latin typeface="Segoe UI Light"/>
              </a:rPr>
              <a:t>AND </a:t>
            </a:r>
            <a:r>
              <a:rPr lang="en-US" sz="1400" kern="0" dirty="0">
                <a:ln>
                  <a:solidFill>
                    <a:srgbClr val="FFFFFF">
                      <a:alpha val="0"/>
                    </a:srgbClr>
                  </a:solidFill>
                </a:ln>
                <a:gradFill>
                  <a:gsLst>
                    <a:gs pos="85841">
                      <a:srgbClr val="000000"/>
                    </a:gs>
                    <a:gs pos="0">
                      <a:srgbClr val="000000"/>
                    </a:gs>
                  </a:gsLst>
                  <a:lin ang="5400000" scaled="0"/>
                </a:gradFill>
                <a:latin typeface="Segoe UI Light"/>
              </a:rPr>
              <a:t>PROCESSING</a:t>
            </a:r>
          </a:p>
        </p:txBody>
      </p:sp>
      <p:sp>
        <p:nvSpPr>
          <p:cNvPr id="6" name="Rectangle 5">
            <a:hlinkClick r:id="rId6" action="ppaction://hlinksldjump"/>
          </p:cNvPr>
          <p:cNvSpPr/>
          <p:nvPr/>
        </p:nvSpPr>
        <p:spPr bwMode="auto">
          <a:xfrm>
            <a:off x="2220254" y="2408520"/>
            <a:ext cx="8449056" cy="1297387"/>
          </a:xfrm>
          <a:prstGeom prst="rect">
            <a:avLst/>
          </a:prstGeom>
          <a:solidFill>
            <a:srgbClr val="E6E6E6"/>
          </a:solidFill>
          <a:ln w="19050" cap="flat" cmpd="sng" algn="ctr">
            <a:noFill/>
            <a:prstDash val="solid"/>
            <a:miter lim="800000"/>
            <a:headEnd type="none" w="med" len="med"/>
            <a:tailEnd type="none" w="med" len="med"/>
          </a:ln>
          <a:effectLst/>
        </p:spPr>
        <p:txBody>
          <a:bodyPr rot="0" spcFirstLastPara="0" vertOverflow="overflow" horzOverflow="overflow" vert="horz" wrap="square" lIns="182880" tIns="137160" rIns="182880" bIns="45720" numCol="1" spcCol="0" rtlCol="0" fromWordArt="0" anchor="t" anchorCtr="0" forceAA="0" compatLnSpc="1">
            <a:prstTxWarp prst="textNoShape">
              <a:avLst/>
            </a:prstTxWarp>
            <a:noAutofit/>
          </a:bodyPr>
          <a:lstStyle/>
          <a:p>
            <a:pPr defTabSz="776927" fontAlgn="base">
              <a:lnSpc>
                <a:spcPct val="90000"/>
              </a:lnSpc>
              <a:spcBef>
                <a:spcPct val="0"/>
              </a:spcBef>
              <a:spcAft>
                <a:spcPct val="0"/>
              </a:spcAft>
              <a:defRPr/>
            </a:pPr>
            <a:r>
              <a:rPr lang="en-US" sz="1400" kern="0" dirty="0">
                <a:ln>
                  <a:solidFill>
                    <a:srgbClr val="FFFFFF">
                      <a:alpha val="0"/>
                    </a:srgbClr>
                  </a:solidFill>
                </a:ln>
                <a:gradFill>
                  <a:gsLst>
                    <a:gs pos="85841">
                      <a:srgbClr val="000000"/>
                    </a:gs>
                    <a:gs pos="0">
                      <a:srgbClr val="000000"/>
                    </a:gs>
                  </a:gsLst>
                  <a:lin ang="5400000" scaled="0"/>
                </a:gradFill>
                <a:latin typeface="Segoe UI Light"/>
              </a:rPr>
              <a:t>DATA </a:t>
            </a:r>
            <a:r>
              <a:rPr lang="en-US" sz="1400" kern="0" dirty="0" smtClean="0">
                <a:ln>
                  <a:solidFill>
                    <a:srgbClr val="FFFFFF">
                      <a:alpha val="0"/>
                    </a:srgbClr>
                  </a:solidFill>
                </a:ln>
                <a:gradFill>
                  <a:gsLst>
                    <a:gs pos="85841">
                      <a:srgbClr val="000000"/>
                    </a:gs>
                    <a:gs pos="0">
                      <a:srgbClr val="000000"/>
                    </a:gs>
                  </a:gsLst>
                  <a:lin ang="5400000" scaled="0"/>
                </a:gradFill>
                <a:latin typeface="Segoe UI Light"/>
              </a:rPr>
              <a:t>ENRICHMENT AND </a:t>
            </a:r>
            <a:r>
              <a:rPr lang="en-US" sz="1400" kern="0" dirty="0">
                <a:ln>
                  <a:solidFill>
                    <a:srgbClr val="FFFFFF">
                      <a:alpha val="0"/>
                    </a:srgbClr>
                  </a:solidFill>
                </a:ln>
                <a:gradFill>
                  <a:gsLst>
                    <a:gs pos="85841">
                      <a:srgbClr val="000000"/>
                    </a:gs>
                    <a:gs pos="0">
                      <a:srgbClr val="000000"/>
                    </a:gs>
                  </a:gsLst>
                  <a:lin ang="5400000" scaled="0"/>
                </a:gradFill>
                <a:latin typeface="Segoe UI Light"/>
              </a:rPr>
              <a:t>FEDERATED QUERY</a:t>
            </a:r>
            <a:endParaRPr lang="en-US" sz="1400" kern="0" dirty="0" smtClean="0">
              <a:ln>
                <a:solidFill>
                  <a:srgbClr val="FFFFFF">
                    <a:alpha val="0"/>
                  </a:srgbClr>
                </a:solidFill>
              </a:ln>
              <a:gradFill>
                <a:gsLst>
                  <a:gs pos="85841">
                    <a:srgbClr val="000000"/>
                  </a:gs>
                  <a:gs pos="0">
                    <a:srgbClr val="000000"/>
                  </a:gs>
                </a:gsLst>
                <a:lin ang="5400000" scaled="0"/>
              </a:gradFill>
              <a:latin typeface="Segoe UI Light"/>
            </a:endParaRPr>
          </a:p>
        </p:txBody>
      </p:sp>
      <p:sp>
        <p:nvSpPr>
          <p:cNvPr id="7" name="Rectangle 6">
            <a:hlinkClick r:id="rId7" action="ppaction://hlinksldjump"/>
          </p:cNvPr>
          <p:cNvSpPr/>
          <p:nvPr/>
        </p:nvSpPr>
        <p:spPr bwMode="auto">
          <a:xfrm>
            <a:off x="2220254" y="1054403"/>
            <a:ext cx="8449056" cy="1293526"/>
          </a:xfrm>
          <a:prstGeom prst="rect">
            <a:avLst/>
          </a:prstGeom>
          <a:solidFill>
            <a:srgbClr val="E6E6E6"/>
          </a:solidFill>
          <a:ln w="19050" cap="flat" cmpd="sng" algn="ctr">
            <a:noFill/>
            <a:prstDash val="solid"/>
            <a:miter lim="800000"/>
            <a:headEnd type="none" w="med" len="med"/>
            <a:tailEnd type="none" w="med" len="med"/>
          </a:ln>
          <a:effectLst/>
        </p:spPr>
        <p:txBody>
          <a:bodyPr rot="0" spcFirstLastPara="0" vertOverflow="overflow" horzOverflow="overflow" vert="horz" wrap="square" lIns="182880" tIns="137160" rIns="182880" bIns="45720" numCol="1" spcCol="0" rtlCol="0" fromWordArt="0" anchor="t" anchorCtr="0" forceAA="0" compatLnSpc="1">
            <a:prstTxWarp prst="textNoShape">
              <a:avLst/>
            </a:prstTxWarp>
            <a:noAutofit/>
          </a:bodyPr>
          <a:lstStyle/>
          <a:p>
            <a:pPr defTabSz="776927" fontAlgn="base">
              <a:lnSpc>
                <a:spcPct val="90000"/>
              </a:lnSpc>
              <a:spcBef>
                <a:spcPct val="0"/>
              </a:spcBef>
              <a:spcAft>
                <a:spcPct val="0"/>
              </a:spcAft>
              <a:defRPr/>
            </a:pPr>
            <a:r>
              <a:rPr lang="en-US" sz="1400" kern="0" dirty="0" smtClean="0">
                <a:ln>
                  <a:solidFill>
                    <a:srgbClr val="FFFFFF">
                      <a:alpha val="0"/>
                    </a:srgbClr>
                  </a:solidFill>
                </a:ln>
                <a:gradFill>
                  <a:gsLst>
                    <a:gs pos="85841">
                      <a:srgbClr val="000000"/>
                    </a:gs>
                    <a:gs pos="0">
                      <a:srgbClr val="000000"/>
                    </a:gs>
                  </a:gsLst>
                  <a:lin ang="5400000" scaled="0"/>
                </a:gradFill>
                <a:latin typeface="Segoe UI Light"/>
              </a:rPr>
              <a:t>BI AND ANALYTICS</a:t>
            </a:r>
          </a:p>
        </p:txBody>
      </p:sp>
      <p:grpSp>
        <p:nvGrpSpPr>
          <p:cNvPr id="8" name="Group 7"/>
          <p:cNvGrpSpPr/>
          <p:nvPr/>
        </p:nvGrpSpPr>
        <p:grpSpPr>
          <a:xfrm>
            <a:off x="2220254" y="1428748"/>
            <a:ext cx="8449056" cy="947265"/>
            <a:chOff x="3481494" y="1075900"/>
            <a:chExt cx="8449056" cy="947265"/>
          </a:xfrm>
        </p:grpSpPr>
        <p:sp>
          <p:nvSpPr>
            <p:cNvPr id="9" name="Rectangle 8"/>
            <p:cNvSpPr/>
            <p:nvPr/>
          </p:nvSpPr>
          <p:spPr bwMode="auto">
            <a:xfrm>
              <a:off x="3481494" y="1075900"/>
              <a:ext cx="1647541" cy="919181"/>
            </a:xfrm>
            <a:prstGeom prst="rect">
              <a:avLst/>
            </a:prstGeom>
            <a:solidFill>
              <a:srgbClr val="C000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6884132" y="1075900"/>
              <a:ext cx="1645920" cy="919181"/>
            </a:xfrm>
            <a:prstGeom prst="rect">
              <a:avLst/>
            </a:prstGeom>
            <a:solidFill>
              <a:srgbClr val="C000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5182813" y="1075900"/>
              <a:ext cx="1647541" cy="919181"/>
            </a:xfrm>
            <a:prstGeom prst="rect">
              <a:avLst/>
            </a:prstGeom>
            <a:solidFill>
              <a:srgbClr val="C000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10285383" y="1075900"/>
              <a:ext cx="1645167" cy="919181"/>
            </a:xfrm>
            <a:prstGeom prst="rect">
              <a:avLst/>
            </a:prstGeom>
            <a:solidFill>
              <a:srgbClr val="C000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8583830" y="1075900"/>
              <a:ext cx="1647776" cy="919181"/>
            </a:xfrm>
            <a:prstGeom prst="rect">
              <a:avLst/>
            </a:prstGeom>
            <a:solidFill>
              <a:srgbClr val="C000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extBox 13"/>
            <p:cNvSpPr txBox="1"/>
            <p:nvPr/>
          </p:nvSpPr>
          <p:spPr>
            <a:xfrm>
              <a:off x="3660498" y="1674914"/>
              <a:ext cx="1467341" cy="348251"/>
            </a:xfrm>
            <a:prstGeom prst="rect">
              <a:avLst/>
            </a:prstGeom>
            <a:noFill/>
          </p:spPr>
          <p:txBody>
            <a:bodyPr wrap="square" lIns="0" tIns="0" rIns="0" bIns="0" rtlCol="0" anchor="ctr">
              <a:noAutofit/>
            </a:bodyPr>
            <a:lstStyle/>
            <a:p>
              <a:pPr defTabSz="914400">
                <a:lnSpc>
                  <a:spcPct val="90000"/>
                </a:lnSpc>
                <a:spcAft>
                  <a:spcPts val="600"/>
                </a:spcAft>
                <a:defRPr/>
              </a:pPr>
              <a:r>
                <a:rPr lang="en-US" sz="1200" kern="0" dirty="0" smtClean="0">
                  <a:gradFill>
                    <a:gsLst>
                      <a:gs pos="85841">
                        <a:srgbClr val="FFFFFF"/>
                      </a:gs>
                      <a:gs pos="0">
                        <a:srgbClr val="FFFFFF"/>
                      </a:gs>
                    </a:gsLst>
                    <a:lin ang="5400000" scaled="0"/>
                  </a:gradFill>
                </a:rPr>
                <a:t>Self-service</a:t>
              </a:r>
            </a:p>
          </p:txBody>
        </p:sp>
        <p:sp>
          <p:nvSpPr>
            <p:cNvPr id="15" name="Rectangle 9"/>
            <p:cNvSpPr/>
            <p:nvPr/>
          </p:nvSpPr>
          <p:spPr>
            <a:xfrm>
              <a:off x="7003330" y="1203819"/>
              <a:ext cx="410095" cy="381731"/>
            </a:xfrm>
            <a:custGeom>
              <a:avLst/>
              <a:gdLst/>
              <a:ahLst/>
              <a:cxnLst/>
              <a:rect l="l" t="t" r="r" b="b"/>
              <a:pathLst>
                <a:path w="2085506" h="1941291">
                  <a:moveTo>
                    <a:pt x="923919" y="1068937"/>
                  </a:moveTo>
                  <a:lnTo>
                    <a:pt x="1006950" y="1168743"/>
                  </a:lnTo>
                  <a:lnTo>
                    <a:pt x="933447" y="1673774"/>
                  </a:lnTo>
                  <a:lnTo>
                    <a:pt x="1038222" y="1752355"/>
                  </a:lnTo>
                  <a:lnTo>
                    <a:pt x="1152522" y="1673774"/>
                  </a:lnTo>
                  <a:lnTo>
                    <a:pt x="1074714" y="1173917"/>
                  </a:lnTo>
                  <a:lnTo>
                    <a:pt x="1162049" y="1068937"/>
                  </a:lnTo>
                  <a:close/>
                  <a:moveTo>
                    <a:pt x="1672989" y="236416"/>
                  </a:moveTo>
                  <a:cubicBezTo>
                    <a:pt x="1729991" y="234645"/>
                    <a:pt x="1788645" y="250692"/>
                    <a:pt x="1820935" y="291456"/>
                  </a:cubicBezTo>
                  <a:cubicBezTo>
                    <a:pt x="1886549" y="374289"/>
                    <a:pt x="1896329" y="546953"/>
                    <a:pt x="1819411" y="663253"/>
                  </a:cubicBezTo>
                  <a:cubicBezTo>
                    <a:pt x="1802047" y="692856"/>
                    <a:pt x="1782198" y="710032"/>
                    <a:pt x="1781802" y="750317"/>
                  </a:cubicBezTo>
                  <a:cubicBezTo>
                    <a:pt x="1785433" y="786439"/>
                    <a:pt x="1812136" y="815345"/>
                    <a:pt x="1847223" y="822228"/>
                  </a:cubicBezTo>
                  <a:cubicBezTo>
                    <a:pt x="1981951" y="878546"/>
                    <a:pt x="2037815" y="946352"/>
                    <a:pt x="2062824" y="1028986"/>
                  </a:cubicBezTo>
                  <a:cubicBezTo>
                    <a:pt x="2079909" y="1069029"/>
                    <a:pt x="2088127" y="1116405"/>
                    <a:pt x="2084766" y="1171632"/>
                  </a:cubicBezTo>
                  <a:cubicBezTo>
                    <a:pt x="2080443" y="1194789"/>
                    <a:pt x="2076121" y="1200143"/>
                    <a:pt x="2034827" y="1232884"/>
                  </a:cubicBezTo>
                  <a:cubicBezTo>
                    <a:pt x="1938610" y="1303678"/>
                    <a:pt x="1839233" y="1339358"/>
                    <a:pt x="1743002" y="1348298"/>
                  </a:cubicBezTo>
                  <a:cubicBezTo>
                    <a:pt x="1670263" y="1154566"/>
                    <a:pt x="1523265" y="1036464"/>
                    <a:pt x="1311275" y="982248"/>
                  </a:cubicBezTo>
                  <a:cubicBezTo>
                    <a:pt x="1340966" y="918566"/>
                    <a:pt x="1388865" y="868163"/>
                    <a:pt x="1498755" y="822228"/>
                  </a:cubicBezTo>
                  <a:cubicBezTo>
                    <a:pt x="1533841" y="815345"/>
                    <a:pt x="1560544" y="786439"/>
                    <a:pt x="1564175" y="750317"/>
                  </a:cubicBezTo>
                  <a:cubicBezTo>
                    <a:pt x="1563780" y="710032"/>
                    <a:pt x="1543931" y="692856"/>
                    <a:pt x="1526567" y="663253"/>
                  </a:cubicBezTo>
                  <a:cubicBezTo>
                    <a:pt x="1449649" y="546953"/>
                    <a:pt x="1459429" y="374289"/>
                    <a:pt x="1525042" y="291456"/>
                  </a:cubicBezTo>
                  <a:cubicBezTo>
                    <a:pt x="1557332" y="250692"/>
                    <a:pt x="1615986" y="234645"/>
                    <a:pt x="1672989" y="236416"/>
                  </a:cubicBezTo>
                  <a:close/>
                  <a:moveTo>
                    <a:pt x="412517" y="236416"/>
                  </a:moveTo>
                  <a:cubicBezTo>
                    <a:pt x="469520" y="234645"/>
                    <a:pt x="528174" y="250692"/>
                    <a:pt x="560464" y="291456"/>
                  </a:cubicBezTo>
                  <a:cubicBezTo>
                    <a:pt x="626077" y="374289"/>
                    <a:pt x="635857" y="546953"/>
                    <a:pt x="558939" y="663253"/>
                  </a:cubicBezTo>
                  <a:cubicBezTo>
                    <a:pt x="541575" y="692856"/>
                    <a:pt x="521726" y="710032"/>
                    <a:pt x="521331" y="750317"/>
                  </a:cubicBezTo>
                  <a:cubicBezTo>
                    <a:pt x="524962" y="786439"/>
                    <a:pt x="551665" y="815345"/>
                    <a:pt x="586751" y="822228"/>
                  </a:cubicBezTo>
                  <a:cubicBezTo>
                    <a:pt x="696641" y="868163"/>
                    <a:pt x="744540" y="918566"/>
                    <a:pt x="774231" y="982248"/>
                  </a:cubicBezTo>
                  <a:cubicBezTo>
                    <a:pt x="562241" y="1036464"/>
                    <a:pt x="415243" y="1154566"/>
                    <a:pt x="342504" y="1348298"/>
                  </a:cubicBezTo>
                  <a:cubicBezTo>
                    <a:pt x="246273" y="1339358"/>
                    <a:pt x="146896" y="1303678"/>
                    <a:pt x="50679" y="1232884"/>
                  </a:cubicBezTo>
                  <a:cubicBezTo>
                    <a:pt x="9385" y="1200143"/>
                    <a:pt x="5063" y="1194789"/>
                    <a:pt x="740" y="1171632"/>
                  </a:cubicBezTo>
                  <a:cubicBezTo>
                    <a:pt x="-2621" y="1116405"/>
                    <a:pt x="5597" y="1069029"/>
                    <a:pt x="22682" y="1028986"/>
                  </a:cubicBezTo>
                  <a:cubicBezTo>
                    <a:pt x="47691" y="946352"/>
                    <a:pt x="103555" y="878546"/>
                    <a:pt x="238283" y="822228"/>
                  </a:cubicBezTo>
                  <a:cubicBezTo>
                    <a:pt x="273370" y="815345"/>
                    <a:pt x="300073" y="786439"/>
                    <a:pt x="303704" y="750317"/>
                  </a:cubicBezTo>
                  <a:cubicBezTo>
                    <a:pt x="303308" y="710032"/>
                    <a:pt x="283459" y="692856"/>
                    <a:pt x="266095" y="663253"/>
                  </a:cubicBezTo>
                  <a:cubicBezTo>
                    <a:pt x="189177" y="546953"/>
                    <a:pt x="198957" y="374289"/>
                    <a:pt x="264571" y="291456"/>
                  </a:cubicBezTo>
                  <a:cubicBezTo>
                    <a:pt x="296861" y="250692"/>
                    <a:pt x="355515" y="234645"/>
                    <a:pt x="412517" y="236416"/>
                  </a:cubicBezTo>
                  <a:close/>
                  <a:moveTo>
                    <a:pt x="1042984" y="229"/>
                  </a:moveTo>
                  <a:cubicBezTo>
                    <a:pt x="1142114" y="-2850"/>
                    <a:pt x="1244116" y="25056"/>
                    <a:pt x="1300270" y="95947"/>
                  </a:cubicBezTo>
                  <a:cubicBezTo>
                    <a:pt x="1414375" y="239997"/>
                    <a:pt x="1431383" y="540267"/>
                    <a:pt x="1297619" y="742517"/>
                  </a:cubicBezTo>
                  <a:cubicBezTo>
                    <a:pt x="1267422" y="793999"/>
                    <a:pt x="1232903" y="823869"/>
                    <a:pt x="1232216" y="893926"/>
                  </a:cubicBezTo>
                  <a:cubicBezTo>
                    <a:pt x="1238530" y="956743"/>
                    <a:pt x="1284968" y="1007012"/>
                    <a:pt x="1345985" y="1018982"/>
                  </a:cubicBezTo>
                  <a:cubicBezTo>
                    <a:pt x="1580284" y="1116921"/>
                    <a:pt x="1677433" y="1234839"/>
                    <a:pt x="1720926" y="1378544"/>
                  </a:cubicBezTo>
                  <a:cubicBezTo>
                    <a:pt x="1750637" y="1448180"/>
                    <a:pt x="1764928" y="1530569"/>
                    <a:pt x="1759083" y="1626611"/>
                  </a:cubicBezTo>
                  <a:cubicBezTo>
                    <a:pt x="1751566" y="1666881"/>
                    <a:pt x="1744049" y="1676193"/>
                    <a:pt x="1672238" y="1733131"/>
                  </a:cubicBezTo>
                  <a:cubicBezTo>
                    <a:pt x="1463807" y="1886488"/>
                    <a:pt x="1246847" y="1945096"/>
                    <a:pt x="1042984" y="1941101"/>
                  </a:cubicBezTo>
                  <a:cubicBezTo>
                    <a:pt x="839121" y="1945096"/>
                    <a:pt x="622161" y="1886488"/>
                    <a:pt x="413730" y="1733131"/>
                  </a:cubicBezTo>
                  <a:cubicBezTo>
                    <a:pt x="341919" y="1676193"/>
                    <a:pt x="334402" y="1666881"/>
                    <a:pt x="326885" y="1626611"/>
                  </a:cubicBezTo>
                  <a:cubicBezTo>
                    <a:pt x="321040" y="1530569"/>
                    <a:pt x="335331" y="1448180"/>
                    <a:pt x="365042" y="1378544"/>
                  </a:cubicBezTo>
                  <a:cubicBezTo>
                    <a:pt x="408535" y="1234839"/>
                    <a:pt x="505684" y="1116921"/>
                    <a:pt x="739983" y="1018982"/>
                  </a:cubicBezTo>
                  <a:cubicBezTo>
                    <a:pt x="801000" y="1007012"/>
                    <a:pt x="847438" y="956743"/>
                    <a:pt x="853752" y="893926"/>
                  </a:cubicBezTo>
                  <a:cubicBezTo>
                    <a:pt x="853065" y="823869"/>
                    <a:pt x="818546" y="793999"/>
                    <a:pt x="788349" y="742517"/>
                  </a:cubicBezTo>
                  <a:cubicBezTo>
                    <a:pt x="654585" y="540267"/>
                    <a:pt x="671593" y="239997"/>
                    <a:pt x="785698" y="95947"/>
                  </a:cubicBezTo>
                  <a:cubicBezTo>
                    <a:pt x="841852" y="25056"/>
                    <a:pt x="943854" y="-2850"/>
                    <a:pt x="1042984" y="229"/>
                  </a:cubicBezTo>
                  <a:close/>
                </a:path>
              </a:pathLst>
            </a:custGeom>
            <a:solidFill>
              <a:srgbClr val="FFFFFF"/>
            </a:solidFill>
            <a:ln w="10795" cap="flat" cmpd="sng" algn="ctr">
              <a:noFill/>
              <a:prstDash val="solid"/>
            </a:ln>
            <a:effectLst/>
          </p:spPr>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defTabSz="932404">
                <a:defRPr/>
              </a:pPr>
              <a:endParaRPr lang="en-US" sz="1200" kern="0" dirty="0" smtClean="0">
                <a:solidFill>
                  <a:srgbClr val="FFFFFF"/>
                </a:solidFill>
              </a:endParaRPr>
            </a:p>
          </p:txBody>
        </p:sp>
        <p:sp>
          <p:nvSpPr>
            <p:cNvPr id="16" name="TextBox 15"/>
            <p:cNvSpPr txBox="1"/>
            <p:nvPr/>
          </p:nvSpPr>
          <p:spPr>
            <a:xfrm>
              <a:off x="6978834" y="1674914"/>
              <a:ext cx="1053642" cy="348251"/>
            </a:xfrm>
            <a:prstGeom prst="rect">
              <a:avLst/>
            </a:prstGeom>
            <a:noFill/>
          </p:spPr>
          <p:txBody>
            <a:bodyPr wrap="square" lIns="0" tIns="0" rIns="0" bIns="0" rtlCol="0" anchor="ctr">
              <a:noAutofit/>
            </a:bodyPr>
            <a:lstStyle/>
            <a:p>
              <a:pPr defTabSz="914400">
                <a:lnSpc>
                  <a:spcPct val="90000"/>
                </a:lnSpc>
                <a:spcAft>
                  <a:spcPts val="600"/>
                </a:spcAft>
                <a:defRPr/>
              </a:pPr>
              <a:r>
                <a:rPr lang="en-US" sz="1200" kern="0" dirty="0" smtClean="0">
                  <a:gradFill>
                    <a:gsLst>
                      <a:gs pos="85841">
                        <a:srgbClr val="FFFFFF"/>
                      </a:gs>
                      <a:gs pos="0">
                        <a:srgbClr val="FFFFFF"/>
                      </a:gs>
                    </a:gsLst>
                    <a:lin ang="5400000" scaled="0"/>
                  </a:gradFill>
                </a:rPr>
                <a:t>Collaboration</a:t>
              </a:r>
            </a:p>
          </p:txBody>
        </p:sp>
        <p:sp>
          <p:nvSpPr>
            <p:cNvPr id="17" name="Donut 80"/>
            <p:cNvSpPr/>
            <p:nvPr/>
          </p:nvSpPr>
          <p:spPr bwMode="auto">
            <a:xfrm>
              <a:off x="5277057" y="1198284"/>
              <a:ext cx="457205" cy="364920"/>
            </a:xfrm>
            <a:custGeom>
              <a:avLst/>
              <a:gdLst/>
              <a:ahLst/>
              <a:cxnLst/>
              <a:rect l="l" t="t" r="r" b="b"/>
              <a:pathLst>
                <a:path w="4812161" h="3840901">
                  <a:moveTo>
                    <a:pt x="3296159" y="2000287"/>
                  </a:moveTo>
                  <a:cubicBezTo>
                    <a:pt x="3116881" y="2000287"/>
                    <a:pt x="2971547" y="2145621"/>
                    <a:pt x="2971547" y="2324899"/>
                  </a:cubicBezTo>
                  <a:cubicBezTo>
                    <a:pt x="2971547" y="2504177"/>
                    <a:pt x="3116881" y="2649511"/>
                    <a:pt x="3296159" y="2649511"/>
                  </a:cubicBezTo>
                  <a:cubicBezTo>
                    <a:pt x="3475437" y="2649511"/>
                    <a:pt x="3620771" y="2504177"/>
                    <a:pt x="3620771" y="2324899"/>
                  </a:cubicBezTo>
                  <a:cubicBezTo>
                    <a:pt x="3620771" y="2145621"/>
                    <a:pt x="3475437" y="2000287"/>
                    <a:pt x="3296159" y="2000287"/>
                  </a:cubicBezTo>
                  <a:close/>
                  <a:moveTo>
                    <a:pt x="3296159" y="1675675"/>
                  </a:moveTo>
                  <a:cubicBezTo>
                    <a:pt x="3654716" y="1675675"/>
                    <a:pt x="3945383" y="1966342"/>
                    <a:pt x="3945383" y="2324899"/>
                  </a:cubicBezTo>
                  <a:cubicBezTo>
                    <a:pt x="3945383" y="2683456"/>
                    <a:pt x="3654716" y="2974123"/>
                    <a:pt x="3296159" y="2974123"/>
                  </a:cubicBezTo>
                  <a:cubicBezTo>
                    <a:pt x="2937602" y="2974123"/>
                    <a:pt x="2646935" y="2683456"/>
                    <a:pt x="2646935" y="2324899"/>
                  </a:cubicBezTo>
                  <a:cubicBezTo>
                    <a:pt x="2646935" y="1966342"/>
                    <a:pt x="2937602" y="1675675"/>
                    <a:pt x="3296159" y="1675675"/>
                  </a:cubicBezTo>
                  <a:close/>
                  <a:moveTo>
                    <a:pt x="3296159" y="1420210"/>
                  </a:moveTo>
                  <a:cubicBezTo>
                    <a:pt x="2796513" y="1420210"/>
                    <a:pt x="2391470" y="1825253"/>
                    <a:pt x="2391470" y="2324899"/>
                  </a:cubicBezTo>
                  <a:cubicBezTo>
                    <a:pt x="2391470" y="2824545"/>
                    <a:pt x="2796513" y="3229588"/>
                    <a:pt x="3296159" y="3229588"/>
                  </a:cubicBezTo>
                  <a:cubicBezTo>
                    <a:pt x="3795805" y="3229588"/>
                    <a:pt x="4200848" y="2824545"/>
                    <a:pt x="4200848" y="2324899"/>
                  </a:cubicBezTo>
                  <a:cubicBezTo>
                    <a:pt x="4200848" y="1825253"/>
                    <a:pt x="3795805" y="1420210"/>
                    <a:pt x="3296159" y="1420210"/>
                  </a:cubicBezTo>
                  <a:close/>
                  <a:moveTo>
                    <a:pt x="3296159" y="808897"/>
                  </a:moveTo>
                  <a:cubicBezTo>
                    <a:pt x="3370288" y="808897"/>
                    <a:pt x="3443173" y="814218"/>
                    <a:pt x="3514208" y="826185"/>
                  </a:cubicBezTo>
                  <a:cubicBezTo>
                    <a:pt x="3590275" y="1345671"/>
                    <a:pt x="4110542" y="1236614"/>
                    <a:pt x="4171519" y="1171489"/>
                  </a:cubicBezTo>
                  <a:lnTo>
                    <a:pt x="4215967" y="1123398"/>
                  </a:lnTo>
                  <a:cubicBezTo>
                    <a:pt x="4326392" y="1205433"/>
                    <a:pt x="4423576" y="1303917"/>
                    <a:pt x="4506024" y="1414131"/>
                  </a:cubicBezTo>
                  <a:cubicBezTo>
                    <a:pt x="4193319" y="1914120"/>
                    <a:pt x="4701014" y="2151102"/>
                    <a:pt x="4799529" y="2138412"/>
                  </a:cubicBezTo>
                  <a:cubicBezTo>
                    <a:pt x="4808295" y="2199419"/>
                    <a:pt x="4812161" y="2261708"/>
                    <a:pt x="4812161" y="2324899"/>
                  </a:cubicBezTo>
                  <a:cubicBezTo>
                    <a:pt x="4812161" y="2388615"/>
                    <a:pt x="4808231" y="2451413"/>
                    <a:pt x="4799054" y="2512849"/>
                  </a:cubicBezTo>
                  <a:cubicBezTo>
                    <a:pt x="4788113" y="2515889"/>
                    <a:pt x="4778304" y="2519618"/>
                    <a:pt x="4769770" y="2523906"/>
                  </a:cubicBezTo>
                  <a:lnTo>
                    <a:pt x="4769199" y="2523774"/>
                  </a:lnTo>
                  <a:cubicBezTo>
                    <a:pt x="4276600" y="2692966"/>
                    <a:pt x="4408190" y="3103551"/>
                    <a:pt x="4504674" y="3235631"/>
                  </a:cubicBezTo>
                  <a:cubicBezTo>
                    <a:pt x="4424185" y="3345698"/>
                    <a:pt x="4327453" y="3442859"/>
                    <a:pt x="4219101" y="3525661"/>
                  </a:cubicBezTo>
                  <a:cubicBezTo>
                    <a:pt x="3740127" y="3239817"/>
                    <a:pt x="3508490" y="3714698"/>
                    <a:pt x="3512861" y="3823658"/>
                  </a:cubicBezTo>
                  <a:cubicBezTo>
                    <a:pt x="3442266" y="3835647"/>
                    <a:pt x="3369826" y="3840901"/>
                    <a:pt x="3296159" y="3840901"/>
                  </a:cubicBezTo>
                  <a:cubicBezTo>
                    <a:pt x="3223977" y="3840901"/>
                    <a:pt x="3152974" y="3835857"/>
                    <a:pt x="3083692" y="3824633"/>
                  </a:cubicBezTo>
                  <a:cubicBezTo>
                    <a:pt x="2945132" y="3289289"/>
                    <a:pt x="2478158" y="3436602"/>
                    <a:pt x="2372141" y="3523198"/>
                  </a:cubicBezTo>
                  <a:cubicBezTo>
                    <a:pt x="2262805" y="3441349"/>
                    <a:pt x="2166565" y="3343329"/>
                    <a:pt x="2084868" y="3233760"/>
                  </a:cubicBezTo>
                  <a:cubicBezTo>
                    <a:pt x="2372460" y="2758314"/>
                    <a:pt x="1912484" y="2524914"/>
                    <a:pt x="1794482" y="2522480"/>
                  </a:cubicBezTo>
                  <a:cubicBezTo>
                    <a:pt x="1784508" y="2457948"/>
                    <a:pt x="1780157" y="2391932"/>
                    <a:pt x="1780157" y="2324899"/>
                  </a:cubicBezTo>
                  <a:cubicBezTo>
                    <a:pt x="1780157" y="2258743"/>
                    <a:pt x="1784395" y="2193577"/>
                    <a:pt x="1793487" y="2129772"/>
                  </a:cubicBezTo>
                  <a:cubicBezTo>
                    <a:pt x="2324943" y="2022144"/>
                    <a:pt x="2174743" y="1501516"/>
                    <a:pt x="2104500" y="1445028"/>
                  </a:cubicBezTo>
                  <a:lnTo>
                    <a:pt x="2079323" y="1425048"/>
                  </a:lnTo>
                  <a:cubicBezTo>
                    <a:pt x="2158206" y="1315063"/>
                    <a:pt x="2253175" y="1217660"/>
                    <a:pt x="2359684" y="1134258"/>
                  </a:cubicBezTo>
                  <a:cubicBezTo>
                    <a:pt x="2861568" y="1444701"/>
                    <a:pt x="3096870" y="926345"/>
                    <a:pt x="3079479" y="835441"/>
                  </a:cubicBezTo>
                  <a:lnTo>
                    <a:pt x="3077691" y="826410"/>
                  </a:lnTo>
                  <a:cubicBezTo>
                    <a:pt x="3148845" y="814239"/>
                    <a:pt x="3221878" y="808897"/>
                    <a:pt x="3296159" y="808897"/>
                  </a:cubicBezTo>
                  <a:close/>
                  <a:moveTo>
                    <a:pt x="1005840" y="789098"/>
                  </a:moveTo>
                  <a:cubicBezTo>
                    <a:pt x="886892" y="789098"/>
                    <a:pt x="790466" y="885357"/>
                    <a:pt x="790466" y="1004099"/>
                  </a:cubicBezTo>
                  <a:cubicBezTo>
                    <a:pt x="790466" y="1122841"/>
                    <a:pt x="886892" y="1219101"/>
                    <a:pt x="1005840" y="1219101"/>
                  </a:cubicBezTo>
                  <a:cubicBezTo>
                    <a:pt x="1124788" y="1219101"/>
                    <a:pt x="1221214" y="1122841"/>
                    <a:pt x="1221214" y="1004099"/>
                  </a:cubicBezTo>
                  <a:cubicBezTo>
                    <a:pt x="1221214" y="885357"/>
                    <a:pt x="1124788" y="789098"/>
                    <a:pt x="1005840" y="789098"/>
                  </a:cubicBezTo>
                  <a:close/>
                  <a:moveTo>
                    <a:pt x="1005840" y="574096"/>
                  </a:moveTo>
                  <a:cubicBezTo>
                    <a:pt x="1243736" y="574096"/>
                    <a:pt x="1436589" y="766615"/>
                    <a:pt x="1436589" y="1004099"/>
                  </a:cubicBezTo>
                  <a:cubicBezTo>
                    <a:pt x="1436589" y="1241584"/>
                    <a:pt x="1243736" y="1434102"/>
                    <a:pt x="1005840" y="1434102"/>
                  </a:cubicBezTo>
                  <a:cubicBezTo>
                    <a:pt x="767944" y="1434102"/>
                    <a:pt x="575092" y="1241584"/>
                    <a:pt x="575092" y="1004099"/>
                  </a:cubicBezTo>
                  <a:cubicBezTo>
                    <a:pt x="575092" y="766615"/>
                    <a:pt x="767944" y="574096"/>
                    <a:pt x="1005840" y="574096"/>
                  </a:cubicBezTo>
                  <a:close/>
                  <a:moveTo>
                    <a:pt x="1005840" y="404893"/>
                  </a:moveTo>
                  <a:cubicBezTo>
                    <a:pt x="674334" y="404893"/>
                    <a:pt x="405595" y="673167"/>
                    <a:pt x="405595" y="1004099"/>
                  </a:cubicBezTo>
                  <a:cubicBezTo>
                    <a:pt x="405595" y="1335031"/>
                    <a:pt x="674334" y="1603305"/>
                    <a:pt x="1005840" y="1603305"/>
                  </a:cubicBezTo>
                  <a:cubicBezTo>
                    <a:pt x="1337346" y="1603305"/>
                    <a:pt x="1606085" y="1335031"/>
                    <a:pt x="1606085" y="1004099"/>
                  </a:cubicBezTo>
                  <a:cubicBezTo>
                    <a:pt x="1606085" y="673167"/>
                    <a:pt x="1337346" y="404893"/>
                    <a:pt x="1005840" y="404893"/>
                  </a:cubicBezTo>
                  <a:close/>
                  <a:moveTo>
                    <a:pt x="1005840" y="0"/>
                  </a:moveTo>
                  <a:cubicBezTo>
                    <a:pt x="1055023" y="0"/>
                    <a:pt x="1103381" y="3524"/>
                    <a:pt x="1150512" y="11450"/>
                  </a:cubicBezTo>
                  <a:cubicBezTo>
                    <a:pt x="1200981" y="355524"/>
                    <a:pt x="1546169" y="283291"/>
                    <a:pt x="1586626" y="240157"/>
                  </a:cubicBezTo>
                  <a:lnTo>
                    <a:pt x="1616116" y="208305"/>
                  </a:lnTo>
                  <a:cubicBezTo>
                    <a:pt x="1689381" y="262639"/>
                    <a:pt x="1753861" y="327868"/>
                    <a:pt x="1808564" y="400867"/>
                  </a:cubicBezTo>
                  <a:cubicBezTo>
                    <a:pt x="1601090" y="732026"/>
                    <a:pt x="1937936" y="888988"/>
                    <a:pt x="2003299" y="880583"/>
                  </a:cubicBezTo>
                  <a:cubicBezTo>
                    <a:pt x="2009115" y="920990"/>
                    <a:pt x="2011680" y="962246"/>
                    <a:pt x="2011680" y="1004099"/>
                  </a:cubicBezTo>
                  <a:cubicBezTo>
                    <a:pt x="2011680" y="1046300"/>
                    <a:pt x="2009073" y="1087894"/>
                    <a:pt x="2002984" y="1128585"/>
                  </a:cubicBezTo>
                  <a:cubicBezTo>
                    <a:pt x="1995725" y="1130598"/>
                    <a:pt x="1989217" y="1133068"/>
                    <a:pt x="1983554" y="1135908"/>
                  </a:cubicBezTo>
                  <a:lnTo>
                    <a:pt x="1983176" y="1135821"/>
                  </a:lnTo>
                  <a:cubicBezTo>
                    <a:pt x="1656345" y="1247882"/>
                    <a:pt x="1743653" y="1519827"/>
                    <a:pt x="1807668" y="1607308"/>
                  </a:cubicBezTo>
                  <a:cubicBezTo>
                    <a:pt x="1754265" y="1680209"/>
                    <a:pt x="1690085" y="1744562"/>
                    <a:pt x="1618196" y="1799404"/>
                  </a:cubicBezTo>
                  <a:cubicBezTo>
                    <a:pt x="1300405" y="1610080"/>
                    <a:pt x="1146718" y="1924610"/>
                    <a:pt x="1149618" y="1996778"/>
                  </a:cubicBezTo>
                  <a:cubicBezTo>
                    <a:pt x="1102780" y="2004718"/>
                    <a:pt x="1054717" y="2008198"/>
                    <a:pt x="1005840" y="2008198"/>
                  </a:cubicBezTo>
                  <a:cubicBezTo>
                    <a:pt x="957949" y="2008198"/>
                    <a:pt x="910840" y="2004857"/>
                    <a:pt x="864872" y="1997423"/>
                  </a:cubicBezTo>
                  <a:cubicBezTo>
                    <a:pt x="772940" y="1642847"/>
                    <a:pt x="463111" y="1740417"/>
                    <a:pt x="392771" y="1797773"/>
                  </a:cubicBezTo>
                  <a:cubicBezTo>
                    <a:pt x="320228" y="1743561"/>
                    <a:pt x="256375" y="1678640"/>
                    <a:pt x="202170" y="1606068"/>
                  </a:cubicBezTo>
                  <a:cubicBezTo>
                    <a:pt x="392982" y="1291164"/>
                    <a:pt x="87797" y="1136576"/>
                    <a:pt x="9505" y="1134964"/>
                  </a:cubicBezTo>
                  <a:cubicBezTo>
                    <a:pt x="2887" y="1092222"/>
                    <a:pt x="0" y="1048497"/>
                    <a:pt x="0" y="1004099"/>
                  </a:cubicBezTo>
                  <a:cubicBezTo>
                    <a:pt x="0" y="960282"/>
                    <a:pt x="2812" y="917120"/>
                    <a:pt x="8844" y="874860"/>
                  </a:cubicBezTo>
                  <a:cubicBezTo>
                    <a:pt x="361456" y="803574"/>
                    <a:pt x="261801" y="458745"/>
                    <a:pt x="215196" y="421331"/>
                  </a:cubicBezTo>
                  <a:lnTo>
                    <a:pt x="198491" y="408098"/>
                  </a:lnTo>
                  <a:cubicBezTo>
                    <a:pt x="250829" y="335251"/>
                    <a:pt x="313839" y="270738"/>
                    <a:pt x="384506" y="215498"/>
                  </a:cubicBezTo>
                  <a:cubicBezTo>
                    <a:pt x="717497" y="421114"/>
                    <a:pt x="873616" y="77790"/>
                    <a:pt x="862077" y="17581"/>
                  </a:cubicBezTo>
                  <a:lnTo>
                    <a:pt x="860891" y="11600"/>
                  </a:lnTo>
                  <a:cubicBezTo>
                    <a:pt x="908100" y="3538"/>
                    <a:pt x="956556" y="0"/>
                    <a:pt x="1005840" y="0"/>
                  </a:cubicBezTo>
                  <a:close/>
                </a:path>
              </a:pathLst>
            </a:custGeom>
            <a:solidFill>
              <a:srgbClr val="FFFFFF"/>
            </a:solidFill>
            <a:ln w="9525" cap="flat" cmpd="sng" algn="ctr">
              <a:noFill/>
              <a:prstDash val="soli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defRPr/>
              </a:pPr>
              <a:endParaRPr lang="en-US" sz="1200" kern="0" spc="-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TextBox 17"/>
            <p:cNvSpPr txBox="1"/>
            <p:nvPr/>
          </p:nvSpPr>
          <p:spPr>
            <a:xfrm>
              <a:off x="5234394" y="1674914"/>
              <a:ext cx="1641921" cy="348251"/>
            </a:xfrm>
            <a:prstGeom prst="rect">
              <a:avLst/>
            </a:prstGeom>
            <a:noFill/>
          </p:spPr>
          <p:txBody>
            <a:bodyPr wrap="square" lIns="0" tIns="0" rIns="0" bIns="0" rtlCol="0" anchor="ctr">
              <a:noAutofit/>
            </a:bodyPr>
            <a:lstStyle/>
            <a:p>
              <a:pPr defTabSz="914400">
                <a:lnSpc>
                  <a:spcPct val="90000"/>
                </a:lnSpc>
                <a:spcAft>
                  <a:spcPts val="600"/>
                </a:spcAft>
                <a:defRPr/>
              </a:pPr>
              <a:r>
                <a:rPr lang="en-US" sz="1200" kern="0" dirty="0" smtClean="0">
                  <a:gradFill>
                    <a:gsLst>
                      <a:gs pos="85841">
                        <a:srgbClr val="FFFFFF"/>
                      </a:gs>
                      <a:gs pos="0">
                        <a:srgbClr val="FFFFFF"/>
                      </a:gs>
                    </a:gsLst>
                    <a:lin ang="5400000" scaled="0"/>
                  </a:gradFill>
                </a:rPr>
                <a:t>Corporate</a:t>
              </a:r>
            </a:p>
          </p:txBody>
        </p:sp>
        <p:sp>
          <p:nvSpPr>
            <p:cNvPr id="19" name="TextBox 18"/>
            <p:cNvSpPr txBox="1"/>
            <p:nvPr/>
          </p:nvSpPr>
          <p:spPr>
            <a:xfrm>
              <a:off x="10378417" y="1674914"/>
              <a:ext cx="933382" cy="348251"/>
            </a:xfrm>
            <a:prstGeom prst="rect">
              <a:avLst/>
            </a:prstGeom>
            <a:noFill/>
          </p:spPr>
          <p:txBody>
            <a:bodyPr wrap="square" lIns="0" tIns="0" rIns="0" bIns="0" rtlCol="0" anchor="ctr">
              <a:noAutofit/>
            </a:bodyPr>
            <a:lstStyle/>
            <a:p>
              <a:pPr defTabSz="914400">
                <a:lnSpc>
                  <a:spcPct val="90000"/>
                </a:lnSpc>
                <a:spcAft>
                  <a:spcPts val="600"/>
                </a:spcAft>
                <a:defRPr/>
              </a:pPr>
              <a:r>
                <a:rPr lang="en-US" sz="1200" kern="0" dirty="0" smtClean="0">
                  <a:gradFill>
                    <a:gsLst>
                      <a:gs pos="85841">
                        <a:srgbClr val="FFFFFF"/>
                      </a:gs>
                      <a:gs pos="0">
                        <a:srgbClr val="FFFFFF"/>
                      </a:gs>
                    </a:gsLst>
                    <a:lin ang="5400000" scaled="0"/>
                  </a:gradFill>
                </a:rPr>
                <a:t>Predictive</a:t>
              </a:r>
            </a:p>
          </p:txBody>
        </p:sp>
        <p:grpSp>
          <p:nvGrpSpPr>
            <p:cNvPr id="20" name="Group 19"/>
            <p:cNvGrpSpPr/>
            <p:nvPr/>
          </p:nvGrpSpPr>
          <p:grpSpPr>
            <a:xfrm>
              <a:off x="10378416" y="1198284"/>
              <a:ext cx="251800" cy="430175"/>
              <a:chOff x="17050290" y="1780365"/>
              <a:chExt cx="251800" cy="430175"/>
            </a:xfrm>
            <a:solidFill>
              <a:srgbClr val="FFFFFF"/>
            </a:solidFill>
          </p:grpSpPr>
          <p:sp>
            <p:nvSpPr>
              <p:cNvPr id="24" name="Freeform 23"/>
              <p:cNvSpPr>
                <a:spLocks/>
              </p:cNvSpPr>
              <p:nvPr/>
            </p:nvSpPr>
            <p:spPr bwMode="auto">
              <a:xfrm>
                <a:off x="17081286" y="2095823"/>
                <a:ext cx="192694" cy="114717"/>
              </a:xfrm>
              <a:custGeom>
                <a:avLst/>
                <a:gdLst>
                  <a:gd name="T0" fmla="*/ 422 w 541"/>
                  <a:gd name="T1" fmla="*/ 196 h 410"/>
                  <a:gd name="T2" fmla="*/ 536 w 541"/>
                  <a:gd name="T3" fmla="*/ 14 h 410"/>
                  <a:gd name="T4" fmla="*/ 528 w 541"/>
                  <a:gd name="T5" fmla="*/ 0 h 410"/>
                  <a:gd name="T6" fmla="*/ 12 w 541"/>
                  <a:gd name="T7" fmla="*/ 0 h 410"/>
                  <a:gd name="T8" fmla="*/ 5 w 541"/>
                  <a:gd name="T9" fmla="*/ 14 h 410"/>
                  <a:gd name="T10" fmla="*/ 138 w 541"/>
                  <a:gd name="T11" fmla="*/ 197 h 410"/>
                  <a:gd name="T12" fmla="*/ 149 w 541"/>
                  <a:gd name="T13" fmla="*/ 206 h 410"/>
                  <a:gd name="T14" fmla="*/ 142 w 541"/>
                  <a:gd name="T15" fmla="*/ 229 h 410"/>
                  <a:gd name="T16" fmla="*/ 152 w 541"/>
                  <a:gd name="T17" fmla="*/ 256 h 410"/>
                  <a:gd name="T18" fmla="*/ 142 w 541"/>
                  <a:gd name="T19" fmla="*/ 282 h 410"/>
                  <a:gd name="T20" fmla="*/ 152 w 541"/>
                  <a:gd name="T21" fmla="*/ 309 h 410"/>
                  <a:gd name="T22" fmla="*/ 142 w 541"/>
                  <a:gd name="T23" fmla="*/ 336 h 410"/>
                  <a:gd name="T24" fmla="*/ 184 w 541"/>
                  <a:gd name="T25" fmla="*/ 377 h 410"/>
                  <a:gd name="T26" fmla="*/ 212 w 541"/>
                  <a:gd name="T27" fmla="*/ 377 h 410"/>
                  <a:gd name="T28" fmla="*/ 234 w 541"/>
                  <a:gd name="T29" fmla="*/ 407 h 410"/>
                  <a:gd name="T30" fmla="*/ 240 w 541"/>
                  <a:gd name="T31" fmla="*/ 410 h 410"/>
                  <a:gd name="T32" fmla="*/ 335 w 541"/>
                  <a:gd name="T33" fmla="*/ 410 h 410"/>
                  <a:gd name="T34" fmla="*/ 341 w 541"/>
                  <a:gd name="T35" fmla="*/ 407 h 410"/>
                  <a:gd name="T36" fmla="*/ 360 w 541"/>
                  <a:gd name="T37" fmla="*/ 377 h 410"/>
                  <a:gd name="T38" fmla="*/ 384 w 541"/>
                  <a:gd name="T39" fmla="*/ 377 h 410"/>
                  <a:gd name="T40" fmla="*/ 425 w 541"/>
                  <a:gd name="T41" fmla="*/ 336 h 410"/>
                  <a:gd name="T42" fmla="*/ 415 w 541"/>
                  <a:gd name="T43" fmla="*/ 309 h 410"/>
                  <a:gd name="T44" fmla="*/ 425 w 541"/>
                  <a:gd name="T45" fmla="*/ 282 h 410"/>
                  <a:gd name="T46" fmla="*/ 415 w 541"/>
                  <a:gd name="T47" fmla="*/ 256 h 410"/>
                  <a:gd name="T48" fmla="*/ 425 w 541"/>
                  <a:gd name="T49" fmla="*/ 229 h 410"/>
                  <a:gd name="T50" fmla="*/ 416 w 541"/>
                  <a:gd name="T51" fmla="*/ 203 h 410"/>
                  <a:gd name="T52" fmla="*/ 422 w 541"/>
                  <a:gd name="T53" fmla="*/ 196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1" h="410">
                    <a:moveTo>
                      <a:pt x="422" y="196"/>
                    </a:moveTo>
                    <a:cubicBezTo>
                      <a:pt x="536" y="14"/>
                      <a:pt x="536" y="14"/>
                      <a:pt x="536" y="14"/>
                    </a:cubicBezTo>
                    <a:cubicBezTo>
                      <a:pt x="541" y="7"/>
                      <a:pt x="537" y="0"/>
                      <a:pt x="528" y="0"/>
                    </a:cubicBezTo>
                    <a:cubicBezTo>
                      <a:pt x="12" y="0"/>
                      <a:pt x="12" y="0"/>
                      <a:pt x="12" y="0"/>
                    </a:cubicBezTo>
                    <a:cubicBezTo>
                      <a:pt x="3" y="0"/>
                      <a:pt x="0" y="6"/>
                      <a:pt x="5" y="14"/>
                    </a:cubicBezTo>
                    <a:cubicBezTo>
                      <a:pt x="138" y="197"/>
                      <a:pt x="138" y="197"/>
                      <a:pt x="138" y="197"/>
                    </a:cubicBezTo>
                    <a:cubicBezTo>
                      <a:pt x="140" y="201"/>
                      <a:pt x="145" y="204"/>
                      <a:pt x="149" y="206"/>
                    </a:cubicBezTo>
                    <a:cubicBezTo>
                      <a:pt x="145" y="213"/>
                      <a:pt x="142" y="221"/>
                      <a:pt x="142" y="229"/>
                    </a:cubicBezTo>
                    <a:cubicBezTo>
                      <a:pt x="142" y="239"/>
                      <a:pt x="146" y="248"/>
                      <a:pt x="152" y="256"/>
                    </a:cubicBezTo>
                    <a:cubicBezTo>
                      <a:pt x="146" y="263"/>
                      <a:pt x="142" y="272"/>
                      <a:pt x="142" y="282"/>
                    </a:cubicBezTo>
                    <a:cubicBezTo>
                      <a:pt x="142" y="293"/>
                      <a:pt x="146" y="302"/>
                      <a:pt x="152" y="309"/>
                    </a:cubicBezTo>
                    <a:cubicBezTo>
                      <a:pt x="146" y="316"/>
                      <a:pt x="142" y="326"/>
                      <a:pt x="142" y="336"/>
                    </a:cubicBezTo>
                    <a:cubicBezTo>
                      <a:pt x="142" y="359"/>
                      <a:pt x="161" y="377"/>
                      <a:pt x="184" y="377"/>
                    </a:cubicBezTo>
                    <a:cubicBezTo>
                      <a:pt x="212" y="377"/>
                      <a:pt x="212" y="377"/>
                      <a:pt x="212" y="377"/>
                    </a:cubicBezTo>
                    <a:cubicBezTo>
                      <a:pt x="234" y="407"/>
                      <a:pt x="234" y="407"/>
                      <a:pt x="234" y="407"/>
                    </a:cubicBezTo>
                    <a:cubicBezTo>
                      <a:pt x="235" y="409"/>
                      <a:pt x="238" y="410"/>
                      <a:pt x="240" y="410"/>
                    </a:cubicBezTo>
                    <a:cubicBezTo>
                      <a:pt x="335" y="410"/>
                      <a:pt x="335" y="410"/>
                      <a:pt x="335" y="410"/>
                    </a:cubicBezTo>
                    <a:cubicBezTo>
                      <a:pt x="337" y="410"/>
                      <a:pt x="340" y="409"/>
                      <a:pt x="341" y="407"/>
                    </a:cubicBezTo>
                    <a:cubicBezTo>
                      <a:pt x="360" y="377"/>
                      <a:pt x="360" y="377"/>
                      <a:pt x="360" y="377"/>
                    </a:cubicBezTo>
                    <a:cubicBezTo>
                      <a:pt x="384" y="377"/>
                      <a:pt x="384" y="377"/>
                      <a:pt x="384" y="377"/>
                    </a:cubicBezTo>
                    <a:cubicBezTo>
                      <a:pt x="407" y="377"/>
                      <a:pt x="425" y="359"/>
                      <a:pt x="425" y="336"/>
                    </a:cubicBezTo>
                    <a:cubicBezTo>
                      <a:pt x="425" y="326"/>
                      <a:pt x="421" y="316"/>
                      <a:pt x="415" y="309"/>
                    </a:cubicBezTo>
                    <a:cubicBezTo>
                      <a:pt x="421" y="302"/>
                      <a:pt x="425" y="293"/>
                      <a:pt x="425" y="282"/>
                    </a:cubicBezTo>
                    <a:cubicBezTo>
                      <a:pt x="425" y="272"/>
                      <a:pt x="421" y="263"/>
                      <a:pt x="415" y="256"/>
                    </a:cubicBezTo>
                    <a:cubicBezTo>
                      <a:pt x="421" y="248"/>
                      <a:pt x="425" y="239"/>
                      <a:pt x="425" y="229"/>
                    </a:cubicBezTo>
                    <a:cubicBezTo>
                      <a:pt x="425" y="219"/>
                      <a:pt x="421" y="210"/>
                      <a:pt x="416" y="203"/>
                    </a:cubicBezTo>
                    <a:cubicBezTo>
                      <a:pt x="418" y="201"/>
                      <a:pt x="420" y="198"/>
                      <a:pt x="422" y="1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3982" rtl="0" eaLnBrk="1" latinLnBrk="0" hangingPunct="1">
                  <a:defRPr sz="1800" kern="1200">
                    <a:solidFill>
                      <a:schemeClr val="tx1"/>
                    </a:solidFill>
                    <a:latin typeface="+mn-lt"/>
                    <a:ea typeface="+mn-ea"/>
                    <a:cs typeface="+mn-cs"/>
                  </a:defRPr>
                </a:lvl1pPr>
                <a:lvl2pPr marL="456991" algn="l" defTabSz="913982" rtl="0" eaLnBrk="1" latinLnBrk="0" hangingPunct="1">
                  <a:defRPr sz="1800" kern="1200">
                    <a:solidFill>
                      <a:schemeClr val="tx1"/>
                    </a:solidFill>
                    <a:latin typeface="+mn-lt"/>
                    <a:ea typeface="+mn-ea"/>
                    <a:cs typeface="+mn-cs"/>
                  </a:defRPr>
                </a:lvl2pPr>
                <a:lvl3pPr marL="913982" algn="l" defTabSz="913982" rtl="0" eaLnBrk="1" latinLnBrk="0" hangingPunct="1">
                  <a:defRPr sz="1800" kern="1200">
                    <a:solidFill>
                      <a:schemeClr val="tx1"/>
                    </a:solidFill>
                    <a:latin typeface="+mn-lt"/>
                    <a:ea typeface="+mn-ea"/>
                    <a:cs typeface="+mn-cs"/>
                  </a:defRPr>
                </a:lvl3pPr>
                <a:lvl4pPr marL="1370973" algn="l" defTabSz="913982" rtl="0" eaLnBrk="1" latinLnBrk="0" hangingPunct="1">
                  <a:defRPr sz="1800" kern="1200">
                    <a:solidFill>
                      <a:schemeClr val="tx1"/>
                    </a:solidFill>
                    <a:latin typeface="+mn-lt"/>
                    <a:ea typeface="+mn-ea"/>
                    <a:cs typeface="+mn-cs"/>
                  </a:defRPr>
                </a:lvl4pPr>
                <a:lvl5pPr marL="1827961" algn="l" defTabSz="913982" rtl="0" eaLnBrk="1" latinLnBrk="0" hangingPunct="1">
                  <a:defRPr sz="1800" kern="1200">
                    <a:solidFill>
                      <a:schemeClr val="tx1"/>
                    </a:solidFill>
                    <a:latin typeface="+mn-lt"/>
                    <a:ea typeface="+mn-ea"/>
                    <a:cs typeface="+mn-cs"/>
                  </a:defRPr>
                </a:lvl5pPr>
                <a:lvl6pPr marL="2284946" algn="l" defTabSz="913982" rtl="0" eaLnBrk="1" latinLnBrk="0" hangingPunct="1">
                  <a:defRPr sz="1800" kern="1200">
                    <a:solidFill>
                      <a:schemeClr val="tx1"/>
                    </a:solidFill>
                    <a:latin typeface="+mn-lt"/>
                    <a:ea typeface="+mn-ea"/>
                    <a:cs typeface="+mn-cs"/>
                  </a:defRPr>
                </a:lvl6pPr>
                <a:lvl7pPr marL="2741946" algn="l" defTabSz="913982" rtl="0" eaLnBrk="1" latinLnBrk="0" hangingPunct="1">
                  <a:defRPr sz="1800" kern="1200">
                    <a:solidFill>
                      <a:schemeClr val="tx1"/>
                    </a:solidFill>
                    <a:latin typeface="+mn-lt"/>
                    <a:ea typeface="+mn-ea"/>
                    <a:cs typeface="+mn-cs"/>
                  </a:defRPr>
                </a:lvl7pPr>
                <a:lvl8pPr marL="3198932" algn="l" defTabSz="913982" rtl="0" eaLnBrk="1" latinLnBrk="0" hangingPunct="1">
                  <a:defRPr sz="1800" kern="1200">
                    <a:solidFill>
                      <a:schemeClr val="tx1"/>
                    </a:solidFill>
                    <a:latin typeface="+mn-lt"/>
                    <a:ea typeface="+mn-ea"/>
                    <a:cs typeface="+mn-cs"/>
                  </a:defRPr>
                </a:lvl8pPr>
                <a:lvl9pPr marL="3655921" algn="l" defTabSz="913982" rtl="0" eaLnBrk="1" latinLnBrk="0" hangingPunct="1">
                  <a:defRPr sz="1800" kern="1200">
                    <a:solidFill>
                      <a:schemeClr val="tx1"/>
                    </a:solidFill>
                    <a:latin typeface="+mn-lt"/>
                    <a:ea typeface="+mn-ea"/>
                    <a:cs typeface="+mn-cs"/>
                  </a:defRPr>
                </a:lvl9pPr>
              </a:lstStyle>
              <a:p>
                <a:pPr algn="ctr" defTabSz="571049">
                  <a:defRPr/>
                </a:pPr>
                <a:endParaRPr lang="en-US" sz="700" b="1" kern="0" cap="all" dirty="0">
                  <a:solidFill>
                    <a:srgbClr val="000000"/>
                  </a:solidFill>
                </a:endParaRPr>
              </a:p>
            </p:txBody>
          </p:sp>
          <p:sp>
            <p:nvSpPr>
              <p:cNvPr id="25" name="Freeform 24"/>
              <p:cNvSpPr>
                <a:spLocks noEditPoints="1"/>
              </p:cNvSpPr>
              <p:nvPr/>
            </p:nvSpPr>
            <p:spPr bwMode="auto">
              <a:xfrm>
                <a:off x="17050290" y="1780365"/>
                <a:ext cx="251800" cy="307569"/>
              </a:xfrm>
              <a:custGeom>
                <a:avLst/>
                <a:gdLst>
                  <a:gd name="T0" fmla="*/ 122 w 707"/>
                  <a:gd name="T1" fmla="*/ 705 h 1100"/>
                  <a:gd name="T2" fmla="*/ 642 w 707"/>
                  <a:gd name="T3" fmla="*/ 515 h 1100"/>
                  <a:gd name="T4" fmla="*/ 691 w 707"/>
                  <a:gd name="T5" fmla="*/ 408 h 1100"/>
                  <a:gd name="T6" fmla="*/ 584 w 707"/>
                  <a:gd name="T7" fmla="*/ 359 h 1100"/>
                  <a:gd name="T8" fmla="*/ 65 w 707"/>
                  <a:gd name="T9" fmla="*/ 548 h 1100"/>
                  <a:gd name="T10" fmla="*/ 15 w 707"/>
                  <a:gd name="T11" fmla="*/ 655 h 1100"/>
                  <a:gd name="T12" fmla="*/ 122 w 707"/>
                  <a:gd name="T13" fmla="*/ 705 h 1100"/>
                  <a:gd name="T14" fmla="*/ 652 w 707"/>
                  <a:gd name="T15" fmla="*/ 714 h 1100"/>
                  <a:gd name="T16" fmla="*/ 706 w 707"/>
                  <a:gd name="T17" fmla="*/ 636 h 1100"/>
                  <a:gd name="T18" fmla="*/ 701 w 707"/>
                  <a:gd name="T19" fmla="*/ 608 h 1100"/>
                  <a:gd name="T20" fmla="*/ 594 w 707"/>
                  <a:gd name="T21" fmla="*/ 558 h 1100"/>
                  <a:gd name="T22" fmla="*/ 75 w 707"/>
                  <a:gd name="T23" fmla="*/ 748 h 1100"/>
                  <a:gd name="T24" fmla="*/ 20 w 707"/>
                  <a:gd name="T25" fmla="*/ 825 h 1100"/>
                  <a:gd name="T26" fmla="*/ 20 w 707"/>
                  <a:gd name="T27" fmla="*/ 826 h 1100"/>
                  <a:gd name="T28" fmla="*/ 73 w 707"/>
                  <a:gd name="T29" fmla="*/ 904 h 1100"/>
                  <a:gd name="T30" fmla="*/ 190 w 707"/>
                  <a:gd name="T31" fmla="*/ 951 h 1100"/>
                  <a:gd name="T32" fmla="*/ 190 w 707"/>
                  <a:gd name="T33" fmla="*/ 1014 h 1100"/>
                  <a:gd name="T34" fmla="*/ 191 w 707"/>
                  <a:gd name="T35" fmla="*/ 1023 h 1100"/>
                  <a:gd name="T36" fmla="*/ 132 w 707"/>
                  <a:gd name="T37" fmla="*/ 1023 h 1100"/>
                  <a:gd name="T38" fmla="*/ 115 w 707"/>
                  <a:gd name="T39" fmla="*/ 1040 h 1100"/>
                  <a:gd name="T40" fmla="*/ 115 w 707"/>
                  <a:gd name="T41" fmla="*/ 1083 h 1100"/>
                  <a:gd name="T42" fmla="*/ 132 w 707"/>
                  <a:gd name="T43" fmla="*/ 1100 h 1100"/>
                  <a:gd name="T44" fmla="*/ 648 w 707"/>
                  <a:gd name="T45" fmla="*/ 1100 h 1100"/>
                  <a:gd name="T46" fmla="*/ 664 w 707"/>
                  <a:gd name="T47" fmla="*/ 1083 h 1100"/>
                  <a:gd name="T48" fmla="*/ 664 w 707"/>
                  <a:gd name="T49" fmla="*/ 1040 h 1100"/>
                  <a:gd name="T50" fmla="*/ 648 w 707"/>
                  <a:gd name="T51" fmla="*/ 1023 h 1100"/>
                  <a:gd name="T52" fmla="*/ 622 w 707"/>
                  <a:gd name="T53" fmla="*/ 1023 h 1100"/>
                  <a:gd name="T54" fmla="*/ 622 w 707"/>
                  <a:gd name="T55" fmla="*/ 1013 h 1100"/>
                  <a:gd name="T56" fmla="*/ 622 w 707"/>
                  <a:gd name="T57" fmla="*/ 873 h 1100"/>
                  <a:gd name="T58" fmla="*/ 539 w 707"/>
                  <a:gd name="T59" fmla="*/ 790 h 1100"/>
                  <a:gd name="T60" fmla="*/ 456 w 707"/>
                  <a:gd name="T61" fmla="*/ 873 h 1100"/>
                  <a:gd name="T62" fmla="*/ 456 w 707"/>
                  <a:gd name="T63" fmla="*/ 1013 h 1100"/>
                  <a:gd name="T64" fmla="*/ 457 w 707"/>
                  <a:gd name="T65" fmla="*/ 1023 h 1100"/>
                  <a:gd name="T66" fmla="*/ 355 w 707"/>
                  <a:gd name="T67" fmla="*/ 1023 h 1100"/>
                  <a:gd name="T68" fmla="*/ 356 w 707"/>
                  <a:gd name="T69" fmla="*/ 1014 h 1100"/>
                  <a:gd name="T70" fmla="*/ 357 w 707"/>
                  <a:gd name="T71" fmla="*/ 895 h 1100"/>
                  <a:gd name="T72" fmla="*/ 346 w 707"/>
                  <a:gd name="T73" fmla="*/ 855 h 1100"/>
                  <a:gd name="T74" fmla="*/ 161 w 707"/>
                  <a:gd name="T75" fmla="*/ 885 h 1100"/>
                  <a:gd name="T76" fmla="*/ 348 w 707"/>
                  <a:gd name="T77" fmla="*/ 826 h 1100"/>
                  <a:gd name="T78" fmla="*/ 652 w 707"/>
                  <a:gd name="T79" fmla="*/ 714 h 1100"/>
                  <a:gd name="T80" fmla="*/ 122 w 707"/>
                  <a:gd name="T81" fmla="*/ 500 h 1100"/>
                  <a:gd name="T82" fmla="*/ 642 w 707"/>
                  <a:gd name="T83" fmla="*/ 310 h 1100"/>
                  <a:gd name="T84" fmla="*/ 696 w 707"/>
                  <a:gd name="T85" fmla="*/ 232 h 1100"/>
                  <a:gd name="T86" fmla="*/ 695 w 707"/>
                  <a:gd name="T87" fmla="*/ 223 h 1100"/>
                  <a:gd name="T88" fmla="*/ 624 w 707"/>
                  <a:gd name="T89" fmla="*/ 149 h 1100"/>
                  <a:gd name="T90" fmla="*/ 499 w 707"/>
                  <a:gd name="T91" fmla="*/ 132 h 1100"/>
                  <a:gd name="T92" fmla="*/ 509 w 707"/>
                  <a:gd name="T93" fmla="*/ 93 h 1100"/>
                  <a:gd name="T94" fmla="*/ 504 w 707"/>
                  <a:gd name="T95" fmla="*/ 66 h 1100"/>
                  <a:gd name="T96" fmla="*/ 398 w 707"/>
                  <a:gd name="T97" fmla="*/ 15 h 1100"/>
                  <a:gd name="T98" fmla="*/ 166 w 707"/>
                  <a:gd name="T99" fmla="*/ 96 h 1100"/>
                  <a:gd name="T100" fmla="*/ 110 w 707"/>
                  <a:gd name="T101" fmla="*/ 175 h 1100"/>
                  <a:gd name="T102" fmla="*/ 111 w 707"/>
                  <a:gd name="T103" fmla="*/ 184 h 1100"/>
                  <a:gd name="T104" fmla="*/ 182 w 707"/>
                  <a:gd name="T105" fmla="*/ 257 h 1100"/>
                  <a:gd name="T106" fmla="*/ 243 w 707"/>
                  <a:gd name="T107" fmla="*/ 266 h 1100"/>
                  <a:gd name="T108" fmla="*/ 439 w 707"/>
                  <a:gd name="T109" fmla="*/ 213 h 1100"/>
                  <a:gd name="T110" fmla="*/ 225 w 707"/>
                  <a:gd name="T111" fmla="*/ 285 h 1100"/>
                  <a:gd name="T112" fmla="*/ 65 w 707"/>
                  <a:gd name="T113" fmla="*/ 343 h 1100"/>
                  <a:gd name="T114" fmla="*/ 11 w 707"/>
                  <a:gd name="T115" fmla="*/ 422 h 1100"/>
                  <a:gd name="T116" fmla="*/ 15 w 707"/>
                  <a:gd name="T117" fmla="*/ 451 h 1100"/>
                  <a:gd name="T118" fmla="*/ 122 w 707"/>
                  <a:gd name="T119" fmla="*/ 500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7" h="1100">
                    <a:moveTo>
                      <a:pt x="122" y="705"/>
                    </a:moveTo>
                    <a:cubicBezTo>
                      <a:pt x="642" y="515"/>
                      <a:pt x="642" y="515"/>
                      <a:pt x="642" y="515"/>
                    </a:cubicBezTo>
                    <a:cubicBezTo>
                      <a:pt x="684" y="499"/>
                      <a:pt x="707" y="451"/>
                      <a:pt x="691" y="408"/>
                    </a:cubicBezTo>
                    <a:cubicBezTo>
                      <a:pt x="675" y="365"/>
                      <a:pt x="627" y="343"/>
                      <a:pt x="584" y="359"/>
                    </a:cubicBezTo>
                    <a:cubicBezTo>
                      <a:pt x="65" y="548"/>
                      <a:pt x="65" y="548"/>
                      <a:pt x="65" y="548"/>
                    </a:cubicBezTo>
                    <a:cubicBezTo>
                      <a:pt x="22" y="564"/>
                      <a:pt x="0" y="612"/>
                      <a:pt x="15" y="655"/>
                    </a:cubicBezTo>
                    <a:cubicBezTo>
                      <a:pt x="31" y="698"/>
                      <a:pt x="79" y="721"/>
                      <a:pt x="122" y="705"/>
                    </a:cubicBezTo>
                    <a:close/>
                    <a:moveTo>
                      <a:pt x="652" y="714"/>
                    </a:moveTo>
                    <a:cubicBezTo>
                      <a:pt x="685" y="702"/>
                      <a:pt x="706" y="671"/>
                      <a:pt x="706" y="636"/>
                    </a:cubicBezTo>
                    <a:cubicBezTo>
                      <a:pt x="706" y="627"/>
                      <a:pt x="704" y="617"/>
                      <a:pt x="701" y="608"/>
                    </a:cubicBezTo>
                    <a:cubicBezTo>
                      <a:pt x="685" y="565"/>
                      <a:pt x="637" y="543"/>
                      <a:pt x="594" y="558"/>
                    </a:cubicBezTo>
                    <a:cubicBezTo>
                      <a:pt x="75" y="748"/>
                      <a:pt x="75" y="748"/>
                      <a:pt x="75" y="748"/>
                    </a:cubicBezTo>
                    <a:cubicBezTo>
                      <a:pt x="43" y="760"/>
                      <a:pt x="21" y="790"/>
                      <a:pt x="20" y="825"/>
                    </a:cubicBezTo>
                    <a:cubicBezTo>
                      <a:pt x="20" y="826"/>
                      <a:pt x="20" y="826"/>
                      <a:pt x="20" y="826"/>
                    </a:cubicBezTo>
                    <a:cubicBezTo>
                      <a:pt x="20" y="860"/>
                      <a:pt x="41" y="891"/>
                      <a:pt x="73" y="904"/>
                    </a:cubicBezTo>
                    <a:cubicBezTo>
                      <a:pt x="73" y="904"/>
                      <a:pt x="140" y="931"/>
                      <a:pt x="190" y="951"/>
                    </a:cubicBezTo>
                    <a:cubicBezTo>
                      <a:pt x="190" y="982"/>
                      <a:pt x="190" y="1014"/>
                      <a:pt x="190" y="1014"/>
                    </a:cubicBezTo>
                    <a:cubicBezTo>
                      <a:pt x="190" y="1017"/>
                      <a:pt x="190" y="1020"/>
                      <a:pt x="191" y="1023"/>
                    </a:cubicBezTo>
                    <a:cubicBezTo>
                      <a:pt x="132" y="1023"/>
                      <a:pt x="132" y="1023"/>
                      <a:pt x="132" y="1023"/>
                    </a:cubicBezTo>
                    <a:cubicBezTo>
                      <a:pt x="122" y="1023"/>
                      <a:pt x="115" y="1030"/>
                      <a:pt x="115" y="1040"/>
                    </a:cubicBezTo>
                    <a:cubicBezTo>
                      <a:pt x="115" y="1083"/>
                      <a:pt x="115" y="1083"/>
                      <a:pt x="115" y="1083"/>
                    </a:cubicBezTo>
                    <a:cubicBezTo>
                      <a:pt x="115" y="1093"/>
                      <a:pt x="122" y="1100"/>
                      <a:pt x="132" y="1100"/>
                    </a:cubicBezTo>
                    <a:cubicBezTo>
                      <a:pt x="648" y="1100"/>
                      <a:pt x="648" y="1100"/>
                      <a:pt x="648" y="1100"/>
                    </a:cubicBezTo>
                    <a:cubicBezTo>
                      <a:pt x="657" y="1100"/>
                      <a:pt x="664" y="1093"/>
                      <a:pt x="664" y="1083"/>
                    </a:cubicBezTo>
                    <a:cubicBezTo>
                      <a:pt x="664" y="1040"/>
                      <a:pt x="664" y="1040"/>
                      <a:pt x="664" y="1040"/>
                    </a:cubicBezTo>
                    <a:cubicBezTo>
                      <a:pt x="664" y="1030"/>
                      <a:pt x="657" y="1023"/>
                      <a:pt x="648" y="1023"/>
                    </a:cubicBezTo>
                    <a:cubicBezTo>
                      <a:pt x="622" y="1023"/>
                      <a:pt x="622" y="1023"/>
                      <a:pt x="622" y="1023"/>
                    </a:cubicBezTo>
                    <a:cubicBezTo>
                      <a:pt x="622" y="1020"/>
                      <a:pt x="622" y="1017"/>
                      <a:pt x="622" y="1013"/>
                    </a:cubicBezTo>
                    <a:cubicBezTo>
                      <a:pt x="622" y="873"/>
                      <a:pt x="622" y="873"/>
                      <a:pt x="622" y="873"/>
                    </a:cubicBezTo>
                    <a:cubicBezTo>
                      <a:pt x="622" y="827"/>
                      <a:pt x="585" y="790"/>
                      <a:pt x="539" y="790"/>
                    </a:cubicBezTo>
                    <a:cubicBezTo>
                      <a:pt x="493" y="790"/>
                      <a:pt x="456" y="827"/>
                      <a:pt x="456" y="873"/>
                    </a:cubicBezTo>
                    <a:cubicBezTo>
                      <a:pt x="456" y="1013"/>
                      <a:pt x="456" y="1013"/>
                      <a:pt x="456" y="1013"/>
                    </a:cubicBezTo>
                    <a:cubicBezTo>
                      <a:pt x="456" y="1017"/>
                      <a:pt x="456" y="1020"/>
                      <a:pt x="457" y="1023"/>
                    </a:cubicBezTo>
                    <a:cubicBezTo>
                      <a:pt x="355" y="1023"/>
                      <a:pt x="355" y="1023"/>
                      <a:pt x="355" y="1023"/>
                    </a:cubicBezTo>
                    <a:cubicBezTo>
                      <a:pt x="356" y="1020"/>
                      <a:pt x="356" y="1017"/>
                      <a:pt x="356" y="1014"/>
                    </a:cubicBezTo>
                    <a:cubicBezTo>
                      <a:pt x="357" y="895"/>
                      <a:pt x="357" y="895"/>
                      <a:pt x="357" y="895"/>
                    </a:cubicBezTo>
                    <a:cubicBezTo>
                      <a:pt x="357" y="880"/>
                      <a:pt x="353" y="867"/>
                      <a:pt x="346" y="855"/>
                    </a:cubicBezTo>
                    <a:cubicBezTo>
                      <a:pt x="161" y="885"/>
                      <a:pt x="161" y="885"/>
                      <a:pt x="161" y="885"/>
                    </a:cubicBezTo>
                    <a:cubicBezTo>
                      <a:pt x="348" y="826"/>
                      <a:pt x="348" y="826"/>
                      <a:pt x="348" y="826"/>
                    </a:cubicBezTo>
                    <a:cubicBezTo>
                      <a:pt x="495" y="772"/>
                      <a:pt x="652" y="714"/>
                      <a:pt x="652" y="714"/>
                    </a:cubicBezTo>
                    <a:close/>
                    <a:moveTo>
                      <a:pt x="122" y="500"/>
                    </a:moveTo>
                    <a:cubicBezTo>
                      <a:pt x="642" y="310"/>
                      <a:pt x="642" y="310"/>
                      <a:pt x="642" y="310"/>
                    </a:cubicBezTo>
                    <a:cubicBezTo>
                      <a:pt x="675" y="298"/>
                      <a:pt x="696" y="267"/>
                      <a:pt x="696" y="232"/>
                    </a:cubicBezTo>
                    <a:cubicBezTo>
                      <a:pt x="696" y="229"/>
                      <a:pt x="696" y="226"/>
                      <a:pt x="695" y="223"/>
                    </a:cubicBezTo>
                    <a:cubicBezTo>
                      <a:pt x="691" y="185"/>
                      <a:pt x="662" y="155"/>
                      <a:pt x="624" y="149"/>
                    </a:cubicBezTo>
                    <a:cubicBezTo>
                      <a:pt x="624" y="149"/>
                      <a:pt x="551" y="139"/>
                      <a:pt x="499" y="132"/>
                    </a:cubicBezTo>
                    <a:cubicBezTo>
                      <a:pt x="505" y="120"/>
                      <a:pt x="509" y="107"/>
                      <a:pt x="509" y="93"/>
                    </a:cubicBezTo>
                    <a:cubicBezTo>
                      <a:pt x="509" y="84"/>
                      <a:pt x="508" y="75"/>
                      <a:pt x="504" y="66"/>
                    </a:cubicBezTo>
                    <a:cubicBezTo>
                      <a:pt x="489" y="22"/>
                      <a:pt x="441" y="0"/>
                      <a:pt x="398" y="15"/>
                    </a:cubicBezTo>
                    <a:cubicBezTo>
                      <a:pt x="166" y="96"/>
                      <a:pt x="166" y="96"/>
                      <a:pt x="166" y="96"/>
                    </a:cubicBezTo>
                    <a:cubicBezTo>
                      <a:pt x="132" y="109"/>
                      <a:pt x="110" y="140"/>
                      <a:pt x="110" y="175"/>
                    </a:cubicBezTo>
                    <a:cubicBezTo>
                      <a:pt x="110" y="178"/>
                      <a:pt x="110" y="181"/>
                      <a:pt x="111" y="184"/>
                    </a:cubicBezTo>
                    <a:cubicBezTo>
                      <a:pt x="115" y="222"/>
                      <a:pt x="145" y="253"/>
                      <a:pt x="182" y="257"/>
                    </a:cubicBezTo>
                    <a:cubicBezTo>
                      <a:pt x="182" y="257"/>
                      <a:pt x="215" y="262"/>
                      <a:pt x="243" y="266"/>
                    </a:cubicBezTo>
                    <a:cubicBezTo>
                      <a:pt x="439" y="213"/>
                      <a:pt x="439" y="213"/>
                      <a:pt x="439" y="213"/>
                    </a:cubicBezTo>
                    <a:cubicBezTo>
                      <a:pt x="225" y="285"/>
                      <a:pt x="225" y="285"/>
                      <a:pt x="225" y="285"/>
                    </a:cubicBezTo>
                    <a:cubicBezTo>
                      <a:pt x="142" y="315"/>
                      <a:pt x="65" y="343"/>
                      <a:pt x="65" y="343"/>
                    </a:cubicBezTo>
                    <a:cubicBezTo>
                      <a:pt x="31" y="356"/>
                      <a:pt x="11" y="388"/>
                      <a:pt x="11" y="422"/>
                    </a:cubicBezTo>
                    <a:cubicBezTo>
                      <a:pt x="11" y="431"/>
                      <a:pt x="12" y="441"/>
                      <a:pt x="15" y="451"/>
                    </a:cubicBezTo>
                    <a:cubicBezTo>
                      <a:pt x="31" y="494"/>
                      <a:pt x="79" y="516"/>
                      <a:pt x="122" y="5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3982" rtl="0" eaLnBrk="1" latinLnBrk="0" hangingPunct="1">
                  <a:defRPr sz="1800" kern="1200">
                    <a:solidFill>
                      <a:schemeClr val="tx1"/>
                    </a:solidFill>
                    <a:latin typeface="+mn-lt"/>
                    <a:ea typeface="+mn-ea"/>
                    <a:cs typeface="+mn-cs"/>
                  </a:defRPr>
                </a:lvl1pPr>
                <a:lvl2pPr marL="456991" algn="l" defTabSz="913982" rtl="0" eaLnBrk="1" latinLnBrk="0" hangingPunct="1">
                  <a:defRPr sz="1800" kern="1200">
                    <a:solidFill>
                      <a:schemeClr val="tx1"/>
                    </a:solidFill>
                    <a:latin typeface="+mn-lt"/>
                    <a:ea typeface="+mn-ea"/>
                    <a:cs typeface="+mn-cs"/>
                  </a:defRPr>
                </a:lvl2pPr>
                <a:lvl3pPr marL="913982" algn="l" defTabSz="913982" rtl="0" eaLnBrk="1" latinLnBrk="0" hangingPunct="1">
                  <a:defRPr sz="1800" kern="1200">
                    <a:solidFill>
                      <a:schemeClr val="tx1"/>
                    </a:solidFill>
                    <a:latin typeface="+mn-lt"/>
                    <a:ea typeface="+mn-ea"/>
                    <a:cs typeface="+mn-cs"/>
                  </a:defRPr>
                </a:lvl3pPr>
                <a:lvl4pPr marL="1370973" algn="l" defTabSz="913982" rtl="0" eaLnBrk="1" latinLnBrk="0" hangingPunct="1">
                  <a:defRPr sz="1800" kern="1200">
                    <a:solidFill>
                      <a:schemeClr val="tx1"/>
                    </a:solidFill>
                    <a:latin typeface="+mn-lt"/>
                    <a:ea typeface="+mn-ea"/>
                    <a:cs typeface="+mn-cs"/>
                  </a:defRPr>
                </a:lvl4pPr>
                <a:lvl5pPr marL="1827961" algn="l" defTabSz="913982" rtl="0" eaLnBrk="1" latinLnBrk="0" hangingPunct="1">
                  <a:defRPr sz="1800" kern="1200">
                    <a:solidFill>
                      <a:schemeClr val="tx1"/>
                    </a:solidFill>
                    <a:latin typeface="+mn-lt"/>
                    <a:ea typeface="+mn-ea"/>
                    <a:cs typeface="+mn-cs"/>
                  </a:defRPr>
                </a:lvl5pPr>
                <a:lvl6pPr marL="2284946" algn="l" defTabSz="913982" rtl="0" eaLnBrk="1" latinLnBrk="0" hangingPunct="1">
                  <a:defRPr sz="1800" kern="1200">
                    <a:solidFill>
                      <a:schemeClr val="tx1"/>
                    </a:solidFill>
                    <a:latin typeface="+mn-lt"/>
                    <a:ea typeface="+mn-ea"/>
                    <a:cs typeface="+mn-cs"/>
                  </a:defRPr>
                </a:lvl6pPr>
                <a:lvl7pPr marL="2741946" algn="l" defTabSz="913982" rtl="0" eaLnBrk="1" latinLnBrk="0" hangingPunct="1">
                  <a:defRPr sz="1800" kern="1200">
                    <a:solidFill>
                      <a:schemeClr val="tx1"/>
                    </a:solidFill>
                    <a:latin typeface="+mn-lt"/>
                    <a:ea typeface="+mn-ea"/>
                    <a:cs typeface="+mn-cs"/>
                  </a:defRPr>
                </a:lvl7pPr>
                <a:lvl8pPr marL="3198932" algn="l" defTabSz="913982" rtl="0" eaLnBrk="1" latinLnBrk="0" hangingPunct="1">
                  <a:defRPr sz="1800" kern="1200">
                    <a:solidFill>
                      <a:schemeClr val="tx1"/>
                    </a:solidFill>
                    <a:latin typeface="+mn-lt"/>
                    <a:ea typeface="+mn-ea"/>
                    <a:cs typeface="+mn-cs"/>
                  </a:defRPr>
                </a:lvl8pPr>
                <a:lvl9pPr marL="3655921" algn="l" defTabSz="913982" rtl="0" eaLnBrk="1" latinLnBrk="0" hangingPunct="1">
                  <a:defRPr sz="1800" kern="1200">
                    <a:solidFill>
                      <a:schemeClr val="tx1"/>
                    </a:solidFill>
                    <a:latin typeface="+mn-lt"/>
                    <a:ea typeface="+mn-ea"/>
                    <a:cs typeface="+mn-cs"/>
                  </a:defRPr>
                </a:lvl9pPr>
              </a:lstStyle>
              <a:p>
                <a:pPr algn="ctr" defTabSz="571049">
                  <a:defRPr/>
                </a:pPr>
                <a:endParaRPr lang="en-US" sz="700" b="1" kern="0" cap="all" dirty="0">
                  <a:solidFill>
                    <a:srgbClr val="000000"/>
                  </a:solidFill>
                </a:endParaRPr>
              </a:p>
            </p:txBody>
          </p:sp>
        </p:grpSp>
        <p:sp>
          <p:nvSpPr>
            <p:cNvPr id="21" name="TextBox 20"/>
            <p:cNvSpPr txBox="1"/>
            <p:nvPr/>
          </p:nvSpPr>
          <p:spPr>
            <a:xfrm>
              <a:off x="8668971" y="1674914"/>
              <a:ext cx="1641921" cy="348251"/>
            </a:xfrm>
            <a:prstGeom prst="rect">
              <a:avLst/>
            </a:prstGeom>
            <a:noFill/>
          </p:spPr>
          <p:txBody>
            <a:bodyPr wrap="square" lIns="0" tIns="0" rIns="0" bIns="0" rtlCol="0" anchor="ctr">
              <a:noAutofit/>
            </a:bodyPr>
            <a:lstStyle/>
            <a:p>
              <a:pPr defTabSz="914400">
                <a:lnSpc>
                  <a:spcPct val="90000"/>
                </a:lnSpc>
                <a:spcAft>
                  <a:spcPts val="600"/>
                </a:spcAft>
                <a:defRPr/>
              </a:pPr>
              <a:r>
                <a:rPr lang="en-US" sz="1200" kern="0" dirty="0" smtClean="0">
                  <a:gradFill>
                    <a:gsLst>
                      <a:gs pos="85841">
                        <a:srgbClr val="FFFFFF"/>
                      </a:gs>
                      <a:gs pos="0">
                        <a:srgbClr val="FFFFFF"/>
                      </a:gs>
                    </a:gsLst>
                    <a:lin ang="5400000" scaled="0"/>
                  </a:gradFill>
                </a:rPr>
                <a:t>Mobile</a:t>
              </a:r>
            </a:p>
          </p:txBody>
        </p:sp>
        <p:sp>
          <p:nvSpPr>
            <p:cNvPr id="22" name="Oval 7"/>
            <p:cNvSpPr>
              <a:spLocks noChangeArrowheads="1"/>
            </p:cNvSpPr>
            <p:nvPr/>
          </p:nvSpPr>
          <p:spPr bwMode="auto">
            <a:xfrm flipH="1">
              <a:off x="8771345" y="1584237"/>
              <a:ext cx="7752" cy="7199"/>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sp>
          <p:nvSpPr>
            <p:cNvPr id="23" name="Freeform 22"/>
            <p:cNvSpPr/>
            <p:nvPr>
              <p:custDataLst>
                <p:tags r:id="rId2"/>
              </p:custDataLst>
            </p:nvPr>
          </p:nvSpPr>
          <p:spPr>
            <a:xfrm>
              <a:off x="3621468" y="1166013"/>
              <a:ext cx="414252" cy="363755"/>
            </a:xfrm>
            <a:custGeom>
              <a:avLst/>
              <a:gdLst/>
              <a:ahLst/>
              <a:cxnLst/>
              <a:rect l="l" t="t" r="r" b="b"/>
              <a:pathLst>
                <a:path w="1188720" h="1198117">
                  <a:moveTo>
                    <a:pt x="0" y="1179829"/>
                  </a:moveTo>
                  <a:lnTo>
                    <a:pt x="1188720" y="1179829"/>
                  </a:lnTo>
                  <a:lnTo>
                    <a:pt x="1188720" y="1198117"/>
                  </a:lnTo>
                  <a:lnTo>
                    <a:pt x="0" y="1198117"/>
                  </a:lnTo>
                  <a:close/>
                  <a:moveTo>
                    <a:pt x="85725" y="629228"/>
                  </a:moveTo>
                  <a:lnTo>
                    <a:pt x="228600" y="629228"/>
                  </a:lnTo>
                  <a:lnTo>
                    <a:pt x="228600" y="1174749"/>
                  </a:lnTo>
                  <a:lnTo>
                    <a:pt x="85725" y="1174749"/>
                  </a:lnTo>
                  <a:close/>
                  <a:moveTo>
                    <a:pt x="160954" y="560521"/>
                  </a:moveTo>
                  <a:lnTo>
                    <a:pt x="134893" y="565433"/>
                  </a:lnTo>
                  <a:lnTo>
                    <a:pt x="135875" y="570646"/>
                  </a:lnTo>
                  <a:lnTo>
                    <a:pt x="161936" y="565734"/>
                  </a:lnTo>
                  <a:close/>
                  <a:moveTo>
                    <a:pt x="200045" y="527408"/>
                  </a:moveTo>
                  <a:lnTo>
                    <a:pt x="95801" y="547055"/>
                  </a:lnTo>
                  <a:lnTo>
                    <a:pt x="96784" y="552268"/>
                  </a:lnTo>
                  <a:lnTo>
                    <a:pt x="201028" y="532620"/>
                  </a:lnTo>
                  <a:close/>
                  <a:moveTo>
                    <a:pt x="193530" y="502890"/>
                  </a:moveTo>
                  <a:lnTo>
                    <a:pt x="102316" y="520082"/>
                  </a:lnTo>
                  <a:lnTo>
                    <a:pt x="103299" y="525294"/>
                  </a:lnTo>
                  <a:lnTo>
                    <a:pt x="194512" y="508102"/>
                  </a:lnTo>
                  <a:close/>
                  <a:moveTo>
                    <a:pt x="180500" y="479600"/>
                  </a:moveTo>
                  <a:lnTo>
                    <a:pt x="115347" y="491880"/>
                  </a:lnTo>
                  <a:lnTo>
                    <a:pt x="116329" y="497092"/>
                  </a:lnTo>
                  <a:lnTo>
                    <a:pt x="181482" y="484813"/>
                  </a:lnTo>
                  <a:close/>
                  <a:moveTo>
                    <a:pt x="378883" y="434974"/>
                  </a:moveTo>
                  <a:lnTo>
                    <a:pt x="521758" y="434974"/>
                  </a:lnTo>
                  <a:lnTo>
                    <a:pt x="521758" y="1174749"/>
                  </a:lnTo>
                  <a:lnTo>
                    <a:pt x="378883" y="1174749"/>
                  </a:lnTo>
                  <a:close/>
                  <a:moveTo>
                    <a:pt x="672041" y="225425"/>
                  </a:moveTo>
                  <a:lnTo>
                    <a:pt x="814916" y="225425"/>
                  </a:lnTo>
                  <a:lnTo>
                    <a:pt x="814916" y="1174749"/>
                  </a:lnTo>
                  <a:lnTo>
                    <a:pt x="672041" y="1174749"/>
                  </a:lnTo>
                  <a:close/>
                  <a:moveTo>
                    <a:pt x="144046" y="189143"/>
                  </a:moveTo>
                  <a:cubicBezTo>
                    <a:pt x="151107" y="189037"/>
                    <a:pt x="156647" y="189144"/>
                    <a:pt x="164251" y="190420"/>
                  </a:cubicBezTo>
                  <a:cubicBezTo>
                    <a:pt x="171855" y="191696"/>
                    <a:pt x="181740" y="194037"/>
                    <a:pt x="189670" y="196802"/>
                  </a:cubicBezTo>
                  <a:cubicBezTo>
                    <a:pt x="197599" y="199568"/>
                    <a:pt x="204877" y="202865"/>
                    <a:pt x="211830" y="207013"/>
                  </a:cubicBezTo>
                  <a:cubicBezTo>
                    <a:pt x="218782" y="211162"/>
                    <a:pt x="225516" y="216161"/>
                    <a:pt x="231382" y="221693"/>
                  </a:cubicBezTo>
                  <a:cubicBezTo>
                    <a:pt x="237248" y="227224"/>
                    <a:pt x="242679" y="233712"/>
                    <a:pt x="247025" y="240201"/>
                  </a:cubicBezTo>
                  <a:cubicBezTo>
                    <a:pt x="251370" y="246689"/>
                    <a:pt x="254411" y="253923"/>
                    <a:pt x="257453" y="260624"/>
                  </a:cubicBezTo>
                  <a:cubicBezTo>
                    <a:pt x="260495" y="267325"/>
                    <a:pt x="263319" y="273282"/>
                    <a:pt x="265274" y="280409"/>
                  </a:cubicBezTo>
                  <a:cubicBezTo>
                    <a:pt x="267230" y="287536"/>
                    <a:pt x="268967" y="295194"/>
                    <a:pt x="269185" y="303385"/>
                  </a:cubicBezTo>
                  <a:cubicBezTo>
                    <a:pt x="269402" y="311575"/>
                    <a:pt x="268641" y="320510"/>
                    <a:pt x="266578" y="329552"/>
                  </a:cubicBezTo>
                  <a:cubicBezTo>
                    <a:pt x="264514" y="338593"/>
                    <a:pt x="261146" y="347528"/>
                    <a:pt x="256801" y="357633"/>
                  </a:cubicBezTo>
                  <a:cubicBezTo>
                    <a:pt x="252456" y="367738"/>
                    <a:pt x="246373" y="378375"/>
                    <a:pt x="240507" y="390182"/>
                  </a:cubicBezTo>
                  <a:cubicBezTo>
                    <a:pt x="234641" y="401989"/>
                    <a:pt x="226277" y="418902"/>
                    <a:pt x="221606" y="428476"/>
                  </a:cubicBezTo>
                  <a:cubicBezTo>
                    <a:pt x="216935" y="438049"/>
                    <a:pt x="213568" y="443048"/>
                    <a:pt x="212481" y="447622"/>
                  </a:cubicBezTo>
                  <a:cubicBezTo>
                    <a:pt x="211395" y="452196"/>
                    <a:pt x="215414" y="453260"/>
                    <a:pt x="215088" y="455919"/>
                  </a:cubicBezTo>
                  <a:cubicBezTo>
                    <a:pt x="214762" y="458578"/>
                    <a:pt x="210743" y="461025"/>
                    <a:pt x="210526" y="463578"/>
                  </a:cubicBezTo>
                  <a:cubicBezTo>
                    <a:pt x="210309" y="466130"/>
                    <a:pt x="214219" y="467620"/>
                    <a:pt x="213785" y="471236"/>
                  </a:cubicBezTo>
                  <a:lnTo>
                    <a:pt x="207919" y="485277"/>
                  </a:lnTo>
                  <a:cubicBezTo>
                    <a:pt x="207267" y="489213"/>
                    <a:pt x="209005" y="491766"/>
                    <a:pt x="209874" y="494850"/>
                  </a:cubicBezTo>
                  <a:cubicBezTo>
                    <a:pt x="210743" y="497935"/>
                    <a:pt x="213567" y="499743"/>
                    <a:pt x="213133" y="503785"/>
                  </a:cubicBezTo>
                  <a:cubicBezTo>
                    <a:pt x="212698" y="507827"/>
                    <a:pt x="207158" y="514954"/>
                    <a:pt x="207267" y="519102"/>
                  </a:cubicBezTo>
                  <a:cubicBezTo>
                    <a:pt x="207376" y="523251"/>
                    <a:pt x="213024" y="525166"/>
                    <a:pt x="213785" y="528676"/>
                  </a:cubicBezTo>
                  <a:lnTo>
                    <a:pt x="211830" y="540164"/>
                  </a:lnTo>
                  <a:cubicBezTo>
                    <a:pt x="210743" y="542929"/>
                    <a:pt x="207484" y="543461"/>
                    <a:pt x="207267" y="545270"/>
                  </a:cubicBezTo>
                  <a:cubicBezTo>
                    <a:pt x="207050" y="547078"/>
                    <a:pt x="209440" y="548780"/>
                    <a:pt x="210526" y="551013"/>
                  </a:cubicBezTo>
                  <a:cubicBezTo>
                    <a:pt x="211612" y="553247"/>
                    <a:pt x="213676" y="555587"/>
                    <a:pt x="213785" y="558672"/>
                  </a:cubicBezTo>
                  <a:cubicBezTo>
                    <a:pt x="213893" y="561757"/>
                    <a:pt x="213242" y="566437"/>
                    <a:pt x="211178" y="569522"/>
                  </a:cubicBezTo>
                  <a:cubicBezTo>
                    <a:pt x="209114" y="572606"/>
                    <a:pt x="207593" y="574628"/>
                    <a:pt x="201401" y="577180"/>
                  </a:cubicBezTo>
                  <a:cubicBezTo>
                    <a:pt x="195209" y="579733"/>
                    <a:pt x="179024" y="582606"/>
                    <a:pt x="174027" y="584839"/>
                  </a:cubicBezTo>
                  <a:cubicBezTo>
                    <a:pt x="169031" y="587073"/>
                    <a:pt x="172724" y="588137"/>
                    <a:pt x="171420" y="590583"/>
                  </a:cubicBezTo>
                  <a:cubicBezTo>
                    <a:pt x="170117" y="593030"/>
                    <a:pt x="169248" y="597072"/>
                    <a:pt x="166206" y="599518"/>
                  </a:cubicBezTo>
                  <a:cubicBezTo>
                    <a:pt x="163164" y="601964"/>
                    <a:pt x="157733" y="604198"/>
                    <a:pt x="153171" y="605262"/>
                  </a:cubicBezTo>
                  <a:cubicBezTo>
                    <a:pt x="148608" y="606326"/>
                    <a:pt x="142960" y="606645"/>
                    <a:pt x="138832" y="605900"/>
                  </a:cubicBezTo>
                  <a:cubicBezTo>
                    <a:pt x="134704" y="605156"/>
                    <a:pt x="131011" y="602603"/>
                    <a:pt x="128404" y="600794"/>
                  </a:cubicBezTo>
                  <a:cubicBezTo>
                    <a:pt x="125797" y="598986"/>
                    <a:pt x="124276" y="597391"/>
                    <a:pt x="123189" y="595051"/>
                  </a:cubicBezTo>
                  <a:lnTo>
                    <a:pt x="121886" y="586754"/>
                  </a:lnTo>
                  <a:cubicBezTo>
                    <a:pt x="118084" y="584626"/>
                    <a:pt x="110806" y="581648"/>
                    <a:pt x="110806" y="581648"/>
                  </a:cubicBezTo>
                  <a:cubicBezTo>
                    <a:pt x="107004" y="580052"/>
                    <a:pt x="100704" y="577712"/>
                    <a:pt x="97119" y="575904"/>
                  </a:cubicBezTo>
                  <a:cubicBezTo>
                    <a:pt x="93534" y="574096"/>
                    <a:pt x="91471" y="572713"/>
                    <a:pt x="89298" y="570798"/>
                  </a:cubicBezTo>
                  <a:cubicBezTo>
                    <a:pt x="87125" y="568883"/>
                    <a:pt x="84844" y="566756"/>
                    <a:pt x="84084" y="564416"/>
                  </a:cubicBezTo>
                  <a:cubicBezTo>
                    <a:pt x="83324" y="562076"/>
                    <a:pt x="83975" y="559417"/>
                    <a:pt x="84736" y="556757"/>
                  </a:cubicBezTo>
                  <a:lnTo>
                    <a:pt x="88646" y="548461"/>
                  </a:lnTo>
                  <a:cubicBezTo>
                    <a:pt x="88972" y="546546"/>
                    <a:pt x="87668" y="546759"/>
                    <a:pt x="86691" y="545270"/>
                  </a:cubicBezTo>
                  <a:cubicBezTo>
                    <a:pt x="85713" y="543780"/>
                    <a:pt x="83650" y="541866"/>
                    <a:pt x="82780" y="539526"/>
                  </a:cubicBezTo>
                  <a:cubicBezTo>
                    <a:pt x="81911" y="537185"/>
                    <a:pt x="81151" y="533994"/>
                    <a:pt x="81477" y="531229"/>
                  </a:cubicBezTo>
                  <a:cubicBezTo>
                    <a:pt x="81803" y="528463"/>
                    <a:pt x="83758" y="525166"/>
                    <a:pt x="84736" y="522932"/>
                  </a:cubicBezTo>
                  <a:cubicBezTo>
                    <a:pt x="85713" y="520698"/>
                    <a:pt x="87451" y="519315"/>
                    <a:pt x="87343" y="517826"/>
                  </a:cubicBezTo>
                  <a:cubicBezTo>
                    <a:pt x="87234" y="516337"/>
                    <a:pt x="85061" y="515699"/>
                    <a:pt x="84084" y="513997"/>
                  </a:cubicBezTo>
                  <a:cubicBezTo>
                    <a:pt x="83106" y="512295"/>
                    <a:pt x="81803" y="509955"/>
                    <a:pt x="81477" y="507615"/>
                  </a:cubicBezTo>
                  <a:cubicBezTo>
                    <a:pt x="81151" y="505274"/>
                    <a:pt x="81042" y="502615"/>
                    <a:pt x="82129" y="499956"/>
                  </a:cubicBezTo>
                  <a:lnTo>
                    <a:pt x="87994" y="491659"/>
                  </a:lnTo>
                  <a:cubicBezTo>
                    <a:pt x="88646" y="489319"/>
                    <a:pt x="87125" y="488681"/>
                    <a:pt x="86039" y="485915"/>
                  </a:cubicBezTo>
                  <a:cubicBezTo>
                    <a:pt x="84953" y="483150"/>
                    <a:pt x="82346" y="478469"/>
                    <a:pt x="81477" y="475065"/>
                  </a:cubicBezTo>
                  <a:cubicBezTo>
                    <a:pt x="80608" y="471662"/>
                    <a:pt x="80282" y="468790"/>
                    <a:pt x="80825" y="465492"/>
                  </a:cubicBezTo>
                  <a:cubicBezTo>
                    <a:pt x="81368" y="462195"/>
                    <a:pt x="86148" y="458259"/>
                    <a:pt x="85387" y="453366"/>
                  </a:cubicBezTo>
                  <a:cubicBezTo>
                    <a:pt x="84627" y="448473"/>
                    <a:pt x="80173" y="444005"/>
                    <a:pt x="76263" y="436134"/>
                  </a:cubicBezTo>
                  <a:cubicBezTo>
                    <a:pt x="72352" y="428263"/>
                    <a:pt x="68116" y="418583"/>
                    <a:pt x="61924" y="406138"/>
                  </a:cubicBezTo>
                  <a:cubicBezTo>
                    <a:pt x="55732" y="393693"/>
                    <a:pt x="44761" y="373695"/>
                    <a:pt x="39112" y="361463"/>
                  </a:cubicBezTo>
                  <a:cubicBezTo>
                    <a:pt x="33464" y="349230"/>
                    <a:pt x="30313" y="342635"/>
                    <a:pt x="28032" y="332743"/>
                  </a:cubicBezTo>
                  <a:cubicBezTo>
                    <a:pt x="25751" y="322850"/>
                    <a:pt x="24664" y="313064"/>
                    <a:pt x="25425" y="302108"/>
                  </a:cubicBezTo>
                  <a:cubicBezTo>
                    <a:pt x="26186" y="291152"/>
                    <a:pt x="29118" y="277324"/>
                    <a:pt x="32595" y="267006"/>
                  </a:cubicBezTo>
                  <a:cubicBezTo>
                    <a:pt x="36071" y="256688"/>
                    <a:pt x="40525" y="248498"/>
                    <a:pt x="46282" y="240201"/>
                  </a:cubicBezTo>
                  <a:cubicBezTo>
                    <a:pt x="52039" y="231904"/>
                    <a:pt x="58991" y="223820"/>
                    <a:pt x="67138" y="217225"/>
                  </a:cubicBezTo>
                  <a:cubicBezTo>
                    <a:pt x="75285" y="210630"/>
                    <a:pt x="86039" y="204992"/>
                    <a:pt x="95164" y="200631"/>
                  </a:cubicBezTo>
                  <a:cubicBezTo>
                    <a:pt x="104289" y="196270"/>
                    <a:pt x="113739" y="192973"/>
                    <a:pt x="121886" y="191058"/>
                  </a:cubicBezTo>
                  <a:cubicBezTo>
                    <a:pt x="130033" y="189143"/>
                    <a:pt x="136985" y="189250"/>
                    <a:pt x="144046" y="189143"/>
                  </a:cubicBezTo>
                  <a:close/>
                  <a:moveTo>
                    <a:pt x="965198" y="0"/>
                  </a:moveTo>
                  <a:lnTo>
                    <a:pt x="1108073" y="0"/>
                  </a:lnTo>
                  <a:lnTo>
                    <a:pt x="1108073" y="1174749"/>
                  </a:lnTo>
                  <a:lnTo>
                    <a:pt x="965198" y="1174749"/>
                  </a:lnTo>
                  <a:close/>
                </a:path>
              </a:pathLst>
            </a:custGeom>
            <a:solidFill>
              <a:srgbClr val="FFFFFF"/>
            </a:solidFill>
            <a:ln w="19050" cap="flat" cmpd="sng" algn="ctr">
              <a:noFill/>
              <a:prstDash val="solid"/>
            </a:ln>
            <a:effectLst/>
          </p:spPr>
          <p:txBody>
            <a:bodyPr rtlCol="0" anchor="ctr"/>
            <a:lstStyle/>
            <a:p>
              <a:pPr algn="ctr" defTabSz="914400">
                <a:defRPr/>
              </a:pPr>
              <a:endParaRPr lang="en-US" kern="0" dirty="0">
                <a:solidFill>
                  <a:sysClr val="window" lastClr="FFFFFF"/>
                </a:solidFill>
                <a:latin typeface="Arial"/>
              </a:endParaRPr>
            </a:p>
          </p:txBody>
        </p:sp>
      </p:grpSp>
      <p:grpSp>
        <p:nvGrpSpPr>
          <p:cNvPr id="26" name="Group 25"/>
          <p:cNvGrpSpPr/>
          <p:nvPr/>
        </p:nvGrpSpPr>
        <p:grpSpPr>
          <a:xfrm>
            <a:off x="2220254" y="2786727"/>
            <a:ext cx="8449056" cy="940999"/>
            <a:chOff x="3481494" y="2654242"/>
            <a:chExt cx="8449056" cy="940999"/>
          </a:xfrm>
        </p:grpSpPr>
        <p:sp>
          <p:nvSpPr>
            <p:cNvPr id="27" name="Rectangle 26"/>
            <p:cNvSpPr/>
            <p:nvPr/>
          </p:nvSpPr>
          <p:spPr bwMode="auto">
            <a:xfrm>
              <a:off x="5608998" y="2654242"/>
              <a:ext cx="2066544" cy="919181"/>
            </a:xfrm>
            <a:prstGeom prst="rect">
              <a:avLst/>
            </a:prstGeom>
            <a:solidFill>
              <a:srgbClr val="92D05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p:cNvSpPr/>
            <p:nvPr/>
          </p:nvSpPr>
          <p:spPr bwMode="auto">
            <a:xfrm>
              <a:off x="3481494" y="2654242"/>
              <a:ext cx="2066544" cy="919181"/>
            </a:xfrm>
            <a:prstGeom prst="rect">
              <a:avLst/>
            </a:prstGeom>
            <a:solidFill>
              <a:srgbClr val="92D05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p:nvSpPr>
          <p:spPr bwMode="auto">
            <a:xfrm>
              <a:off x="7736502" y="2654242"/>
              <a:ext cx="2066544" cy="919181"/>
            </a:xfrm>
            <a:prstGeom prst="rect">
              <a:avLst/>
            </a:prstGeom>
            <a:solidFill>
              <a:srgbClr val="92D05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p:nvSpPr>
          <p:spPr bwMode="auto">
            <a:xfrm>
              <a:off x="9864006" y="2654242"/>
              <a:ext cx="2066544" cy="919181"/>
            </a:xfrm>
            <a:prstGeom prst="rect">
              <a:avLst/>
            </a:prstGeom>
            <a:solidFill>
              <a:srgbClr val="92D05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1" name="TextBox 30"/>
            <p:cNvSpPr txBox="1"/>
            <p:nvPr/>
          </p:nvSpPr>
          <p:spPr>
            <a:xfrm>
              <a:off x="5697149" y="3246990"/>
              <a:ext cx="1647541" cy="348251"/>
            </a:xfrm>
            <a:prstGeom prst="rect">
              <a:avLst/>
            </a:prstGeom>
            <a:noFill/>
          </p:spPr>
          <p:txBody>
            <a:bodyPr wrap="square" lIns="0" tIns="0" rIns="0" bIns="0" rtlCol="0" anchor="ctr">
              <a:noAutofit/>
            </a:bodyPr>
            <a:lstStyle/>
            <a:p>
              <a:pPr defTabSz="914400">
                <a:lnSpc>
                  <a:spcPct val="90000"/>
                </a:lnSpc>
                <a:spcAft>
                  <a:spcPts val="600"/>
                </a:spcAft>
                <a:defRPr/>
              </a:pPr>
              <a:r>
                <a:rPr lang="en-US" sz="1200" kern="0" dirty="0" smtClean="0">
                  <a:gradFill>
                    <a:gsLst>
                      <a:gs pos="85841">
                        <a:srgbClr val="FFFFFF"/>
                      </a:gs>
                      <a:gs pos="0">
                        <a:srgbClr val="FFFFFF"/>
                      </a:gs>
                    </a:gsLst>
                    <a:lin ang="5400000" scaled="0"/>
                  </a:gradFill>
                </a:rPr>
                <a:t>Extract, transform, load</a:t>
              </a:r>
            </a:p>
          </p:txBody>
        </p:sp>
        <p:sp>
          <p:nvSpPr>
            <p:cNvPr id="32" name="TextBox 31"/>
            <p:cNvSpPr txBox="1"/>
            <p:nvPr/>
          </p:nvSpPr>
          <p:spPr>
            <a:xfrm>
              <a:off x="3649842" y="3246990"/>
              <a:ext cx="1467341" cy="348251"/>
            </a:xfrm>
            <a:prstGeom prst="rect">
              <a:avLst/>
            </a:prstGeom>
            <a:noFill/>
          </p:spPr>
          <p:txBody>
            <a:bodyPr wrap="square" lIns="0" tIns="0" rIns="0" bIns="0" rtlCol="0" anchor="ctr">
              <a:noAutofit/>
            </a:bodyPr>
            <a:lstStyle/>
            <a:p>
              <a:pPr defTabSz="914400">
                <a:lnSpc>
                  <a:spcPct val="90000"/>
                </a:lnSpc>
                <a:spcAft>
                  <a:spcPts val="600"/>
                </a:spcAft>
                <a:defRPr/>
              </a:pPr>
              <a:r>
                <a:rPr lang="en-US" sz="1200" kern="0" dirty="0" smtClean="0">
                  <a:gradFill>
                    <a:gsLst>
                      <a:gs pos="85841">
                        <a:srgbClr val="FFFFFF"/>
                      </a:gs>
                      <a:gs pos="0">
                        <a:srgbClr val="FFFFFF"/>
                      </a:gs>
                    </a:gsLst>
                    <a:lin ang="5400000" scaled="0"/>
                  </a:gradFill>
                </a:rPr>
                <a:t>Single query model</a:t>
              </a:r>
            </a:p>
          </p:txBody>
        </p:sp>
        <p:sp>
          <p:nvSpPr>
            <p:cNvPr id="33" name="TextBox 32"/>
            <p:cNvSpPr txBox="1"/>
            <p:nvPr/>
          </p:nvSpPr>
          <p:spPr>
            <a:xfrm>
              <a:off x="7828806" y="3246990"/>
              <a:ext cx="1641921" cy="348251"/>
            </a:xfrm>
            <a:prstGeom prst="rect">
              <a:avLst/>
            </a:prstGeom>
            <a:noFill/>
          </p:spPr>
          <p:txBody>
            <a:bodyPr wrap="square" lIns="0" tIns="0" rIns="0" bIns="0" rtlCol="0" anchor="ctr">
              <a:noAutofit/>
            </a:bodyPr>
            <a:lstStyle/>
            <a:p>
              <a:pPr defTabSz="914400">
                <a:lnSpc>
                  <a:spcPct val="90000"/>
                </a:lnSpc>
                <a:spcAft>
                  <a:spcPts val="600"/>
                </a:spcAft>
                <a:defRPr/>
              </a:pPr>
              <a:r>
                <a:rPr lang="en-US" sz="1200" kern="0" dirty="0" smtClean="0">
                  <a:gradFill>
                    <a:gsLst>
                      <a:gs pos="85841">
                        <a:srgbClr val="FFFFFF"/>
                      </a:gs>
                      <a:gs pos="0">
                        <a:srgbClr val="FFFFFF"/>
                      </a:gs>
                    </a:gsLst>
                    <a:lin ang="5400000" scaled="0"/>
                  </a:gradFill>
                </a:rPr>
                <a:t>Data quality</a:t>
              </a:r>
            </a:p>
          </p:txBody>
        </p:sp>
        <p:sp>
          <p:nvSpPr>
            <p:cNvPr id="34" name="TextBox 33"/>
            <p:cNvSpPr txBox="1"/>
            <p:nvPr/>
          </p:nvSpPr>
          <p:spPr>
            <a:xfrm>
              <a:off x="9943256" y="3246990"/>
              <a:ext cx="1915719" cy="348251"/>
            </a:xfrm>
            <a:prstGeom prst="rect">
              <a:avLst/>
            </a:prstGeom>
            <a:noFill/>
          </p:spPr>
          <p:txBody>
            <a:bodyPr wrap="square" lIns="0" tIns="0" rIns="0" bIns="0" rtlCol="0" anchor="ctr">
              <a:noAutofit/>
            </a:bodyPr>
            <a:lstStyle/>
            <a:p>
              <a:pPr defTabSz="914400">
                <a:lnSpc>
                  <a:spcPct val="90000"/>
                </a:lnSpc>
                <a:spcAft>
                  <a:spcPts val="600"/>
                </a:spcAft>
                <a:defRPr/>
              </a:pPr>
              <a:r>
                <a:rPr lang="en-US" sz="1200" kern="0" dirty="0" smtClean="0">
                  <a:gradFill>
                    <a:gsLst>
                      <a:gs pos="85841">
                        <a:srgbClr val="FFFFFF"/>
                      </a:gs>
                      <a:gs pos="0">
                        <a:srgbClr val="FFFFFF"/>
                      </a:gs>
                    </a:gsLst>
                    <a:lin ang="5400000" scaled="0"/>
                  </a:gradFill>
                </a:rPr>
                <a:t>Master data management</a:t>
              </a:r>
            </a:p>
          </p:txBody>
        </p:sp>
        <p:grpSp>
          <p:nvGrpSpPr>
            <p:cNvPr id="35" name="Group 34"/>
            <p:cNvGrpSpPr/>
            <p:nvPr/>
          </p:nvGrpSpPr>
          <p:grpSpPr>
            <a:xfrm>
              <a:off x="5747678" y="2721597"/>
              <a:ext cx="306354" cy="450559"/>
              <a:chOff x="3759911" y="2727063"/>
              <a:chExt cx="313300" cy="460774"/>
            </a:xfrm>
            <a:solidFill>
              <a:srgbClr val="FFFFFF"/>
            </a:solidFill>
          </p:grpSpPr>
          <p:grpSp>
            <p:nvGrpSpPr>
              <p:cNvPr id="52" name="Group 51"/>
              <p:cNvGrpSpPr/>
              <p:nvPr/>
            </p:nvGrpSpPr>
            <p:grpSpPr>
              <a:xfrm>
                <a:off x="3759911" y="2853914"/>
                <a:ext cx="244335" cy="333923"/>
                <a:chOff x="1447438" y="3993203"/>
                <a:chExt cx="656000" cy="1195540"/>
              </a:xfrm>
              <a:grpFill/>
            </p:grpSpPr>
            <p:sp>
              <p:nvSpPr>
                <p:cNvPr id="54" name="Freeform 53"/>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grp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55" name="Oval 54"/>
                <p:cNvSpPr/>
                <p:nvPr/>
              </p:nvSpPr>
              <p:spPr>
                <a:xfrm>
                  <a:off x="1501819" y="4049582"/>
                  <a:ext cx="532616" cy="237683"/>
                </a:xfrm>
                <a:prstGeom prst="ellipse">
                  <a:avLst/>
                </a:prstGeom>
                <a:solidFill>
                  <a:srgbClr val="92D050"/>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sp>
            <p:nvSpPr>
              <p:cNvPr id="53" name="Freeform 36"/>
              <p:cNvSpPr>
                <a:spLocks/>
              </p:cNvSpPr>
              <p:nvPr/>
            </p:nvSpPr>
            <p:spPr bwMode="auto">
              <a:xfrm rot="4500000">
                <a:off x="3837481" y="2724921"/>
                <a:ext cx="233588" cy="237872"/>
              </a:xfrm>
              <a:custGeom>
                <a:avLst/>
                <a:gdLst/>
                <a:ahLst/>
                <a:cxnLst>
                  <a:cxn ang="0">
                    <a:pos x="769" y="780"/>
                  </a:cxn>
                  <a:cxn ang="0">
                    <a:pos x="103" y="291"/>
                  </a:cxn>
                  <a:cxn ang="0">
                    <a:pos x="0" y="313"/>
                  </a:cxn>
                  <a:cxn ang="0">
                    <a:pos x="212" y="0"/>
                  </a:cxn>
                  <a:cxn ang="0">
                    <a:pos x="400" y="313"/>
                  </a:cxn>
                  <a:cxn ang="0">
                    <a:pos x="297" y="291"/>
                  </a:cxn>
                  <a:cxn ang="0">
                    <a:pos x="770" y="780"/>
                  </a:cxn>
                </a:cxnLst>
                <a:rect l="0" t="0" r="r" b="b"/>
                <a:pathLst>
                  <a:path w="770" h="781">
                    <a:moveTo>
                      <a:pt x="769" y="780"/>
                    </a:moveTo>
                    <a:cubicBezTo>
                      <a:pt x="20" y="781"/>
                      <a:pt x="103" y="291"/>
                      <a:pt x="103" y="291"/>
                    </a:cubicBezTo>
                    <a:cubicBezTo>
                      <a:pt x="0" y="313"/>
                      <a:pt x="0" y="313"/>
                      <a:pt x="0" y="313"/>
                    </a:cubicBezTo>
                    <a:cubicBezTo>
                      <a:pt x="212" y="0"/>
                      <a:pt x="212" y="0"/>
                      <a:pt x="212" y="0"/>
                    </a:cubicBezTo>
                    <a:cubicBezTo>
                      <a:pt x="305" y="207"/>
                      <a:pt x="400" y="313"/>
                      <a:pt x="400" y="313"/>
                    </a:cubicBezTo>
                    <a:cubicBezTo>
                      <a:pt x="297" y="291"/>
                      <a:pt x="297" y="291"/>
                      <a:pt x="297" y="291"/>
                    </a:cubicBezTo>
                    <a:cubicBezTo>
                      <a:pt x="297" y="291"/>
                      <a:pt x="228" y="688"/>
                      <a:pt x="770" y="78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srgbClr val="000000"/>
                  </a:solidFill>
                </a:endParaRPr>
              </a:p>
            </p:txBody>
          </p:sp>
        </p:grpSp>
        <p:grpSp>
          <p:nvGrpSpPr>
            <p:cNvPr id="36" name="Group 35"/>
            <p:cNvGrpSpPr/>
            <p:nvPr/>
          </p:nvGrpSpPr>
          <p:grpSpPr>
            <a:xfrm>
              <a:off x="7878209" y="2779784"/>
              <a:ext cx="751197" cy="309128"/>
              <a:chOff x="3375167" y="2601492"/>
              <a:chExt cx="1182903" cy="486781"/>
            </a:xfrm>
            <a:solidFill>
              <a:srgbClr val="FFFFFF"/>
            </a:solidFill>
          </p:grpSpPr>
          <p:sp>
            <p:nvSpPr>
              <p:cNvPr id="47" name="Freeform 30"/>
              <p:cNvSpPr>
                <a:spLocks noEditPoints="1"/>
              </p:cNvSpPr>
              <p:nvPr/>
            </p:nvSpPr>
            <p:spPr bwMode="auto">
              <a:xfrm>
                <a:off x="3375167" y="2601492"/>
                <a:ext cx="382565" cy="486781"/>
              </a:xfrm>
              <a:custGeom>
                <a:avLst/>
                <a:gdLst>
                  <a:gd name="T0" fmla="*/ 57 w 290"/>
                  <a:gd name="T1" fmla="*/ 95 h 369"/>
                  <a:gd name="T2" fmla="*/ 222 w 290"/>
                  <a:gd name="T3" fmla="*/ 95 h 369"/>
                  <a:gd name="T4" fmla="*/ 222 w 290"/>
                  <a:gd name="T5" fmla="*/ 108 h 369"/>
                  <a:gd name="T6" fmla="*/ 57 w 290"/>
                  <a:gd name="T7" fmla="*/ 108 h 369"/>
                  <a:gd name="T8" fmla="*/ 57 w 290"/>
                  <a:gd name="T9" fmla="*/ 95 h 369"/>
                  <a:gd name="T10" fmla="*/ 57 w 290"/>
                  <a:gd name="T11" fmla="*/ 150 h 369"/>
                  <a:gd name="T12" fmla="*/ 222 w 290"/>
                  <a:gd name="T13" fmla="*/ 150 h 369"/>
                  <a:gd name="T14" fmla="*/ 222 w 290"/>
                  <a:gd name="T15" fmla="*/ 139 h 369"/>
                  <a:gd name="T16" fmla="*/ 57 w 290"/>
                  <a:gd name="T17" fmla="*/ 139 h 369"/>
                  <a:gd name="T18" fmla="*/ 57 w 290"/>
                  <a:gd name="T19" fmla="*/ 150 h 369"/>
                  <a:gd name="T20" fmla="*/ 57 w 290"/>
                  <a:gd name="T21" fmla="*/ 194 h 369"/>
                  <a:gd name="T22" fmla="*/ 222 w 290"/>
                  <a:gd name="T23" fmla="*/ 194 h 369"/>
                  <a:gd name="T24" fmla="*/ 222 w 290"/>
                  <a:gd name="T25" fmla="*/ 181 h 369"/>
                  <a:gd name="T26" fmla="*/ 57 w 290"/>
                  <a:gd name="T27" fmla="*/ 181 h 369"/>
                  <a:gd name="T28" fmla="*/ 57 w 290"/>
                  <a:gd name="T29" fmla="*/ 194 h 369"/>
                  <a:gd name="T30" fmla="*/ 57 w 290"/>
                  <a:gd name="T31" fmla="*/ 236 h 369"/>
                  <a:gd name="T32" fmla="*/ 222 w 290"/>
                  <a:gd name="T33" fmla="*/ 236 h 369"/>
                  <a:gd name="T34" fmla="*/ 222 w 290"/>
                  <a:gd name="T35" fmla="*/ 223 h 369"/>
                  <a:gd name="T36" fmla="*/ 57 w 290"/>
                  <a:gd name="T37" fmla="*/ 223 h 369"/>
                  <a:gd name="T38" fmla="*/ 57 w 290"/>
                  <a:gd name="T39" fmla="*/ 236 h 369"/>
                  <a:gd name="T40" fmla="*/ 290 w 290"/>
                  <a:gd name="T41" fmla="*/ 90 h 369"/>
                  <a:gd name="T42" fmla="*/ 290 w 290"/>
                  <a:gd name="T43" fmla="*/ 369 h 369"/>
                  <a:gd name="T44" fmla="*/ 0 w 290"/>
                  <a:gd name="T45" fmla="*/ 369 h 369"/>
                  <a:gd name="T46" fmla="*/ 0 w 290"/>
                  <a:gd name="T47" fmla="*/ 1 h 369"/>
                  <a:gd name="T48" fmla="*/ 216 w 290"/>
                  <a:gd name="T49" fmla="*/ 1 h 369"/>
                  <a:gd name="T50" fmla="*/ 216 w 290"/>
                  <a:gd name="T51" fmla="*/ 0 h 369"/>
                  <a:gd name="T52" fmla="*/ 290 w 290"/>
                  <a:gd name="T53" fmla="*/ 90 h 369"/>
                  <a:gd name="T54" fmla="*/ 271 w 290"/>
                  <a:gd name="T55" fmla="*/ 79 h 369"/>
                  <a:gd name="T56" fmla="*/ 214 w 290"/>
                  <a:gd name="T57" fmla="*/ 79 h 369"/>
                  <a:gd name="T58" fmla="*/ 216 w 290"/>
                  <a:gd name="T59" fmla="*/ 21 h 369"/>
                  <a:gd name="T60" fmla="*/ 20 w 290"/>
                  <a:gd name="T61" fmla="*/ 21 h 369"/>
                  <a:gd name="T62" fmla="*/ 20 w 290"/>
                  <a:gd name="T63" fmla="*/ 349 h 369"/>
                  <a:gd name="T64" fmla="*/ 271 w 290"/>
                  <a:gd name="T65" fmla="*/ 349 h 369"/>
                  <a:gd name="T66" fmla="*/ 271 w 290"/>
                  <a:gd name="T67" fmla="*/ 7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 h="369">
                    <a:moveTo>
                      <a:pt x="57" y="95"/>
                    </a:moveTo>
                    <a:lnTo>
                      <a:pt x="222" y="95"/>
                    </a:lnTo>
                    <a:lnTo>
                      <a:pt x="222" y="108"/>
                    </a:lnTo>
                    <a:lnTo>
                      <a:pt x="57" y="108"/>
                    </a:lnTo>
                    <a:lnTo>
                      <a:pt x="57" y="95"/>
                    </a:lnTo>
                    <a:close/>
                    <a:moveTo>
                      <a:pt x="57" y="150"/>
                    </a:moveTo>
                    <a:lnTo>
                      <a:pt x="222" y="150"/>
                    </a:lnTo>
                    <a:lnTo>
                      <a:pt x="222" y="139"/>
                    </a:lnTo>
                    <a:lnTo>
                      <a:pt x="57" y="139"/>
                    </a:lnTo>
                    <a:lnTo>
                      <a:pt x="57" y="150"/>
                    </a:lnTo>
                    <a:close/>
                    <a:moveTo>
                      <a:pt x="57" y="194"/>
                    </a:moveTo>
                    <a:lnTo>
                      <a:pt x="222" y="194"/>
                    </a:lnTo>
                    <a:lnTo>
                      <a:pt x="222" y="181"/>
                    </a:lnTo>
                    <a:lnTo>
                      <a:pt x="57" y="181"/>
                    </a:lnTo>
                    <a:lnTo>
                      <a:pt x="57" y="194"/>
                    </a:lnTo>
                    <a:close/>
                    <a:moveTo>
                      <a:pt x="57" y="236"/>
                    </a:moveTo>
                    <a:lnTo>
                      <a:pt x="222" y="236"/>
                    </a:lnTo>
                    <a:lnTo>
                      <a:pt x="222" y="223"/>
                    </a:lnTo>
                    <a:lnTo>
                      <a:pt x="57" y="223"/>
                    </a:lnTo>
                    <a:lnTo>
                      <a:pt x="57" y="236"/>
                    </a:lnTo>
                    <a:close/>
                    <a:moveTo>
                      <a:pt x="290" y="90"/>
                    </a:moveTo>
                    <a:lnTo>
                      <a:pt x="290" y="369"/>
                    </a:lnTo>
                    <a:lnTo>
                      <a:pt x="0" y="369"/>
                    </a:lnTo>
                    <a:lnTo>
                      <a:pt x="0" y="1"/>
                    </a:lnTo>
                    <a:lnTo>
                      <a:pt x="216" y="1"/>
                    </a:lnTo>
                    <a:lnTo>
                      <a:pt x="216" y="0"/>
                    </a:lnTo>
                    <a:lnTo>
                      <a:pt x="290" y="90"/>
                    </a:lnTo>
                    <a:close/>
                    <a:moveTo>
                      <a:pt x="271" y="79"/>
                    </a:moveTo>
                    <a:lnTo>
                      <a:pt x="214" y="79"/>
                    </a:lnTo>
                    <a:lnTo>
                      <a:pt x="216" y="21"/>
                    </a:lnTo>
                    <a:lnTo>
                      <a:pt x="20" y="21"/>
                    </a:lnTo>
                    <a:lnTo>
                      <a:pt x="20" y="349"/>
                    </a:lnTo>
                    <a:lnTo>
                      <a:pt x="271" y="349"/>
                    </a:lnTo>
                    <a:lnTo>
                      <a:pt x="271" y="79"/>
                    </a:lnTo>
                    <a:close/>
                  </a:path>
                </a:pathLst>
              </a:custGeom>
              <a:grpFill/>
              <a:ln>
                <a:noFill/>
              </a:ln>
              <a:extLst/>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sp>
            <p:nvSpPr>
              <p:cNvPr id="48" name="Freeform 30"/>
              <p:cNvSpPr>
                <a:spLocks noEditPoints="1"/>
              </p:cNvSpPr>
              <p:nvPr/>
            </p:nvSpPr>
            <p:spPr bwMode="auto">
              <a:xfrm>
                <a:off x="4175505" y="2601492"/>
                <a:ext cx="382565" cy="486781"/>
              </a:xfrm>
              <a:custGeom>
                <a:avLst/>
                <a:gdLst>
                  <a:gd name="T0" fmla="*/ 57 w 290"/>
                  <a:gd name="T1" fmla="*/ 95 h 369"/>
                  <a:gd name="T2" fmla="*/ 222 w 290"/>
                  <a:gd name="T3" fmla="*/ 95 h 369"/>
                  <a:gd name="T4" fmla="*/ 222 w 290"/>
                  <a:gd name="T5" fmla="*/ 108 h 369"/>
                  <a:gd name="T6" fmla="*/ 57 w 290"/>
                  <a:gd name="T7" fmla="*/ 108 h 369"/>
                  <a:gd name="T8" fmla="*/ 57 w 290"/>
                  <a:gd name="T9" fmla="*/ 95 h 369"/>
                  <a:gd name="T10" fmla="*/ 57 w 290"/>
                  <a:gd name="T11" fmla="*/ 150 h 369"/>
                  <a:gd name="T12" fmla="*/ 222 w 290"/>
                  <a:gd name="T13" fmla="*/ 150 h 369"/>
                  <a:gd name="T14" fmla="*/ 222 w 290"/>
                  <a:gd name="T15" fmla="*/ 139 h 369"/>
                  <a:gd name="T16" fmla="*/ 57 w 290"/>
                  <a:gd name="T17" fmla="*/ 139 h 369"/>
                  <a:gd name="T18" fmla="*/ 57 w 290"/>
                  <a:gd name="T19" fmla="*/ 150 h 369"/>
                  <a:gd name="T20" fmla="*/ 57 w 290"/>
                  <a:gd name="T21" fmla="*/ 194 h 369"/>
                  <a:gd name="T22" fmla="*/ 222 w 290"/>
                  <a:gd name="T23" fmla="*/ 194 h 369"/>
                  <a:gd name="T24" fmla="*/ 222 w 290"/>
                  <a:gd name="T25" fmla="*/ 181 h 369"/>
                  <a:gd name="T26" fmla="*/ 57 w 290"/>
                  <a:gd name="T27" fmla="*/ 181 h 369"/>
                  <a:gd name="T28" fmla="*/ 57 w 290"/>
                  <a:gd name="T29" fmla="*/ 194 h 369"/>
                  <a:gd name="T30" fmla="*/ 57 w 290"/>
                  <a:gd name="T31" fmla="*/ 236 h 369"/>
                  <a:gd name="T32" fmla="*/ 222 w 290"/>
                  <a:gd name="T33" fmla="*/ 236 h 369"/>
                  <a:gd name="T34" fmla="*/ 222 w 290"/>
                  <a:gd name="T35" fmla="*/ 223 h 369"/>
                  <a:gd name="T36" fmla="*/ 57 w 290"/>
                  <a:gd name="T37" fmla="*/ 223 h 369"/>
                  <a:gd name="T38" fmla="*/ 57 w 290"/>
                  <a:gd name="T39" fmla="*/ 236 h 369"/>
                  <a:gd name="T40" fmla="*/ 290 w 290"/>
                  <a:gd name="T41" fmla="*/ 90 h 369"/>
                  <a:gd name="T42" fmla="*/ 290 w 290"/>
                  <a:gd name="T43" fmla="*/ 369 h 369"/>
                  <a:gd name="T44" fmla="*/ 0 w 290"/>
                  <a:gd name="T45" fmla="*/ 369 h 369"/>
                  <a:gd name="T46" fmla="*/ 0 w 290"/>
                  <a:gd name="T47" fmla="*/ 1 h 369"/>
                  <a:gd name="T48" fmla="*/ 216 w 290"/>
                  <a:gd name="T49" fmla="*/ 1 h 369"/>
                  <a:gd name="T50" fmla="*/ 216 w 290"/>
                  <a:gd name="T51" fmla="*/ 0 h 369"/>
                  <a:gd name="T52" fmla="*/ 290 w 290"/>
                  <a:gd name="T53" fmla="*/ 90 h 369"/>
                  <a:gd name="T54" fmla="*/ 271 w 290"/>
                  <a:gd name="T55" fmla="*/ 79 h 369"/>
                  <a:gd name="T56" fmla="*/ 214 w 290"/>
                  <a:gd name="T57" fmla="*/ 79 h 369"/>
                  <a:gd name="T58" fmla="*/ 216 w 290"/>
                  <a:gd name="T59" fmla="*/ 21 h 369"/>
                  <a:gd name="T60" fmla="*/ 20 w 290"/>
                  <a:gd name="T61" fmla="*/ 21 h 369"/>
                  <a:gd name="T62" fmla="*/ 20 w 290"/>
                  <a:gd name="T63" fmla="*/ 349 h 369"/>
                  <a:gd name="T64" fmla="*/ 271 w 290"/>
                  <a:gd name="T65" fmla="*/ 349 h 369"/>
                  <a:gd name="T66" fmla="*/ 271 w 290"/>
                  <a:gd name="T67" fmla="*/ 7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 h="369">
                    <a:moveTo>
                      <a:pt x="57" y="95"/>
                    </a:moveTo>
                    <a:lnTo>
                      <a:pt x="222" y="95"/>
                    </a:lnTo>
                    <a:lnTo>
                      <a:pt x="222" y="108"/>
                    </a:lnTo>
                    <a:lnTo>
                      <a:pt x="57" y="108"/>
                    </a:lnTo>
                    <a:lnTo>
                      <a:pt x="57" y="95"/>
                    </a:lnTo>
                    <a:close/>
                    <a:moveTo>
                      <a:pt x="57" y="150"/>
                    </a:moveTo>
                    <a:lnTo>
                      <a:pt x="222" y="150"/>
                    </a:lnTo>
                    <a:lnTo>
                      <a:pt x="222" y="139"/>
                    </a:lnTo>
                    <a:lnTo>
                      <a:pt x="57" y="139"/>
                    </a:lnTo>
                    <a:lnTo>
                      <a:pt x="57" y="150"/>
                    </a:lnTo>
                    <a:close/>
                    <a:moveTo>
                      <a:pt x="57" y="194"/>
                    </a:moveTo>
                    <a:lnTo>
                      <a:pt x="222" y="194"/>
                    </a:lnTo>
                    <a:lnTo>
                      <a:pt x="222" y="181"/>
                    </a:lnTo>
                    <a:lnTo>
                      <a:pt x="57" y="181"/>
                    </a:lnTo>
                    <a:lnTo>
                      <a:pt x="57" y="194"/>
                    </a:lnTo>
                    <a:close/>
                    <a:moveTo>
                      <a:pt x="57" y="236"/>
                    </a:moveTo>
                    <a:lnTo>
                      <a:pt x="222" y="236"/>
                    </a:lnTo>
                    <a:lnTo>
                      <a:pt x="222" y="223"/>
                    </a:lnTo>
                    <a:lnTo>
                      <a:pt x="57" y="223"/>
                    </a:lnTo>
                    <a:lnTo>
                      <a:pt x="57" y="236"/>
                    </a:lnTo>
                    <a:close/>
                    <a:moveTo>
                      <a:pt x="290" y="90"/>
                    </a:moveTo>
                    <a:lnTo>
                      <a:pt x="290" y="369"/>
                    </a:lnTo>
                    <a:lnTo>
                      <a:pt x="0" y="369"/>
                    </a:lnTo>
                    <a:lnTo>
                      <a:pt x="0" y="1"/>
                    </a:lnTo>
                    <a:lnTo>
                      <a:pt x="216" y="1"/>
                    </a:lnTo>
                    <a:lnTo>
                      <a:pt x="216" y="0"/>
                    </a:lnTo>
                    <a:lnTo>
                      <a:pt x="290" y="90"/>
                    </a:lnTo>
                    <a:close/>
                    <a:moveTo>
                      <a:pt x="271" y="79"/>
                    </a:moveTo>
                    <a:lnTo>
                      <a:pt x="214" y="79"/>
                    </a:lnTo>
                    <a:lnTo>
                      <a:pt x="216" y="21"/>
                    </a:lnTo>
                    <a:lnTo>
                      <a:pt x="20" y="21"/>
                    </a:lnTo>
                    <a:lnTo>
                      <a:pt x="20" y="349"/>
                    </a:lnTo>
                    <a:lnTo>
                      <a:pt x="271" y="349"/>
                    </a:lnTo>
                    <a:lnTo>
                      <a:pt x="271" y="79"/>
                    </a:lnTo>
                    <a:close/>
                  </a:path>
                </a:pathLst>
              </a:custGeom>
              <a:grpFill/>
              <a:ln>
                <a:noFill/>
              </a:ln>
              <a:extLst/>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sp>
            <p:nvSpPr>
              <p:cNvPr id="49" name="Freeform 26"/>
              <p:cNvSpPr>
                <a:spLocks/>
              </p:cNvSpPr>
              <p:nvPr/>
            </p:nvSpPr>
            <p:spPr bwMode="auto">
              <a:xfrm>
                <a:off x="4018456" y="2738982"/>
                <a:ext cx="102583" cy="184795"/>
              </a:xfrm>
              <a:custGeom>
                <a:avLst/>
                <a:gdLst>
                  <a:gd name="T0" fmla="*/ 66 w 68"/>
                  <a:gd name="T1" fmla="*/ 57 h 123"/>
                  <a:gd name="T2" fmla="*/ 12 w 68"/>
                  <a:gd name="T3" fmla="*/ 2 h 123"/>
                  <a:gd name="T4" fmla="*/ 4 w 68"/>
                  <a:gd name="T5" fmla="*/ 1 h 123"/>
                  <a:gd name="T6" fmla="*/ 0 w 68"/>
                  <a:gd name="T7" fmla="*/ 7 h 123"/>
                  <a:gd name="T8" fmla="*/ 0 w 68"/>
                  <a:gd name="T9" fmla="*/ 116 h 123"/>
                  <a:gd name="T10" fmla="*/ 4 w 68"/>
                  <a:gd name="T11" fmla="*/ 123 h 123"/>
                  <a:gd name="T12" fmla="*/ 7 w 68"/>
                  <a:gd name="T13" fmla="*/ 123 h 123"/>
                  <a:gd name="T14" fmla="*/ 12 w 68"/>
                  <a:gd name="T15" fmla="*/ 121 h 123"/>
                  <a:gd name="T16" fmla="*/ 66 w 68"/>
                  <a:gd name="T17" fmla="*/ 66 h 123"/>
                  <a:gd name="T18" fmla="*/ 68 w 68"/>
                  <a:gd name="T19" fmla="*/ 62 h 123"/>
                  <a:gd name="T20" fmla="*/ 66 w 68"/>
                  <a:gd name="T21" fmla="*/ 5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123">
                    <a:moveTo>
                      <a:pt x="66" y="57"/>
                    </a:moveTo>
                    <a:cubicBezTo>
                      <a:pt x="12" y="2"/>
                      <a:pt x="12" y="2"/>
                      <a:pt x="12" y="2"/>
                    </a:cubicBezTo>
                    <a:cubicBezTo>
                      <a:pt x="10" y="0"/>
                      <a:pt x="7" y="0"/>
                      <a:pt x="4" y="1"/>
                    </a:cubicBezTo>
                    <a:cubicBezTo>
                      <a:pt x="2" y="2"/>
                      <a:pt x="0" y="4"/>
                      <a:pt x="0" y="7"/>
                    </a:cubicBezTo>
                    <a:cubicBezTo>
                      <a:pt x="0" y="116"/>
                      <a:pt x="0" y="116"/>
                      <a:pt x="0" y="116"/>
                    </a:cubicBezTo>
                    <a:cubicBezTo>
                      <a:pt x="0" y="119"/>
                      <a:pt x="2" y="122"/>
                      <a:pt x="4" y="123"/>
                    </a:cubicBezTo>
                    <a:cubicBezTo>
                      <a:pt x="5" y="123"/>
                      <a:pt x="6" y="123"/>
                      <a:pt x="7" y="123"/>
                    </a:cubicBezTo>
                    <a:cubicBezTo>
                      <a:pt x="9" y="123"/>
                      <a:pt x="10" y="123"/>
                      <a:pt x="12" y="121"/>
                    </a:cubicBezTo>
                    <a:cubicBezTo>
                      <a:pt x="66" y="66"/>
                      <a:pt x="66" y="66"/>
                      <a:pt x="66" y="66"/>
                    </a:cubicBezTo>
                    <a:cubicBezTo>
                      <a:pt x="68" y="65"/>
                      <a:pt x="68" y="63"/>
                      <a:pt x="68" y="62"/>
                    </a:cubicBezTo>
                    <a:cubicBezTo>
                      <a:pt x="68" y="60"/>
                      <a:pt x="68" y="58"/>
                      <a:pt x="66" y="57"/>
                    </a:cubicBezTo>
                    <a:close/>
                  </a:path>
                </a:pathLst>
              </a:custGeom>
              <a:grpFill/>
              <a:ln>
                <a:noFill/>
              </a:ln>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sp>
            <p:nvSpPr>
              <p:cNvPr id="51" name="Freeform 26"/>
              <p:cNvSpPr>
                <a:spLocks/>
              </p:cNvSpPr>
              <p:nvPr/>
            </p:nvSpPr>
            <p:spPr bwMode="auto">
              <a:xfrm flipH="1">
                <a:off x="3810893" y="2735897"/>
                <a:ext cx="102583" cy="184795"/>
              </a:xfrm>
              <a:custGeom>
                <a:avLst/>
                <a:gdLst>
                  <a:gd name="T0" fmla="*/ 66 w 68"/>
                  <a:gd name="T1" fmla="*/ 57 h 123"/>
                  <a:gd name="T2" fmla="*/ 12 w 68"/>
                  <a:gd name="T3" fmla="*/ 2 h 123"/>
                  <a:gd name="T4" fmla="*/ 4 w 68"/>
                  <a:gd name="T5" fmla="*/ 1 h 123"/>
                  <a:gd name="T6" fmla="*/ 0 w 68"/>
                  <a:gd name="T7" fmla="*/ 7 h 123"/>
                  <a:gd name="T8" fmla="*/ 0 w 68"/>
                  <a:gd name="T9" fmla="*/ 116 h 123"/>
                  <a:gd name="T10" fmla="*/ 4 w 68"/>
                  <a:gd name="T11" fmla="*/ 123 h 123"/>
                  <a:gd name="T12" fmla="*/ 7 w 68"/>
                  <a:gd name="T13" fmla="*/ 123 h 123"/>
                  <a:gd name="T14" fmla="*/ 12 w 68"/>
                  <a:gd name="T15" fmla="*/ 121 h 123"/>
                  <a:gd name="T16" fmla="*/ 66 w 68"/>
                  <a:gd name="T17" fmla="*/ 66 h 123"/>
                  <a:gd name="T18" fmla="*/ 68 w 68"/>
                  <a:gd name="T19" fmla="*/ 62 h 123"/>
                  <a:gd name="T20" fmla="*/ 66 w 68"/>
                  <a:gd name="T21" fmla="*/ 5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123">
                    <a:moveTo>
                      <a:pt x="66" y="57"/>
                    </a:moveTo>
                    <a:cubicBezTo>
                      <a:pt x="12" y="2"/>
                      <a:pt x="12" y="2"/>
                      <a:pt x="12" y="2"/>
                    </a:cubicBezTo>
                    <a:cubicBezTo>
                      <a:pt x="10" y="0"/>
                      <a:pt x="7" y="0"/>
                      <a:pt x="4" y="1"/>
                    </a:cubicBezTo>
                    <a:cubicBezTo>
                      <a:pt x="2" y="2"/>
                      <a:pt x="0" y="4"/>
                      <a:pt x="0" y="7"/>
                    </a:cubicBezTo>
                    <a:cubicBezTo>
                      <a:pt x="0" y="116"/>
                      <a:pt x="0" y="116"/>
                      <a:pt x="0" y="116"/>
                    </a:cubicBezTo>
                    <a:cubicBezTo>
                      <a:pt x="0" y="119"/>
                      <a:pt x="2" y="122"/>
                      <a:pt x="4" y="123"/>
                    </a:cubicBezTo>
                    <a:cubicBezTo>
                      <a:pt x="5" y="123"/>
                      <a:pt x="6" y="123"/>
                      <a:pt x="7" y="123"/>
                    </a:cubicBezTo>
                    <a:cubicBezTo>
                      <a:pt x="9" y="123"/>
                      <a:pt x="10" y="123"/>
                      <a:pt x="12" y="121"/>
                    </a:cubicBezTo>
                    <a:cubicBezTo>
                      <a:pt x="66" y="66"/>
                      <a:pt x="66" y="66"/>
                      <a:pt x="66" y="66"/>
                    </a:cubicBezTo>
                    <a:cubicBezTo>
                      <a:pt x="68" y="65"/>
                      <a:pt x="68" y="63"/>
                      <a:pt x="68" y="62"/>
                    </a:cubicBezTo>
                    <a:cubicBezTo>
                      <a:pt x="68" y="60"/>
                      <a:pt x="68" y="58"/>
                      <a:pt x="66" y="57"/>
                    </a:cubicBezTo>
                    <a:close/>
                  </a:path>
                </a:pathLst>
              </a:custGeom>
              <a:grpFill/>
              <a:ln>
                <a:noFill/>
              </a:ln>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grpSp>
        <p:grpSp>
          <p:nvGrpSpPr>
            <p:cNvPr id="37" name="Group 36"/>
            <p:cNvGrpSpPr/>
            <p:nvPr/>
          </p:nvGrpSpPr>
          <p:grpSpPr>
            <a:xfrm>
              <a:off x="3631377" y="2766690"/>
              <a:ext cx="222743" cy="437076"/>
              <a:chOff x="403787" y="3030024"/>
              <a:chExt cx="196753" cy="386078"/>
            </a:xfrm>
          </p:grpSpPr>
          <p:grpSp>
            <p:nvGrpSpPr>
              <p:cNvPr id="43" name="Group 42"/>
              <p:cNvGrpSpPr/>
              <p:nvPr/>
            </p:nvGrpSpPr>
            <p:grpSpPr>
              <a:xfrm>
                <a:off x="403787" y="3147207"/>
                <a:ext cx="196753" cy="268895"/>
                <a:chOff x="1447438" y="3993203"/>
                <a:chExt cx="656000" cy="1195540"/>
              </a:xfrm>
            </p:grpSpPr>
            <p:sp>
              <p:nvSpPr>
                <p:cNvPr id="45" name="Freeform 44"/>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46" name="Oval 45"/>
                <p:cNvSpPr/>
                <p:nvPr/>
              </p:nvSpPr>
              <p:spPr>
                <a:xfrm>
                  <a:off x="1501819" y="4049582"/>
                  <a:ext cx="532616" cy="237683"/>
                </a:xfrm>
                <a:prstGeom prst="ellipse">
                  <a:avLst/>
                </a:prstGeom>
                <a:solidFill>
                  <a:srgbClr val="92D050"/>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sp>
            <p:nvSpPr>
              <p:cNvPr id="44" name="Down Arrow 43"/>
              <p:cNvSpPr/>
              <p:nvPr/>
            </p:nvSpPr>
            <p:spPr bwMode="auto">
              <a:xfrm>
                <a:off x="421948" y="3030024"/>
                <a:ext cx="156044" cy="159434"/>
              </a:xfrm>
              <a:prstGeom prst="downArrow">
                <a:avLst>
                  <a:gd name="adj1" fmla="val 34740"/>
                  <a:gd name="adj2" fmla="val 50000"/>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38" name="Group 150"/>
            <p:cNvGrpSpPr>
              <a:grpSpLocks noChangeAspect="1"/>
            </p:cNvGrpSpPr>
            <p:nvPr/>
          </p:nvGrpSpPr>
          <p:grpSpPr bwMode="auto">
            <a:xfrm>
              <a:off x="9975303" y="2762646"/>
              <a:ext cx="531758" cy="333987"/>
              <a:chOff x="3372" y="1868"/>
              <a:chExt cx="933" cy="586"/>
            </a:xfrm>
            <a:solidFill>
              <a:srgbClr val="FFFFFF"/>
            </a:solidFill>
          </p:grpSpPr>
          <p:sp>
            <p:nvSpPr>
              <p:cNvPr id="39" name="Freeform 151"/>
              <p:cNvSpPr>
                <a:spLocks/>
              </p:cNvSpPr>
              <p:nvPr/>
            </p:nvSpPr>
            <p:spPr bwMode="auto">
              <a:xfrm>
                <a:off x="3372" y="1994"/>
                <a:ext cx="933" cy="335"/>
              </a:xfrm>
              <a:custGeom>
                <a:avLst/>
                <a:gdLst>
                  <a:gd name="T0" fmla="*/ 273 w 395"/>
                  <a:gd name="T1" fmla="*/ 1 h 142"/>
                  <a:gd name="T2" fmla="*/ 277 w 395"/>
                  <a:gd name="T3" fmla="*/ 6 h 142"/>
                  <a:gd name="T4" fmla="*/ 290 w 395"/>
                  <a:gd name="T5" fmla="*/ 20 h 142"/>
                  <a:gd name="T6" fmla="*/ 376 w 395"/>
                  <a:gd name="T7" fmla="*/ 68 h 142"/>
                  <a:gd name="T8" fmla="*/ 197 w 395"/>
                  <a:gd name="T9" fmla="*/ 123 h 142"/>
                  <a:gd name="T10" fmla="*/ 18 w 395"/>
                  <a:gd name="T11" fmla="*/ 68 h 142"/>
                  <a:gd name="T12" fmla="*/ 112 w 395"/>
                  <a:gd name="T13" fmla="*/ 19 h 142"/>
                  <a:gd name="T14" fmla="*/ 112 w 395"/>
                  <a:gd name="T15" fmla="*/ 0 h 142"/>
                  <a:gd name="T16" fmla="*/ 0 w 395"/>
                  <a:gd name="T17" fmla="*/ 68 h 142"/>
                  <a:gd name="T18" fmla="*/ 197 w 395"/>
                  <a:gd name="T19" fmla="*/ 142 h 142"/>
                  <a:gd name="T20" fmla="*/ 395 w 395"/>
                  <a:gd name="T21" fmla="*/ 68 h 142"/>
                  <a:gd name="T22" fmla="*/ 273 w 395"/>
                  <a:gd name="T23" fmla="*/ 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5" h="142">
                    <a:moveTo>
                      <a:pt x="273" y="1"/>
                    </a:moveTo>
                    <a:cubicBezTo>
                      <a:pt x="277" y="6"/>
                      <a:pt x="277" y="6"/>
                      <a:pt x="277" y="6"/>
                    </a:cubicBezTo>
                    <a:cubicBezTo>
                      <a:pt x="290" y="20"/>
                      <a:pt x="290" y="20"/>
                      <a:pt x="290" y="20"/>
                    </a:cubicBezTo>
                    <a:cubicBezTo>
                      <a:pt x="343" y="31"/>
                      <a:pt x="376" y="49"/>
                      <a:pt x="376" y="68"/>
                    </a:cubicBezTo>
                    <a:cubicBezTo>
                      <a:pt x="376" y="94"/>
                      <a:pt x="303" y="123"/>
                      <a:pt x="197" y="123"/>
                    </a:cubicBezTo>
                    <a:cubicBezTo>
                      <a:pt x="92" y="123"/>
                      <a:pt x="18" y="94"/>
                      <a:pt x="18" y="68"/>
                    </a:cubicBezTo>
                    <a:cubicBezTo>
                      <a:pt x="18" y="48"/>
                      <a:pt x="56" y="29"/>
                      <a:pt x="112" y="19"/>
                    </a:cubicBezTo>
                    <a:cubicBezTo>
                      <a:pt x="112" y="0"/>
                      <a:pt x="112" y="0"/>
                      <a:pt x="112" y="0"/>
                    </a:cubicBezTo>
                    <a:cubicBezTo>
                      <a:pt x="42" y="12"/>
                      <a:pt x="0" y="37"/>
                      <a:pt x="0" y="68"/>
                    </a:cubicBezTo>
                    <a:cubicBezTo>
                      <a:pt x="0" y="116"/>
                      <a:pt x="102" y="142"/>
                      <a:pt x="197" y="142"/>
                    </a:cubicBezTo>
                    <a:cubicBezTo>
                      <a:pt x="293" y="142"/>
                      <a:pt x="395" y="116"/>
                      <a:pt x="395" y="68"/>
                    </a:cubicBezTo>
                    <a:cubicBezTo>
                      <a:pt x="395" y="34"/>
                      <a:pt x="332" y="12"/>
                      <a:pt x="27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sp>
            <p:nvSpPr>
              <p:cNvPr id="40" name="Freeform 152"/>
              <p:cNvSpPr>
                <a:spLocks/>
              </p:cNvSpPr>
              <p:nvPr/>
            </p:nvSpPr>
            <p:spPr bwMode="auto">
              <a:xfrm>
                <a:off x="3627" y="2353"/>
                <a:ext cx="470" cy="101"/>
              </a:xfrm>
              <a:custGeom>
                <a:avLst/>
                <a:gdLst>
                  <a:gd name="T0" fmla="*/ 89 w 199"/>
                  <a:gd name="T1" fmla="*/ 12 h 43"/>
                  <a:gd name="T2" fmla="*/ 0 w 199"/>
                  <a:gd name="T3" fmla="*/ 4 h 43"/>
                  <a:gd name="T4" fmla="*/ 0 w 199"/>
                  <a:gd name="T5" fmla="*/ 19 h 43"/>
                  <a:gd name="T6" fmla="*/ 24 w 199"/>
                  <a:gd name="T7" fmla="*/ 43 h 43"/>
                  <a:gd name="T8" fmla="*/ 175 w 199"/>
                  <a:gd name="T9" fmla="*/ 43 h 43"/>
                  <a:gd name="T10" fmla="*/ 199 w 199"/>
                  <a:gd name="T11" fmla="*/ 19 h 43"/>
                  <a:gd name="T12" fmla="*/ 199 w 199"/>
                  <a:gd name="T13" fmla="*/ 0 h 43"/>
                  <a:gd name="T14" fmla="*/ 89 w 199"/>
                  <a:gd name="T15" fmla="*/ 1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43">
                    <a:moveTo>
                      <a:pt x="89" y="12"/>
                    </a:moveTo>
                    <a:cubicBezTo>
                      <a:pt x="59" y="12"/>
                      <a:pt x="28" y="9"/>
                      <a:pt x="0" y="4"/>
                    </a:cubicBezTo>
                    <a:cubicBezTo>
                      <a:pt x="0" y="19"/>
                      <a:pt x="0" y="19"/>
                      <a:pt x="0" y="19"/>
                    </a:cubicBezTo>
                    <a:cubicBezTo>
                      <a:pt x="0" y="31"/>
                      <a:pt x="12" y="43"/>
                      <a:pt x="24" y="43"/>
                    </a:cubicBezTo>
                    <a:cubicBezTo>
                      <a:pt x="175" y="43"/>
                      <a:pt x="175" y="43"/>
                      <a:pt x="175" y="43"/>
                    </a:cubicBezTo>
                    <a:cubicBezTo>
                      <a:pt x="187" y="43"/>
                      <a:pt x="199" y="31"/>
                      <a:pt x="199" y="19"/>
                    </a:cubicBezTo>
                    <a:cubicBezTo>
                      <a:pt x="199" y="13"/>
                      <a:pt x="199" y="6"/>
                      <a:pt x="199" y="0"/>
                    </a:cubicBezTo>
                    <a:cubicBezTo>
                      <a:pt x="166" y="8"/>
                      <a:pt x="128" y="12"/>
                      <a:pt x="8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sp>
            <p:nvSpPr>
              <p:cNvPr id="41" name="Freeform 153"/>
              <p:cNvSpPr>
                <a:spLocks/>
              </p:cNvSpPr>
              <p:nvPr/>
            </p:nvSpPr>
            <p:spPr bwMode="auto">
              <a:xfrm>
                <a:off x="3627" y="2272"/>
                <a:ext cx="470" cy="40"/>
              </a:xfrm>
              <a:custGeom>
                <a:avLst/>
                <a:gdLst>
                  <a:gd name="T0" fmla="*/ 89 w 199"/>
                  <a:gd name="T1" fmla="*/ 12 h 17"/>
                  <a:gd name="T2" fmla="*/ 0 w 199"/>
                  <a:gd name="T3" fmla="*/ 4 h 17"/>
                  <a:gd name="T4" fmla="*/ 0 w 199"/>
                  <a:gd name="T5" fmla="*/ 9 h 17"/>
                  <a:gd name="T6" fmla="*/ 89 w 199"/>
                  <a:gd name="T7" fmla="*/ 17 h 17"/>
                  <a:gd name="T8" fmla="*/ 199 w 199"/>
                  <a:gd name="T9" fmla="*/ 5 h 17"/>
                  <a:gd name="T10" fmla="*/ 199 w 199"/>
                  <a:gd name="T11" fmla="*/ 0 h 17"/>
                  <a:gd name="T12" fmla="*/ 89 w 199"/>
                  <a:gd name="T13" fmla="*/ 12 h 17"/>
                </a:gdLst>
                <a:ahLst/>
                <a:cxnLst>
                  <a:cxn ang="0">
                    <a:pos x="T0" y="T1"/>
                  </a:cxn>
                  <a:cxn ang="0">
                    <a:pos x="T2" y="T3"/>
                  </a:cxn>
                  <a:cxn ang="0">
                    <a:pos x="T4" y="T5"/>
                  </a:cxn>
                  <a:cxn ang="0">
                    <a:pos x="T6" y="T7"/>
                  </a:cxn>
                  <a:cxn ang="0">
                    <a:pos x="T8" y="T9"/>
                  </a:cxn>
                  <a:cxn ang="0">
                    <a:pos x="T10" y="T11"/>
                  </a:cxn>
                  <a:cxn ang="0">
                    <a:pos x="T12" y="T13"/>
                  </a:cxn>
                </a:cxnLst>
                <a:rect l="0" t="0" r="r" b="b"/>
                <a:pathLst>
                  <a:path w="199" h="17">
                    <a:moveTo>
                      <a:pt x="89" y="12"/>
                    </a:moveTo>
                    <a:cubicBezTo>
                      <a:pt x="57" y="12"/>
                      <a:pt x="26" y="9"/>
                      <a:pt x="0" y="4"/>
                    </a:cubicBezTo>
                    <a:cubicBezTo>
                      <a:pt x="0" y="6"/>
                      <a:pt x="0" y="8"/>
                      <a:pt x="0" y="9"/>
                    </a:cubicBezTo>
                    <a:cubicBezTo>
                      <a:pt x="28" y="14"/>
                      <a:pt x="59" y="17"/>
                      <a:pt x="89" y="17"/>
                    </a:cubicBezTo>
                    <a:cubicBezTo>
                      <a:pt x="128" y="17"/>
                      <a:pt x="167" y="13"/>
                      <a:pt x="199" y="5"/>
                    </a:cubicBezTo>
                    <a:cubicBezTo>
                      <a:pt x="199" y="3"/>
                      <a:pt x="199" y="2"/>
                      <a:pt x="199" y="0"/>
                    </a:cubicBezTo>
                    <a:cubicBezTo>
                      <a:pt x="168" y="8"/>
                      <a:pt x="131" y="12"/>
                      <a:pt x="8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sp>
            <p:nvSpPr>
              <p:cNvPr id="42" name="Freeform 154"/>
              <p:cNvSpPr>
                <a:spLocks noEditPoints="1"/>
              </p:cNvSpPr>
              <p:nvPr/>
            </p:nvSpPr>
            <p:spPr bwMode="auto">
              <a:xfrm>
                <a:off x="3627" y="1868"/>
                <a:ext cx="470" cy="366"/>
              </a:xfrm>
              <a:custGeom>
                <a:avLst/>
                <a:gdLst>
                  <a:gd name="T0" fmla="*/ 0 w 199"/>
                  <a:gd name="T1" fmla="*/ 146 h 155"/>
                  <a:gd name="T2" fmla="*/ 89 w 199"/>
                  <a:gd name="T3" fmla="*/ 155 h 155"/>
                  <a:gd name="T4" fmla="*/ 199 w 199"/>
                  <a:gd name="T5" fmla="*/ 142 h 155"/>
                  <a:gd name="T6" fmla="*/ 199 w 199"/>
                  <a:gd name="T7" fmla="*/ 84 h 155"/>
                  <a:gd name="T8" fmla="*/ 191 w 199"/>
                  <a:gd name="T9" fmla="*/ 68 h 155"/>
                  <a:gd name="T10" fmla="*/ 131 w 199"/>
                  <a:gd name="T11" fmla="*/ 8 h 155"/>
                  <a:gd name="T12" fmla="*/ 111 w 199"/>
                  <a:gd name="T13" fmla="*/ 0 h 155"/>
                  <a:gd name="T14" fmla="*/ 24 w 199"/>
                  <a:gd name="T15" fmla="*/ 0 h 155"/>
                  <a:gd name="T16" fmla="*/ 0 w 199"/>
                  <a:gd name="T17" fmla="*/ 20 h 155"/>
                  <a:gd name="T18" fmla="*/ 0 w 199"/>
                  <a:gd name="T19" fmla="*/ 32 h 155"/>
                  <a:gd name="T20" fmla="*/ 0 w 199"/>
                  <a:gd name="T21" fmla="*/ 146 h 155"/>
                  <a:gd name="T22" fmla="*/ 111 w 199"/>
                  <a:gd name="T23" fmla="*/ 20 h 155"/>
                  <a:gd name="T24" fmla="*/ 175 w 199"/>
                  <a:gd name="T25" fmla="*/ 84 h 155"/>
                  <a:gd name="T26" fmla="*/ 111 w 199"/>
                  <a:gd name="T27" fmla="*/ 84 h 155"/>
                  <a:gd name="T28" fmla="*/ 111 w 199"/>
                  <a:gd name="T29" fmla="*/ 2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155">
                    <a:moveTo>
                      <a:pt x="0" y="146"/>
                    </a:moveTo>
                    <a:cubicBezTo>
                      <a:pt x="24" y="151"/>
                      <a:pt x="54" y="155"/>
                      <a:pt x="89" y="155"/>
                    </a:cubicBezTo>
                    <a:cubicBezTo>
                      <a:pt x="136" y="155"/>
                      <a:pt x="173" y="149"/>
                      <a:pt x="199" y="142"/>
                    </a:cubicBezTo>
                    <a:cubicBezTo>
                      <a:pt x="199" y="84"/>
                      <a:pt x="199" y="84"/>
                      <a:pt x="199" y="84"/>
                    </a:cubicBezTo>
                    <a:cubicBezTo>
                      <a:pt x="199" y="84"/>
                      <a:pt x="198" y="73"/>
                      <a:pt x="191" y="68"/>
                    </a:cubicBezTo>
                    <a:cubicBezTo>
                      <a:pt x="131" y="8"/>
                      <a:pt x="131" y="8"/>
                      <a:pt x="131" y="8"/>
                    </a:cubicBezTo>
                    <a:cubicBezTo>
                      <a:pt x="124" y="0"/>
                      <a:pt x="119" y="0"/>
                      <a:pt x="111" y="0"/>
                    </a:cubicBezTo>
                    <a:cubicBezTo>
                      <a:pt x="24" y="0"/>
                      <a:pt x="24" y="0"/>
                      <a:pt x="24" y="0"/>
                    </a:cubicBezTo>
                    <a:cubicBezTo>
                      <a:pt x="12" y="0"/>
                      <a:pt x="0" y="8"/>
                      <a:pt x="0" y="20"/>
                    </a:cubicBezTo>
                    <a:cubicBezTo>
                      <a:pt x="0" y="24"/>
                      <a:pt x="0" y="28"/>
                      <a:pt x="0" y="32"/>
                    </a:cubicBezTo>
                    <a:cubicBezTo>
                      <a:pt x="0" y="32"/>
                      <a:pt x="0" y="132"/>
                      <a:pt x="0" y="146"/>
                    </a:cubicBezTo>
                    <a:close/>
                    <a:moveTo>
                      <a:pt x="111" y="20"/>
                    </a:moveTo>
                    <a:cubicBezTo>
                      <a:pt x="175" y="84"/>
                      <a:pt x="175" y="84"/>
                      <a:pt x="175" y="84"/>
                    </a:cubicBezTo>
                    <a:cubicBezTo>
                      <a:pt x="111" y="84"/>
                      <a:pt x="111" y="84"/>
                      <a:pt x="111" y="84"/>
                    </a:cubicBezTo>
                    <a:lnTo>
                      <a:pt x="11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grpSp>
      </p:grpSp>
      <p:grpSp>
        <p:nvGrpSpPr>
          <p:cNvPr id="56" name="Group 55"/>
          <p:cNvGrpSpPr/>
          <p:nvPr/>
        </p:nvGrpSpPr>
        <p:grpSpPr>
          <a:xfrm>
            <a:off x="2220254" y="4088615"/>
            <a:ext cx="8573457" cy="939708"/>
            <a:chOff x="3481494" y="4232584"/>
            <a:chExt cx="8573457" cy="939708"/>
          </a:xfrm>
        </p:grpSpPr>
        <p:sp>
          <p:nvSpPr>
            <p:cNvPr id="57" name="Rectangle 56"/>
            <p:cNvSpPr/>
            <p:nvPr/>
          </p:nvSpPr>
          <p:spPr bwMode="auto">
            <a:xfrm>
              <a:off x="5182813" y="4232584"/>
              <a:ext cx="1647541" cy="919181"/>
            </a:xfrm>
            <a:prstGeom prst="rect">
              <a:avLst/>
            </a:prstGeom>
            <a:solidFill>
              <a:srgbClr val="F0880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8" name="Rectangle 57"/>
            <p:cNvSpPr/>
            <p:nvPr/>
          </p:nvSpPr>
          <p:spPr bwMode="auto">
            <a:xfrm>
              <a:off x="10285383" y="4232584"/>
              <a:ext cx="1645167" cy="919181"/>
            </a:xfrm>
            <a:prstGeom prst="rect">
              <a:avLst/>
            </a:prstGeom>
            <a:solidFill>
              <a:srgbClr val="F0880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p:cNvSpPr/>
            <p:nvPr/>
          </p:nvSpPr>
          <p:spPr bwMode="auto">
            <a:xfrm>
              <a:off x="3481494" y="4232584"/>
              <a:ext cx="1647541" cy="919181"/>
            </a:xfrm>
            <a:prstGeom prst="rect">
              <a:avLst/>
            </a:prstGeom>
            <a:solidFill>
              <a:srgbClr val="F0880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0" name="Rectangle 59"/>
            <p:cNvSpPr/>
            <p:nvPr/>
          </p:nvSpPr>
          <p:spPr bwMode="auto">
            <a:xfrm>
              <a:off x="6884132" y="4232584"/>
              <a:ext cx="1645920" cy="919181"/>
            </a:xfrm>
            <a:prstGeom prst="rect">
              <a:avLst/>
            </a:prstGeom>
            <a:solidFill>
              <a:srgbClr val="F0880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1" name="Rectangle 60"/>
            <p:cNvSpPr/>
            <p:nvPr/>
          </p:nvSpPr>
          <p:spPr bwMode="auto">
            <a:xfrm>
              <a:off x="8583830" y="4232584"/>
              <a:ext cx="1647776" cy="919181"/>
            </a:xfrm>
            <a:prstGeom prst="rect">
              <a:avLst/>
            </a:prstGeom>
            <a:solidFill>
              <a:srgbClr val="F0880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2" name="TextBox 61"/>
            <p:cNvSpPr txBox="1"/>
            <p:nvPr/>
          </p:nvSpPr>
          <p:spPr>
            <a:xfrm>
              <a:off x="5304864" y="4824041"/>
              <a:ext cx="1647541" cy="348251"/>
            </a:xfrm>
            <a:prstGeom prst="rect">
              <a:avLst/>
            </a:prstGeom>
            <a:noFill/>
          </p:spPr>
          <p:txBody>
            <a:bodyPr wrap="square" lIns="0" tIns="0" rIns="0" bIns="0" rtlCol="0" anchor="ctr">
              <a:noAutofit/>
            </a:bodyPr>
            <a:lstStyle/>
            <a:p>
              <a:pPr defTabSz="914400">
                <a:lnSpc>
                  <a:spcPct val="90000"/>
                </a:lnSpc>
                <a:spcAft>
                  <a:spcPts val="600"/>
                </a:spcAft>
                <a:defRPr/>
              </a:pPr>
              <a:r>
                <a:rPr lang="en-US" sz="1200" kern="0" dirty="0" smtClean="0">
                  <a:gradFill>
                    <a:gsLst>
                      <a:gs pos="85841">
                        <a:srgbClr val="FFFFFF"/>
                      </a:gs>
                      <a:gs pos="0">
                        <a:srgbClr val="FFFFFF"/>
                      </a:gs>
                    </a:gsLst>
                    <a:lin ang="5400000" scaled="0"/>
                  </a:gradFill>
                </a:rPr>
                <a:t>Non-relational</a:t>
              </a:r>
            </a:p>
          </p:txBody>
        </p:sp>
        <p:sp>
          <p:nvSpPr>
            <p:cNvPr id="63" name="TextBox 62"/>
            <p:cNvSpPr txBox="1"/>
            <p:nvPr/>
          </p:nvSpPr>
          <p:spPr>
            <a:xfrm>
              <a:off x="3625826" y="4824041"/>
              <a:ext cx="1467341" cy="348251"/>
            </a:xfrm>
            <a:prstGeom prst="rect">
              <a:avLst/>
            </a:prstGeom>
            <a:noFill/>
          </p:spPr>
          <p:txBody>
            <a:bodyPr wrap="square" lIns="0" tIns="0" rIns="0" bIns="0" rtlCol="0" anchor="ctr">
              <a:noAutofit/>
            </a:bodyPr>
            <a:lstStyle/>
            <a:p>
              <a:pPr defTabSz="914400">
                <a:lnSpc>
                  <a:spcPct val="90000"/>
                </a:lnSpc>
                <a:spcAft>
                  <a:spcPts val="600"/>
                </a:spcAft>
                <a:defRPr/>
              </a:pPr>
              <a:r>
                <a:rPr lang="en-US" sz="1200" kern="0" dirty="0" smtClean="0">
                  <a:gradFill>
                    <a:gsLst>
                      <a:gs pos="85841">
                        <a:srgbClr val="FFFFFF"/>
                      </a:gs>
                      <a:gs pos="0">
                        <a:srgbClr val="FFFFFF"/>
                      </a:gs>
                    </a:gsLst>
                    <a:lin ang="5400000" scaled="0"/>
                  </a:gradFill>
                </a:rPr>
                <a:t>Relational</a:t>
              </a:r>
            </a:p>
          </p:txBody>
        </p:sp>
        <p:sp>
          <p:nvSpPr>
            <p:cNvPr id="64" name="Flowchart: Magnetic Disk 86"/>
            <p:cNvSpPr/>
            <p:nvPr/>
          </p:nvSpPr>
          <p:spPr bwMode="auto">
            <a:xfrm flipH="1">
              <a:off x="3614454" y="4360986"/>
              <a:ext cx="254961" cy="306379"/>
            </a:xfrm>
            <a:custGeom>
              <a:avLst/>
              <a:gdLst/>
              <a:ahLst/>
              <a:cxnLst/>
              <a:rect l="l" t="t" r="r" b="b"/>
              <a:pathLst>
                <a:path w="412287" h="495445">
                  <a:moveTo>
                    <a:pt x="207336" y="24730"/>
                  </a:moveTo>
                  <a:cubicBezTo>
                    <a:pt x="112802" y="24730"/>
                    <a:pt x="36167" y="46914"/>
                    <a:pt x="36167" y="74280"/>
                  </a:cubicBezTo>
                  <a:cubicBezTo>
                    <a:pt x="36167" y="101646"/>
                    <a:pt x="112802" y="123830"/>
                    <a:pt x="207336" y="123830"/>
                  </a:cubicBezTo>
                  <a:cubicBezTo>
                    <a:pt x="301870" y="123830"/>
                    <a:pt x="378505" y="101646"/>
                    <a:pt x="378505" y="74280"/>
                  </a:cubicBezTo>
                  <a:cubicBezTo>
                    <a:pt x="378505" y="46914"/>
                    <a:pt x="301870" y="24730"/>
                    <a:pt x="207336" y="24730"/>
                  </a:cubicBezTo>
                  <a:close/>
                  <a:moveTo>
                    <a:pt x="206144" y="0"/>
                  </a:moveTo>
                  <a:lnTo>
                    <a:pt x="286377" y="6488"/>
                  </a:lnTo>
                  <a:lnTo>
                    <a:pt x="351903" y="24184"/>
                  </a:lnTo>
                  <a:lnTo>
                    <a:pt x="396085" y="50436"/>
                  </a:lnTo>
                  <a:lnTo>
                    <a:pt x="408098" y="65941"/>
                  </a:lnTo>
                  <a:lnTo>
                    <a:pt x="412287" y="82591"/>
                  </a:lnTo>
                  <a:lnTo>
                    <a:pt x="412287" y="412854"/>
                  </a:lnTo>
                  <a:lnTo>
                    <a:pt x="408098" y="429504"/>
                  </a:lnTo>
                  <a:lnTo>
                    <a:pt x="396085" y="445010"/>
                  </a:lnTo>
                  <a:lnTo>
                    <a:pt x="351903" y="471261"/>
                  </a:lnTo>
                  <a:lnTo>
                    <a:pt x="286377" y="488957"/>
                  </a:lnTo>
                  <a:cubicBezTo>
                    <a:pt x="261715" y="493135"/>
                    <a:pt x="234602" y="495445"/>
                    <a:pt x="206144" y="495445"/>
                  </a:cubicBezTo>
                  <a:cubicBezTo>
                    <a:pt x="149227" y="495445"/>
                    <a:pt x="97691" y="486205"/>
                    <a:pt x="60385" y="471261"/>
                  </a:cubicBezTo>
                  <a:cubicBezTo>
                    <a:pt x="41731" y="463789"/>
                    <a:pt x="26635" y="454891"/>
                    <a:pt x="16202" y="445010"/>
                  </a:cubicBezTo>
                  <a:cubicBezTo>
                    <a:pt x="10986" y="440069"/>
                    <a:pt x="6935" y="434882"/>
                    <a:pt x="4189" y="429504"/>
                  </a:cubicBezTo>
                  <a:cubicBezTo>
                    <a:pt x="1442" y="424127"/>
                    <a:pt x="0" y="418558"/>
                    <a:pt x="0" y="412854"/>
                  </a:cubicBezTo>
                  <a:lnTo>
                    <a:pt x="0" y="82591"/>
                  </a:lnTo>
                  <a:cubicBezTo>
                    <a:pt x="0" y="71183"/>
                    <a:pt x="5770" y="60318"/>
                    <a:pt x="16202" y="50436"/>
                  </a:cubicBezTo>
                  <a:cubicBezTo>
                    <a:pt x="26635" y="40554"/>
                    <a:pt x="41731" y="31656"/>
                    <a:pt x="60385" y="24184"/>
                  </a:cubicBezTo>
                  <a:cubicBezTo>
                    <a:pt x="79038" y="16712"/>
                    <a:pt x="101249" y="10666"/>
                    <a:pt x="125911" y="6488"/>
                  </a:cubicBezTo>
                  <a:cubicBezTo>
                    <a:pt x="150572" y="2310"/>
                    <a:pt x="177686" y="0"/>
                    <a:pt x="206144"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12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5" name="TextBox 64"/>
            <p:cNvSpPr txBox="1"/>
            <p:nvPr/>
          </p:nvSpPr>
          <p:spPr>
            <a:xfrm>
              <a:off x="6981374" y="4824041"/>
              <a:ext cx="1641921" cy="348251"/>
            </a:xfrm>
            <a:prstGeom prst="rect">
              <a:avLst/>
            </a:prstGeom>
            <a:noFill/>
          </p:spPr>
          <p:txBody>
            <a:bodyPr wrap="square" lIns="0" tIns="0" rIns="0" bIns="0" rtlCol="0" anchor="ctr">
              <a:noAutofit/>
            </a:bodyPr>
            <a:lstStyle/>
            <a:p>
              <a:pPr defTabSz="914400">
                <a:lnSpc>
                  <a:spcPct val="90000"/>
                </a:lnSpc>
                <a:spcAft>
                  <a:spcPts val="600"/>
                </a:spcAft>
                <a:defRPr/>
              </a:pPr>
              <a:r>
                <a:rPr lang="en-US" sz="1200" kern="0" dirty="0" smtClean="0">
                  <a:gradFill>
                    <a:gsLst>
                      <a:gs pos="85841">
                        <a:srgbClr val="FFFFFF"/>
                      </a:gs>
                      <a:gs pos="0">
                        <a:srgbClr val="FFFFFF"/>
                      </a:gs>
                    </a:gsLst>
                    <a:lin ang="5400000" scaled="0"/>
                  </a:gradFill>
                </a:rPr>
                <a:t>Analytical</a:t>
              </a:r>
            </a:p>
          </p:txBody>
        </p:sp>
        <p:grpSp>
          <p:nvGrpSpPr>
            <p:cNvPr id="66" name="Group 65"/>
            <p:cNvGrpSpPr/>
            <p:nvPr/>
          </p:nvGrpSpPr>
          <p:grpSpPr>
            <a:xfrm>
              <a:off x="7002737" y="4364498"/>
              <a:ext cx="331437" cy="374577"/>
              <a:chOff x="7811433" y="1426025"/>
              <a:chExt cx="800650" cy="904878"/>
            </a:xfrm>
            <a:solidFill>
              <a:srgbClr val="FFFFFF"/>
            </a:solidFill>
          </p:grpSpPr>
          <p:sp>
            <p:nvSpPr>
              <p:cNvPr id="87" name="Freeform 67"/>
              <p:cNvSpPr>
                <a:spLocks/>
              </p:cNvSpPr>
              <p:nvPr/>
            </p:nvSpPr>
            <p:spPr bwMode="auto">
              <a:xfrm>
                <a:off x="7839858" y="1426025"/>
                <a:ext cx="739062" cy="421644"/>
              </a:xfrm>
              <a:custGeom>
                <a:avLst/>
                <a:gdLst>
                  <a:gd name="T0" fmla="*/ 312 w 312"/>
                  <a:gd name="T1" fmla="*/ 87 h 178"/>
                  <a:gd name="T2" fmla="*/ 155 w 312"/>
                  <a:gd name="T3" fmla="*/ 0 h 178"/>
                  <a:gd name="T4" fmla="*/ 0 w 312"/>
                  <a:gd name="T5" fmla="*/ 87 h 178"/>
                  <a:gd name="T6" fmla="*/ 155 w 312"/>
                  <a:gd name="T7" fmla="*/ 178 h 178"/>
                  <a:gd name="T8" fmla="*/ 312 w 312"/>
                  <a:gd name="T9" fmla="*/ 87 h 178"/>
                </a:gdLst>
                <a:ahLst/>
                <a:cxnLst>
                  <a:cxn ang="0">
                    <a:pos x="T0" y="T1"/>
                  </a:cxn>
                  <a:cxn ang="0">
                    <a:pos x="T2" y="T3"/>
                  </a:cxn>
                  <a:cxn ang="0">
                    <a:pos x="T4" y="T5"/>
                  </a:cxn>
                  <a:cxn ang="0">
                    <a:pos x="T6" y="T7"/>
                  </a:cxn>
                  <a:cxn ang="0">
                    <a:pos x="T8" y="T9"/>
                  </a:cxn>
                </a:cxnLst>
                <a:rect l="0" t="0" r="r" b="b"/>
                <a:pathLst>
                  <a:path w="312" h="178">
                    <a:moveTo>
                      <a:pt x="312" y="87"/>
                    </a:moveTo>
                    <a:lnTo>
                      <a:pt x="155" y="0"/>
                    </a:lnTo>
                    <a:lnTo>
                      <a:pt x="0" y="87"/>
                    </a:lnTo>
                    <a:lnTo>
                      <a:pt x="155" y="178"/>
                    </a:lnTo>
                    <a:lnTo>
                      <a:pt x="312" y="87"/>
                    </a:lnTo>
                    <a:close/>
                  </a:path>
                </a:pathLst>
              </a:custGeom>
              <a:grpFill/>
              <a:ln>
                <a:noFill/>
              </a:ln>
            </p:spPr>
            <p:txBody>
              <a:bodyPr vert="horz" wrap="square" lIns="91440" tIns="45720" rIns="91440" bIns="45720" numCol="1" anchor="t" anchorCtr="0" compatLnSpc="1">
                <a:prstTxWarp prst="textNoShape">
                  <a:avLst/>
                </a:prstTxWarp>
              </a:bodyPr>
              <a:lstStyle/>
              <a:p>
                <a:pPr defTabSz="914400">
                  <a:defRPr/>
                </a:pPr>
                <a:endParaRPr lang="en-US" sz="1200" kern="0" dirty="0" smtClean="0">
                  <a:solidFill>
                    <a:srgbClr val="000000"/>
                  </a:solidFill>
                </a:endParaRPr>
              </a:p>
            </p:txBody>
          </p:sp>
          <p:sp>
            <p:nvSpPr>
              <p:cNvPr id="88" name="Freeform 68"/>
              <p:cNvSpPr>
                <a:spLocks/>
              </p:cNvSpPr>
              <p:nvPr/>
            </p:nvSpPr>
            <p:spPr bwMode="auto">
              <a:xfrm>
                <a:off x="8252027" y="1693699"/>
                <a:ext cx="360056" cy="637204"/>
              </a:xfrm>
              <a:custGeom>
                <a:avLst/>
                <a:gdLst>
                  <a:gd name="T0" fmla="*/ 152 w 152"/>
                  <a:gd name="T1" fmla="*/ 0 h 269"/>
                  <a:gd name="T2" fmla="*/ 0 w 152"/>
                  <a:gd name="T3" fmla="*/ 91 h 269"/>
                  <a:gd name="T4" fmla="*/ 0 w 152"/>
                  <a:gd name="T5" fmla="*/ 269 h 269"/>
                  <a:gd name="T6" fmla="*/ 152 w 152"/>
                  <a:gd name="T7" fmla="*/ 180 h 269"/>
                  <a:gd name="T8" fmla="*/ 152 w 152"/>
                  <a:gd name="T9" fmla="*/ 0 h 269"/>
                </a:gdLst>
                <a:ahLst/>
                <a:cxnLst>
                  <a:cxn ang="0">
                    <a:pos x="T0" y="T1"/>
                  </a:cxn>
                  <a:cxn ang="0">
                    <a:pos x="T2" y="T3"/>
                  </a:cxn>
                  <a:cxn ang="0">
                    <a:pos x="T4" y="T5"/>
                  </a:cxn>
                  <a:cxn ang="0">
                    <a:pos x="T6" y="T7"/>
                  </a:cxn>
                  <a:cxn ang="0">
                    <a:pos x="T8" y="T9"/>
                  </a:cxn>
                </a:cxnLst>
                <a:rect l="0" t="0" r="r" b="b"/>
                <a:pathLst>
                  <a:path w="152" h="269">
                    <a:moveTo>
                      <a:pt x="152" y="0"/>
                    </a:moveTo>
                    <a:lnTo>
                      <a:pt x="0" y="91"/>
                    </a:lnTo>
                    <a:lnTo>
                      <a:pt x="0" y="269"/>
                    </a:lnTo>
                    <a:lnTo>
                      <a:pt x="152" y="180"/>
                    </a:lnTo>
                    <a:lnTo>
                      <a:pt x="152" y="0"/>
                    </a:lnTo>
                    <a:close/>
                  </a:path>
                </a:pathLst>
              </a:custGeom>
              <a:grpFill/>
              <a:ln>
                <a:noFill/>
              </a:ln>
            </p:spPr>
            <p:txBody>
              <a:bodyPr vert="horz" wrap="square" lIns="91440" tIns="45720" rIns="91440" bIns="45720" numCol="1" anchor="t" anchorCtr="0" compatLnSpc="1">
                <a:prstTxWarp prst="textNoShape">
                  <a:avLst/>
                </a:prstTxWarp>
              </a:bodyPr>
              <a:lstStyle/>
              <a:p>
                <a:pPr defTabSz="914400">
                  <a:defRPr/>
                </a:pPr>
                <a:endParaRPr lang="en-US" sz="1200" kern="0" dirty="0" smtClean="0">
                  <a:solidFill>
                    <a:srgbClr val="000000"/>
                  </a:solidFill>
                </a:endParaRPr>
              </a:p>
            </p:txBody>
          </p:sp>
          <p:sp>
            <p:nvSpPr>
              <p:cNvPr id="89" name="Freeform 69"/>
              <p:cNvSpPr>
                <a:spLocks/>
              </p:cNvSpPr>
              <p:nvPr/>
            </p:nvSpPr>
            <p:spPr bwMode="auto">
              <a:xfrm>
                <a:off x="7811433" y="1693699"/>
                <a:ext cx="364793" cy="637204"/>
              </a:xfrm>
              <a:custGeom>
                <a:avLst/>
                <a:gdLst>
                  <a:gd name="T0" fmla="*/ 0 w 154"/>
                  <a:gd name="T1" fmla="*/ 0 h 269"/>
                  <a:gd name="T2" fmla="*/ 154 w 154"/>
                  <a:gd name="T3" fmla="*/ 91 h 269"/>
                  <a:gd name="T4" fmla="*/ 154 w 154"/>
                  <a:gd name="T5" fmla="*/ 269 h 269"/>
                  <a:gd name="T6" fmla="*/ 0 w 154"/>
                  <a:gd name="T7" fmla="*/ 180 h 269"/>
                  <a:gd name="T8" fmla="*/ 0 w 154"/>
                  <a:gd name="T9" fmla="*/ 0 h 269"/>
                </a:gdLst>
                <a:ahLst/>
                <a:cxnLst>
                  <a:cxn ang="0">
                    <a:pos x="T0" y="T1"/>
                  </a:cxn>
                  <a:cxn ang="0">
                    <a:pos x="T2" y="T3"/>
                  </a:cxn>
                  <a:cxn ang="0">
                    <a:pos x="T4" y="T5"/>
                  </a:cxn>
                  <a:cxn ang="0">
                    <a:pos x="T6" y="T7"/>
                  </a:cxn>
                  <a:cxn ang="0">
                    <a:pos x="T8" y="T9"/>
                  </a:cxn>
                </a:cxnLst>
                <a:rect l="0" t="0" r="r" b="b"/>
                <a:pathLst>
                  <a:path w="154" h="269">
                    <a:moveTo>
                      <a:pt x="0" y="0"/>
                    </a:moveTo>
                    <a:lnTo>
                      <a:pt x="154" y="91"/>
                    </a:lnTo>
                    <a:lnTo>
                      <a:pt x="154" y="269"/>
                    </a:lnTo>
                    <a:lnTo>
                      <a:pt x="0" y="180"/>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defTabSz="914400">
                  <a:defRPr/>
                </a:pPr>
                <a:endParaRPr lang="en-US" sz="1200" kern="0" dirty="0" smtClean="0">
                  <a:solidFill>
                    <a:srgbClr val="000000"/>
                  </a:solidFill>
                </a:endParaRPr>
              </a:p>
            </p:txBody>
          </p:sp>
        </p:grpSp>
        <p:sp>
          <p:nvSpPr>
            <p:cNvPr id="67" name="TextBox 66"/>
            <p:cNvSpPr txBox="1"/>
            <p:nvPr/>
          </p:nvSpPr>
          <p:spPr>
            <a:xfrm>
              <a:off x="8748637" y="4824041"/>
              <a:ext cx="1653157" cy="348251"/>
            </a:xfrm>
            <a:prstGeom prst="rect">
              <a:avLst/>
            </a:prstGeom>
            <a:noFill/>
          </p:spPr>
          <p:txBody>
            <a:bodyPr wrap="square" lIns="0" tIns="0" rIns="0" bIns="0" rtlCol="0" anchor="ctr">
              <a:noAutofit/>
            </a:bodyPr>
            <a:lstStyle/>
            <a:p>
              <a:pPr defTabSz="914400">
                <a:lnSpc>
                  <a:spcPct val="90000"/>
                </a:lnSpc>
                <a:spcAft>
                  <a:spcPts val="600"/>
                </a:spcAft>
                <a:defRPr/>
              </a:pPr>
              <a:r>
                <a:rPr lang="en-US" sz="1200" kern="0" dirty="0" smtClean="0">
                  <a:gradFill>
                    <a:gsLst>
                      <a:gs pos="85841">
                        <a:srgbClr val="FFFFFF"/>
                      </a:gs>
                      <a:gs pos="0">
                        <a:srgbClr val="FFFFFF"/>
                      </a:gs>
                    </a:gsLst>
                    <a:lin ang="5400000" scaled="0"/>
                  </a:gradFill>
                </a:rPr>
                <a:t>Streaming</a:t>
              </a:r>
            </a:p>
          </p:txBody>
        </p:sp>
        <p:grpSp>
          <p:nvGrpSpPr>
            <p:cNvPr id="68" name="Group 67"/>
            <p:cNvGrpSpPr/>
            <p:nvPr/>
          </p:nvGrpSpPr>
          <p:grpSpPr>
            <a:xfrm>
              <a:off x="8720229" y="4374755"/>
              <a:ext cx="360967" cy="338449"/>
              <a:chOff x="-2509838" y="2986088"/>
              <a:chExt cx="738188" cy="692151"/>
            </a:xfrm>
            <a:solidFill>
              <a:srgbClr val="FFFFFF"/>
            </a:solidFill>
          </p:grpSpPr>
          <p:sp>
            <p:nvSpPr>
              <p:cNvPr id="72" name="Freeform 7"/>
              <p:cNvSpPr>
                <a:spLocks/>
              </p:cNvSpPr>
              <p:nvPr/>
            </p:nvSpPr>
            <p:spPr bwMode="auto">
              <a:xfrm>
                <a:off x="-2495550" y="2986088"/>
                <a:ext cx="79375" cy="182563"/>
              </a:xfrm>
              <a:custGeom>
                <a:avLst/>
                <a:gdLst>
                  <a:gd name="T0" fmla="*/ 21 w 21"/>
                  <a:gd name="T1" fmla="*/ 0 h 49"/>
                  <a:gd name="T2" fmla="*/ 21 w 21"/>
                  <a:gd name="T3" fmla="*/ 49 h 49"/>
                  <a:gd name="T4" fmla="*/ 11 w 21"/>
                  <a:gd name="T5" fmla="*/ 49 h 49"/>
                  <a:gd name="T6" fmla="*/ 11 w 21"/>
                  <a:gd name="T7" fmla="*/ 12 h 49"/>
                  <a:gd name="T8" fmla="*/ 8 w 21"/>
                  <a:gd name="T9" fmla="*/ 13 h 49"/>
                  <a:gd name="T10" fmla="*/ 6 w 21"/>
                  <a:gd name="T11" fmla="*/ 15 h 49"/>
                  <a:gd name="T12" fmla="*/ 3 w 21"/>
                  <a:gd name="T13" fmla="*/ 16 h 49"/>
                  <a:gd name="T14" fmla="*/ 0 w 21"/>
                  <a:gd name="T15" fmla="*/ 16 h 49"/>
                  <a:gd name="T16" fmla="*/ 0 w 21"/>
                  <a:gd name="T17" fmla="*/ 7 h 49"/>
                  <a:gd name="T18" fmla="*/ 8 w 21"/>
                  <a:gd name="T19" fmla="*/ 4 h 49"/>
                  <a:gd name="T20" fmla="*/ 15 w 21"/>
                  <a:gd name="T21" fmla="*/ 0 h 49"/>
                  <a:gd name="T22" fmla="*/ 21 w 21"/>
                  <a:gd name="T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21" y="0"/>
                    </a:moveTo>
                    <a:cubicBezTo>
                      <a:pt x="21" y="49"/>
                      <a:pt x="21" y="49"/>
                      <a:pt x="21" y="49"/>
                    </a:cubicBezTo>
                    <a:cubicBezTo>
                      <a:pt x="11" y="49"/>
                      <a:pt x="11" y="49"/>
                      <a:pt x="11" y="49"/>
                    </a:cubicBezTo>
                    <a:cubicBezTo>
                      <a:pt x="11" y="12"/>
                      <a:pt x="11" y="12"/>
                      <a:pt x="11" y="12"/>
                    </a:cubicBezTo>
                    <a:cubicBezTo>
                      <a:pt x="10" y="12"/>
                      <a:pt x="9" y="13"/>
                      <a:pt x="8" y="13"/>
                    </a:cubicBezTo>
                    <a:cubicBezTo>
                      <a:pt x="8" y="14"/>
                      <a:pt x="7" y="14"/>
                      <a:pt x="6" y="15"/>
                    </a:cubicBezTo>
                    <a:cubicBezTo>
                      <a:pt x="5" y="15"/>
                      <a:pt x="4" y="15"/>
                      <a:pt x="3" y="16"/>
                    </a:cubicBezTo>
                    <a:cubicBezTo>
                      <a:pt x="2" y="16"/>
                      <a:pt x="1" y="16"/>
                      <a:pt x="0" y="16"/>
                    </a:cubicBezTo>
                    <a:cubicBezTo>
                      <a:pt x="0" y="7"/>
                      <a:pt x="0" y="7"/>
                      <a:pt x="0" y="7"/>
                    </a:cubicBezTo>
                    <a:cubicBezTo>
                      <a:pt x="3" y="6"/>
                      <a:pt x="6" y="5"/>
                      <a:pt x="8" y="4"/>
                    </a:cubicBezTo>
                    <a:cubicBezTo>
                      <a:pt x="11" y="3"/>
                      <a:pt x="13" y="2"/>
                      <a:pt x="15"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200" kern="0" dirty="0" smtClean="0">
                  <a:solidFill>
                    <a:srgbClr val="000000"/>
                  </a:solidFill>
                </a:endParaRPr>
              </a:p>
            </p:txBody>
          </p:sp>
          <p:sp>
            <p:nvSpPr>
              <p:cNvPr id="73" name="Freeform 8"/>
              <p:cNvSpPr>
                <a:spLocks noEditPoints="1"/>
              </p:cNvSpPr>
              <p:nvPr/>
            </p:nvSpPr>
            <p:spPr bwMode="auto">
              <a:xfrm>
                <a:off x="-2352675" y="2986088"/>
                <a:ext cx="127000" cy="182563"/>
              </a:xfrm>
              <a:custGeom>
                <a:avLst/>
                <a:gdLst>
                  <a:gd name="T0" fmla="*/ 17 w 34"/>
                  <a:gd name="T1" fmla="*/ 49 h 49"/>
                  <a:gd name="T2" fmla="*/ 0 w 34"/>
                  <a:gd name="T3" fmla="*/ 26 h 49"/>
                  <a:gd name="T4" fmla="*/ 4 w 34"/>
                  <a:gd name="T5" fmla="*/ 7 h 49"/>
                  <a:gd name="T6" fmla="*/ 17 w 34"/>
                  <a:gd name="T7" fmla="*/ 0 h 49"/>
                  <a:gd name="T8" fmla="*/ 34 w 34"/>
                  <a:gd name="T9" fmla="*/ 25 h 49"/>
                  <a:gd name="T10" fmla="*/ 29 w 34"/>
                  <a:gd name="T11" fmla="*/ 43 h 49"/>
                  <a:gd name="T12" fmla="*/ 17 w 34"/>
                  <a:gd name="T13" fmla="*/ 49 h 49"/>
                  <a:gd name="T14" fmla="*/ 17 w 34"/>
                  <a:gd name="T15" fmla="*/ 8 h 49"/>
                  <a:gd name="T16" fmla="*/ 10 w 34"/>
                  <a:gd name="T17" fmla="*/ 25 h 49"/>
                  <a:gd name="T18" fmla="*/ 17 w 34"/>
                  <a:gd name="T19" fmla="*/ 41 h 49"/>
                  <a:gd name="T20" fmla="*/ 23 w 34"/>
                  <a:gd name="T21" fmla="*/ 25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2"/>
                      <a:pt x="0" y="26"/>
                    </a:cubicBezTo>
                    <a:cubicBezTo>
                      <a:pt x="0" y="17"/>
                      <a:pt x="1" y="11"/>
                      <a:pt x="4" y="7"/>
                    </a:cubicBezTo>
                    <a:cubicBezTo>
                      <a:pt x="7" y="3"/>
                      <a:pt x="12" y="0"/>
                      <a:pt x="17" y="0"/>
                    </a:cubicBezTo>
                    <a:cubicBezTo>
                      <a:pt x="28" y="0"/>
                      <a:pt x="34" y="8"/>
                      <a:pt x="34" y="25"/>
                    </a:cubicBezTo>
                    <a:cubicBezTo>
                      <a:pt x="34" y="33"/>
                      <a:pt x="32" y="39"/>
                      <a:pt x="29" y="43"/>
                    </a:cubicBezTo>
                    <a:cubicBezTo>
                      <a:pt x="26" y="47"/>
                      <a:pt x="22" y="49"/>
                      <a:pt x="17" y="49"/>
                    </a:cubicBezTo>
                    <a:close/>
                    <a:moveTo>
                      <a:pt x="17" y="8"/>
                    </a:moveTo>
                    <a:cubicBezTo>
                      <a:pt x="12" y="8"/>
                      <a:pt x="10" y="14"/>
                      <a:pt x="10" y="25"/>
                    </a:cubicBezTo>
                    <a:cubicBezTo>
                      <a:pt x="10" y="36"/>
                      <a:pt x="12" y="41"/>
                      <a:pt x="17" y="41"/>
                    </a:cubicBezTo>
                    <a:cubicBezTo>
                      <a:pt x="21" y="41"/>
                      <a:pt x="23" y="36"/>
                      <a:pt x="23" y="25"/>
                    </a:cubicBezTo>
                    <a:cubicBezTo>
                      <a:pt x="23" y="14"/>
                      <a:pt x="21" y="8"/>
                      <a:pt x="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200" kern="0" dirty="0" smtClean="0">
                  <a:solidFill>
                    <a:srgbClr val="000000"/>
                  </a:solidFill>
                </a:endParaRPr>
              </a:p>
            </p:txBody>
          </p:sp>
          <p:sp>
            <p:nvSpPr>
              <p:cNvPr id="74" name="Freeform 9"/>
              <p:cNvSpPr>
                <a:spLocks/>
              </p:cNvSpPr>
              <p:nvPr/>
            </p:nvSpPr>
            <p:spPr bwMode="auto">
              <a:xfrm>
                <a:off x="-2190750" y="2986088"/>
                <a:ext cx="77788" cy="182563"/>
              </a:xfrm>
              <a:custGeom>
                <a:avLst/>
                <a:gdLst>
                  <a:gd name="T0" fmla="*/ 21 w 21"/>
                  <a:gd name="T1" fmla="*/ 0 h 49"/>
                  <a:gd name="T2" fmla="*/ 21 w 21"/>
                  <a:gd name="T3" fmla="*/ 49 h 49"/>
                  <a:gd name="T4" fmla="*/ 10 w 21"/>
                  <a:gd name="T5" fmla="*/ 49 h 49"/>
                  <a:gd name="T6" fmla="*/ 10 w 21"/>
                  <a:gd name="T7" fmla="*/ 12 h 49"/>
                  <a:gd name="T8" fmla="*/ 8 w 21"/>
                  <a:gd name="T9" fmla="*/ 13 h 49"/>
                  <a:gd name="T10" fmla="*/ 6 w 21"/>
                  <a:gd name="T11" fmla="*/ 15 h 49"/>
                  <a:gd name="T12" fmla="*/ 3 w 21"/>
                  <a:gd name="T13" fmla="*/ 16 h 49"/>
                  <a:gd name="T14" fmla="*/ 0 w 21"/>
                  <a:gd name="T15" fmla="*/ 16 h 49"/>
                  <a:gd name="T16" fmla="*/ 0 w 21"/>
                  <a:gd name="T17" fmla="*/ 7 h 49"/>
                  <a:gd name="T18" fmla="*/ 8 w 21"/>
                  <a:gd name="T19" fmla="*/ 4 h 49"/>
                  <a:gd name="T20" fmla="*/ 14 w 21"/>
                  <a:gd name="T21" fmla="*/ 0 h 49"/>
                  <a:gd name="T22" fmla="*/ 21 w 21"/>
                  <a:gd name="T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21" y="0"/>
                    </a:moveTo>
                    <a:cubicBezTo>
                      <a:pt x="21" y="49"/>
                      <a:pt x="21" y="49"/>
                      <a:pt x="21" y="49"/>
                    </a:cubicBezTo>
                    <a:cubicBezTo>
                      <a:pt x="10" y="49"/>
                      <a:pt x="10" y="49"/>
                      <a:pt x="10" y="49"/>
                    </a:cubicBezTo>
                    <a:cubicBezTo>
                      <a:pt x="10" y="12"/>
                      <a:pt x="10" y="12"/>
                      <a:pt x="10" y="12"/>
                    </a:cubicBezTo>
                    <a:cubicBezTo>
                      <a:pt x="10" y="12"/>
                      <a:pt x="9" y="13"/>
                      <a:pt x="8" y="13"/>
                    </a:cubicBezTo>
                    <a:cubicBezTo>
                      <a:pt x="8" y="14"/>
                      <a:pt x="7" y="14"/>
                      <a:pt x="6" y="15"/>
                    </a:cubicBezTo>
                    <a:cubicBezTo>
                      <a:pt x="5" y="15"/>
                      <a:pt x="4" y="15"/>
                      <a:pt x="3" y="16"/>
                    </a:cubicBezTo>
                    <a:cubicBezTo>
                      <a:pt x="2" y="16"/>
                      <a:pt x="1" y="16"/>
                      <a:pt x="0" y="16"/>
                    </a:cubicBezTo>
                    <a:cubicBezTo>
                      <a:pt x="0" y="7"/>
                      <a:pt x="0" y="7"/>
                      <a:pt x="0" y="7"/>
                    </a:cubicBezTo>
                    <a:cubicBezTo>
                      <a:pt x="3" y="6"/>
                      <a:pt x="6" y="5"/>
                      <a:pt x="8" y="4"/>
                    </a:cubicBezTo>
                    <a:cubicBezTo>
                      <a:pt x="10" y="3"/>
                      <a:pt x="12" y="2"/>
                      <a:pt x="14"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200" kern="0" dirty="0" smtClean="0">
                  <a:solidFill>
                    <a:srgbClr val="000000"/>
                  </a:solidFill>
                </a:endParaRPr>
              </a:p>
            </p:txBody>
          </p:sp>
          <p:sp>
            <p:nvSpPr>
              <p:cNvPr id="75" name="Freeform 10"/>
              <p:cNvSpPr>
                <a:spLocks noEditPoints="1"/>
              </p:cNvSpPr>
              <p:nvPr/>
            </p:nvSpPr>
            <p:spPr bwMode="auto">
              <a:xfrm>
                <a:off x="-2509838" y="3240088"/>
                <a:ext cx="127000" cy="184150"/>
              </a:xfrm>
              <a:custGeom>
                <a:avLst/>
                <a:gdLst>
                  <a:gd name="T0" fmla="*/ 17 w 34"/>
                  <a:gd name="T1" fmla="*/ 49 h 49"/>
                  <a:gd name="T2" fmla="*/ 0 w 34"/>
                  <a:gd name="T3" fmla="*/ 25 h 49"/>
                  <a:gd name="T4" fmla="*/ 4 w 34"/>
                  <a:gd name="T5" fmla="*/ 7 h 49"/>
                  <a:gd name="T6" fmla="*/ 18 w 34"/>
                  <a:gd name="T7" fmla="*/ 0 h 49"/>
                  <a:gd name="T8" fmla="*/ 34 w 34"/>
                  <a:gd name="T9" fmla="*/ 24 h 49"/>
                  <a:gd name="T10" fmla="*/ 30 w 34"/>
                  <a:gd name="T11" fmla="*/ 43 h 49"/>
                  <a:gd name="T12" fmla="*/ 17 w 34"/>
                  <a:gd name="T13" fmla="*/ 49 h 49"/>
                  <a:gd name="T14" fmla="*/ 17 w 34"/>
                  <a:gd name="T15" fmla="*/ 8 h 49"/>
                  <a:gd name="T16" fmla="*/ 10 w 34"/>
                  <a:gd name="T17" fmla="*/ 25 h 49"/>
                  <a:gd name="T18" fmla="*/ 17 w 34"/>
                  <a:gd name="T19" fmla="*/ 41 h 49"/>
                  <a:gd name="T20" fmla="*/ 23 w 34"/>
                  <a:gd name="T21" fmla="*/ 25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1"/>
                      <a:pt x="0" y="25"/>
                    </a:cubicBezTo>
                    <a:cubicBezTo>
                      <a:pt x="0" y="17"/>
                      <a:pt x="1" y="11"/>
                      <a:pt x="4" y="7"/>
                    </a:cubicBezTo>
                    <a:cubicBezTo>
                      <a:pt x="7" y="2"/>
                      <a:pt x="12" y="0"/>
                      <a:pt x="18" y="0"/>
                    </a:cubicBezTo>
                    <a:cubicBezTo>
                      <a:pt x="29" y="0"/>
                      <a:pt x="34" y="8"/>
                      <a:pt x="34" y="24"/>
                    </a:cubicBezTo>
                    <a:cubicBezTo>
                      <a:pt x="34" y="32"/>
                      <a:pt x="33" y="39"/>
                      <a:pt x="30" y="43"/>
                    </a:cubicBezTo>
                    <a:cubicBezTo>
                      <a:pt x="27" y="47"/>
                      <a:pt x="22" y="49"/>
                      <a:pt x="17" y="49"/>
                    </a:cubicBezTo>
                    <a:close/>
                    <a:moveTo>
                      <a:pt x="17" y="8"/>
                    </a:moveTo>
                    <a:cubicBezTo>
                      <a:pt x="13" y="8"/>
                      <a:pt x="10" y="14"/>
                      <a:pt x="10" y="25"/>
                    </a:cubicBezTo>
                    <a:cubicBezTo>
                      <a:pt x="10" y="36"/>
                      <a:pt x="13" y="41"/>
                      <a:pt x="17" y="41"/>
                    </a:cubicBezTo>
                    <a:cubicBezTo>
                      <a:pt x="21" y="41"/>
                      <a:pt x="23" y="36"/>
                      <a:pt x="23" y="25"/>
                    </a:cubicBezTo>
                    <a:cubicBezTo>
                      <a:pt x="23" y="14"/>
                      <a:pt x="21" y="8"/>
                      <a:pt x="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200" kern="0" dirty="0" smtClean="0">
                  <a:solidFill>
                    <a:srgbClr val="000000"/>
                  </a:solidFill>
                </a:endParaRPr>
              </a:p>
            </p:txBody>
          </p:sp>
          <p:sp>
            <p:nvSpPr>
              <p:cNvPr id="76" name="Freeform 11"/>
              <p:cNvSpPr>
                <a:spLocks/>
              </p:cNvSpPr>
              <p:nvPr/>
            </p:nvSpPr>
            <p:spPr bwMode="auto">
              <a:xfrm>
                <a:off x="-2338388" y="3240088"/>
                <a:ext cx="79375" cy="180975"/>
              </a:xfrm>
              <a:custGeom>
                <a:avLst/>
                <a:gdLst>
                  <a:gd name="T0" fmla="*/ 21 w 21"/>
                  <a:gd name="T1" fmla="*/ 0 h 48"/>
                  <a:gd name="T2" fmla="*/ 21 w 21"/>
                  <a:gd name="T3" fmla="*/ 48 h 48"/>
                  <a:gd name="T4" fmla="*/ 10 w 21"/>
                  <a:gd name="T5" fmla="*/ 48 h 48"/>
                  <a:gd name="T6" fmla="*/ 10 w 21"/>
                  <a:gd name="T7" fmla="*/ 12 h 48"/>
                  <a:gd name="T8" fmla="*/ 8 w 21"/>
                  <a:gd name="T9" fmla="*/ 13 h 48"/>
                  <a:gd name="T10" fmla="*/ 6 w 21"/>
                  <a:gd name="T11" fmla="*/ 14 h 48"/>
                  <a:gd name="T12" fmla="*/ 3 w 21"/>
                  <a:gd name="T13" fmla="*/ 15 h 48"/>
                  <a:gd name="T14" fmla="*/ 0 w 21"/>
                  <a:gd name="T15" fmla="*/ 16 h 48"/>
                  <a:gd name="T16" fmla="*/ 0 w 21"/>
                  <a:gd name="T17" fmla="*/ 7 h 48"/>
                  <a:gd name="T18" fmla="*/ 8 w 21"/>
                  <a:gd name="T19" fmla="*/ 4 h 48"/>
                  <a:gd name="T20" fmla="*/ 14 w 21"/>
                  <a:gd name="T21" fmla="*/ 0 h 48"/>
                  <a:gd name="T22" fmla="*/ 21 w 21"/>
                  <a:gd name="T2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8">
                    <a:moveTo>
                      <a:pt x="21" y="0"/>
                    </a:moveTo>
                    <a:cubicBezTo>
                      <a:pt x="21" y="48"/>
                      <a:pt x="21" y="48"/>
                      <a:pt x="21" y="48"/>
                    </a:cubicBezTo>
                    <a:cubicBezTo>
                      <a:pt x="10" y="48"/>
                      <a:pt x="10" y="48"/>
                      <a:pt x="10" y="48"/>
                    </a:cubicBezTo>
                    <a:cubicBezTo>
                      <a:pt x="10" y="12"/>
                      <a:pt x="10" y="12"/>
                      <a:pt x="10" y="12"/>
                    </a:cubicBezTo>
                    <a:cubicBezTo>
                      <a:pt x="10" y="12"/>
                      <a:pt x="9" y="13"/>
                      <a:pt x="8" y="13"/>
                    </a:cubicBezTo>
                    <a:cubicBezTo>
                      <a:pt x="8" y="14"/>
                      <a:pt x="7" y="14"/>
                      <a:pt x="6" y="14"/>
                    </a:cubicBezTo>
                    <a:cubicBezTo>
                      <a:pt x="5" y="15"/>
                      <a:pt x="4" y="15"/>
                      <a:pt x="3" y="15"/>
                    </a:cubicBezTo>
                    <a:cubicBezTo>
                      <a:pt x="2" y="16"/>
                      <a:pt x="1" y="16"/>
                      <a:pt x="0" y="16"/>
                    </a:cubicBezTo>
                    <a:cubicBezTo>
                      <a:pt x="0" y="7"/>
                      <a:pt x="0" y="7"/>
                      <a:pt x="0" y="7"/>
                    </a:cubicBezTo>
                    <a:cubicBezTo>
                      <a:pt x="3" y="6"/>
                      <a:pt x="6" y="5"/>
                      <a:pt x="8" y="4"/>
                    </a:cubicBezTo>
                    <a:cubicBezTo>
                      <a:pt x="10" y="3"/>
                      <a:pt x="13" y="1"/>
                      <a:pt x="14"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200" kern="0" dirty="0" smtClean="0">
                  <a:solidFill>
                    <a:srgbClr val="000000"/>
                  </a:solidFill>
                </a:endParaRPr>
              </a:p>
            </p:txBody>
          </p:sp>
          <p:sp>
            <p:nvSpPr>
              <p:cNvPr id="77" name="Freeform 12"/>
              <p:cNvSpPr>
                <a:spLocks noEditPoints="1"/>
              </p:cNvSpPr>
              <p:nvPr/>
            </p:nvSpPr>
            <p:spPr bwMode="auto">
              <a:xfrm>
                <a:off x="-2206625" y="3240088"/>
                <a:ext cx="127000" cy="184150"/>
              </a:xfrm>
              <a:custGeom>
                <a:avLst/>
                <a:gdLst>
                  <a:gd name="T0" fmla="*/ 16 w 34"/>
                  <a:gd name="T1" fmla="*/ 49 h 49"/>
                  <a:gd name="T2" fmla="*/ 0 w 34"/>
                  <a:gd name="T3" fmla="*/ 25 h 49"/>
                  <a:gd name="T4" fmla="*/ 4 w 34"/>
                  <a:gd name="T5" fmla="*/ 7 h 49"/>
                  <a:gd name="T6" fmla="*/ 17 w 34"/>
                  <a:gd name="T7" fmla="*/ 0 h 49"/>
                  <a:gd name="T8" fmla="*/ 34 w 34"/>
                  <a:gd name="T9" fmla="*/ 24 h 49"/>
                  <a:gd name="T10" fmla="*/ 29 w 34"/>
                  <a:gd name="T11" fmla="*/ 43 h 49"/>
                  <a:gd name="T12" fmla="*/ 16 w 34"/>
                  <a:gd name="T13" fmla="*/ 49 h 49"/>
                  <a:gd name="T14" fmla="*/ 17 w 34"/>
                  <a:gd name="T15" fmla="*/ 8 h 49"/>
                  <a:gd name="T16" fmla="*/ 10 w 34"/>
                  <a:gd name="T17" fmla="*/ 25 h 49"/>
                  <a:gd name="T18" fmla="*/ 17 w 34"/>
                  <a:gd name="T19" fmla="*/ 41 h 49"/>
                  <a:gd name="T20" fmla="*/ 23 w 34"/>
                  <a:gd name="T21" fmla="*/ 25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6" y="49"/>
                    </a:moveTo>
                    <a:cubicBezTo>
                      <a:pt x="5" y="49"/>
                      <a:pt x="0" y="41"/>
                      <a:pt x="0" y="25"/>
                    </a:cubicBezTo>
                    <a:cubicBezTo>
                      <a:pt x="0" y="17"/>
                      <a:pt x="1" y="11"/>
                      <a:pt x="4" y="7"/>
                    </a:cubicBezTo>
                    <a:cubicBezTo>
                      <a:pt x="7" y="2"/>
                      <a:pt x="12" y="0"/>
                      <a:pt x="17" y="0"/>
                    </a:cubicBezTo>
                    <a:cubicBezTo>
                      <a:pt x="28" y="0"/>
                      <a:pt x="34" y="8"/>
                      <a:pt x="34" y="24"/>
                    </a:cubicBezTo>
                    <a:cubicBezTo>
                      <a:pt x="34" y="32"/>
                      <a:pt x="32" y="39"/>
                      <a:pt x="29" y="43"/>
                    </a:cubicBezTo>
                    <a:cubicBezTo>
                      <a:pt x="26" y="47"/>
                      <a:pt x="22" y="49"/>
                      <a:pt x="16" y="49"/>
                    </a:cubicBezTo>
                    <a:close/>
                    <a:moveTo>
                      <a:pt x="17" y="8"/>
                    </a:moveTo>
                    <a:cubicBezTo>
                      <a:pt x="12" y="8"/>
                      <a:pt x="10" y="14"/>
                      <a:pt x="10" y="25"/>
                    </a:cubicBezTo>
                    <a:cubicBezTo>
                      <a:pt x="10" y="36"/>
                      <a:pt x="12" y="41"/>
                      <a:pt x="17" y="41"/>
                    </a:cubicBezTo>
                    <a:cubicBezTo>
                      <a:pt x="21" y="41"/>
                      <a:pt x="23" y="36"/>
                      <a:pt x="23" y="25"/>
                    </a:cubicBezTo>
                    <a:cubicBezTo>
                      <a:pt x="23" y="14"/>
                      <a:pt x="21" y="8"/>
                      <a:pt x="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200" kern="0" dirty="0" smtClean="0">
                  <a:solidFill>
                    <a:srgbClr val="000000"/>
                  </a:solidFill>
                </a:endParaRPr>
              </a:p>
            </p:txBody>
          </p:sp>
          <p:sp>
            <p:nvSpPr>
              <p:cNvPr id="78" name="Freeform 13"/>
              <p:cNvSpPr>
                <a:spLocks noEditPoints="1"/>
              </p:cNvSpPr>
              <p:nvPr/>
            </p:nvSpPr>
            <p:spPr bwMode="auto">
              <a:xfrm>
                <a:off x="-2509838" y="3495676"/>
                <a:ext cx="127000" cy="182563"/>
              </a:xfrm>
              <a:custGeom>
                <a:avLst/>
                <a:gdLst>
                  <a:gd name="T0" fmla="*/ 17 w 34"/>
                  <a:gd name="T1" fmla="*/ 49 h 49"/>
                  <a:gd name="T2" fmla="*/ 0 w 34"/>
                  <a:gd name="T3" fmla="*/ 25 h 49"/>
                  <a:gd name="T4" fmla="*/ 4 w 34"/>
                  <a:gd name="T5" fmla="*/ 6 h 49"/>
                  <a:gd name="T6" fmla="*/ 18 w 34"/>
                  <a:gd name="T7" fmla="*/ 0 h 49"/>
                  <a:gd name="T8" fmla="*/ 34 w 34"/>
                  <a:gd name="T9" fmla="*/ 24 h 49"/>
                  <a:gd name="T10" fmla="*/ 30 w 34"/>
                  <a:gd name="T11" fmla="*/ 42 h 49"/>
                  <a:gd name="T12" fmla="*/ 17 w 34"/>
                  <a:gd name="T13" fmla="*/ 49 h 49"/>
                  <a:gd name="T14" fmla="*/ 17 w 34"/>
                  <a:gd name="T15" fmla="*/ 8 h 49"/>
                  <a:gd name="T16" fmla="*/ 10 w 34"/>
                  <a:gd name="T17" fmla="*/ 25 h 49"/>
                  <a:gd name="T18" fmla="*/ 17 w 34"/>
                  <a:gd name="T19" fmla="*/ 41 h 49"/>
                  <a:gd name="T20" fmla="*/ 23 w 34"/>
                  <a:gd name="T21" fmla="*/ 24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1"/>
                      <a:pt x="0" y="25"/>
                    </a:cubicBezTo>
                    <a:cubicBezTo>
                      <a:pt x="0" y="17"/>
                      <a:pt x="1" y="11"/>
                      <a:pt x="4" y="6"/>
                    </a:cubicBezTo>
                    <a:cubicBezTo>
                      <a:pt x="7" y="2"/>
                      <a:pt x="12" y="0"/>
                      <a:pt x="18" y="0"/>
                    </a:cubicBezTo>
                    <a:cubicBezTo>
                      <a:pt x="29" y="0"/>
                      <a:pt x="34" y="8"/>
                      <a:pt x="34" y="24"/>
                    </a:cubicBezTo>
                    <a:cubicBezTo>
                      <a:pt x="34" y="32"/>
                      <a:pt x="33" y="38"/>
                      <a:pt x="30" y="42"/>
                    </a:cubicBezTo>
                    <a:cubicBezTo>
                      <a:pt x="27" y="47"/>
                      <a:pt x="22" y="49"/>
                      <a:pt x="17" y="49"/>
                    </a:cubicBezTo>
                    <a:close/>
                    <a:moveTo>
                      <a:pt x="17" y="8"/>
                    </a:moveTo>
                    <a:cubicBezTo>
                      <a:pt x="13" y="8"/>
                      <a:pt x="10" y="14"/>
                      <a:pt x="10" y="25"/>
                    </a:cubicBezTo>
                    <a:cubicBezTo>
                      <a:pt x="10" y="36"/>
                      <a:pt x="13" y="41"/>
                      <a:pt x="17" y="41"/>
                    </a:cubicBezTo>
                    <a:cubicBezTo>
                      <a:pt x="21" y="41"/>
                      <a:pt x="23" y="35"/>
                      <a:pt x="23" y="24"/>
                    </a:cubicBezTo>
                    <a:cubicBezTo>
                      <a:pt x="23" y="13"/>
                      <a:pt x="21" y="8"/>
                      <a:pt x="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200" kern="0" dirty="0" smtClean="0">
                  <a:solidFill>
                    <a:srgbClr val="000000"/>
                  </a:solidFill>
                </a:endParaRPr>
              </a:p>
            </p:txBody>
          </p:sp>
          <p:sp>
            <p:nvSpPr>
              <p:cNvPr id="79" name="Freeform 14"/>
              <p:cNvSpPr>
                <a:spLocks noEditPoints="1"/>
              </p:cNvSpPr>
              <p:nvPr/>
            </p:nvSpPr>
            <p:spPr bwMode="auto">
              <a:xfrm>
                <a:off x="-2352675" y="3495676"/>
                <a:ext cx="127000" cy="182563"/>
              </a:xfrm>
              <a:custGeom>
                <a:avLst/>
                <a:gdLst>
                  <a:gd name="T0" fmla="*/ 17 w 34"/>
                  <a:gd name="T1" fmla="*/ 49 h 49"/>
                  <a:gd name="T2" fmla="*/ 0 w 34"/>
                  <a:gd name="T3" fmla="*/ 25 h 49"/>
                  <a:gd name="T4" fmla="*/ 4 w 34"/>
                  <a:gd name="T5" fmla="*/ 6 h 49"/>
                  <a:gd name="T6" fmla="*/ 17 w 34"/>
                  <a:gd name="T7" fmla="*/ 0 h 49"/>
                  <a:gd name="T8" fmla="*/ 34 w 34"/>
                  <a:gd name="T9" fmla="*/ 24 h 49"/>
                  <a:gd name="T10" fmla="*/ 29 w 34"/>
                  <a:gd name="T11" fmla="*/ 42 h 49"/>
                  <a:gd name="T12" fmla="*/ 17 w 34"/>
                  <a:gd name="T13" fmla="*/ 49 h 49"/>
                  <a:gd name="T14" fmla="*/ 17 w 34"/>
                  <a:gd name="T15" fmla="*/ 8 h 49"/>
                  <a:gd name="T16" fmla="*/ 10 w 34"/>
                  <a:gd name="T17" fmla="*/ 25 h 49"/>
                  <a:gd name="T18" fmla="*/ 17 w 34"/>
                  <a:gd name="T19" fmla="*/ 41 h 49"/>
                  <a:gd name="T20" fmla="*/ 23 w 34"/>
                  <a:gd name="T21" fmla="*/ 24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1"/>
                      <a:pt x="0" y="25"/>
                    </a:cubicBezTo>
                    <a:cubicBezTo>
                      <a:pt x="0" y="17"/>
                      <a:pt x="1" y="11"/>
                      <a:pt x="4" y="6"/>
                    </a:cubicBezTo>
                    <a:cubicBezTo>
                      <a:pt x="7" y="2"/>
                      <a:pt x="12" y="0"/>
                      <a:pt x="17" y="0"/>
                    </a:cubicBezTo>
                    <a:cubicBezTo>
                      <a:pt x="28" y="0"/>
                      <a:pt x="34" y="8"/>
                      <a:pt x="34" y="24"/>
                    </a:cubicBezTo>
                    <a:cubicBezTo>
                      <a:pt x="34" y="32"/>
                      <a:pt x="32" y="38"/>
                      <a:pt x="29" y="42"/>
                    </a:cubicBezTo>
                    <a:cubicBezTo>
                      <a:pt x="26" y="47"/>
                      <a:pt x="22" y="49"/>
                      <a:pt x="17" y="49"/>
                    </a:cubicBezTo>
                    <a:close/>
                    <a:moveTo>
                      <a:pt x="17" y="8"/>
                    </a:moveTo>
                    <a:cubicBezTo>
                      <a:pt x="12" y="8"/>
                      <a:pt x="10" y="14"/>
                      <a:pt x="10" y="25"/>
                    </a:cubicBezTo>
                    <a:cubicBezTo>
                      <a:pt x="10" y="36"/>
                      <a:pt x="12" y="41"/>
                      <a:pt x="17" y="41"/>
                    </a:cubicBezTo>
                    <a:cubicBezTo>
                      <a:pt x="21" y="41"/>
                      <a:pt x="23" y="35"/>
                      <a:pt x="23" y="24"/>
                    </a:cubicBezTo>
                    <a:cubicBezTo>
                      <a:pt x="23" y="13"/>
                      <a:pt x="21" y="8"/>
                      <a:pt x="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200" kern="0" dirty="0" smtClean="0">
                  <a:solidFill>
                    <a:srgbClr val="000000"/>
                  </a:solidFill>
                </a:endParaRPr>
              </a:p>
            </p:txBody>
          </p:sp>
          <p:sp>
            <p:nvSpPr>
              <p:cNvPr id="80" name="Freeform 15"/>
              <p:cNvSpPr>
                <a:spLocks/>
              </p:cNvSpPr>
              <p:nvPr/>
            </p:nvSpPr>
            <p:spPr bwMode="auto">
              <a:xfrm>
                <a:off x="-2190750" y="3495676"/>
                <a:ext cx="77788" cy="179388"/>
              </a:xfrm>
              <a:custGeom>
                <a:avLst/>
                <a:gdLst>
                  <a:gd name="T0" fmla="*/ 21 w 21"/>
                  <a:gd name="T1" fmla="*/ 0 h 48"/>
                  <a:gd name="T2" fmla="*/ 21 w 21"/>
                  <a:gd name="T3" fmla="*/ 48 h 48"/>
                  <a:gd name="T4" fmla="*/ 10 w 21"/>
                  <a:gd name="T5" fmla="*/ 48 h 48"/>
                  <a:gd name="T6" fmla="*/ 10 w 21"/>
                  <a:gd name="T7" fmla="*/ 11 h 48"/>
                  <a:gd name="T8" fmla="*/ 8 w 21"/>
                  <a:gd name="T9" fmla="*/ 13 h 48"/>
                  <a:gd name="T10" fmla="*/ 6 w 21"/>
                  <a:gd name="T11" fmla="*/ 14 h 48"/>
                  <a:gd name="T12" fmla="*/ 3 w 21"/>
                  <a:gd name="T13" fmla="*/ 15 h 48"/>
                  <a:gd name="T14" fmla="*/ 0 w 21"/>
                  <a:gd name="T15" fmla="*/ 16 h 48"/>
                  <a:gd name="T16" fmla="*/ 0 w 21"/>
                  <a:gd name="T17" fmla="*/ 7 h 48"/>
                  <a:gd name="T18" fmla="*/ 8 w 21"/>
                  <a:gd name="T19" fmla="*/ 4 h 48"/>
                  <a:gd name="T20" fmla="*/ 14 w 21"/>
                  <a:gd name="T21" fmla="*/ 0 h 48"/>
                  <a:gd name="T22" fmla="*/ 21 w 21"/>
                  <a:gd name="T2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8">
                    <a:moveTo>
                      <a:pt x="21" y="0"/>
                    </a:moveTo>
                    <a:cubicBezTo>
                      <a:pt x="21" y="48"/>
                      <a:pt x="21" y="48"/>
                      <a:pt x="21" y="48"/>
                    </a:cubicBezTo>
                    <a:cubicBezTo>
                      <a:pt x="10" y="48"/>
                      <a:pt x="10" y="48"/>
                      <a:pt x="10" y="48"/>
                    </a:cubicBezTo>
                    <a:cubicBezTo>
                      <a:pt x="10" y="11"/>
                      <a:pt x="10" y="11"/>
                      <a:pt x="10" y="11"/>
                    </a:cubicBezTo>
                    <a:cubicBezTo>
                      <a:pt x="10" y="12"/>
                      <a:pt x="9" y="12"/>
                      <a:pt x="8" y="13"/>
                    </a:cubicBezTo>
                    <a:cubicBezTo>
                      <a:pt x="8" y="13"/>
                      <a:pt x="7" y="14"/>
                      <a:pt x="6" y="14"/>
                    </a:cubicBezTo>
                    <a:cubicBezTo>
                      <a:pt x="5" y="14"/>
                      <a:pt x="4" y="15"/>
                      <a:pt x="3" y="15"/>
                    </a:cubicBezTo>
                    <a:cubicBezTo>
                      <a:pt x="2" y="15"/>
                      <a:pt x="1" y="15"/>
                      <a:pt x="0" y="16"/>
                    </a:cubicBezTo>
                    <a:cubicBezTo>
                      <a:pt x="0" y="7"/>
                      <a:pt x="0" y="7"/>
                      <a:pt x="0" y="7"/>
                    </a:cubicBezTo>
                    <a:cubicBezTo>
                      <a:pt x="3" y="6"/>
                      <a:pt x="6" y="5"/>
                      <a:pt x="8" y="4"/>
                    </a:cubicBezTo>
                    <a:cubicBezTo>
                      <a:pt x="10" y="2"/>
                      <a:pt x="12" y="1"/>
                      <a:pt x="14"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200" kern="0" dirty="0" smtClean="0">
                  <a:solidFill>
                    <a:srgbClr val="000000"/>
                  </a:solidFill>
                </a:endParaRPr>
              </a:p>
            </p:txBody>
          </p:sp>
          <p:sp>
            <p:nvSpPr>
              <p:cNvPr id="81" name="Freeform 16"/>
              <p:cNvSpPr>
                <a:spLocks/>
              </p:cNvSpPr>
              <p:nvPr/>
            </p:nvSpPr>
            <p:spPr bwMode="auto">
              <a:xfrm>
                <a:off x="-1884363" y="2986088"/>
                <a:ext cx="79375" cy="182563"/>
              </a:xfrm>
              <a:custGeom>
                <a:avLst/>
                <a:gdLst>
                  <a:gd name="T0" fmla="*/ 21 w 21"/>
                  <a:gd name="T1" fmla="*/ 0 h 49"/>
                  <a:gd name="T2" fmla="*/ 21 w 21"/>
                  <a:gd name="T3" fmla="*/ 49 h 49"/>
                  <a:gd name="T4" fmla="*/ 10 w 21"/>
                  <a:gd name="T5" fmla="*/ 49 h 49"/>
                  <a:gd name="T6" fmla="*/ 10 w 21"/>
                  <a:gd name="T7" fmla="*/ 12 h 49"/>
                  <a:gd name="T8" fmla="*/ 8 w 21"/>
                  <a:gd name="T9" fmla="*/ 13 h 49"/>
                  <a:gd name="T10" fmla="*/ 6 w 21"/>
                  <a:gd name="T11" fmla="*/ 15 h 49"/>
                  <a:gd name="T12" fmla="*/ 3 w 21"/>
                  <a:gd name="T13" fmla="*/ 16 h 49"/>
                  <a:gd name="T14" fmla="*/ 0 w 21"/>
                  <a:gd name="T15" fmla="*/ 16 h 49"/>
                  <a:gd name="T16" fmla="*/ 0 w 21"/>
                  <a:gd name="T17" fmla="*/ 7 h 49"/>
                  <a:gd name="T18" fmla="*/ 8 w 21"/>
                  <a:gd name="T19" fmla="*/ 4 h 49"/>
                  <a:gd name="T20" fmla="*/ 15 w 21"/>
                  <a:gd name="T21" fmla="*/ 0 h 49"/>
                  <a:gd name="T22" fmla="*/ 21 w 21"/>
                  <a:gd name="T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21" y="0"/>
                    </a:moveTo>
                    <a:cubicBezTo>
                      <a:pt x="21" y="49"/>
                      <a:pt x="21" y="49"/>
                      <a:pt x="21" y="49"/>
                    </a:cubicBezTo>
                    <a:cubicBezTo>
                      <a:pt x="10" y="49"/>
                      <a:pt x="10" y="49"/>
                      <a:pt x="10" y="49"/>
                    </a:cubicBezTo>
                    <a:cubicBezTo>
                      <a:pt x="10" y="12"/>
                      <a:pt x="10" y="12"/>
                      <a:pt x="10" y="12"/>
                    </a:cubicBezTo>
                    <a:cubicBezTo>
                      <a:pt x="10" y="12"/>
                      <a:pt x="9" y="13"/>
                      <a:pt x="8" y="13"/>
                    </a:cubicBezTo>
                    <a:cubicBezTo>
                      <a:pt x="8" y="14"/>
                      <a:pt x="7" y="14"/>
                      <a:pt x="6" y="15"/>
                    </a:cubicBezTo>
                    <a:cubicBezTo>
                      <a:pt x="5" y="15"/>
                      <a:pt x="4" y="15"/>
                      <a:pt x="3" y="16"/>
                    </a:cubicBezTo>
                    <a:cubicBezTo>
                      <a:pt x="2" y="16"/>
                      <a:pt x="1" y="16"/>
                      <a:pt x="0" y="16"/>
                    </a:cubicBezTo>
                    <a:cubicBezTo>
                      <a:pt x="0" y="7"/>
                      <a:pt x="0" y="7"/>
                      <a:pt x="0" y="7"/>
                    </a:cubicBezTo>
                    <a:cubicBezTo>
                      <a:pt x="3" y="6"/>
                      <a:pt x="6" y="5"/>
                      <a:pt x="8" y="4"/>
                    </a:cubicBezTo>
                    <a:cubicBezTo>
                      <a:pt x="10" y="3"/>
                      <a:pt x="13" y="2"/>
                      <a:pt x="15"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200" kern="0" dirty="0" smtClean="0">
                  <a:solidFill>
                    <a:srgbClr val="000000"/>
                  </a:solidFill>
                </a:endParaRPr>
              </a:p>
            </p:txBody>
          </p:sp>
          <p:sp>
            <p:nvSpPr>
              <p:cNvPr id="82" name="Freeform 17"/>
              <p:cNvSpPr>
                <a:spLocks noEditPoints="1"/>
              </p:cNvSpPr>
              <p:nvPr/>
            </p:nvSpPr>
            <p:spPr bwMode="auto">
              <a:xfrm>
                <a:off x="-1898650" y="3240088"/>
                <a:ext cx="127000" cy="184150"/>
              </a:xfrm>
              <a:custGeom>
                <a:avLst/>
                <a:gdLst>
                  <a:gd name="T0" fmla="*/ 17 w 34"/>
                  <a:gd name="T1" fmla="*/ 49 h 49"/>
                  <a:gd name="T2" fmla="*/ 0 w 34"/>
                  <a:gd name="T3" fmla="*/ 25 h 49"/>
                  <a:gd name="T4" fmla="*/ 4 w 34"/>
                  <a:gd name="T5" fmla="*/ 7 h 49"/>
                  <a:gd name="T6" fmla="*/ 17 w 34"/>
                  <a:gd name="T7" fmla="*/ 0 h 49"/>
                  <a:gd name="T8" fmla="*/ 34 w 34"/>
                  <a:gd name="T9" fmla="*/ 24 h 49"/>
                  <a:gd name="T10" fmla="*/ 29 w 34"/>
                  <a:gd name="T11" fmla="*/ 43 h 49"/>
                  <a:gd name="T12" fmla="*/ 17 w 34"/>
                  <a:gd name="T13" fmla="*/ 49 h 49"/>
                  <a:gd name="T14" fmla="*/ 17 w 34"/>
                  <a:gd name="T15" fmla="*/ 8 h 49"/>
                  <a:gd name="T16" fmla="*/ 10 w 34"/>
                  <a:gd name="T17" fmla="*/ 25 h 49"/>
                  <a:gd name="T18" fmla="*/ 17 w 34"/>
                  <a:gd name="T19" fmla="*/ 41 h 49"/>
                  <a:gd name="T20" fmla="*/ 23 w 34"/>
                  <a:gd name="T21" fmla="*/ 25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1"/>
                      <a:pt x="0" y="25"/>
                    </a:cubicBezTo>
                    <a:cubicBezTo>
                      <a:pt x="0" y="17"/>
                      <a:pt x="1" y="11"/>
                      <a:pt x="4" y="7"/>
                    </a:cubicBezTo>
                    <a:cubicBezTo>
                      <a:pt x="7" y="2"/>
                      <a:pt x="12" y="0"/>
                      <a:pt x="17" y="0"/>
                    </a:cubicBezTo>
                    <a:cubicBezTo>
                      <a:pt x="28" y="0"/>
                      <a:pt x="34" y="8"/>
                      <a:pt x="34" y="24"/>
                    </a:cubicBezTo>
                    <a:cubicBezTo>
                      <a:pt x="34" y="32"/>
                      <a:pt x="32" y="39"/>
                      <a:pt x="29" y="43"/>
                    </a:cubicBezTo>
                    <a:cubicBezTo>
                      <a:pt x="26" y="47"/>
                      <a:pt x="22" y="49"/>
                      <a:pt x="17" y="49"/>
                    </a:cubicBezTo>
                    <a:close/>
                    <a:moveTo>
                      <a:pt x="17" y="8"/>
                    </a:moveTo>
                    <a:cubicBezTo>
                      <a:pt x="12" y="8"/>
                      <a:pt x="10" y="14"/>
                      <a:pt x="10" y="25"/>
                    </a:cubicBezTo>
                    <a:cubicBezTo>
                      <a:pt x="10" y="36"/>
                      <a:pt x="12" y="41"/>
                      <a:pt x="17" y="41"/>
                    </a:cubicBezTo>
                    <a:cubicBezTo>
                      <a:pt x="21" y="41"/>
                      <a:pt x="23" y="36"/>
                      <a:pt x="23" y="25"/>
                    </a:cubicBezTo>
                    <a:cubicBezTo>
                      <a:pt x="23" y="14"/>
                      <a:pt x="21" y="8"/>
                      <a:pt x="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200" kern="0" dirty="0" smtClean="0">
                  <a:solidFill>
                    <a:srgbClr val="000000"/>
                  </a:solidFill>
                </a:endParaRPr>
              </a:p>
            </p:txBody>
          </p:sp>
          <p:sp>
            <p:nvSpPr>
              <p:cNvPr id="83" name="Freeform 18"/>
              <p:cNvSpPr>
                <a:spLocks noEditPoints="1"/>
              </p:cNvSpPr>
              <p:nvPr/>
            </p:nvSpPr>
            <p:spPr bwMode="auto">
              <a:xfrm>
                <a:off x="-1898650" y="3495676"/>
                <a:ext cx="127000" cy="182563"/>
              </a:xfrm>
              <a:custGeom>
                <a:avLst/>
                <a:gdLst>
                  <a:gd name="T0" fmla="*/ 17 w 34"/>
                  <a:gd name="T1" fmla="*/ 49 h 49"/>
                  <a:gd name="T2" fmla="*/ 0 w 34"/>
                  <a:gd name="T3" fmla="*/ 25 h 49"/>
                  <a:gd name="T4" fmla="*/ 4 w 34"/>
                  <a:gd name="T5" fmla="*/ 6 h 49"/>
                  <a:gd name="T6" fmla="*/ 17 w 34"/>
                  <a:gd name="T7" fmla="*/ 0 h 49"/>
                  <a:gd name="T8" fmla="*/ 34 w 34"/>
                  <a:gd name="T9" fmla="*/ 24 h 49"/>
                  <a:gd name="T10" fmla="*/ 29 w 34"/>
                  <a:gd name="T11" fmla="*/ 42 h 49"/>
                  <a:gd name="T12" fmla="*/ 17 w 34"/>
                  <a:gd name="T13" fmla="*/ 49 h 49"/>
                  <a:gd name="T14" fmla="*/ 17 w 34"/>
                  <a:gd name="T15" fmla="*/ 8 h 49"/>
                  <a:gd name="T16" fmla="*/ 10 w 34"/>
                  <a:gd name="T17" fmla="*/ 25 h 49"/>
                  <a:gd name="T18" fmla="*/ 17 w 34"/>
                  <a:gd name="T19" fmla="*/ 41 h 49"/>
                  <a:gd name="T20" fmla="*/ 23 w 34"/>
                  <a:gd name="T21" fmla="*/ 24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1"/>
                      <a:pt x="0" y="25"/>
                    </a:cubicBezTo>
                    <a:cubicBezTo>
                      <a:pt x="0" y="17"/>
                      <a:pt x="1" y="11"/>
                      <a:pt x="4" y="6"/>
                    </a:cubicBezTo>
                    <a:cubicBezTo>
                      <a:pt x="7" y="2"/>
                      <a:pt x="12" y="0"/>
                      <a:pt x="17" y="0"/>
                    </a:cubicBezTo>
                    <a:cubicBezTo>
                      <a:pt x="28" y="0"/>
                      <a:pt x="34" y="8"/>
                      <a:pt x="34" y="24"/>
                    </a:cubicBezTo>
                    <a:cubicBezTo>
                      <a:pt x="34" y="32"/>
                      <a:pt x="32" y="38"/>
                      <a:pt x="29" y="42"/>
                    </a:cubicBezTo>
                    <a:cubicBezTo>
                      <a:pt x="26" y="47"/>
                      <a:pt x="22" y="49"/>
                      <a:pt x="17" y="49"/>
                    </a:cubicBezTo>
                    <a:close/>
                    <a:moveTo>
                      <a:pt x="17" y="8"/>
                    </a:moveTo>
                    <a:cubicBezTo>
                      <a:pt x="12" y="8"/>
                      <a:pt x="10" y="14"/>
                      <a:pt x="10" y="25"/>
                    </a:cubicBezTo>
                    <a:cubicBezTo>
                      <a:pt x="10" y="36"/>
                      <a:pt x="12" y="41"/>
                      <a:pt x="17" y="41"/>
                    </a:cubicBezTo>
                    <a:cubicBezTo>
                      <a:pt x="21" y="41"/>
                      <a:pt x="23" y="35"/>
                      <a:pt x="23" y="24"/>
                    </a:cubicBezTo>
                    <a:cubicBezTo>
                      <a:pt x="23" y="13"/>
                      <a:pt x="21" y="8"/>
                      <a:pt x="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200" kern="0" dirty="0" smtClean="0">
                  <a:solidFill>
                    <a:srgbClr val="000000"/>
                  </a:solidFill>
                </a:endParaRPr>
              </a:p>
            </p:txBody>
          </p:sp>
          <p:sp>
            <p:nvSpPr>
              <p:cNvPr id="84" name="Freeform 19"/>
              <p:cNvSpPr>
                <a:spLocks noEditPoints="1"/>
              </p:cNvSpPr>
              <p:nvPr/>
            </p:nvSpPr>
            <p:spPr bwMode="auto">
              <a:xfrm>
                <a:off x="-2055813" y="2986088"/>
                <a:ext cx="127000" cy="182563"/>
              </a:xfrm>
              <a:custGeom>
                <a:avLst/>
                <a:gdLst>
                  <a:gd name="T0" fmla="*/ 17 w 34"/>
                  <a:gd name="T1" fmla="*/ 49 h 49"/>
                  <a:gd name="T2" fmla="*/ 0 w 34"/>
                  <a:gd name="T3" fmla="*/ 26 h 49"/>
                  <a:gd name="T4" fmla="*/ 4 w 34"/>
                  <a:gd name="T5" fmla="*/ 7 h 49"/>
                  <a:gd name="T6" fmla="*/ 18 w 34"/>
                  <a:gd name="T7" fmla="*/ 0 h 49"/>
                  <a:gd name="T8" fmla="*/ 34 w 34"/>
                  <a:gd name="T9" fmla="*/ 25 h 49"/>
                  <a:gd name="T10" fmla="*/ 30 w 34"/>
                  <a:gd name="T11" fmla="*/ 43 h 49"/>
                  <a:gd name="T12" fmla="*/ 17 w 34"/>
                  <a:gd name="T13" fmla="*/ 49 h 49"/>
                  <a:gd name="T14" fmla="*/ 17 w 34"/>
                  <a:gd name="T15" fmla="*/ 8 h 49"/>
                  <a:gd name="T16" fmla="*/ 10 w 34"/>
                  <a:gd name="T17" fmla="*/ 25 h 49"/>
                  <a:gd name="T18" fmla="*/ 17 w 34"/>
                  <a:gd name="T19" fmla="*/ 41 h 49"/>
                  <a:gd name="T20" fmla="*/ 23 w 34"/>
                  <a:gd name="T21" fmla="*/ 25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2"/>
                      <a:pt x="0" y="26"/>
                    </a:cubicBezTo>
                    <a:cubicBezTo>
                      <a:pt x="0" y="17"/>
                      <a:pt x="1" y="11"/>
                      <a:pt x="4" y="7"/>
                    </a:cubicBezTo>
                    <a:cubicBezTo>
                      <a:pt x="7" y="3"/>
                      <a:pt x="12" y="0"/>
                      <a:pt x="18" y="0"/>
                    </a:cubicBezTo>
                    <a:cubicBezTo>
                      <a:pt x="29" y="0"/>
                      <a:pt x="34" y="8"/>
                      <a:pt x="34" y="25"/>
                    </a:cubicBezTo>
                    <a:cubicBezTo>
                      <a:pt x="34" y="33"/>
                      <a:pt x="33" y="39"/>
                      <a:pt x="30" y="43"/>
                    </a:cubicBezTo>
                    <a:cubicBezTo>
                      <a:pt x="27" y="47"/>
                      <a:pt x="22" y="49"/>
                      <a:pt x="17" y="49"/>
                    </a:cubicBezTo>
                    <a:close/>
                    <a:moveTo>
                      <a:pt x="17" y="8"/>
                    </a:moveTo>
                    <a:cubicBezTo>
                      <a:pt x="13" y="8"/>
                      <a:pt x="10" y="14"/>
                      <a:pt x="10" y="25"/>
                    </a:cubicBezTo>
                    <a:cubicBezTo>
                      <a:pt x="10" y="36"/>
                      <a:pt x="13" y="41"/>
                      <a:pt x="17" y="41"/>
                    </a:cubicBezTo>
                    <a:cubicBezTo>
                      <a:pt x="21" y="41"/>
                      <a:pt x="23" y="36"/>
                      <a:pt x="23" y="25"/>
                    </a:cubicBezTo>
                    <a:cubicBezTo>
                      <a:pt x="23" y="14"/>
                      <a:pt x="21" y="8"/>
                      <a:pt x="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200" kern="0" dirty="0" smtClean="0">
                  <a:solidFill>
                    <a:srgbClr val="000000"/>
                  </a:solidFill>
                </a:endParaRPr>
              </a:p>
            </p:txBody>
          </p:sp>
          <p:sp>
            <p:nvSpPr>
              <p:cNvPr id="85" name="Freeform 20"/>
              <p:cNvSpPr>
                <a:spLocks/>
              </p:cNvSpPr>
              <p:nvPr/>
            </p:nvSpPr>
            <p:spPr bwMode="auto">
              <a:xfrm>
                <a:off x="-2041525" y="3240088"/>
                <a:ext cx="79375" cy="180975"/>
              </a:xfrm>
              <a:custGeom>
                <a:avLst/>
                <a:gdLst>
                  <a:gd name="T0" fmla="*/ 21 w 21"/>
                  <a:gd name="T1" fmla="*/ 0 h 48"/>
                  <a:gd name="T2" fmla="*/ 21 w 21"/>
                  <a:gd name="T3" fmla="*/ 48 h 48"/>
                  <a:gd name="T4" fmla="*/ 11 w 21"/>
                  <a:gd name="T5" fmla="*/ 48 h 48"/>
                  <a:gd name="T6" fmla="*/ 11 w 21"/>
                  <a:gd name="T7" fmla="*/ 12 h 48"/>
                  <a:gd name="T8" fmla="*/ 9 w 21"/>
                  <a:gd name="T9" fmla="*/ 13 h 48"/>
                  <a:gd name="T10" fmla="*/ 6 w 21"/>
                  <a:gd name="T11" fmla="*/ 14 h 48"/>
                  <a:gd name="T12" fmla="*/ 3 w 21"/>
                  <a:gd name="T13" fmla="*/ 15 h 48"/>
                  <a:gd name="T14" fmla="*/ 0 w 21"/>
                  <a:gd name="T15" fmla="*/ 16 h 48"/>
                  <a:gd name="T16" fmla="*/ 0 w 21"/>
                  <a:gd name="T17" fmla="*/ 7 h 48"/>
                  <a:gd name="T18" fmla="*/ 8 w 21"/>
                  <a:gd name="T19" fmla="*/ 4 h 48"/>
                  <a:gd name="T20" fmla="*/ 15 w 21"/>
                  <a:gd name="T21" fmla="*/ 0 h 48"/>
                  <a:gd name="T22" fmla="*/ 21 w 21"/>
                  <a:gd name="T2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8">
                    <a:moveTo>
                      <a:pt x="21" y="0"/>
                    </a:moveTo>
                    <a:cubicBezTo>
                      <a:pt x="21" y="48"/>
                      <a:pt x="21" y="48"/>
                      <a:pt x="21" y="48"/>
                    </a:cubicBezTo>
                    <a:cubicBezTo>
                      <a:pt x="11" y="48"/>
                      <a:pt x="11" y="48"/>
                      <a:pt x="11" y="48"/>
                    </a:cubicBezTo>
                    <a:cubicBezTo>
                      <a:pt x="11" y="12"/>
                      <a:pt x="11" y="12"/>
                      <a:pt x="11" y="12"/>
                    </a:cubicBezTo>
                    <a:cubicBezTo>
                      <a:pt x="10" y="12"/>
                      <a:pt x="9" y="13"/>
                      <a:pt x="9" y="13"/>
                    </a:cubicBezTo>
                    <a:cubicBezTo>
                      <a:pt x="8" y="14"/>
                      <a:pt x="7" y="14"/>
                      <a:pt x="6" y="14"/>
                    </a:cubicBezTo>
                    <a:cubicBezTo>
                      <a:pt x="5" y="15"/>
                      <a:pt x="4" y="15"/>
                      <a:pt x="3" y="15"/>
                    </a:cubicBezTo>
                    <a:cubicBezTo>
                      <a:pt x="2" y="16"/>
                      <a:pt x="1" y="16"/>
                      <a:pt x="0" y="16"/>
                    </a:cubicBezTo>
                    <a:cubicBezTo>
                      <a:pt x="0" y="7"/>
                      <a:pt x="0" y="7"/>
                      <a:pt x="0" y="7"/>
                    </a:cubicBezTo>
                    <a:cubicBezTo>
                      <a:pt x="3" y="6"/>
                      <a:pt x="6" y="5"/>
                      <a:pt x="8" y="4"/>
                    </a:cubicBezTo>
                    <a:cubicBezTo>
                      <a:pt x="11" y="3"/>
                      <a:pt x="13" y="1"/>
                      <a:pt x="15"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200" kern="0" dirty="0" smtClean="0">
                  <a:solidFill>
                    <a:srgbClr val="000000"/>
                  </a:solidFill>
                </a:endParaRPr>
              </a:p>
            </p:txBody>
          </p:sp>
          <p:sp>
            <p:nvSpPr>
              <p:cNvPr id="86" name="Freeform 21"/>
              <p:cNvSpPr>
                <a:spLocks noEditPoints="1"/>
              </p:cNvSpPr>
              <p:nvPr/>
            </p:nvSpPr>
            <p:spPr bwMode="auto">
              <a:xfrm>
                <a:off x="-2055813" y="3495676"/>
                <a:ext cx="127000" cy="182563"/>
              </a:xfrm>
              <a:custGeom>
                <a:avLst/>
                <a:gdLst>
                  <a:gd name="T0" fmla="*/ 17 w 34"/>
                  <a:gd name="T1" fmla="*/ 49 h 49"/>
                  <a:gd name="T2" fmla="*/ 0 w 34"/>
                  <a:gd name="T3" fmla="*/ 25 h 49"/>
                  <a:gd name="T4" fmla="*/ 4 w 34"/>
                  <a:gd name="T5" fmla="*/ 6 h 49"/>
                  <a:gd name="T6" fmla="*/ 18 w 34"/>
                  <a:gd name="T7" fmla="*/ 0 h 49"/>
                  <a:gd name="T8" fmla="*/ 34 w 34"/>
                  <a:gd name="T9" fmla="*/ 24 h 49"/>
                  <a:gd name="T10" fmla="*/ 30 w 34"/>
                  <a:gd name="T11" fmla="*/ 42 h 49"/>
                  <a:gd name="T12" fmla="*/ 17 w 34"/>
                  <a:gd name="T13" fmla="*/ 49 h 49"/>
                  <a:gd name="T14" fmla="*/ 17 w 34"/>
                  <a:gd name="T15" fmla="*/ 8 h 49"/>
                  <a:gd name="T16" fmla="*/ 10 w 34"/>
                  <a:gd name="T17" fmla="*/ 25 h 49"/>
                  <a:gd name="T18" fmla="*/ 17 w 34"/>
                  <a:gd name="T19" fmla="*/ 41 h 49"/>
                  <a:gd name="T20" fmla="*/ 23 w 34"/>
                  <a:gd name="T21" fmla="*/ 24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1"/>
                      <a:pt x="0" y="25"/>
                    </a:cubicBezTo>
                    <a:cubicBezTo>
                      <a:pt x="0" y="17"/>
                      <a:pt x="1" y="11"/>
                      <a:pt x="4" y="6"/>
                    </a:cubicBezTo>
                    <a:cubicBezTo>
                      <a:pt x="7" y="2"/>
                      <a:pt x="12" y="0"/>
                      <a:pt x="18" y="0"/>
                    </a:cubicBezTo>
                    <a:cubicBezTo>
                      <a:pt x="29" y="0"/>
                      <a:pt x="34" y="8"/>
                      <a:pt x="34" y="24"/>
                    </a:cubicBezTo>
                    <a:cubicBezTo>
                      <a:pt x="34" y="32"/>
                      <a:pt x="33" y="38"/>
                      <a:pt x="30" y="42"/>
                    </a:cubicBezTo>
                    <a:cubicBezTo>
                      <a:pt x="27" y="47"/>
                      <a:pt x="22" y="49"/>
                      <a:pt x="17" y="49"/>
                    </a:cubicBezTo>
                    <a:close/>
                    <a:moveTo>
                      <a:pt x="17" y="8"/>
                    </a:moveTo>
                    <a:cubicBezTo>
                      <a:pt x="13" y="8"/>
                      <a:pt x="10" y="14"/>
                      <a:pt x="10" y="25"/>
                    </a:cubicBezTo>
                    <a:cubicBezTo>
                      <a:pt x="10" y="36"/>
                      <a:pt x="13" y="41"/>
                      <a:pt x="17" y="41"/>
                    </a:cubicBezTo>
                    <a:cubicBezTo>
                      <a:pt x="21" y="41"/>
                      <a:pt x="23" y="35"/>
                      <a:pt x="23" y="24"/>
                    </a:cubicBezTo>
                    <a:cubicBezTo>
                      <a:pt x="23" y="13"/>
                      <a:pt x="21" y="8"/>
                      <a:pt x="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200" kern="0" dirty="0" smtClean="0">
                  <a:solidFill>
                    <a:srgbClr val="000000"/>
                  </a:solidFill>
                </a:endParaRPr>
              </a:p>
            </p:txBody>
          </p:sp>
        </p:grpSp>
        <p:sp>
          <p:nvSpPr>
            <p:cNvPr id="69" name="TextBox 68"/>
            <p:cNvSpPr txBox="1"/>
            <p:nvPr/>
          </p:nvSpPr>
          <p:spPr>
            <a:xfrm>
              <a:off x="10401794" y="4824041"/>
              <a:ext cx="1653157" cy="348251"/>
            </a:xfrm>
            <a:prstGeom prst="rect">
              <a:avLst/>
            </a:prstGeom>
            <a:noFill/>
          </p:spPr>
          <p:txBody>
            <a:bodyPr wrap="square" lIns="0" tIns="0" rIns="0" bIns="0" rtlCol="0" anchor="ctr">
              <a:noAutofit/>
            </a:bodyPr>
            <a:lstStyle/>
            <a:p>
              <a:pPr defTabSz="914400">
                <a:lnSpc>
                  <a:spcPct val="90000"/>
                </a:lnSpc>
                <a:spcAft>
                  <a:spcPts val="600"/>
                </a:spcAft>
                <a:defRPr/>
              </a:pPr>
              <a:r>
                <a:rPr lang="en-US" sz="1200" kern="0" dirty="0" smtClean="0">
                  <a:gradFill>
                    <a:gsLst>
                      <a:gs pos="85841">
                        <a:srgbClr val="FFFFFF"/>
                      </a:gs>
                      <a:gs pos="0">
                        <a:srgbClr val="FFFFFF"/>
                      </a:gs>
                    </a:gsLst>
                    <a:lin ang="5400000" scaled="0"/>
                  </a:gradFill>
                </a:rPr>
                <a:t>Internal and external</a:t>
              </a:r>
            </a:p>
          </p:txBody>
        </p:sp>
        <p:sp>
          <p:nvSpPr>
            <p:cNvPr id="70" name="TextBox 69"/>
            <p:cNvSpPr txBox="1"/>
            <p:nvPr/>
          </p:nvSpPr>
          <p:spPr>
            <a:xfrm>
              <a:off x="10260626" y="4348177"/>
              <a:ext cx="502313" cy="443198"/>
            </a:xfrm>
            <a:prstGeom prst="rect">
              <a:avLst/>
            </a:prstGeom>
            <a:noFill/>
          </p:spPr>
          <p:txBody>
            <a:bodyPr wrap="square" lIns="0" tIns="0" rIns="0" bIns="0" rtlCol="0">
              <a:spAutoFit/>
            </a:bodyPr>
            <a:lstStyle/>
            <a:p>
              <a:pPr algn="ctr" defTabSz="932404">
                <a:lnSpc>
                  <a:spcPct val="90000"/>
                </a:lnSpc>
                <a:defRPr/>
              </a:pPr>
              <a:r>
                <a:rPr lang="en-US" sz="3200" b="1" kern="0" dirty="0" smtClean="0">
                  <a:solidFill>
                    <a:srgbClr val="FFFFFF"/>
                  </a:solidFill>
                  <a:sym typeface="Wingdings" panose="05000000000000000000" pitchFamily="2" charset="2"/>
                </a:rPr>
                <a:t></a:t>
              </a:r>
              <a:endParaRPr lang="en-US" sz="3200" b="1" kern="0" dirty="0" smtClean="0">
                <a:solidFill>
                  <a:srgbClr val="FFFFFF"/>
                </a:solidFill>
              </a:endParaRPr>
            </a:p>
          </p:txBody>
        </p:sp>
        <p:pic>
          <p:nvPicPr>
            <p:cNvPr id="71" name="Picture 70"/>
            <p:cNvPicPr>
              <a:picLocks noChangeAspect="1"/>
            </p:cNvPicPr>
            <p:nvPr/>
          </p:nvPicPr>
          <p:blipFill>
            <a:blip r:embed="rId8" cstate="screen">
              <a:duotone>
                <a:srgbClr val="FF8C00">
                  <a:shade val="45000"/>
                  <a:satMod val="135000"/>
                </a:srgbClr>
                <a:prstClr val="white"/>
              </a:duotone>
              <a:extLst>
                <a:ext uri="{28A0092B-C50C-407E-A947-70E740481C1C}">
                  <a14:useLocalDpi xmlns:a14="http://schemas.microsoft.com/office/drawing/2010/main" val="0"/>
                </a:ext>
              </a:extLst>
            </a:blip>
            <a:stretch>
              <a:fillRect/>
            </a:stretch>
          </p:blipFill>
          <p:spPr>
            <a:xfrm>
              <a:off x="5161185" y="4335313"/>
              <a:ext cx="583778" cy="417342"/>
            </a:xfrm>
            <a:prstGeom prst="rect">
              <a:avLst/>
            </a:prstGeom>
            <a:ln>
              <a:noFill/>
            </a:ln>
          </p:spPr>
        </p:pic>
      </p:grpSp>
      <p:grpSp>
        <p:nvGrpSpPr>
          <p:cNvPr id="90" name="Group 89"/>
          <p:cNvGrpSpPr/>
          <p:nvPr/>
        </p:nvGrpSpPr>
        <p:grpSpPr>
          <a:xfrm>
            <a:off x="4162475" y="5963396"/>
            <a:ext cx="1775456" cy="260518"/>
            <a:chOff x="575253" y="3901735"/>
            <a:chExt cx="1775456" cy="260518"/>
          </a:xfrm>
          <a:solidFill>
            <a:srgbClr val="C00000"/>
          </a:solidFill>
        </p:grpSpPr>
        <p:grpSp>
          <p:nvGrpSpPr>
            <p:cNvPr id="91" name="Group 90"/>
            <p:cNvGrpSpPr/>
            <p:nvPr/>
          </p:nvGrpSpPr>
          <p:grpSpPr>
            <a:xfrm>
              <a:off x="575253" y="3901735"/>
              <a:ext cx="190624" cy="260518"/>
              <a:chOff x="1447438" y="3993203"/>
              <a:chExt cx="656000" cy="1195540"/>
            </a:xfrm>
            <a:grpFill/>
          </p:grpSpPr>
          <p:sp>
            <p:nvSpPr>
              <p:cNvPr id="113" name="Freeform 112"/>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grp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114" name="Oval 113"/>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grpSp>
          <p:nvGrpSpPr>
            <p:cNvPr id="92" name="Group 91"/>
            <p:cNvGrpSpPr/>
            <p:nvPr/>
          </p:nvGrpSpPr>
          <p:grpSpPr>
            <a:xfrm>
              <a:off x="798385" y="3901735"/>
              <a:ext cx="190624" cy="260518"/>
              <a:chOff x="1447438" y="3993203"/>
              <a:chExt cx="656000" cy="1195540"/>
            </a:xfrm>
            <a:grpFill/>
          </p:grpSpPr>
          <p:sp>
            <p:nvSpPr>
              <p:cNvPr id="111" name="Freeform 110"/>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grp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112" name="Oval 111"/>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grpSp>
          <p:nvGrpSpPr>
            <p:cNvPr id="93" name="Group 92"/>
            <p:cNvGrpSpPr/>
            <p:nvPr/>
          </p:nvGrpSpPr>
          <p:grpSpPr>
            <a:xfrm>
              <a:off x="1048828" y="3901735"/>
              <a:ext cx="190624" cy="260518"/>
              <a:chOff x="1447438" y="3993203"/>
              <a:chExt cx="656000" cy="1195540"/>
            </a:xfrm>
            <a:grpFill/>
          </p:grpSpPr>
          <p:sp>
            <p:nvSpPr>
              <p:cNvPr id="109" name="Freeform 108"/>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grp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110" name="Oval 109"/>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grpSp>
          <p:nvGrpSpPr>
            <p:cNvPr id="94" name="Group 93"/>
            <p:cNvGrpSpPr/>
            <p:nvPr/>
          </p:nvGrpSpPr>
          <p:grpSpPr>
            <a:xfrm>
              <a:off x="1271960" y="3901735"/>
              <a:ext cx="190624" cy="260518"/>
              <a:chOff x="1447438" y="3993203"/>
              <a:chExt cx="656000" cy="1195540"/>
            </a:xfrm>
            <a:grpFill/>
          </p:grpSpPr>
          <p:sp>
            <p:nvSpPr>
              <p:cNvPr id="107" name="Freeform 106"/>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grp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108" name="Oval 107"/>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grpSp>
          <p:nvGrpSpPr>
            <p:cNvPr id="95" name="Group 94"/>
            <p:cNvGrpSpPr/>
            <p:nvPr/>
          </p:nvGrpSpPr>
          <p:grpSpPr>
            <a:xfrm>
              <a:off x="1495878" y="3901735"/>
              <a:ext cx="190624" cy="260518"/>
              <a:chOff x="1447438" y="3993203"/>
              <a:chExt cx="656000" cy="1195540"/>
            </a:xfrm>
            <a:grpFill/>
          </p:grpSpPr>
          <p:sp>
            <p:nvSpPr>
              <p:cNvPr id="105" name="Freeform 104"/>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grp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106" name="Oval 105"/>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grpSp>
          <p:nvGrpSpPr>
            <p:cNvPr id="96" name="Group 95"/>
            <p:cNvGrpSpPr/>
            <p:nvPr/>
          </p:nvGrpSpPr>
          <p:grpSpPr>
            <a:xfrm>
              <a:off x="1719010" y="3901735"/>
              <a:ext cx="190624" cy="260518"/>
              <a:chOff x="1447438" y="3993203"/>
              <a:chExt cx="656000" cy="1195540"/>
            </a:xfrm>
            <a:grpFill/>
          </p:grpSpPr>
          <p:sp>
            <p:nvSpPr>
              <p:cNvPr id="103" name="Freeform 102"/>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grp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104" name="Oval 103"/>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grpSp>
          <p:nvGrpSpPr>
            <p:cNvPr id="97" name="Group 96"/>
            <p:cNvGrpSpPr/>
            <p:nvPr/>
          </p:nvGrpSpPr>
          <p:grpSpPr>
            <a:xfrm>
              <a:off x="1936953" y="3901735"/>
              <a:ext cx="190624" cy="260518"/>
              <a:chOff x="1447438" y="3993203"/>
              <a:chExt cx="656000" cy="1195540"/>
            </a:xfrm>
            <a:grpFill/>
          </p:grpSpPr>
          <p:sp>
            <p:nvSpPr>
              <p:cNvPr id="101" name="Freeform 100"/>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grp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102" name="Oval 101"/>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grpSp>
          <p:nvGrpSpPr>
            <p:cNvPr id="98" name="Group 97"/>
            <p:cNvGrpSpPr/>
            <p:nvPr/>
          </p:nvGrpSpPr>
          <p:grpSpPr>
            <a:xfrm>
              <a:off x="2160085" y="3901735"/>
              <a:ext cx="190624" cy="260518"/>
              <a:chOff x="1447438" y="3993203"/>
              <a:chExt cx="656000" cy="1195540"/>
            </a:xfrm>
            <a:grpFill/>
          </p:grpSpPr>
          <p:sp>
            <p:nvSpPr>
              <p:cNvPr id="99" name="Freeform 98"/>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grp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100" name="Oval 99"/>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grpSp>
      <p:sp>
        <p:nvSpPr>
          <p:cNvPr id="115" name="TextBox 114"/>
          <p:cNvSpPr txBox="1"/>
          <p:nvPr/>
        </p:nvSpPr>
        <p:spPr>
          <a:xfrm>
            <a:off x="4224597" y="5493685"/>
            <a:ext cx="1562928" cy="400110"/>
          </a:xfrm>
          <a:prstGeom prst="rect">
            <a:avLst/>
          </a:prstGeom>
          <a:noFill/>
        </p:spPr>
        <p:txBody>
          <a:bodyPr wrap="none" rtlCol="0">
            <a:spAutoFit/>
          </a:bodyPr>
          <a:lstStyle/>
          <a:p>
            <a:r>
              <a:rPr lang="en-US" sz="2000" dirty="0" smtClean="0">
                <a:solidFill>
                  <a:srgbClr val="FFFFFF"/>
                </a:solidFill>
                <a:latin typeface="Segoe UI Light"/>
              </a:rPr>
              <a:t>Data sources</a:t>
            </a:r>
            <a:endParaRPr lang="en-US" sz="2000" dirty="0">
              <a:solidFill>
                <a:srgbClr val="FFFFFF"/>
              </a:solidFill>
              <a:latin typeface="Segoe UI Light"/>
            </a:endParaRPr>
          </a:p>
        </p:txBody>
      </p:sp>
      <p:grpSp>
        <p:nvGrpSpPr>
          <p:cNvPr id="116" name="Group 115"/>
          <p:cNvGrpSpPr/>
          <p:nvPr/>
        </p:nvGrpSpPr>
        <p:grpSpPr>
          <a:xfrm>
            <a:off x="3723619" y="5491446"/>
            <a:ext cx="2551054" cy="1375708"/>
            <a:chOff x="3211420" y="5580436"/>
            <a:chExt cx="2551054" cy="1375708"/>
          </a:xfrm>
        </p:grpSpPr>
        <p:sp>
          <p:nvSpPr>
            <p:cNvPr id="117" name="Rectangle 116"/>
            <p:cNvSpPr/>
            <p:nvPr/>
          </p:nvSpPr>
          <p:spPr>
            <a:xfrm>
              <a:off x="3211420" y="5580436"/>
              <a:ext cx="2551054" cy="1375708"/>
            </a:xfrm>
            <a:prstGeom prst="rect">
              <a:avLst/>
            </a:prstGeom>
            <a:noFill/>
            <a:ln w="25400" cap="flat" cmpd="sng" algn="ctr">
              <a:solidFill>
                <a:srgbClr val="0072C6"/>
              </a:solidFill>
              <a:prstDash val="solid"/>
            </a:ln>
            <a:effectLst/>
          </p:spPr>
          <p:txBody>
            <a:bodyPr rtlCol="0" anchor="ctr"/>
            <a:lstStyle/>
            <a:p>
              <a:pPr algn="ctr" defTabSz="914400">
                <a:defRPr/>
              </a:pPr>
              <a:endParaRPr lang="en-US" kern="0" dirty="0" smtClean="0">
                <a:solidFill>
                  <a:srgbClr val="FFFFFF"/>
                </a:solidFill>
              </a:endParaRPr>
            </a:p>
          </p:txBody>
        </p:sp>
        <p:sp>
          <p:nvSpPr>
            <p:cNvPr id="118" name="TextBox 117"/>
            <p:cNvSpPr txBox="1"/>
            <p:nvPr/>
          </p:nvSpPr>
          <p:spPr>
            <a:xfrm>
              <a:off x="3660548" y="6535324"/>
              <a:ext cx="425815" cy="166199"/>
            </a:xfrm>
            <a:prstGeom prst="rect">
              <a:avLst/>
            </a:prstGeom>
            <a:noFill/>
          </p:spPr>
          <p:txBody>
            <a:bodyPr wrap="square" lIns="0" tIns="0" rIns="0" bIns="0" rtlCol="0">
              <a:spAutoFit/>
            </a:bodyPr>
            <a:lstStyle/>
            <a:p>
              <a:pPr defTabSz="914400">
                <a:lnSpc>
                  <a:spcPct val="90000"/>
                </a:lnSpc>
                <a:defRPr/>
              </a:pPr>
              <a:r>
                <a:rPr lang="en-US" sz="1200" kern="0" dirty="0" smtClean="0">
                  <a:ln>
                    <a:solidFill>
                      <a:srgbClr val="FFFFFF">
                        <a:alpha val="0"/>
                      </a:srgbClr>
                    </a:solidFill>
                  </a:ln>
                  <a:solidFill>
                    <a:srgbClr val="FFFFFF"/>
                  </a:solidFill>
                </a:rPr>
                <a:t>OLTP</a:t>
              </a:r>
            </a:p>
          </p:txBody>
        </p:sp>
        <p:grpSp>
          <p:nvGrpSpPr>
            <p:cNvPr id="119" name="Group 118"/>
            <p:cNvGrpSpPr/>
            <p:nvPr/>
          </p:nvGrpSpPr>
          <p:grpSpPr>
            <a:xfrm>
              <a:off x="3713183" y="6131801"/>
              <a:ext cx="244335" cy="333922"/>
              <a:chOff x="1447438" y="3993203"/>
              <a:chExt cx="656000" cy="1195540"/>
            </a:xfrm>
          </p:grpSpPr>
          <p:sp>
            <p:nvSpPr>
              <p:cNvPr id="132" name="Freeform 131"/>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008272"/>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133" name="Oval 132"/>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sp>
          <p:nvSpPr>
            <p:cNvPr id="120" name="TextBox 119"/>
            <p:cNvSpPr txBox="1"/>
            <p:nvPr/>
          </p:nvSpPr>
          <p:spPr>
            <a:xfrm>
              <a:off x="4175249" y="6535324"/>
              <a:ext cx="311570" cy="166199"/>
            </a:xfrm>
            <a:prstGeom prst="rect">
              <a:avLst/>
            </a:prstGeom>
            <a:noFill/>
          </p:spPr>
          <p:txBody>
            <a:bodyPr wrap="square" lIns="0" tIns="0" rIns="0" bIns="0" rtlCol="0">
              <a:spAutoFit/>
            </a:bodyPr>
            <a:lstStyle/>
            <a:p>
              <a:pPr defTabSz="914400">
                <a:lnSpc>
                  <a:spcPct val="90000"/>
                </a:lnSpc>
                <a:defRPr/>
              </a:pPr>
              <a:r>
                <a:rPr lang="en-US" sz="1200" kern="0" dirty="0" smtClean="0">
                  <a:ln>
                    <a:solidFill>
                      <a:srgbClr val="FFFFFF">
                        <a:alpha val="0"/>
                      </a:srgbClr>
                    </a:solidFill>
                  </a:ln>
                  <a:solidFill>
                    <a:srgbClr val="FFFFFF"/>
                  </a:solidFill>
                </a:rPr>
                <a:t>ERP</a:t>
              </a:r>
            </a:p>
          </p:txBody>
        </p:sp>
        <p:grpSp>
          <p:nvGrpSpPr>
            <p:cNvPr id="121" name="Group 120"/>
            <p:cNvGrpSpPr/>
            <p:nvPr/>
          </p:nvGrpSpPr>
          <p:grpSpPr>
            <a:xfrm>
              <a:off x="4180336" y="6131801"/>
              <a:ext cx="244335" cy="333922"/>
              <a:chOff x="1447438" y="3993203"/>
              <a:chExt cx="656000" cy="1195540"/>
            </a:xfrm>
          </p:grpSpPr>
          <p:sp>
            <p:nvSpPr>
              <p:cNvPr id="130" name="Freeform 129"/>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008272"/>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131" name="Oval 130"/>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sp>
          <p:nvSpPr>
            <p:cNvPr id="122" name="TextBox 121"/>
            <p:cNvSpPr txBox="1"/>
            <p:nvPr/>
          </p:nvSpPr>
          <p:spPr>
            <a:xfrm>
              <a:off x="4605931" y="6535324"/>
              <a:ext cx="405739" cy="166199"/>
            </a:xfrm>
            <a:prstGeom prst="rect">
              <a:avLst/>
            </a:prstGeom>
            <a:noFill/>
          </p:spPr>
          <p:txBody>
            <a:bodyPr wrap="square" lIns="0" tIns="0" rIns="0" bIns="0" rtlCol="0">
              <a:spAutoFit/>
            </a:bodyPr>
            <a:lstStyle/>
            <a:p>
              <a:pPr defTabSz="914400">
                <a:lnSpc>
                  <a:spcPct val="90000"/>
                </a:lnSpc>
                <a:defRPr/>
              </a:pPr>
              <a:r>
                <a:rPr lang="en-US" sz="1200" kern="0" dirty="0" smtClean="0">
                  <a:ln>
                    <a:solidFill>
                      <a:srgbClr val="FFFFFF">
                        <a:alpha val="0"/>
                      </a:srgbClr>
                    </a:solidFill>
                  </a:ln>
                  <a:solidFill>
                    <a:srgbClr val="FFFFFF"/>
                  </a:solidFill>
                </a:rPr>
                <a:t>CRM</a:t>
              </a:r>
            </a:p>
          </p:txBody>
        </p:sp>
        <p:grpSp>
          <p:nvGrpSpPr>
            <p:cNvPr id="123" name="Group 122"/>
            <p:cNvGrpSpPr/>
            <p:nvPr/>
          </p:nvGrpSpPr>
          <p:grpSpPr>
            <a:xfrm>
              <a:off x="4633808" y="6131801"/>
              <a:ext cx="244335" cy="333922"/>
              <a:chOff x="1447438" y="3993203"/>
              <a:chExt cx="656000" cy="1195540"/>
            </a:xfrm>
          </p:grpSpPr>
          <p:sp>
            <p:nvSpPr>
              <p:cNvPr id="128" name="Freeform 127"/>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008272"/>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129" name="Oval 128"/>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sp>
          <p:nvSpPr>
            <p:cNvPr id="124" name="TextBox 123"/>
            <p:cNvSpPr txBox="1"/>
            <p:nvPr/>
          </p:nvSpPr>
          <p:spPr>
            <a:xfrm>
              <a:off x="5068659" y="6535324"/>
              <a:ext cx="318466" cy="151970"/>
            </a:xfrm>
            <a:prstGeom prst="rect">
              <a:avLst/>
            </a:prstGeom>
            <a:noFill/>
          </p:spPr>
          <p:txBody>
            <a:bodyPr wrap="square" lIns="0" tIns="0" rIns="0" bIns="0" rtlCol="0">
              <a:noAutofit/>
            </a:bodyPr>
            <a:lstStyle/>
            <a:p>
              <a:pPr defTabSz="914400">
                <a:lnSpc>
                  <a:spcPct val="90000"/>
                </a:lnSpc>
                <a:defRPr/>
              </a:pPr>
              <a:r>
                <a:rPr lang="en-US" sz="1200" kern="0" dirty="0" smtClean="0">
                  <a:ln>
                    <a:solidFill>
                      <a:srgbClr val="FFFFFF">
                        <a:alpha val="0"/>
                      </a:srgbClr>
                    </a:solidFill>
                  </a:ln>
                  <a:solidFill>
                    <a:srgbClr val="FFFFFF"/>
                  </a:solidFill>
                </a:rPr>
                <a:t>LOB</a:t>
              </a:r>
            </a:p>
          </p:txBody>
        </p:sp>
        <p:grpSp>
          <p:nvGrpSpPr>
            <p:cNvPr id="125" name="Group 124"/>
            <p:cNvGrpSpPr/>
            <p:nvPr/>
          </p:nvGrpSpPr>
          <p:grpSpPr>
            <a:xfrm>
              <a:off x="5062542" y="6131801"/>
              <a:ext cx="244335" cy="333922"/>
              <a:chOff x="1447438" y="3993203"/>
              <a:chExt cx="656000" cy="1195540"/>
            </a:xfrm>
          </p:grpSpPr>
          <p:sp>
            <p:nvSpPr>
              <p:cNvPr id="126" name="Freeform 125"/>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008272"/>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127" name="Oval 126"/>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grpSp>
      <p:grpSp>
        <p:nvGrpSpPr>
          <p:cNvPr id="134" name="Group 133"/>
          <p:cNvGrpSpPr/>
          <p:nvPr/>
        </p:nvGrpSpPr>
        <p:grpSpPr>
          <a:xfrm>
            <a:off x="6357281" y="5468190"/>
            <a:ext cx="2925350" cy="1375708"/>
            <a:chOff x="5845082" y="5557180"/>
            <a:chExt cx="2925350" cy="1375708"/>
          </a:xfrm>
        </p:grpSpPr>
        <p:sp>
          <p:nvSpPr>
            <p:cNvPr id="135" name="Rectangle 134"/>
            <p:cNvSpPr/>
            <p:nvPr/>
          </p:nvSpPr>
          <p:spPr>
            <a:xfrm>
              <a:off x="5985292" y="5557180"/>
              <a:ext cx="2560320" cy="1375708"/>
            </a:xfrm>
            <a:prstGeom prst="rect">
              <a:avLst/>
            </a:prstGeom>
            <a:solidFill>
              <a:srgbClr val="FFFFFF"/>
            </a:solidFill>
            <a:ln w="25400" cap="flat" cmpd="sng" algn="ctr">
              <a:solidFill>
                <a:srgbClr val="0072C6"/>
              </a:solidFill>
              <a:prstDash val="solid"/>
            </a:ln>
            <a:effectLst/>
          </p:spPr>
          <p:txBody>
            <a:bodyPr rtlCol="0" anchor="ctr"/>
            <a:lstStyle/>
            <a:p>
              <a:pPr algn="ctr" defTabSz="914400">
                <a:defRPr/>
              </a:pPr>
              <a:endParaRPr lang="en-US" kern="0" dirty="0" smtClean="0">
                <a:solidFill>
                  <a:srgbClr val="FFFFFF"/>
                </a:solidFill>
              </a:endParaRPr>
            </a:p>
          </p:txBody>
        </p:sp>
        <p:sp>
          <p:nvSpPr>
            <p:cNvPr id="136" name="TextBox 135"/>
            <p:cNvSpPr txBox="1"/>
            <p:nvPr/>
          </p:nvSpPr>
          <p:spPr>
            <a:xfrm>
              <a:off x="5845082" y="5559785"/>
              <a:ext cx="2925350" cy="400110"/>
            </a:xfrm>
            <a:prstGeom prst="rect">
              <a:avLst/>
            </a:prstGeom>
            <a:noFill/>
          </p:spPr>
          <p:txBody>
            <a:bodyPr wrap="square" rtlCol="0">
              <a:spAutoFit/>
            </a:bodyPr>
            <a:lstStyle/>
            <a:p>
              <a:pPr algn="ctr" defTabSz="914400">
                <a:defRPr/>
              </a:pPr>
              <a:r>
                <a:rPr lang="en-US" sz="2000" kern="0" dirty="0" smtClean="0">
                  <a:solidFill>
                    <a:srgbClr val="000000"/>
                  </a:solidFill>
                  <a:latin typeface="Segoe UI Light"/>
                </a:rPr>
                <a:t>Non-relational data</a:t>
              </a:r>
            </a:p>
          </p:txBody>
        </p:sp>
        <p:sp>
          <p:nvSpPr>
            <p:cNvPr id="137" name="TextBox 136"/>
            <p:cNvSpPr txBox="1"/>
            <p:nvPr/>
          </p:nvSpPr>
          <p:spPr>
            <a:xfrm>
              <a:off x="6191194" y="6642040"/>
              <a:ext cx="645845" cy="193899"/>
            </a:xfrm>
            <a:prstGeom prst="rect">
              <a:avLst/>
            </a:prstGeom>
            <a:noFill/>
          </p:spPr>
          <p:txBody>
            <a:bodyPr wrap="square" lIns="0" tIns="0" rIns="0" bIns="0" rtlCol="0">
              <a:spAutoFit/>
            </a:bodyPr>
            <a:lstStyle/>
            <a:p>
              <a:pPr defTabSz="914400">
                <a:lnSpc>
                  <a:spcPct val="90000"/>
                </a:lnSpc>
                <a:defRPr/>
              </a:pPr>
              <a:r>
                <a:rPr lang="en-US" sz="1400" kern="0" dirty="0" smtClean="0">
                  <a:ln>
                    <a:solidFill>
                      <a:srgbClr val="FFFFFF">
                        <a:alpha val="0"/>
                      </a:srgbClr>
                    </a:solidFill>
                  </a:ln>
                  <a:gradFill>
                    <a:gsLst>
                      <a:gs pos="0">
                        <a:srgbClr val="505050"/>
                      </a:gs>
                      <a:gs pos="100000">
                        <a:srgbClr val="505050"/>
                      </a:gs>
                    </a:gsLst>
                    <a:lin ang="5400000" scaled="0"/>
                  </a:gradFill>
                </a:rPr>
                <a:t>Devices</a:t>
              </a:r>
            </a:p>
          </p:txBody>
        </p:sp>
        <p:sp>
          <p:nvSpPr>
            <p:cNvPr id="138" name="TextBox 137"/>
            <p:cNvSpPr txBox="1"/>
            <p:nvPr/>
          </p:nvSpPr>
          <p:spPr>
            <a:xfrm>
              <a:off x="6936569" y="6643060"/>
              <a:ext cx="413078" cy="193899"/>
            </a:xfrm>
            <a:prstGeom prst="rect">
              <a:avLst/>
            </a:prstGeom>
            <a:noFill/>
          </p:spPr>
          <p:txBody>
            <a:bodyPr wrap="square" lIns="0" tIns="0" rIns="0" bIns="0" rtlCol="0">
              <a:spAutoFit/>
            </a:bodyPr>
            <a:lstStyle/>
            <a:p>
              <a:pPr defTabSz="914400">
                <a:lnSpc>
                  <a:spcPct val="90000"/>
                </a:lnSpc>
                <a:defRPr/>
              </a:pPr>
              <a:r>
                <a:rPr lang="en-US" sz="1400" kern="0" dirty="0" smtClean="0">
                  <a:ln>
                    <a:solidFill>
                      <a:srgbClr val="FFFFFF">
                        <a:alpha val="0"/>
                      </a:srgbClr>
                    </a:solidFill>
                  </a:ln>
                  <a:gradFill>
                    <a:gsLst>
                      <a:gs pos="0">
                        <a:srgbClr val="505050"/>
                      </a:gs>
                      <a:gs pos="100000">
                        <a:srgbClr val="505050"/>
                      </a:gs>
                    </a:gsLst>
                    <a:lin ang="5400000" scaled="0"/>
                  </a:gradFill>
                </a:rPr>
                <a:t>Web</a:t>
              </a:r>
            </a:p>
          </p:txBody>
        </p:sp>
        <p:sp>
          <p:nvSpPr>
            <p:cNvPr id="139" name="TextBox 138"/>
            <p:cNvSpPr txBox="1"/>
            <p:nvPr/>
          </p:nvSpPr>
          <p:spPr>
            <a:xfrm>
              <a:off x="7382163" y="6642040"/>
              <a:ext cx="627082" cy="193899"/>
            </a:xfrm>
            <a:prstGeom prst="rect">
              <a:avLst/>
            </a:prstGeom>
            <a:noFill/>
          </p:spPr>
          <p:txBody>
            <a:bodyPr wrap="square" lIns="0" tIns="0" rIns="0" bIns="0" rtlCol="0">
              <a:spAutoFit/>
            </a:bodyPr>
            <a:lstStyle/>
            <a:p>
              <a:pPr defTabSz="914400">
                <a:lnSpc>
                  <a:spcPct val="90000"/>
                </a:lnSpc>
                <a:defRPr/>
              </a:pPr>
              <a:r>
                <a:rPr lang="en-US" sz="1400" kern="0" dirty="0" smtClean="0">
                  <a:ln>
                    <a:solidFill>
                      <a:srgbClr val="FFFFFF">
                        <a:alpha val="0"/>
                      </a:srgbClr>
                    </a:solidFill>
                  </a:ln>
                  <a:gradFill>
                    <a:gsLst>
                      <a:gs pos="0">
                        <a:srgbClr val="505050"/>
                      </a:gs>
                      <a:gs pos="100000">
                        <a:srgbClr val="505050"/>
                      </a:gs>
                    </a:gsLst>
                    <a:lin ang="5400000" scaled="0"/>
                  </a:gradFill>
                </a:rPr>
                <a:t>Sensors</a:t>
              </a:r>
            </a:p>
          </p:txBody>
        </p:sp>
        <p:sp>
          <p:nvSpPr>
            <p:cNvPr id="140" name="TextBox 139"/>
            <p:cNvSpPr txBox="1"/>
            <p:nvPr/>
          </p:nvSpPr>
          <p:spPr>
            <a:xfrm>
              <a:off x="8059955" y="6646596"/>
              <a:ext cx="487175" cy="193899"/>
            </a:xfrm>
            <a:prstGeom prst="rect">
              <a:avLst/>
            </a:prstGeom>
            <a:noFill/>
          </p:spPr>
          <p:txBody>
            <a:bodyPr wrap="square" lIns="0" tIns="0" rIns="0" bIns="0" rtlCol="0">
              <a:spAutoFit/>
            </a:bodyPr>
            <a:lstStyle/>
            <a:p>
              <a:pPr defTabSz="914400">
                <a:lnSpc>
                  <a:spcPct val="90000"/>
                </a:lnSpc>
                <a:defRPr/>
              </a:pPr>
              <a:r>
                <a:rPr lang="en-US" sz="1400" kern="0" dirty="0" smtClean="0">
                  <a:ln>
                    <a:solidFill>
                      <a:srgbClr val="FFFFFF">
                        <a:alpha val="0"/>
                      </a:srgbClr>
                    </a:solidFill>
                  </a:ln>
                  <a:gradFill>
                    <a:gsLst>
                      <a:gs pos="0">
                        <a:srgbClr val="505050"/>
                      </a:gs>
                      <a:gs pos="100000">
                        <a:srgbClr val="505050"/>
                      </a:gs>
                    </a:gsLst>
                    <a:lin ang="5400000" scaled="0"/>
                  </a:gradFill>
                </a:rPr>
                <a:t>Social</a:t>
              </a:r>
            </a:p>
          </p:txBody>
        </p:sp>
        <p:grpSp>
          <p:nvGrpSpPr>
            <p:cNvPr id="141" name="Group 140"/>
            <p:cNvGrpSpPr/>
            <p:nvPr/>
          </p:nvGrpSpPr>
          <p:grpSpPr>
            <a:xfrm>
              <a:off x="6188634" y="6149009"/>
              <a:ext cx="645830" cy="382078"/>
              <a:chOff x="2850173" y="4068523"/>
              <a:chExt cx="724052" cy="428355"/>
            </a:xfrm>
          </p:grpSpPr>
          <p:sp>
            <p:nvSpPr>
              <p:cNvPr id="149" name="Freeform 43"/>
              <p:cNvSpPr>
                <a:spLocks noChangeAspect="1" noEditPoints="1"/>
              </p:cNvSpPr>
              <p:nvPr/>
            </p:nvSpPr>
            <p:spPr bwMode="black">
              <a:xfrm>
                <a:off x="2850173" y="4068523"/>
                <a:ext cx="220416" cy="424899"/>
              </a:xfrm>
              <a:custGeom>
                <a:avLst/>
                <a:gdLst>
                  <a:gd name="T0" fmla="*/ 544 w 602"/>
                  <a:gd name="T1" fmla="*/ 95 h 1156"/>
                  <a:gd name="T2" fmla="*/ 119 w 602"/>
                  <a:gd name="T3" fmla="*/ 1068 h 1156"/>
                  <a:gd name="T4" fmla="*/ 112 w 602"/>
                  <a:gd name="T5" fmla="*/ 1048 h 1156"/>
                  <a:gd name="T6" fmla="*/ 288 w 602"/>
                  <a:gd name="T7" fmla="*/ 1050 h 1156"/>
                  <a:gd name="T8" fmla="*/ 296 w 602"/>
                  <a:gd name="T9" fmla="*/ 1053 h 1156"/>
                  <a:gd name="T10" fmla="*/ 291 w 602"/>
                  <a:gd name="T11" fmla="*/ 1071 h 1156"/>
                  <a:gd name="T12" fmla="*/ 290 w 602"/>
                  <a:gd name="T13" fmla="*/ 1072 h 1156"/>
                  <a:gd name="T14" fmla="*/ 290 w 602"/>
                  <a:gd name="T15" fmla="*/ 1072 h 1156"/>
                  <a:gd name="T16" fmla="*/ 276 w 602"/>
                  <a:gd name="T17" fmla="*/ 1069 h 1156"/>
                  <a:gd name="T18" fmla="*/ 271 w 602"/>
                  <a:gd name="T19" fmla="*/ 1071 h 1156"/>
                  <a:gd name="T20" fmla="*/ 275 w 602"/>
                  <a:gd name="T21" fmla="*/ 1052 h 1156"/>
                  <a:gd name="T22" fmla="*/ 285 w 602"/>
                  <a:gd name="T23" fmla="*/ 1050 h 1156"/>
                  <a:gd name="T24" fmla="*/ 298 w 602"/>
                  <a:gd name="T25" fmla="*/ 1055 h 1156"/>
                  <a:gd name="T26" fmla="*/ 315 w 602"/>
                  <a:gd name="T27" fmla="*/ 1058 h 1156"/>
                  <a:gd name="T28" fmla="*/ 319 w 602"/>
                  <a:gd name="T29" fmla="*/ 1057 h 1156"/>
                  <a:gd name="T30" fmla="*/ 320 w 602"/>
                  <a:gd name="T31" fmla="*/ 1057 h 1156"/>
                  <a:gd name="T32" fmla="*/ 314 w 602"/>
                  <a:gd name="T33" fmla="*/ 1075 h 1156"/>
                  <a:gd name="T34" fmla="*/ 301 w 602"/>
                  <a:gd name="T35" fmla="*/ 1077 h 1156"/>
                  <a:gd name="T36" fmla="*/ 292 w 602"/>
                  <a:gd name="T37" fmla="*/ 1073 h 1156"/>
                  <a:gd name="T38" fmla="*/ 298 w 602"/>
                  <a:gd name="T39" fmla="*/ 1055 h 1156"/>
                  <a:gd name="T40" fmla="*/ 298 w 602"/>
                  <a:gd name="T41" fmla="*/ 1055 h 1156"/>
                  <a:gd name="T42" fmla="*/ 298 w 602"/>
                  <a:gd name="T43" fmla="*/ 1055 h 1156"/>
                  <a:gd name="T44" fmla="*/ 305 w 602"/>
                  <a:gd name="T45" fmla="*/ 1034 h 1156"/>
                  <a:gd name="T46" fmla="*/ 318 w 602"/>
                  <a:gd name="T47" fmla="*/ 1037 h 1156"/>
                  <a:gd name="T48" fmla="*/ 325 w 602"/>
                  <a:gd name="T49" fmla="*/ 1035 h 1156"/>
                  <a:gd name="T50" fmla="*/ 326 w 602"/>
                  <a:gd name="T51" fmla="*/ 1035 h 1156"/>
                  <a:gd name="T52" fmla="*/ 314 w 602"/>
                  <a:gd name="T53" fmla="*/ 1056 h 1156"/>
                  <a:gd name="T54" fmla="*/ 299 w 602"/>
                  <a:gd name="T55" fmla="*/ 1052 h 1156"/>
                  <a:gd name="T56" fmla="*/ 299 w 602"/>
                  <a:gd name="T57" fmla="*/ 1052 h 1156"/>
                  <a:gd name="T58" fmla="*/ 304 w 602"/>
                  <a:gd name="T59" fmla="*/ 1034 h 1156"/>
                  <a:gd name="T60" fmla="*/ 292 w 602"/>
                  <a:gd name="T61" fmla="*/ 1028 h 1156"/>
                  <a:gd name="T62" fmla="*/ 302 w 602"/>
                  <a:gd name="T63" fmla="*/ 1032 h 1156"/>
                  <a:gd name="T64" fmla="*/ 302 w 602"/>
                  <a:gd name="T65" fmla="*/ 1032 h 1156"/>
                  <a:gd name="T66" fmla="*/ 297 w 602"/>
                  <a:gd name="T67" fmla="*/ 1050 h 1156"/>
                  <a:gd name="T68" fmla="*/ 297 w 602"/>
                  <a:gd name="T69" fmla="*/ 1050 h 1156"/>
                  <a:gd name="T70" fmla="*/ 296 w 602"/>
                  <a:gd name="T71" fmla="*/ 1050 h 1156"/>
                  <a:gd name="T72" fmla="*/ 296 w 602"/>
                  <a:gd name="T73" fmla="*/ 1050 h 1156"/>
                  <a:gd name="T74" fmla="*/ 296 w 602"/>
                  <a:gd name="T75" fmla="*/ 1050 h 1156"/>
                  <a:gd name="T76" fmla="*/ 277 w 602"/>
                  <a:gd name="T77" fmla="*/ 1049 h 1156"/>
                  <a:gd name="T78" fmla="*/ 277 w 602"/>
                  <a:gd name="T79" fmla="*/ 1049 h 1156"/>
                  <a:gd name="T80" fmla="*/ 277 w 602"/>
                  <a:gd name="T81" fmla="*/ 1049 h 1156"/>
                  <a:gd name="T82" fmla="*/ 276 w 602"/>
                  <a:gd name="T83" fmla="*/ 1049 h 1156"/>
                  <a:gd name="T84" fmla="*/ 281 w 602"/>
                  <a:gd name="T85" fmla="*/ 1032 h 1156"/>
                  <a:gd name="T86" fmla="*/ 287 w 602"/>
                  <a:gd name="T87" fmla="*/ 1029 h 1156"/>
                  <a:gd name="T88" fmla="*/ 467 w 602"/>
                  <a:gd name="T89" fmla="*/ 1059 h 1156"/>
                  <a:gd name="T90" fmla="*/ 478 w 602"/>
                  <a:gd name="T91" fmla="*/ 1064 h 1156"/>
                  <a:gd name="T92" fmla="*/ 466 w 602"/>
                  <a:gd name="T93" fmla="*/ 1048 h 1156"/>
                  <a:gd name="T94" fmla="*/ 602 w 602"/>
                  <a:gd name="T95" fmla="*/ 1116 h 1156"/>
                  <a:gd name="T96" fmla="*/ 0 w 602"/>
                  <a:gd name="T97" fmla="*/ 40 h 1156"/>
                  <a:gd name="T98" fmla="*/ 602 w 602"/>
                  <a:gd name="T99" fmla="*/ 1116 h 1156"/>
                  <a:gd name="T100" fmla="*/ 273 w 602"/>
                  <a:gd name="T101" fmla="*/ 202 h 1156"/>
                  <a:gd name="T102" fmla="*/ 273 w 602"/>
                  <a:gd name="T103" fmla="*/ 911 h 1156"/>
                  <a:gd name="T104" fmla="*/ 462 w 602"/>
                  <a:gd name="T105" fmla="*/ 581 h 1156"/>
                  <a:gd name="T106" fmla="*/ 284 w 602"/>
                  <a:gd name="T107" fmla="*/ 391 h 1156"/>
                  <a:gd name="T108" fmla="*/ 284 w 602"/>
                  <a:gd name="T109" fmla="*/ 391 h 1156"/>
                  <a:gd name="T110" fmla="*/ 273 w 602"/>
                  <a:gd name="T111" fmla="*/ 391 h 1156"/>
                  <a:gd name="T112" fmla="*/ 462 w 602"/>
                  <a:gd name="T113" fmla="*/ 911 h 1156"/>
                  <a:gd name="T114" fmla="*/ 462 w 602"/>
                  <a:gd name="T115" fmla="*/ 379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2" h="1156">
                    <a:moveTo>
                      <a:pt x="54" y="95"/>
                    </a:moveTo>
                    <a:cubicBezTo>
                      <a:pt x="54" y="367"/>
                      <a:pt x="54" y="639"/>
                      <a:pt x="54" y="911"/>
                    </a:cubicBezTo>
                    <a:cubicBezTo>
                      <a:pt x="217" y="911"/>
                      <a:pt x="381" y="911"/>
                      <a:pt x="544" y="911"/>
                    </a:cubicBezTo>
                    <a:cubicBezTo>
                      <a:pt x="544" y="639"/>
                      <a:pt x="544" y="367"/>
                      <a:pt x="544" y="95"/>
                    </a:cubicBezTo>
                    <a:cubicBezTo>
                      <a:pt x="381" y="95"/>
                      <a:pt x="217" y="95"/>
                      <a:pt x="54" y="95"/>
                    </a:cubicBezTo>
                    <a:close/>
                    <a:moveTo>
                      <a:pt x="112" y="1053"/>
                    </a:moveTo>
                    <a:cubicBezTo>
                      <a:pt x="126" y="1068"/>
                      <a:pt x="126" y="1068"/>
                      <a:pt x="126" y="1068"/>
                    </a:cubicBezTo>
                    <a:cubicBezTo>
                      <a:pt x="119" y="1068"/>
                      <a:pt x="119" y="1068"/>
                      <a:pt x="119" y="1068"/>
                    </a:cubicBezTo>
                    <a:cubicBezTo>
                      <a:pt x="103" y="1050"/>
                      <a:pt x="103" y="1050"/>
                      <a:pt x="103" y="1050"/>
                    </a:cubicBezTo>
                    <a:cubicBezTo>
                      <a:pt x="119" y="1034"/>
                      <a:pt x="119" y="1034"/>
                      <a:pt x="119" y="1034"/>
                    </a:cubicBezTo>
                    <a:cubicBezTo>
                      <a:pt x="126" y="1034"/>
                      <a:pt x="126" y="1034"/>
                      <a:pt x="126" y="1034"/>
                    </a:cubicBezTo>
                    <a:cubicBezTo>
                      <a:pt x="112" y="1048"/>
                      <a:pt x="112" y="1048"/>
                      <a:pt x="112" y="1048"/>
                    </a:cubicBezTo>
                    <a:cubicBezTo>
                      <a:pt x="137" y="1048"/>
                      <a:pt x="137" y="1048"/>
                      <a:pt x="137" y="1048"/>
                    </a:cubicBezTo>
                    <a:cubicBezTo>
                      <a:pt x="137" y="1053"/>
                      <a:pt x="137" y="1053"/>
                      <a:pt x="137" y="1053"/>
                    </a:cubicBezTo>
                    <a:lnTo>
                      <a:pt x="112" y="1053"/>
                    </a:lnTo>
                    <a:close/>
                    <a:moveTo>
                      <a:pt x="288" y="1050"/>
                    </a:moveTo>
                    <a:cubicBezTo>
                      <a:pt x="291" y="1050"/>
                      <a:pt x="294" y="1052"/>
                      <a:pt x="296" y="1053"/>
                    </a:cubicBezTo>
                    <a:cubicBezTo>
                      <a:pt x="296" y="1053"/>
                      <a:pt x="296" y="1053"/>
                      <a:pt x="296" y="1053"/>
                    </a:cubicBezTo>
                    <a:cubicBezTo>
                      <a:pt x="296" y="1053"/>
                      <a:pt x="296" y="1053"/>
                      <a:pt x="296" y="1053"/>
                    </a:cubicBezTo>
                    <a:cubicBezTo>
                      <a:pt x="296" y="1053"/>
                      <a:pt x="296" y="1053"/>
                      <a:pt x="296" y="1053"/>
                    </a:cubicBezTo>
                    <a:cubicBezTo>
                      <a:pt x="296" y="1053"/>
                      <a:pt x="296" y="1053"/>
                      <a:pt x="296" y="1053"/>
                    </a:cubicBezTo>
                    <a:cubicBezTo>
                      <a:pt x="296" y="1054"/>
                      <a:pt x="296" y="1054"/>
                      <a:pt x="296" y="1054"/>
                    </a:cubicBezTo>
                    <a:cubicBezTo>
                      <a:pt x="296" y="1054"/>
                      <a:pt x="291" y="1071"/>
                      <a:pt x="291" y="1072"/>
                    </a:cubicBezTo>
                    <a:cubicBezTo>
                      <a:pt x="291" y="1071"/>
                      <a:pt x="291" y="1071"/>
                      <a:pt x="291" y="1071"/>
                    </a:cubicBezTo>
                    <a:cubicBezTo>
                      <a:pt x="291" y="1072"/>
                      <a:pt x="291" y="1072"/>
                      <a:pt x="291"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89" y="1071"/>
                      <a:pt x="288" y="1071"/>
                      <a:pt x="286" y="1070"/>
                    </a:cubicBezTo>
                    <a:cubicBezTo>
                      <a:pt x="285" y="1069"/>
                      <a:pt x="285" y="1069"/>
                      <a:pt x="284" y="1069"/>
                    </a:cubicBezTo>
                    <a:cubicBezTo>
                      <a:pt x="283" y="1069"/>
                      <a:pt x="281" y="1069"/>
                      <a:pt x="280" y="1069"/>
                    </a:cubicBezTo>
                    <a:cubicBezTo>
                      <a:pt x="279" y="1069"/>
                      <a:pt x="278" y="1069"/>
                      <a:pt x="276" y="1069"/>
                    </a:cubicBezTo>
                    <a:cubicBezTo>
                      <a:pt x="274" y="1069"/>
                      <a:pt x="273" y="1070"/>
                      <a:pt x="271" y="1071"/>
                    </a:cubicBezTo>
                    <a:cubicBezTo>
                      <a:pt x="271" y="1071"/>
                      <a:pt x="271" y="1071"/>
                      <a:pt x="271" y="1071"/>
                    </a:cubicBezTo>
                    <a:cubicBezTo>
                      <a:pt x="271" y="1071"/>
                      <a:pt x="271" y="1071"/>
                      <a:pt x="271" y="1071"/>
                    </a:cubicBezTo>
                    <a:cubicBezTo>
                      <a:pt x="271" y="1071"/>
                      <a:pt x="271" y="1071"/>
                      <a:pt x="271" y="1071"/>
                    </a:cubicBezTo>
                    <a:cubicBezTo>
                      <a:pt x="270" y="1070"/>
                      <a:pt x="270" y="1070"/>
                      <a:pt x="270" y="1070"/>
                    </a:cubicBezTo>
                    <a:cubicBezTo>
                      <a:pt x="270" y="1070"/>
                      <a:pt x="270" y="1070"/>
                      <a:pt x="270" y="1070"/>
                    </a:cubicBezTo>
                    <a:cubicBezTo>
                      <a:pt x="275" y="1052"/>
                      <a:pt x="275" y="1052"/>
                      <a:pt x="275" y="1052"/>
                    </a:cubicBezTo>
                    <a:cubicBezTo>
                      <a:pt x="275" y="1052"/>
                      <a:pt x="275" y="1052"/>
                      <a:pt x="275" y="1052"/>
                    </a:cubicBezTo>
                    <a:cubicBezTo>
                      <a:pt x="275" y="1052"/>
                      <a:pt x="275" y="1052"/>
                      <a:pt x="275" y="1052"/>
                    </a:cubicBezTo>
                    <a:cubicBezTo>
                      <a:pt x="277" y="1051"/>
                      <a:pt x="278" y="1051"/>
                      <a:pt x="279" y="1051"/>
                    </a:cubicBezTo>
                    <a:cubicBezTo>
                      <a:pt x="280" y="1050"/>
                      <a:pt x="281" y="1050"/>
                      <a:pt x="282" y="1050"/>
                    </a:cubicBezTo>
                    <a:cubicBezTo>
                      <a:pt x="283" y="1050"/>
                      <a:pt x="284" y="1050"/>
                      <a:pt x="285" y="1050"/>
                    </a:cubicBezTo>
                    <a:cubicBezTo>
                      <a:pt x="286" y="1050"/>
                      <a:pt x="287" y="1050"/>
                      <a:pt x="288" y="1050"/>
                    </a:cubicBezTo>
                    <a:close/>
                    <a:moveTo>
                      <a:pt x="298" y="1055"/>
                    </a:moveTo>
                    <a:cubicBezTo>
                      <a:pt x="298" y="1055"/>
                      <a:pt x="298" y="1055"/>
                      <a:pt x="298" y="1055"/>
                    </a:cubicBezTo>
                    <a:cubicBezTo>
                      <a:pt x="298" y="1055"/>
                      <a:pt x="298" y="1055"/>
                      <a:pt x="298" y="1055"/>
                    </a:cubicBezTo>
                    <a:cubicBezTo>
                      <a:pt x="300" y="1056"/>
                      <a:pt x="301" y="1056"/>
                      <a:pt x="302" y="1057"/>
                    </a:cubicBezTo>
                    <a:cubicBezTo>
                      <a:pt x="303" y="1058"/>
                      <a:pt x="305" y="1058"/>
                      <a:pt x="306" y="1058"/>
                    </a:cubicBezTo>
                    <a:cubicBezTo>
                      <a:pt x="308" y="1058"/>
                      <a:pt x="310" y="1058"/>
                      <a:pt x="312" y="1058"/>
                    </a:cubicBezTo>
                    <a:cubicBezTo>
                      <a:pt x="313" y="1058"/>
                      <a:pt x="314" y="1058"/>
                      <a:pt x="315" y="1058"/>
                    </a:cubicBezTo>
                    <a:cubicBezTo>
                      <a:pt x="316" y="1057"/>
                      <a:pt x="317" y="1057"/>
                      <a:pt x="319" y="1056"/>
                    </a:cubicBezTo>
                    <a:cubicBezTo>
                      <a:pt x="319" y="1056"/>
                      <a:pt x="319" y="1057"/>
                      <a:pt x="319" y="1057"/>
                    </a:cubicBezTo>
                    <a:cubicBezTo>
                      <a:pt x="319" y="1057"/>
                      <a:pt x="319" y="1057"/>
                      <a:pt x="319" y="1057"/>
                    </a:cubicBezTo>
                    <a:cubicBezTo>
                      <a:pt x="319" y="1057"/>
                      <a:pt x="319" y="1057"/>
                      <a:pt x="319" y="1057"/>
                    </a:cubicBezTo>
                    <a:cubicBezTo>
                      <a:pt x="319" y="1057"/>
                      <a:pt x="319" y="1057"/>
                      <a:pt x="319" y="1057"/>
                    </a:cubicBezTo>
                    <a:cubicBezTo>
                      <a:pt x="319" y="1057"/>
                      <a:pt x="320" y="1057"/>
                      <a:pt x="320" y="1057"/>
                    </a:cubicBezTo>
                    <a:cubicBezTo>
                      <a:pt x="320" y="1057"/>
                      <a:pt x="320" y="1057"/>
                      <a:pt x="320" y="1057"/>
                    </a:cubicBezTo>
                    <a:cubicBezTo>
                      <a:pt x="320" y="1057"/>
                      <a:pt x="320" y="1057"/>
                      <a:pt x="320" y="1057"/>
                    </a:cubicBezTo>
                    <a:cubicBezTo>
                      <a:pt x="320" y="1057"/>
                      <a:pt x="320" y="1057"/>
                      <a:pt x="320" y="1057"/>
                    </a:cubicBezTo>
                    <a:cubicBezTo>
                      <a:pt x="320" y="1057"/>
                      <a:pt x="315" y="1075"/>
                      <a:pt x="315" y="1075"/>
                    </a:cubicBezTo>
                    <a:cubicBezTo>
                      <a:pt x="314" y="1075"/>
                      <a:pt x="314" y="1075"/>
                      <a:pt x="314" y="1075"/>
                    </a:cubicBezTo>
                    <a:cubicBezTo>
                      <a:pt x="314" y="1075"/>
                      <a:pt x="314" y="1075"/>
                      <a:pt x="314" y="1075"/>
                    </a:cubicBezTo>
                    <a:cubicBezTo>
                      <a:pt x="313" y="1076"/>
                      <a:pt x="312" y="1076"/>
                      <a:pt x="311" y="1076"/>
                    </a:cubicBezTo>
                    <a:cubicBezTo>
                      <a:pt x="309" y="1077"/>
                      <a:pt x="308" y="1077"/>
                      <a:pt x="307" y="1077"/>
                    </a:cubicBezTo>
                    <a:cubicBezTo>
                      <a:pt x="306" y="1077"/>
                      <a:pt x="305" y="1077"/>
                      <a:pt x="304" y="1077"/>
                    </a:cubicBezTo>
                    <a:cubicBezTo>
                      <a:pt x="303" y="1077"/>
                      <a:pt x="302" y="1077"/>
                      <a:pt x="301" y="1077"/>
                    </a:cubicBezTo>
                    <a:cubicBezTo>
                      <a:pt x="300" y="1077"/>
                      <a:pt x="300" y="1077"/>
                      <a:pt x="299" y="1077"/>
                    </a:cubicBezTo>
                    <a:cubicBezTo>
                      <a:pt x="298" y="1076"/>
                      <a:pt x="297" y="1076"/>
                      <a:pt x="297" y="1076"/>
                    </a:cubicBezTo>
                    <a:cubicBezTo>
                      <a:pt x="295" y="1075"/>
                      <a:pt x="294" y="1075"/>
                      <a:pt x="293" y="1074"/>
                    </a:cubicBezTo>
                    <a:cubicBezTo>
                      <a:pt x="293" y="1074"/>
                      <a:pt x="292" y="1073"/>
                      <a:pt x="292" y="1073"/>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lose/>
                    <a:moveTo>
                      <a:pt x="305" y="1034"/>
                    </a:moveTo>
                    <a:cubicBezTo>
                      <a:pt x="306" y="1034"/>
                      <a:pt x="307" y="1035"/>
                      <a:pt x="308" y="1036"/>
                    </a:cubicBezTo>
                    <a:cubicBezTo>
                      <a:pt x="310" y="1036"/>
                      <a:pt x="311" y="1037"/>
                      <a:pt x="313" y="1037"/>
                    </a:cubicBezTo>
                    <a:cubicBezTo>
                      <a:pt x="313" y="1037"/>
                      <a:pt x="314" y="1037"/>
                      <a:pt x="315" y="1037"/>
                    </a:cubicBezTo>
                    <a:cubicBezTo>
                      <a:pt x="316" y="1037"/>
                      <a:pt x="317" y="1037"/>
                      <a:pt x="318" y="1037"/>
                    </a:cubicBezTo>
                    <a:cubicBezTo>
                      <a:pt x="319" y="1037"/>
                      <a:pt x="320" y="1036"/>
                      <a:pt x="321" y="1036"/>
                    </a:cubicBezTo>
                    <a:cubicBezTo>
                      <a:pt x="322" y="1036"/>
                      <a:pt x="324" y="1035"/>
                      <a:pt x="325" y="1035"/>
                    </a:cubicBezTo>
                    <a:cubicBezTo>
                      <a:pt x="325" y="1035"/>
                      <a:pt x="325" y="1035"/>
                      <a:pt x="325" y="1035"/>
                    </a:cubicBezTo>
                    <a:cubicBezTo>
                      <a:pt x="325" y="1035"/>
                      <a:pt x="325" y="1035"/>
                      <a:pt x="325" y="1035"/>
                    </a:cubicBezTo>
                    <a:cubicBezTo>
                      <a:pt x="325" y="1035"/>
                      <a:pt x="325" y="1035"/>
                      <a:pt x="325" y="1035"/>
                    </a:cubicBezTo>
                    <a:cubicBezTo>
                      <a:pt x="325" y="1035"/>
                      <a:pt x="326" y="1035"/>
                      <a:pt x="326" y="1035"/>
                    </a:cubicBezTo>
                    <a:cubicBezTo>
                      <a:pt x="326" y="1035"/>
                      <a:pt x="326" y="1035"/>
                      <a:pt x="326" y="1035"/>
                    </a:cubicBezTo>
                    <a:cubicBezTo>
                      <a:pt x="326" y="1035"/>
                      <a:pt x="326" y="1035"/>
                      <a:pt x="326" y="1035"/>
                    </a:cubicBezTo>
                    <a:cubicBezTo>
                      <a:pt x="326" y="1035"/>
                      <a:pt x="321" y="1054"/>
                      <a:pt x="321" y="1054"/>
                    </a:cubicBezTo>
                    <a:cubicBezTo>
                      <a:pt x="321" y="1054"/>
                      <a:pt x="320" y="1054"/>
                      <a:pt x="320" y="1054"/>
                    </a:cubicBezTo>
                    <a:cubicBezTo>
                      <a:pt x="320" y="1054"/>
                      <a:pt x="320" y="1054"/>
                      <a:pt x="320" y="1054"/>
                    </a:cubicBezTo>
                    <a:cubicBezTo>
                      <a:pt x="318" y="1055"/>
                      <a:pt x="316" y="1055"/>
                      <a:pt x="314" y="1056"/>
                    </a:cubicBezTo>
                    <a:cubicBezTo>
                      <a:pt x="313" y="1056"/>
                      <a:pt x="311" y="1056"/>
                      <a:pt x="310" y="1056"/>
                    </a:cubicBezTo>
                    <a:cubicBezTo>
                      <a:pt x="308" y="1056"/>
                      <a:pt x="307" y="1056"/>
                      <a:pt x="306" y="1056"/>
                    </a:cubicBezTo>
                    <a:cubicBezTo>
                      <a:pt x="304" y="1055"/>
                      <a:pt x="302" y="1054"/>
                      <a:pt x="300" y="1053"/>
                    </a:cubicBezTo>
                    <a:cubicBezTo>
                      <a:pt x="300" y="1053"/>
                      <a:pt x="299" y="1053"/>
                      <a:pt x="299" y="1052"/>
                    </a:cubicBezTo>
                    <a:cubicBezTo>
                      <a:pt x="299" y="1052"/>
                      <a:pt x="299" y="1052"/>
                      <a:pt x="299" y="1052"/>
                    </a:cubicBezTo>
                    <a:cubicBezTo>
                      <a:pt x="299" y="1052"/>
                      <a:pt x="299" y="1052"/>
                      <a:pt x="299" y="1052"/>
                    </a:cubicBezTo>
                    <a:cubicBezTo>
                      <a:pt x="299" y="1052"/>
                      <a:pt x="299" y="1052"/>
                      <a:pt x="299" y="1052"/>
                    </a:cubicBezTo>
                    <a:cubicBezTo>
                      <a:pt x="299" y="1052"/>
                      <a:pt x="299" y="1052"/>
                      <a:pt x="299" y="1052"/>
                    </a:cubicBezTo>
                    <a:cubicBezTo>
                      <a:pt x="299" y="1052"/>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3"/>
                      <a:pt x="304" y="1033"/>
                      <a:pt x="305" y="1034"/>
                    </a:cubicBezTo>
                    <a:close/>
                    <a:moveTo>
                      <a:pt x="292" y="1028"/>
                    </a:moveTo>
                    <a:cubicBezTo>
                      <a:pt x="295" y="1028"/>
                      <a:pt x="297" y="1029"/>
                      <a:pt x="299" y="1030"/>
                    </a:cubicBezTo>
                    <a:cubicBezTo>
                      <a:pt x="299" y="1030"/>
                      <a:pt x="299" y="1030"/>
                      <a:pt x="299" y="1030"/>
                    </a:cubicBezTo>
                    <a:cubicBezTo>
                      <a:pt x="300" y="1030"/>
                      <a:pt x="301" y="1031"/>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3"/>
                      <a:pt x="302" y="1033"/>
                      <a:pt x="302" y="1033"/>
                    </a:cubicBezTo>
                    <a:cubicBezTo>
                      <a:pt x="300" y="1039"/>
                      <a:pt x="300" y="1039"/>
                      <a:pt x="300" y="1039"/>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5" y="1049"/>
                      <a:pt x="294" y="1049"/>
                      <a:pt x="292" y="1048"/>
                    </a:cubicBezTo>
                    <a:cubicBezTo>
                      <a:pt x="291" y="1048"/>
                      <a:pt x="290" y="1047"/>
                      <a:pt x="288" y="1047"/>
                    </a:cubicBezTo>
                    <a:cubicBezTo>
                      <a:pt x="285" y="1047"/>
                      <a:pt x="281" y="1047"/>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81" y="1032"/>
                      <a:pt x="281" y="1032"/>
                      <a:pt x="281" y="1032"/>
                    </a:cubicBezTo>
                    <a:cubicBezTo>
                      <a:pt x="281" y="1031"/>
                      <a:pt x="281" y="1031"/>
                      <a:pt x="281" y="1031"/>
                    </a:cubicBezTo>
                    <a:cubicBezTo>
                      <a:pt x="281" y="1030"/>
                      <a:pt x="282" y="1030"/>
                      <a:pt x="282" y="1030"/>
                    </a:cubicBezTo>
                    <a:cubicBezTo>
                      <a:pt x="282" y="1030"/>
                      <a:pt x="282" y="1030"/>
                      <a:pt x="282" y="1030"/>
                    </a:cubicBezTo>
                    <a:cubicBezTo>
                      <a:pt x="284" y="1030"/>
                      <a:pt x="286" y="1029"/>
                      <a:pt x="287" y="1029"/>
                    </a:cubicBezTo>
                    <a:cubicBezTo>
                      <a:pt x="289" y="1028"/>
                      <a:pt x="291" y="1028"/>
                      <a:pt x="292" y="1028"/>
                    </a:cubicBezTo>
                    <a:close/>
                    <a:moveTo>
                      <a:pt x="478" y="1033"/>
                    </a:moveTo>
                    <a:cubicBezTo>
                      <a:pt x="469" y="1033"/>
                      <a:pt x="462" y="1040"/>
                      <a:pt x="462" y="1048"/>
                    </a:cubicBezTo>
                    <a:cubicBezTo>
                      <a:pt x="462" y="1052"/>
                      <a:pt x="464" y="1056"/>
                      <a:pt x="467" y="1059"/>
                    </a:cubicBezTo>
                    <a:cubicBezTo>
                      <a:pt x="460" y="1068"/>
                      <a:pt x="460" y="1068"/>
                      <a:pt x="460" y="1068"/>
                    </a:cubicBezTo>
                    <a:cubicBezTo>
                      <a:pt x="463" y="1070"/>
                      <a:pt x="463" y="1070"/>
                      <a:pt x="463" y="1070"/>
                    </a:cubicBezTo>
                    <a:cubicBezTo>
                      <a:pt x="470" y="1061"/>
                      <a:pt x="470" y="1061"/>
                      <a:pt x="470" y="1061"/>
                    </a:cubicBezTo>
                    <a:cubicBezTo>
                      <a:pt x="472" y="1063"/>
                      <a:pt x="475" y="1064"/>
                      <a:pt x="478" y="1064"/>
                    </a:cubicBezTo>
                    <a:cubicBezTo>
                      <a:pt x="486" y="1064"/>
                      <a:pt x="493" y="1057"/>
                      <a:pt x="493" y="1048"/>
                    </a:cubicBezTo>
                    <a:cubicBezTo>
                      <a:pt x="493" y="1040"/>
                      <a:pt x="486" y="1033"/>
                      <a:pt x="478" y="1033"/>
                    </a:cubicBezTo>
                    <a:close/>
                    <a:moveTo>
                      <a:pt x="478" y="1060"/>
                    </a:moveTo>
                    <a:cubicBezTo>
                      <a:pt x="471" y="1060"/>
                      <a:pt x="466" y="1055"/>
                      <a:pt x="466" y="1048"/>
                    </a:cubicBezTo>
                    <a:cubicBezTo>
                      <a:pt x="466" y="1042"/>
                      <a:pt x="471" y="1037"/>
                      <a:pt x="478" y="1037"/>
                    </a:cubicBezTo>
                    <a:cubicBezTo>
                      <a:pt x="484" y="1037"/>
                      <a:pt x="489" y="1042"/>
                      <a:pt x="489" y="1048"/>
                    </a:cubicBezTo>
                    <a:cubicBezTo>
                      <a:pt x="489" y="1055"/>
                      <a:pt x="484" y="1060"/>
                      <a:pt x="478" y="1060"/>
                    </a:cubicBezTo>
                    <a:close/>
                    <a:moveTo>
                      <a:pt x="602" y="1116"/>
                    </a:moveTo>
                    <a:cubicBezTo>
                      <a:pt x="602" y="1139"/>
                      <a:pt x="584" y="1156"/>
                      <a:pt x="562" y="1156"/>
                    </a:cubicBezTo>
                    <a:cubicBezTo>
                      <a:pt x="40" y="1156"/>
                      <a:pt x="40" y="1156"/>
                      <a:pt x="40" y="1156"/>
                    </a:cubicBezTo>
                    <a:cubicBezTo>
                      <a:pt x="18" y="1156"/>
                      <a:pt x="0" y="1139"/>
                      <a:pt x="0" y="1116"/>
                    </a:cubicBezTo>
                    <a:cubicBezTo>
                      <a:pt x="0" y="40"/>
                      <a:pt x="0" y="40"/>
                      <a:pt x="0" y="40"/>
                    </a:cubicBezTo>
                    <a:cubicBezTo>
                      <a:pt x="0" y="18"/>
                      <a:pt x="18" y="0"/>
                      <a:pt x="40" y="0"/>
                    </a:cubicBezTo>
                    <a:cubicBezTo>
                      <a:pt x="562" y="0"/>
                      <a:pt x="562" y="0"/>
                      <a:pt x="562" y="0"/>
                    </a:cubicBezTo>
                    <a:cubicBezTo>
                      <a:pt x="584" y="0"/>
                      <a:pt x="602" y="18"/>
                      <a:pt x="602" y="40"/>
                    </a:cubicBezTo>
                    <a:lnTo>
                      <a:pt x="602" y="1116"/>
                    </a:lnTo>
                    <a:close/>
                    <a:moveTo>
                      <a:pt x="273" y="379"/>
                    </a:moveTo>
                    <a:cubicBezTo>
                      <a:pt x="95" y="379"/>
                      <a:pt x="95" y="379"/>
                      <a:pt x="95" y="379"/>
                    </a:cubicBezTo>
                    <a:cubicBezTo>
                      <a:pt x="95" y="202"/>
                      <a:pt x="95" y="202"/>
                      <a:pt x="95" y="202"/>
                    </a:cubicBezTo>
                    <a:cubicBezTo>
                      <a:pt x="273" y="202"/>
                      <a:pt x="273" y="202"/>
                      <a:pt x="273" y="202"/>
                    </a:cubicBezTo>
                    <a:lnTo>
                      <a:pt x="273" y="379"/>
                    </a:lnTo>
                    <a:close/>
                    <a:moveTo>
                      <a:pt x="95" y="769"/>
                    </a:moveTo>
                    <a:cubicBezTo>
                      <a:pt x="273" y="769"/>
                      <a:pt x="273" y="769"/>
                      <a:pt x="273" y="769"/>
                    </a:cubicBezTo>
                    <a:cubicBezTo>
                      <a:pt x="273" y="911"/>
                      <a:pt x="273" y="911"/>
                      <a:pt x="273" y="911"/>
                    </a:cubicBezTo>
                    <a:cubicBezTo>
                      <a:pt x="95" y="911"/>
                      <a:pt x="95" y="911"/>
                      <a:pt x="95" y="911"/>
                    </a:cubicBezTo>
                    <a:lnTo>
                      <a:pt x="95" y="769"/>
                    </a:lnTo>
                    <a:close/>
                    <a:moveTo>
                      <a:pt x="95" y="581"/>
                    </a:moveTo>
                    <a:cubicBezTo>
                      <a:pt x="462" y="581"/>
                      <a:pt x="462" y="581"/>
                      <a:pt x="462" y="581"/>
                    </a:cubicBezTo>
                    <a:cubicBezTo>
                      <a:pt x="462" y="758"/>
                      <a:pt x="462" y="758"/>
                      <a:pt x="462" y="758"/>
                    </a:cubicBezTo>
                    <a:cubicBezTo>
                      <a:pt x="95" y="758"/>
                      <a:pt x="95" y="758"/>
                      <a:pt x="95" y="758"/>
                    </a:cubicBezTo>
                    <a:lnTo>
                      <a:pt x="95" y="581"/>
                    </a:lnTo>
                    <a:close/>
                    <a:moveTo>
                      <a:pt x="284" y="391"/>
                    </a:moveTo>
                    <a:cubicBezTo>
                      <a:pt x="462" y="391"/>
                      <a:pt x="462" y="391"/>
                      <a:pt x="462" y="391"/>
                    </a:cubicBezTo>
                    <a:cubicBezTo>
                      <a:pt x="462" y="568"/>
                      <a:pt x="462" y="568"/>
                      <a:pt x="462" y="568"/>
                    </a:cubicBezTo>
                    <a:cubicBezTo>
                      <a:pt x="284" y="568"/>
                      <a:pt x="284" y="568"/>
                      <a:pt x="284" y="568"/>
                    </a:cubicBezTo>
                    <a:lnTo>
                      <a:pt x="284" y="391"/>
                    </a:lnTo>
                    <a:close/>
                    <a:moveTo>
                      <a:pt x="273" y="568"/>
                    </a:moveTo>
                    <a:cubicBezTo>
                      <a:pt x="95" y="568"/>
                      <a:pt x="95" y="568"/>
                      <a:pt x="95" y="568"/>
                    </a:cubicBezTo>
                    <a:cubicBezTo>
                      <a:pt x="95" y="391"/>
                      <a:pt x="95" y="391"/>
                      <a:pt x="95" y="391"/>
                    </a:cubicBezTo>
                    <a:cubicBezTo>
                      <a:pt x="273" y="391"/>
                      <a:pt x="273" y="391"/>
                      <a:pt x="273" y="391"/>
                    </a:cubicBezTo>
                    <a:lnTo>
                      <a:pt x="273" y="568"/>
                    </a:lnTo>
                    <a:close/>
                    <a:moveTo>
                      <a:pt x="284" y="769"/>
                    </a:moveTo>
                    <a:cubicBezTo>
                      <a:pt x="462" y="769"/>
                      <a:pt x="462" y="769"/>
                      <a:pt x="462" y="769"/>
                    </a:cubicBezTo>
                    <a:cubicBezTo>
                      <a:pt x="462" y="911"/>
                      <a:pt x="462" y="911"/>
                      <a:pt x="462" y="911"/>
                    </a:cubicBezTo>
                    <a:cubicBezTo>
                      <a:pt x="284" y="911"/>
                      <a:pt x="284" y="911"/>
                      <a:pt x="284" y="911"/>
                    </a:cubicBezTo>
                    <a:lnTo>
                      <a:pt x="284" y="769"/>
                    </a:lnTo>
                    <a:close/>
                    <a:moveTo>
                      <a:pt x="462" y="202"/>
                    </a:moveTo>
                    <a:cubicBezTo>
                      <a:pt x="462" y="379"/>
                      <a:pt x="462" y="379"/>
                      <a:pt x="462" y="379"/>
                    </a:cubicBezTo>
                    <a:cubicBezTo>
                      <a:pt x="284" y="379"/>
                      <a:pt x="284" y="379"/>
                      <a:pt x="284" y="379"/>
                    </a:cubicBezTo>
                    <a:cubicBezTo>
                      <a:pt x="284" y="202"/>
                      <a:pt x="284" y="202"/>
                      <a:pt x="284" y="202"/>
                    </a:cubicBezTo>
                    <a:lnTo>
                      <a:pt x="462" y="202"/>
                    </a:ln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srgbClr val="000000"/>
                  </a:solidFill>
                </a:endParaRPr>
              </a:p>
            </p:txBody>
          </p:sp>
          <p:grpSp>
            <p:nvGrpSpPr>
              <p:cNvPr id="150" name="Group 149"/>
              <p:cNvGrpSpPr/>
              <p:nvPr/>
            </p:nvGrpSpPr>
            <p:grpSpPr>
              <a:xfrm>
                <a:off x="3113588" y="4171950"/>
                <a:ext cx="460637" cy="324928"/>
                <a:chOff x="6432941" y="4098201"/>
                <a:chExt cx="709176" cy="500244"/>
              </a:xfrm>
            </p:grpSpPr>
            <p:sp>
              <p:nvSpPr>
                <p:cNvPr id="151" name="Rounded Rectangle 6"/>
                <p:cNvSpPr>
                  <a:spLocks noChangeAspect="1"/>
                </p:cNvSpPr>
                <p:nvPr/>
              </p:nvSpPr>
              <p:spPr bwMode="black">
                <a:xfrm rot="16200000">
                  <a:off x="6537407" y="3993735"/>
                  <a:ext cx="500244" cy="709176"/>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solidFill>
                  <a:srgbClr val="505050"/>
                </a:solidFill>
                <a:ln w="25400" cap="flat" cmpd="sng" algn="ctr">
                  <a:noFill/>
                  <a:prstDash val="solid"/>
                  <a:headEnd type="none" w="med" len="med"/>
                  <a:tailEnd type="none" w="med" len="med"/>
                </a:ln>
                <a:effectLst/>
              </p:spPr>
              <p:txBody>
                <a:bodyPr vert="horz" wrap="square" lIns="82302" tIns="41151" rIns="82302" bIns="41151" numCol="1" rtlCol="0" anchor="ctr" anchorCtr="0" compatLnSpc="1">
                  <a:prstTxWarp prst="textNoShape">
                    <a:avLst/>
                  </a:prstTxWarp>
                </a:bodyPr>
                <a:lstStyle/>
                <a:p>
                  <a:pPr defTabSz="740740">
                    <a:defRPr/>
                  </a:pPr>
                  <a:endParaRPr lang="en-US" kern="0" spc="-122" dirty="0" smtClean="0">
                    <a:solidFill>
                      <a:srgbClr val="000000">
                        <a:lumMod val="50000"/>
                      </a:srgbClr>
                    </a:solidFill>
                    <a:latin typeface="Segoe Light" pitchFamily="34" charset="0"/>
                  </a:endParaRPr>
                </a:p>
              </p:txBody>
            </p:sp>
            <p:sp>
              <p:nvSpPr>
                <p:cNvPr id="152" name="Freeform 6"/>
                <p:cNvSpPr>
                  <a:spLocks noEditPoints="1"/>
                </p:cNvSpPr>
                <p:nvPr/>
              </p:nvSpPr>
              <p:spPr bwMode="auto">
                <a:xfrm rot="5400000">
                  <a:off x="6590383" y="4115019"/>
                  <a:ext cx="329607" cy="503240"/>
                </a:xfrm>
                <a:custGeom>
                  <a:avLst/>
                  <a:gdLst>
                    <a:gd name="T0" fmla="*/ 448 w 448"/>
                    <a:gd name="T1" fmla="*/ 0 h 684"/>
                    <a:gd name="T2" fmla="*/ 448 w 448"/>
                    <a:gd name="T3" fmla="*/ 207 h 684"/>
                    <a:gd name="T4" fmla="*/ 241 w 448"/>
                    <a:gd name="T5" fmla="*/ 207 h 684"/>
                    <a:gd name="T6" fmla="*/ 241 w 448"/>
                    <a:gd name="T7" fmla="*/ 0 h 684"/>
                    <a:gd name="T8" fmla="*/ 448 w 448"/>
                    <a:gd name="T9" fmla="*/ 0 h 684"/>
                    <a:gd name="T10" fmla="*/ 241 w 448"/>
                    <a:gd name="T11" fmla="*/ 238 h 684"/>
                    <a:gd name="T12" fmla="*/ 241 w 448"/>
                    <a:gd name="T13" fmla="*/ 446 h 684"/>
                    <a:gd name="T14" fmla="*/ 448 w 448"/>
                    <a:gd name="T15" fmla="*/ 446 h 684"/>
                    <a:gd name="T16" fmla="*/ 448 w 448"/>
                    <a:gd name="T17" fmla="*/ 238 h 684"/>
                    <a:gd name="T18" fmla="*/ 241 w 448"/>
                    <a:gd name="T19" fmla="*/ 238 h 684"/>
                    <a:gd name="T20" fmla="*/ 0 w 448"/>
                    <a:gd name="T21" fmla="*/ 0 h 684"/>
                    <a:gd name="T22" fmla="*/ 0 w 448"/>
                    <a:gd name="T23" fmla="*/ 207 h 684"/>
                    <a:gd name="T24" fmla="*/ 210 w 448"/>
                    <a:gd name="T25" fmla="*/ 207 h 684"/>
                    <a:gd name="T26" fmla="*/ 210 w 448"/>
                    <a:gd name="T27" fmla="*/ 0 h 684"/>
                    <a:gd name="T28" fmla="*/ 0 w 448"/>
                    <a:gd name="T29" fmla="*/ 0 h 684"/>
                    <a:gd name="T30" fmla="*/ 0 w 448"/>
                    <a:gd name="T31" fmla="*/ 238 h 684"/>
                    <a:gd name="T32" fmla="*/ 0 w 448"/>
                    <a:gd name="T33" fmla="*/ 446 h 684"/>
                    <a:gd name="T34" fmla="*/ 210 w 448"/>
                    <a:gd name="T35" fmla="*/ 446 h 684"/>
                    <a:gd name="T36" fmla="*/ 210 w 448"/>
                    <a:gd name="T37" fmla="*/ 238 h 684"/>
                    <a:gd name="T38" fmla="*/ 0 w 448"/>
                    <a:gd name="T39" fmla="*/ 238 h 684"/>
                    <a:gd name="T40" fmla="*/ 0 w 448"/>
                    <a:gd name="T41" fmla="*/ 477 h 684"/>
                    <a:gd name="T42" fmla="*/ 0 w 448"/>
                    <a:gd name="T43" fmla="*/ 684 h 684"/>
                    <a:gd name="T44" fmla="*/ 448 w 448"/>
                    <a:gd name="T45" fmla="*/ 684 h 684"/>
                    <a:gd name="T46" fmla="*/ 448 w 448"/>
                    <a:gd name="T47" fmla="*/ 477 h 684"/>
                    <a:gd name="T48" fmla="*/ 0 w 448"/>
                    <a:gd name="T49" fmla="*/ 477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8" h="684">
                      <a:moveTo>
                        <a:pt x="448" y="0"/>
                      </a:moveTo>
                      <a:lnTo>
                        <a:pt x="448" y="207"/>
                      </a:lnTo>
                      <a:lnTo>
                        <a:pt x="241" y="207"/>
                      </a:lnTo>
                      <a:lnTo>
                        <a:pt x="241" y="0"/>
                      </a:lnTo>
                      <a:lnTo>
                        <a:pt x="448" y="0"/>
                      </a:lnTo>
                      <a:close/>
                      <a:moveTo>
                        <a:pt x="241" y="238"/>
                      </a:moveTo>
                      <a:lnTo>
                        <a:pt x="241" y="446"/>
                      </a:lnTo>
                      <a:lnTo>
                        <a:pt x="448" y="446"/>
                      </a:lnTo>
                      <a:lnTo>
                        <a:pt x="448" y="238"/>
                      </a:lnTo>
                      <a:lnTo>
                        <a:pt x="241" y="238"/>
                      </a:lnTo>
                      <a:close/>
                      <a:moveTo>
                        <a:pt x="0" y="0"/>
                      </a:moveTo>
                      <a:lnTo>
                        <a:pt x="0" y="207"/>
                      </a:lnTo>
                      <a:lnTo>
                        <a:pt x="210" y="207"/>
                      </a:lnTo>
                      <a:lnTo>
                        <a:pt x="210" y="0"/>
                      </a:lnTo>
                      <a:lnTo>
                        <a:pt x="0" y="0"/>
                      </a:lnTo>
                      <a:close/>
                      <a:moveTo>
                        <a:pt x="0" y="238"/>
                      </a:moveTo>
                      <a:lnTo>
                        <a:pt x="0" y="446"/>
                      </a:lnTo>
                      <a:lnTo>
                        <a:pt x="210" y="446"/>
                      </a:lnTo>
                      <a:lnTo>
                        <a:pt x="210" y="238"/>
                      </a:lnTo>
                      <a:lnTo>
                        <a:pt x="0" y="238"/>
                      </a:lnTo>
                      <a:close/>
                      <a:moveTo>
                        <a:pt x="0" y="477"/>
                      </a:moveTo>
                      <a:lnTo>
                        <a:pt x="0" y="684"/>
                      </a:lnTo>
                      <a:lnTo>
                        <a:pt x="448" y="684"/>
                      </a:lnTo>
                      <a:lnTo>
                        <a:pt x="448" y="477"/>
                      </a:lnTo>
                      <a:lnTo>
                        <a:pt x="0" y="477"/>
                      </a:lnTo>
                      <a:close/>
                    </a:path>
                  </a:pathLst>
                </a:custGeom>
                <a:solidFill>
                  <a:srgbClr val="505050"/>
                </a:solidFill>
                <a:ln>
                  <a:noFill/>
                </a:ln>
              </p:spPr>
              <p:txBody>
                <a:bodyPr vert="horz" wrap="square" lIns="91436" tIns="45719" rIns="91436" bIns="45719" numCol="1" anchor="t" anchorCtr="0" compatLnSpc="1">
                  <a:prstTxWarp prst="textNoShape">
                    <a:avLst/>
                  </a:prstTxWarp>
                </a:bodyPr>
                <a:lstStyle/>
                <a:p>
                  <a:pPr defTabSz="914184">
                    <a:defRPr/>
                  </a:pPr>
                  <a:endParaRPr lang="en-US" sz="1700" kern="0" dirty="0" smtClean="0">
                    <a:solidFill>
                      <a:srgbClr val="000000"/>
                    </a:solidFill>
                  </a:endParaRPr>
                </a:p>
              </p:txBody>
            </p:sp>
          </p:grpSp>
        </p:grpSp>
        <p:sp>
          <p:nvSpPr>
            <p:cNvPr id="142" name="Freeform 30"/>
            <p:cNvSpPr>
              <a:spLocks noChangeAspect="1" noEditPoints="1"/>
            </p:cNvSpPr>
            <p:nvPr/>
          </p:nvSpPr>
          <p:spPr bwMode="auto">
            <a:xfrm>
              <a:off x="6969821" y="6239501"/>
              <a:ext cx="291077" cy="342710"/>
            </a:xfrm>
            <a:custGeom>
              <a:avLst/>
              <a:gdLst>
                <a:gd name="T0" fmla="*/ 115 w 191"/>
                <a:gd name="T1" fmla="*/ 158 h 225"/>
                <a:gd name="T2" fmla="*/ 132 w 191"/>
                <a:gd name="T3" fmla="*/ 185 h 225"/>
                <a:gd name="T4" fmla="*/ 21 w 191"/>
                <a:gd name="T5" fmla="*/ 185 h 225"/>
                <a:gd name="T6" fmla="*/ 0 w 191"/>
                <a:gd name="T7" fmla="*/ 164 h 225"/>
                <a:gd name="T8" fmla="*/ 0 w 191"/>
                <a:gd name="T9" fmla="*/ 21 h 225"/>
                <a:gd name="T10" fmla="*/ 21 w 191"/>
                <a:gd name="T11" fmla="*/ 0 h 225"/>
                <a:gd name="T12" fmla="*/ 163 w 191"/>
                <a:gd name="T13" fmla="*/ 0 h 225"/>
                <a:gd name="T14" fmla="*/ 185 w 191"/>
                <a:gd name="T15" fmla="*/ 21 h 225"/>
                <a:gd name="T16" fmla="*/ 185 w 191"/>
                <a:gd name="T17" fmla="*/ 164 h 225"/>
                <a:gd name="T18" fmla="*/ 181 w 191"/>
                <a:gd name="T19" fmla="*/ 175 h 225"/>
                <a:gd name="T20" fmla="*/ 154 w 191"/>
                <a:gd name="T21" fmla="*/ 133 h 225"/>
                <a:gd name="T22" fmla="*/ 157 w 191"/>
                <a:gd name="T23" fmla="*/ 63 h 225"/>
                <a:gd name="T24" fmla="*/ 70 w 191"/>
                <a:gd name="T25" fmla="*/ 43 h 225"/>
                <a:gd name="T26" fmla="*/ 51 w 191"/>
                <a:gd name="T27" fmla="*/ 130 h 225"/>
                <a:gd name="T28" fmla="*/ 115 w 191"/>
                <a:gd name="T29" fmla="*/ 158 h 225"/>
                <a:gd name="T30" fmla="*/ 183 w 191"/>
                <a:gd name="T31" fmla="*/ 221 h 225"/>
                <a:gd name="T32" fmla="*/ 165 w 191"/>
                <a:gd name="T33" fmla="*/ 217 h 225"/>
                <a:gd name="T34" fmla="*/ 120 w 191"/>
                <a:gd name="T35" fmla="*/ 146 h 225"/>
                <a:gd name="T36" fmla="*/ 59 w 191"/>
                <a:gd name="T37" fmla="*/ 124 h 225"/>
                <a:gd name="T38" fmla="*/ 75 w 191"/>
                <a:gd name="T39" fmla="*/ 52 h 225"/>
                <a:gd name="T40" fmla="*/ 148 w 191"/>
                <a:gd name="T41" fmla="*/ 68 h 225"/>
                <a:gd name="T42" fmla="*/ 142 w 191"/>
                <a:gd name="T43" fmla="*/ 132 h 225"/>
                <a:gd name="T44" fmla="*/ 187 w 191"/>
                <a:gd name="T45" fmla="*/ 203 h 225"/>
                <a:gd name="T46" fmla="*/ 183 w 191"/>
                <a:gd name="T47" fmla="*/ 221 h 225"/>
                <a:gd name="T48" fmla="*/ 144 w 191"/>
                <a:gd name="T49" fmla="*/ 71 h 225"/>
                <a:gd name="T50" fmla="*/ 78 w 191"/>
                <a:gd name="T51" fmla="*/ 56 h 225"/>
                <a:gd name="T52" fmla="*/ 64 w 191"/>
                <a:gd name="T53" fmla="*/ 122 h 225"/>
                <a:gd name="T54" fmla="*/ 129 w 191"/>
                <a:gd name="T55" fmla="*/ 136 h 225"/>
                <a:gd name="T56" fmla="*/ 144 w 191"/>
                <a:gd name="T57" fmla="*/ 7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1" h="225">
                  <a:moveTo>
                    <a:pt x="115" y="158"/>
                  </a:moveTo>
                  <a:cubicBezTo>
                    <a:pt x="132" y="185"/>
                    <a:pt x="132" y="185"/>
                    <a:pt x="132" y="185"/>
                  </a:cubicBezTo>
                  <a:cubicBezTo>
                    <a:pt x="21" y="185"/>
                    <a:pt x="21" y="185"/>
                    <a:pt x="21" y="185"/>
                  </a:cubicBezTo>
                  <a:cubicBezTo>
                    <a:pt x="9" y="185"/>
                    <a:pt x="0" y="175"/>
                    <a:pt x="0" y="164"/>
                  </a:cubicBezTo>
                  <a:cubicBezTo>
                    <a:pt x="0" y="21"/>
                    <a:pt x="0" y="21"/>
                    <a:pt x="0" y="21"/>
                  </a:cubicBezTo>
                  <a:cubicBezTo>
                    <a:pt x="0" y="9"/>
                    <a:pt x="9" y="0"/>
                    <a:pt x="21" y="0"/>
                  </a:cubicBezTo>
                  <a:cubicBezTo>
                    <a:pt x="163" y="0"/>
                    <a:pt x="163" y="0"/>
                    <a:pt x="163" y="0"/>
                  </a:cubicBezTo>
                  <a:cubicBezTo>
                    <a:pt x="175" y="0"/>
                    <a:pt x="185" y="9"/>
                    <a:pt x="185" y="21"/>
                  </a:cubicBezTo>
                  <a:cubicBezTo>
                    <a:pt x="185" y="164"/>
                    <a:pt x="185" y="164"/>
                    <a:pt x="185" y="164"/>
                  </a:cubicBezTo>
                  <a:cubicBezTo>
                    <a:pt x="185" y="168"/>
                    <a:pt x="183" y="172"/>
                    <a:pt x="181" y="175"/>
                  </a:cubicBezTo>
                  <a:cubicBezTo>
                    <a:pt x="154" y="133"/>
                    <a:pt x="154" y="133"/>
                    <a:pt x="154" y="133"/>
                  </a:cubicBezTo>
                  <a:cubicBezTo>
                    <a:pt x="169" y="112"/>
                    <a:pt x="170" y="84"/>
                    <a:pt x="157" y="63"/>
                  </a:cubicBezTo>
                  <a:cubicBezTo>
                    <a:pt x="138" y="33"/>
                    <a:pt x="99" y="25"/>
                    <a:pt x="70" y="43"/>
                  </a:cubicBezTo>
                  <a:cubicBezTo>
                    <a:pt x="41" y="62"/>
                    <a:pt x="32" y="101"/>
                    <a:pt x="51" y="130"/>
                  </a:cubicBezTo>
                  <a:cubicBezTo>
                    <a:pt x="65" y="152"/>
                    <a:pt x="90" y="163"/>
                    <a:pt x="115" y="158"/>
                  </a:cubicBezTo>
                  <a:close/>
                  <a:moveTo>
                    <a:pt x="183" y="221"/>
                  </a:moveTo>
                  <a:cubicBezTo>
                    <a:pt x="177" y="225"/>
                    <a:pt x="169" y="223"/>
                    <a:pt x="165" y="217"/>
                  </a:cubicBezTo>
                  <a:cubicBezTo>
                    <a:pt x="120" y="146"/>
                    <a:pt x="120" y="146"/>
                    <a:pt x="120" y="146"/>
                  </a:cubicBezTo>
                  <a:cubicBezTo>
                    <a:pt x="98" y="153"/>
                    <a:pt x="72" y="145"/>
                    <a:pt x="59" y="124"/>
                  </a:cubicBezTo>
                  <a:cubicBezTo>
                    <a:pt x="44" y="100"/>
                    <a:pt x="51" y="67"/>
                    <a:pt x="75" y="52"/>
                  </a:cubicBezTo>
                  <a:cubicBezTo>
                    <a:pt x="100" y="36"/>
                    <a:pt x="132" y="44"/>
                    <a:pt x="148" y="68"/>
                  </a:cubicBezTo>
                  <a:cubicBezTo>
                    <a:pt x="161" y="89"/>
                    <a:pt x="158" y="115"/>
                    <a:pt x="142" y="132"/>
                  </a:cubicBezTo>
                  <a:cubicBezTo>
                    <a:pt x="187" y="203"/>
                    <a:pt x="187" y="203"/>
                    <a:pt x="187" y="203"/>
                  </a:cubicBezTo>
                  <a:cubicBezTo>
                    <a:pt x="191" y="209"/>
                    <a:pt x="189" y="217"/>
                    <a:pt x="183" y="221"/>
                  </a:cubicBezTo>
                  <a:close/>
                  <a:moveTo>
                    <a:pt x="144" y="71"/>
                  </a:moveTo>
                  <a:cubicBezTo>
                    <a:pt x="129" y="49"/>
                    <a:pt x="100" y="42"/>
                    <a:pt x="78" y="56"/>
                  </a:cubicBezTo>
                  <a:cubicBezTo>
                    <a:pt x="56" y="70"/>
                    <a:pt x="50" y="100"/>
                    <a:pt x="64" y="122"/>
                  </a:cubicBezTo>
                  <a:cubicBezTo>
                    <a:pt x="78" y="144"/>
                    <a:pt x="107" y="150"/>
                    <a:pt x="129" y="136"/>
                  </a:cubicBezTo>
                  <a:cubicBezTo>
                    <a:pt x="151" y="122"/>
                    <a:pt x="158" y="93"/>
                    <a:pt x="144" y="71"/>
                  </a:cubicBez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grpSp>
          <p:nvGrpSpPr>
            <p:cNvPr id="143" name="Group 142"/>
            <p:cNvGrpSpPr/>
            <p:nvPr/>
          </p:nvGrpSpPr>
          <p:grpSpPr>
            <a:xfrm>
              <a:off x="7374719" y="6267944"/>
              <a:ext cx="684049" cy="285824"/>
              <a:chOff x="5416550" y="3144838"/>
              <a:chExt cx="1352550" cy="565151"/>
            </a:xfrm>
            <a:solidFill>
              <a:srgbClr val="505050"/>
            </a:solidFill>
          </p:grpSpPr>
          <p:sp>
            <p:nvSpPr>
              <p:cNvPr id="145" name="Freeform 21"/>
              <p:cNvSpPr>
                <a:spLocks/>
              </p:cNvSpPr>
              <p:nvPr/>
            </p:nvSpPr>
            <p:spPr bwMode="auto">
              <a:xfrm>
                <a:off x="5435600" y="3144838"/>
                <a:ext cx="1333500" cy="561975"/>
              </a:xfrm>
              <a:custGeom>
                <a:avLst/>
                <a:gdLst>
                  <a:gd name="T0" fmla="*/ 316 w 353"/>
                  <a:gd name="T1" fmla="*/ 100 h 147"/>
                  <a:gd name="T2" fmla="*/ 314 w 353"/>
                  <a:gd name="T3" fmla="*/ 97 h 147"/>
                  <a:gd name="T4" fmla="*/ 351 w 353"/>
                  <a:gd name="T5" fmla="*/ 74 h 147"/>
                  <a:gd name="T6" fmla="*/ 47 w 353"/>
                  <a:gd name="T7" fmla="*/ 0 h 147"/>
                  <a:gd name="T8" fmla="*/ 0 w 353"/>
                  <a:gd name="T9" fmla="*/ 16 h 147"/>
                  <a:gd name="T10" fmla="*/ 1 w 353"/>
                  <a:gd name="T11" fmla="*/ 17 h 147"/>
                  <a:gd name="T12" fmla="*/ 304 w 353"/>
                  <a:gd name="T13" fmla="*/ 98 h 147"/>
                  <a:gd name="T14" fmla="*/ 312 w 353"/>
                  <a:gd name="T15" fmla="*/ 108 h 147"/>
                  <a:gd name="T16" fmla="*/ 312 w 353"/>
                  <a:gd name="T17" fmla="*/ 144 h 147"/>
                  <a:gd name="T18" fmla="*/ 312 w 353"/>
                  <a:gd name="T19" fmla="*/ 147 h 147"/>
                  <a:gd name="T20" fmla="*/ 353 w 353"/>
                  <a:gd name="T21" fmla="*/ 77 h 147"/>
                  <a:gd name="T22" fmla="*/ 316 w 353"/>
                  <a:gd name="T23" fmla="*/ 10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3" h="147">
                    <a:moveTo>
                      <a:pt x="316" y="100"/>
                    </a:moveTo>
                    <a:cubicBezTo>
                      <a:pt x="314" y="97"/>
                      <a:pt x="314" y="97"/>
                      <a:pt x="314" y="97"/>
                    </a:cubicBezTo>
                    <a:cubicBezTo>
                      <a:pt x="351" y="74"/>
                      <a:pt x="351" y="74"/>
                      <a:pt x="351" y="74"/>
                    </a:cubicBezTo>
                    <a:cubicBezTo>
                      <a:pt x="47" y="0"/>
                      <a:pt x="47" y="0"/>
                      <a:pt x="47" y="0"/>
                    </a:cubicBezTo>
                    <a:cubicBezTo>
                      <a:pt x="0" y="16"/>
                      <a:pt x="0" y="16"/>
                      <a:pt x="0" y="16"/>
                    </a:cubicBezTo>
                    <a:cubicBezTo>
                      <a:pt x="1" y="16"/>
                      <a:pt x="1" y="16"/>
                      <a:pt x="1" y="17"/>
                    </a:cubicBezTo>
                    <a:cubicBezTo>
                      <a:pt x="304" y="98"/>
                      <a:pt x="304" y="98"/>
                      <a:pt x="304" y="98"/>
                    </a:cubicBezTo>
                    <a:cubicBezTo>
                      <a:pt x="309" y="99"/>
                      <a:pt x="312" y="104"/>
                      <a:pt x="312" y="108"/>
                    </a:cubicBezTo>
                    <a:cubicBezTo>
                      <a:pt x="312" y="144"/>
                      <a:pt x="312" y="144"/>
                      <a:pt x="312" y="144"/>
                    </a:cubicBezTo>
                    <a:cubicBezTo>
                      <a:pt x="312" y="145"/>
                      <a:pt x="312" y="146"/>
                      <a:pt x="312" y="147"/>
                    </a:cubicBezTo>
                    <a:cubicBezTo>
                      <a:pt x="347" y="128"/>
                      <a:pt x="352" y="86"/>
                      <a:pt x="353" y="77"/>
                    </a:cubicBezTo>
                    <a:lnTo>
                      <a:pt x="316"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sp>
            <p:nvSpPr>
              <p:cNvPr id="146" name="Freeform 22"/>
              <p:cNvSpPr>
                <a:spLocks noEditPoints="1"/>
              </p:cNvSpPr>
              <p:nvPr/>
            </p:nvSpPr>
            <p:spPr bwMode="auto">
              <a:xfrm>
                <a:off x="5416550" y="3216276"/>
                <a:ext cx="1185863" cy="493713"/>
              </a:xfrm>
              <a:custGeom>
                <a:avLst/>
                <a:gdLst>
                  <a:gd name="T0" fmla="*/ 308 w 314"/>
                  <a:gd name="T1" fmla="*/ 82 h 129"/>
                  <a:gd name="T2" fmla="*/ 5 w 314"/>
                  <a:gd name="T3" fmla="*/ 0 h 129"/>
                  <a:gd name="T4" fmla="*/ 4 w 314"/>
                  <a:gd name="T5" fmla="*/ 0 h 129"/>
                  <a:gd name="T6" fmla="*/ 0 w 314"/>
                  <a:gd name="T7" fmla="*/ 4 h 129"/>
                  <a:gd name="T8" fmla="*/ 0 w 314"/>
                  <a:gd name="T9" fmla="*/ 40 h 129"/>
                  <a:gd name="T10" fmla="*/ 6 w 314"/>
                  <a:gd name="T11" fmla="*/ 48 h 129"/>
                  <a:gd name="T12" fmla="*/ 309 w 314"/>
                  <a:gd name="T13" fmla="*/ 129 h 129"/>
                  <a:gd name="T14" fmla="*/ 313 w 314"/>
                  <a:gd name="T15" fmla="*/ 128 h 129"/>
                  <a:gd name="T16" fmla="*/ 314 w 314"/>
                  <a:gd name="T17" fmla="*/ 125 h 129"/>
                  <a:gd name="T18" fmla="*/ 314 w 314"/>
                  <a:gd name="T19" fmla="*/ 89 h 129"/>
                  <a:gd name="T20" fmla="*/ 308 w 314"/>
                  <a:gd name="T21" fmla="*/ 82 h 129"/>
                  <a:gd name="T22" fmla="*/ 72 w 314"/>
                  <a:gd name="T23" fmla="*/ 54 h 129"/>
                  <a:gd name="T24" fmla="*/ 60 w 314"/>
                  <a:gd name="T25" fmla="*/ 39 h 129"/>
                  <a:gd name="T26" fmla="*/ 72 w 314"/>
                  <a:gd name="T27" fmla="*/ 30 h 129"/>
                  <a:gd name="T28" fmla="*/ 84 w 314"/>
                  <a:gd name="T29" fmla="*/ 45 h 129"/>
                  <a:gd name="T30" fmla="*/ 72 w 314"/>
                  <a:gd name="T31" fmla="*/ 54 h 129"/>
                  <a:gd name="T32" fmla="*/ 139 w 314"/>
                  <a:gd name="T33" fmla="*/ 72 h 129"/>
                  <a:gd name="T34" fmla="*/ 127 w 314"/>
                  <a:gd name="T35" fmla="*/ 57 h 129"/>
                  <a:gd name="T36" fmla="*/ 139 w 314"/>
                  <a:gd name="T37" fmla="*/ 48 h 129"/>
                  <a:gd name="T38" fmla="*/ 151 w 314"/>
                  <a:gd name="T39" fmla="*/ 63 h 129"/>
                  <a:gd name="T40" fmla="*/ 139 w 314"/>
                  <a:gd name="T41" fmla="*/ 72 h 129"/>
                  <a:gd name="T42" fmla="*/ 175 w 314"/>
                  <a:gd name="T43" fmla="*/ 82 h 129"/>
                  <a:gd name="T44" fmla="*/ 163 w 314"/>
                  <a:gd name="T45" fmla="*/ 66 h 129"/>
                  <a:gd name="T46" fmla="*/ 175 w 314"/>
                  <a:gd name="T47" fmla="*/ 57 h 129"/>
                  <a:gd name="T48" fmla="*/ 188 w 314"/>
                  <a:gd name="T49" fmla="*/ 73 h 129"/>
                  <a:gd name="T50" fmla="*/ 175 w 314"/>
                  <a:gd name="T51" fmla="*/ 8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4" h="129">
                    <a:moveTo>
                      <a:pt x="308" y="82"/>
                    </a:moveTo>
                    <a:cubicBezTo>
                      <a:pt x="5" y="0"/>
                      <a:pt x="5" y="0"/>
                      <a:pt x="5" y="0"/>
                    </a:cubicBezTo>
                    <a:cubicBezTo>
                      <a:pt x="5" y="0"/>
                      <a:pt x="4" y="0"/>
                      <a:pt x="4" y="0"/>
                    </a:cubicBezTo>
                    <a:cubicBezTo>
                      <a:pt x="2" y="0"/>
                      <a:pt x="0" y="2"/>
                      <a:pt x="0" y="4"/>
                    </a:cubicBezTo>
                    <a:cubicBezTo>
                      <a:pt x="0" y="40"/>
                      <a:pt x="0" y="40"/>
                      <a:pt x="0" y="40"/>
                    </a:cubicBezTo>
                    <a:cubicBezTo>
                      <a:pt x="0" y="43"/>
                      <a:pt x="3" y="47"/>
                      <a:pt x="6" y="48"/>
                    </a:cubicBezTo>
                    <a:cubicBezTo>
                      <a:pt x="309" y="129"/>
                      <a:pt x="309" y="129"/>
                      <a:pt x="309" y="129"/>
                    </a:cubicBezTo>
                    <a:cubicBezTo>
                      <a:pt x="311" y="129"/>
                      <a:pt x="312" y="129"/>
                      <a:pt x="313" y="128"/>
                    </a:cubicBezTo>
                    <a:cubicBezTo>
                      <a:pt x="314" y="127"/>
                      <a:pt x="314" y="126"/>
                      <a:pt x="314" y="125"/>
                    </a:cubicBezTo>
                    <a:cubicBezTo>
                      <a:pt x="314" y="89"/>
                      <a:pt x="314" y="89"/>
                      <a:pt x="314" y="89"/>
                    </a:cubicBezTo>
                    <a:cubicBezTo>
                      <a:pt x="314" y="86"/>
                      <a:pt x="311" y="82"/>
                      <a:pt x="308" y="82"/>
                    </a:cubicBezTo>
                    <a:close/>
                    <a:moveTo>
                      <a:pt x="72" y="54"/>
                    </a:moveTo>
                    <a:cubicBezTo>
                      <a:pt x="65" y="52"/>
                      <a:pt x="60" y="45"/>
                      <a:pt x="60" y="39"/>
                    </a:cubicBezTo>
                    <a:cubicBezTo>
                      <a:pt x="60" y="32"/>
                      <a:pt x="65" y="28"/>
                      <a:pt x="72" y="30"/>
                    </a:cubicBezTo>
                    <a:cubicBezTo>
                      <a:pt x="79" y="31"/>
                      <a:pt x="84" y="38"/>
                      <a:pt x="84" y="45"/>
                    </a:cubicBezTo>
                    <a:cubicBezTo>
                      <a:pt x="84" y="52"/>
                      <a:pt x="79" y="56"/>
                      <a:pt x="72" y="54"/>
                    </a:cubicBezTo>
                    <a:close/>
                    <a:moveTo>
                      <a:pt x="139" y="72"/>
                    </a:moveTo>
                    <a:cubicBezTo>
                      <a:pt x="132" y="70"/>
                      <a:pt x="127" y="63"/>
                      <a:pt x="127" y="57"/>
                    </a:cubicBezTo>
                    <a:cubicBezTo>
                      <a:pt x="127" y="50"/>
                      <a:pt x="132" y="46"/>
                      <a:pt x="139" y="48"/>
                    </a:cubicBezTo>
                    <a:cubicBezTo>
                      <a:pt x="146" y="49"/>
                      <a:pt x="151" y="56"/>
                      <a:pt x="151" y="63"/>
                    </a:cubicBezTo>
                    <a:cubicBezTo>
                      <a:pt x="151" y="70"/>
                      <a:pt x="146" y="74"/>
                      <a:pt x="139" y="72"/>
                    </a:cubicBezTo>
                    <a:close/>
                    <a:moveTo>
                      <a:pt x="175" y="82"/>
                    </a:moveTo>
                    <a:cubicBezTo>
                      <a:pt x="169" y="80"/>
                      <a:pt x="163" y="73"/>
                      <a:pt x="163" y="66"/>
                    </a:cubicBezTo>
                    <a:cubicBezTo>
                      <a:pt x="163" y="60"/>
                      <a:pt x="169" y="56"/>
                      <a:pt x="175" y="57"/>
                    </a:cubicBezTo>
                    <a:cubicBezTo>
                      <a:pt x="182" y="59"/>
                      <a:pt x="188" y="66"/>
                      <a:pt x="188" y="73"/>
                    </a:cubicBezTo>
                    <a:cubicBezTo>
                      <a:pt x="188" y="80"/>
                      <a:pt x="182" y="84"/>
                      <a:pt x="175"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sp>
            <p:nvSpPr>
              <p:cNvPr id="147" name="Freeform 23"/>
              <p:cNvSpPr>
                <a:spLocks/>
              </p:cNvSpPr>
              <p:nvPr/>
            </p:nvSpPr>
            <p:spPr bwMode="auto">
              <a:xfrm>
                <a:off x="6046788" y="3576638"/>
                <a:ext cx="188913" cy="117475"/>
              </a:xfrm>
              <a:custGeom>
                <a:avLst/>
                <a:gdLst>
                  <a:gd name="T0" fmla="*/ 0 w 119"/>
                  <a:gd name="T1" fmla="*/ 0 h 74"/>
                  <a:gd name="T2" fmla="*/ 0 w 119"/>
                  <a:gd name="T3" fmla="*/ 12 h 74"/>
                  <a:gd name="T4" fmla="*/ 88 w 119"/>
                  <a:gd name="T5" fmla="*/ 74 h 74"/>
                  <a:gd name="T6" fmla="*/ 119 w 119"/>
                  <a:gd name="T7" fmla="*/ 50 h 74"/>
                  <a:gd name="T8" fmla="*/ 43 w 119"/>
                  <a:gd name="T9" fmla="*/ 12 h 74"/>
                  <a:gd name="T10" fmla="*/ 0 w 119"/>
                  <a:gd name="T11" fmla="*/ 0 h 74"/>
                </a:gdLst>
                <a:ahLst/>
                <a:cxnLst>
                  <a:cxn ang="0">
                    <a:pos x="T0" y="T1"/>
                  </a:cxn>
                  <a:cxn ang="0">
                    <a:pos x="T2" y="T3"/>
                  </a:cxn>
                  <a:cxn ang="0">
                    <a:pos x="T4" y="T5"/>
                  </a:cxn>
                  <a:cxn ang="0">
                    <a:pos x="T6" y="T7"/>
                  </a:cxn>
                  <a:cxn ang="0">
                    <a:pos x="T8" y="T9"/>
                  </a:cxn>
                  <a:cxn ang="0">
                    <a:pos x="T10" y="T11"/>
                  </a:cxn>
                </a:cxnLst>
                <a:rect l="0" t="0" r="r" b="b"/>
                <a:pathLst>
                  <a:path w="119" h="74">
                    <a:moveTo>
                      <a:pt x="0" y="0"/>
                    </a:moveTo>
                    <a:lnTo>
                      <a:pt x="0" y="12"/>
                    </a:lnTo>
                    <a:lnTo>
                      <a:pt x="88" y="74"/>
                    </a:lnTo>
                    <a:lnTo>
                      <a:pt x="119" y="50"/>
                    </a:lnTo>
                    <a:lnTo>
                      <a:pt x="43" y="1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sp>
            <p:nvSpPr>
              <p:cNvPr id="148" name="Freeform 24"/>
              <p:cNvSpPr>
                <a:spLocks/>
              </p:cNvSpPr>
              <p:nvPr/>
            </p:nvSpPr>
            <p:spPr bwMode="auto">
              <a:xfrm>
                <a:off x="5808663" y="3549651"/>
                <a:ext cx="374650" cy="149225"/>
              </a:xfrm>
              <a:custGeom>
                <a:avLst/>
                <a:gdLst>
                  <a:gd name="T0" fmla="*/ 148 w 236"/>
                  <a:gd name="T1" fmla="*/ 31 h 94"/>
                  <a:gd name="T2" fmla="*/ 148 w 236"/>
                  <a:gd name="T3" fmla="*/ 17 h 94"/>
                  <a:gd name="T4" fmla="*/ 91 w 236"/>
                  <a:gd name="T5" fmla="*/ 0 h 94"/>
                  <a:gd name="T6" fmla="*/ 91 w 236"/>
                  <a:gd name="T7" fmla="*/ 5 h 94"/>
                  <a:gd name="T8" fmla="*/ 53 w 236"/>
                  <a:gd name="T9" fmla="*/ 7 h 94"/>
                  <a:gd name="T10" fmla="*/ 0 w 236"/>
                  <a:gd name="T11" fmla="*/ 29 h 94"/>
                  <a:gd name="T12" fmla="*/ 91 w 236"/>
                  <a:gd name="T13" fmla="*/ 12 h 94"/>
                  <a:gd name="T14" fmla="*/ 91 w 236"/>
                  <a:gd name="T15" fmla="*/ 14 h 94"/>
                  <a:gd name="T16" fmla="*/ 60 w 236"/>
                  <a:gd name="T17" fmla="*/ 19 h 94"/>
                  <a:gd name="T18" fmla="*/ 0 w 236"/>
                  <a:gd name="T19" fmla="*/ 29 h 94"/>
                  <a:gd name="T20" fmla="*/ 119 w 236"/>
                  <a:gd name="T21" fmla="*/ 63 h 94"/>
                  <a:gd name="T22" fmla="*/ 236 w 236"/>
                  <a:gd name="T23" fmla="*/ 94 h 94"/>
                  <a:gd name="T24" fmla="*/ 176 w 236"/>
                  <a:gd name="T25" fmla="*/ 50 h 94"/>
                  <a:gd name="T26" fmla="*/ 148 w 236"/>
                  <a:gd name="T2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94">
                    <a:moveTo>
                      <a:pt x="148" y="31"/>
                    </a:moveTo>
                    <a:lnTo>
                      <a:pt x="148" y="17"/>
                    </a:lnTo>
                    <a:lnTo>
                      <a:pt x="91" y="0"/>
                    </a:lnTo>
                    <a:lnTo>
                      <a:pt x="91" y="5"/>
                    </a:lnTo>
                    <a:lnTo>
                      <a:pt x="53" y="7"/>
                    </a:lnTo>
                    <a:lnTo>
                      <a:pt x="0" y="29"/>
                    </a:lnTo>
                    <a:lnTo>
                      <a:pt x="91" y="12"/>
                    </a:lnTo>
                    <a:lnTo>
                      <a:pt x="91" y="14"/>
                    </a:lnTo>
                    <a:lnTo>
                      <a:pt x="60" y="19"/>
                    </a:lnTo>
                    <a:lnTo>
                      <a:pt x="0" y="29"/>
                    </a:lnTo>
                    <a:lnTo>
                      <a:pt x="119" y="63"/>
                    </a:lnTo>
                    <a:lnTo>
                      <a:pt x="236" y="94"/>
                    </a:lnTo>
                    <a:lnTo>
                      <a:pt x="176" y="50"/>
                    </a:lnTo>
                    <a:lnTo>
                      <a:pt x="148"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grpSp>
        <p:sp>
          <p:nvSpPr>
            <p:cNvPr id="144" name="Freeform 13"/>
            <p:cNvSpPr>
              <a:spLocks noChangeAspect="1" noEditPoints="1"/>
            </p:cNvSpPr>
            <p:nvPr/>
          </p:nvSpPr>
          <p:spPr bwMode="black">
            <a:xfrm>
              <a:off x="8119678" y="6236621"/>
              <a:ext cx="409278" cy="348471"/>
            </a:xfrm>
            <a:custGeom>
              <a:avLst/>
              <a:gdLst>
                <a:gd name="T0" fmla="*/ 344 w 414"/>
                <a:gd name="T1" fmla="*/ 55 h 353"/>
                <a:gd name="T2" fmla="*/ 296 w 414"/>
                <a:gd name="T3" fmla="*/ 9 h 353"/>
                <a:gd name="T4" fmla="*/ 206 w 414"/>
                <a:gd name="T5" fmla="*/ 45 h 353"/>
                <a:gd name="T6" fmla="*/ 0 w 414"/>
                <a:gd name="T7" fmla="*/ 174 h 353"/>
                <a:gd name="T8" fmla="*/ 158 w 414"/>
                <a:gd name="T9" fmla="*/ 278 h 353"/>
                <a:gd name="T10" fmla="*/ 160 w 414"/>
                <a:gd name="T11" fmla="*/ 278 h 353"/>
                <a:gd name="T12" fmla="*/ 160 w 414"/>
                <a:gd name="T13" fmla="*/ 332 h 353"/>
                <a:gd name="T14" fmla="*/ 133 w 414"/>
                <a:gd name="T15" fmla="*/ 337 h 353"/>
                <a:gd name="T16" fmla="*/ 128 w 414"/>
                <a:gd name="T17" fmla="*/ 347 h 353"/>
                <a:gd name="T18" fmla="*/ 137 w 414"/>
                <a:gd name="T19" fmla="*/ 352 h 353"/>
                <a:gd name="T20" fmla="*/ 137 w 414"/>
                <a:gd name="T21" fmla="*/ 352 h 353"/>
                <a:gd name="T22" fmla="*/ 176 w 414"/>
                <a:gd name="T23" fmla="*/ 346 h 353"/>
                <a:gd name="T24" fmla="*/ 215 w 414"/>
                <a:gd name="T25" fmla="*/ 352 h 353"/>
                <a:gd name="T26" fmla="*/ 218 w 414"/>
                <a:gd name="T27" fmla="*/ 352 h 353"/>
                <a:gd name="T28" fmla="*/ 224 w 414"/>
                <a:gd name="T29" fmla="*/ 347 h 353"/>
                <a:gd name="T30" fmla="*/ 245 w 414"/>
                <a:gd name="T31" fmla="*/ 352 h 353"/>
                <a:gd name="T32" fmla="*/ 248 w 414"/>
                <a:gd name="T33" fmla="*/ 352 h 353"/>
                <a:gd name="T34" fmla="*/ 255 w 414"/>
                <a:gd name="T35" fmla="*/ 347 h 353"/>
                <a:gd name="T36" fmla="*/ 250 w 414"/>
                <a:gd name="T37" fmla="*/ 337 h 353"/>
                <a:gd name="T38" fmla="*/ 207 w 414"/>
                <a:gd name="T39" fmla="*/ 331 h 353"/>
                <a:gd name="T40" fmla="*/ 207 w 414"/>
                <a:gd name="T41" fmla="*/ 271 h 353"/>
                <a:gd name="T42" fmla="*/ 343 w 414"/>
                <a:gd name="T43" fmla="*/ 112 h 353"/>
                <a:gd name="T44" fmla="*/ 414 w 414"/>
                <a:gd name="T45" fmla="*/ 83 h 353"/>
                <a:gd name="T46" fmla="*/ 344 w 414"/>
                <a:gd name="T47" fmla="*/ 55 h 353"/>
                <a:gd name="T48" fmla="*/ 192 w 414"/>
                <a:gd name="T49" fmla="*/ 332 h 353"/>
                <a:gd name="T50" fmla="*/ 192 w 414"/>
                <a:gd name="T51" fmla="*/ 332 h 353"/>
                <a:gd name="T52" fmla="*/ 191 w 414"/>
                <a:gd name="T53" fmla="*/ 332 h 353"/>
                <a:gd name="T54" fmla="*/ 176 w 414"/>
                <a:gd name="T55" fmla="*/ 331 h 353"/>
                <a:gd name="T56" fmla="*/ 175 w 414"/>
                <a:gd name="T57" fmla="*/ 331 h 353"/>
                <a:gd name="T58" fmla="*/ 175 w 414"/>
                <a:gd name="T59" fmla="*/ 277 h 353"/>
                <a:gd name="T60" fmla="*/ 192 w 414"/>
                <a:gd name="T61" fmla="*/ 275 h 353"/>
                <a:gd name="T62" fmla="*/ 192 w 414"/>
                <a:gd name="T63" fmla="*/ 332 h 353"/>
                <a:gd name="T64" fmla="*/ 286 w 414"/>
                <a:gd name="T65" fmla="*/ 82 h 353"/>
                <a:gd name="T66" fmla="*/ 271 w 414"/>
                <a:gd name="T67" fmla="*/ 67 h 353"/>
                <a:gd name="T68" fmla="*/ 286 w 414"/>
                <a:gd name="T69" fmla="*/ 52 h 353"/>
                <a:gd name="T70" fmla="*/ 301 w 414"/>
                <a:gd name="T71" fmla="*/ 67 h 353"/>
                <a:gd name="T72" fmla="*/ 286 w 414"/>
                <a:gd name="T73" fmla="*/ 8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4" h="353">
                  <a:moveTo>
                    <a:pt x="344" y="55"/>
                  </a:moveTo>
                  <a:cubicBezTo>
                    <a:pt x="336" y="33"/>
                    <a:pt x="319" y="16"/>
                    <a:pt x="296" y="9"/>
                  </a:cubicBezTo>
                  <a:cubicBezTo>
                    <a:pt x="263" y="0"/>
                    <a:pt x="228" y="11"/>
                    <a:pt x="206" y="45"/>
                  </a:cubicBezTo>
                  <a:cubicBezTo>
                    <a:pt x="145" y="140"/>
                    <a:pt x="71" y="200"/>
                    <a:pt x="0" y="174"/>
                  </a:cubicBezTo>
                  <a:cubicBezTo>
                    <a:pt x="0" y="174"/>
                    <a:pt x="50" y="278"/>
                    <a:pt x="158" y="278"/>
                  </a:cubicBezTo>
                  <a:cubicBezTo>
                    <a:pt x="159" y="278"/>
                    <a:pt x="160" y="278"/>
                    <a:pt x="160" y="278"/>
                  </a:cubicBezTo>
                  <a:cubicBezTo>
                    <a:pt x="160" y="332"/>
                    <a:pt x="160" y="332"/>
                    <a:pt x="160" y="332"/>
                  </a:cubicBezTo>
                  <a:cubicBezTo>
                    <a:pt x="150" y="333"/>
                    <a:pt x="140" y="335"/>
                    <a:pt x="133" y="337"/>
                  </a:cubicBezTo>
                  <a:cubicBezTo>
                    <a:pt x="129" y="339"/>
                    <a:pt x="127" y="343"/>
                    <a:pt x="128" y="347"/>
                  </a:cubicBezTo>
                  <a:cubicBezTo>
                    <a:pt x="129" y="351"/>
                    <a:pt x="134" y="353"/>
                    <a:pt x="137" y="352"/>
                  </a:cubicBezTo>
                  <a:cubicBezTo>
                    <a:pt x="137" y="352"/>
                    <a:pt x="137" y="352"/>
                    <a:pt x="137" y="352"/>
                  </a:cubicBezTo>
                  <a:cubicBezTo>
                    <a:pt x="147" y="348"/>
                    <a:pt x="161" y="346"/>
                    <a:pt x="176" y="346"/>
                  </a:cubicBezTo>
                  <a:cubicBezTo>
                    <a:pt x="192" y="346"/>
                    <a:pt x="206" y="348"/>
                    <a:pt x="215" y="352"/>
                  </a:cubicBezTo>
                  <a:cubicBezTo>
                    <a:pt x="216" y="352"/>
                    <a:pt x="217" y="352"/>
                    <a:pt x="218" y="352"/>
                  </a:cubicBezTo>
                  <a:cubicBezTo>
                    <a:pt x="221" y="352"/>
                    <a:pt x="223" y="350"/>
                    <a:pt x="224" y="347"/>
                  </a:cubicBezTo>
                  <a:cubicBezTo>
                    <a:pt x="232" y="348"/>
                    <a:pt x="240" y="350"/>
                    <a:pt x="245" y="352"/>
                  </a:cubicBezTo>
                  <a:cubicBezTo>
                    <a:pt x="246" y="352"/>
                    <a:pt x="247" y="352"/>
                    <a:pt x="248" y="352"/>
                  </a:cubicBezTo>
                  <a:cubicBezTo>
                    <a:pt x="251" y="352"/>
                    <a:pt x="254" y="350"/>
                    <a:pt x="255" y="347"/>
                  </a:cubicBezTo>
                  <a:cubicBezTo>
                    <a:pt x="256" y="343"/>
                    <a:pt x="254" y="339"/>
                    <a:pt x="250" y="337"/>
                  </a:cubicBezTo>
                  <a:cubicBezTo>
                    <a:pt x="239" y="334"/>
                    <a:pt x="224" y="331"/>
                    <a:pt x="207" y="331"/>
                  </a:cubicBezTo>
                  <a:cubicBezTo>
                    <a:pt x="207" y="271"/>
                    <a:pt x="207" y="271"/>
                    <a:pt x="207" y="271"/>
                  </a:cubicBezTo>
                  <a:cubicBezTo>
                    <a:pt x="283" y="251"/>
                    <a:pt x="323" y="185"/>
                    <a:pt x="343" y="112"/>
                  </a:cubicBezTo>
                  <a:cubicBezTo>
                    <a:pt x="414" y="83"/>
                    <a:pt x="414" y="83"/>
                    <a:pt x="414" y="83"/>
                  </a:cubicBezTo>
                  <a:lnTo>
                    <a:pt x="344" y="55"/>
                  </a:lnTo>
                  <a:close/>
                  <a:moveTo>
                    <a:pt x="192" y="332"/>
                  </a:moveTo>
                  <a:cubicBezTo>
                    <a:pt x="192" y="332"/>
                    <a:pt x="192" y="332"/>
                    <a:pt x="192" y="332"/>
                  </a:cubicBezTo>
                  <a:cubicBezTo>
                    <a:pt x="192" y="332"/>
                    <a:pt x="192" y="332"/>
                    <a:pt x="191" y="332"/>
                  </a:cubicBezTo>
                  <a:cubicBezTo>
                    <a:pt x="187" y="331"/>
                    <a:pt x="181" y="331"/>
                    <a:pt x="176" y="331"/>
                  </a:cubicBezTo>
                  <a:cubicBezTo>
                    <a:pt x="176" y="331"/>
                    <a:pt x="176" y="331"/>
                    <a:pt x="175" y="331"/>
                  </a:cubicBezTo>
                  <a:cubicBezTo>
                    <a:pt x="175" y="277"/>
                    <a:pt x="175" y="277"/>
                    <a:pt x="175" y="277"/>
                  </a:cubicBezTo>
                  <a:cubicBezTo>
                    <a:pt x="181" y="276"/>
                    <a:pt x="187" y="276"/>
                    <a:pt x="192" y="275"/>
                  </a:cubicBezTo>
                  <a:lnTo>
                    <a:pt x="192" y="332"/>
                  </a:lnTo>
                  <a:close/>
                  <a:moveTo>
                    <a:pt x="286" y="82"/>
                  </a:moveTo>
                  <a:cubicBezTo>
                    <a:pt x="278" y="82"/>
                    <a:pt x="271" y="75"/>
                    <a:pt x="271" y="67"/>
                  </a:cubicBezTo>
                  <a:cubicBezTo>
                    <a:pt x="271" y="59"/>
                    <a:pt x="278" y="52"/>
                    <a:pt x="286" y="52"/>
                  </a:cubicBezTo>
                  <a:cubicBezTo>
                    <a:pt x="294" y="52"/>
                    <a:pt x="301" y="59"/>
                    <a:pt x="301" y="67"/>
                  </a:cubicBezTo>
                  <a:cubicBezTo>
                    <a:pt x="301" y="75"/>
                    <a:pt x="294" y="82"/>
                    <a:pt x="286" y="82"/>
                  </a:cubicBezTo>
                  <a:close/>
                </a:path>
              </a:pathLst>
            </a:custGeom>
            <a:solidFill>
              <a:srgbClr val="505050"/>
            </a:solidFill>
            <a:ln w="25400" cap="flat" cmpd="sng" algn="ctr">
              <a:noFill/>
              <a:prstDash val="solid"/>
              <a:headEnd type="none" w="med" len="med"/>
              <a:tailEnd type="none" w="med" len="med"/>
            </a:ln>
            <a:effectLst/>
          </p:spPr>
          <p:txBody>
            <a:bodyPr vert="horz" wrap="square" lIns="82302" tIns="41151" rIns="82302" bIns="41151" numCol="1" rtlCol="0" anchor="ctr" anchorCtr="0" compatLnSpc="1">
              <a:prstTxWarp prst="textNoShape">
                <a:avLst/>
              </a:prstTxWarp>
            </a:bodyPr>
            <a:lstStyle/>
            <a:p>
              <a:pPr defTabSz="740740">
                <a:defRPr/>
              </a:pPr>
              <a:endParaRPr lang="en-US" kern="0" spc="-122" dirty="0" smtClean="0">
                <a:solidFill>
                  <a:srgbClr val="000000">
                    <a:lumMod val="50000"/>
                  </a:srgbClr>
                </a:solidFill>
                <a:latin typeface="Segoe Light" pitchFamily="34" charset="0"/>
              </a:endParaRPr>
            </a:p>
          </p:txBody>
        </p:sp>
      </p:grpSp>
      <p:grpSp>
        <p:nvGrpSpPr>
          <p:cNvPr id="153" name="Group 152"/>
          <p:cNvGrpSpPr/>
          <p:nvPr/>
        </p:nvGrpSpPr>
        <p:grpSpPr>
          <a:xfrm>
            <a:off x="7443122" y="1524091"/>
            <a:ext cx="381834" cy="445323"/>
            <a:chOff x="10280016" y="4544833"/>
            <a:chExt cx="728879" cy="719102"/>
          </a:xfrm>
        </p:grpSpPr>
        <p:grpSp>
          <p:nvGrpSpPr>
            <p:cNvPr id="154" name="Group 153"/>
            <p:cNvGrpSpPr/>
            <p:nvPr/>
          </p:nvGrpSpPr>
          <p:grpSpPr bwMode="black">
            <a:xfrm>
              <a:off x="10280016" y="4544833"/>
              <a:ext cx="728879" cy="719102"/>
              <a:chOff x="2916435" y="3914152"/>
              <a:chExt cx="930763" cy="918513"/>
            </a:xfrm>
          </p:grpSpPr>
          <p:pic>
            <p:nvPicPr>
              <p:cNvPr id="156" name="Picture 15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black">
              <a:xfrm rot="2614426" flipH="1">
                <a:off x="2916435" y="4302640"/>
                <a:ext cx="394555" cy="530025"/>
              </a:xfrm>
              <a:prstGeom prst="rect">
                <a:avLst/>
              </a:prstGeom>
            </p:spPr>
          </p:pic>
          <p:sp>
            <p:nvSpPr>
              <p:cNvPr id="157" name="Freeform 61"/>
              <p:cNvSpPr>
                <a:spLocks/>
              </p:cNvSpPr>
              <p:nvPr/>
            </p:nvSpPr>
            <p:spPr bwMode="black">
              <a:xfrm rot="10800000">
                <a:off x="3279998" y="3914152"/>
                <a:ext cx="567200"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91427" tIns="45713" rIns="91427" bIns="45713" numCol="1" anchor="t" anchorCtr="0" compatLnSpc="1">
                <a:prstTxWarp prst="textNoShape">
                  <a:avLst/>
                </a:prstTxWarp>
              </a:bodyPr>
              <a:lstStyle/>
              <a:p>
                <a:pPr defTabSz="932563">
                  <a:defRPr/>
                </a:pPr>
                <a:endParaRPr lang="en-US" sz="900" kern="0" dirty="0" smtClean="0">
                  <a:solidFill>
                    <a:srgbClr val="FFFFFF"/>
                  </a:solidFill>
                </a:endParaRPr>
              </a:p>
            </p:txBody>
          </p:sp>
        </p:grpSp>
        <p:sp>
          <p:nvSpPr>
            <p:cNvPr id="155" name="Freeform 154"/>
            <p:cNvSpPr/>
            <p:nvPr>
              <p:custDataLst>
                <p:tags r:id="rId1"/>
              </p:custDataLst>
            </p:nvPr>
          </p:nvSpPr>
          <p:spPr>
            <a:xfrm>
              <a:off x="10639372" y="4697517"/>
              <a:ext cx="294872" cy="301210"/>
            </a:xfrm>
            <a:custGeom>
              <a:avLst/>
              <a:gdLst/>
              <a:ahLst/>
              <a:cxnLst/>
              <a:rect l="l" t="t" r="r" b="b"/>
              <a:pathLst>
                <a:path w="1188720" h="1198117">
                  <a:moveTo>
                    <a:pt x="0" y="1179829"/>
                  </a:moveTo>
                  <a:lnTo>
                    <a:pt x="1188720" y="1179829"/>
                  </a:lnTo>
                  <a:lnTo>
                    <a:pt x="1188720" y="1198117"/>
                  </a:lnTo>
                  <a:lnTo>
                    <a:pt x="0" y="1198117"/>
                  </a:lnTo>
                  <a:close/>
                  <a:moveTo>
                    <a:pt x="85725" y="629228"/>
                  </a:moveTo>
                  <a:lnTo>
                    <a:pt x="228600" y="629228"/>
                  </a:lnTo>
                  <a:lnTo>
                    <a:pt x="228600" y="1174749"/>
                  </a:lnTo>
                  <a:lnTo>
                    <a:pt x="85725" y="1174749"/>
                  </a:lnTo>
                  <a:close/>
                  <a:moveTo>
                    <a:pt x="160954" y="560521"/>
                  </a:moveTo>
                  <a:lnTo>
                    <a:pt x="134893" y="565433"/>
                  </a:lnTo>
                  <a:lnTo>
                    <a:pt x="135875" y="570646"/>
                  </a:lnTo>
                  <a:lnTo>
                    <a:pt x="161936" y="565734"/>
                  </a:lnTo>
                  <a:close/>
                  <a:moveTo>
                    <a:pt x="200045" y="527408"/>
                  </a:moveTo>
                  <a:lnTo>
                    <a:pt x="95801" y="547055"/>
                  </a:lnTo>
                  <a:lnTo>
                    <a:pt x="96784" y="552268"/>
                  </a:lnTo>
                  <a:lnTo>
                    <a:pt x="201028" y="532620"/>
                  </a:lnTo>
                  <a:close/>
                  <a:moveTo>
                    <a:pt x="193530" y="502890"/>
                  </a:moveTo>
                  <a:lnTo>
                    <a:pt x="102316" y="520082"/>
                  </a:lnTo>
                  <a:lnTo>
                    <a:pt x="103299" y="525294"/>
                  </a:lnTo>
                  <a:lnTo>
                    <a:pt x="194512" y="508102"/>
                  </a:lnTo>
                  <a:close/>
                  <a:moveTo>
                    <a:pt x="180500" y="479600"/>
                  </a:moveTo>
                  <a:lnTo>
                    <a:pt x="115347" y="491880"/>
                  </a:lnTo>
                  <a:lnTo>
                    <a:pt x="116329" y="497092"/>
                  </a:lnTo>
                  <a:lnTo>
                    <a:pt x="181482" y="484813"/>
                  </a:lnTo>
                  <a:close/>
                  <a:moveTo>
                    <a:pt x="378883" y="434974"/>
                  </a:moveTo>
                  <a:lnTo>
                    <a:pt x="521758" y="434974"/>
                  </a:lnTo>
                  <a:lnTo>
                    <a:pt x="521758" y="1174749"/>
                  </a:lnTo>
                  <a:lnTo>
                    <a:pt x="378883" y="1174749"/>
                  </a:lnTo>
                  <a:close/>
                  <a:moveTo>
                    <a:pt x="672041" y="225425"/>
                  </a:moveTo>
                  <a:lnTo>
                    <a:pt x="814916" y="225425"/>
                  </a:lnTo>
                  <a:lnTo>
                    <a:pt x="814916" y="1174749"/>
                  </a:lnTo>
                  <a:lnTo>
                    <a:pt x="672041" y="1174749"/>
                  </a:lnTo>
                  <a:close/>
                  <a:moveTo>
                    <a:pt x="144046" y="189143"/>
                  </a:moveTo>
                  <a:cubicBezTo>
                    <a:pt x="151107" y="189037"/>
                    <a:pt x="156647" y="189144"/>
                    <a:pt x="164251" y="190420"/>
                  </a:cubicBezTo>
                  <a:cubicBezTo>
                    <a:pt x="171855" y="191696"/>
                    <a:pt x="181740" y="194037"/>
                    <a:pt x="189670" y="196802"/>
                  </a:cubicBezTo>
                  <a:cubicBezTo>
                    <a:pt x="197599" y="199568"/>
                    <a:pt x="204877" y="202865"/>
                    <a:pt x="211830" y="207013"/>
                  </a:cubicBezTo>
                  <a:cubicBezTo>
                    <a:pt x="218782" y="211162"/>
                    <a:pt x="225516" y="216161"/>
                    <a:pt x="231382" y="221693"/>
                  </a:cubicBezTo>
                  <a:cubicBezTo>
                    <a:pt x="237248" y="227224"/>
                    <a:pt x="242679" y="233712"/>
                    <a:pt x="247025" y="240201"/>
                  </a:cubicBezTo>
                  <a:cubicBezTo>
                    <a:pt x="251370" y="246689"/>
                    <a:pt x="254411" y="253923"/>
                    <a:pt x="257453" y="260624"/>
                  </a:cubicBezTo>
                  <a:cubicBezTo>
                    <a:pt x="260495" y="267325"/>
                    <a:pt x="263319" y="273282"/>
                    <a:pt x="265274" y="280409"/>
                  </a:cubicBezTo>
                  <a:cubicBezTo>
                    <a:pt x="267230" y="287536"/>
                    <a:pt x="268967" y="295194"/>
                    <a:pt x="269185" y="303385"/>
                  </a:cubicBezTo>
                  <a:cubicBezTo>
                    <a:pt x="269402" y="311575"/>
                    <a:pt x="268641" y="320510"/>
                    <a:pt x="266578" y="329552"/>
                  </a:cubicBezTo>
                  <a:cubicBezTo>
                    <a:pt x="264514" y="338593"/>
                    <a:pt x="261146" y="347528"/>
                    <a:pt x="256801" y="357633"/>
                  </a:cubicBezTo>
                  <a:cubicBezTo>
                    <a:pt x="252456" y="367738"/>
                    <a:pt x="246373" y="378375"/>
                    <a:pt x="240507" y="390182"/>
                  </a:cubicBezTo>
                  <a:cubicBezTo>
                    <a:pt x="234641" y="401989"/>
                    <a:pt x="226277" y="418902"/>
                    <a:pt x="221606" y="428476"/>
                  </a:cubicBezTo>
                  <a:cubicBezTo>
                    <a:pt x="216935" y="438049"/>
                    <a:pt x="213568" y="443048"/>
                    <a:pt x="212481" y="447622"/>
                  </a:cubicBezTo>
                  <a:cubicBezTo>
                    <a:pt x="211395" y="452196"/>
                    <a:pt x="215414" y="453260"/>
                    <a:pt x="215088" y="455919"/>
                  </a:cubicBezTo>
                  <a:cubicBezTo>
                    <a:pt x="214762" y="458578"/>
                    <a:pt x="210743" y="461025"/>
                    <a:pt x="210526" y="463578"/>
                  </a:cubicBezTo>
                  <a:cubicBezTo>
                    <a:pt x="210309" y="466130"/>
                    <a:pt x="214219" y="467620"/>
                    <a:pt x="213785" y="471236"/>
                  </a:cubicBezTo>
                  <a:lnTo>
                    <a:pt x="207919" y="485277"/>
                  </a:lnTo>
                  <a:cubicBezTo>
                    <a:pt x="207267" y="489213"/>
                    <a:pt x="209005" y="491766"/>
                    <a:pt x="209874" y="494850"/>
                  </a:cubicBezTo>
                  <a:cubicBezTo>
                    <a:pt x="210743" y="497935"/>
                    <a:pt x="213567" y="499743"/>
                    <a:pt x="213133" y="503785"/>
                  </a:cubicBezTo>
                  <a:cubicBezTo>
                    <a:pt x="212698" y="507827"/>
                    <a:pt x="207158" y="514954"/>
                    <a:pt x="207267" y="519102"/>
                  </a:cubicBezTo>
                  <a:cubicBezTo>
                    <a:pt x="207376" y="523251"/>
                    <a:pt x="213024" y="525166"/>
                    <a:pt x="213785" y="528676"/>
                  </a:cubicBezTo>
                  <a:lnTo>
                    <a:pt x="211830" y="540164"/>
                  </a:lnTo>
                  <a:cubicBezTo>
                    <a:pt x="210743" y="542929"/>
                    <a:pt x="207484" y="543461"/>
                    <a:pt x="207267" y="545270"/>
                  </a:cubicBezTo>
                  <a:cubicBezTo>
                    <a:pt x="207050" y="547078"/>
                    <a:pt x="209440" y="548780"/>
                    <a:pt x="210526" y="551013"/>
                  </a:cubicBezTo>
                  <a:cubicBezTo>
                    <a:pt x="211612" y="553247"/>
                    <a:pt x="213676" y="555587"/>
                    <a:pt x="213785" y="558672"/>
                  </a:cubicBezTo>
                  <a:cubicBezTo>
                    <a:pt x="213893" y="561757"/>
                    <a:pt x="213242" y="566437"/>
                    <a:pt x="211178" y="569522"/>
                  </a:cubicBezTo>
                  <a:cubicBezTo>
                    <a:pt x="209114" y="572606"/>
                    <a:pt x="207593" y="574628"/>
                    <a:pt x="201401" y="577180"/>
                  </a:cubicBezTo>
                  <a:cubicBezTo>
                    <a:pt x="195209" y="579733"/>
                    <a:pt x="179024" y="582606"/>
                    <a:pt x="174027" y="584839"/>
                  </a:cubicBezTo>
                  <a:cubicBezTo>
                    <a:pt x="169031" y="587073"/>
                    <a:pt x="172724" y="588137"/>
                    <a:pt x="171420" y="590583"/>
                  </a:cubicBezTo>
                  <a:cubicBezTo>
                    <a:pt x="170117" y="593030"/>
                    <a:pt x="169248" y="597072"/>
                    <a:pt x="166206" y="599518"/>
                  </a:cubicBezTo>
                  <a:cubicBezTo>
                    <a:pt x="163164" y="601964"/>
                    <a:pt x="157733" y="604198"/>
                    <a:pt x="153171" y="605262"/>
                  </a:cubicBezTo>
                  <a:cubicBezTo>
                    <a:pt x="148608" y="606326"/>
                    <a:pt x="142960" y="606645"/>
                    <a:pt x="138832" y="605900"/>
                  </a:cubicBezTo>
                  <a:cubicBezTo>
                    <a:pt x="134704" y="605156"/>
                    <a:pt x="131011" y="602603"/>
                    <a:pt x="128404" y="600794"/>
                  </a:cubicBezTo>
                  <a:cubicBezTo>
                    <a:pt x="125797" y="598986"/>
                    <a:pt x="124276" y="597391"/>
                    <a:pt x="123189" y="595051"/>
                  </a:cubicBezTo>
                  <a:lnTo>
                    <a:pt x="121886" y="586754"/>
                  </a:lnTo>
                  <a:cubicBezTo>
                    <a:pt x="118084" y="584626"/>
                    <a:pt x="110806" y="581648"/>
                    <a:pt x="110806" y="581648"/>
                  </a:cubicBezTo>
                  <a:cubicBezTo>
                    <a:pt x="107004" y="580052"/>
                    <a:pt x="100704" y="577712"/>
                    <a:pt x="97119" y="575904"/>
                  </a:cubicBezTo>
                  <a:cubicBezTo>
                    <a:pt x="93534" y="574096"/>
                    <a:pt x="91471" y="572713"/>
                    <a:pt x="89298" y="570798"/>
                  </a:cubicBezTo>
                  <a:cubicBezTo>
                    <a:pt x="87125" y="568883"/>
                    <a:pt x="84844" y="566756"/>
                    <a:pt x="84084" y="564416"/>
                  </a:cubicBezTo>
                  <a:cubicBezTo>
                    <a:pt x="83324" y="562076"/>
                    <a:pt x="83975" y="559417"/>
                    <a:pt x="84736" y="556757"/>
                  </a:cubicBezTo>
                  <a:lnTo>
                    <a:pt x="88646" y="548461"/>
                  </a:lnTo>
                  <a:cubicBezTo>
                    <a:pt x="88972" y="546546"/>
                    <a:pt x="87668" y="546759"/>
                    <a:pt x="86691" y="545270"/>
                  </a:cubicBezTo>
                  <a:cubicBezTo>
                    <a:pt x="85713" y="543780"/>
                    <a:pt x="83650" y="541866"/>
                    <a:pt x="82780" y="539526"/>
                  </a:cubicBezTo>
                  <a:cubicBezTo>
                    <a:pt x="81911" y="537185"/>
                    <a:pt x="81151" y="533994"/>
                    <a:pt x="81477" y="531229"/>
                  </a:cubicBezTo>
                  <a:cubicBezTo>
                    <a:pt x="81803" y="528463"/>
                    <a:pt x="83758" y="525166"/>
                    <a:pt x="84736" y="522932"/>
                  </a:cubicBezTo>
                  <a:cubicBezTo>
                    <a:pt x="85713" y="520698"/>
                    <a:pt x="87451" y="519315"/>
                    <a:pt x="87343" y="517826"/>
                  </a:cubicBezTo>
                  <a:cubicBezTo>
                    <a:pt x="87234" y="516337"/>
                    <a:pt x="85061" y="515699"/>
                    <a:pt x="84084" y="513997"/>
                  </a:cubicBezTo>
                  <a:cubicBezTo>
                    <a:pt x="83106" y="512295"/>
                    <a:pt x="81803" y="509955"/>
                    <a:pt x="81477" y="507615"/>
                  </a:cubicBezTo>
                  <a:cubicBezTo>
                    <a:pt x="81151" y="505274"/>
                    <a:pt x="81042" y="502615"/>
                    <a:pt x="82129" y="499956"/>
                  </a:cubicBezTo>
                  <a:lnTo>
                    <a:pt x="87994" y="491659"/>
                  </a:lnTo>
                  <a:cubicBezTo>
                    <a:pt x="88646" y="489319"/>
                    <a:pt x="87125" y="488681"/>
                    <a:pt x="86039" y="485915"/>
                  </a:cubicBezTo>
                  <a:cubicBezTo>
                    <a:pt x="84953" y="483150"/>
                    <a:pt x="82346" y="478469"/>
                    <a:pt x="81477" y="475065"/>
                  </a:cubicBezTo>
                  <a:cubicBezTo>
                    <a:pt x="80608" y="471662"/>
                    <a:pt x="80282" y="468790"/>
                    <a:pt x="80825" y="465492"/>
                  </a:cubicBezTo>
                  <a:cubicBezTo>
                    <a:pt x="81368" y="462195"/>
                    <a:pt x="86148" y="458259"/>
                    <a:pt x="85387" y="453366"/>
                  </a:cubicBezTo>
                  <a:cubicBezTo>
                    <a:pt x="84627" y="448473"/>
                    <a:pt x="80173" y="444005"/>
                    <a:pt x="76263" y="436134"/>
                  </a:cubicBezTo>
                  <a:cubicBezTo>
                    <a:pt x="72352" y="428263"/>
                    <a:pt x="68116" y="418583"/>
                    <a:pt x="61924" y="406138"/>
                  </a:cubicBezTo>
                  <a:cubicBezTo>
                    <a:pt x="55732" y="393693"/>
                    <a:pt x="44761" y="373695"/>
                    <a:pt x="39112" y="361463"/>
                  </a:cubicBezTo>
                  <a:cubicBezTo>
                    <a:pt x="33464" y="349230"/>
                    <a:pt x="30313" y="342635"/>
                    <a:pt x="28032" y="332743"/>
                  </a:cubicBezTo>
                  <a:cubicBezTo>
                    <a:pt x="25751" y="322850"/>
                    <a:pt x="24664" y="313064"/>
                    <a:pt x="25425" y="302108"/>
                  </a:cubicBezTo>
                  <a:cubicBezTo>
                    <a:pt x="26186" y="291152"/>
                    <a:pt x="29118" y="277324"/>
                    <a:pt x="32595" y="267006"/>
                  </a:cubicBezTo>
                  <a:cubicBezTo>
                    <a:pt x="36071" y="256688"/>
                    <a:pt x="40525" y="248498"/>
                    <a:pt x="46282" y="240201"/>
                  </a:cubicBezTo>
                  <a:cubicBezTo>
                    <a:pt x="52039" y="231904"/>
                    <a:pt x="58991" y="223820"/>
                    <a:pt x="67138" y="217225"/>
                  </a:cubicBezTo>
                  <a:cubicBezTo>
                    <a:pt x="75285" y="210630"/>
                    <a:pt x="86039" y="204992"/>
                    <a:pt x="95164" y="200631"/>
                  </a:cubicBezTo>
                  <a:cubicBezTo>
                    <a:pt x="104289" y="196270"/>
                    <a:pt x="113739" y="192973"/>
                    <a:pt x="121886" y="191058"/>
                  </a:cubicBezTo>
                  <a:cubicBezTo>
                    <a:pt x="130033" y="189143"/>
                    <a:pt x="136985" y="189250"/>
                    <a:pt x="144046" y="189143"/>
                  </a:cubicBezTo>
                  <a:close/>
                  <a:moveTo>
                    <a:pt x="965198" y="0"/>
                  </a:moveTo>
                  <a:lnTo>
                    <a:pt x="1108073" y="0"/>
                  </a:lnTo>
                  <a:lnTo>
                    <a:pt x="1108073" y="1174749"/>
                  </a:lnTo>
                  <a:lnTo>
                    <a:pt x="965198" y="1174749"/>
                  </a:lnTo>
                  <a:close/>
                </a:path>
              </a:pathLst>
            </a:custGeom>
            <a:solidFill>
              <a:srgbClr val="FFFFFF"/>
            </a:solidFill>
            <a:ln w="19050" cap="flat" cmpd="sng" algn="ctr">
              <a:noFill/>
              <a:prstDash val="solid"/>
            </a:ln>
            <a:effectLst/>
          </p:spPr>
          <p:txBody>
            <a:bodyPr rtlCol="0" anchor="ctr"/>
            <a:lstStyle/>
            <a:p>
              <a:pPr algn="ctr" defTabSz="914400">
                <a:defRPr/>
              </a:pPr>
              <a:endParaRPr lang="en-US" kern="0" dirty="0">
                <a:solidFill>
                  <a:sysClr val="window" lastClr="FFFFFF"/>
                </a:solidFill>
                <a:latin typeface="Arial"/>
              </a:endParaRPr>
            </a:p>
          </p:txBody>
        </p:sp>
      </p:grpSp>
      <p:sp>
        <p:nvSpPr>
          <p:cNvPr id="158" name="Title 1"/>
          <p:cNvSpPr>
            <a:spLocks noGrp="1"/>
          </p:cNvSpPr>
          <p:nvPr>
            <p:ph type="title"/>
          </p:nvPr>
        </p:nvSpPr>
        <p:spPr>
          <a:xfrm>
            <a:off x="-1" y="84081"/>
            <a:ext cx="12436475" cy="798786"/>
          </a:xfrm>
        </p:spPr>
        <p:txBody>
          <a:bodyPr/>
          <a:lstStyle/>
          <a:p>
            <a:r>
              <a:rPr lang="en-US" sz="4400" dirty="0" smtClean="0"/>
              <a:t>The Modern Data Warehouse</a:t>
            </a:r>
            <a:endParaRPr lang="en-US" sz="4400" dirty="0"/>
          </a:p>
        </p:txBody>
      </p:sp>
    </p:spTree>
    <p:extLst>
      <p:ext uri="{BB962C8B-B14F-4D97-AF65-F5344CB8AC3E}">
        <p14:creationId xmlns:p14="http://schemas.microsoft.com/office/powerpoint/2010/main" val="313863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custDataLst>
              <p:tags r:id="rId1"/>
            </p:custDataLst>
          </p:nvPr>
        </p:nvSpPr>
        <p:spPr bwMode="auto">
          <a:xfrm>
            <a:off x="7030082" y="995936"/>
            <a:ext cx="4872826" cy="5664791"/>
          </a:xfrm>
          <a:prstGeom prst="rect">
            <a:avLst/>
          </a:prstGeom>
          <a:solidFill>
            <a:srgbClr val="00827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43776" tIns="95851" rIns="143776" bIns="95851" numCol="1" rtlCol="0" anchor="b" anchorCtr="0" compatLnSpc="1">
            <a:prstTxWarp prst="textNoShape">
              <a:avLst/>
            </a:prstTxWarp>
          </a:bodyPr>
          <a:lstStyle/>
          <a:p>
            <a:pPr defTabSz="932290" fontAlgn="base">
              <a:spcBef>
                <a:spcPct val="0"/>
              </a:spcBef>
              <a:spcAft>
                <a:spcPct val="0"/>
              </a:spcAft>
            </a:pPr>
            <a:endParaRPr lang="en-US" sz="3060" dirty="0">
              <a:gradFill flip="none" rotWithShape="1">
                <a:gsLst>
                  <a:gs pos="0">
                    <a:srgbClr val="FFFFFF"/>
                  </a:gs>
                  <a:gs pos="100000">
                    <a:srgbClr val="FFFFFF"/>
                  </a:gs>
                </a:gsLst>
                <a:lin ang="5400000" scaled="0"/>
                <a:tileRect/>
              </a:gradFill>
            </a:endParaRPr>
          </a:p>
        </p:txBody>
      </p:sp>
      <p:sp>
        <p:nvSpPr>
          <p:cNvPr id="2" name="Title 1"/>
          <p:cNvSpPr>
            <a:spLocks noGrp="1"/>
          </p:cNvSpPr>
          <p:nvPr>
            <p:ph type="title"/>
          </p:nvPr>
        </p:nvSpPr>
        <p:spPr>
          <a:xfrm>
            <a:off x="531948" y="233150"/>
            <a:ext cx="11370961" cy="621530"/>
          </a:xfrm>
        </p:spPr>
        <p:txBody>
          <a:bodyPr/>
          <a:lstStyle/>
          <a:p>
            <a:r>
              <a:rPr lang="en-US" sz="4488" dirty="0"/>
              <a:t>Introducing Microsoft Analytics Platform System</a:t>
            </a:r>
          </a:p>
        </p:txBody>
      </p:sp>
      <p:grpSp>
        <p:nvGrpSpPr>
          <p:cNvPr id="17" name="Group 16"/>
          <p:cNvGrpSpPr/>
          <p:nvPr/>
        </p:nvGrpSpPr>
        <p:grpSpPr>
          <a:xfrm>
            <a:off x="8098721" y="1304414"/>
            <a:ext cx="2425229" cy="5820549"/>
            <a:chOff x="1649933" y="1300054"/>
            <a:chExt cx="2377891" cy="5706939"/>
          </a:xfrm>
        </p:grpSpPr>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9933" y="1300054"/>
              <a:ext cx="2377891" cy="5706939"/>
            </a:xfrm>
            <a:prstGeom prst="rect">
              <a:avLst/>
            </a:prstGeom>
          </p:spPr>
        </p:pic>
        <p:sp>
          <p:nvSpPr>
            <p:cNvPr id="19" name="Rectangle 18"/>
            <p:cNvSpPr/>
            <p:nvPr/>
          </p:nvSpPr>
          <p:spPr bwMode="auto">
            <a:xfrm rot="120000">
              <a:off x="2266360" y="1684623"/>
              <a:ext cx="1205804" cy="28835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505050"/>
                    </a:gs>
                    <a:gs pos="100000">
                      <a:srgbClr val="505050"/>
                    </a:gs>
                  </a:gsLst>
                  <a:lin ang="5400000" scaled="0"/>
                </a:gradFill>
              </a:endParaRPr>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6281" y="1677064"/>
              <a:ext cx="1483943" cy="322786"/>
            </a:xfrm>
            <a:prstGeom prst="rect">
              <a:avLst/>
            </a:prstGeom>
          </p:spPr>
        </p:pic>
      </p:grpSp>
      <p:grpSp>
        <p:nvGrpSpPr>
          <p:cNvPr id="24" name="Group 23"/>
          <p:cNvGrpSpPr/>
          <p:nvPr/>
        </p:nvGrpSpPr>
        <p:grpSpPr>
          <a:xfrm>
            <a:off x="605966" y="5195555"/>
            <a:ext cx="1543667" cy="1465172"/>
            <a:chOff x="3670895" y="3094086"/>
            <a:chExt cx="1135448" cy="1077864"/>
          </a:xfrm>
          <a:solidFill>
            <a:srgbClr val="008272"/>
          </a:solidFill>
        </p:grpSpPr>
        <p:sp>
          <p:nvSpPr>
            <p:cNvPr id="25" name="Rectangle 24"/>
            <p:cNvSpPr/>
            <p:nvPr>
              <p:custDataLst>
                <p:tags r:id="rId5"/>
              </p:custDataLst>
            </p:nvPr>
          </p:nvSpPr>
          <p:spPr bwMode="auto">
            <a:xfrm>
              <a:off x="3670895" y="3094086"/>
              <a:ext cx="1135448" cy="1077864"/>
            </a:xfrm>
            <a:prstGeom prst="rect">
              <a:avLst/>
            </a:prstGeom>
            <a:solidFill>
              <a:srgbClr val="0072C6"/>
            </a:solidFill>
            <a:ln w="25400" cap="flat" cmpd="sng" algn="ctr">
              <a:noFill/>
              <a:prstDash val="solid"/>
              <a:headEnd type="none" w="med" len="med"/>
              <a:tailEnd type="none" w="med" len="med"/>
            </a:ln>
            <a:effectLst/>
          </p:spPr>
          <p:txBody>
            <a:bodyPr rot="0" spcFirstLastPara="0" vertOverflow="overflow" horzOverflow="overflow" vert="horz" wrap="square" lIns="0" tIns="60935" rIns="0" bIns="182806" numCol="1" spcCol="0" rtlCol="0" fromWordArt="0" anchor="t" anchorCtr="0" forceAA="0" compatLnSpc="1">
              <a:prstTxWarp prst="textNoShape">
                <a:avLst/>
              </a:prstTxWarp>
              <a:noAutofit/>
            </a:bodyPr>
            <a:lstStyle/>
            <a:p>
              <a:pPr algn="ctr" defTabSz="1793484" fontAlgn="base">
                <a:lnSpc>
                  <a:spcPct val="90000"/>
                </a:lnSpc>
                <a:spcBef>
                  <a:spcPct val="0"/>
                </a:spcBef>
                <a:spcAft>
                  <a:spcPct val="0"/>
                </a:spcAft>
                <a:defRPr/>
              </a:pPr>
              <a:r>
                <a:rPr lang="en-US" sz="1899" spc="-136" dirty="0">
                  <a:ln w="3175">
                    <a:noFill/>
                  </a:ln>
                  <a:solidFill>
                    <a:srgbClr val="FFFFFF"/>
                  </a:solidFill>
                  <a:latin typeface="Segoe UI Light" pitchFamily="34" charset="0"/>
                  <a:cs typeface="Segoe UI" pitchFamily="34" charset="0"/>
                </a:rPr>
                <a:t>Plug and play</a:t>
              </a:r>
            </a:p>
          </p:txBody>
        </p:sp>
        <p:pic>
          <p:nvPicPr>
            <p:cNvPr id="26" name="Picture 7" descr="\\MAGNUM\Projects\Microsoft\Cloud Power FY12\Design\ICONS_PNG\New_Business_Requirements.png"/>
            <p:cNvPicPr>
              <a:picLocks noChangeAspect="1" noChangeArrowheads="1"/>
            </p:cNvPicPr>
            <p:nvPr/>
          </p:nvPicPr>
          <p:blipFill>
            <a:blip r:embed="rId10" cstate="print"/>
            <a:stretch>
              <a:fillRect/>
            </a:stretch>
          </p:blipFill>
          <p:spPr bwMode="auto">
            <a:xfrm>
              <a:off x="3958378" y="3458917"/>
              <a:ext cx="560482" cy="560482"/>
            </a:xfrm>
            <a:prstGeom prst="rect">
              <a:avLst/>
            </a:prstGeom>
            <a:solidFill>
              <a:srgbClr val="0072C6"/>
            </a:solidFill>
          </p:spPr>
        </p:pic>
      </p:grpSp>
      <p:grpSp>
        <p:nvGrpSpPr>
          <p:cNvPr id="27" name="Group 26"/>
          <p:cNvGrpSpPr/>
          <p:nvPr/>
        </p:nvGrpSpPr>
        <p:grpSpPr>
          <a:xfrm>
            <a:off x="2370515" y="5195555"/>
            <a:ext cx="1543667" cy="1465172"/>
            <a:chOff x="4968812" y="3094086"/>
            <a:chExt cx="1135448" cy="1077864"/>
          </a:xfrm>
          <a:solidFill>
            <a:srgbClr val="008272"/>
          </a:solidFill>
        </p:grpSpPr>
        <p:sp>
          <p:nvSpPr>
            <p:cNvPr id="28" name="Rectangle 27"/>
            <p:cNvSpPr/>
            <p:nvPr>
              <p:custDataLst>
                <p:tags r:id="rId4"/>
              </p:custDataLst>
            </p:nvPr>
          </p:nvSpPr>
          <p:spPr bwMode="auto">
            <a:xfrm>
              <a:off x="4968812" y="3094086"/>
              <a:ext cx="1135448" cy="1077864"/>
            </a:xfrm>
            <a:prstGeom prst="rect">
              <a:avLst/>
            </a:prstGeom>
            <a:solidFill>
              <a:srgbClr val="0072C6"/>
            </a:solidFill>
            <a:ln w="25400" cap="flat" cmpd="sng" algn="ctr">
              <a:noFill/>
              <a:prstDash val="solid"/>
              <a:headEnd type="none" w="med" len="med"/>
              <a:tailEnd type="none" w="med" len="med"/>
            </a:ln>
            <a:effectLst/>
          </p:spPr>
          <p:txBody>
            <a:bodyPr rot="0" spcFirstLastPara="0" vertOverflow="overflow" horzOverflow="overflow" vert="horz" wrap="square" lIns="0" tIns="60935" rIns="0" bIns="182806" numCol="1" spcCol="0" rtlCol="0" fromWordArt="0" anchor="t" anchorCtr="0" forceAA="0" compatLnSpc="1">
              <a:prstTxWarp prst="textNoShape">
                <a:avLst/>
              </a:prstTxWarp>
              <a:noAutofit/>
            </a:bodyPr>
            <a:lstStyle/>
            <a:p>
              <a:pPr algn="ctr" defTabSz="1793484" fontAlgn="base">
                <a:lnSpc>
                  <a:spcPct val="90000"/>
                </a:lnSpc>
                <a:spcBef>
                  <a:spcPct val="0"/>
                </a:spcBef>
                <a:spcAft>
                  <a:spcPct val="0"/>
                </a:spcAft>
                <a:defRPr/>
              </a:pPr>
              <a:r>
                <a:rPr lang="en-US" sz="1899" spc="-136" dirty="0">
                  <a:ln w="3175">
                    <a:noFill/>
                  </a:ln>
                  <a:solidFill>
                    <a:srgbClr val="FFFFFF"/>
                  </a:solidFill>
                  <a:latin typeface="Segoe UI Light" pitchFamily="34" charset="0"/>
                  <a:cs typeface="Segoe UI" pitchFamily="34" charset="0"/>
                </a:rPr>
                <a:t>Built-in best practices</a:t>
              </a:r>
            </a:p>
          </p:txBody>
        </p:sp>
        <p:pic>
          <p:nvPicPr>
            <p:cNvPr id="29" name="Picture 2" descr="\\MAGNUM\Projects\Microsoft\Cloud Power FY12\Design\ICONS_PNG\Compass.png"/>
            <p:cNvPicPr>
              <a:picLocks noChangeAspect="1" noChangeArrowheads="1"/>
            </p:cNvPicPr>
            <p:nvPr/>
          </p:nvPicPr>
          <p:blipFill>
            <a:blip r:embed="rId11" cstate="print">
              <a:lum bright="100000"/>
            </a:blip>
            <a:srcRect/>
            <a:stretch>
              <a:fillRect/>
            </a:stretch>
          </p:blipFill>
          <p:spPr bwMode="auto">
            <a:xfrm>
              <a:off x="5273628" y="3547502"/>
              <a:ext cx="548248" cy="548248"/>
            </a:xfrm>
            <a:prstGeom prst="rect">
              <a:avLst/>
            </a:prstGeom>
            <a:solidFill>
              <a:srgbClr val="0072C6"/>
            </a:solidFill>
          </p:spPr>
        </p:pic>
      </p:grpSp>
      <p:grpSp>
        <p:nvGrpSpPr>
          <p:cNvPr id="30" name="Group 29"/>
          <p:cNvGrpSpPr/>
          <p:nvPr/>
        </p:nvGrpSpPr>
        <p:grpSpPr>
          <a:xfrm>
            <a:off x="4135062" y="5195555"/>
            <a:ext cx="1543667" cy="1465172"/>
            <a:chOff x="6266729" y="3094086"/>
            <a:chExt cx="1135448" cy="1077864"/>
          </a:xfrm>
          <a:solidFill>
            <a:srgbClr val="008272"/>
          </a:solidFill>
        </p:grpSpPr>
        <p:sp>
          <p:nvSpPr>
            <p:cNvPr id="31" name="Rectangle 30"/>
            <p:cNvSpPr/>
            <p:nvPr>
              <p:custDataLst>
                <p:tags r:id="rId3"/>
              </p:custDataLst>
            </p:nvPr>
          </p:nvSpPr>
          <p:spPr bwMode="auto">
            <a:xfrm>
              <a:off x="6266729" y="3094086"/>
              <a:ext cx="1135448" cy="1077864"/>
            </a:xfrm>
            <a:prstGeom prst="rect">
              <a:avLst/>
            </a:prstGeom>
            <a:solidFill>
              <a:srgbClr val="0072C6"/>
            </a:solidFill>
            <a:ln w="25400" cap="flat" cmpd="sng" algn="ctr">
              <a:noFill/>
              <a:prstDash val="solid"/>
              <a:headEnd type="none" w="med" len="med"/>
              <a:tailEnd type="none" w="med" len="med"/>
            </a:ln>
            <a:effectLst/>
          </p:spPr>
          <p:txBody>
            <a:bodyPr rot="0" spcFirstLastPara="0" vertOverflow="overflow" horzOverflow="overflow" vert="horz" wrap="square" lIns="0" tIns="60935" rIns="0" bIns="182806" numCol="1" spcCol="0" rtlCol="0" fromWordArt="0" anchor="t" anchorCtr="0" forceAA="0" compatLnSpc="1">
              <a:prstTxWarp prst="textNoShape">
                <a:avLst/>
              </a:prstTxWarp>
              <a:noAutofit/>
            </a:bodyPr>
            <a:lstStyle/>
            <a:p>
              <a:pPr algn="ctr" defTabSz="1793484" fontAlgn="base">
                <a:lnSpc>
                  <a:spcPct val="90000"/>
                </a:lnSpc>
                <a:spcBef>
                  <a:spcPct val="0"/>
                </a:spcBef>
                <a:spcAft>
                  <a:spcPct val="0"/>
                </a:spcAft>
                <a:defRPr/>
              </a:pPr>
              <a:r>
                <a:rPr lang="en-US" sz="1899" spc="-136" dirty="0">
                  <a:ln w="3175">
                    <a:noFill/>
                  </a:ln>
                  <a:solidFill>
                    <a:srgbClr val="FFFFFF"/>
                  </a:solidFill>
                  <a:latin typeface="Segoe UI Light" pitchFamily="34" charset="0"/>
                  <a:cs typeface="Segoe UI" pitchFamily="34" charset="0"/>
                </a:rPr>
                <a:t>Save time</a:t>
              </a:r>
            </a:p>
          </p:txBody>
        </p:sp>
        <p:pic>
          <p:nvPicPr>
            <p:cNvPr id="32" name="Picture 2" descr="http://www.clker.com/cliparts/7/f/c/1/12941991901859046050images-th.png">
              <a:hlinkClick r:id="rId12"/>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49197" y="3477461"/>
              <a:ext cx="570512" cy="570512"/>
            </a:xfrm>
            <a:prstGeom prst="rect">
              <a:avLst/>
            </a:prstGeom>
            <a:solidFill>
              <a:srgbClr val="0072C6"/>
            </a:solidFill>
          </p:spPr>
        </p:pic>
      </p:grpSp>
      <p:grpSp>
        <p:nvGrpSpPr>
          <p:cNvPr id="4" name="Group 3"/>
          <p:cNvGrpSpPr/>
          <p:nvPr/>
        </p:nvGrpSpPr>
        <p:grpSpPr>
          <a:xfrm>
            <a:off x="588248" y="1024633"/>
            <a:ext cx="6261764" cy="4035297"/>
            <a:chOff x="574314" y="1004633"/>
            <a:chExt cx="6139542" cy="3956533"/>
          </a:xfrm>
        </p:grpSpPr>
        <p:grpSp>
          <p:nvGrpSpPr>
            <p:cNvPr id="6" name="Group 5"/>
            <p:cNvGrpSpPr/>
            <p:nvPr/>
          </p:nvGrpSpPr>
          <p:grpSpPr>
            <a:xfrm>
              <a:off x="574314" y="1004633"/>
              <a:ext cx="6139542" cy="3956533"/>
              <a:chOff x="6162674" y="1435608"/>
              <a:chExt cx="5522976" cy="3956533"/>
            </a:xfrm>
          </p:grpSpPr>
          <p:sp>
            <p:nvSpPr>
              <p:cNvPr id="7" name="Rectangle 6"/>
              <p:cNvSpPr/>
              <p:nvPr/>
            </p:nvSpPr>
            <p:spPr bwMode="auto">
              <a:xfrm>
                <a:off x="6162674" y="1984249"/>
                <a:ext cx="5522976" cy="3407892"/>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32230">
                  <a:lnSpc>
                    <a:spcPct val="90000"/>
                  </a:lnSpc>
                </a:pPr>
                <a:r>
                  <a:rPr lang="en-GB" sz="2399" b="1" dirty="0">
                    <a:solidFill>
                      <a:prstClr val="white"/>
                    </a:solidFill>
                  </a:rPr>
                  <a:t>Pre-built hardware + software appliance</a:t>
                </a:r>
                <a:endParaRPr lang="en-GB" sz="2199" dirty="0">
                  <a:solidFill>
                    <a:prstClr val="white"/>
                  </a:solidFill>
                </a:endParaRPr>
              </a:p>
              <a:p>
                <a:pPr marL="388419" indent="-388419" defTabSz="932230">
                  <a:lnSpc>
                    <a:spcPct val="90000"/>
                  </a:lnSpc>
                  <a:buFont typeface="Arial" pitchFamily="34" charset="0"/>
                  <a:buChar char="•"/>
                </a:pPr>
                <a:r>
                  <a:rPr lang="en-GB" sz="1899" dirty="0">
                    <a:solidFill>
                      <a:prstClr val="white"/>
                    </a:solidFill>
                  </a:rPr>
                  <a:t>Co-engineered with HP, Dell and Quanta*</a:t>
                </a:r>
              </a:p>
              <a:p>
                <a:pPr marL="1009892" lvl="1" indent="-388419" defTabSz="932230">
                  <a:lnSpc>
                    <a:spcPct val="90000"/>
                  </a:lnSpc>
                  <a:buFont typeface="Arial" pitchFamily="34" charset="0"/>
                  <a:buChar char="•"/>
                </a:pPr>
                <a:endParaRPr lang="en-GB" sz="1899" dirty="0">
                  <a:solidFill>
                    <a:prstClr val="white"/>
                  </a:solidFill>
                </a:endParaRPr>
              </a:p>
              <a:p>
                <a:pPr marL="388419" indent="-388419" defTabSz="932230">
                  <a:lnSpc>
                    <a:spcPct val="90000"/>
                  </a:lnSpc>
                  <a:buFont typeface="Arial" pitchFamily="34" charset="0"/>
                  <a:buChar char="•"/>
                </a:pPr>
                <a:r>
                  <a:rPr lang="en-GB" sz="1899" dirty="0">
                    <a:solidFill>
                      <a:prstClr val="white"/>
                    </a:solidFill>
                  </a:rPr>
                  <a:t>Pre-built hardware</a:t>
                </a:r>
              </a:p>
              <a:p>
                <a:pPr marL="388419" indent="-388419" defTabSz="932230">
                  <a:lnSpc>
                    <a:spcPct val="90000"/>
                  </a:lnSpc>
                  <a:buFont typeface="Arial" pitchFamily="34" charset="0"/>
                  <a:buChar char="•"/>
                </a:pPr>
                <a:endParaRPr lang="en-GB" sz="1899" dirty="0">
                  <a:solidFill>
                    <a:prstClr val="white"/>
                  </a:solidFill>
                </a:endParaRPr>
              </a:p>
              <a:p>
                <a:pPr marL="388419" indent="-388419" defTabSz="932230">
                  <a:lnSpc>
                    <a:spcPct val="90000"/>
                  </a:lnSpc>
                  <a:buFont typeface="Arial" pitchFamily="34" charset="0"/>
                  <a:buChar char="•"/>
                </a:pPr>
                <a:r>
                  <a:rPr lang="en-GB" sz="1899" dirty="0">
                    <a:solidFill>
                      <a:prstClr val="white"/>
                    </a:solidFill>
                  </a:rPr>
                  <a:t>Pre-installed software</a:t>
                </a:r>
              </a:p>
              <a:p>
                <a:pPr marL="388419" indent="-388419" defTabSz="932230">
                  <a:lnSpc>
                    <a:spcPct val="90000"/>
                  </a:lnSpc>
                  <a:buFont typeface="Arial" pitchFamily="34" charset="0"/>
                  <a:buChar char="•"/>
                </a:pPr>
                <a:endParaRPr lang="en-GB" sz="1899" dirty="0">
                  <a:solidFill>
                    <a:prstClr val="white"/>
                  </a:solidFill>
                </a:endParaRPr>
              </a:p>
              <a:p>
                <a:pPr marL="388419" indent="-388419" defTabSz="932230">
                  <a:lnSpc>
                    <a:spcPct val="90000"/>
                  </a:lnSpc>
                  <a:buFont typeface="Arial" pitchFamily="34" charset="0"/>
                  <a:buChar char="•"/>
                </a:pPr>
                <a:r>
                  <a:rPr lang="en-US" sz="2040" dirty="0">
                    <a:solidFill>
                      <a:srgbClr val="FFFFFF"/>
                    </a:solidFill>
                  </a:rPr>
                  <a:t>Appliance installed in 1–2 days</a:t>
                </a:r>
              </a:p>
              <a:p>
                <a:pPr marL="388419" indent="-388419" defTabSz="932230">
                  <a:lnSpc>
                    <a:spcPct val="90000"/>
                  </a:lnSpc>
                  <a:buFont typeface="Arial" pitchFamily="34" charset="0"/>
                  <a:buChar char="•"/>
                </a:pPr>
                <a:endParaRPr lang="en-US" sz="2040" dirty="0">
                  <a:solidFill>
                    <a:srgbClr val="FFFFFF"/>
                  </a:solidFill>
                </a:endParaRPr>
              </a:p>
              <a:p>
                <a:pPr marL="388419" indent="-388419" defTabSz="932230">
                  <a:lnSpc>
                    <a:spcPct val="90000"/>
                  </a:lnSpc>
                  <a:buFont typeface="Arial" pitchFamily="34" charset="0"/>
                  <a:buChar char="•"/>
                </a:pPr>
                <a:r>
                  <a:rPr lang="en-US" sz="2040" dirty="0">
                    <a:solidFill>
                      <a:srgbClr val="FFFFFF"/>
                    </a:solidFill>
                  </a:rPr>
                  <a:t>Support</a:t>
                </a:r>
              </a:p>
              <a:p>
                <a:pPr marL="412869" defTabSz="932230">
                  <a:lnSpc>
                    <a:spcPct val="90000"/>
                  </a:lnSpc>
                </a:pPr>
                <a:r>
                  <a:rPr lang="en-US" sz="1632" dirty="0">
                    <a:solidFill>
                      <a:srgbClr val="FFFFFF"/>
                    </a:solidFill>
                  </a:rPr>
                  <a:t>Microsoft provides first call support; hardware partner provides onsite break/fix support</a:t>
                </a:r>
              </a:p>
              <a:p>
                <a:pPr>
                  <a:spcBef>
                    <a:spcPts val="918"/>
                  </a:spcBef>
                  <a:buClr>
                    <a:srgbClr val="8E0000"/>
                  </a:buClr>
                </a:pPr>
                <a:r>
                  <a:rPr lang="en-US" sz="918" dirty="0">
                    <a:solidFill>
                      <a:srgbClr val="FFFFFF"/>
                    </a:solidFill>
                  </a:rPr>
                  <a:t>*Quanta not available in all countries or regions</a:t>
                </a:r>
              </a:p>
              <a:p>
                <a:pPr marL="349724" indent="-349724">
                  <a:buFont typeface="Arial" panose="020B0604020202020204" pitchFamily="34" charset="0"/>
                  <a:buChar char="•"/>
                </a:pPr>
                <a:endParaRPr lang="en-US" sz="2040" spc="-71" dirty="0">
                  <a:solidFill>
                    <a:srgbClr val="FFFFFF"/>
                  </a:solidFill>
                </a:endParaRPr>
              </a:p>
            </p:txBody>
          </p:sp>
          <p:sp>
            <p:nvSpPr>
              <p:cNvPr id="8" name="Rectangle 7"/>
              <p:cNvSpPr/>
              <p:nvPr>
                <p:custDataLst>
                  <p:tags r:id="rId2"/>
                </p:custDataLst>
              </p:nvPr>
            </p:nvSpPr>
            <p:spPr bwMode="auto">
              <a:xfrm>
                <a:off x="6162674" y="1435608"/>
                <a:ext cx="5522976" cy="548640"/>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pPr>
                <a:r>
                  <a:rPr lang="en-US" sz="2856" dirty="0">
                    <a:gradFill flip="none" rotWithShape="1">
                      <a:gsLst>
                        <a:gs pos="0">
                          <a:srgbClr val="FFFFFF"/>
                        </a:gs>
                        <a:gs pos="100000">
                          <a:srgbClr val="FFFFFF"/>
                        </a:gs>
                      </a:gsLst>
                      <a:lin ang="5400000" scaled="0"/>
                      <a:tileRect/>
                    </a:gradFill>
                    <a:latin typeface="Segoe UI Light"/>
                  </a:rPr>
                  <a:t>Appliance experience</a:t>
                </a:r>
              </a:p>
            </p:txBody>
          </p:sp>
        </p:grpSp>
        <p:pic>
          <p:nvPicPr>
            <p:cNvPr id="22" name="Picture 21" descr="dell_blue_lrg_logo.png"/>
            <p:cNvPicPr/>
            <p:nvPr/>
          </p:nvPicPr>
          <p:blipFill>
            <a:blip r:embed="rId15" cstate="screen"/>
            <a:stretch>
              <a:fillRect/>
            </a:stretch>
          </p:blipFill>
          <p:spPr bwMode="black">
            <a:xfrm>
              <a:off x="5890437" y="3027468"/>
              <a:ext cx="711609" cy="688063"/>
            </a:xfrm>
            <a:prstGeom prst="rect">
              <a:avLst/>
            </a:prstGeom>
            <a:solidFill>
              <a:schemeClr val="tx1"/>
            </a:solidFill>
          </p:spPr>
        </p:pic>
        <p:pic>
          <p:nvPicPr>
            <p:cNvPr id="23" name="Picture 22" descr="C:\Users\ochiu\AppData\Local\Temp\Temp1_HP_logo_blue_GIF.zip\HP_logo_blue_GIF\HP_Blue_RGB_72_LG.gif"/>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99860" y="3027468"/>
              <a:ext cx="714383" cy="688063"/>
            </a:xfrm>
            <a:prstGeom prst="rect">
              <a:avLst/>
            </a:prstGeom>
            <a:solidFill>
              <a:schemeClr val="bg1">
                <a:lumMod val="95000"/>
                <a:lumOff val="5000"/>
              </a:schemeClr>
            </a:solidFill>
            <a:ln>
              <a:noFill/>
            </a:ln>
          </p:spPr>
        </p:pic>
        <p:pic>
          <p:nvPicPr>
            <p:cNvPr id="3" name="Picture 2"/>
            <p:cNvPicPr>
              <a:picLocks noChangeAspect="1"/>
            </p:cNvPicPr>
            <p:nvPr/>
          </p:nvPicPr>
          <p:blipFill>
            <a:blip r:embed="rId17"/>
            <a:stretch>
              <a:fillRect/>
            </a:stretch>
          </p:blipFill>
          <p:spPr>
            <a:xfrm>
              <a:off x="5099859" y="2481694"/>
              <a:ext cx="1512819" cy="482356"/>
            </a:xfrm>
            <a:prstGeom prst="rect">
              <a:avLst/>
            </a:prstGeom>
          </p:spPr>
        </p:pic>
      </p:grpSp>
    </p:spTree>
    <p:extLst>
      <p:ext uri="{BB962C8B-B14F-4D97-AF65-F5344CB8AC3E}">
        <p14:creationId xmlns:p14="http://schemas.microsoft.com/office/powerpoint/2010/main" val="2596160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1+#ppt_w/2"/>
                                          </p:val>
                                        </p:tav>
                                        <p:tav tm="100000">
                                          <p:val>
                                            <p:strVal val="#ppt_x"/>
                                          </p:val>
                                        </p:tav>
                                      </p:tavLst>
                                    </p:anim>
                                    <p:anim calcmode="lin" valueType="num">
                                      <p:cBhvr additive="base">
                                        <p:cTn id="1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Microsoft </a:t>
            </a:r>
            <a:r>
              <a:rPr lang="en-US" dirty="0" smtClean="0"/>
              <a:t>Data Warehousing Solutions</a:t>
            </a:r>
            <a:endParaRPr lang="en-US" dirty="0"/>
          </a:p>
        </p:txBody>
      </p:sp>
      <p:grpSp>
        <p:nvGrpSpPr>
          <p:cNvPr id="20" name="Group 19"/>
          <p:cNvGrpSpPr/>
          <p:nvPr/>
        </p:nvGrpSpPr>
        <p:grpSpPr>
          <a:xfrm>
            <a:off x="6255853" y="1631965"/>
            <a:ext cx="5733447" cy="4849537"/>
            <a:chOff x="4264819" y="1554480"/>
            <a:chExt cx="3657600" cy="4754880"/>
          </a:xfrm>
        </p:grpSpPr>
        <p:sp>
          <p:nvSpPr>
            <p:cNvPr id="65" name="Rectangle 64"/>
            <p:cNvSpPr/>
            <p:nvPr/>
          </p:nvSpPr>
          <p:spPr bwMode="auto">
            <a:xfrm>
              <a:off x="4264819" y="2651760"/>
              <a:ext cx="3657600" cy="3657600"/>
            </a:xfrm>
            <a:prstGeom prst="rect">
              <a:avLst/>
            </a:prstGeom>
            <a:solidFill>
              <a:srgbClr val="505050"/>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marL="349724" indent="-349724" defTabSz="1242835">
                <a:buFont typeface="Arial" panose="020B0604020202020204" pitchFamily="34" charset="0"/>
                <a:buChar char="•"/>
              </a:pPr>
              <a:endParaRPr lang="en-US" sz="2448" kern="0" dirty="0">
                <a:gradFill>
                  <a:gsLst>
                    <a:gs pos="0">
                      <a:srgbClr val="FFFFFF"/>
                    </a:gs>
                    <a:gs pos="100000">
                      <a:srgbClr val="FFFFFF"/>
                    </a:gs>
                  </a:gsLst>
                  <a:lin ang="5400000" scaled="0"/>
                </a:gradFill>
              </a:endParaRPr>
            </a:p>
          </p:txBody>
        </p:sp>
        <p:sp>
          <p:nvSpPr>
            <p:cNvPr id="92" name="Rectangle 91"/>
            <p:cNvSpPr/>
            <p:nvPr/>
          </p:nvSpPr>
          <p:spPr bwMode="auto">
            <a:xfrm>
              <a:off x="4264819" y="1554480"/>
              <a:ext cx="3657600" cy="1097280"/>
            </a:xfrm>
            <a:prstGeom prst="rect">
              <a:avLst/>
            </a:prstGeom>
            <a:gradFill>
              <a:gsLst>
                <a:gs pos="90833">
                  <a:schemeClr val="accent4"/>
                </a:gs>
                <a:gs pos="73000">
                  <a:schemeClr val="accent4"/>
                </a:gs>
              </a:gsLst>
            </a:gradFill>
            <a:ln w="25400" cap="flat" cmpd="sng" algn="ctr">
              <a:noFill/>
              <a:prstDash val="solid"/>
              <a:headEnd type="none" w="med" len="med"/>
              <a:tailEnd type="none" w="med" len="med"/>
            </a:ln>
            <a:effectLst/>
          </p:spPr>
          <p:txBody>
            <a:bodyPr rot="0" spcFirstLastPara="0" vertOverflow="overflow" horzOverflow="overflow" vert="horz" wrap="square" lIns="93260" tIns="0" rIns="93260" bIns="0" numCol="1" spcCol="0" rtlCol="0" fromWordArt="0" anchor="ctr" anchorCtr="0" forceAA="0" compatLnSpc="1">
              <a:prstTxWarp prst="textNoShape">
                <a:avLst/>
              </a:prstTxWarp>
              <a:noAutofit/>
            </a:bodyPr>
            <a:lstStyle/>
            <a:p>
              <a:pPr defTabSz="1656758" fontAlgn="base">
                <a:lnSpc>
                  <a:spcPct val="90000"/>
                </a:lnSpc>
                <a:spcBef>
                  <a:spcPct val="0"/>
                </a:spcBef>
                <a:spcAft>
                  <a:spcPct val="0"/>
                </a:spcAft>
              </a:pPr>
              <a:endParaRPr lang="en-US" sz="2754" kern="0" dirty="0">
                <a:gradFill>
                  <a:gsLst>
                    <a:gs pos="0">
                      <a:sysClr val="window" lastClr="FFFFFF"/>
                    </a:gs>
                    <a:gs pos="100000">
                      <a:sysClr val="window" lastClr="FFFFFF"/>
                    </a:gs>
                  </a:gsLst>
                  <a:lin ang="16200000" scaled="0"/>
                </a:gradFill>
                <a:latin typeface="Segoe UI Light"/>
              </a:endParaRPr>
            </a:p>
          </p:txBody>
        </p:sp>
      </p:grpSp>
      <p:grpSp>
        <p:nvGrpSpPr>
          <p:cNvPr id="21" name="Group 20"/>
          <p:cNvGrpSpPr/>
          <p:nvPr/>
        </p:nvGrpSpPr>
        <p:grpSpPr>
          <a:xfrm>
            <a:off x="564967" y="1631965"/>
            <a:ext cx="5533815" cy="4849537"/>
            <a:chOff x="8010525" y="1554480"/>
            <a:chExt cx="3657600" cy="4754880"/>
          </a:xfrm>
        </p:grpSpPr>
        <p:sp>
          <p:nvSpPr>
            <p:cNvPr id="50" name="Rectangle 49"/>
            <p:cNvSpPr/>
            <p:nvPr/>
          </p:nvSpPr>
          <p:spPr bwMode="auto">
            <a:xfrm>
              <a:off x="8010525" y="2651760"/>
              <a:ext cx="3657600" cy="3657600"/>
            </a:xfrm>
            <a:prstGeom prst="rect">
              <a:avLst/>
            </a:prstGeom>
            <a:solidFill>
              <a:srgbClr val="505050"/>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marL="349724" indent="-349724" defTabSz="1242835">
                <a:buFont typeface="Arial" panose="020B0604020202020204" pitchFamily="34" charset="0"/>
                <a:buChar char="•"/>
              </a:pPr>
              <a:endParaRPr lang="en-US" sz="2040" kern="0" dirty="0">
                <a:solidFill>
                  <a:srgbClr val="FFFFFF"/>
                </a:solidFill>
              </a:endParaRPr>
            </a:p>
          </p:txBody>
        </p:sp>
        <p:sp>
          <p:nvSpPr>
            <p:cNvPr id="93" name="Rectangle 92"/>
            <p:cNvSpPr/>
            <p:nvPr/>
          </p:nvSpPr>
          <p:spPr bwMode="auto">
            <a:xfrm>
              <a:off x="8010525" y="1554480"/>
              <a:ext cx="3657600" cy="1097280"/>
            </a:xfrm>
            <a:prstGeom prst="rect">
              <a:avLst/>
            </a:prstGeom>
            <a:gradFill>
              <a:gsLst>
                <a:gs pos="52917">
                  <a:srgbClr val="9EB809"/>
                </a:gs>
                <a:gs pos="39583">
                  <a:schemeClr val="accent1">
                    <a:lumMod val="85000"/>
                  </a:schemeClr>
                </a:gs>
              </a:gsLst>
              <a:lin ang="5400000" scaled="0"/>
            </a:gradFill>
            <a:ln w="25400" cap="flat" cmpd="sng" algn="ctr">
              <a:noFill/>
              <a:prstDash val="solid"/>
              <a:headEnd type="none" w="med" len="med"/>
              <a:tailEnd type="none" w="med" len="med"/>
            </a:ln>
            <a:effectLst/>
          </p:spPr>
          <p:txBody>
            <a:bodyPr rot="0" spcFirstLastPara="0" vertOverflow="overflow" horzOverflow="overflow" vert="horz" wrap="square" lIns="165731" tIns="0" rIns="165731" bIns="33148" numCol="1" spcCol="0" rtlCol="0" fromWordArt="0" anchor="ctr" anchorCtr="0" forceAA="0" compatLnSpc="1">
              <a:prstTxWarp prst="textNoShape">
                <a:avLst/>
              </a:prstTxWarp>
              <a:noAutofit/>
            </a:bodyPr>
            <a:lstStyle/>
            <a:p>
              <a:pPr defTabSz="1656758" fontAlgn="base">
                <a:lnSpc>
                  <a:spcPct val="90000"/>
                </a:lnSpc>
                <a:spcBef>
                  <a:spcPct val="0"/>
                </a:spcBef>
                <a:spcAft>
                  <a:spcPct val="0"/>
                </a:spcAft>
              </a:pPr>
              <a:endParaRPr lang="en-US" sz="2754" kern="0" dirty="0">
                <a:gradFill>
                  <a:gsLst>
                    <a:gs pos="0">
                      <a:sysClr val="window" lastClr="FFFFFF"/>
                    </a:gs>
                    <a:gs pos="100000">
                      <a:sysClr val="window" lastClr="FFFFFF"/>
                    </a:gs>
                  </a:gsLst>
                  <a:lin ang="16200000" scaled="0"/>
                </a:gradFill>
                <a:latin typeface="Segoe UI Light"/>
              </a:endParaRPr>
            </a:p>
          </p:txBody>
        </p:sp>
      </p:grpSp>
      <p:graphicFrame>
        <p:nvGraphicFramePr>
          <p:cNvPr id="9" name="Table 8"/>
          <p:cNvGraphicFramePr>
            <a:graphicFrameLocks noGrp="1"/>
          </p:cNvGraphicFramePr>
          <p:nvPr>
            <p:extLst/>
          </p:nvPr>
        </p:nvGraphicFramePr>
        <p:xfrm>
          <a:off x="515885" y="2747072"/>
          <a:ext cx="11337941" cy="3760277"/>
        </p:xfrm>
        <a:graphic>
          <a:graphicData uri="http://schemas.openxmlformats.org/drawingml/2006/table">
            <a:tbl>
              <a:tblPr firstRow="1" bandRow="1">
                <a:tableStyleId>{5C22544A-7EE6-4342-B048-85BDC9FD1C3A}</a:tableStyleId>
              </a:tblPr>
              <a:tblGrid>
                <a:gridCol w="5743162"/>
                <a:gridCol w="5594779"/>
              </a:tblGrid>
              <a:tr h="932603">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800" b="0" kern="0" dirty="0" smtClean="0">
                          <a:solidFill>
                            <a:schemeClr val="tx1"/>
                          </a:solidFill>
                        </a:rPr>
                        <a:t>Scalable</a:t>
                      </a:r>
                      <a:r>
                        <a:rPr lang="en-US" sz="1800" b="0" kern="0" baseline="0" dirty="0" smtClean="0">
                          <a:solidFill>
                            <a:schemeClr val="tx1"/>
                          </a:solidFill>
                        </a:rPr>
                        <a:t> and </a:t>
                      </a:r>
                      <a:r>
                        <a:rPr lang="en-US" sz="1800" b="0" kern="0" dirty="0" smtClean="0">
                          <a:solidFill>
                            <a:schemeClr val="tx1"/>
                          </a:solidFill>
                        </a:rPr>
                        <a:t>reliable symmetric multiprocessing (SMP) and non unified memory architecture (NUMA) platforms for data warehousing on any hardware</a:t>
                      </a:r>
                    </a:p>
                  </a:txBody>
                  <a:tcPr marL="93260" marR="93260" marT="46630" marB="4663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defTabSz="1218585">
                        <a:buFont typeface="Arial" panose="020B0604020202020204" pitchFamily="34" charset="0"/>
                        <a:buNone/>
                      </a:pPr>
                      <a:r>
                        <a:rPr lang="en-US" sz="1800" b="0" kern="0" dirty="0" smtClean="0">
                          <a:solidFill>
                            <a:schemeClr val="tx1"/>
                          </a:solidFill>
                          <a:latin typeface="+mn-lt"/>
                          <a:ea typeface="+mn-ea"/>
                          <a:cs typeface="+mn-cs"/>
                        </a:rPr>
                        <a:t>Appliance for high-end massively parallel processing (MPP) data warehousing</a:t>
                      </a:r>
                    </a:p>
                  </a:txBody>
                  <a:tcPr marL="93260" marR="93260" marT="46630" marB="4663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1173558">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800" b="0" kern="0" dirty="0" smtClean="0">
                          <a:solidFill>
                            <a:schemeClr val="tx1"/>
                          </a:solidFill>
                        </a:rPr>
                        <a:t>Ideal for data marts or small to mid-sized enterprise data warehouses (EDWs)</a:t>
                      </a:r>
                    </a:p>
                    <a:p>
                      <a:endParaRPr lang="en-US" sz="1800" b="0" dirty="0">
                        <a:solidFill>
                          <a:schemeClr val="tx1"/>
                        </a:solidFill>
                      </a:endParaRPr>
                    </a:p>
                  </a:txBody>
                  <a:tcPr marL="93260" marR="93260" marT="46630" marB="4663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800" b="0" kern="0" dirty="0" smtClean="0">
                          <a:solidFill>
                            <a:schemeClr val="tx1"/>
                          </a:solidFill>
                          <a:latin typeface="+mn-lt"/>
                          <a:ea typeface="+mn-ea"/>
                          <a:cs typeface="+mn-cs"/>
                        </a:rPr>
                        <a:t>Ideal for high-scale or high-performance data marts and EDWs</a:t>
                      </a:r>
                    </a:p>
                  </a:txBody>
                  <a:tcPr marL="93260" marR="93260" marT="46630" marB="46630">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902737">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1800" b="0" kern="0" dirty="0" smtClean="0">
                          <a:solidFill>
                            <a:schemeClr val="tx1"/>
                          </a:solidFill>
                          <a:latin typeface="+mn-lt"/>
                          <a:ea typeface="+mn-ea"/>
                          <a:cs typeface="+mn-cs"/>
                          <a:sym typeface="Wingdings 2" pitchFamily="18" charset="2"/>
                        </a:rPr>
                        <a:t>Software only</a:t>
                      </a:r>
                    </a:p>
                    <a:p>
                      <a:endParaRPr lang="en-US" sz="1800" b="0" dirty="0">
                        <a:solidFill>
                          <a:schemeClr val="tx1"/>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0" indent="0" defTabSz="914400">
                        <a:buFont typeface="Arial" panose="020B0604020202020204" pitchFamily="34" charset="0"/>
                        <a:buNone/>
                        <a:defRPr/>
                      </a:pPr>
                      <a:r>
                        <a:rPr lang="en-US" sz="1800" b="0" kern="0" dirty="0" smtClean="0">
                          <a:solidFill>
                            <a:schemeClr val="tx1"/>
                          </a:solidFill>
                          <a:latin typeface="+mn-lt"/>
                          <a:ea typeface="+mn-ea"/>
                          <a:cs typeface="+mn-cs"/>
                          <a:sym typeface="Wingdings 2" pitchFamily="18" charset="2"/>
                        </a:rPr>
                        <a:t>Data warehouse appliance</a:t>
                      </a:r>
                    </a:p>
                    <a:p>
                      <a:pPr marL="0" lvl="0" indent="0" defTabSz="914400">
                        <a:buFont typeface="Arial" panose="020B0604020202020204" pitchFamily="34" charset="0"/>
                        <a:buNone/>
                        <a:defRPr/>
                      </a:pPr>
                      <a:r>
                        <a:rPr lang="en-US" sz="1800" b="0" kern="0" dirty="0" smtClean="0">
                          <a:solidFill>
                            <a:schemeClr val="tx1"/>
                          </a:solidFill>
                          <a:latin typeface="+mn-lt"/>
                          <a:ea typeface="+mn-ea"/>
                          <a:cs typeface="+mn-cs"/>
                          <a:sym typeface="Wingdings 2" pitchFamily="18" charset="2"/>
                        </a:rPr>
                        <a:t>(fully-integrated software and hardware)</a:t>
                      </a: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51379">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1800" b="0" kern="0" dirty="0" smtClean="0">
                          <a:solidFill>
                            <a:schemeClr val="tx1"/>
                          </a:solidFill>
                          <a:latin typeface="+mn-lt"/>
                          <a:ea typeface="+mn-ea"/>
                          <a:cs typeface="+mn-cs"/>
                          <a:sym typeface="Wingdings 2" pitchFamily="18" charset="2"/>
                        </a:rPr>
                        <a:t>10s</a:t>
                      </a:r>
                      <a:r>
                        <a:rPr lang="en-US" sz="1800" b="0" kern="0" baseline="0" dirty="0" smtClean="0">
                          <a:solidFill>
                            <a:schemeClr val="tx1"/>
                          </a:solidFill>
                          <a:latin typeface="+mn-lt"/>
                          <a:ea typeface="+mn-ea"/>
                          <a:cs typeface="+mn-cs"/>
                          <a:sym typeface="Wingdings 2" pitchFamily="18" charset="2"/>
                        </a:rPr>
                        <a:t> of TB</a:t>
                      </a:r>
                      <a:endParaRPr lang="en-US" sz="1800" b="0" kern="0" dirty="0" smtClean="0">
                        <a:solidFill>
                          <a:schemeClr val="tx1"/>
                        </a:solidFill>
                        <a:latin typeface="+mn-lt"/>
                        <a:ea typeface="+mn-ea"/>
                        <a:cs typeface="+mn-cs"/>
                        <a:sym typeface="Wingdings 2" pitchFamily="18" charset="2"/>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1800" b="0" kern="0" dirty="0" smtClean="0">
                          <a:solidFill>
                            <a:schemeClr val="tx1"/>
                          </a:solidFill>
                          <a:latin typeface="+mn-lt"/>
                          <a:ea typeface="+mn-ea"/>
                          <a:cs typeface="+mn-cs"/>
                          <a:sym typeface="Segoe" pitchFamily="2" charset="0"/>
                        </a:rPr>
                        <a:t>10s of</a:t>
                      </a:r>
                      <a:r>
                        <a:rPr lang="en-US" sz="1800" b="0" kern="0" baseline="0" dirty="0" smtClean="0">
                          <a:solidFill>
                            <a:schemeClr val="tx1"/>
                          </a:solidFill>
                          <a:latin typeface="+mn-lt"/>
                          <a:ea typeface="+mn-ea"/>
                          <a:cs typeface="+mn-cs"/>
                          <a:sym typeface="Segoe" pitchFamily="2" charset="0"/>
                        </a:rPr>
                        <a:t> TB </a:t>
                      </a:r>
                      <a:r>
                        <a:rPr lang="en-US" sz="1800" b="0" kern="0" baseline="0" dirty="0" smtClean="0">
                          <a:solidFill>
                            <a:schemeClr val="tx1"/>
                          </a:solidFill>
                          <a:latin typeface="+mn-lt"/>
                          <a:ea typeface="+mn-ea"/>
                          <a:cs typeface="+mn-cs"/>
                          <a:sym typeface="Wingdings 2" pitchFamily="18" charset="2"/>
                        </a:rPr>
                        <a:t>– </a:t>
                      </a:r>
                      <a:r>
                        <a:rPr lang="en-US" sz="1800" b="0" kern="0" dirty="0" smtClean="0">
                          <a:solidFill>
                            <a:schemeClr val="tx1"/>
                          </a:solidFill>
                          <a:latin typeface="+mn-lt"/>
                          <a:ea typeface="+mn-ea"/>
                          <a:cs typeface="+mn-cs"/>
                          <a:sym typeface="Segoe" pitchFamily="2" charset="0"/>
                        </a:rPr>
                        <a:t>6 PB (PDW </a:t>
                      </a:r>
                      <a:r>
                        <a:rPr lang="en-US" sz="1800" b="0" kern="0" baseline="0" dirty="0" smtClean="0">
                          <a:solidFill>
                            <a:schemeClr val="tx1"/>
                          </a:solidFill>
                          <a:latin typeface="+mn-lt"/>
                          <a:ea typeface="+mn-ea"/>
                          <a:cs typeface="+mn-cs"/>
                          <a:sym typeface="Segoe" pitchFamily="2" charset="0"/>
                        </a:rPr>
                        <a:t>–</a:t>
                      </a:r>
                      <a:r>
                        <a:rPr lang="en-US" sz="1800" b="0" kern="0" dirty="0" smtClean="0">
                          <a:solidFill>
                            <a:schemeClr val="tx1"/>
                          </a:solidFill>
                          <a:latin typeface="+mn-lt"/>
                          <a:ea typeface="+mn-ea"/>
                          <a:cs typeface="+mn-cs"/>
                          <a:sym typeface="Segoe" pitchFamily="2" charset="0"/>
                        </a:rPr>
                        <a:t> compressed)</a:t>
                      </a:r>
                    </a:p>
                    <a:p>
                      <a:pPr marL="0" marR="0" lvl="0" indent="0" algn="l" defTabSz="914363" rtl="0" eaLnBrk="1" fontAlgn="auto" latinLnBrk="0" hangingPunct="1">
                        <a:lnSpc>
                          <a:spcPct val="100000"/>
                        </a:lnSpc>
                        <a:spcBef>
                          <a:spcPts val="0"/>
                        </a:spcBef>
                        <a:spcAft>
                          <a:spcPts val="0"/>
                        </a:spcAft>
                        <a:buClrTx/>
                        <a:buSzTx/>
                        <a:buFontTx/>
                        <a:buNone/>
                        <a:tabLst/>
                        <a:defRPr/>
                      </a:pPr>
                      <a:r>
                        <a:rPr lang="en-US" sz="1800" b="0" kern="0" dirty="0" smtClean="0">
                          <a:solidFill>
                            <a:schemeClr val="tx1"/>
                          </a:solidFill>
                          <a:latin typeface="+mn-lt"/>
                          <a:ea typeface="+mn-ea"/>
                          <a:cs typeface="+mn-cs"/>
                          <a:sym typeface="Segoe" pitchFamily="2" charset="0"/>
                        </a:rPr>
                        <a:t>24 TB –</a:t>
                      </a:r>
                      <a:r>
                        <a:rPr lang="en-US" sz="1800" b="0" kern="0" baseline="0" dirty="0" smtClean="0">
                          <a:solidFill>
                            <a:schemeClr val="tx1"/>
                          </a:solidFill>
                          <a:latin typeface="+mn-lt"/>
                          <a:ea typeface="+mn-ea"/>
                          <a:cs typeface="+mn-cs"/>
                          <a:sym typeface="Segoe" pitchFamily="2" charset="0"/>
                        </a:rPr>
                        <a:t> 1.2 PB (Hadoop – uncompressed)</a:t>
                      </a:r>
                      <a:endParaRPr lang="en-US" sz="1800" b="0" kern="0" dirty="0" smtClean="0">
                        <a:solidFill>
                          <a:schemeClr val="tx1"/>
                        </a:solidFill>
                        <a:latin typeface="+mn-lt"/>
                        <a:ea typeface="+mn-ea"/>
                        <a:cs typeface="+mn-cs"/>
                        <a:sym typeface="Segoe" pitchFamily="2" charset="0"/>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7" name="TextBox 16"/>
          <p:cNvSpPr txBox="1"/>
          <p:nvPr/>
        </p:nvSpPr>
        <p:spPr>
          <a:xfrm>
            <a:off x="6609259" y="1992837"/>
            <a:ext cx="5065509" cy="414353"/>
          </a:xfrm>
          <a:prstGeom prst="rect">
            <a:avLst/>
          </a:prstGeom>
          <a:noFill/>
        </p:spPr>
        <p:txBody>
          <a:bodyPr wrap="square" rtlCol="0">
            <a:spAutoFit/>
          </a:bodyPr>
          <a:lstStyle/>
          <a:p>
            <a:pPr algn="ctr"/>
            <a:r>
              <a:rPr lang="en-US" sz="2040" dirty="0">
                <a:solidFill>
                  <a:srgbClr val="FFFFFF"/>
                </a:solidFill>
                <a:latin typeface="Segoe WP Semibold" panose="020B0702040204020203" pitchFamily="34" charset="0"/>
                <a:ea typeface="Segoe UI" pitchFamily="34" charset="0"/>
                <a:cs typeface="Segoe WP Semibold" panose="020B0702040204020203" pitchFamily="34" charset="0"/>
              </a:rPr>
              <a:t>Microsoft Analytics Platform System</a:t>
            </a:r>
          </a:p>
        </p:txBody>
      </p:sp>
      <p:sp>
        <p:nvSpPr>
          <p:cNvPr id="18" name="TextBox 17"/>
          <p:cNvSpPr txBox="1"/>
          <p:nvPr/>
        </p:nvSpPr>
        <p:spPr>
          <a:xfrm>
            <a:off x="799119" y="1987489"/>
            <a:ext cx="5065509" cy="414353"/>
          </a:xfrm>
          <a:prstGeom prst="rect">
            <a:avLst/>
          </a:prstGeom>
          <a:noFill/>
        </p:spPr>
        <p:txBody>
          <a:bodyPr wrap="square" rtlCol="0">
            <a:spAutoFit/>
          </a:bodyPr>
          <a:lstStyle/>
          <a:p>
            <a:pPr algn="ctr"/>
            <a:r>
              <a:rPr lang="en-US" sz="2040" dirty="0">
                <a:solidFill>
                  <a:srgbClr val="FFFFFF"/>
                </a:solidFill>
                <a:latin typeface="Segoe WP Semibold" panose="020B0702040204020203" pitchFamily="34" charset="0"/>
                <a:ea typeface="Segoe UI" pitchFamily="34" charset="0"/>
                <a:cs typeface="Segoe WP Semibold" panose="020B0702040204020203" pitchFamily="34" charset="0"/>
              </a:rPr>
              <a:t>Microsoft SQL Server</a:t>
            </a:r>
          </a:p>
        </p:txBody>
      </p:sp>
    </p:spTree>
    <p:extLst>
      <p:ext uri="{BB962C8B-B14F-4D97-AF65-F5344CB8AC3E}">
        <p14:creationId xmlns:p14="http://schemas.microsoft.com/office/powerpoint/2010/main" val="351270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decel="10000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0-#ppt_w/2"/>
                                          </p:val>
                                        </p:tav>
                                        <p:tav tm="100000">
                                          <p:val>
                                            <p:strVal val="#ppt_x"/>
                                          </p:val>
                                        </p:tav>
                                      </p:tavLst>
                                    </p:anim>
                                    <p:anim calcmode="lin" valueType="num">
                                      <p:cBhvr additive="base">
                                        <p:cTn id="13" dur="10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12"/>
          <p:cNvSpPr txBox="1"/>
          <p:nvPr/>
        </p:nvSpPr>
        <p:spPr>
          <a:xfrm>
            <a:off x="531947" y="6390950"/>
            <a:ext cx="11370961" cy="533412"/>
          </a:xfrm>
          <a:prstGeom prst="rect">
            <a:avLst/>
          </a:prstGeom>
          <a:noFill/>
        </p:spPr>
        <p:txBody>
          <a:bodyPr wrap="square" lIns="93224" tIns="46610" rIns="93224" bIns="46610" rtlCol="0" anchor="b">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r>
              <a:rPr lang="en-US" sz="700" dirty="0">
                <a:solidFill>
                  <a:srgbClr val="FFFFFF">
                    <a:lumMod val="65000"/>
                  </a:srgbClr>
                </a:solidFill>
              </a:rPr>
              <a:t>[Gartner, Inc., Magic Quadrant for Data Warehouse Database Management Systems Magic Quadrant, Mark A. Beyer</a:t>
            </a:r>
            <a:r>
              <a:rPr lang="en-US" sz="700">
                <a:solidFill>
                  <a:srgbClr val="FFFFFF">
                    <a:lumMod val="65000"/>
                  </a:srgbClr>
                </a:solidFill>
              </a:rPr>
              <a:t>, Roxane</a:t>
            </a:r>
            <a:r>
              <a:rPr lang="en-US" sz="700" dirty="0">
                <a:solidFill>
                  <a:srgbClr val="FFFFFF">
                    <a:lumMod val="65000"/>
                  </a:srgbClr>
                </a:solidFill>
              </a:rPr>
              <a:t> Edjlali, March 2014. </a:t>
            </a:r>
            <a:r>
              <a:rPr lang="en-US" sz="700" dirty="0">
                <a:solidFill>
                  <a:srgbClr val="FFFFFF"/>
                </a:solidFill>
              </a:rPr>
              <a:t/>
            </a:r>
            <a:br>
              <a:rPr lang="en-US" sz="700" dirty="0">
                <a:solidFill>
                  <a:srgbClr val="FFFFFF"/>
                </a:solidFill>
              </a:rPr>
            </a:br>
            <a:r>
              <a:rPr lang="en-US" sz="700" dirty="0">
                <a:solidFill>
                  <a:srgbClr val="FFFFFF">
                    <a:lumMod val="50000"/>
                  </a:srgbClr>
                </a:solidFill>
              </a:rPr>
              <a:t>The Magic Quadrant is copyrighted 2014 by Gartner, Inc. and is reused with permission. The Magic Quadrant is a graphical representation of a marketplace at and for a specific time period. It depicts Gartner's analysis of how certain vendors measure against criteria for that marketplace, as defined by Gartner. Gartner does not endorse any vendor, product or service depicted in the Magic Quadrant, and does not advise technology users to select only those vendors placed in the "Leaders" quadrant. The Magic Quadrant is intended solely as a research tool, and is not meant to be a specific guide to action. Gartner disclaims all warranties, express or implied, with respect to this research, including any warranties of merchantability or fitness for a particular purpose.</a:t>
            </a:r>
          </a:p>
        </p:txBody>
      </p:sp>
      <p:sp>
        <p:nvSpPr>
          <p:cNvPr id="37" name="Rectangle 36"/>
          <p:cNvSpPr/>
          <p:nvPr/>
        </p:nvSpPr>
        <p:spPr>
          <a:xfrm>
            <a:off x="1051656" y="5568884"/>
            <a:ext cx="10098830" cy="843965"/>
          </a:xfrm>
          <a:prstGeom prst="rect">
            <a:avLst/>
          </a:prstGeom>
          <a:solidFill>
            <a:srgbClr val="008272"/>
          </a:solidFill>
          <a:ln w="9525" cap="flat" cmpd="sng" algn="ctr">
            <a:noFill/>
            <a:prstDash val="solid"/>
            <a:headEnd type="none" w="med" len="med"/>
            <a:tailEnd type="none" w="med" len="med"/>
          </a:ln>
          <a:effectLst>
            <a:outerShdw blurRad="393700" dist="317500" dir="5400000" sx="90000" sy="-19000" rotWithShape="0">
              <a:prstClr val="black">
                <a:alpha val="15000"/>
              </a:prstClr>
            </a:outerShdw>
          </a:effectLst>
        </p:spPr>
        <p:txBody>
          <a:bodyPr vert="horz" wrap="square" lIns="124291" tIns="124296" rIns="124291" bIns="124296" numCol="1" rtlCol="0" anchor="ctr" anchorCtr="0" compatLnSpc="1">
            <a:prstTxWarp prst="textNoShape">
              <a:avLst/>
            </a:prstTxWarp>
          </a:bodyPr>
          <a:lstStyle/>
          <a:p>
            <a:pPr defTabSz="1242534" fontAlgn="base">
              <a:spcBef>
                <a:spcPct val="0"/>
              </a:spcBef>
              <a:spcAft>
                <a:spcPct val="0"/>
              </a:spcAft>
            </a:pPr>
            <a:r>
              <a:rPr lang="en-GB" sz="1899" i="1" kern="0" dirty="0">
                <a:solidFill>
                  <a:srgbClr val="FFFFFF"/>
                </a:solidFill>
                <a:ea typeface="Segoe UI" pitchFamily="34" charset="0"/>
                <a:cs typeface="Segoe UI" pitchFamily="34" charset="0"/>
              </a:rPr>
              <a:t>“</a:t>
            </a:r>
            <a:r>
              <a:rPr lang="en-US" sz="1899" i="1" kern="0" dirty="0">
                <a:solidFill>
                  <a:srgbClr val="FFFFFF"/>
                </a:solidFill>
                <a:ea typeface="Segoe UI" pitchFamily="34" charset="0"/>
                <a:cs typeface="Segoe UI" pitchFamily="34" charset="0"/>
              </a:rPr>
              <a:t>Microsoft offers appliances, reference architectures including a variety of hardware, prebuilt offerings built to customer selections then delivered ready to run, software licensing and managed services data warehouses.</a:t>
            </a:r>
            <a:r>
              <a:rPr lang="en-GB" sz="1899" i="1" kern="0" dirty="0">
                <a:solidFill>
                  <a:srgbClr val="FFFFFF"/>
                </a:solidFill>
                <a:ea typeface="Segoe UI" pitchFamily="34" charset="0"/>
                <a:cs typeface="Segoe UI" pitchFamily="34" charset="0"/>
              </a:rPr>
              <a:t>”</a:t>
            </a:r>
            <a:r>
              <a:rPr lang="en-GB" sz="1599" i="1" kern="0" dirty="0">
                <a:solidFill>
                  <a:srgbClr val="FFFFFF"/>
                </a:solidFill>
                <a:ea typeface="Segoe UI" pitchFamily="34" charset="0"/>
                <a:cs typeface="Segoe UI" pitchFamily="34" charset="0"/>
              </a:rPr>
              <a:t>- Gartner, March 7</a:t>
            </a:r>
            <a:r>
              <a:rPr lang="en-GB" sz="1599" i="1" kern="0" baseline="30000" dirty="0">
                <a:solidFill>
                  <a:srgbClr val="FFFFFF"/>
                </a:solidFill>
                <a:ea typeface="Segoe UI" pitchFamily="34" charset="0"/>
                <a:cs typeface="Segoe UI" pitchFamily="34" charset="0"/>
              </a:rPr>
              <a:t>th</a:t>
            </a:r>
            <a:r>
              <a:rPr lang="en-GB" sz="1599" i="1" kern="0" dirty="0">
                <a:solidFill>
                  <a:srgbClr val="FFFFFF"/>
                </a:solidFill>
                <a:ea typeface="Segoe UI" pitchFamily="34" charset="0"/>
                <a:cs typeface="Segoe UI" pitchFamily="34" charset="0"/>
              </a:rPr>
              <a:t>, 2014</a:t>
            </a:r>
          </a:p>
        </p:txBody>
      </p:sp>
      <p:sp>
        <p:nvSpPr>
          <p:cNvPr id="41" name="Title 1"/>
          <p:cNvSpPr>
            <a:spLocks noGrp="1"/>
          </p:cNvSpPr>
          <p:nvPr>
            <p:ph type="title"/>
          </p:nvPr>
        </p:nvSpPr>
        <p:spPr>
          <a:xfrm>
            <a:off x="274639" y="112886"/>
            <a:ext cx="11889564" cy="917575"/>
          </a:xfrm>
        </p:spPr>
        <p:txBody>
          <a:bodyPr/>
          <a:lstStyle/>
          <a:p>
            <a:r>
              <a:rPr lang="en-US" dirty="0" smtClean="0"/>
              <a:t>Gartner Magic Quadrant Leader</a:t>
            </a:r>
            <a:endParaRPr lang="en-US" dirty="0"/>
          </a:p>
        </p:txBody>
      </p:sp>
      <p:sp>
        <p:nvSpPr>
          <p:cNvPr id="6" name="AutoShape 2" descr="Figure 1.Magic Quadrant for Data Warehouse Database Management Systems"/>
          <p:cNvSpPr>
            <a:spLocks noChangeAspect="1" noChangeArrowheads="1"/>
          </p:cNvSpPr>
          <p:nvPr/>
        </p:nvSpPr>
        <p:spPr bwMode="auto">
          <a:xfrm>
            <a:off x="1030327" y="1687713"/>
            <a:ext cx="4113025" cy="41130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pic>
        <p:nvPicPr>
          <p:cNvPr id="7" name="Picture 6"/>
          <p:cNvPicPr>
            <a:picLocks noChangeAspect="1"/>
          </p:cNvPicPr>
          <p:nvPr/>
        </p:nvPicPr>
        <p:blipFill>
          <a:blip r:embed="rId3"/>
          <a:stretch>
            <a:fillRect/>
          </a:stretch>
        </p:blipFill>
        <p:spPr>
          <a:xfrm>
            <a:off x="1042867" y="995936"/>
            <a:ext cx="4404401" cy="4518888"/>
          </a:xfrm>
          <a:prstGeom prst="rect">
            <a:avLst/>
          </a:prstGeom>
        </p:spPr>
      </p:pic>
      <p:pic>
        <p:nvPicPr>
          <p:cNvPr id="8" name="Picture 7"/>
          <p:cNvPicPr>
            <a:picLocks noChangeAspect="1"/>
          </p:cNvPicPr>
          <p:nvPr/>
        </p:nvPicPr>
        <p:blipFill>
          <a:blip r:embed="rId4"/>
          <a:stretch>
            <a:fillRect/>
          </a:stretch>
        </p:blipFill>
        <p:spPr>
          <a:xfrm>
            <a:off x="6743204" y="995935"/>
            <a:ext cx="4397666" cy="4518888"/>
          </a:xfrm>
          <a:prstGeom prst="rect">
            <a:avLst/>
          </a:prstGeom>
        </p:spPr>
      </p:pic>
    </p:spTree>
    <p:extLst>
      <p:ext uri="{BB962C8B-B14F-4D97-AF65-F5344CB8AC3E}">
        <p14:creationId xmlns:p14="http://schemas.microsoft.com/office/powerpoint/2010/main" val="1730250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p:cNvSpPr/>
          <p:nvPr/>
        </p:nvSpPr>
        <p:spPr>
          <a:xfrm>
            <a:off x="877569" y="977015"/>
            <a:ext cx="10681337" cy="5795791"/>
          </a:xfrm>
          <a:prstGeom prst="rect">
            <a:avLst/>
          </a:prstGeom>
          <a:solidFill>
            <a:schemeClr val="tx2">
              <a:lumMod val="40000"/>
              <a:lumOff val="60000"/>
              <a:alpha val="25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24320" tIns="62160" rIns="124320" bIns="62160" numCol="1" rtlCol="0" anchor="ctr" anchorCtr="0" compatLnSpc="1">
            <a:prstTxWarp prst="textNoShape">
              <a:avLst/>
            </a:prstTxWarp>
          </a:bodyPr>
          <a:lstStyle/>
          <a:p>
            <a:pPr algn="ctr" defTabSz="1242835" fontAlgn="base">
              <a:spcBef>
                <a:spcPct val="0"/>
              </a:spcBef>
              <a:spcAft>
                <a:spcPct val="0"/>
              </a:spcAft>
            </a:pPr>
            <a:endParaRPr lang="en-US" sz="7343" spc="-204" dirty="0">
              <a:ln w="3175">
                <a:noFill/>
              </a:ln>
              <a:gradFill flip="none" rotWithShape="1">
                <a:gsLst>
                  <a:gs pos="0">
                    <a:srgbClr val="000000"/>
                  </a:gs>
                  <a:gs pos="86000">
                    <a:srgbClr val="000000"/>
                  </a:gs>
                </a:gsLst>
                <a:lin ang="5400000" scaled="0"/>
                <a:tileRect/>
              </a:gradFill>
              <a:cs typeface="Segoe UI" pitchFamily="34" charset="0"/>
            </a:endParaRPr>
          </a:p>
        </p:txBody>
      </p:sp>
      <p:sp>
        <p:nvSpPr>
          <p:cNvPr id="121" name="Content Placeholder 3"/>
          <p:cNvSpPr txBox="1">
            <a:spLocks/>
          </p:cNvSpPr>
          <p:nvPr/>
        </p:nvSpPr>
        <p:spPr>
          <a:xfrm>
            <a:off x="3489508" y="1358057"/>
            <a:ext cx="5448822" cy="3317543"/>
          </a:xfrm>
          <a:prstGeom prst="rect">
            <a:avLst/>
          </a:prstGeom>
        </p:spPr>
        <p:txBody>
          <a:bodyPr vert="horz" lIns="0" tIns="0" rIns="0" bIns="0" rtlCol="0">
            <a:noAutofit/>
          </a:bodyPr>
          <a:lstStyle>
            <a:lvl1pPr marL="342900" indent="-342900" algn="l" defTabSz="914363" rtl="0" eaLnBrk="1" latinLnBrk="0" hangingPunct="1">
              <a:lnSpc>
                <a:spcPct val="90000"/>
              </a:lnSpc>
              <a:spcBef>
                <a:spcPct val="20000"/>
              </a:spcBef>
              <a:buClr>
                <a:schemeClr val="bg1"/>
              </a:buClr>
              <a:buSzPct val="100000"/>
              <a:buFont typeface="Arial" pitchFamily="34" charset="0"/>
              <a:buChar char="•"/>
              <a:defRPr sz="2400" kern="1200">
                <a:gradFill>
                  <a:gsLst>
                    <a:gs pos="0">
                      <a:schemeClr val="bg1"/>
                    </a:gs>
                    <a:gs pos="100000">
                      <a:schemeClr val="bg1"/>
                    </a:gs>
                  </a:gsLst>
                  <a:lin ang="5400000" scaled="0"/>
                </a:gradFill>
                <a:latin typeface="Segoe UI" pitchFamily="34" charset="0"/>
                <a:ea typeface="Segoe UI" pitchFamily="34" charset="0"/>
                <a:cs typeface="Segoe UI" pitchFamily="34" charset="0"/>
              </a:defRPr>
            </a:lvl1pPr>
            <a:lvl2pPr marL="628650" indent="-285750" algn="l" defTabSz="914363" rtl="0" eaLnBrk="1" latinLnBrk="0" hangingPunct="1">
              <a:lnSpc>
                <a:spcPct val="90000"/>
              </a:lnSpc>
              <a:spcBef>
                <a:spcPct val="20000"/>
              </a:spcBef>
              <a:buClr>
                <a:schemeClr val="bg1"/>
              </a:buClr>
              <a:buFont typeface="Segoe" pitchFamily="34" charset="0"/>
              <a:buChar char="−"/>
              <a:defRPr sz="2000" kern="1200">
                <a:gradFill>
                  <a:gsLst>
                    <a:gs pos="0">
                      <a:schemeClr val="bg1"/>
                    </a:gs>
                    <a:gs pos="100000">
                      <a:schemeClr val="bg1"/>
                    </a:gs>
                  </a:gsLst>
                  <a:lin ang="5400000" scaled="0"/>
                </a:gradFill>
                <a:latin typeface="Segoe UI" pitchFamily="34" charset="0"/>
                <a:ea typeface="Segoe UI" pitchFamily="34" charset="0"/>
                <a:cs typeface="Segoe UI" pitchFamily="34" charset="0"/>
              </a:defRPr>
            </a:lvl2pPr>
            <a:lvl3pPr marL="914400" indent="-285750" algn="l" defTabSz="914363" rtl="0" eaLnBrk="1" latinLnBrk="0" hangingPunct="1">
              <a:lnSpc>
                <a:spcPct val="90000"/>
              </a:lnSpc>
              <a:spcBef>
                <a:spcPct val="20000"/>
              </a:spcBef>
              <a:buClr>
                <a:schemeClr val="bg1"/>
              </a:buClr>
              <a:buFont typeface="Segoe" pitchFamily="34" charset="0"/>
              <a:buChar char="−"/>
              <a:defRPr sz="1800" kern="1200">
                <a:gradFill>
                  <a:gsLst>
                    <a:gs pos="0">
                      <a:schemeClr val="bg1"/>
                    </a:gs>
                    <a:gs pos="100000">
                      <a:schemeClr val="bg1"/>
                    </a:gs>
                  </a:gsLst>
                  <a:lin ang="5400000" scaled="0"/>
                </a:gradFill>
                <a:latin typeface="Segoe UI" pitchFamily="34" charset="0"/>
                <a:ea typeface="Segoe UI" pitchFamily="34" charset="0"/>
                <a:cs typeface="Segoe UI" pitchFamily="34" charset="0"/>
              </a:defRPr>
            </a:lvl3pPr>
            <a:lvl4pPr marL="1200150" indent="-285750" algn="l" defTabSz="914363" rtl="0" eaLnBrk="1" latinLnBrk="0" hangingPunct="1">
              <a:lnSpc>
                <a:spcPct val="90000"/>
              </a:lnSpc>
              <a:spcBef>
                <a:spcPct val="20000"/>
              </a:spcBef>
              <a:buClr>
                <a:schemeClr val="bg1"/>
              </a:buClr>
              <a:buFont typeface="Segoe" pitchFamily="34" charset="0"/>
              <a:buChar char="−"/>
              <a:defRPr sz="1800" kern="1200">
                <a:gradFill>
                  <a:gsLst>
                    <a:gs pos="0">
                      <a:schemeClr val="bg1"/>
                    </a:gs>
                    <a:gs pos="100000">
                      <a:schemeClr val="bg1"/>
                    </a:gs>
                  </a:gsLst>
                  <a:lin ang="5400000" scaled="0"/>
                </a:gradFill>
                <a:latin typeface="Segoe UI" pitchFamily="34" charset="0"/>
                <a:ea typeface="Segoe UI" pitchFamily="34" charset="0"/>
                <a:cs typeface="Segoe UI" pitchFamily="34" charset="0"/>
              </a:defRPr>
            </a:lvl4pPr>
            <a:lvl5pPr marL="1485900" indent="-285750" algn="l" defTabSz="914363" rtl="0" eaLnBrk="1" latinLnBrk="0" hangingPunct="1">
              <a:lnSpc>
                <a:spcPct val="90000"/>
              </a:lnSpc>
              <a:spcBef>
                <a:spcPct val="20000"/>
              </a:spcBef>
              <a:buClr>
                <a:schemeClr val="bg1"/>
              </a:buClr>
              <a:buFont typeface="Segoe" pitchFamily="34" charset="0"/>
              <a:buChar char="−"/>
              <a:defRPr sz="1800" kern="1200">
                <a:gradFill>
                  <a:gsLst>
                    <a:gs pos="0">
                      <a:schemeClr val="bg1"/>
                    </a:gs>
                    <a:gs pos="100000">
                      <a:schemeClr val="bg1"/>
                    </a:gs>
                  </a:gsLst>
                  <a:lin ang="5400000" scaled="0"/>
                </a:gradFill>
                <a:latin typeface="Segoe UI" pitchFamily="34" charset="0"/>
                <a:ea typeface="Segoe UI" pitchFamily="34" charset="0"/>
                <a:cs typeface="Segoe UI" pitchFamily="34"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816"/>
              </a:spcBef>
              <a:spcAft>
                <a:spcPts val="272"/>
              </a:spcAft>
              <a:buClr>
                <a:srgbClr val="FFFFFF"/>
              </a:buClr>
              <a:buSzPct val="110000"/>
            </a:pPr>
            <a:r>
              <a:rPr lang="en-US" sz="2040" kern="0" dirty="0">
                <a:solidFill>
                  <a:srgbClr val="FFFFFF"/>
                </a:solidFill>
              </a:rPr>
              <a:t>Tier-1 enterprise data warehouse appliance offering</a:t>
            </a:r>
          </a:p>
          <a:p>
            <a:pPr lvl="1">
              <a:buClr>
                <a:srgbClr val="FFFFFF"/>
              </a:buClr>
              <a:buFont typeface="Arial" panose="020B0604020202020204" pitchFamily="34" charset="0"/>
              <a:buChar char="•"/>
            </a:pPr>
            <a:r>
              <a:rPr lang="en-US" sz="1632" dirty="0">
                <a:solidFill>
                  <a:srgbClr val="FFFFFF"/>
                </a:solidFill>
              </a:rPr>
              <a:t>High scalability from tens to thousands of terabytes</a:t>
            </a:r>
          </a:p>
          <a:p>
            <a:pPr lvl="1">
              <a:buClr>
                <a:srgbClr val="FFFFFF"/>
              </a:buClr>
              <a:buFont typeface="Arial" panose="020B0604020202020204" pitchFamily="34" charset="0"/>
              <a:buChar char="•"/>
            </a:pPr>
            <a:r>
              <a:rPr lang="en-US" sz="1632" dirty="0">
                <a:solidFill>
                  <a:srgbClr val="FFFFFF"/>
                </a:solidFill>
              </a:rPr>
              <a:t>High performance through the massively parallel processing (MPP)</a:t>
            </a:r>
            <a:r>
              <a:rPr lang="en-US" sz="1632" b="1" dirty="0">
                <a:solidFill>
                  <a:srgbClr val="FFFFFF"/>
                </a:solidFill>
              </a:rPr>
              <a:t> </a:t>
            </a:r>
            <a:r>
              <a:rPr lang="en-US" sz="1632" dirty="0">
                <a:solidFill>
                  <a:srgbClr val="FFFFFF"/>
                </a:solidFill>
              </a:rPr>
              <a:t>system</a:t>
            </a:r>
          </a:p>
          <a:p>
            <a:pPr marL="349724" lvl="1" indent="0">
              <a:buClr>
                <a:srgbClr val="FFFFFF"/>
              </a:buClr>
              <a:buFont typeface="Segoe" pitchFamily="34" charset="0"/>
              <a:buNone/>
            </a:pPr>
            <a:endParaRPr lang="en-US" sz="1632" dirty="0">
              <a:solidFill>
                <a:srgbClr val="FFFFFF"/>
              </a:solidFill>
            </a:endParaRPr>
          </a:p>
          <a:p>
            <a:pPr>
              <a:spcBef>
                <a:spcPts val="816"/>
              </a:spcBef>
              <a:spcAft>
                <a:spcPts val="272"/>
              </a:spcAft>
              <a:buClr>
                <a:srgbClr val="FFFFFF"/>
              </a:buClr>
              <a:buSzPct val="110000"/>
            </a:pPr>
            <a:r>
              <a:rPr lang="en-US" sz="2040" kern="0" dirty="0">
                <a:solidFill>
                  <a:srgbClr val="FFFFFF"/>
                </a:solidFill>
              </a:rPr>
              <a:t>Flexibility and choice </a:t>
            </a:r>
          </a:p>
          <a:p>
            <a:pPr lvl="1">
              <a:buClr>
                <a:srgbClr val="FFFFFF"/>
              </a:buClr>
              <a:buFont typeface="Arial" panose="020B0604020202020204" pitchFamily="34" charset="0"/>
              <a:buChar char="•"/>
            </a:pPr>
            <a:r>
              <a:rPr lang="en-US" sz="1632" dirty="0">
                <a:solidFill>
                  <a:srgbClr val="FFFFFF"/>
                </a:solidFill>
              </a:rPr>
              <a:t>Choice of deployment options through distributed architecture</a:t>
            </a:r>
          </a:p>
          <a:p>
            <a:pPr marL="349724" lvl="1" indent="0">
              <a:buClr>
                <a:srgbClr val="FFFFFF"/>
              </a:buClr>
              <a:buFont typeface="Segoe" pitchFamily="34" charset="0"/>
              <a:buNone/>
            </a:pPr>
            <a:endParaRPr lang="en-US" sz="1632" dirty="0">
              <a:solidFill>
                <a:srgbClr val="FFFFFF"/>
              </a:solidFill>
            </a:endParaRPr>
          </a:p>
          <a:p>
            <a:pPr>
              <a:spcBef>
                <a:spcPts val="816"/>
              </a:spcBef>
              <a:spcAft>
                <a:spcPts val="272"/>
              </a:spcAft>
              <a:buClr>
                <a:srgbClr val="FFFFFF"/>
              </a:buClr>
              <a:buSzPct val="110000"/>
            </a:pPr>
            <a:r>
              <a:rPr lang="en-US" sz="2040" kern="0" dirty="0">
                <a:solidFill>
                  <a:srgbClr val="FFFFFF"/>
                </a:solidFill>
              </a:rPr>
              <a:t>Most comprehensive solution</a:t>
            </a:r>
          </a:p>
          <a:p>
            <a:pPr lvl="1">
              <a:buClr>
                <a:srgbClr val="FFFFFF"/>
              </a:buClr>
              <a:buFont typeface="Arial" panose="020B0604020202020204" pitchFamily="34" charset="0"/>
              <a:buChar char="•"/>
            </a:pPr>
            <a:r>
              <a:rPr lang="en-US" sz="1632" dirty="0">
                <a:solidFill>
                  <a:srgbClr val="FFFFFF"/>
                </a:solidFill>
              </a:rPr>
              <a:t>Complete data warehouse solution spanning desktop, enterprise data warehouse, and data marts</a:t>
            </a:r>
          </a:p>
        </p:txBody>
      </p:sp>
      <p:pic>
        <p:nvPicPr>
          <p:cNvPr id="124" name="Picture 1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438" y="1165754"/>
            <a:ext cx="1934000" cy="4506963"/>
          </a:xfrm>
          <a:prstGeom prst="rect">
            <a:avLst/>
          </a:prstGeom>
          <a:effectLst>
            <a:outerShdw blurRad="50800" dist="38100" dir="5400000" algn="t" rotWithShape="0">
              <a:prstClr val="black">
                <a:alpha val="40000"/>
              </a:prstClr>
            </a:outerShdw>
          </a:effectLst>
        </p:spPr>
      </p:pic>
      <p:pic>
        <p:nvPicPr>
          <p:cNvPr id="127" name="Picture 2" descr="C:\Users\vfontama\AppData\Local\Microsoft\Windows\Temporary Internet Files\Content.Outlook\X8AMW0FU\08080001-00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52896" y="1165754"/>
            <a:ext cx="1816755" cy="45677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81439" y="5809342"/>
            <a:ext cx="9888212" cy="576340"/>
          </a:xfrm>
          <a:prstGeom prst="rect">
            <a:avLst/>
          </a:prstGeom>
          <a:noFill/>
        </p:spPr>
        <p:txBody>
          <a:bodyPr wrap="square" lIns="0" tIns="0" rIns="0" bIns="0" rtlCol="0">
            <a:spAutoFit/>
          </a:bodyPr>
          <a:lstStyle/>
          <a:p>
            <a:pPr algn="ctr"/>
            <a:r>
              <a:rPr lang="en-US" sz="3672" dirty="0">
                <a:solidFill>
                  <a:srgbClr val="FFFFFF"/>
                </a:solidFill>
              </a:rPr>
              <a:t> </a:t>
            </a:r>
            <a:r>
              <a:rPr lang="en-US" sz="3672" dirty="0">
                <a:solidFill>
                  <a:srgbClr val="FFFFFF"/>
                </a:solidFill>
                <a:latin typeface="Segoe UI Semibold" panose="020B0702040204020203" pitchFamily="34" charset="0"/>
                <a:cs typeface="Segoe UI Semibold" panose="020B0702040204020203" pitchFamily="34" charset="0"/>
              </a:rPr>
              <a:t>Microsoft Analytics Platform System</a:t>
            </a:r>
            <a:endParaRPr lang="en-US" sz="3672" spc="-71" dirty="0">
              <a:gradFill>
                <a:gsLst>
                  <a:gs pos="2917">
                    <a:srgbClr val="FFFFFF"/>
                  </a:gs>
                  <a:gs pos="30000">
                    <a:srgbClr val="FFFFFF"/>
                  </a:gs>
                </a:gsLst>
                <a:lin ang="5400000" scaled="0"/>
              </a:gra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13524270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chemeClr val="tx1"/>
                </a:solidFill>
              </a:rPr>
              <a:t>Scale out </a:t>
            </a:r>
            <a:r>
              <a:rPr lang="en-US" sz="4800" dirty="0">
                <a:solidFill>
                  <a:schemeClr val="tx1"/>
                </a:solidFill>
              </a:rPr>
              <a:t>r</a:t>
            </a:r>
            <a:r>
              <a:rPr lang="en-US" sz="4800" dirty="0" smtClean="0">
                <a:solidFill>
                  <a:schemeClr val="tx1"/>
                </a:solidFill>
              </a:rPr>
              <a:t>elational </a:t>
            </a:r>
            <a:r>
              <a:rPr lang="en-US" sz="4800" dirty="0">
                <a:solidFill>
                  <a:schemeClr val="tx1"/>
                </a:solidFill>
              </a:rPr>
              <a:t>d</a:t>
            </a:r>
            <a:r>
              <a:rPr lang="en-US" sz="4800" dirty="0" smtClean="0">
                <a:solidFill>
                  <a:schemeClr val="tx1"/>
                </a:solidFill>
              </a:rPr>
              <a:t>ata </a:t>
            </a:r>
            <a:r>
              <a:rPr lang="en-US" sz="4800" dirty="0">
                <a:solidFill>
                  <a:schemeClr val="tx1"/>
                </a:solidFill>
              </a:rPr>
              <a:t>t</a:t>
            </a:r>
            <a:r>
              <a:rPr lang="en-US" sz="4800" dirty="0" smtClean="0">
                <a:solidFill>
                  <a:schemeClr val="tx1"/>
                </a:solidFill>
              </a:rPr>
              <a:t>o </a:t>
            </a:r>
            <a:r>
              <a:rPr lang="en-US" sz="4800" dirty="0">
                <a:solidFill>
                  <a:schemeClr val="tx1"/>
                </a:solidFill>
              </a:rPr>
              <a:t>p</a:t>
            </a:r>
            <a:r>
              <a:rPr lang="en-US" sz="4800" dirty="0" smtClean="0">
                <a:solidFill>
                  <a:schemeClr val="tx1"/>
                </a:solidFill>
              </a:rPr>
              <a:t>etabytes</a:t>
            </a:r>
            <a:endParaRPr lang="en-US" sz="4800" dirty="0">
              <a:solidFill>
                <a:schemeClr val="tx1"/>
              </a:solidFill>
            </a:endParaRPr>
          </a:p>
        </p:txBody>
      </p:sp>
      <p:sp>
        <p:nvSpPr>
          <p:cNvPr id="5" name="Slide Number Placeholder 4"/>
          <p:cNvSpPr>
            <a:spLocks noGrp="1"/>
          </p:cNvSpPr>
          <p:nvPr>
            <p:ph type="sldNum" sz="quarter" idx="4294967295"/>
          </p:nvPr>
        </p:nvSpPr>
        <p:spPr>
          <a:xfrm>
            <a:off x="11869738" y="6565900"/>
            <a:ext cx="566737" cy="136525"/>
          </a:xfrm>
          <a:prstGeom prst="rect">
            <a:avLst/>
          </a:prstGeom>
        </p:spPr>
        <p:txBody>
          <a:bodyPr/>
          <a:lstStyle/>
          <a:p>
            <a:fld id="{27258FFF-F925-446B-8502-81C933981705}" type="slidenum">
              <a:rPr lang="en-US" smtClean="0">
                <a:solidFill>
                  <a:srgbClr val="FFFFFF"/>
                </a:solidFill>
              </a:rPr>
              <a:pPr/>
              <a:t>15</a:t>
            </a:fld>
            <a:endParaRPr lang="en-US">
              <a:solidFill>
                <a:srgbClr val="FFFFFF"/>
              </a:solidFill>
            </a:endParaRPr>
          </a:p>
        </p:txBody>
      </p:sp>
      <p:sp>
        <p:nvSpPr>
          <p:cNvPr id="121" name="Rectangle 120"/>
          <p:cNvSpPr/>
          <p:nvPr/>
        </p:nvSpPr>
        <p:spPr bwMode="auto">
          <a:xfrm>
            <a:off x="3932238" y="1823705"/>
            <a:ext cx="8514129" cy="3367486"/>
          </a:xfrm>
          <a:prstGeom prst="rect">
            <a:avLst/>
          </a:prstGeom>
          <a:noFill/>
          <a:ln w="10795" cap="flat" cmpd="sng" algn="ctr">
            <a:noFill/>
            <a:prstDash val="solid"/>
            <a:headEnd type="none" w="med" len="med"/>
            <a:tailEnd type="none" w="med" len="med"/>
          </a:ln>
          <a:effectLst/>
        </p:spPr>
        <p:txBody>
          <a:bodyPr vert="horz" wrap="square" lIns="182854" tIns="146283" rIns="365708" bIns="146283" numCol="1" rtlCol="0" anchor="t" anchorCtr="0" compatLnSpc="1">
            <a:prstTxWarp prst="textNoShape">
              <a:avLst/>
            </a:prstTxWarp>
            <a:noAutofit/>
          </a:bodyPr>
          <a:lstStyle/>
          <a:p>
            <a:pPr defTabSz="1243083" fontAlgn="base">
              <a:lnSpc>
                <a:spcPct val="90000"/>
              </a:lnSpc>
              <a:spcBef>
                <a:spcPts val="600"/>
              </a:spcBef>
              <a:buSzPct val="75000"/>
            </a:pPr>
            <a:endParaRPr lang="en-US" sz="1100" kern="0" dirty="0" smtClean="0">
              <a:solidFill>
                <a:srgbClr val="FFFFFF"/>
              </a:solidFill>
              <a:latin typeface="Segoe UI Light"/>
              <a:ea typeface="Segoe UI" pitchFamily="34" charset="0"/>
              <a:cs typeface="Segoe UI" pitchFamily="34" charset="0"/>
            </a:endParaRPr>
          </a:p>
          <a:p>
            <a:pPr marL="347663" indent="-347663" defTabSz="1243083" fontAlgn="base">
              <a:lnSpc>
                <a:spcPct val="90000"/>
              </a:lnSpc>
              <a:spcBef>
                <a:spcPts val="600"/>
              </a:spcBef>
              <a:buSzPct val="75000"/>
              <a:buFont typeface="Wingdings" panose="05000000000000000000" pitchFamily="2" charset="2"/>
              <a:buChar char="§"/>
            </a:pPr>
            <a:r>
              <a:rPr lang="en-US" sz="2400" kern="0" dirty="0" smtClean="0">
                <a:solidFill>
                  <a:srgbClr val="FFFFFF"/>
                </a:solidFill>
                <a:latin typeface="Segoe UI Light"/>
                <a:ea typeface="Segoe UI" pitchFamily="34" charset="0"/>
                <a:cs typeface="Segoe UI" pitchFamily="34" charset="0"/>
              </a:rPr>
              <a:t>Massively </a:t>
            </a:r>
            <a:r>
              <a:rPr lang="en-US" sz="2400" kern="0" dirty="0">
                <a:solidFill>
                  <a:srgbClr val="FFFFFF"/>
                </a:solidFill>
                <a:latin typeface="Segoe UI Light"/>
                <a:ea typeface="Segoe UI" pitchFamily="34" charset="0"/>
                <a:cs typeface="Segoe UI" pitchFamily="34" charset="0"/>
              </a:rPr>
              <a:t>Parallel Processing (MPP) </a:t>
            </a:r>
            <a:r>
              <a:rPr lang="en-US" sz="2400" kern="0" dirty="0" smtClean="0">
                <a:solidFill>
                  <a:srgbClr val="FFFFFF"/>
                </a:solidFill>
                <a:latin typeface="Segoe UI Light"/>
                <a:ea typeface="Segoe UI" pitchFamily="34" charset="0"/>
                <a:cs typeface="Segoe UI" pitchFamily="34" charset="0"/>
              </a:rPr>
              <a:t>parallelizes queries</a:t>
            </a:r>
            <a:endParaRPr lang="en-US" sz="2400" kern="0" dirty="0">
              <a:solidFill>
                <a:srgbClr val="FFFFFF"/>
              </a:solidFill>
              <a:latin typeface="Segoe UI Light"/>
              <a:ea typeface="Segoe UI" pitchFamily="34" charset="0"/>
              <a:cs typeface="Segoe UI" pitchFamily="34" charset="0"/>
            </a:endParaRPr>
          </a:p>
          <a:p>
            <a:pPr marL="347663" indent="-347663" defTabSz="1243083" fontAlgn="base">
              <a:lnSpc>
                <a:spcPct val="90000"/>
              </a:lnSpc>
              <a:spcBef>
                <a:spcPts val="1800"/>
              </a:spcBef>
              <a:buSzPct val="75000"/>
              <a:buFont typeface="Wingdings" panose="05000000000000000000" pitchFamily="2" charset="2"/>
              <a:buChar char="§"/>
            </a:pPr>
            <a:r>
              <a:rPr lang="en-US" sz="2400" kern="0" dirty="0" smtClean="0">
                <a:solidFill>
                  <a:srgbClr val="FFFFFF"/>
                </a:solidFill>
                <a:latin typeface="Segoe UI Light"/>
                <a:ea typeface="Segoe UI" pitchFamily="34" charset="0"/>
                <a:cs typeface="Segoe UI" pitchFamily="34" charset="0"/>
              </a:rPr>
              <a:t>Multiple </a:t>
            </a:r>
            <a:r>
              <a:rPr lang="en-US" sz="2400" kern="0" dirty="0">
                <a:solidFill>
                  <a:srgbClr val="FFFFFF"/>
                </a:solidFill>
                <a:latin typeface="Segoe UI Light"/>
                <a:ea typeface="Segoe UI" pitchFamily="34" charset="0"/>
                <a:cs typeface="Segoe UI" pitchFamily="34" charset="0"/>
              </a:rPr>
              <a:t>nodes with dedicated CPU, memory, storage</a:t>
            </a:r>
          </a:p>
          <a:p>
            <a:pPr marL="347663" indent="-347663" defTabSz="1243083" fontAlgn="base">
              <a:lnSpc>
                <a:spcPct val="90000"/>
              </a:lnSpc>
              <a:spcBef>
                <a:spcPts val="1800"/>
              </a:spcBef>
              <a:buSzPct val="75000"/>
              <a:buFont typeface="Wingdings" panose="05000000000000000000" pitchFamily="2" charset="2"/>
              <a:buChar char="§"/>
            </a:pPr>
            <a:r>
              <a:rPr lang="en-US" sz="2400" kern="0" dirty="0" smtClean="0">
                <a:solidFill>
                  <a:srgbClr val="FFFFFF"/>
                </a:solidFill>
                <a:latin typeface="Segoe UI Light"/>
                <a:ea typeface="Segoe UI" pitchFamily="34" charset="0"/>
                <a:cs typeface="Segoe UI" pitchFamily="34" charset="0"/>
              </a:rPr>
              <a:t>Incrementally add HW for near </a:t>
            </a:r>
            <a:r>
              <a:rPr lang="en-US" sz="2400" kern="0" dirty="0">
                <a:solidFill>
                  <a:srgbClr val="FFFFFF"/>
                </a:solidFill>
                <a:latin typeface="Segoe UI Light"/>
                <a:ea typeface="Segoe UI" pitchFamily="34" charset="0"/>
                <a:cs typeface="Segoe UI" pitchFamily="34" charset="0"/>
              </a:rPr>
              <a:t>l</a:t>
            </a:r>
            <a:r>
              <a:rPr lang="en-US" sz="2400" kern="0" dirty="0" smtClean="0">
                <a:solidFill>
                  <a:srgbClr val="FFFFFF"/>
                </a:solidFill>
                <a:latin typeface="Segoe UI Light"/>
                <a:ea typeface="Segoe UI" pitchFamily="34" charset="0"/>
                <a:cs typeface="Segoe UI" pitchFamily="34" charset="0"/>
              </a:rPr>
              <a:t>inear scale to multi-PB</a:t>
            </a:r>
          </a:p>
          <a:p>
            <a:pPr marL="347663" indent="-347663" defTabSz="1243083" fontAlgn="base">
              <a:lnSpc>
                <a:spcPct val="90000"/>
              </a:lnSpc>
              <a:spcBef>
                <a:spcPts val="1800"/>
              </a:spcBef>
              <a:buSzPct val="75000"/>
              <a:buFont typeface="Wingdings" panose="05000000000000000000" pitchFamily="2" charset="2"/>
              <a:buChar char="§"/>
            </a:pPr>
            <a:r>
              <a:rPr lang="en-US" sz="2400" kern="0" dirty="0" smtClean="0">
                <a:solidFill>
                  <a:srgbClr val="FFFFFF"/>
                </a:solidFill>
                <a:latin typeface="Segoe UI Light"/>
                <a:ea typeface="Segoe UI" pitchFamily="34" charset="0"/>
                <a:cs typeface="Segoe UI" pitchFamily="34" charset="0"/>
              </a:rPr>
              <a:t>Handles query complexity and concurrency at scale</a:t>
            </a:r>
          </a:p>
          <a:p>
            <a:pPr marL="347663" indent="-347663" defTabSz="1243083" fontAlgn="base">
              <a:lnSpc>
                <a:spcPct val="90000"/>
              </a:lnSpc>
              <a:spcBef>
                <a:spcPts val="1800"/>
              </a:spcBef>
              <a:buSzPct val="75000"/>
              <a:buFont typeface="Wingdings" panose="05000000000000000000" pitchFamily="2" charset="2"/>
              <a:buChar char="§"/>
            </a:pPr>
            <a:r>
              <a:rPr lang="en-US" sz="2400" kern="0" dirty="0" smtClean="0">
                <a:solidFill>
                  <a:srgbClr val="FFFFFF"/>
                </a:solidFill>
                <a:latin typeface="Segoe UI Light"/>
                <a:ea typeface="Segoe UI" pitchFamily="34" charset="0"/>
                <a:cs typeface="Segoe UI" pitchFamily="34" charset="0"/>
              </a:rPr>
              <a:t>No fork-lift of prior warehouse to increase capacity</a:t>
            </a:r>
          </a:p>
          <a:p>
            <a:pPr defTabSz="1243083" fontAlgn="base">
              <a:lnSpc>
                <a:spcPct val="90000"/>
              </a:lnSpc>
              <a:spcBef>
                <a:spcPts val="600"/>
              </a:spcBef>
              <a:buSzPct val="75000"/>
            </a:pPr>
            <a:endParaRPr lang="en-US" sz="1100" kern="0" dirty="0" smtClean="0">
              <a:solidFill>
                <a:srgbClr val="FFFFFF"/>
              </a:solidFill>
              <a:latin typeface="Segoe UI Light"/>
              <a:ea typeface="Segoe UI" pitchFamily="34" charset="0"/>
              <a:cs typeface="Segoe UI" pitchFamily="34" charset="0"/>
            </a:endParaRPr>
          </a:p>
        </p:txBody>
      </p:sp>
      <p:grpSp>
        <p:nvGrpSpPr>
          <p:cNvPr id="122" name="Group 121"/>
          <p:cNvGrpSpPr/>
          <p:nvPr/>
        </p:nvGrpSpPr>
        <p:grpSpPr>
          <a:xfrm>
            <a:off x="281599" y="1883313"/>
            <a:ext cx="3429000" cy="3252897"/>
            <a:chOff x="1129824" y="2704924"/>
            <a:chExt cx="3429000" cy="3252897"/>
          </a:xfrm>
        </p:grpSpPr>
        <p:sp>
          <p:nvSpPr>
            <p:cNvPr id="128" name="Freeform 9"/>
            <p:cNvSpPr>
              <a:spLocks noEditPoints="1"/>
            </p:cNvSpPr>
            <p:nvPr/>
          </p:nvSpPr>
          <p:spPr bwMode="auto">
            <a:xfrm>
              <a:off x="3714677" y="3922584"/>
              <a:ext cx="725730" cy="815176"/>
            </a:xfrm>
            <a:custGeom>
              <a:avLst/>
              <a:gdLst>
                <a:gd name="T0" fmla="*/ 352 w 427"/>
                <a:gd name="T1" fmla="*/ 0 h 849"/>
                <a:gd name="T2" fmla="*/ 76 w 427"/>
                <a:gd name="T3" fmla="*/ 0 h 849"/>
                <a:gd name="T4" fmla="*/ 0 w 427"/>
                <a:gd name="T5" fmla="*/ 112 h 849"/>
                <a:gd name="T6" fmla="*/ 0 w 427"/>
                <a:gd name="T7" fmla="*/ 849 h 849"/>
                <a:gd name="T8" fmla="*/ 427 w 427"/>
                <a:gd name="T9" fmla="*/ 849 h 849"/>
                <a:gd name="T10" fmla="*/ 427 w 427"/>
                <a:gd name="T11" fmla="*/ 112 h 849"/>
                <a:gd name="T12" fmla="*/ 352 w 427"/>
                <a:gd name="T13" fmla="*/ 0 h 849"/>
                <a:gd name="T14" fmla="*/ 396 w 427"/>
                <a:gd name="T15" fmla="*/ 818 h 849"/>
                <a:gd name="T16" fmla="*/ 31 w 427"/>
                <a:gd name="T17" fmla="*/ 818 h 849"/>
                <a:gd name="T18" fmla="*/ 31 w 427"/>
                <a:gd name="T19" fmla="*/ 791 h 849"/>
                <a:gd name="T20" fmla="*/ 396 w 427"/>
                <a:gd name="T21" fmla="*/ 791 h 849"/>
                <a:gd name="T22" fmla="*/ 396 w 427"/>
                <a:gd name="T23" fmla="*/ 818 h 849"/>
                <a:gd name="T24" fmla="*/ 396 w 427"/>
                <a:gd name="T25" fmla="*/ 767 h 849"/>
                <a:gd name="T26" fmla="*/ 31 w 427"/>
                <a:gd name="T27" fmla="*/ 767 h 849"/>
                <a:gd name="T28" fmla="*/ 31 w 427"/>
                <a:gd name="T29" fmla="*/ 739 h 849"/>
                <a:gd name="T30" fmla="*/ 396 w 427"/>
                <a:gd name="T31" fmla="*/ 739 h 849"/>
                <a:gd name="T32" fmla="*/ 396 w 427"/>
                <a:gd name="T33" fmla="*/ 767 h 849"/>
                <a:gd name="T34" fmla="*/ 396 w 427"/>
                <a:gd name="T35" fmla="*/ 675 h 849"/>
                <a:gd name="T36" fmla="*/ 359 w 427"/>
                <a:gd name="T37" fmla="*/ 675 h 849"/>
                <a:gd name="T38" fmla="*/ 259 w 427"/>
                <a:gd name="T39" fmla="*/ 675 h 849"/>
                <a:gd name="T40" fmla="*/ 142 w 427"/>
                <a:gd name="T41" fmla="*/ 675 h 849"/>
                <a:gd name="T42" fmla="*/ 51 w 427"/>
                <a:gd name="T43" fmla="*/ 675 h 849"/>
                <a:gd name="T44" fmla="*/ 31 w 427"/>
                <a:gd name="T45" fmla="*/ 675 h 849"/>
                <a:gd name="T46" fmla="*/ 31 w 427"/>
                <a:gd name="T47" fmla="*/ 143 h 849"/>
                <a:gd name="T48" fmla="*/ 396 w 427"/>
                <a:gd name="T49" fmla="*/ 143 h 849"/>
                <a:gd name="T50" fmla="*/ 396 w 427"/>
                <a:gd name="T51" fmla="*/ 675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7" h="849">
                  <a:moveTo>
                    <a:pt x="352" y="0"/>
                  </a:moveTo>
                  <a:cubicBezTo>
                    <a:pt x="76" y="0"/>
                    <a:pt x="76" y="0"/>
                    <a:pt x="76" y="0"/>
                  </a:cubicBezTo>
                  <a:cubicBezTo>
                    <a:pt x="0" y="112"/>
                    <a:pt x="0" y="112"/>
                    <a:pt x="0" y="112"/>
                  </a:cubicBezTo>
                  <a:cubicBezTo>
                    <a:pt x="0" y="849"/>
                    <a:pt x="0" y="849"/>
                    <a:pt x="0" y="849"/>
                  </a:cubicBezTo>
                  <a:cubicBezTo>
                    <a:pt x="427" y="849"/>
                    <a:pt x="427" y="849"/>
                    <a:pt x="427" y="849"/>
                  </a:cubicBezTo>
                  <a:cubicBezTo>
                    <a:pt x="427" y="112"/>
                    <a:pt x="427" y="112"/>
                    <a:pt x="427" y="112"/>
                  </a:cubicBezTo>
                  <a:lnTo>
                    <a:pt x="352" y="0"/>
                  </a:lnTo>
                  <a:close/>
                  <a:moveTo>
                    <a:pt x="396" y="818"/>
                  </a:moveTo>
                  <a:cubicBezTo>
                    <a:pt x="31" y="818"/>
                    <a:pt x="31" y="818"/>
                    <a:pt x="31" y="818"/>
                  </a:cubicBezTo>
                  <a:cubicBezTo>
                    <a:pt x="31" y="791"/>
                    <a:pt x="31" y="791"/>
                    <a:pt x="31" y="791"/>
                  </a:cubicBezTo>
                  <a:cubicBezTo>
                    <a:pt x="44" y="791"/>
                    <a:pt x="390" y="791"/>
                    <a:pt x="396" y="791"/>
                  </a:cubicBezTo>
                  <a:lnTo>
                    <a:pt x="396" y="818"/>
                  </a:lnTo>
                  <a:close/>
                  <a:moveTo>
                    <a:pt x="396" y="767"/>
                  </a:moveTo>
                  <a:cubicBezTo>
                    <a:pt x="384" y="767"/>
                    <a:pt x="38" y="767"/>
                    <a:pt x="31" y="767"/>
                  </a:cubicBezTo>
                  <a:cubicBezTo>
                    <a:pt x="31" y="739"/>
                    <a:pt x="31" y="739"/>
                    <a:pt x="31" y="739"/>
                  </a:cubicBezTo>
                  <a:cubicBezTo>
                    <a:pt x="44" y="739"/>
                    <a:pt x="390" y="739"/>
                    <a:pt x="396" y="739"/>
                  </a:cubicBezTo>
                  <a:lnTo>
                    <a:pt x="396" y="767"/>
                  </a:lnTo>
                  <a:close/>
                  <a:moveTo>
                    <a:pt x="396" y="675"/>
                  </a:moveTo>
                  <a:cubicBezTo>
                    <a:pt x="384" y="675"/>
                    <a:pt x="372" y="675"/>
                    <a:pt x="359" y="675"/>
                  </a:cubicBezTo>
                  <a:cubicBezTo>
                    <a:pt x="326" y="675"/>
                    <a:pt x="292" y="675"/>
                    <a:pt x="259" y="675"/>
                  </a:cubicBezTo>
                  <a:cubicBezTo>
                    <a:pt x="220" y="675"/>
                    <a:pt x="181" y="675"/>
                    <a:pt x="142" y="675"/>
                  </a:cubicBezTo>
                  <a:cubicBezTo>
                    <a:pt x="112" y="675"/>
                    <a:pt x="81" y="675"/>
                    <a:pt x="51" y="675"/>
                  </a:cubicBezTo>
                  <a:cubicBezTo>
                    <a:pt x="45" y="675"/>
                    <a:pt x="38" y="675"/>
                    <a:pt x="31" y="675"/>
                  </a:cubicBezTo>
                  <a:cubicBezTo>
                    <a:pt x="31" y="143"/>
                    <a:pt x="31" y="143"/>
                    <a:pt x="31" y="143"/>
                  </a:cubicBezTo>
                  <a:cubicBezTo>
                    <a:pt x="396" y="143"/>
                    <a:pt x="396" y="143"/>
                    <a:pt x="396" y="143"/>
                  </a:cubicBezTo>
                  <a:lnTo>
                    <a:pt x="396" y="675"/>
                  </a:lnTo>
                  <a:close/>
                </a:path>
              </a:pathLst>
            </a:custGeom>
            <a:solidFill>
              <a:schemeClr val="bg1"/>
            </a:solidFill>
            <a:ln w="6350" cap="sq" cmpd="sng">
              <a:noFill/>
              <a:prstDash val="sysDot"/>
              <a:bevel/>
            </a:ln>
          </p:spPr>
          <p:txBody>
            <a:bodyPr vert="horz" wrap="square" lIns="91440" tIns="45720" rIns="91440" bIns="45720" numCol="1" anchor="t" anchorCtr="0" compatLnSpc="1">
              <a:prstTxWarp prst="textNoShape">
                <a:avLst/>
              </a:prstTxWarp>
            </a:bodyPr>
            <a:lstStyle/>
            <a:p>
              <a:pPr algn="ctr"/>
              <a:endParaRPr lang="en-US" dirty="0">
                <a:solidFill>
                  <a:srgbClr val="FFFFFF"/>
                </a:solidFill>
              </a:endParaRPr>
            </a:p>
          </p:txBody>
        </p:sp>
        <p:grpSp>
          <p:nvGrpSpPr>
            <p:cNvPr id="123" name="Group 122"/>
            <p:cNvGrpSpPr/>
            <p:nvPr/>
          </p:nvGrpSpPr>
          <p:grpSpPr>
            <a:xfrm>
              <a:off x="1129824" y="2704924"/>
              <a:ext cx="3429000" cy="3252897"/>
              <a:chOff x="457200" y="1100960"/>
              <a:chExt cx="3429000" cy="3252897"/>
            </a:xfrm>
          </p:grpSpPr>
          <p:sp>
            <p:nvSpPr>
              <p:cNvPr id="129" name="Rectangle 128"/>
              <p:cNvSpPr/>
              <p:nvPr/>
            </p:nvSpPr>
            <p:spPr>
              <a:xfrm>
                <a:off x="457200" y="1100960"/>
                <a:ext cx="3429000" cy="32528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0" name="Rectangle 129"/>
              <p:cNvSpPr/>
              <p:nvPr/>
            </p:nvSpPr>
            <p:spPr bwMode="auto">
              <a:xfrm>
                <a:off x="467291" y="1402968"/>
                <a:ext cx="3418908" cy="4525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228574" lvl="1" algn="ctr"/>
                <a:r>
                  <a:rPr lang="en-US" sz="2400" kern="0" spc="-40" dirty="0" smtClean="0">
                    <a:solidFill>
                      <a:srgbClr val="FFFFFF"/>
                    </a:solidFill>
                  </a:rPr>
                  <a:t>Scale OUT</a:t>
                </a:r>
                <a:endParaRPr lang="en-US" sz="2800" kern="0" spc="-40" dirty="0">
                  <a:solidFill>
                    <a:srgbClr val="FFFFFF"/>
                  </a:solidFill>
                </a:endParaRPr>
              </a:p>
            </p:txBody>
          </p:sp>
          <p:grpSp>
            <p:nvGrpSpPr>
              <p:cNvPr id="131" name="Group 130"/>
              <p:cNvGrpSpPr/>
              <p:nvPr/>
            </p:nvGrpSpPr>
            <p:grpSpPr>
              <a:xfrm>
                <a:off x="575690" y="2298448"/>
                <a:ext cx="2600489" cy="1225324"/>
                <a:chOff x="467290" y="2162709"/>
                <a:chExt cx="2779885" cy="1309854"/>
              </a:xfrm>
            </p:grpSpPr>
            <p:sp>
              <p:nvSpPr>
                <p:cNvPr id="132" name="Plus 131"/>
                <p:cNvSpPr/>
                <p:nvPr/>
              </p:nvSpPr>
              <p:spPr>
                <a:xfrm>
                  <a:off x="1040930" y="2988110"/>
                  <a:ext cx="483013" cy="483013"/>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133" name="Plus 132"/>
                <p:cNvSpPr/>
                <p:nvPr/>
              </p:nvSpPr>
              <p:spPr>
                <a:xfrm>
                  <a:off x="1897434" y="2989550"/>
                  <a:ext cx="483013" cy="483013"/>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134" name="Plus 133"/>
                <p:cNvSpPr/>
                <p:nvPr/>
              </p:nvSpPr>
              <p:spPr>
                <a:xfrm>
                  <a:off x="2764162" y="2983675"/>
                  <a:ext cx="483013" cy="483013"/>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grpSp>
              <p:nvGrpSpPr>
                <p:cNvPr id="135" name="Group 134"/>
                <p:cNvGrpSpPr/>
                <p:nvPr/>
              </p:nvGrpSpPr>
              <p:grpSpPr>
                <a:xfrm>
                  <a:off x="467290" y="2163898"/>
                  <a:ext cx="775795" cy="871411"/>
                  <a:chOff x="160552" y="2190751"/>
                  <a:chExt cx="978134" cy="1098688"/>
                </a:xfrm>
              </p:grpSpPr>
              <p:sp>
                <p:nvSpPr>
                  <p:cNvPr id="181" name="Freeform 9"/>
                  <p:cNvSpPr>
                    <a:spLocks noEditPoints="1"/>
                  </p:cNvSpPr>
                  <p:nvPr/>
                </p:nvSpPr>
                <p:spPr bwMode="auto">
                  <a:xfrm>
                    <a:off x="160552" y="2190751"/>
                    <a:ext cx="978134" cy="1098688"/>
                  </a:xfrm>
                  <a:custGeom>
                    <a:avLst/>
                    <a:gdLst>
                      <a:gd name="T0" fmla="*/ 352 w 427"/>
                      <a:gd name="T1" fmla="*/ 0 h 849"/>
                      <a:gd name="T2" fmla="*/ 76 w 427"/>
                      <a:gd name="T3" fmla="*/ 0 h 849"/>
                      <a:gd name="T4" fmla="*/ 0 w 427"/>
                      <a:gd name="T5" fmla="*/ 112 h 849"/>
                      <a:gd name="T6" fmla="*/ 0 w 427"/>
                      <a:gd name="T7" fmla="*/ 849 h 849"/>
                      <a:gd name="T8" fmla="*/ 427 w 427"/>
                      <a:gd name="T9" fmla="*/ 849 h 849"/>
                      <a:gd name="T10" fmla="*/ 427 w 427"/>
                      <a:gd name="T11" fmla="*/ 112 h 849"/>
                      <a:gd name="T12" fmla="*/ 352 w 427"/>
                      <a:gd name="T13" fmla="*/ 0 h 849"/>
                      <a:gd name="T14" fmla="*/ 396 w 427"/>
                      <a:gd name="T15" fmla="*/ 818 h 849"/>
                      <a:gd name="T16" fmla="*/ 31 w 427"/>
                      <a:gd name="T17" fmla="*/ 818 h 849"/>
                      <a:gd name="T18" fmla="*/ 31 w 427"/>
                      <a:gd name="T19" fmla="*/ 791 h 849"/>
                      <a:gd name="T20" fmla="*/ 396 w 427"/>
                      <a:gd name="T21" fmla="*/ 791 h 849"/>
                      <a:gd name="T22" fmla="*/ 396 w 427"/>
                      <a:gd name="T23" fmla="*/ 818 h 849"/>
                      <a:gd name="T24" fmla="*/ 396 w 427"/>
                      <a:gd name="T25" fmla="*/ 767 h 849"/>
                      <a:gd name="T26" fmla="*/ 31 w 427"/>
                      <a:gd name="T27" fmla="*/ 767 h 849"/>
                      <a:gd name="T28" fmla="*/ 31 w 427"/>
                      <a:gd name="T29" fmla="*/ 739 h 849"/>
                      <a:gd name="T30" fmla="*/ 396 w 427"/>
                      <a:gd name="T31" fmla="*/ 739 h 849"/>
                      <a:gd name="T32" fmla="*/ 396 w 427"/>
                      <a:gd name="T33" fmla="*/ 767 h 849"/>
                      <a:gd name="T34" fmla="*/ 396 w 427"/>
                      <a:gd name="T35" fmla="*/ 675 h 849"/>
                      <a:gd name="T36" fmla="*/ 359 w 427"/>
                      <a:gd name="T37" fmla="*/ 675 h 849"/>
                      <a:gd name="T38" fmla="*/ 259 w 427"/>
                      <a:gd name="T39" fmla="*/ 675 h 849"/>
                      <a:gd name="T40" fmla="*/ 142 w 427"/>
                      <a:gd name="T41" fmla="*/ 675 h 849"/>
                      <a:gd name="T42" fmla="*/ 51 w 427"/>
                      <a:gd name="T43" fmla="*/ 675 h 849"/>
                      <a:gd name="T44" fmla="*/ 31 w 427"/>
                      <a:gd name="T45" fmla="*/ 675 h 849"/>
                      <a:gd name="T46" fmla="*/ 31 w 427"/>
                      <a:gd name="T47" fmla="*/ 143 h 849"/>
                      <a:gd name="T48" fmla="*/ 396 w 427"/>
                      <a:gd name="T49" fmla="*/ 143 h 849"/>
                      <a:gd name="T50" fmla="*/ 396 w 427"/>
                      <a:gd name="T51" fmla="*/ 675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7" h="849">
                        <a:moveTo>
                          <a:pt x="352" y="0"/>
                        </a:moveTo>
                        <a:cubicBezTo>
                          <a:pt x="76" y="0"/>
                          <a:pt x="76" y="0"/>
                          <a:pt x="76" y="0"/>
                        </a:cubicBezTo>
                        <a:cubicBezTo>
                          <a:pt x="0" y="112"/>
                          <a:pt x="0" y="112"/>
                          <a:pt x="0" y="112"/>
                        </a:cubicBezTo>
                        <a:cubicBezTo>
                          <a:pt x="0" y="849"/>
                          <a:pt x="0" y="849"/>
                          <a:pt x="0" y="849"/>
                        </a:cubicBezTo>
                        <a:cubicBezTo>
                          <a:pt x="427" y="849"/>
                          <a:pt x="427" y="849"/>
                          <a:pt x="427" y="849"/>
                        </a:cubicBezTo>
                        <a:cubicBezTo>
                          <a:pt x="427" y="112"/>
                          <a:pt x="427" y="112"/>
                          <a:pt x="427" y="112"/>
                        </a:cubicBezTo>
                        <a:lnTo>
                          <a:pt x="352" y="0"/>
                        </a:lnTo>
                        <a:close/>
                        <a:moveTo>
                          <a:pt x="396" y="818"/>
                        </a:moveTo>
                        <a:cubicBezTo>
                          <a:pt x="31" y="818"/>
                          <a:pt x="31" y="818"/>
                          <a:pt x="31" y="818"/>
                        </a:cubicBezTo>
                        <a:cubicBezTo>
                          <a:pt x="31" y="791"/>
                          <a:pt x="31" y="791"/>
                          <a:pt x="31" y="791"/>
                        </a:cubicBezTo>
                        <a:cubicBezTo>
                          <a:pt x="44" y="791"/>
                          <a:pt x="390" y="791"/>
                          <a:pt x="396" y="791"/>
                        </a:cubicBezTo>
                        <a:lnTo>
                          <a:pt x="396" y="818"/>
                        </a:lnTo>
                        <a:close/>
                        <a:moveTo>
                          <a:pt x="396" y="767"/>
                        </a:moveTo>
                        <a:cubicBezTo>
                          <a:pt x="384" y="767"/>
                          <a:pt x="38" y="767"/>
                          <a:pt x="31" y="767"/>
                        </a:cubicBezTo>
                        <a:cubicBezTo>
                          <a:pt x="31" y="739"/>
                          <a:pt x="31" y="739"/>
                          <a:pt x="31" y="739"/>
                        </a:cubicBezTo>
                        <a:cubicBezTo>
                          <a:pt x="44" y="739"/>
                          <a:pt x="390" y="739"/>
                          <a:pt x="396" y="739"/>
                        </a:cubicBezTo>
                        <a:lnTo>
                          <a:pt x="396" y="767"/>
                        </a:lnTo>
                        <a:close/>
                        <a:moveTo>
                          <a:pt x="396" y="675"/>
                        </a:moveTo>
                        <a:cubicBezTo>
                          <a:pt x="384" y="675"/>
                          <a:pt x="372" y="675"/>
                          <a:pt x="359" y="675"/>
                        </a:cubicBezTo>
                        <a:cubicBezTo>
                          <a:pt x="326" y="675"/>
                          <a:pt x="292" y="675"/>
                          <a:pt x="259" y="675"/>
                        </a:cubicBezTo>
                        <a:cubicBezTo>
                          <a:pt x="220" y="675"/>
                          <a:pt x="181" y="675"/>
                          <a:pt x="142" y="675"/>
                        </a:cubicBezTo>
                        <a:cubicBezTo>
                          <a:pt x="112" y="675"/>
                          <a:pt x="81" y="675"/>
                          <a:pt x="51" y="675"/>
                        </a:cubicBezTo>
                        <a:cubicBezTo>
                          <a:pt x="45" y="675"/>
                          <a:pt x="38" y="675"/>
                          <a:pt x="31" y="675"/>
                        </a:cubicBezTo>
                        <a:cubicBezTo>
                          <a:pt x="31" y="143"/>
                          <a:pt x="31" y="143"/>
                          <a:pt x="31" y="143"/>
                        </a:cubicBezTo>
                        <a:cubicBezTo>
                          <a:pt x="396" y="143"/>
                          <a:pt x="396" y="143"/>
                          <a:pt x="396" y="143"/>
                        </a:cubicBezTo>
                        <a:lnTo>
                          <a:pt x="396" y="675"/>
                        </a:lnTo>
                        <a:close/>
                      </a:path>
                    </a:pathLst>
                  </a:custGeom>
                  <a:solidFill>
                    <a:schemeClr val="tx1"/>
                  </a:solidFill>
                  <a:ln w="6350" cap="sq" cmpd="sng">
                    <a:noFill/>
                    <a:prstDash val="sysDot"/>
                    <a:bevel/>
                  </a:ln>
                </p:spPr>
                <p:txBody>
                  <a:bodyPr vert="horz" wrap="square" lIns="91440" tIns="45720" rIns="91440" bIns="45720" numCol="1" anchor="t" anchorCtr="0" compatLnSpc="1">
                    <a:prstTxWarp prst="textNoShape">
                      <a:avLst/>
                    </a:prstTxWarp>
                  </a:bodyPr>
                  <a:lstStyle/>
                  <a:p>
                    <a:pPr algn="ctr"/>
                    <a:endParaRPr lang="en-US" dirty="0">
                      <a:solidFill>
                        <a:srgbClr val="FFFFFF"/>
                      </a:solidFill>
                    </a:endParaRPr>
                  </a:p>
                </p:txBody>
              </p:sp>
              <p:sp>
                <p:nvSpPr>
                  <p:cNvPr id="182" name="Rectangle 181"/>
                  <p:cNvSpPr/>
                  <p:nvPr/>
                </p:nvSpPr>
                <p:spPr>
                  <a:xfrm>
                    <a:off x="256427" y="2944810"/>
                    <a:ext cx="786383"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3" name="Rectangle 182"/>
                  <p:cNvSpPr/>
                  <p:nvPr/>
                </p:nvSpPr>
                <p:spPr>
                  <a:xfrm>
                    <a:off x="256427" y="2813745"/>
                    <a:ext cx="786383"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4" name="Rectangle 183"/>
                  <p:cNvSpPr/>
                  <p:nvPr/>
                </p:nvSpPr>
                <p:spPr>
                  <a:xfrm>
                    <a:off x="256427" y="2683731"/>
                    <a:ext cx="786384"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5" name="Rectangle 184"/>
                  <p:cNvSpPr/>
                  <p:nvPr/>
                </p:nvSpPr>
                <p:spPr>
                  <a:xfrm>
                    <a:off x="256427" y="2552667"/>
                    <a:ext cx="786384"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6" name="Rectangle 185"/>
                  <p:cNvSpPr/>
                  <p:nvPr/>
                </p:nvSpPr>
                <p:spPr>
                  <a:xfrm>
                    <a:off x="256527" y="2419350"/>
                    <a:ext cx="786384"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36" name="Group 135"/>
                <p:cNvGrpSpPr/>
                <p:nvPr/>
              </p:nvGrpSpPr>
              <p:grpSpPr>
                <a:xfrm>
                  <a:off x="1313409" y="2163898"/>
                  <a:ext cx="775795" cy="871411"/>
                  <a:chOff x="160552" y="2190751"/>
                  <a:chExt cx="978134" cy="1098688"/>
                </a:xfrm>
              </p:grpSpPr>
              <p:sp>
                <p:nvSpPr>
                  <p:cNvPr id="175" name="Freeform 9"/>
                  <p:cNvSpPr>
                    <a:spLocks noEditPoints="1"/>
                  </p:cNvSpPr>
                  <p:nvPr/>
                </p:nvSpPr>
                <p:spPr bwMode="auto">
                  <a:xfrm>
                    <a:off x="160552" y="2190751"/>
                    <a:ext cx="978134" cy="1098688"/>
                  </a:xfrm>
                  <a:custGeom>
                    <a:avLst/>
                    <a:gdLst>
                      <a:gd name="T0" fmla="*/ 352 w 427"/>
                      <a:gd name="T1" fmla="*/ 0 h 849"/>
                      <a:gd name="T2" fmla="*/ 76 w 427"/>
                      <a:gd name="T3" fmla="*/ 0 h 849"/>
                      <a:gd name="T4" fmla="*/ 0 w 427"/>
                      <a:gd name="T5" fmla="*/ 112 h 849"/>
                      <a:gd name="T6" fmla="*/ 0 w 427"/>
                      <a:gd name="T7" fmla="*/ 849 h 849"/>
                      <a:gd name="T8" fmla="*/ 427 w 427"/>
                      <a:gd name="T9" fmla="*/ 849 h 849"/>
                      <a:gd name="T10" fmla="*/ 427 w 427"/>
                      <a:gd name="T11" fmla="*/ 112 h 849"/>
                      <a:gd name="T12" fmla="*/ 352 w 427"/>
                      <a:gd name="T13" fmla="*/ 0 h 849"/>
                      <a:gd name="T14" fmla="*/ 396 w 427"/>
                      <a:gd name="T15" fmla="*/ 818 h 849"/>
                      <a:gd name="T16" fmla="*/ 31 w 427"/>
                      <a:gd name="T17" fmla="*/ 818 h 849"/>
                      <a:gd name="T18" fmla="*/ 31 w 427"/>
                      <a:gd name="T19" fmla="*/ 791 h 849"/>
                      <a:gd name="T20" fmla="*/ 396 w 427"/>
                      <a:gd name="T21" fmla="*/ 791 h 849"/>
                      <a:gd name="T22" fmla="*/ 396 w 427"/>
                      <a:gd name="T23" fmla="*/ 818 h 849"/>
                      <a:gd name="T24" fmla="*/ 396 w 427"/>
                      <a:gd name="T25" fmla="*/ 767 h 849"/>
                      <a:gd name="T26" fmla="*/ 31 w 427"/>
                      <a:gd name="T27" fmla="*/ 767 h 849"/>
                      <a:gd name="T28" fmla="*/ 31 w 427"/>
                      <a:gd name="T29" fmla="*/ 739 h 849"/>
                      <a:gd name="T30" fmla="*/ 396 w 427"/>
                      <a:gd name="T31" fmla="*/ 739 h 849"/>
                      <a:gd name="T32" fmla="*/ 396 w 427"/>
                      <a:gd name="T33" fmla="*/ 767 h 849"/>
                      <a:gd name="T34" fmla="*/ 396 w 427"/>
                      <a:gd name="T35" fmla="*/ 675 h 849"/>
                      <a:gd name="T36" fmla="*/ 359 w 427"/>
                      <a:gd name="T37" fmla="*/ 675 h 849"/>
                      <a:gd name="T38" fmla="*/ 259 w 427"/>
                      <a:gd name="T39" fmla="*/ 675 h 849"/>
                      <a:gd name="T40" fmla="*/ 142 w 427"/>
                      <a:gd name="T41" fmla="*/ 675 h 849"/>
                      <a:gd name="T42" fmla="*/ 51 w 427"/>
                      <a:gd name="T43" fmla="*/ 675 h 849"/>
                      <a:gd name="T44" fmla="*/ 31 w 427"/>
                      <a:gd name="T45" fmla="*/ 675 h 849"/>
                      <a:gd name="T46" fmla="*/ 31 w 427"/>
                      <a:gd name="T47" fmla="*/ 143 h 849"/>
                      <a:gd name="T48" fmla="*/ 396 w 427"/>
                      <a:gd name="T49" fmla="*/ 143 h 849"/>
                      <a:gd name="T50" fmla="*/ 396 w 427"/>
                      <a:gd name="T51" fmla="*/ 675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7" h="849">
                        <a:moveTo>
                          <a:pt x="352" y="0"/>
                        </a:moveTo>
                        <a:cubicBezTo>
                          <a:pt x="76" y="0"/>
                          <a:pt x="76" y="0"/>
                          <a:pt x="76" y="0"/>
                        </a:cubicBezTo>
                        <a:cubicBezTo>
                          <a:pt x="0" y="112"/>
                          <a:pt x="0" y="112"/>
                          <a:pt x="0" y="112"/>
                        </a:cubicBezTo>
                        <a:cubicBezTo>
                          <a:pt x="0" y="849"/>
                          <a:pt x="0" y="849"/>
                          <a:pt x="0" y="849"/>
                        </a:cubicBezTo>
                        <a:cubicBezTo>
                          <a:pt x="427" y="849"/>
                          <a:pt x="427" y="849"/>
                          <a:pt x="427" y="849"/>
                        </a:cubicBezTo>
                        <a:cubicBezTo>
                          <a:pt x="427" y="112"/>
                          <a:pt x="427" y="112"/>
                          <a:pt x="427" y="112"/>
                        </a:cubicBezTo>
                        <a:lnTo>
                          <a:pt x="352" y="0"/>
                        </a:lnTo>
                        <a:close/>
                        <a:moveTo>
                          <a:pt x="396" y="818"/>
                        </a:moveTo>
                        <a:cubicBezTo>
                          <a:pt x="31" y="818"/>
                          <a:pt x="31" y="818"/>
                          <a:pt x="31" y="818"/>
                        </a:cubicBezTo>
                        <a:cubicBezTo>
                          <a:pt x="31" y="791"/>
                          <a:pt x="31" y="791"/>
                          <a:pt x="31" y="791"/>
                        </a:cubicBezTo>
                        <a:cubicBezTo>
                          <a:pt x="44" y="791"/>
                          <a:pt x="390" y="791"/>
                          <a:pt x="396" y="791"/>
                        </a:cubicBezTo>
                        <a:lnTo>
                          <a:pt x="396" y="818"/>
                        </a:lnTo>
                        <a:close/>
                        <a:moveTo>
                          <a:pt x="396" y="767"/>
                        </a:moveTo>
                        <a:cubicBezTo>
                          <a:pt x="384" y="767"/>
                          <a:pt x="38" y="767"/>
                          <a:pt x="31" y="767"/>
                        </a:cubicBezTo>
                        <a:cubicBezTo>
                          <a:pt x="31" y="739"/>
                          <a:pt x="31" y="739"/>
                          <a:pt x="31" y="739"/>
                        </a:cubicBezTo>
                        <a:cubicBezTo>
                          <a:pt x="44" y="739"/>
                          <a:pt x="390" y="739"/>
                          <a:pt x="396" y="739"/>
                        </a:cubicBezTo>
                        <a:lnTo>
                          <a:pt x="396" y="767"/>
                        </a:lnTo>
                        <a:close/>
                        <a:moveTo>
                          <a:pt x="396" y="675"/>
                        </a:moveTo>
                        <a:cubicBezTo>
                          <a:pt x="384" y="675"/>
                          <a:pt x="372" y="675"/>
                          <a:pt x="359" y="675"/>
                        </a:cubicBezTo>
                        <a:cubicBezTo>
                          <a:pt x="326" y="675"/>
                          <a:pt x="292" y="675"/>
                          <a:pt x="259" y="675"/>
                        </a:cubicBezTo>
                        <a:cubicBezTo>
                          <a:pt x="220" y="675"/>
                          <a:pt x="181" y="675"/>
                          <a:pt x="142" y="675"/>
                        </a:cubicBezTo>
                        <a:cubicBezTo>
                          <a:pt x="112" y="675"/>
                          <a:pt x="81" y="675"/>
                          <a:pt x="51" y="675"/>
                        </a:cubicBezTo>
                        <a:cubicBezTo>
                          <a:pt x="45" y="675"/>
                          <a:pt x="38" y="675"/>
                          <a:pt x="31" y="675"/>
                        </a:cubicBezTo>
                        <a:cubicBezTo>
                          <a:pt x="31" y="143"/>
                          <a:pt x="31" y="143"/>
                          <a:pt x="31" y="143"/>
                        </a:cubicBezTo>
                        <a:cubicBezTo>
                          <a:pt x="396" y="143"/>
                          <a:pt x="396" y="143"/>
                          <a:pt x="396" y="143"/>
                        </a:cubicBezTo>
                        <a:lnTo>
                          <a:pt x="396" y="675"/>
                        </a:lnTo>
                        <a:close/>
                      </a:path>
                    </a:pathLst>
                  </a:custGeom>
                  <a:solidFill>
                    <a:schemeClr val="tx1"/>
                  </a:solidFill>
                  <a:ln w="6350" cap="sq" cmpd="sng">
                    <a:noFill/>
                    <a:prstDash val="sysDot"/>
                    <a:bevel/>
                  </a:ln>
                </p:spPr>
                <p:txBody>
                  <a:bodyPr vert="horz" wrap="square" lIns="91440" tIns="45720" rIns="91440" bIns="45720" numCol="1" anchor="t" anchorCtr="0" compatLnSpc="1">
                    <a:prstTxWarp prst="textNoShape">
                      <a:avLst/>
                    </a:prstTxWarp>
                  </a:bodyPr>
                  <a:lstStyle/>
                  <a:p>
                    <a:pPr algn="ctr"/>
                    <a:endParaRPr lang="en-US" dirty="0">
                      <a:solidFill>
                        <a:srgbClr val="FFFFFF"/>
                      </a:solidFill>
                    </a:endParaRPr>
                  </a:p>
                </p:txBody>
              </p:sp>
              <p:sp>
                <p:nvSpPr>
                  <p:cNvPr id="176" name="Rectangle 175"/>
                  <p:cNvSpPr/>
                  <p:nvPr/>
                </p:nvSpPr>
                <p:spPr>
                  <a:xfrm>
                    <a:off x="256427" y="2944810"/>
                    <a:ext cx="786383"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7" name="Rectangle 176"/>
                  <p:cNvSpPr/>
                  <p:nvPr/>
                </p:nvSpPr>
                <p:spPr>
                  <a:xfrm>
                    <a:off x="256427" y="2813745"/>
                    <a:ext cx="786383"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8" name="Rectangle 177"/>
                  <p:cNvSpPr/>
                  <p:nvPr/>
                </p:nvSpPr>
                <p:spPr>
                  <a:xfrm>
                    <a:off x="256427" y="2683731"/>
                    <a:ext cx="786384"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9" name="Rectangle 178"/>
                  <p:cNvSpPr/>
                  <p:nvPr/>
                </p:nvSpPr>
                <p:spPr>
                  <a:xfrm>
                    <a:off x="256427" y="2552667"/>
                    <a:ext cx="786384"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0" name="Rectangle 179"/>
                  <p:cNvSpPr/>
                  <p:nvPr/>
                </p:nvSpPr>
                <p:spPr>
                  <a:xfrm>
                    <a:off x="256527" y="2419350"/>
                    <a:ext cx="786384"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37" name="Group 136"/>
                <p:cNvGrpSpPr/>
                <p:nvPr/>
              </p:nvGrpSpPr>
              <p:grpSpPr>
                <a:xfrm>
                  <a:off x="2174227" y="2162709"/>
                  <a:ext cx="775795" cy="871411"/>
                  <a:chOff x="160552" y="2190751"/>
                  <a:chExt cx="978134" cy="1098688"/>
                </a:xfrm>
              </p:grpSpPr>
              <p:sp>
                <p:nvSpPr>
                  <p:cNvPr id="169" name="Freeform 9"/>
                  <p:cNvSpPr>
                    <a:spLocks noEditPoints="1"/>
                  </p:cNvSpPr>
                  <p:nvPr/>
                </p:nvSpPr>
                <p:spPr bwMode="auto">
                  <a:xfrm>
                    <a:off x="160552" y="2190751"/>
                    <a:ext cx="978134" cy="1098688"/>
                  </a:xfrm>
                  <a:custGeom>
                    <a:avLst/>
                    <a:gdLst>
                      <a:gd name="T0" fmla="*/ 352 w 427"/>
                      <a:gd name="T1" fmla="*/ 0 h 849"/>
                      <a:gd name="T2" fmla="*/ 76 w 427"/>
                      <a:gd name="T3" fmla="*/ 0 h 849"/>
                      <a:gd name="T4" fmla="*/ 0 w 427"/>
                      <a:gd name="T5" fmla="*/ 112 h 849"/>
                      <a:gd name="T6" fmla="*/ 0 w 427"/>
                      <a:gd name="T7" fmla="*/ 849 h 849"/>
                      <a:gd name="T8" fmla="*/ 427 w 427"/>
                      <a:gd name="T9" fmla="*/ 849 h 849"/>
                      <a:gd name="T10" fmla="*/ 427 w 427"/>
                      <a:gd name="T11" fmla="*/ 112 h 849"/>
                      <a:gd name="T12" fmla="*/ 352 w 427"/>
                      <a:gd name="T13" fmla="*/ 0 h 849"/>
                      <a:gd name="T14" fmla="*/ 396 w 427"/>
                      <a:gd name="T15" fmla="*/ 818 h 849"/>
                      <a:gd name="T16" fmla="*/ 31 w 427"/>
                      <a:gd name="T17" fmla="*/ 818 h 849"/>
                      <a:gd name="T18" fmla="*/ 31 w 427"/>
                      <a:gd name="T19" fmla="*/ 791 h 849"/>
                      <a:gd name="T20" fmla="*/ 396 w 427"/>
                      <a:gd name="T21" fmla="*/ 791 h 849"/>
                      <a:gd name="T22" fmla="*/ 396 w 427"/>
                      <a:gd name="T23" fmla="*/ 818 h 849"/>
                      <a:gd name="T24" fmla="*/ 396 w 427"/>
                      <a:gd name="T25" fmla="*/ 767 h 849"/>
                      <a:gd name="T26" fmla="*/ 31 w 427"/>
                      <a:gd name="T27" fmla="*/ 767 h 849"/>
                      <a:gd name="T28" fmla="*/ 31 w 427"/>
                      <a:gd name="T29" fmla="*/ 739 h 849"/>
                      <a:gd name="T30" fmla="*/ 396 w 427"/>
                      <a:gd name="T31" fmla="*/ 739 h 849"/>
                      <a:gd name="T32" fmla="*/ 396 w 427"/>
                      <a:gd name="T33" fmla="*/ 767 h 849"/>
                      <a:gd name="T34" fmla="*/ 396 w 427"/>
                      <a:gd name="T35" fmla="*/ 675 h 849"/>
                      <a:gd name="T36" fmla="*/ 359 w 427"/>
                      <a:gd name="T37" fmla="*/ 675 h 849"/>
                      <a:gd name="T38" fmla="*/ 259 w 427"/>
                      <a:gd name="T39" fmla="*/ 675 h 849"/>
                      <a:gd name="T40" fmla="*/ 142 w 427"/>
                      <a:gd name="T41" fmla="*/ 675 h 849"/>
                      <a:gd name="T42" fmla="*/ 51 w 427"/>
                      <a:gd name="T43" fmla="*/ 675 h 849"/>
                      <a:gd name="T44" fmla="*/ 31 w 427"/>
                      <a:gd name="T45" fmla="*/ 675 h 849"/>
                      <a:gd name="T46" fmla="*/ 31 w 427"/>
                      <a:gd name="T47" fmla="*/ 143 h 849"/>
                      <a:gd name="T48" fmla="*/ 396 w 427"/>
                      <a:gd name="T49" fmla="*/ 143 h 849"/>
                      <a:gd name="T50" fmla="*/ 396 w 427"/>
                      <a:gd name="T51" fmla="*/ 675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7" h="849">
                        <a:moveTo>
                          <a:pt x="352" y="0"/>
                        </a:moveTo>
                        <a:cubicBezTo>
                          <a:pt x="76" y="0"/>
                          <a:pt x="76" y="0"/>
                          <a:pt x="76" y="0"/>
                        </a:cubicBezTo>
                        <a:cubicBezTo>
                          <a:pt x="0" y="112"/>
                          <a:pt x="0" y="112"/>
                          <a:pt x="0" y="112"/>
                        </a:cubicBezTo>
                        <a:cubicBezTo>
                          <a:pt x="0" y="849"/>
                          <a:pt x="0" y="849"/>
                          <a:pt x="0" y="849"/>
                        </a:cubicBezTo>
                        <a:cubicBezTo>
                          <a:pt x="427" y="849"/>
                          <a:pt x="427" y="849"/>
                          <a:pt x="427" y="849"/>
                        </a:cubicBezTo>
                        <a:cubicBezTo>
                          <a:pt x="427" y="112"/>
                          <a:pt x="427" y="112"/>
                          <a:pt x="427" y="112"/>
                        </a:cubicBezTo>
                        <a:lnTo>
                          <a:pt x="352" y="0"/>
                        </a:lnTo>
                        <a:close/>
                        <a:moveTo>
                          <a:pt x="396" y="818"/>
                        </a:moveTo>
                        <a:cubicBezTo>
                          <a:pt x="31" y="818"/>
                          <a:pt x="31" y="818"/>
                          <a:pt x="31" y="818"/>
                        </a:cubicBezTo>
                        <a:cubicBezTo>
                          <a:pt x="31" y="791"/>
                          <a:pt x="31" y="791"/>
                          <a:pt x="31" y="791"/>
                        </a:cubicBezTo>
                        <a:cubicBezTo>
                          <a:pt x="44" y="791"/>
                          <a:pt x="390" y="791"/>
                          <a:pt x="396" y="791"/>
                        </a:cubicBezTo>
                        <a:lnTo>
                          <a:pt x="396" y="818"/>
                        </a:lnTo>
                        <a:close/>
                        <a:moveTo>
                          <a:pt x="396" y="767"/>
                        </a:moveTo>
                        <a:cubicBezTo>
                          <a:pt x="384" y="767"/>
                          <a:pt x="38" y="767"/>
                          <a:pt x="31" y="767"/>
                        </a:cubicBezTo>
                        <a:cubicBezTo>
                          <a:pt x="31" y="739"/>
                          <a:pt x="31" y="739"/>
                          <a:pt x="31" y="739"/>
                        </a:cubicBezTo>
                        <a:cubicBezTo>
                          <a:pt x="44" y="739"/>
                          <a:pt x="390" y="739"/>
                          <a:pt x="396" y="739"/>
                        </a:cubicBezTo>
                        <a:lnTo>
                          <a:pt x="396" y="767"/>
                        </a:lnTo>
                        <a:close/>
                        <a:moveTo>
                          <a:pt x="396" y="675"/>
                        </a:moveTo>
                        <a:cubicBezTo>
                          <a:pt x="384" y="675"/>
                          <a:pt x="372" y="675"/>
                          <a:pt x="359" y="675"/>
                        </a:cubicBezTo>
                        <a:cubicBezTo>
                          <a:pt x="326" y="675"/>
                          <a:pt x="292" y="675"/>
                          <a:pt x="259" y="675"/>
                        </a:cubicBezTo>
                        <a:cubicBezTo>
                          <a:pt x="220" y="675"/>
                          <a:pt x="181" y="675"/>
                          <a:pt x="142" y="675"/>
                        </a:cubicBezTo>
                        <a:cubicBezTo>
                          <a:pt x="112" y="675"/>
                          <a:pt x="81" y="675"/>
                          <a:pt x="51" y="675"/>
                        </a:cubicBezTo>
                        <a:cubicBezTo>
                          <a:pt x="45" y="675"/>
                          <a:pt x="38" y="675"/>
                          <a:pt x="31" y="675"/>
                        </a:cubicBezTo>
                        <a:cubicBezTo>
                          <a:pt x="31" y="143"/>
                          <a:pt x="31" y="143"/>
                          <a:pt x="31" y="143"/>
                        </a:cubicBezTo>
                        <a:cubicBezTo>
                          <a:pt x="396" y="143"/>
                          <a:pt x="396" y="143"/>
                          <a:pt x="396" y="143"/>
                        </a:cubicBezTo>
                        <a:lnTo>
                          <a:pt x="396" y="675"/>
                        </a:lnTo>
                        <a:close/>
                      </a:path>
                    </a:pathLst>
                  </a:custGeom>
                  <a:solidFill>
                    <a:schemeClr val="tx1"/>
                  </a:solidFill>
                  <a:ln w="6350" cap="sq" cmpd="sng">
                    <a:noFill/>
                    <a:prstDash val="sysDot"/>
                    <a:bevel/>
                  </a:ln>
                </p:spPr>
                <p:txBody>
                  <a:bodyPr vert="horz" wrap="square" lIns="91440" tIns="45720" rIns="91440" bIns="45720" numCol="1" anchor="t" anchorCtr="0" compatLnSpc="1">
                    <a:prstTxWarp prst="textNoShape">
                      <a:avLst/>
                    </a:prstTxWarp>
                  </a:bodyPr>
                  <a:lstStyle/>
                  <a:p>
                    <a:pPr algn="ctr"/>
                    <a:endParaRPr lang="en-US" dirty="0">
                      <a:solidFill>
                        <a:srgbClr val="FFFFFF"/>
                      </a:solidFill>
                    </a:endParaRPr>
                  </a:p>
                </p:txBody>
              </p:sp>
              <p:sp>
                <p:nvSpPr>
                  <p:cNvPr id="170" name="Rectangle 169"/>
                  <p:cNvSpPr/>
                  <p:nvPr/>
                </p:nvSpPr>
                <p:spPr>
                  <a:xfrm>
                    <a:off x="256427" y="2944810"/>
                    <a:ext cx="786383"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1" name="Rectangle 170"/>
                  <p:cNvSpPr/>
                  <p:nvPr/>
                </p:nvSpPr>
                <p:spPr>
                  <a:xfrm>
                    <a:off x="256427" y="2813745"/>
                    <a:ext cx="786383"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2" name="Rectangle 171"/>
                  <p:cNvSpPr/>
                  <p:nvPr/>
                </p:nvSpPr>
                <p:spPr>
                  <a:xfrm>
                    <a:off x="256427" y="2683731"/>
                    <a:ext cx="786384"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3" name="Rectangle 172"/>
                  <p:cNvSpPr/>
                  <p:nvPr/>
                </p:nvSpPr>
                <p:spPr>
                  <a:xfrm>
                    <a:off x="256427" y="2552667"/>
                    <a:ext cx="786384"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4" name="Rectangle 173"/>
                  <p:cNvSpPr/>
                  <p:nvPr/>
                </p:nvSpPr>
                <p:spPr>
                  <a:xfrm>
                    <a:off x="256527" y="2419350"/>
                    <a:ext cx="786384"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grpSp>
        <p:sp>
          <p:nvSpPr>
            <p:cNvPr id="125" name="Freeform 9"/>
            <p:cNvSpPr>
              <a:spLocks noEditPoints="1"/>
            </p:cNvSpPr>
            <p:nvPr/>
          </p:nvSpPr>
          <p:spPr bwMode="auto">
            <a:xfrm>
              <a:off x="1248388" y="3903525"/>
              <a:ext cx="725730" cy="815176"/>
            </a:xfrm>
            <a:custGeom>
              <a:avLst/>
              <a:gdLst>
                <a:gd name="T0" fmla="*/ 352 w 427"/>
                <a:gd name="T1" fmla="*/ 0 h 849"/>
                <a:gd name="T2" fmla="*/ 76 w 427"/>
                <a:gd name="T3" fmla="*/ 0 h 849"/>
                <a:gd name="T4" fmla="*/ 0 w 427"/>
                <a:gd name="T5" fmla="*/ 112 h 849"/>
                <a:gd name="T6" fmla="*/ 0 w 427"/>
                <a:gd name="T7" fmla="*/ 849 h 849"/>
                <a:gd name="T8" fmla="*/ 427 w 427"/>
                <a:gd name="T9" fmla="*/ 849 h 849"/>
                <a:gd name="T10" fmla="*/ 427 w 427"/>
                <a:gd name="T11" fmla="*/ 112 h 849"/>
                <a:gd name="T12" fmla="*/ 352 w 427"/>
                <a:gd name="T13" fmla="*/ 0 h 849"/>
                <a:gd name="T14" fmla="*/ 396 w 427"/>
                <a:gd name="T15" fmla="*/ 818 h 849"/>
                <a:gd name="T16" fmla="*/ 31 w 427"/>
                <a:gd name="T17" fmla="*/ 818 h 849"/>
                <a:gd name="T18" fmla="*/ 31 w 427"/>
                <a:gd name="T19" fmla="*/ 791 h 849"/>
                <a:gd name="T20" fmla="*/ 396 w 427"/>
                <a:gd name="T21" fmla="*/ 791 h 849"/>
                <a:gd name="T22" fmla="*/ 396 w 427"/>
                <a:gd name="T23" fmla="*/ 818 h 849"/>
                <a:gd name="T24" fmla="*/ 396 w 427"/>
                <a:gd name="T25" fmla="*/ 767 h 849"/>
                <a:gd name="T26" fmla="*/ 31 w 427"/>
                <a:gd name="T27" fmla="*/ 767 h 849"/>
                <a:gd name="T28" fmla="*/ 31 w 427"/>
                <a:gd name="T29" fmla="*/ 739 h 849"/>
                <a:gd name="T30" fmla="*/ 396 w 427"/>
                <a:gd name="T31" fmla="*/ 739 h 849"/>
                <a:gd name="T32" fmla="*/ 396 w 427"/>
                <a:gd name="T33" fmla="*/ 767 h 849"/>
                <a:gd name="T34" fmla="*/ 396 w 427"/>
                <a:gd name="T35" fmla="*/ 675 h 849"/>
                <a:gd name="T36" fmla="*/ 359 w 427"/>
                <a:gd name="T37" fmla="*/ 675 h 849"/>
                <a:gd name="T38" fmla="*/ 259 w 427"/>
                <a:gd name="T39" fmla="*/ 675 h 849"/>
                <a:gd name="T40" fmla="*/ 142 w 427"/>
                <a:gd name="T41" fmla="*/ 675 h 849"/>
                <a:gd name="T42" fmla="*/ 51 w 427"/>
                <a:gd name="T43" fmla="*/ 675 h 849"/>
                <a:gd name="T44" fmla="*/ 31 w 427"/>
                <a:gd name="T45" fmla="*/ 675 h 849"/>
                <a:gd name="T46" fmla="*/ 31 w 427"/>
                <a:gd name="T47" fmla="*/ 143 h 849"/>
                <a:gd name="T48" fmla="*/ 396 w 427"/>
                <a:gd name="T49" fmla="*/ 143 h 849"/>
                <a:gd name="T50" fmla="*/ 396 w 427"/>
                <a:gd name="T51" fmla="*/ 675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7" h="849">
                  <a:moveTo>
                    <a:pt x="352" y="0"/>
                  </a:moveTo>
                  <a:cubicBezTo>
                    <a:pt x="76" y="0"/>
                    <a:pt x="76" y="0"/>
                    <a:pt x="76" y="0"/>
                  </a:cubicBezTo>
                  <a:cubicBezTo>
                    <a:pt x="0" y="112"/>
                    <a:pt x="0" y="112"/>
                    <a:pt x="0" y="112"/>
                  </a:cubicBezTo>
                  <a:cubicBezTo>
                    <a:pt x="0" y="849"/>
                    <a:pt x="0" y="849"/>
                    <a:pt x="0" y="849"/>
                  </a:cubicBezTo>
                  <a:cubicBezTo>
                    <a:pt x="427" y="849"/>
                    <a:pt x="427" y="849"/>
                    <a:pt x="427" y="849"/>
                  </a:cubicBezTo>
                  <a:cubicBezTo>
                    <a:pt x="427" y="112"/>
                    <a:pt x="427" y="112"/>
                    <a:pt x="427" y="112"/>
                  </a:cubicBezTo>
                  <a:lnTo>
                    <a:pt x="352" y="0"/>
                  </a:lnTo>
                  <a:close/>
                  <a:moveTo>
                    <a:pt x="396" y="818"/>
                  </a:moveTo>
                  <a:cubicBezTo>
                    <a:pt x="31" y="818"/>
                    <a:pt x="31" y="818"/>
                    <a:pt x="31" y="818"/>
                  </a:cubicBezTo>
                  <a:cubicBezTo>
                    <a:pt x="31" y="791"/>
                    <a:pt x="31" y="791"/>
                    <a:pt x="31" y="791"/>
                  </a:cubicBezTo>
                  <a:cubicBezTo>
                    <a:pt x="44" y="791"/>
                    <a:pt x="390" y="791"/>
                    <a:pt x="396" y="791"/>
                  </a:cubicBezTo>
                  <a:lnTo>
                    <a:pt x="396" y="818"/>
                  </a:lnTo>
                  <a:close/>
                  <a:moveTo>
                    <a:pt x="396" y="767"/>
                  </a:moveTo>
                  <a:cubicBezTo>
                    <a:pt x="384" y="767"/>
                    <a:pt x="38" y="767"/>
                    <a:pt x="31" y="767"/>
                  </a:cubicBezTo>
                  <a:cubicBezTo>
                    <a:pt x="31" y="739"/>
                    <a:pt x="31" y="739"/>
                    <a:pt x="31" y="739"/>
                  </a:cubicBezTo>
                  <a:cubicBezTo>
                    <a:pt x="44" y="739"/>
                    <a:pt x="390" y="739"/>
                    <a:pt x="396" y="739"/>
                  </a:cubicBezTo>
                  <a:lnTo>
                    <a:pt x="396" y="767"/>
                  </a:lnTo>
                  <a:close/>
                  <a:moveTo>
                    <a:pt x="396" y="675"/>
                  </a:moveTo>
                  <a:cubicBezTo>
                    <a:pt x="384" y="675"/>
                    <a:pt x="372" y="675"/>
                    <a:pt x="359" y="675"/>
                  </a:cubicBezTo>
                  <a:cubicBezTo>
                    <a:pt x="326" y="675"/>
                    <a:pt x="292" y="675"/>
                    <a:pt x="259" y="675"/>
                  </a:cubicBezTo>
                  <a:cubicBezTo>
                    <a:pt x="220" y="675"/>
                    <a:pt x="181" y="675"/>
                    <a:pt x="142" y="675"/>
                  </a:cubicBezTo>
                  <a:cubicBezTo>
                    <a:pt x="112" y="675"/>
                    <a:pt x="81" y="675"/>
                    <a:pt x="51" y="675"/>
                  </a:cubicBezTo>
                  <a:cubicBezTo>
                    <a:pt x="45" y="675"/>
                    <a:pt x="38" y="675"/>
                    <a:pt x="31" y="675"/>
                  </a:cubicBezTo>
                  <a:cubicBezTo>
                    <a:pt x="31" y="143"/>
                    <a:pt x="31" y="143"/>
                    <a:pt x="31" y="143"/>
                  </a:cubicBezTo>
                  <a:cubicBezTo>
                    <a:pt x="396" y="143"/>
                    <a:pt x="396" y="143"/>
                    <a:pt x="396" y="143"/>
                  </a:cubicBezTo>
                  <a:lnTo>
                    <a:pt x="396" y="675"/>
                  </a:lnTo>
                  <a:close/>
                </a:path>
              </a:pathLst>
            </a:custGeom>
            <a:solidFill>
              <a:schemeClr val="bg1"/>
            </a:solidFill>
            <a:ln w="6350" cap="sq" cmpd="sng">
              <a:noFill/>
              <a:prstDash val="sysDot"/>
              <a:bevel/>
            </a:ln>
          </p:spPr>
          <p:txBody>
            <a:bodyPr vert="horz" wrap="square" lIns="91440" tIns="45720" rIns="91440" bIns="45720" numCol="1" anchor="t" anchorCtr="0" compatLnSpc="1">
              <a:prstTxWarp prst="textNoShape">
                <a:avLst/>
              </a:prstTxWarp>
            </a:bodyPr>
            <a:lstStyle/>
            <a:p>
              <a:pPr algn="ctr"/>
              <a:endParaRPr lang="en-US" dirty="0">
                <a:solidFill>
                  <a:srgbClr val="FFFFFF"/>
                </a:solidFill>
              </a:endParaRPr>
            </a:p>
          </p:txBody>
        </p:sp>
        <p:sp>
          <p:nvSpPr>
            <p:cNvPr id="126" name="Freeform 9"/>
            <p:cNvSpPr>
              <a:spLocks noEditPoints="1"/>
            </p:cNvSpPr>
            <p:nvPr/>
          </p:nvSpPr>
          <p:spPr bwMode="auto">
            <a:xfrm>
              <a:off x="2039904" y="3903525"/>
              <a:ext cx="725730" cy="815176"/>
            </a:xfrm>
            <a:custGeom>
              <a:avLst/>
              <a:gdLst>
                <a:gd name="T0" fmla="*/ 352 w 427"/>
                <a:gd name="T1" fmla="*/ 0 h 849"/>
                <a:gd name="T2" fmla="*/ 76 w 427"/>
                <a:gd name="T3" fmla="*/ 0 h 849"/>
                <a:gd name="T4" fmla="*/ 0 w 427"/>
                <a:gd name="T5" fmla="*/ 112 h 849"/>
                <a:gd name="T6" fmla="*/ 0 w 427"/>
                <a:gd name="T7" fmla="*/ 849 h 849"/>
                <a:gd name="T8" fmla="*/ 427 w 427"/>
                <a:gd name="T9" fmla="*/ 849 h 849"/>
                <a:gd name="T10" fmla="*/ 427 w 427"/>
                <a:gd name="T11" fmla="*/ 112 h 849"/>
                <a:gd name="T12" fmla="*/ 352 w 427"/>
                <a:gd name="T13" fmla="*/ 0 h 849"/>
                <a:gd name="T14" fmla="*/ 396 w 427"/>
                <a:gd name="T15" fmla="*/ 818 h 849"/>
                <a:gd name="T16" fmla="*/ 31 w 427"/>
                <a:gd name="T17" fmla="*/ 818 h 849"/>
                <a:gd name="T18" fmla="*/ 31 w 427"/>
                <a:gd name="T19" fmla="*/ 791 h 849"/>
                <a:gd name="T20" fmla="*/ 396 w 427"/>
                <a:gd name="T21" fmla="*/ 791 h 849"/>
                <a:gd name="T22" fmla="*/ 396 w 427"/>
                <a:gd name="T23" fmla="*/ 818 h 849"/>
                <a:gd name="T24" fmla="*/ 396 w 427"/>
                <a:gd name="T25" fmla="*/ 767 h 849"/>
                <a:gd name="T26" fmla="*/ 31 w 427"/>
                <a:gd name="T27" fmla="*/ 767 h 849"/>
                <a:gd name="T28" fmla="*/ 31 w 427"/>
                <a:gd name="T29" fmla="*/ 739 h 849"/>
                <a:gd name="T30" fmla="*/ 396 w 427"/>
                <a:gd name="T31" fmla="*/ 739 h 849"/>
                <a:gd name="T32" fmla="*/ 396 w 427"/>
                <a:gd name="T33" fmla="*/ 767 h 849"/>
                <a:gd name="T34" fmla="*/ 396 w 427"/>
                <a:gd name="T35" fmla="*/ 675 h 849"/>
                <a:gd name="T36" fmla="*/ 359 w 427"/>
                <a:gd name="T37" fmla="*/ 675 h 849"/>
                <a:gd name="T38" fmla="*/ 259 w 427"/>
                <a:gd name="T39" fmla="*/ 675 h 849"/>
                <a:gd name="T40" fmla="*/ 142 w 427"/>
                <a:gd name="T41" fmla="*/ 675 h 849"/>
                <a:gd name="T42" fmla="*/ 51 w 427"/>
                <a:gd name="T43" fmla="*/ 675 h 849"/>
                <a:gd name="T44" fmla="*/ 31 w 427"/>
                <a:gd name="T45" fmla="*/ 675 h 849"/>
                <a:gd name="T46" fmla="*/ 31 w 427"/>
                <a:gd name="T47" fmla="*/ 143 h 849"/>
                <a:gd name="T48" fmla="*/ 396 w 427"/>
                <a:gd name="T49" fmla="*/ 143 h 849"/>
                <a:gd name="T50" fmla="*/ 396 w 427"/>
                <a:gd name="T51" fmla="*/ 675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7" h="849">
                  <a:moveTo>
                    <a:pt x="352" y="0"/>
                  </a:moveTo>
                  <a:cubicBezTo>
                    <a:pt x="76" y="0"/>
                    <a:pt x="76" y="0"/>
                    <a:pt x="76" y="0"/>
                  </a:cubicBezTo>
                  <a:cubicBezTo>
                    <a:pt x="0" y="112"/>
                    <a:pt x="0" y="112"/>
                    <a:pt x="0" y="112"/>
                  </a:cubicBezTo>
                  <a:cubicBezTo>
                    <a:pt x="0" y="849"/>
                    <a:pt x="0" y="849"/>
                    <a:pt x="0" y="849"/>
                  </a:cubicBezTo>
                  <a:cubicBezTo>
                    <a:pt x="427" y="849"/>
                    <a:pt x="427" y="849"/>
                    <a:pt x="427" y="849"/>
                  </a:cubicBezTo>
                  <a:cubicBezTo>
                    <a:pt x="427" y="112"/>
                    <a:pt x="427" y="112"/>
                    <a:pt x="427" y="112"/>
                  </a:cubicBezTo>
                  <a:lnTo>
                    <a:pt x="352" y="0"/>
                  </a:lnTo>
                  <a:close/>
                  <a:moveTo>
                    <a:pt x="396" y="818"/>
                  </a:moveTo>
                  <a:cubicBezTo>
                    <a:pt x="31" y="818"/>
                    <a:pt x="31" y="818"/>
                    <a:pt x="31" y="818"/>
                  </a:cubicBezTo>
                  <a:cubicBezTo>
                    <a:pt x="31" y="791"/>
                    <a:pt x="31" y="791"/>
                    <a:pt x="31" y="791"/>
                  </a:cubicBezTo>
                  <a:cubicBezTo>
                    <a:pt x="44" y="791"/>
                    <a:pt x="390" y="791"/>
                    <a:pt x="396" y="791"/>
                  </a:cubicBezTo>
                  <a:lnTo>
                    <a:pt x="396" y="818"/>
                  </a:lnTo>
                  <a:close/>
                  <a:moveTo>
                    <a:pt x="396" y="767"/>
                  </a:moveTo>
                  <a:cubicBezTo>
                    <a:pt x="384" y="767"/>
                    <a:pt x="38" y="767"/>
                    <a:pt x="31" y="767"/>
                  </a:cubicBezTo>
                  <a:cubicBezTo>
                    <a:pt x="31" y="739"/>
                    <a:pt x="31" y="739"/>
                    <a:pt x="31" y="739"/>
                  </a:cubicBezTo>
                  <a:cubicBezTo>
                    <a:pt x="44" y="739"/>
                    <a:pt x="390" y="739"/>
                    <a:pt x="396" y="739"/>
                  </a:cubicBezTo>
                  <a:lnTo>
                    <a:pt x="396" y="767"/>
                  </a:lnTo>
                  <a:close/>
                  <a:moveTo>
                    <a:pt x="396" y="675"/>
                  </a:moveTo>
                  <a:cubicBezTo>
                    <a:pt x="384" y="675"/>
                    <a:pt x="372" y="675"/>
                    <a:pt x="359" y="675"/>
                  </a:cubicBezTo>
                  <a:cubicBezTo>
                    <a:pt x="326" y="675"/>
                    <a:pt x="292" y="675"/>
                    <a:pt x="259" y="675"/>
                  </a:cubicBezTo>
                  <a:cubicBezTo>
                    <a:pt x="220" y="675"/>
                    <a:pt x="181" y="675"/>
                    <a:pt x="142" y="675"/>
                  </a:cubicBezTo>
                  <a:cubicBezTo>
                    <a:pt x="112" y="675"/>
                    <a:pt x="81" y="675"/>
                    <a:pt x="51" y="675"/>
                  </a:cubicBezTo>
                  <a:cubicBezTo>
                    <a:pt x="45" y="675"/>
                    <a:pt x="38" y="675"/>
                    <a:pt x="31" y="675"/>
                  </a:cubicBezTo>
                  <a:cubicBezTo>
                    <a:pt x="31" y="143"/>
                    <a:pt x="31" y="143"/>
                    <a:pt x="31" y="143"/>
                  </a:cubicBezTo>
                  <a:cubicBezTo>
                    <a:pt x="396" y="143"/>
                    <a:pt x="396" y="143"/>
                    <a:pt x="396" y="143"/>
                  </a:cubicBezTo>
                  <a:lnTo>
                    <a:pt x="396" y="675"/>
                  </a:lnTo>
                  <a:close/>
                </a:path>
              </a:pathLst>
            </a:custGeom>
            <a:solidFill>
              <a:schemeClr val="bg1"/>
            </a:solidFill>
            <a:ln w="6350" cap="sq" cmpd="sng">
              <a:noFill/>
              <a:prstDash val="sysDot"/>
              <a:bevel/>
            </a:ln>
          </p:spPr>
          <p:txBody>
            <a:bodyPr vert="horz" wrap="square" lIns="91440" tIns="45720" rIns="91440" bIns="45720" numCol="1" anchor="t" anchorCtr="0" compatLnSpc="1">
              <a:prstTxWarp prst="textNoShape">
                <a:avLst/>
              </a:prstTxWarp>
            </a:bodyPr>
            <a:lstStyle/>
            <a:p>
              <a:pPr algn="ctr"/>
              <a:endParaRPr lang="en-US" dirty="0">
                <a:solidFill>
                  <a:srgbClr val="FFFFFF"/>
                </a:solidFill>
              </a:endParaRPr>
            </a:p>
          </p:txBody>
        </p:sp>
        <p:sp>
          <p:nvSpPr>
            <p:cNvPr id="127" name="Freeform 9"/>
            <p:cNvSpPr>
              <a:spLocks noEditPoints="1"/>
            </p:cNvSpPr>
            <p:nvPr/>
          </p:nvSpPr>
          <p:spPr bwMode="auto">
            <a:xfrm>
              <a:off x="2845170" y="3902413"/>
              <a:ext cx="725730" cy="815176"/>
            </a:xfrm>
            <a:custGeom>
              <a:avLst/>
              <a:gdLst>
                <a:gd name="T0" fmla="*/ 352 w 427"/>
                <a:gd name="T1" fmla="*/ 0 h 849"/>
                <a:gd name="T2" fmla="*/ 76 w 427"/>
                <a:gd name="T3" fmla="*/ 0 h 849"/>
                <a:gd name="T4" fmla="*/ 0 w 427"/>
                <a:gd name="T5" fmla="*/ 112 h 849"/>
                <a:gd name="T6" fmla="*/ 0 w 427"/>
                <a:gd name="T7" fmla="*/ 849 h 849"/>
                <a:gd name="T8" fmla="*/ 427 w 427"/>
                <a:gd name="T9" fmla="*/ 849 h 849"/>
                <a:gd name="T10" fmla="*/ 427 w 427"/>
                <a:gd name="T11" fmla="*/ 112 h 849"/>
                <a:gd name="T12" fmla="*/ 352 w 427"/>
                <a:gd name="T13" fmla="*/ 0 h 849"/>
                <a:gd name="T14" fmla="*/ 396 w 427"/>
                <a:gd name="T15" fmla="*/ 818 h 849"/>
                <a:gd name="T16" fmla="*/ 31 w 427"/>
                <a:gd name="T17" fmla="*/ 818 h 849"/>
                <a:gd name="T18" fmla="*/ 31 w 427"/>
                <a:gd name="T19" fmla="*/ 791 h 849"/>
                <a:gd name="T20" fmla="*/ 396 w 427"/>
                <a:gd name="T21" fmla="*/ 791 h 849"/>
                <a:gd name="T22" fmla="*/ 396 w 427"/>
                <a:gd name="T23" fmla="*/ 818 h 849"/>
                <a:gd name="T24" fmla="*/ 396 w 427"/>
                <a:gd name="T25" fmla="*/ 767 h 849"/>
                <a:gd name="T26" fmla="*/ 31 w 427"/>
                <a:gd name="T27" fmla="*/ 767 h 849"/>
                <a:gd name="T28" fmla="*/ 31 w 427"/>
                <a:gd name="T29" fmla="*/ 739 h 849"/>
                <a:gd name="T30" fmla="*/ 396 w 427"/>
                <a:gd name="T31" fmla="*/ 739 h 849"/>
                <a:gd name="T32" fmla="*/ 396 w 427"/>
                <a:gd name="T33" fmla="*/ 767 h 849"/>
                <a:gd name="T34" fmla="*/ 396 w 427"/>
                <a:gd name="T35" fmla="*/ 675 h 849"/>
                <a:gd name="T36" fmla="*/ 359 w 427"/>
                <a:gd name="T37" fmla="*/ 675 h 849"/>
                <a:gd name="T38" fmla="*/ 259 w 427"/>
                <a:gd name="T39" fmla="*/ 675 h 849"/>
                <a:gd name="T40" fmla="*/ 142 w 427"/>
                <a:gd name="T41" fmla="*/ 675 h 849"/>
                <a:gd name="T42" fmla="*/ 51 w 427"/>
                <a:gd name="T43" fmla="*/ 675 h 849"/>
                <a:gd name="T44" fmla="*/ 31 w 427"/>
                <a:gd name="T45" fmla="*/ 675 h 849"/>
                <a:gd name="T46" fmla="*/ 31 w 427"/>
                <a:gd name="T47" fmla="*/ 143 h 849"/>
                <a:gd name="T48" fmla="*/ 396 w 427"/>
                <a:gd name="T49" fmla="*/ 143 h 849"/>
                <a:gd name="T50" fmla="*/ 396 w 427"/>
                <a:gd name="T51" fmla="*/ 675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7" h="849">
                  <a:moveTo>
                    <a:pt x="352" y="0"/>
                  </a:moveTo>
                  <a:cubicBezTo>
                    <a:pt x="76" y="0"/>
                    <a:pt x="76" y="0"/>
                    <a:pt x="76" y="0"/>
                  </a:cubicBezTo>
                  <a:cubicBezTo>
                    <a:pt x="0" y="112"/>
                    <a:pt x="0" y="112"/>
                    <a:pt x="0" y="112"/>
                  </a:cubicBezTo>
                  <a:cubicBezTo>
                    <a:pt x="0" y="849"/>
                    <a:pt x="0" y="849"/>
                    <a:pt x="0" y="849"/>
                  </a:cubicBezTo>
                  <a:cubicBezTo>
                    <a:pt x="427" y="849"/>
                    <a:pt x="427" y="849"/>
                    <a:pt x="427" y="849"/>
                  </a:cubicBezTo>
                  <a:cubicBezTo>
                    <a:pt x="427" y="112"/>
                    <a:pt x="427" y="112"/>
                    <a:pt x="427" y="112"/>
                  </a:cubicBezTo>
                  <a:lnTo>
                    <a:pt x="352" y="0"/>
                  </a:lnTo>
                  <a:close/>
                  <a:moveTo>
                    <a:pt x="396" y="818"/>
                  </a:moveTo>
                  <a:cubicBezTo>
                    <a:pt x="31" y="818"/>
                    <a:pt x="31" y="818"/>
                    <a:pt x="31" y="818"/>
                  </a:cubicBezTo>
                  <a:cubicBezTo>
                    <a:pt x="31" y="791"/>
                    <a:pt x="31" y="791"/>
                    <a:pt x="31" y="791"/>
                  </a:cubicBezTo>
                  <a:cubicBezTo>
                    <a:pt x="44" y="791"/>
                    <a:pt x="390" y="791"/>
                    <a:pt x="396" y="791"/>
                  </a:cubicBezTo>
                  <a:lnTo>
                    <a:pt x="396" y="818"/>
                  </a:lnTo>
                  <a:close/>
                  <a:moveTo>
                    <a:pt x="396" y="767"/>
                  </a:moveTo>
                  <a:cubicBezTo>
                    <a:pt x="384" y="767"/>
                    <a:pt x="38" y="767"/>
                    <a:pt x="31" y="767"/>
                  </a:cubicBezTo>
                  <a:cubicBezTo>
                    <a:pt x="31" y="739"/>
                    <a:pt x="31" y="739"/>
                    <a:pt x="31" y="739"/>
                  </a:cubicBezTo>
                  <a:cubicBezTo>
                    <a:pt x="44" y="739"/>
                    <a:pt x="390" y="739"/>
                    <a:pt x="396" y="739"/>
                  </a:cubicBezTo>
                  <a:lnTo>
                    <a:pt x="396" y="767"/>
                  </a:lnTo>
                  <a:close/>
                  <a:moveTo>
                    <a:pt x="396" y="675"/>
                  </a:moveTo>
                  <a:cubicBezTo>
                    <a:pt x="384" y="675"/>
                    <a:pt x="372" y="675"/>
                    <a:pt x="359" y="675"/>
                  </a:cubicBezTo>
                  <a:cubicBezTo>
                    <a:pt x="326" y="675"/>
                    <a:pt x="292" y="675"/>
                    <a:pt x="259" y="675"/>
                  </a:cubicBezTo>
                  <a:cubicBezTo>
                    <a:pt x="220" y="675"/>
                    <a:pt x="181" y="675"/>
                    <a:pt x="142" y="675"/>
                  </a:cubicBezTo>
                  <a:cubicBezTo>
                    <a:pt x="112" y="675"/>
                    <a:pt x="81" y="675"/>
                    <a:pt x="51" y="675"/>
                  </a:cubicBezTo>
                  <a:cubicBezTo>
                    <a:pt x="45" y="675"/>
                    <a:pt x="38" y="675"/>
                    <a:pt x="31" y="675"/>
                  </a:cubicBezTo>
                  <a:cubicBezTo>
                    <a:pt x="31" y="143"/>
                    <a:pt x="31" y="143"/>
                    <a:pt x="31" y="143"/>
                  </a:cubicBezTo>
                  <a:cubicBezTo>
                    <a:pt x="396" y="143"/>
                    <a:pt x="396" y="143"/>
                    <a:pt x="396" y="143"/>
                  </a:cubicBezTo>
                  <a:lnTo>
                    <a:pt x="396" y="675"/>
                  </a:lnTo>
                  <a:close/>
                </a:path>
              </a:pathLst>
            </a:custGeom>
            <a:solidFill>
              <a:schemeClr val="bg1"/>
            </a:solidFill>
            <a:ln w="6350" cap="sq" cmpd="sng">
              <a:noFill/>
              <a:prstDash val="sysDot"/>
              <a:bevel/>
            </a:ln>
          </p:spPr>
          <p:txBody>
            <a:bodyPr vert="horz" wrap="square" lIns="91440" tIns="45720" rIns="91440" bIns="45720" numCol="1" anchor="t" anchorCtr="0" compatLnSpc="1">
              <a:prstTxWarp prst="textNoShape">
                <a:avLst/>
              </a:prstTxWarp>
            </a:bodyPr>
            <a:lstStyle/>
            <a:p>
              <a:pPr algn="ctr"/>
              <a:endParaRPr lang="en-US" dirty="0">
                <a:solidFill>
                  <a:srgbClr val="FFFFFF"/>
                </a:solidFill>
              </a:endParaRPr>
            </a:p>
          </p:txBody>
        </p:sp>
      </p:grpSp>
      <p:sp>
        <p:nvSpPr>
          <p:cNvPr id="187" name="Right Arrow 186"/>
          <p:cNvSpPr/>
          <p:nvPr/>
        </p:nvSpPr>
        <p:spPr bwMode="auto">
          <a:xfrm>
            <a:off x="4134200" y="5596400"/>
            <a:ext cx="7562308" cy="627864"/>
          </a:xfrm>
          <a:prstGeom prst="rightArrow">
            <a:avLst>
              <a:gd name="adj1" fmla="val 100000"/>
              <a:gd name="adj2" fmla="val 38739"/>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algn="ctr" defTabSz="914099" fontAlgn="base">
              <a:lnSpc>
                <a:spcPct val="90000"/>
              </a:lnSpc>
              <a:spcBef>
                <a:spcPct val="0"/>
              </a:spcBef>
              <a:spcAft>
                <a:spcPct val="0"/>
              </a:spcAft>
            </a:pPr>
            <a:r>
              <a:rPr lang="en-US" sz="2400" spc="300" dirty="0">
                <a:solidFill>
                  <a:srgbClr val="FFFFFF"/>
                </a:solidFill>
              </a:rPr>
              <a:t>F</a:t>
            </a:r>
            <a:r>
              <a:rPr lang="en-US" sz="2400" spc="300" dirty="0" smtClean="0">
                <a:solidFill>
                  <a:srgbClr val="FFFFFF"/>
                </a:solidFill>
              </a:rPr>
              <a:t>rom Terabytes to Multi-Petabytes</a:t>
            </a:r>
          </a:p>
        </p:txBody>
      </p:sp>
      <p:grpSp>
        <p:nvGrpSpPr>
          <p:cNvPr id="56" name="Group 55"/>
          <p:cNvGrpSpPr/>
          <p:nvPr/>
        </p:nvGrpSpPr>
        <p:grpSpPr>
          <a:xfrm>
            <a:off x="10845870" y="0"/>
            <a:ext cx="1590605" cy="841010"/>
            <a:chOff x="286972" y="4385508"/>
            <a:chExt cx="1591056" cy="841248"/>
          </a:xfrm>
        </p:grpSpPr>
        <p:sp>
          <p:nvSpPr>
            <p:cNvPr id="57" name="Rectangle 56"/>
            <p:cNvSpPr/>
            <p:nvPr/>
          </p:nvSpPr>
          <p:spPr>
            <a:xfrm>
              <a:off x="286972" y="4385508"/>
              <a:ext cx="1591056" cy="841248"/>
            </a:xfrm>
            <a:prstGeom prst="rect">
              <a:avLst/>
            </a:prstGeom>
            <a:solidFill>
              <a:schemeClr val="accent4"/>
            </a:solidFill>
          </p:spPr>
          <p:txBody>
            <a:bodyPr wrap="square" lIns="182828" tIns="146262" rIns="182828" bIns="146262">
              <a:noAutofit/>
            </a:bodyPr>
            <a:lstStyle/>
            <a:p>
              <a:pPr>
                <a:lnSpc>
                  <a:spcPct val="90000"/>
                </a:lnSpc>
                <a:spcBef>
                  <a:spcPts val="1530"/>
                </a:spcBef>
              </a:pPr>
              <a:r>
                <a:rPr lang="en-US" sz="1598" dirty="0">
                  <a:solidFill>
                    <a:srgbClr val="FFFFFF"/>
                  </a:solidFill>
                </a:rPr>
                <a:t>Relational</a:t>
              </a:r>
            </a:p>
          </p:txBody>
        </p:sp>
        <p:pic>
          <p:nvPicPr>
            <p:cNvPr id="58" name="Picture 5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8171" y="4709918"/>
              <a:ext cx="346166" cy="416855"/>
            </a:xfrm>
            <a:prstGeom prst="rect">
              <a:avLst/>
            </a:prstGeom>
          </p:spPr>
        </p:pic>
      </p:grpSp>
      <p:sp>
        <p:nvSpPr>
          <p:cNvPr id="51" name="Text Placeholder 2"/>
          <p:cNvSpPr txBox="1">
            <a:spLocks/>
          </p:cNvSpPr>
          <p:nvPr/>
        </p:nvSpPr>
        <p:spPr>
          <a:xfrm>
            <a:off x="274638" y="1103767"/>
            <a:ext cx="10843305" cy="906462"/>
          </a:xfrm>
          <a:prstGeom prst="rect">
            <a:avLst/>
          </a:prstGeom>
          <a:noFill/>
        </p:spPr>
        <p:txBody>
          <a:bodyPr vert="horz" wrap="square" lIns="182880" tIns="0" rIns="182880" bIns="146304" rtlCol="0">
            <a:noAutofit/>
          </a:bodyPr>
          <a:lstStyle>
            <a:lvl1pPr marL="0" marR="0" indent="0" algn="l" defTabSz="932742" rtl="0" eaLnBrk="1" fontAlgn="auto" latinLnBrk="0" hangingPunct="1">
              <a:lnSpc>
                <a:spcPts val="5500"/>
              </a:lnSpc>
              <a:spcBef>
                <a:spcPts val="0"/>
              </a:spcBef>
              <a:spcAft>
                <a:spcPts val="0"/>
              </a:spcAft>
              <a:buClrTx/>
              <a:buSzPct val="90000"/>
              <a:buFontTx/>
              <a:buNone/>
              <a:tabLst/>
              <a:defRPr sz="5000" kern="1200" spc="0" baseline="0">
                <a:gradFill>
                  <a:gsLst>
                    <a:gs pos="4000">
                      <a:schemeClr val="bg1"/>
                    </a:gs>
                    <a:gs pos="93000">
                      <a:schemeClr val="bg1"/>
                    </a:gs>
                  </a:gsLst>
                  <a:lin ang="5400000" scaled="0"/>
                </a:gradFill>
                <a:latin typeface="+mj-lt"/>
                <a:ea typeface="+mn-ea"/>
                <a:cs typeface="+mn-cs"/>
              </a:defRPr>
            </a:lvl1pPr>
            <a:lvl2pPr marL="0" marR="0" indent="0" algn="l" defTabSz="932742" rtl="0" eaLnBrk="1" fontAlgn="auto" latinLnBrk="0" hangingPunct="1">
              <a:lnSpc>
                <a:spcPts val="2600"/>
              </a:lnSpc>
              <a:spcBef>
                <a:spcPts val="1800"/>
              </a:spcBef>
              <a:spcAft>
                <a:spcPts val="0"/>
              </a:spcAft>
              <a:buClrTx/>
              <a:buSzPct val="90000"/>
              <a:buFontTx/>
              <a:buNone/>
              <a:tabLst/>
              <a:defRPr sz="3000" kern="1200" spc="0" baseline="0">
                <a:gradFill>
                  <a:gsLst>
                    <a:gs pos="4000">
                      <a:schemeClr val="bg1"/>
                    </a:gs>
                    <a:gs pos="93000">
                      <a:schemeClr val="bg1"/>
                    </a:gs>
                  </a:gsLst>
                  <a:lin ang="5400000" scaled="0"/>
                </a:gradFill>
                <a:latin typeface="+mj-lt"/>
                <a:ea typeface="+mn-ea"/>
                <a:cs typeface="+mn-cs"/>
              </a:defRPr>
            </a:lvl2pPr>
            <a:lvl3pPr marL="230188" marR="0" indent="-228600" algn="l" defTabSz="932742" rtl="0" eaLnBrk="1" fontAlgn="auto" latinLnBrk="0" hangingPunct="1">
              <a:lnSpc>
                <a:spcPts val="2700"/>
              </a:lnSpc>
              <a:spcBef>
                <a:spcPts val="0"/>
              </a:spcBef>
              <a:spcAft>
                <a:spcPts val="0"/>
              </a:spcAft>
              <a:buClrTx/>
              <a:buSzPct val="90000"/>
              <a:buFont typeface="Arial" pitchFamily="34" charset="0"/>
              <a:buChar char="•"/>
              <a:tabLst/>
              <a:defRPr sz="2000" kern="1200" spc="0" baseline="0">
                <a:solidFill>
                  <a:schemeClr val="bg1"/>
                </a:solidFill>
                <a:latin typeface="+mn-lt"/>
                <a:ea typeface="+mn-ea"/>
                <a:cs typeface="+mn-cs"/>
              </a:defRPr>
            </a:lvl3pPr>
            <a:lvl4pPr marL="230188" marR="0" indent="-228600" algn="l" defTabSz="932742" rtl="0" eaLnBrk="1" fontAlgn="auto" latinLnBrk="0" hangingPunct="1">
              <a:lnSpc>
                <a:spcPts val="2700"/>
              </a:lnSpc>
              <a:spcBef>
                <a:spcPts val="0"/>
              </a:spcBef>
              <a:spcAft>
                <a:spcPts val="0"/>
              </a:spcAft>
              <a:buClrTx/>
              <a:buSzPct val="90000"/>
              <a:buFont typeface="Arial" pitchFamily="34" charset="0"/>
              <a:buChar char="•"/>
              <a:tabLst/>
              <a:defRPr sz="2000" kern="1200" spc="0" baseline="0">
                <a:solidFill>
                  <a:schemeClr val="bg1"/>
                </a:solidFill>
                <a:latin typeface="+mn-lt"/>
                <a:ea typeface="+mn-ea"/>
                <a:cs typeface="+mn-cs"/>
              </a:defRPr>
            </a:lvl4pPr>
            <a:lvl5pPr marL="230188" marR="0" indent="-228600" algn="l" defTabSz="932742" rtl="0" eaLnBrk="1" fontAlgn="auto" latinLnBrk="0" hangingPunct="1">
              <a:lnSpc>
                <a:spcPts val="2700"/>
              </a:lnSpc>
              <a:spcBef>
                <a:spcPts val="0"/>
              </a:spcBef>
              <a:spcAft>
                <a:spcPts val="0"/>
              </a:spcAft>
              <a:buClrTx/>
              <a:buSzPct val="90000"/>
              <a:buFont typeface="Arial" pitchFamily="34" charset="0"/>
              <a:buChar char="•"/>
              <a:tabLst/>
              <a:defRPr sz="20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3200" dirty="0">
                <a:solidFill>
                  <a:srgbClr val="FFFFFF"/>
                </a:solidFill>
              </a:rPr>
              <a:t>Scale out technologies in SQL Server Parallel Data Warehouse </a:t>
            </a:r>
          </a:p>
        </p:txBody>
      </p:sp>
      <p:sp>
        <p:nvSpPr>
          <p:cNvPr id="3" name="Rectangle 2"/>
          <p:cNvSpPr/>
          <p:nvPr/>
        </p:nvSpPr>
        <p:spPr>
          <a:xfrm>
            <a:off x="0" y="1883313"/>
            <a:ext cx="256312" cy="3252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2" name="Rectangle 51"/>
          <p:cNvSpPr/>
          <p:nvPr/>
        </p:nvSpPr>
        <p:spPr>
          <a:xfrm>
            <a:off x="2894385" y="3639269"/>
            <a:ext cx="583460" cy="81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3" name="Rectangle 52"/>
          <p:cNvSpPr/>
          <p:nvPr/>
        </p:nvSpPr>
        <p:spPr>
          <a:xfrm>
            <a:off x="2894385" y="3542025"/>
            <a:ext cx="583460" cy="81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4" name="Rectangle 53"/>
          <p:cNvSpPr/>
          <p:nvPr/>
        </p:nvSpPr>
        <p:spPr>
          <a:xfrm>
            <a:off x="2894385" y="3437610"/>
            <a:ext cx="583460" cy="81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5" name="Rectangle 54"/>
          <p:cNvSpPr/>
          <p:nvPr/>
        </p:nvSpPr>
        <p:spPr>
          <a:xfrm>
            <a:off x="2894385" y="3348318"/>
            <a:ext cx="583460" cy="81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9" name="Rectangle 58"/>
          <p:cNvSpPr/>
          <p:nvPr/>
        </p:nvSpPr>
        <p:spPr>
          <a:xfrm>
            <a:off x="2894459" y="3249403"/>
            <a:ext cx="583460" cy="81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0" name="Freeform 9"/>
          <p:cNvSpPr>
            <a:spLocks noEditPoints="1"/>
          </p:cNvSpPr>
          <p:nvPr/>
        </p:nvSpPr>
        <p:spPr bwMode="auto">
          <a:xfrm>
            <a:off x="2823324" y="3079794"/>
            <a:ext cx="725730" cy="815176"/>
          </a:xfrm>
          <a:custGeom>
            <a:avLst/>
            <a:gdLst>
              <a:gd name="T0" fmla="*/ 352 w 427"/>
              <a:gd name="T1" fmla="*/ 0 h 849"/>
              <a:gd name="T2" fmla="*/ 76 w 427"/>
              <a:gd name="T3" fmla="*/ 0 h 849"/>
              <a:gd name="T4" fmla="*/ 0 w 427"/>
              <a:gd name="T5" fmla="*/ 112 h 849"/>
              <a:gd name="T6" fmla="*/ 0 w 427"/>
              <a:gd name="T7" fmla="*/ 849 h 849"/>
              <a:gd name="T8" fmla="*/ 427 w 427"/>
              <a:gd name="T9" fmla="*/ 849 h 849"/>
              <a:gd name="T10" fmla="*/ 427 w 427"/>
              <a:gd name="T11" fmla="*/ 112 h 849"/>
              <a:gd name="T12" fmla="*/ 352 w 427"/>
              <a:gd name="T13" fmla="*/ 0 h 849"/>
              <a:gd name="T14" fmla="*/ 396 w 427"/>
              <a:gd name="T15" fmla="*/ 818 h 849"/>
              <a:gd name="T16" fmla="*/ 31 w 427"/>
              <a:gd name="T17" fmla="*/ 818 h 849"/>
              <a:gd name="T18" fmla="*/ 31 w 427"/>
              <a:gd name="T19" fmla="*/ 791 h 849"/>
              <a:gd name="T20" fmla="*/ 396 w 427"/>
              <a:gd name="T21" fmla="*/ 791 h 849"/>
              <a:gd name="T22" fmla="*/ 396 w 427"/>
              <a:gd name="T23" fmla="*/ 818 h 849"/>
              <a:gd name="T24" fmla="*/ 396 w 427"/>
              <a:gd name="T25" fmla="*/ 767 h 849"/>
              <a:gd name="T26" fmla="*/ 31 w 427"/>
              <a:gd name="T27" fmla="*/ 767 h 849"/>
              <a:gd name="T28" fmla="*/ 31 w 427"/>
              <a:gd name="T29" fmla="*/ 739 h 849"/>
              <a:gd name="T30" fmla="*/ 396 w 427"/>
              <a:gd name="T31" fmla="*/ 739 h 849"/>
              <a:gd name="T32" fmla="*/ 396 w 427"/>
              <a:gd name="T33" fmla="*/ 767 h 849"/>
              <a:gd name="T34" fmla="*/ 396 w 427"/>
              <a:gd name="T35" fmla="*/ 675 h 849"/>
              <a:gd name="T36" fmla="*/ 359 w 427"/>
              <a:gd name="T37" fmla="*/ 675 h 849"/>
              <a:gd name="T38" fmla="*/ 259 w 427"/>
              <a:gd name="T39" fmla="*/ 675 h 849"/>
              <a:gd name="T40" fmla="*/ 142 w 427"/>
              <a:gd name="T41" fmla="*/ 675 h 849"/>
              <a:gd name="T42" fmla="*/ 51 w 427"/>
              <a:gd name="T43" fmla="*/ 675 h 849"/>
              <a:gd name="T44" fmla="*/ 31 w 427"/>
              <a:gd name="T45" fmla="*/ 675 h 849"/>
              <a:gd name="T46" fmla="*/ 31 w 427"/>
              <a:gd name="T47" fmla="*/ 143 h 849"/>
              <a:gd name="T48" fmla="*/ 396 w 427"/>
              <a:gd name="T49" fmla="*/ 143 h 849"/>
              <a:gd name="T50" fmla="*/ 396 w 427"/>
              <a:gd name="T51" fmla="*/ 675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7" h="849">
                <a:moveTo>
                  <a:pt x="352" y="0"/>
                </a:moveTo>
                <a:cubicBezTo>
                  <a:pt x="76" y="0"/>
                  <a:pt x="76" y="0"/>
                  <a:pt x="76" y="0"/>
                </a:cubicBezTo>
                <a:cubicBezTo>
                  <a:pt x="0" y="112"/>
                  <a:pt x="0" y="112"/>
                  <a:pt x="0" y="112"/>
                </a:cubicBezTo>
                <a:cubicBezTo>
                  <a:pt x="0" y="849"/>
                  <a:pt x="0" y="849"/>
                  <a:pt x="0" y="849"/>
                </a:cubicBezTo>
                <a:cubicBezTo>
                  <a:pt x="427" y="849"/>
                  <a:pt x="427" y="849"/>
                  <a:pt x="427" y="849"/>
                </a:cubicBezTo>
                <a:cubicBezTo>
                  <a:pt x="427" y="112"/>
                  <a:pt x="427" y="112"/>
                  <a:pt x="427" y="112"/>
                </a:cubicBezTo>
                <a:lnTo>
                  <a:pt x="352" y="0"/>
                </a:lnTo>
                <a:close/>
                <a:moveTo>
                  <a:pt x="396" y="818"/>
                </a:moveTo>
                <a:cubicBezTo>
                  <a:pt x="31" y="818"/>
                  <a:pt x="31" y="818"/>
                  <a:pt x="31" y="818"/>
                </a:cubicBezTo>
                <a:cubicBezTo>
                  <a:pt x="31" y="791"/>
                  <a:pt x="31" y="791"/>
                  <a:pt x="31" y="791"/>
                </a:cubicBezTo>
                <a:cubicBezTo>
                  <a:pt x="44" y="791"/>
                  <a:pt x="390" y="791"/>
                  <a:pt x="396" y="791"/>
                </a:cubicBezTo>
                <a:lnTo>
                  <a:pt x="396" y="818"/>
                </a:lnTo>
                <a:close/>
                <a:moveTo>
                  <a:pt x="396" y="767"/>
                </a:moveTo>
                <a:cubicBezTo>
                  <a:pt x="384" y="767"/>
                  <a:pt x="38" y="767"/>
                  <a:pt x="31" y="767"/>
                </a:cubicBezTo>
                <a:cubicBezTo>
                  <a:pt x="31" y="739"/>
                  <a:pt x="31" y="739"/>
                  <a:pt x="31" y="739"/>
                </a:cubicBezTo>
                <a:cubicBezTo>
                  <a:pt x="44" y="739"/>
                  <a:pt x="390" y="739"/>
                  <a:pt x="396" y="739"/>
                </a:cubicBezTo>
                <a:lnTo>
                  <a:pt x="396" y="767"/>
                </a:lnTo>
                <a:close/>
                <a:moveTo>
                  <a:pt x="396" y="675"/>
                </a:moveTo>
                <a:cubicBezTo>
                  <a:pt x="384" y="675"/>
                  <a:pt x="372" y="675"/>
                  <a:pt x="359" y="675"/>
                </a:cubicBezTo>
                <a:cubicBezTo>
                  <a:pt x="326" y="675"/>
                  <a:pt x="292" y="675"/>
                  <a:pt x="259" y="675"/>
                </a:cubicBezTo>
                <a:cubicBezTo>
                  <a:pt x="220" y="675"/>
                  <a:pt x="181" y="675"/>
                  <a:pt x="142" y="675"/>
                </a:cubicBezTo>
                <a:cubicBezTo>
                  <a:pt x="112" y="675"/>
                  <a:pt x="81" y="675"/>
                  <a:pt x="51" y="675"/>
                </a:cubicBezTo>
                <a:cubicBezTo>
                  <a:pt x="45" y="675"/>
                  <a:pt x="38" y="675"/>
                  <a:pt x="31" y="675"/>
                </a:cubicBezTo>
                <a:cubicBezTo>
                  <a:pt x="31" y="143"/>
                  <a:pt x="31" y="143"/>
                  <a:pt x="31" y="143"/>
                </a:cubicBezTo>
                <a:cubicBezTo>
                  <a:pt x="396" y="143"/>
                  <a:pt x="396" y="143"/>
                  <a:pt x="396" y="143"/>
                </a:cubicBezTo>
                <a:lnTo>
                  <a:pt x="396" y="675"/>
                </a:lnTo>
                <a:close/>
              </a:path>
            </a:pathLst>
          </a:custGeom>
          <a:solidFill>
            <a:schemeClr val="bg1"/>
          </a:solidFill>
          <a:ln w="6350" cap="sq" cmpd="sng">
            <a:noFill/>
            <a:prstDash val="sysDot"/>
            <a:bevel/>
          </a:ln>
        </p:spPr>
        <p:txBody>
          <a:bodyPr vert="horz" wrap="square" lIns="91440" tIns="45720" rIns="91440" bIns="45720" numCol="1" anchor="t" anchorCtr="0" compatLnSpc="1">
            <a:prstTxWarp prst="textNoShape">
              <a:avLst/>
            </a:prstTxWarp>
          </a:bodyPr>
          <a:lstStyle/>
          <a:p>
            <a:pPr algn="ctr"/>
            <a:endParaRPr lang="en-US" dirty="0">
              <a:solidFill>
                <a:srgbClr val="FFFFFF"/>
              </a:solidFill>
            </a:endParaRPr>
          </a:p>
        </p:txBody>
      </p:sp>
    </p:spTree>
    <p:extLst>
      <p:ext uri="{BB962C8B-B14F-4D97-AF65-F5344CB8AC3E}">
        <p14:creationId xmlns:p14="http://schemas.microsoft.com/office/powerpoint/2010/main" val="1721883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300"/>
                                        <p:tgtEl>
                                          <p:spTgt spid="121"/>
                                        </p:tgtEl>
                                      </p:cBhvr>
                                    </p:animEffect>
                                  </p:childTnLst>
                                </p:cTn>
                              </p:par>
                              <p:par>
                                <p:cTn id="8" presetID="2" presetClass="entr" presetSubtype="8" fill="hold" nodeType="withEffect">
                                  <p:stCondLst>
                                    <p:cond delay="200"/>
                                  </p:stCondLst>
                                  <p:childTnLst>
                                    <p:set>
                                      <p:cBhvr>
                                        <p:cTn id="9" dur="1" fill="hold">
                                          <p:stCondLst>
                                            <p:cond delay="0"/>
                                          </p:stCondLst>
                                        </p:cTn>
                                        <p:tgtEl>
                                          <p:spTgt spid="122"/>
                                        </p:tgtEl>
                                        <p:attrNameLst>
                                          <p:attrName>style.visibility</p:attrName>
                                        </p:attrNameLst>
                                      </p:cBhvr>
                                      <p:to>
                                        <p:strVal val="visible"/>
                                      </p:to>
                                    </p:set>
                                    <p:anim calcmode="lin" valueType="num">
                                      <p:cBhvr additive="base">
                                        <p:cTn id="10" dur="500" fill="hold"/>
                                        <p:tgtEl>
                                          <p:spTgt spid="122"/>
                                        </p:tgtEl>
                                        <p:attrNameLst>
                                          <p:attrName>ppt_x</p:attrName>
                                        </p:attrNameLst>
                                      </p:cBhvr>
                                      <p:tavLst>
                                        <p:tav tm="0">
                                          <p:val>
                                            <p:strVal val="0-#ppt_w/2"/>
                                          </p:val>
                                        </p:tav>
                                        <p:tav tm="100000">
                                          <p:val>
                                            <p:strVal val="#ppt_x"/>
                                          </p:val>
                                        </p:tav>
                                      </p:tavLst>
                                    </p:anim>
                                    <p:anim calcmode="lin" valueType="num">
                                      <p:cBhvr additive="base">
                                        <p:cTn id="11" dur="500" fill="hold"/>
                                        <p:tgtEl>
                                          <p:spTgt spid="122"/>
                                        </p:tgtEl>
                                        <p:attrNameLst>
                                          <p:attrName>ppt_y</p:attrName>
                                        </p:attrNameLst>
                                      </p:cBhvr>
                                      <p:tavLst>
                                        <p:tav tm="0">
                                          <p:val>
                                            <p:strVal val="#ppt_y"/>
                                          </p:val>
                                        </p:tav>
                                        <p:tav tm="100000">
                                          <p:val>
                                            <p:strVal val="#ppt_y"/>
                                          </p:val>
                                        </p:tav>
                                      </p:tavLst>
                                    </p:anim>
                                  </p:childTnLst>
                                </p:cTn>
                              </p:par>
                              <p:par>
                                <p:cTn id="12" presetID="63" presetClass="path" presetSubtype="0" decel="100000" fill="hold" grpId="1" nodeType="withEffect">
                                  <p:stCondLst>
                                    <p:cond delay="200"/>
                                  </p:stCondLst>
                                  <p:childTnLst>
                                    <p:animMotion origin="layout" path="M -2.05004E-6 -1.77939E-6 L -0.03076 -1.77939E-6 " pathEditMode="relative" rAng="0" ptsTypes="AA">
                                      <p:cBhvr>
                                        <p:cTn id="13" dur="500" spd="-100000" fill="hold"/>
                                        <p:tgtEl>
                                          <p:spTgt spid="121"/>
                                        </p:tgtEl>
                                        <p:attrNameLst>
                                          <p:attrName>ppt_x</p:attrName>
                                          <p:attrName>ppt_y</p:attrName>
                                        </p:attrNameLst>
                                      </p:cBhvr>
                                      <p:rCtr x="-1545" y="0"/>
                                    </p:animMotion>
                                  </p:childTnLst>
                                </p:cTn>
                              </p:par>
                            </p:childTnLst>
                          </p:cTn>
                        </p:par>
                        <p:par>
                          <p:cTn id="14" fill="hold">
                            <p:stCondLst>
                              <p:cond delay="700"/>
                            </p:stCondLst>
                            <p:childTnLst>
                              <p:par>
                                <p:cTn id="15" presetID="22" presetClass="entr" presetSubtype="8" fill="hold" grpId="0" nodeType="afterEffect">
                                  <p:stCondLst>
                                    <p:cond delay="0"/>
                                  </p:stCondLst>
                                  <p:childTnLst>
                                    <p:set>
                                      <p:cBhvr>
                                        <p:cTn id="16" dur="1" fill="hold">
                                          <p:stCondLst>
                                            <p:cond delay="0"/>
                                          </p:stCondLst>
                                        </p:cTn>
                                        <p:tgtEl>
                                          <p:spTgt spid="187"/>
                                        </p:tgtEl>
                                        <p:attrNameLst>
                                          <p:attrName>style.visibility</p:attrName>
                                        </p:attrNameLst>
                                      </p:cBhvr>
                                      <p:to>
                                        <p:strVal val="visible"/>
                                      </p:to>
                                    </p:set>
                                    <p:animEffect transition="in" filter="wipe(left)">
                                      <p:cBhvr>
                                        <p:cTn id="17"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1" grpId="1"/>
      <p:bldP spid="18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chemeClr val="tx1"/>
                </a:solidFill>
              </a:rPr>
              <a:t>Scale out non-relational data</a:t>
            </a:r>
            <a:endParaRPr lang="en-US" sz="4800" dirty="0">
              <a:solidFill>
                <a:schemeClr val="tx1"/>
              </a:solidFill>
            </a:endParaRPr>
          </a:p>
        </p:txBody>
      </p:sp>
      <p:sp>
        <p:nvSpPr>
          <p:cNvPr id="5" name="Slide Number Placeholder 4"/>
          <p:cNvSpPr>
            <a:spLocks noGrp="1"/>
          </p:cNvSpPr>
          <p:nvPr>
            <p:ph type="sldNum" sz="quarter" idx="4294967295"/>
          </p:nvPr>
        </p:nvSpPr>
        <p:spPr>
          <a:xfrm>
            <a:off x="11869738" y="6565900"/>
            <a:ext cx="566737" cy="136525"/>
          </a:xfrm>
          <a:prstGeom prst="rect">
            <a:avLst/>
          </a:prstGeom>
        </p:spPr>
        <p:txBody>
          <a:bodyPr/>
          <a:lstStyle/>
          <a:p>
            <a:fld id="{27258FFF-F925-446B-8502-81C933981705}" type="slidenum">
              <a:rPr lang="en-US" smtClean="0">
                <a:solidFill>
                  <a:srgbClr val="FFFFFF"/>
                </a:solidFill>
              </a:rPr>
              <a:pPr/>
              <a:t>16</a:t>
            </a:fld>
            <a:endParaRPr lang="en-US">
              <a:solidFill>
                <a:srgbClr val="FFFFFF"/>
              </a:solidFill>
            </a:endParaRPr>
          </a:p>
        </p:txBody>
      </p:sp>
      <p:sp>
        <p:nvSpPr>
          <p:cNvPr id="121" name="Rectangle 120"/>
          <p:cNvSpPr/>
          <p:nvPr/>
        </p:nvSpPr>
        <p:spPr bwMode="auto">
          <a:xfrm>
            <a:off x="3937001" y="2083371"/>
            <a:ext cx="8224838" cy="2785492"/>
          </a:xfrm>
          <a:prstGeom prst="rect">
            <a:avLst/>
          </a:prstGeom>
          <a:noFill/>
          <a:ln w="10795" cap="flat" cmpd="sng" algn="ctr">
            <a:noFill/>
            <a:prstDash val="solid"/>
            <a:headEnd type="none" w="med" len="med"/>
            <a:tailEnd type="none" w="med" len="med"/>
          </a:ln>
          <a:effectLst/>
        </p:spPr>
        <p:txBody>
          <a:bodyPr vert="horz" wrap="square" lIns="182854" tIns="146283" rIns="365708" bIns="146283" numCol="1" rtlCol="0" anchor="t" anchorCtr="0" compatLnSpc="1">
            <a:prstTxWarp prst="textNoShape">
              <a:avLst/>
            </a:prstTxWarp>
            <a:noAutofit/>
          </a:bodyPr>
          <a:lstStyle/>
          <a:p>
            <a:pPr marL="171450" indent="-171450" defTabSz="1243083" fontAlgn="base">
              <a:lnSpc>
                <a:spcPct val="90000"/>
              </a:lnSpc>
              <a:spcBef>
                <a:spcPts val="600"/>
              </a:spcBef>
              <a:buSzPct val="75000"/>
              <a:buFont typeface="Wingdings" panose="05000000000000000000" pitchFamily="2" charset="2"/>
              <a:buChar char="§"/>
            </a:pPr>
            <a:endParaRPr lang="en-US" sz="1100" kern="0" dirty="0" smtClean="0">
              <a:solidFill>
                <a:srgbClr val="FFFFFF"/>
              </a:solidFill>
              <a:latin typeface="Segoe UI Light"/>
              <a:ea typeface="Segoe UI" pitchFamily="34" charset="0"/>
              <a:cs typeface="Segoe UI" pitchFamily="34" charset="0"/>
            </a:endParaRPr>
          </a:p>
          <a:p>
            <a:pPr marL="347663" indent="-347663" defTabSz="1243083" fontAlgn="base">
              <a:lnSpc>
                <a:spcPct val="90000"/>
              </a:lnSpc>
              <a:spcBef>
                <a:spcPts val="600"/>
              </a:spcBef>
              <a:spcAft>
                <a:spcPts val="600"/>
              </a:spcAft>
              <a:buSzPct val="75000"/>
              <a:buFont typeface="Wingdings" panose="05000000000000000000" pitchFamily="2" charset="2"/>
              <a:buChar char="§"/>
            </a:pPr>
            <a:r>
              <a:rPr lang="en-US" sz="2400" kern="0" dirty="0">
                <a:solidFill>
                  <a:srgbClr val="FFFFFF"/>
                </a:solidFill>
                <a:latin typeface="Segoe UI Light"/>
                <a:ea typeface="Segoe UI" pitchFamily="34" charset="0"/>
                <a:cs typeface="Segoe UI" pitchFamily="34" charset="0"/>
              </a:rPr>
              <a:t>Create Hadoop cluster for your data requirements</a:t>
            </a:r>
          </a:p>
          <a:p>
            <a:pPr marL="347663" indent="-347663" defTabSz="1243083" fontAlgn="base">
              <a:lnSpc>
                <a:spcPct val="90000"/>
              </a:lnSpc>
              <a:spcBef>
                <a:spcPts val="600"/>
              </a:spcBef>
              <a:spcAft>
                <a:spcPts val="600"/>
              </a:spcAft>
              <a:buSzPct val="75000"/>
              <a:buFont typeface="Wingdings" panose="05000000000000000000" pitchFamily="2" charset="2"/>
              <a:buChar char="§"/>
            </a:pPr>
            <a:r>
              <a:rPr lang="en-US" sz="2400" kern="0" dirty="0">
                <a:solidFill>
                  <a:srgbClr val="FFFFFF"/>
                </a:solidFill>
                <a:latin typeface="Segoe UI Light"/>
                <a:ea typeface="Segoe UI" pitchFamily="34" charset="0"/>
                <a:cs typeface="Segoe UI" pitchFamily="34" charset="0"/>
              </a:rPr>
              <a:t>Seamlessly add more compute to fit your </a:t>
            </a:r>
            <a:r>
              <a:rPr lang="en-US" sz="2400" kern="0" dirty="0" smtClean="0">
                <a:solidFill>
                  <a:srgbClr val="FFFFFF"/>
                </a:solidFill>
                <a:latin typeface="Segoe UI Light"/>
                <a:ea typeface="Segoe UI" pitchFamily="34" charset="0"/>
                <a:cs typeface="Segoe UI" pitchFamily="34" charset="0"/>
              </a:rPr>
              <a:t>demand</a:t>
            </a:r>
          </a:p>
          <a:p>
            <a:pPr marL="347663" indent="-347663" defTabSz="1243083" fontAlgn="base">
              <a:lnSpc>
                <a:spcPct val="90000"/>
              </a:lnSpc>
              <a:spcBef>
                <a:spcPts val="600"/>
              </a:spcBef>
              <a:spcAft>
                <a:spcPts val="600"/>
              </a:spcAft>
              <a:buSzPct val="75000"/>
              <a:buFont typeface="Wingdings" panose="05000000000000000000" pitchFamily="2" charset="2"/>
              <a:buChar char="§"/>
            </a:pPr>
            <a:r>
              <a:rPr lang="en-US" sz="2400" kern="0" dirty="0" smtClean="0">
                <a:solidFill>
                  <a:srgbClr val="FFFFFF"/>
                </a:solidFill>
                <a:latin typeface="Segoe UI Light"/>
                <a:ea typeface="Segoe UI" pitchFamily="34" charset="0"/>
                <a:cs typeface="Segoe UI" pitchFamily="34" charset="0"/>
              </a:rPr>
              <a:t>Scales out linearly</a:t>
            </a:r>
            <a:endParaRPr lang="en-US" sz="2400" kern="0" dirty="0">
              <a:solidFill>
                <a:srgbClr val="FFFFFF"/>
              </a:solidFill>
              <a:latin typeface="Segoe UI Light"/>
              <a:ea typeface="Segoe UI" pitchFamily="34" charset="0"/>
              <a:cs typeface="Segoe UI" pitchFamily="34" charset="0"/>
            </a:endParaRPr>
          </a:p>
          <a:p>
            <a:pPr marL="347663" indent="-347663" defTabSz="1243083" fontAlgn="base">
              <a:lnSpc>
                <a:spcPct val="90000"/>
              </a:lnSpc>
              <a:spcBef>
                <a:spcPts val="600"/>
              </a:spcBef>
              <a:spcAft>
                <a:spcPts val="600"/>
              </a:spcAft>
              <a:buSzPct val="75000"/>
              <a:buFont typeface="Wingdings" panose="05000000000000000000" pitchFamily="2" charset="2"/>
              <a:buChar char="§"/>
            </a:pPr>
            <a:r>
              <a:rPr lang="en-US" sz="2400" kern="0" dirty="0">
                <a:solidFill>
                  <a:srgbClr val="FFFFFF"/>
                </a:solidFill>
                <a:latin typeface="Segoe UI Light"/>
                <a:ea typeface="Segoe UI" pitchFamily="34" charset="0"/>
                <a:cs typeface="Segoe UI" pitchFamily="34" charset="0"/>
              </a:rPr>
              <a:t>Shut down clusters when you are </a:t>
            </a:r>
            <a:r>
              <a:rPr lang="en-US" sz="2400" kern="0" dirty="0" smtClean="0">
                <a:solidFill>
                  <a:srgbClr val="FFFFFF"/>
                </a:solidFill>
                <a:latin typeface="Segoe UI Light"/>
                <a:ea typeface="Segoe UI" pitchFamily="34" charset="0"/>
                <a:cs typeface="Segoe UI" pitchFamily="34" charset="0"/>
              </a:rPr>
              <a:t>done</a:t>
            </a:r>
            <a:endParaRPr lang="en-US" sz="2400" kern="0" dirty="0">
              <a:solidFill>
                <a:srgbClr val="FFFFFF"/>
              </a:solidFill>
              <a:latin typeface="Segoe UI Light"/>
              <a:ea typeface="Segoe UI" pitchFamily="34" charset="0"/>
              <a:cs typeface="Segoe UI" pitchFamily="34" charset="0"/>
            </a:endParaRPr>
          </a:p>
        </p:txBody>
      </p:sp>
      <p:sp>
        <p:nvSpPr>
          <p:cNvPr id="187" name="Right Arrow 186"/>
          <p:cNvSpPr/>
          <p:nvPr/>
        </p:nvSpPr>
        <p:spPr bwMode="auto">
          <a:xfrm>
            <a:off x="4134200" y="5596400"/>
            <a:ext cx="7562308" cy="627864"/>
          </a:xfrm>
          <a:prstGeom prst="rightArrow">
            <a:avLst>
              <a:gd name="adj1" fmla="val 100000"/>
              <a:gd name="adj2" fmla="val 38739"/>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algn="ctr" defTabSz="914099" fontAlgn="base">
              <a:lnSpc>
                <a:spcPct val="90000"/>
              </a:lnSpc>
              <a:spcBef>
                <a:spcPct val="0"/>
              </a:spcBef>
              <a:spcAft>
                <a:spcPct val="0"/>
              </a:spcAft>
            </a:pPr>
            <a:r>
              <a:rPr lang="en-US" sz="2400" spc="300" dirty="0" smtClean="0">
                <a:solidFill>
                  <a:srgbClr val="FFFFFF"/>
                </a:solidFill>
              </a:rPr>
              <a:t>Scale Out “Big Data”</a:t>
            </a:r>
          </a:p>
        </p:txBody>
      </p:sp>
      <p:sp>
        <p:nvSpPr>
          <p:cNvPr id="51" name="Rectangle 50"/>
          <p:cNvSpPr/>
          <p:nvPr/>
        </p:nvSpPr>
        <p:spPr>
          <a:xfrm>
            <a:off x="10845870" y="0"/>
            <a:ext cx="1590605" cy="841010"/>
          </a:xfrm>
          <a:prstGeom prst="rect">
            <a:avLst/>
          </a:prstGeom>
          <a:solidFill>
            <a:schemeClr val="accent4"/>
          </a:solidFill>
        </p:spPr>
        <p:txBody>
          <a:bodyPr wrap="square" lIns="182828" tIns="146262" rIns="182828" bIns="146262">
            <a:noAutofit/>
          </a:bodyPr>
          <a:lstStyle/>
          <a:p>
            <a:pPr>
              <a:lnSpc>
                <a:spcPct val="90000"/>
              </a:lnSpc>
              <a:spcBef>
                <a:spcPts val="1530"/>
              </a:spcBef>
            </a:pPr>
            <a:r>
              <a:rPr lang="en-US" sz="1598" dirty="0">
                <a:solidFill>
                  <a:srgbClr val="FFFFFF"/>
                </a:solidFill>
              </a:rPr>
              <a:t>Non-relational</a:t>
            </a:r>
          </a:p>
        </p:txBody>
      </p:sp>
      <p:pic>
        <p:nvPicPr>
          <p:cNvPr id="52" name="Picture 51"/>
          <p:cNvPicPr>
            <a:picLocks noChangeAspect="1"/>
          </p:cNvPicPr>
          <p:nvPr/>
        </p:nvPicPr>
        <p:blipFill>
          <a:blip r:embed="rId3" cstate="screen">
            <a:biLevel thresh="50000"/>
            <a:extLst>
              <a:ext uri="{28A0092B-C50C-407E-A947-70E740481C1C}">
                <a14:useLocalDpi xmlns:a14="http://schemas.microsoft.com/office/drawing/2010/main" val="0"/>
              </a:ext>
            </a:extLst>
          </a:blip>
          <a:stretch>
            <a:fillRect/>
          </a:stretch>
        </p:blipFill>
        <p:spPr>
          <a:xfrm>
            <a:off x="11852697" y="364865"/>
            <a:ext cx="583778" cy="417342"/>
          </a:xfrm>
          <a:prstGeom prst="rect">
            <a:avLst/>
          </a:prstGeom>
          <a:ln>
            <a:noFill/>
          </a:ln>
        </p:spPr>
      </p:pic>
      <p:grpSp>
        <p:nvGrpSpPr>
          <p:cNvPr id="3" name="Group 2"/>
          <p:cNvGrpSpPr/>
          <p:nvPr/>
        </p:nvGrpSpPr>
        <p:grpSpPr>
          <a:xfrm>
            <a:off x="281599" y="1883313"/>
            <a:ext cx="3429000" cy="3252897"/>
            <a:chOff x="281599" y="1883313"/>
            <a:chExt cx="3429000" cy="3252897"/>
          </a:xfrm>
        </p:grpSpPr>
        <p:grpSp>
          <p:nvGrpSpPr>
            <p:cNvPr id="123" name="Group 122"/>
            <p:cNvGrpSpPr/>
            <p:nvPr/>
          </p:nvGrpSpPr>
          <p:grpSpPr>
            <a:xfrm>
              <a:off x="281599" y="1883313"/>
              <a:ext cx="3429000" cy="3252897"/>
              <a:chOff x="457200" y="1100960"/>
              <a:chExt cx="3429000" cy="3252897"/>
            </a:xfrm>
          </p:grpSpPr>
          <p:sp>
            <p:nvSpPr>
              <p:cNvPr id="129" name="Rectangle 128"/>
              <p:cNvSpPr/>
              <p:nvPr/>
            </p:nvSpPr>
            <p:spPr>
              <a:xfrm>
                <a:off x="457200" y="1100960"/>
                <a:ext cx="3429000" cy="32528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0" name="Rectangle 129"/>
              <p:cNvSpPr/>
              <p:nvPr/>
            </p:nvSpPr>
            <p:spPr bwMode="auto">
              <a:xfrm>
                <a:off x="467291" y="1402968"/>
                <a:ext cx="3418908" cy="4525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228574" lvl="1" algn="ctr"/>
                <a:r>
                  <a:rPr lang="en-US" sz="2400" kern="0" spc="-40" dirty="0" smtClean="0">
                    <a:solidFill>
                      <a:srgbClr val="FFFFFF"/>
                    </a:solidFill>
                  </a:rPr>
                  <a:t>Scale OUT</a:t>
                </a:r>
                <a:endParaRPr lang="en-US" sz="2800" kern="0" spc="-40" dirty="0">
                  <a:solidFill>
                    <a:srgbClr val="FFFFFF"/>
                  </a:solidFill>
                </a:endParaRPr>
              </a:p>
            </p:txBody>
          </p:sp>
        </p:grpSp>
        <p:sp>
          <p:nvSpPr>
            <p:cNvPr id="54" name="Cloud 53"/>
            <p:cNvSpPr/>
            <p:nvPr/>
          </p:nvSpPr>
          <p:spPr bwMode="auto">
            <a:xfrm>
              <a:off x="815072" y="2777535"/>
              <a:ext cx="2063931" cy="2090808"/>
            </a:xfrm>
            <a:prstGeom prst="cloud">
              <a:avLst/>
            </a:prstGeom>
            <a:solidFill>
              <a:schemeClr val="accent3">
                <a:lumMod val="50000"/>
                <a:lumOff val="50000"/>
                <a:alpha val="53000"/>
              </a:schemeClr>
            </a:solidFill>
            <a:ln>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solidFill>
                  <a:srgbClr val="FFFFFF"/>
                </a:solidFill>
              </a:endParaRPr>
            </a:p>
          </p:txBody>
        </p:sp>
        <p:sp>
          <p:nvSpPr>
            <p:cNvPr id="53" name="Freeform 84"/>
            <p:cNvSpPr>
              <a:spLocks noEditPoints="1"/>
            </p:cNvSpPr>
            <p:nvPr/>
          </p:nvSpPr>
          <p:spPr bwMode="black">
            <a:xfrm>
              <a:off x="1403406" y="3334083"/>
              <a:ext cx="747298" cy="845188"/>
            </a:xfrm>
            <a:custGeom>
              <a:avLst/>
              <a:gdLst>
                <a:gd name="T0" fmla="*/ 604 w 1838"/>
                <a:gd name="T1" fmla="*/ 253 h 2192"/>
                <a:gd name="T2" fmla="*/ 1159 w 1838"/>
                <a:gd name="T3" fmla="*/ 963 h 2192"/>
                <a:gd name="T4" fmla="*/ 1105 w 1838"/>
                <a:gd name="T5" fmla="*/ 573 h 2192"/>
                <a:gd name="T6" fmla="*/ 214 w 1838"/>
                <a:gd name="T7" fmla="*/ 0 h 2192"/>
                <a:gd name="T8" fmla="*/ 1159 w 1838"/>
                <a:gd name="T9" fmla="*/ 694 h 2192"/>
                <a:gd name="T10" fmla="*/ 1088 w 1838"/>
                <a:gd name="T11" fmla="*/ 764 h 2192"/>
                <a:gd name="T12" fmla="*/ 284 w 1838"/>
                <a:gd name="T13" fmla="*/ 198 h 2192"/>
                <a:gd name="T14" fmla="*/ 214 w 1838"/>
                <a:gd name="T15" fmla="*/ 128 h 2192"/>
                <a:gd name="T16" fmla="*/ 1443 w 1838"/>
                <a:gd name="T17" fmla="*/ 262 h 2192"/>
                <a:gd name="T18" fmla="*/ 1309 w 1838"/>
                <a:gd name="T19" fmla="*/ 1063 h 2192"/>
                <a:gd name="T20" fmla="*/ 903 w 1838"/>
                <a:gd name="T21" fmla="*/ 764 h 2192"/>
                <a:gd name="T22" fmla="*/ 639 w 1838"/>
                <a:gd name="T23" fmla="*/ 952 h 2192"/>
                <a:gd name="T24" fmla="*/ 704 w 1838"/>
                <a:gd name="T25" fmla="*/ 1683 h 2192"/>
                <a:gd name="T26" fmla="*/ 767 w 1838"/>
                <a:gd name="T27" fmla="*/ 1191 h 2192"/>
                <a:gd name="T28" fmla="*/ 1683 w 1838"/>
                <a:gd name="T29" fmla="*/ 390 h 2192"/>
                <a:gd name="T30" fmla="*/ 1443 w 1838"/>
                <a:gd name="T31" fmla="*/ 134 h 2192"/>
                <a:gd name="T32" fmla="*/ 960 w 1838"/>
                <a:gd name="T33" fmla="*/ 198 h 2192"/>
                <a:gd name="T34" fmla="*/ 704 w 1838"/>
                <a:gd name="T35" fmla="*/ 1555 h 2192"/>
                <a:gd name="T36" fmla="*/ 775 w 1838"/>
                <a:gd name="T37" fmla="*/ 1484 h 2192"/>
                <a:gd name="T38" fmla="*/ 704 w 1838"/>
                <a:gd name="T39" fmla="*/ 694 h 2192"/>
                <a:gd name="T40" fmla="*/ 1631 w 1838"/>
                <a:gd name="T41" fmla="*/ 128 h 2192"/>
                <a:gd name="T42" fmla="*/ 1560 w 1838"/>
                <a:gd name="T43" fmla="*/ 198 h 2192"/>
                <a:gd name="T44" fmla="*/ 1230 w 1838"/>
                <a:gd name="T45" fmla="*/ 198 h 2192"/>
                <a:gd name="T46" fmla="*/ 1159 w 1838"/>
                <a:gd name="T47" fmla="*/ 128 h 2192"/>
                <a:gd name="T48" fmla="*/ 1823 w 1838"/>
                <a:gd name="T49" fmla="*/ 1484 h 2192"/>
                <a:gd name="T50" fmla="*/ 1553 w 1838"/>
                <a:gd name="T51" fmla="*/ 1670 h 2192"/>
                <a:gd name="T52" fmla="*/ 1362 w 1838"/>
                <a:gd name="T53" fmla="*/ 1922 h 2192"/>
                <a:gd name="T54" fmla="*/ 1177 w 1838"/>
                <a:gd name="T55" fmla="*/ 2192 h 2192"/>
                <a:gd name="T56" fmla="*/ 1639 w 1838"/>
                <a:gd name="T57" fmla="*/ 2192 h 2192"/>
                <a:gd name="T58" fmla="*/ 1177 w 1838"/>
                <a:gd name="T59" fmla="*/ 2064 h 2192"/>
                <a:gd name="T60" fmla="*/ 1247 w 1838"/>
                <a:gd name="T61" fmla="*/ 1993 h 2192"/>
                <a:gd name="T62" fmla="*/ 1695 w 1838"/>
                <a:gd name="T63" fmla="*/ 1484 h 2192"/>
                <a:gd name="T64" fmla="*/ 1624 w 1838"/>
                <a:gd name="T65" fmla="*/ 1414 h 2192"/>
                <a:gd name="T66" fmla="*/ 1639 w 1838"/>
                <a:gd name="T67" fmla="*/ 1922 h 2192"/>
                <a:gd name="T68" fmla="*/ 1133 w 1838"/>
                <a:gd name="T69" fmla="*/ 1678 h 2192"/>
                <a:gd name="T70" fmla="*/ 1177 w 1838"/>
                <a:gd name="T71" fmla="*/ 1286 h 2192"/>
                <a:gd name="T72" fmla="*/ 807 w 1838"/>
                <a:gd name="T73" fmla="*/ 1823 h 2192"/>
                <a:gd name="T74" fmla="*/ 384 w 1838"/>
                <a:gd name="T75" fmla="*/ 1922 h 2192"/>
                <a:gd name="T76" fmla="*/ 412 w 1838"/>
                <a:gd name="T77" fmla="*/ 764 h 2192"/>
                <a:gd name="T78" fmla="*/ 157 w 1838"/>
                <a:gd name="T79" fmla="*/ 955 h 2192"/>
                <a:gd name="T80" fmla="*/ 199 w 1838"/>
                <a:gd name="T81" fmla="*/ 2192 h 2192"/>
                <a:gd name="T82" fmla="*/ 704 w 1838"/>
                <a:gd name="T83" fmla="*/ 2192 h 2192"/>
                <a:gd name="T84" fmla="*/ 1133 w 1838"/>
                <a:gd name="T85" fmla="*/ 1678 h 2192"/>
                <a:gd name="T86" fmla="*/ 1177 w 1838"/>
                <a:gd name="T87" fmla="*/ 1555 h 2192"/>
                <a:gd name="T88" fmla="*/ 199 w 1838"/>
                <a:gd name="T89" fmla="*/ 2064 h 2192"/>
                <a:gd name="T90" fmla="*/ 270 w 1838"/>
                <a:gd name="T91" fmla="*/ 1993 h 2192"/>
                <a:gd name="T92" fmla="*/ 143 w 1838"/>
                <a:gd name="T93" fmla="*/ 764 h 2192"/>
                <a:gd name="T94" fmla="*/ 214 w 1838"/>
                <a:gd name="T95" fmla="*/ 835 h 2192"/>
                <a:gd name="T96" fmla="*/ 704 w 1838"/>
                <a:gd name="T97" fmla="*/ 1922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8" h="2192">
                  <a:moveTo>
                    <a:pt x="214" y="397"/>
                  </a:moveTo>
                  <a:cubicBezTo>
                    <a:pt x="304" y="397"/>
                    <a:pt x="381" y="336"/>
                    <a:pt x="405" y="253"/>
                  </a:cubicBezTo>
                  <a:cubicBezTo>
                    <a:pt x="604" y="253"/>
                    <a:pt x="604" y="253"/>
                    <a:pt x="604" y="253"/>
                  </a:cubicBezTo>
                  <a:cubicBezTo>
                    <a:pt x="998" y="647"/>
                    <a:pt x="998" y="647"/>
                    <a:pt x="998" y="647"/>
                  </a:cubicBezTo>
                  <a:cubicBezTo>
                    <a:pt x="974" y="680"/>
                    <a:pt x="960" y="720"/>
                    <a:pt x="960" y="764"/>
                  </a:cubicBezTo>
                  <a:cubicBezTo>
                    <a:pt x="960" y="874"/>
                    <a:pt x="1049" y="963"/>
                    <a:pt x="1159" y="963"/>
                  </a:cubicBezTo>
                  <a:cubicBezTo>
                    <a:pt x="1268" y="963"/>
                    <a:pt x="1358" y="874"/>
                    <a:pt x="1358" y="764"/>
                  </a:cubicBezTo>
                  <a:cubicBezTo>
                    <a:pt x="1358" y="655"/>
                    <a:pt x="1268" y="566"/>
                    <a:pt x="1159" y="566"/>
                  </a:cubicBezTo>
                  <a:cubicBezTo>
                    <a:pt x="1140" y="566"/>
                    <a:pt x="1122" y="568"/>
                    <a:pt x="1105" y="573"/>
                  </a:cubicBezTo>
                  <a:cubicBezTo>
                    <a:pt x="657" y="125"/>
                    <a:pt x="657" y="125"/>
                    <a:pt x="657" y="125"/>
                  </a:cubicBezTo>
                  <a:cubicBezTo>
                    <a:pt x="398" y="125"/>
                    <a:pt x="398" y="125"/>
                    <a:pt x="398" y="125"/>
                  </a:cubicBezTo>
                  <a:cubicBezTo>
                    <a:pt x="369" y="51"/>
                    <a:pt x="297" y="0"/>
                    <a:pt x="214" y="0"/>
                  </a:cubicBezTo>
                  <a:cubicBezTo>
                    <a:pt x="104" y="0"/>
                    <a:pt x="15" y="89"/>
                    <a:pt x="15" y="198"/>
                  </a:cubicBezTo>
                  <a:cubicBezTo>
                    <a:pt x="15" y="308"/>
                    <a:pt x="104" y="397"/>
                    <a:pt x="214" y="397"/>
                  </a:cubicBezTo>
                  <a:close/>
                  <a:moveTo>
                    <a:pt x="1159" y="694"/>
                  </a:moveTo>
                  <a:cubicBezTo>
                    <a:pt x="1198" y="694"/>
                    <a:pt x="1230" y="725"/>
                    <a:pt x="1230" y="764"/>
                  </a:cubicBezTo>
                  <a:cubicBezTo>
                    <a:pt x="1230" y="803"/>
                    <a:pt x="1198" y="835"/>
                    <a:pt x="1159" y="835"/>
                  </a:cubicBezTo>
                  <a:cubicBezTo>
                    <a:pt x="1120" y="835"/>
                    <a:pt x="1088" y="803"/>
                    <a:pt x="1088" y="764"/>
                  </a:cubicBezTo>
                  <a:cubicBezTo>
                    <a:pt x="1088" y="725"/>
                    <a:pt x="1120" y="694"/>
                    <a:pt x="1159" y="694"/>
                  </a:cubicBezTo>
                  <a:close/>
                  <a:moveTo>
                    <a:pt x="214" y="128"/>
                  </a:moveTo>
                  <a:cubicBezTo>
                    <a:pt x="253" y="128"/>
                    <a:pt x="284" y="159"/>
                    <a:pt x="284" y="198"/>
                  </a:cubicBezTo>
                  <a:cubicBezTo>
                    <a:pt x="284" y="237"/>
                    <a:pt x="253" y="269"/>
                    <a:pt x="214" y="269"/>
                  </a:cubicBezTo>
                  <a:cubicBezTo>
                    <a:pt x="175" y="269"/>
                    <a:pt x="143" y="237"/>
                    <a:pt x="143" y="198"/>
                  </a:cubicBezTo>
                  <a:cubicBezTo>
                    <a:pt x="143" y="159"/>
                    <a:pt x="175" y="128"/>
                    <a:pt x="214" y="128"/>
                  </a:cubicBezTo>
                  <a:close/>
                  <a:moveTo>
                    <a:pt x="1159" y="397"/>
                  </a:moveTo>
                  <a:cubicBezTo>
                    <a:pt x="1246" y="397"/>
                    <a:pt x="1320" y="341"/>
                    <a:pt x="1347" y="262"/>
                  </a:cubicBezTo>
                  <a:cubicBezTo>
                    <a:pt x="1443" y="262"/>
                    <a:pt x="1443" y="262"/>
                    <a:pt x="1443" y="262"/>
                  </a:cubicBezTo>
                  <a:cubicBezTo>
                    <a:pt x="1461" y="317"/>
                    <a:pt x="1503" y="360"/>
                    <a:pt x="1555" y="382"/>
                  </a:cubicBezTo>
                  <a:cubicBezTo>
                    <a:pt x="1555" y="817"/>
                    <a:pt x="1555" y="817"/>
                    <a:pt x="1555" y="817"/>
                  </a:cubicBezTo>
                  <a:cubicBezTo>
                    <a:pt x="1309" y="1063"/>
                    <a:pt x="1309" y="1063"/>
                    <a:pt x="1309" y="1063"/>
                  </a:cubicBezTo>
                  <a:cubicBezTo>
                    <a:pt x="767" y="1063"/>
                    <a:pt x="767" y="1063"/>
                    <a:pt x="767" y="1063"/>
                  </a:cubicBezTo>
                  <a:cubicBezTo>
                    <a:pt x="767" y="953"/>
                    <a:pt x="767" y="953"/>
                    <a:pt x="767" y="953"/>
                  </a:cubicBezTo>
                  <a:cubicBezTo>
                    <a:pt x="846" y="927"/>
                    <a:pt x="903" y="852"/>
                    <a:pt x="903" y="764"/>
                  </a:cubicBezTo>
                  <a:cubicBezTo>
                    <a:pt x="903" y="655"/>
                    <a:pt x="814" y="566"/>
                    <a:pt x="704" y="566"/>
                  </a:cubicBezTo>
                  <a:cubicBezTo>
                    <a:pt x="595" y="566"/>
                    <a:pt x="506" y="655"/>
                    <a:pt x="506" y="764"/>
                  </a:cubicBezTo>
                  <a:cubicBezTo>
                    <a:pt x="506" y="851"/>
                    <a:pt x="561" y="925"/>
                    <a:pt x="639" y="952"/>
                  </a:cubicBezTo>
                  <a:cubicBezTo>
                    <a:pt x="639" y="1297"/>
                    <a:pt x="639" y="1297"/>
                    <a:pt x="639" y="1297"/>
                  </a:cubicBezTo>
                  <a:cubicBezTo>
                    <a:pt x="561" y="1324"/>
                    <a:pt x="506" y="1398"/>
                    <a:pt x="506" y="1484"/>
                  </a:cubicBezTo>
                  <a:cubicBezTo>
                    <a:pt x="506" y="1594"/>
                    <a:pt x="595" y="1683"/>
                    <a:pt x="704" y="1683"/>
                  </a:cubicBezTo>
                  <a:cubicBezTo>
                    <a:pt x="814" y="1683"/>
                    <a:pt x="903" y="1594"/>
                    <a:pt x="903" y="1484"/>
                  </a:cubicBezTo>
                  <a:cubicBezTo>
                    <a:pt x="903" y="1397"/>
                    <a:pt x="846" y="1322"/>
                    <a:pt x="767" y="1296"/>
                  </a:cubicBezTo>
                  <a:cubicBezTo>
                    <a:pt x="767" y="1191"/>
                    <a:pt x="767" y="1191"/>
                    <a:pt x="767" y="1191"/>
                  </a:cubicBezTo>
                  <a:cubicBezTo>
                    <a:pt x="1362" y="1191"/>
                    <a:pt x="1362" y="1191"/>
                    <a:pt x="1362" y="1191"/>
                  </a:cubicBezTo>
                  <a:cubicBezTo>
                    <a:pt x="1683" y="870"/>
                    <a:pt x="1683" y="870"/>
                    <a:pt x="1683" y="870"/>
                  </a:cubicBezTo>
                  <a:cubicBezTo>
                    <a:pt x="1683" y="390"/>
                    <a:pt x="1683" y="390"/>
                    <a:pt x="1683" y="390"/>
                  </a:cubicBezTo>
                  <a:cubicBezTo>
                    <a:pt x="1768" y="367"/>
                    <a:pt x="1830" y="290"/>
                    <a:pt x="1830" y="198"/>
                  </a:cubicBezTo>
                  <a:cubicBezTo>
                    <a:pt x="1830" y="89"/>
                    <a:pt x="1740" y="0"/>
                    <a:pt x="1631" y="0"/>
                  </a:cubicBezTo>
                  <a:cubicBezTo>
                    <a:pt x="1544" y="0"/>
                    <a:pt x="1469" y="56"/>
                    <a:pt x="1443" y="134"/>
                  </a:cubicBezTo>
                  <a:cubicBezTo>
                    <a:pt x="1347" y="134"/>
                    <a:pt x="1347" y="134"/>
                    <a:pt x="1347" y="134"/>
                  </a:cubicBezTo>
                  <a:cubicBezTo>
                    <a:pt x="1320" y="56"/>
                    <a:pt x="1246" y="0"/>
                    <a:pt x="1159" y="0"/>
                  </a:cubicBezTo>
                  <a:cubicBezTo>
                    <a:pt x="1049" y="0"/>
                    <a:pt x="960" y="89"/>
                    <a:pt x="960" y="198"/>
                  </a:cubicBezTo>
                  <a:cubicBezTo>
                    <a:pt x="960" y="308"/>
                    <a:pt x="1049" y="397"/>
                    <a:pt x="1159" y="397"/>
                  </a:cubicBezTo>
                  <a:close/>
                  <a:moveTo>
                    <a:pt x="775" y="1484"/>
                  </a:moveTo>
                  <a:cubicBezTo>
                    <a:pt x="775" y="1523"/>
                    <a:pt x="743" y="1555"/>
                    <a:pt x="704" y="1555"/>
                  </a:cubicBezTo>
                  <a:cubicBezTo>
                    <a:pt x="665" y="1555"/>
                    <a:pt x="634" y="1523"/>
                    <a:pt x="634" y="1484"/>
                  </a:cubicBezTo>
                  <a:cubicBezTo>
                    <a:pt x="634" y="1445"/>
                    <a:pt x="665" y="1414"/>
                    <a:pt x="704" y="1414"/>
                  </a:cubicBezTo>
                  <a:cubicBezTo>
                    <a:pt x="743" y="1414"/>
                    <a:pt x="775" y="1445"/>
                    <a:pt x="775" y="1484"/>
                  </a:cubicBezTo>
                  <a:close/>
                  <a:moveTo>
                    <a:pt x="704" y="835"/>
                  </a:moveTo>
                  <a:cubicBezTo>
                    <a:pt x="665" y="835"/>
                    <a:pt x="634" y="803"/>
                    <a:pt x="634" y="764"/>
                  </a:cubicBezTo>
                  <a:cubicBezTo>
                    <a:pt x="634" y="725"/>
                    <a:pt x="665" y="694"/>
                    <a:pt x="704" y="694"/>
                  </a:cubicBezTo>
                  <a:cubicBezTo>
                    <a:pt x="743" y="694"/>
                    <a:pt x="775" y="725"/>
                    <a:pt x="775" y="764"/>
                  </a:cubicBezTo>
                  <a:cubicBezTo>
                    <a:pt x="775" y="803"/>
                    <a:pt x="743" y="835"/>
                    <a:pt x="704" y="835"/>
                  </a:cubicBezTo>
                  <a:close/>
                  <a:moveTo>
                    <a:pt x="1631" y="128"/>
                  </a:moveTo>
                  <a:cubicBezTo>
                    <a:pt x="1670" y="128"/>
                    <a:pt x="1702" y="159"/>
                    <a:pt x="1702" y="198"/>
                  </a:cubicBezTo>
                  <a:cubicBezTo>
                    <a:pt x="1702" y="237"/>
                    <a:pt x="1670" y="269"/>
                    <a:pt x="1631" y="269"/>
                  </a:cubicBezTo>
                  <a:cubicBezTo>
                    <a:pt x="1592" y="269"/>
                    <a:pt x="1560" y="237"/>
                    <a:pt x="1560" y="198"/>
                  </a:cubicBezTo>
                  <a:cubicBezTo>
                    <a:pt x="1560" y="159"/>
                    <a:pt x="1592" y="128"/>
                    <a:pt x="1631" y="128"/>
                  </a:cubicBezTo>
                  <a:close/>
                  <a:moveTo>
                    <a:pt x="1159" y="128"/>
                  </a:moveTo>
                  <a:cubicBezTo>
                    <a:pt x="1198" y="128"/>
                    <a:pt x="1230" y="159"/>
                    <a:pt x="1230" y="198"/>
                  </a:cubicBezTo>
                  <a:cubicBezTo>
                    <a:pt x="1230" y="237"/>
                    <a:pt x="1198" y="269"/>
                    <a:pt x="1159" y="269"/>
                  </a:cubicBezTo>
                  <a:cubicBezTo>
                    <a:pt x="1120" y="269"/>
                    <a:pt x="1088" y="237"/>
                    <a:pt x="1088" y="198"/>
                  </a:cubicBezTo>
                  <a:cubicBezTo>
                    <a:pt x="1088" y="159"/>
                    <a:pt x="1120" y="128"/>
                    <a:pt x="1159" y="128"/>
                  </a:cubicBezTo>
                  <a:close/>
                  <a:moveTo>
                    <a:pt x="1681" y="1799"/>
                  </a:moveTo>
                  <a:cubicBezTo>
                    <a:pt x="1681" y="1675"/>
                    <a:pt x="1681" y="1675"/>
                    <a:pt x="1681" y="1675"/>
                  </a:cubicBezTo>
                  <a:cubicBezTo>
                    <a:pt x="1763" y="1650"/>
                    <a:pt x="1823" y="1574"/>
                    <a:pt x="1823" y="1484"/>
                  </a:cubicBezTo>
                  <a:cubicBezTo>
                    <a:pt x="1823" y="1375"/>
                    <a:pt x="1734" y="1286"/>
                    <a:pt x="1624" y="1286"/>
                  </a:cubicBezTo>
                  <a:cubicBezTo>
                    <a:pt x="1514" y="1286"/>
                    <a:pt x="1425" y="1375"/>
                    <a:pt x="1425" y="1484"/>
                  </a:cubicBezTo>
                  <a:cubicBezTo>
                    <a:pt x="1425" y="1569"/>
                    <a:pt x="1478" y="1641"/>
                    <a:pt x="1553" y="1670"/>
                  </a:cubicBezTo>
                  <a:cubicBezTo>
                    <a:pt x="1553" y="1814"/>
                    <a:pt x="1553" y="1814"/>
                    <a:pt x="1553" y="1814"/>
                  </a:cubicBezTo>
                  <a:cubicBezTo>
                    <a:pt x="1507" y="1836"/>
                    <a:pt x="1472" y="1874"/>
                    <a:pt x="1453" y="1922"/>
                  </a:cubicBezTo>
                  <a:cubicBezTo>
                    <a:pt x="1362" y="1922"/>
                    <a:pt x="1362" y="1922"/>
                    <a:pt x="1362" y="1922"/>
                  </a:cubicBezTo>
                  <a:cubicBezTo>
                    <a:pt x="1333" y="1847"/>
                    <a:pt x="1261" y="1794"/>
                    <a:pt x="1177" y="1794"/>
                  </a:cubicBezTo>
                  <a:cubicBezTo>
                    <a:pt x="1067" y="1794"/>
                    <a:pt x="978" y="1883"/>
                    <a:pt x="978" y="1993"/>
                  </a:cubicBezTo>
                  <a:cubicBezTo>
                    <a:pt x="978" y="2103"/>
                    <a:pt x="1067" y="2192"/>
                    <a:pt x="1177" y="2192"/>
                  </a:cubicBezTo>
                  <a:cubicBezTo>
                    <a:pt x="1266" y="2192"/>
                    <a:pt x="1343" y="2132"/>
                    <a:pt x="1367" y="2050"/>
                  </a:cubicBezTo>
                  <a:cubicBezTo>
                    <a:pt x="1448" y="2050"/>
                    <a:pt x="1448" y="2050"/>
                    <a:pt x="1448" y="2050"/>
                  </a:cubicBezTo>
                  <a:cubicBezTo>
                    <a:pt x="1473" y="2132"/>
                    <a:pt x="1549" y="2192"/>
                    <a:pt x="1639" y="2192"/>
                  </a:cubicBezTo>
                  <a:cubicBezTo>
                    <a:pt x="1748" y="2192"/>
                    <a:pt x="1838" y="2103"/>
                    <a:pt x="1838" y="1993"/>
                  </a:cubicBezTo>
                  <a:cubicBezTo>
                    <a:pt x="1838" y="1898"/>
                    <a:pt x="1770" y="1818"/>
                    <a:pt x="1681" y="1799"/>
                  </a:cubicBezTo>
                  <a:close/>
                  <a:moveTo>
                    <a:pt x="1177" y="2064"/>
                  </a:moveTo>
                  <a:cubicBezTo>
                    <a:pt x="1138" y="2064"/>
                    <a:pt x="1106" y="2032"/>
                    <a:pt x="1106" y="1993"/>
                  </a:cubicBezTo>
                  <a:cubicBezTo>
                    <a:pt x="1106" y="1954"/>
                    <a:pt x="1138" y="1922"/>
                    <a:pt x="1177" y="1922"/>
                  </a:cubicBezTo>
                  <a:cubicBezTo>
                    <a:pt x="1216" y="1922"/>
                    <a:pt x="1247" y="1954"/>
                    <a:pt x="1247" y="1993"/>
                  </a:cubicBezTo>
                  <a:cubicBezTo>
                    <a:pt x="1247" y="2032"/>
                    <a:pt x="1216" y="2064"/>
                    <a:pt x="1177" y="2064"/>
                  </a:cubicBezTo>
                  <a:close/>
                  <a:moveTo>
                    <a:pt x="1624" y="1414"/>
                  </a:moveTo>
                  <a:cubicBezTo>
                    <a:pt x="1663" y="1414"/>
                    <a:pt x="1695" y="1445"/>
                    <a:pt x="1695" y="1484"/>
                  </a:cubicBezTo>
                  <a:cubicBezTo>
                    <a:pt x="1695" y="1523"/>
                    <a:pt x="1663" y="1555"/>
                    <a:pt x="1624" y="1555"/>
                  </a:cubicBezTo>
                  <a:cubicBezTo>
                    <a:pt x="1585" y="1555"/>
                    <a:pt x="1553" y="1523"/>
                    <a:pt x="1553" y="1484"/>
                  </a:cubicBezTo>
                  <a:cubicBezTo>
                    <a:pt x="1553" y="1445"/>
                    <a:pt x="1585" y="1414"/>
                    <a:pt x="1624" y="1414"/>
                  </a:cubicBezTo>
                  <a:close/>
                  <a:moveTo>
                    <a:pt x="1639" y="2064"/>
                  </a:moveTo>
                  <a:cubicBezTo>
                    <a:pt x="1600" y="2064"/>
                    <a:pt x="1568" y="2032"/>
                    <a:pt x="1568" y="1993"/>
                  </a:cubicBezTo>
                  <a:cubicBezTo>
                    <a:pt x="1568" y="1954"/>
                    <a:pt x="1600" y="1922"/>
                    <a:pt x="1639" y="1922"/>
                  </a:cubicBezTo>
                  <a:cubicBezTo>
                    <a:pt x="1678" y="1922"/>
                    <a:pt x="1710" y="1954"/>
                    <a:pt x="1710" y="1993"/>
                  </a:cubicBezTo>
                  <a:cubicBezTo>
                    <a:pt x="1710" y="2032"/>
                    <a:pt x="1678" y="2064"/>
                    <a:pt x="1639" y="2064"/>
                  </a:cubicBezTo>
                  <a:close/>
                  <a:moveTo>
                    <a:pt x="1133" y="1678"/>
                  </a:moveTo>
                  <a:cubicBezTo>
                    <a:pt x="1147" y="1681"/>
                    <a:pt x="1162" y="1683"/>
                    <a:pt x="1177" y="1683"/>
                  </a:cubicBezTo>
                  <a:cubicBezTo>
                    <a:pt x="1286" y="1683"/>
                    <a:pt x="1375" y="1594"/>
                    <a:pt x="1375" y="1484"/>
                  </a:cubicBezTo>
                  <a:cubicBezTo>
                    <a:pt x="1375" y="1375"/>
                    <a:pt x="1286" y="1286"/>
                    <a:pt x="1177" y="1286"/>
                  </a:cubicBezTo>
                  <a:cubicBezTo>
                    <a:pt x="1067" y="1286"/>
                    <a:pt x="978" y="1375"/>
                    <a:pt x="978" y="1484"/>
                  </a:cubicBezTo>
                  <a:cubicBezTo>
                    <a:pt x="978" y="1531"/>
                    <a:pt x="994" y="1575"/>
                    <a:pt x="1022" y="1609"/>
                  </a:cubicBezTo>
                  <a:cubicBezTo>
                    <a:pt x="807" y="1823"/>
                    <a:pt x="807" y="1823"/>
                    <a:pt x="807" y="1823"/>
                  </a:cubicBezTo>
                  <a:cubicBezTo>
                    <a:pt x="777" y="1805"/>
                    <a:pt x="742" y="1794"/>
                    <a:pt x="704" y="1794"/>
                  </a:cubicBezTo>
                  <a:cubicBezTo>
                    <a:pt x="620" y="1794"/>
                    <a:pt x="548" y="1847"/>
                    <a:pt x="519" y="1922"/>
                  </a:cubicBezTo>
                  <a:cubicBezTo>
                    <a:pt x="384" y="1922"/>
                    <a:pt x="384" y="1922"/>
                    <a:pt x="384" y="1922"/>
                  </a:cubicBezTo>
                  <a:cubicBezTo>
                    <a:pt x="366" y="1874"/>
                    <a:pt x="330" y="1836"/>
                    <a:pt x="285" y="1814"/>
                  </a:cubicBezTo>
                  <a:cubicBezTo>
                    <a:pt x="285" y="950"/>
                    <a:pt x="285" y="950"/>
                    <a:pt x="285" y="950"/>
                  </a:cubicBezTo>
                  <a:cubicBezTo>
                    <a:pt x="359" y="921"/>
                    <a:pt x="412" y="849"/>
                    <a:pt x="412" y="764"/>
                  </a:cubicBezTo>
                  <a:cubicBezTo>
                    <a:pt x="412" y="655"/>
                    <a:pt x="323" y="566"/>
                    <a:pt x="214" y="566"/>
                  </a:cubicBezTo>
                  <a:cubicBezTo>
                    <a:pt x="104" y="566"/>
                    <a:pt x="15" y="655"/>
                    <a:pt x="15" y="764"/>
                  </a:cubicBezTo>
                  <a:cubicBezTo>
                    <a:pt x="15" y="854"/>
                    <a:pt x="75" y="930"/>
                    <a:pt x="157" y="955"/>
                  </a:cubicBezTo>
                  <a:cubicBezTo>
                    <a:pt x="157" y="1799"/>
                    <a:pt x="157" y="1799"/>
                    <a:pt x="157" y="1799"/>
                  </a:cubicBezTo>
                  <a:cubicBezTo>
                    <a:pt x="67" y="1818"/>
                    <a:pt x="0" y="1898"/>
                    <a:pt x="0" y="1993"/>
                  </a:cubicBezTo>
                  <a:cubicBezTo>
                    <a:pt x="0" y="2103"/>
                    <a:pt x="89" y="2192"/>
                    <a:pt x="199" y="2192"/>
                  </a:cubicBezTo>
                  <a:cubicBezTo>
                    <a:pt x="289" y="2192"/>
                    <a:pt x="365" y="2132"/>
                    <a:pt x="389" y="2050"/>
                  </a:cubicBezTo>
                  <a:cubicBezTo>
                    <a:pt x="514" y="2050"/>
                    <a:pt x="514" y="2050"/>
                    <a:pt x="514" y="2050"/>
                  </a:cubicBezTo>
                  <a:cubicBezTo>
                    <a:pt x="538" y="2132"/>
                    <a:pt x="615" y="2192"/>
                    <a:pt x="704" y="2192"/>
                  </a:cubicBezTo>
                  <a:cubicBezTo>
                    <a:pt x="814" y="2192"/>
                    <a:pt x="903" y="2103"/>
                    <a:pt x="903" y="1993"/>
                  </a:cubicBezTo>
                  <a:cubicBezTo>
                    <a:pt x="903" y="1968"/>
                    <a:pt x="898" y="1944"/>
                    <a:pt x="890" y="1922"/>
                  </a:cubicBezTo>
                  <a:lnTo>
                    <a:pt x="1133" y="1678"/>
                  </a:lnTo>
                  <a:close/>
                  <a:moveTo>
                    <a:pt x="1177" y="1414"/>
                  </a:moveTo>
                  <a:cubicBezTo>
                    <a:pt x="1216" y="1414"/>
                    <a:pt x="1247" y="1445"/>
                    <a:pt x="1247" y="1484"/>
                  </a:cubicBezTo>
                  <a:cubicBezTo>
                    <a:pt x="1247" y="1523"/>
                    <a:pt x="1216" y="1555"/>
                    <a:pt x="1177" y="1555"/>
                  </a:cubicBezTo>
                  <a:cubicBezTo>
                    <a:pt x="1138" y="1555"/>
                    <a:pt x="1106" y="1523"/>
                    <a:pt x="1106" y="1484"/>
                  </a:cubicBezTo>
                  <a:cubicBezTo>
                    <a:pt x="1106" y="1445"/>
                    <a:pt x="1138" y="1414"/>
                    <a:pt x="1177" y="1414"/>
                  </a:cubicBezTo>
                  <a:close/>
                  <a:moveTo>
                    <a:pt x="199" y="2064"/>
                  </a:moveTo>
                  <a:cubicBezTo>
                    <a:pt x="160" y="2064"/>
                    <a:pt x="128" y="2032"/>
                    <a:pt x="128" y="1993"/>
                  </a:cubicBezTo>
                  <a:cubicBezTo>
                    <a:pt x="128" y="1954"/>
                    <a:pt x="160" y="1922"/>
                    <a:pt x="199" y="1922"/>
                  </a:cubicBezTo>
                  <a:cubicBezTo>
                    <a:pt x="238" y="1922"/>
                    <a:pt x="270" y="1954"/>
                    <a:pt x="270" y="1993"/>
                  </a:cubicBezTo>
                  <a:cubicBezTo>
                    <a:pt x="270" y="2032"/>
                    <a:pt x="238" y="2064"/>
                    <a:pt x="199" y="2064"/>
                  </a:cubicBezTo>
                  <a:close/>
                  <a:moveTo>
                    <a:pt x="214" y="835"/>
                  </a:moveTo>
                  <a:cubicBezTo>
                    <a:pt x="175" y="835"/>
                    <a:pt x="143" y="803"/>
                    <a:pt x="143" y="764"/>
                  </a:cubicBezTo>
                  <a:cubicBezTo>
                    <a:pt x="143" y="725"/>
                    <a:pt x="175" y="694"/>
                    <a:pt x="214" y="694"/>
                  </a:cubicBezTo>
                  <a:cubicBezTo>
                    <a:pt x="253" y="694"/>
                    <a:pt x="284" y="725"/>
                    <a:pt x="284" y="764"/>
                  </a:cubicBezTo>
                  <a:cubicBezTo>
                    <a:pt x="284" y="803"/>
                    <a:pt x="253" y="835"/>
                    <a:pt x="214" y="835"/>
                  </a:cubicBezTo>
                  <a:close/>
                  <a:moveTo>
                    <a:pt x="704" y="2064"/>
                  </a:moveTo>
                  <a:cubicBezTo>
                    <a:pt x="665" y="2064"/>
                    <a:pt x="634" y="2032"/>
                    <a:pt x="634" y="1993"/>
                  </a:cubicBezTo>
                  <a:cubicBezTo>
                    <a:pt x="634" y="1954"/>
                    <a:pt x="665" y="1922"/>
                    <a:pt x="704" y="1922"/>
                  </a:cubicBezTo>
                  <a:cubicBezTo>
                    <a:pt x="743" y="1922"/>
                    <a:pt x="775" y="1954"/>
                    <a:pt x="775" y="1993"/>
                  </a:cubicBezTo>
                  <a:cubicBezTo>
                    <a:pt x="775" y="2032"/>
                    <a:pt x="743" y="2064"/>
                    <a:pt x="704" y="2064"/>
                  </a:cubicBezTo>
                  <a:close/>
                </a:path>
              </a:pathLst>
            </a:custGeom>
            <a:solidFill>
              <a:srgbClr val="FFFFFF"/>
            </a:solidFill>
            <a:ln>
              <a:noFill/>
            </a:ln>
          </p:spPr>
          <p:txBody>
            <a:bodyPr vert="horz" wrap="square" lIns="69949" tIns="34975" rIns="69949" bIns="34975" numCol="1" anchor="t" anchorCtr="0" compatLnSpc="1">
              <a:prstTxWarp prst="textNoShape">
                <a:avLst/>
              </a:prstTxWarp>
            </a:bodyPr>
            <a:lstStyle/>
            <a:p>
              <a:endParaRPr lang="en-US" sz="1190">
                <a:solidFill>
                  <a:srgbClr val="FFFFFF"/>
                </a:solidFill>
              </a:endParaRPr>
            </a:p>
          </p:txBody>
        </p:sp>
      </p:grpSp>
      <p:sp>
        <p:nvSpPr>
          <p:cNvPr id="16" name="Text Placeholder 2"/>
          <p:cNvSpPr txBox="1">
            <a:spLocks/>
          </p:cNvSpPr>
          <p:nvPr/>
        </p:nvSpPr>
        <p:spPr>
          <a:xfrm>
            <a:off x="274638" y="1103767"/>
            <a:ext cx="10843305" cy="906462"/>
          </a:xfrm>
          <a:prstGeom prst="rect">
            <a:avLst/>
          </a:prstGeom>
          <a:noFill/>
        </p:spPr>
        <p:txBody>
          <a:bodyPr vert="horz" wrap="square" lIns="182880" tIns="0" rIns="182880" bIns="146304" rtlCol="0">
            <a:noAutofit/>
          </a:bodyPr>
          <a:lstStyle>
            <a:lvl1pPr marL="0" marR="0" indent="0" algn="l" defTabSz="932742" rtl="0" eaLnBrk="1" fontAlgn="auto" latinLnBrk="0" hangingPunct="1">
              <a:lnSpc>
                <a:spcPts val="5500"/>
              </a:lnSpc>
              <a:spcBef>
                <a:spcPts val="0"/>
              </a:spcBef>
              <a:spcAft>
                <a:spcPts val="0"/>
              </a:spcAft>
              <a:buClrTx/>
              <a:buSzPct val="90000"/>
              <a:buFontTx/>
              <a:buNone/>
              <a:tabLst/>
              <a:defRPr sz="5000" kern="1200" spc="0" baseline="0">
                <a:gradFill>
                  <a:gsLst>
                    <a:gs pos="4000">
                      <a:schemeClr val="bg1"/>
                    </a:gs>
                    <a:gs pos="93000">
                      <a:schemeClr val="bg1"/>
                    </a:gs>
                  </a:gsLst>
                  <a:lin ang="5400000" scaled="0"/>
                </a:gradFill>
                <a:latin typeface="+mj-lt"/>
                <a:ea typeface="+mn-ea"/>
                <a:cs typeface="+mn-cs"/>
              </a:defRPr>
            </a:lvl1pPr>
            <a:lvl2pPr marL="0" marR="0" indent="0" algn="l" defTabSz="932742" rtl="0" eaLnBrk="1" fontAlgn="auto" latinLnBrk="0" hangingPunct="1">
              <a:lnSpc>
                <a:spcPts val="2600"/>
              </a:lnSpc>
              <a:spcBef>
                <a:spcPts val="1800"/>
              </a:spcBef>
              <a:spcAft>
                <a:spcPts val="0"/>
              </a:spcAft>
              <a:buClrTx/>
              <a:buSzPct val="90000"/>
              <a:buFontTx/>
              <a:buNone/>
              <a:tabLst/>
              <a:defRPr sz="3000" kern="1200" spc="0" baseline="0">
                <a:gradFill>
                  <a:gsLst>
                    <a:gs pos="4000">
                      <a:schemeClr val="bg1"/>
                    </a:gs>
                    <a:gs pos="93000">
                      <a:schemeClr val="bg1"/>
                    </a:gs>
                  </a:gsLst>
                  <a:lin ang="5400000" scaled="0"/>
                </a:gradFill>
                <a:latin typeface="+mj-lt"/>
                <a:ea typeface="+mn-ea"/>
                <a:cs typeface="+mn-cs"/>
              </a:defRPr>
            </a:lvl2pPr>
            <a:lvl3pPr marL="230188" marR="0" indent="-228600" algn="l" defTabSz="932742" rtl="0" eaLnBrk="1" fontAlgn="auto" latinLnBrk="0" hangingPunct="1">
              <a:lnSpc>
                <a:spcPts val="2700"/>
              </a:lnSpc>
              <a:spcBef>
                <a:spcPts val="0"/>
              </a:spcBef>
              <a:spcAft>
                <a:spcPts val="0"/>
              </a:spcAft>
              <a:buClrTx/>
              <a:buSzPct val="90000"/>
              <a:buFont typeface="Arial" pitchFamily="34" charset="0"/>
              <a:buChar char="•"/>
              <a:tabLst/>
              <a:defRPr sz="2000" kern="1200" spc="0" baseline="0">
                <a:solidFill>
                  <a:schemeClr val="bg1"/>
                </a:solidFill>
                <a:latin typeface="+mn-lt"/>
                <a:ea typeface="+mn-ea"/>
                <a:cs typeface="+mn-cs"/>
              </a:defRPr>
            </a:lvl3pPr>
            <a:lvl4pPr marL="230188" marR="0" indent="-228600" algn="l" defTabSz="932742" rtl="0" eaLnBrk="1" fontAlgn="auto" latinLnBrk="0" hangingPunct="1">
              <a:lnSpc>
                <a:spcPts val="2700"/>
              </a:lnSpc>
              <a:spcBef>
                <a:spcPts val="0"/>
              </a:spcBef>
              <a:spcAft>
                <a:spcPts val="0"/>
              </a:spcAft>
              <a:buClrTx/>
              <a:buSzPct val="90000"/>
              <a:buFont typeface="Arial" pitchFamily="34" charset="0"/>
              <a:buChar char="•"/>
              <a:tabLst/>
              <a:defRPr sz="2000" kern="1200" spc="0" baseline="0">
                <a:solidFill>
                  <a:schemeClr val="bg1"/>
                </a:solidFill>
                <a:latin typeface="+mn-lt"/>
                <a:ea typeface="+mn-ea"/>
                <a:cs typeface="+mn-cs"/>
              </a:defRPr>
            </a:lvl4pPr>
            <a:lvl5pPr marL="230188" marR="0" indent="-228600" algn="l" defTabSz="932742" rtl="0" eaLnBrk="1" fontAlgn="auto" latinLnBrk="0" hangingPunct="1">
              <a:lnSpc>
                <a:spcPts val="2700"/>
              </a:lnSpc>
              <a:spcBef>
                <a:spcPts val="0"/>
              </a:spcBef>
              <a:spcAft>
                <a:spcPts val="0"/>
              </a:spcAft>
              <a:buClrTx/>
              <a:buSzPct val="90000"/>
              <a:buFont typeface="Arial" pitchFamily="34" charset="0"/>
              <a:buChar char="•"/>
              <a:tabLst/>
              <a:defRPr sz="20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3200" dirty="0">
                <a:solidFill>
                  <a:srgbClr val="FFFFFF"/>
                </a:solidFill>
              </a:rPr>
              <a:t>Scale out non-relational data in HDInsight (for Azure or PDW)</a:t>
            </a:r>
          </a:p>
        </p:txBody>
      </p:sp>
      <p:sp>
        <p:nvSpPr>
          <p:cNvPr id="17" name="Rectangle 16"/>
          <p:cNvSpPr/>
          <p:nvPr/>
        </p:nvSpPr>
        <p:spPr>
          <a:xfrm>
            <a:off x="0" y="1883313"/>
            <a:ext cx="256312" cy="3252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48644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00"/>
                                  </p:stCondLst>
                                  <p:childTnLst>
                                    <p:set>
                                      <p:cBhvr>
                                        <p:cTn id="10" dur="1" fill="hold">
                                          <p:stCondLst>
                                            <p:cond delay="0"/>
                                          </p:stCondLst>
                                        </p:cTn>
                                        <p:tgtEl>
                                          <p:spTgt spid="121"/>
                                        </p:tgtEl>
                                        <p:attrNameLst>
                                          <p:attrName>style.visibility</p:attrName>
                                        </p:attrNameLst>
                                      </p:cBhvr>
                                      <p:to>
                                        <p:strVal val="visible"/>
                                      </p:to>
                                    </p:set>
                                    <p:animEffect transition="in" filter="fade">
                                      <p:cBhvr>
                                        <p:cTn id="11" dur="300"/>
                                        <p:tgtEl>
                                          <p:spTgt spid="121"/>
                                        </p:tgtEl>
                                      </p:cBhvr>
                                    </p:animEffect>
                                  </p:childTnLst>
                                </p:cTn>
                              </p:par>
                              <p:par>
                                <p:cTn id="12" presetID="63" presetClass="path" presetSubtype="0" decel="100000" fill="hold" grpId="1" nodeType="withEffect">
                                  <p:stCondLst>
                                    <p:cond delay="200"/>
                                  </p:stCondLst>
                                  <p:childTnLst>
                                    <p:animMotion origin="layout" path="M 1.03651E-6 -2.51475E-6 L -0.03076 -2.51475E-6 " pathEditMode="relative" rAng="0" ptsTypes="AA">
                                      <p:cBhvr>
                                        <p:cTn id="13" dur="500" spd="-100000" fill="hold"/>
                                        <p:tgtEl>
                                          <p:spTgt spid="121"/>
                                        </p:tgtEl>
                                        <p:attrNameLst>
                                          <p:attrName>ppt_x</p:attrName>
                                          <p:attrName>ppt_y</p:attrName>
                                        </p:attrNameLst>
                                      </p:cBhvr>
                                      <p:rCtr x="-1545" y="0"/>
                                    </p:animMotion>
                                  </p:childTnLst>
                                </p:cTn>
                              </p:par>
                            </p:childTnLst>
                          </p:cTn>
                        </p:par>
                        <p:par>
                          <p:cTn id="14" fill="hold">
                            <p:stCondLst>
                              <p:cond delay="700"/>
                            </p:stCondLst>
                            <p:childTnLst>
                              <p:par>
                                <p:cTn id="15" presetID="22" presetClass="entr" presetSubtype="8" fill="hold" grpId="0" nodeType="afterEffect">
                                  <p:stCondLst>
                                    <p:cond delay="0"/>
                                  </p:stCondLst>
                                  <p:childTnLst>
                                    <p:set>
                                      <p:cBhvr>
                                        <p:cTn id="16" dur="1" fill="hold">
                                          <p:stCondLst>
                                            <p:cond delay="0"/>
                                          </p:stCondLst>
                                        </p:cTn>
                                        <p:tgtEl>
                                          <p:spTgt spid="187"/>
                                        </p:tgtEl>
                                        <p:attrNameLst>
                                          <p:attrName>style.visibility</p:attrName>
                                        </p:attrNameLst>
                                      </p:cBhvr>
                                      <p:to>
                                        <p:strVal val="visible"/>
                                      </p:to>
                                    </p:set>
                                    <p:animEffect transition="in" filter="wipe(left)">
                                      <p:cBhvr>
                                        <p:cTn id="17"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1" grpId="1"/>
      <p:bldP spid="18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txBox="1">
            <a:spLocks/>
          </p:cNvSpPr>
          <p:nvPr/>
        </p:nvSpPr>
        <p:spPr>
          <a:xfrm>
            <a:off x="312301" y="135237"/>
            <a:ext cx="11898944" cy="762786"/>
          </a:xfrm>
          <a:prstGeom prst="rect">
            <a:avLst/>
          </a:prstGeom>
        </p:spPr>
        <p:txBody>
          <a:bodyPr lIns="124181" tIns="62089" rIns="124181" bIns="62089"/>
          <a:lstStyle>
            <a:lvl1pPr algn="l" defTabSz="914400" rtl="0" eaLnBrk="1" latinLnBrk="0" hangingPunct="1">
              <a:spcBef>
                <a:spcPct val="0"/>
              </a:spcBef>
              <a:buNone/>
              <a:defRPr sz="2800" kern="1200" cap="all" baseline="0">
                <a:solidFill>
                  <a:srgbClr val="E8E8E8"/>
                </a:solidFill>
                <a:latin typeface="Segoe Light" pitchFamily="34" charset="0"/>
                <a:ea typeface="+mj-ea"/>
                <a:cs typeface="+mj-cs"/>
              </a:defRPr>
            </a:lvl1pPr>
          </a:lstStyle>
          <a:p>
            <a:endParaRPr lang="en-US" sz="3300" dirty="0">
              <a:latin typeface="Segoe UI Light" pitchFamily="34" charset="0"/>
            </a:endParaRPr>
          </a:p>
        </p:txBody>
      </p:sp>
      <p:sp>
        <p:nvSpPr>
          <p:cNvPr id="102" name="Title 1"/>
          <p:cNvSpPr txBox="1">
            <a:spLocks/>
          </p:cNvSpPr>
          <p:nvPr/>
        </p:nvSpPr>
        <p:spPr>
          <a:xfrm>
            <a:off x="274320" y="292082"/>
            <a:ext cx="11887200" cy="946413"/>
          </a:xfrm>
          <a:prstGeom prst="rect">
            <a:avLst/>
          </a:prstGeom>
        </p:spPr>
        <p:txBody>
          <a:bodyPr lIns="146260" tIns="91413" rIns="146260" bIns="91413"/>
          <a:lstStyle>
            <a:lvl1pPr algn="l" defTabSz="914400" rtl="0" eaLnBrk="1" latinLnBrk="0" hangingPunct="1">
              <a:spcBef>
                <a:spcPct val="0"/>
              </a:spcBef>
              <a:buNone/>
              <a:defRPr sz="5200" kern="1200">
                <a:solidFill>
                  <a:schemeClr val="tx2"/>
                </a:solidFill>
                <a:latin typeface="+mj-lt"/>
                <a:ea typeface="+mj-ea"/>
                <a:cs typeface="+mj-cs"/>
              </a:defRPr>
            </a:lvl1pPr>
          </a:lstStyle>
          <a:p>
            <a:r>
              <a:rPr lang="en-US" sz="3600" dirty="0" smtClean="0">
                <a:solidFill>
                  <a:srgbClr val="FFFFFF"/>
                </a:solidFill>
              </a:rPr>
              <a:t>Challenges for a modern data warehouse</a:t>
            </a:r>
            <a:endParaRPr lang="en-US" sz="3600" dirty="0">
              <a:solidFill>
                <a:srgbClr val="FFFFFF"/>
              </a:solidFill>
            </a:endParaRPr>
          </a:p>
        </p:txBody>
      </p:sp>
      <p:grpSp>
        <p:nvGrpSpPr>
          <p:cNvPr id="6" name="Group 5"/>
          <p:cNvGrpSpPr/>
          <p:nvPr/>
        </p:nvGrpSpPr>
        <p:grpSpPr>
          <a:xfrm>
            <a:off x="344200" y="1651359"/>
            <a:ext cx="2777760" cy="4332196"/>
            <a:chOff x="344200" y="1651359"/>
            <a:chExt cx="2777760" cy="4332196"/>
          </a:xfrm>
        </p:grpSpPr>
        <p:grpSp>
          <p:nvGrpSpPr>
            <p:cNvPr id="2" name="Group 1"/>
            <p:cNvGrpSpPr/>
            <p:nvPr/>
          </p:nvGrpSpPr>
          <p:grpSpPr>
            <a:xfrm>
              <a:off x="665460" y="1651359"/>
              <a:ext cx="2414493" cy="3088546"/>
              <a:chOff x="665460" y="1671132"/>
              <a:chExt cx="2414493" cy="3088546"/>
            </a:xfrm>
          </p:grpSpPr>
          <p:sp>
            <p:nvSpPr>
              <p:cNvPr id="76" name="Rectangle 75"/>
              <p:cNvSpPr/>
              <p:nvPr/>
            </p:nvSpPr>
            <p:spPr>
              <a:xfrm>
                <a:off x="665460" y="2340802"/>
                <a:ext cx="2414493" cy="24188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1854"/>
                <a:endParaRPr lang="en-US" sz="2400" dirty="0">
                  <a:solidFill>
                    <a:srgbClr val="FFFFFF"/>
                  </a:solidFill>
                </a:endParaRPr>
              </a:p>
            </p:txBody>
          </p:sp>
          <p:sp>
            <p:nvSpPr>
              <p:cNvPr id="77" name="TextBox 76"/>
              <p:cNvSpPr txBox="1"/>
              <p:nvPr/>
            </p:nvSpPr>
            <p:spPr>
              <a:xfrm>
                <a:off x="665460" y="1671132"/>
                <a:ext cx="2414493" cy="784759"/>
              </a:xfrm>
              <a:prstGeom prst="rect">
                <a:avLst/>
              </a:prstGeom>
              <a:solidFill>
                <a:schemeClr val="accent4"/>
              </a:solidFill>
            </p:spPr>
            <p:txBody>
              <a:bodyPr wrap="square" lIns="91440" tIns="91440" rIns="0" bIns="91440" rtlCol="0">
                <a:spAutoFit/>
              </a:bodyPr>
              <a:lstStyle/>
              <a:p>
                <a:pPr algn="ctr" defTabSz="1241854"/>
                <a:r>
                  <a:rPr lang="en-US" sz="1900" dirty="0">
                    <a:solidFill>
                      <a:srgbClr val="FFFFFF"/>
                    </a:solidFill>
                  </a:rPr>
                  <a:t>Keep </a:t>
                </a:r>
                <a:r>
                  <a:rPr lang="en-US" sz="1900" dirty="0" smtClean="0">
                    <a:solidFill>
                      <a:srgbClr val="FFFFFF"/>
                    </a:solidFill>
                  </a:rPr>
                  <a:t>existing &amp; legacy </a:t>
                </a:r>
                <a:r>
                  <a:rPr lang="en-US" sz="1900" dirty="0">
                    <a:solidFill>
                      <a:srgbClr val="FFFFFF"/>
                    </a:solidFill>
                  </a:rPr>
                  <a:t>investment</a:t>
                </a:r>
              </a:p>
            </p:txBody>
          </p:sp>
          <p:grpSp>
            <p:nvGrpSpPr>
              <p:cNvPr id="78" name="Group 77"/>
              <p:cNvGrpSpPr/>
              <p:nvPr/>
            </p:nvGrpSpPr>
            <p:grpSpPr>
              <a:xfrm>
                <a:off x="920206" y="3059837"/>
                <a:ext cx="1934629" cy="1118827"/>
                <a:chOff x="563879" y="2935013"/>
                <a:chExt cx="1934629" cy="1118827"/>
              </a:xfrm>
            </p:grpSpPr>
            <p:pic>
              <p:nvPicPr>
                <p:cNvPr id="79" name="Picture 2" descr="\\MAGNUM\Projects\Microsoft\Cloud Power FY12\Design\ICONS_PNG\Server.png"/>
                <p:cNvPicPr>
                  <a:picLocks noChangeAspect="1" noChangeArrowheads="1"/>
                </p:cNvPicPr>
                <p:nvPr/>
              </p:nvPicPr>
              <p:blipFill rotWithShape="1">
                <a:blip r:embed="rId3" cstate="print">
                  <a:lum bright="100000"/>
                </a:blip>
                <a:srcRect l="20202" t="12324" r="20392" b="11797"/>
                <a:stretch/>
              </p:blipFill>
              <p:spPr bwMode="auto">
                <a:xfrm>
                  <a:off x="1622585" y="2935013"/>
                  <a:ext cx="875923" cy="1118827"/>
                </a:xfrm>
                <a:prstGeom prst="rect">
                  <a:avLst/>
                </a:prstGeom>
                <a:noFill/>
              </p:spPr>
            </p:pic>
            <p:pic>
              <p:nvPicPr>
                <p:cNvPr id="80" name="Picture 9" descr="\\MAGNUM\Projects\Microsoft\Cloud Power FY12\Design\Icons\PNGs\Optimized.png"/>
                <p:cNvPicPr>
                  <a:picLocks noChangeAspect="1" noChangeArrowheads="1"/>
                </p:cNvPicPr>
                <p:nvPr/>
              </p:nvPicPr>
              <p:blipFill rotWithShape="1">
                <a:blip r:embed="rId4" cstate="print">
                  <a:lum bright="100000"/>
                </a:blip>
                <a:srcRect l="20907" t="19104" r="20550" b="19427"/>
                <a:stretch/>
              </p:blipFill>
              <p:spPr bwMode="auto">
                <a:xfrm>
                  <a:off x="563879" y="2990458"/>
                  <a:ext cx="994602" cy="1044331"/>
                </a:xfrm>
                <a:prstGeom prst="rect">
                  <a:avLst/>
                </a:prstGeom>
                <a:noFill/>
              </p:spPr>
            </p:pic>
          </p:grpSp>
        </p:grpSp>
        <p:sp>
          <p:nvSpPr>
            <p:cNvPr id="33" name="TextBox 32"/>
            <p:cNvSpPr txBox="1"/>
            <p:nvPr/>
          </p:nvSpPr>
          <p:spPr>
            <a:xfrm>
              <a:off x="344200" y="4934796"/>
              <a:ext cx="2777760" cy="1048759"/>
            </a:xfrm>
            <a:prstGeom prst="rect">
              <a:avLst/>
            </a:prstGeom>
            <a:noFill/>
          </p:spPr>
          <p:txBody>
            <a:bodyPr wrap="square" lIns="124217" tIns="62108" rIns="124217" bIns="62108" rtlCol="0">
              <a:spAutoFit/>
            </a:bodyPr>
            <a:lstStyle/>
            <a:p>
              <a:pPr algn="ctr" defTabSz="1241854"/>
              <a:r>
                <a:rPr lang="en-US" sz="2000" dirty="0">
                  <a:solidFill>
                    <a:srgbClr val="FFFFFF"/>
                  </a:solidFill>
                  <a:latin typeface="Segoe UI Light" pitchFamily="34" charset="0"/>
                </a:rPr>
                <a:t>Limited</a:t>
              </a:r>
              <a:br>
                <a:rPr lang="en-US" sz="2000" dirty="0">
                  <a:solidFill>
                    <a:srgbClr val="FFFFFF"/>
                  </a:solidFill>
                  <a:latin typeface="Segoe UI Light" pitchFamily="34" charset="0"/>
                </a:rPr>
              </a:br>
              <a:r>
                <a:rPr lang="en-US" sz="2000" dirty="0" smtClean="0">
                  <a:solidFill>
                    <a:srgbClr val="FFFFFF"/>
                  </a:solidFill>
                  <a:latin typeface="Segoe UI Light" pitchFamily="34" charset="0"/>
                </a:rPr>
                <a:t>scalability and ability to handle new data types</a:t>
              </a:r>
              <a:endParaRPr lang="en-US" sz="2000" dirty="0">
                <a:solidFill>
                  <a:srgbClr val="FFFFFF"/>
                </a:solidFill>
                <a:latin typeface="Segoe UI Light" pitchFamily="34" charset="0"/>
              </a:endParaRPr>
            </a:p>
          </p:txBody>
        </p:sp>
      </p:grpSp>
      <p:grpSp>
        <p:nvGrpSpPr>
          <p:cNvPr id="7" name="Group 6"/>
          <p:cNvGrpSpPr/>
          <p:nvPr/>
        </p:nvGrpSpPr>
        <p:grpSpPr>
          <a:xfrm>
            <a:off x="3541428" y="1651359"/>
            <a:ext cx="2459073" cy="4234524"/>
            <a:chOff x="3541428" y="1651359"/>
            <a:chExt cx="2459073" cy="4234524"/>
          </a:xfrm>
        </p:grpSpPr>
        <p:grpSp>
          <p:nvGrpSpPr>
            <p:cNvPr id="4" name="Group 3"/>
            <p:cNvGrpSpPr/>
            <p:nvPr/>
          </p:nvGrpSpPr>
          <p:grpSpPr>
            <a:xfrm>
              <a:off x="3541428" y="1651359"/>
              <a:ext cx="2414493" cy="3096101"/>
              <a:chOff x="6385148" y="1671794"/>
              <a:chExt cx="2414493" cy="3096101"/>
            </a:xfrm>
          </p:grpSpPr>
          <p:sp>
            <p:nvSpPr>
              <p:cNvPr id="89" name="Rectangle 88"/>
              <p:cNvSpPr/>
              <p:nvPr/>
            </p:nvSpPr>
            <p:spPr>
              <a:xfrm>
                <a:off x="6385148" y="2349019"/>
                <a:ext cx="2414493" cy="24188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1854"/>
                <a:endParaRPr lang="en-US" sz="2400" dirty="0">
                  <a:solidFill>
                    <a:srgbClr val="FFFFFF"/>
                  </a:solidFill>
                </a:endParaRPr>
              </a:p>
            </p:txBody>
          </p:sp>
          <p:sp>
            <p:nvSpPr>
              <p:cNvPr id="90" name="TextBox 89"/>
              <p:cNvSpPr txBox="1"/>
              <p:nvPr/>
            </p:nvSpPr>
            <p:spPr>
              <a:xfrm>
                <a:off x="6385148" y="1671794"/>
                <a:ext cx="2414493" cy="784759"/>
              </a:xfrm>
              <a:prstGeom prst="rect">
                <a:avLst/>
              </a:prstGeom>
              <a:solidFill>
                <a:schemeClr val="accent4"/>
              </a:solidFill>
            </p:spPr>
            <p:txBody>
              <a:bodyPr wrap="square" tIns="91440" rIns="0" bIns="91440" rtlCol="0">
                <a:spAutoFit/>
              </a:bodyPr>
              <a:lstStyle/>
              <a:p>
                <a:pPr algn="ctr" defTabSz="1241854"/>
                <a:r>
                  <a:rPr lang="en-US" sz="1900" dirty="0">
                    <a:solidFill>
                      <a:srgbClr val="FFFFFF"/>
                    </a:solidFill>
                  </a:rPr>
                  <a:t>Acquire </a:t>
                </a:r>
                <a:r>
                  <a:rPr lang="en-US" sz="1900" dirty="0" smtClean="0">
                    <a:solidFill>
                      <a:srgbClr val="FFFFFF"/>
                    </a:solidFill>
                  </a:rPr>
                  <a:t>Big Data </a:t>
                </a:r>
                <a:r>
                  <a:rPr lang="en-US" sz="1900" dirty="0">
                    <a:solidFill>
                      <a:srgbClr val="FFFFFF"/>
                    </a:solidFill>
                  </a:rPr>
                  <a:t>solution</a:t>
                </a:r>
              </a:p>
            </p:txBody>
          </p:sp>
          <p:pic>
            <p:nvPicPr>
              <p:cNvPr id="91" name="Picture 2"/>
              <p:cNvPicPr>
                <a:picLocks noChangeAspect="1" noChangeArrowheads="1"/>
              </p:cNvPicPr>
              <p:nvPr/>
            </p:nvPicPr>
            <p:blipFill>
              <a:blip r:embed="rId5" cstate="screen">
                <a:extLst>
                  <a:ext uri="{28A0092B-C50C-407E-A947-70E740481C1C}">
                    <a14:useLocalDpi xmlns:a14="http://schemas.microsoft.com/office/drawing/2010/main" val="0"/>
                  </a:ext>
                </a:extLst>
              </a:blip>
              <a:stretch>
                <a:fillRect/>
              </a:stretch>
            </p:blipFill>
            <p:spPr bwMode="auto">
              <a:xfrm>
                <a:off x="6734863" y="3023073"/>
                <a:ext cx="1617377" cy="1196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4" name="TextBox 33"/>
            <p:cNvSpPr txBox="1"/>
            <p:nvPr/>
          </p:nvSpPr>
          <p:spPr>
            <a:xfrm>
              <a:off x="3552738" y="5144901"/>
              <a:ext cx="2447763" cy="740982"/>
            </a:xfrm>
            <a:prstGeom prst="rect">
              <a:avLst/>
            </a:prstGeom>
            <a:noFill/>
          </p:spPr>
          <p:txBody>
            <a:bodyPr wrap="square" lIns="124217" tIns="62108" rIns="124217" bIns="62108" rtlCol="0">
              <a:spAutoFit/>
            </a:bodyPr>
            <a:lstStyle/>
            <a:p>
              <a:pPr algn="ctr" defTabSz="1241854"/>
              <a:r>
                <a:rPr lang="en-US" sz="2000" dirty="0" smtClean="0">
                  <a:solidFill>
                    <a:srgbClr val="FFFFFF"/>
                  </a:solidFill>
                  <a:latin typeface="Segoe UI Light" pitchFamily="34" charset="0"/>
                </a:rPr>
                <a:t>Significant training and data silos</a:t>
              </a:r>
              <a:endParaRPr lang="en-US" sz="2000" dirty="0">
                <a:solidFill>
                  <a:srgbClr val="FFFFFF"/>
                </a:solidFill>
                <a:latin typeface="Segoe UI Light" pitchFamily="34" charset="0"/>
              </a:endParaRPr>
            </a:p>
          </p:txBody>
        </p:sp>
      </p:grpSp>
      <p:grpSp>
        <p:nvGrpSpPr>
          <p:cNvPr id="8" name="Group 7"/>
          <p:cNvGrpSpPr/>
          <p:nvPr/>
        </p:nvGrpSpPr>
        <p:grpSpPr>
          <a:xfrm>
            <a:off x="6342119" y="1651359"/>
            <a:ext cx="2683044" cy="4240602"/>
            <a:chOff x="6342119" y="1651359"/>
            <a:chExt cx="2683044" cy="4240602"/>
          </a:xfrm>
        </p:grpSpPr>
        <p:grpSp>
          <p:nvGrpSpPr>
            <p:cNvPr id="3" name="Group 2"/>
            <p:cNvGrpSpPr/>
            <p:nvPr/>
          </p:nvGrpSpPr>
          <p:grpSpPr>
            <a:xfrm>
              <a:off x="6417422" y="1651359"/>
              <a:ext cx="2414493" cy="3096101"/>
              <a:chOff x="3519925" y="1674899"/>
              <a:chExt cx="2414493" cy="3096101"/>
            </a:xfrm>
          </p:grpSpPr>
          <p:sp>
            <p:nvSpPr>
              <p:cNvPr id="84" name="Rectangle 83"/>
              <p:cNvSpPr/>
              <p:nvPr/>
            </p:nvSpPr>
            <p:spPr>
              <a:xfrm>
                <a:off x="3519925" y="2352124"/>
                <a:ext cx="2414493" cy="24188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1854"/>
                <a:endParaRPr lang="en-US" sz="2400" dirty="0">
                  <a:solidFill>
                    <a:srgbClr val="FFFFFF"/>
                  </a:solidFill>
                </a:endParaRPr>
              </a:p>
            </p:txBody>
          </p:sp>
          <p:sp>
            <p:nvSpPr>
              <p:cNvPr id="85" name="TextBox 84"/>
              <p:cNvSpPr txBox="1"/>
              <p:nvPr/>
            </p:nvSpPr>
            <p:spPr>
              <a:xfrm>
                <a:off x="3519925" y="1674899"/>
                <a:ext cx="2414493" cy="784759"/>
              </a:xfrm>
              <a:prstGeom prst="rect">
                <a:avLst/>
              </a:prstGeom>
              <a:solidFill>
                <a:schemeClr val="accent4"/>
              </a:solidFill>
            </p:spPr>
            <p:txBody>
              <a:bodyPr wrap="square" tIns="91440" rIns="0" bIns="91440" rtlCol="0">
                <a:spAutoFit/>
              </a:bodyPr>
              <a:lstStyle/>
              <a:p>
                <a:pPr algn="ctr" defTabSz="1241854"/>
                <a:r>
                  <a:rPr lang="en-US" sz="1900" dirty="0">
                    <a:solidFill>
                      <a:srgbClr val="FFFFFF"/>
                    </a:solidFill>
                  </a:rPr>
                  <a:t>Buy new </a:t>
                </a:r>
                <a:r>
                  <a:rPr lang="en-US" sz="1900" dirty="0" smtClean="0">
                    <a:solidFill>
                      <a:srgbClr val="FFFFFF"/>
                    </a:solidFill>
                  </a:rPr>
                  <a:t>tier-one </a:t>
                </a:r>
                <a:r>
                  <a:rPr lang="en-US" sz="1900" dirty="0">
                    <a:solidFill>
                      <a:srgbClr val="FFFFFF"/>
                    </a:solidFill>
                  </a:rPr>
                  <a:t>hardware appliance</a:t>
                </a:r>
              </a:p>
            </p:txBody>
          </p:sp>
          <p:pic>
            <p:nvPicPr>
              <p:cNvPr id="86" name="Picture 2" descr="\\MAGNUM\Projects\Microsoft\Cloud Power FY12\Design\Icons\PNGs\Cloud_on_your_terms.png"/>
              <p:cNvPicPr>
                <a:picLocks noChangeAspect="1" noChangeArrowheads="1"/>
              </p:cNvPicPr>
              <p:nvPr/>
            </p:nvPicPr>
            <p:blipFill rotWithShape="1">
              <a:blip r:embed="rId6" cstate="print">
                <a:lum bright="100000"/>
              </a:blip>
              <a:srcRect t="13225" b="13766"/>
              <a:stretch/>
            </p:blipFill>
            <p:spPr bwMode="auto">
              <a:xfrm>
                <a:off x="3930656" y="3009544"/>
                <a:ext cx="1593030" cy="1270815"/>
              </a:xfrm>
              <a:prstGeom prst="rect">
                <a:avLst/>
              </a:prstGeom>
              <a:noFill/>
              <a:ln>
                <a:noFill/>
              </a:ln>
            </p:spPr>
          </p:pic>
        </p:grpSp>
        <p:sp>
          <p:nvSpPr>
            <p:cNvPr id="35" name="TextBox 34"/>
            <p:cNvSpPr txBox="1"/>
            <p:nvPr/>
          </p:nvSpPr>
          <p:spPr>
            <a:xfrm>
              <a:off x="6342119" y="5150979"/>
              <a:ext cx="2683044" cy="740982"/>
            </a:xfrm>
            <a:prstGeom prst="rect">
              <a:avLst/>
            </a:prstGeom>
            <a:noFill/>
          </p:spPr>
          <p:txBody>
            <a:bodyPr wrap="square" lIns="124217" tIns="62108" rIns="124217" bIns="62108" rtlCol="0">
              <a:spAutoFit/>
            </a:bodyPr>
            <a:lstStyle/>
            <a:p>
              <a:pPr algn="ctr" defTabSz="1241854"/>
              <a:r>
                <a:rPr lang="en-US" sz="2000" dirty="0" smtClean="0">
                  <a:solidFill>
                    <a:srgbClr val="FFFFFF"/>
                  </a:solidFill>
                  <a:latin typeface="Segoe UI Light" pitchFamily="34" charset="0"/>
                </a:rPr>
                <a:t>High acquisition and migration</a:t>
              </a:r>
              <a:r>
                <a:rPr lang="en-US" sz="2000" dirty="0">
                  <a:solidFill>
                    <a:srgbClr val="FFFFFF"/>
                  </a:solidFill>
                  <a:latin typeface="Segoe UI Light" pitchFamily="34" charset="0"/>
                </a:rPr>
                <a:t> </a:t>
              </a:r>
              <a:r>
                <a:rPr lang="en-US" sz="2000" dirty="0" smtClean="0">
                  <a:solidFill>
                    <a:srgbClr val="FFFFFF"/>
                  </a:solidFill>
                  <a:latin typeface="Segoe UI Light" pitchFamily="34" charset="0"/>
                </a:rPr>
                <a:t>costs</a:t>
              </a:r>
              <a:endParaRPr lang="en-US" sz="2000" dirty="0">
                <a:solidFill>
                  <a:srgbClr val="FFFFFF"/>
                </a:solidFill>
                <a:latin typeface="Segoe UI Light" pitchFamily="34" charset="0"/>
              </a:endParaRPr>
            </a:p>
          </p:txBody>
        </p:sp>
      </p:grpSp>
      <p:grpSp>
        <p:nvGrpSpPr>
          <p:cNvPr id="9" name="Group 8"/>
          <p:cNvGrpSpPr/>
          <p:nvPr/>
        </p:nvGrpSpPr>
        <p:grpSpPr>
          <a:xfrm>
            <a:off x="9260132" y="1651359"/>
            <a:ext cx="2447763" cy="4234524"/>
            <a:chOff x="9260132" y="1651359"/>
            <a:chExt cx="2447763" cy="4234524"/>
          </a:xfrm>
        </p:grpSpPr>
        <p:grpSp>
          <p:nvGrpSpPr>
            <p:cNvPr id="5" name="Group 4"/>
            <p:cNvGrpSpPr/>
            <p:nvPr/>
          </p:nvGrpSpPr>
          <p:grpSpPr>
            <a:xfrm>
              <a:off x="9293402" y="1651359"/>
              <a:ext cx="2414493" cy="3086066"/>
              <a:chOff x="9293402" y="1651358"/>
              <a:chExt cx="2414493" cy="3086066"/>
            </a:xfrm>
          </p:grpSpPr>
          <p:sp>
            <p:nvSpPr>
              <p:cNvPr id="94" name="Rectangle 93"/>
              <p:cNvSpPr/>
              <p:nvPr/>
            </p:nvSpPr>
            <p:spPr>
              <a:xfrm>
                <a:off x="9293402" y="2318547"/>
                <a:ext cx="2414493" cy="241887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1854"/>
                <a:endParaRPr lang="en-US" sz="2400" dirty="0">
                  <a:solidFill>
                    <a:srgbClr val="FFFFFF"/>
                  </a:solidFill>
                </a:endParaRPr>
              </a:p>
            </p:txBody>
          </p:sp>
          <p:sp>
            <p:nvSpPr>
              <p:cNvPr id="95" name="TextBox 94"/>
              <p:cNvSpPr txBox="1"/>
              <p:nvPr/>
            </p:nvSpPr>
            <p:spPr>
              <a:xfrm>
                <a:off x="9293402" y="1651358"/>
                <a:ext cx="2414493" cy="784759"/>
              </a:xfrm>
              <a:prstGeom prst="rect">
                <a:avLst/>
              </a:prstGeom>
              <a:solidFill>
                <a:schemeClr val="accent4"/>
              </a:solidFill>
            </p:spPr>
            <p:txBody>
              <a:bodyPr wrap="square" lIns="91440" tIns="91440" rIns="0" bIns="91440" rtlCol="0">
                <a:spAutoFit/>
              </a:bodyPr>
              <a:lstStyle/>
              <a:p>
                <a:pPr algn="ctr" defTabSz="1241854"/>
                <a:r>
                  <a:rPr lang="en-US" sz="1900" dirty="0">
                    <a:solidFill>
                      <a:srgbClr val="FFFFFF"/>
                    </a:solidFill>
                  </a:rPr>
                  <a:t>Acquire business </a:t>
                </a:r>
                <a:r>
                  <a:rPr lang="en-US" sz="1900" dirty="0" smtClean="0">
                    <a:solidFill>
                      <a:srgbClr val="FFFFFF"/>
                    </a:solidFill>
                  </a:rPr>
                  <a:t>intelligence &amp; tools</a:t>
                </a:r>
                <a:endParaRPr lang="en-US" sz="1900" dirty="0">
                  <a:solidFill>
                    <a:srgbClr val="FFFFFF"/>
                  </a:solidFill>
                </a:endParaRPr>
              </a:p>
            </p:txBody>
          </p:sp>
          <p:grpSp>
            <p:nvGrpSpPr>
              <p:cNvPr id="99" name="Group 98"/>
              <p:cNvGrpSpPr/>
              <p:nvPr/>
            </p:nvGrpSpPr>
            <p:grpSpPr>
              <a:xfrm>
                <a:off x="9630197" y="3044245"/>
                <a:ext cx="1740903" cy="1138067"/>
                <a:chOff x="9490343" y="2968613"/>
                <a:chExt cx="1740903" cy="1138067"/>
              </a:xfrm>
            </p:grpSpPr>
            <p:pic>
              <p:nvPicPr>
                <p:cNvPr id="100" name="Picture 7" descr="\\MAGNUM\Projects\Microsoft\Cloud Power FY12\Design\Icons\PNGs\Repair.png"/>
                <p:cNvPicPr>
                  <a:picLocks noChangeAspect="1" noChangeArrowheads="1"/>
                </p:cNvPicPr>
                <p:nvPr/>
              </p:nvPicPr>
              <p:blipFill>
                <a:blip r:embed="rId7" cstate="print">
                  <a:lum bright="100000"/>
                </a:blip>
                <a:srcRect/>
                <a:stretch>
                  <a:fillRect/>
                </a:stretch>
              </p:blipFill>
              <p:spPr bwMode="auto">
                <a:xfrm>
                  <a:off x="9863004" y="2968613"/>
                  <a:ext cx="981070" cy="981071"/>
                </a:xfrm>
                <a:prstGeom prst="rect">
                  <a:avLst/>
                </a:prstGeom>
                <a:noFill/>
              </p:spPr>
            </p:pic>
            <p:sp>
              <p:nvSpPr>
                <p:cNvPr id="101" name="Freeform 27"/>
                <p:cNvSpPr>
                  <a:spLocks noChangeAspect="1" noEditPoints="1"/>
                </p:cNvSpPr>
                <p:nvPr/>
              </p:nvSpPr>
              <p:spPr bwMode="black">
                <a:xfrm>
                  <a:off x="9490343" y="2984942"/>
                  <a:ext cx="1740903" cy="1121738"/>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rgbClr val="FFFFFF"/>
                </a:solidFill>
                <a:extLst/>
              </p:spPr>
              <p:txBody>
                <a:bodyPr vert="horz" wrap="square" lIns="124347" tIns="62174" rIns="124347" bIns="62174" numCol="1" anchor="t" anchorCtr="0" compatLnSpc="1">
                  <a:prstTxWarp prst="textNoShape">
                    <a:avLst/>
                  </a:prstTxWarp>
                </a:bodyPr>
                <a:lstStyle/>
                <a:p>
                  <a:pPr defTabSz="1655516">
                    <a:defRPr/>
                  </a:pPr>
                  <a:endParaRPr lang="en-US" sz="3300" kern="0" dirty="0">
                    <a:solidFill>
                      <a:srgbClr val="000000"/>
                    </a:solidFill>
                  </a:endParaRPr>
                </a:p>
              </p:txBody>
            </p:sp>
          </p:grpSp>
        </p:grpSp>
        <p:sp>
          <p:nvSpPr>
            <p:cNvPr id="36" name="TextBox 35"/>
            <p:cNvSpPr txBox="1"/>
            <p:nvPr/>
          </p:nvSpPr>
          <p:spPr>
            <a:xfrm>
              <a:off x="9260132" y="5144901"/>
              <a:ext cx="2447763" cy="740982"/>
            </a:xfrm>
            <a:prstGeom prst="rect">
              <a:avLst/>
            </a:prstGeom>
            <a:noFill/>
          </p:spPr>
          <p:txBody>
            <a:bodyPr wrap="square" lIns="124217" tIns="62108" rIns="124217" bIns="62108" rtlCol="0">
              <a:spAutoFit/>
            </a:bodyPr>
            <a:lstStyle/>
            <a:p>
              <a:pPr algn="ctr" defTabSz="1241854"/>
              <a:r>
                <a:rPr lang="en-US" sz="2000" dirty="0" smtClean="0">
                  <a:solidFill>
                    <a:srgbClr val="FFFFFF"/>
                  </a:solidFill>
                  <a:latin typeface="Segoe UI Light" pitchFamily="34" charset="0"/>
                </a:rPr>
                <a:t>Complex with low adoption</a:t>
              </a:r>
              <a:endParaRPr lang="en-US" sz="2000" dirty="0">
                <a:solidFill>
                  <a:srgbClr val="FFFFFF"/>
                </a:solidFill>
                <a:latin typeface="Segoe UI Light" pitchFamily="34" charset="0"/>
              </a:endParaRPr>
            </a:p>
          </p:txBody>
        </p:sp>
      </p:grpSp>
    </p:spTree>
    <p:extLst>
      <p:ext uri="{BB962C8B-B14F-4D97-AF65-F5344CB8AC3E}">
        <p14:creationId xmlns:p14="http://schemas.microsoft.com/office/powerpoint/2010/main" val="2429981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4081"/>
            <a:ext cx="12436475" cy="798786"/>
          </a:xfrm>
        </p:spPr>
        <p:txBody>
          <a:bodyPr/>
          <a:lstStyle/>
          <a:p>
            <a:r>
              <a:rPr lang="en-US" sz="4400" dirty="0"/>
              <a:t>Hardware and </a:t>
            </a:r>
            <a:r>
              <a:rPr lang="en-US" sz="4400" dirty="0" smtClean="0"/>
              <a:t>Software Engineered Together</a:t>
            </a:r>
            <a:endParaRPr lang="en-US" sz="4400" dirty="0"/>
          </a:p>
        </p:txBody>
      </p:sp>
      <p:sp>
        <p:nvSpPr>
          <p:cNvPr id="50" name="Rectangle 49"/>
          <p:cNvSpPr/>
          <p:nvPr/>
        </p:nvSpPr>
        <p:spPr bwMode="auto">
          <a:xfrm>
            <a:off x="-1" y="962233"/>
            <a:ext cx="12538841" cy="603229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AU"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p:cNvGrpSpPr/>
          <p:nvPr/>
        </p:nvGrpSpPr>
        <p:grpSpPr>
          <a:xfrm>
            <a:off x="4247776" y="1409030"/>
            <a:ext cx="4418733" cy="4986780"/>
            <a:chOff x="1079424" y="1541341"/>
            <a:chExt cx="4418733" cy="4986780"/>
          </a:xfrm>
        </p:grpSpPr>
        <p:sp>
          <p:nvSpPr>
            <p:cNvPr id="23" name="Rectangle 22"/>
            <p:cNvSpPr/>
            <p:nvPr/>
          </p:nvSpPr>
          <p:spPr>
            <a:xfrm>
              <a:off x="1079424" y="1541341"/>
              <a:ext cx="4418733" cy="4986780"/>
            </a:xfrm>
            <a:prstGeom prst="rect">
              <a:avLst/>
            </a:prstGeom>
            <a:solidFill>
              <a:srgbClr val="505050">
                <a:lumMod val="20000"/>
                <a:lumOff val="80000"/>
              </a:srgbClr>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24" name="TextBox 23"/>
            <p:cNvSpPr txBox="1"/>
            <p:nvPr/>
          </p:nvSpPr>
          <p:spPr>
            <a:xfrm>
              <a:off x="1546039" y="1549631"/>
              <a:ext cx="3458263" cy="770261"/>
            </a:xfrm>
            <a:prstGeom prst="rect">
              <a:avLst/>
            </a:prstGeom>
            <a:noFill/>
          </p:spPr>
          <p:txBody>
            <a:bodyPr wrap="square" lIns="182880" tIns="182880" rIns="0" bIns="0" rtlCol="0">
              <a:noAutofit/>
            </a:bodyPr>
            <a:lstStyle/>
            <a:p>
              <a:pPr>
                <a:lnSpc>
                  <a:spcPct val="90000"/>
                </a:lnSpc>
              </a:pPr>
              <a:r>
                <a:rPr lang="en-US" sz="2400" dirty="0" smtClean="0">
                  <a:solidFill>
                    <a:srgbClr val="DC3C00"/>
                  </a:solidFill>
                  <a:latin typeface="Segoe UI Light"/>
                </a:rPr>
                <a:t>Analytics Platform System</a:t>
              </a:r>
              <a:endParaRPr lang="en-US" sz="2400" dirty="0">
                <a:solidFill>
                  <a:srgbClr val="DC3C00"/>
                </a:solidFill>
                <a:latin typeface="Segoe UI Light"/>
              </a:endParaRPr>
            </a:p>
          </p:txBody>
        </p:sp>
        <p:grpSp>
          <p:nvGrpSpPr>
            <p:cNvPr id="25" name="Group 24"/>
            <p:cNvGrpSpPr/>
            <p:nvPr/>
          </p:nvGrpSpPr>
          <p:grpSpPr>
            <a:xfrm>
              <a:off x="2413897" y="2171141"/>
              <a:ext cx="1617537" cy="4203138"/>
              <a:chOff x="5287963" y="1144588"/>
              <a:chExt cx="2012950" cy="4883150"/>
            </a:xfrm>
          </p:grpSpPr>
          <p:grpSp>
            <p:nvGrpSpPr>
              <p:cNvPr id="26" name="Group 16"/>
              <p:cNvGrpSpPr>
                <a:grpSpLocks noChangeAspect="1"/>
              </p:cNvGrpSpPr>
              <p:nvPr/>
            </p:nvGrpSpPr>
            <p:grpSpPr bwMode="auto">
              <a:xfrm>
                <a:off x="5287963" y="1144588"/>
                <a:ext cx="2012950" cy="4883150"/>
                <a:chOff x="2887" y="721"/>
                <a:chExt cx="1268" cy="3076"/>
              </a:xfrm>
            </p:grpSpPr>
            <p:sp>
              <p:nvSpPr>
                <p:cNvPr id="30" name="AutoShape 15"/>
                <p:cNvSpPr>
                  <a:spLocks noChangeAspect="1" noChangeArrowheads="1" noTextEdit="1"/>
                </p:cNvSpPr>
                <p:nvPr/>
              </p:nvSpPr>
              <p:spPr bwMode="auto">
                <a:xfrm>
                  <a:off x="2887" y="721"/>
                  <a:ext cx="1268" cy="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prstClr val="black"/>
                    </a:solidFill>
                    <a:latin typeface="Calibri" panose="020F0502020204030204"/>
                  </a:endParaRPr>
                </a:p>
              </p:txBody>
            </p:sp>
            <p:sp>
              <p:nvSpPr>
                <p:cNvPr id="31" name="Freeform 17"/>
                <p:cNvSpPr>
                  <a:spLocks noEditPoints="1"/>
                </p:cNvSpPr>
                <p:nvPr/>
              </p:nvSpPr>
              <p:spPr bwMode="auto">
                <a:xfrm>
                  <a:off x="2889" y="901"/>
                  <a:ext cx="1264" cy="2898"/>
                </a:xfrm>
                <a:custGeom>
                  <a:avLst/>
                  <a:gdLst>
                    <a:gd name="T0" fmla="*/ 0 w 1264"/>
                    <a:gd name="T1" fmla="*/ 0 h 2898"/>
                    <a:gd name="T2" fmla="*/ 0 w 1264"/>
                    <a:gd name="T3" fmla="*/ 2898 h 2898"/>
                    <a:gd name="T4" fmla="*/ 1264 w 1264"/>
                    <a:gd name="T5" fmla="*/ 2898 h 2898"/>
                    <a:gd name="T6" fmla="*/ 1264 w 1264"/>
                    <a:gd name="T7" fmla="*/ 0 h 2898"/>
                    <a:gd name="T8" fmla="*/ 0 w 1264"/>
                    <a:gd name="T9" fmla="*/ 0 h 2898"/>
                    <a:gd name="T10" fmla="*/ 1121 w 1264"/>
                    <a:gd name="T11" fmla="*/ 2756 h 2898"/>
                    <a:gd name="T12" fmla="*/ 143 w 1264"/>
                    <a:gd name="T13" fmla="*/ 2756 h 2898"/>
                    <a:gd name="T14" fmla="*/ 143 w 1264"/>
                    <a:gd name="T15" fmla="*/ 1800 h 2898"/>
                    <a:gd name="T16" fmla="*/ 1121 w 1264"/>
                    <a:gd name="T17" fmla="*/ 1800 h 2898"/>
                    <a:gd name="T18" fmla="*/ 1121 w 1264"/>
                    <a:gd name="T19" fmla="*/ 2756 h 2898"/>
                    <a:gd name="T20" fmla="*/ 1121 w 1264"/>
                    <a:gd name="T21" fmla="*/ 1658 h 2898"/>
                    <a:gd name="T22" fmla="*/ 143 w 1264"/>
                    <a:gd name="T23" fmla="*/ 1658 h 2898"/>
                    <a:gd name="T24" fmla="*/ 143 w 1264"/>
                    <a:gd name="T25" fmla="*/ 1222 h 2898"/>
                    <a:gd name="T26" fmla="*/ 1121 w 1264"/>
                    <a:gd name="T27" fmla="*/ 1222 h 2898"/>
                    <a:gd name="T28" fmla="*/ 1121 w 1264"/>
                    <a:gd name="T29" fmla="*/ 1658 h 2898"/>
                    <a:gd name="T30" fmla="*/ 1121 w 1264"/>
                    <a:gd name="T31" fmla="*/ 1080 h 2898"/>
                    <a:gd name="T32" fmla="*/ 143 w 1264"/>
                    <a:gd name="T33" fmla="*/ 1080 h 2898"/>
                    <a:gd name="T34" fmla="*/ 143 w 1264"/>
                    <a:gd name="T35" fmla="*/ 142 h 2898"/>
                    <a:gd name="T36" fmla="*/ 1121 w 1264"/>
                    <a:gd name="T37" fmla="*/ 142 h 2898"/>
                    <a:gd name="T38" fmla="*/ 1121 w 1264"/>
                    <a:gd name="T39" fmla="*/ 1080 h 2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4" h="2898">
                      <a:moveTo>
                        <a:pt x="0" y="0"/>
                      </a:moveTo>
                      <a:lnTo>
                        <a:pt x="0" y="2898"/>
                      </a:lnTo>
                      <a:lnTo>
                        <a:pt x="1264" y="2898"/>
                      </a:lnTo>
                      <a:lnTo>
                        <a:pt x="1264" y="0"/>
                      </a:lnTo>
                      <a:lnTo>
                        <a:pt x="0" y="0"/>
                      </a:lnTo>
                      <a:close/>
                      <a:moveTo>
                        <a:pt x="1121" y="2756"/>
                      </a:moveTo>
                      <a:lnTo>
                        <a:pt x="143" y="2756"/>
                      </a:lnTo>
                      <a:lnTo>
                        <a:pt x="143" y="1800"/>
                      </a:lnTo>
                      <a:lnTo>
                        <a:pt x="1121" y="1800"/>
                      </a:lnTo>
                      <a:lnTo>
                        <a:pt x="1121" y="2756"/>
                      </a:lnTo>
                      <a:close/>
                      <a:moveTo>
                        <a:pt x="1121" y="1658"/>
                      </a:moveTo>
                      <a:lnTo>
                        <a:pt x="143" y="1658"/>
                      </a:lnTo>
                      <a:lnTo>
                        <a:pt x="143" y="1222"/>
                      </a:lnTo>
                      <a:lnTo>
                        <a:pt x="1121" y="1222"/>
                      </a:lnTo>
                      <a:lnTo>
                        <a:pt x="1121" y="1658"/>
                      </a:lnTo>
                      <a:close/>
                      <a:moveTo>
                        <a:pt x="1121" y="1080"/>
                      </a:moveTo>
                      <a:lnTo>
                        <a:pt x="143" y="1080"/>
                      </a:lnTo>
                      <a:lnTo>
                        <a:pt x="143" y="142"/>
                      </a:lnTo>
                      <a:lnTo>
                        <a:pt x="1121" y="142"/>
                      </a:lnTo>
                      <a:lnTo>
                        <a:pt x="1121" y="108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prstClr val="black"/>
                    </a:solidFill>
                    <a:latin typeface="Calibri" panose="020F0502020204030204"/>
                  </a:endParaRPr>
                </a:p>
              </p:txBody>
            </p:sp>
            <p:sp>
              <p:nvSpPr>
                <p:cNvPr id="32" name="Freeform 18"/>
                <p:cNvSpPr>
                  <a:spLocks noEditPoints="1"/>
                </p:cNvSpPr>
                <p:nvPr/>
              </p:nvSpPr>
              <p:spPr bwMode="auto">
                <a:xfrm>
                  <a:off x="2889" y="901"/>
                  <a:ext cx="1264" cy="2898"/>
                </a:xfrm>
                <a:custGeom>
                  <a:avLst/>
                  <a:gdLst>
                    <a:gd name="T0" fmla="*/ 0 w 1264"/>
                    <a:gd name="T1" fmla="*/ 0 h 2898"/>
                    <a:gd name="T2" fmla="*/ 0 w 1264"/>
                    <a:gd name="T3" fmla="*/ 2898 h 2898"/>
                    <a:gd name="T4" fmla="*/ 1264 w 1264"/>
                    <a:gd name="T5" fmla="*/ 2898 h 2898"/>
                    <a:gd name="T6" fmla="*/ 1264 w 1264"/>
                    <a:gd name="T7" fmla="*/ 0 h 2898"/>
                    <a:gd name="T8" fmla="*/ 0 w 1264"/>
                    <a:gd name="T9" fmla="*/ 0 h 2898"/>
                    <a:gd name="T10" fmla="*/ 1121 w 1264"/>
                    <a:gd name="T11" fmla="*/ 2756 h 2898"/>
                    <a:gd name="T12" fmla="*/ 143 w 1264"/>
                    <a:gd name="T13" fmla="*/ 2756 h 2898"/>
                    <a:gd name="T14" fmla="*/ 143 w 1264"/>
                    <a:gd name="T15" fmla="*/ 1800 h 2898"/>
                    <a:gd name="T16" fmla="*/ 1121 w 1264"/>
                    <a:gd name="T17" fmla="*/ 1800 h 2898"/>
                    <a:gd name="T18" fmla="*/ 1121 w 1264"/>
                    <a:gd name="T19" fmla="*/ 2756 h 2898"/>
                    <a:gd name="T20" fmla="*/ 1121 w 1264"/>
                    <a:gd name="T21" fmla="*/ 1658 h 2898"/>
                    <a:gd name="T22" fmla="*/ 143 w 1264"/>
                    <a:gd name="T23" fmla="*/ 1658 h 2898"/>
                    <a:gd name="T24" fmla="*/ 143 w 1264"/>
                    <a:gd name="T25" fmla="*/ 1222 h 2898"/>
                    <a:gd name="T26" fmla="*/ 1121 w 1264"/>
                    <a:gd name="T27" fmla="*/ 1222 h 2898"/>
                    <a:gd name="T28" fmla="*/ 1121 w 1264"/>
                    <a:gd name="T29" fmla="*/ 1658 h 2898"/>
                    <a:gd name="T30" fmla="*/ 1121 w 1264"/>
                    <a:gd name="T31" fmla="*/ 1080 h 2898"/>
                    <a:gd name="T32" fmla="*/ 143 w 1264"/>
                    <a:gd name="T33" fmla="*/ 1080 h 2898"/>
                    <a:gd name="T34" fmla="*/ 143 w 1264"/>
                    <a:gd name="T35" fmla="*/ 142 h 2898"/>
                    <a:gd name="T36" fmla="*/ 1121 w 1264"/>
                    <a:gd name="T37" fmla="*/ 142 h 2898"/>
                    <a:gd name="T38" fmla="*/ 1121 w 1264"/>
                    <a:gd name="T39" fmla="*/ 1080 h 2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4" h="2898">
                      <a:moveTo>
                        <a:pt x="0" y="0"/>
                      </a:moveTo>
                      <a:lnTo>
                        <a:pt x="0" y="2898"/>
                      </a:lnTo>
                      <a:lnTo>
                        <a:pt x="1264" y="2898"/>
                      </a:lnTo>
                      <a:lnTo>
                        <a:pt x="1264" y="0"/>
                      </a:lnTo>
                      <a:lnTo>
                        <a:pt x="0" y="0"/>
                      </a:lnTo>
                      <a:close/>
                      <a:moveTo>
                        <a:pt x="1121" y="2756"/>
                      </a:moveTo>
                      <a:lnTo>
                        <a:pt x="143" y="2756"/>
                      </a:lnTo>
                      <a:lnTo>
                        <a:pt x="143" y="1800"/>
                      </a:lnTo>
                      <a:lnTo>
                        <a:pt x="1121" y="1800"/>
                      </a:lnTo>
                      <a:lnTo>
                        <a:pt x="1121" y="2756"/>
                      </a:lnTo>
                      <a:close/>
                      <a:moveTo>
                        <a:pt x="1121" y="1658"/>
                      </a:moveTo>
                      <a:lnTo>
                        <a:pt x="143" y="1658"/>
                      </a:lnTo>
                      <a:lnTo>
                        <a:pt x="143" y="1222"/>
                      </a:lnTo>
                      <a:lnTo>
                        <a:pt x="1121" y="1222"/>
                      </a:lnTo>
                      <a:lnTo>
                        <a:pt x="1121" y="1658"/>
                      </a:lnTo>
                      <a:close/>
                      <a:moveTo>
                        <a:pt x="1121" y="1080"/>
                      </a:moveTo>
                      <a:lnTo>
                        <a:pt x="143" y="1080"/>
                      </a:lnTo>
                      <a:lnTo>
                        <a:pt x="143" y="142"/>
                      </a:lnTo>
                      <a:lnTo>
                        <a:pt x="1121" y="142"/>
                      </a:lnTo>
                      <a:lnTo>
                        <a:pt x="1121" y="1080"/>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prstClr val="black">
                        <a:lumMod val="50000"/>
                        <a:lumOff val="50000"/>
                      </a:prstClr>
                    </a:solidFill>
                    <a:latin typeface="Calibri" panose="020F0502020204030204"/>
                  </a:endParaRPr>
                </a:p>
              </p:txBody>
            </p:sp>
            <p:sp>
              <p:nvSpPr>
                <p:cNvPr id="33" name="Freeform 19"/>
                <p:cNvSpPr>
                  <a:spLocks/>
                </p:cNvSpPr>
                <p:nvPr/>
              </p:nvSpPr>
              <p:spPr bwMode="auto">
                <a:xfrm>
                  <a:off x="2885" y="721"/>
                  <a:ext cx="1263" cy="152"/>
                </a:xfrm>
                <a:custGeom>
                  <a:avLst/>
                  <a:gdLst>
                    <a:gd name="T0" fmla="*/ 0 w 1263"/>
                    <a:gd name="T1" fmla="*/ 152 h 152"/>
                    <a:gd name="T2" fmla="*/ 1263 w 1263"/>
                    <a:gd name="T3" fmla="*/ 152 h 152"/>
                    <a:gd name="T4" fmla="*/ 949 w 1263"/>
                    <a:gd name="T5" fmla="*/ 0 h 152"/>
                    <a:gd name="T6" fmla="*/ 313 w 1263"/>
                    <a:gd name="T7" fmla="*/ 0 h 152"/>
                    <a:gd name="T8" fmla="*/ 0 w 1263"/>
                    <a:gd name="T9" fmla="*/ 152 h 152"/>
                  </a:gdLst>
                  <a:ahLst/>
                  <a:cxnLst>
                    <a:cxn ang="0">
                      <a:pos x="T0" y="T1"/>
                    </a:cxn>
                    <a:cxn ang="0">
                      <a:pos x="T2" y="T3"/>
                    </a:cxn>
                    <a:cxn ang="0">
                      <a:pos x="T4" y="T5"/>
                    </a:cxn>
                    <a:cxn ang="0">
                      <a:pos x="T6" y="T7"/>
                    </a:cxn>
                    <a:cxn ang="0">
                      <a:pos x="T8" y="T9"/>
                    </a:cxn>
                  </a:cxnLst>
                  <a:rect l="0" t="0" r="r" b="b"/>
                  <a:pathLst>
                    <a:path w="1263" h="152">
                      <a:moveTo>
                        <a:pt x="0" y="152"/>
                      </a:moveTo>
                      <a:lnTo>
                        <a:pt x="1263" y="152"/>
                      </a:lnTo>
                      <a:lnTo>
                        <a:pt x="949" y="0"/>
                      </a:lnTo>
                      <a:lnTo>
                        <a:pt x="313" y="0"/>
                      </a:lnTo>
                      <a:lnTo>
                        <a:pt x="0" y="152"/>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prstClr val="black">
                        <a:lumMod val="50000"/>
                        <a:lumOff val="50000"/>
                      </a:prstClr>
                    </a:solidFill>
                    <a:latin typeface="Calibri" panose="020F0502020204030204"/>
                  </a:endParaRPr>
                </a:p>
              </p:txBody>
            </p:sp>
          </p:grpSp>
          <p:sp>
            <p:nvSpPr>
              <p:cNvPr id="27" name="TextBox 26"/>
              <p:cNvSpPr txBox="1"/>
              <p:nvPr/>
            </p:nvSpPr>
            <p:spPr>
              <a:xfrm>
                <a:off x="5518630" y="1663945"/>
                <a:ext cx="1551214" cy="1477328"/>
              </a:xfrm>
              <a:prstGeom prst="rect">
                <a:avLst/>
              </a:prstGeom>
              <a:noFill/>
            </p:spPr>
            <p:txBody>
              <a:bodyPr wrap="square" lIns="0" tIns="320040" rIns="0" bIns="320040" rtlCol="0">
                <a:spAutoFit/>
              </a:bodyPr>
              <a:lstStyle/>
              <a:p>
                <a:pPr algn="ctr" defTabSz="914400">
                  <a:defRPr/>
                </a:pPr>
                <a:r>
                  <a:rPr lang="en-US" kern="0" dirty="0" smtClean="0">
                    <a:solidFill>
                      <a:srgbClr val="E7E6E6">
                        <a:lumMod val="25000"/>
                      </a:srgbClr>
                    </a:solidFill>
                    <a:latin typeface="Segoe UI Light" panose="020B0502040204020203" pitchFamily="34" charset="0"/>
                    <a:cs typeface="Segoe UI Light" panose="020B0502040204020203" pitchFamily="34" charset="0"/>
                  </a:rPr>
                  <a:t>SQL Server</a:t>
                </a:r>
              </a:p>
              <a:p>
                <a:pPr algn="ctr" defTabSz="914400">
                  <a:defRPr/>
                </a:pPr>
                <a:r>
                  <a:rPr lang="en-US" kern="0" dirty="0" smtClean="0">
                    <a:solidFill>
                      <a:srgbClr val="E7E6E6">
                        <a:lumMod val="25000"/>
                      </a:srgbClr>
                    </a:solidFill>
                    <a:latin typeface="Segoe UI Light" panose="020B0502040204020203" pitchFamily="34" charset="0"/>
                    <a:cs typeface="Segoe UI Light" panose="020B0502040204020203" pitchFamily="34" charset="0"/>
                  </a:rPr>
                  <a:t>Parallel Data</a:t>
                </a:r>
              </a:p>
              <a:p>
                <a:pPr algn="ctr" defTabSz="914400">
                  <a:defRPr/>
                </a:pPr>
                <a:r>
                  <a:rPr lang="en-US" kern="0" dirty="0" smtClean="0">
                    <a:solidFill>
                      <a:srgbClr val="E7E6E6">
                        <a:lumMod val="25000"/>
                      </a:srgbClr>
                    </a:solidFill>
                    <a:latin typeface="Segoe UI Light" panose="020B0502040204020203" pitchFamily="34" charset="0"/>
                    <a:cs typeface="Segoe UI Light" panose="020B0502040204020203" pitchFamily="34" charset="0"/>
                  </a:rPr>
                  <a:t>Warehouse</a:t>
                </a:r>
              </a:p>
            </p:txBody>
          </p:sp>
          <p:sp>
            <p:nvSpPr>
              <p:cNvPr id="28" name="TextBox 27"/>
              <p:cNvSpPr txBox="1"/>
              <p:nvPr/>
            </p:nvSpPr>
            <p:spPr>
              <a:xfrm>
                <a:off x="5518630" y="4306662"/>
                <a:ext cx="1551214" cy="1477328"/>
              </a:xfrm>
              <a:prstGeom prst="rect">
                <a:avLst/>
              </a:prstGeom>
              <a:noFill/>
            </p:spPr>
            <p:txBody>
              <a:bodyPr wrap="square" lIns="0" tIns="457200" rIns="0" bIns="457200" rtlCol="0">
                <a:spAutoFit/>
              </a:bodyPr>
              <a:lstStyle/>
              <a:p>
                <a:pPr algn="ctr" defTabSz="914400">
                  <a:defRPr/>
                </a:pPr>
                <a:r>
                  <a:rPr lang="en-US" kern="0" dirty="0" smtClean="0">
                    <a:solidFill>
                      <a:srgbClr val="E7E6E6">
                        <a:lumMod val="25000"/>
                      </a:srgbClr>
                    </a:solidFill>
                    <a:latin typeface="Segoe UI Light" panose="020B0502040204020203" pitchFamily="34" charset="0"/>
                    <a:cs typeface="Segoe UI Light" panose="020B0502040204020203" pitchFamily="34" charset="0"/>
                  </a:rPr>
                  <a:t>Microsoft HDInsight</a:t>
                </a:r>
              </a:p>
            </p:txBody>
          </p:sp>
          <p:sp>
            <p:nvSpPr>
              <p:cNvPr id="29" name="TextBox 28"/>
              <p:cNvSpPr txBox="1"/>
              <p:nvPr/>
            </p:nvSpPr>
            <p:spPr>
              <a:xfrm>
                <a:off x="5518630" y="3389208"/>
                <a:ext cx="1551214" cy="646331"/>
              </a:xfrm>
              <a:prstGeom prst="rect">
                <a:avLst/>
              </a:prstGeom>
              <a:noFill/>
            </p:spPr>
            <p:txBody>
              <a:bodyPr wrap="square" lIns="0" tIns="182880" rIns="0" bIns="182880" rtlCol="0">
                <a:spAutoFit/>
              </a:bodyPr>
              <a:lstStyle/>
              <a:p>
                <a:pPr algn="ctr" defTabSz="914400">
                  <a:defRPr/>
                </a:pPr>
                <a:r>
                  <a:rPr lang="en-US" kern="0" dirty="0" smtClean="0">
                    <a:solidFill>
                      <a:srgbClr val="E7E6E6">
                        <a:lumMod val="25000"/>
                      </a:srgbClr>
                    </a:solidFill>
                    <a:latin typeface="Segoe UI Light" panose="020B0502040204020203" pitchFamily="34" charset="0"/>
                    <a:cs typeface="Segoe UI Light" panose="020B0502040204020203" pitchFamily="34" charset="0"/>
                  </a:rPr>
                  <a:t>PolyBase</a:t>
                </a:r>
              </a:p>
            </p:txBody>
          </p:sp>
        </p:grpSp>
      </p:grpSp>
    </p:spTree>
    <p:extLst>
      <p:ext uri="{BB962C8B-B14F-4D97-AF65-F5344CB8AC3E}">
        <p14:creationId xmlns:p14="http://schemas.microsoft.com/office/powerpoint/2010/main" val="167800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4081"/>
            <a:ext cx="12436475" cy="798786"/>
          </a:xfrm>
        </p:spPr>
        <p:txBody>
          <a:bodyPr/>
          <a:lstStyle/>
          <a:p>
            <a:r>
              <a:rPr lang="en-US" sz="4400" dirty="0"/>
              <a:t>Microsoft Analytics Platform System</a:t>
            </a:r>
          </a:p>
        </p:txBody>
      </p:sp>
      <p:grpSp>
        <p:nvGrpSpPr>
          <p:cNvPr id="4" name="Group 3"/>
          <p:cNvGrpSpPr/>
          <p:nvPr/>
        </p:nvGrpSpPr>
        <p:grpSpPr>
          <a:xfrm>
            <a:off x="4384542" y="1645920"/>
            <a:ext cx="3731386" cy="4849537"/>
            <a:chOff x="3192947" y="1047750"/>
            <a:chExt cx="2743915" cy="3566160"/>
          </a:xfrm>
        </p:grpSpPr>
        <p:sp>
          <p:nvSpPr>
            <p:cNvPr id="5" name="Rectangle 4"/>
            <p:cNvSpPr/>
            <p:nvPr/>
          </p:nvSpPr>
          <p:spPr bwMode="auto">
            <a:xfrm>
              <a:off x="3192947" y="1870710"/>
              <a:ext cx="2743915" cy="2743200"/>
            </a:xfrm>
            <a:prstGeom prst="rect">
              <a:avLst/>
            </a:prstGeom>
            <a:solidFill>
              <a:srgbClr val="D2D2D2"/>
            </a:solidFill>
            <a:ln w="9525" cap="flat" cmpd="sng" algn="ctr">
              <a:noFill/>
              <a:prstDash val="soli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algn="ctr" defTabSz="1241712">
                <a:defRPr/>
              </a:pPr>
              <a:endParaRPr lang="en-US" sz="2400" kern="0" dirty="0">
                <a:gradFill>
                  <a:gsLst>
                    <a:gs pos="0">
                      <a:srgbClr val="FFFFFF"/>
                    </a:gs>
                    <a:gs pos="100000">
                      <a:srgbClr val="FFFFFF"/>
                    </a:gs>
                  </a:gsLst>
                  <a:lin ang="5400000" scaled="0"/>
                </a:gradFill>
              </a:endParaRPr>
            </a:p>
          </p:txBody>
        </p:sp>
        <p:sp>
          <p:nvSpPr>
            <p:cNvPr id="6" name="Rectangle 5"/>
            <p:cNvSpPr/>
            <p:nvPr/>
          </p:nvSpPr>
          <p:spPr bwMode="auto">
            <a:xfrm>
              <a:off x="3192947" y="1047750"/>
              <a:ext cx="2743915" cy="822960"/>
            </a:xfrm>
            <a:prstGeom prst="rect">
              <a:avLst/>
            </a:prstGeom>
            <a:solidFill>
              <a:srgbClr val="505050">
                <a:lumMod val="40000"/>
                <a:lumOff val="60000"/>
              </a:srgbClr>
            </a:solidFill>
            <a:ln w="25400"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1448">
                <a:spcBef>
                  <a:spcPts val="428"/>
                </a:spcBef>
                <a:defRPr/>
              </a:pPr>
              <a:r>
                <a:rPr lang="en-US" sz="2800" kern="0" dirty="0" smtClean="0">
                  <a:gradFill>
                    <a:gsLst>
                      <a:gs pos="0">
                        <a:sysClr val="window" lastClr="FFFFFF"/>
                      </a:gs>
                      <a:gs pos="100000">
                        <a:sysClr val="window" lastClr="FFFFFF"/>
                      </a:gs>
                    </a:gsLst>
                    <a:lin ang="16200000" scaled="0"/>
                  </a:gradFill>
                  <a:latin typeface="Segoe UI Light" pitchFamily="34" charset="0"/>
                </a:rPr>
                <a:t>Next-Generation</a:t>
              </a:r>
            </a:p>
            <a:p>
              <a:pPr defTabSz="931448">
                <a:spcBef>
                  <a:spcPts val="428"/>
                </a:spcBef>
                <a:defRPr/>
              </a:pPr>
              <a:r>
                <a:rPr lang="en-US" sz="2800" kern="0" dirty="0" smtClean="0">
                  <a:gradFill>
                    <a:gsLst>
                      <a:gs pos="0">
                        <a:sysClr val="window" lastClr="FFFFFF"/>
                      </a:gs>
                      <a:gs pos="100000">
                        <a:sysClr val="window" lastClr="FFFFFF"/>
                      </a:gs>
                    </a:gsLst>
                    <a:lin ang="16200000" scaled="0"/>
                  </a:gradFill>
                  <a:latin typeface="Segoe UI Light" pitchFamily="34" charset="0"/>
                </a:rPr>
                <a:t>P</a:t>
              </a:r>
              <a:r>
                <a:rPr lang="en-US" sz="2800" kern="0" dirty="0" err="1" smtClean="0">
                  <a:gradFill>
                    <a:gsLst>
                      <a:gs pos="0">
                        <a:sysClr val="window" lastClr="FFFFFF"/>
                      </a:gs>
                      <a:gs pos="100000">
                        <a:sysClr val="window" lastClr="FFFFFF"/>
                      </a:gs>
                    </a:gsLst>
                    <a:lin ang="16200000" scaled="0"/>
                  </a:gradFill>
                  <a:latin typeface="Segoe UI Light" pitchFamily="34" charset="0"/>
                </a:rPr>
                <a:t>erformance</a:t>
              </a:r>
              <a:r>
                <a:rPr lang="en-US" sz="2800" kern="0" dirty="0" smtClean="0">
                  <a:gradFill>
                    <a:gsLst>
                      <a:gs pos="0">
                        <a:sysClr val="window" lastClr="FFFFFF"/>
                      </a:gs>
                      <a:gs pos="100000">
                        <a:sysClr val="window" lastClr="FFFFFF"/>
                      </a:gs>
                    </a:gsLst>
                    <a:lin ang="16200000" scaled="0"/>
                  </a:gradFill>
                  <a:latin typeface="Segoe UI Light" pitchFamily="34" charset="0"/>
                </a:rPr>
                <a:t> at Scale</a:t>
              </a:r>
            </a:p>
          </p:txBody>
        </p:sp>
        <p:grpSp>
          <p:nvGrpSpPr>
            <p:cNvPr id="7" name="Group 6"/>
            <p:cNvGrpSpPr/>
            <p:nvPr/>
          </p:nvGrpSpPr>
          <p:grpSpPr>
            <a:xfrm>
              <a:off x="3761978" y="2189541"/>
              <a:ext cx="1912004" cy="2154273"/>
              <a:chOff x="3761978" y="2189541"/>
              <a:chExt cx="1912004" cy="2154273"/>
            </a:xfrm>
          </p:grpSpPr>
          <p:grpSp>
            <p:nvGrpSpPr>
              <p:cNvPr id="8" name="Group 7"/>
              <p:cNvGrpSpPr>
                <a:grpSpLocks noChangeAspect="1"/>
              </p:cNvGrpSpPr>
              <p:nvPr/>
            </p:nvGrpSpPr>
            <p:grpSpPr>
              <a:xfrm>
                <a:off x="5015696" y="3516528"/>
                <a:ext cx="658286" cy="827286"/>
                <a:chOff x="8565643" y="1239551"/>
                <a:chExt cx="1313364" cy="1325562"/>
              </a:xfrm>
            </p:grpSpPr>
            <p:sp>
              <p:nvSpPr>
                <p:cNvPr id="19" name="Oval 122"/>
                <p:cNvSpPr>
                  <a:spLocks noChangeArrowheads="1"/>
                </p:cNvSpPr>
                <p:nvPr/>
              </p:nvSpPr>
              <p:spPr bwMode="auto">
                <a:xfrm>
                  <a:off x="8565643" y="1239551"/>
                  <a:ext cx="1295902" cy="187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sp>
              <p:nvSpPr>
                <p:cNvPr id="20" name="Freeform 123"/>
                <p:cNvSpPr>
                  <a:spLocks noEditPoints="1"/>
                </p:cNvSpPr>
                <p:nvPr/>
              </p:nvSpPr>
              <p:spPr bwMode="auto">
                <a:xfrm>
                  <a:off x="8565643" y="1369726"/>
                  <a:ext cx="1313364" cy="1195387"/>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grpSp>
          <p:grpSp>
            <p:nvGrpSpPr>
              <p:cNvPr id="9" name="Group 8"/>
              <p:cNvGrpSpPr>
                <a:grpSpLocks noChangeAspect="1"/>
              </p:cNvGrpSpPr>
              <p:nvPr/>
            </p:nvGrpSpPr>
            <p:grpSpPr>
              <a:xfrm>
                <a:off x="4344632" y="3717965"/>
                <a:ext cx="437418" cy="563972"/>
                <a:chOff x="8395629" y="1265358"/>
                <a:chExt cx="1280159" cy="1325561"/>
              </a:xfrm>
            </p:grpSpPr>
            <p:sp>
              <p:nvSpPr>
                <p:cNvPr id="17" name="Oval 122"/>
                <p:cNvSpPr>
                  <a:spLocks noChangeArrowheads="1"/>
                </p:cNvSpPr>
                <p:nvPr/>
              </p:nvSpPr>
              <p:spPr bwMode="auto">
                <a:xfrm>
                  <a:off x="8413085" y="1265358"/>
                  <a:ext cx="1262694" cy="22696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sp>
              <p:nvSpPr>
                <p:cNvPr id="18" name="Freeform 123"/>
                <p:cNvSpPr>
                  <a:spLocks noEditPoints="1"/>
                </p:cNvSpPr>
                <p:nvPr/>
              </p:nvSpPr>
              <p:spPr bwMode="auto">
                <a:xfrm>
                  <a:off x="8395629" y="1452680"/>
                  <a:ext cx="1280159" cy="1138239"/>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grpSp>
          <p:grpSp>
            <p:nvGrpSpPr>
              <p:cNvPr id="10" name="Group 9"/>
              <p:cNvGrpSpPr>
                <a:grpSpLocks noChangeAspect="1"/>
              </p:cNvGrpSpPr>
              <p:nvPr/>
            </p:nvGrpSpPr>
            <p:grpSpPr>
              <a:xfrm>
                <a:off x="3761978" y="3854382"/>
                <a:ext cx="345642" cy="387207"/>
                <a:chOff x="6483313" y="1415507"/>
                <a:chExt cx="1338460" cy="1204203"/>
              </a:xfrm>
            </p:grpSpPr>
            <p:sp>
              <p:nvSpPr>
                <p:cNvPr id="15" name="Oval 122"/>
                <p:cNvSpPr>
                  <a:spLocks noChangeArrowheads="1"/>
                </p:cNvSpPr>
                <p:nvPr/>
              </p:nvSpPr>
              <p:spPr bwMode="auto">
                <a:xfrm>
                  <a:off x="6500791" y="1415507"/>
                  <a:ext cx="1320982" cy="18732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sp>
              <p:nvSpPr>
                <p:cNvPr id="16" name="Freeform 123"/>
                <p:cNvSpPr>
                  <a:spLocks noEditPoints="1"/>
                </p:cNvSpPr>
                <p:nvPr/>
              </p:nvSpPr>
              <p:spPr bwMode="auto">
                <a:xfrm>
                  <a:off x="6483313" y="1569357"/>
                  <a:ext cx="1338449" cy="105035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grpSp>
          <p:cxnSp>
            <p:nvCxnSpPr>
              <p:cNvPr id="11" name="Straight Connector 10"/>
              <p:cNvCxnSpPr/>
              <p:nvPr/>
            </p:nvCxnSpPr>
            <p:spPr>
              <a:xfrm flipH="1">
                <a:off x="4605285" y="3206453"/>
                <a:ext cx="89662" cy="331822"/>
              </a:xfrm>
              <a:prstGeom prst="line">
                <a:avLst/>
              </a:prstGeom>
              <a:noFill/>
              <a:ln w="25400" cap="flat" cmpd="sng" algn="ctr">
                <a:solidFill>
                  <a:srgbClr val="FFFFFF"/>
                </a:solidFill>
                <a:prstDash val="sysDash"/>
                <a:headEnd type="none" w="lg" len="lg"/>
                <a:tailEnd type="none" w="lg" len="lg"/>
              </a:ln>
              <a:effectLst/>
            </p:spPr>
          </p:cxnSp>
          <p:cxnSp>
            <p:nvCxnSpPr>
              <p:cNvPr id="12" name="Straight Connector 11"/>
              <p:cNvCxnSpPr/>
              <p:nvPr/>
            </p:nvCxnSpPr>
            <p:spPr>
              <a:xfrm>
                <a:off x="4956164" y="3172569"/>
                <a:ext cx="185001" cy="331822"/>
              </a:xfrm>
              <a:prstGeom prst="line">
                <a:avLst/>
              </a:prstGeom>
              <a:noFill/>
              <a:ln w="25400" cap="flat" cmpd="sng" algn="ctr">
                <a:solidFill>
                  <a:srgbClr val="FFFFFF"/>
                </a:solidFill>
                <a:prstDash val="sysDash"/>
                <a:headEnd type="none" w="lg" len="lg"/>
                <a:tailEnd type="none" w="lg" len="lg"/>
              </a:ln>
              <a:effectLst/>
            </p:spPr>
          </p:cxnSp>
          <p:cxnSp>
            <p:nvCxnSpPr>
              <p:cNvPr id="13" name="Straight Connector 12"/>
              <p:cNvCxnSpPr/>
              <p:nvPr/>
            </p:nvCxnSpPr>
            <p:spPr>
              <a:xfrm flipH="1">
                <a:off x="4162370" y="3129392"/>
                <a:ext cx="236781" cy="325916"/>
              </a:xfrm>
              <a:prstGeom prst="line">
                <a:avLst/>
              </a:prstGeom>
              <a:noFill/>
              <a:ln w="25400" cap="flat" cmpd="sng" algn="ctr">
                <a:solidFill>
                  <a:srgbClr val="FFFFFF"/>
                </a:solidFill>
                <a:prstDash val="sysDash"/>
                <a:headEnd type="none" w="lg" len="lg"/>
                <a:tailEnd type="none" w="lg" len="lg"/>
              </a:ln>
              <a:effectLst/>
            </p:spPr>
          </p:cxnSp>
          <p:pic>
            <p:nvPicPr>
              <p:cNvPr id="14" name="Picture 2" descr="C:\Users\sigurdg\Desktop\Scalable.png"/>
              <p:cNvPicPr>
                <a:picLocks noChangeAspect="1" noChangeArrowheads="1"/>
              </p:cNvPicPr>
              <p:nvPr/>
            </p:nvPicPr>
            <p:blipFill>
              <a:blip r:embed="rId3" cstate="print"/>
              <a:srcRect/>
              <a:stretch>
                <a:fillRect/>
              </a:stretch>
            </p:blipFill>
            <p:spPr bwMode="auto">
              <a:xfrm>
                <a:off x="4296856" y="2189541"/>
                <a:ext cx="796181" cy="737395"/>
              </a:xfrm>
              <a:prstGeom prst="rect">
                <a:avLst/>
              </a:prstGeom>
              <a:noFill/>
              <a:ln>
                <a:noFill/>
              </a:ln>
            </p:spPr>
          </p:pic>
        </p:grpSp>
      </p:grpSp>
      <p:grpSp>
        <p:nvGrpSpPr>
          <p:cNvPr id="21" name="Group 20"/>
          <p:cNvGrpSpPr/>
          <p:nvPr/>
        </p:nvGrpSpPr>
        <p:grpSpPr>
          <a:xfrm>
            <a:off x="446875" y="1645920"/>
            <a:ext cx="3738300" cy="4849537"/>
            <a:chOff x="354722" y="1047750"/>
            <a:chExt cx="2748999" cy="3566160"/>
          </a:xfrm>
        </p:grpSpPr>
        <p:sp>
          <p:nvSpPr>
            <p:cNvPr id="22" name="Rectangle 21"/>
            <p:cNvSpPr/>
            <p:nvPr/>
          </p:nvSpPr>
          <p:spPr bwMode="auto">
            <a:xfrm>
              <a:off x="359806" y="1870710"/>
              <a:ext cx="2743915" cy="2743200"/>
            </a:xfrm>
            <a:prstGeom prst="rect">
              <a:avLst/>
            </a:prstGeom>
            <a:solidFill>
              <a:srgbClr val="505050"/>
            </a:solidFill>
            <a:ln w="9525" cap="flat" cmpd="sng" algn="ctr">
              <a:noFill/>
              <a:prstDash val="soli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algn="ctr" defTabSz="1241712">
                <a:defRPr/>
              </a:pPr>
              <a:endParaRPr lang="en-US" sz="2400" kern="0" dirty="0" smtClean="0">
                <a:gradFill>
                  <a:gsLst>
                    <a:gs pos="0">
                      <a:srgbClr val="FFFFFF"/>
                    </a:gs>
                    <a:gs pos="100000">
                      <a:srgbClr val="FFFFFF"/>
                    </a:gs>
                  </a:gsLst>
                  <a:lin ang="5400000" scaled="0"/>
                </a:gradFill>
              </a:endParaRPr>
            </a:p>
          </p:txBody>
        </p:sp>
        <p:sp>
          <p:nvSpPr>
            <p:cNvPr id="23" name="Rectangle 22"/>
            <p:cNvSpPr/>
            <p:nvPr/>
          </p:nvSpPr>
          <p:spPr bwMode="auto">
            <a:xfrm>
              <a:off x="354722" y="1047750"/>
              <a:ext cx="2743915" cy="822960"/>
            </a:xfrm>
            <a:prstGeom prst="rect">
              <a:avLst/>
            </a:prstGeom>
            <a:solidFill>
              <a:srgbClr val="DC3C00"/>
            </a:solidFill>
            <a:ln w="25400"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1448">
                <a:spcBef>
                  <a:spcPts val="428"/>
                </a:spcBef>
                <a:defRPr/>
              </a:pPr>
              <a:r>
                <a:rPr lang="en-US" sz="2800" kern="0" dirty="0" smtClean="0">
                  <a:gradFill>
                    <a:gsLst>
                      <a:gs pos="0">
                        <a:sysClr val="window" lastClr="FFFFFF"/>
                      </a:gs>
                      <a:gs pos="100000">
                        <a:sysClr val="window" lastClr="FFFFFF"/>
                      </a:gs>
                    </a:gsLst>
                    <a:lin ang="16200000" scaled="0"/>
                  </a:gradFill>
                  <a:latin typeface="Segoe UI Light" pitchFamily="34" charset="0"/>
                </a:rPr>
                <a:t>Enterprise-Ready</a:t>
              </a:r>
            </a:p>
            <a:p>
              <a:pPr defTabSz="931448">
                <a:spcBef>
                  <a:spcPts val="428"/>
                </a:spcBef>
                <a:defRPr/>
              </a:pPr>
              <a:r>
                <a:rPr lang="en-US" sz="2800" kern="0" dirty="0" smtClean="0">
                  <a:gradFill>
                    <a:gsLst>
                      <a:gs pos="0">
                        <a:sysClr val="window" lastClr="FFFFFF"/>
                      </a:gs>
                      <a:gs pos="100000">
                        <a:sysClr val="window" lastClr="FFFFFF"/>
                      </a:gs>
                    </a:gsLst>
                    <a:lin ang="16200000" scaled="0"/>
                  </a:gradFill>
                  <a:latin typeface="Segoe UI Light" pitchFamily="34" charset="0"/>
                </a:rPr>
                <a:t>Big Data/</a:t>
              </a:r>
              <a:r>
                <a:rPr lang="en-US" sz="2800" kern="0" dirty="0" err="1" smtClean="0">
                  <a:gradFill>
                    <a:gsLst>
                      <a:gs pos="0">
                        <a:sysClr val="window" lastClr="FFFFFF"/>
                      </a:gs>
                      <a:gs pos="100000">
                        <a:sysClr val="window" lastClr="FFFFFF"/>
                      </a:gs>
                    </a:gsLst>
                    <a:lin ang="16200000" scaled="0"/>
                  </a:gradFill>
                  <a:latin typeface="Segoe UI Light" pitchFamily="34" charset="0"/>
                </a:rPr>
                <a:t>IoT</a:t>
              </a:r>
              <a:r>
                <a:rPr lang="en-US" sz="2800" kern="0" dirty="0" smtClean="0">
                  <a:gradFill>
                    <a:gsLst>
                      <a:gs pos="0">
                        <a:sysClr val="window" lastClr="FFFFFF"/>
                      </a:gs>
                      <a:gs pos="100000">
                        <a:sysClr val="window" lastClr="FFFFFF"/>
                      </a:gs>
                    </a:gsLst>
                    <a:lin ang="16200000" scaled="0"/>
                  </a:gradFill>
                  <a:latin typeface="Segoe UI Light" pitchFamily="34" charset="0"/>
                </a:rPr>
                <a:t> platform</a:t>
              </a:r>
            </a:p>
          </p:txBody>
        </p:sp>
        <p:grpSp>
          <p:nvGrpSpPr>
            <p:cNvPr id="24" name="Group 23"/>
            <p:cNvGrpSpPr/>
            <p:nvPr/>
          </p:nvGrpSpPr>
          <p:grpSpPr>
            <a:xfrm>
              <a:off x="829268" y="2267017"/>
              <a:ext cx="1631414" cy="656556"/>
              <a:chOff x="-2963888" y="3484267"/>
              <a:chExt cx="2174652" cy="875408"/>
            </a:xfrm>
          </p:grpSpPr>
          <p:grpSp>
            <p:nvGrpSpPr>
              <p:cNvPr id="31" name="Group 30"/>
              <p:cNvGrpSpPr/>
              <p:nvPr/>
            </p:nvGrpSpPr>
            <p:grpSpPr>
              <a:xfrm>
                <a:off x="-2963888" y="3484267"/>
                <a:ext cx="1358608" cy="875408"/>
                <a:chOff x="-2963888" y="3484267"/>
                <a:chExt cx="1358608" cy="875408"/>
              </a:xfrm>
            </p:grpSpPr>
            <p:sp>
              <p:nvSpPr>
                <p:cNvPr id="35" name="Freeform 27"/>
                <p:cNvSpPr>
                  <a:spLocks noChangeAspect="1" noEditPoints="1"/>
                </p:cNvSpPr>
                <p:nvPr/>
              </p:nvSpPr>
              <p:spPr bwMode="black">
                <a:xfrm>
                  <a:off x="-2963888" y="3484267"/>
                  <a:ext cx="1358608" cy="875408"/>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rgbClr val="FFFFFF"/>
                </a:solidFill>
                <a:extLst/>
              </p:spPr>
              <p:txBody>
                <a:bodyPr vert="horz" wrap="square" lIns="91440" tIns="91440" rIns="91440" bIns="91440" numCol="1" anchor="t" anchorCtr="0" compatLnSpc="1">
                  <a:prstTxWarp prst="textNoShape">
                    <a:avLst/>
                  </a:prstTxWarp>
                </a:bodyPr>
                <a:lstStyle/>
                <a:p>
                  <a:pPr defTabSz="1242121">
                    <a:defRPr/>
                  </a:pPr>
                  <a:endParaRPr lang="en-US" sz="2400" kern="0" dirty="0">
                    <a:solidFill>
                      <a:srgbClr val="000000"/>
                    </a:solidFill>
                  </a:endParaRPr>
                </a:p>
              </p:txBody>
            </p:sp>
            <p:sp>
              <p:nvSpPr>
                <p:cNvPr id="36" name="Freeform 78"/>
                <p:cNvSpPr>
                  <a:spLocks noChangeAspect="1" noEditPoints="1"/>
                </p:cNvSpPr>
                <p:nvPr/>
              </p:nvSpPr>
              <p:spPr bwMode="black">
                <a:xfrm>
                  <a:off x="-2451120" y="3669130"/>
                  <a:ext cx="345230" cy="365760"/>
                </a:xfrm>
                <a:custGeom>
                  <a:avLst/>
                  <a:gdLst>
                    <a:gd name="T0" fmla="*/ 94 w 1389"/>
                    <a:gd name="T1" fmla="*/ 1471 h 1471"/>
                    <a:gd name="T2" fmla="*/ 199 w 1389"/>
                    <a:gd name="T3" fmla="*/ 844 h 1471"/>
                    <a:gd name="T4" fmla="*/ 493 w 1389"/>
                    <a:gd name="T5" fmla="*/ 973 h 1471"/>
                    <a:gd name="T6" fmla="*/ 218 w 1389"/>
                    <a:gd name="T7" fmla="*/ 995 h 1471"/>
                    <a:gd name="T8" fmla="*/ 568 w 1389"/>
                    <a:gd name="T9" fmla="*/ 1346 h 1471"/>
                    <a:gd name="T10" fmla="*/ 594 w 1389"/>
                    <a:gd name="T11" fmla="*/ 1052 h 1471"/>
                    <a:gd name="T12" fmla="*/ 719 w 1389"/>
                    <a:gd name="T13" fmla="*/ 1365 h 1471"/>
                    <a:gd name="T14" fmla="*/ 94 w 1389"/>
                    <a:gd name="T15" fmla="*/ 1471 h 1471"/>
                    <a:gd name="T16" fmla="*/ 1223 w 1389"/>
                    <a:gd name="T17" fmla="*/ 580 h 1471"/>
                    <a:gd name="T18" fmla="*/ 1046 w 1389"/>
                    <a:gd name="T19" fmla="*/ 599 h 1471"/>
                    <a:gd name="T20" fmla="*/ 1257 w 1389"/>
                    <a:gd name="T21" fmla="*/ 716 h 1471"/>
                    <a:gd name="T22" fmla="*/ 1340 w 1389"/>
                    <a:gd name="T23" fmla="*/ 219 h 1471"/>
                    <a:gd name="T24" fmla="*/ 842 w 1389"/>
                    <a:gd name="T25" fmla="*/ 301 h 1471"/>
                    <a:gd name="T26" fmla="*/ 963 w 1389"/>
                    <a:gd name="T27" fmla="*/ 505 h 1471"/>
                    <a:gd name="T28" fmla="*/ 982 w 1389"/>
                    <a:gd name="T29" fmla="*/ 335 h 1471"/>
                    <a:gd name="T30" fmla="*/ 1223 w 1389"/>
                    <a:gd name="T31" fmla="*/ 339 h 1471"/>
                    <a:gd name="T32" fmla="*/ 0 w 1389"/>
                    <a:gd name="T33" fmla="*/ 0 h 1471"/>
                    <a:gd name="T34" fmla="*/ 117 w 1389"/>
                    <a:gd name="T35" fmla="*/ 716 h 1471"/>
                    <a:gd name="T36" fmla="*/ 504 w 1389"/>
                    <a:gd name="T37" fmla="*/ 584 h 1471"/>
                    <a:gd name="T38" fmla="*/ 135 w 1389"/>
                    <a:gd name="T39" fmla="*/ 561 h 1471"/>
                    <a:gd name="T40" fmla="*/ 560 w 1389"/>
                    <a:gd name="T41" fmla="*/ 135 h 1471"/>
                    <a:gd name="T42" fmla="*/ 583 w 1389"/>
                    <a:gd name="T43" fmla="*/ 482 h 1471"/>
                    <a:gd name="T44" fmla="*/ 719 w 1389"/>
                    <a:gd name="T45" fmla="*/ 109 h 1471"/>
                    <a:gd name="T46" fmla="*/ 0 w 1389"/>
                    <a:gd name="T47" fmla="*/ 0 h 1471"/>
                    <a:gd name="T48" fmla="*/ 847 w 1389"/>
                    <a:gd name="T49" fmla="*/ 927 h 1471"/>
                    <a:gd name="T50" fmla="*/ 952 w 1389"/>
                    <a:gd name="T51" fmla="*/ 1387 h 1471"/>
                    <a:gd name="T52" fmla="*/ 1389 w 1389"/>
                    <a:gd name="T53" fmla="*/ 954 h 1471"/>
                    <a:gd name="T54" fmla="*/ 945 w 1389"/>
                    <a:gd name="T55" fmla="*/ 844 h 1471"/>
                    <a:gd name="T56" fmla="*/ 1249 w 1389"/>
                    <a:gd name="T57" fmla="*/ 961 h 1471"/>
                    <a:gd name="T58" fmla="*/ 1272 w 1389"/>
                    <a:gd name="T59" fmla="*/ 1271 h 1471"/>
                    <a:gd name="T60" fmla="*/ 964 w 1389"/>
                    <a:gd name="T61" fmla="*/ 1248 h 1471"/>
                    <a:gd name="T62" fmla="*/ 964 w 1389"/>
                    <a:gd name="T63" fmla="*/ 1044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9" h="1471">
                      <a:moveTo>
                        <a:pt x="94" y="1471"/>
                      </a:moveTo>
                      <a:cubicBezTo>
                        <a:pt x="94" y="1471"/>
                        <a:pt x="94" y="1471"/>
                        <a:pt x="94" y="1471"/>
                      </a:cubicBezTo>
                      <a:cubicBezTo>
                        <a:pt x="94" y="954"/>
                        <a:pt x="94" y="954"/>
                        <a:pt x="94" y="954"/>
                      </a:cubicBezTo>
                      <a:cubicBezTo>
                        <a:pt x="94" y="894"/>
                        <a:pt x="143" y="844"/>
                        <a:pt x="199" y="844"/>
                      </a:cubicBezTo>
                      <a:cubicBezTo>
                        <a:pt x="199" y="844"/>
                        <a:pt x="199" y="844"/>
                        <a:pt x="621" y="844"/>
                      </a:cubicBezTo>
                      <a:cubicBezTo>
                        <a:pt x="621" y="844"/>
                        <a:pt x="621" y="844"/>
                        <a:pt x="493" y="973"/>
                      </a:cubicBezTo>
                      <a:cubicBezTo>
                        <a:pt x="493" y="973"/>
                        <a:pt x="493" y="973"/>
                        <a:pt x="245" y="973"/>
                      </a:cubicBezTo>
                      <a:cubicBezTo>
                        <a:pt x="229" y="973"/>
                        <a:pt x="218" y="980"/>
                        <a:pt x="218" y="995"/>
                      </a:cubicBezTo>
                      <a:cubicBezTo>
                        <a:pt x="218" y="995"/>
                        <a:pt x="218" y="995"/>
                        <a:pt x="218" y="1346"/>
                      </a:cubicBezTo>
                      <a:cubicBezTo>
                        <a:pt x="218" y="1346"/>
                        <a:pt x="218" y="1346"/>
                        <a:pt x="568" y="1346"/>
                      </a:cubicBezTo>
                      <a:cubicBezTo>
                        <a:pt x="583" y="1346"/>
                        <a:pt x="594" y="1335"/>
                        <a:pt x="594" y="1320"/>
                      </a:cubicBezTo>
                      <a:cubicBezTo>
                        <a:pt x="594" y="1320"/>
                        <a:pt x="594" y="1320"/>
                        <a:pt x="594" y="1052"/>
                      </a:cubicBezTo>
                      <a:cubicBezTo>
                        <a:pt x="594" y="1052"/>
                        <a:pt x="594" y="1052"/>
                        <a:pt x="719" y="927"/>
                      </a:cubicBezTo>
                      <a:cubicBezTo>
                        <a:pt x="719" y="927"/>
                        <a:pt x="719" y="927"/>
                        <a:pt x="719" y="1365"/>
                      </a:cubicBezTo>
                      <a:cubicBezTo>
                        <a:pt x="719" y="1422"/>
                        <a:pt x="670" y="1471"/>
                        <a:pt x="609" y="1471"/>
                      </a:cubicBezTo>
                      <a:cubicBezTo>
                        <a:pt x="609" y="1471"/>
                        <a:pt x="609" y="1471"/>
                        <a:pt x="94" y="1471"/>
                      </a:cubicBezTo>
                      <a:close/>
                      <a:moveTo>
                        <a:pt x="1223" y="339"/>
                      </a:moveTo>
                      <a:cubicBezTo>
                        <a:pt x="1223" y="580"/>
                        <a:pt x="1223" y="580"/>
                        <a:pt x="1223" y="580"/>
                      </a:cubicBezTo>
                      <a:cubicBezTo>
                        <a:pt x="1223" y="592"/>
                        <a:pt x="1215" y="599"/>
                        <a:pt x="1204" y="599"/>
                      </a:cubicBezTo>
                      <a:cubicBezTo>
                        <a:pt x="1046" y="599"/>
                        <a:pt x="1046" y="599"/>
                        <a:pt x="1046" y="599"/>
                      </a:cubicBezTo>
                      <a:cubicBezTo>
                        <a:pt x="929" y="716"/>
                        <a:pt x="929" y="716"/>
                        <a:pt x="929" y="716"/>
                      </a:cubicBezTo>
                      <a:cubicBezTo>
                        <a:pt x="1257" y="716"/>
                        <a:pt x="1257" y="716"/>
                        <a:pt x="1257" y="716"/>
                      </a:cubicBezTo>
                      <a:cubicBezTo>
                        <a:pt x="1302" y="716"/>
                        <a:pt x="1340" y="682"/>
                        <a:pt x="1340" y="633"/>
                      </a:cubicBezTo>
                      <a:cubicBezTo>
                        <a:pt x="1340" y="219"/>
                        <a:pt x="1340" y="219"/>
                        <a:pt x="1340" y="219"/>
                      </a:cubicBezTo>
                      <a:cubicBezTo>
                        <a:pt x="925" y="219"/>
                        <a:pt x="925" y="219"/>
                        <a:pt x="925" y="219"/>
                      </a:cubicBezTo>
                      <a:cubicBezTo>
                        <a:pt x="880" y="219"/>
                        <a:pt x="842" y="256"/>
                        <a:pt x="842" y="301"/>
                      </a:cubicBezTo>
                      <a:cubicBezTo>
                        <a:pt x="846" y="622"/>
                        <a:pt x="846" y="622"/>
                        <a:pt x="846" y="622"/>
                      </a:cubicBezTo>
                      <a:cubicBezTo>
                        <a:pt x="963" y="505"/>
                        <a:pt x="963" y="505"/>
                        <a:pt x="963" y="505"/>
                      </a:cubicBezTo>
                      <a:cubicBezTo>
                        <a:pt x="963" y="354"/>
                        <a:pt x="963" y="354"/>
                        <a:pt x="963" y="354"/>
                      </a:cubicBezTo>
                      <a:cubicBezTo>
                        <a:pt x="963" y="347"/>
                        <a:pt x="970" y="335"/>
                        <a:pt x="982" y="335"/>
                      </a:cubicBezTo>
                      <a:cubicBezTo>
                        <a:pt x="1223" y="339"/>
                        <a:pt x="1223" y="339"/>
                        <a:pt x="1223" y="339"/>
                      </a:cubicBezTo>
                      <a:cubicBezTo>
                        <a:pt x="1223" y="339"/>
                        <a:pt x="1223" y="339"/>
                        <a:pt x="1223" y="339"/>
                      </a:cubicBezTo>
                      <a:close/>
                      <a:moveTo>
                        <a:pt x="0" y="0"/>
                      </a:moveTo>
                      <a:cubicBezTo>
                        <a:pt x="0" y="0"/>
                        <a:pt x="0" y="0"/>
                        <a:pt x="0" y="0"/>
                      </a:cubicBezTo>
                      <a:cubicBezTo>
                        <a:pt x="0" y="610"/>
                        <a:pt x="0" y="610"/>
                        <a:pt x="0" y="610"/>
                      </a:cubicBezTo>
                      <a:cubicBezTo>
                        <a:pt x="0" y="671"/>
                        <a:pt x="56" y="716"/>
                        <a:pt x="117" y="716"/>
                      </a:cubicBezTo>
                      <a:cubicBezTo>
                        <a:pt x="117" y="716"/>
                        <a:pt x="117" y="716"/>
                        <a:pt x="636" y="716"/>
                      </a:cubicBezTo>
                      <a:cubicBezTo>
                        <a:pt x="636" y="716"/>
                        <a:pt x="636" y="716"/>
                        <a:pt x="504" y="584"/>
                      </a:cubicBezTo>
                      <a:cubicBezTo>
                        <a:pt x="504" y="584"/>
                        <a:pt x="504" y="584"/>
                        <a:pt x="158" y="584"/>
                      </a:cubicBezTo>
                      <a:cubicBezTo>
                        <a:pt x="147" y="584"/>
                        <a:pt x="135" y="573"/>
                        <a:pt x="135" y="561"/>
                      </a:cubicBezTo>
                      <a:cubicBezTo>
                        <a:pt x="135" y="561"/>
                        <a:pt x="135" y="561"/>
                        <a:pt x="135" y="135"/>
                      </a:cubicBezTo>
                      <a:cubicBezTo>
                        <a:pt x="135" y="135"/>
                        <a:pt x="135" y="135"/>
                        <a:pt x="560" y="135"/>
                      </a:cubicBezTo>
                      <a:cubicBezTo>
                        <a:pt x="572" y="135"/>
                        <a:pt x="583" y="147"/>
                        <a:pt x="583" y="158"/>
                      </a:cubicBezTo>
                      <a:cubicBezTo>
                        <a:pt x="583" y="158"/>
                        <a:pt x="583" y="158"/>
                        <a:pt x="583" y="482"/>
                      </a:cubicBezTo>
                      <a:cubicBezTo>
                        <a:pt x="583" y="482"/>
                        <a:pt x="583" y="482"/>
                        <a:pt x="719" y="618"/>
                      </a:cubicBezTo>
                      <a:cubicBezTo>
                        <a:pt x="719" y="618"/>
                        <a:pt x="719" y="618"/>
                        <a:pt x="719" y="109"/>
                      </a:cubicBezTo>
                      <a:cubicBezTo>
                        <a:pt x="719" y="49"/>
                        <a:pt x="670" y="3"/>
                        <a:pt x="609" y="3"/>
                      </a:cubicBezTo>
                      <a:cubicBezTo>
                        <a:pt x="609" y="3"/>
                        <a:pt x="609" y="3"/>
                        <a:pt x="0" y="0"/>
                      </a:cubicBezTo>
                      <a:close/>
                      <a:moveTo>
                        <a:pt x="964" y="1044"/>
                      </a:moveTo>
                      <a:cubicBezTo>
                        <a:pt x="847" y="927"/>
                        <a:pt x="847" y="927"/>
                        <a:pt x="847" y="927"/>
                      </a:cubicBezTo>
                      <a:cubicBezTo>
                        <a:pt x="847" y="1282"/>
                        <a:pt x="847" y="1282"/>
                        <a:pt x="847" y="1282"/>
                      </a:cubicBezTo>
                      <a:cubicBezTo>
                        <a:pt x="847" y="1342"/>
                        <a:pt x="892" y="1387"/>
                        <a:pt x="952" y="1387"/>
                      </a:cubicBezTo>
                      <a:cubicBezTo>
                        <a:pt x="1389" y="1391"/>
                        <a:pt x="1389" y="1391"/>
                        <a:pt x="1389" y="1391"/>
                      </a:cubicBezTo>
                      <a:cubicBezTo>
                        <a:pt x="1389" y="954"/>
                        <a:pt x="1389" y="954"/>
                        <a:pt x="1389" y="954"/>
                      </a:cubicBezTo>
                      <a:cubicBezTo>
                        <a:pt x="1389" y="893"/>
                        <a:pt x="1343" y="844"/>
                        <a:pt x="1283" y="844"/>
                      </a:cubicBezTo>
                      <a:cubicBezTo>
                        <a:pt x="945" y="844"/>
                        <a:pt x="945" y="844"/>
                        <a:pt x="945" y="844"/>
                      </a:cubicBezTo>
                      <a:cubicBezTo>
                        <a:pt x="1061" y="961"/>
                        <a:pt x="1061" y="961"/>
                        <a:pt x="1061" y="961"/>
                      </a:cubicBezTo>
                      <a:cubicBezTo>
                        <a:pt x="1249" y="961"/>
                        <a:pt x="1249" y="961"/>
                        <a:pt x="1249" y="961"/>
                      </a:cubicBezTo>
                      <a:cubicBezTo>
                        <a:pt x="1261" y="961"/>
                        <a:pt x="1272" y="973"/>
                        <a:pt x="1272" y="988"/>
                      </a:cubicBezTo>
                      <a:cubicBezTo>
                        <a:pt x="1272" y="1271"/>
                        <a:pt x="1272" y="1271"/>
                        <a:pt x="1272" y="1271"/>
                      </a:cubicBezTo>
                      <a:cubicBezTo>
                        <a:pt x="986" y="1271"/>
                        <a:pt x="986" y="1271"/>
                        <a:pt x="986" y="1271"/>
                      </a:cubicBezTo>
                      <a:cubicBezTo>
                        <a:pt x="975" y="1271"/>
                        <a:pt x="964" y="1259"/>
                        <a:pt x="964" y="1248"/>
                      </a:cubicBezTo>
                      <a:cubicBezTo>
                        <a:pt x="964" y="1044"/>
                        <a:pt x="964" y="1044"/>
                        <a:pt x="964" y="1044"/>
                      </a:cubicBezTo>
                      <a:cubicBezTo>
                        <a:pt x="964" y="1044"/>
                        <a:pt x="964" y="1044"/>
                        <a:pt x="964" y="10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2174">
                    <a:defRPr/>
                  </a:pPr>
                  <a:endParaRPr lang="en-US" sz="2400" kern="0" dirty="0" smtClean="0">
                    <a:solidFill>
                      <a:srgbClr val="FFFFFF"/>
                    </a:solidFill>
                  </a:endParaRPr>
                </a:p>
              </p:txBody>
            </p:sp>
          </p:grpSp>
          <p:grpSp>
            <p:nvGrpSpPr>
              <p:cNvPr id="32" name="Group 31"/>
              <p:cNvGrpSpPr/>
              <p:nvPr/>
            </p:nvGrpSpPr>
            <p:grpSpPr>
              <a:xfrm>
                <a:off x="-1239759" y="3484267"/>
                <a:ext cx="450523" cy="868572"/>
                <a:chOff x="-1239759" y="3484267"/>
                <a:chExt cx="450523" cy="868572"/>
              </a:xfrm>
            </p:grpSpPr>
            <p:sp>
              <p:nvSpPr>
                <p:cNvPr id="33" name="Freeform 48"/>
                <p:cNvSpPr>
                  <a:spLocks noEditPoints="1"/>
                </p:cNvSpPr>
                <p:nvPr/>
              </p:nvSpPr>
              <p:spPr bwMode="black">
                <a:xfrm>
                  <a:off x="-1239759" y="3484267"/>
                  <a:ext cx="450523" cy="868572"/>
                </a:xfrm>
                <a:custGeom>
                  <a:avLst/>
                  <a:gdLst>
                    <a:gd name="T0" fmla="*/ 544 w 602"/>
                    <a:gd name="T1" fmla="*/ 95 h 1156"/>
                    <a:gd name="T2" fmla="*/ 119 w 602"/>
                    <a:gd name="T3" fmla="*/ 1068 h 1156"/>
                    <a:gd name="T4" fmla="*/ 112 w 602"/>
                    <a:gd name="T5" fmla="*/ 1048 h 1156"/>
                    <a:gd name="T6" fmla="*/ 288 w 602"/>
                    <a:gd name="T7" fmla="*/ 1050 h 1156"/>
                    <a:gd name="T8" fmla="*/ 296 w 602"/>
                    <a:gd name="T9" fmla="*/ 1053 h 1156"/>
                    <a:gd name="T10" fmla="*/ 291 w 602"/>
                    <a:gd name="T11" fmla="*/ 1071 h 1156"/>
                    <a:gd name="T12" fmla="*/ 290 w 602"/>
                    <a:gd name="T13" fmla="*/ 1072 h 1156"/>
                    <a:gd name="T14" fmla="*/ 290 w 602"/>
                    <a:gd name="T15" fmla="*/ 1072 h 1156"/>
                    <a:gd name="T16" fmla="*/ 276 w 602"/>
                    <a:gd name="T17" fmla="*/ 1069 h 1156"/>
                    <a:gd name="T18" fmla="*/ 271 w 602"/>
                    <a:gd name="T19" fmla="*/ 1071 h 1156"/>
                    <a:gd name="T20" fmla="*/ 275 w 602"/>
                    <a:gd name="T21" fmla="*/ 1052 h 1156"/>
                    <a:gd name="T22" fmla="*/ 285 w 602"/>
                    <a:gd name="T23" fmla="*/ 1050 h 1156"/>
                    <a:gd name="T24" fmla="*/ 298 w 602"/>
                    <a:gd name="T25" fmla="*/ 1055 h 1156"/>
                    <a:gd name="T26" fmla="*/ 315 w 602"/>
                    <a:gd name="T27" fmla="*/ 1058 h 1156"/>
                    <a:gd name="T28" fmla="*/ 319 w 602"/>
                    <a:gd name="T29" fmla="*/ 1057 h 1156"/>
                    <a:gd name="T30" fmla="*/ 320 w 602"/>
                    <a:gd name="T31" fmla="*/ 1057 h 1156"/>
                    <a:gd name="T32" fmla="*/ 314 w 602"/>
                    <a:gd name="T33" fmla="*/ 1075 h 1156"/>
                    <a:gd name="T34" fmla="*/ 301 w 602"/>
                    <a:gd name="T35" fmla="*/ 1077 h 1156"/>
                    <a:gd name="T36" fmla="*/ 292 w 602"/>
                    <a:gd name="T37" fmla="*/ 1073 h 1156"/>
                    <a:gd name="T38" fmla="*/ 298 w 602"/>
                    <a:gd name="T39" fmla="*/ 1055 h 1156"/>
                    <a:gd name="T40" fmla="*/ 298 w 602"/>
                    <a:gd name="T41" fmla="*/ 1055 h 1156"/>
                    <a:gd name="T42" fmla="*/ 298 w 602"/>
                    <a:gd name="T43" fmla="*/ 1055 h 1156"/>
                    <a:gd name="T44" fmla="*/ 305 w 602"/>
                    <a:gd name="T45" fmla="*/ 1034 h 1156"/>
                    <a:gd name="T46" fmla="*/ 318 w 602"/>
                    <a:gd name="T47" fmla="*/ 1037 h 1156"/>
                    <a:gd name="T48" fmla="*/ 325 w 602"/>
                    <a:gd name="T49" fmla="*/ 1035 h 1156"/>
                    <a:gd name="T50" fmla="*/ 326 w 602"/>
                    <a:gd name="T51" fmla="*/ 1035 h 1156"/>
                    <a:gd name="T52" fmla="*/ 314 w 602"/>
                    <a:gd name="T53" fmla="*/ 1056 h 1156"/>
                    <a:gd name="T54" fmla="*/ 299 w 602"/>
                    <a:gd name="T55" fmla="*/ 1052 h 1156"/>
                    <a:gd name="T56" fmla="*/ 299 w 602"/>
                    <a:gd name="T57" fmla="*/ 1052 h 1156"/>
                    <a:gd name="T58" fmla="*/ 304 w 602"/>
                    <a:gd name="T59" fmla="*/ 1034 h 1156"/>
                    <a:gd name="T60" fmla="*/ 292 w 602"/>
                    <a:gd name="T61" fmla="*/ 1028 h 1156"/>
                    <a:gd name="T62" fmla="*/ 302 w 602"/>
                    <a:gd name="T63" fmla="*/ 1032 h 1156"/>
                    <a:gd name="T64" fmla="*/ 302 w 602"/>
                    <a:gd name="T65" fmla="*/ 1032 h 1156"/>
                    <a:gd name="T66" fmla="*/ 297 w 602"/>
                    <a:gd name="T67" fmla="*/ 1050 h 1156"/>
                    <a:gd name="T68" fmla="*/ 297 w 602"/>
                    <a:gd name="T69" fmla="*/ 1050 h 1156"/>
                    <a:gd name="T70" fmla="*/ 296 w 602"/>
                    <a:gd name="T71" fmla="*/ 1050 h 1156"/>
                    <a:gd name="T72" fmla="*/ 296 w 602"/>
                    <a:gd name="T73" fmla="*/ 1050 h 1156"/>
                    <a:gd name="T74" fmla="*/ 296 w 602"/>
                    <a:gd name="T75" fmla="*/ 1050 h 1156"/>
                    <a:gd name="T76" fmla="*/ 277 w 602"/>
                    <a:gd name="T77" fmla="*/ 1049 h 1156"/>
                    <a:gd name="T78" fmla="*/ 277 w 602"/>
                    <a:gd name="T79" fmla="*/ 1049 h 1156"/>
                    <a:gd name="T80" fmla="*/ 277 w 602"/>
                    <a:gd name="T81" fmla="*/ 1049 h 1156"/>
                    <a:gd name="T82" fmla="*/ 276 w 602"/>
                    <a:gd name="T83" fmla="*/ 1049 h 1156"/>
                    <a:gd name="T84" fmla="*/ 281 w 602"/>
                    <a:gd name="T85" fmla="*/ 1032 h 1156"/>
                    <a:gd name="T86" fmla="*/ 287 w 602"/>
                    <a:gd name="T87" fmla="*/ 1029 h 1156"/>
                    <a:gd name="T88" fmla="*/ 467 w 602"/>
                    <a:gd name="T89" fmla="*/ 1059 h 1156"/>
                    <a:gd name="T90" fmla="*/ 478 w 602"/>
                    <a:gd name="T91" fmla="*/ 1064 h 1156"/>
                    <a:gd name="T92" fmla="*/ 466 w 602"/>
                    <a:gd name="T93" fmla="*/ 1048 h 1156"/>
                    <a:gd name="T94" fmla="*/ 602 w 602"/>
                    <a:gd name="T95" fmla="*/ 1116 h 1156"/>
                    <a:gd name="T96" fmla="*/ 0 w 602"/>
                    <a:gd name="T97" fmla="*/ 40 h 1156"/>
                    <a:gd name="T98" fmla="*/ 602 w 602"/>
                    <a:gd name="T99" fmla="*/ 1116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2" h="1156">
                      <a:moveTo>
                        <a:pt x="54" y="95"/>
                      </a:moveTo>
                      <a:cubicBezTo>
                        <a:pt x="54" y="367"/>
                        <a:pt x="54" y="639"/>
                        <a:pt x="54" y="911"/>
                      </a:cubicBezTo>
                      <a:cubicBezTo>
                        <a:pt x="217" y="911"/>
                        <a:pt x="381" y="911"/>
                        <a:pt x="544" y="911"/>
                      </a:cubicBezTo>
                      <a:cubicBezTo>
                        <a:pt x="544" y="639"/>
                        <a:pt x="544" y="367"/>
                        <a:pt x="544" y="95"/>
                      </a:cubicBezTo>
                      <a:cubicBezTo>
                        <a:pt x="381" y="95"/>
                        <a:pt x="217" y="95"/>
                        <a:pt x="54" y="95"/>
                      </a:cubicBezTo>
                      <a:close/>
                      <a:moveTo>
                        <a:pt x="112" y="1053"/>
                      </a:moveTo>
                      <a:cubicBezTo>
                        <a:pt x="126" y="1068"/>
                        <a:pt x="126" y="1068"/>
                        <a:pt x="126" y="1068"/>
                      </a:cubicBezTo>
                      <a:cubicBezTo>
                        <a:pt x="119" y="1068"/>
                        <a:pt x="119" y="1068"/>
                        <a:pt x="119" y="1068"/>
                      </a:cubicBezTo>
                      <a:cubicBezTo>
                        <a:pt x="103" y="1050"/>
                        <a:pt x="103" y="1050"/>
                        <a:pt x="103" y="1050"/>
                      </a:cubicBezTo>
                      <a:cubicBezTo>
                        <a:pt x="119" y="1034"/>
                        <a:pt x="119" y="1034"/>
                        <a:pt x="119" y="1034"/>
                      </a:cubicBezTo>
                      <a:cubicBezTo>
                        <a:pt x="126" y="1034"/>
                        <a:pt x="126" y="1034"/>
                        <a:pt x="126" y="1034"/>
                      </a:cubicBezTo>
                      <a:cubicBezTo>
                        <a:pt x="112" y="1048"/>
                        <a:pt x="112" y="1048"/>
                        <a:pt x="112" y="1048"/>
                      </a:cubicBezTo>
                      <a:cubicBezTo>
                        <a:pt x="137" y="1048"/>
                        <a:pt x="137" y="1048"/>
                        <a:pt x="137" y="1048"/>
                      </a:cubicBezTo>
                      <a:cubicBezTo>
                        <a:pt x="137" y="1053"/>
                        <a:pt x="137" y="1053"/>
                        <a:pt x="137" y="1053"/>
                      </a:cubicBezTo>
                      <a:lnTo>
                        <a:pt x="112" y="1053"/>
                      </a:lnTo>
                      <a:close/>
                      <a:moveTo>
                        <a:pt x="288" y="1050"/>
                      </a:moveTo>
                      <a:cubicBezTo>
                        <a:pt x="291" y="1050"/>
                        <a:pt x="294" y="1052"/>
                        <a:pt x="296" y="1053"/>
                      </a:cubicBezTo>
                      <a:cubicBezTo>
                        <a:pt x="296" y="1053"/>
                        <a:pt x="296" y="1053"/>
                        <a:pt x="296" y="1053"/>
                      </a:cubicBezTo>
                      <a:cubicBezTo>
                        <a:pt x="296" y="1053"/>
                        <a:pt x="296" y="1053"/>
                        <a:pt x="296" y="1053"/>
                      </a:cubicBezTo>
                      <a:cubicBezTo>
                        <a:pt x="296" y="1053"/>
                        <a:pt x="296" y="1053"/>
                        <a:pt x="296" y="1053"/>
                      </a:cubicBezTo>
                      <a:cubicBezTo>
                        <a:pt x="296" y="1053"/>
                        <a:pt x="296" y="1053"/>
                        <a:pt x="296" y="1053"/>
                      </a:cubicBezTo>
                      <a:cubicBezTo>
                        <a:pt x="296" y="1054"/>
                        <a:pt x="296" y="1054"/>
                        <a:pt x="296" y="1054"/>
                      </a:cubicBezTo>
                      <a:cubicBezTo>
                        <a:pt x="296" y="1054"/>
                        <a:pt x="291" y="1071"/>
                        <a:pt x="291" y="1072"/>
                      </a:cubicBezTo>
                      <a:cubicBezTo>
                        <a:pt x="291" y="1071"/>
                        <a:pt x="291" y="1071"/>
                        <a:pt x="291" y="1071"/>
                      </a:cubicBezTo>
                      <a:cubicBezTo>
                        <a:pt x="291" y="1072"/>
                        <a:pt x="291" y="1072"/>
                        <a:pt x="291"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89" y="1071"/>
                        <a:pt x="288" y="1071"/>
                        <a:pt x="286" y="1070"/>
                      </a:cubicBezTo>
                      <a:cubicBezTo>
                        <a:pt x="285" y="1069"/>
                        <a:pt x="285" y="1069"/>
                        <a:pt x="284" y="1069"/>
                      </a:cubicBezTo>
                      <a:cubicBezTo>
                        <a:pt x="283" y="1069"/>
                        <a:pt x="281" y="1069"/>
                        <a:pt x="280" y="1069"/>
                      </a:cubicBezTo>
                      <a:cubicBezTo>
                        <a:pt x="279" y="1069"/>
                        <a:pt x="278" y="1069"/>
                        <a:pt x="276" y="1069"/>
                      </a:cubicBezTo>
                      <a:cubicBezTo>
                        <a:pt x="274" y="1069"/>
                        <a:pt x="273" y="1070"/>
                        <a:pt x="271" y="1071"/>
                      </a:cubicBezTo>
                      <a:cubicBezTo>
                        <a:pt x="271" y="1071"/>
                        <a:pt x="271" y="1071"/>
                        <a:pt x="271" y="1071"/>
                      </a:cubicBezTo>
                      <a:cubicBezTo>
                        <a:pt x="271" y="1071"/>
                        <a:pt x="271" y="1071"/>
                        <a:pt x="271" y="1071"/>
                      </a:cubicBezTo>
                      <a:cubicBezTo>
                        <a:pt x="271" y="1071"/>
                        <a:pt x="271" y="1071"/>
                        <a:pt x="271" y="1071"/>
                      </a:cubicBezTo>
                      <a:cubicBezTo>
                        <a:pt x="270" y="1070"/>
                        <a:pt x="270" y="1070"/>
                        <a:pt x="270" y="1070"/>
                      </a:cubicBezTo>
                      <a:cubicBezTo>
                        <a:pt x="270" y="1070"/>
                        <a:pt x="270" y="1070"/>
                        <a:pt x="270" y="1070"/>
                      </a:cubicBezTo>
                      <a:cubicBezTo>
                        <a:pt x="275" y="1052"/>
                        <a:pt x="275" y="1052"/>
                        <a:pt x="275" y="1052"/>
                      </a:cubicBezTo>
                      <a:cubicBezTo>
                        <a:pt x="275" y="1052"/>
                        <a:pt x="275" y="1052"/>
                        <a:pt x="275" y="1052"/>
                      </a:cubicBezTo>
                      <a:cubicBezTo>
                        <a:pt x="275" y="1052"/>
                        <a:pt x="275" y="1052"/>
                        <a:pt x="275" y="1052"/>
                      </a:cubicBezTo>
                      <a:cubicBezTo>
                        <a:pt x="277" y="1051"/>
                        <a:pt x="278" y="1051"/>
                        <a:pt x="279" y="1051"/>
                      </a:cubicBezTo>
                      <a:cubicBezTo>
                        <a:pt x="280" y="1050"/>
                        <a:pt x="281" y="1050"/>
                        <a:pt x="282" y="1050"/>
                      </a:cubicBezTo>
                      <a:cubicBezTo>
                        <a:pt x="283" y="1050"/>
                        <a:pt x="284" y="1050"/>
                        <a:pt x="285" y="1050"/>
                      </a:cubicBezTo>
                      <a:cubicBezTo>
                        <a:pt x="286" y="1050"/>
                        <a:pt x="287" y="1050"/>
                        <a:pt x="288" y="1050"/>
                      </a:cubicBezTo>
                      <a:close/>
                      <a:moveTo>
                        <a:pt x="298" y="1055"/>
                      </a:moveTo>
                      <a:cubicBezTo>
                        <a:pt x="298" y="1055"/>
                        <a:pt x="298" y="1055"/>
                        <a:pt x="298" y="1055"/>
                      </a:cubicBezTo>
                      <a:cubicBezTo>
                        <a:pt x="298" y="1055"/>
                        <a:pt x="298" y="1055"/>
                        <a:pt x="298" y="1055"/>
                      </a:cubicBezTo>
                      <a:cubicBezTo>
                        <a:pt x="300" y="1056"/>
                        <a:pt x="301" y="1056"/>
                        <a:pt x="302" y="1057"/>
                      </a:cubicBezTo>
                      <a:cubicBezTo>
                        <a:pt x="303" y="1058"/>
                        <a:pt x="305" y="1058"/>
                        <a:pt x="306" y="1058"/>
                      </a:cubicBezTo>
                      <a:cubicBezTo>
                        <a:pt x="308" y="1058"/>
                        <a:pt x="310" y="1058"/>
                        <a:pt x="312" y="1058"/>
                      </a:cubicBezTo>
                      <a:cubicBezTo>
                        <a:pt x="313" y="1058"/>
                        <a:pt x="314" y="1058"/>
                        <a:pt x="315" y="1058"/>
                      </a:cubicBezTo>
                      <a:cubicBezTo>
                        <a:pt x="316" y="1057"/>
                        <a:pt x="317" y="1057"/>
                        <a:pt x="319" y="1056"/>
                      </a:cubicBezTo>
                      <a:cubicBezTo>
                        <a:pt x="319" y="1056"/>
                        <a:pt x="319" y="1057"/>
                        <a:pt x="319" y="1057"/>
                      </a:cubicBezTo>
                      <a:cubicBezTo>
                        <a:pt x="319" y="1057"/>
                        <a:pt x="319" y="1057"/>
                        <a:pt x="319" y="1057"/>
                      </a:cubicBezTo>
                      <a:cubicBezTo>
                        <a:pt x="319" y="1057"/>
                        <a:pt x="319" y="1057"/>
                        <a:pt x="319" y="1057"/>
                      </a:cubicBezTo>
                      <a:cubicBezTo>
                        <a:pt x="319" y="1057"/>
                        <a:pt x="319" y="1057"/>
                        <a:pt x="319" y="1057"/>
                      </a:cubicBezTo>
                      <a:cubicBezTo>
                        <a:pt x="319" y="1057"/>
                        <a:pt x="320" y="1057"/>
                        <a:pt x="320" y="1057"/>
                      </a:cubicBezTo>
                      <a:cubicBezTo>
                        <a:pt x="320" y="1057"/>
                        <a:pt x="320" y="1057"/>
                        <a:pt x="320" y="1057"/>
                      </a:cubicBezTo>
                      <a:cubicBezTo>
                        <a:pt x="320" y="1057"/>
                        <a:pt x="320" y="1057"/>
                        <a:pt x="320" y="1057"/>
                      </a:cubicBezTo>
                      <a:cubicBezTo>
                        <a:pt x="320" y="1057"/>
                        <a:pt x="320" y="1057"/>
                        <a:pt x="320" y="1057"/>
                      </a:cubicBezTo>
                      <a:cubicBezTo>
                        <a:pt x="320" y="1057"/>
                        <a:pt x="315" y="1075"/>
                        <a:pt x="315" y="1075"/>
                      </a:cubicBezTo>
                      <a:cubicBezTo>
                        <a:pt x="314" y="1075"/>
                        <a:pt x="314" y="1075"/>
                        <a:pt x="314" y="1075"/>
                      </a:cubicBezTo>
                      <a:cubicBezTo>
                        <a:pt x="314" y="1075"/>
                        <a:pt x="314" y="1075"/>
                        <a:pt x="314" y="1075"/>
                      </a:cubicBezTo>
                      <a:cubicBezTo>
                        <a:pt x="313" y="1076"/>
                        <a:pt x="312" y="1076"/>
                        <a:pt x="311" y="1076"/>
                      </a:cubicBezTo>
                      <a:cubicBezTo>
                        <a:pt x="309" y="1077"/>
                        <a:pt x="308" y="1077"/>
                        <a:pt x="307" y="1077"/>
                      </a:cubicBezTo>
                      <a:cubicBezTo>
                        <a:pt x="306" y="1077"/>
                        <a:pt x="305" y="1077"/>
                        <a:pt x="304" y="1077"/>
                      </a:cubicBezTo>
                      <a:cubicBezTo>
                        <a:pt x="303" y="1077"/>
                        <a:pt x="302" y="1077"/>
                        <a:pt x="301" y="1077"/>
                      </a:cubicBezTo>
                      <a:cubicBezTo>
                        <a:pt x="300" y="1077"/>
                        <a:pt x="300" y="1077"/>
                        <a:pt x="299" y="1077"/>
                      </a:cubicBezTo>
                      <a:cubicBezTo>
                        <a:pt x="298" y="1076"/>
                        <a:pt x="297" y="1076"/>
                        <a:pt x="297" y="1076"/>
                      </a:cubicBezTo>
                      <a:cubicBezTo>
                        <a:pt x="295" y="1075"/>
                        <a:pt x="294" y="1075"/>
                        <a:pt x="293" y="1074"/>
                      </a:cubicBezTo>
                      <a:cubicBezTo>
                        <a:pt x="293" y="1074"/>
                        <a:pt x="292" y="1073"/>
                        <a:pt x="292" y="1073"/>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lose/>
                      <a:moveTo>
                        <a:pt x="305" y="1034"/>
                      </a:moveTo>
                      <a:cubicBezTo>
                        <a:pt x="306" y="1034"/>
                        <a:pt x="307" y="1035"/>
                        <a:pt x="308" y="1036"/>
                      </a:cubicBezTo>
                      <a:cubicBezTo>
                        <a:pt x="310" y="1036"/>
                        <a:pt x="311" y="1037"/>
                        <a:pt x="313" y="1037"/>
                      </a:cubicBezTo>
                      <a:cubicBezTo>
                        <a:pt x="313" y="1037"/>
                        <a:pt x="314" y="1037"/>
                        <a:pt x="315" y="1037"/>
                      </a:cubicBezTo>
                      <a:cubicBezTo>
                        <a:pt x="316" y="1037"/>
                        <a:pt x="317" y="1037"/>
                        <a:pt x="318" y="1037"/>
                      </a:cubicBezTo>
                      <a:cubicBezTo>
                        <a:pt x="319" y="1037"/>
                        <a:pt x="320" y="1036"/>
                        <a:pt x="321" y="1036"/>
                      </a:cubicBezTo>
                      <a:cubicBezTo>
                        <a:pt x="322" y="1036"/>
                        <a:pt x="324" y="1035"/>
                        <a:pt x="325" y="1035"/>
                      </a:cubicBezTo>
                      <a:cubicBezTo>
                        <a:pt x="325" y="1035"/>
                        <a:pt x="325" y="1035"/>
                        <a:pt x="325" y="1035"/>
                      </a:cubicBezTo>
                      <a:cubicBezTo>
                        <a:pt x="325" y="1035"/>
                        <a:pt x="325" y="1035"/>
                        <a:pt x="325" y="1035"/>
                      </a:cubicBezTo>
                      <a:cubicBezTo>
                        <a:pt x="325" y="1035"/>
                        <a:pt x="325" y="1035"/>
                        <a:pt x="325" y="1035"/>
                      </a:cubicBezTo>
                      <a:cubicBezTo>
                        <a:pt x="325" y="1035"/>
                        <a:pt x="326" y="1035"/>
                        <a:pt x="326" y="1035"/>
                      </a:cubicBezTo>
                      <a:cubicBezTo>
                        <a:pt x="326" y="1035"/>
                        <a:pt x="326" y="1035"/>
                        <a:pt x="326" y="1035"/>
                      </a:cubicBezTo>
                      <a:cubicBezTo>
                        <a:pt x="326" y="1035"/>
                        <a:pt x="326" y="1035"/>
                        <a:pt x="326" y="1035"/>
                      </a:cubicBezTo>
                      <a:cubicBezTo>
                        <a:pt x="326" y="1035"/>
                        <a:pt x="321" y="1054"/>
                        <a:pt x="321" y="1054"/>
                      </a:cubicBezTo>
                      <a:cubicBezTo>
                        <a:pt x="321" y="1054"/>
                        <a:pt x="320" y="1054"/>
                        <a:pt x="320" y="1054"/>
                      </a:cubicBezTo>
                      <a:cubicBezTo>
                        <a:pt x="320" y="1054"/>
                        <a:pt x="320" y="1054"/>
                        <a:pt x="320" y="1054"/>
                      </a:cubicBezTo>
                      <a:cubicBezTo>
                        <a:pt x="318" y="1055"/>
                        <a:pt x="316" y="1055"/>
                        <a:pt x="314" y="1056"/>
                      </a:cubicBezTo>
                      <a:cubicBezTo>
                        <a:pt x="313" y="1056"/>
                        <a:pt x="311" y="1056"/>
                        <a:pt x="310" y="1056"/>
                      </a:cubicBezTo>
                      <a:cubicBezTo>
                        <a:pt x="308" y="1056"/>
                        <a:pt x="307" y="1056"/>
                        <a:pt x="306" y="1056"/>
                      </a:cubicBezTo>
                      <a:cubicBezTo>
                        <a:pt x="304" y="1055"/>
                        <a:pt x="302" y="1054"/>
                        <a:pt x="300" y="1053"/>
                      </a:cubicBezTo>
                      <a:cubicBezTo>
                        <a:pt x="300" y="1053"/>
                        <a:pt x="299" y="1053"/>
                        <a:pt x="299" y="1052"/>
                      </a:cubicBezTo>
                      <a:cubicBezTo>
                        <a:pt x="299" y="1052"/>
                        <a:pt x="299" y="1052"/>
                        <a:pt x="299" y="1052"/>
                      </a:cubicBezTo>
                      <a:cubicBezTo>
                        <a:pt x="299" y="1052"/>
                        <a:pt x="299" y="1052"/>
                        <a:pt x="299" y="1052"/>
                      </a:cubicBezTo>
                      <a:cubicBezTo>
                        <a:pt x="299" y="1052"/>
                        <a:pt x="299" y="1052"/>
                        <a:pt x="299" y="1052"/>
                      </a:cubicBezTo>
                      <a:cubicBezTo>
                        <a:pt x="299" y="1052"/>
                        <a:pt x="299" y="1052"/>
                        <a:pt x="299" y="1052"/>
                      </a:cubicBezTo>
                      <a:cubicBezTo>
                        <a:pt x="299" y="1052"/>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3"/>
                        <a:pt x="304" y="1033"/>
                        <a:pt x="305" y="1034"/>
                      </a:cubicBezTo>
                      <a:close/>
                      <a:moveTo>
                        <a:pt x="292" y="1028"/>
                      </a:moveTo>
                      <a:cubicBezTo>
                        <a:pt x="295" y="1028"/>
                        <a:pt x="297" y="1029"/>
                        <a:pt x="299" y="1030"/>
                      </a:cubicBezTo>
                      <a:cubicBezTo>
                        <a:pt x="299" y="1030"/>
                        <a:pt x="299" y="1030"/>
                        <a:pt x="299" y="1030"/>
                      </a:cubicBezTo>
                      <a:cubicBezTo>
                        <a:pt x="300" y="1030"/>
                        <a:pt x="301" y="1031"/>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3"/>
                        <a:pt x="302" y="1033"/>
                        <a:pt x="302" y="1033"/>
                      </a:cubicBezTo>
                      <a:cubicBezTo>
                        <a:pt x="300" y="1039"/>
                        <a:pt x="300" y="1039"/>
                        <a:pt x="300" y="1039"/>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5" y="1049"/>
                        <a:pt x="294" y="1049"/>
                        <a:pt x="292" y="1048"/>
                      </a:cubicBezTo>
                      <a:cubicBezTo>
                        <a:pt x="291" y="1048"/>
                        <a:pt x="290" y="1047"/>
                        <a:pt x="288" y="1047"/>
                      </a:cubicBezTo>
                      <a:cubicBezTo>
                        <a:pt x="285" y="1047"/>
                        <a:pt x="281" y="1047"/>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81" y="1032"/>
                        <a:pt x="281" y="1032"/>
                        <a:pt x="281" y="1032"/>
                      </a:cubicBezTo>
                      <a:cubicBezTo>
                        <a:pt x="281" y="1031"/>
                        <a:pt x="281" y="1031"/>
                        <a:pt x="281" y="1031"/>
                      </a:cubicBezTo>
                      <a:cubicBezTo>
                        <a:pt x="281" y="1030"/>
                        <a:pt x="282" y="1030"/>
                        <a:pt x="282" y="1030"/>
                      </a:cubicBezTo>
                      <a:cubicBezTo>
                        <a:pt x="282" y="1030"/>
                        <a:pt x="282" y="1030"/>
                        <a:pt x="282" y="1030"/>
                      </a:cubicBezTo>
                      <a:cubicBezTo>
                        <a:pt x="284" y="1030"/>
                        <a:pt x="286" y="1029"/>
                        <a:pt x="287" y="1029"/>
                      </a:cubicBezTo>
                      <a:cubicBezTo>
                        <a:pt x="289" y="1028"/>
                        <a:pt x="291" y="1028"/>
                        <a:pt x="292" y="1028"/>
                      </a:cubicBezTo>
                      <a:close/>
                      <a:moveTo>
                        <a:pt x="478" y="1033"/>
                      </a:moveTo>
                      <a:cubicBezTo>
                        <a:pt x="469" y="1033"/>
                        <a:pt x="462" y="1040"/>
                        <a:pt x="462" y="1048"/>
                      </a:cubicBezTo>
                      <a:cubicBezTo>
                        <a:pt x="462" y="1052"/>
                        <a:pt x="464" y="1056"/>
                        <a:pt x="467" y="1059"/>
                      </a:cubicBezTo>
                      <a:cubicBezTo>
                        <a:pt x="460" y="1068"/>
                        <a:pt x="460" y="1068"/>
                        <a:pt x="460" y="1068"/>
                      </a:cubicBezTo>
                      <a:cubicBezTo>
                        <a:pt x="463" y="1070"/>
                        <a:pt x="463" y="1070"/>
                        <a:pt x="463" y="1070"/>
                      </a:cubicBezTo>
                      <a:cubicBezTo>
                        <a:pt x="470" y="1061"/>
                        <a:pt x="470" y="1061"/>
                        <a:pt x="470" y="1061"/>
                      </a:cubicBezTo>
                      <a:cubicBezTo>
                        <a:pt x="472" y="1063"/>
                        <a:pt x="475" y="1064"/>
                        <a:pt x="478" y="1064"/>
                      </a:cubicBezTo>
                      <a:cubicBezTo>
                        <a:pt x="486" y="1064"/>
                        <a:pt x="493" y="1057"/>
                        <a:pt x="493" y="1048"/>
                      </a:cubicBezTo>
                      <a:cubicBezTo>
                        <a:pt x="493" y="1040"/>
                        <a:pt x="486" y="1033"/>
                        <a:pt x="478" y="1033"/>
                      </a:cubicBezTo>
                      <a:close/>
                      <a:moveTo>
                        <a:pt x="478" y="1060"/>
                      </a:moveTo>
                      <a:cubicBezTo>
                        <a:pt x="471" y="1060"/>
                        <a:pt x="466" y="1055"/>
                        <a:pt x="466" y="1048"/>
                      </a:cubicBezTo>
                      <a:cubicBezTo>
                        <a:pt x="466" y="1042"/>
                        <a:pt x="471" y="1037"/>
                        <a:pt x="478" y="1037"/>
                      </a:cubicBezTo>
                      <a:cubicBezTo>
                        <a:pt x="484" y="1037"/>
                        <a:pt x="489" y="1042"/>
                        <a:pt x="489" y="1048"/>
                      </a:cubicBezTo>
                      <a:cubicBezTo>
                        <a:pt x="489" y="1055"/>
                        <a:pt x="484" y="1060"/>
                        <a:pt x="478" y="1060"/>
                      </a:cubicBezTo>
                      <a:close/>
                      <a:moveTo>
                        <a:pt x="602" y="1116"/>
                      </a:moveTo>
                      <a:cubicBezTo>
                        <a:pt x="602" y="1139"/>
                        <a:pt x="584" y="1156"/>
                        <a:pt x="562" y="1156"/>
                      </a:cubicBezTo>
                      <a:cubicBezTo>
                        <a:pt x="40" y="1156"/>
                        <a:pt x="40" y="1156"/>
                        <a:pt x="40" y="1156"/>
                      </a:cubicBezTo>
                      <a:cubicBezTo>
                        <a:pt x="18" y="1156"/>
                        <a:pt x="0" y="1139"/>
                        <a:pt x="0" y="1116"/>
                      </a:cubicBezTo>
                      <a:cubicBezTo>
                        <a:pt x="0" y="40"/>
                        <a:pt x="0" y="40"/>
                        <a:pt x="0" y="40"/>
                      </a:cubicBezTo>
                      <a:cubicBezTo>
                        <a:pt x="0" y="18"/>
                        <a:pt x="18" y="0"/>
                        <a:pt x="40" y="0"/>
                      </a:cubicBezTo>
                      <a:cubicBezTo>
                        <a:pt x="562" y="0"/>
                        <a:pt x="562" y="0"/>
                        <a:pt x="562" y="0"/>
                      </a:cubicBezTo>
                      <a:cubicBezTo>
                        <a:pt x="584" y="0"/>
                        <a:pt x="602" y="18"/>
                        <a:pt x="602" y="40"/>
                      </a:cubicBezTo>
                      <a:lnTo>
                        <a:pt x="602" y="1116"/>
                      </a:lnTo>
                      <a:close/>
                    </a:path>
                  </a:pathLst>
                </a:custGeom>
                <a:solidFill>
                  <a:srgbClr val="FFFFFF"/>
                </a:solidFill>
                <a:ln>
                  <a:noFill/>
                </a:ln>
              </p:spPr>
              <p:txBody>
                <a:bodyPr vert="horz" wrap="square" lIns="91440" tIns="91440" rIns="91440" bIns="91440" numCol="1" anchor="t" anchorCtr="0" compatLnSpc="1">
                  <a:prstTxWarp prst="textNoShape">
                    <a:avLst/>
                  </a:prstTxWarp>
                </a:bodyPr>
                <a:lstStyle/>
                <a:p>
                  <a:pPr defTabSz="1242121">
                    <a:defRPr/>
                  </a:pPr>
                  <a:endParaRPr lang="en-US" sz="2400" kern="0" dirty="0">
                    <a:solidFill>
                      <a:srgbClr val="000000"/>
                    </a:solidFill>
                  </a:endParaRPr>
                </a:p>
              </p:txBody>
            </p:sp>
            <p:sp>
              <p:nvSpPr>
                <p:cNvPr id="34" name="Freeform 78"/>
                <p:cNvSpPr>
                  <a:spLocks noChangeAspect="1" noEditPoints="1"/>
                </p:cNvSpPr>
                <p:nvPr/>
              </p:nvSpPr>
              <p:spPr bwMode="black">
                <a:xfrm>
                  <a:off x="-1143963" y="3728091"/>
                  <a:ext cx="258923" cy="274320"/>
                </a:xfrm>
                <a:custGeom>
                  <a:avLst/>
                  <a:gdLst>
                    <a:gd name="T0" fmla="*/ 94 w 1389"/>
                    <a:gd name="T1" fmla="*/ 1471 h 1471"/>
                    <a:gd name="T2" fmla="*/ 199 w 1389"/>
                    <a:gd name="T3" fmla="*/ 844 h 1471"/>
                    <a:gd name="T4" fmla="*/ 493 w 1389"/>
                    <a:gd name="T5" fmla="*/ 973 h 1471"/>
                    <a:gd name="T6" fmla="*/ 218 w 1389"/>
                    <a:gd name="T7" fmla="*/ 995 h 1471"/>
                    <a:gd name="T8" fmla="*/ 568 w 1389"/>
                    <a:gd name="T9" fmla="*/ 1346 h 1471"/>
                    <a:gd name="T10" fmla="*/ 594 w 1389"/>
                    <a:gd name="T11" fmla="*/ 1052 h 1471"/>
                    <a:gd name="T12" fmla="*/ 719 w 1389"/>
                    <a:gd name="T13" fmla="*/ 1365 h 1471"/>
                    <a:gd name="T14" fmla="*/ 94 w 1389"/>
                    <a:gd name="T15" fmla="*/ 1471 h 1471"/>
                    <a:gd name="T16" fmla="*/ 1223 w 1389"/>
                    <a:gd name="T17" fmla="*/ 580 h 1471"/>
                    <a:gd name="T18" fmla="*/ 1046 w 1389"/>
                    <a:gd name="T19" fmla="*/ 599 h 1471"/>
                    <a:gd name="T20" fmla="*/ 1257 w 1389"/>
                    <a:gd name="T21" fmla="*/ 716 h 1471"/>
                    <a:gd name="T22" fmla="*/ 1340 w 1389"/>
                    <a:gd name="T23" fmla="*/ 219 h 1471"/>
                    <a:gd name="T24" fmla="*/ 842 w 1389"/>
                    <a:gd name="T25" fmla="*/ 301 h 1471"/>
                    <a:gd name="T26" fmla="*/ 963 w 1389"/>
                    <a:gd name="T27" fmla="*/ 505 h 1471"/>
                    <a:gd name="T28" fmla="*/ 982 w 1389"/>
                    <a:gd name="T29" fmla="*/ 335 h 1471"/>
                    <a:gd name="T30" fmla="*/ 1223 w 1389"/>
                    <a:gd name="T31" fmla="*/ 339 h 1471"/>
                    <a:gd name="T32" fmla="*/ 0 w 1389"/>
                    <a:gd name="T33" fmla="*/ 0 h 1471"/>
                    <a:gd name="T34" fmla="*/ 117 w 1389"/>
                    <a:gd name="T35" fmla="*/ 716 h 1471"/>
                    <a:gd name="T36" fmla="*/ 504 w 1389"/>
                    <a:gd name="T37" fmla="*/ 584 h 1471"/>
                    <a:gd name="T38" fmla="*/ 135 w 1389"/>
                    <a:gd name="T39" fmla="*/ 561 h 1471"/>
                    <a:gd name="T40" fmla="*/ 560 w 1389"/>
                    <a:gd name="T41" fmla="*/ 135 h 1471"/>
                    <a:gd name="T42" fmla="*/ 583 w 1389"/>
                    <a:gd name="T43" fmla="*/ 482 h 1471"/>
                    <a:gd name="T44" fmla="*/ 719 w 1389"/>
                    <a:gd name="T45" fmla="*/ 109 h 1471"/>
                    <a:gd name="T46" fmla="*/ 0 w 1389"/>
                    <a:gd name="T47" fmla="*/ 0 h 1471"/>
                    <a:gd name="T48" fmla="*/ 847 w 1389"/>
                    <a:gd name="T49" fmla="*/ 927 h 1471"/>
                    <a:gd name="T50" fmla="*/ 952 w 1389"/>
                    <a:gd name="T51" fmla="*/ 1387 h 1471"/>
                    <a:gd name="T52" fmla="*/ 1389 w 1389"/>
                    <a:gd name="T53" fmla="*/ 954 h 1471"/>
                    <a:gd name="T54" fmla="*/ 945 w 1389"/>
                    <a:gd name="T55" fmla="*/ 844 h 1471"/>
                    <a:gd name="T56" fmla="*/ 1249 w 1389"/>
                    <a:gd name="T57" fmla="*/ 961 h 1471"/>
                    <a:gd name="T58" fmla="*/ 1272 w 1389"/>
                    <a:gd name="T59" fmla="*/ 1271 h 1471"/>
                    <a:gd name="T60" fmla="*/ 964 w 1389"/>
                    <a:gd name="T61" fmla="*/ 1248 h 1471"/>
                    <a:gd name="T62" fmla="*/ 964 w 1389"/>
                    <a:gd name="T63" fmla="*/ 1044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9" h="1471">
                      <a:moveTo>
                        <a:pt x="94" y="1471"/>
                      </a:moveTo>
                      <a:cubicBezTo>
                        <a:pt x="94" y="1471"/>
                        <a:pt x="94" y="1471"/>
                        <a:pt x="94" y="1471"/>
                      </a:cubicBezTo>
                      <a:cubicBezTo>
                        <a:pt x="94" y="954"/>
                        <a:pt x="94" y="954"/>
                        <a:pt x="94" y="954"/>
                      </a:cubicBezTo>
                      <a:cubicBezTo>
                        <a:pt x="94" y="894"/>
                        <a:pt x="143" y="844"/>
                        <a:pt x="199" y="844"/>
                      </a:cubicBezTo>
                      <a:cubicBezTo>
                        <a:pt x="199" y="844"/>
                        <a:pt x="199" y="844"/>
                        <a:pt x="621" y="844"/>
                      </a:cubicBezTo>
                      <a:cubicBezTo>
                        <a:pt x="621" y="844"/>
                        <a:pt x="621" y="844"/>
                        <a:pt x="493" y="973"/>
                      </a:cubicBezTo>
                      <a:cubicBezTo>
                        <a:pt x="493" y="973"/>
                        <a:pt x="493" y="973"/>
                        <a:pt x="245" y="973"/>
                      </a:cubicBezTo>
                      <a:cubicBezTo>
                        <a:pt x="229" y="973"/>
                        <a:pt x="218" y="980"/>
                        <a:pt x="218" y="995"/>
                      </a:cubicBezTo>
                      <a:cubicBezTo>
                        <a:pt x="218" y="995"/>
                        <a:pt x="218" y="995"/>
                        <a:pt x="218" y="1346"/>
                      </a:cubicBezTo>
                      <a:cubicBezTo>
                        <a:pt x="218" y="1346"/>
                        <a:pt x="218" y="1346"/>
                        <a:pt x="568" y="1346"/>
                      </a:cubicBezTo>
                      <a:cubicBezTo>
                        <a:pt x="583" y="1346"/>
                        <a:pt x="594" y="1335"/>
                        <a:pt x="594" y="1320"/>
                      </a:cubicBezTo>
                      <a:cubicBezTo>
                        <a:pt x="594" y="1320"/>
                        <a:pt x="594" y="1320"/>
                        <a:pt x="594" y="1052"/>
                      </a:cubicBezTo>
                      <a:cubicBezTo>
                        <a:pt x="594" y="1052"/>
                        <a:pt x="594" y="1052"/>
                        <a:pt x="719" y="927"/>
                      </a:cubicBezTo>
                      <a:cubicBezTo>
                        <a:pt x="719" y="927"/>
                        <a:pt x="719" y="927"/>
                        <a:pt x="719" y="1365"/>
                      </a:cubicBezTo>
                      <a:cubicBezTo>
                        <a:pt x="719" y="1422"/>
                        <a:pt x="670" y="1471"/>
                        <a:pt x="609" y="1471"/>
                      </a:cubicBezTo>
                      <a:cubicBezTo>
                        <a:pt x="609" y="1471"/>
                        <a:pt x="609" y="1471"/>
                        <a:pt x="94" y="1471"/>
                      </a:cubicBezTo>
                      <a:close/>
                      <a:moveTo>
                        <a:pt x="1223" y="339"/>
                      </a:moveTo>
                      <a:cubicBezTo>
                        <a:pt x="1223" y="580"/>
                        <a:pt x="1223" y="580"/>
                        <a:pt x="1223" y="580"/>
                      </a:cubicBezTo>
                      <a:cubicBezTo>
                        <a:pt x="1223" y="592"/>
                        <a:pt x="1215" y="599"/>
                        <a:pt x="1204" y="599"/>
                      </a:cubicBezTo>
                      <a:cubicBezTo>
                        <a:pt x="1046" y="599"/>
                        <a:pt x="1046" y="599"/>
                        <a:pt x="1046" y="599"/>
                      </a:cubicBezTo>
                      <a:cubicBezTo>
                        <a:pt x="929" y="716"/>
                        <a:pt x="929" y="716"/>
                        <a:pt x="929" y="716"/>
                      </a:cubicBezTo>
                      <a:cubicBezTo>
                        <a:pt x="1257" y="716"/>
                        <a:pt x="1257" y="716"/>
                        <a:pt x="1257" y="716"/>
                      </a:cubicBezTo>
                      <a:cubicBezTo>
                        <a:pt x="1302" y="716"/>
                        <a:pt x="1340" y="682"/>
                        <a:pt x="1340" y="633"/>
                      </a:cubicBezTo>
                      <a:cubicBezTo>
                        <a:pt x="1340" y="219"/>
                        <a:pt x="1340" y="219"/>
                        <a:pt x="1340" y="219"/>
                      </a:cubicBezTo>
                      <a:cubicBezTo>
                        <a:pt x="925" y="219"/>
                        <a:pt x="925" y="219"/>
                        <a:pt x="925" y="219"/>
                      </a:cubicBezTo>
                      <a:cubicBezTo>
                        <a:pt x="880" y="219"/>
                        <a:pt x="842" y="256"/>
                        <a:pt x="842" y="301"/>
                      </a:cubicBezTo>
                      <a:cubicBezTo>
                        <a:pt x="846" y="622"/>
                        <a:pt x="846" y="622"/>
                        <a:pt x="846" y="622"/>
                      </a:cubicBezTo>
                      <a:cubicBezTo>
                        <a:pt x="963" y="505"/>
                        <a:pt x="963" y="505"/>
                        <a:pt x="963" y="505"/>
                      </a:cubicBezTo>
                      <a:cubicBezTo>
                        <a:pt x="963" y="354"/>
                        <a:pt x="963" y="354"/>
                        <a:pt x="963" y="354"/>
                      </a:cubicBezTo>
                      <a:cubicBezTo>
                        <a:pt x="963" y="347"/>
                        <a:pt x="970" y="335"/>
                        <a:pt x="982" y="335"/>
                      </a:cubicBezTo>
                      <a:cubicBezTo>
                        <a:pt x="1223" y="339"/>
                        <a:pt x="1223" y="339"/>
                        <a:pt x="1223" y="339"/>
                      </a:cubicBezTo>
                      <a:cubicBezTo>
                        <a:pt x="1223" y="339"/>
                        <a:pt x="1223" y="339"/>
                        <a:pt x="1223" y="339"/>
                      </a:cubicBezTo>
                      <a:close/>
                      <a:moveTo>
                        <a:pt x="0" y="0"/>
                      </a:moveTo>
                      <a:cubicBezTo>
                        <a:pt x="0" y="0"/>
                        <a:pt x="0" y="0"/>
                        <a:pt x="0" y="0"/>
                      </a:cubicBezTo>
                      <a:cubicBezTo>
                        <a:pt x="0" y="610"/>
                        <a:pt x="0" y="610"/>
                        <a:pt x="0" y="610"/>
                      </a:cubicBezTo>
                      <a:cubicBezTo>
                        <a:pt x="0" y="671"/>
                        <a:pt x="56" y="716"/>
                        <a:pt x="117" y="716"/>
                      </a:cubicBezTo>
                      <a:cubicBezTo>
                        <a:pt x="117" y="716"/>
                        <a:pt x="117" y="716"/>
                        <a:pt x="636" y="716"/>
                      </a:cubicBezTo>
                      <a:cubicBezTo>
                        <a:pt x="636" y="716"/>
                        <a:pt x="636" y="716"/>
                        <a:pt x="504" y="584"/>
                      </a:cubicBezTo>
                      <a:cubicBezTo>
                        <a:pt x="504" y="584"/>
                        <a:pt x="504" y="584"/>
                        <a:pt x="158" y="584"/>
                      </a:cubicBezTo>
                      <a:cubicBezTo>
                        <a:pt x="147" y="584"/>
                        <a:pt x="135" y="573"/>
                        <a:pt x="135" y="561"/>
                      </a:cubicBezTo>
                      <a:cubicBezTo>
                        <a:pt x="135" y="561"/>
                        <a:pt x="135" y="561"/>
                        <a:pt x="135" y="135"/>
                      </a:cubicBezTo>
                      <a:cubicBezTo>
                        <a:pt x="135" y="135"/>
                        <a:pt x="135" y="135"/>
                        <a:pt x="560" y="135"/>
                      </a:cubicBezTo>
                      <a:cubicBezTo>
                        <a:pt x="572" y="135"/>
                        <a:pt x="583" y="147"/>
                        <a:pt x="583" y="158"/>
                      </a:cubicBezTo>
                      <a:cubicBezTo>
                        <a:pt x="583" y="158"/>
                        <a:pt x="583" y="158"/>
                        <a:pt x="583" y="482"/>
                      </a:cubicBezTo>
                      <a:cubicBezTo>
                        <a:pt x="583" y="482"/>
                        <a:pt x="583" y="482"/>
                        <a:pt x="719" y="618"/>
                      </a:cubicBezTo>
                      <a:cubicBezTo>
                        <a:pt x="719" y="618"/>
                        <a:pt x="719" y="618"/>
                        <a:pt x="719" y="109"/>
                      </a:cubicBezTo>
                      <a:cubicBezTo>
                        <a:pt x="719" y="49"/>
                        <a:pt x="670" y="3"/>
                        <a:pt x="609" y="3"/>
                      </a:cubicBezTo>
                      <a:cubicBezTo>
                        <a:pt x="609" y="3"/>
                        <a:pt x="609" y="3"/>
                        <a:pt x="0" y="0"/>
                      </a:cubicBezTo>
                      <a:close/>
                      <a:moveTo>
                        <a:pt x="964" y="1044"/>
                      </a:moveTo>
                      <a:cubicBezTo>
                        <a:pt x="847" y="927"/>
                        <a:pt x="847" y="927"/>
                        <a:pt x="847" y="927"/>
                      </a:cubicBezTo>
                      <a:cubicBezTo>
                        <a:pt x="847" y="1282"/>
                        <a:pt x="847" y="1282"/>
                        <a:pt x="847" y="1282"/>
                      </a:cubicBezTo>
                      <a:cubicBezTo>
                        <a:pt x="847" y="1342"/>
                        <a:pt x="892" y="1387"/>
                        <a:pt x="952" y="1387"/>
                      </a:cubicBezTo>
                      <a:cubicBezTo>
                        <a:pt x="1389" y="1391"/>
                        <a:pt x="1389" y="1391"/>
                        <a:pt x="1389" y="1391"/>
                      </a:cubicBezTo>
                      <a:cubicBezTo>
                        <a:pt x="1389" y="954"/>
                        <a:pt x="1389" y="954"/>
                        <a:pt x="1389" y="954"/>
                      </a:cubicBezTo>
                      <a:cubicBezTo>
                        <a:pt x="1389" y="893"/>
                        <a:pt x="1343" y="844"/>
                        <a:pt x="1283" y="844"/>
                      </a:cubicBezTo>
                      <a:cubicBezTo>
                        <a:pt x="945" y="844"/>
                        <a:pt x="945" y="844"/>
                        <a:pt x="945" y="844"/>
                      </a:cubicBezTo>
                      <a:cubicBezTo>
                        <a:pt x="1061" y="961"/>
                        <a:pt x="1061" y="961"/>
                        <a:pt x="1061" y="961"/>
                      </a:cubicBezTo>
                      <a:cubicBezTo>
                        <a:pt x="1249" y="961"/>
                        <a:pt x="1249" y="961"/>
                        <a:pt x="1249" y="961"/>
                      </a:cubicBezTo>
                      <a:cubicBezTo>
                        <a:pt x="1261" y="961"/>
                        <a:pt x="1272" y="973"/>
                        <a:pt x="1272" y="988"/>
                      </a:cubicBezTo>
                      <a:cubicBezTo>
                        <a:pt x="1272" y="1271"/>
                        <a:pt x="1272" y="1271"/>
                        <a:pt x="1272" y="1271"/>
                      </a:cubicBezTo>
                      <a:cubicBezTo>
                        <a:pt x="986" y="1271"/>
                        <a:pt x="986" y="1271"/>
                        <a:pt x="986" y="1271"/>
                      </a:cubicBezTo>
                      <a:cubicBezTo>
                        <a:pt x="975" y="1271"/>
                        <a:pt x="964" y="1259"/>
                        <a:pt x="964" y="1248"/>
                      </a:cubicBezTo>
                      <a:cubicBezTo>
                        <a:pt x="964" y="1044"/>
                        <a:pt x="964" y="1044"/>
                        <a:pt x="964" y="1044"/>
                      </a:cubicBezTo>
                      <a:cubicBezTo>
                        <a:pt x="964" y="1044"/>
                        <a:pt x="964" y="1044"/>
                        <a:pt x="964" y="10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2174">
                    <a:defRPr/>
                  </a:pPr>
                  <a:endParaRPr lang="en-US" sz="2400" kern="0" dirty="0" smtClean="0">
                    <a:solidFill>
                      <a:srgbClr val="FFFFFF"/>
                    </a:solidFill>
                  </a:endParaRPr>
                </a:p>
              </p:txBody>
            </p:sp>
          </p:grpSp>
        </p:grpSp>
        <p:pic>
          <p:nvPicPr>
            <p:cNvPr id="25" name="Picture 2"/>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542407" y="3392635"/>
              <a:ext cx="1189356" cy="880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Straight Connector 25"/>
            <p:cNvCxnSpPr/>
            <p:nvPr/>
          </p:nvCxnSpPr>
          <p:spPr>
            <a:xfrm flipH="1">
              <a:off x="2139409" y="3014237"/>
              <a:ext cx="103109" cy="331822"/>
            </a:xfrm>
            <a:prstGeom prst="line">
              <a:avLst/>
            </a:prstGeom>
            <a:noFill/>
            <a:ln w="25400" cap="flat" cmpd="sng" algn="ctr">
              <a:solidFill>
                <a:srgbClr val="FFFFFF"/>
              </a:solidFill>
              <a:prstDash val="sysDash"/>
              <a:headEnd type="none" w="lg" len="lg"/>
              <a:tailEnd type="none" w="lg" len="lg"/>
            </a:ln>
            <a:effectLst/>
          </p:spPr>
        </p:cxnSp>
        <p:cxnSp>
          <p:nvCxnSpPr>
            <p:cNvPr id="27" name="Straight Connector 26"/>
            <p:cNvCxnSpPr/>
            <p:nvPr/>
          </p:nvCxnSpPr>
          <p:spPr>
            <a:xfrm>
              <a:off x="1325329" y="3014237"/>
              <a:ext cx="106689" cy="325916"/>
            </a:xfrm>
            <a:prstGeom prst="line">
              <a:avLst/>
            </a:prstGeom>
            <a:noFill/>
            <a:ln w="25400" cap="flat" cmpd="sng" algn="ctr">
              <a:solidFill>
                <a:srgbClr val="FFFFFF"/>
              </a:solidFill>
              <a:prstDash val="sysDash"/>
              <a:headEnd type="none" w="lg" len="lg"/>
              <a:tailEnd type="none" w="lg" len="lg"/>
            </a:ln>
            <a:effectLst/>
          </p:spPr>
        </p:cxnSp>
        <p:grpSp>
          <p:nvGrpSpPr>
            <p:cNvPr id="28" name="Group 27"/>
            <p:cNvGrpSpPr>
              <a:grpSpLocks noChangeAspect="1"/>
            </p:cNvGrpSpPr>
            <p:nvPr/>
          </p:nvGrpSpPr>
          <p:grpSpPr>
            <a:xfrm>
              <a:off x="1962549" y="3455309"/>
              <a:ext cx="638879" cy="802896"/>
              <a:chOff x="5803618" y="1201523"/>
              <a:chExt cx="1313364" cy="1325562"/>
            </a:xfrm>
          </p:grpSpPr>
          <p:sp>
            <p:nvSpPr>
              <p:cNvPr id="29" name="Oval 122"/>
              <p:cNvSpPr>
                <a:spLocks noChangeArrowheads="1"/>
              </p:cNvSpPr>
              <p:nvPr/>
            </p:nvSpPr>
            <p:spPr bwMode="auto">
              <a:xfrm>
                <a:off x="5803618" y="1201523"/>
                <a:ext cx="1295902" cy="187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sp>
            <p:nvSpPr>
              <p:cNvPr id="30" name="Freeform 123"/>
              <p:cNvSpPr>
                <a:spLocks noEditPoints="1"/>
              </p:cNvSpPr>
              <p:nvPr/>
            </p:nvSpPr>
            <p:spPr bwMode="auto">
              <a:xfrm>
                <a:off x="5803618" y="1331699"/>
                <a:ext cx="1313364" cy="1195386"/>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grpSp>
      </p:grpSp>
      <p:grpSp>
        <p:nvGrpSpPr>
          <p:cNvPr id="37" name="Group 36"/>
          <p:cNvGrpSpPr/>
          <p:nvPr/>
        </p:nvGrpSpPr>
        <p:grpSpPr>
          <a:xfrm>
            <a:off x="8227741" y="1645920"/>
            <a:ext cx="3731386" cy="4849537"/>
            <a:chOff x="6019085" y="1047750"/>
            <a:chExt cx="2743915" cy="3566160"/>
          </a:xfrm>
        </p:grpSpPr>
        <p:grpSp>
          <p:nvGrpSpPr>
            <p:cNvPr id="38" name="Group 37"/>
            <p:cNvGrpSpPr/>
            <p:nvPr/>
          </p:nvGrpSpPr>
          <p:grpSpPr>
            <a:xfrm>
              <a:off x="6019085" y="1047750"/>
              <a:ext cx="2743915" cy="3566160"/>
              <a:chOff x="4264819" y="1554480"/>
              <a:chExt cx="3657600" cy="4754880"/>
            </a:xfrm>
          </p:grpSpPr>
          <p:sp>
            <p:nvSpPr>
              <p:cNvPr id="42" name="Rectangle 41"/>
              <p:cNvSpPr/>
              <p:nvPr/>
            </p:nvSpPr>
            <p:spPr bwMode="auto">
              <a:xfrm>
                <a:off x="4264819" y="2651760"/>
                <a:ext cx="3657600" cy="3657600"/>
              </a:xfrm>
              <a:prstGeom prst="rect">
                <a:avLst/>
              </a:prstGeom>
              <a:solidFill>
                <a:srgbClr val="D2D2D2"/>
              </a:solidFill>
              <a:ln w="9525" cap="flat" cmpd="sng" algn="ctr">
                <a:noFill/>
                <a:prstDash val="soli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algn="ctr" defTabSz="1241712">
                  <a:defRPr/>
                </a:pPr>
                <a:endParaRPr lang="en-US" sz="2400" kern="0" dirty="0" smtClean="0">
                  <a:gradFill>
                    <a:gsLst>
                      <a:gs pos="0">
                        <a:srgbClr val="FFFFFF"/>
                      </a:gs>
                      <a:gs pos="100000">
                        <a:srgbClr val="FFFFFF"/>
                      </a:gs>
                    </a:gsLst>
                    <a:lin ang="5400000" scaled="0"/>
                  </a:gradFill>
                </a:endParaRPr>
              </a:p>
            </p:txBody>
          </p:sp>
          <p:sp>
            <p:nvSpPr>
              <p:cNvPr id="43" name="Rectangle 42"/>
              <p:cNvSpPr/>
              <p:nvPr/>
            </p:nvSpPr>
            <p:spPr bwMode="auto">
              <a:xfrm>
                <a:off x="4264819" y="1554480"/>
                <a:ext cx="3657600" cy="1097280"/>
              </a:xfrm>
              <a:prstGeom prst="rect">
                <a:avLst/>
              </a:prstGeom>
              <a:solidFill>
                <a:srgbClr val="505050">
                  <a:lumMod val="40000"/>
                  <a:lumOff val="60000"/>
                </a:srgbClr>
              </a:solidFill>
              <a:ln w="25400"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1448">
                  <a:spcBef>
                    <a:spcPts val="428"/>
                  </a:spcBef>
                  <a:defRPr/>
                </a:pPr>
                <a:r>
                  <a:rPr lang="en-US" sz="2800" kern="0" dirty="0" smtClean="0">
                    <a:gradFill>
                      <a:gsLst>
                        <a:gs pos="0">
                          <a:sysClr val="window" lastClr="FFFFFF"/>
                        </a:gs>
                        <a:gs pos="100000">
                          <a:sysClr val="window" lastClr="FFFFFF"/>
                        </a:gs>
                      </a:gsLst>
                      <a:lin ang="16200000" scaled="0"/>
                    </a:gradFill>
                    <a:latin typeface="Segoe UI Light" pitchFamily="34" charset="0"/>
                  </a:rPr>
                  <a:t>Engineered for</a:t>
                </a:r>
                <a:br>
                  <a:rPr lang="en-US" sz="2800" kern="0" dirty="0" smtClean="0">
                    <a:gradFill>
                      <a:gsLst>
                        <a:gs pos="0">
                          <a:sysClr val="window" lastClr="FFFFFF"/>
                        </a:gs>
                        <a:gs pos="100000">
                          <a:sysClr val="window" lastClr="FFFFFF"/>
                        </a:gs>
                      </a:gsLst>
                      <a:lin ang="16200000" scaled="0"/>
                    </a:gradFill>
                    <a:latin typeface="Segoe UI Light" pitchFamily="34" charset="0"/>
                  </a:rPr>
                </a:br>
                <a:r>
                  <a:rPr lang="en-US" sz="2800" kern="0" dirty="0" smtClean="0">
                    <a:gradFill>
                      <a:gsLst>
                        <a:gs pos="0">
                          <a:sysClr val="window" lastClr="FFFFFF"/>
                        </a:gs>
                        <a:gs pos="100000">
                          <a:sysClr val="window" lastClr="FFFFFF"/>
                        </a:gs>
                      </a:gsLst>
                      <a:lin ang="16200000" scaled="0"/>
                    </a:gradFill>
                    <a:latin typeface="Segoe UI Light" pitchFamily="34" charset="0"/>
                  </a:rPr>
                  <a:t>Optimal </a:t>
                </a:r>
                <a:r>
                  <a:rPr lang="en-US" sz="2800" kern="0" dirty="0">
                    <a:gradFill>
                      <a:gsLst>
                        <a:gs pos="0">
                          <a:sysClr val="window" lastClr="FFFFFF"/>
                        </a:gs>
                        <a:gs pos="100000">
                          <a:sysClr val="window" lastClr="FFFFFF"/>
                        </a:gs>
                      </a:gsLst>
                      <a:lin ang="16200000" scaled="0"/>
                    </a:gradFill>
                    <a:latin typeface="Segoe UI Light" pitchFamily="34" charset="0"/>
                  </a:rPr>
                  <a:t>V</a:t>
                </a:r>
                <a:r>
                  <a:rPr lang="en-US" sz="2800" kern="0" dirty="0" err="1" smtClean="0">
                    <a:gradFill>
                      <a:gsLst>
                        <a:gs pos="0">
                          <a:sysClr val="window" lastClr="FFFFFF"/>
                        </a:gs>
                        <a:gs pos="100000">
                          <a:sysClr val="window" lastClr="FFFFFF"/>
                        </a:gs>
                      </a:gsLst>
                      <a:lin ang="16200000" scaled="0"/>
                    </a:gradFill>
                    <a:latin typeface="Segoe UI Light" pitchFamily="34" charset="0"/>
                  </a:rPr>
                  <a:t>alue</a:t>
                </a:r>
                <a:endParaRPr lang="en-US" sz="2800" kern="0" dirty="0" smtClean="0">
                  <a:gradFill>
                    <a:gsLst>
                      <a:gs pos="0">
                        <a:sysClr val="window" lastClr="FFFFFF"/>
                      </a:gs>
                      <a:gs pos="100000">
                        <a:sysClr val="window" lastClr="FFFFFF"/>
                      </a:gs>
                    </a:gsLst>
                    <a:lin ang="16200000" scaled="0"/>
                  </a:gradFill>
                  <a:latin typeface="Segoe UI Light" pitchFamily="34" charset="0"/>
                </a:endParaRPr>
              </a:p>
            </p:txBody>
          </p:sp>
        </p:grpSp>
        <p:grpSp>
          <p:nvGrpSpPr>
            <p:cNvPr id="39" name="Group 38"/>
            <p:cNvGrpSpPr/>
            <p:nvPr/>
          </p:nvGrpSpPr>
          <p:grpSpPr>
            <a:xfrm>
              <a:off x="6728576" y="2189542"/>
              <a:ext cx="1399699" cy="2117374"/>
              <a:chOff x="6728576" y="2189542"/>
              <a:chExt cx="1399699" cy="2117374"/>
            </a:xfrm>
          </p:grpSpPr>
          <p:pic>
            <p:nvPicPr>
              <p:cNvPr id="40" name="Picture 39" descr="\\MAGNUM\Projects\Microsoft\Cloud Power FY12\Design\ICONS_PNG\Lower_Energy_Costs.png"/>
              <p:cNvPicPr>
                <a:picLocks noChangeAspect="1" noChangeArrowheads="1"/>
              </p:cNvPicPr>
              <p:nvPr/>
            </p:nvPicPr>
            <p:blipFill>
              <a:blip r:embed="rId5" cstate="print">
                <a:lum bright="100000"/>
              </a:blip>
              <a:srcRect/>
              <a:stretch>
                <a:fillRect/>
              </a:stretch>
            </p:blipFill>
            <p:spPr bwMode="auto">
              <a:xfrm>
                <a:off x="6728576" y="3101964"/>
                <a:ext cx="1399699" cy="1204952"/>
              </a:xfrm>
              <a:prstGeom prst="rect">
                <a:avLst/>
              </a:prstGeom>
              <a:noFill/>
            </p:spPr>
          </p:pic>
          <p:pic>
            <p:nvPicPr>
              <p:cNvPr id="41" name="Picture 2" descr="\\MAGNUM\Projects\Microsoft\Cloud Power FY12\Design\ICONS_PNG\Tower.png"/>
              <p:cNvPicPr>
                <a:picLocks noChangeAspect="1" noChangeArrowheads="1"/>
              </p:cNvPicPr>
              <p:nvPr/>
            </p:nvPicPr>
            <p:blipFill rotWithShape="1">
              <a:blip r:embed="rId6" cstate="print">
                <a:lum bright="100000"/>
              </a:blip>
              <a:srcRect l="25122" t="8964" r="25122" b="8964"/>
              <a:stretch/>
            </p:blipFill>
            <p:spPr bwMode="auto">
              <a:xfrm>
                <a:off x="7070770" y="2189542"/>
                <a:ext cx="760744" cy="1106538"/>
              </a:xfrm>
              <a:prstGeom prst="rect">
                <a:avLst/>
              </a:prstGeom>
              <a:noFill/>
            </p:spPr>
          </p:pic>
        </p:grpSp>
      </p:grpSp>
    </p:spTree>
    <p:extLst>
      <p:ext uri="{BB962C8B-B14F-4D97-AF65-F5344CB8AC3E}">
        <p14:creationId xmlns:p14="http://schemas.microsoft.com/office/powerpoint/2010/main" val="309420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50" y="2125662"/>
            <a:ext cx="6021387" cy="1541518"/>
          </a:xfrm>
        </p:spPr>
        <p:txBody>
          <a:bodyPr/>
          <a:lstStyle/>
          <a:p>
            <a:r>
              <a:rPr lang="en-US" sz="4400" dirty="0"/>
              <a:t>Analytics Platform System Overview (APS)</a:t>
            </a:r>
          </a:p>
        </p:txBody>
      </p:sp>
      <p:sp>
        <p:nvSpPr>
          <p:cNvPr id="3" name="Text Placeholder 2"/>
          <p:cNvSpPr>
            <a:spLocks noGrp="1"/>
          </p:cNvSpPr>
          <p:nvPr>
            <p:ph type="body" sz="quarter" idx="14"/>
          </p:nvPr>
        </p:nvSpPr>
        <p:spPr>
          <a:xfrm>
            <a:off x="274638" y="4649390"/>
            <a:ext cx="6019799" cy="989855"/>
          </a:xfrm>
        </p:spPr>
        <p:txBody>
          <a:bodyPr/>
          <a:lstStyle/>
          <a:p>
            <a:r>
              <a:rPr lang="en-US" dirty="0" smtClean="0"/>
              <a:t>Franz Robeller</a:t>
            </a:r>
            <a:r>
              <a:rPr lang="en-US" dirty="0"/>
              <a:t/>
            </a:r>
            <a:br>
              <a:rPr lang="en-US" dirty="0"/>
            </a:br>
            <a:r>
              <a:rPr lang="en-US" dirty="0"/>
              <a:t>Lionel Pénuchot</a:t>
            </a:r>
          </a:p>
        </p:txBody>
      </p:sp>
      <p:sp>
        <p:nvSpPr>
          <p:cNvPr id="4" name="Text Placeholder 2"/>
          <p:cNvSpPr txBox="1">
            <a:spLocks/>
          </p:cNvSpPr>
          <p:nvPr/>
        </p:nvSpPr>
        <p:spPr bwMode="ltGray">
          <a:xfrm>
            <a:off x="274638" y="3811194"/>
            <a:ext cx="6400800" cy="838196"/>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dirty="0" smtClean="0"/>
              <a:t>DBI-B310</a:t>
            </a:r>
            <a:endParaRPr lang="en-US" dirty="0"/>
          </a:p>
        </p:txBody>
      </p:sp>
    </p:spTree>
    <p:extLst>
      <p:ext uri="{BB962C8B-B14F-4D97-AF65-F5344CB8AC3E}">
        <p14:creationId xmlns:p14="http://schemas.microsoft.com/office/powerpoint/2010/main" val="282306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4081"/>
            <a:ext cx="12436475" cy="798786"/>
          </a:xfrm>
        </p:spPr>
        <p:txBody>
          <a:bodyPr/>
          <a:lstStyle/>
          <a:p>
            <a:r>
              <a:rPr lang="en-US" sz="4400" dirty="0" smtClean="0"/>
              <a:t>Hadoop Alone is NOT the Answer to All Challenges</a:t>
            </a:r>
            <a:endParaRPr lang="en-US" sz="4400" dirty="0"/>
          </a:p>
        </p:txBody>
      </p:sp>
      <p:sp>
        <p:nvSpPr>
          <p:cNvPr id="4" name="Rectangle 3"/>
          <p:cNvSpPr/>
          <p:nvPr/>
        </p:nvSpPr>
        <p:spPr>
          <a:xfrm>
            <a:off x="402336" y="1682496"/>
            <a:ext cx="5326144" cy="4986780"/>
          </a:xfrm>
          <a:prstGeom prst="rect">
            <a:avLst/>
          </a:prstGeom>
          <a:solidFill>
            <a:srgbClr val="505050">
              <a:lumMod val="20000"/>
              <a:lumOff val="80000"/>
            </a:srgbClr>
          </a:solidFill>
          <a:ln w="25400" cap="flat" cmpd="sng" algn="ctr">
            <a:noFill/>
            <a:prstDash val="solid"/>
          </a:ln>
          <a:effectLst/>
        </p:spPr>
        <p:txBody>
          <a:bodyPr lIns="91413" tIns="45708" rIns="91413" bIns="45708" rtlCol="0" anchor="ctr"/>
          <a:lstStyle/>
          <a:p>
            <a:pPr algn="ctr" defTabSz="932468">
              <a:defRPr/>
            </a:pPr>
            <a:endParaRPr lang="en-US" kern="0" dirty="0" smtClean="0">
              <a:solidFill>
                <a:srgbClr val="FFFFFF"/>
              </a:solidFill>
            </a:endParaRPr>
          </a:p>
        </p:txBody>
      </p:sp>
      <p:sp>
        <p:nvSpPr>
          <p:cNvPr id="5" name="Rectangle 4"/>
          <p:cNvSpPr/>
          <p:nvPr/>
        </p:nvSpPr>
        <p:spPr>
          <a:xfrm>
            <a:off x="6647688" y="1682496"/>
            <a:ext cx="5326144" cy="4986780"/>
          </a:xfrm>
          <a:prstGeom prst="rect">
            <a:avLst/>
          </a:prstGeom>
          <a:solidFill>
            <a:srgbClr val="505050">
              <a:lumMod val="20000"/>
              <a:lumOff val="80000"/>
            </a:srgbClr>
          </a:solidFill>
          <a:ln w="25400" cap="flat" cmpd="sng" algn="ctr">
            <a:noFill/>
            <a:prstDash val="solid"/>
          </a:ln>
          <a:effectLst/>
        </p:spPr>
        <p:txBody>
          <a:bodyPr lIns="91413" tIns="45708" rIns="91413" bIns="45708" rtlCol="0" anchor="ctr"/>
          <a:lstStyle/>
          <a:p>
            <a:pPr algn="ctr" defTabSz="932468">
              <a:defRPr/>
            </a:pPr>
            <a:endParaRPr lang="en-US" kern="0" dirty="0" smtClean="0">
              <a:solidFill>
                <a:srgbClr val="FFFFFF"/>
              </a:solidFill>
            </a:endParaRPr>
          </a:p>
        </p:txBody>
      </p:sp>
      <p:sp>
        <p:nvSpPr>
          <p:cNvPr id="6" name="TextBox 5"/>
          <p:cNvSpPr txBox="1"/>
          <p:nvPr/>
        </p:nvSpPr>
        <p:spPr>
          <a:xfrm>
            <a:off x="6628574" y="1682496"/>
            <a:ext cx="4938231" cy="646222"/>
          </a:xfrm>
          <a:prstGeom prst="rect">
            <a:avLst/>
          </a:prstGeom>
          <a:noFill/>
        </p:spPr>
        <p:txBody>
          <a:bodyPr wrap="none" lIns="182826" tIns="182826" rIns="182826" bIns="182826" rtlCol="0">
            <a:spAutoFit/>
          </a:bodyPr>
          <a:lstStyle/>
          <a:p>
            <a:pPr algn="ctr" defTabSz="1241854"/>
            <a:r>
              <a:rPr lang="en-US" dirty="0" smtClean="0">
                <a:solidFill>
                  <a:srgbClr val="DC3C00"/>
                </a:solidFill>
                <a:latin typeface="Segoe UI Light" pitchFamily="34" charset="0"/>
              </a:rPr>
              <a:t>Move HDFS into the Warehouse </a:t>
            </a:r>
            <a:r>
              <a:rPr lang="en-US" dirty="0">
                <a:solidFill>
                  <a:srgbClr val="DC3C00"/>
                </a:solidFill>
                <a:latin typeface="Segoe UI Light" pitchFamily="34" charset="0"/>
              </a:rPr>
              <a:t>B</a:t>
            </a:r>
            <a:r>
              <a:rPr lang="en-US" dirty="0" smtClean="0">
                <a:solidFill>
                  <a:srgbClr val="DC3C00"/>
                </a:solidFill>
                <a:latin typeface="Segoe UI Light" pitchFamily="34" charset="0"/>
              </a:rPr>
              <a:t>efore </a:t>
            </a:r>
            <a:r>
              <a:rPr lang="en-US" dirty="0">
                <a:solidFill>
                  <a:srgbClr val="DC3C00"/>
                </a:solidFill>
                <a:latin typeface="Segoe UI Light" pitchFamily="34" charset="0"/>
              </a:rPr>
              <a:t>A</a:t>
            </a:r>
            <a:r>
              <a:rPr lang="en-US" dirty="0" smtClean="0">
                <a:solidFill>
                  <a:srgbClr val="DC3C00"/>
                </a:solidFill>
                <a:latin typeface="Segoe UI Light" pitchFamily="34" charset="0"/>
              </a:rPr>
              <a:t>nalysis</a:t>
            </a:r>
            <a:endParaRPr lang="en-US" dirty="0">
              <a:solidFill>
                <a:srgbClr val="DC3C00"/>
              </a:solidFill>
              <a:latin typeface="Segoe UI Light" pitchFamily="34" charset="0"/>
            </a:endParaRPr>
          </a:p>
        </p:txBody>
      </p:sp>
      <p:sp>
        <p:nvSpPr>
          <p:cNvPr id="7" name="Rectangle 6"/>
          <p:cNvSpPr/>
          <p:nvPr/>
        </p:nvSpPr>
        <p:spPr bwMode="auto">
          <a:xfrm>
            <a:off x="2927030" y="5097081"/>
            <a:ext cx="1371599" cy="1371600"/>
          </a:xfrm>
          <a:prstGeom prst="rect">
            <a:avLst/>
          </a:prstGeom>
          <a:solidFill>
            <a:srgbClr val="DC3C00"/>
          </a:solidFill>
          <a:ln w="25400" cap="flat" cmpd="sng" algn="ctr">
            <a:noFill/>
            <a:prstDash val="solid"/>
            <a:headEnd type="none" w="med" len="med"/>
            <a:tailEnd type="none" w="med" len="med"/>
          </a:ln>
          <a:effectLst/>
        </p:spPr>
        <p:txBody>
          <a:bodyPr rot="0" spcFirstLastPara="0" vertOverflow="overflow" horzOverflow="overflow" vert="horz" wrap="square" lIns="91413" tIns="91413" rIns="0" bIns="0" numCol="1" spcCol="0" rtlCol="0" fromWordArt="0" anchor="t" anchorCtr="0" forceAA="0" compatLnSpc="1">
            <a:prstTxWarp prst="textNoShape">
              <a:avLst/>
            </a:prstTxWarp>
            <a:noAutofit/>
          </a:bodyPr>
          <a:lstStyle/>
          <a:p>
            <a:pPr defTabSz="1788927" fontAlgn="base">
              <a:lnSpc>
                <a:spcPct val="90000"/>
              </a:lnSpc>
              <a:spcBef>
                <a:spcPct val="0"/>
              </a:spcBef>
              <a:spcAft>
                <a:spcPct val="0"/>
              </a:spcAft>
              <a:defRPr/>
            </a:pPr>
            <a:r>
              <a:rPr lang="en-US" kern="0" spc="-136" dirty="0" smtClean="0">
                <a:ln w="3175">
                  <a:noFill/>
                </a:ln>
                <a:gradFill>
                  <a:gsLst>
                    <a:gs pos="1250">
                      <a:srgbClr val="FFFFFF"/>
                    </a:gs>
                    <a:gs pos="100000">
                      <a:srgbClr val="FFFFFF"/>
                    </a:gs>
                  </a:gsLst>
                  <a:lin ang="5400000" scaled="0"/>
                </a:gradFill>
                <a:latin typeface="Segoe UI Light" pitchFamily="34" charset="0"/>
                <a:cs typeface="Segoe UI" pitchFamily="34" charset="0"/>
              </a:rPr>
              <a:t>HDFS </a:t>
            </a:r>
          </a:p>
          <a:p>
            <a:pPr defTabSz="1788927" fontAlgn="base">
              <a:lnSpc>
                <a:spcPct val="90000"/>
              </a:lnSpc>
              <a:spcBef>
                <a:spcPct val="0"/>
              </a:spcBef>
              <a:spcAft>
                <a:spcPct val="0"/>
              </a:spcAft>
              <a:defRPr/>
            </a:pPr>
            <a:r>
              <a:rPr lang="en-US" kern="0" spc="-136" dirty="0" smtClean="0">
                <a:ln w="3175">
                  <a:noFill/>
                </a:ln>
                <a:gradFill>
                  <a:gsLst>
                    <a:gs pos="1250">
                      <a:srgbClr val="FFFFFF"/>
                    </a:gs>
                    <a:gs pos="100000">
                      <a:srgbClr val="FFFFFF"/>
                    </a:gs>
                  </a:gsLst>
                  <a:lin ang="5400000" scaled="0"/>
                </a:gradFill>
                <a:latin typeface="Segoe UI Light" pitchFamily="34" charset="0"/>
                <a:cs typeface="Segoe UI" pitchFamily="34" charset="0"/>
              </a:rPr>
              <a:t>(Hadoop)</a:t>
            </a:r>
          </a:p>
        </p:txBody>
      </p:sp>
      <p:grpSp>
        <p:nvGrpSpPr>
          <p:cNvPr id="8" name="Group 7"/>
          <p:cNvGrpSpPr/>
          <p:nvPr/>
        </p:nvGrpSpPr>
        <p:grpSpPr>
          <a:xfrm>
            <a:off x="1822545" y="3586341"/>
            <a:ext cx="2485726" cy="1263738"/>
            <a:chOff x="1866897" y="3586338"/>
            <a:chExt cx="2485726" cy="1263738"/>
          </a:xfrm>
        </p:grpSpPr>
        <p:sp>
          <p:nvSpPr>
            <p:cNvPr id="9" name="Rectangle 8"/>
            <p:cNvSpPr/>
            <p:nvPr/>
          </p:nvSpPr>
          <p:spPr>
            <a:xfrm>
              <a:off x="1866897" y="4171333"/>
              <a:ext cx="2485726" cy="676029"/>
            </a:xfrm>
            <a:prstGeom prst="rect">
              <a:avLst/>
            </a:prstGeom>
            <a:solidFill>
              <a:srgbClr val="FFFFFF"/>
            </a:solidFill>
            <a:ln w="25400" cap="flat" cmpd="sng" algn="ctr">
              <a:noFill/>
              <a:prstDash val="solid"/>
            </a:ln>
            <a:effectLst/>
          </p:spPr>
          <p:txBody>
            <a:bodyPr rtlCol="0" anchor="ctr"/>
            <a:lstStyle/>
            <a:p>
              <a:pPr algn="ctr" defTabSz="932468">
                <a:defRPr/>
              </a:pPr>
              <a:endParaRPr lang="en-US" kern="0" dirty="0" smtClean="0">
                <a:solidFill>
                  <a:srgbClr val="FFFFFF"/>
                </a:solidFill>
              </a:endParaRPr>
            </a:p>
          </p:txBody>
        </p:sp>
        <p:sp>
          <p:nvSpPr>
            <p:cNvPr id="10" name="Pentagon 9"/>
            <p:cNvSpPr/>
            <p:nvPr/>
          </p:nvSpPr>
          <p:spPr>
            <a:xfrm rot="16200000">
              <a:off x="2648591" y="3276742"/>
              <a:ext cx="922338" cy="1541529"/>
            </a:xfrm>
            <a:prstGeom prst="homePlate">
              <a:avLst/>
            </a:prstGeom>
            <a:solidFill>
              <a:srgbClr val="FFFFFF"/>
            </a:solidFill>
            <a:ln w="25400" cap="flat" cmpd="sng" algn="ctr">
              <a:noFill/>
              <a:prstDash val="solid"/>
            </a:ln>
            <a:effectLst/>
          </p:spPr>
          <p:txBody>
            <a:bodyPr rtlCol="0" anchor="ctr"/>
            <a:lstStyle/>
            <a:p>
              <a:pPr algn="ctr" defTabSz="1239789">
                <a:defRPr/>
              </a:pPr>
              <a:endParaRPr lang="en-US" sz="2400" kern="0" dirty="0" smtClean="0">
                <a:solidFill>
                  <a:srgbClr val="FFFFFF"/>
                </a:solidFill>
              </a:endParaRPr>
            </a:p>
          </p:txBody>
        </p:sp>
        <p:pic>
          <p:nvPicPr>
            <p:cNvPr id="11" name="Picture 16" descr="http://www.jkspeaks.com/wordpress/wp-content/uploads/2011/05/mapreduce-logo.jp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044409" y="4162089"/>
              <a:ext cx="2130703" cy="687987"/>
            </a:xfrm>
            <a:prstGeom prst="rect">
              <a:avLst/>
            </a:prstGeom>
            <a:solidFill>
              <a:srgbClr val="FFFFFF"/>
            </a:solidFill>
            <a:extLst/>
          </p:spPr>
        </p:pic>
      </p:grpSp>
      <p:pic>
        <p:nvPicPr>
          <p:cNvPr id="12" name="Picture 2"/>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3195554" y="5752703"/>
            <a:ext cx="823335" cy="60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reeform 27"/>
          <p:cNvSpPr>
            <a:spLocks noChangeAspect="1" noEditPoints="1"/>
          </p:cNvSpPr>
          <p:nvPr/>
        </p:nvSpPr>
        <p:spPr bwMode="black">
          <a:xfrm>
            <a:off x="9639861" y="2389504"/>
            <a:ext cx="1714922" cy="1104707"/>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rgbClr val="505050"/>
          </a:solidFill>
          <a:extLst/>
        </p:spPr>
        <p:txBody>
          <a:bodyPr vert="horz" wrap="square" lIns="124310" tIns="62156" rIns="124310" bIns="62156" numCol="1" anchor="t" anchorCtr="0" compatLnSpc="1">
            <a:prstTxWarp prst="textNoShape">
              <a:avLst/>
            </a:prstTxWarp>
          </a:bodyPr>
          <a:lstStyle/>
          <a:p>
            <a:pPr defTabSz="1239740">
              <a:defRPr/>
            </a:pPr>
            <a:endParaRPr lang="en-US" sz="2400" kern="0" dirty="0">
              <a:solidFill>
                <a:srgbClr val="000000"/>
              </a:solidFill>
            </a:endParaRPr>
          </a:p>
        </p:txBody>
      </p:sp>
      <p:grpSp>
        <p:nvGrpSpPr>
          <p:cNvPr id="14" name="Group 13"/>
          <p:cNvGrpSpPr/>
          <p:nvPr/>
        </p:nvGrpSpPr>
        <p:grpSpPr>
          <a:xfrm>
            <a:off x="7113253" y="5076425"/>
            <a:ext cx="4022275" cy="1386104"/>
            <a:chOff x="7121867" y="5076423"/>
            <a:chExt cx="4022275" cy="1386104"/>
          </a:xfrm>
        </p:grpSpPr>
        <p:sp>
          <p:nvSpPr>
            <p:cNvPr id="15" name="Pentagon 14"/>
            <p:cNvSpPr/>
            <p:nvPr/>
          </p:nvSpPr>
          <p:spPr>
            <a:xfrm>
              <a:off x="8610430" y="5076423"/>
              <a:ext cx="1198835" cy="1371601"/>
            </a:xfrm>
            <a:prstGeom prst="homePlate">
              <a:avLst/>
            </a:prstGeom>
            <a:solidFill>
              <a:srgbClr val="FFFFFF">
                <a:alpha val="56000"/>
              </a:srgbClr>
            </a:solidFill>
            <a:ln w="25400" cap="flat" cmpd="sng" algn="ctr">
              <a:noFill/>
              <a:prstDash val="solid"/>
            </a:ln>
            <a:effectLst/>
          </p:spPr>
          <p:txBody>
            <a:bodyPr rtlCol="0" anchor="ctr"/>
            <a:lstStyle/>
            <a:p>
              <a:pPr algn="ctr" defTabSz="1239789">
                <a:defRPr/>
              </a:pPr>
              <a:r>
                <a:rPr lang="en-US" sz="2400" kern="0" dirty="0" smtClean="0">
                  <a:solidFill>
                    <a:srgbClr val="505050"/>
                  </a:solidFill>
                </a:rPr>
                <a:t>ETL</a:t>
              </a:r>
            </a:p>
          </p:txBody>
        </p:sp>
        <p:sp>
          <p:nvSpPr>
            <p:cNvPr id="16" name="Rectangle 15"/>
            <p:cNvSpPr/>
            <p:nvPr/>
          </p:nvSpPr>
          <p:spPr bwMode="auto">
            <a:xfrm>
              <a:off x="9772542" y="5076424"/>
              <a:ext cx="1371600" cy="1371600"/>
            </a:xfrm>
            <a:prstGeom prst="rect">
              <a:avLst/>
            </a:prstGeom>
            <a:solidFill>
              <a:srgbClr val="DC3C00"/>
            </a:solidFill>
            <a:ln w="25400" cap="flat" cmpd="sng" algn="ctr">
              <a:noFill/>
              <a:prstDash val="solid"/>
              <a:headEnd type="none" w="med" len="med"/>
              <a:tailEnd type="none" w="med" len="med"/>
            </a:ln>
            <a:effectLst/>
          </p:spPr>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defTabSz="1788927" fontAlgn="base">
                <a:lnSpc>
                  <a:spcPct val="90000"/>
                </a:lnSpc>
                <a:spcBef>
                  <a:spcPct val="0"/>
                </a:spcBef>
                <a:spcAft>
                  <a:spcPct val="0"/>
                </a:spcAft>
                <a:defRPr/>
              </a:pPr>
              <a:r>
                <a:rPr lang="en-US" kern="0" spc="-136" dirty="0" smtClean="0">
                  <a:ln w="3175">
                    <a:noFill/>
                  </a:ln>
                  <a:gradFill>
                    <a:gsLst>
                      <a:gs pos="1250">
                        <a:srgbClr val="FFFFFF"/>
                      </a:gs>
                      <a:gs pos="100000">
                        <a:srgbClr val="FFFFFF"/>
                      </a:gs>
                    </a:gsLst>
                    <a:lin ang="5400000" scaled="0"/>
                  </a:gradFill>
                  <a:latin typeface="Segoe UI Light" pitchFamily="34" charset="0"/>
                  <a:cs typeface="Segoe UI" pitchFamily="34" charset="0"/>
                </a:rPr>
                <a:t>Warehouse</a:t>
              </a:r>
            </a:p>
          </p:txBody>
        </p:sp>
        <p:grpSp>
          <p:nvGrpSpPr>
            <p:cNvPr id="17" name="Group 16"/>
            <p:cNvGrpSpPr/>
            <p:nvPr/>
          </p:nvGrpSpPr>
          <p:grpSpPr>
            <a:xfrm>
              <a:off x="9865993" y="5983050"/>
              <a:ext cx="1160683" cy="378654"/>
              <a:chOff x="2158411" y="5435524"/>
              <a:chExt cx="2666605" cy="1041479"/>
            </a:xfrm>
            <a:solidFill>
              <a:srgbClr val="FFFFFF"/>
            </a:solidFill>
          </p:grpSpPr>
          <p:grpSp>
            <p:nvGrpSpPr>
              <p:cNvPr id="20" name="Group 19"/>
              <p:cNvGrpSpPr/>
              <p:nvPr/>
            </p:nvGrpSpPr>
            <p:grpSpPr>
              <a:xfrm>
                <a:off x="3852472" y="5435524"/>
                <a:ext cx="972544" cy="1041479"/>
                <a:chOff x="3852472" y="5435524"/>
                <a:chExt cx="972544" cy="1041479"/>
              </a:xfrm>
              <a:grpFill/>
            </p:grpSpPr>
            <p:sp>
              <p:nvSpPr>
                <p:cNvPr id="27" name="Oval 122"/>
                <p:cNvSpPr>
                  <a:spLocks noChangeArrowheads="1"/>
                </p:cNvSpPr>
                <p:nvPr/>
              </p:nvSpPr>
              <p:spPr bwMode="auto">
                <a:xfrm flipH="1">
                  <a:off x="3852472" y="5435524"/>
                  <a:ext cx="955758" cy="14717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2326121">
                    <a:defRPr/>
                  </a:pPr>
                  <a:endParaRPr lang="en-US" sz="4400" kern="0" dirty="0">
                    <a:solidFill>
                      <a:sysClr val="windowText" lastClr="000000"/>
                    </a:solidFill>
                  </a:endParaRPr>
                </a:p>
              </p:txBody>
            </p:sp>
            <p:sp>
              <p:nvSpPr>
                <p:cNvPr id="28" name="Freeform 123"/>
                <p:cNvSpPr>
                  <a:spLocks noEditPoints="1"/>
                </p:cNvSpPr>
                <p:nvPr/>
              </p:nvSpPr>
              <p:spPr bwMode="auto">
                <a:xfrm flipH="1">
                  <a:off x="3856381" y="5537804"/>
                  <a:ext cx="968635" cy="939199"/>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2326121">
                    <a:defRPr/>
                  </a:pPr>
                  <a:endParaRPr lang="en-US" sz="4400" kern="0" dirty="0">
                    <a:solidFill>
                      <a:sysClr val="windowText" lastClr="000000"/>
                    </a:solidFill>
                  </a:endParaRPr>
                </a:p>
              </p:txBody>
            </p:sp>
          </p:grpSp>
          <p:grpSp>
            <p:nvGrpSpPr>
              <p:cNvPr id="21" name="Group 20"/>
              <p:cNvGrpSpPr/>
              <p:nvPr/>
            </p:nvGrpSpPr>
            <p:grpSpPr>
              <a:xfrm>
                <a:off x="2928606" y="5767011"/>
                <a:ext cx="643639" cy="709989"/>
                <a:chOff x="2928606" y="5767011"/>
                <a:chExt cx="643639" cy="709989"/>
              </a:xfrm>
              <a:grpFill/>
            </p:grpSpPr>
            <p:sp>
              <p:nvSpPr>
                <p:cNvPr id="25" name="Oval 122"/>
                <p:cNvSpPr>
                  <a:spLocks noChangeArrowheads="1"/>
                </p:cNvSpPr>
                <p:nvPr/>
              </p:nvSpPr>
              <p:spPr bwMode="auto">
                <a:xfrm flipH="1">
                  <a:off x="2928606" y="5767011"/>
                  <a:ext cx="634860" cy="1215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2326121">
                    <a:defRPr/>
                  </a:pPr>
                  <a:endParaRPr lang="en-US" sz="4400" kern="0" dirty="0">
                    <a:solidFill>
                      <a:sysClr val="windowText" lastClr="000000"/>
                    </a:solidFill>
                  </a:endParaRPr>
                </a:p>
              </p:txBody>
            </p:sp>
            <p:sp>
              <p:nvSpPr>
                <p:cNvPr id="26" name="Freeform 123"/>
                <p:cNvSpPr>
                  <a:spLocks noEditPoints="1"/>
                </p:cNvSpPr>
                <p:nvPr/>
              </p:nvSpPr>
              <p:spPr bwMode="auto">
                <a:xfrm flipH="1">
                  <a:off x="2928606" y="5867345"/>
                  <a:ext cx="643639" cy="609655"/>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2326121">
                    <a:defRPr/>
                  </a:pPr>
                  <a:endParaRPr lang="en-US" sz="4400" kern="0" dirty="0">
                    <a:solidFill>
                      <a:sysClr val="windowText" lastClr="000000"/>
                    </a:solidFill>
                  </a:endParaRPr>
                </a:p>
              </p:txBody>
            </p:sp>
          </p:grpSp>
          <p:grpSp>
            <p:nvGrpSpPr>
              <p:cNvPr id="22" name="Group 21"/>
              <p:cNvGrpSpPr/>
              <p:nvPr/>
            </p:nvGrpSpPr>
            <p:grpSpPr>
              <a:xfrm>
                <a:off x="2158411" y="5989543"/>
                <a:ext cx="508589" cy="487457"/>
                <a:chOff x="2209800" y="5989543"/>
                <a:chExt cx="508589" cy="487457"/>
              </a:xfrm>
              <a:grpFill/>
            </p:grpSpPr>
            <p:sp>
              <p:nvSpPr>
                <p:cNvPr id="23" name="Oval 122"/>
                <p:cNvSpPr>
                  <a:spLocks noChangeArrowheads="1"/>
                </p:cNvSpPr>
                <p:nvPr/>
              </p:nvSpPr>
              <p:spPr bwMode="auto">
                <a:xfrm flipH="1">
                  <a:off x="2209801" y="5989543"/>
                  <a:ext cx="501953" cy="758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2326121">
                    <a:defRPr/>
                  </a:pPr>
                  <a:endParaRPr lang="en-US" sz="4400" kern="0" dirty="0">
                    <a:solidFill>
                      <a:sysClr val="windowText" lastClr="000000"/>
                    </a:solidFill>
                  </a:endParaRPr>
                </a:p>
              </p:txBody>
            </p:sp>
            <p:sp>
              <p:nvSpPr>
                <p:cNvPr id="24" name="Freeform 123"/>
                <p:cNvSpPr>
                  <a:spLocks noEditPoints="1"/>
                </p:cNvSpPr>
                <p:nvPr/>
              </p:nvSpPr>
              <p:spPr bwMode="auto">
                <a:xfrm flipH="1">
                  <a:off x="2209800" y="6051820"/>
                  <a:ext cx="508589" cy="425180"/>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defTabSz="2326121">
                    <a:defRPr/>
                  </a:pPr>
                  <a:endParaRPr lang="en-US" sz="4400" kern="0" dirty="0">
                    <a:solidFill>
                      <a:sysClr val="windowText" lastClr="000000"/>
                    </a:solidFill>
                  </a:endParaRPr>
                </a:p>
              </p:txBody>
            </p:sp>
          </p:grpSp>
        </p:grpSp>
        <p:sp>
          <p:nvSpPr>
            <p:cNvPr id="18" name="Rectangle 17"/>
            <p:cNvSpPr/>
            <p:nvPr/>
          </p:nvSpPr>
          <p:spPr bwMode="auto">
            <a:xfrm>
              <a:off x="7121867" y="5090927"/>
              <a:ext cx="1371600" cy="1371600"/>
            </a:xfrm>
            <a:prstGeom prst="rect">
              <a:avLst/>
            </a:prstGeom>
            <a:solidFill>
              <a:srgbClr val="DC3C00"/>
            </a:solidFill>
            <a:ln w="25400" cap="flat" cmpd="sng" algn="ctr">
              <a:noFill/>
              <a:prstDash val="solid"/>
              <a:headEnd type="none" w="med" len="med"/>
              <a:tailEnd type="none" w="med" len="med"/>
            </a:ln>
            <a:effectLst/>
          </p:spPr>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defTabSz="1788927" fontAlgn="base">
                <a:lnSpc>
                  <a:spcPct val="90000"/>
                </a:lnSpc>
                <a:spcBef>
                  <a:spcPct val="0"/>
                </a:spcBef>
                <a:spcAft>
                  <a:spcPct val="0"/>
                </a:spcAft>
                <a:defRPr/>
              </a:pPr>
              <a:r>
                <a:rPr lang="en-US" kern="0" spc="-136" dirty="0" smtClean="0">
                  <a:ln w="3175">
                    <a:noFill/>
                  </a:ln>
                  <a:gradFill>
                    <a:gsLst>
                      <a:gs pos="1250">
                        <a:srgbClr val="FFFFFF"/>
                      </a:gs>
                      <a:gs pos="100000">
                        <a:srgbClr val="FFFFFF"/>
                      </a:gs>
                    </a:gsLst>
                    <a:lin ang="5400000" scaled="0"/>
                  </a:gradFill>
                  <a:latin typeface="Segoe UI Light" pitchFamily="34" charset="0"/>
                  <a:cs typeface="Segoe UI" pitchFamily="34" charset="0"/>
                </a:rPr>
                <a:t>HDFS </a:t>
              </a:r>
            </a:p>
            <a:p>
              <a:pPr defTabSz="1788927" fontAlgn="base">
                <a:lnSpc>
                  <a:spcPct val="90000"/>
                </a:lnSpc>
                <a:spcBef>
                  <a:spcPct val="0"/>
                </a:spcBef>
                <a:spcAft>
                  <a:spcPct val="0"/>
                </a:spcAft>
                <a:defRPr/>
              </a:pPr>
              <a:r>
                <a:rPr lang="en-US" kern="0" spc="-136" dirty="0" smtClean="0">
                  <a:ln w="3175">
                    <a:noFill/>
                  </a:ln>
                  <a:gradFill>
                    <a:gsLst>
                      <a:gs pos="1250">
                        <a:srgbClr val="FFFFFF"/>
                      </a:gs>
                      <a:gs pos="100000">
                        <a:srgbClr val="FFFFFF"/>
                      </a:gs>
                    </a:gsLst>
                    <a:lin ang="5400000" scaled="0"/>
                  </a:gradFill>
                  <a:latin typeface="Segoe UI Light" pitchFamily="34" charset="0"/>
                  <a:cs typeface="Segoe UI" pitchFamily="34" charset="0"/>
                </a:rPr>
                <a:t>(Hadoop)</a:t>
              </a:r>
            </a:p>
          </p:txBody>
        </p:sp>
        <p:pic>
          <p:nvPicPr>
            <p:cNvPr id="19" name="Picture 2"/>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7465209" y="5779176"/>
              <a:ext cx="877747" cy="649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 name="TextBox 28"/>
          <p:cNvSpPr txBox="1"/>
          <p:nvPr/>
        </p:nvSpPr>
        <p:spPr>
          <a:xfrm>
            <a:off x="3987560" y="3653161"/>
            <a:ext cx="1391625" cy="340620"/>
          </a:xfrm>
          <a:prstGeom prst="rect">
            <a:avLst/>
          </a:prstGeom>
          <a:noFill/>
        </p:spPr>
        <p:txBody>
          <a:bodyPr wrap="square" lIns="123977" tIns="61983" rIns="123977" bIns="61983" rtlCol="0">
            <a:spAutoFit/>
          </a:bodyPr>
          <a:lstStyle/>
          <a:p>
            <a:pPr defTabSz="1241803"/>
            <a:r>
              <a:rPr lang="en-US" sz="1400" dirty="0">
                <a:solidFill>
                  <a:srgbClr val="505050"/>
                </a:solidFill>
                <a:latin typeface="Segoe UI Light" panose="020B0502040204020203" pitchFamily="34" charset="0"/>
                <a:cs typeface="Segoe UI Light" panose="020B0502040204020203" pitchFamily="34" charset="0"/>
              </a:rPr>
              <a:t>Learn new skills</a:t>
            </a:r>
          </a:p>
        </p:txBody>
      </p:sp>
      <p:sp>
        <p:nvSpPr>
          <p:cNvPr id="30" name="Pentagon 29"/>
          <p:cNvSpPr/>
          <p:nvPr/>
        </p:nvSpPr>
        <p:spPr>
          <a:xfrm rot="16200000">
            <a:off x="10049190" y="3700566"/>
            <a:ext cx="897426" cy="1062564"/>
          </a:xfrm>
          <a:prstGeom prst="homePlate">
            <a:avLst/>
          </a:prstGeom>
          <a:solidFill>
            <a:srgbClr val="FFFFFF"/>
          </a:solidFill>
          <a:ln w="25400" cap="flat" cmpd="sng" algn="ctr">
            <a:noFill/>
            <a:prstDash val="solid"/>
          </a:ln>
          <a:effectLst/>
        </p:spPr>
        <p:txBody>
          <a:bodyPr vert="vert" rtlCol="0" anchor="ctr"/>
          <a:lstStyle/>
          <a:p>
            <a:pPr algn="ctr" defTabSz="1239789">
              <a:defRPr/>
            </a:pPr>
            <a:r>
              <a:rPr lang="en-US" sz="2400" kern="0" dirty="0" smtClean="0">
                <a:solidFill>
                  <a:srgbClr val="505050"/>
                </a:solidFill>
              </a:rPr>
              <a:t>T-SQL</a:t>
            </a:r>
          </a:p>
        </p:txBody>
      </p:sp>
      <p:pic>
        <p:nvPicPr>
          <p:cNvPr id="31" name="Picture 6" descr="\\MAGNUM\Projects\Microsoft\Cloud Power FY12\Design\ICONS_PNG\Professionals.png"/>
          <p:cNvPicPr>
            <a:picLocks noChangeAspect="1" noChangeArrowheads="1"/>
          </p:cNvPicPr>
          <p:nvPr/>
        </p:nvPicPr>
        <p:blipFill>
          <a:blip r:embed="rId5" cstate="print">
            <a:duotone>
              <a:prstClr val="black"/>
              <a:srgbClr val="505050">
                <a:tint val="45000"/>
                <a:satMod val="400000"/>
              </a:srgbClr>
            </a:duotone>
          </a:blip>
          <a:srcRect/>
          <a:stretch>
            <a:fillRect/>
          </a:stretch>
        </p:blipFill>
        <p:spPr bwMode="auto">
          <a:xfrm>
            <a:off x="4515406" y="2963896"/>
            <a:ext cx="662416" cy="662416"/>
          </a:xfrm>
          <a:prstGeom prst="rect">
            <a:avLst/>
          </a:prstGeom>
          <a:noFill/>
        </p:spPr>
      </p:pic>
      <p:sp>
        <p:nvSpPr>
          <p:cNvPr id="32" name="TextBox 31"/>
          <p:cNvSpPr txBox="1"/>
          <p:nvPr/>
        </p:nvSpPr>
        <p:spPr>
          <a:xfrm>
            <a:off x="4515406" y="5097083"/>
            <a:ext cx="1390391" cy="1384995"/>
          </a:xfrm>
          <a:prstGeom prst="rect">
            <a:avLst/>
          </a:prstGeom>
          <a:noFill/>
        </p:spPr>
        <p:txBody>
          <a:bodyPr wrap="square" lIns="0" tIns="0" rIns="0" bIns="0" rtlCol="0">
            <a:spAutoFit/>
          </a:bodyPr>
          <a:lstStyle/>
          <a:p>
            <a:pPr defTabSz="1241803"/>
            <a:r>
              <a:rPr lang="en-US" dirty="0">
                <a:solidFill>
                  <a:srgbClr val="505050"/>
                </a:solidFill>
                <a:latin typeface="Segoe UI Light" panose="020B0502040204020203" pitchFamily="34" charset="0"/>
                <a:cs typeface="Segoe UI Light" panose="020B0502040204020203" pitchFamily="34" charset="0"/>
              </a:rPr>
              <a:t>Build </a:t>
            </a:r>
          </a:p>
          <a:p>
            <a:pPr defTabSz="1241803"/>
            <a:r>
              <a:rPr lang="en-US" dirty="0">
                <a:solidFill>
                  <a:srgbClr val="505050"/>
                </a:solidFill>
                <a:latin typeface="Segoe UI Light" panose="020B0502040204020203" pitchFamily="34" charset="0"/>
                <a:cs typeface="Segoe UI Light" panose="020B0502040204020203" pitchFamily="34" charset="0"/>
              </a:rPr>
              <a:t>Integrate </a:t>
            </a:r>
          </a:p>
          <a:p>
            <a:pPr defTabSz="1241803"/>
            <a:r>
              <a:rPr lang="en-US" dirty="0">
                <a:solidFill>
                  <a:srgbClr val="505050"/>
                </a:solidFill>
                <a:latin typeface="Segoe UI Light" panose="020B0502040204020203" pitchFamily="34" charset="0"/>
                <a:cs typeface="Segoe UI Light" panose="020B0502040204020203" pitchFamily="34" charset="0"/>
              </a:rPr>
              <a:t>Manage</a:t>
            </a:r>
          </a:p>
          <a:p>
            <a:pPr defTabSz="1241803"/>
            <a:r>
              <a:rPr lang="en-US" dirty="0">
                <a:solidFill>
                  <a:srgbClr val="505050"/>
                </a:solidFill>
                <a:latin typeface="Segoe UI Light" panose="020B0502040204020203" pitchFamily="34" charset="0"/>
                <a:cs typeface="Segoe UI Light" panose="020B0502040204020203" pitchFamily="34" charset="0"/>
              </a:rPr>
              <a:t>Maintain</a:t>
            </a:r>
          </a:p>
          <a:p>
            <a:pPr defTabSz="1241803"/>
            <a:r>
              <a:rPr lang="en-US" dirty="0">
                <a:solidFill>
                  <a:srgbClr val="505050"/>
                </a:solidFill>
                <a:latin typeface="Segoe UI Light" panose="020B0502040204020203" pitchFamily="34" charset="0"/>
                <a:cs typeface="Segoe UI Light" panose="020B0502040204020203" pitchFamily="34" charset="0"/>
              </a:rPr>
              <a:t>Support</a:t>
            </a:r>
          </a:p>
        </p:txBody>
      </p:sp>
      <p:sp>
        <p:nvSpPr>
          <p:cNvPr id="33" name="TextBox 32"/>
          <p:cNvSpPr txBox="1"/>
          <p:nvPr/>
        </p:nvSpPr>
        <p:spPr>
          <a:xfrm>
            <a:off x="443596" y="1686319"/>
            <a:ext cx="5221443" cy="506901"/>
          </a:xfrm>
          <a:prstGeom prst="rect">
            <a:avLst/>
          </a:prstGeom>
          <a:noFill/>
        </p:spPr>
        <p:txBody>
          <a:bodyPr wrap="square" lIns="179233" tIns="179233" rIns="0" bIns="0" rtlCol="0">
            <a:spAutoFit/>
          </a:bodyPr>
          <a:lstStyle/>
          <a:p>
            <a:pPr defTabSz="1217702">
              <a:lnSpc>
                <a:spcPct val="90000"/>
              </a:lnSpc>
            </a:pPr>
            <a:r>
              <a:rPr lang="en-US" sz="2300" kern="0" spc="-38" dirty="0">
                <a:solidFill>
                  <a:srgbClr val="DC3C00"/>
                </a:solidFill>
                <a:latin typeface="Segoe UI Light"/>
              </a:rPr>
              <a:t>Hadoop E</a:t>
            </a:r>
            <a:r>
              <a:rPr lang="en-US" sz="2300" kern="0" spc="-38" dirty="0" smtClean="0">
                <a:solidFill>
                  <a:srgbClr val="DC3C00"/>
                </a:solidFill>
                <a:latin typeface="Segoe UI Light"/>
              </a:rPr>
              <a:t>cosystem</a:t>
            </a:r>
            <a:endParaRPr lang="en-US" sz="2300" kern="0" spc="-38" dirty="0">
              <a:solidFill>
                <a:srgbClr val="DC3C00"/>
              </a:solidFill>
              <a:latin typeface="Segoe UI Light"/>
            </a:endParaRPr>
          </a:p>
        </p:txBody>
      </p:sp>
      <p:pic>
        <p:nvPicPr>
          <p:cNvPr id="34" name="Picture 33"/>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207428" y="2600424"/>
            <a:ext cx="579788" cy="532120"/>
          </a:xfrm>
          <a:prstGeom prst="rect">
            <a:avLst/>
          </a:prstGeom>
        </p:spPr>
      </p:pic>
      <p:grpSp>
        <p:nvGrpSpPr>
          <p:cNvPr id="35" name="Group 34"/>
          <p:cNvGrpSpPr/>
          <p:nvPr/>
        </p:nvGrpSpPr>
        <p:grpSpPr>
          <a:xfrm>
            <a:off x="2272638" y="2411543"/>
            <a:ext cx="1714922" cy="1104707"/>
            <a:chOff x="2204607" y="2389503"/>
            <a:chExt cx="1714922" cy="1104707"/>
          </a:xfrm>
        </p:grpSpPr>
        <p:sp>
          <p:nvSpPr>
            <p:cNvPr id="36" name="Freeform 27"/>
            <p:cNvSpPr>
              <a:spLocks noChangeAspect="1" noEditPoints="1"/>
            </p:cNvSpPr>
            <p:nvPr/>
          </p:nvSpPr>
          <p:spPr bwMode="black">
            <a:xfrm>
              <a:off x="2204607" y="2389503"/>
              <a:ext cx="1714922" cy="1104707"/>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rgbClr val="505050"/>
            </a:solidFill>
            <a:extLst/>
          </p:spPr>
          <p:txBody>
            <a:bodyPr vert="horz" wrap="square" lIns="124347" tIns="62174" rIns="124347" bIns="62174" numCol="1" anchor="t" anchorCtr="0" compatLnSpc="1">
              <a:prstTxWarp prst="textNoShape">
                <a:avLst/>
              </a:prstTxWarp>
            </a:bodyPr>
            <a:lstStyle/>
            <a:p>
              <a:pPr defTabSz="1239740">
                <a:defRPr/>
              </a:pPr>
              <a:endParaRPr lang="en-US" sz="2400" kern="0" dirty="0">
                <a:solidFill>
                  <a:srgbClr val="000000"/>
                </a:solidFill>
              </a:endParaRPr>
            </a:p>
          </p:txBody>
        </p:sp>
        <p:pic>
          <p:nvPicPr>
            <p:cNvPr id="37" name="Picture 3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772174" y="2600424"/>
              <a:ext cx="579788" cy="532120"/>
            </a:xfrm>
            <a:prstGeom prst="rect">
              <a:avLst/>
            </a:prstGeom>
          </p:spPr>
        </p:pic>
      </p:grpSp>
      <p:grpSp>
        <p:nvGrpSpPr>
          <p:cNvPr id="38" name="Group 37"/>
          <p:cNvGrpSpPr/>
          <p:nvPr/>
        </p:nvGrpSpPr>
        <p:grpSpPr>
          <a:xfrm>
            <a:off x="6581667" y="3407169"/>
            <a:ext cx="2925350" cy="1375154"/>
            <a:chOff x="450827" y="2834204"/>
            <a:chExt cx="2925350" cy="1375154"/>
          </a:xfrm>
        </p:grpSpPr>
        <p:sp>
          <p:nvSpPr>
            <p:cNvPr id="39" name="Rectangle 38"/>
            <p:cNvSpPr/>
            <p:nvPr/>
          </p:nvSpPr>
          <p:spPr>
            <a:xfrm>
              <a:off x="591034" y="2834204"/>
              <a:ext cx="2662116" cy="1375154"/>
            </a:xfrm>
            <a:prstGeom prst="rect">
              <a:avLst/>
            </a:prstGeom>
            <a:solidFill>
              <a:srgbClr val="FFFFFF"/>
            </a:solidFill>
            <a:ln w="25400" cap="flat" cmpd="sng" algn="ctr">
              <a:solidFill>
                <a:srgbClr val="DC3C00"/>
              </a:solidFill>
              <a:prstDash val="solid"/>
            </a:ln>
            <a:effectLst/>
          </p:spPr>
          <p:txBody>
            <a:bodyPr lIns="93241" tIns="46623" rIns="93241" bIns="46623" rtlCol="0" anchor="ctr"/>
            <a:lstStyle/>
            <a:p>
              <a:pPr algn="ctr" defTabSz="932189">
                <a:defRPr/>
              </a:pPr>
              <a:endParaRPr lang="en-US" kern="0" dirty="0" smtClean="0">
                <a:solidFill>
                  <a:srgbClr val="FFFFFF"/>
                </a:solidFill>
              </a:endParaRPr>
            </a:p>
          </p:txBody>
        </p:sp>
        <p:sp>
          <p:nvSpPr>
            <p:cNvPr id="40" name="TextBox 39"/>
            <p:cNvSpPr txBox="1"/>
            <p:nvPr/>
          </p:nvSpPr>
          <p:spPr>
            <a:xfrm>
              <a:off x="450827" y="2836811"/>
              <a:ext cx="2925350" cy="408066"/>
            </a:xfrm>
            <a:prstGeom prst="rect">
              <a:avLst/>
            </a:prstGeom>
            <a:noFill/>
          </p:spPr>
          <p:txBody>
            <a:bodyPr wrap="square" lIns="93241" tIns="46623" rIns="93241" bIns="46623" rtlCol="0">
              <a:spAutoFit/>
            </a:bodyPr>
            <a:lstStyle/>
            <a:p>
              <a:pPr algn="ctr" defTabSz="932189">
                <a:defRPr/>
              </a:pPr>
              <a:r>
                <a:rPr lang="en-US" sz="2000" kern="0" dirty="0" smtClean="0">
                  <a:solidFill>
                    <a:srgbClr val="000000"/>
                  </a:solidFill>
                  <a:latin typeface="Segoe UI Light"/>
                </a:rPr>
                <a:t>New data sources</a:t>
              </a:r>
            </a:p>
          </p:txBody>
        </p:sp>
        <p:sp>
          <p:nvSpPr>
            <p:cNvPr id="41" name="TextBox 40"/>
            <p:cNvSpPr txBox="1"/>
            <p:nvPr/>
          </p:nvSpPr>
          <p:spPr>
            <a:xfrm>
              <a:off x="796934" y="3918631"/>
              <a:ext cx="645845" cy="197759"/>
            </a:xfrm>
            <a:prstGeom prst="rect">
              <a:avLst/>
            </a:prstGeom>
            <a:noFill/>
          </p:spPr>
          <p:txBody>
            <a:bodyPr wrap="square" lIns="0" tIns="0" rIns="0" bIns="0" rtlCol="0">
              <a:spAutoFit/>
            </a:bodyPr>
            <a:lstStyle/>
            <a:p>
              <a:pPr defTabSz="932189">
                <a:lnSpc>
                  <a:spcPct val="90000"/>
                </a:lnSpc>
                <a:defRPr/>
              </a:pPr>
              <a:r>
                <a:rPr lang="en-US" sz="1400" kern="0" dirty="0" smtClean="0">
                  <a:ln>
                    <a:solidFill>
                      <a:srgbClr val="FFFFFF">
                        <a:alpha val="0"/>
                      </a:srgbClr>
                    </a:solidFill>
                  </a:ln>
                  <a:solidFill>
                    <a:srgbClr val="0070C0"/>
                  </a:solidFill>
                </a:rPr>
                <a:t>Devices</a:t>
              </a:r>
            </a:p>
          </p:txBody>
        </p:sp>
        <p:sp>
          <p:nvSpPr>
            <p:cNvPr id="42" name="TextBox 41"/>
            <p:cNvSpPr txBox="1"/>
            <p:nvPr/>
          </p:nvSpPr>
          <p:spPr>
            <a:xfrm>
              <a:off x="1542309" y="3919651"/>
              <a:ext cx="413078" cy="197759"/>
            </a:xfrm>
            <a:prstGeom prst="rect">
              <a:avLst/>
            </a:prstGeom>
            <a:noFill/>
          </p:spPr>
          <p:txBody>
            <a:bodyPr wrap="square" lIns="0" tIns="0" rIns="0" bIns="0" rtlCol="0">
              <a:spAutoFit/>
            </a:bodyPr>
            <a:lstStyle/>
            <a:p>
              <a:pPr defTabSz="932189">
                <a:lnSpc>
                  <a:spcPct val="90000"/>
                </a:lnSpc>
                <a:defRPr/>
              </a:pPr>
              <a:r>
                <a:rPr lang="en-US" sz="1400" kern="0" dirty="0" smtClean="0">
                  <a:ln>
                    <a:solidFill>
                      <a:srgbClr val="FFFFFF">
                        <a:alpha val="0"/>
                      </a:srgbClr>
                    </a:solidFill>
                  </a:ln>
                  <a:solidFill>
                    <a:srgbClr val="0070C0"/>
                  </a:solidFill>
                </a:rPr>
                <a:t>Web</a:t>
              </a:r>
            </a:p>
          </p:txBody>
        </p:sp>
        <p:sp>
          <p:nvSpPr>
            <p:cNvPr id="43" name="TextBox 42"/>
            <p:cNvSpPr txBox="1"/>
            <p:nvPr/>
          </p:nvSpPr>
          <p:spPr>
            <a:xfrm>
              <a:off x="1987904" y="3918631"/>
              <a:ext cx="627082" cy="197759"/>
            </a:xfrm>
            <a:prstGeom prst="rect">
              <a:avLst/>
            </a:prstGeom>
            <a:noFill/>
          </p:spPr>
          <p:txBody>
            <a:bodyPr wrap="square" lIns="0" tIns="0" rIns="0" bIns="0" rtlCol="0">
              <a:spAutoFit/>
            </a:bodyPr>
            <a:lstStyle/>
            <a:p>
              <a:pPr defTabSz="932189">
                <a:lnSpc>
                  <a:spcPct val="90000"/>
                </a:lnSpc>
                <a:defRPr/>
              </a:pPr>
              <a:r>
                <a:rPr lang="en-US" sz="1400" kern="0" dirty="0" smtClean="0">
                  <a:ln>
                    <a:solidFill>
                      <a:srgbClr val="FFFFFF">
                        <a:alpha val="0"/>
                      </a:srgbClr>
                    </a:solidFill>
                  </a:ln>
                  <a:solidFill>
                    <a:srgbClr val="0070C0"/>
                  </a:solidFill>
                </a:rPr>
                <a:t>Sensor</a:t>
              </a:r>
            </a:p>
          </p:txBody>
        </p:sp>
        <p:sp>
          <p:nvSpPr>
            <p:cNvPr id="44" name="TextBox 43"/>
            <p:cNvSpPr txBox="1"/>
            <p:nvPr/>
          </p:nvSpPr>
          <p:spPr>
            <a:xfrm>
              <a:off x="2665700" y="3923185"/>
              <a:ext cx="487175" cy="197759"/>
            </a:xfrm>
            <a:prstGeom prst="rect">
              <a:avLst/>
            </a:prstGeom>
            <a:noFill/>
          </p:spPr>
          <p:txBody>
            <a:bodyPr wrap="square" lIns="0" tIns="0" rIns="0" bIns="0" rtlCol="0">
              <a:spAutoFit/>
            </a:bodyPr>
            <a:lstStyle/>
            <a:p>
              <a:pPr defTabSz="932189">
                <a:lnSpc>
                  <a:spcPct val="90000"/>
                </a:lnSpc>
                <a:defRPr/>
              </a:pPr>
              <a:r>
                <a:rPr lang="en-US" sz="1400" kern="0" dirty="0" smtClean="0">
                  <a:ln>
                    <a:solidFill>
                      <a:srgbClr val="FFFFFF">
                        <a:alpha val="0"/>
                      </a:srgbClr>
                    </a:solidFill>
                  </a:ln>
                  <a:solidFill>
                    <a:srgbClr val="0070C0"/>
                  </a:solidFill>
                </a:rPr>
                <a:t>Social</a:t>
              </a:r>
            </a:p>
          </p:txBody>
        </p:sp>
        <p:grpSp>
          <p:nvGrpSpPr>
            <p:cNvPr id="45" name="Group 44"/>
            <p:cNvGrpSpPr/>
            <p:nvPr/>
          </p:nvGrpSpPr>
          <p:grpSpPr>
            <a:xfrm>
              <a:off x="794379" y="3425794"/>
              <a:ext cx="645830" cy="381925"/>
              <a:chOff x="2850173" y="4068523"/>
              <a:chExt cx="724052" cy="428355"/>
            </a:xfrm>
            <a:solidFill>
              <a:srgbClr val="0070C0"/>
            </a:solidFill>
          </p:grpSpPr>
          <p:sp>
            <p:nvSpPr>
              <p:cNvPr id="54" name="Freeform 43"/>
              <p:cNvSpPr>
                <a:spLocks noChangeAspect="1" noEditPoints="1"/>
              </p:cNvSpPr>
              <p:nvPr/>
            </p:nvSpPr>
            <p:spPr bwMode="black">
              <a:xfrm>
                <a:off x="2850173" y="4068523"/>
                <a:ext cx="220416" cy="424899"/>
              </a:xfrm>
              <a:custGeom>
                <a:avLst/>
                <a:gdLst>
                  <a:gd name="T0" fmla="*/ 544 w 602"/>
                  <a:gd name="T1" fmla="*/ 95 h 1156"/>
                  <a:gd name="T2" fmla="*/ 119 w 602"/>
                  <a:gd name="T3" fmla="*/ 1068 h 1156"/>
                  <a:gd name="T4" fmla="*/ 112 w 602"/>
                  <a:gd name="T5" fmla="*/ 1048 h 1156"/>
                  <a:gd name="T6" fmla="*/ 288 w 602"/>
                  <a:gd name="T7" fmla="*/ 1050 h 1156"/>
                  <a:gd name="T8" fmla="*/ 296 w 602"/>
                  <a:gd name="T9" fmla="*/ 1053 h 1156"/>
                  <a:gd name="T10" fmla="*/ 291 w 602"/>
                  <a:gd name="T11" fmla="*/ 1071 h 1156"/>
                  <a:gd name="T12" fmla="*/ 290 w 602"/>
                  <a:gd name="T13" fmla="*/ 1072 h 1156"/>
                  <a:gd name="T14" fmla="*/ 290 w 602"/>
                  <a:gd name="T15" fmla="*/ 1072 h 1156"/>
                  <a:gd name="T16" fmla="*/ 276 w 602"/>
                  <a:gd name="T17" fmla="*/ 1069 h 1156"/>
                  <a:gd name="T18" fmla="*/ 271 w 602"/>
                  <a:gd name="T19" fmla="*/ 1071 h 1156"/>
                  <a:gd name="T20" fmla="*/ 275 w 602"/>
                  <a:gd name="T21" fmla="*/ 1052 h 1156"/>
                  <a:gd name="T22" fmla="*/ 285 w 602"/>
                  <a:gd name="T23" fmla="*/ 1050 h 1156"/>
                  <a:gd name="T24" fmla="*/ 298 w 602"/>
                  <a:gd name="T25" fmla="*/ 1055 h 1156"/>
                  <a:gd name="T26" fmla="*/ 315 w 602"/>
                  <a:gd name="T27" fmla="*/ 1058 h 1156"/>
                  <a:gd name="T28" fmla="*/ 319 w 602"/>
                  <a:gd name="T29" fmla="*/ 1057 h 1156"/>
                  <a:gd name="T30" fmla="*/ 320 w 602"/>
                  <a:gd name="T31" fmla="*/ 1057 h 1156"/>
                  <a:gd name="T32" fmla="*/ 314 w 602"/>
                  <a:gd name="T33" fmla="*/ 1075 h 1156"/>
                  <a:gd name="T34" fmla="*/ 301 w 602"/>
                  <a:gd name="T35" fmla="*/ 1077 h 1156"/>
                  <a:gd name="T36" fmla="*/ 292 w 602"/>
                  <a:gd name="T37" fmla="*/ 1073 h 1156"/>
                  <a:gd name="T38" fmla="*/ 298 w 602"/>
                  <a:gd name="T39" fmla="*/ 1055 h 1156"/>
                  <a:gd name="T40" fmla="*/ 298 w 602"/>
                  <a:gd name="T41" fmla="*/ 1055 h 1156"/>
                  <a:gd name="T42" fmla="*/ 298 w 602"/>
                  <a:gd name="T43" fmla="*/ 1055 h 1156"/>
                  <a:gd name="T44" fmla="*/ 305 w 602"/>
                  <a:gd name="T45" fmla="*/ 1034 h 1156"/>
                  <a:gd name="T46" fmla="*/ 318 w 602"/>
                  <a:gd name="T47" fmla="*/ 1037 h 1156"/>
                  <a:gd name="T48" fmla="*/ 325 w 602"/>
                  <a:gd name="T49" fmla="*/ 1035 h 1156"/>
                  <a:gd name="T50" fmla="*/ 326 w 602"/>
                  <a:gd name="T51" fmla="*/ 1035 h 1156"/>
                  <a:gd name="T52" fmla="*/ 314 w 602"/>
                  <a:gd name="T53" fmla="*/ 1056 h 1156"/>
                  <a:gd name="T54" fmla="*/ 299 w 602"/>
                  <a:gd name="T55" fmla="*/ 1052 h 1156"/>
                  <a:gd name="T56" fmla="*/ 299 w 602"/>
                  <a:gd name="T57" fmla="*/ 1052 h 1156"/>
                  <a:gd name="T58" fmla="*/ 304 w 602"/>
                  <a:gd name="T59" fmla="*/ 1034 h 1156"/>
                  <a:gd name="T60" fmla="*/ 292 w 602"/>
                  <a:gd name="T61" fmla="*/ 1028 h 1156"/>
                  <a:gd name="T62" fmla="*/ 302 w 602"/>
                  <a:gd name="T63" fmla="*/ 1032 h 1156"/>
                  <a:gd name="T64" fmla="*/ 302 w 602"/>
                  <a:gd name="T65" fmla="*/ 1032 h 1156"/>
                  <a:gd name="T66" fmla="*/ 297 w 602"/>
                  <a:gd name="T67" fmla="*/ 1050 h 1156"/>
                  <a:gd name="T68" fmla="*/ 297 w 602"/>
                  <a:gd name="T69" fmla="*/ 1050 h 1156"/>
                  <a:gd name="T70" fmla="*/ 296 w 602"/>
                  <a:gd name="T71" fmla="*/ 1050 h 1156"/>
                  <a:gd name="T72" fmla="*/ 296 w 602"/>
                  <a:gd name="T73" fmla="*/ 1050 h 1156"/>
                  <a:gd name="T74" fmla="*/ 296 w 602"/>
                  <a:gd name="T75" fmla="*/ 1050 h 1156"/>
                  <a:gd name="T76" fmla="*/ 277 w 602"/>
                  <a:gd name="T77" fmla="*/ 1049 h 1156"/>
                  <a:gd name="T78" fmla="*/ 277 w 602"/>
                  <a:gd name="T79" fmla="*/ 1049 h 1156"/>
                  <a:gd name="T80" fmla="*/ 277 w 602"/>
                  <a:gd name="T81" fmla="*/ 1049 h 1156"/>
                  <a:gd name="T82" fmla="*/ 276 w 602"/>
                  <a:gd name="T83" fmla="*/ 1049 h 1156"/>
                  <a:gd name="T84" fmla="*/ 281 w 602"/>
                  <a:gd name="T85" fmla="*/ 1032 h 1156"/>
                  <a:gd name="T86" fmla="*/ 287 w 602"/>
                  <a:gd name="T87" fmla="*/ 1029 h 1156"/>
                  <a:gd name="T88" fmla="*/ 467 w 602"/>
                  <a:gd name="T89" fmla="*/ 1059 h 1156"/>
                  <a:gd name="T90" fmla="*/ 478 w 602"/>
                  <a:gd name="T91" fmla="*/ 1064 h 1156"/>
                  <a:gd name="T92" fmla="*/ 466 w 602"/>
                  <a:gd name="T93" fmla="*/ 1048 h 1156"/>
                  <a:gd name="T94" fmla="*/ 602 w 602"/>
                  <a:gd name="T95" fmla="*/ 1116 h 1156"/>
                  <a:gd name="T96" fmla="*/ 0 w 602"/>
                  <a:gd name="T97" fmla="*/ 40 h 1156"/>
                  <a:gd name="T98" fmla="*/ 602 w 602"/>
                  <a:gd name="T99" fmla="*/ 1116 h 1156"/>
                  <a:gd name="T100" fmla="*/ 273 w 602"/>
                  <a:gd name="T101" fmla="*/ 202 h 1156"/>
                  <a:gd name="T102" fmla="*/ 273 w 602"/>
                  <a:gd name="T103" fmla="*/ 911 h 1156"/>
                  <a:gd name="T104" fmla="*/ 462 w 602"/>
                  <a:gd name="T105" fmla="*/ 581 h 1156"/>
                  <a:gd name="T106" fmla="*/ 284 w 602"/>
                  <a:gd name="T107" fmla="*/ 391 h 1156"/>
                  <a:gd name="T108" fmla="*/ 284 w 602"/>
                  <a:gd name="T109" fmla="*/ 391 h 1156"/>
                  <a:gd name="T110" fmla="*/ 273 w 602"/>
                  <a:gd name="T111" fmla="*/ 391 h 1156"/>
                  <a:gd name="T112" fmla="*/ 462 w 602"/>
                  <a:gd name="T113" fmla="*/ 911 h 1156"/>
                  <a:gd name="T114" fmla="*/ 462 w 602"/>
                  <a:gd name="T115" fmla="*/ 379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2" h="1156">
                    <a:moveTo>
                      <a:pt x="54" y="95"/>
                    </a:moveTo>
                    <a:cubicBezTo>
                      <a:pt x="54" y="367"/>
                      <a:pt x="54" y="639"/>
                      <a:pt x="54" y="911"/>
                    </a:cubicBezTo>
                    <a:cubicBezTo>
                      <a:pt x="217" y="911"/>
                      <a:pt x="381" y="911"/>
                      <a:pt x="544" y="911"/>
                    </a:cubicBezTo>
                    <a:cubicBezTo>
                      <a:pt x="544" y="639"/>
                      <a:pt x="544" y="367"/>
                      <a:pt x="544" y="95"/>
                    </a:cubicBezTo>
                    <a:cubicBezTo>
                      <a:pt x="381" y="95"/>
                      <a:pt x="217" y="95"/>
                      <a:pt x="54" y="95"/>
                    </a:cubicBezTo>
                    <a:close/>
                    <a:moveTo>
                      <a:pt x="112" y="1053"/>
                    </a:moveTo>
                    <a:cubicBezTo>
                      <a:pt x="126" y="1068"/>
                      <a:pt x="126" y="1068"/>
                      <a:pt x="126" y="1068"/>
                    </a:cubicBezTo>
                    <a:cubicBezTo>
                      <a:pt x="119" y="1068"/>
                      <a:pt x="119" y="1068"/>
                      <a:pt x="119" y="1068"/>
                    </a:cubicBezTo>
                    <a:cubicBezTo>
                      <a:pt x="103" y="1050"/>
                      <a:pt x="103" y="1050"/>
                      <a:pt x="103" y="1050"/>
                    </a:cubicBezTo>
                    <a:cubicBezTo>
                      <a:pt x="119" y="1034"/>
                      <a:pt x="119" y="1034"/>
                      <a:pt x="119" y="1034"/>
                    </a:cubicBezTo>
                    <a:cubicBezTo>
                      <a:pt x="126" y="1034"/>
                      <a:pt x="126" y="1034"/>
                      <a:pt x="126" y="1034"/>
                    </a:cubicBezTo>
                    <a:cubicBezTo>
                      <a:pt x="112" y="1048"/>
                      <a:pt x="112" y="1048"/>
                      <a:pt x="112" y="1048"/>
                    </a:cubicBezTo>
                    <a:cubicBezTo>
                      <a:pt x="137" y="1048"/>
                      <a:pt x="137" y="1048"/>
                      <a:pt x="137" y="1048"/>
                    </a:cubicBezTo>
                    <a:cubicBezTo>
                      <a:pt x="137" y="1053"/>
                      <a:pt x="137" y="1053"/>
                      <a:pt x="137" y="1053"/>
                    </a:cubicBezTo>
                    <a:lnTo>
                      <a:pt x="112" y="1053"/>
                    </a:lnTo>
                    <a:close/>
                    <a:moveTo>
                      <a:pt x="288" y="1050"/>
                    </a:moveTo>
                    <a:cubicBezTo>
                      <a:pt x="291" y="1050"/>
                      <a:pt x="294" y="1052"/>
                      <a:pt x="296" y="1053"/>
                    </a:cubicBezTo>
                    <a:cubicBezTo>
                      <a:pt x="296" y="1053"/>
                      <a:pt x="296" y="1053"/>
                      <a:pt x="296" y="1053"/>
                    </a:cubicBezTo>
                    <a:cubicBezTo>
                      <a:pt x="296" y="1053"/>
                      <a:pt x="296" y="1053"/>
                      <a:pt x="296" y="1053"/>
                    </a:cubicBezTo>
                    <a:cubicBezTo>
                      <a:pt x="296" y="1053"/>
                      <a:pt x="296" y="1053"/>
                      <a:pt x="296" y="1053"/>
                    </a:cubicBezTo>
                    <a:cubicBezTo>
                      <a:pt x="296" y="1053"/>
                      <a:pt x="296" y="1053"/>
                      <a:pt x="296" y="1053"/>
                    </a:cubicBezTo>
                    <a:cubicBezTo>
                      <a:pt x="296" y="1054"/>
                      <a:pt x="296" y="1054"/>
                      <a:pt x="296" y="1054"/>
                    </a:cubicBezTo>
                    <a:cubicBezTo>
                      <a:pt x="296" y="1054"/>
                      <a:pt x="291" y="1071"/>
                      <a:pt x="291" y="1072"/>
                    </a:cubicBezTo>
                    <a:cubicBezTo>
                      <a:pt x="291" y="1071"/>
                      <a:pt x="291" y="1071"/>
                      <a:pt x="291" y="1071"/>
                    </a:cubicBezTo>
                    <a:cubicBezTo>
                      <a:pt x="291" y="1072"/>
                      <a:pt x="291" y="1072"/>
                      <a:pt x="291"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89" y="1071"/>
                      <a:pt x="288" y="1071"/>
                      <a:pt x="286" y="1070"/>
                    </a:cubicBezTo>
                    <a:cubicBezTo>
                      <a:pt x="285" y="1069"/>
                      <a:pt x="285" y="1069"/>
                      <a:pt x="284" y="1069"/>
                    </a:cubicBezTo>
                    <a:cubicBezTo>
                      <a:pt x="283" y="1069"/>
                      <a:pt x="281" y="1069"/>
                      <a:pt x="280" y="1069"/>
                    </a:cubicBezTo>
                    <a:cubicBezTo>
                      <a:pt x="279" y="1069"/>
                      <a:pt x="278" y="1069"/>
                      <a:pt x="276" y="1069"/>
                    </a:cubicBezTo>
                    <a:cubicBezTo>
                      <a:pt x="274" y="1069"/>
                      <a:pt x="273" y="1070"/>
                      <a:pt x="271" y="1071"/>
                    </a:cubicBezTo>
                    <a:cubicBezTo>
                      <a:pt x="271" y="1071"/>
                      <a:pt x="271" y="1071"/>
                      <a:pt x="271" y="1071"/>
                    </a:cubicBezTo>
                    <a:cubicBezTo>
                      <a:pt x="271" y="1071"/>
                      <a:pt x="271" y="1071"/>
                      <a:pt x="271" y="1071"/>
                    </a:cubicBezTo>
                    <a:cubicBezTo>
                      <a:pt x="271" y="1071"/>
                      <a:pt x="271" y="1071"/>
                      <a:pt x="271" y="1071"/>
                    </a:cubicBezTo>
                    <a:cubicBezTo>
                      <a:pt x="270" y="1070"/>
                      <a:pt x="270" y="1070"/>
                      <a:pt x="270" y="1070"/>
                    </a:cubicBezTo>
                    <a:cubicBezTo>
                      <a:pt x="270" y="1070"/>
                      <a:pt x="270" y="1070"/>
                      <a:pt x="270" y="1070"/>
                    </a:cubicBezTo>
                    <a:cubicBezTo>
                      <a:pt x="275" y="1052"/>
                      <a:pt x="275" y="1052"/>
                      <a:pt x="275" y="1052"/>
                    </a:cubicBezTo>
                    <a:cubicBezTo>
                      <a:pt x="275" y="1052"/>
                      <a:pt x="275" y="1052"/>
                      <a:pt x="275" y="1052"/>
                    </a:cubicBezTo>
                    <a:cubicBezTo>
                      <a:pt x="275" y="1052"/>
                      <a:pt x="275" y="1052"/>
                      <a:pt x="275" y="1052"/>
                    </a:cubicBezTo>
                    <a:cubicBezTo>
                      <a:pt x="277" y="1051"/>
                      <a:pt x="278" y="1051"/>
                      <a:pt x="279" y="1051"/>
                    </a:cubicBezTo>
                    <a:cubicBezTo>
                      <a:pt x="280" y="1050"/>
                      <a:pt x="281" y="1050"/>
                      <a:pt x="282" y="1050"/>
                    </a:cubicBezTo>
                    <a:cubicBezTo>
                      <a:pt x="283" y="1050"/>
                      <a:pt x="284" y="1050"/>
                      <a:pt x="285" y="1050"/>
                    </a:cubicBezTo>
                    <a:cubicBezTo>
                      <a:pt x="286" y="1050"/>
                      <a:pt x="287" y="1050"/>
                      <a:pt x="288" y="1050"/>
                    </a:cubicBezTo>
                    <a:close/>
                    <a:moveTo>
                      <a:pt x="298" y="1055"/>
                    </a:moveTo>
                    <a:cubicBezTo>
                      <a:pt x="298" y="1055"/>
                      <a:pt x="298" y="1055"/>
                      <a:pt x="298" y="1055"/>
                    </a:cubicBezTo>
                    <a:cubicBezTo>
                      <a:pt x="298" y="1055"/>
                      <a:pt x="298" y="1055"/>
                      <a:pt x="298" y="1055"/>
                    </a:cubicBezTo>
                    <a:cubicBezTo>
                      <a:pt x="300" y="1056"/>
                      <a:pt x="301" y="1056"/>
                      <a:pt x="302" y="1057"/>
                    </a:cubicBezTo>
                    <a:cubicBezTo>
                      <a:pt x="303" y="1058"/>
                      <a:pt x="305" y="1058"/>
                      <a:pt x="306" y="1058"/>
                    </a:cubicBezTo>
                    <a:cubicBezTo>
                      <a:pt x="308" y="1058"/>
                      <a:pt x="310" y="1058"/>
                      <a:pt x="312" y="1058"/>
                    </a:cubicBezTo>
                    <a:cubicBezTo>
                      <a:pt x="313" y="1058"/>
                      <a:pt x="314" y="1058"/>
                      <a:pt x="315" y="1058"/>
                    </a:cubicBezTo>
                    <a:cubicBezTo>
                      <a:pt x="316" y="1057"/>
                      <a:pt x="317" y="1057"/>
                      <a:pt x="319" y="1056"/>
                    </a:cubicBezTo>
                    <a:cubicBezTo>
                      <a:pt x="319" y="1056"/>
                      <a:pt x="319" y="1057"/>
                      <a:pt x="319" y="1057"/>
                    </a:cubicBezTo>
                    <a:cubicBezTo>
                      <a:pt x="319" y="1057"/>
                      <a:pt x="319" y="1057"/>
                      <a:pt x="319" y="1057"/>
                    </a:cubicBezTo>
                    <a:cubicBezTo>
                      <a:pt x="319" y="1057"/>
                      <a:pt x="319" y="1057"/>
                      <a:pt x="319" y="1057"/>
                    </a:cubicBezTo>
                    <a:cubicBezTo>
                      <a:pt x="319" y="1057"/>
                      <a:pt x="319" y="1057"/>
                      <a:pt x="319" y="1057"/>
                    </a:cubicBezTo>
                    <a:cubicBezTo>
                      <a:pt x="319" y="1057"/>
                      <a:pt x="320" y="1057"/>
                      <a:pt x="320" y="1057"/>
                    </a:cubicBezTo>
                    <a:cubicBezTo>
                      <a:pt x="320" y="1057"/>
                      <a:pt x="320" y="1057"/>
                      <a:pt x="320" y="1057"/>
                    </a:cubicBezTo>
                    <a:cubicBezTo>
                      <a:pt x="320" y="1057"/>
                      <a:pt x="320" y="1057"/>
                      <a:pt x="320" y="1057"/>
                    </a:cubicBezTo>
                    <a:cubicBezTo>
                      <a:pt x="320" y="1057"/>
                      <a:pt x="320" y="1057"/>
                      <a:pt x="320" y="1057"/>
                    </a:cubicBezTo>
                    <a:cubicBezTo>
                      <a:pt x="320" y="1057"/>
                      <a:pt x="315" y="1075"/>
                      <a:pt x="315" y="1075"/>
                    </a:cubicBezTo>
                    <a:cubicBezTo>
                      <a:pt x="314" y="1075"/>
                      <a:pt x="314" y="1075"/>
                      <a:pt x="314" y="1075"/>
                    </a:cubicBezTo>
                    <a:cubicBezTo>
                      <a:pt x="314" y="1075"/>
                      <a:pt x="314" y="1075"/>
                      <a:pt x="314" y="1075"/>
                    </a:cubicBezTo>
                    <a:cubicBezTo>
                      <a:pt x="313" y="1076"/>
                      <a:pt x="312" y="1076"/>
                      <a:pt x="311" y="1076"/>
                    </a:cubicBezTo>
                    <a:cubicBezTo>
                      <a:pt x="309" y="1077"/>
                      <a:pt x="308" y="1077"/>
                      <a:pt x="307" y="1077"/>
                    </a:cubicBezTo>
                    <a:cubicBezTo>
                      <a:pt x="306" y="1077"/>
                      <a:pt x="305" y="1077"/>
                      <a:pt x="304" y="1077"/>
                    </a:cubicBezTo>
                    <a:cubicBezTo>
                      <a:pt x="303" y="1077"/>
                      <a:pt x="302" y="1077"/>
                      <a:pt x="301" y="1077"/>
                    </a:cubicBezTo>
                    <a:cubicBezTo>
                      <a:pt x="300" y="1077"/>
                      <a:pt x="300" y="1077"/>
                      <a:pt x="299" y="1077"/>
                    </a:cubicBezTo>
                    <a:cubicBezTo>
                      <a:pt x="298" y="1076"/>
                      <a:pt x="297" y="1076"/>
                      <a:pt x="297" y="1076"/>
                    </a:cubicBezTo>
                    <a:cubicBezTo>
                      <a:pt x="295" y="1075"/>
                      <a:pt x="294" y="1075"/>
                      <a:pt x="293" y="1074"/>
                    </a:cubicBezTo>
                    <a:cubicBezTo>
                      <a:pt x="293" y="1074"/>
                      <a:pt x="292" y="1073"/>
                      <a:pt x="292" y="1073"/>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lose/>
                    <a:moveTo>
                      <a:pt x="305" y="1034"/>
                    </a:moveTo>
                    <a:cubicBezTo>
                      <a:pt x="306" y="1034"/>
                      <a:pt x="307" y="1035"/>
                      <a:pt x="308" y="1036"/>
                    </a:cubicBezTo>
                    <a:cubicBezTo>
                      <a:pt x="310" y="1036"/>
                      <a:pt x="311" y="1037"/>
                      <a:pt x="313" y="1037"/>
                    </a:cubicBezTo>
                    <a:cubicBezTo>
                      <a:pt x="313" y="1037"/>
                      <a:pt x="314" y="1037"/>
                      <a:pt x="315" y="1037"/>
                    </a:cubicBezTo>
                    <a:cubicBezTo>
                      <a:pt x="316" y="1037"/>
                      <a:pt x="317" y="1037"/>
                      <a:pt x="318" y="1037"/>
                    </a:cubicBezTo>
                    <a:cubicBezTo>
                      <a:pt x="319" y="1037"/>
                      <a:pt x="320" y="1036"/>
                      <a:pt x="321" y="1036"/>
                    </a:cubicBezTo>
                    <a:cubicBezTo>
                      <a:pt x="322" y="1036"/>
                      <a:pt x="324" y="1035"/>
                      <a:pt x="325" y="1035"/>
                    </a:cubicBezTo>
                    <a:cubicBezTo>
                      <a:pt x="325" y="1035"/>
                      <a:pt x="325" y="1035"/>
                      <a:pt x="325" y="1035"/>
                    </a:cubicBezTo>
                    <a:cubicBezTo>
                      <a:pt x="325" y="1035"/>
                      <a:pt x="325" y="1035"/>
                      <a:pt x="325" y="1035"/>
                    </a:cubicBezTo>
                    <a:cubicBezTo>
                      <a:pt x="325" y="1035"/>
                      <a:pt x="325" y="1035"/>
                      <a:pt x="325" y="1035"/>
                    </a:cubicBezTo>
                    <a:cubicBezTo>
                      <a:pt x="325" y="1035"/>
                      <a:pt x="326" y="1035"/>
                      <a:pt x="326" y="1035"/>
                    </a:cubicBezTo>
                    <a:cubicBezTo>
                      <a:pt x="326" y="1035"/>
                      <a:pt x="326" y="1035"/>
                      <a:pt x="326" y="1035"/>
                    </a:cubicBezTo>
                    <a:cubicBezTo>
                      <a:pt x="326" y="1035"/>
                      <a:pt x="326" y="1035"/>
                      <a:pt x="326" y="1035"/>
                    </a:cubicBezTo>
                    <a:cubicBezTo>
                      <a:pt x="326" y="1035"/>
                      <a:pt x="321" y="1054"/>
                      <a:pt x="321" y="1054"/>
                    </a:cubicBezTo>
                    <a:cubicBezTo>
                      <a:pt x="321" y="1054"/>
                      <a:pt x="320" y="1054"/>
                      <a:pt x="320" y="1054"/>
                    </a:cubicBezTo>
                    <a:cubicBezTo>
                      <a:pt x="320" y="1054"/>
                      <a:pt x="320" y="1054"/>
                      <a:pt x="320" y="1054"/>
                    </a:cubicBezTo>
                    <a:cubicBezTo>
                      <a:pt x="318" y="1055"/>
                      <a:pt x="316" y="1055"/>
                      <a:pt x="314" y="1056"/>
                    </a:cubicBezTo>
                    <a:cubicBezTo>
                      <a:pt x="313" y="1056"/>
                      <a:pt x="311" y="1056"/>
                      <a:pt x="310" y="1056"/>
                    </a:cubicBezTo>
                    <a:cubicBezTo>
                      <a:pt x="308" y="1056"/>
                      <a:pt x="307" y="1056"/>
                      <a:pt x="306" y="1056"/>
                    </a:cubicBezTo>
                    <a:cubicBezTo>
                      <a:pt x="304" y="1055"/>
                      <a:pt x="302" y="1054"/>
                      <a:pt x="300" y="1053"/>
                    </a:cubicBezTo>
                    <a:cubicBezTo>
                      <a:pt x="300" y="1053"/>
                      <a:pt x="299" y="1053"/>
                      <a:pt x="299" y="1052"/>
                    </a:cubicBezTo>
                    <a:cubicBezTo>
                      <a:pt x="299" y="1052"/>
                      <a:pt x="299" y="1052"/>
                      <a:pt x="299" y="1052"/>
                    </a:cubicBezTo>
                    <a:cubicBezTo>
                      <a:pt x="299" y="1052"/>
                      <a:pt x="299" y="1052"/>
                      <a:pt x="299" y="1052"/>
                    </a:cubicBezTo>
                    <a:cubicBezTo>
                      <a:pt x="299" y="1052"/>
                      <a:pt x="299" y="1052"/>
                      <a:pt x="299" y="1052"/>
                    </a:cubicBezTo>
                    <a:cubicBezTo>
                      <a:pt x="299" y="1052"/>
                      <a:pt x="299" y="1052"/>
                      <a:pt x="299" y="1052"/>
                    </a:cubicBezTo>
                    <a:cubicBezTo>
                      <a:pt x="299" y="1052"/>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3"/>
                      <a:pt x="304" y="1033"/>
                      <a:pt x="305" y="1034"/>
                    </a:cubicBezTo>
                    <a:close/>
                    <a:moveTo>
                      <a:pt x="292" y="1028"/>
                    </a:moveTo>
                    <a:cubicBezTo>
                      <a:pt x="295" y="1028"/>
                      <a:pt x="297" y="1029"/>
                      <a:pt x="299" y="1030"/>
                    </a:cubicBezTo>
                    <a:cubicBezTo>
                      <a:pt x="299" y="1030"/>
                      <a:pt x="299" y="1030"/>
                      <a:pt x="299" y="1030"/>
                    </a:cubicBezTo>
                    <a:cubicBezTo>
                      <a:pt x="300" y="1030"/>
                      <a:pt x="301" y="1031"/>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3"/>
                      <a:pt x="302" y="1033"/>
                      <a:pt x="302" y="1033"/>
                    </a:cubicBezTo>
                    <a:cubicBezTo>
                      <a:pt x="300" y="1039"/>
                      <a:pt x="300" y="1039"/>
                      <a:pt x="300" y="1039"/>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5" y="1049"/>
                      <a:pt x="294" y="1049"/>
                      <a:pt x="292" y="1048"/>
                    </a:cubicBezTo>
                    <a:cubicBezTo>
                      <a:pt x="291" y="1048"/>
                      <a:pt x="290" y="1047"/>
                      <a:pt x="288" y="1047"/>
                    </a:cubicBezTo>
                    <a:cubicBezTo>
                      <a:pt x="285" y="1047"/>
                      <a:pt x="281" y="1047"/>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81" y="1032"/>
                      <a:pt x="281" y="1032"/>
                      <a:pt x="281" y="1032"/>
                    </a:cubicBezTo>
                    <a:cubicBezTo>
                      <a:pt x="281" y="1031"/>
                      <a:pt x="281" y="1031"/>
                      <a:pt x="281" y="1031"/>
                    </a:cubicBezTo>
                    <a:cubicBezTo>
                      <a:pt x="281" y="1030"/>
                      <a:pt x="282" y="1030"/>
                      <a:pt x="282" y="1030"/>
                    </a:cubicBezTo>
                    <a:cubicBezTo>
                      <a:pt x="282" y="1030"/>
                      <a:pt x="282" y="1030"/>
                      <a:pt x="282" y="1030"/>
                    </a:cubicBezTo>
                    <a:cubicBezTo>
                      <a:pt x="284" y="1030"/>
                      <a:pt x="286" y="1029"/>
                      <a:pt x="287" y="1029"/>
                    </a:cubicBezTo>
                    <a:cubicBezTo>
                      <a:pt x="289" y="1028"/>
                      <a:pt x="291" y="1028"/>
                      <a:pt x="292" y="1028"/>
                    </a:cubicBezTo>
                    <a:close/>
                    <a:moveTo>
                      <a:pt x="478" y="1033"/>
                    </a:moveTo>
                    <a:cubicBezTo>
                      <a:pt x="469" y="1033"/>
                      <a:pt x="462" y="1040"/>
                      <a:pt x="462" y="1048"/>
                    </a:cubicBezTo>
                    <a:cubicBezTo>
                      <a:pt x="462" y="1052"/>
                      <a:pt x="464" y="1056"/>
                      <a:pt x="467" y="1059"/>
                    </a:cubicBezTo>
                    <a:cubicBezTo>
                      <a:pt x="460" y="1068"/>
                      <a:pt x="460" y="1068"/>
                      <a:pt x="460" y="1068"/>
                    </a:cubicBezTo>
                    <a:cubicBezTo>
                      <a:pt x="463" y="1070"/>
                      <a:pt x="463" y="1070"/>
                      <a:pt x="463" y="1070"/>
                    </a:cubicBezTo>
                    <a:cubicBezTo>
                      <a:pt x="470" y="1061"/>
                      <a:pt x="470" y="1061"/>
                      <a:pt x="470" y="1061"/>
                    </a:cubicBezTo>
                    <a:cubicBezTo>
                      <a:pt x="472" y="1063"/>
                      <a:pt x="475" y="1064"/>
                      <a:pt x="478" y="1064"/>
                    </a:cubicBezTo>
                    <a:cubicBezTo>
                      <a:pt x="486" y="1064"/>
                      <a:pt x="493" y="1057"/>
                      <a:pt x="493" y="1048"/>
                    </a:cubicBezTo>
                    <a:cubicBezTo>
                      <a:pt x="493" y="1040"/>
                      <a:pt x="486" y="1033"/>
                      <a:pt x="478" y="1033"/>
                    </a:cubicBezTo>
                    <a:close/>
                    <a:moveTo>
                      <a:pt x="478" y="1060"/>
                    </a:moveTo>
                    <a:cubicBezTo>
                      <a:pt x="471" y="1060"/>
                      <a:pt x="466" y="1055"/>
                      <a:pt x="466" y="1048"/>
                    </a:cubicBezTo>
                    <a:cubicBezTo>
                      <a:pt x="466" y="1042"/>
                      <a:pt x="471" y="1037"/>
                      <a:pt x="478" y="1037"/>
                    </a:cubicBezTo>
                    <a:cubicBezTo>
                      <a:pt x="484" y="1037"/>
                      <a:pt x="489" y="1042"/>
                      <a:pt x="489" y="1048"/>
                    </a:cubicBezTo>
                    <a:cubicBezTo>
                      <a:pt x="489" y="1055"/>
                      <a:pt x="484" y="1060"/>
                      <a:pt x="478" y="1060"/>
                    </a:cubicBezTo>
                    <a:close/>
                    <a:moveTo>
                      <a:pt x="602" y="1116"/>
                    </a:moveTo>
                    <a:cubicBezTo>
                      <a:pt x="602" y="1139"/>
                      <a:pt x="584" y="1156"/>
                      <a:pt x="562" y="1156"/>
                    </a:cubicBezTo>
                    <a:cubicBezTo>
                      <a:pt x="40" y="1156"/>
                      <a:pt x="40" y="1156"/>
                      <a:pt x="40" y="1156"/>
                    </a:cubicBezTo>
                    <a:cubicBezTo>
                      <a:pt x="18" y="1156"/>
                      <a:pt x="0" y="1139"/>
                      <a:pt x="0" y="1116"/>
                    </a:cubicBezTo>
                    <a:cubicBezTo>
                      <a:pt x="0" y="40"/>
                      <a:pt x="0" y="40"/>
                      <a:pt x="0" y="40"/>
                    </a:cubicBezTo>
                    <a:cubicBezTo>
                      <a:pt x="0" y="18"/>
                      <a:pt x="18" y="0"/>
                      <a:pt x="40" y="0"/>
                    </a:cubicBezTo>
                    <a:cubicBezTo>
                      <a:pt x="562" y="0"/>
                      <a:pt x="562" y="0"/>
                      <a:pt x="562" y="0"/>
                    </a:cubicBezTo>
                    <a:cubicBezTo>
                      <a:pt x="584" y="0"/>
                      <a:pt x="602" y="18"/>
                      <a:pt x="602" y="40"/>
                    </a:cubicBezTo>
                    <a:lnTo>
                      <a:pt x="602" y="1116"/>
                    </a:lnTo>
                    <a:close/>
                    <a:moveTo>
                      <a:pt x="273" y="379"/>
                    </a:moveTo>
                    <a:cubicBezTo>
                      <a:pt x="95" y="379"/>
                      <a:pt x="95" y="379"/>
                      <a:pt x="95" y="379"/>
                    </a:cubicBezTo>
                    <a:cubicBezTo>
                      <a:pt x="95" y="202"/>
                      <a:pt x="95" y="202"/>
                      <a:pt x="95" y="202"/>
                    </a:cubicBezTo>
                    <a:cubicBezTo>
                      <a:pt x="273" y="202"/>
                      <a:pt x="273" y="202"/>
                      <a:pt x="273" y="202"/>
                    </a:cubicBezTo>
                    <a:lnTo>
                      <a:pt x="273" y="379"/>
                    </a:lnTo>
                    <a:close/>
                    <a:moveTo>
                      <a:pt x="95" y="769"/>
                    </a:moveTo>
                    <a:cubicBezTo>
                      <a:pt x="273" y="769"/>
                      <a:pt x="273" y="769"/>
                      <a:pt x="273" y="769"/>
                    </a:cubicBezTo>
                    <a:cubicBezTo>
                      <a:pt x="273" y="911"/>
                      <a:pt x="273" y="911"/>
                      <a:pt x="273" y="911"/>
                    </a:cubicBezTo>
                    <a:cubicBezTo>
                      <a:pt x="95" y="911"/>
                      <a:pt x="95" y="911"/>
                      <a:pt x="95" y="911"/>
                    </a:cubicBezTo>
                    <a:lnTo>
                      <a:pt x="95" y="769"/>
                    </a:lnTo>
                    <a:close/>
                    <a:moveTo>
                      <a:pt x="95" y="581"/>
                    </a:moveTo>
                    <a:cubicBezTo>
                      <a:pt x="462" y="581"/>
                      <a:pt x="462" y="581"/>
                      <a:pt x="462" y="581"/>
                    </a:cubicBezTo>
                    <a:cubicBezTo>
                      <a:pt x="462" y="758"/>
                      <a:pt x="462" y="758"/>
                      <a:pt x="462" y="758"/>
                    </a:cubicBezTo>
                    <a:cubicBezTo>
                      <a:pt x="95" y="758"/>
                      <a:pt x="95" y="758"/>
                      <a:pt x="95" y="758"/>
                    </a:cubicBezTo>
                    <a:lnTo>
                      <a:pt x="95" y="581"/>
                    </a:lnTo>
                    <a:close/>
                    <a:moveTo>
                      <a:pt x="284" y="391"/>
                    </a:moveTo>
                    <a:cubicBezTo>
                      <a:pt x="462" y="391"/>
                      <a:pt x="462" y="391"/>
                      <a:pt x="462" y="391"/>
                    </a:cubicBezTo>
                    <a:cubicBezTo>
                      <a:pt x="462" y="568"/>
                      <a:pt x="462" y="568"/>
                      <a:pt x="462" y="568"/>
                    </a:cubicBezTo>
                    <a:cubicBezTo>
                      <a:pt x="284" y="568"/>
                      <a:pt x="284" y="568"/>
                      <a:pt x="284" y="568"/>
                    </a:cubicBezTo>
                    <a:lnTo>
                      <a:pt x="284" y="391"/>
                    </a:lnTo>
                    <a:close/>
                    <a:moveTo>
                      <a:pt x="273" y="568"/>
                    </a:moveTo>
                    <a:cubicBezTo>
                      <a:pt x="95" y="568"/>
                      <a:pt x="95" y="568"/>
                      <a:pt x="95" y="568"/>
                    </a:cubicBezTo>
                    <a:cubicBezTo>
                      <a:pt x="95" y="391"/>
                      <a:pt x="95" y="391"/>
                      <a:pt x="95" y="391"/>
                    </a:cubicBezTo>
                    <a:cubicBezTo>
                      <a:pt x="273" y="391"/>
                      <a:pt x="273" y="391"/>
                      <a:pt x="273" y="391"/>
                    </a:cubicBezTo>
                    <a:lnTo>
                      <a:pt x="273" y="568"/>
                    </a:lnTo>
                    <a:close/>
                    <a:moveTo>
                      <a:pt x="284" y="769"/>
                    </a:moveTo>
                    <a:cubicBezTo>
                      <a:pt x="462" y="769"/>
                      <a:pt x="462" y="769"/>
                      <a:pt x="462" y="769"/>
                    </a:cubicBezTo>
                    <a:cubicBezTo>
                      <a:pt x="462" y="911"/>
                      <a:pt x="462" y="911"/>
                      <a:pt x="462" y="911"/>
                    </a:cubicBezTo>
                    <a:cubicBezTo>
                      <a:pt x="284" y="911"/>
                      <a:pt x="284" y="911"/>
                      <a:pt x="284" y="911"/>
                    </a:cubicBezTo>
                    <a:lnTo>
                      <a:pt x="284" y="769"/>
                    </a:lnTo>
                    <a:close/>
                    <a:moveTo>
                      <a:pt x="462" y="202"/>
                    </a:moveTo>
                    <a:cubicBezTo>
                      <a:pt x="462" y="379"/>
                      <a:pt x="462" y="379"/>
                      <a:pt x="462" y="379"/>
                    </a:cubicBezTo>
                    <a:cubicBezTo>
                      <a:pt x="284" y="379"/>
                      <a:pt x="284" y="379"/>
                      <a:pt x="284" y="379"/>
                    </a:cubicBezTo>
                    <a:cubicBezTo>
                      <a:pt x="284" y="202"/>
                      <a:pt x="284" y="202"/>
                      <a:pt x="284" y="202"/>
                    </a:cubicBezTo>
                    <a:lnTo>
                      <a:pt x="462" y="202"/>
                    </a:lnTo>
                    <a:close/>
                  </a:path>
                </a:pathLst>
              </a:custGeom>
              <a:grpFill/>
              <a:ln>
                <a:noFill/>
              </a:ln>
            </p:spPr>
            <p:txBody>
              <a:bodyPr vert="horz" wrap="square" lIns="89619" tIns="44810" rIns="89619" bIns="44810" numCol="1" anchor="t" anchorCtr="0" compatLnSpc="1">
                <a:prstTxWarp prst="textNoShape">
                  <a:avLst/>
                </a:prstTxWarp>
              </a:bodyPr>
              <a:lstStyle/>
              <a:p>
                <a:pPr defTabSz="932189">
                  <a:defRPr/>
                </a:pPr>
                <a:endParaRPr lang="en-US" kern="0" dirty="0" smtClean="0">
                  <a:solidFill>
                    <a:srgbClr val="000000"/>
                  </a:solidFill>
                </a:endParaRPr>
              </a:p>
            </p:txBody>
          </p:sp>
          <p:grpSp>
            <p:nvGrpSpPr>
              <p:cNvPr id="55" name="Group 54"/>
              <p:cNvGrpSpPr/>
              <p:nvPr/>
            </p:nvGrpSpPr>
            <p:grpSpPr>
              <a:xfrm>
                <a:off x="3113588" y="4171950"/>
                <a:ext cx="460637" cy="324928"/>
                <a:chOff x="6432941" y="4098201"/>
                <a:chExt cx="709176" cy="500244"/>
              </a:xfrm>
              <a:grpFill/>
            </p:grpSpPr>
            <p:sp>
              <p:nvSpPr>
                <p:cNvPr id="56" name="Rounded Rectangle 6"/>
                <p:cNvSpPr>
                  <a:spLocks noChangeAspect="1"/>
                </p:cNvSpPr>
                <p:nvPr/>
              </p:nvSpPr>
              <p:spPr bwMode="black">
                <a:xfrm rot="16200000">
                  <a:off x="6537407" y="3993735"/>
                  <a:ext cx="500244" cy="709176"/>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grpFill/>
                <a:ln w="25400" cap="flat" cmpd="sng" algn="ctr">
                  <a:noFill/>
                  <a:prstDash val="solid"/>
                  <a:headEnd type="none" w="med" len="med"/>
                  <a:tailEnd type="none" w="med" len="med"/>
                </a:ln>
                <a:effectLst/>
              </p:spPr>
              <p:txBody>
                <a:bodyPr vert="horz" wrap="square" lIns="80663" tIns="40332" rIns="80663" bIns="40332" numCol="1" rtlCol="0" anchor="ctr" anchorCtr="0" compatLnSpc="1">
                  <a:prstTxWarp prst="textNoShape">
                    <a:avLst/>
                  </a:prstTxWarp>
                </a:bodyPr>
                <a:lstStyle/>
                <a:p>
                  <a:pPr defTabSz="740302">
                    <a:defRPr/>
                  </a:pPr>
                  <a:endParaRPr lang="en-US" kern="0" spc="-122" dirty="0" smtClean="0">
                    <a:solidFill>
                      <a:srgbClr val="000000">
                        <a:lumMod val="50000"/>
                      </a:srgbClr>
                    </a:solidFill>
                    <a:latin typeface="Segoe Light" pitchFamily="34" charset="0"/>
                  </a:endParaRPr>
                </a:p>
              </p:txBody>
            </p:sp>
            <p:sp>
              <p:nvSpPr>
                <p:cNvPr id="57" name="Freeform 6"/>
                <p:cNvSpPr>
                  <a:spLocks noEditPoints="1"/>
                </p:cNvSpPr>
                <p:nvPr/>
              </p:nvSpPr>
              <p:spPr bwMode="auto">
                <a:xfrm rot="5400000">
                  <a:off x="6590383" y="4115019"/>
                  <a:ext cx="329607" cy="503240"/>
                </a:xfrm>
                <a:custGeom>
                  <a:avLst/>
                  <a:gdLst>
                    <a:gd name="T0" fmla="*/ 448 w 448"/>
                    <a:gd name="T1" fmla="*/ 0 h 684"/>
                    <a:gd name="T2" fmla="*/ 448 w 448"/>
                    <a:gd name="T3" fmla="*/ 207 h 684"/>
                    <a:gd name="T4" fmla="*/ 241 w 448"/>
                    <a:gd name="T5" fmla="*/ 207 h 684"/>
                    <a:gd name="T6" fmla="*/ 241 w 448"/>
                    <a:gd name="T7" fmla="*/ 0 h 684"/>
                    <a:gd name="T8" fmla="*/ 448 w 448"/>
                    <a:gd name="T9" fmla="*/ 0 h 684"/>
                    <a:gd name="T10" fmla="*/ 241 w 448"/>
                    <a:gd name="T11" fmla="*/ 238 h 684"/>
                    <a:gd name="T12" fmla="*/ 241 w 448"/>
                    <a:gd name="T13" fmla="*/ 446 h 684"/>
                    <a:gd name="T14" fmla="*/ 448 w 448"/>
                    <a:gd name="T15" fmla="*/ 446 h 684"/>
                    <a:gd name="T16" fmla="*/ 448 w 448"/>
                    <a:gd name="T17" fmla="*/ 238 h 684"/>
                    <a:gd name="T18" fmla="*/ 241 w 448"/>
                    <a:gd name="T19" fmla="*/ 238 h 684"/>
                    <a:gd name="T20" fmla="*/ 0 w 448"/>
                    <a:gd name="T21" fmla="*/ 0 h 684"/>
                    <a:gd name="T22" fmla="*/ 0 w 448"/>
                    <a:gd name="T23" fmla="*/ 207 h 684"/>
                    <a:gd name="T24" fmla="*/ 210 w 448"/>
                    <a:gd name="T25" fmla="*/ 207 h 684"/>
                    <a:gd name="T26" fmla="*/ 210 w 448"/>
                    <a:gd name="T27" fmla="*/ 0 h 684"/>
                    <a:gd name="T28" fmla="*/ 0 w 448"/>
                    <a:gd name="T29" fmla="*/ 0 h 684"/>
                    <a:gd name="T30" fmla="*/ 0 w 448"/>
                    <a:gd name="T31" fmla="*/ 238 h 684"/>
                    <a:gd name="T32" fmla="*/ 0 w 448"/>
                    <a:gd name="T33" fmla="*/ 446 h 684"/>
                    <a:gd name="T34" fmla="*/ 210 w 448"/>
                    <a:gd name="T35" fmla="*/ 446 h 684"/>
                    <a:gd name="T36" fmla="*/ 210 w 448"/>
                    <a:gd name="T37" fmla="*/ 238 h 684"/>
                    <a:gd name="T38" fmla="*/ 0 w 448"/>
                    <a:gd name="T39" fmla="*/ 238 h 684"/>
                    <a:gd name="T40" fmla="*/ 0 w 448"/>
                    <a:gd name="T41" fmla="*/ 477 h 684"/>
                    <a:gd name="T42" fmla="*/ 0 w 448"/>
                    <a:gd name="T43" fmla="*/ 684 h 684"/>
                    <a:gd name="T44" fmla="*/ 448 w 448"/>
                    <a:gd name="T45" fmla="*/ 684 h 684"/>
                    <a:gd name="T46" fmla="*/ 448 w 448"/>
                    <a:gd name="T47" fmla="*/ 477 h 684"/>
                    <a:gd name="T48" fmla="*/ 0 w 448"/>
                    <a:gd name="T49" fmla="*/ 477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8" h="684">
                      <a:moveTo>
                        <a:pt x="448" y="0"/>
                      </a:moveTo>
                      <a:lnTo>
                        <a:pt x="448" y="207"/>
                      </a:lnTo>
                      <a:lnTo>
                        <a:pt x="241" y="207"/>
                      </a:lnTo>
                      <a:lnTo>
                        <a:pt x="241" y="0"/>
                      </a:lnTo>
                      <a:lnTo>
                        <a:pt x="448" y="0"/>
                      </a:lnTo>
                      <a:close/>
                      <a:moveTo>
                        <a:pt x="241" y="238"/>
                      </a:moveTo>
                      <a:lnTo>
                        <a:pt x="241" y="446"/>
                      </a:lnTo>
                      <a:lnTo>
                        <a:pt x="448" y="446"/>
                      </a:lnTo>
                      <a:lnTo>
                        <a:pt x="448" y="238"/>
                      </a:lnTo>
                      <a:lnTo>
                        <a:pt x="241" y="238"/>
                      </a:lnTo>
                      <a:close/>
                      <a:moveTo>
                        <a:pt x="0" y="0"/>
                      </a:moveTo>
                      <a:lnTo>
                        <a:pt x="0" y="207"/>
                      </a:lnTo>
                      <a:lnTo>
                        <a:pt x="210" y="207"/>
                      </a:lnTo>
                      <a:lnTo>
                        <a:pt x="210" y="0"/>
                      </a:lnTo>
                      <a:lnTo>
                        <a:pt x="0" y="0"/>
                      </a:lnTo>
                      <a:close/>
                      <a:moveTo>
                        <a:pt x="0" y="238"/>
                      </a:moveTo>
                      <a:lnTo>
                        <a:pt x="0" y="446"/>
                      </a:lnTo>
                      <a:lnTo>
                        <a:pt x="210" y="446"/>
                      </a:lnTo>
                      <a:lnTo>
                        <a:pt x="210" y="238"/>
                      </a:lnTo>
                      <a:lnTo>
                        <a:pt x="0" y="238"/>
                      </a:lnTo>
                      <a:close/>
                      <a:moveTo>
                        <a:pt x="0" y="477"/>
                      </a:moveTo>
                      <a:lnTo>
                        <a:pt x="0" y="684"/>
                      </a:lnTo>
                      <a:lnTo>
                        <a:pt x="448" y="684"/>
                      </a:lnTo>
                      <a:lnTo>
                        <a:pt x="448" y="477"/>
                      </a:lnTo>
                      <a:lnTo>
                        <a:pt x="0" y="477"/>
                      </a:lnTo>
                      <a:close/>
                    </a:path>
                  </a:pathLst>
                </a:custGeom>
                <a:grpFill/>
                <a:ln>
                  <a:noFill/>
                </a:ln>
              </p:spPr>
              <p:txBody>
                <a:bodyPr vert="horz" wrap="square" lIns="89615" tIns="44809" rIns="89615" bIns="44809" numCol="1" anchor="t" anchorCtr="0" compatLnSpc="1">
                  <a:prstTxWarp prst="textNoShape">
                    <a:avLst/>
                  </a:prstTxWarp>
                </a:bodyPr>
                <a:lstStyle/>
                <a:p>
                  <a:pPr defTabSz="913643">
                    <a:defRPr/>
                  </a:pPr>
                  <a:endParaRPr lang="en-US" sz="1700" kern="0" dirty="0" smtClean="0">
                    <a:solidFill>
                      <a:srgbClr val="000000"/>
                    </a:solidFill>
                  </a:endParaRPr>
                </a:p>
              </p:txBody>
            </p:sp>
          </p:grpSp>
        </p:grpSp>
        <p:sp>
          <p:nvSpPr>
            <p:cNvPr id="46" name="Freeform 30"/>
            <p:cNvSpPr>
              <a:spLocks noChangeAspect="1" noEditPoints="1"/>
            </p:cNvSpPr>
            <p:nvPr/>
          </p:nvSpPr>
          <p:spPr bwMode="auto">
            <a:xfrm>
              <a:off x="1575566" y="3516250"/>
              <a:ext cx="291077" cy="342572"/>
            </a:xfrm>
            <a:custGeom>
              <a:avLst/>
              <a:gdLst>
                <a:gd name="T0" fmla="*/ 115 w 191"/>
                <a:gd name="T1" fmla="*/ 158 h 225"/>
                <a:gd name="T2" fmla="*/ 132 w 191"/>
                <a:gd name="T3" fmla="*/ 185 h 225"/>
                <a:gd name="T4" fmla="*/ 21 w 191"/>
                <a:gd name="T5" fmla="*/ 185 h 225"/>
                <a:gd name="T6" fmla="*/ 0 w 191"/>
                <a:gd name="T7" fmla="*/ 164 h 225"/>
                <a:gd name="T8" fmla="*/ 0 w 191"/>
                <a:gd name="T9" fmla="*/ 21 h 225"/>
                <a:gd name="T10" fmla="*/ 21 w 191"/>
                <a:gd name="T11" fmla="*/ 0 h 225"/>
                <a:gd name="T12" fmla="*/ 163 w 191"/>
                <a:gd name="T13" fmla="*/ 0 h 225"/>
                <a:gd name="T14" fmla="*/ 185 w 191"/>
                <a:gd name="T15" fmla="*/ 21 h 225"/>
                <a:gd name="T16" fmla="*/ 185 w 191"/>
                <a:gd name="T17" fmla="*/ 164 h 225"/>
                <a:gd name="T18" fmla="*/ 181 w 191"/>
                <a:gd name="T19" fmla="*/ 175 h 225"/>
                <a:gd name="T20" fmla="*/ 154 w 191"/>
                <a:gd name="T21" fmla="*/ 133 h 225"/>
                <a:gd name="T22" fmla="*/ 157 w 191"/>
                <a:gd name="T23" fmla="*/ 63 h 225"/>
                <a:gd name="T24" fmla="*/ 70 w 191"/>
                <a:gd name="T25" fmla="*/ 43 h 225"/>
                <a:gd name="T26" fmla="*/ 51 w 191"/>
                <a:gd name="T27" fmla="*/ 130 h 225"/>
                <a:gd name="T28" fmla="*/ 115 w 191"/>
                <a:gd name="T29" fmla="*/ 158 h 225"/>
                <a:gd name="T30" fmla="*/ 183 w 191"/>
                <a:gd name="T31" fmla="*/ 221 h 225"/>
                <a:gd name="T32" fmla="*/ 165 w 191"/>
                <a:gd name="T33" fmla="*/ 217 h 225"/>
                <a:gd name="T34" fmla="*/ 120 w 191"/>
                <a:gd name="T35" fmla="*/ 146 h 225"/>
                <a:gd name="T36" fmla="*/ 59 w 191"/>
                <a:gd name="T37" fmla="*/ 124 h 225"/>
                <a:gd name="T38" fmla="*/ 75 w 191"/>
                <a:gd name="T39" fmla="*/ 52 h 225"/>
                <a:gd name="T40" fmla="*/ 148 w 191"/>
                <a:gd name="T41" fmla="*/ 68 h 225"/>
                <a:gd name="T42" fmla="*/ 142 w 191"/>
                <a:gd name="T43" fmla="*/ 132 h 225"/>
                <a:gd name="T44" fmla="*/ 187 w 191"/>
                <a:gd name="T45" fmla="*/ 203 h 225"/>
                <a:gd name="T46" fmla="*/ 183 w 191"/>
                <a:gd name="T47" fmla="*/ 221 h 225"/>
                <a:gd name="T48" fmla="*/ 144 w 191"/>
                <a:gd name="T49" fmla="*/ 71 h 225"/>
                <a:gd name="T50" fmla="*/ 78 w 191"/>
                <a:gd name="T51" fmla="*/ 56 h 225"/>
                <a:gd name="T52" fmla="*/ 64 w 191"/>
                <a:gd name="T53" fmla="*/ 122 h 225"/>
                <a:gd name="T54" fmla="*/ 129 w 191"/>
                <a:gd name="T55" fmla="*/ 136 h 225"/>
                <a:gd name="T56" fmla="*/ 144 w 191"/>
                <a:gd name="T57" fmla="*/ 7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1" h="225">
                  <a:moveTo>
                    <a:pt x="115" y="158"/>
                  </a:moveTo>
                  <a:cubicBezTo>
                    <a:pt x="132" y="185"/>
                    <a:pt x="132" y="185"/>
                    <a:pt x="132" y="185"/>
                  </a:cubicBezTo>
                  <a:cubicBezTo>
                    <a:pt x="21" y="185"/>
                    <a:pt x="21" y="185"/>
                    <a:pt x="21" y="185"/>
                  </a:cubicBezTo>
                  <a:cubicBezTo>
                    <a:pt x="9" y="185"/>
                    <a:pt x="0" y="175"/>
                    <a:pt x="0" y="164"/>
                  </a:cubicBezTo>
                  <a:cubicBezTo>
                    <a:pt x="0" y="21"/>
                    <a:pt x="0" y="21"/>
                    <a:pt x="0" y="21"/>
                  </a:cubicBezTo>
                  <a:cubicBezTo>
                    <a:pt x="0" y="9"/>
                    <a:pt x="9" y="0"/>
                    <a:pt x="21" y="0"/>
                  </a:cubicBezTo>
                  <a:cubicBezTo>
                    <a:pt x="163" y="0"/>
                    <a:pt x="163" y="0"/>
                    <a:pt x="163" y="0"/>
                  </a:cubicBezTo>
                  <a:cubicBezTo>
                    <a:pt x="175" y="0"/>
                    <a:pt x="185" y="9"/>
                    <a:pt x="185" y="21"/>
                  </a:cubicBezTo>
                  <a:cubicBezTo>
                    <a:pt x="185" y="164"/>
                    <a:pt x="185" y="164"/>
                    <a:pt x="185" y="164"/>
                  </a:cubicBezTo>
                  <a:cubicBezTo>
                    <a:pt x="185" y="168"/>
                    <a:pt x="183" y="172"/>
                    <a:pt x="181" y="175"/>
                  </a:cubicBezTo>
                  <a:cubicBezTo>
                    <a:pt x="154" y="133"/>
                    <a:pt x="154" y="133"/>
                    <a:pt x="154" y="133"/>
                  </a:cubicBezTo>
                  <a:cubicBezTo>
                    <a:pt x="169" y="112"/>
                    <a:pt x="170" y="84"/>
                    <a:pt x="157" y="63"/>
                  </a:cubicBezTo>
                  <a:cubicBezTo>
                    <a:pt x="138" y="33"/>
                    <a:pt x="99" y="25"/>
                    <a:pt x="70" y="43"/>
                  </a:cubicBezTo>
                  <a:cubicBezTo>
                    <a:pt x="41" y="62"/>
                    <a:pt x="32" y="101"/>
                    <a:pt x="51" y="130"/>
                  </a:cubicBezTo>
                  <a:cubicBezTo>
                    <a:pt x="65" y="152"/>
                    <a:pt x="90" y="163"/>
                    <a:pt x="115" y="158"/>
                  </a:cubicBezTo>
                  <a:close/>
                  <a:moveTo>
                    <a:pt x="183" y="221"/>
                  </a:moveTo>
                  <a:cubicBezTo>
                    <a:pt x="177" y="225"/>
                    <a:pt x="169" y="223"/>
                    <a:pt x="165" y="217"/>
                  </a:cubicBezTo>
                  <a:cubicBezTo>
                    <a:pt x="120" y="146"/>
                    <a:pt x="120" y="146"/>
                    <a:pt x="120" y="146"/>
                  </a:cubicBezTo>
                  <a:cubicBezTo>
                    <a:pt x="98" y="153"/>
                    <a:pt x="72" y="145"/>
                    <a:pt x="59" y="124"/>
                  </a:cubicBezTo>
                  <a:cubicBezTo>
                    <a:pt x="44" y="100"/>
                    <a:pt x="51" y="67"/>
                    <a:pt x="75" y="52"/>
                  </a:cubicBezTo>
                  <a:cubicBezTo>
                    <a:pt x="100" y="36"/>
                    <a:pt x="132" y="44"/>
                    <a:pt x="148" y="68"/>
                  </a:cubicBezTo>
                  <a:cubicBezTo>
                    <a:pt x="161" y="89"/>
                    <a:pt x="158" y="115"/>
                    <a:pt x="142" y="132"/>
                  </a:cubicBezTo>
                  <a:cubicBezTo>
                    <a:pt x="187" y="203"/>
                    <a:pt x="187" y="203"/>
                    <a:pt x="187" y="203"/>
                  </a:cubicBezTo>
                  <a:cubicBezTo>
                    <a:pt x="191" y="209"/>
                    <a:pt x="189" y="217"/>
                    <a:pt x="183" y="221"/>
                  </a:cubicBezTo>
                  <a:close/>
                  <a:moveTo>
                    <a:pt x="144" y="71"/>
                  </a:moveTo>
                  <a:cubicBezTo>
                    <a:pt x="129" y="49"/>
                    <a:pt x="100" y="42"/>
                    <a:pt x="78" y="56"/>
                  </a:cubicBezTo>
                  <a:cubicBezTo>
                    <a:pt x="56" y="70"/>
                    <a:pt x="50" y="100"/>
                    <a:pt x="64" y="122"/>
                  </a:cubicBezTo>
                  <a:cubicBezTo>
                    <a:pt x="78" y="144"/>
                    <a:pt x="107" y="150"/>
                    <a:pt x="129" y="136"/>
                  </a:cubicBezTo>
                  <a:cubicBezTo>
                    <a:pt x="151" y="122"/>
                    <a:pt x="158" y="93"/>
                    <a:pt x="144" y="71"/>
                  </a:cubicBezTo>
                  <a:close/>
                </a:path>
              </a:pathLst>
            </a:custGeom>
            <a:solidFill>
              <a:srgbClr val="0070C0"/>
            </a:solidFill>
            <a:ln>
              <a:noFill/>
            </a:ln>
          </p:spPr>
          <p:txBody>
            <a:bodyPr vert="horz" wrap="square" lIns="91384" tIns="45693" rIns="91384" bIns="45693" numCol="1" anchor="t" anchorCtr="0" compatLnSpc="1">
              <a:prstTxWarp prst="textNoShape">
                <a:avLst/>
              </a:prstTxWarp>
            </a:bodyPr>
            <a:lstStyle/>
            <a:p>
              <a:pPr defTabSz="913643">
                <a:defRPr/>
              </a:pPr>
              <a:endParaRPr lang="en-US" sz="1700" kern="0" dirty="0" smtClean="0">
                <a:solidFill>
                  <a:srgbClr val="000000"/>
                </a:solidFill>
              </a:endParaRPr>
            </a:p>
          </p:txBody>
        </p:sp>
        <p:grpSp>
          <p:nvGrpSpPr>
            <p:cNvPr id="47" name="Group 46"/>
            <p:cNvGrpSpPr/>
            <p:nvPr/>
          </p:nvGrpSpPr>
          <p:grpSpPr>
            <a:xfrm>
              <a:off x="1980464" y="3544684"/>
              <a:ext cx="684049" cy="285709"/>
              <a:chOff x="5416550" y="3144838"/>
              <a:chExt cx="1352550" cy="565151"/>
            </a:xfrm>
            <a:solidFill>
              <a:srgbClr val="0070C0"/>
            </a:solidFill>
          </p:grpSpPr>
          <p:sp>
            <p:nvSpPr>
              <p:cNvPr id="49" name="Freeform 21"/>
              <p:cNvSpPr>
                <a:spLocks/>
              </p:cNvSpPr>
              <p:nvPr/>
            </p:nvSpPr>
            <p:spPr bwMode="auto">
              <a:xfrm>
                <a:off x="5435600" y="3144838"/>
                <a:ext cx="1333500" cy="561975"/>
              </a:xfrm>
              <a:custGeom>
                <a:avLst/>
                <a:gdLst>
                  <a:gd name="T0" fmla="*/ 316 w 353"/>
                  <a:gd name="T1" fmla="*/ 100 h 147"/>
                  <a:gd name="T2" fmla="*/ 314 w 353"/>
                  <a:gd name="T3" fmla="*/ 97 h 147"/>
                  <a:gd name="T4" fmla="*/ 351 w 353"/>
                  <a:gd name="T5" fmla="*/ 74 h 147"/>
                  <a:gd name="T6" fmla="*/ 47 w 353"/>
                  <a:gd name="T7" fmla="*/ 0 h 147"/>
                  <a:gd name="T8" fmla="*/ 0 w 353"/>
                  <a:gd name="T9" fmla="*/ 16 h 147"/>
                  <a:gd name="T10" fmla="*/ 1 w 353"/>
                  <a:gd name="T11" fmla="*/ 17 h 147"/>
                  <a:gd name="T12" fmla="*/ 304 w 353"/>
                  <a:gd name="T13" fmla="*/ 98 h 147"/>
                  <a:gd name="T14" fmla="*/ 312 w 353"/>
                  <a:gd name="T15" fmla="*/ 108 h 147"/>
                  <a:gd name="T16" fmla="*/ 312 w 353"/>
                  <a:gd name="T17" fmla="*/ 144 h 147"/>
                  <a:gd name="T18" fmla="*/ 312 w 353"/>
                  <a:gd name="T19" fmla="*/ 147 h 147"/>
                  <a:gd name="T20" fmla="*/ 353 w 353"/>
                  <a:gd name="T21" fmla="*/ 77 h 147"/>
                  <a:gd name="T22" fmla="*/ 316 w 353"/>
                  <a:gd name="T23" fmla="*/ 10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3" h="147">
                    <a:moveTo>
                      <a:pt x="316" y="100"/>
                    </a:moveTo>
                    <a:cubicBezTo>
                      <a:pt x="314" y="97"/>
                      <a:pt x="314" y="97"/>
                      <a:pt x="314" y="97"/>
                    </a:cubicBezTo>
                    <a:cubicBezTo>
                      <a:pt x="351" y="74"/>
                      <a:pt x="351" y="74"/>
                      <a:pt x="351" y="74"/>
                    </a:cubicBezTo>
                    <a:cubicBezTo>
                      <a:pt x="47" y="0"/>
                      <a:pt x="47" y="0"/>
                      <a:pt x="47" y="0"/>
                    </a:cubicBezTo>
                    <a:cubicBezTo>
                      <a:pt x="0" y="16"/>
                      <a:pt x="0" y="16"/>
                      <a:pt x="0" y="16"/>
                    </a:cubicBezTo>
                    <a:cubicBezTo>
                      <a:pt x="1" y="16"/>
                      <a:pt x="1" y="16"/>
                      <a:pt x="1" y="17"/>
                    </a:cubicBezTo>
                    <a:cubicBezTo>
                      <a:pt x="304" y="98"/>
                      <a:pt x="304" y="98"/>
                      <a:pt x="304" y="98"/>
                    </a:cubicBezTo>
                    <a:cubicBezTo>
                      <a:pt x="309" y="99"/>
                      <a:pt x="312" y="104"/>
                      <a:pt x="312" y="108"/>
                    </a:cubicBezTo>
                    <a:cubicBezTo>
                      <a:pt x="312" y="144"/>
                      <a:pt x="312" y="144"/>
                      <a:pt x="312" y="144"/>
                    </a:cubicBezTo>
                    <a:cubicBezTo>
                      <a:pt x="312" y="145"/>
                      <a:pt x="312" y="146"/>
                      <a:pt x="312" y="147"/>
                    </a:cubicBezTo>
                    <a:cubicBezTo>
                      <a:pt x="347" y="128"/>
                      <a:pt x="352" y="86"/>
                      <a:pt x="353" y="77"/>
                    </a:cubicBezTo>
                    <a:lnTo>
                      <a:pt x="316"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3643">
                  <a:defRPr/>
                </a:pPr>
                <a:endParaRPr lang="en-US" sz="1700" kern="0" dirty="0" smtClean="0">
                  <a:solidFill>
                    <a:srgbClr val="000000"/>
                  </a:solidFill>
                </a:endParaRPr>
              </a:p>
            </p:txBody>
          </p:sp>
          <p:sp>
            <p:nvSpPr>
              <p:cNvPr id="51" name="Freeform 22"/>
              <p:cNvSpPr>
                <a:spLocks noEditPoints="1"/>
              </p:cNvSpPr>
              <p:nvPr/>
            </p:nvSpPr>
            <p:spPr bwMode="auto">
              <a:xfrm>
                <a:off x="5416550" y="3216276"/>
                <a:ext cx="1185863" cy="493713"/>
              </a:xfrm>
              <a:custGeom>
                <a:avLst/>
                <a:gdLst>
                  <a:gd name="T0" fmla="*/ 308 w 314"/>
                  <a:gd name="T1" fmla="*/ 82 h 129"/>
                  <a:gd name="T2" fmla="*/ 5 w 314"/>
                  <a:gd name="T3" fmla="*/ 0 h 129"/>
                  <a:gd name="T4" fmla="*/ 4 w 314"/>
                  <a:gd name="T5" fmla="*/ 0 h 129"/>
                  <a:gd name="T6" fmla="*/ 0 w 314"/>
                  <a:gd name="T7" fmla="*/ 4 h 129"/>
                  <a:gd name="T8" fmla="*/ 0 w 314"/>
                  <a:gd name="T9" fmla="*/ 40 h 129"/>
                  <a:gd name="T10" fmla="*/ 6 w 314"/>
                  <a:gd name="T11" fmla="*/ 48 h 129"/>
                  <a:gd name="T12" fmla="*/ 309 w 314"/>
                  <a:gd name="T13" fmla="*/ 129 h 129"/>
                  <a:gd name="T14" fmla="*/ 313 w 314"/>
                  <a:gd name="T15" fmla="*/ 128 h 129"/>
                  <a:gd name="T16" fmla="*/ 314 w 314"/>
                  <a:gd name="T17" fmla="*/ 125 h 129"/>
                  <a:gd name="T18" fmla="*/ 314 w 314"/>
                  <a:gd name="T19" fmla="*/ 89 h 129"/>
                  <a:gd name="T20" fmla="*/ 308 w 314"/>
                  <a:gd name="T21" fmla="*/ 82 h 129"/>
                  <a:gd name="T22" fmla="*/ 72 w 314"/>
                  <a:gd name="T23" fmla="*/ 54 h 129"/>
                  <a:gd name="T24" fmla="*/ 60 w 314"/>
                  <a:gd name="T25" fmla="*/ 39 h 129"/>
                  <a:gd name="T26" fmla="*/ 72 w 314"/>
                  <a:gd name="T27" fmla="*/ 30 h 129"/>
                  <a:gd name="T28" fmla="*/ 84 w 314"/>
                  <a:gd name="T29" fmla="*/ 45 h 129"/>
                  <a:gd name="T30" fmla="*/ 72 w 314"/>
                  <a:gd name="T31" fmla="*/ 54 h 129"/>
                  <a:gd name="T32" fmla="*/ 139 w 314"/>
                  <a:gd name="T33" fmla="*/ 72 h 129"/>
                  <a:gd name="T34" fmla="*/ 127 w 314"/>
                  <a:gd name="T35" fmla="*/ 57 h 129"/>
                  <a:gd name="T36" fmla="*/ 139 w 314"/>
                  <a:gd name="T37" fmla="*/ 48 h 129"/>
                  <a:gd name="T38" fmla="*/ 151 w 314"/>
                  <a:gd name="T39" fmla="*/ 63 h 129"/>
                  <a:gd name="T40" fmla="*/ 139 w 314"/>
                  <a:gd name="T41" fmla="*/ 72 h 129"/>
                  <a:gd name="T42" fmla="*/ 175 w 314"/>
                  <a:gd name="T43" fmla="*/ 82 h 129"/>
                  <a:gd name="T44" fmla="*/ 163 w 314"/>
                  <a:gd name="T45" fmla="*/ 66 h 129"/>
                  <a:gd name="T46" fmla="*/ 175 w 314"/>
                  <a:gd name="T47" fmla="*/ 57 h 129"/>
                  <a:gd name="T48" fmla="*/ 188 w 314"/>
                  <a:gd name="T49" fmla="*/ 73 h 129"/>
                  <a:gd name="T50" fmla="*/ 175 w 314"/>
                  <a:gd name="T51" fmla="*/ 8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4" h="129">
                    <a:moveTo>
                      <a:pt x="308" y="82"/>
                    </a:moveTo>
                    <a:cubicBezTo>
                      <a:pt x="5" y="0"/>
                      <a:pt x="5" y="0"/>
                      <a:pt x="5" y="0"/>
                    </a:cubicBezTo>
                    <a:cubicBezTo>
                      <a:pt x="5" y="0"/>
                      <a:pt x="4" y="0"/>
                      <a:pt x="4" y="0"/>
                    </a:cubicBezTo>
                    <a:cubicBezTo>
                      <a:pt x="2" y="0"/>
                      <a:pt x="0" y="2"/>
                      <a:pt x="0" y="4"/>
                    </a:cubicBezTo>
                    <a:cubicBezTo>
                      <a:pt x="0" y="40"/>
                      <a:pt x="0" y="40"/>
                      <a:pt x="0" y="40"/>
                    </a:cubicBezTo>
                    <a:cubicBezTo>
                      <a:pt x="0" y="43"/>
                      <a:pt x="3" y="47"/>
                      <a:pt x="6" y="48"/>
                    </a:cubicBezTo>
                    <a:cubicBezTo>
                      <a:pt x="309" y="129"/>
                      <a:pt x="309" y="129"/>
                      <a:pt x="309" y="129"/>
                    </a:cubicBezTo>
                    <a:cubicBezTo>
                      <a:pt x="311" y="129"/>
                      <a:pt x="312" y="129"/>
                      <a:pt x="313" y="128"/>
                    </a:cubicBezTo>
                    <a:cubicBezTo>
                      <a:pt x="314" y="127"/>
                      <a:pt x="314" y="126"/>
                      <a:pt x="314" y="125"/>
                    </a:cubicBezTo>
                    <a:cubicBezTo>
                      <a:pt x="314" y="89"/>
                      <a:pt x="314" y="89"/>
                      <a:pt x="314" y="89"/>
                    </a:cubicBezTo>
                    <a:cubicBezTo>
                      <a:pt x="314" y="86"/>
                      <a:pt x="311" y="82"/>
                      <a:pt x="308" y="82"/>
                    </a:cubicBezTo>
                    <a:close/>
                    <a:moveTo>
                      <a:pt x="72" y="54"/>
                    </a:moveTo>
                    <a:cubicBezTo>
                      <a:pt x="65" y="52"/>
                      <a:pt x="60" y="45"/>
                      <a:pt x="60" y="39"/>
                    </a:cubicBezTo>
                    <a:cubicBezTo>
                      <a:pt x="60" y="32"/>
                      <a:pt x="65" y="28"/>
                      <a:pt x="72" y="30"/>
                    </a:cubicBezTo>
                    <a:cubicBezTo>
                      <a:pt x="79" y="31"/>
                      <a:pt x="84" y="38"/>
                      <a:pt x="84" y="45"/>
                    </a:cubicBezTo>
                    <a:cubicBezTo>
                      <a:pt x="84" y="52"/>
                      <a:pt x="79" y="56"/>
                      <a:pt x="72" y="54"/>
                    </a:cubicBezTo>
                    <a:close/>
                    <a:moveTo>
                      <a:pt x="139" y="72"/>
                    </a:moveTo>
                    <a:cubicBezTo>
                      <a:pt x="132" y="70"/>
                      <a:pt x="127" y="63"/>
                      <a:pt x="127" y="57"/>
                    </a:cubicBezTo>
                    <a:cubicBezTo>
                      <a:pt x="127" y="50"/>
                      <a:pt x="132" y="46"/>
                      <a:pt x="139" y="48"/>
                    </a:cubicBezTo>
                    <a:cubicBezTo>
                      <a:pt x="146" y="49"/>
                      <a:pt x="151" y="56"/>
                      <a:pt x="151" y="63"/>
                    </a:cubicBezTo>
                    <a:cubicBezTo>
                      <a:pt x="151" y="70"/>
                      <a:pt x="146" y="74"/>
                      <a:pt x="139" y="72"/>
                    </a:cubicBezTo>
                    <a:close/>
                    <a:moveTo>
                      <a:pt x="175" y="82"/>
                    </a:moveTo>
                    <a:cubicBezTo>
                      <a:pt x="169" y="80"/>
                      <a:pt x="163" y="73"/>
                      <a:pt x="163" y="66"/>
                    </a:cubicBezTo>
                    <a:cubicBezTo>
                      <a:pt x="163" y="60"/>
                      <a:pt x="169" y="56"/>
                      <a:pt x="175" y="57"/>
                    </a:cubicBezTo>
                    <a:cubicBezTo>
                      <a:pt x="182" y="59"/>
                      <a:pt x="188" y="66"/>
                      <a:pt x="188" y="73"/>
                    </a:cubicBezTo>
                    <a:cubicBezTo>
                      <a:pt x="188" y="80"/>
                      <a:pt x="182" y="84"/>
                      <a:pt x="175"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3643">
                  <a:defRPr/>
                </a:pPr>
                <a:endParaRPr lang="en-US" sz="1700" kern="0" dirty="0" smtClean="0">
                  <a:solidFill>
                    <a:srgbClr val="000000"/>
                  </a:solidFill>
                </a:endParaRPr>
              </a:p>
            </p:txBody>
          </p:sp>
          <p:sp>
            <p:nvSpPr>
              <p:cNvPr id="52" name="Freeform 23"/>
              <p:cNvSpPr>
                <a:spLocks/>
              </p:cNvSpPr>
              <p:nvPr/>
            </p:nvSpPr>
            <p:spPr bwMode="auto">
              <a:xfrm>
                <a:off x="6046788" y="3576638"/>
                <a:ext cx="188913" cy="117475"/>
              </a:xfrm>
              <a:custGeom>
                <a:avLst/>
                <a:gdLst>
                  <a:gd name="T0" fmla="*/ 0 w 119"/>
                  <a:gd name="T1" fmla="*/ 0 h 74"/>
                  <a:gd name="T2" fmla="*/ 0 w 119"/>
                  <a:gd name="T3" fmla="*/ 12 h 74"/>
                  <a:gd name="T4" fmla="*/ 88 w 119"/>
                  <a:gd name="T5" fmla="*/ 74 h 74"/>
                  <a:gd name="T6" fmla="*/ 119 w 119"/>
                  <a:gd name="T7" fmla="*/ 50 h 74"/>
                  <a:gd name="T8" fmla="*/ 43 w 119"/>
                  <a:gd name="T9" fmla="*/ 12 h 74"/>
                  <a:gd name="T10" fmla="*/ 0 w 119"/>
                  <a:gd name="T11" fmla="*/ 0 h 74"/>
                </a:gdLst>
                <a:ahLst/>
                <a:cxnLst>
                  <a:cxn ang="0">
                    <a:pos x="T0" y="T1"/>
                  </a:cxn>
                  <a:cxn ang="0">
                    <a:pos x="T2" y="T3"/>
                  </a:cxn>
                  <a:cxn ang="0">
                    <a:pos x="T4" y="T5"/>
                  </a:cxn>
                  <a:cxn ang="0">
                    <a:pos x="T6" y="T7"/>
                  </a:cxn>
                  <a:cxn ang="0">
                    <a:pos x="T8" y="T9"/>
                  </a:cxn>
                  <a:cxn ang="0">
                    <a:pos x="T10" y="T11"/>
                  </a:cxn>
                </a:cxnLst>
                <a:rect l="0" t="0" r="r" b="b"/>
                <a:pathLst>
                  <a:path w="119" h="74">
                    <a:moveTo>
                      <a:pt x="0" y="0"/>
                    </a:moveTo>
                    <a:lnTo>
                      <a:pt x="0" y="12"/>
                    </a:lnTo>
                    <a:lnTo>
                      <a:pt x="88" y="74"/>
                    </a:lnTo>
                    <a:lnTo>
                      <a:pt x="119" y="50"/>
                    </a:lnTo>
                    <a:lnTo>
                      <a:pt x="43" y="1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3643">
                  <a:defRPr/>
                </a:pPr>
                <a:endParaRPr lang="en-US" sz="1700" kern="0" dirty="0" smtClean="0">
                  <a:solidFill>
                    <a:srgbClr val="000000"/>
                  </a:solidFill>
                </a:endParaRPr>
              </a:p>
            </p:txBody>
          </p:sp>
          <p:sp>
            <p:nvSpPr>
              <p:cNvPr id="53" name="Freeform 24"/>
              <p:cNvSpPr>
                <a:spLocks/>
              </p:cNvSpPr>
              <p:nvPr/>
            </p:nvSpPr>
            <p:spPr bwMode="auto">
              <a:xfrm>
                <a:off x="5808663" y="3549651"/>
                <a:ext cx="374650" cy="149225"/>
              </a:xfrm>
              <a:custGeom>
                <a:avLst/>
                <a:gdLst>
                  <a:gd name="T0" fmla="*/ 148 w 236"/>
                  <a:gd name="T1" fmla="*/ 31 h 94"/>
                  <a:gd name="T2" fmla="*/ 148 w 236"/>
                  <a:gd name="T3" fmla="*/ 17 h 94"/>
                  <a:gd name="T4" fmla="*/ 91 w 236"/>
                  <a:gd name="T5" fmla="*/ 0 h 94"/>
                  <a:gd name="T6" fmla="*/ 91 w 236"/>
                  <a:gd name="T7" fmla="*/ 5 h 94"/>
                  <a:gd name="T8" fmla="*/ 53 w 236"/>
                  <a:gd name="T9" fmla="*/ 7 h 94"/>
                  <a:gd name="T10" fmla="*/ 0 w 236"/>
                  <a:gd name="T11" fmla="*/ 29 h 94"/>
                  <a:gd name="T12" fmla="*/ 91 w 236"/>
                  <a:gd name="T13" fmla="*/ 12 h 94"/>
                  <a:gd name="T14" fmla="*/ 91 w 236"/>
                  <a:gd name="T15" fmla="*/ 14 h 94"/>
                  <a:gd name="T16" fmla="*/ 60 w 236"/>
                  <a:gd name="T17" fmla="*/ 19 h 94"/>
                  <a:gd name="T18" fmla="*/ 0 w 236"/>
                  <a:gd name="T19" fmla="*/ 29 h 94"/>
                  <a:gd name="T20" fmla="*/ 119 w 236"/>
                  <a:gd name="T21" fmla="*/ 63 h 94"/>
                  <a:gd name="T22" fmla="*/ 236 w 236"/>
                  <a:gd name="T23" fmla="*/ 94 h 94"/>
                  <a:gd name="T24" fmla="*/ 176 w 236"/>
                  <a:gd name="T25" fmla="*/ 50 h 94"/>
                  <a:gd name="T26" fmla="*/ 148 w 236"/>
                  <a:gd name="T2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94">
                    <a:moveTo>
                      <a:pt x="148" y="31"/>
                    </a:moveTo>
                    <a:lnTo>
                      <a:pt x="148" y="17"/>
                    </a:lnTo>
                    <a:lnTo>
                      <a:pt x="91" y="0"/>
                    </a:lnTo>
                    <a:lnTo>
                      <a:pt x="91" y="5"/>
                    </a:lnTo>
                    <a:lnTo>
                      <a:pt x="53" y="7"/>
                    </a:lnTo>
                    <a:lnTo>
                      <a:pt x="0" y="29"/>
                    </a:lnTo>
                    <a:lnTo>
                      <a:pt x="91" y="12"/>
                    </a:lnTo>
                    <a:lnTo>
                      <a:pt x="91" y="14"/>
                    </a:lnTo>
                    <a:lnTo>
                      <a:pt x="60" y="19"/>
                    </a:lnTo>
                    <a:lnTo>
                      <a:pt x="0" y="29"/>
                    </a:lnTo>
                    <a:lnTo>
                      <a:pt x="119" y="63"/>
                    </a:lnTo>
                    <a:lnTo>
                      <a:pt x="236" y="94"/>
                    </a:lnTo>
                    <a:lnTo>
                      <a:pt x="176" y="50"/>
                    </a:lnTo>
                    <a:lnTo>
                      <a:pt x="148"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3643">
                  <a:defRPr/>
                </a:pPr>
                <a:endParaRPr lang="en-US" sz="1700" kern="0" dirty="0" smtClean="0">
                  <a:solidFill>
                    <a:srgbClr val="000000"/>
                  </a:solidFill>
                </a:endParaRPr>
              </a:p>
            </p:txBody>
          </p:sp>
        </p:grpSp>
        <p:sp>
          <p:nvSpPr>
            <p:cNvPr id="48" name="Freeform 13"/>
            <p:cNvSpPr>
              <a:spLocks noChangeAspect="1" noEditPoints="1"/>
            </p:cNvSpPr>
            <p:nvPr/>
          </p:nvSpPr>
          <p:spPr bwMode="black">
            <a:xfrm>
              <a:off x="2725419" y="3513373"/>
              <a:ext cx="409278" cy="348331"/>
            </a:xfrm>
            <a:custGeom>
              <a:avLst/>
              <a:gdLst>
                <a:gd name="T0" fmla="*/ 344 w 414"/>
                <a:gd name="T1" fmla="*/ 55 h 353"/>
                <a:gd name="T2" fmla="*/ 296 w 414"/>
                <a:gd name="T3" fmla="*/ 9 h 353"/>
                <a:gd name="T4" fmla="*/ 206 w 414"/>
                <a:gd name="T5" fmla="*/ 45 h 353"/>
                <a:gd name="T6" fmla="*/ 0 w 414"/>
                <a:gd name="T7" fmla="*/ 174 h 353"/>
                <a:gd name="T8" fmla="*/ 158 w 414"/>
                <a:gd name="T9" fmla="*/ 278 h 353"/>
                <a:gd name="T10" fmla="*/ 160 w 414"/>
                <a:gd name="T11" fmla="*/ 278 h 353"/>
                <a:gd name="T12" fmla="*/ 160 w 414"/>
                <a:gd name="T13" fmla="*/ 332 h 353"/>
                <a:gd name="T14" fmla="*/ 133 w 414"/>
                <a:gd name="T15" fmla="*/ 337 h 353"/>
                <a:gd name="T16" fmla="*/ 128 w 414"/>
                <a:gd name="T17" fmla="*/ 347 h 353"/>
                <a:gd name="T18" fmla="*/ 137 w 414"/>
                <a:gd name="T19" fmla="*/ 352 h 353"/>
                <a:gd name="T20" fmla="*/ 137 w 414"/>
                <a:gd name="T21" fmla="*/ 352 h 353"/>
                <a:gd name="T22" fmla="*/ 176 w 414"/>
                <a:gd name="T23" fmla="*/ 346 h 353"/>
                <a:gd name="T24" fmla="*/ 215 w 414"/>
                <a:gd name="T25" fmla="*/ 352 h 353"/>
                <a:gd name="T26" fmla="*/ 218 w 414"/>
                <a:gd name="T27" fmla="*/ 352 h 353"/>
                <a:gd name="T28" fmla="*/ 224 w 414"/>
                <a:gd name="T29" fmla="*/ 347 h 353"/>
                <a:gd name="T30" fmla="*/ 245 w 414"/>
                <a:gd name="T31" fmla="*/ 352 h 353"/>
                <a:gd name="T32" fmla="*/ 248 w 414"/>
                <a:gd name="T33" fmla="*/ 352 h 353"/>
                <a:gd name="T34" fmla="*/ 255 w 414"/>
                <a:gd name="T35" fmla="*/ 347 h 353"/>
                <a:gd name="T36" fmla="*/ 250 w 414"/>
                <a:gd name="T37" fmla="*/ 337 h 353"/>
                <a:gd name="T38" fmla="*/ 207 w 414"/>
                <a:gd name="T39" fmla="*/ 331 h 353"/>
                <a:gd name="T40" fmla="*/ 207 w 414"/>
                <a:gd name="T41" fmla="*/ 271 h 353"/>
                <a:gd name="T42" fmla="*/ 343 w 414"/>
                <a:gd name="T43" fmla="*/ 112 h 353"/>
                <a:gd name="T44" fmla="*/ 414 w 414"/>
                <a:gd name="T45" fmla="*/ 83 h 353"/>
                <a:gd name="T46" fmla="*/ 344 w 414"/>
                <a:gd name="T47" fmla="*/ 55 h 353"/>
                <a:gd name="T48" fmla="*/ 192 w 414"/>
                <a:gd name="T49" fmla="*/ 332 h 353"/>
                <a:gd name="T50" fmla="*/ 192 w 414"/>
                <a:gd name="T51" fmla="*/ 332 h 353"/>
                <a:gd name="T52" fmla="*/ 191 w 414"/>
                <a:gd name="T53" fmla="*/ 332 h 353"/>
                <a:gd name="T54" fmla="*/ 176 w 414"/>
                <a:gd name="T55" fmla="*/ 331 h 353"/>
                <a:gd name="T56" fmla="*/ 175 w 414"/>
                <a:gd name="T57" fmla="*/ 331 h 353"/>
                <a:gd name="T58" fmla="*/ 175 w 414"/>
                <a:gd name="T59" fmla="*/ 277 h 353"/>
                <a:gd name="T60" fmla="*/ 192 w 414"/>
                <a:gd name="T61" fmla="*/ 275 h 353"/>
                <a:gd name="T62" fmla="*/ 192 w 414"/>
                <a:gd name="T63" fmla="*/ 332 h 353"/>
                <a:gd name="T64" fmla="*/ 286 w 414"/>
                <a:gd name="T65" fmla="*/ 82 h 353"/>
                <a:gd name="T66" fmla="*/ 271 w 414"/>
                <a:gd name="T67" fmla="*/ 67 h 353"/>
                <a:gd name="T68" fmla="*/ 286 w 414"/>
                <a:gd name="T69" fmla="*/ 52 h 353"/>
                <a:gd name="T70" fmla="*/ 301 w 414"/>
                <a:gd name="T71" fmla="*/ 67 h 353"/>
                <a:gd name="T72" fmla="*/ 286 w 414"/>
                <a:gd name="T73" fmla="*/ 8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4" h="353">
                  <a:moveTo>
                    <a:pt x="344" y="55"/>
                  </a:moveTo>
                  <a:cubicBezTo>
                    <a:pt x="336" y="33"/>
                    <a:pt x="319" y="16"/>
                    <a:pt x="296" y="9"/>
                  </a:cubicBezTo>
                  <a:cubicBezTo>
                    <a:pt x="263" y="0"/>
                    <a:pt x="228" y="11"/>
                    <a:pt x="206" y="45"/>
                  </a:cubicBezTo>
                  <a:cubicBezTo>
                    <a:pt x="145" y="140"/>
                    <a:pt x="71" y="200"/>
                    <a:pt x="0" y="174"/>
                  </a:cubicBezTo>
                  <a:cubicBezTo>
                    <a:pt x="0" y="174"/>
                    <a:pt x="50" y="278"/>
                    <a:pt x="158" y="278"/>
                  </a:cubicBezTo>
                  <a:cubicBezTo>
                    <a:pt x="159" y="278"/>
                    <a:pt x="160" y="278"/>
                    <a:pt x="160" y="278"/>
                  </a:cubicBezTo>
                  <a:cubicBezTo>
                    <a:pt x="160" y="332"/>
                    <a:pt x="160" y="332"/>
                    <a:pt x="160" y="332"/>
                  </a:cubicBezTo>
                  <a:cubicBezTo>
                    <a:pt x="150" y="333"/>
                    <a:pt x="140" y="335"/>
                    <a:pt x="133" y="337"/>
                  </a:cubicBezTo>
                  <a:cubicBezTo>
                    <a:pt x="129" y="339"/>
                    <a:pt x="127" y="343"/>
                    <a:pt x="128" y="347"/>
                  </a:cubicBezTo>
                  <a:cubicBezTo>
                    <a:pt x="129" y="351"/>
                    <a:pt x="134" y="353"/>
                    <a:pt x="137" y="352"/>
                  </a:cubicBezTo>
                  <a:cubicBezTo>
                    <a:pt x="137" y="352"/>
                    <a:pt x="137" y="352"/>
                    <a:pt x="137" y="352"/>
                  </a:cubicBezTo>
                  <a:cubicBezTo>
                    <a:pt x="147" y="348"/>
                    <a:pt x="161" y="346"/>
                    <a:pt x="176" y="346"/>
                  </a:cubicBezTo>
                  <a:cubicBezTo>
                    <a:pt x="192" y="346"/>
                    <a:pt x="206" y="348"/>
                    <a:pt x="215" y="352"/>
                  </a:cubicBezTo>
                  <a:cubicBezTo>
                    <a:pt x="216" y="352"/>
                    <a:pt x="217" y="352"/>
                    <a:pt x="218" y="352"/>
                  </a:cubicBezTo>
                  <a:cubicBezTo>
                    <a:pt x="221" y="352"/>
                    <a:pt x="223" y="350"/>
                    <a:pt x="224" y="347"/>
                  </a:cubicBezTo>
                  <a:cubicBezTo>
                    <a:pt x="232" y="348"/>
                    <a:pt x="240" y="350"/>
                    <a:pt x="245" y="352"/>
                  </a:cubicBezTo>
                  <a:cubicBezTo>
                    <a:pt x="246" y="352"/>
                    <a:pt x="247" y="352"/>
                    <a:pt x="248" y="352"/>
                  </a:cubicBezTo>
                  <a:cubicBezTo>
                    <a:pt x="251" y="352"/>
                    <a:pt x="254" y="350"/>
                    <a:pt x="255" y="347"/>
                  </a:cubicBezTo>
                  <a:cubicBezTo>
                    <a:pt x="256" y="343"/>
                    <a:pt x="254" y="339"/>
                    <a:pt x="250" y="337"/>
                  </a:cubicBezTo>
                  <a:cubicBezTo>
                    <a:pt x="239" y="334"/>
                    <a:pt x="224" y="331"/>
                    <a:pt x="207" y="331"/>
                  </a:cubicBezTo>
                  <a:cubicBezTo>
                    <a:pt x="207" y="271"/>
                    <a:pt x="207" y="271"/>
                    <a:pt x="207" y="271"/>
                  </a:cubicBezTo>
                  <a:cubicBezTo>
                    <a:pt x="283" y="251"/>
                    <a:pt x="323" y="185"/>
                    <a:pt x="343" y="112"/>
                  </a:cubicBezTo>
                  <a:cubicBezTo>
                    <a:pt x="414" y="83"/>
                    <a:pt x="414" y="83"/>
                    <a:pt x="414" y="83"/>
                  </a:cubicBezTo>
                  <a:lnTo>
                    <a:pt x="344" y="55"/>
                  </a:lnTo>
                  <a:close/>
                  <a:moveTo>
                    <a:pt x="192" y="332"/>
                  </a:moveTo>
                  <a:cubicBezTo>
                    <a:pt x="192" y="332"/>
                    <a:pt x="192" y="332"/>
                    <a:pt x="192" y="332"/>
                  </a:cubicBezTo>
                  <a:cubicBezTo>
                    <a:pt x="192" y="332"/>
                    <a:pt x="192" y="332"/>
                    <a:pt x="191" y="332"/>
                  </a:cubicBezTo>
                  <a:cubicBezTo>
                    <a:pt x="187" y="331"/>
                    <a:pt x="181" y="331"/>
                    <a:pt x="176" y="331"/>
                  </a:cubicBezTo>
                  <a:cubicBezTo>
                    <a:pt x="176" y="331"/>
                    <a:pt x="176" y="331"/>
                    <a:pt x="175" y="331"/>
                  </a:cubicBezTo>
                  <a:cubicBezTo>
                    <a:pt x="175" y="277"/>
                    <a:pt x="175" y="277"/>
                    <a:pt x="175" y="277"/>
                  </a:cubicBezTo>
                  <a:cubicBezTo>
                    <a:pt x="181" y="276"/>
                    <a:pt x="187" y="276"/>
                    <a:pt x="192" y="275"/>
                  </a:cubicBezTo>
                  <a:lnTo>
                    <a:pt x="192" y="332"/>
                  </a:lnTo>
                  <a:close/>
                  <a:moveTo>
                    <a:pt x="286" y="82"/>
                  </a:moveTo>
                  <a:cubicBezTo>
                    <a:pt x="278" y="82"/>
                    <a:pt x="271" y="75"/>
                    <a:pt x="271" y="67"/>
                  </a:cubicBezTo>
                  <a:cubicBezTo>
                    <a:pt x="271" y="59"/>
                    <a:pt x="278" y="52"/>
                    <a:pt x="286" y="52"/>
                  </a:cubicBezTo>
                  <a:cubicBezTo>
                    <a:pt x="294" y="52"/>
                    <a:pt x="301" y="59"/>
                    <a:pt x="301" y="67"/>
                  </a:cubicBezTo>
                  <a:cubicBezTo>
                    <a:pt x="301" y="75"/>
                    <a:pt x="294" y="82"/>
                    <a:pt x="286" y="82"/>
                  </a:cubicBezTo>
                  <a:close/>
                </a:path>
              </a:pathLst>
            </a:custGeom>
            <a:solidFill>
              <a:srgbClr val="0070C0"/>
            </a:solidFill>
            <a:ln w="25400" cap="flat" cmpd="sng" algn="ctr">
              <a:noFill/>
              <a:prstDash val="solid"/>
              <a:headEnd type="none" w="med" len="med"/>
              <a:tailEnd type="none" w="med" len="med"/>
            </a:ln>
            <a:effectLst/>
          </p:spPr>
          <p:txBody>
            <a:bodyPr vert="horz" wrap="square" lIns="82252" tIns="41127" rIns="82252" bIns="41127" numCol="1" rtlCol="0" anchor="ctr" anchorCtr="0" compatLnSpc="1">
              <a:prstTxWarp prst="textNoShape">
                <a:avLst/>
              </a:prstTxWarp>
            </a:bodyPr>
            <a:lstStyle/>
            <a:p>
              <a:pPr defTabSz="740302">
                <a:defRPr/>
              </a:pPr>
              <a:endParaRPr lang="en-US" kern="0" spc="-122" dirty="0" smtClean="0">
                <a:solidFill>
                  <a:srgbClr val="000000">
                    <a:lumMod val="50000"/>
                  </a:srgbClr>
                </a:solidFill>
                <a:latin typeface="Segoe Light" pitchFamily="34" charset="0"/>
              </a:endParaRPr>
            </a:p>
          </p:txBody>
        </p:sp>
      </p:grpSp>
      <p:sp>
        <p:nvSpPr>
          <p:cNvPr id="58" name="TextBox 57"/>
          <p:cNvSpPr txBox="1"/>
          <p:nvPr/>
        </p:nvSpPr>
        <p:spPr>
          <a:xfrm>
            <a:off x="217828" y="5221909"/>
            <a:ext cx="2925350" cy="408066"/>
          </a:xfrm>
          <a:prstGeom prst="rect">
            <a:avLst/>
          </a:prstGeom>
          <a:noFill/>
        </p:spPr>
        <p:txBody>
          <a:bodyPr wrap="square" lIns="93241" tIns="46623" rIns="93241" bIns="46623" rtlCol="0">
            <a:spAutoFit/>
          </a:bodyPr>
          <a:lstStyle/>
          <a:p>
            <a:pPr algn="ctr" defTabSz="932189"/>
            <a:r>
              <a:rPr lang="en-US" sz="2000" dirty="0">
                <a:solidFill>
                  <a:srgbClr val="000000"/>
                </a:solidFill>
                <a:latin typeface="Segoe UI Light"/>
              </a:rPr>
              <a:t>“New” data sources</a:t>
            </a:r>
          </a:p>
        </p:txBody>
      </p:sp>
      <p:sp>
        <p:nvSpPr>
          <p:cNvPr id="59" name="Right Arrow 58"/>
          <p:cNvSpPr/>
          <p:nvPr/>
        </p:nvSpPr>
        <p:spPr>
          <a:xfrm rot="5400000">
            <a:off x="8614161" y="4822369"/>
            <a:ext cx="693237" cy="513909"/>
          </a:xfrm>
          <a:prstGeom prst="rightArrow">
            <a:avLst/>
          </a:prstGeom>
          <a:solidFill>
            <a:srgbClr val="0072C6"/>
          </a:solidFill>
          <a:ln w="25400" cap="flat" cmpd="sng" algn="ctr">
            <a:noFill/>
            <a:prstDash val="solid"/>
          </a:ln>
          <a:effectLst/>
        </p:spPr>
        <p:txBody>
          <a:bodyPr rtlCol="0" anchor="ctr"/>
          <a:lstStyle/>
          <a:p>
            <a:pPr algn="ctr" defTabSz="932468">
              <a:defRPr/>
            </a:pPr>
            <a:endParaRPr lang="en-US" kern="0" dirty="0" smtClean="0">
              <a:solidFill>
                <a:srgbClr val="FFFFFF"/>
              </a:solidFill>
            </a:endParaRPr>
          </a:p>
        </p:txBody>
      </p:sp>
      <p:grpSp>
        <p:nvGrpSpPr>
          <p:cNvPr id="60" name="Group 59"/>
          <p:cNvGrpSpPr/>
          <p:nvPr/>
        </p:nvGrpSpPr>
        <p:grpSpPr>
          <a:xfrm>
            <a:off x="69003" y="5099795"/>
            <a:ext cx="2925350" cy="1375154"/>
            <a:chOff x="450827" y="2834204"/>
            <a:chExt cx="2925350" cy="1375154"/>
          </a:xfrm>
        </p:grpSpPr>
        <p:sp>
          <p:nvSpPr>
            <p:cNvPr id="61" name="Rectangle 60"/>
            <p:cNvSpPr/>
            <p:nvPr/>
          </p:nvSpPr>
          <p:spPr>
            <a:xfrm>
              <a:off x="591034" y="2834204"/>
              <a:ext cx="2662116" cy="1375154"/>
            </a:xfrm>
            <a:prstGeom prst="rect">
              <a:avLst/>
            </a:prstGeom>
            <a:solidFill>
              <a:srgbClr val="FFFFFF"/>
            </a:solidFill>
            <a:ln w="25400" cap="flat" cmpd="sng" algn="ctr">
              <a:solidFill>
                <a:srgbClr val="DC3C00"/>
              </a:solidFill>
              <a:prstDash val="solid"/>
            </a:ln>
            <a:effectLst/>
          </p:spPr>
          <p:txBody>
            <a:bodyPr lIns="93241" tIns="46623" rIns="93241" bIns="46623" rtlCol="0" anchor="ctr"/>
            <a:lstStyle/>
            <a:p>
              <a:pPr algn="ctr" defTabSz="932189">
                <a:defRPr/>
              </a:pPr>
              <a:endParaRPr lang="en-US" kern="0" dirty="0" smtClean="0">
                <a:solidFill>
                  <a:srgbClr val="FFFFFF"/>
                </a:solidFill>
              </a:endParaRPr>
            </a:p>
          </p:txBody>
        </p:sp>
        <p:sp>
          <p:nvSpPr>
            <p:cNvPr id="62" name="TextBox 61"/>
            <p:cNvSpPr txBox="1"/>
            <p:nvPr/>
          </p:nvSpPr>
          <p:spPr>
            <a:xfrm>
              <a:off x="450827" y="2836811"/>
              <a:ext cx="2925350" cy="408066"/>
            </a:xfrm>
            <a:prstGeom prst="rect">
              <a:avLst/>
            </a:prstGeom>
            <a:noFill/>
          </p:spPr>
          <p:txBody>
            <a:bodyPr wrap="square" lIns="93241" tIns="46623" rIns="93241" bIns="46623" rtlCol="0">
              <a:spAutoFit/>
            </a:bodyPr>
            <a:lstStyle/>
            <a:p>
              <a:pPr algn="ctr" defTabSz="932189">
                <a:defRPr/>
              </a:pPr>
              <a:r>
                <a:rPr lang="en-US" sz="2000" kern="0" dirty="0" smtClean="0">
                  <a:solidFill>
                    <a:srgbClr val="000000"/>
                  </a:solidFill>
                  <a:latin typeface="Segoe UI Light"/>
                </a:rPr>
                <a:t>New data sources</a:t>
              </a:r>
            </a:p>
          </p:txBody>
        </p:sp>
        <p:sp>
          <p:nvSpPr>
            <p:cNvPr id="63" name="TextBox 62"/>
            <p:cNvSpPr txBox="1"/>
            <p:nvPr/>
          </p:nvSpPr>
          <p:spPr>
            <a:xfrm>
              <a:off x="796934" y="3918631"/>
              <a:ext cx="645845" cy="197759"/>
            </a:xfrm>
            <a:prstGeom prst="rect">
              <a:avLst/>
            </a:prstGeom>
            <a:noFill/>
          </p:spPr>
          <p:txBody>
            <a:bodyPr wrap="square" lIns="0" tIns="0" rIns="0" bIns="0" rtlCol="0">
              <a:spAutoFit/>
            </a:bodyPr>
            <a:lstStyle/>
            <a:p>
              <a:pPr defTabSz="932189">
                <a:lnSpc>
                  <a:spcPct val="90000"/>
                </a:lnSpc>
                <a:defRPr/>
              </a:pPr>
              <a:r>
                <a:rPr lang="en-US" sz="1400" kern="0" dirty="0" smtClean="0">
                  <a:ln>
                    <a:solidFill>
                      <a:srgbClr val="FFFFFF">
                        <a:alpha val="0"/>
                      </a:srgbClr>
                    </a:solidFill>
                  </a:ln>
                  <a:solidFill>
                    <a:srgbClr val="0070C0"/>
                  </a:solidFill>
                </a:rPr>
                <a:t>Devices</a:t>
              </a:r>
            </a:p>
          </p:txBody>
        </p:sp>
        <p:sp>
          <p:nvSpPr>
            <p:cNvPr id="64" name="TextBox 63"/>
            <p:cNvSpPr txBox="1"/>
            <p:nvPr/>
          </p:nvSpPr>
          <p:spPr>
            <a:xfrm>
              <a:off x="1542309" y="3919651"/>
              <a:ext cx="413078" cy="197759"/>
            </a:xfrm>
            <a:prstGeom prst="rect">
              <a:avLst/>
            </a:prstGeom>
            <a:noFill/>
          </p:spPr>
          <p:txBody>
            <a:bodyPr wrap="square" lIns="0" tIns="0" rIns="0" bIns="0" rtlCol="0">
              <a:spAutoFit/>
            </a:bodyPr>
            <a:lstStyle/>
            <a:p>
              <a:pPr defTabSz="932189">
                <a:lnSpc>
                  <a:spcPct val="90000"/>
                </a:lnSpc>
                <a:defRPr/>
              </a:pPr>
              <a:r>
                <a:rPr lang="en-US" sz="1400" kern="0" dirty="0" smtClean="0">
                  <a:ln>
                    <a:solidFill>
                      <a:srgbClr val="FFFFFF">
                        <a:alpha val="0"/>
                      </a:srgbClr>
                    </a:solidFill>
                  </a:ln>
                  <a:solidFill>
                    <a:srgbClr val="0070C0"/>
                  </a:solidFill>
                </a:rPr>
                <a:t>Web</a:t>
              </a:r>
            </a:p>
          </p:txBody>
        </p:sp>
        <p:sp>
          <p:nvSpPr>
            <p:cNvPr id="65" name="TextBox 64"/>
            <p:cNvSpPr txBox="1"/>
            <p:nvPr/>
          </p:nvSpPr>
          <p:spPr>
            <a:xfrm>
              <a:off x="1987904" y="3918631"/>
              <a:ext cx="627082" cy="197759"/>
            </a:xfrm>
            <a:prstGeom prst="rect">
              <a:avLst/>
            </a:prstGeom>
            <a:noFill/>
          </p:spPr>
          <p:txBody>
            <a:bodyPr wrap="square" lIns="0" tIns="0" rIns="0" bIns="0" rtlCol="0">
              <a:spAutoFit/>
            </a:bodyPr>
            <a:lstStyle/>
            <a:p>
              <a:pPr defTabSz="932189">
                <a:lnSpc>
                  <a:spcPct val="90000"/>
                </a:lnSpc>
                <a:defRPr/>
              </a:pPr>
              <a:r>
                <a:rPr lang="en-US" sz="1400" kern="0" dirty="0" smtClean="0">
                  <a:ln>
                    <a:solidFill>
                      <a:srgbClr val="FFFFFF">
                        <a:alpha val="0"/>
                      </a:srgbClr>
                    </a:solidFill>
                  </a:ln>
                  <a:solidFill>
                    <a:srgbClr val="0070C0"/>
                  </a:solidFill>
                </a:rPr>
                <a:t>Sensor</a:t>
              </a:r>
            </a:p>
          </p:txBody>
        </p:sp>
        <p:sp>
          <p:nvSpPr>
            <p:cNvPr id="66" name="TextBox 65"/>
            <p:cNvSpPr txBox="1"/>
            <p:nvPr/>
          </p:nvSpPr>
          <p:spPr>
            <a:xfrm>
              <a:off x="2665700" y="3923185"/>
              <a:ext cx="487175" cy="197759"/>
            </a:xfrm>
            <a:prstGeom prst="rect">
              <a:avLst/>
            </a:prstGeom>
            <a:noFill/>
          </p:spPr>
          <p:txBody>
            <a:bodyPr wrap="square" lIns="0" tIns="0" rIns="0" bIns="0" rtlCol="0">
              <a:spAutoFit/>
            </a:bodyPr>
            <a:lstStyle/>
            <a:p>
              <a:pPr defTabSz="932189">
                <a:lnSpc>
                  <a:spcPct val="90000"/>
                </a:lnSpc>
                <a:defRPr/>
              </a:pPr>
              <a:r>
                <a:rPr lang="en-US" sz="1400" kern="0" dirty="0" smtClean="0">
                  <a:ln>
                    <a:solidFill>
                      <a:srgbClr val="FFFFFF">
                        <a:alpha val="0"/>
                      </a:srgbClr>
                    </a:solidFill>
                  </a:ln>
                  <a:solidFill>
                    <a:srgbClr val="0070C0"/>
                  </a:solidFill>
                </a:rPr>
                <a:t>Social</a:t>
              </a:r>
            </a:p>
          </p:txBody>
        </p:sp>
        <p:grpSp>
          <p:nvGrpSpPr>
            <p:cNvPr id="67" name="Group 66"/>
            <p:cNvGrpSpPr/>
            <p:nvPr/>
          </p:nvGrpSpPr>
          <p:grpSpPr>
            <a:xfrm>
              <a:off x="794379" y="3425794"/>
              <a:ext cx="645830" cy="381925"/>
              <a:chOff x="2850173" y="4068523"/>
              <a:chExt cx="724052" cy="428355"/>
            </a:xfrm>
            <a:solidFill>
              <a:srgbClr val="0070C0"/>
            </a:solidFill>
          </p:grpSpPr>
          <p:sp>
            <p:nvSpPr>
              <p:cNvPr id="75" name="Freeform 43"/>
              <p:cNvSpPr>
                <a:spLocks noChangeAspect="1" noEditPoints="1"/>
              </p:cNvSpPr>
              <p:nvPr/>
            </p:nvSpPr>
            <p:spPr bwMode="black">
              <a:xfrm>
                <a:off x="2850173" y="4068523"/>
                <a:ext cx="220416" cy="424899"/>
              </a:xfrm>
              <a:custGeom>
                <a:avLst/>
                <a:gdLst>
                  <a:gd name="T0" fmla="*/ 544 w 602"/>
                  <a:gd name="T1" fmla="*/ 95 h 1156"/>
                  <a:gd name="T2" fmla="*/ 119 w 602"/>
                  <a:gd name="T3" fmla="*/ 1068 h 1156"/>
                  <a:gd name="T4" fmla="*/ 112 w 602"/>
                  <a:gd name="T5" fmla="*/ 1048 h 1156"/>
                  <a:gd name="T6" fmla="*/ 288 w 602"/>
                  <a:gd name="T7" fmla="*/ 1050 h 1156"/>
                  <a:gd name="T8" fmla="*/ 296 w 602"/>
                  <a:gd name="T9" fmla="*/ 1053 h 1156"/>
                  <a:gd name="T10" fmla="*/ 291 w 602"/>
                  <a:gd name="T11" fmla="*/ 1071 h 1156"/>
                  <a:gd name="T12" fmla="*/ 290 w 602"/>
                  <a:gd name="T13" fmla="*/ 1072 h 1156"/>
                  <a:gd name="T14" fmla="*/ 290 w 602"/>
                  <a:gd name="T15" fmla="*/ 1072 h 1156"/>
                  <a:gd name="T16" fmla="*/ 276 w 602"/>
                  <a:gd name="T17" fmla="*/ 1069 h 1156"/>
                  <a:gd name="T18" fmla="*/ 271 w 602"/>
                  <a:gd name="T19" fmla="*/ 1071 h 1156"/>
                  <a:gd name="T20" fmla="*/ 275 w 602"/>
                  <a:gd name="T21" fmla="*/ 1052 h 1156"/>
                  <a:gd name="T22" fmla="*/ 285 w 602"/>
                  <a:gd name="T23" fmla="*/ 1050 h 1156"/>
                  <a:gd name="T24" fmla="*/ 298 w 602"/>
                  <a:gd name="T25" fmla="*/ 1055 h 1156"/>
                  <a:gd name="T26" fmla="*/ 315 w 602"/>
                  <a:gd name="T27" fmla="*/ 1058 h 1156"/>
                  <a:gd name="T28" fmla="*/ 319 w 602"/>
                  <a:gd name="T29" fmla="*/ 1057 h 1156"/>
                  <a:gd name="T30" fmla="*/ 320 w 602"/>
                  <a:gd name="T31" fmla="*/ 1057 h 1156"/>
                  <a:gd name="T32" fmla="*/ 314 w 602"/>
                  <a:gd name="T33" fmla="*/ 1075 h 1156"/>
                  <a:gd name="T34" fmla="*/ 301 w 602"/>
                  <a:gd name="T35" fmla="*/ 1077 h 1156"/>
                  <a:gd name="T36" fmla="*/ 292 w 602"/>
                  <a:gd name="T37" fmla="*/ 1073 h 1156"/>
                  <a:gd name="T38" fmla="*/ 298 w 602"/>
                  <a:gd name="T39" fmla="*/ 1055 h 1156"/>
                  <a:gd name="T40" fmla="*/ 298 w 602"/>
                  <a:gd name="T41" fmla="*/ 1055 h 1156"/>
                  <a:gd name="T42" fmla="*/ 298 w 602"/>
                  <a:gd name="T43" fmla="*/ 1055 h 1156"/>
                  <a:gd name="T44" fmla="*/ 305 w 602"/>
                  <a:gd name="T45" fmla="*/ 1034 h 1156"/>
                  <a:gd name="T46" fmla="*/ 318 w 602"/>
                  <a:gd name="T47" fmla="*/ 1037 h 1156"/>
                  <a:gd name="T48" fmla="*/ 325 w 602"/>
                  <a:gd name="T49" fmla="*/ 1035 h 1156"/>
                  <a:gd name="T50" fmla="*/ 326 w 602"/>
                  <a:gd name="T51" fmla="*/ 1035 h 1156"/>
                  <a:gd name="T52" fmla="*/ 314 w 602"/>
                  <a:gd name="T53" fmla="*/ 1056 h 1156"/>
                  <a:gd name="T54" fmla="*/ 299 w 602"/>
                  <a:gd name="T55" fmla="*/ 1052 h 1156"/>
                  <a:gd name="T56" fmla="*/ 299 w 602"/>
                  <a:gd name="T57" fmla="*/ 1052 h 1156"/>
                  <a:gd name="T58" fmla="*/ 304 w 602"/>
                  <a:gd name="T59" fmla="*/ 1034 h 1156"/>
                  <a:gd name="T60" fmla="*/ 292 w 602"/>
                  <a:gd name="T61" fmla="*/ 1028 h 1156"/>
                  <a:gd name="T62" fmla="*/ 302 w 602"/>
                  <a:gd name="T63" fmla="*/ 1032 h 1156"/>
                  <a:gd name="T64" fmla="*/ 302 w 602"/>
                  <a:gd name="T65" fmla="*/ 1032 h 1156"/>
                  <a:gd name="T66" fmla="*/ 297 w 602"/>
                  <a:gd name="T67" fmla="*/ 1050 h 1156"/>
                  <a:gd name="T68" fmla="*/ 297 w 602"/>
                  <a:gd name="T69" fmla="*/ 1050 h 1156"/>
                  <a:gd name="T70" fmla="*/ 296 w 602"/>
                  <a:gd name="T71" fmla="*/ 1050 h 1156"/>
                  <a:gd name="T72" fmla="*/ 296 w 602"/>
                  <a:gd name="T73" fmla="*/ 1050 h 1156"/>
                  <a:gd name="T74" fmla="*/ 296 w 602"/>
                  <a:gd name="T75" fmla="*/ 1050 h 1156"/>
                  <a:gd name="T76" fmla="*/ 277 w 602"/>
                  <a:gd name="T77" fmla="*/ 1049 h 1156"/>
                  <a:gd name="T78" fmla="*/ 277 w 602"/>
                  <a:gd name="T79" fmla="*/ 1049 h 1156"/>
                  <a:gd name="T80" fmla="*/ 277 w 602"/>
                  <a:gd name="T81" fmla="*/ 1049 h 1156"/>
                  <a:gd name="T82" fmla="*/ 276 w 602"/>
                  <a:gd name="T83" fmla="*/ 1049 h 1156"/>
                  <a:gd name="T84" fmla="*/ 281 w 602"/>
                  <a:gd name="T85" fmla="*/ 1032 h 1156"/>
                  <a:gd name="T86" fmla="*/ 287 w 602"/>
                  <a:gd name="T87" fmla="*/ 1029 h 1156"/>
                  <a:gd name="T88" fmla="*/ 467 w 602"/>
                  <a:gd name="T89" fmla="*/ 1059 h 1156"/>
                  <a:gd name="T90" fmla="*/ 478 w 602"/>
                  <a:gd name="T91" fmla="*/ 1064 h 1156"/>
                  <a:gd name="T92" fmla="*/ 466 w 602"/>
                  <a:gd name="T93" fmla="*/ 1048 h 1156"/>
                  <a:gd name="T94" fmla="*/ 602 w 602"/>
                  <a:gd name="T95" fmla="*/ 1116 h 1156"/>
                  <a:gd name="T96" fmla="*/ 0 w 602"/>
                  <a:gd name="T97" fmla="*/ 40 h 1156"/>
                  <a:gd name="T98" fmla="*/ 602 w 602"/>
                  <a:gd name="T99" fmla="*/ 1116 h 1156"/>
                  <a:gd name="T100" fmla="*/ 273 w 602"/>
                  <a:gd name="T101" fmla="*/ 202 h 1156"/>
                  <a:gd name="T102" fmla="*/ 273 w 602"/>
                  <a:gd name="T103" fmla="*/ 911 h 1156"/>
                  <a:gd name="T104" fmla="*/ 462 w 602"/>
                  <a:gd name="T105" fmla="*/ 581 h 1156"/>
                  <a:gd name="T106" fmla="*/ 284 w 602"/>
                  <a:gd name="T107" fmla="*/ 391 h 1156"/>
                  <a:gd name="T108" fmla="*/ 284 w 602"/>
                  <a:gd name="T109" fmla="*/ 391 h 1156"/>
                  <a:gd name="T110" fmla="*/ 273 w 602"/>
                  <a:gd name="T111" fmla="*/ 391 h 1156"/>
                  <a:gd name="T112" fmla="*/ 462 w 602"/>
                  <a:gd name="T113" fmla="*/ 911 h 1156"/>
                  <a:gd name="T114" fmla="*/ 462 w 602"/>
                  <a:gd name="T115" fmla="*/ 379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2" h="1156">
                    <a:moveTo>
                      <a:pt x="54" y="95"/>
                    </a:moveTo>
                    <a:cubicBezTo>
                      <a:pt x="54" y="367"/>
                      <a:pt x="54" y="639"/>
                      <a:pt x="54" y="911"/>
                    </a:cubicBezTo>
                    <a:cubicBezTo>
                      <a:pt x="217" y="911"/>
                      <a:pt x="381" y="911"/>
                      <a:pt x="544" y="911"/>
                    </a:cubicBezTo>
                    <a:cubicBezTo>
                      <a:pt x="544" y="639"/>
                      <a:pt x="544" y="367"/>
                      <a:pt x="544" y="95"/>
                    </a:cubicBezTo>
                    <a:cubicBezTo>
                      <a:pt x="381" y="95"/>
                      <a:pt x="217" y="95"/>
                      <a:pt x="54" y="95"/>
                    </a:cubicBezTo>
                    <a:close/>
                    <a:moveTo>
                      <a:pt x="112" y="1053"/>
                    </a:moveTo>
                    <a:cubicBezTo>
                      <a:pt x="126" y="1068"/>
                      <a:pt x="126" y="1068"/>
                      <a:pt x="126" y="1068"/>
                    </a:cubicBezTo>
                    <a:cubicBezTo>
                      <a:pt x="119" y="1068"/>
                      <a:pt x="119" y="1068"/>
                      <a:pt x="119" y="1068"/>
                    </a:cubicBezTo>
                    <a:cubicBezTo>
                      <a:pt x="103" y="1050"/>
                      <a:pt x="103" y="1050"/>
                      <a:pt x="103" y="1050"/>
                    </a:cubicBezTo>
                    <a:cubicBezTo>
                      <a:pt x="119" y="1034"/>
                      <a:pt x="119" y="1034"/>
                      <a:pt x="119" y="1034"/>
                    </a:cubicBezTo>
                    <a:cubicBezTo>
                      <a:pt x="126" y="1034"/>
                      <a:pt x="126" y="1034"/>
                      <a:pt x="126" y="1034"/>
                    </a:cubicBezTo>
                    <a:cubicBezTo>
                      <a:pt x="112" y="1048"/>
                      <a:pt x="112" y="1048"/>
                      <a:pt x="112" y="1048"/>
                    </a:cubicBezTo>
                    <a:cubicBezTo>
                      <a:pt x="137" y="1048"/>
                      <a:pt x="137" y="1048"/>
                      <a:pt x="137" y="1048"/>
                    </a:cubicBezTo>
                    <a:cubicBezTo>
                      <a:pt x="137" y="1053"/>
                      <a:pt x="137" y="1053"/>
                      <a:pt x="137" y="1053"/>
                    </a:cubicBezTo>
                    <a:lnTo>
                      <a:pt x="112" y="1053"/>
                    </a:lnTo>
                    <a:close/>
                    <a:moveTo>
                      <a:pt x="288" y="1050"/>
                    </a:moveTo>
                    <a:cubicBezTo>
                      <a:pt x="291" y="1050"/>
                      <a:pt x="294" y="1052"/>
                      <a:pt x="296" y="1053"/>
                    </a:cubicBezTo>
                    <a:cubicBezTo>
                      <a:pt x="296" y="1053"/>
                      <a:pt x="296" y="1053"/>
                      <a:pt x="296" y="1053"/>
                    </a:cubicBezTo>
                    <a:cubicBezTo>
                      <a:pt x="296" y="1053"/>
                      <a:pt x="296" y="1053"/>
                      <a:pt x="296" y="1053"/>
                    </a:cubicBezTo>
                    <a:cubicBezTo>
                      <a:pt x="296" y="1053"/>
                      <a:pt x="296" y="1053"/>
                      <a:pt x="296" y="1053"/>
                    </a:cubicBezTo>
                    <a:cubicBezTo>
                      <a:pt x="296" y="1053"/>
                      <a:pt x="296" y="1053"/>
                      <a:pt x="296" y="1053"/>
                    </a:cubicBezTo>
                    <a:cubicBezTo>
                      <a:pt x="296" y="1054"/>
                      <a:pt x="296" y="1054"/>
                      <a:pt x="296" y="1054"/>
                    </a:cubicBezTo>
                    <a:cubicBezTo>
                      <a:pt x="296" y="1054"/>
                      <a:pt x="291" y="1071"/>
                      <a:pt x="291" y="1072"/>
                    </a:cubicBezTo>
                    <a:cubicBezTo>
                      <a:pt x="291" y="1071"/>
                      <a:pt x="291" y="1071"/>
                      <a:pt x="291" y="1071"/>
                    </a:cubicBezTo>
                    <a:cubicBezTo>
                      <a:pt x="291" y="1072"/>
                      <a:pt x="291" y="1072"/>
                      <a:pt x="291"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89" y="1071"/>
                      <a:pt x="288" y="1071"/>
                      <a:pt x="286" y="1070"/>
                    </a:cubicBezTo>
                    <a:cubicBezTo>
                      <a:pt x="285" y="1069"/>
                      <a:pt x="285" y="1069"/>
                      <a:pt x="284" y="1069"/>
                    </a:cubicBezTo>
                    <a:cubicBezTo>
                      <a:pt x="283" y="1069"/>
                      <a:pt x="281" y="1069"/>
                      <a:pt x="280" y="1069"/>
                    </a:cubicBezTo>
                    <a:cubicBezTo>
                      <a:pt x="279" y="1069"/>
                      <a:pt x="278" y="1069"/>
                      <a:pt x="276" y="1069"/>
                    </a:cubicBezTo>
                    <a:cubicBezTo>
                      <a:pt x="274" y="1069"/>
                      <a:pt x="273" y="1070"/>
                      <a:pt x="271" y="1071"/>
                    </a:cubicBezTo>
                    <a:cubicBezTo>
                      <a:pt x="271" y="1071"/>
                      <a:pt x="271" y="1071"/>
                      <a:pt x="271" y="1071"/>
                    </a:cubicBezTo>
                    <a:cubicBezTo>
                      <a:pt x="271" y="1071"/>
                      <a:pt x="271" y="1071"/>
                      <a:pt x="271" y="1071"/>
                    </a:cubicBezTo>
                    <a:cubicBezTo>
                      <a:pt x="271" y="1071"/>
                      <a:pt x="271" y="1071"/>
                      <a:pt x="271" y="1071"/>
                    </a:cubicBezTo>
                    <a:cubicBezTo>
                      <a:pt x="270" y="1070"/>
                      <a:pt x="270" y="1070"/>
                      <a:pt x="270" y="1070"/>
                    </a:cubicBezTo>
                    <a:cubicBezTo>
                      <a:pt x="270" y="1070"/>
                      <a:pt x="270" y="1070"/>
                      <a:pt x="270" y="1070"/>
                    </a:cubicBezTo>
                    <a:cubicBezTo>
                      <a:pt x="275" y="1052"/>
                      <a:pt x="275" y="1052"/>
                      <a:pt x="275" y="1052"/>
                    </a:cubicBezTo>
                    <a:cubicBezTo>
                      <a:pt x="275" y="1052"/>
                      <a:pt x="275" y="1052"/>
                      <a:pt x="275" y="1052"/>
                    </a:cubicBezTo>
                    <a:cubicBezTo>
                      <a:pt x="275" y="1052"/>
                      <a:pt x="275" y="1052"/>
                      <a:pt x="275" y="1052"/>
                    </a:cubicBezTo>
                    <a:cubicBezTo>
                      <a:pt x="277" y="1051"/>
                      <a:pt x="278" y="1051"/>
                      <a:pt x="279" y="1051"/>
                    </a:cubicBezTo>
                    <a:cubicBezTo>
                      <a:pt x="280" y="1050"/>
                      <a:pt x="281" y="1050"/>
                      <a:pt x="282" y="1050"/>
                    </a:cubicBezTo>
                    <a:cubicBezTo>
                      <a:pt x="283" y="1050"/>
                      <a:pt x="284" y="1050"/>
                      <a:pt x="285" y="1050"/>
                    </a:cubicBezTo>
                    <a:cubicBezTo>
                      <a:pt x="286" y="1050"/>
                      <a:pt x="287" y="1050"/>
                      <a:pt x="288" y="1050"/>
                    </a:cubicBezTo>
                    <a:close/>
                    <a:moveTo>
                      <a:pt x="298" y="1055"/>
                    </a:moveTo>
                    <a:cubicBezTo>
                      <a:pt x="298" y="1055"/>
                      <a:pt x="298" y="1055"/>
                      <a:pt x="298" y="1055"/>
                    </a:cubicBezTo>
                    <a:cubicBezTo>
                      <a:pt x="298" y="1055"/>
                      <a:pt x="298" y="1055"/>
                      <a:pt x="298" y="1055"/>
                    </a:cubicBezTo>
                    <a:cubicBezTo>
                      <a:pt x="300" y="1056"/>
                      <a:pt x="301" y="1056"/>
                      <a:pt x="302" y="1057"/>
                    </a:cubicBezTo>
                    <a:cubicBezTo>
                      <a:pt x="303" y="1058"/>
                      <a:pt x="305" y="1058"/>
                      <a:pt x="306" y="1058"/>
                    </a:cubicBezTo>
                    <a:cubicBezTo>
                      <a:pt x="308" y="1058"/>
                      <a:pt x="310" y="1058"/>
                      <a:pt x="312" y="1058"/>
                    </a:cubicBezTo>
                    <a:cubicBezTo>
                      <a:pt x="313" y="1058"/>
                      <a:pt x="314" y="1058"/>
                      <a:pt x="315" y="1058"/>
                    </a:cubicBezTo>
                    <a:cubicBezTo>
                      <a:pt x="316" y="1057"/>
                      <a:pt x="317" y="1057"/>
                      <a:pt x="319" y="1056"/>
                    </a:cubicBezTo>
                    <a:cubicBezTo>
                      <a:pt x="319" y="1056"/>
                      <a:pt x="319" y="1057"/>
                      <a:pt x="319" y="1057"/>
                    </a:cubicBezTo>
                    <a:cubicBezTo>
                      <a:pt x="319" y="1057"/>
                      <a:pt x="319" y="1057"/>
                      <a:pt x="319" y="1057"/>
                    </a:cubicBezTo>
                    <a:cubicBezTo>
                      <a:pt x="319" y="1057"/>
                      <a:pt x="319" y="1057"/>
                      <a:pt x="319" y="1057"/>
                    </a:cubicBezTo>
                    <a:cubicBezTo>
                      <a:pt x="319" y="1057"/>
                      <a:pt x="319" y="1057"/>
                      <a:pt x="319" y="1057"/>
                    </a:cubicBezTo>
                    <a:cubicBezTo>
                      <a:pt x="319" y="1057"/>
                      <a:pt x="320" y="1057"/>
                      <a:pt x="320" y="1057"/>
                    </a:cubicBezTo>
                    <a:cubicBezTo>
                      <a:pt x="320" y="1057"/>
                      <a:pt x="320" y="1057"/>
                      <a:pt x="320" y="1057"/>
                    </a:cubicBezTo>
                    <a:cubicBezTo>
                      <a:pt x="320" y="1057"/>
                      <a:pt x="320" y="1057"/>
                      <a:pt x="320" y="1057"/>
                    </a:cubicBezTo>
                    <a:cubicBezTo>
                      <a:pt x="320" y="1057"/>
                      <a:pt x="320" y="1057"/>
                      <a:pt x="320" y="1057"/>
                    </a:cubicBezTo>
                    <a:cubicBezTo>
                      <a:pt x="320" y="1057"/>
                      <a:pt x="315" y="1075"/>
                      <a:pt x="315" y="1075"/>
                    </a:cubicBezTo>
                    <a:cubicBezTo>
                      <a:pt x="314" y="1075"/>
                      <a:pt x="314" y="1075"/>
                      <a:pt x="314" y="1075"/>
                    </a:cubicBezTo>
                    <a:cubicBezTo>
                      <a:pt x="314" y="1075"/>
                      <a:pt x="314" y="1075"/>
                      <a:pt x="314" y="1075"/>
                    </a:cubicBezTo>
                    <a:cubicBezTo>
                      <a:pt x="313" y="1076"/>
                      <a:pt x="312" y="1076"/>
                      <a:pt x="311" y="1076"/>
                    </a:cubicBezTo>
                    <a:cubicBezTo>
                      <a:pt x="309" y="1077"/>
                      <a:pt x="308" y="1077"/>
                      <a:pt x="307" y="1077"/>
                    </a:cubicBezTo>
                    <a:cubicBezTo>
                      <a:pt x="306" y="1077"/>
                      <a:pt x="305" y="1077"/>
                      <a:pt x="304" y="1077"/>
                    </a:cubicBezTo>
                    <a:cubicBezTo>
                      <a:pt x="303" y="1077"/>
                      <a:pt x="302" y="1077"/>
                      <a:pt x="301" y="1077"/>
                    </a:cubicBezTo>
                    <a:cubicBezTo>
                      <a:pt x="300" y="1077"/>
                      <a:pt x="300" y="1077"/>
                      <a:pt x="299" y="1077"/>
                    </a:cubicBezTo>
                    <a:cubicBezTo>
                      <a:pt x="298" y="1076"/>
                      <a:pt x="297" y="1076"/>
                      <a:pt x="297" y="1076"/>
                    </a:cubicBezTo>
                    <a:cubicBezTo>
                      <a:pt x="295" y="1075"/>
                      <a:pt x="294" y="1075"/>
                      <a:pt x="293" y="1074"/>
                    </a:cubicBezTo>
                    <a:cubicBezTo>
                      <a:pt x="293" y="1074"/>
                      <a:pt x="292" y="1073"/>
                      <a:pt x="292" y="1073"/>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lose/>
                    <a:moveTo>
                      <a:pt x="305" y="1034"/>
                    </a:moveTo>
                    <a:cubicBezTo>
                      <a:pt x="306" y="1034"/>
                      <a:pt x="307" y="1035"/>
                      <a:pt x="308" y="1036"/>
                    </a:cubicBezTo>
                    <a:cubicBezTo>
                      <a:pt x="310" y="1036"/>
                      <a:pt x="311" y="1037"/>
                      <a:pt x="313" y="1037"/>
                    </a:cubicBezTo>
                    <a:cubicBezTo>
                      <a:pt x="313" y="1037"/>
                      <a:pt x="314" y="1037"/>
                      <a:pt x="315" y="1037"/>
                    </a:cubicBezTo>
                    <a:cubicBezTo>
                      <a:pt x="316" y="1037"/>
                      <a:pt x="317" y="1037"/>
                      <a:pt x="318" y="1037"/>
                    </a:cubicBezTo>
                    <a:cubicBezTo>
                      <a:pt x="319" y="1037"/>
                      <a:pt x="320" y="1036"/>
                      <a:pt x="321" y="1036"/>
                    </a:cubicBezTo>
                    <a:cubicBezTo>
                      <a:pt x="322" y="1036"/>
                      <a:pt x="324" y="1035"/>
                      <a:pt x="325" y="1035"/>
                    </a:cubicBezTo>
                    <a:cubicBezTo>
                      <a:pt x="325" y="1035"/>
                      <a:pt x="325" y="1035"/>
                      <a:pt x="325" y="1035"/>
                    </a:cubicBezTo>
                    <a:cubicBezTo>
                      <a:pt x="325" y="1035"/>
                      <a:pt x="325" y="1035"/>
                      <a:pt x="325" y="1035"/>
                    </a:cubicBezTo>
                    <a:cubicBezTo>
                      <a:pt x="325" y="1035"/>
                      <a:pt x="325" y="1035"/>
                      <a:pt x="325" y="1035"/>
                    </a:cubicBezTo>
                    <a:cubicBezTo>
                      <a:pt x="325" y="1035"/>
                      <a:pt x="326" y="1035"/>
                      <a:pt x="326" y="1035"/>
                    </a:cubicBezTo>
                    <a:cubicBezTo>
                      <a:pt x="326" y="1035"/>
                      <a:pt x="326" y="1035"/>
                      <a:pt x="326" y="1035"/>
                    </a:cubicBezTo>
                    <a:cubicBezTo>
                      <a:pt x="326" y="1035"/>
                      <a:pt x="326" y="1035"/>
                      <a:pt x="326" y="1035"/>
                    </a:cubicBezTo>
                    <a:cubicBezTo>
                      <a:pt x="326" y="1035"/>
                      <a:pt x="321" y="1054"/>
                      <a:pt x="321" y="1054"/>
                    </a:cubicBezTo>
                    <a:cubicBezTo>
                      <a:pt x="321" y="1054"/>
                      <a:pt x="320" y="1054"/>
                      <a:pt x="320" y="1054"/>
                    </a:cubicBezTo>
                    <a:cubicBezTo>
                      <a:pt x="320" y="1054"/>
                      <a:pt x="320" y="1054"/>
                      <a:pt x="320" y="1054"/>
                    </a:cubicBezTo>
                    <a:cubicBezTo>
                      <a:pt x="318" y="1055"/>
                      <a:pt x="316" y="1055"/>
                      <a:pt x="314" y="1056"/>
                    </a:cubicBezTo>
                    <a:cubicBezTo>
                      <a:pt x="313" y="1056"/>
                      <a:pt x="311" y="1056"/>
                      <a:pt x="310" y="1056"/>
                    </a:cubicBezTo>
                    <a:cubicBezTo>
                      <a:pt x="308" y="1056"/>
                      <a:pt x="307" y="1056"/>
                      <a:pt x="306" y="1056"/>
                    </a:cubicBezTo>
                    <a:cubicBezTo>
                      <a:pt x="304" y="1055"/>
                      <a:pt x="302" y="1054"/>
                      <a:pt x="300" y="1053"/>
                    </a:cubicBezTo>
                    <a:cubicBezTo>
                      <a:pt x="300" y="1053"/>
                      <a:pt x="299" y="1053"/>
                      <a:pt x="299" y="1052"/>
                    </a:cubicBezTo>
                    <a:cubicBezTo>
                      <a:pt x="299" y="1052"/>
                      <a:pt x="299" y="1052"/>
                      <a:pt x="299" y="1052"/>
                    </a:cubicBezTo>
                    <a:cubicBezTo>
                      <a:pt x="299" y="1052"/>
                      <a:pt x="299" y="1052"/>
                      <a:pt x="299" y="1052"/>
                    </a:cubicBezTo>
                    <a:cubicBezTo>
                      <a:pt x="299" y="1052"/>
                      <a:pt x="299" y="1052"/>
                      <a:pt x="299" y="1052"/>
                    </a:cubicBezTo>
                    <a:cubicBezTo>
                      <a:pt x="299" y="1052"/>
                      <a:pt x="299" y="1052"/>
                      <a:pt x="299" y="1052"/>
                    </a:cubicBezTo>
                    <a:cubicBezTo>
                      <a:pt x="299" y="1052"/>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3"/>
                      <a:pt x="304" y="1033"/>
                      <a:pt x="305" y="1034"/>
                    </a:cubicBezTo>
                    <a:close/>
                    <a:moveTo>
                      <a:pt x="292" y="1028"/>
                    </a:moveTo>
                    <a:cubicBezTo>
                      <a:pt x="295" y="1028"/>
                      <a:pt x="297" y="1029"/>
                      <a:pt x="299" y="1030"/>
                    </a:cubicBezTo>
                    <a:cubicBezTo>
                      <a:pt x="299" y="1030"/>
                      <a:pt x="299" y="1030"/>
                      <a:pt x="299" y="1030"/>
                    </a:cubicBezTo>
                    <a:cubicBezTo>
                      <a:pt x="300" y="1030"/>
                      <a:pt x="301" y="1031"/>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3"/>
                      <a:pt x="302" y="1033"/>
                      <a:pt x="302" y="1033"/>
                    </a:cubicBezTo>
                    <a:cubicBezTo>
                      <a:pt x="300" y="1039"/>
                      <a:pt x="300" y="1039"/>
                      <a:pt x="300" y="1039"/>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5" y="1049"/>
                      <a:pt x="294" y="1049"/>
                      <a:pt x="292" y="1048"/>
                    </a:cubicBezTo>
                    <a:cubicBezTo>
                      <a:pt x="291" y="1048"/>
                      <a:pt x="290" y="1047"/>
                      <a:pt x="288" y="1047"/>
                    </a:cubicBezTo>
                    <a:cubicBezTo>
                      <a:pt x="285" y="1047"/>
                      <a:pt x="281" y="1047"/>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81" y="1032"/>
                      <a:pt x="281" y="1032"/>
                      <a:pt x="281" y="1032"/>
                    </a:cubicBezTo>
                    <a:cubicBezTo>
                      <a:pt x="281" y="1031"/>
                      <a:pt x="281" y="1031"/>
                      <a:pt x="281" y="1031"/>
                    </a:cubicBezTo>
                    <a:cubicBezTo>
                      <a:pt x="281" y="1030"/>
                      <a:pt x="282" y="1030"/>
                      <a:pt x="282" y="1030"/>
                    </a:cubicBezTo>
                    <a:cubicBezTo>
                      <a:pt x="282" y="1030"/>
                      <a:pt x="282" y="1030"/>
                      <a:pt x="282" y="1030"/>
                    </a:cubicBezTo>
                    <a:cubicBezTo>
                      <a:pt x="284" y="1030"/>
                      <a:pt x="286" y="1029"/>
                      <a:pt x="287" y="1029"/>
                    </a:cubicBezTo>
                    <a:cubicBezTo>
                      <a:pt x="289" y="1028"/>
                      <a:pt x="291" y="1028"/>
                      <a:pt x="292" y="1028"/>
                    </a:cubicBezTo>
                    <a:close/>
                    <a:moveTo>
                      <a:pt x="478" y="1033"/>
                    </a:moveTo>
                    <a:cubicBezTo>
                      <a:pt x="469" y="1033"/>
                      <a:pt x="462" y="1040"/>
                      <a:pt x="462" y="1048"/>
                    </a:cubicBezTo>
                    <a:cubicBezTo>
                      <a:pt x="462" y="1052"/>
                      <a:pt x="464" y="1056"/>
                      <a:pt x="467" y="1059"/>
                    </a:cubicBezTo>
                    <a:cubicBezTo>
                      <a:pt x="460" y="1068"/>
                      <a:pt x="460" y="1068"/>
                      <a:pt x="460" y="1068"/>
                    </a:cubicBezTo>
                    <a:cubicBezTo>
                      <a:pt x="463" y="1070"/>
                      <a:pt x="463" y="1070"/>
                      <a:pt x="463" y="1070"/>
                    </a:cubicBezTo>
                    <a:cubicBezTo>
                      <a:pt x="470" y="1061"/>
                      <a:pt x="470" y="1061"/>
                      <a:pt x="470" y="1061"/>
                    </a:cubicBezTo>
                    <a:cubicBezTo>
                      <a:pt x="472" y="1063"/>
                      <a:pt x="475" y="1064"/>
                      <a:pt x="478" y="1064"/>
                    </a:cubicBezTo>
                    <a:cubicBezTo>
                      <a:pt x="486" y="1064"/>
                      <a:pt x="493" y="1057"/>
                      <a:pt x="493" y="1048"/>
                    </a:cubicBezTo>
                    <a:cubicBezTo>
                      <a:pt x="493" y="1040"/>
                      <a:pt x="486" y="1033"/>
                      <a:pt x="478" y="1033"/>
                    </a:cubicBezTo>
                    <a:close/>
                    <a:moveTo>
                      <a:pt x="478" y="1060"/>
                    </a:moveTo>
                    <a:cubicBezTo>
                      <a:pt x="471" y="1060"/>
                      <a:pt x="466" y="1055"/>
                      <a:pt x="466" y="1048"/>
                    </a:cubicBezTo>
                    <a:cubicBezTo>
                      <a:pt x="466" y="1042"/>
                      <a:pt x="471" y="1037"/>
                      <a:pt x="478" y="1037"/>
                    </a:cubicBezTo>
                    <a:cubicBezTo>
                      <a:pt x="484" y="1037"/>
                      <a:pt x="489" y="1042"/>
                      <a:pt x="489" y="1048"/>
                    </a:cubicBezTo>
                    <a:cubicBezTo>
                      <a:pt x="489" y="1055"/>
                      <a:pt x="484" y="1060"/>
                      <a:pt x="478" y="1060"/>
                    </a:cubicBezTo>
                    <a:close/>
                    <a:moveTo>
                      <a:pt x="602" y="1116"/>
                    </a:moveTo>
                    <a:cubicBezTo>
                      <a:pt x="602" y="1139"/>
                      <a:pt x="584" y="1156"/>
                      <a:pt x="562" y="1156"/>
                    </a:cubicBezTo>
                    <a:cubicBezTo>
                      <a:pt x="40" y="1156"/>
                      <a:pt x="40" y="1156"/>
                      <a:pt x="40" y="1156"/>
                    </a:cubicBezTo>
                    <a:cubicBezTo>
                      <a:pt x="18" y="1156"/>
                      <a:pt x="0" y="1139"/>
                      <a:pt x="0" y="1116"/>
                    </a:cubicBezTo>
                    <a:cubicBezTo>
                      <a:pt x="0" y="40"/>
                      <a:pt x="0" y="40"/>
                      <a:pt x="0" y="40"/>
                    </a:cubicBezTo>
                    <a:cubicBezTo>
                      <a:pt x="0" y="18"/>
                      <a:pt x="18" y="0"/>
                      <a:pt x="40" y="0"/>
                    </a:cubicBezTo>
                    <a:cubicBezTo>
                      <a:pt x="562" y="0"/>
                      <a:pt x="562" y="0"/>
                      <a:pt x="562" y="0"/>
                    </a:cubicBezTo>
                    <a:cubicBezTo>
                      <a:pt x="584" y="0"/>
                      <a:pt x="602" y="18"/>
                      <a:pt x="602" y="40"/>
                    </a:cubicBezTo>
                    <a:lnTo>
                      <a:pt x="602" y="1116"/>
                    </a:lnTo>
                    <a:close/>
                    <a:moveTo>
                      <a:pt x="273" y="379"/>
                    </a:moveTo>
                    <a:cubicBezTo>
                      <a:pt x="95" y="379"/>
                      <a:pt x="95" y="379"/>
                      <a:pt x="95" y="379"/>
                    </a:cubicBezTo>
                    <a:cubicBezTo>
                      <a:pt x="95" y="202"/>
                      <a:pt x="95" y="202"/>
                      <a:pt x="95" y="202"/>
                    </a:cubicBezTo>
                    <a:cubicBezTo>
                      <a:pt x="273" y="202"/>
                      <a:pt x="273" y="202"/>
                      <a:pt x="273" y="202"/>
                    </a:cubicBezTo>
                    <a:lnTo>
                      <a:pt x="273" y="379"/>
                    </a:lnTo>
                    <a:close/>
                    <a:moveTo>
                      <a:pt x="95" y="769"/>
                    </a:moveTo>
                    <a:cubicBezTo>
                      <a:pt x="273" y="769"/>
                      <a:pt x="273" y="769"/>
                      <a:pt x="273" y="769"/>
                    </a:cubicBezTo>
                    <a:cubicBezTo>
                      <a:pt x="273" y="911"/>
                      <a:pt x="273" y="911"/>
                      <a:pt x="273" y="911"/>
                    </a:cubicBezTo>
                    <a:cubicBezTo>
                      <a:pt x="95" y="911"/>
                      <a:pt x="95" y="911"/>
                      <a:pt x="95" y="911"/>
                    </a:cubicBezTo>
                    <a:lnTo>
                      <a:pt x="95" y="769"/>
                    </a:lnTo>
                    <a:close/>
                    <a:moveTo>
                      <a:pt x="95" y="581"/>
                    </a:moveTo>
                    <a:cubicBezTo>
                      <a:pt x="462" y="581"/>
                      <a:pt x="462" y="581"/>
                      <a:pt x="462" y="581"/>
                    </a:cubicBezTo>
                    <a:cubicBezTo>
                      <a:pt x="462" y="758"/>
                      <a:pt x="462" y="758"/>
                      <a:pt x="462" y="758"/>
                    </a:cubicBezTo>
                    <a:cubicBezTo>
                      <a:pt x="95" y="758"/>
                      <a:pt x="95" y="758"/>
                      <a:pt x="95" y="758"/>
                    </a:cubicBezTo>
                    <a:lnTo>
                      <a:pt x="95" y="581"/>
                    </a:lnTo>
                    <a:close/>
                    <a:moveTo>
                      <a:pt x="284" y="391"/>
                    </a:moveTo>
                    <a:cubicBezTo>
                      <a:pt x="462" y="391"/>
                      <a:pt x="462" y="391"/>
                      <a:pt x="462" y="391"/>
                    </a:cubicBezTo>
                    <a:cubicBezTo>
                      <a:pt x="462" y="568"/>
                      <a:pt x="462" y="568"/>
                      <a:pt x="462" y="568"/>
                    </a:cubicBezTo>
                    <a:cubicBezTo>
                      <a:pt x="284" y="568"/>
                      <a:pt x="284" y="568"/>
                      <a:pt x="284" y="568"/>
                    </a:cubicBezTo>
                    <a:lnTo>
                      <a:pt x="284" y="391"/>
                    </a:lnTo>
                    <a:close/>
                    <a:moveTo>
                      <a:pt x="273" y="568"/>
                    </a:moveTo>
                    <a:cubicBezTo>
                      <a:pt x="95" y="568"/>
                      <a:pt x="95" y="568"/>
                      <a:pt x="95" y="568"/>
                    </a:cubicBezTo>
                    <a:cubicBezTo>
                      <a:pt x="95" y="391"/>
                      <a:pt x="95" y="391"/>
                      <a:pt x="95" y="391"/>
                    </a:cubicBezTo>
                    <a:cubicBezTo>
                      <a:pt x="273" y="391"/>
                      <a:pt x="273" y="391"/>
                      <a:pt x="273" y="391"/>
                    </a:cubicBezTo>
                    <a:lnTo>
                      <a:pt x="273" y="568"/>
                    </a:lnTo>
                    <a:close/>
                    <a:moveTo>
                      <a:pt x="284" y="769"/>
                    </a:moveTo>
                    <a:cubicBezTo>
                      <a:pt x="462" y="769"/>
                      <a:pt x="462" y="769"/>
                      <a:pt x="462" y="769"/>
                    </a:cubicBezTo>
                    <a:cubicBezTo>
                      <a:pt x="462" y="911"/>
                      <a:pt x="462" y="911"/>
                      <a:pt x="462" y="911"/>
                    </a:cubicBezTo>
                    <a:cubicBezTo>
                      <a:pt x="284" y="911"/>
                      <a:pt x="284" y="911"/>
                      <a:pt x="284" y="911"/>
                    </a:cubicBezTo>
                    <a:lnTo>
                      <a:pt x="284" y="769"/>
                    </a:lnTo>
                    <a:close/>
                    <a:moveTo>
                      <a:pt x="462" y="202"/>
                    </a:moveTo>
                    <a:cubicBezTo>
                      <a:pt x="462" y="379"/>
                      <a:pt x="462" y="379"/>
                      <a:pt x="462" y="379"/>
                    </a:cubicBezTo>
                    <a:cubicBezTo>
                      <a:pt x="284" y="379"/>
                      <a:pt x="284" y="379"/>
                      <a:pt x="284" y="379"/>
                    </a:cubicBezTo>
                    <a:cubicBezTo>
                      <a:pt x="284" y="202"/>
                      <a:pt x="284" y="202"/>
                      <a:pt x="284" y="202"/>
                    </a:cubicBezTo>
                    <a:lnTo>
                      <a:pt x="462" y="202"/>
                    </a:lnTo>
                    <a:close/>
                  </a:path>
                </a:pathLst>
              </a:custGeom>
              <a:grpFill/>
              <a:ln>
                <a:noFill/>
              </a:ln>
            </p:spPr>
            <p:txBody>
              <a:bodyPr vert="horz" wrap="square" lIns="89619" tIns="44810" rIns="89619" bIns="44810" numCol="1" anchor="t" anchorCtr="0" compatLnSpc="1">
                <a:prstTxWarp prst="textNoShape">
                  <a:avLst/>
                </a:prstTxWarp>
              </a:bodyPr>
              <a:lstStyle/>
              <a:p>
                <a:pPr defTabSz="932189">
                  <a:defRPr/>
                </a:pPr>
                <a:endParaRPr lang="en-US" kern="0" dirty="0" smtClean="0">
                  <a:solidFill>
                    <a:srgbClr val="000000"/>
                  </a:solidFill>
                </a:endParaRPr>
              </a:p>
            </p:txBody>
          </p:sp>
          <p:grpSp>
            <p:nvGrpSpPr>
              <p:cNvPr id="76" name="Group 75"/>
              <p:cNvGrpSpPr/>
              <p:nvPr/>
            </p:nvGrpSpPr>
            <p:grpSpPr>
              <a:xfrm>
                <a:off x="3113588" y="4171950"/>
                <a:ext cx="460637" cy="324928"/>
                <a:chOff x="6432941" y="4098201"/>
                <a:chExt cx="709176" cy="500244"/>
              </a:xfrm>
              <a:grpFill/>
            </p:grpSpPr>
            <p:sp>
              <p:nvSpPr>
                <p:cNvPr id="77" name="Rounded Rectangle 6"/>
                <p:cNvSpPr>
                  <a:spLocks noChangeAspect="1"/>
                </p:cNvSpPr>
                <p:nvPr/>
              </p:nvSpPr>
              <p:spPr bwMode="black">
                <a:xfrm rot="16200000">
                  <a:off x="6537407" y="3993735"/>
                  <a:ext cx="500244" cy="709176"/>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grpFill/>
                <a:ln w="25400" cap="flat" cmpd="sng" algn="ctr">
                  <a:noFill/>
                  <a:prstDash val="solid"/>
                  <a:headEnd type="none" w="med" len="med"/>
                  <a:tailEnd type="none" w="med" len="med"/>
                </a:ln>
                <a:effectLst/>
              </p:spPr>
              <p:txBody>
                <a:bodyPr vert="horz" wrap="square" lIns="80663" tIns="40332" rIns="80663" bIns="40332" numCol="1" rtlCol="0" anchor="ctr" anchorCtr="0" compatLnSpc="1">
                  <a:prstTxWarp prst="textNoShape">
                    <a:avLst/>
                  </a:prstTxWarp>
                </a:bodyPr>
                <a:lstStyle/>
                <a:p>
                  <a:pPr defTabSz="740302">
                    <a:defRPr/>
                  </a:pPr>
                  <a:endParaRPr lang="en-US" kern="0" spc="-122" dirty="0" smtClean="0">
                    <a:solidFill>
                      <a:srgbClr val="000000">
                        <a:lumMod val="50000"/>
                      </a:srgbClr>
                    </a:solidFill>
                    <a:latin typeface="Segoe Light" pitchFamily="34" charset="0"/>
                  </a:endParaRPr>
                </a:p>
              </p:txBody>
            </p:sp>
            <p:sp>
              <p:nvSpPr>
                <p:cNvPr id="78" name="Freeform 6"/>
                <p:cNvSpPr>
                  <a:spLocks noEditPoints="1"/>
                </p:cNvSpPr>
                <p:nvPr/>
              </p:nvSpPr>
              <p:spPr bwMode="auto">
                <a:xfrm rot="5400000">
                  <a:off x="6590383" y="4115019"/>
                  <a:ext cx="329607" cy="503240"/>
                </a:xfrm>
                <a:custGeom>
                  <a:avLst/>
                  <a:gdLst>
                    <a:gd name="T0" fmla="*/ 448 w 448"/>
                    <a:gd name="T1" fmla="*/ 0 h 684"/>
                    <a:gd name="T2" fmla="*/ 448 w 448"/>
                    <a:gd name="T3" fmla="*/ 207 h 684"/>
                    <a:gd name="T4" fmla="*/ 241 w 448"/>
                    <a:gd name="T5" fmla="*/ 207 h 684"/>
                    <a:gd name="T6" fmla="*/ 241 w 448"/>
                    <a:gd name="T7" fmla="*/ 0 h 684"/>
                    <a:gd name="T8" fmla="*/ 448 w 448"/>
                    <a:gd name="T9" fmla="*/ 0 h 684"/>
                    <a:gd name="T10" fmla="*/ 241 w 448"/>
                    <a:gd name="T11" fmla="*/ 238 h 684"/>
                    <a:gd name="T12" fmla="*/ 241 w 448"/>
                    <a:gd name="T13" fmla="*/ 446 h 684"/>
                    <a:gd name="T14" fmla="*/ 448 w 448"/>
                    <a:gd name="T15" fmla="*/ 446 h 684"/>
                    <a:gd name="T16" fmla="*/ 448 w 448"/>
                    <a:gd name="T17" fmla="*/ 238 h 684"/>
                    <a:gd name="T18" fmla="*/ 241 w 448"/>
                    <a:gd name="T19" fmla="*/ 238 h 684"/>
                    <a:gd name="T20" fmla="*/ 0 w 448"/>
                    <a:gd name="T21" fmla="*/ 0 h 684"/>
                    <a:gd name="T22" fmla="*/ 0 w 448"/>
                    <a:gd name="T23" fmla="*/ 207 h 684"/>
                    <a:gd name="T24" fmla="*/ 210 w 448"/>
                    <a:gd name="T25" fmla="*/ 207 h 684"/>
                    <a:gd name="T26" fmla="*/ 210 w 448"/>
                    <a:gd name="T27" fmla="*/ 0 h 684"/>
                    <a:gd name="T28" fmla="*/ 0 w 448"/>
                    <a:gd name="T29" fmla="*/ 0 h 684"/>
                    <a:gd name="T30" fmla="*/ 0 w 448"/>
                    <a:gd name="T31" fmla="*/ 238 h 684"/>
                    <a:gd name="T32" fmla="*/ 0 w 448"/>
                    <a:gd name="T33" fmla="*/ 446 h 684"/>
                    <a:gd name="T34" fmla="*/ 210 w 448"/>
                    <a:gd name="T35" fmla="*/ 446 h 684"/>
                    <a:gd name="T36" fmla="*/ 210 w 448"/>
                    <a:gd name="T37" fmla="*/ 238 h 684"/>
                    <a:gd name="T38" fmla="*/ 0 w 448"/>
                    <a:gd name="T39" fmla="*/ 238 h 684"/>
                    <a:gd name="T40" fmla="*/ 0 w 448"/>
                    <a:gd name="T41" fmla="*/ 477 h 684"/>
                    <a:gd name="T42" fmla="*/ 0 w 448"/>
                    <a:gd name="T43" fmla="*/ 684 h 684"/>
                    <a:gd name="T44" fmla="*/ 448 w 448"/>
                    <a:gd name="T45" fmla="*/ 684 h 684"/>
                    <a:gd name="T46" fmla="*/ 448 w 448"/>
                    <a:gd name="T47" fmla="*/ 477 h 684"/>
                    <a:gd name="T48" fmla="*/ 0 w 448"/>
                    <a:gd name="T49" fmla="*/ 477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8" h="684">
                      <a:moveTo>
                        <a:pt x="448" y="0"/>
                      </a:moveTo>
                      <a:lnTo>
                        <a:pt x="448" y="207"/>
                      </a:lnTo>
                      <a:lnTo>
                        <a:pt x="241" y="207"/>
                      </a:lnTo>
                      <a:lnTo>
                        <a:pt x="241" y="0"/>
                      </a:lnTo>
                      <a:lnTo>
                        <a:pt x="448" y="0"/>
                      </a:lnTo>
                      <a:close/>
                      <a:moveTo>
                        <a:pt x="241" y="238"/>
                      </a:moveTo>
                      <a:lnTo>
                        <a:pt x="241" y="446"/>
                      </a:lnTo>
                      <a:lnTo>
                        <a:pt x="448" y="446"/>
                      </a:lnTo>
                      <a:lnTo>
                        <a:pt x="448" y="238"/>
                      </a:lnTo>
                      <a:lnTo>
                        <a:pt x="241" y="238"/>
                      </a:lnTo>
                      <a:close/>
                      <a:moveTo>
                        <a:pt x="0" y="0"/>
                      </a:moveTo>
                      <a:lnTo>
                        <a:pt x="0" y="207"/>
                      </a:lnTo>
                      <a:lnTo>
                        <a:pt x="210" y="207"/>
                      </a:lnTo>
                      <a:lnTo>
                        <a:pt x="210" y="0"/>
                      </a:lnTo>
                      <a:lnTo>
                        <a:pt x="0" y="0"/>
                      </a:lnTo>
                      <a:close/>
                      <a:moveTo>
                        <a:pt x="0" y="238"/>
                      </a:moveTo>
                      <a:lnTo>
                        <a:pt x="0" y="446"/>
                      </a:lnTo>
                      <a:lnTo>
                        <a:pt x="210" y="446"/>
                      </a:lnTo>
                      <a:lnTo>
                        <a:pt x="210" y="238"/>
                      </a:lnTo>
                      <a:lnTo>
                        <a:pt x="0" y="238"/>
                      </a:lnTo>
                      <a:close/>
                      <a:moveTo>
                        <a:pt x="0" y="477"/>
                      </a:moveTo>
                      <a:lnTo>
                        <a:pt x="0" y="684"/>
                      </a:lnTo>
                      <a:lnTo>
                        <a:pt x="448" y="684"/>
                      </a:lnTo>
                      <a:lnTo>
                        <a:pt x="448" y="477"/>
                      </a:lnTo>
                      <a:lnTo>
                        <a:pt x="0" y="477"/>
                      </a:lnTo>
                      <a:close/>
                    </a:path>
                  </a:pathLst>
                </a:custGeom>
                <a:grpFill/>
                <a:ln>
                  <a:noFill/>
                </a:ln>
              </p:spPr>
              <p:txBody>
                <a:bodyPr vert="horz" wrap="square" lIns="89615" tIns="44809" rIns="89615" bIns="44809" numCol="1" anchor="t" anchorCtr="0" compatLnSpc="1">
                  <a:prstTxWarp prst="textNoShape">
                    <a:avLst/>
                  </a:prstTxWarp>
                </a:bodyPr>
                <a:lstStyle/>
                <a:p>
                  <a:pPr defTabSz="913643">
                    <a:defRPr/>
                  </a:pPr>
                  <a:endParaRPr lang="en-US" sz="1700" kern="0" dirty="0" smtClean="0">
                    <a:solidFill>
                      <a:srgbClr val="000000"/>
                    </a:solidFill>
                  </a:endParaRPr>
                </a:p>
              </p:txBody>
            </p:sp>
          </p:grpSp>
        </p:grpSp>
        <p:sp>
          <p:nvSpPr>
            <p:cNvPr id="68" name="Freeform 30"/>
            <p:cNvSpPr>
              <a:spLocks noChangeAspect="1" noEditPoints="1"/>
            </p:cNvSpPr>
            <p:nvPr/>
          </p:nvSpPr>
          <p:spPr bwMode="auto">
            <a:xfrm>
              <a:off x="1575566" y="3516250"/>
              <a:ext cx="291077" cy="342572"/>
            </a:xfrm>
            <a:custGeom>
              <a:avLst/>
              <a:gdLst>
                <a:gd name="T0" fmla="*/ 115 w 191"/>
                <a:gd name="T1" fmla="*/ 158 h 225"/>
                <a:gd name="T2" fmla="*/ 132 w 191"/>
                <a:gd name="T3" fmla="*/ 185 h 225"/>
                <a:gd name="T4" fmla="*/ 21 w 191"/>
                <a:gd name="T5" fmla="*/ 185 h 225"/>
                <a:gd name="T6" fmla="*/ 0 w 191"/>
                <a:gd name="T7" fmla="*/ 164 h 225"/>
                <a:gd name="T8" fmla="*/ 0 w 191"/>
                <a:gd name="T9" fmla="*/ 21 h 225"/>
                <a:gd name="T10" fmla="*/ 21 w 191"/>
                <a:gd name="T11" fmla="*/ 0 h 225"/>
                <a:gd name="T12" fmla="*/ 163 w 191"/>
                <a:gd name="T13" fmla="*/ 0 h 225"/>
                <a:gd name="T14" fmla="*/ 185 w 191"/>
                <a:gd name="T15" fmla="*/ 21 h 225"/>
                <a:gd name="T16" fmla="*/ 185 w 191"/>
                <a:gd name="T17" fmla="*/ 164 h 225"/>
                <a:gd name="T18" fmla="*/ 181 w 191"/>
                <a:gd name="T19" fmla="*/ 175 h 225"/>
                <a:gd name="T20" fmla="*/ 154 w 191"/>
                <a:gd name="T21" fmla="*/ 133 h 225"/>
                <a:gd name="T22" fmla="*/ 157 w 191"/>
                <a:gd name="T23" fmla="*/ 63 h 225"/>
                <a:gd name="T24" fmla="*/ 70 w 191"/>
                <a:gd name="T25" fmla="*/ 43 h 225"/>
                <a:gd name="T26" fmla="*/ 51 w 191"/>
                <a:gd name="T27" fmla="*/ 130 h 225"/>
                <a:gd name="T28" fmla="*/ 115 w 191"/>
                <a:gd name="T29" fmla="*/ 158 h 225"/>
                <a:gd name="T30" fmla="*/ 183 w 191"/>
                <a:gd name="T31" fmla="*/ 221 h 225"/>
                <a:gd name="T32" fmla="*/ 165 w 191"/>
                <a:gd name="T33" fmla="*/ 217 h 225"/>
                <a:gd name="T34" fmla="*/ 120 w 191"/>
                <a:gd name="T35" fmla="*/ 146 h 225"/>
                <a:gd name="T36" fmla="*/ 59 w 191"/>
                <a:gd name="T37" fmla="*/ 124 h 225"/>
                <a:gd name="T38" fmla="*/ 75 w 191"/>
                <a:gd name="T39" fmla="*/ 52 h 225"/>
                <a:gd name="T40" fmla="*/ 148 w 191"/>
                <a:gd name="T41" fmla="*/ 68 h 225"/>
                <a:gd name="T42" fmla="*/ 142 w 191"/>
                <a:gd name="T43" fmla="*/ 132 h 225"/>
                <a:gd name="T44" fmla="*/ 187 w 191"/>
                <a:gd name="T45" fmla="*/ 203 h 225"/>
                <a:gd name="T46" fmla="*/ 183 w 191"/>
                <a:gd name="T47" fmla="*/ 221 h 225"/>
                <a:gd name="T48" fmla="*/ 144 w 191"/>
                <a:gd name="T49" fmla="*/ 71 h 225"/>
                <a:gd name="T50" fmla="*/ 78 w 191"/>
                <a:gd name="T51" fmla="*/ 56 h 225"/>
                <a:gd name="T52" fmla="*/ 64 w 191"/>
                <a:gd name="T53" fmla="*/ 122 h 225"/>
                <a:gd name="T54" fmla="*/ 129 w 191"/>
                <a:gd name="T55" fmla="*/ 136 h 225"/>
                <a:gd name="T56" fmla="*/ 144 w 191"/>
                <a:gd name="T57" fmla="*/ 7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1" h="225">
                  <a:moveTo>
                    <a:pt x="115" y="158"/>
                  </a:moveTo>
                  <a:cubicBezTo>
                    <a:pt x="132" y="185"/>
                    <a:pt x="132" y="185"/>
                    <a:pt x="132" y="185"/>
                  </a:cubicBezTo>
                  <a:cubicBezTo>
                    <a:pt x="21" y="185"/>
                    <a:pt x="21" y="185"/>
                    <a:pt x="21" y="185"/>
                  </a:cubicBezTo>
                  <a:cubicBezTo>
                    <a:pt x="9" y="185"/>
                    <a:pt x="0" y="175"/>
                    <a:pt x="0" y="164"/>
                  </a:cubicBezTo>
                  <a:cubicBezTo>
                    <a:pt x="0" y="21"/>
                    <a:pt x="0" y="21"/>
                    <a:pt x="0" y="21"/>
                  </a:cubicBezTo>
                  <a:cubicBezTo>
                    <a:pt x="0" y="9"/>
                    <a:pt x="9" y="0"/>
                    <a:pt x="21" y="0"/>
                  </a:cubicBezTo>
                  <a:cubicBezTo>
                    <a:pt x="163" y="0"/>
                    <a:pt x="163" y="0"/>
                    <a:pt x="163" y="0"/>
                  </a:cubicBezTo>
                  <a:cubicBezTo>
                    <a:pt x="175" y="0"/>
                    <a:pt x="185" y="9"/>
                    <a:pt x="185" y="21"/>
                  </a:cubicBezTo>
                  <a:cubicBezTo>
                    <a:pt x="185" y="164"/>
                    <a:pt x="185" y="164"/>
                    <a:pt x="185" y="164"/>
                  </a:cubicBezTo>
                  <a:cubicBezTo>
                    <a:pt x="185" y="168"/>
                    <a:pt x="183" y="172"/>
                    <a:pt x="181" y="175"/>
                  </a:cubicBezTo>
                  <a:cubicBezTo>
                    <a:pt x="154" y="133"/>
                    <a:pt x="154" y="133"/>
                    <a:pt x="154" y="133"/>
                  </a:cubicBezTo>
                  <a:cubicBezTo>
                    <a:pt x="169" y="112"/>
                    <a:pt x="170" y="84"/>
                    <a:pt x="157" y="63"/>
                  </a:cubicBezTo>
                  <a:cubicBezTo>
                    <a:pt x="138" y="33"/>
                    <a:pt x="99" y="25"/>
                    <a:pt x="70" y="43"/>
                  </a:cubicBezTo>
                  <a:cubicBezTo>
                    <a:pt x="41" y="62"/>
                    <a:pt x="32" y="101"/>
                    <a:pt x="51" y="130"/>
                  </a:cubicBezTo>
                  <a:cubicBezTo>
                    <a:pt x="65" y="152"/>
                    <a:pt x="90" y="163"/>
                    <a:pt x="115" y="158"/>
                  </a:cubicBezTo>
                  <a:close/>
                  <a:moveTo>
                    <a:pt x="183" y="221"/>
                  </a:moveTo>
                  <a:cubicBezTo>
                    <a:pt x="177" y="225"/>
                    <a:pt x="169" y="223"/>
                    <a:pt x="165" y="217"/>
                  </a:cubicBezTo>
                  <a:cubicBezTo>
                    <a:pt x="120" y="146"/>
                    <a:pt x="120" y="146"/>
                    <a:pt x="120" y="146"/>
                  </a:cubicBezTo>
                  <a:cubicBezTo>
                    <a:pt x="98" y="153"/>
                    <a:pt x="72" y="145"/>
                    <a:pt x="59" y="124"/>
                  </a:cubicBezTo>
                  <a:cubicBezTo>
                    <a:pt x="44" y="100"/>
                    <a:pt x="51" y="67"/>
                    <a:pt x="75" y="52"/>
                  </a:cubicBezTo>
                  <a:cubicBezTo>
                    <a:pt x="100" y="36"/>
                    <a:pt x="132" y="44"/>
                    <a:pt x="148" y="68"/>
                  </a:cubicBezTo>
                  <a:cubicBezTo>
                    <a:pt x="161" y="89"/>
                    <a:pt x="158" y="115"/>
                    <a:pt x="142" y="132"/>
                  </a:cubicBezTo>
                  <a:cubicBezTo>
                    <a:pt x="187" y="203"/>
                    <a:pt x="187" y="203"/>
                    <a:pt x="187" y="203"/>
                  </a:cubicBezTo>
                  <a:cubicBezTo>
                    <a:pt x="191" y="209"/>
                    <a:pt x="189" y="217"/>
                    <a:pt x="183" y="221"/>
                  </a:cubicBezTo>
                  <a:close/>
                  <a:moveTo>
                    <a:pt x="144" y="71"/>
                  </a:moveTo>
                  <a:cubicBezTo>
                    <a:pt x="129" y="49"/>
                    <a:pt x="100" y="42"/>
                    <a:pt x="78" y="56"/>
                  </a:cubicBezTo>
                  <a:cubicBezTo>
                    <a:pt x="56" y="70"/>
                    <a:pt x="50" y="100"/>
                    <a:pt x="64" y="122"/>
                  </a:cubicBezTo>
                  <a:cubicBezTo>
                    <a:pt x="78" y="144"/>
                    <a:pt x="107" y="150"/>
                    <a:pt x="129" y="136"/>
                  </a:cubicBezTo>
                  <a:cubicBezTo>
                    <a:pt x="151" y="122"/>
                    <a:pt x="158" y="93"/>
                    <a:pt x="144" y="71"/>
                  </a:cubicBezTo>
                  <a:close/>
                </a:path>
              </a:pathLst>
            </a:custGeom>
            <a:solidFill>
              <a:srgbClr val="0070C0"/>
            </a:solidFill>
            <a:ln>
              <a:noFill/>
            </a:ln>
          </p:spPr>
          <p:txBody>
            <a:bodyPr vert="horz" wrap="square" lIns="91384" tIns="45693" rIns="91384" bIns="45693" numCol="1" anchor="t" anchorCtr="0" compatLnSpc="1">
              <a:prstTxWarp prst="textNoShape">
                <a:avLst/>
              </a:prstTxWarp>
            </a:bodyPr>
            <a:lstStyle/>
            <a:p>
              <a:pPr defTabSz="913643">
                <a:defRPr/>
              </a:pPr>
              <a:endParaRPr lang="en-US" sz="1700" kern="0" dirty="0" smtClean="0">
                <a:solidFill>
                  <a:srgbClr val="000000"/>
                </a:solidFill>
              </a:endParaRPr>
            </a:p>
          </p:txBody>
        </p:sp>
        <p:grpSp>
          <p:nvGrpSpPr>
            <p:cNvPr id="69" name="Group 68"/>
            <p:cNvGrpSpPr/>
            <p:nvPr/>
          </p:nvGrpSpPr>
          <p:grpSpPr>
            <a:xfrm>
              <a:off x="1980464" y="3544684"/>
              <a:ext cx="684049" cy="285709"/>
              <a:chOff x="5416550" y="3144838"/>
              <a:chExt cx="1352550" cy="565151"/>
            </a:xfrm>
            <a:solidFill>
              <a:srgbClr val="0070C0"/>
            </a:solidFill>
          </p:grpSpPr>
          <p:sp>
            <p:nvSpPr>
              <p:cNvPr id="71" name="Freeform 21"/>
              <p:cNvSpPr>
                <a:spLocks/>
              </p:cNvSpPr>
              <p:nvPr/>
            </p:nvSpPr>
            <p:spPr bwMode="auto">
              <a:xfrm>
                <a:off x="5435600" y="3144838"/>
                <a:ext cx="1333500" cy="561975"/>
              </a:xfrm>
              <a:custGeom>
                <a:avLst/>
                <a:gdLst>
                  <a:gd name="T0" fmla="*/ 316 w 353"/>
                  <a:gd name="T1" fmla="*/ 100 h 147"/>
                  <a:gd name="T2" fmla="*/ 314 w 353"/>
                  <a:gd name="T3" fmla="*/ 97 h 147"/>
                  <a:gd name="T4" fmla="*/ 351 w 353"/>
                  <a:gd name="T5" fmla="*/ 74 h 147"/>
                  <a:gd name="T6" fmla="*/ 47 w 353"/>
                  <a:gd name="T7" fmla="*/ 0 h 147"/>
                  <a:gd name="T8" fmla="*/ 0 w 353"/>
                  <a:gd name="T9" fmla="*/ 16 h 147"/>
                  <a:gd name="T10" fmla="*/ 1 w 353"/>
                  <a:gd name="T11" fmla="*/ 17 h 147"/>
                  <a:gd name="T12" fmla="*/ 304 w 353"/>
                  <a:gd name="T13" fmla="*/ 98 h 147"/>
                  <a:gd name="T14" fmla="*/ 312 w 353"/>
                  <a:gd name="T15" fmla="*/ 108 h 147"/>
                  <a:gd name="T16" fmla="*/ 312 w 353"/>
                  <a:gd name="T17" fmla="*/ 144 h 147"/>
                  <a:gd name="T18" fmla="*/ 312 w 353"/>
                  <a:gd name="T19" fmla="*/ 147 h 147"/>
                  <a:gd name="T20" fmla="*/ 353 w 353"/>
                  <a:gd name="T21" fmla="*/ 77 h 147"/>
                  <a:gd name="T22" fmla="*/ 316 w 353"/>
                  <a:gd name="T23" fmla="*/ 10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3" h="147">
                    <a:moveTo>
                      <a:pt x="316" y="100"/>
                    </a:moveTo>
                    <a:cubicBezTo>
                      <a:pt x="314" y="97"/>
                      <a:pt x="314" y="97"/>
                      <a:pt x="314" y="97"/>
                    </a:cubicBezTo>
                    <a:cubicBezTo>
                      <a:pt x="351" y="74"/>
                      <a:pt x="351" y="74"/>
                      <a:pt x="351" y="74"/>
                    </a:cubicBezTo>
                    <a:cubicBezTo>
                      <a:pt x="47" y="0"/>
                      <a:pt x="47" y="0"/>
                      <a:pt x="47" y="0"/>
                    </a:cubicBezTo>
                    <a:cubicBezTo>
                      <a:pt x="0" y="16"/>
                      <a:pt x="0" y="16"/>
                      <a:pt x="0" y="16"/>
                    </a:cubicBezTo>
                    <a:cubicBezTo>
                      <a:pt x="1" y="16"/>
                      <a:pt x="1" y="16"/>
                      <a:pt x="1" y="17"/>
                    </a:cubicBezTo>
                    <a:cubicBezTo>
                      <a:pt x="304" y="98"/>
                      <a:pt x="304" y="98"/>
                      <a:pt x="304" y="98"/>
                    </a:cubicBezTo>
                    <a:cubicBezTo>
                      <a:pt x="309" y="99"/>
                      <a:pt x="312" y="104"/>
                      <a:pt x="312" y="108"/>
                    </a:cubicBezTo>
                    <a:cubicBezTo>
                      <a:pt x="312" y="144"/>
                      <a:pt x="312" y="144"/>
                      <a:pt x="312" y="144"/>
                    </a:cubicBezTo>
                    <a:cubicBezTo>
                      <a:pt x="312" y="145"/>
                      <a:pt x="312" y="146"/>
                      <a:pt x="312" y="147"/>
                    </a:cubicBezTo>
                    <a:cubicBezTo>
                      <a:pt x="347" y="128"/>
                      <a:pt x="352" y="86"/>
                      <a:pt x="353" y="77"/>
                    </a:cubicBezTo>
                    <a:lnTo>
                      <a:pt x="316"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3643">
                  <a:defRPr/>
                </a:pPr>
                <a:endParaRPr lang="en-US" sz="1700" kern="0" dirty="0" smtClean="0">
                  <a:solidFill>
                    <a:srgbClr val="000000"/>
                  </a:solidFill>
                </a:endParaRPr>
              </a:p>
            </p:txBody>
          </p:sp>
          <p:sp>
            <p:nvSpPr>
              <p:cNvPr id="72" name="Freeform 22"/>
              <p:cNvSpPr>
                <a:spLocks noEditPoints="1"/>
              </p:cNvSpPr>
              <p:nvPr/>
            </p:nvSpPr>
            <p:spPr bwMode="auto">
              <a:xfrm>
                <a:off x="5416550" y="3216276"/>
                <a:ext cx="1185863" cy="493713"/>
              </a:xfrm>
              <a:custGeom>
                <a:avLst/>
                <a:gdLst>
                  <a:gd name="T0" fmla="*/ 308 w 314"/>
                  <a:gd name="T1" fmla="*/ 82 h 129"/>
                  <a:gd name="T2" fmla="*/ 5 w 314"/>
                  <a:gd name="T3" fmla="*/ 0 h 129"/>
                  <a:gd name="T4" fmla="*/ 4 w 314"/>
                  <a:gd name="T5" fmla="*/ 0 h 129"/>
                  <a:gd name="T6" fmla="*/ 0 w 314"/>
                  <a:gd name="T7" fmla="*/ 4 h 129"/>
                  <a:gd name="T8" fmla="*/ 0 w 314"/>
                  <a:gd name="T9" fmla="*/ 40 h 129"/>
                  <a:gd name="T10" fmla="*/ 6 w 314"/>
                  <a:gd name="T11" fmla="*/ 48 h 129"/>
                  <a:gd name="T12" fmla="*/ 309 w 314"/>
                  <a:gd name="T13" fmla="*/ 129 h 129"/>
                  <a:gd name="T14" fmla="*/ 313 w 314"/>
                  <a:gd name="T15" fmla="*/ 128 h 129"/>
                  <a:gd name="T16" fmla="*/ 314 w 314"/>
                  <a:gd name="T17" fmla="*/ 125 h 129"/>
                  <a:gd name="T18" fmla="*/ 314 w 314"/>
                  <a:gd name="T19" fmla="*/ 89 h 129"/>
                  <a:gd name="T20" fmla="*/ 308 w 314"/>
                  <a:gd name="T21" fmla="*/ 82 h 129"/>
                  <a:gd name="T22" fmla="*/ 72 w 314"/>
                  <a:gd name="T23" fmla="*/ 54 h 129"/>
                  <a:gd name="T24" fmla="*/ 60 w 314"/>
                  <a:gd name="T25" fmla="*/ 39 h 129"/>
                  <a:gd name="T26" fmla="*/ 72 w 314"/>
                  <a:gd name="T27" fmla="*/ 30 h 129"/>
                  <a:gd name="T28" fmla="*/ 84 w 314"/>
                  <a:gd name="T29" fmla="*/ 45 h 129"/>
                  <a:gd name="T30" fmla="*/ 72 w 314"/>
                  <a:gd name="T31" fmla="*/ 54 h 129"/>
                  <a:gd name="T32" fmla="*/ 139 w 314"/>
                  <a:gd name="T33" fmla="*/ 72 h 129"/>
                  <a:gd name="T34" fmla="*/ 127 w 314"/>
                  <a:gd name="T35" fmla="*/ 57 h 129"/>
                  <a:gd name="T36" fmla="*/ 139 w 314"/>
                  <a:gd name="T37" fmla="*/ 48 h 129"/>
                  <a:gd name="T38" fmla="*/ 151 w 314"/>
                  <a:gd name="T39" fmla="*/ 63 h 129"/>
                  <a:gd name="T40" fmla="*/ 139 w 314"/>
                  <a:gd name="T41" fmla="*/ 72 h 129"/>
                  <a:gd name="T42" fmla="*/ 175 w 314"/>
                  <a:gd name="T43" fmla="*/ 82 h 129"/>
                  <a:gd name="T44" fmla="*/ 163 w 314"/>
                  <a:gd name="T45" fmla="*/ 66 h 129"/>
                  <a:gd name="T46" fmla="*/ 175 w 314"/>
                  <a:gd name="T47" fmla="*/ 57 h 129"/>
                  <a:gd name="T48" fmla="*/ 188 w 314"/>
                  <a:gd name="T49" fmla="*/ 73 h 129"/>
                  <a:gd name="T50" fmla="*/ 175 w 314"/>
                  <a:gd name="T51" fmla="*/ 8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4" h="129">
                    <a:moveTo>
                      <a:pt x="308" y="82"/>
                    </a:moveTo>
                    <a:cubicBezTo>
                      <a:pt x="5" y="0"/>
                      <a:pt x="5" y="0"/>
                      <a:pt x="5" y="0"/>
                    </a:cubicBezTo>
                    <a:cubicBezTo>
                      <a:pt x="5" y="0"/>
                      <a:pt x="4" y="0"/>
                      <a:pt x="4" y="0"/>
                    </a:cubicBezTo>
                    <a:cubicBezTo>
                      <a:pt x="2" y="0"/>
                      <a:pt x="0" y="2"/>
                      <a:pt x="0" y="4"/>
                    </a:cubicBezTo>
                    <a:cubicBezTo>
                      <a:pt x="0" y="40"/>
                      <a:pt x="0" y="40"/>
                      <a:pt x="0" y="40"/>
                    </a:cubicBezTo>
                    <a:cubicBezTo>
                      <a:pt x="0" y="43"/>
                      <a:pt x="3" y="47"/>
                      <a:pt x="6" y="48"/>
                    </a:cubicBezTo>
                    <a:cubicBezTo>
                      <a:pt x="309" y="129"/>
                      <a:pt x="309" y="129"/>
                      <a:pt x="309" y="129"/>
                    </a:cubicBezTo>
                    <a:cubicBezTo>
                      <a:pt x="311" y="129"/>
                      <a:pt x="312" y="129"/>
                      <a:pt x="313" y="128"/>
                    </a:cubicBezTo>
                    <a:cubicBezTo>
                      <a:pt x="314" y="127"/>
                      <a:pt x="314" y="126"/>
                      <a:pt x="314" y="125"/>
                    </a:cubicBezTo>
                    <a:cubicBezTo>
                      <a:pt x="314" y="89"/>
                      <a:pt x="314" y="89"/>
                      <a:pt x="314" y="89"/>
                    </a:cubicBezTo>
                    <a:cubicBezTo>
                      <a:pt x="314" y="86"/>
                      <a:pt x="311" y="82"/>
                      <a:pt x="308" y="82"/>
                    </a:cubicBezTo>
                    <a:close/>
                    <a:moveTo>
                      <a:pt x="72" y="54"/>
                    </a:moveTo>
                    <a:cubicBezTo>
                      <a:pt x="65" y="52"/>
                      <a:pt x="60" y="45"/>
                      <a:pt x="60" y="39"/>
                    </a:cubicBezTo>
                    <a:cubicBezTo>
                      <a:pt x="60" y="32"/>
                      <a:pt x="65" y="28"/>
                      <a:pt x="72" y="30"/>
                    </a:cubicBezTo>
                    <a:cubicBezTo>
                      <a:pt x="79" y="31"/>
                      <a:pt x="84" y="38"/>
                      <a:pt x="84" y="45"/>
                    </a:cubicBezTo>
                    <a:cubicBezTo>
                      <a:pt x="84" y="52"/>
                      <a:pt x="79" y="56"/>
                      <a:pt x="72" y="54"/>
                    </a:cubicBezTo>
                    <a:close/>
                    <a:moveTo>
                      <a:pt x="139" y="72"/>
                    </a:moveTo>
                    <a:cubicBezTo>
                      <a:pt x="132" y="70"/>
                      <a:pt x="127" y="63"/>
                      <a:pt x="127" y="57"/>
                    </a:cubicBezTo>
                    <a:cubicBezTo>
                      <a:pt x="127" y="50"/>
                      <a:pt x="132" y="46"/>
                      <a:pt x="139" y="48"/>
                    </a:cubicBezTo>
                    <a:cubicBezTo>
                      <a:pt x="146" y="49"/>
                      <a:pt x="151" y="56"/>
                      <a:pt x="151" y="63"/>
                    </a:cubicBezTo>
                    <a:cubicBezTo>
                      <a:pt x="151" y="70"/>
                      <a:pt x="146" y="74"/>
                      <a:pt x="139" y="72"/>
                    </a:cubicBezTo>
                    <a:close/>
                    <a:moveTo>
                      <a:pt x="175" y="82"/>
                    </a:moveTo>
                    <a:cubicBezTo>
                      <a:pt x="169" y="80"/>
                      <a:pt x="163" y="73"/>
                      <a:pt x="163" y="66"/>
                    </a:cubicBezTo>
                    <a:cubicBezTo>
                      <a:pt x="163" y="60"/>
                      <a:pt x="169" y="56"/>
                      <a:pt x="175" y="57"/>
                    </a:cubicBezTo>
                    <a:cubicBezTo>
                      <a:pt x="182" y="59"/>
                      <a:pt x="188" y="66"/>
                      <a:pt x="188" y="73"/>
                    </a:cubicBezTo>
                    <a:cubicBezTo>
                      <a:pt x="188" y="80"/>
                      <a:pt x="182" y="84"/>
                      <a:pt x="175"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3643">
                  <a:defRPr/>
                </a:pPr>
                <a:endParaRPr lang="en-US" sz="1700" kern="0" dirty="0" smtClean="0">
                  <a:solidFill>
                    <a:srgbClr val="000000"/>
                  </a:solidFill>
                </a:endParaRPr>
              </a:p>
            </p:txBody>
          </p:sp>
          <p:sp>
            <p:nvSpPr>
              <p:cNvPr id="73" name="Freeform 23"/>
              <p:cNvSpPr>
                <a:spLocks/>
              </p:cNvSpPr>
              <p:nvPr/>
            </p:nvSpPr>
            <p:spPr bwMode="auto">
              <a:xfrm>
                <a:off x="6046788" y="3576638"/>
                <a:ext cx="188913" cy="117475"/>
              </a:xfrm>
              <a:custGeom>
                <a:avLst/>
                <a:gdLst>
                  <a:gd name="T0" fmla="*/ 0 w 119"/>
                  <a:gd name="T1" fmla="*/ 0 h 74"/>
                  <a:gd name="T2" fmla="*/ 0 w 119"/>
                  <a:gd name="T3" fmla="*/ 12 h 74"/>
                  <a:gd name="T4" fmla="*/ 88 w 119"/>
                  <a:gd name="T5" fmla="*/ 74 h 74"/>
                  <a:gd name="T6" fmla="*/ 119 w 119"/>
                  <a:gd name="T7" fmla="*/ 50 h 74"/>
                  <a:gd name="T8" fmla="*/ 43 w 119"/>
                  <a:gd name="T9" fmla="*/ 12 h 74"/>
                  <a:gd name="T10" fmla="*/ 0 w 119"/>
                  <a:gd name="T11" fmla="*/ 0 h 74"/>
                </a:gdLst>
                <a:ahLst/>
                <a:cxnLst>
                  <a:cxn ang="0">
                    <a:pos x="T0" y="T1"/>
                  </a:cxn>
                  <a:cxn ang="0">
                    <a:pos x="T2" y="T3"/>
                  </a:cxn>
                  <a:cxn ang="0">
                    <a:pos x="T4" y="T5"/>
                  </a:cxn>
                  <a:cxn ang="0">
                    <a:pos x="T6" y="T7"/>
                  </a:cxn>
                  <a:cxn ang="0">
                    <a:pos x="T8" y="T9"/>
                  </a:cxn>
                  <a:cxn ang="0">
                    <a:pos x="T10" y="T11"/>
                  </a:cxn>
                </a:cxnLst>
                <a:rect l="0" t="0" r="r" b="b"/>
                <a:pathLst>
                  <a:path w="119" h="74">
                    <a:moveTo>
                      <a:pt x="0" y="0"/>
                    </a:moveTo>
                    <a:lnTo>
                      <a:pt x="0" y="12"/>
                    </a:lnTo>
                    <a:lnTo>
                      <a:pt x="88" y="74"/>
                    </a:lnTo>
                    <a:lnTo>
                      <a:pt x="119" y="50"/>
                    </a:lnTo>
                    <a:lnTo>
                      <a:pt x="43" y="1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3643">
                  <a:defRPr/>
                </a:pPr>
                <a:endParaRPr lang="en-US" sz="1700" kern="0" dirty="0" smtClean="0">
                  <a:solidFill>
                    <a:srgbClr val="000000"/>
                  </a:solidFill>
                </a:endParaRPr>
              </a:p>
            </p:txBody>
          </p:sp>
          <p:sp>
            <p:nvSpPr>
              <p:cNvPr id="74" name="Freeform 24"/>
              <p:cNvSpPr>
                <a:spLocks/>
              </p:cNvSpPr>
              <p:nvPr/>
            </p:nvSpPr>
            <p:spPr bwMode="auto">
              <a:xfrm>
                <a:off x="5808663" y="3549651"/>
                <a:ext cx="374650" cy="149225"/>
              </a:xfrm>
              <a:custGeom>
                <a:avLst/>
                <a:gdLst>
                  <a:gd name="T0" fmla="*/ 148 w 236"/>
                  <a:gd name="T1" fmla="*/ 31 h 94"/>
                  <a:gd name="T2" fmla="*/ 148 w 236"/>
                  <a:gd name="T3" fmla="*/ 17 h 94"/>
                  <a:gd name="T4" fmla="*/ 91 w 236"/>
                  <a:gd name="T5" fmla="*/ 0 h 94"/>
                  <a:gd name="T6" fmla="*/ 91 w 236"/>
                  <a:gd name="T7" fmla="*/ 5 h 94"/>
                  <a:gd name="T8" fmla="*/ 53 w 236"/>
                  <a:gd name="T9" fmla="*/ 7 h 94"/>
                  <a:gd name="T10" fmla="*/ 0 w 236"/>
                  <a:gd name="T11" fmla="*/ 29 h 94"/>
                  <a:gd name="T12" fmla="*/ 91 w 236"/>
                  <a:gd name="T13" fmla="*/ 12 h 94"/>
                  <a:gd name="T14" fmla="*/ 91 w 236"/>
                  <a:gd name="T15" fmla="*/ 14 h 94"/>
                  <a:gd name="T16" fmla="*/ 60 w 236"/>
                  <a:gd name="T17" fmla="*/ 19 h 94"/>
                  <a:gd name="T18" fmla="*/ 0 w 236"/>
                  <a:gd name="T19" fmla="*/ 29 h 94"/>
                  <a:gd name="T20" fmla="*/ 119 w 236"/>
                  <a:gd name="T21" fmla="*/ 63 h 94"/>
                  <a:gd name="T22" fmla="*/ 236 w 236"/>
                  <a:gd name="T23" fmla="*/ 94 h 94"/>
                  <a:gd name="T24" fmla="*/ 176 w 236"/>
                  <a:gd name="T25" fmla="*/ 50 h 94"/>
                  <a:gd name="T26" fmla="*/ 148 w 236"/>
                  <a:gd name="T2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94">
                    <a:moveTo>
                      <a:pt x="148" y="31"/>
                    </a:moveTo>
                    <a:lnTo>
                      <a:pt x="148" y="17"/>
                    </a:lnTo>
                    <a:lnTo>
                      <a:pt x="91" y="0"/>
                    </a:lnTo>
                    <a:lnTo>
                      <a:pt x="91" y="5"/>
                    </a:lnTo>
                    <a:lnTo>
                      <a:pt x="53" y="7"/>
                    </a:lnTo>
                    <a:lnTo>
                      <a:pt x="0" y="29"/>
                    </a:lnTo>
                    <a:lnTo>
                      <a:pt x="91" y="12"/>
                    </a:lnTo>
                    <a:lnTo>
                      <a:pt x="91" y="14"/>
                    </a:lnTo>
                    <a:lnTo>
                      <a:pt x="60" y="19"/>
                    </a:lnTo>
                    <a:lnTo>
                      <a:pt x="0" y="29"/>
                    </a:lnTo>
                    <a:lnTo>
                      <a:pt x="119" y="63"/>
                    </a:lnTo>
                    <a:lnTo>
                      <a:pt x="236" y="94"/>
                    </a:lnTo>
                    <a:lnTo>
                      <a:pt x="176" y="50"/>
                    </a:lnTo>
                    <a:lnTo>
                      <a:pt x="148"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defTabSz="913643">
                  <a:defRPr/>
                </a:pPr>
                <a:endParaRPr lang="en-US" sz="1700" kern="0" dirty="0" smtClean="0">
                  <a:solidFill>
                    <a:srgbClr val="000000"/>
                  </a:solidFill>
                </a:endParaRPr>
              </a:p>
            </p:txBody>
          </p:sp>
        </p:grpSp>
        <p:sp>
          <p:nvSpPr>
            <p:cNvPr id="70" name="Freeform 13"/>
            <p:cNvSpPr>
              <a:spLocks noChangeAspect="1" noEditPoints="1"/>
            </p:cNvSpPr>
            <p:nvPr/>
          </p:nvSpPr>
          <p:spPr bwMode="black">
            <a:xfrm>
              <a:off x="2725419" y="3513373"/>
              <a:ext cx="409278" cy="348331"/>
            </a:xfrm>
            <a:custGeom>
              <a:avLst/>
              <a:gdLst>
                <a:gd name="T0" fmla="*/ 344 w 414"/>
                <a:gd name="T1" fmla="*/ 55 h 353"/>
                <a:gd name="T2" fmla="*/ 296 w 414"/>
                <a:gd name="T3" fmla="*/ 9 h 353"/>
                <a:gd name="T4" fmla="*/ 206 w 414"/>
                <a:gd name="T5" fmla="*/ 45 h 353"/>
                <a:gd name="T6" fmla="*/ 0 w 414"/>
                <a:gd name="T7" fmla="*/ 174 h 353"/>
                <a:gd name="T8" fmla="*/ 158 w 414"/>
                <a:gd name="T9" fmla="*/ 278 h 353"/>
                <a:gd name="T10" fmla="*/ 160 w 414"/>
                <a:gd name="T11" fmla="*/ 278 h 353"/>
                <a:gd name="T12" fmla="*/ 160 w 414"/>
                <a:gd name="T13" fmla="*/ 332 h 353"/>
                <a:gd name="T14" fmla="*/ 133 w 414"/>
                <a:gd name="T15" fmla="*/ 337 h 353"/>
                <a:gd name="T16" fmla="*/ 128 w 414"/>
                <a:gd name="T17" fmla="*/ 347 h 353"/>
                <a:gd name="T18" fmla="*/ 137 w 414"/>
                <a:gd name="T19" fmla="*/ 352 h 353"/>
                <a:gd name="T20" fmla="*/ 137 w 414"/>
                <a:gd name="T21" fmla="*/ 352 h 353"/>
                <a:gd name="T22" fmla="*/ 176 w 414"/>
                <a:gd name="T23" fmla="*/ 346 h 353"/>
                <a:gd name="T24" fmla="*/ 215 w 414"/>
                <a:gd name="T25" fmla="*/ 352 h 353"/>
                <a:gd name="T26" fmla="*/ 218 w 414"/>
                <a:gd name="T27" fmla="*/ 352 h 353"/>
                <a:gd name="T28" fmla="*/ 224 w 414"/>
                <a:gd name="T29" fmla="*/ 347 h 353"/>
                <a:gd name="T30" fmla="*/ 245 w 414"/>
                <a:gd name="T31" fmla="*/ 352 h 353"/>
                <a:gd name="T32" fmla="*/ 248 w 414"/>
                <a:gd name="T33" fmla="*/ 352 h 353"/>
                <a:gd name="T34" fmla="*/ 255 w 414"/>
                <a:gd name="T35" fmla="*/ 347 h 353"/>
                <a:gd name="T36" fmla="*/ 250 w 414"/>
                <a:gd name="T37" fmla="*/ 337 h 353"/>
                <a:gd name="T38" fmla="*/ 207 w 414"/>
                <a:gd name="T39" fmla="*/ 331 h 353"/>
                <a:gd name="T40" fmla="*/ 207 w 414"/>
                <a:gd name="T41" fmla="*/ 271 h 353"/>
                <a:gd name="T42" fmla="*/ 343 w 414"/>
                <a:gd name="T43" fmla="*/ 112 h 353"/>
                <a:gd name="T44" fmla="*/ 414 w 414"/>
                <a:gd name="T45" fmla="*/ 83 h 353"/>
                <a:gd name="T46" fmla="*/ 344 w 414"/>
                <a:gd name="T47" fmla="*/ 55 h 353"/>
                <a:gd name="T48" fmla="*/ 192 w 414"/>
                <a:gd name="T49" fmla="*/ 332 h 353"/>
                <a:gd name="T50" fmla="*/ 192 w 414"/>
                <a:gd name="T51" fmla="*/ 332 h 353"/>
                <a:gd name="T52" fmla="*/ 191 w 414"/>
                <a:gd name="T53" fmla="*/ 332 h 353"/>
                <a:gd name="T54" fmla="*/ 176 w 414"/>
                <a:gd name="T55" fmla="*/ 331 h 353"/>
                <a:gd name="T56" fmla="*/ 175 w 414"/>
                <a:gd name="T57" fmla="*/ 331 h 353"/>
                <a:gd name="T58" fmla="*/ 175 w 414"/>
                <a:gd name="T59" fmla="*/ 277 h 353"/>
                <a:gd name="T60" fmla="*/ 192 w 414"/>
                <a:gd name="T61" fmla="*/ 275 h 353"/>
                <a:gd name="T62" fmla="*/ 192 w 414"/>
                <a:gd name="T63" fmla="*/ 332 h 353"/>
                <a:gd name="T64" fmla="*/ 286 w 414"/>
                <a:gd name="T65" fmla="*/ 82 h 353"/>
                <a:gd name="T66" fmla="*/ 271 w 414"/>
                <a:gd name="T67" fmla="*/ 67 h 353"/>
                <a:gd name="T68" fmla="*/ 286 w 414"/>
                <a:gd name="T69" fmla="*/ 52 h 353"/>
                <a:gd name="T70" fmla="*/ 301 w 414"/>
                <a:gd name="T71" fmla="*/ 67 h 353"/>
                <a:gd name="T72" fmla="*/ 286 w 414"/>
                <a:gd name="T73" fmla="*/ 8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4" h="353">
                  <a:moveTo>
                    <a:pt x="344" y="55"/>
                  </a:moveTo>
                  <a:cubicBezTo>
                    <a:pt x="336" y="33"/>
                    <a:pt x="319" y="16"/>
                    <a:pt x="296" y="9"/>
                  </a:cubicBezTo>
                  <a:cubicBezTo>
                    <a:pt x="263" y="0"/>
                    <a:pt x="228" y="11"/>
                    <a:pt x="206" y="45"/>
                  </a:cubicBezTo>
                  <a:cubicBezTo>
                    <a:pt x="145" y="140"/>
                    <a:pt x="71" y="200"/>
                    <a:pt x="0" y="174"/>
                  </a:cubicBezTo>
                  <a:cubicBezTo>
                    <a:pt x="0" y="174"/>
                    <a:pt x="50" y="278"/>
                    <a:pt x="158" y="278"/>
                  </a:cubicBezTo>
                  <a:cubicBezTo>
                    <a:pt x="159" y="278"/>
                    <a:pt x="160" y="278"/>
                    <a:pt x="160" y="278"/>
                  </a:cubicBezTo>
                  <a:cubicBezTo>
                    <a:pt x="160" y="332"/>
                    <a:pt x="160" y="332"/>
                    <a:pt x="160" y="332"/>
                  </a:cubicBezTo>
                  <a:cubicBezTo>
                    <a:pt x="150" y="333"/>
                    <a:pt x="140" y="335"/>
                    <a:pt x="133" y="337"/>
                  </a:cubicBezTo>
                  <a:cubicBezTo>
                    <a:pt x="129" y="339"/>
                    <a:pt x="127" y="343"/>
                    <a:pt x="128" y="347"/>
                  </a:cubicBezTo>
                  <a:cubicBezTo>
                    <a:pt x="129" y="351"/>
                    <a:pt x="134" y="353"/>
                    <a:pt x="137" y="352"/>
                  </a:cubicBezTo>
                  <a:cubicBezTo>
                    <a:pt x="137" y="352"/>
                    <a:pt x="137" y="352"/>
                    <a:pt x="137" y="352"/>
                  </a:cubicBezTo>
                  <a:cubicBezTo>
                    <a:pt x="147" y="348"/>
                    <a:pt x="161" y="346"/>
                    <a:pt x="176" y="346"/>
                  </a:cubicBezTo>
                  <a:cubicBezTo>
                    <a:pt x="192" y="346"/>
                    <a:pt x="206" y="348"/>
                    <a:pt x="215" y="352"/>
                  </a:cubicBezTo>
                  <a:cubicBezTo>
                    <a:pt x="216" y="352"/>
                    <a:pt x="217" y="352"/>
                    <a:pt x="218" y="352"/>
                  </a:cubicBezTo>
                  <a:cubicBezTo>
                    <a:pt x="221" y="352"/>
                    <a:pt x="223" y="350"/>
                    <a:pt x="224" y="347"/>
                  </a:cubicBezTo>
                  <a:cubicBezTo>
                    <a:pt x="232" y="348"/>
                    <a:pt x="240" y="350"/>
                    <a:pt x="245" y="352"/>
                  </a:cubicBezTo>
                  <a:cubicBezTo>
                    <a:pt x="246" y="352"/>
                    <a:pt x="247" y="352"/>
                    <a:pt x="248" y="352"/>
                  </a:cubicBezTo>
                  <a:cubicBezTo>
                    <a:pt x="251" y="352"/>
                    <a:pt x="254" y="350"/>
                    <a:pt x="255" y="347"/>
                  </a:cubicBezTo>
                  <a:cubicBezTo>
                    <a:pt x="256" y="343"/>
                    <a:pt x="254" y="339"/>
                    <a:pt x="250" y="337"/>
                  </a:cubicBezTo>
                  <a:cubicBezTo>
                    <a:pt x="239" y="334"/>
                    <a:pt x="224" y="331"/>
                    <a:pt x="207" y="331"/>
                  </a:cubicBezTo>
                  <a:cubicBezTo>
                    <a:pt x="207" y="271"/>
                    <a:pt x="207" y="271"/>
                    <a:pt x="207" y="271"/>
                  </a:cubicBezTo>
                  <a:cubicBezTo>
                    <a:pt x="283" y="251"/>
                    <a:pt x="323" y="185"/>
                    <a:pt x="343" y="112"/>
                  </a:cubicBezTo>
                  <a:cubicBezTo>
                    <a:pt x="414" y="83"/>
                    <a:pt x="414" y="83"/>
                    <a:pt x="414" y="83"/>
                  </a:cubicBezTo>
                  <a:lnTo>
                    <a:pt x="344" y="55"/>
                  </a:lnTo>
                  <a:close/>
                  <a:moveTo>
                    <a:pt x="192" y="332"/>
                  </a:moveTo>
                  <a:cubicBezTo>
                    <a:pt x="192" y="332"/>
                    <a:pt x="192" y="332"/>
                    <a:pt x="192" y="332"/>
                  </a:cubicBezTo>
                  <a:cubicBezTo>
                    <a:pt x="192" y="332"/>
                    <a:pt x="192" y="332"/>
                    <a:pt x="191" y="332"/>
                  </a:cubicBezTo>
                  <a:cubicBezTo>
                    <a:pt x="187" y="331"/>
                    <a:pt x="181" y="331"/>
                    <a:pt x="176" y="331"/>
                  </a:cubicBezTo>
                  <a:cubicBezTo>
                    <a:pt x="176" y="331"/>
                    <a:pt x="176" y="331"/>
                    <a:pt x="175" y="331"/>
                  </a:cubicBezTo>
                  <a:cubicBezTo>
                    <a:pt x="175" y="277"/>
                    <a:pt x="175" y="277"/>
                    <a:pt x="175" y="277"/>
                  </a:cubicBezTo>
                  <a:cubicBezTo>
                    <a:pt x="181" y="276"/>
                    <a:pt x="187" y="276"/>
                    <a:pt x="192" y="275"/>
                  </a:cubicBezTo>
                  <a:lnTo>
                    <a:pt x="192" y="332"/>
                  </a:lnTo>
                  <a:close/>
                  <a:moveTo>
                    <a:pt x="286" y="82"/>
                  </a:moveTo>
                  <a:cubicBezTo>
                    <a:pt x="278" y="82"/>
                    <a:pt x="271" y="75"/>
                    <a:pt x="271" y="67"/>
                  </a:cubicBezTo>
                  <a:cubicBezTo>
                    <a:pt x="271" y="59"/>
                    <a:pt x="278" y="52"/>
                    <a:pt x="286" y="52"/>
                  </a:cubicBezTo>
                  <a:cubicBezTo>
                    <a:pt x="294" y="52"/>
                    <a:pt x="301" y="59"/>
                    <a:pt x="301" y="67"/>
                  </a:cubicBezTo>
                  <a:cubicBezTo>
                    <a:pt x="301" y="75"/>
                    <a:pt x="294" y="82"/>
                    <a:pt x="286" y="82"/>
                  </a:cubicBezTo>
                  <a:close/>
                </a:path>
              </a:pathLst>
            </a:custGeom>
            <a:solidFill>
              <a:srgbClr val="0070C0"/>
            </a:solidFill>
            <a:ln w="25400" cap="flat" cmpd="sng" algn="ctr">
              <a:noFill/>
              <a:prstDash val="solid"/>
              <a:headEnd type="none" w="med" len="med"/>
              <a:tailEnd type="none" w="med" len="med"/>
            </a:ln>
            <a:effectLst/>
          </p:spPr>
          <p:txBody>
            <a:bodyPr vert="horz" wrap="square" lIns="82252" tIns="41127" rIns="82252" bIns="41127" numCol="1" rtlCol="0" anchor="ctr" anchorCtr="0" compatLnSpc="1">
              <a:prstTxWarp prst="textNoShape">
                <a:avLst/>
              </a:prstTxWarp>
            </a:bodyPr>
            <a:lstStyle/>
            <a:p>
              <a:pPr defTabSz="740302">
                <a:defRPr/>
              </a:pPr>
              <a:endParaRPr lang="en-US" kern="0" spc="-122" dirty="0" smtClean="0">
                <a:solidFill>
                  <a:srgbClr val="000000">
                    <a:lumMod val="50000"/>
                  </a:srgbClr>
                </a:solidFill>
                <a:latin typeface="Segoe Light" pitchFamily="34" charset="0"/>
              </a:endParaRPr>
            </a:p>
          </p:txBody>
        </p:sp>
      </p:grpSp>
    </p:spTree>
    <p:extLst>
      <p:ext uri="{BB962C8B-B14F-4D97-AF65-F5344CB8AC3E}">
        <p14:creationId xmlns:p14="http://schemas.microsoft.com/office/powerpoint/2010/main" val="336985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4081"/>
            <a:ext cx="12436475" cy="798786"/>
          </a:xfrm>
        </p:spPr>
        <p:txBody>
          <a:bodyPr/>
          <a:lstStyle/>
          <a:p>
            <a:r>
              <a:rPr lang="en-AU" sz="4400" dirty="0"/>
              <a:t>APS </a:t>
            </a:r>
            <a:r>
              <a:rPr lang="en-AU" sz="4400" dirty="0" smtClean="0"/>
              <a:t>Delivers Enterprise-Ready </a:t>
            </a:r>
            <a:r>
              <a:rPr lang="en-AU" sz="4400" dirty="0"/>
              <a:t>Hadoop with HDInsight</a:t>
            </a:r>
            <a:endParaRPr lang="en-US" sz="4400" dirty="0"/>
          </a:p>
        </p:txBody>
      </p:sp>
      <p:sp>
        <p:nvSpPr>
          <p:cNvPr id="4" name="Rectangle 3"/>
          <p:cNvSpPr/>
          <p:nvPr/>
        </p:nvSpPr>
        <p:spPr>
          <a:xfrm>
            <a:off x="3496468" y="3174954"/>
            <a:ext cx="2286000" cy="833235"/>
          </a:xfrm>
          <a:prstGeom prst="rect">
            <a:avLst/>
          </a:prstGeom>
          <a:noFill/>
          <a:ln w="25400" cap="flat" cmpd="sng" algn="ctr">
            <a:noFill/>
            <a:prstDash val="solid"/>
          </a:ln>
          <a:effectLst/>
        </p:spPr>
        <p:txBody>
          <a:bodyPr rtlCol="0" anchor="t"/>
          <a:lstStyle/>
          <a:p>
            <a:pPr marL="0" lvl="1" defTabSz="1241401" fontAlgn="base">
              <a:lnSpc>
                <a:spcPct val="90000"/>
              </a:lnSpc>
              <a:spcBef>
                <a:spcPts val="1800"/>
              </a:spcBef>
              <a:spcAft>
                <a:spcPts val="1200"/>
              </a:spcAft>
              <a:buSzPct val="75000"/>
              <a:defRPr/>
            </a:pPr>
            <a:r>
              <a:rPr lang="en-US" kern="0" dirty="0" smtClean="0">
                <a:solidFill>
                  <a:srgbClr val="FFFFFF"/>
                </a:solidFill>
                <a:cs typeface="Segoe UI" pitchFamily="34" charset="0"/>
              </a:rPr>
              <a:t>High performance and tuned within the appliance</a:t>
            </a:r>
            <a:endParaRPr lang="en-US" kern="0" dirty="0" smtClean="0">
              <a:solidFill>
                <a:srgbClr val="FFFFFF"/>
              </a:solidFill>
            </a:endParaRPr>
          </a:p>
        </p:txBody>
      </p:sp>
      <p:sp>
        <p:nvSpPr>
          <p:cNvPr id="5" name="Rectangle 4"/>
          <p:cNvSpPr/>
          <p:nvPr/>
        </p:nvSpPr>
        <p:spPr>
          <a:xfrm>
            <a:off x="6114346" y="3174954"/>
            <a:ext cx="2286000" cy="920537"/>
          </a:xfrm>
          <a:prstGeom prst="rect">
            <a:avLst/>
          </a:prstGeom>
          <a:noFill/>
          <a:ln w="25400" cap="flat" cmpd="sng" algn="ctr">
            <a:noFill/>
            <a:prstDash val="solid"/>
          </a:ln>
          <a:effectLst/>
        </p:spPr>
        <p:txBody>
          <a:bodyPr rtlCol="0" anchor="t"/>
          <a:lstStyle/>
          <a:p>
            <a:pPr marL="0" lvl="1" defTabSz="1241401" fontAlgn="base">
              <a:lnSpc>
                <a:spcPct val="90000"/>
              </a:lnSpc>
              <a:spcBef>
                <a:spcPts val="1800"/>
              </a:spcBef>
              <a:spcAft>
                <a:spcPts val="1200"/>
              </a:spcAft>
              <a:buSzPct val="75000"/>
              <a:defRPr/>
            </a:pPr>
            <a:r>
              <a:rPr lang="en-US" kern="0" dirty="0" smtClean="0">
                <a:solidFill>
                  <a:srgbClr val="FFFFFF"/>
                </a:solidFill>
                <a:ea typeface="Segoe UI" pitchFamily="34" charset="0"/>
                <a:cs typeface="Segoe UI" pitchFamily="34" charset="0"/>
              </a:rPr>
              <a:t>End-user authentication with Active Directory</a:t>
            </a:r>
            <a:endParaRPr lang="en-US" kern="0" dirty="0" smtClean="0">
              <a:solidFill>
                <a:srgbClr val="FFFFFF"/>
              </a:solidFill>
            </a:endParaRPr>
          </a:p>
        </p:txBody>
      </p:sp>
      <p:sp>
        <p:nvSpPr>
          <p:cNvPr id="6" name="Rectangle 5"/>
          <p:cNvSpPr/>
          <p:nvPr/>
        </p:nvSpPr>
        <p:spPr>
          <a:xfrm>
            <a:off x="9196956" y="5601863"/>
            <a:ext cx="2286000" cy="983346"/>
          </a:xfrm>
          <a:prstGeom prst="rect">
            <a:avLst/>
          </a:prstGeom>
          <a:noFill/>
          <a:ln w="25400" cap="flat" cmpd="sng" algn="ctr">
            <a:noFill/>
            <a:prstDash val="solid"/>
          </a:ln>
          <a:effectLst/>
        </p:spPr>
        <p:txBody>
          <a:bodyPr rtlCol="0" anchor="t"/>
          <a:lstStyle/>
          <a:p>
            <a:pPr marL="0" lvl="1" defTabSz="1241401" fontAlgn="base">
              <a:lnSpc>
                <a:spcPct val="90000"/>
              </a:lnSpc>
              <a:spcBef>
                <a:spcPts val="1800"/>
              </a:spcBef>
              <a:spcAft>
                <a:spcPts val="1200"/>
              </a:spcAft>
              <a:buSzPct val="75000"/>
              <a:defRPr/>
            </a:pPr>
            <a:r>
              <a:rPr lang="en-US" kern="0" dirty="0" smtClean="0">
                <a:solidFill>
                  <a:srgbClr val="FFFFFF"/>
                </a:solidFill>
                <a:ea typeface="Segoe UI" pitchFamily="34" charset="0"/>
                <a:cs typeface="Segoe UI" pitchFamily="34" charset="0"/>
              </a:rPr>
              <a:t>Accessible insights for everyone with Microsoft BI tools</a:t>
            </a:r>
            <a:endParaRPr lang="en-US" kern="0" dirty="0" smtClean="0">
              <a:solidFill>
                <a:srgbClr val="FFFFFF"/>
              </a:solidFill>
            </a:endParaRPr>
          </a:p>
        </p:txBody>
      </p:sp>
      <p:sp>
        <p:nvSpPr>
          <p:cNvPr id="7" name="Rectangle 6"/>
          <p:cNvSpPr/>
          <p:nvPr/>
        </p:nvSpPr>
        <p:spPr>
          <a:xfrm>
            <a:off x="6163919" y="5545634"/>
            <a:ext cx="2286000" cy="899204"/>
          </a:xfrm>
          <a:prstGeom prst="rect">
            <a:avLst/>
          </a:prstGeom>
          <a:noFill/>
          <a:ln w="25400" cap="flat" cmpd="sng" algn="ctr">
            <a:noFill/>
            <a:prstDash val="solid"/>
          </a:ln>
          <a:effectLst/>
        </p:spPr>
        <p:txBody>
          <a:bodyPr rtlCol="0" anchor="t"/>
          <a:lstStyle/>
          <a:p>
            <a:pPr marL="0" lvl="1" defTabSz="1241401" fontAlgn="base">
              <a:lnSpc>
                <a:spcPct val="90000"/>
              </a:lnSpc>
              <a:spcBef>
                <a:spcPts val="1800"/>
              </a:spcBef>
              <a:spcAft>
                <a:spcPts val="1200"/>
              </a:spcAft>
              <a:buSzPct val="75000"/>
              <a:defRPr/>
            </a:pPr>
            <a:r>
              <a:rPr lang="en-US" kern="0" dirty="0" smtClean="0">
                <a:solidFill>
                  <a:srgbClr val="FFFFFF"/>
                </a:solidFill>
                <a:ea typeface="Segoe UI" pitchFamily="34" charset="0"/>
                <a:cs typeface="Segoe UI" pitchFamily="34" charset="0"/>
              </a:rPr>
              <a:t>Managed and monitored using System Center</a:t>
            </a:r>
            <a:endParaRPr lang="en-US" kern="0" dirty="0" smtClean="0">
              <a:solidFill>
                <a:srgbClr val="FFFFFF"/>
              </a:solidFill>
            </a:endParaRPr>
          </a:p>
        </p:txBody>
      </p:sp>
      <p:sp>
        <p:nvSpPr>
          <p:cNvPr id="8" name="Rectangle 7"/>
          <p:cNvSpPr/>
          <p:nvPr/>
        </p:nvSpPr>
        <p:spPr>
          <a:xfrm>
            <a:off x="3450721" y="5601863"/>
            <a:ext cx="2286000" cy="379407"/>
          </a:xfrm>
          <a:prstGeom prst="rect">
            <a:avLst/>
          </a:prstGeom>
          <a:noFill/>
          <a:ln w="25400" cap="flat" cmpd="sng" algn="ctr">
            <a:noFill/>
            <a:prstDash val="solid"/>
          </a:ln>
          <a:effectLst/>
        </p:spPr>
        <p:txBody>
          <a:bodyPr rtlCol="0" anchor="t"/>
          <a:lstStyle/>
          <a:p>
            <a:pPr defTabSz="1242717" fontAlgn="base">
              <a:lnSpc>
                <a:spcPct val="90000"/>
              </a:lnSpc>
              <a:spcBef>
                <a:spcPts val="1797"/>
              </a:spcBef>
              <a:buSzPct val="75000"/>
              <a:defRPr/>
            </a:pPr>
            <a:r>
              <a:rPr lang="en-US" kern="0" dirty="0" smtClean="0">
                <a:solidFill>
                  <a:srgbClr val="FFFFFF"/>
                </a:solidFill>
              </a:rPr>
              <a:t>100-percent Apache Hadoop</a:t>
            </a:r>
          </a:p>
        </p:txBody>
      </p:sp>
      <p:grpSp>
        <p:nvGrpSpPr>
          <p:cNvPr id="9" name="Group 8"/>
          <p:cNvGrpSpPr/>
          <p:nvPr/>
        </p:nvGrpSpPr>
        <p:grpSpPr>
          <a:xfrm>
            <a:off x="544849" y="1702059"/>
            <a:ext cx="2012950" cy="4883150"/>
            <a:chOff x="5287963" y="1144588"/>
            <a:chExt cx="2012950" cy="4883150"/>
          </a:xfrm>
        </p:grpSpPr>
        <p:grpSp>
          <p:nvGrpSpPr>
            <p:cNvPr id="10" name="Group 16"/>
            <p:cNvGrpSpPr>
              <a:grpSpLocks noChangeAspect="1"/>
            </p:cNvGrpSpPr>
            <p:nvPr/>
          </p:nvGrpSpPr>
          <p:grpSpPr bwMode="auto">
            <a:xfrm>
              <a:off x="5287963" y="1144588"/>
              <a:ext cx="2012950" cy="4883150"/>
              <a:chOff x="2887" y="721"/>
              <a:chExt cx="1268" cy="3076"/>
            </a:xfrm>
          </p:grpSpPr>
          <p:sp>
            <p:nvSpPr>
              <p:cNvPr id="14" name="AutoShape 15"/>
              <p:cNvSpPr>
                <a:spLocks noChangeAspect="1" noChangeArrowheads="1" noTextEdit="1"/>
              </p:cNvSpPr>
              <p:nvPr/>
            </p:nvSpPr>
            <p:spPr bwMode="auto">
              <a:xfrm>
                <a:off x="2887" y="721"/>
                <a:ext cx="1268" cy="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15" name="Freeform 17"/>
              <p:cNvSpPr>
                <a:spLocks noEditPoints="1"/>
              </p:cNvSpPr>
              <p:nvPr/>
            </p:nvSpPr>
            <p:spPr bwMode="auto">
              <a:xfrm>
                <a:off x="2889" y="901"/>
                <a:ext cx="1264" cy="2898"/>
              </a:xfrm>
              <a:custGeom>
                <a:avLst/>
                <a:gdLst>
                  <a:gd name="T0" fmla="*/ 0 w 1264"/>
                  <a:gd name="T1" fmla="*/ 0 h 2898"/>
                  <a:gd name="T2" fmla="*/ 0 w 1264"/>
                  <a:gd name="T3" fmla="*/ 2898 h 2898"/>
                  <a:gd name="T4" fmla="*/ 1264 w 1264"/>
                  <a:gd name="T5" fmla="*/ 2898 h 2898"/>
                  <a:gd name="T6" fmla="*/ 1264 w 1264"/>
                  <a:gd name="T7" fmla="*/ 0 h 2898"/>
                  <a:gd name="T8" fmla="*/ 0 w 1264"/>
                  <a:gd name="T9" fmla="*/ 0 h 2898"/>
                  <a:gd name="T10" fmla="*/ 1121 w 1264"/>
                  <a:gd name="T11" fmla="*/ 2756 h 2898"/>
                  <a:gd name="T12" fmla="*/ 143 w 1264"/>
                  <a:gd name="T13" fmla="*/ 2756 h 2898"/>
                  <a:gd name="T14" fmla="*/ 143 w 1264"/>
                  <a:gd name="T15" fmla="*/ 1800 h 2898"/>
                  <a:gd name="T16" fmla="*/ 1121 w 1264"/>
                  <a:gd name="T17" fmla="*/ 1800 h 2898"/>
                  <a:gd name="T18" fmla="*/ 1121 w 1264"/>
                  <a:gd name="T19" fmla="*/ 2756 h 2898"/>
                  <a:gd name="T20" fmla="*/ 1121 w 1264"/>
                  <a:gd name="T21" fmla="*/ 1658 h 2898"/>
                  <a:gd name="T22" fmla="*/ 143 w 1264"/>
                  <a:gd name="T23" fmla="*/ 1658 h 2898"/>
                  <a:gd name="T24" fmla="*/ 143 w 1264"/>
                  <a:gd name="T25" fmla="*/ 1222 h 2898"/>
                  <a:gd name="T26" fmla="*/ 1121 w 1264"/>
                  <a:gd name="T27" fmla="*/ 1222 h 2898"/>
                  <a:gd name="T28" fmla="*/ 1121 w 1264"/>
                  <a:gd name="T29" fmla="*/ 1658 h 2898"/>
                  <a:gd name="T30" fmla="*/ 1121 w 1264"/>
                  <a:gd name="T31" fmla="*/ 1080 h 2898"/>
                  <a:gd name="T32" fmla="*/ 143 w 1264"/>
                  <a:gd name="T33" fmla="*/ 1080 h 2898"/>
                  <a:gd name="T34" fmla="*/ 143 w 1264"/>
                  <a:gd name="T35" fmla="*/ 142 h 2898"/>
                  <a:gd name="T36" fmla="*/ 1121 w 1264"/>
                  <a:gd name="T37" fmla="*/ 142 h 2898"/>
                  <a:gd name="T38" fmla="*/ 1121 w 1264"/>
                  <a:gd name="T39" fmla="*/ 1080 h 2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4" h="2898">
                    <a:moveTo>
                      <a:pt x="0" y="0"/>
                    </a:moveTo>
                    <a:lnTo>
                      <a:pt x="0" y="2898"/>
                    </a:lnTo>
                    <a:lnTo>
                      <a:pt x="1264" y="2898"/>
                    </a:lnTo>
                    <a:lnTo>
                      <a:pt x="1264" y="0"/>
                    </a:lnTo>
                    <a:lnTo>
                      <a:pt x="0" y="0"/>
                    </a:lnTo>
                    <a:close/>
                    <a:moveTo>
                      <a:pt x="1121" y="2756"/>
                    </a:moveTo>
                    <a:lnTo>
                      <a:pt x="143" y="2756"/>
                    </a:lnTo>
                    <a:lnTo>
                      <a:pt x="143" y="1800"/>
                    </a:lnTo>
                    <a:lnTo>
                      <a:pt x="1121" y="1800"/>
                    </a:lnTo>
                    <a:lnTo>
                      <a:pt x="1121" y="2756"/>
                    </a:lnTo>
                    <a:close/>
                    <a:moveTo>
                      <a:pt x="1121" y="1658"/>
                    </a:moveTo>
                    <a:lnTo>
                      <a:pt x="143" y="1658"/>
                    </a:lnTo>
                    <a:lnTo>
                      <a:pt x="143" y="1222"/>
                    </a:lnTo>
                    <a:lnTo>
                      <a:pt x="1121" y="1222"/>
                    </a:lnTo>
                    <a:lnTo>
                      <a:pt x="1121" y="1658"/>
                    </a:lnTo>
                    <a:close/>
                    <a:moveTo>
                      <a:pt x="1121" y="1080"/>
                    </a:moveTo>
                    <a:lnTo>
                      <a:pt x="143" y="1080"/>
                    </a:lnTo>
                    <a:lnTo>
                      <a:pt x="143" y="142"/>
                    </a:lnTo>
                    <a:lnTo>
                      <a:pt x="1121" y="142"/>
                    </a:lnTo>
                    <a:lnTo>
                      <a:pt x="1121" y="108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16" name="Freeform 18"/>
              <p:cNvSpPr>
                <a:spLocks noEditPoints="1"/>
              </p:cNvSpPr>
              <p:nvPr/>
            </p:nvSpPr>
            <p:spPr bwMode="auto">
              <a:xfrm>
                <a:off x="2889" y="901"/>
                <a:ext cx="1264" cy="2898"/>
              </a:xfrm>
              <a:custGeom>
                <a:avLst/>
                <a:gdLst>
                  <a:gd name="T0" fmla="*/ 0 w 1264"/>
                  <a:gd name="T1" fmla="*/ 0 h 2898"/>
                  <a:gd name="T2" fmla="*/ 0 w 1264"/>
                  <a:gd name="T3" fmla="*/ 2898 h 2898"/>
                  <a:gd name="T4" fmla="*/ 1264 w 1264"/>
                  <a:gd name="T5" fmla="*/ 2898 h 2898"/>
                  <a:gd name="T6" fmla="*/ 1264 w 1264"/>
                  <a:gd name="T7" fmla="*/ 0 h 2898"/>
                  <a:gd name="T8" fmla="*/ 0 w 1264"/>
                  <a:gd name="T9" fmla="*/ 0 h 2898"/>
                  <a:gd name="T10" fmla="*/ 1121 w 1264"/>
                  <a:gd name="T11" fmla="*/ 2756 h 2898"/>
                  <a:gd name="T12" fmla="*/ 143 w 1264"/>
                  <a:gd name="T13" fmla="*/ 2756 h 2898"/>
                  <a:gd name="T14" fmla="*/ 143 w 1264"/>
                  <a:gd name="T15" fmla="*/ 1800 h 2898"/>
                  <a:gd name="T16" fmla="*/ 1121 w 1264"/>
                  <a:gd name="T17" fmla="*/ 1800 h 2898"/>
                  <a:gd name="T18" fmla="*/ 1121 w 1264"/>
                  <a:gd name="T19" fmla="*/ 2756 h 2898"/>
                  <a:gd name="T20" fmla="*/ 1121 w 1264"/>
                  <a:gd name="T21" fmla="*/ 1658 h 2898"/>
                  <a:gd name="T22" fmla="*/ 143 w 1264"/>
                  <a:gd name="T23" fmla="*/ 1658 h 2898"/>
                  <a:gd name="T24" fmla="*/ 143 w 1264"/>
                  <a:gd name="T25" fmla="*/ 1222 h 2898"/>
                  <a:gd name="T26" fmla="*/ 1121 w 1264"/>
                  <a:gd name="T27" fmla="*/ 1222 h 2898"/>
                  <a:gd name="T28" fmla="*/ 1121 w 1264"/>
                  <a:gd name="T29" fmla="*/ 1658 h 2898"/>
                  <a:gd name="T30" fmla="*/ 1121 w 1264"/>
                  <a:gd name="T31" fmla="*/ 1080 h 2898"/>
                  <a:gd name="T32" fmla="*/ 143 w 1264"/>
                  <a:gd name="T33" fmla="*/ 1080 h 2898"/>
                  <a:gd name="T34" fmla="*/ 143 w 1264"/>
                  <a:gd name="T35" fmla="*/ 142 h 2898"/>
                  <a:gd name="T36" fmla="*/ 1121 w 1264"/>
                  <a:gd name="T37" fmla="*/ 142 h 2898"/>
                  <a:gd name="T38" fmla="*/ 1121 w 1264"/>
                  <a:gd name="T39" fmla="*/ 1080 h 2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4" h="2898">
                    <a:moveTo>
                      <a:pt x="0" y="0"/>
                    </a:moveTo>
                    <a:lnTo>
                      <a:pt x="0" y="2898"/>
                    </a:lnTo>
                    <a:lnTo>
                      <a:pt x="1264" y="2898"/>
                    </a:lnTo>
                    <a:lnTo>
                      <a:pt x="1264" y="0"/>
                    </a:lnTo>
                    <a:lnTo>
                      <a:pt x="0" y="0"/>
                    </a:lnTo>
                    <a:close/>
                    <a:moveTo>
                      <a:pt x="1121" y="2756"/>
                    </a:moveTo>
                    <a:lnTo>
                      <a:pt x="143" y="2756"/>
                    </a:lnTo>
                    <a:lnTo>
                      <a:pt x="143" y="1800"/>
                    </a:lnTo>
                    <a:lnTo>
                      <a:pt x="1121" y="1800"/>
                    </a:lnTo>
                    <a:lnTo>
                      <a:pt x="1121" y="2756"/>
                    </a:lnTo>
                    <a:close/>
                    <a:moveTo>
                      <a:pt x="1121" y="1658"/>
                    </a:moveTo>
                    <a:lnTo>
                      <a:pt x="143" y="1658"/>
                    </a:lnTo>
                    <a:lnTo>
                      <a:pt x="143" y="1222"/>
                    </a:lnTo>
                    <a:lnTo>
                      <a:pt x="1121" y="1222"/>
                    </a:lnTo>
                    <a:lnTo>
                      <a:pt x="1121" y="1658"/>
                    </a:lnTo>
                    <a:close/>
                    <a:moveTo>
                      <a:pt x="1121" y="1080"/>
                    </a:moveTo>
                    <a:lnTo>
                      <a:pt x="143" y="1080"/>
                    </a:lnTo>
                    <a:lnTo>
                      <a:pt x="143" y="142"/>
                    </a:lnTo>
                    <a:lnTo>
                      <a:pt x="1121" y="142"/>
                    </a:lnTo>
                    <a:lnTo>
                      <a:pt x="1121" y="1080"/>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lumMod val="50000"/>
                      <a:lumOff val="50000"/>
                    </a:srgbClr>
                  </a:solidFill>
                </a:endParaRPr>
              </a:p>
            </p:txBody>
          </p:sp>
          <p:sp>
            <p:nvSpPr>
              <p:cNvPr id="17" name="Freeform 19"/>
              <p:cNvSpPr>
                <a:spLocks/>
              </p:cNvSpPr>
              <p:nvPr/>
            </p:nvSpPr>
            <p:spPr bwMode="auto">
              <a:xfrm>
                <a:off x="2885" y="721"/>
                <a:ext cx="1263" cy="152"/>
              </a:xfrm>
              <a:custGeom>
                <a:avLst/>
                <a:gdLst>
                  <a:gd name="T0" fmla="*/ 0 w 1263"/>
                  <a:gd name="T1" fmla="*/ 152 h 152"/>
                  <a:gd name="T2" fmla="*/ 1263 w 1263"/>
                  <a:gd name="T3" fmla="*/ 152 h 152"/>
                  <a:gd name="T4" fmla="*/ 949 w 1263"/>
                  <a:gd name="T5" fmla="*/ 0 h 152"/>
                  <a:gd name="T6" fmla="*/ 313 w 1263"/>
                  <a:gd name="T7" fmla="*/ 0 h 152"/>
                  <a:gd name="T8" fmla="*/ 0 w 1263"/>
                  <a:gd name="T9" fmla="*/ 152 h 152"/>
                </a:gdLst>
                <a:ahLst/>
                <a:cxnLst>
                  <a:cxn ang="0">
                    <a:pos x="T0" y="T1"/>
                  </a:cxn>
                  <a:cxn ang="0">
                    <a:pos x="T2" y="T3"/>
                  </a:cxn>
                  <a:cxn ang="0">
                    <a:pos x="T4" y="T5"/>
                  </a:cxn>
                  <a:cxn ang="0">
                    <a:pos x="T6" y="T7"/>
                  </a:cxn>
                  <a:cxn ang="0">
                    <a:pos x="T8" y="T9"/>
                  </a:cxn>
                </a:cxnLst>
                <a:rect l="0" t="0" r="r" b="b"/>
                <a:pathLst>
                  <a:path w="1263" h="152">
                    <a:moveTo>
                      <a:pt x="0" y="152"/>
                    </a:moveTo>
                    <a:lnTo>
                      <a:pt x="1263" y="152"/>
                    </a:lnTo>
                    <a:lnTo>
                      <a:pt x="949" y="0"/>
                    </a:lnTo>
                    <a:lnTo>
                      <a:pt x="313" y="0"/>
                    </a:lnTo>
                    <a:lnTo>
                      <a:pt x="0" y="152"/>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lumMod val="50000"/>
                      <a:lumOff val="50000"/>
                    </a:srgbClr>
                  </a:solidFill>
                </a:endParaRPr>
              </a:p>
            </p:txBody>
          </p:sp>
        </p:grpSp>
        <p:sp>
          <p:nvSpPr>
            <p:cNvPr id="11" name="TextBox 10"/>
            <p:cNvSpPr txBox="1"/>
            <p:nvPr/>
          </p:nvSpPr>
          <p:spPr>
            <a:xfrm>
              <a:off x="5518630" y="1663945"/>
              <a:ext cx="1551214" cy="1477328"/>
            </a:xfrm>
            <a:prstGeom prst="rect">
              <a:avLst/>
            </a:prstGeom>
            <a:solidFill>
              <a:schemeClr val="tx1"/>
            </a:solidFill>
          </p:spPr>
          <p:txBody>
            <a:bodyPr wrap="square" lIns="0" tIns="320040" rIns="0" bIns="320040" rtlCol="0">
              <a:spAutoFit/>
            </a:bodyPr>
            <a:lstStyle/>
            <a:p>
              <a:pPr algn="ctr" defTabSz="932468">
                <a:defRPr/>
              </a:pPr>
              <a:r>
                <a:rPr lang="en-US" kern="0" dirty="0" smtClean="0">
                  <a:solidFill>
                    <a:srgbClr val="D2D2D2">
                      <a:lumMod val="25000"/>
                    </a:srgbClr>
                  </a:solidFill>
                  <a:cs typeface="Segoe UI" panose="020B0502040204020203" pitchFamily="34" charset="0"/>
                </a:rPr>
                <a:t>SQL Server</a:t>
              </a:r>
            </a:p>
            <a:p>
              <a:pPr algn="ctr" defTabSz="932468">
                <a:defRPr/>
              </a:pPr>
              <a:r>
                <a:rPr lang="en-US" kern="0" dirty="0" smtClean="0">
                  <a:solidFill>
                    <a:srgbClr val="D2D2D2">
                      <a:lumMod val="25000"/>
                    </a:srgbClr>
                  </a:solidFill>
                  <a:cs typeface="Segoe UI" panose="020B0502040204020203" pitchFamily="34" charset="0"/>
                </a:rPr>
                <a:t>Parallel Data</a:t>
              </a:r>
            </a:p>
            <a:p>
              <a:pPr algn="ctr" defTabSz="932468">
                <a:defRPr/>
              </a:pPr>
              <a:r>
                <a:rPr lang="en-US" kern="0" dirty="0" smtClean="0">
                  <a:solidFill>
                    <a:srgbClr val="D2D2D2">
                      <a:lumMod val="25000"/>
                    </a:srgbClr>
                  </a:solidFill>
                  <a:cs typeface="Segoe UI" panose="020B0502040204020203" pitchFamily="34" charset="0"/>
                </a:rPr>
                <a:t>Warehouse</a:t>
              </a:r>
            </a:p>
          </p:txBody>
        </p:sp>
        <p:sp>
          <p:nvSpPr>
            <p:cNvPr id="12" name="TextBox 11"/>
            <p:cNvSpPr txBox="1"/>
            <p:nvPr/>
          </p:nvSpPr>
          <p:spPr>
            <a:xfrm>
              <a:off x="5518630" y="4306662"/>
              <a:ext cx="1551214" cy="1477328"/>
            </a:xfrm>
            <a:prstGeom prst="rect">
              <a:avLst/>
            </a:prstGeom>
            <a:solidFill>
              <a:schemeClr val="tx1"/>
            </a:solidFill>
          </p:spPr>
          <p:txBody>
            <a:bodyPr wrap="square" lIns="0" tIns="457200" rIns="0" bIns="457200" rtlCol="0">
              <a:spAutoFit/>
            </a:bodyPr>
            <a:lstStyle/>
            <a:p>
              <a:pPr algn="ctr" defTabSz="932468">
                <a:defRPr/>
              </a:pPr>
              <a:r>
                <a:rPr lang="en-US" kern="0" dirty="0" smtClean="0">
                  <a:solidFill>
                    <a:srgbClr val="D2D2D2">
                      <a:lumMod val="25000"/>
                    </a:srgbClr>
                  </a:solidFill>
                  <a:cs typeface="Segoe UI" panose="020B0502040204020203" pitchFamily="34" charset="0"/>
                </a:rPr>
                <a:t>Microsoft HDInsight</a:t>
              </a:r>
            </a:p>
          </p:txBody>
        </p:sp>
        <p:sp>
          <p:nvSpPr>
            <p:cNvPr id="13" name="TextBox 12"/>
            <p:cNvSpPr txBox="1"/>
            <p:nvPr/>
          </p:nvSpPr>
          <p:spPr>
            <a:xfrm>
              <a:off x="5518630" y="3389208"/>
              <a:ext cx="1551214" cy="646331"/>
            </a:xfrm>
            <a:prstGeom prst="rect">
              <a:avLst/>
            </a:prstGeom>
            <a:solidFill>
              <a:schemeClr val="tx1"/>
            </a:solidFill>
          </p:spPr>
          <p:txBody>
            <a:bodyPr wrap="square" lIns="0" tIns="182880" rIns="0" bIns="182880" rtlCol="0">
              <a:spAutoFit/>
            </a:bodyPr>
            <a:lstStyle/>
            <a:p>
              <a:pPr algn="ctr" defTabSz="932468">
                <a:defRPr/>
              </a:pPr>
              <a:r>
                <a:rPr lang="en-US" kern="0" dirty="0" smtClean="0">
                  <a:solidFill>
                    <a:srgbClr val="D2D2D2">
                      <a:lumMod val="25000"/>
                    </a:srgbClr>
                  </a:solidFill>
                  <a:cs typeface="Segoe UI" panose="020B0502040204020203" pitchFamily="34" charset="0"/>
                </a:rPr>
                <a:t>PolyBase</a:t>
              </a:r>
            </a:p>
          </p:txBody>
        </p:sp>
      </p:grpSp>
      <p:sp>
        <p:nvSpPr>
          <p:cNvPr id="18" name="Freeform 11"/>
          <p:cNvSpPr>
            <a:spLocks noEditPoints="1"/>
          </p:cNvSpPr>
          <p:nvPr/>
        </p:nvSpPr>
        <p:spPr bwMode="auto">
          <a:xfrm>
            <a:off x="6663566" y="2096263"/>
            <a:ext cx="883311" cy="1137825"/>
          </a:xfrm>
          <a:custGeom>
            <a:avLst/>
            <a:gdLst>
              <a:gd name="T0" fmla="*/ 13 w 222"/>
              <a:gd name="T1" fmla="*/ 158 h 287"/>
              <a:gd name="T2" fmla="*/ 13 w 222"/>
              <a:gd name="T3" fmla="*/ 171 h 287"/>
              <a:gd name="T4" fmla="*/ 30 w 222"/>
              <a:gd name="T5" fmla="*/ 218 h 287"/>
              <a:gd name="T6" fmla="*/ 111 w 222"/>
              <a:gd name="T7" fmla="*/ 273 h 287"/>
              <a:gd name="T8" fmla="*/ 192 w 222"/>
              <a:gd name="T9" fmla="*/ 218 h 287"/>
              <a:gd name="T10" fmla="*/ 209 w 222"/>
              <a:gd name="T11" fmla="*/ 171 h 287"/>
              <a:gd name="T12" fmla="*/ 209 w 222"/>
              <a:gd name="T13" fmla="*/ 55 h 287"/>
              <a:gd name="T14" fmla="*/ 13 w 222"/>
              <a:gd name="T15" fmla="*/ 158 h 287"/>
              <a:gd name="T16" fmla="*/ 204 w 222"/>
              <a:gd name="T17" fmla="*/ 40 h 287"/>
              <a:gd name="T18" fmla="*/ 186 w 222"/>
              <a:gd name="T19" fmla="*/ 29 h 287"/>
              <a:gd name="T20" fmla="*/ 111 w 222"/>
              <a:gd name="T21" fmla="*/ 14 h 287"/>
              <a:gd name="T22" fmla="*/ 13 w 222"/>
              <a:gd name="T23" fmla="*/ 44 h 287"/>
              <a:gd name="T24" fmla="*/ 13 w 222"/>
              <a:gd name="T25" fmla="*/ 100 h 287"/>
              <a:gd name="T26" fmla="*/ 209 w 222"/>
              <a:gd name="T27" fmla="*/ 51 h 287"/>
              <a:gd name="T28" fmla="*/ 209 w 222"/>
              <a:gd name="T29" fmla="*/ 44 h 287"/>
              <a:gd name="T30" fmla="*/ 208 w 222"/>
              <a:gd name="T31" fmla="*/ 43 h 287"/>
              <a:gd name="T32" fmla="*/ 204 w 222"/>
              <a:gd name="T33" fmla="*/ 40 h 287"/>
              <a:gd name="T34" fmla="*/ 219 w 222"/>
              <a:gd name="T35" fmla="*/ 35 h 287"/>
              <a:gd name="T36" fmla="*/ 111 w 222"/>
              <a:gd name="T37" fmla="*/ 0 h 287"/>
              <a:gd name="T38" fmla="*/ 2 w 222"/>
              <a:gd name="T39" fmla="*/ 35 h 287"/>
              <a:gd name="T40" fmla="*/ 0 w 222"/>
              <a:gd name="T41" fmla="*/ 38 h 287"/>
              <a:gd name="T42" fmla="*/ 0 w 222"/>
              <a:gd name="T43" fmla="*/ 172 h 287"/>
              <a:gd name="T44" fmla="*/ 0 w 222"/>
              <a:gd name="T45" fmla="*/ 172 h 287"/>
              <a:gd name="T46" fmla="*/ 18 w 222"/>
              <a:gd name="T47" fmla="*/ 225 h 287"/>
              <a:gd name="T48" fmla="*/ 110 w 222"/>
              <a:gd name="T49" fmla="*/ 287 h 287"/>
              <a:gd name="T50" fmla="*/ 111 w 222"/>
              <a:gd name="T51" fmla="*/ 287 h 287"/>
              <a:gd name="T52" fmla="*/ 112 w 222"/>
              <a:gd name="T53" fmla="*/ 287 h 287"/>
              <a:gd name="T54" fmla="*/ 204 w 222"/>
              <a:gd name="T55" fmla="*/ 225 h 287"/>
              <a:gd name="T56" fmla="*/ 222 w 222"/>
              <a:gd name="T57" fmla="*/ 172 h 287"/>
              <a:gd name="T58" fmla="*/ 222 w 222"/>
              <a:gd name="T59" fmla="*/ 172 h 287"/>
              <a:gd name="T60" fmla="*/ 222 w 222"/>
              <a:gd name="T61" fmla="*/ 38 h 287"/>
              <a:gd name="T62" fmla="*/ 219 w 222"/>
              <a:gd name="T63" fmla="*/ 35 h 287"/>
              <a:gd name="T64" fmla="*/ 215 w 222"/>
              <a:gd name="T65" fmla="*/ 171 h 287"/>
              <a:gd name="T66" fmla="*/ 215 w 222"/>
              <a:gd name="T67" fmla="*/ 171 h 287"/>
              <a:gd name="T68" fmla="*/ 198 w 222"/>
              <a:gd name="T69" fmla="*/ 222 h 287"/>
              <a:gd name="T70" fmla="*/ 111 w 222"/>
              <a:gd name="T71" fmla="*/ 280 h 287"/>
              <a:gd name="T72" fmla="*/ 111 w 222"/>
              <a:gd name="T73" fmla="*/ 280 h 287"/>
              <a:gd name="T74" fmla="*/ 111 w 222"/>
              <a:gd name="T75" fmla="*/ 280 h 287"/>
              <a:gd name="T76" fmla="*/ 24 w 222"/>
              <a:gd name="T77" fmla="*/ 222 h 287"/>
              <a:gd name="T78" fmla="*/ 7 w 222"/>
              <a:gd name="T79" fmla="*/ 171 h 287"/>
              <a:gd name="T80" fmla="*/ 7 w 222"/>
              <a:gd name="T81" fmla="*/ 171 h 287"/>
              <a:gd name="T82" fmla="*/ 7 w 222"/>
              <a:gd name="T83" fmla="*/ 41 h 287"/>
              <a:gd name="T84" fmla="*/ 8 w 222"/>
              <a:gd name="T85" fmla="*/ 40 h 287"/>
              <a:gd name="T86" fmla="*/ 111 w 222"/>
              <a:gd name="T87" fmla="*/ 7 h 287"/>
              <a:gd name="T88" fmla="*/ 214 w 222"/>
              <a:gd name="T89" fmla="*/ 40 h 287"/>
              <a:gd name="T90" fmla="*/ 215 w 222"/>
              <a:gd name="T91" fmla="*/ 41 h 287"/>
              <a:gd name="T92" fmla="*/ 215 w 222"/>
              <a:gd name="T93" fmla="*/ 171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2" h="287">
                <a:moveTo>
                  <a:pt x="13" y="158"/>
                </a:moveTo>
                <a:cubicBezTo>
                  <a:pt x="13" y="171"/>
                  <a:pt x="13" y="171"/>
                  <a:pt x="13" y="171"/>
                </a:cubicBezTo>
                <a:cubicBezTo>
                  <a:pt x="14" y="174"/>
                  <a:pt x="17" y="196"/>
                  <a:pt x="30" y="218"/>
                </a:cubicBezTo>
                <a:cubicBezTo>
                  <a:pt x="48" y="250"/>
                  <a:pt x="75" y="268"/>
                  <a:pt x="111" y="273"/>
                </a:cubicBezTo>
                <a:cubicBezTo>
                  <a:pt x="147" y="268"/>
                  <a:pt x="174" y="250"/>
                  <a:pt x="192" y="218"/>
                </a:cubicBezTo>
                <a:cubicBezTo>
                  <a:pt x="205" y="196"/>
                  <a:pt x="208" y="174"/>
                  <a:pt x="209" y="171"/>
                </a:cubicBezTo>
                <a:cubicBezTo>
                  <a:pt x="209" y="55"/>
                  <a:pt x="209" y="55"/>
                  <a:pt x="209" y="55"/>
                </a:cubicBezTo>
                <a:cubicBezTo>
                  <a:pt x="131" y="56"/>
                  <a:pt x="61" y="96"/>
                  <a:pt x="13" y="158"/>
                </a:cubicBezTo>
                <a:close/>
                <a:moveTo>
                  <a:pt x="204" y="40"/>
                </a:moveTo>
                <a:cubicBezTo>
                  <a:pt x="200" y="37"/>
                  <a:pt x="194" y="33"/>
                  <a:pt x="186" y="29"/>
                </a:cubicBezTo>
                <a:cubicBezTo>
                  <a:pt x="170" y="22"/>
                  <a:pt x="145" y="14"/>
                  <a:pt x="111" y="14"/>
                </a:cubicBezTo>
                <a:cubicBezTo>
                  <a:pt x="48" y="14"/>
                  <a:pt x="19" y="39"/>
                  <a:pt x="13" y="44"/>
                </a:cubicBezTo>
                <a:cubicBezTo>
                  <a:pt x="13" y="100"/>
                  <a:pt x="13" y="100"/>
                  <a:pt x="13" y="100"/>
                </a:cubicBezTo>
                <a:cubicBezTo>
                  <a:pt x="87" y="55"/>
                  <a:pt x="131" y="51"/>
                  <a:pt x="209" y="51"/>
                </a:cubicBezTo>
                <a:cubicBezTo>
                  <a:pt x="209" y="44"/>
                  <a:pt x="209" y="44"/>
                  <a:pt x="209" y="44"/>
                </a:cubicBezTo>
                <a:cubicBezTo>
                  <a:pt x="208" y="44"/>
                  <a:pt x="208" y="43"/>
                  <a:pt x="208" y="43"/>
                </a:cubicBezTo>
                <a:cubicBezTo>
                  <a:pt x="207" y="43"/>
                  <a:pt x="206" y="41"/>
                  <a:pt x="204" y="40"/>
                </a:cubicBezTo>
                <a:close/>
                <a:moveTo>
                  <a:pt x="219" y="35"/>
                </a:moveTo>
                <a:cubicBezTo>
                  <a:pt x="218" y="33"/>
                  <a:pt x="183" y="0"/>
                  <a:pt x="111" y="0"/>
                </a:cubicBezTo>
                <a:cubicBezTo>
                  <a:pt x="36" y="0"/>
                  <a:pt x="4" y="34"/>
                  <a:pt x="2" y="35"/>
                </a:cubicBezTo>
                <a:cubicBezTo>
                  <a:pt x="0" y="38"/>
                  <a:pt x="0" y="38"/>
                  <a:pt x="0" y="38"/>
                </a:cubicBezTo>
                <a:cubicBezTo>
                  <a:pt x="0" y="172"/>
                  <a:pt x="0" y="172"/>
                  <a:pt x="0" y="172"/>
                </a:cubicBezTo>
                <a:cubicBezTo>
                  <a:pt x="0" y="172"/>
                  <a:pt x="0" y="172"/>
                  <a:pt x="0" y="172"/>
                </a:cubicBezTo>
                <a:cubicBezTo>
                  <a:pt x="0" y="177"/>
                  <a:pt x="4" y="200"/>
                  <a:pt x="18" y="225"/>
                </a:cubicBezTo>
                <a:cubicBezTo>
                  <a:pt x="38" y="261"/>
                  <a:pt x="69" y="282"/>
                  <a:pt x="110" y="287"/>
                </a:cubicBezTo>
                <a:cubicBezTo>
                  <a:pt x="111" y="287"/>
                  <a:pt x="111" y="287"/>
                  <a:pt x="111" y="287"/>
                </a:cubicBezTo>
                <a:cubicBezTo>
                  <a:pt x="112" y="287"/>
                  <a:pt x="112" y="287"/>
                  <a:pt x="112" y="287"/>
                </a:cubicBezTo>
                <a:cubicBezTo>
                  <a:pt x="153" y="282"/>
                  <a:pt x="184" y="261"/>
                  <a:pt x="204" y="225"/>
                </a:cubicBezTo>
                <a:cubicBezTo>
                  <a:pt x="218" y="200"/>
                  <a:pt x="222" y="177"/>
                  <a:pt x="222" y="172"/>
                </a:cubicBezTo>
                <a:cubicBezTo>
                  <a:pt x="222" y="172"/>
                  <a:pt x="222" y="172"/>
                  <a:pt x="222" y="172"/>
                </a:cubicBezTo>
                <a:cubicBezTo>
                  <a:pt x="222" y="38"/>
                  <a:pt x="222" y="38"/>
                  <a:pt x="222" y="38"/>
                </a:cubicBezTo>
                <a:lnTo>
                  <a:pt x="219" y="35"/>
                </a:lnTo>
                <a:close/>
                <a:moveTo>
                  <a:pt x="215" y="171"/>
                </a:moveTo>
                <a:cubicBezTo>
                  <a:pt x="215" y="171"/>
                  <a:pt x="215" y="171"/>
                  <a:pt x="215" y="171"/>
                </a:cubicBezTo>
                <a:cubicBezTo>
                  <a:pt x="214" y="175"/>
                  <a:pt x="211" y="198"/>
                  <a:pt x="198" y="222"/>
                </a:cubicBezTo>
                <a:cubicBezTo>
                  <a:pt x="179" y="255"/>
                  <a:pt x="150" y="275"/>
                  <a:pt x="111" y="280"/>
                </a:cubicBezTo>
                <a:cubicBezTo>
                  <a:pt x="111" y="280"/>
                  <a:pt x="111" y="280"/>
                  <a:pt x="111" y="280"/>
                </a:cubicBezTo>
                <a:cubicBezTo>
                  <a:pt x="111" y="280"/>
                  <a:pt x="111" y="280"/>
                  <a:pt x="111" y="280"/>
                </a:cubicBezTo>
                <a:cubicBezTo>
                  <a:pt x="72" y="275"/>
                  <a:pt x="43" y="255"/>
                  <a:pt x="24" y="222"/>
                </a:cubicBezTo>
                <a:cubicBezTo>
                  <a:pt x="11" y="198"/>
                  <a:pt x="7" y="175"/>
                  <a:pt x="7" y="171"/>
                </a:cubicBezTo>
                <a:cubicBezTo>
                  <a:pt x="7" y="171"/>
                  <a:pt x="7" y="171"/>
                  <a:pt x="7" y="171"/>
                </a:cubicBezTo>
                <a:cubicBezTo>
                  <a:pt x="7" y="41"/>
                  <a:pt x="7" y="41"/>
                  <a:pt x="7" y="41"/>
                </a:cubicBezTo>
                <a:cubicBezTo>
                  <a:pt x="8" y="40"/>
                  <a:pt x="8" y="40"/>
                  <a:pt x="8" y="40"/>
                </a:cubicBezTo>
                <a:cubicBezTo>
                  <a:pt x="8" y="40"/>
                  <a:pt x="39" y="7"/>
                  <a:pt x="111" y="7"/>
                </a:cubicBezTo>
                <a:cubicBezTo>
                  <a:pt x="181" y="7"/>
                  <a:pt x="214" y="40"/>
                  <a:pt x="214" y="40"/>
                </a:cubicBezTo>
                <a:cubicBezTo>
                  <a:pt x="215" y="41"/>
                  <a:pt x="215" y="41"/>
                  <a:pt x="215" y="41"/>
                </a:cubicBezTo>
                <a:lnTo>
                  <a:pt x="215" y="171"/>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grpSp>
        <p:nvGrpSpPr>
          <p:cNvPr id="19" name="Group 4"/>
          <p:cNvGrpSpPr>
            <a:grpSpLocks noChangeAspect="1"/>
          </p:cNvGrpSpPr>
          <p:nvPr/>
        </p:nvGrpSpPr>
        <p:grpSpPr bwMode="auto">
          <a:xfrm>
            <a:off x="3493293" y="4336931"/>
            <a:ext cx="1673727" cy="1285202"/>
            <a:chOff x="-22" y="-7"/>
            <a:chExt cx="3106" cy="2385"/>
          </a:xfrm>
          <a:solidFill>
            <a:schemeClr val="accent1">
              <a:lumMod val="60000"/>
              <a:lumOff val="40000"/>
            </a:schemeClr>
          </a:solidFill>
        </p:grpSpPr>
        <p:sp>
          <p:nvSpPr>
            <p:cNvPr id="20" name="Freeform 5"/>
            <p:cNvSpPr>
              <a:spLocks noEditPoints="1"/>
            </p:cNvSpPr>
            <p:nvPr/>
          </p:nvSpPr>
          <p:spPr bwMode="auto">
            <a:xfrm>
              <a:off x="-22" y="-7"/>
              <a:ext cx="3106" cy="2385"/>
            </a:xfrm>
            <a:custGeom>
              <a:avLst/>
              <a:gdLst>
                <a:gd name="T0" fmla="*/ 473 w 1312"/>
                <a:gd name="T1" fmla="*/ 825 h 1007"/>
                <a:gd name="T2" fmla="*/ 390 w 1312"/>
                <a:gd name="T3" fmla="*/ 891 h 1007"/>
                <a:gd name="T4" fmla="*/ 193 w 1312"/>
                <a:gd name="T5" fmla="*/ 961 h 1007"/>
                <a:gd name="T6" fmla="*/ 27 w 1312"/>
                <a:gd name="T7" fmla="*/ 749 h 1007"/>
                <a:gd name="T8" fmla="*/ 99 w 1312"/>
                <a:gd name="T9" fmla="*/ 621 h 1007"/>
                <a:gd name="T10" fmla="*/ 26 w 1312"/>
                <a:gd name="T11" fmla="*/ 446 h 1007"/>
                <a:gd name="T12" fmla="*/ 115 w 1312"/>
                <a:gd name="T13" fmla="*/ 299 h 1007"/>
                <a:gd name="T14" fmla="*/ 120 w 1312"/>
                <a:gd name="T15" fmla="*/ 393 h 1007"/>
                <a:gd name="T16" fmla="*/ 84 w 1312"/>
                <a:gd name="T17" fmla="*/ 430 h 1007"/>
                <a:gd name="T18" fmla="*/ 190 w 1312"/>
                <a:gd name="T19" fmla="*/ 312 h 1007"/>
                <a:gd name="T20" fmla="*/ 546 w 1312"/>
                <a:gd name="T21" fmla="*/ 136 h 1007"/>
                <a:gd name="T22" fmla="*/ 869 w 1312"/>
                <a:gd name="T23" fmla="*/ 9 h 1007"/>
                <a:gd name="T24" fmla="*/ 1130 w 1312"/>
                <a:gd name="T25" fmla="*/ 218 h 1007"/>
                <a:gd name="T26" fmla="*/ 1277 w 1312"/>
                <a:gd name="T27" fmla="*/ 194 h 1007"/>
                <a:gd name="T28" fmla="*/ 1069 w 1312"/>
                <a:gd name="T29" fmla="*/ 634 h 1007"/>
                <a:gd name="T30" fmla="*/ 874 w 1312"/>
                <a:gd name="T31" fmla="*/ 704 h 1007"/>
                <a:gd name="T32" fmla="*/ 834 w 1312"/>
                <a:gd name="T33" fmla="*/ 674 h 1007"/>
                <a:gd name="T34" fmla="*/ 744 w 1312"/>
                <a:gd name="T35" fmla="*/ 920 h 1007"/>
                <a:gd name="T36" fmla="*/ 607 w 1312"/>
                <a:gd name="T37" fmla="*/ 1000 h 1007"/>
                <a:gd name="T38" fmla="*/ 1102 w 1312"/>
                <a:gd name="T39" fmla="*/ 230 h 1007"/>
                <a:gd name="T40" fmla="*/ 998 w 1312"/>
                <a:gd name="T41" fmla="*/ 130 h 1007"/>
                <a:gd name="T42" fmla="*/ 643 w 1312"/>
                <a:gd name="T43" fmla="*/ 83 h 1007"/>
                <a:gd name="T44" fmla="*/ 575 w 1312"/>
                <a:gd name="T45" fmla="*/ 157 h 1007"/>
                <a:gd name="T46" fmla="*/ 330 w 1312"/>
                <a:gd name="T47" fmla="*/ 411 h 1007"/>
                <a:gd name="T48" fmla="*/ 446 w 1312"/>
                <a:gd name="T49" fmla="*/ 448 h 1007"/>
                <a:gd name="T50" fmla="*/ 417 w 1312"/>
                <a:gd name="T51" fmla="*/ 642 h 1007"/>
                <a:gd name="T52" fmla="*/ 628 w 1312"/>
                <a:gd name="T53" fmla="*/ 584 h 1007"/>
                <a:gd name="T54" fmla="*/ 648 w 1312"/>
                <a:gd name="T55" fmla="*/ 323 h 1007"/>
                <a:gd name="T56" fmla="*/ 673 w 1312"/>
                <a:gd name="T57" fmla="*/ 591 h 1007"/>
                <a:gd name="T58" fmla="*/ 505 w 1312"/>
                <a:gd name="T59" fmla="*/ 667 h 1007"/>
                <a:gd name="T60" fmla="*/ 350 w 1312"/>
                <a:gd name="T61" fmla="*/ 594 h 1007"/>
                <a:gd name="T62" fmla="*/ 311 w 1312"/>
                <a:gd name="T63" fmla="*/ 389 h 1007"/>
                <a:gd name="T64" fmla="*/ 411 w 1312"/>
                <a:gd name="T65" fmla="*/ 244 h 1007"/>
                <a:gd name="T66" fmla="*/ 191 w 1312"/>
                <a:gd name="T67" fmla="*/ 768 h 1007"/>
                <a:gd name="T68" fmla="*/ 209 w 1312"/>
                <a:gd name="T69" fmla="*/ 936 h 1007"/>
                <a:gd name="T70" fmla="*/ 354 w 1312"/>
                <a:gd name="T71" fmla="*/ 900 h 1007"/>
                <a:gd name="T72" fmla="*/ 395 w 1312"/>
                <a:gd name="T73" fmla="*/ 769 h 1007"/>
                <a:gd name="T74" fmla="*/ 552 w 1312"/>
                <a:gd name="T75" fmla="*/ 774 h 1007"/>
                <a:gd name="T76" fmla="*/ 566 w 1312"/>
                <a:gd name="T77" fmla="*/ 829 h 1007"/>
                <a:gd name="T78" fmla="*/ 489 w 1312"/>
                <a:gd name="T79" fmla="*/ 878 h 1007"/>
                <a:gd name="T80" fmla="*/ 676 w 1312"/>
                <a:gd name="T81" fmla="*/ 896 h 1007"/>
                <a:gd name="T82" fmla="*/ 781 w 1312"/>
                <a:gd name="T83" fmla="*/ 630 h 1007"/>
                <a:gd name="T84" fmla="*/ 886 w 1312"/>
                <a:gd name="T85" fmla="*/ 675 h 1007"/>
                <a:gd name="T86" fmla="*/ 1012 w 1312"/>
                <a:gd name="T87" fmla="*/ 621 h 1007"/>
                <a:gd name="T88" fmla="*/ 905 w 1312"/>
                <a:gd name="T89" fmla="*/ 644 h 1007"/>
                <a:gd name="T90" fmla="*/ 1057 w 1312"/>
                <a:gd name="T91" fmla="*/ 603 h 1007"/>
                <a:gd name="T92" fmla="*/ 1248 w 1312"/>
                <a:gd name="T93" fmla="*/ 195 h 1007"/>
                <a:gd name="T94" fmla="*/ 1127 w 1312"/>
                <a:gd name="T95" fmla="*/ 286 h 1007"/>
                <a:gd name="T96" fmla="*/ 1102 w 1312"/>
                <a:gd name="T97" fmla="*/ 413 h 1007"/>
                <a:gd name="T98" fmla="*/ 1081 w 1312"/>
                <a:gd name="T99" fmla="*/ 331 h 1007"/>
                <a:gd name="T100" fmla="*/ 1060 w 1312"/>
                <a:gd name="T101" fmla="*/ 321 h 1007"/>
                <a:gd name="T102" fmla="*/ 1103 w 1312"/>
                <a:gd name="T103" fmla="*/ 296 h 1007"/>
                <a:gd name="T104" fmla="*/ 1066 w 1312"/>
                <a:gd name="T105" fmla="*/ 263 h 1007"/>
                <a:gd name="T106" fmla="*/ 1044 w 1312"/>
                <a:gd name="T107" fmla="*/ 277 h 1007"/>
                <a:gd name="T108" fmla="*/ 117 w 1312"/>
                <a:gd name="T109" fmla="*/ 661 h 1007"/>
                <a:gd name="T110" fmla="*/ 129 w 1312"/>
                <a:gd name="T111" fmla="*/ 836 h 1007"/>
                <a:gd name="T112" fmla="*/ 117 w 1312"/>
                <a:gd name="T113" fmla="*/ 661 h 1007"/>
                <a:gd name="T114" fmla="*/ 725 w 1312"/>
                <a:gd name="T115" fmla="*/ 882 h 1007"/>
                <a:gd name="T116" fmla="*/ 848 w 1312"/>
                <a:gd name="T117" fmla="*/ 859 h 1007"/>
                <a:gd name="T118" fmla="*/ 83 w 1312"/>
                <a:gd name="T119" fmla="*/ 335 h 1007"/>
                <a:gd name="T120" fmla="*/ 52 w 1312"/>
                <a:gd name="T121" fmla="*/ 457 h 1007"/>
                <a:gd name="T122" fmla="*/ 86 w 1312"/>
                <a:gd name="T123" fmla="*/ 453 h 1007"/>
                <a:gd name="T124" fmla="*/ 76 w 1312"/>
                <a:gd name="T125" fmla="*/ 394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12" h="1007">
                  <a:moveTo>
                    <a:pt x="541" y="999"/>
                  </a:moveTo>
                  <a:cubicBezTo>
                    <a:pt x="501" y="975"/>
                    <a:pt x="479" y="938"/>
                    <a:pt x="462" y="896"/>
                  </a:cubicBezTo>
                  <a:cubicBezTo>
                    <a:pt x="453" y="872"/>
                    <a:pt x="446" y="847"/>
                    <a:pt x="473" y="825"/>
                  </a:cubicBezTo>
                  <a:cubicBezTo>
                    <a:pt x="453" y="824"/>
                    <a:pt x="437" y="823"/>
                    <a:pt x="421" y="822"/>
                  </a:cubicBezTo>
                  <a:cubicBezTo>
                    <a:pt x="412" y="822"/>
                    <a:pt x="407" y="826"/>
                    <a:pt x="408" y="835"/>
                  </a:cubicBezTo>
                  <a:cubicBezTo>
                    <a:pt x="411" y="857"/>
                    <a:pt x="401" y="874"/>
                    <a:pt x="390" y="891"/>
                  </a:cubicBezTo>
                  <a:cubicBezTo>
                    <a:pt x="381" y="904"/>
                    <a:pt x="378" y="919"/>
                    <a:pt x="377" y="934"/>
                  </a:cubicBezTo>
                  <a:cubicBezTo>
                    <a:pt x="374" y="979"/>
                    <a:pt x="356" y="994"/>
                    <a:pt x="311" y="991"/>
                  </a:cubicBezTo>
                  <a:cubicBezTo>
                    <a:pt x="270" y="988"/>
                    <a:pt x="231" y="975"/>
                    <a:pt x="193" y="961"/>
                  </a:cubicBezTo>
                  <a:cubicBezTo>
                    <a:pt x="157" y="948"/>
                    <a:pt x="146" y="927"/>
                    <a:pt x="162" y="892"/>
                  </a:cubicBezTo>
                  <a:cubicBezTo>
                    <a:pt x="169" y="877"/>
                    <a:pt x="166" y="873"/>
                    <a:pt x="150" y="870"/>
                  </a:cubicBezTo>
                  <a:cubicBezTo>
                    <a:pt x="89" y="860"/>
                    <a:pt x="40" y="810"/>
                    <a:pt x="27" y="749"/>
                  </a:cubicBezTo>
                  <a:cubicBezTo>
                    <a:pt x="24" y="735"/>
                    <a:pt x="26" y="725"/>
                    <a:pt x="38" y="716"/>
                  </a:cubicBezTo>
                  <a:cubicBezTo>
                    <a:pt x="58" y="702"/>
                    <a:pt x="75" y="683"/>
                    <a:pt x="88" y="662"/>
                  </a:cubicBezTo>
                  <a:cubicBezTo>
                    <a:pt x="95" y="649"/>
                    <a:pt x="102" y="636"/>
                    <a:pt x="99" y="621"/>
                  </a:cubicBezTo>
                  <a:cubicBezTo>
                    <a:pt x="93" y="586"/>
                    <a:pt x="91" y="551"/>
                    <a:pt x="94" y="515"/>
                  </a:cubicBezTo>
                  <a:cubicBezTo>
                    <a:pt x="95" y="506"/>
                    <a:pt x="94" y="500"/>
                    <a:pt x="82" y="499"/>
                  </a:cubicBezTo>
                  <a:cubicBezTo>
                    <a:pt x="49" y="497"/>
                    <a:pt x="33" y="476"/>
                    <a:pt x="26" y="446"/>
                  </a:cubicBezTo>
                  <a:cubicBezTo>
                    <a:pt x="24" y="435"/>
                    <a:pt x="0" y="410"/>
                    <a:pt x="16" y="373"/>
                  </a:cubicBezTo>
                  <a:cubicBezTo>
                    <a:pt x="33" y="335"/>
                    <a:pt x="65" y="316"/>
                    <a:pt x="101" y="301"/>
                  </a:cubicBezTo>
                  <a:cubicBezTo>
                    <a:pt x="106" y="300"/>
                    <a:pt x="111" y="296"/>
                    <a:pt x="115" y="299"/>
                  </a:cubicBezTo>
                  <a:cubicBezTo>
                    <a:pt x="120" y="304"/>
                    <a:pt x="116" y="310"/>
                    <a:pt x="114" y="314"/>
                  </a:cubicBezTo>
                  <a:cubicBezTo>
                    <a:pt x="108" y="325"/>
                    <a:pt x="110" y="335"/>
                    <a:pt x="116" y="346"/>
                  </a:cubicBezTo>
                  <a:cubicBezTo>
                    <a:pt x="124" y="360"/>
                    <a:pt x="124" y="377"/>
                    <a:pt x="120" y="393"/>
                  </a:cubicBezTo>
                  <a:cubicBezTo>
                    <a:pt x="118" y="400"/>
                    <a:pt x="115" y="404"/>
                    <a:pt x="108" y="397"/>
                  </a:cubicBezTo>
                  <a:cubicBezTo>
                    <a:pt x="104" y="394"/>
                    <a:pt x="103" y="388"/>
                    <a:pt x="96" y="390"/>
                  </a:cubicBezTo>
                  <a:cubicBezTo>
                    <a:pt x="97" y="404"/>
                    <a:pt x="90" y="417"/>
                    <a:pt x="84" y="430"/>
                  </a:cubicBezTo>
                  <a:cubicBezTo>
                    <a:pt x="87" y="433"/>
                    <a:pt x="91" y="433"/>
                    <a:pt x="94" y="432"/>
                  </a:cubicBezTo>
                  <a:cubicBezTo>
                    <a:pt x="116" y="423"/>
                    <a:pt x="129" y="404"/>
                    <a:pt x="139" y="384"/>
                  </a:cubicBezTo>
                  <a:cubicBezTo>
                    <a:pt x="152" y="357"/>
                    <a:pt x="169" y="333"/>
                    <a:pt x="190" y="312"/>
                  </a:cubicBezTo>
                  <a:cubicBezTo>
                    <a:pt x="255" y="246"/>
                    <a:pt x="337" y="218"/>
                    <a:pt x="426" y="206"/>
                  </a:cubicBezTo>
                  <a:cubicBezTo>
                    <a:pt x="445" y="203"/>
                    <a:pt x="460" y="197"/>
                    <a:pt x="472" y="183"/>
                  </a:cubicBezTo>
                  <a:cubicBezTo>
                    <a:pt x="493" y="161"/>
                    <a:pt x="513" y="138"/>
                    <a:pt x="546" y="136"/>
                  </a:cubicBezTo>
                  <a:cubicBezTo>
                    <a:pt x="553" y="136"/>
                    <a:pt x="556" y="130"/>
                    <a:pt x="560" y="125"/>
                  </a:cubicBezTo>
                  <a:cubicBezTo>
                    <a:pt x="608" y="65"/>
                    <a:pt x="670" y="27"/>
                    <a:pt x="745" y="10"/>
                  </a:cubicBezTo>
                  <a:cubicBezTo>
                    <a:pt x="778" y="3"/>
                    <a:pt x="841" y="0"/>
                    <a:pt x="869" y="9"/>
                  </a:cubicBezTo>
                  <a:cubicBezTo>
                    <a:pt x="908" y="23"/>
                    <a:pt x="942" y="46"/>
                    <a:pt x="975" y="72"/>
                  </a:cubicBezTo>
                  <a:cubicBezTo>
                    <a:pt x="996" y="89"/>
                    <a:pt x="1015" y="110"/>
                    <a:pt x="1038" y="124"/>
                  </a:cubicBezTo>
                  <a:cubicBezTo>
                    <a:pt x="1077" y="148"/>
                    <a:pt x="1108" y="178"/>
                    <a:pt x="1130" y="218"/>
                  </a:cubicBezTo>
                  <a:cubicBezTo>
                    <a:pt x="1136" y="228"/>
                    <a:pt x="1142" y="229"/>
                    <a:pt x="1151" y="225"/>
                  </a:cubicBezTo>
                  <a:cubicBezTo>
                    <a:pt x="1169" y="216"/>
                    <a:pt x="1182" y="202"/>
                    <a:pt x="1194" y="186"/>
                  </a:cubicBezTo>
                  <a:cubicBezTo>
                    <a:pt x="1221" y="152"/>
                    <a:pt x="1256" y="156"/>
                    <a:pt x="1277" y="194"/>
                  </a:cubicBezTo>
                  <a:cubicBezTo>
                    <a:pt x="1291" y="220"/>
                    <a:pt x="1298" y="247"/>
                    <a:pt x="1303" y="276"/>
                  </a:cubicBezTo>
                  <a:cubicBezTo>
                    <a:pt x="1312" y="333"/>
                    <a:pt x="1310" y="424"/>
                    <a:pt x="1299" y="483"/>
                  </a:cubicBezTo>
                  <a:cubicBezTo>
                    <a:pt x="1267" y="592"/>
                    <a:pt x="1181" y="648"/>
                    <a:pt x="1069" y="634"/>
                  </a:cubicBezTo>
                  <a:cubicBezTo>
                    <a:pt x="1051" y="632"/>
                    <a:pt x="1040" y="635"/>
                    <a:pt x="1036" y="654"/>
                  </a:cubicBezTo>
                  <a:cubicBezTo>
                    <a:pt x="1033" y="667"/>
                    <a:pt x="1024" y="677"/>
                    <a:pt x="1016" y="688"/>
                  </a:cubicBezTo>
                  <a:cubicBezTo>
                    <a:pt x="990" y="724"/>
                    <a:pt x="921" y="747"/>
                    <a:pt x="874" y="704"/>
                  </a:cubicBezTo>
                  <a:cubicBezTo>
                    <a:pt x="862" y="693"/>
                    <a:pt x="850" y="682"/>
                    <a:pt x="838" y="670"/>
                  </a:cubicBezTo>
                  <a:cubicBezTo>
                    <a:pt x="837" y="668"/>
                    <a:pt x="835" y="666"/>
                    <a:pt x="833" y="668"/>
                  </a:cubicBezTo>
                  <a:cubicBezTo>
                    <a:pt x="832" y="669"/>
                    <a:pt x="834" y="672"/>
                    <a:pt x="834" y="674"/>
                  </a:cubicBezTo>
                  <a:cubicBezTo>
                    <a:pt x="865" y="732"/>
                    <a:pt x="864" y="797"/>
                    <a:pt x="874" y="859"/>
                  </a:cubicBezTo>
                  <a:cubicBezTo>
                    <a:pt x="882" y="904"/>
                    <a:pt x="865" y="923"/>
                    <a:pt x="820" y="922"/>
                  </a:cubicBezTo>
                  <a:cubicBezTo>
                    <a:pt x="794" y="921"/>
                    <a:pt x="768" y="925"/>
                    <a:pt x="744" y="920"/>
                  </a:cubicBezTo>
                  <a:cubicBezTo>
                    <a:pt x="706" y="911"/>
                    <a:pt x="680" y="926"/>
                    <a:pt x="655" y="951"/>
                  </a:cubicBezTo>
                  <a:cubicBezTo>
                    <a:pt x="649" y="957"/>
                    <a:pt x="643" y="962"/>
                    <a:pt x="638" y="970"/>
                  </a:cubicBezTo>
                  <a:cubicBezTo>
                    <a:pt x="630" y="982"/>
                    <a:pt x="621" y="993"/>
                    <a:pt x="607" y="1000"/>
                  </a:cubicBezTo>
                  <a:cubicBezTo>
                    <a:pt x="591" y="1007"/>
                    <a:pt x="553" y="1007"/>
                    <a:pt x="541" y="999"/>
                  </a:cubicBezTo>
                  <a:close/>
                  <a:moveTo>
                    <a:pt x="1099" y="229"/>
                  </a:moveTo>
                  <a:cubicBezTo>
                    <a:pt x="1100" y="230"/>
                    <a:pt x="1101" y="230"/>
                    <a:pt x="1102" y="230"/>
                  </a:cubicBezTo>
                  <a:cubicBezTo>
                    <a:pt x="1102" y="229"/>
                    <a:pt x="1102" y="228"/>
                    <a:pt x="1102" y="227"/>
                  </a:cubicBezTo>
                  <a:cubicBezTo>
                    <a:pt x="1077" y="188"/>
                    <a:pt x="1054" y="147"/>
                    <a:pt x="996" y="149"/>
                  </a:cubicBezTo>
                  <a:cubicBezTo>
                    <a:pt x="1006" y="142"/>
                    <a:pt x="1006" y="137"/>
                    <a:pt x="998" y="130"/>
                  </a:cubicBezTo>
                  <a:cubicBezTo>
                    <a:pt x="965" y="99"/>
                    <a:pt x="930" y="70"/>
                    <a:pt x="889" y="50"/>
                  </a:cubicBezTo>
                  <a:cubicBezTo>
                    <a:pt x="856" y="33"/>
                    <a:pt x="822" y="27"/>
                    <a:pt x="785" y="32"/>
                  </a:cubicBezTo>
                  <a:cubicBezTo>
                    <a:pt x="734" y="39"/>
                    <a:pt x="687" y="57"/>
                    <a:pt x="643" y="83"/>
                  </a:cubicBezTo>
                  <a:cubicBezTo>
                    <a:pt x="622" y="96"/>
                    <a:pt x="604" y="112"/>
                    <a:pt x="591" y="137"/>
                  </a:cubicBezTo>
                  <a:cubicBezTo>
                    <a:pt x="612" y="139"/>
                    <a:pt x="632" y="134"/>
                    <a:pt x="656" y="139"/>
                  </a:cubicBezTo>
                  <a:cubicBezTo>
                    <a:pt x="627" y="151"/>
                    <a:pt x="601" y="153"/>
                    <a:pt x="575" y="157"/>
                  </a:cubicBezTo>
                  <a:cubicBezTo>
                    <a:pt x="552" y="161"/>
                    <a:pt x="531" y="166"/>
                    <a:pt x="514" y="183"/>
                  </a:cubicBezTo>
                  <a:cubicBezTo>
                    <a:pt x="463" y="236"/>
                    <a:pt x="413" y="290"/>
                    <a:pt x="368" y="348"/>
                  </a:cubicBezTo>
                  <a:cubicBezTo>
                    <a:pt x="353" y="367"/>
                    <a:pt x="340" y="388"/>
                    <a:pt x="330" y="411"/>
                  </a:cubicBezTo>
                  <a:cubicBezTo>
                    <a:pt x="323" y="431"/>
                    <a:pt x="324" y="449"/>
                    <a:pt x="337" y="466"/>
                  </a:cubicBezTo>
                  <a:cubicBezTo>
                    <a:pt x="351" y="486"/>
                    <a:pt x="368" y="504"/>
                    <a:pt x="381" y="528"/>
                  </a:cubicBezTo>
                  <a:cubicBezTo>
                    <a:pt x="403" y="500"/>
                    <a:pt x="424" y="475"/>
                    <a:pt x="446" y="448"/>
                  </a:cubicBezTo>
                  <a:cubicBezTo>
                    <a:pt x="448" y="459"/>
                    <a:pt x="443" y="464"/>
                    <a:pt x="440" y="470"/>
                  </a:cubicBezTo>
                  <a:cubicBezTo>
                    <a:pt x="423" y="501"/>
                    <a:pt x="404" y="531"/>
                    <a:pt x="389" y="563"/>
                  </a:cubicBezTo>
                  <a:cubicBezTo>
                    <a:pt x="370" y="602"/>
                    <a:pt x="378" y="622"/>
                    <a:pt x="417" y="642"/>
                  </a:cubicBezTo>
                  <a:cubicBezTo>
                    <a:pt x="425" y="645"/>
                    <a:pt x="433" y="648"/>
                    <a:pt x="442" y="650"/>
                  </a:cubicBezTo>
                  <a:cubicBezTo>
                    <a:pt x="470" y="657"/>
                    <a:pt x="495" y="646"/>
                    <a:pt x="519" y="631"/>
                  </a:cubicBezTo>
                  <a:cubicBezTo>
                    <a:pt x="553" y="610"/>
                    <a:pt x="587" y="588"/>
                    <a:pt x="628" y="584"/>
                  </a:cubicBezTo>
                  <a:cubicBezTo>
                    <a:pt x="642" y="583"/>
                    <a:pt x="648" y="577"/>
                    <a:pt x="652" y="565"/>
                  </a:cubicBezTo>
                  <a:cubicBezTo>
                    <a:pt x="662" y="535"/>
                    <a:pt x="662" y="504"/>
                    <a:pt x="658" y="472"/>
                  </a:cubicBezTo>
                  <a:cubicBezTo>
                    <a:pt x="651" y="423"/>
                    <a:pt x="644" y="373"/>
                    <a:pt x="648" y="323"/>
                  </a:cubicBezTo>
                  <a:cubicBezTo>
                    <a:pt x="649" y="311"/>
                    <a:pt x="648" y="298"/>
                    <a:pt x="660" y="286"/>
                  </a:cubicBezTo>
                  <a:cubicBezTo>
                    <a:pt x="663" y="338"/>
                    <a:pt x="668" y="386"/>
                    <a:pt x="680" y="433"/>
                  </a:cubicBezTo>
                  <a:cubicBezTo>
                    <a:pt x="693" y="487"/>
                    <a:pt x="691" y="539"/>
                    <a:pt x="673" y="591"/>
                  </a:cubicBezTo>
                  <a:cubicBezTo>
                    <a:pt x="669" y="602"/>
                    <a:pt x="664" y="607"/>
                    <a:pt x="652" y="608"/>
                  </a:cubicBezTo>
                  <a:cubicBezTo>
                    <a:pt x="626" y="609"/>
                    <a:pt x="601" y="618"/>
                    <a:pt x="578" y="630"/>
                  </a:cubicBezTo>
                  <a:cubicBezTo>
                    <a:pt x="554" y="642"/>
                    <a:pt x="529" y="654"/>
                    <a:pt x="505" y="667"/>
                  </a:cubicBezTo>
                  <a:cubicBezTo>
                    <a:pt x="462" y="688"/>
                    <a:pt x="421" y="685"/>
                    <a:pt x="385" y="652"/>
                  </a:cubicBezTo>
                  <a:cubicBezTo>
                    <a:pt x="377" y="646"/>
                    <a:pt x="370" y="639"/>
                    <a:pt x="362" y="633"/>
                  </a:cubicBezTo>
                  <a:cubicBezTo>
                    <a:pt x="347" y="623"/>
                    <a:pt x="342" y="610"/>
                    <a:pt x="350" y="594"/>
                  </a:cubicBezTo>
                  <a:cubicBezTo>
                    <a:pt x="369" y="557"/>
                    <a:pt x="352" y="529"/>
                    <a:pt x="327" y="503"/>
                  </a:cubicBezTo>
                  <a:cubicBezTo>
                    <a:pt x="326" y="503"/>
                    <a:pt x="326" y="502"/>
                    <a:pt x="325" y="502"/>
                  </a:cubicBezTo>
                  <a:cubicBezTo>
                    <a:pt x="291" y="467"/>
                    <a:pt x="287" y="431"/>
                    <a:pt x="311" y="389"/>
                  </a:cubicBezTo>
                  <a:cubicBezTo>
                    <a:pt x="341" y="339"/>
                    <a:pt x="373" y="289"/>
                    <a:pt x="414" y="247"/>
                  </a:cubicBezTo>
                  <a:cubicBezTo>
                    <a:pt x="414" y="246"/>
                    <a:pt x="414" y="244"/>
                    <a:pt x="413" y="243"/>
                  </a:cubicBezTo>
                  <a:cubicBezTo>
                    <a:pt x="412" y="243"/>
                    <a:pt x="412" y="244"/>
                    <a:pt x="411" y="244"/>
                  </a:cubicBezTo>
                  <a:cubicBezTo>
                    <a:pt x="382" y="245"/>
                    <a:pt x="355" y="254"/>
                    <a:pt x="329" y="263"/>
                  </a:cubicBezTo>
                  <a:cubicBezTo>
                    <a:pt x="193" y="313"/>
                    <a:pt x="114" y="438"/>
                    <a:pt x="127" y="582"/>
                  </a:cubicBezTo>
                  <a:cubicBezTo>
                    <a:pt x="133" y="649"/>
                    <a:pt x="157" y="712"/>
                    <a:pt x="191" y="768"/>
                  </a:cubicBezTo>
                  <a:cubicBezTo>
                    <a:pt x="214" y="804"/>
                    <a:pt x="214" y="838"/>
                    <a:pt x="203" y="875"/>
                  </a:cubicBezTo>
                  <a:cubicBezTo>
                    <a:pt x="200" y="884"/>
                    <a:pt x="197" y="893"/>
                    <a:pt x="194" y="901"/>
                  </a:cubicBezTo>
                  <a:cubicBezTo>
                    <a:pt x="187" y="919"/>
                    <a:pt x="191" y="929"/>
                    <a:pt x="209" y="936"/>
                  </a:cubicBezTo>
                  <a:cubicBezTo>
                    <a:pt x="242" y="948"/>
                    <a:pt x="276" y="956"/>
                    <a:pt x="310" y="960"/>
                  </a:cubicBezTo>
                  <a:cubicBezTo>
                    <a:pt x="337" y="963"/>
                    <a:pt x="347" y="954"/>
                    <a:pt x="347" y="927"/>
                  </a:cubicBezTo>
                  <a:cubicBezTo>
                    <a:pt x="347" y="917"/>
                    <a:pt x="346" y="908"/>
                    <a:pt x="354" y="900"/>
                  </a:cubicBezTo>
                  <a:cubicBezTo>
                    <a:pt x="376" y="876"/>
                    <a:pt x="382" y="846"/>
                    <a:pt x="382" y="813"/>
                  </a:cubicBezTo>
                  <a:cubicBezTo>
                    <a:pt x="382" y="787"/>
                    <a:pt x="380" y="761"/>
                    <a:pt x="385" y="735"/>
                  </a:cubicBezTo>
                  <a:cubicBezTo>
                    <a:pt x="390" y="747"/>
                    <a:pt x="394" y="758"/>
                    <a:pt x="395" y="769"/>
                  </a:cubicBezTo>
                  <a:cubicBezTo>
                    <a:pt x="397" y="786"/>
                    <a:pt x="406" y="791"/>
                    <a:pt x="422" y="793"/>
                  </a:cubicBezTo>
                  <a:cubicBezTo>
                    <a:pt x="458" y="798"/>
                    <a:pt x="495" y="795"/>
                    <a:pt x="531" y="792"/>
                  </a:cubicBezTo>
                  <a:cubicBezTo>
                    <a:pt x="543" y="790"/>
                    <a:pt x="549" y="785"/>
                    <a:pt x="552" y="774"/>
                  </a:cubicBezTo>
                  <a:cubicBezTo>
                    <a:pt x="555" y="764"/>
                    <a:pt x="559" y="754"/>
                    <a:pt x="563" y="744"/>
                  </a:cubicBezTo>
                  <a:cubicBezTo>
                    <a:pt x="564" y="744"/>
                    <a:pt x="565" y="745"/>
                    <a:pt x="566" y="745"/>
                  </a:cubicBezTo>
                  <a:cubicBezTo>
                    <a:pt x="566" y="773"/>
                    <a:pt x="566" y="800"/>
                    <a:pt x="566" y="829"/>
                  </a:cubicBezTo>
                  <a:cubicBezTo>
                    <a:pt x="558" y="828"/>
                    <a:pt x="556" y="818"/>
                    <a:pt x="550" y="820"/>
                  </a:cubicBezTo>
                  <a:cubicBezTo>
                    <a:pt x="529" y="831"/>
                    <a:pt x="506" y="840"/>
                    <a:pt x="490" y="859"/>
                  </a:cubicBezTo>
                  <a:cubicBezTo>
                    <a:pt x="486" y="864"/>
                    <a:pt x="486" y="871"/>
                    <a:pt x="489" y="878"/>
                  </a:cubicBezTo>
                  <a:cubicBezTo>
                    <a:pt x="502" y="910"/>
                    <a:pt x="518" y="941"/>
                    <a:pt x="545" y="964"/>
                  </a:cubicBezTo>
                  <a:cubicBezTo>
                    <a:pt x="561" y="978"/>
                    <a:pt x="589" y="977"/>
                    <a:pt x="601" y="962"/>
                  </a:cubicBezTo>
                  <a:cubicBezTo>
                    <a:pt x="622" y="935"/>
                    <a:pt x="648" y="914"/>
                    <a:pt x="676" y="896"/>
                  </a:cubicBezTo>
                  <a:cubicBezTo>
                    <a:pt x="720" y="866"/>
                    <a:pt x="746" y="822"/>
                    <a:pt x="767" y="775"/>
                  </a:cubicBezTo>
                  <a:cubicBezTo>
                    <a:pt x="782" y="743"/>
                    <a:pt x="791" y="710"/>
                    <a:pt x="800" y="676"/>
                  </a:cubicBezTo>
                  <a:cubicBezTo>
                    <a:pt x="807" y="645"/>
                    <a:pt x="807" y="646"/>
                    <a:pt x="781" y="630"/>
                  </a:cubicBezTo>
                  <a:cubicBezTo>
                    <a:pt x="764" y="620"/>
                    <a:pt x="747" y="610"/>
                    <a:pt x="741" y="587"/>
                  </a:cubicBezTo>
                  <a:cubicBezTo>
                    <a:pt x="745" y="588"/>
                    <a:pt x="747" y="588"/>
                    <a:pt x="748" y="589"/>
                  </a:cubicBezTo>
                  <a:cubicBezTo>
                    <a:pt x="795" y="616"/>
                    <a:pt x="847" y="635"/>
                    <a:pt x="886" y="675"/>
                  </a:cubicBezTo>
                  <a:cubicBezTo>
                    <a:pt x="889" y="679"/>
                    <a:pt x="893" y="681"/>
                    <a:pt x="897" y="684"/>
                  </a:cubicBezTo>
                  <a:cubicBezTo>
                    <a:pt x="949" y="717"/>
                    <a:pt x="1003" y="695"/>
                    <a:pt x="1015" y="634"/>
                  </a:cubicBezTo>
                  <a:cubicBezTo>
                    <a:pt x="1016" y="629"/>
                    <a:pt x="1020" y="623"/>
                    <a:pt x="1012" y="621"/>
                  </a:cubicBezTo>
                  <a:cubicBezTo>
                    <a:pt x="1004" y="620"/>
                    <a:pt x="1003" y="625"/>
                    <a:pt x="1001" y="630"/>
                  </a:cubicBezTo>
                  <a:cubicBezTo>
                    <a:pt x="984" y="671"/>
                    <a:pt x="957" y="683"/>
                    <a:pt x="917" y="667"/>
                  </a:cubicBezTo>
                  <a:cubicBezTo>
                    <a:pt x="906" y="663"/>
                    <a:pt x="901" y="656"/>
                    <a:pt x="905" y="644"/>
                  </a:cubicBezTo>
                  <a:cubicBezTo>
                    <a:pt x="913" y="617"/>
                    <a:pt x="918" y="589"/>
                    <a:pt x="912" y="557"/>
                  </a:cubicBezTo>
                  <a:cubicBezTo>
                    <a:pt x="921" y="562"/>
                    <a:pt x="928" y="564"/>
                    <a:pt x="934" y="567"/>
                  </a:cubicBezTo>
                  <a:cubicBezTo>
                    <a:pt x="974" y="585"/>
                    <a:pt x="1014" y="597"/>
                    <a:pt x="1057" y="603"/>
                  </a:cubicBezTo>
                  <a:cubicBezTo>
                    <a:pt x="1184" y="620"/>
                    <a:pt x="1265" y="560"/>
                    <a:pt x="1282" y="433"/>
                  </a:cubicBezTo>
                  <a:cubicBezTo>
                    <a:pt x="1291" y="363"/>
                    <a:pt x="1281" y="294"/>
                    <a:pt x="1266" y="226"/>
                  </a:cubicBezTo>
                  <a:cubicBezTo>
                    <a:pt x="1264" y="215"/>
                    <a:pt x="1257" y="204"/>
                    <a:pt x="1248" y="195"/>
                  </a:cubicBezTo>
                  <a:cubicBezTo>
                    <a:pt x="1239" y="187"/>
                    <a:pt x="1229" y="184"/>
                    <a:pt x="1221" y="195"/>
                  </a:cubicBezTo>
                  <a:cubicBezTo>
                    <a:pt x="1201" y="224"/>
                    <a:pt x="1175" y="243"/>
                    <a:pt x="1142" y="254"/>
                  </a:cubicBezTo>
                  <a:cubicBezTo>
                    <a:pt x="1128" y="259"/>
                    <a:pt x="1123" y="269"/>
                    <a:pt x="1127" y="286"/>
                  </a:cubicBezTo>
                  <a:cubicBezTo>
                    <a:pt x="1134" y="320"/>
                    <a:pt x="1133" y="355"/>
                    <a:pt x="1123" y="389"/>
                  </a:cubicBezTo>
                  <a:cubicBezTo>
                    <a:pt x="1119" y="403"/>
                    <a:pt x="1115" y="418"/>
                    <a:pt x="1101" y="428"/>
                  </a:cubicBezTo>
                  <a:cubicBezTo>
                    <a:pt x="1099" y="422"/>
                    <a:pt x="1101" y="418"/>
                    <a:pt x="1102" y="413"/>
                  </a:cubicBezTo>
                  <a:cubicBezTo>
                    <a:pt x="1107" y="390"/>
                    <a:pt x="1112" y="366"/>
                    <a:pt x="1111" y="342"/>
                  </a:cubicBezTo>
                  <a:cubicBezTo>
                    <a:pt x="1111" y="335"/>
                    <a:pt x="1112" y="326"/>
                    <a:pt x="1104" y="323"/>
                  </a:cubicBezTo>
                  <a:cubicBezTo>
                    <a:pt x="1095" y="319"/>
                    <a:pt x="1087" y="325"/>
                    <a:pt x="1081" y="331"/>
                  </a:cubicBezTo>
                  <a:cubicBezTo>
                    <a:pt x="1074" y="340"/>
                    <a:pt x="1071" y="350"/>
                    <a:pt x="1068" y="360"/>
                  </a:cubicBezTo>
                  <a:cubicBezTo>
                    <a:pt x="1063" y="374"/>
                    <a:pt x="1062" y="390"/>
                    <a:pt x="1050" y="402"/>
                  </a:cubicBezTo>
                  <a:cubicBezTo>
                    <a:pt x="1049" y="375"/>
                    <a:pt x="1050" y="348"/>
                    <a:pt x="1060" y="321"/>
                  </a:cubicBezTo>
                  <a:cubicBezTo>
                    <a:pt x="1031" y="328"/>
                    <a:pt x="1032" y="360"/>
                    <a:pt x="1011" y="374"/>
                  </a:cubicBezTo>
                  <a:cubicBezTo>
                    <a:pt x="1020" y="315"/>
                    <a:pt x="1051" y="291"/>
                    <a:pt x="1093" y="300"/>
                  </a:cubicBezTo>
                  <a:cubicBezTo>
                    <a:pt x="1097" y="300"/>
                    <a:pt x="1102" y="302"/>
                    <a:pt x="1103" y="296"/>
                  </a:cubicBezTo>
                  <a:cubicBezTo>
                    <a:pt x="1105" y="290"/>
                    <a:pt x="1099" y="290"/>
                    <a:pt x="1095" y="287"/>
                  </a:cubicBezTo>
                  <a:cubicBezTo>
                    <a:pt x="1089" y="284"/>
                    <a:pt x="1075" y="291"/>
                    <a:pt x="1076" y="276"/>
                  </a:cubicBezTo>
                  <a:cubicBezTo>
                    <a:pt x="1076" y="269"/>
                    <a:pt x="1076" y="262"/>
                    <a:pt x="1066" y="263"/>
                  </a:cubicBezTo>
                  <a:cubicBezTo>
                    <a:pt x="1058" y="263"/>
                    <a:pt x="1055" y="269"/>
                    <a:pt x="1057" y="277"/>
                  </a:cubicBezTo>
                  <a:cubicBezTo>
                    <a:pt x="1058" y="281"/>
                    <a:pt x="1057" y="285"/>
                    <a:pt x="1051" y="285"/>
                  </a:cubicBezTo>
                  <a:cubicBezTo>
                    <a:pt x="1046" y="285"/>
                    <a:pt x="1045" y="281"/>
                    <a:pt x="1044" y="277"/>
                  </a:cubicBezTo>
                  <a:cubicBezTo>
                    <a:pt x="1037" y="252"/>
                    <a:pt x="1053" y="229"/>
                    <a:pt x="1079" y="228"/>
                  </a:cubicBezTo>
                  <a:cubicBezTo>
                    <a:pt x="1086" y="227"/>
                    <a:pt x="1093" y="229"/>
                    <a:pt x="1099" y="229"/>
                  </a:cubicBezTo>
                  <a:close/>
                  <a:moveTo>
                    <a:pt x="117" y="661"/>
                  </a:moveTo>
                  <a:cubicBezTo>
                    <a:pt x="106" y="689"/>
                    <a:pt x="89" y="705"/>
                    <a:pt x="72" y="720"/>
                  </a:cubicBezTo>
                  <a:cubicBezTo>
                    <a:pt x="55" y="736"/>
                    <a:pt x="55" y="752"/>
                    <a:pt x="64" y="770"/>
                  </a:cubicBezTo>
                  <a:cubicBezTo>
                    <a:pt x="78" y="799"/>
                    <a:pt x="100" y="821"/>
                    <a:pt x="129" y="836"/>
                  </a:cubicBezTo>
                  <a:cubicBezTo>
                    <a:pt x="140" y="842"/>
                    <a:pt x="152" y="845"/>
                    <a:pt x="165" y="843"/>
                  </a:cubicBezTo>
                  <a:cubicBezTo>
                    <a:pt x="182" y="841"/>
                    <a:pt x="194" y="823"/>
                    <a:pt x="186" y="809"/>
                  </a:cubicBezTo>
                  <a:cubicBezTo>
                    <a:pt x="160" y="764"/>
                    <a:pt x="136" y="717"/>
                    <a:pt x="117" y="661"/>
                  </a:cubicBezTo>
                  <a:close/>
                  <a:moveTo>
                    <a:pt x="820" y="700"/>
                  </a:moveTo>
                  <a:cubicBezTo>
                    <a:pt x="816" y="706"/>
                    <a:pt x="814" y="708"/>
                    <a:pt x="814" y="710"/>
                  </a:cubicBezTo>
                  <a:cubicBezTo>
                    <a:pt x="797" y="774"/>
                    <a:pt x="773" y="834"/>
                    <a:pt x="725" y="882"/>
                  </a:cubicBezTo>
                  <a:cubicBezTo>
                    <a:pt x="714" y="893"/>
                    <a:pt x="725" y="895"/>
                    <a:pt x="733" y="896"/>
                  </a:cubicBezTo>
                  <a:cubicBezTo>
                    <a:pt x="761" y="899"/>
                    <a:pt x="789" y="898"/>
                    <a:pt x="817" y="897"/>
                  </a:cubicBezTo>
                  <a:cubicBezTo>
                    <a:pt x="844" y="897"/>
                    <a:pt x="856" y="884"/>
                    <a:pt x="848" y="859"/>
                  </a:cubicBezTo>
                  <a:cubicBezTo>
                    <a:pt x="841" y="835"/>
                    <a:pt x="842" y="811"/>
                    <a:pt x="840" y="788"/>
                  </a:cubicBezTo>
                  <a:cubicBezTo>
                    <a:pt x="838" y="759"/>
                    <a:pt x="831" y="732"/>
                    <a:pt x="820" y="700"/>
                  </a:cubicBezTo>
                  <a:close/>
                  <a:moveTo>
                    <a:pt x="83" y="335"/>
                  </a:moveTo>
                  <a:cubicBezTo>
                    <a:pt x="61" y="346"/>
                    <a:pt x="46" y="362"/>
                    <a:pt x="33" y="381"/>
                  </a:cubicBezTo>
                  <a:cubicBezTo>
                    <a:pt x="27" y="391"/>
                    <a:pt x="23" y="404"/>
                    <a:pt x="31" y="413"/>
                  </a:cubicBezTo>
                  <a:cubicBezTo>
                    <a:pt x="41" y="427"/>
                    <a:pt x="45" y="442"/>
                    <a:pt x="52" y="457"/>
                  </a:cubicBezTo>
                  <a:cubicBezTo>
                    <a:pt x="60" y="474"/>
                    <a:pt x="80" y="480"/>
                    <a:pt x="100" y="475"/>
                  </a:cubicBezTo>
                  <a:cubicBezTo>
                    <a:pt x="120" y="469"/>
                    <a:pt x="118" y="453"/>
                    <a:pt x="120" y="437"/>
                  </a:cubicBezTo>
                  <a:cubicBezTo>
                    <a:pt x="107" y="444"/>
                    <a:pt x="98" y="452"/>
                    <a:pt x="86" y="453"/>
                  </a:cubicBezTo>
                  <a:cubicBezTo>
                    <a:pt x="75" y="454"/>
                    <a:pt x="68" y="449"/>
                    <a:pt x="63" y="440"/>
                  </a:cubicBezTo>
                  <a:cubicBezTo>
                    <a:pt x="58" y="432"/>
                    <a:pt x="61" y="427"/>
                    <a:pt x="67" y="421"/>
                  </a:cubicBezTo>
                  <a:cubicBezTo>
                    <a:pt x="75" y="414"/>
                    <a:pt x="77" y="404"/>
                    <a:pt x="76" y="394"/>
                  </a:cubicBezTo>
                  <a:cubicBezTo>
                    <a:pt x="76" y="374"/>
                    <a:pt x="73" y="354"/>
                    <a:pt x="83" y="3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21" name="Freeform 6"/>
            <p:cNvSpPr>
              <a:spLocks/>
            </p:cNvSpPr>
            <p:nvPr/>
          </p:nvSpPr>
          <p:spPr bwMode="auto">
            <a:xfrm>
              <a:off x="1948" y="1570"/>
              <a:ext cx="14" cy="19"/>
            </a:xfrm>
            <a:custGeom>
              <a:avLst/>
              <a:gdLst>
                <a:gd name="T0" fmla="*/ 2 w 6"/>
                <a:gd name="T1" fmla="*/ 8 h 8"/>
                <a:gd name="T2" fmla="*/ 1 w 6"/>
                <a:gd name="T3" fmla="*/ 2 h 8"/>
                <a:gd name="T4" fmla="*/ 6 w 6"/>
                <a:gd name="T5" fmla="*/ 4 h 8"/>
                <a:gd name="T6" fmla="*/ 2 w 6"/>
                <a:gd name="T7" fmla="*/ 8 h 8"/>
              </a:gdLst>
              <a:ahLst/>
              <a:cxnLst>
                <a:cxn ang="0">
                  <a:pos x="T0" y="T1"/>
                </a:cxn>
                <a:cxn ang="0">
                  <a:pos x="T2" y="T3"/>
                </a:cxn>
                <a:cxn ang="0">
                  <a:pos x="T4" y="T5"/>
                </a:cxn>
                <a:cxn ang="0">
                  <a:pos x="T6" y="T7"/>
                </a:cxn>
              </a:cxnLst>
              <a:rect l="0" t="0" r="r" b="b"/>
              <a:pathLst>
                <a:path w="6" h="8">
                  <a:moveTo>
                    <a:pt x="2" y="8"/>
                  </a:moveTo>
                  <a:cubicBezTo>
                    <a:pt x="2" y="6"/>
                    <a:pt x="0" y="3"/>
                    <a:pt x="1" y="2"/>
                  </a:cubicBezTo>
                  <a:cubicBezTo>
                    <a:pt x="3" y="0"/>
                    <a:pt x="5" y="2"/>
                    <a:pt x="6" y="4"/>
                  </a:cubicBezTo>
                  <a:cubicBezTo>
                    <a:pt x="5" y="5"/>
                    <a:pt x="4" y="7"/>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22" name="Freeform 7"/>
            <p:cNvSpPr>
              <a:spLocks/>
            </p:cNvSpPr>
            <p:nvPr/>
          </p:nvSpPr>
          <p:spPr bwMode="auto">
            <a:xfrm>
              <a:off x="2580" y="530"/>
              <a:ext cx="7" cy="8"/>
            </a:xfrm>
            <a:custGeom>
              <a:avLst/>
              <a:gdLst>
                <a:gd name="T0" fmla="*/ 3 w 3"/>
                <a:gd name="T1" fmla="*/ 0 h 3"/>
                <a:gd name="T2" fmla="*/ 3 w 3"/>
                <a:gd name="T3" fmla="*/ 3 h 3"/>
                <a:gd name="T4" fmla="*/ 0 w 3"/>
                <a:gd name="T5" fmla="*/ 2 h 3"/>
                <a:gd name="T6" fmla="*/ 3 w 3"/>
                <a:gd name="T7" fmla="*/ 0 h 3"/>
              </a:gdLst>
              <a:ahLst/>
              <a:cxnLst>
                <a:cxn ang="0">
                  <a:pos x="T0" y="T1"/>
                </a:cxn>
                <a:cxn ang="0">
                  <a:pos x="T2" y="T3"/>
                </a:cxn>
                <a:cxn ang="0">
                  <a:pos x="T4" y="T5"/>
                </a:cxn>
                <a:cxn ang="0">
                  <a:pos x="T6" y="T7"/>
                </a:cxn>
              </a:cxnLst>
              <a:rect l="0" t="0" r="r" b="b"/>
              <a:pathLst>
                <a:path w="3" h="3">
                  <a:moveTo>
                    <a:pt x="3" y="0"/>
                  </a:moveTo>
                  <a:cubicBezTo>
                    <a:pt x="3" y="1"/>
                    <a:pt x="3" y="2"/>
                    <a:pt x="3" y="3"/>
                  </a:cubicBezTo>
                  <a:cubicBezTo>
                    <a:pt x="2" y="3"/>
                    <a:pt x="1" y="3"/>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23" name="Freeform 8"/>
            <p:cNvSpPr>
              <a:spLocks/>
            </p:cNvSpPr>
            <p:nvPr/>
          </p:nvSpPr>
          <p:spPr bwMode="auto">
            <a:xfrm>
              <a:off x="951" y="568"/>
              <a:ext cx="7" cy="10"/>
            </a:xfrm>
            <a:custGeom>
              <a:avLst/>
              <a:gdLst>
                <a:gd name="T0" fmla="*/ 0 w 3"/>
                <a:gd name="T1" fmla="*/ 1 h 4"/>
                <a:gd name="T2" fmla="*/ 2 w 3"/>
                <a:gd name="T3" fmla="*/ 0 h 4"/>
                <a:gd name="T4" fmla="*/ 3 w 3"/>
                <a:gd name="T5" fmla="*/ 4 h 4"/>
                <a:gd name="T6" fmla="*/ 0 w 3"/>
                <a:gd name="T7" fmla="*/ 1 h 4"/>
              </a:gdLst>
              <a:ahLst/>
              <a:cxnLst>
                <a:cxn ang="0">
                  <a:pos x="T0" y="T1"/>
                </a:cxn>
                <a:cxn ang="0">
                  <a:pos x="T2" y="T3"/>
                </a:cxn>
                <a:cxn ang="0">
                  <a:pos x="T4" y="T5"/>
                </a:cxn>
                <a:cxn ang="0">
                  <a:pos x="T6" y="T7"/>
                </a:cxn>
              </a:cxnLst>
              <a:rect l="0" t="0" r="r" b="b"/>
              <a:pathLst>
                <a:path w="3" h="4">
                  <a:moveTo>
                    <a:pt x="0" y="1"/>
                  </a:moveTo>
                  <a:cubicBezTo>
                    <a:pt x="1" y="1"/>
                    <a:pt x="1" y="0"/>
                    <a:pt x="2" y="0"/>
                  </a:cubicBezTo>
                  <a:cubicBezTo>
                    <a:pt x="3" y="1"/>
                    <a:pt x="3" y="3"/>
                    <a:pt x="3" y="4"/>
                  </a:cubicBezTo>
                  <a:cubicBezTo>
                    <a:pt x="2" y="3"/>
                    <a:pt x="1" y="2"/>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24" name="Freeform 9"/>
            <p:cNvSpPr>
              <a:spLocks/>
            </p:cNvSpPr>
            <p:nvPr/>
          </p:nvSpPr>
          <p:spPr bwMode="auto">
            <a:xfrm>
              <a:off x="1912" y="623"/>
              <a:ext cx="343" cy="230"/>
            </a:xfrm>
            <a:custGeom>
              <a:avLst/>
              <a:gdLst>
                <a:gd name="T0" fmla="*/ 45 w 145"/>
                <a:gd name="T1" fmla="*/ 94 h 97"/>
                <a:gd name="T2" fmla="*/ 60 w 145"/>
                <a:gd name="T3" fmla="*/ 71 h 97"/>
                <a:gd name="T4" fmla="*/ 67 w 145"/>
                <a:gd name="T5" fmla="*/ 56 h 97"/>
                <a:gd name="T6" fmla="*/ 46 w 145"/>
                <a:gd name="T7" fmla="*/ 55 h 97"/>
                <a:gd name="T8" fmla="*/ 33 w 145"/>
                <a:gd name="T9" fmla="*/ 72 h 97"/>
                <a:gd name="T10" fmla="*/ 0 w 145"/>
                <a:gd name="T11" fmla="*/ 67 h 97"/>
                <a:gd name="T12" fmla="*/ 95 w 145"/>
                <a:gd name="T13" fmla="*/ 0 h 97"/>
                <a:gd name="T14" fmla="*/ 111 w 145"/>
                <a:gd name="T15" fmla="*/ 32 h 97"/>
                <a:gd name="T16" fmla="*/ 145 w 145"/>
                <a:gd name="T17" fmla="*/ 42 h 97"/>
                <a:gd name="T18" fmla="*/ 49 w 145"/>
                <a:gd name="T19" fmla="*/ 97 h 97"/>
                <a:gd name="T20" fmla="*/ 45 w 145"/>
                <a:gd name="T21" fmla="*/ 9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 h="97">
                  <a:moveTo>
                    <a:pt x="45" y="94"/>
                  </a:moveTo>
                  <a:cubicBezTo>
                    <a:pt x="47" y="84"/>
                    <a:pt x="53" y="77"/>
                    <a:pt x="60" y="71"/>
                  </a:cubicBezTo>
                  <a:cubicBezTo>
                    <a:pt x="64" y="67"/>
                    <a:pt x="75" y="65"/>
                    <a:pt x="67" y="56"/>
                  </a:cubicBezTo>
                  <a:cubicBezTo>
                    <a:pt x="61" y="49"/>
                    <a:pt x="52" y="49"/>
                    <a:pt x="46" y="55"/>
                  </a:cubicBezTo>
                  <a:cubicBezTo>
                    <a:pt x="41" y="59"/>
                    <a:pt x="38" y="65"/>
                    <a:pt x="33" y="72"/>
                  </a:cubicBezTo>
                  <a:cubicBezTo>
                    <a:pt x="26" y="47"/>
                    <a:pt x="13" y="60"/>
                    <a:pt x="0" y="67"/>
                  </a:cubicBezTo>
                  <a:cubicBezTo>
                    <a:pt x="18" y="25"/>
                    <a:pt x="49" y="3"/>
                    <a:pt x="95" y="0"/>
                  </a:cubicBezTo>
                  <a:cubicBezTo>
                    <a:pt x="83" y="18"/>
                    <a:pt x="108" y="19"/>
                    <a:pt x="111" y="32"/>
                  </a:cubicBezTo>
                  <a:cubicBezTo>
                    <a:pt x="115" y="57"/>
                    <a:pt x="134" y="29"/>
                    <a:pt x="145" y="42"/>
                  </a:cubicBezTo>
                  <a:cubicBezTo>
                    <a:pt x="110" y="55"/>
                    <a:pt x="75" y="69"/>
                    <a:pt x="49" y="97"/>
                  </a:cubicBezTo>
                  <a:cubicBezTo>
                    <a:pt x="48" y="96"/>
                    <a:pt x="46" y="95"/>
                    <a:pt x="45"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25" name="Freeform 10"/>
            <p:cNvSpPr>
              <a:spLocks/>
            </p:cNvSpPr>
            <p:nvPr/>
          </p:nvSpPr>
          <p:spPr bwMode="auto">
            <a:xfrm>
              <a:off x="2002" y="846"/>
              <a:ext cx="26" cy="30"/>
            </a:xfrm>
            <a:custGeom>
              <a:avLst/>
              <a:gdLst>
                <a:gd name="T0" fmla="*/ 11 w 11"/>
                <a:gd name="T1" fmla="*/ 3 h 13"/>
                <a:gd name="T2" fmla="*/ 3 w 11"/>
                <a:gd name="T3" fmla="*/ 9 h 13"/>
                <a:gd name="T4" fmla="*/ 7 w 11"/>
                <a:gd name="T5" fmla="*/ 0 h 13"/>
                <a:gd name="T6" fmla="*/ 11 w 11"/>
                <a:gd name="T7" fmla="*/ 3 h 13"/>
              </a:gdLst>
              <a:ahLst/>
              <a:cxnLst>
                <a:cxn ang="0">
                  <a:pos x="T0" y="T1"/>
                </a:cxn>
                <a:cxn ang="0">
                  <a:pos x="T2" y="T3"/>
                </a:cxn>
                <a:cxn ang="0">
                  <a:pos x="T4" y="T5"/>
                </a:cxn>
                <a:cxn ang="0">
                  <a:pos x="T6" y="T7"/>
                </a:cxn>
              </a:cxnLst>
              <a:rect l="0" t="0" r="r" b="b"/>
              <a:pathLst>
                <a:path w="11" h="13">
                  <a:moveTo>
                    <a:pt x="11" y="3"/>
                  </a:moveTo>
                  <a:cubicBezTo>
                    <a:pt x="9" y="6"/>
                    <a:pt x="8" y="13"/>
                    <a:pt x="3" y="9"/>
                  </a:cubicBezTo>
                  <a:cubicBezTo>
                    <a:pt x="0" y="7"/>
                    <a:pt x="4" y="2"/>
                    <a:pt x="7" y="0"/>
                  </a:cubicBezTo>
                  <a:cubicBezTo>
                    <a:pt x="8" y="1"/>
                    <a:pt x="10" y="2"/>
                    <a:pt x="1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grpSp>
      <p:grpSp>
        <p:nvGrpSpPr>
          <p:cNvPr id="26" name="Group 8"/>
          <p:cNvGrpSpPr>
            <a:grpSpLocks noChangeAspect="1"/>
          </p:cNvGrpSpPr>
          <p:nvPr/>
        </p:nvGrpSpPr>
        <p:grpSpPr bwMode="auto">
          <a:xfrm>
            <a:off x="3553059" y="2221416"/>
            <a:ext cx="1460182" cy="828352"/>
            <a:chOff x="1614" y="3404"/>
            <a:chExt cx="691" cy="392"/>
          </a:xfrm>
          <a:solidFill>
            <a:schemeClr val="accent1">
              <a:lumMod val="60000"/>
              <a:lumOff val="40000"/>
            </a:schemeClr>
          </a:solidFill>
        </p:grpSpPr>
        <p:sp>
          <p:nvSpPr>
            <p:cNvPr id="27" name="Freeform 9"/>
            <p:cNvSpPr>
              <a:spLocks/>
            </p:cNvSpPr>
            <p:nvPr/>
          </p:nvSpPr>
          <p:spPr bwMode="auto">
            <a:xfrm>
              <a:off x="1614" y="3404"/>
              <a:ext cx="691" cy="349"/>
            </a:xfrm>
            <a:custGeom>
              <a:avLst/>
              <a:gdLst>
                <a:gd name="T0" fmla="*/ 145 w 289"/>
                <a:gd name="T1" fmla="*/ 13 h 145"/>
                <a:gd name="T2" fmla="*/ 276 w 289"/>
                <a:gd name="T3" fmla="*/ 145 h 145"/>
                <a:gd name="T4" fmla="*/ 289 w 289"/>
                <a:gd name="T5" fmla="*/ 145 h 145"/>
                <a:gd name="T6" fmla="*/ 145 w 289"/>
                <a:gd name="T7" fmla="*/ 0 h 145"/>
                <a:gd name="T8" fmla="*/ 0 w 289"/>
                <a:gd name="T9" fmla="*/ 145 h 145"/>
                <a:gd name="T10" fmla="*/ 13 w 289"/>
                <a:gd name="T11" fmla="*/ 145 h 145"/>
                <a:gd name="T12" fmla="*/ 145 w 289"/>
                <a:gd name="T13" fmla="*/ 13 h 145"/>
              </a:gdLst>
              <a:ahLst/>
              <a:cxnLst>
                <a:cxn ang="0">
                  <a:pos x="T0" y="T1"/>
                </a:cxn>
                <a:cxn ang="0">
                  <a:pos x="T2" y="T3"/>
                </a:cxn>
                <a:cxn ang="0">
                  <a:pos x="T4" y="T5"/>
                </a:cxn>
                <a:cxn ang="0">
                  <a:pos x="T6" y="T7"/>
                </a:cxn>
                <a:cxn ang="0">
                  <a:pos x="T8" y="T9"/>
                </a:cxn>
                <a:cxn ang="0">
                  <a:pos x="T10" y="T11"/>
                </a:cxn>
                <a:cxn ang="0">
                  <a:pos x="T12" y="T13"/>
                </a:cxn>
              </a:cxnLst>
              <a:rect l="0" t="0" r="r" b="b"/>
              <a:pathLst>
                <a:path w="289" h="145">
                  <a:moveTo>
                    <a:pt x="145" y="13"/>
                  </a:moveTo>
                  <a:cubicBezTo>
                    <a:pt x="218" y="13"/>
                    <a:pt x="276" y="72"/>
                    <a:pt x="276" y="145"/>
                  </a:cubicBezTo>
                  <a:cubicBezTo>
                    <a:pt x="289" y="145"/>
                    <a:pt x="289" y="145"/>
                    <a:pt x="289" y="145"/>
                  </a:cubicBezTo>
                  <a:cubicBezTo>
                    <a:pt x="289" y="65"/>
                    <a:pt x="225" y="0"/>
                    <a:pt x="145" y="0"/>
                  </a:cubicBezTo>
                  <a:cubicBezTo>
                    <a:pt x="65" y="0"/>
                    <a:pt x="0" y="65"/>
                    <a:pt x="0" y="145"/>
                  </a:cubicBezTo>
                  <a:cubicBezTo>
                    <a:pt x="13" y="145"/>
                    <a:pt x="13" y="145"/>
                    <a:pt x="13" y="145"/>
                  </a:cubicBezTo>
                  <a:cubicBezTo>
                    <a:pt x="13" y="72"/>
                    <a:pt x="72" y="13"/>
                    <a:pt x="14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28" name="Oval 10"/>
            <p:cNvSpPr>
              <a:spLocks noChangeArrowheads="1"/>
            </p:cNvSpPr>
            <p:nvPr/>
          </p:nvSpPr>
          <p:spPr bwMode="auto">
            <a:xfrm>
              <a:off x="1927" y="3464"/>
              <a:ext cx="60" cy="5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29" name="Oval 11"/>
            <p:cNvSpPr>
              <a:spLocks noChangeArrowheads="1"/>
            </p:cNvSpPr>
            <p:nvPr/>
          </p:nvSpPr>
          <p:spPr bwMode="auto">
            <a:xfrm>
              <a:off x="2068" y="3512"/>
              <a:ext cx="60" cy="5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30" name="Oval 12"/>
            <p:cNvSpPr>
              <a:spLocks noChangeArrowheads="1"/>
            </p:cNvSpPr>
            <p:nvPr/>
          </p:nvSpPr>
          <p:spPr bwMode="auto">
            <a:xfrm>
              <a:off x="1786" y="3512"/>
              <a:ext cx="60" cy="5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31" name="Oval 13"/>
            <p:cNvSpPr>
              <a:spLocks noChangeArrowheads="1"/>
            </p:cNvSpPr>
            <p:nvPr/>
          </p:nvSpPr>
          <p:spPr bwMode="auto">
            <a:xfrm>
              <a:off x="2157" y="3614"/>
              <a:ext cx="57" cy="5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32" name="Oval 14"/>
            <p:cNvSpPr>
              <a:spLocks noChangeArrowheads="1"/>
            </p:cNvSpPr>
            <p:nvPr/>
          </p:nvSpPr>
          <p:spPr bwMode="auto">
            <a:xfrm>
              <a:off x="1700" y="3614"/>
              <a:ext cx="58" cy="5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33" name="Freeform 15"/>
            <p:cNvSpPr>
              <a:spLocks noEditPoints="1"/>
            </p:cNvSpPr>
            <p:nvPr/>
          </p:nvSpPr>
          <p:spPr bwMode="auto">
            <a:xfrm>
              <a:off x="1913" y="3606"/>
              <a:ext cx="191" cy="190"/>
            </a:xfrm>
            <a:custGeom>
              <a:avLst/>
              <a:gdLst>
                <a:gd name="T0" fmla="*/ 50 w 80"/>
                <a:gd name="T1" fmla="*/ 0 h 79"/>
                <a:gd name="T2" fmla="*/ 58 w 80"/>
                <a:gd name="T3" fmla="*/ 8 h 79"/>
                <a:gd name="T4" fmla="*/ 23 w 80"/>
                <a:gd name="T5" fmla="*/ 43 h 79"/>
                <a:gd name="T6" fmla="*/ 19 w 80"/>
                <a:gd name="T7" fmla="*/ 42 h 79"/>
                <a:gd name="T8" fmla="*/ 0 w 80"/>
                <a:gd name="T9" fmla="*/ 61 h 79"/>
                <a:gd name="T10" fmla="*/ 19 w 80"/>
                <a:gd name="T11" fmla="*/ 79 h 79"/>
                <a:gd name="T12" fmla="*/ 37 w 80"/>
                <a:gd name="T13" fmla="*/ 61 h 79"/>
                <a:gd name="T14" fmla="*/ 37 w 80"/>
                <a:gd name="T15" fmla="*/ 57 h 79"/>
                <a:gd name="T16" fmla="*/ 72 w 80"/>
                <a:gd name="T17" fmla="*/ 22 h 79"/>
                <a:gd name="T18" fmla="*/ 80 w 80"/>
                <a:gd name="T19" fmla="*/ 30 h 79"/>
                <a:gd name="T20" fmla="*/ 80 w 80"/>
                <a:gd name="T21" fmla="*/ 0 h 79"/>
                <a:gd name="T22" fmla="*/ 50 w 80"/>
                <a:gd name="T23" fmla="*/ 0 h 79"/>
                <a:gd name="T24" fmla="*/ 19 w 80"/>
                <a:gd name="T25" fmla="*/ 72 h 79"/>
                <a:gd name="T26" fmla="*/ 7 w 80"/>
                <a:gd name="T27" fmla="*/ 61 h 79"/>
                <a:gd name="T28" fmla="*/ 19 w 80"/>
                <a:gd name="T29" fmla="*/ 49 h 79"/>
                <a:gd name="T30" fmla="*/ 30 w 80"/>
                <a:gd name="T31" fmla="*/ 61 h 79"/>
                <a:gd name="T32" fmla="*/ 19 w 80"/>
                <a:gd name="T33" fmla="*/ 7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79">
                  <a:moveTo>
                    <a:pt x="50" y="0"/>
                  </a:moveTo>
                  <a:cubicBezTo>
                    <a:pt x="58" y="8"/>
                    <a:pt x="58" y="8"/>
                    <a:pt x="58" y="8"/>
                  </a:cubicBezTo>
                  <a:cubicBezTo>
                    <a:pt x="23" y="43"/>
                    <a:pt x="23" y="43"/>
                    <a:pt x="23" y="43"/>
                  </a:cubicBezTo>
                  <a:cubicBezTo>
                    <a:pt x="21" y="42"/>
                    <a:pt x="20" y="42"/>
                    <a:pt x="19" y="42"/>
                  </a:cubicBezTo>
                  <a:cubicBezTo>
                    <a:pt x="8" y="42"/>
                    <a:pt x="0" y="51"/>
                    <a:pt x="0" y="61"/>
                  </a:cubicBezTo>
                  <a:cubicBezTo>
                    <a:pt x="0" y="71"/>
                    <a:pt x="8" y="79"/>
                    <a:pt x="19" y="79"/>
                  </a:cubicBezTo>
                  <a:cubicBezTo>
                    <a:pt x="29" y="79"/>
                    <a:pt x="37" y="71"/>
                    <a:pt x="37" y="61"/>
                  </a:cubicBezTo>
                  <a:cubicBezTo>
                    <a:pt x="37" y="60"/>
                    <a:pt x="37" y="58"/>
                    <a:pt x="37" y="57"/>
                  </a:cubicBezTo>
                  <a:cubicBezTo>
                    <a:pt x="72" y="22"/>
                    <a:pt x="72" y="22"/>
                    <a:pt x="72" y="22"/>
                  </a:cubicBezTo>
                  <a:cubicBezTo>
                    <a:pt x="80" y="30"/>
                    <a:pt x="80" y="30"/>
                    <a:pt x="80" y="30"/>
                  </a:cubicBezTo>
                  <a:cubicBezTo>
                    <a:pt x="80" y="0"/>
                    <a:pt x="80" y="0"/>
                    <a:pt x="80" y="0"/>
                  </a:cubicBezTo>
                  <a:lnTo>
                    <a:pt x="50" y="0"/>
                  </a:lnTo>
                  <a:close/>
                  <a:moveTo>
                    <a:pt x="19" y="72"/>
                  </a:moveTo>
                  <a:cubicBezTo>
                    <a:pt x="12" y="72"/>
                    <a:pt x="7" y="67"/>
                    <a:pt x="7" y="61"/>
                  </a:cubicBezTo>
                  <a:cubicBezTo>
                    <a:pt x="7" y="54"/>
                    <a:pt x="12" y="49"/>
                    <a:pt x="19" y="49"/>
                  </a:cubicBezTo>
                  <a:cubicBezTo>
                    <a:pt x="25" y="49"/>
                    <a:pt x="30" y="54"/>
                    <a:pt x="30" y="61"/>
                  </a:cubicBezTo>
                  <a:cubicBezTo>
                    <a:pt x="30" y="67"/>
                    <a:pt x="25" y="72"/>
                    <a:pt x="19"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34" name="Freeform 16"/>
            <p:cNvSpPr>
              <a:spLocks noEditPoints="1"/>
            </p:cNvSpPr>
            <p:nvPr/>
          </p:nvSpPr>
          <p:spPr bwMode="auto">
            <a:xfrm>
              <a:off x="1676" y="3724"/>
              <a:ext cx="564" cy="29"/>
            </a:xfrm>
            <a:custGeom>
              <a:avLst/>
              <a:gdLst>
                <a:gd name="T0" fmla="*/ 12 w 236"/>
                <a:gd name="T1" fmla="*/ 0 h 12"/>
                <a:gd name="T2" fmla="*/ 0 w 236"/>
                <a:gd name="T3" fmla="*/ 12 h 12"/>
                <a:gd name="T4" fmla="*/ 25 w 236"/>
                <a:gd name="T5" fmla="*/ 12 h 12"/>
                <a:gd name="T6" fmla="*/ 12 w 236"/>
                <a:gd name="T7" fmla="*/ 0 h 12"/>
                <a:gd name="T8" fmla="*/ 224 w 236"/>
                <a:gd name="T9" fmla="*/ 0 h 12"/>
                <a:gd name="T10" fmla="*/ 212 w 236"/>
                <a:gd name="T11" fmla="*/ 12 h 12"/>
                <a:gd name="T12" fmla="*/ 236 w 236"/>
                <a:gd name="T13" fmla="*/ 12 h 12"/>
                <a:gd name="T14" fmla="*/ 224 w 236"/>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12">
                  <a:moveTo>
                    <a:pt x="12" y="0"/>
                  </a:moveTo>
                  <a:cubicBezTo>
                    <a:pt x="6" y="0"/>
                    <a:pt x="0" y="5"/>
                    <a:pt x="0" y="12"/>
                  </a:cubicBezTo>
                  <a:cubicBezTo>
                    <a:pt x="25" y="12"/>
                    <a:pt x="25" y="12"/>
                    <a:pt x="25" y="12"/>
                  </a:cubicBezTo>
                  <a:cubicBezTo>
                    <a:pt x="25" y="5"/>
                    <a:pt x="19" y="0"/>
                    <a:pt x="12" y="0"/>
                  </a:cubicBezTo>
                  <a:close/>
                  <a:moveTo>
                    <a:pt x="224" y="0"/>
                  </a:moveTo>
                  <a:cubicBezTo>
                    <a:pt x="217" y="0"/>
                    <a:pt x="212" y="5"/>
                    <a:pt x="212" y="12"/>
                  </a:cubicBezTo>
                  <a:cubicBezTo>
                    <a:pt x="236" y="12"/>
                    <a:pt x="236" y="12"/>
                    <a:pt x="236" y="12"/>
                  </a:cubicBezTo>
                  <a:cubicBezTo>
                    <a:pt x="236" y="5"/>
                    <a:pt x="231" y="0"/>
                    <a:pt x="2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grpSp>
      <p:grpSp>
        <p:nvGrpSpPr>
          <p:cNvPr id="35" name="Group 34"/>
          <p:cNvGrpSpPr/>
          <p:nvPr/>
        </p:nvGrpSpPr>
        <p:grpSpPr>
          <a:xfrm>
            <a:off x="9346601" y="4413845"/>
            <a:ext cx="1336639" cy="1012605"/>
            <a:chOff x="9888538" y="3827463"/>
            <a:chExt cx="1676400" cy="1270000"/>
          </a:xfrm>
          <a:solidFill>
            <a:schemeClr val="accent1">
              <a:lumMod val="60000"/>
              <a:lumOff val="40000"/>
            </a:schemeClr>
          </a:solidFill>
        </p:grpSpPr>
        <p:sp>
          <p:nvSpPr>
            <p:cNvPr id="36" name="Rectangle 35"/>
            <p:cNvSpPr>
              <a:spLocks noChangeArrowheads="1"/>
            </p:cNvSpPr>
            <p:nvPr/>
          </p:nvSpPr>
          <p:spPr bwMode="auto">
            <a:xfrm>
              <a:off x="10485438" y="4211638"/>
              <a:ext cx="69850" cy="298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37" name="Rectangle 36"/>
            <p:cNvSpPr>
              <a:spLocks noChangeArrowheads="1"/>
            </p:cNvSpPr>
            <p:nvPr/>
          </p:nvSpPr>
          <p:spPr bwMode="auto">
            <a:xfrm>
              <a:off x="10180638" y="4630738"/>
              <a:ext cx="352425" cy="53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38" name="Rectangle 37"/>
            <p:cNvSpPr>
              <a:spLocks noChangeArrowheads="1"/>
            </p:cNvSpPr>
            <p:nvPr/>
          </p:nvSpPr>
          <p:spPr bwMode="auto">
            <a:xfrm>
              <a:off x="10091738" y="4630738"/>
              <a:ext cx="57150" cy="53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39" name="Rectangle 38"/>
            <p:cNvSpPr>
              <a:spLocks noChangeArrowheads="1"/>
            </p:cNvSpPr>
            <p:nvPr/>
          </p:nvSpPr>
          <p:spPr bwMode="auto">
            <a:xfrm>
              <a:off x="10180638" y="4745038"/>
              <a:ext cx="381000" cy="53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40" name="Rectangle 39"/>
            <p:cNvSpPr>
              <a:spLocks noChangeArrowheads="1"/>
            </p:cNvSpPr>
            <p:nvPr/>
          </p:nvSpPr>
          <p:spPr bwMode="auto">
            <a:xfrm>
              <a:off x="10091738" y="4745038"/>
              <a:ext cx="57150" cy="53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41" name="Rectangle 40"/>
            <p:cNvSpPr>
              <a:spLocks noChangeArrowheads="1"/>
            </p:cNvSpPr>
            <p:nvPr/>
          </p:nvSpPr>
          <p:spPr bwMode="auto">
            <a:xfrm>
              <a:off x="10180638" y="4852988"/>
              <a:ext cx="282575" cy="53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42" name="Rectangle 41"/>
            <p:cNvSpPr>
              <a:spLocks noChangeArrowheads="1"/>
            </p:cNvSpPr>
            <p:nvPr/>
          </p:nvSpPr>
          <p:spPr bwMode="auto">
            <a:xfrm>
              <a:off x="10091738" y="4852988"/>
              <a:ext cx="57150" cy="53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43" name="Rectangle 42"/>
            <p:cNvSpPr>
              <a:spLocks noChangeArrowheads="1"/>
            </p:cNvSpPr>
            <p:nvPr/>
          </p:nvSpPr>
          <p:spPr bwMode="auto">
            <a:xfrm>
              <a:off x="10387013" y="4433888"/>
              <a:ext cx="69850" cy="76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44" name="Rectangle 43"/>
            <p:cNvSpPr>
              <a:spLocks noChangeArrowheads="1"/>
            </p:cNvSpPr>
            <p:nvPr/>
          </p:nvSpPr>
          <p:spPr bwMode="auto">
            <a:xfrm>
              <a:off x="10288588" y="4303713"/>
              <a:ext cx="69850" cy="206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45" name="Rectangle 44"/>
            <p:cNvSpPr>
              <a:spLocks noChangeArrowheads="1"/>
            </p:cNvSpPr>
            <p:nvPr/>
          </p:nvSpPr>
          <p:spPr bwMode="auto">
            <a:xfrm>
              <a:off x="10186988" y="4249738"/>
              <a:ext cx="69850" cy="260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46" name="Rectangle 45"/>
            <p:cNvSpPr>
              <a:spLocks noChangeArrowheads="1"/>
            </p:cNvSpPr>
            <p:nvPr/>
          </p:nvSpPr>
          <p:spPr bwMode="auto">
            <a:xfrm>
              <a:off x="10088563" y="4348163"/>
              <a:ext cx="69850" cy="161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47" name="Freeform 46"/>
            <p:cNvSpPr>
              <a:spLocks/>
            </p:cNvSpPr>
            <p:nvPr/>
          </p:nvSpPr>
          <p:spPr bwMode="auto">
            <a:xfrm>
              <a:off x="10720388" y="4329113"/>
              <a:ext cx="558800" cy="561975"/>
            </a:xfrm>
            <a:custGeom>
              <a:avLst/>
              <a:gdLst>
                <a:gd name="T0" fmla="*/ 176 w 352"/>
                <a:gd name="T1" fmla="*/ 0 h 354"/>
                <a:gd name="T2" fmla="*/ 176 w 352"/>
                <a:gd name="T3" fmla="*/ 0 h 354"/>
                <a:gd name="T4" fmla="*/ 158 w 352"/>
                <a:gd name="T5" fmla="*/ 2 h 354"/>
                <a:gd name="T6" fmla="*/ 140 w 352"/>
                <a:gd name="T7" fmla="*/ 4 h 354"/>
                <a:gd name="T8" fmla="*/ 124 w 352"/>
                <a:gd name="T9" fmla="*/ 8 h 354"/>
                <a:gd name="T10" fmla="*/ 108 w 352"/>
                <a:gd name="T11" fmla="*/ 14 h 354"/>
                <a:gd name="T12" fmla="*/ 92 w 352"/>
                <a:gd name="T13" fmla="*/ 22 h 354"/>
                <a:gd name="T14" fmla="*/ 78 w 352"/>
                <a:gd name="T15" fmla="*/ 30 h 354"/>
                <a:gd name="T16" fmla="*/ 64 w 352"/>
                <a:gd name="T17" fmla="*/ 42 h 354"/>
                <a:gd name="T18" fmla="*/ 52 w 352"/>
                <a:gd name="T19" fmla="*/ 52 h 354"/>
                <a:gd name="T20" fmla="*/ 40 w 352"/>
                <a:gd name="T21" fmla="*/ 64 h 354"/>
                <a:gd name="T22" fmla="*/ 30 w 352"/>
                <a:gd name="T23" fmla="*/ 78 h 354"/>
                <a:gd name="T24" fmla="*/ 20 w 352"/>
                <a:gd name="T25" fmla="*/ 94 h 354"/>
                <a:gd name="T26" fmla="*/ 14 w 352"/>
                <a:gd name="T27" fmla="*/ 108 h 354"/>
                <a:gd name="T28" fmla="*/ 8 w 352"/>
                <a:gd name="T29" fmla="*/ 124 h 354"/>
                <a:gd name="T30" fmla="*/ 2 w 352"/>
                <a:gd name="T31" fmla="*/ 142 h 354"/>
                <a:gd name="T32" fmla="*/ 0 w 352"/>
                <a:gd name="T33" fmla="*/ 160 h 354"/>
                <a:gd name="T34" fmla="*/ 0 w 352"/>
                <a:gd name="T35" fmla="*/ 178 h 354"/>
                <a:gd name="T36" fmla="*/ 0 w 352"/>
                <a:gd name="T37" fmla="*/ 178 h 354"/>
                <a:gd name="T38" fmla="*/ 0 w 352"/>
                <a:gd name="T39" fmla="*/ 196 h 354"/>
                <a:gd name="T40" fmla="*/ 2 w 352"/>
                <a:gd name="T41" fmla="*/ 212 h 354"/>
                <a:gd name="T42" fmla="*/ 8 w 352"/>
                <a:gd name="T43" fmla="*/ 230 h 354"/>
                <a:gd name="T44" fmla="*/ 14 w 352"/>
                <a:gd name="T45" fmla="*/ 246 h 354"/>
                <a:gd name="T46" fmla="*/ 20 w 352"/>
                <a:gd name="T47" fmla="*/ 262 h 354"/>
                <a:gd name="T48" fmla="*/ 30 w 352"/>
                <a:gd name="T49" fmla="*/ 276 h 354"/>
                <a:gd name="T50" fmla="*/ 40 w 352"/>
                <a:gd name="T51" fmla="*/ 290 h 354"/>
                <a:gd name="T52" fmla="*/ 52 w 352"/>
                <a:gd name="T53" fmla="*/ 302 h 354"/>
                <a:gd name="T54" fmla="*/ 64 w 352"/>
                <a:gd name="T55" fmla="*/ 314 h 354"/>
                <a:gd name="T56" fmla="*/ 78 w 352"/>
                <a:gd name="T57" fmla="*/ 324 h 354"/>
                <a:gd name="T58" fmla="*/ 92 w 352"/>
                <a:gd name="T59" fmla="*/ 332 h 354"/>
                <a:gd name="T60" fmla="*/ 108 w 352"/>
                <a:gd name="T61" fmla="*/ 340 h 354"/>
                <a:gd name="T62" fmla="*/ 124 w 352"/>
                <a:gd name="T63" fmla="*/ 346 h 354"/>
                <a:gd name="T64" fmla="*/ 140 w 352"/>
                <a:gd name="T65" fmla="*/ 350 h 354"/>
                <a:gd name="T66" fmla="*/ 158 w 352"/>
                <a:gd name="T67" fmla="*/ 352 h 354"/>
                <a:gd name="T68" fmla="*/ 176 w 352"/>
                <a:gd name="T69" fmla="*/ 354 h 354"/>
                <a:gd name="T70" fmla="*/ 176 w 352"/>
                <a:gd name="T71" fmla="*/ 354 h 354"/>
                <a:gd name="T72" fmla="*/ 194 w 352"/>
                <a:gd name="T73" fmla="*/ 352 h 354"/>
                <a:gd name="T74" fmla="*/ 210 w 352"/>
                <a:gd name="T75" fmla="*/ 350 h 354"/>
                <a:gd name="T76" fmla="*/ 228 w 352"/>
                <a:gd name="T77" fmla="*/ 346 h 354"/>
                <a:gd name="T78" fmla="*/ 244 w 352"/>
                <a:gd name="T79" fmla="*/ 340 h 354"/>
                <a:gd name="T80" fmla="*/ 258 w 352"/>
                <a:gd name="T81" fmla="*/ 332 h 354"/>
                <a:gd name="T82" fmla="*/ 274 w 352"/>
                <a:gd name="T83" fmla="*/ 324 h 354"/>
                <a:gd name="T84" fmla="*/ 286 w 352"/>
                <a:gd name="T85" fmla="*/ 314 h 354"/>
                <a:gd name="T86" fmla="*/ 300 w 352"/>
                <a:gd name="T87" fmla="*/ 304 h 354"/>
                <a:gd name="T88" fmla="*/ 310 w 352"/>
                <a:gd name="T89" fmla="*/ 292 h 354"/>
                <a:gd name="T90" fmla="*/ 320 w 352"/>
                <a:gd name="T91" fmla="*/ 278 h 354"/>
                <a:gd name="T92" fmla="*/ 330 w 352"/>
                <a:gd name="T93" fmla="*/ 264 h 354"/>
                <a:gd name="T94" fmla="*/ 336 w 352"/>
                <a:gd name="T95" fmla="*/ 248 h 354"/>
                <a:gd name="T96" fmla="*/ 344 w 352"/>
                <a:gd name="T97" fmla="*/ 232 h 354"/>
                <a:gd name="T98" fmla="*/ 348 w 352"/>
                <a:gd name="T99" fmla="*/ 216 h 354"/>
                <a:gd name="T100" fmla="*/ 350 w 352"/>
                <a:gd name="T101" fmla="*/ 200 h 354"/>
                <a:gd name="T102" fmla="*/ 352 w 352"/>
                <a:gd name="T103" fmla="*/ 182 h 354"/>
                <a:gd name="T104" fmla="*/ 176 w 352"/>
                <a:gd name="T105" fmla="*/ 182 h 354"/>
                <a:gd name="T106" fmla="*/ 176 w 352"/>
                <a:gd name="T10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2" h="354">
                  <a:moveTo>
                    <a:pt x="176" y="0"/>
                  </a:moveTo>
                  <a:lnTo>
                    <a:pt x="176" y="0"/>
                  </a:lnTo>
                  <a:lnTo>
                    <a:pt x="158" y="2"/>
                  </a:lnTo>
                  <a:lnTo>
                    <a:pt x="140" y="4"/>
                  </a:lnTo>
                  <a:lnTo>
                    <a:pt x="124" y="8"/>
                  </a:lnTo>
                  <a:lnTo>
                    <a:pt x="108" y="14"/>
                  </a:lnTo>
                  <a:lnTo>
                    <a:pt x="92" y="22"/>
                  </a:lnTo>
                  <a:lnTo>
                    <a:pt x="78" y="30"/>
                  </a:lnTo>
                  <a:lnTo>
                    <a:pt x="64" y="42"/>
                  </a:lnTo>
                  <a:lnTo>
                    <a:pt x="52" y="52"/>
                  </a:lnTo>
                  <a:lnTo>
                    <a:pt x="40" y="64"/>
                  </a:lnTo>
                  <a:lnTo>
                    <a:pt x="30" y="78"/>
                  </a:lnTo>
                  <a:lnTo>
                    <a:pt x="20" y="94"/>
                  </a:lnTo>
                  <a:lnTo>
                    <a:pt x="14" y="108"/>
                  </a:lnTo>
                  <a:lnTo>
                    <a:pt x="8" y="124"/>
                  </a:lnTo>
                  <a:lnTo>
                    <a:pt x="2" y="142"/>
                  </a:lnTo>
                  <a:lnTo>
                    <a:pt x="0" y="160"/>
                  </a:lnTo>
                  <a:lnTo>
                    <a:pt x="0" y="178"/>
                  </a:lnTo>
                  <a:lnTo>
                    <a:pt x="0" y="178"/>
                  </a:lnTo>
                  <a:lnTo>
                    <a:pt x="0" y="196"/>
                  </a:lnTo>
                  <a:lnTo>
                    <a:pt x="2" y="212"/>
                  </a:lnTo>
                  <a:lnTo>
                    <a:pt x="8" y="230"/>
                  </a:lnTo>
                  <a:lnTo>
                    <a:pt x="14" y="246"/>
                  </a:lnTo>
                  <a:lnTo>
                    <a:pt x="20" y="262"/>
                  </a:lnTo>
                  <a:lnTo>
                    <a:pt x="30" y="276"/>
                  </a:lnTo>
                  <a:lnTo>
                    <a:pt x="40" y="290"/>
                  </a:lnTo>
                  <a:lnTo>
                    <a:pt x="52" y="302"/>
                  </a:lnTo>
                  <a:lnTo>
                    <a:pt x="64" y="314"/>
                  </a:lnTo>
                  <a:lnTo>
                    <a:pt x="78" y="324"/>
                  </a:lnTo>
                  <a:lnTo>
                    <a:pt x="92" y="332"/>
                  </a:lnTo>
                  <a:lnTo>
                    <a:pt x="108" y="340"/>
                  </a:lnTo>
                  <a:lnTo>
                    <a:pt x="124" y="346"/>
                  </a:lnTo>
                  <a:lnTo>
                    <a:pt x="140" y="350"/>
                  </a:lnTo>
                  <a:lnTo>
                    <a:pt x="158" y="352"/>
                  </a:lnTo>
                  <a:lnTo>
                    <a:pt x="176" y="354"/>
                  </a:lnTo>
                  <a:lnTo>
                    <a:pt x="176" y="354"/>
                  </a:lnTo>
                  <a:lnTo>
                    <a:pt x="194" y="352"/>
                  </a:lnTo>
                  <a:lnTo>
                    <a:pt x="210" y="350"/>
                  </a:lnTo>
                  <a:lnTo>
                    <a:pt x="228" y="346"/>
                  </a:lnTo>
                  <a:lnTo>
                    <a:pt x="244" y="340"/>
                  </a:lnTo>
                  <a:lnTo>
                    <a:pt x="258" y="332"/>
                  </a:lnTo>
                  <a:lnTo>
                    <a:pt x="274" y="324"/>
                  </a:lnTo>
                  <a:lnTo>
                    <a:pt x="286" y="314"/>
                  </a:lnTo>
                  <a:lnTo>
                    <a:pt x="300" y="304"/>
                  </a:lnTo>
                  <a:lnTo>
                    <a:pt x="310" y="292"/>
                  </a:lnTo>
                  <a:lnTo>
                    <a:pt x="320" y="278"/>
                  </a:lnTo>
                  <a:lnTo>
                    <a:pt x="330" y="264"/>
                  </a:lnTo>
                  <a:lnTo>
                    <a:pt x="336" y="248"/>
                  </a:lnTo>
                  <a:lnTo>
                    <a:pt x="344" y="232"/>
                  </a:lnTo>
                  <a:lnTo>
                    <a:pt x="348" y="216"/>
                  </a:lnTo>
                  <a:lnTo>
                    <a:pt x="350" y="200"/>
                  </a:lnTo>
                  <a:lnTo>
                    <a:pt x="352" y="182"/>
                  </a:lnTo>
                  <a:lnTo>
                    <a:pt x="176" y="182"/>
                  </a:lnTo>
                  <a:lnTo>
                    <a:pt x="1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48" name="Freeform 47"/>
            <p:cNvSpPr>
              <a:spLocks/>
            </p:cNvSpPr>
            <p:nvPr/>
          </p:nvSpPr>
          <p:spPr bwMode="auto">
            <a:xfrm>
              <a:off x="11053763" y="4278313"/>
              <a:ext cx="279400" cy="285750"/>
            </a:xfrm>
            <a:custGeom>
              <a:avLst/>
              <a:gdLst>
                <a:gd name="T0" fmla="*/ 0 w 176"/>
                <a:gd name="T1" fmla="*/ 0 h 180"/>
                <a:gd name="T2" fmla="*/ 0 w 176"/>
                <a:gd name="T3" fmla="*/ 180 h 180"/>
                <a:gd name="T4" fmla="*/ 176 w 176"/>
                <a:gd name="T5" fmla="*/ 180 h 180"/>
                <a:gd name="T6" fmla="*/ 176 w 176"/>
                <a:gd name="T7" fmla="*/ 176 h 180"/>
                <a:gd name="T8" fmla="*/ 176 w 176"/>
                <a:gd name="T9" fmla="*/ 176 h 180"/>
                <a:gd name="T10" fmla="*/ 174 w 176"/>
                <a:gd name="T11" fmla="*/ 158 h 180"/>
                <a:gd name="T12" fmla="*/ 172 w 176"/>
                <a:gd name="T13" fmla="*/ 140 h 180"/>
                <a:gd name="T14" fmla="*/ 168 w 176"/>
                <a:gd name="T15" fmla="*/ 124 h 180"/>
                <a:gd name="T16" fmla="*/ 162 w 176"/>
                <a:gd name="T17" fmla="*/ 106 h 180"/>
                <a:gd name="T18" fmla="*/ 154 w 176"/>
                <a:gd name="T19" fmla="*/ 92 h 180"/>
                <a:gd name="T20" fmla="*/ 146 w 176"/>
                <a:gd name="T21" fmla="*/ 76 h 180"/>
                <a:gd name="T22" fmla="*/ 136 w 176"/>
                <a:gd name="T23" fmla="*/ 64 h 180"/>
                <a:gd name="T24" fmla="*/ 124 w 176"/>
                <a:gd name="T25" fmla="*/ 50 h 180"/>
                <a:gd name="T26" fmla="*/ 112 w 176"/>
                <a:gd name="T27" fmla="*/ 40 h 180"/>
                <a:gd name="T28" fmla="*/ 98 w 176"/>
                <a:gd name="T29" fmla="*/ 30 h 180"/>
                <a:gd name="T30" fmla="*/ 84 w 176"/>
                <a:gd name="T31" fmla="*/ 20 h 180"/>
                <a:gd name="T32" fmla="*/ 68 w 176"/>
                <a:gd name="T33" fmla="*/ 14 h 180"/>
                <a:gd name="T34" fmla="*/ 52 w 176"/>
                <a:gd name="T35" fmla="*/ 8 h 180"/>
                <a:gd name="T36" fmla="*/ 34 w 176"/>
                <a:gd name="T37" fmla="*/ 2 h 180"/>
                <a:gd name="T38" fmla="*/ 18 w 176"/>
                <a:gd name="T39" fmla="*/ 0 h 180"/>
                <a:gd name="T40" fmla="*/ 0 w 176"/>
                <a:gd name="T4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6" h="180">
                  <a:moveTo>
                    <a:pt x="0" y="0"/>
                  </a:moveTo>
                  <a:lnTo>
                    <a:pt x="0" y="180"/>
                  </a:lnTo>
                  <a:lnTo>
                    <a:pt x="176" y="180"/>
                  </a:lnTo>
                  <a:lnTo>
                    <a:pt x="176" y="176"/>
                  </a:lnTo>
                  <a:lnTo>
                    <a:pt x="176" y="176"/>
                  </a:lnTo>
                  <a:lnTo>
                    <a:pt x="174" y="158"/>
                  </a:lnTo>
                  <a:lnTo>
                    <a:pt x="172" y="140"/>
                  </a:lnTo>
                  <a:lnTo>
                    <a:pt x="168" y="124"/>
                  </a:lnTo>
                  <a:lnTo>
                    <a:pt x="162" y="106"/>
                  </a:lnTo>
                  <a:lnTo>
                    <a:pt x="154" y="92"/>
                  </a:lnTo>
                  <a:lnTo>
                    <a:pt x="146" y="76"/>
                  </a:lnTo>
                  <a:lnTo>
                    <a:pt x="136" y="64"/>
                  </a:lnTo>
                  <a:lnTo>
                    <a:pt x="124" y="50"/>
                  </a:lnTo>
                  <a:lnTo>
                    <a:pt x="112" y="40"/>
                  </a:lnTo>
                  <a:lnTo>
                    <a:pt x="98" y="30"/>
                  </a:lnTo>
                  <a:lnTo>
                    <a:pt x="84" y="20"/>
                  </a:lnTo>
                  <a:lnTo>
                    <a:pt x="68" y="14"/>
                  </a:lnTo>
                  <a:lnTo>
                    <a:pt x="52" y="8"/>
                  </a:lnTo>
                  <a:lnTo>
                    <a:pt x="34" y="2"/>
                  </a:lnTo>
                  <a:lnTo>
                    <a:pt x="1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49" name="Freeform 48"/>
            <p:cNvSpPr>
              <a:spLocks/>
            </p:cNvSpPr>
            <p:nvPr/>
          </p:nvSpPr>
          <p:spPr bwMode="auto">
            <a:xfrm>
              <a:off x="11053763" y="4278313"/>
              <a:ext cx="279400" cy="285750"/>
            </a:xfrm>
            <a:custGeom>
              <a:avLst/>
              <a:gdLst>
                <a:gd name="T0" fmla="*/ 0 w 176"/>
                <a:gd name="T1" fmla="*/ 0 h 180"/>
                <a:gd name="T2" fmla="*/ 0 w 176"/>
                <a:gd name="T3" fmla="*/ 180 h 180"/>
                <a:gd name="T4" fmla="*/ 176 w 176"/>
                <a:gd name="T5" fmla="*/ 180 h 180"/>
                <a:gd name="T6" fmla="*/ 176 w 176"/>
                <a:gd name="T7" fmla="*/ 176 h 180"/>
                <a:gd name="T8" fmla="*/ 176 w 176"/>
                <a:gd name="T9" fmla="*/ 176 h 180"/>
                <a:gd name="T10" fmla="*/ 174 w 176"/>
                <a:gd name="T11" fmla="*/ 158 h 180"/>
                <a:gd name="T12" fmla="*/ 172 w 176"/>
                <a:gd name="T13" fmla="*/ 140 h 180"/>
                <a:gd name="T14" fmla="*/ 168 w 176"/>
                <a:gd name="T15" fmla="*/ 124 h 180"/>
                <a:gd name="T16" fmla="*/ 162 w 176"/>
                <a:gd name="T17" fmla="*/ 106 h 180"/>
                <a:gd name="T18" fmla="*/ 154 w 176"/>
                <a:gd name="T19" fmla="*/ 92 h 180"/>
                <a:gd name="T20" fmla="*/ 146 w 176"/>
                <a:gd name="T21" fmla="*/ 76 h 180"/>
                <a:gd name="T22" fmla="*/ 136 w 176"/>
                <a:gd name="T23" fmla="*/ 64 h 180"/>
                <a:gd name="T24" fmla="*/ 124 w 176"/>
                <a:gd name="T25" fmla="*/ 50 h 180"/>
                <a:gd name="T26" fmla="*/ 112 w 176"/>
                <a:gd name="T27" fmla="*/ 40 h 180"/>
                <a:gd name="T28" fmla="*/ 98 w 176"/>
                <a:gd name="T29" fmla="*/ 30 h 180"/>
                <a:gd name="T30" fmla="*/ 84 w 176"/>
                <a:gd name="T31" fmla="*/ 20 h 180"/>
                <a:gd name="T32" fmla="*/ 68 w 176"/>
                <a:gd name="T33" fmla="*/ 14 h 180"/>
                <a:gd name="T34" fmla="*/ 52 w 176"/>
                <a:gd name="T35" fmla="*/ 8 h 180"/>
                <a:gd name="T36" fmla="*/ 34 w 176"/>
                <a:gd name="T37" fmla="*/ 2 h 180"/>
                <a:gd name="T38" fmla="*/ 18 w 176"/>
                <a:gd name="T39" fmla="*/ 0 h 180"/>
                <a:gd name="T40" fmla="*/ 0 w 176"/>
                <a:gd name="T4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6" h="180">
                  <a:moveTo>
                    <a:pt x="0" y="0"/>
                  </a:moveTo>
                  <a:lnTo>
                    <a:pt x="0" y="180"/>
                  </a:lnTo>
                  <a:lnTo>
                    <a:pt x="176" y="180"/>
                  </a:lnTo>
                  <a:lnTo>
                    <a:pt x="176" y="176"/>
                  </a:lnTo>
                  <a:lnTo>
                    <a:pt x="176" y="176"/>
                  </a:lnTo>
                  <a:lnTo>
                    <a:pt x="174" y="158"/>
                  </a:lnTo>
                  <a:lnTo>
                    <a:pt x="172" y="140"/>
                  </a:lnTo>
                  <a:lnTo>
                    <a:pt x="168" y="124"/>
                  </a:lnTo>
                  <a:lnTo>
                    <a:pt x="162" y="106"/>
                  </a:lnTo>
                  <a:lnTo>
                    <a:pt x="154" y="92"/>
                  </a:lnTo>
                  <a:lnTo>
                    <a:pt x="146" y="76"/>
                  </a:lnTo>
                  <a:lnTo>
                    <a:pt x="136" y="64"/>
                  </a:lnTo>
                  <a:lnTo>
                    <a:pt x="124" y="50"/>
                  </a:lnTo>
                  <a:lnTo>
                    <a:pt x="112" y="40"/>
                  </a:lnTo>
                  <a:lnTo>
                    <a:pt x="98" y="30"/>
                  </a:lnTo>
                  <a:lnTo>
                    <a:pt x="84" y="20"/>
                  </a:lnTo>
                  <a:lnTo>
                    <a:pt x="68" y="14"/>
                  </a:lnTo>
                  <a:lnTo>
                    <a:pt x="52" y="8"/>
                  </a:lnTo>
                  <a:lnTo>
                    <a:pt x="34" y="2"/>
                  </a:lnTo>
                  <a:lnTo>
                    <a:pt x="18"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51" name="Rectangle 49"/>
            <p:cNvSpPr>
              <a:spLocks noChangeArrowheads="1"/>
            </p:cNvSpPr>
            <p:nvPr/>
          </p:nvSpPr>
          <p:spPr bwMode="auto">
            <a:xfrm>
              <a:off x="11326813" y="3900488"/>
              <a:ext cx="53975" cy="53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52" name="Freeform 50"/>
            <p:cNvSpPr>
              <a:spLocks noEditPoints="1"/>
            </p:cNvSpPr>
            <p:nvPr/>
          </p:nvSpPr>
          <p:spPr bwMode="auto">
            <a:xfrm>
              <a:off x="9891713" y="3827463"/>
              <a:ext cx="1673225" cy="168275"/>
            </a:xfrm>
            <a:custGeom>
              <a:avLst/>
              <a:gdLst>
                <a:gd name="T0" fmla="*/ 0 w 1054"/>
                <a:gd name="T1" fmla="*/ 0 h 106"/>
                <a:gd name="T2" fmla="*/ 0 w 1054"/>
                <a:gd name="T3" fmla="*/ 106 h 106"/>
                <a:gd name="T4" fmla="*/ 1054 w 1054"/>
                <a:gd name="T5" fmla="*/ 106 h 106"/>
                <a:gd name="T6" fmla="*/ 1054 w 1054"/>
                <a:gd name="T7" fmla="*/ 0 h 106"/>
                <a:gd name="T8" fmla="*/ 0 w 1054"/>
                <a:gd name="T9" fmla="*/ 0 h 106"/>
                <a:gd name="T10" fmla="*/ 860 w 1054"/>
                <a:gd name="T11" fmla="*/ 88 h 106"/>
                <a:gd name="T12" fmla="*/ 798 w 1054"/>
                <a:gd name="T13" fmla="*/ 88 h 106"/>
                <a:gd name="T14" fmla="*/ 798 w 1054"/>
                <a:gd name="T15" fmla="*/ 72 h 106"/>
                <a:gd name="T16" fmla="*/ 860 w 1054"/>
                <a:gd name="T17" fmla="*/ 72 h 106"/>
                <a:gd name="T18" fmla="*/ 860 w 1054"/>
                <a:gd name="T19" fmla="*/ 88 h 106"/>
                <a:gd name="T20" fmla="*/ 946 w 1054"/>
                <a:gd name="T21" fmla="*/ 90 h 106"/>
                <a:gd name="T22" fmla="*/ 890 w 1054"/>
                <a:gd name="T23" fmla="*/ 90 h 106"/>
                <a:gd name="T24" fmla="*/ 890 w 1054"/>
                <a:gd name="T25" fmla="*/ 32 h 106"/>
                <a:gd name="T26" fmla="*/ 946 w 1054"/>
                <a:gd name="T27" fmla="*/ 32 h 106"/>
                <a:gd name="T28" fmla="*/ 946 w 1054"/>
                <a:gd name="T29" fmla="*/ 90 h 106"/>
                <a:gd name="T30" fmla="*/ 1032 w 1054"/>
                <a:gd name="T31" fmla="*/ 78 h 106"/>
                <a:gd name="T32" fmla="*/ 1020 w 1054"/>
                <a:gd name="T33" fmla="*/ 90 h 106"/>
                <a:gd name="T34" fmla="*/ 1004 w 1054"/>
                <a:gd name="T35" fmla="*/ 74 h 106"/>
                <a:gd name="T36" fmla="*/ 988 w 1054"/>
                <a:gd name="T37" fmla="*/ 90 h 106"/>
                <a:gd name="T38" fmla="*/ 976 w 1054"/>
                <a:gd name="T39" fmla="*/ 78 h 106"/>
                <a:gd name="T40" fmla="*/ 992 w 1054"/>
                <a:gd name="T41" fmla="*/ 62 h 106"/>
                <a:gd name="T42" fmla="*/ 976 w 1054"/>
                <a:gd name="T43" fmla="*/ 44 h 106"/>
                <a:gd name="T44" fmla="*/ 988 w 1054"/>
                <a:gd name="T45" fmla="*/ 32 h 106"/>
                <a:gd name="T46" fmla="*/ 1004 w 1054"/>
                <a:gd name="T47" fmla="*/ 48 h 106"/>
                <a:gd name="T48" fmla="*/ 1020 w 1054"/>
                <a:gd name="T49" fmla="*/ 32 h 106"/>
                <a:gd name="T50" fmla="*/ 1032 w 1054"/>
                <a:gd name="T51" fmla="*/ 44 h 106"/>
                <a:gd name="T52" fmla="*/ 1016 w 1054"/>
                <a:gd name="T53" fmla="*/ 62 h 106"/>
                <a:gd name="T54" fmla="*/ 1032 w 1054"/>
                <a:gd name="T55" fmla="*/ 7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54" h="106">
                  <a:moveTo>
                    <a:pt x="0" y="0"/>
                  </a:moveTo>
                  <a:lnTo>
                    <a:pt x="0" y="106"/>
                  </a:lnTo>
                  <a:lnTo>
                    <a:pt x="1054" y="106"/>
                  </a:lnTo>
                  <a:lnTo>
                    <a:pt x="1054" y="0"/>
                  </a:lnTo>
                  <a:lnTo>
                    <a:pt x="0" y="0"/>
                  </a:lnTo>
                  <a:close/>
                  <a:moveTo>
                    <a:pt x="860" y="88"/>
                  </a:moveTo>
                  <a:lnTo>
                    <a:pt x="798" y="88"/>
                  </a:lnTo>
                  <a:lnTo>
                    <a:pt x="798" y="72"/>
                  </a:lnTo>
                  <a:lnTo>
                    <a:pt x="860" y="72"/>
                  </a:lnTo>
                  <a:lnTo>
                    <a:pt x="860" y="88"/>
                  </a:lnTo>
                  <a:close/>
                  <a:moveTo>
                    <a:pt x="946" y="90"/>
                  </a:moveTo>
                  <a:lnTo>
                    <a:pt x="890" y="90"/>
                  </a:lnTo>
                  <a:lnTo>
                    <a:pt x="890" y="32"/>
                  </a:lnTo>
                  <a:lnTo>
                    <a:pt x="946" y="32"/>
                  </a:lnTo>
                  <a:lnTo>
                    <a:pt x="946" y="90"/>
                  </a:lnTo>
                  <a:close/>
                  <a:moveTo>
                    <a:pt x="1032" y="78"/>
                  </a:moveTo>
                  <a:lnTo>
                    <a:pt x="1020" y="90"/>
                  </a:lnTo>
                  <a:lnTo>
                    <a:pt x="1004" y="74"/>
                  </a:lnTo>
                  <a:lnTo>
                    <a:pt x="988" y="90"/>
                  </a:lnTo>
                  <a:lnTo>
                    <a:pt x="976" y="78"/>
                  </a:lnTo>
                  <a:lnTo>
                    <a:pt x="992" y="62"/>
                  </a:lnTo>
                  <a:lnTo>
                    <a:pt x="976" y="44"/>
                  </a:lnTo>
                  <a:lnTo>
                    <a:pt x="988" y="32"/>
                  </a:lnTo>
                  <a:lnTo>
                    <a:pt x="1004" y="48"/>
                  </a:lnTo>
                  <a:lnTo>
                    <a:pt x="1020" y="32"/>
                  </a:lnTo>
                  <a:lnTo>
                    <a:pt x="1032" y="44"/>
                  </a:lnTo>
                  <a:lnTo>
                    <a:pt x="1016" y="62"/>
                  </a:lnTo>
                  <a:lnTo>
                    <a:pt x="1032"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53" name="Freeform 51"/>
            <p:cNvSpPr>
              <a:spLocks noEditPoints="1"/>
            </p:cNvSpPr>
            <p:nvPr/>
          </p:nvSpPr>
          <p:spPr bwMode="auto">
            <a:xfrm>
              <a:off x="9888538" y="4030663"/>
              <a:ext cx="1670050" cy="1066800"/>
            </a:xfrm>
            <a:custGeom>
              <a:avLst/>
              <a:gdLst>
                <a:gd name="T0" fmla="*/ 0 w 1052"/>
                <a:gd name="T1" fmla="*/ 0 h 672"/>
                <a:gd name="T2" fmla="*/ 0 w 1052"/>
                <a:gd name="T3" fmla="*/ 672 h 672"/>
                <a:gd name="T4" fmla="*/ 1052 w 1052"/>
                <a:gd name="T5" fmla="*/ 672 h 672"/>
                <a:gd name="T6" fmla="*/ 1052 w 1052"/>
                <a:gd name="T7" fmla="*/ 0 h 672"/>
                <a:gd name="T8" fmla="*/ 0 w 1052"/>
                <a:gd name="T9" fmla="*/ 0 h 672"/>
                <a:gd name="T10" fmla="*/ 1000 w 1052"/>
                <a:gd name="T11" fmla="*/ 620 h 672"/>
                <a:gd name="T12" fmla="*/ 54 w 1052"/>
                <a:gd name="T13" fmla="*/ 620 h 672"/>
                <a:gd name="T14" fmla="*/ 54 w 1052"/>
                <a:gd name="T15" fmla="*/ 52 h 672"/>
                <a:gd name="T16" fmla="*/ 1000 w 1052"/>
                <a:gd name="T17" fmla="*/ 52 h 672"/>
                <a:gd name="T18" fmla="*/ 1000 w 1052"/>
                <a:gd name="T19" fmla="*/ 62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2" h="672">
                  <a:moveTo>
                    <a:pt x="0" y="0"/>
                  </a:moveTo>
                  <a:lnTo>
                    <a:pt x="0" y="672"/>
                  </a:lnTo>
                  <a:lnTo>
                    <a:pt x="1052" y="672"/>
                  </a:lnTo>
                  <a:lnTo>
                    <a:pt x="1052" y="0"/>
                  </a:lnTo>
                  <a:lnTo>
                    <a:pt x="0" y="0"/>
                  </a:lnTo>
                  <a:close/>
                  <a:moveTo>
                    <a:pt x="1000" y="620"/>
                  </a:moveTo>
                  <a:lnTo>
                    <a:pt x="54" y="620"/>
                  </a:lnTo>
                  <a:lnTo>
                    <a:pt x="54" y="52"/>
                  </a:lnTo>
                  <a:lnTo>
                    <a:pt x="1000" y="52"/>
                  </a:lnTo>
                  <a:lnTo>
                    <a:pt x="1000" y="6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grpSp>
      <p:grpSp>
        <p:nvGrpSpPr>
          <p:cNvPr id="54" name="Group 8"/>
          <p:cNvGrpSpPr>
            <a:grpSpLocks noChangeAspect="1"/>
          </p:cNvGrpSpPr>
          <p:nvPr/>
        </p:nvGrpSpPr>
        <p:grpSpPr bwMode="auto">
          <a:xfrm>
            <a:off x="6257691" y="4015600"/>
            <a:ext cx="1573876" cy="1479981"/>
            <a:chOff x="-7" y="1"/>
            <a:chExt cx="704" cy="662"/>
          </a:xfrm>
          <a:solidFill>
            <a:schemeClr val="accent1">
              <a:lumMod val="60000"/>
              <a:lumOff val="40000"/>
            </a:schemeClr>
          </a:solidFill>
        </p:grpSpPr>
        <p:sp>
          <p:nvSpPr>
            <p:cNvPr id="55" name="Freeform 9"/>
            <p:cNvSpPr>
              <a:spLocks noEditPoints="1"/>
            </p:cNvSpPr>
            <p:nvPr/>
          </p:nvSpPr>
          <p:spPr bwMode="auto">
            <a:xfrm>
              <a:off x="170" y="180"/>
              <a:ext cx="346" cy="344"/>
            </a:xfrm>
            <a:custGeom>
              <a:avLst/>
              <a:gdLst>
                <a:gd name="T0" fmla="*/ 73 w 145"/>
                <a:gd name="T1" fmla="*/ 0 h 144"/>
                <a:gd name="T2" fmla="*/ 0 w 145"/>
                <a:gd name="T3" fmla="*/ 72 h 144"/>
                <a:gd name="T4" fmla="*/ 73 w 145"/>
                <a:gd name="T5" fmla="*/ 144 h 144"/>
                <a:gd name="T6" fmla="*/ 145 w 145"/>
                <a:gd name="T7" fmla="*/ 72 h 144"/>
                <a:gd name="T8" fmla="*/ 73 w 145"/>
                <a:gd name="T9" fmla="*/ 0 h 144"/>
                <a:gd name="T10" fmla="*/ 73 w 145"/>
                <a:gd name="T11" fmla="*/ 140 h 144"/>
                <a:gd name="T12" fmla="*/ 4 w 145"/>
                <a:gd name="T13" fmla="*/ 72 h 144"/>
                <a:gd name="T14" fmla="*/ 73 w 145"/>
                <a:gd name="T15" fmla="*/ 4 h 144"/>
                <a:gd name="T16" fmla="*/ 141 w 145"/>
                <a:gd name="T17" fmla="*/ 72 h 144"/>
                <a:gd name="T18" fmla="*/ 73 w 145"/>
                <a:gd name="T19" fmla="*/ 14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4">
                  <a:moveTo>
                    <a:pt x="73" y="0"/>
                  </a:moveTo>
                  <a:cubicBezTo>
                    <a:pt x="33" y="0"/>
                    <a:pt x="0" y="32"/>
                    <a:pt x="0" y="72"/>
                  </a:cubicBezTo>
                  <a:cubicBezTo>
                    <a:pt x="0" y="112"/>
                    <a:pt x="33" y="144"/>
                    <a:pt x="73" y="144"/>
                  </a:cubicBezTo>
                  <a:cubicBezTo>
                    <a:pt x="113" y="144"/>
                    <a:pt x="145" y="112"/>
                    <a:pt x="145" y="72"/>
                  </a:cubicBezTo>
                  <a:cubicBezTo>
                    <a:pt x="145" y="32"/>
                    <a:pt x="113" y="0"/>
                    <a:pt x="73" y="0"/>
                  </a:cubicBezTo>
                  <a:close/>
                  <a:moveTo>
                    <a:pt x="73" y="140"/>
                  </a:moveTo>
                  <a:cubicBezTo>
                    <a:pt x="35" y="140"/>
                    <a:pt x="4" y="110"/>
                    <a:pt x="4" y="72"/>
                  </a:cubicBezTo>
                  <a:cubicBezTo>
                    <a:pt x="4" y="34"/>
                    <a:pt x="35" y="4"/>
                    <a:pt x="73" y="4"/>
                  </a:cubicBezTo>
                  <a:cubicBezTo>
                    <a:pt x="110" y="4"/>
                    <a:pt x="141" y="34"/>
                    <a:pt x="141" y="72"/>
                  </a:cubicBezTo>
                  <a:cubicBezTo>
                    <a:pt x="141" y="110"/>
                    <a:pt x="110" y="140"/>
                    <a:pt x="73" y="1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56" name="Freeform 10"/>
            <p:cNvSpPr>
              <a:spLocks/>
            </p:cNvSpPr>
            <p:nvPr/>
          </p:nvSpPr>
          <p:spPr bwMode="auto">
            <a:xfrm>
              <a:off x="225" y="276"/>
              <a:ext cx="133" cy="184"/>
            </a:xfrm>
            <a:custGeom>
              <a:avLst/>
              <a:gdLst>
                <a:gd name="T0" fmla="*/ 39 w 56"/>
                <a:gd name="T1" fmla="*/ 31 h 77"/>
                <a:gd name="T2" fmla="*/ 48 w 56"/>
                <a:gd name="T3" fmla="*/ 16 h 77"/>
                <a:gd name="T4" fmla="*/ 31 w 56"/>
                <a:gd name="T5" fmla="*/ 0 h 77"/>
                <a:gd name="T6" fmla="*/ 15 w 56"/>
                <a:gd name="T7" fmla="*/ 16 h 77"/>
                <a:gd name="T8" fmla="*/ 23 w 56"/>
                <a:gd name="T9" fmla="*/ 30 h 77"/>
                <a:gd name="T10" fmla="*/ 6 w 56"/>
                <a:gd name="T11" fmla="*/ 48 h 77"/>
                <a:gd name="T12" fmla="*/ 4 w 56"/>
                <a:gd name="T13" fmla="*/ 65 h 77"/>
                <a:gd name="T14" fmla="*/ 7 w 56"/>
                <a:gd name="T15" fmla="*/ 58 h 77"/>
                <a:gd name="T16" fmla="*/ 8 w 56"/>
                <a:gd name="T17" fmla="*/ 67 h 77"/>
                <a:gd name="T18" fmla="*/ 27 w 56"/>
                <a:gd name="T19" fmla="*/ 74 h 77"/>
                <a:gd name="T20" fmla="*/ 56 w 56"/>
                <a:gd name="T21" fmla="*/ 58 h 77"/>
                <a:gd name="T22" fmla="*/ 39 w 56"/>
                <a:gd name="T23"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77">
                  <a:moveTo>
                    <a:pt x="39" y="31"/>
                  </a:moveTo>
                  <a:cubicBezTo>
                    <a:pt x="44" y="28"/>
                    <a:pt x="48" y="23"/>
                    <a:pt x="48" y="16"/>
                  </a:cubicBezTo>
                  <a:cubicBezTo>
                    <a:pt x="48" y="7"/>
                    <a:pt x="41" y="0"/>
                    <a:pt x="31" y="0"/>
                  </a:cubicBezTo>
                  <a:cubicBezTo>
                    <a:pt x="22" y="0"/>
                    <a:pt x="15" y="7"/>
                    <a:pt x="15" y="16"/>
                  </a:cubicBezTo>
                  <a:cubicBezTo>
                    <a:pt x="15" y="22"/>
                    <a:pt x="18" y="28"/>
                    <a:pt x="23" y="30"/>
                  </a:cubicBezTo>
                  <a:cubicBezTo>
                    <a:pt x="15" y="32"/>
                    <a:pt x="10" y="37"/>
                    <a:pt x="6" y="48"/>
                  </a:cubicBezTo>
                  <a:cubicBezTo>
                    <a:pt x="0" y="61"/>
                    <a:pt x="4" y="65"/>
                    <a:pt x="4" y="65"/>
                  </a:cubicBezTo>
                  <a:cubicBezTo>
                    <a:pt x="7" y="58"/>
                    <a:pt x="7" y="58"/>
                    <a:pt x="7" y="58"/>
                  </a:cubicBezTo>
                  <a:cubicBezTo>
                    <a:pt x="8" y="67"/>
                    <a:pt x="8" y="67"/>
                    <a:pt x="8" y="67"/>
                  </a:cubicBezTo>
                  <a:cubicBezTo>
                    <a:pt x="8" y="67"/>
                    <a:pt x="13" y="73"/>
                    <a:pt x="27" y="74"/>
                  </a:cubicBezTo>
                  <a:cubicBezTo>
                    <a:pt x="42" y="75"/>
                    <a:pt x="56" y="77"/>
                    <a:pt x="56" y="58"/>
                  </a:cubicBezTo>
                  <a:cubicBezTo>
                    <a:pt x="56" y="44"/>
                    <a:pt x="49" y="34"/>
                    <a:pt x="3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57" name="Freeform 11"/>
            <p:cNvSpPr>
              <a:spLocks noEditPoints="1"/>
            </p:cNvSpPr>
            <p:nvPr/>
          </p:nvSpPr>
          <p:spPr bwMode="auto">
            <a:xfrm>
              <a:off x="270" y="1"/>
              <a:ext cx="148" cy="148"/>
            </a:xfrm>
            <a:custGeom>
              <a:avLst/>
              <a:gdLst>
                <a:gd name="T0" fmla="*/ 31 w 62"/>
                <a:gd name="T1" fmla="*/ 0 h 62"/>
                <a:gd name="T2" fmla="*/ 0 w 62"/>
                <a:gd name="T3" fmla="*/ 31 h 62"/>
                <a:gd name="T4" fmla="*/ 31 w 62"/>
                <a:gd name="T5" fmla="*/ 62 h 62"/>
                <a:gd name="T6" fmla="*/ 62 w 62"/>
                <a:gd name="T7" fmla="*/ 31 h 62"/>
                <a:gd name="T8" fmla="*/ 31 w 62"/>
                <a:gd name="T9" fmla="*/ 0 h 62"/>
                <a:gd name="T10" fmla="*/ 31 w 62"/>
                <a:gd name="T11" fmla="*/ 58 h 62"/>
                <a:gd name="T12" fmla="*/ 3 w 62"/>
                <a:gd name="T13" fmla="*/ 31 h 62"/>
                <a:gd name="T14" fmla="*/ 31 w 62"/>
                <a:gd name="T15" fmla="*/ 4 h 62"/>
                <a:gd name="T16" fmla="*/ 58 w 62"/>
                <a:gd name="T17" fmla="*/ 31 h 62"/>
                <a:gd name="T18" fmla="*/ 31 w 62"/>
                <a:gd name="T19"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13" y="0"/>
                    <a:pt x="0" y="14"/>
                    <a:pt x="0" y="31"/>
                  </a:cubicBezTo>
                  <a:cubicBezTo>
                    <a:pt x="0" y="48"/>
                    <a:pt x="13" y="62"/>
                    <a:pt x="31" y="62"/>
                  </a:cubicBezTo>
                  <a:cubicBezTo>
                    <a:pt x="48" y="62"/>
                    <a:pt x="62" y="48"/>
                    <a:pt x="62" y="31"/>
                  </a:cubicBezTo>
                  <a:cubicBezTo>
                    <a:pt x="62" y="14"/>
                    <a:pt x="48" y="0"/>
                    <a:pt x="31" y="0"/>
                  </a:cubicBezTo>
                  <a:close/>
                  <a:moveTo>
                    <a:pt x="31" y="58"/>
                  </a:moveTo>
                  <a:cubicBezTo>
                    <a:pt x="16" y="58"/>
                    <a:pt x="3" y="46"/>
                    <a:pt x="3" y="31"/>
                  </a:cubicBezTo>
                  <a:cubicBezTo>
                    <a:pt x="3" y="16"/>
                    <a:pt x="16" y="4"/>
                    <a:pt x="31" y="4"/>
                  </a:cubicBezTo>
                  <a:cubicBezTo>
                    <a:pt x="46" y="4"/>
                    <a:pt x="58" y="16"/>
                    <a:pt x="58" y="31"/>
                  </a:cubicBezTo>
                  <a:cubicBezTo>
                    <a:pt x="58" y="46"/>
                    <a:pt x="46" y="58"/>
                    <a:pt x="3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58" name="Rectangle 12"/>
            <p:cNvSpPr>
              <a:spLocks noChangeArrowheads="1"/>
            </p:cNvSpPr>
            <p:nvPr/>
          </p:nvSpPr>
          <p:spPr bwMode="auto">
            <a:xfrm>
              <a:off x="339" y="140"/>
              <a:ext cx="10" cy="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59" name="Freeform 13"/>
            <p:cNvSpPr>
              <a:spLocks noEditPoints="1"/>
            </p:cNvSpPr>
            <p:nvPr/>
          </p:nvSpPr>
          <p:spPr bwMode="auto">
            <a:xfrm>
              <a:off x="-7" y="190"/>
              <a:ext cx="165" cy="167"/>
            </a:xfrm>
            <a:custGeom>
              <a:avLst/>
              <a:gdLst>
                <a:gd name="T0" fmla="*/ 5 w 69"/>
                <a:gd name="T1" fmla="*/ 26 h 70"/>
                <a:gd name="T2" fmla="*/ 25 w 69"/>
                <a:gd name="T3" fmla="*/ 65 h 70"/>
                <a:gd name="T4" fmla="*/ 64 w 69"/>
                <a:gd name="T5" fmla="*/ 45 h 70"/>
                <a:gd name="T6" fmla="*/ 44 w 69"/>
                <a:gd name="T7" fmla="*/ 6 h 70"/>
                <a:gd name="T8" fmla="*/ 5 w 69"/>
                <a:gd name="T9" fmla="*/ 26 h 70"/>
                <a:gd name="T10" fmla="*/ 60 w 69"/>
                <a:gd name="T11" fmla="*/ 44 h 70"/>
                <a:gd name="T12" fmla="*/ 26 w 69"/>
                <a:gd name="T13" fmla="*/ 61 h 70"/>
                <a:gd name="T14" fmla="*/ 9 w 69"/>
                <a:gd name="T15" fmla="*/ 27 h 70"/>
                <a:gd name="T16" fmla="*/ 43 w 69"/>
                <a:gd name="T17" fmla="*/ 9 h 70"/>
                <a:gd name="T18" fmla="*/ 60 w 69"/>
                <a:gd name="T19"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5" y="26"/>
                  </a:moveTo>
                  <a:cubicBezTo>
                    <a:pt x="0" y="42"/>
                    <a:pt x="9" y="60"/>
                    <a:pt x="25" y="65"/>
                  </a:cubicBezTo>
                  <a:cubicBezTo>
                    <a:pt x="41" y="70"/>
                    <a:pt x="59" y="61"/>
                    <a:pt x="64" y="45"/>
                  </a:cubicBezTo>
                  <a:cubicBezTo>
                    <a:pt x="69" y="29"/>
                    <a:pt x="61" y="11"/>
                    <a:pt x="44" y="6"/>
                  </a:cubicBezTo>
                  <a:cubicBezTo>
                    <a:pt x="28" y="0"/>
                    <a:pt x="10" y="9"/>
                    <a:pt x="5" y="26"/>
                  </a:cubicBezTo>
                  <a:close/>
                  <a:moveTo>
                    <a:pt x="60" y="44"/>
                  </a:moveTo>
                  <a:cubicBezTo>
                    <a:pt x="56" y="58"/>
                    <a:pt x="40" y="66"/>
                    <a:pt x="26" y="61"/>
                  </a:cubicBezTo>
                  <a:cubicBezTo>
                    <a:pt x="12" y="57"/>
                    <a:pt x="4" y="41"/>
                    <a:pt x="9" y="27"/>
                  </a:cubicBezTo>
                  <a:cubicBezTo>
                    <a:pt x="13" y="13"/>
                    <a:pt x="29" y="5"/>
                    <a:pt x="43" y="9"/>
                  </a:cubicBezTo>
                  <a:cubicBezTo>
                    <a:pt x="57" y="14"/>
                    <a:pt x="65" y="29"/>
                    <a:pt x="6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60" name="Freeform 14"/>
            <p:cNvSpPr>
              <a:spLocks/>
            </p:cNvSpPr>
            <p:nvPr/>
          </p:nvSpPr>
          <p:spPr bwMode="auto">
            <a:xfrm>
              <a:off x="137" y="290"/>
              <a:ext cx="47" cy="24"/>
            </a:xfrm>
            <a:custGeom>
              <a:avLst/>
              <a:gdLst>
                <a:gd name="T0" fmla="*/ 2 w 47"/>
                <a:gd name="T1" fmla="*/ 0 h 24"/>
                <a:gd name="T2" fmla="*/ 47 w 47"/>
                <a:gd name="T3" fmla="*/ 14 h 24"/>
                <a:gd name="T4" fmla="*/ 45 w 47"/>
                <a:gd name="T5" fmla="*/ 24 h 24"/>
                <a:gd name="T6" fmla="*/ 0 w 47"/>
                <a:gd name="T7" fmla="*/ 10 h 24"/>
                <a:gd name="T8" fmla="*/ 2 w 47"/>
                <a:gd name="T9" fmla="*/ 0 h 24"/>
              </a:gdLst>
              <a:ahLst/>
              <a:cxnLst>
                <a:cxn ang="0">
                  <a:pos x="T0" y="T1"/>
                </a:cxn>
                <a:cxn ang="0">
                  <a:pos x="T2" y="T3"/>
                </a:cxn>
                <a:cxn ang="0">
                  <a:pos x="T4" y="T5"/>
                </a:cxn>
                <a:cxn ang="0">
                  <a:pos x="T6" y="T7"/>
                </a:cxn>
                <a:cxn ang="0">
                  <a:pos x="T8" y="T9"/>
                </a:cxn>
              </a:cxnLst>
              <a:rect l="0" t="0" r="r" b="b"/>
              <a:pathLst>
                <a:path w="47" h="24">
                  <a:moveTo>
                    <a:pt x="2" y="0"/>
                  </a:moveTo>
                  <a:lnTo>
                    <a:pt x="47" y="14"/>
                  </a:lnTo>
                  <a:lnTo>
                    <a:pt x="45" y="24"/>
                  </a:lnTo>
                  <a:lnTo>
                    <a:pt x="0" y="1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61" name="Freeform 15"/>
            <p:cNvSpPr>
              <a:spLocks noEditPoints="1"/>
            </p:cNvSpPr>
            <p:nvPr/>
          </p:nvSpPr>
          <p:spPr bwMode="auto">
            <a:xfrm>
              <a:off x="530" y="190"/>
              <a:ext cx="167" cy="167"/>
            </a:xfrm>
            <a:custGeom>
              <a:avLst/>
              <a:gdLst>
                <a:gd name="T0" fmla="*/ 25 w 70"/>
                <a:gd name="T1" fmla="*/ 6 h 70"/>
                <a:gd name="T2" fmla="*/ 5 w 70"/>
                <a:gd name="T3" fmla="*/ 45 h 70"/>
                <a:gd name="T4" fmla="*/ 44 w 70"/>
                <a:gd name="T5" fmla="*/ 65 h 70"/>
                <a:gd name="T6" fmla="*/ 64 w 70"/>
                <a:gd name="T7" fmla="*/ 26 h 70"/>
                <a:gd name="T8" fmla="*/ 25 w 70"/>
                <a:gd name="T9" fmla="*/ 6 h 70"/>
                <a:gd name="T10" fmla="*/ 26 w 70"/>
                <a:gd name="T11" fmla="*/ 9 h 70"/>
                <a:gd name="T12" fmla="*/ 60 w 70"/>
                <a:gd name="T13" fmla="*/ 27 h 70"/>
                <a:gd name="T14" fmla="*/ 43 w 70"/>
                <a:gd name="T15" fmla="*/ 61 h 70"/>
                <a:gd name="T16" fmla="*/ 9 w 70"/>
                <a:gd name="T17" fmla="*/ 44 h 70"/>
                <a:gd name="T18" fmla="*/ 26 w 70"/>
                <a:gd name="T19" fmla="*/ 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25" y="6"/>
                  </a:moveTo>
                  <a:cubicBezTo>
                    <a:pt x="9" y="11"/>
                    <a:pt x="0" y="29"/>
                    <a:pt x="5" y="45"/>
                  </a:cubicBezTo>
                  <a:cubicBezTo>
                    <a:pt x="10" y="61"/>
                    <a:pt x="28" y="70"/>
                    <a:pt x="44" y="65"/>
                  </a:cubicBezTo>
                  <a:cubicBezTo>
                    <a:pt x="61" y="60"/>
                    <a:pt x="70" y="42"/>
                    <a:pt x="64" y="26"/>
                  </a:cubicBezTo>
                  <a:cubicBezTo>
                    <a:pt x="59" y="9"/>
                    <a:pt x="41" y="0"/>
                    <a:pt x="25" y="6"/>
                  </a:cubicBezTo>
                  <a:close/>
                  <a:moveTo>
                    <a:pt x="26" y="9"/>
                  </a:moveTo>
                  <a:cubicBezTo>
                    <a:pt x="40" y="5"/>
                    <a:pt x="56" y="13"/>
                    <a:pt x="60" y="27"/>
                  </a:cubicBezTo>
                  <a:cubicBezTo>
                    <a:pt x="65" y="41"/>
                    <a:pt x="57" y="57"/>
                    <a:pt x="43" y="61"/>
                  </a:cubicBezTo>
                  <a:cubicBezTo>
                    <a:pt x="29" y="66"/>
                    <a:pt x="13" y="58"/>
                    <a:pt x="9" y="44"/>
                  </a:cubicBezTo>
                  <a:cubicBezTo>
                    <a:pt x="4" y="29"/>
                    <a:pt x="12" y="14"/>
                    <a:pt x="2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62" name="Freeform 16"/>
            <p:cNvSpPr>
              <a:spLocks/>
            </p:cNvSpPr>
            <p:nvPr/>
          </p:nvSpPr>
          <p:spPr bwMode="auto">
            <a:xfrm>
              <a:off x="504" y="290"/>
              <a:ext cx="48" cy="24"/>
            </a:xfrm>
            <a:custGeom>
              <a:avLst/>
              <a:gdLst>
                <a:gd name="T0" fmla="*/ 45 w 48"/>
                <a:gd name="T1" fmla="*/ 0 h 24"/>
                <a:gd name="T2" fmla="*/ 0 w 48"/>
                <a:gd name="T3" fmla="*/ 14 h 24"/>
                <a:gd name="T4" fmla="*/ 2 w 48"/>
                <a:gd name="T5" fmla="*/ 24 h 24"/>
                <a:gd name="T6" fmla="*/ 48 w 48"/>
                <a:gd name="T7" fmla="*/ 10 h 24"/>
                <a:gd name="T8" fmla="*/ 45 w 48"/>
                <a:gd name="T9" fmla="*/ 0 h 24"/>
              </a:gdLst>
              <a:ahLst/>
              <a:cxnLst>
                <a:cxn ang="0">
                  <a:pos x="T0" y="T1"/>
                </a:cxn>
                <a:cxn ang="0">
                  <a:pos x="T2" y="T3"/>
                </a:cxn>
                <a:cxn ang="0">
                  <a:pos x="T4" y="T5"/>
                </a:cxn>
                <a:cxn ang="0">
                  <a:pos x="T6" y="T7"/>
                </a:cxn>
                <a:cxn ang="0">
                  <a:pos x="T8" y="T9"/>
                </a:cxn>
              </a:cxnLst>
              <a:rect l="0" t="0" r="r" b="b"/>
              <a:pathLst>
                <a:path w="48" h="24">
                  <a:moveTo>
                    <a:pt x="45" y="0"/>
                  </a:moveTo>
                  <a:lnTo>
                    <a:pt x="0" y="14"/>
                  </a:lnTo>
                  <a:lnTo>
                    <a:pt x="2" y="24"/>
                  </a:lnTo>
                  <a:lnTo>
                    <a:pt x="48" y="1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63" name="Freeform 17"/>
            <p:cNvSpPr>
              <a:spLocks noEditPoints="1"/>
            </p:cNvSpPr>
            <p:nvPr/>
          </p:nvSpPr>
          <p:spPr bwMode="auto">
            <a:xfrm>
              <a:off x="94" y="493"/>
              <a:ext cx="167" cy="170"/>
            </a:xfrm>
            <a:custGeom>
              <a:avLst/>
              <a:gdLst>
                <a:gd name="T0" fmla="*/ 17 w 70"/>
                <a:gd name="T1" fmla="*/ 61 h 71"/>
                <a:gd name="T2" fmla="*/ 60 w 70"/>
                <a:gd name="T3" fmla="*/ 54 h 71"/>
                <a:gd name="T4" fmla="*/ 53 w 70"/>
                <a:gd name="T5" fmla="*/ 11 h 71"/>
                <a:gd name="T6" fmla="*/ 10 w 70"/>
                <a:gd name="T7" fmla="*/ 17 h 71"/>
                <a:gd name="T8" fmla="*/ 17 w 70"/>
                <a:gd name="T9" fmla="*/ 61 h 71"/>
                <a:gd name="T10" fmla="*/ 51 w 70"/>
                <a:gd name="T11" fmla="*/ 14 h 71"/>
                <a:gd name="T12" fmla="*/ 57 w 70"/>
                <a:gd name="T13" fmla="*/ 52 h 71"/>
                <a:gd name="T14" fmla="*/ 19 w 70"/>
                <a:gd name="T15" fmla="*/ 58 h 71"/>
                <a:gd name="T16" fmla="*/ 13 w 70"/>
                <a:gd name="T17" fmla="*/ 20 h 71"/>
                <a:gd name="T18" fmla="*/ 51 w 70"/>
                <a:gd name="T19" fmla="*/ 1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1">
                  <a:moveTo>
                    <a:pt x="17" y="61"/>
                  </a:moveTo>
                  <a:cubicBezTo>
                    <a:pt x="31" y="71"/>
                    <a:pt x="50" y="68"/>
                    <a:pt x="60" y="54"/>
                  </a:cubicBezTo>
                  <a:cubicBezTo>
                    <a:pt x="70" y="40"/>
                    <a:pt x="67" y="21"/>
                    <a:pt x="53" y="11"/>
                  </a:cubicBezTo>
                  <a:cubicBezTo>
                    <a:pt x="40" y="0"/>
                    <a:pt x="20" y="4"/>
                    <a:pt x="10" y="17"/>
                  </a:cubicBezTo>
                  <a:cubicBezTo>
                    <a:pt x="0" y="31"/>
                    <a:pt x="3" y="51"/>
                    <a:pt x="17" y="61"/>
                  </a:cubicBezTo>
                  <a:close/>
                  <a:moveTo>
                    <a:pt x="51" y="14"/>
                  </a:moveTo>
                  <a:cubicBezTo>
                    <a:pt x="63" y="23"/>
                    <a:pt x="66" y="40"/>
                    <a:pt x="57" y="52"/>
                  </a:cubicBezTo>
                  <a:cubicBezTo>
                    <a:pt x="48" y="64"/>
                    <a:pt x="31" y="67"/>
                    <a:pt x="19" y="58"/>
                  </a:cubicBezTo>
                  <a:cubicBezTo>
                    <a:pt x="7" y="49"/>
                    <a:pt x="4" y="32"/>
                    <a:pt x="13" y="20"/>
                  </a:cubicBezTo>
                  <a:cubicBezTo>
                    <a:pt x="22" y="8"/>
                    <a:pt x="39" y="5"/>
                    <a:pt x="5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64" name="Freeform 18"/>
            <p:cNvSpPr>
              <a:spLocks/>
            </p:cNvSpPr>
            <p:nvPr/>
          </p:nvSpPr>
          <p:spPr bwMode="auto">
            <a:xfrm>
              <a:off x="213" y="483"/>
              <a:ext cx="36" cy="46"/>
            </a:xfrm>
            <a:custGeom>
              <a:avLst/>
              <a:gdLst>
                <a:gd name="T0" fmla="*/ 0 w 36"/>
                <a:gd name="T1" fmla="*/ 41 h 46"/>
                <a:gd name="T2" fmla="*/ 29 w 36"/>
                <a:gd name="T3" fmla="*/ 0 h 46"/>
                <a:gd name="T4" fmla="*/ 36 w 36"/>
                <a:gd name="T5" fmla="*/ 5 h 46"/>
                <a:gd name="T6" fmla="*/ 7 w 36"/>
                <a:gd name="T7" fmla="*/ 46 h 46"/>
                <a:gd name="T8" fmla="*/ 0 w 36"/>
                <a:gd name="T9" fmla="*/ 41 h 46"/>
              </a:gdLst>
              <a:ahLst/>
              <a:cxnLst>
                <a:cxn ang="0">
                  <a:pos x="T0" y="T1"/>
                </a:cxn>
                <a:cxn ang="0">
                  <a:pos x="T2" y="T3"/>
                </a:cxn>
                <a:cxn ang="0">
                  <a:pos x="T4" y="T5"/>
                </a:cxn>
                <a:cxn ang="0">
                  <a:pos x="T6" y="T7"/>
                </a:cxn>
                <a:cxn ang="0">
                  <a:pos x="T8" y="T9"/>
                </a:cxn>
              </a:cxnLst>
              <a:rect l="0" t="0" r="r" b="b"/>
              <a:pathLst>
                <a:path w="36" h="46">
                  <a:moveTo>
                    <a:pt x="0" y="41"/>
                  </a:moveTo>
                  <a:lnTo>
                    <a:pt x="29" y="0"/>
                  </a:lnTo>
                  <a:lnTo>
                    <a:pt x="36" y="5"/>
                  </a:lnTo>
                  <a:lnTo>
                    <a:pt x="7" y="46"/>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65" name="Freeform 19"/>
            <p:cNvSpPr>
              <a:spLocks noEditPoints="1"/>
            </p:cNvSpPr>
            <p:nvPr/>
          </p:nvSpPr>
          <p:spPr bwMode="auto">
            <a:xfrm>
              <a:off x="418" y="493"/>
              <a:ext cx="169" cy="170"/>
            </a:xfrm>
            <a:custGeom>
              <a:avLst/>
              <a:gdLst>
                <a:gd name="T0" fmla="*/ 54 w 71"/>
                <a:gd name="T1" fmla="*/ 61 h 71"/>
                <a:gd name="T2" fmla="*/ 60 w 71"/>
                <a:gd name="T3" fmla="*/ 17 h 71"/>
                <a:gd name="T4" fmla="*/ 17 w 71"/>
                <a:gd name="T5" fmla="*/ 11 h 71"/>
                <a:gd name="T6" fmla="*/ 10 w 71"/>
                <a:gd name="T7" fmla="*/ 54 h 71"/>
                <a:gd name="T8" fmla="*/ 54 w 71"/>
                <a:gd name="T9" fmla="*/ 61 h 71"/>
                <a:gd name="T10" fmla="*/ 19 w 71"/>
                <a:gd name="T11" fmla="*/ 14 h 71"/>
                <a:gd name="T12" fmla="*/ 57 w 71"/>
                <a:gd name="T13" fmla="*/ 20 h 71"/>
                <a:gd name="T14" fmla="*/ 51 w 71"/>
                <a:gd name="T15" fmla="*/ 58 h 71"/>
                <a:gd name="T16" fmla="*/ 13 w 71"/>
                <a:gd name="T17" fmla="*/ 52 h 71"/>
                <a:gd name="T18" fmla="*/ 19 w 71"/>
                <a:gd name="T19" fmla="*/ 1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71">
                  <a:moveTo>
                    <a:pt x="54" y="61"/>
                  </a:moveTo>
                  <a:cubicBezTo>
                    <a:pt x="67" y="51"/>
                    <a:pt x="71" y="31"/>
                    <a:pt x="60" y="17"/>
                  </a:cubicBezTo>
                  <a:cubicBezTo>
                    <a:pt x="50" y="4"/>
                    <a:pt x="31" y="0"/>
                    <a:pt x="17" y="11"/>
                  </a:cubicBezTo>
                  <a:cubicBezTo>
                    <a:pt x="3" y="21"/>
                    <a:pt x="0" y="40"/>
                    <a:pt x="10" y="54"/>
                  </a:cubicBezTo>
                  <a:cubicBezTo>
                    <a:pt x="20" y="68"/>
                    <a:pt x="40" y="71"/>
                    <a:pt x="54" y="61"/>
                  </a:cubicBezTo>
                  <a:close/>
                  <a:moveTo>
                    <a:pt x="19" y="14"/>
                  </a:moveTo>
                  <a:cubicBezTo>
                    <a:pt x="31" y="5"/>
                    <a:pt x="48" y="8"/>
                    <a:pt x="57" y="20"/>
                  </a:cubicBezTo>
                  <a:cubicBezTo>
                    <a:pt x="66" y="32"/>
                    <a:pt x="63" y="49"/>
                    <a:pt x="51" y="58"/>
                  </a:cubicBezTo>
                  <a:cubicBezTo>
                    <a:pt x="39" y="67"/>
                    <a:pt x="22" y="64"/>
                    <a:pt x="13" y="52"/>
                  </a:cubicBezTo>
                  <a:cubicBezTo>
                    <a:pt x="4" y="40"/>
                    <a:pt x="7" y="23"/>
                    <a:pt x="1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66" name="Freeform 20"/>
            <p:cNvSpPr>
              <a:spLocks/>
            </p:cNvSpPr>
            <p:nvPr/>
          </p:nvSpPr>
          <p:spPr bwMode="auto">
            <a:xfrm>
              <a:off x="432" y="483"/>
              <a:ext cx="36" cy="46"/>
            </a:xfrm>
            <a:custGeom>
              <a:avLst/>
              <a:gdLst>
                <a:gd name="T0" fmla="*/ 29 w 36"/>
                <a:gd name="T1" fmla="*/ 46 h 46"/>
                <a:gd name="T2" fmla="*/ 0 w 36"/>
                <a:gd name="T3" fmla="*/ 5 h 46"/>
                <a:gd name="T4" fmla="*/ 8 w 36"/>
                <a:gd name="T5" fmla="*/ 0 h 46"/>
                <a:gd name="T6" fmla="*/ 36 w 36"/>
                <a:gd name="T7" fmla="*/ 41 h 46"/>
                <a:gd name="T8" fmla="*/ 29 w 36"/>
                <a:gd name="T9" fmla="*/ 46 h 46"/>
              </a:gdLst>
              <a:ahLst/>
              <a:cxnLst>
                <a:cxn ang="0">
                  <a:pos x="T0" y="T1"/>
                </a:cxn>
                <a:cxn ang="0">
                  <a:pos x="T2" y="T3"/>
                </a:cxn>
                <a:cxn ang="0">
                  <a:pos x="T4" y="T5"/>
                </a:cxn>
                <a:cxn ang="0">
                  <a:pos x="T6" y="T7"/>
                </a:cxn>
                <a:cxn ang="0">
                  <a:pos x="T8" y="T9"/>
                </a:cxn>
              </a:cxnLst>
              <a:rect l="0" t="0" r="r" b="b"/>
              <a:pathLst>
                <a:path w="36" h="46">
                  <a:moveTo>
                    <a:pt x="29" y="46"/>
                  </a:moveTo>
                  <a:lnTo>
                    <a:pt x="0" y="5"/>
                  </a:lnTo>
                  <a:lnTo>
                    <a:pt x="8" y="0"/>
                  </a:lnTo>
                  <a:lnTo>
                    <a:pt x="36" y="41"/>
                  </a:lnTo>
                  <a:lnTo>
                    <a:pt x="29"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67" name="Freeform 21"/>
            <p:cNvSpPr>
              <a:spLocks noEditPoints="1"/>
            </p:cNvSpPr>
            <p:nvPr/>
          </p:nvSpPr>
          <p:spPr bwMode="auto">
            <a:xfrm>
              <a:off x="292" y="32"/>
              <a:ext cx="93" cy="88"/>
            </a:xfrm>
            <a:custGeom>
              <a:avLst/>
              <a:gdLst>
                <a:gd name="T0" fmla="*/ 36 w 39"/>
                <a:gd name="T1" fmla="*/ 22 h 37"/>
                <a:gd name="T2" fmla="*/ 36 w 39"/>
                <a:gd name="T3" fmla="*/ 21 h 37"/>
                <a:gd name="T4" fmla="*/ 34 w 39"/>
                <a:gd name="T5" fmla="*/ 21 h 37"/>
                <a:gd name="T6" fmla="*/ 37 w 39"/>
                <a:gd name="T7" fmla="*/ 21 h 37"/>
                <a:gd name="T8" fmla="*/ 39 w 39"/>
                <a:gd name="T9" fmla="*/ 0 h 37"/>
                <a:gd name="T10" fmla="*/ 14 w 39"/>
                <a:gd name="T11" fmla="*/ 1 h 37"/>
                <a:gd name="T12" fmla="*/ 13 w 39"/>
                <a:gd name="T13" fmla="*/ 18 h 37"/>
                <a:gd name="T14" fmla="*/ 15 w 39"/>
                <a:gd name="T15" fmla="*/ 19 h 37"/>
                <a:gd name="T16" fmla="*/ 14 w 39"/>
                <a:gd name="T17" fmla="*/ 19 h 37"/>
                <a:gd name="T18" fmla="*/ 13 w 39"/>
                <a:gd name="T19" fmla="*/ 19 h 37"/>
                <a:gd name="T20" fmla="*/ 3 w 39"/>
                <a:gd name="T21" fmla="*/ 26 h 37"/>
                <a:gd name="T22" fmla="*/ 0 w 39"/>
                <a:gd name="T23" fmla="*/ 28 h 37"/>
                <a:gd name="T24" fmla="*/ 1 w 39"/>
                <a:gd name="T25" fmla="*/ 30 h 37"/>
                <a:gd name="T26" fmla="*/ 1 w 39"/>
                <a:gd name="T27" fmla="*/ 30 h 37"/>
                <a:gd name="T28" fmla="*/ 1 w 39"/>
                <a:gd name="T29" fmla="*/ 30 h 37"/>
                <a:gd name="T30" fmla="*/ 2 w 39"/>
                <a:gd name="T31" fmla="*/ 31 h 37"/>
                <a:gd name="T32" fmla="*/ 29 w 39"/>
                <a:gd name="T33" fmla="*/ 37 h 37"/>
                <a:gd name="T34" fmla="*/ 33 w 39"/>
                <a:gd name="T35" fmla="*/ 30 h 37"/>
                <a:gd name="T36" fmla="*/ 35 w 39"/>
                <a:gd name="T37" fmla="*/ 28 h 37"/>
                <a:gd name="T38" fmla="*/ 35 w 39"/>
                <a:gd name="T39" fmla="*/ 27 h 37"/>
                <a:gd name="T40" fmla="*/ 37 w 39"/>
                <a:gd name="T41" fmla="*/ 22 h 37"/>
                <a:gd name="T42" fmla="*/ 36 w 39"/>
                <a:gd name="T43" fmla="*/ 22 h 37"/>
                <a:gd name="T44" fmla="*/ 17 w 39"/>
                <a:gd name="T45" fmla="*/ 28 h 37"/>
                <a:gd name="T46" fmla="*/ 12 w 39"/>
                <a:gd name="T47" fmla="*/ 27 h 37"/>
                <a:gd name="T48" fmla="*/ 14 w 39"/>
                <a:gd name="T49" fmla="*/ 25 h 37"/>
                <a:gd name="T50" fmla="*/ 19 w 39"/>
                <a:gd name="T51" fmla="*/ 26 h 37"/>
                <a:gd name="T52" fmla="*/ 17 w 39"/>
                <a:gd name="T53" fmla="*/ 28 h 37"/>
                <a:gd name="T54" fmla="*/ 31 w 39"/>
                <a:gd name="T55" fmla="*/ 27 h 37"/>
                <a:gd name="T56" fmla="*/ 9 w 39"/>
                <a:gd name="T57" fmla="*/ 23 h 37"/>
                <a:gd name="T58" fmla="*/ 14 w 39"/>
                <a:gd name="T59" fmla="*/ 21 h 37"/>
                <a:gd name="T60" fmla="*/ 33 w 39"/>
                <a:gd name="T61" fmla="*/ 23 h 37"/>
                <a:gd name="T62" fmla="*/ 31 w 39"/>
                <a:gd name="T63" fmla="*/ 27 h 37"/>
                <a:gd name="T64" fmla="*/ 15 w 39"/>
                <a:gd name="T65" fmla="*/ 17 h 37"/>
                <a:gd name="T66" fmla="*/ 16 w 39"/>
                <a:gd name="T67" fmla="*/ 3 h 37"/>
                <a:gd name="T68" fmla="*/ 36 w 39"/>
                <a:gd name="T69" fmla="*/ 2 h 37"/>
                <a:gd name="T70" fmla="*/ 34 w 39"/>
                <a:gd name="T71" fmla="*/ 19 h 37"/>
                <a:gd name="T72" fmla="*/ 15 w 39"/>
                <a:gd name="T73"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37">
                  <a:moveTo>
                    <a:pt x="36" y="22"/>
                  </a:moveTo>
                  <a:cubicBezTo>
                    <a:pt x="36" y="22"/>
                    <a:pt x="36" y="21"/>
                    <a:pt x="36" y="21"/>
                  </a:cubicBezTo>
                  <a:cubicBezTo>
                    <a:pt x="35" y="21"/>
                    <a:pt x="34" y="21"/>
                    <a:pt x="34" y="21"/>
                  </a:cubicBezTo>
                  <a:cubicBezTo>
                    <a:pt x="35" y="20"/>
                    <a:pt x="36" y="21"/>
                    <a:pt x="37" y="21"/>
                  </a:cubicBezTo>
                  <a:cubicBezTo>
                    <a:pt x="38" y="14"/>
                    <a:pt x="39" y="0"/>
                    <a:pt x="39" y="0"/>
                  </a:cubicBezTo>
                  <a:cubicBezTo>
                    <a:pt x="14" y="1"/>
                    <a:pt x="14" y="1"/>
                    <a:pt x="14" y="1"/>
                  </a:cubicBezTo>
                  <a:cubicBezTo>
                    <a:pt x="14" y="1"/>
                    <a:pt x="13" y="12"/>
                    <a:pt x="13" y="18"/>
                  </a:cubicBezTo>
                  <a:cubicBezTo>
                    <a:pt x="13" y="18"/>
                    <a:pt x="15" y="18"/>
                    <a:pt x="15" y="19"/>
                  </a:cubicBezTo>
                  <a:cubicBezTo>
                    <a:pt x="14" y="19"/>
                    <a:pt x="14" y="18"/>
                    <a:pt x="14" y="19"/>
                  </a:cubicBezTo>
                  <a:cubicBezTo>
                    <a:pt x="13" y="19"/>
                    <a:pt x="13" y="19"/>
                    <a:pt x="13" y="19"/>
                  </a:cubicBezTo>
                  <a:cubicBezTo>
                    <a:pt x="10" y="21"/>
                    <a:pt x="7" y="24"/>
                    <a:pt x="3" y="26"/>
                  </a:cubicBezTo>
                  <a:cubicBezTo>
                    <a:pt x="3" y="26"/>
                    <a:pt x="1" y="27"/>
                    <a:pt x="0" y="28"/>
                  </a:cubicBezTo>
                  <a:cubicBezTo>
                    <a:pt x="0" y="29"/>
                    <a:pt x="1" y="29"/>
                    <a:pt x="1" y="30"/>
                  </a:cubicBezTo>
                  <a:cubicBezTo>
                    <a:pt x="1" y="30"/>
                    <a:pt x="1" y="30"/>
                    <a:pt x="1" y="30"/>
                  </a:cubicBezTo>
                  <a:cubicBezTo>
                    <a:pt x="1" y="30"/>
                    <a:pt x="1" y="30"/>
                    <a:pt x="1" y="30"/>
                  </a:cubicBezTo>
                  <a:cubicBezTo>
                    <a:pt x="2" y="31"/>
                    <a:pt x="2" y="31"/>
                    <a:pt x="2" y="31"/>
                  </a:cubicBezTo>
                  <a:cubicBezTo>
                    <a:pt x="4" y="32"/>
                    <a:pt x="26" y="37"/>
                    <a:pt x="29" y="37"/>
                  </a:cubicBezTo>
                  <a:cubicBezTo>
                    <a:pt x="31" y="35"/>
                    <a:pt x="32" y="33"/>
                    <a:pt x="33" y="30"/>
                  </a:cubicBezTo>
                  <a:cubicBezTo>
                    <a:pt x="34" y="30"/>
                    <a:pt x="34" y="29"/>
                    <a:pt x="35" y="28"/>
                  </a:cubicBezTo>
                  <a:cubicBezTo>
                    <a:pt x="35" y="28"/>
                    <a:pt x="35" y="28"/>
                    <a:pt x="35" y="27"/>
                  </a:cubicBezTo>
                  <a:cubicBezTo>
                    <a:pt x="37" y="26"/>
                    <a:pt x="37" y="24"/>
                    <a:pt x="37" y="22"/>
                  </a:cubicBezTo>
                  <a:cubicBezTo>
                    <a:pt x="37" y="22"/>
                    <a:pt x="36" y="22"/>
                    <a:pt x="36" y="22"/>
                  </a:cubicBezTo>
                  <a:close/>
                  <a:moveTo>
                    <a:pt x="17" y="28"/>
                  </a:moveTo>
                  <a:cubicBezTo>
                    <a:pt x="12" y="27"/>
                    <a:pt x="12" y="27"/>
                    <a:pt x="12" y="27"/>
                  </a:cubicBezTo>
                  <a:cubicBezTo>
                    <a:pt x="14" y="25"/>
                    <a:pt x="14" y="25"/>
                    <a:pt x="14" y="25"/>
                  </a:cubicBezTo>
                  <a:cubicBezTo>
                    <a:pt x="19" y="26"/>
                    <a:pt x="19" y="26"/>
                    <a:pt x="19" y="26"/>
                  </a:cubicBezTo>
                  <a:lnTo>
                    <a:pt x="17" y="28"/>
                  </a:lnTo>
                  <a:close/>
                  <a:moveTo>
                    <a:pt x="31" y="27"/>
                  </a:moveTo>
                  <a:cubicBezTo>
                    <a:pt x="9" y="23"/>
                    <a:pt x="9" y="23"/>
                    <a:pt x="9" y="23"/>
                  </a:cubicBezTo>
                  <a:cubicBezTo>
                    <a:pt x="14" y="21"/>
                    <a:pt x="14" y="21"/>
                    <a:pt x="14" y="21"/>
                  </a:cubicBezTo>
                  <a:cubicBezTo>
                    <a:pt x="33" y="23"/>
                    <a:pt x="33" y="23"/>
                    <a:pt x="33" y="23"/>
                  </a:cubicBezTo>
                  <a:lnTo>
                    <a:pt x="31" y="27"/>
                  </a:lnTo>
                  <a:close/>
                  <a:moveTo>
                    <a:pt x="15" y="17"/>
                  </a:moveTo>
                  <a:cubicBezTo>
                    <a:pt x="16" y="3"/>
                    <a:pt x="16" y="3"/>
                    <a:pt x="16" y="3"/>
                  </a:cubicBezTo>
                  <a:cubicBezTo>
                    <a:pt x="36" y="2"/>
                    <a:pt x="36" y="2"/>
                    <a:pt x="36" y="2"/>
                  </a:cubicBezTo>
                  <a:cubicBezTo>
                    <a:pt x="34" y="19"/>
                    <a:pt x="34" y="19"/>
                    <a:pt x="34" y="19"/>
                  </a:cubicBezTo>
                  <a:lnTo>
                    <a:pt x="1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68" name="Freeform 22"/>
            <p:cNvSpPr>
              <a:spLocks noEditPoints="1"/>
            </p:cNvSpPr>
            <p:nvPr/>
          </p:nvSpPr>
          <p:spPr bwMode="auto">
            <a:xfrm>
              <a:off x="568" y="221"/>
              <a:ext cx="89" cy="98"/>
            </a:xfrm>
            <a:custGeom>
              <a:avLst/>
              <a:gdLst>
                <a:gd name="T0" fmla="*/ 37 w 37"/>
                <a:gd name="T1" fmla="*/ 34 h 41"/>
                <a:gd name="T2" fmla="*/ 35 w 37"/>
                <a:gd name="T3" fmla="*/ 33 h 41"/>
                <a:gd name="T4" fmla="*/ 35 w 37"/>
                <a:gd name="T5" fmla="*/ 12 h 41"/>
                <a:gd name="T6" fmla="*/ 20 w 37"/>
                <a:gd name="T7" fmla="*/ 0 h 41"/>
                <a:gd name="T8" fmla="*/ 4 w 37"/>
                <a:gd name="T9" fmla="*/ 12 h 41"/>
                <a:gd name="T10" fmla="*/ 4 w 37"/>
                <a:gd name="T11" fmla="*/ 33 h 41"/>
                <a:gd name="T12" fmla="*/ 0 w 37"/>
                <a:gd name="T13" fmla="*/ 34 h 41"/>
                <a:gd name="T14" fmla="*/ 0 w 37"/>
                <a:gd name="T15" fmla="*/ 35 h 41"/>
                <a:gd name="T16" fmla="*/ 18 w 37"/>
                <a:gd name="T17" fmla="*/ 41 h 41"/>
                <a:gd name="T18" fmla="*/ 37 w 37"/>
                <a:gd name="T19" fmla="*/ 35 h 41"/>
                <a:gd name="T20" fmla="*/ 37 w 37"/>
                <a:gd name="T21" fmla="*/ 34 h 41"/>
                <a:gd name="T22" fmla="*/ 4 w 37"/>
                <a:gd name="T23" fmla="*/ 12 h 41"/>
                <a:gd name="T24" fmla="*/ 20 w 37"/>
                <a:gd name="T25" fmla="*/ 1 h 41"/>
                <a:gd name="T26" fmla="*/ 21 w 37"/>
                <a:gd name="T27" fmla="*/ 37 h 41"/>
                <a:gd name="T28" fmla="*/ 4 w 37"/>
                <a:gd name="T29" fmla="*/ 33 h 41"/>
                <a:gd name="T30" fmla="*/ 4 w 37"/>
                <a:gd name="T31" fmla="*/ 12 h 41"/>
                <a:gd name="T32" fmla="*/ 18 w 37"/>
                <a:gd name="T33" fmla="*/ 40 h 41"/>
                <a:gd name="T34" fmla="*/ 1 w 37"/>
                <a:gd name="T35" fmla="*/ 34 h 41"/>
                <a:gd name="T36" fmla="*/ 4 w 37"/>
                <a:gd name="T37" fmla="*/ 34 h 41"/>
                <a:gd name="T38" fmla="*/ 4 w 37"/>
                <a:gd name="T39" fmla="*/ 34 h 41"/>
                <a:gd name="T40" fmla="*/ 21 w 37"/>
                <a:gd name="T41" fmla="*/ 38 h 41"/>
                <a:gd name="T42" fmla="*/ 28 w 37"/>
                <a:gd name="T43" fmla="*/ 37 h 41"/>
                <a:gd name="T44" fmla="*/ 18 w 37"/>
                <a:gd name="T45"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 h="41">
                  <a:moveTo>
                    <a:pt x="37" y="34"/>
                  </a:moveTo>
                  <a:cubicBezTo>
                    <a:pt x="36" y="33"/>
                    <a:pt x="36" y="33"/>
                    <a:pt x="35" y="33"/>
                  </a:cubicBezTo>
                  <a:cubicBezTo>
                    <a:pt x="35" y="32"/>
                    <a:pt x="35" y="12"/>
                    <a:pt x="35" y="12"/>
                  </a:cubicBezTo>
                  <a:cubicBezTo>
                    <a:pt x="20" y="0"/>
                    <a:pt x="20" y="0"/>
                    <a:pt x="20" y="0"/>
                  </a:cubicBezTo>
                  <a:cubicBezTo>
                    <a:pt x="4" y="12"/>
                    <a:pt x="4" y="12"/>
                    <a:pt x="4" y="12"/>
                  </a:cubicBezTo>
                  <a:cubicBezTo>
                    <a:pt x="4" y="12"/>
                    <a:pt x="4" y="33"/>
                    <a:pt x="4" y="33"/>
                  </a:cubicBezTo>
                  <a:cubicBezTo>
                    <a:pt x="2" y="34"/>
                    <a:pt x="1" y="34"/>
                    <a:pt x="0" y="34"/>
                  </a:cubicBezTo>
                  <a:cubicBezTo>
                    <a:pt x="0" y="34"/>
                    <a:pt x="0" y="35"/>
                    <a:pt x="0" y="35"/>
                  </a:cubicBezTo>
                  <a:cubicBezTo>
                    <a:pt x="6" y="37"/>
                    <a:pt x="12" y="39"/>
                    <a:pt x="18" y="41"/>
                  </a:cubicBezTo>
                  <a:cubicBezTo>
                    <a:pt x="25" y="39"/>
                    <a:pt x="29" y="38"/>
                    <a:pt x="37" y="35"/>
                  </a:cubicBezTo>
                  <a:cubicBezTo>
                    <a:pt x="37" y="35"/>
                    <a:pt x="37" y="34"/>
                    <a:pt x="37" y="34"/>
                  </a:cubicBezTo>
                  <a:close/>
                  <a:moveTo>
                    <a:pt x="4" y="12"/>
                  </a:moveTo>
                  <a:cubicBezTo>
                    <a:pt x="20" y="1"/>
                    <a:pt x="20" y="1"/>
                    <a:pt x="20" y="1"/>
                  </a:cubicBezTo>
                  <a:cubicBezTo>
                    <a:pt x="21" y="37"/>
                    <a:pt x="21" y="37"/>
                    <a:pt x="21" y="37"/>
                  </a:cubicBezTo>
                  <a:cubicBezTo>
                    <a:pt x="19" y="37"/>
                    <a:pt x="5" y="34"/>
                    <a:pt x="4" y="33"/>
                  </a:cubicBezTo>
                  <a:cubicBezTo>
                    <a:pt x="4" y="32"/>
                    <a:pt x="4" y="12"/>
                    <a:pt x="4" y="12"/>
                  </a:cubicBezTo>
                  <a:close/>
                  <a:moveTo>
                    <a:pt x="18" y="40"/>
                  </a:moveTo>
                  <a:cubicBezTo>
                    <a:pt x="16" y="39"/>
                    <a:pt x="2" y="35"/>
                    <a:pt x="1" y="34"/>
                  </a:cubicBezTo>
                  <a:cubicBezTo>
                    <a:pt x="2" y="34"/>
                    <a:pt x="3" y="34"/>
                    <a:pt x="4" y="34"/>
                  </a:cubicBezTo>
                  <a:cubicBezTo>
                    <a:pt x="4" y="34"/>
                    <a:pt x="4" y="34"/>
                    <a:pt x="4" y="34"/>
                  </a:cubicBezTo>
                  <a:cubicBezTo>
                    <a:pt x="6" y="34"/>
                    <a:pt x="21" y="38"/>
                    <a:pt x="21" y="38"/>
                  </a:cubicBezTo>
                  <a:cubicBezTo>
                    <a:pt x="28" y="37"/>
                    <a:pt x="28" y="37"/>
                    <a:pt x="28" y="37"/>
                  </a:cubicBezTo>
                  <a:cubicBezTo>
                    <a:pt x="25" y="38"/>
                    <a:pt x="20" y="40"/>
                    <a:pt x="18"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69" name="Freeform 23"/>
            <p:cNvSpPr>
              <a:spLocks/>
            </p:cNvSpPr>
            <p:nvPr/>
          </p:nvSpPr>
          <p:spPr bwMode="auto">
            <a:xfrm>
              <a:off x="580" y="230"/>
              <a:ext cx="34" cy="27"/>
            </a:xfrm>
            <a:custGeom>
              <a:avLst/>
              <a:gdLst>
                <a:gd name="T0" fmla="*/ 34 w 34"/>
                <a:gd name="T1" fmla="*/ 0 h 27"/>
                <a:gd name="T2" fmla="*/ 0 w 34"/>
                <a:gd name="T3" fmla="*/ 22 h 27"/>
                <a:gd name="T4" fmla="*/ 0 w 34"/>
                <a:gd name="T5" fmla="*/ 27 h 27"/>
                <a:gd name="T6" fmla="*/ 34 w 34"/>
                <a:gd name="T7" fmla="*/ 7 h 27"/>
                <a:gd name="T8" fmla="*/ 34 w 34"/>
                <a:gd name="T9" fmla="*/ 0 h 27"/>
              </a:gdLst>
              <a:ahLst/>
              <a:cxnLst>
                <a:cxn ang="0">
                  <a:pos x="T0" y="T1"/>
                </a:cxn>
                <a:cxn ang="0">
                  <a:pos x="T2" y="T3"/>
                </a:cxn>
                <a:cxn ang="0">
                  <a:pos x="T4" y="T5"/>
                </a:cxn>
                <a:cxn ang="0">
                  <a:pos x="T6" y="T7"/>
                </a:cxn>
                <a:cxn ang="0">
                  <a:pos x="T8" y="T9"/>
                </a:cxn>
              </a:cxnLst>
              <a:rect l="0" t="0" r="r" b="b"/>
              <a:pathLst>
                <a:path w="34" h="27">
                  <a:moveTo>
                    <a:pt x="34" y="0"/>
                  </a:moveTo>
                  <a:lnTo>
                    <a:pt x="0" y="22"/>
                  </a:lnTo>
                  <a:lnTo>
                    <a:pt x="0" y="27"/>
                  </a:lnTo>
                  <a:lnTo>
                    <a:pt x="34" y="7"/>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70" name="Freeform 24"/>
            <p:cNvSpPr>
              <a:spLocks/>
            </p:cNvSpPr>
            <p:nvPr/>
          </p:nvSpPr>
          <p:spPr bwMode="auto">
            <a:xfrm>
              <a:off x="580" y="288"/>
              <a:ext cx="34" cy="7"/>
            </a:xfrm>
            <a:custGeom>
              <a:avLst/>
              <a:gdLst>
                <a:gd name="T0" fmla="*/ 34 w 34"/>
                <a:gd name="T1" fmla="*/ 0 h 7"/>
                <a:gd name="T2" fmla="*/ 0 w 34"/>
                <a:gd name="T3" fmla="*/ 0 h 7"/>
                <a:gd name="T4" fmla="*/ 0 w 34"/>
                <a:gd name="T5" fmla="*/ 4 h 7"/>
                <a:gd name="T6" fmla="*/ 34 w 34"/>
                <a:gd name="T7" fmla="*/ 7 h 7"/>
                <a:gd name="T8" fmla="*/ 34 w 34"/>
                <a:gd name="T9" fmla="*/ 0 h 7"/>
              </a:gdLst>
              <a:ahLst/>
              <a:cxnLst>
                <a:cxn ang="0">
                  <a:pos x="T0" y="T1"/>
                </a:cxn>
                <a:cxn ang="0">
                  <a:pos x="T2" y="T3"/>
                </a:cxn>
                <a:cxn ang="0">
                  <a:pos x="T4" y="T5"/>
                </a:cxn>
                <a:cxn ang="0">
                  <a:pos x="T6" y="T7"/>
                </a:cxn>
                <a:cxn ang="0">
                  <a:pos x="T8" y="T9"/>
                </a:cxn>
              </a:cxnLst>
              <a:rect l="0" t="0" r="r" b="b"/>
              <a:pathLst>
                <a:path w="34" h="7">
                  <a:moveTo>
                    <a:pt x="34" y="0"/>
                  </a:moveTo>
                  <a:lnTo>
                    <a:pt x="0" y="0"/>
                  </a:lnTo>
                  <a:lnTo>
                    <a:pt x="0" y="4"/>
                  </a:lnTo>
                  <a:lnTo>
                    <a:pt x="34" y="7"/>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71" name="Freeform 25"/>
            <p:cNvSpPr>
              <a:spLocks/>
            </p:cNvSpPr>
            <p:nvPr/>
          </p:nvSpPr>
          <p:spPr bwMode="auto">
            <a:xfrm>
              <a:off x="580" y="295"/>
              <a:ext cx="34" cy="9"/>
            </a:xfrm>
            <a:custGeom>
              <a:avLst/>
              <a:gdLst>
                <a:gd name="T0" fmla="*/ 34 w 34"/>
                <a:gd name="T1" fmla="*/ 5 h 9"/>
                <a:gd name="T2" fmla="*/ 0 w 34"/>
                <a:gd name="T3" fmla="*/ 0 h 9"/>
                <a:gd name="T4" fmla="*/ 0 w 34"/>
                <a:gd name="T5" fmla="*/ 5 h 9"/>
                <a:gd name="T6" fmla="*/ 34 w 34"/>
                <a:gd name="T7" fmla="*/ 9 h 9"/>
                <a:gd name="T8" fmla="*/ 34 w 34"/>
                <a:gd name="T9" fmla="*/ 5 h 9"/>
              </a:gdLst>
              <a:ahLst/>
              <a:cxnLst>
                <a:cxn ang="0">
                  <a:pos x="T0" y="T1"/>
                </a:cxn>
                <a:cxn ang="0">
                  <a:pos x="T2" y="T3"/>
                </a:cxn>
                <a:cxn ang="0">
                  <a:pos x="T4" y="T5"/>
                </a:cxn>
                <a:cxn ang="0">
                  <a:pos x="T6" y="T7"/>
                </a:cxn>
                <a:cxn ang="0">
                  <a:pos x="T8" y="T9"/>
                </a:cxn>
              </a:cxnLst>
              <a:rect l="0" t="0" r="r" b="b"/>
              <a:pathLst>
                <a:path w="34" h="9">
                  <a:moveTo>
                    <a:pt x="34" y="5"/>
                  </a:moveTo>
                  <a:lnTo>
                    <a:pt x="0" y="0"/>
                  </a:lnTo>
                  <a:lnTo>
                    <a:pt x="0" y="5"/>
                  </a:lnTo>
                  <a:lnTo>
                    <a:pt x="34" y="9"/>
                  </a:lnTo>
                  <a:lnTo>
                    <a:pt x="3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72" name="Freeform 26"/>
            <p:cNvSpPr>
              <a:spLocks/>
            </p:cNvSpPr>
            <p:nvPr/>
          </p:nvSpPr>
          <p:spPr bwMode="auto">
            <a:xfrm>
              <a:off x="580" y="242"/>
              <a:ext cx="34" cy="22"/>
            </a:xfrm>
            <a:custGeom>
              <a:avLst/>
              <a:gdLst>
                <a:gd name="T0" fmla="*/ 34 w 34"/>
                <a:gd name="T1" fmla="*/ 0 h 22"/>
                <a:gd name="T2" fmla="*/ 0 w 34"/>
                <a:gd name="T3" fmla="*/ 17 h 22"/>
                <a:gd name="T4" fmla="*/ 0 w 34"/>
                <a:gd name="T5" fmla="*/ 22 h 22"/>
                <a:gd name="T6" fmla="*/ 34 w 34"/>
                <a:gd name="T7" fmla="*/ 7 h 22"/>
                <a:gd name="T8" fmla="*/ 34 w 34"/>
                <a:gd name="T9" fmla="*/ 0 h 22"/>
              </a:gdLst>
              <a:ahLst/>
              <a:cxnLst>
                <a:cxn ang="0">
                  <a:pos x="T0" y="T1"/>
                </a:cxn>
                <a:cxn ang="0">
                  <a:pos x="T2" y="T3"/>
                </a:cxn>
                <a:cxn ang="0">
                  <a:pos x="T4" y="T5"/>
                </a:cxn>
                <a:cxn ang="0">
                  <a:pos x="T6" y="T7"/>
                </a:cxn>
                <a:cxn ang="0">
                  <a:pos x="T8" y="T9"/>
                </a:cxn>
              </a:cxnLst>
              <a:rect l="0" t="0" r="r" b="b"/>
              <a:pathLst>
                <a:path w="34" h="22">
                  <a:moveTo>
                    <a:pt x="34" y="0"/>
                  </a:moveTo>
                  <a:lnTo>
                    <a:pt x="0" y="17"/>
                  </a:lnTo>
                  <a:lnTo>
                    <a:pt x="0" y="22"/>
                  </a:lnTo>
                  <a:lnTo>
                    <a:pt x="34" y="7"/>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73" name="Freeform 27"/>
            <p:cNvSpPr>
              <a:spLocks/>
            </p:cNvSpPr>
            <p:nvPr/>
          </p:nvSpPr>
          <p:spPr bwMode="auto">
            <a:xfrm>
              <a:off x="580" y="276"/>
              <a:ext cx="34" cy="9"/>
            </a:xfrm>
            <a:custGeom>
              <a:avLst/>
              <a:gdLst>
                <a:gd name="T0" fmla="*/ 34 w 34"/>
                <a:gd name="T1" fmla="*/ 0 h 9"/>
                <a:gd name="T2" fmla="*/ 0 w 34"/>
                <a:gd name="T3" fmla="*/ 4 h 9"/>
                <a:gd name="T4" fmla="*/ 0 w 34"/>
                <a:gd name="T5" fmla="*/ 9 h 9"/>
                <a:gd name="T6" fmla="*/ 34 w 34"/>
                <a:gd name="T7" fmla="*/ 7 h 9"/>
                <a:gd name="T8" fmla="*/ 34 w 34"/>
                <a:gd name="T9" fmla="*/ 0 h 9"/>
              </a:gdLst>
              <a:ahLst/>
              <a:cxnLst>
                <a:cxn ang="0">
                  <a:pos x="T0" y="T1"/>
                </a:cxn>
                <a:cxn ang="0">
                  <a:pos x="T2" y="T3"/>
                </a:cxn>
                <a:cxn ang="0">
                  <a:pos x="T4" y="T5"/>
                </a:cxn>
                <a:cxn ang="0">
                  <a:pos x="T6" y="T7"/>
                </a:cxn>
                <a:cxn ang="0">
                  <a:pos x="T8" y="T9"/>
                </a:cxn>
              </a:cxnLst>
              <a:rect l="0" t="0" r="r" b="b"/>
              <a:pathLst>
                <a:path w="34" h="9">
                  <a:moveTo>
                    <a:pt x="34" y="0"/>
                  </a:moveTo>
                  <a:lnTo>
                    <a:pt x="0" y="4"/>
                  </a:lnTo>
                  <a:lnTo>
                    <a:pt x="0" y="9"/>
                  </a:lnTo>
                  <a:lnTo>
                    <a:pt x="34" y="7"/>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74" name="Freeform 28"/>
            <p:cNvSpPr>
              <a:spLocks/>
            </p:cNvSpPr>
            <p:nvPr/>
          </p:nvSpPr>
          <p:spPr bwMode="auto">
            <a:xfrm>
              <a:off x="580" y="264"/>
              <a:ext cx="34" cy="14"/>
            </a:xfrm>
            <a:custGeom>
              <a:avLst/>
              <a:gdLst>
                <a:gd name="T0" fmla="*/ 34 w 34"/>
                <a:gd name="T1" fmla="*/ 0 h 14"/>
                <a:gd name="T2" fmla="*/ 0 w 34"/>
                <a:gd name="T3" fmla="*/ 9 h 14"/>
                <a:gd name="T4" fmla="*/ 0 w 34"/>
                <a:gd name="T5" fmla="*/ 14 h 14"/>
                <a:gd name="T6" fmla="*/ 34 w 34"/>
                <a:gd name="T7" fmla="*/ 7 h 14"/>
                <a:gd name="T8" fmla="*/ 34 w 34"/>
                <a:gd name="T9" fmla="*/ 0 h 14"/>
              </a:gdLst>
              <a:ahLst/>
              <a:cxnLst>
                <a:cxn ang="0">
                  <a:pos x="T0" y="T1"/>
                </a:cxn>
                <a:cxn ang="0">
                  <a:pos x="T2" y="T3"/>
                </a:cxn>
                <a:cxn ang="0">
                  <a:pos x="T4" y="T5"/>
                </a:cxn>
                <a:cxn ang="0">
                  <a:pos x="T6" y="T7"/>
                </a:cxn>
                <a:cxn ang="0">
                  <a:pos x="T8" y="T9"/>
                </a:cxn>
              </a:cxnLst>
              <a:rect l="0" t="0" r="r" b="b"/>
              <a:pathLst>
                <a:path w="34" h="14">
                  <a:moveTo>
                    <a:pt x="34" y="0"/>
                  </a:moveTo>
                  <a:lnTo>
                    <a:pt x="0" y="9"/>
                  </a:lnTo>
                  <a:lnTo>
                    <a:pt x="0" y="14"/>
                  </a:lnTo>
                  <a:lnTo>
                    <a:pt x="34" y="7"/>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75" name="Freeform 29"/>
            <p:cNvSpPr>
              <a:spLocks/>
            </p:cNvSpPr>
            <p:nvPr/>
          </p:nvSpPr>
          <p:spPr bwMode="auto">
            <a:xfrm>
              <a:off x="580" y="252"/>
              <a:ext cx="34" cy="19"/>
            </a:xfrm>
            <a:custGeom>
              <a:avLst/>
              <a:gdLst>
                <a:gd name="T0" fmla="*/ 34 w 34"/>
                <a:gd name="T1" fmla="*/ 0 h 19"/>
                <a:gd name="T2" fmla="*/ 0 w 34"/>
                <a:gd name="T3" fmla="*/ 14 h 19"/>
                <a:gd name="T4" fmla="*/ 0 w 34"/>
                <a:gd name="T5" fmla="*/ 19 h 19"/>
                <a:gd name="T6" fmla="*/ 34 w 34"/>
                <a:gd name="T7" fmla="*/ 7 h 19"/>
                <a:gd name="T8" fmla="*/ 34 w 34"/>
                <a:gd name="T9" fmla="*/ 0 h 19"/>
              </a:gdLst>
              <a:ahLst/>
              <a:cxnLst>
                <a:cxn ang="0">
                  <a:pos x="T0" y="T1"/>
                </a:cxn>
                <a:cxn ang="0">
                  <a:pos x="T2" y="T3"/>
                </a:cxn>
                <a:cxn ang="0">
                  <a:pos x="T4" y="T5"/>
                </a:cxn>
                <a:cxn ang="0">
                  <a:pos x="T6" y="T7"/>
                </a:cxn>
                <a:cxn ang="0">
                  <a:pos x="T8" y="T9"/>
                </a:cxn>
              </a:cxnLst>
              <a:rect l="0" t="0" r="r" b="b"/>
              <a:pathLst>
                <a:path w="34" h="19">
                  <a:moveTo>
                    <a:pt x="34" y="0"/>
                  </a:moveTo>
                  <a:lnTo>
                    <a:pt x="0" y="14"/>
                  </a:lnTo>
                  <a:lnTo>
                    <a:pt x="0" y="19"/>
                  </a:lnTo>
                  <a:lnTo>
                    <a:pt x="34" y="7"/>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76" name="Oval 30"/>
            <p:cNvSpPr>
              <a:spLocks noChangeArrowheads="1"/>
            </p:cNvSpPr>
            <p:nvPr/>
          </p:nvSpPr>
          <p:spPr bwMode="auto">
            <a:xfrm>
              <a:off x="490" y="608"/>
              <a:ext cx="4" cy="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77" name="Rectangle 31"/>
            <p:cNvSpPr>
              <a:spLocks noChangeArrowheads="1"/>
            </p:cNvSpPr>
            <p:nvPr/>
          </p:nvSpPr>
          <p:spPr bwMode="auto">
            <a:xfrm>
              <a:off x="540" y="553"/>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78" name="Freeform 32"/>
            <p:cNvSpPr>
              <a:spLocks/>
            </p:cNvSpPr>
            <p:nvPr/>
          </p:nvSpPr>
          <p:spPr bwMode="auto">
            <a:xfrm>
              <a:off x="540" y="54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79" name="Rectangle 33"/>
            <p:cNvSpPr>
              <a:spLocks noChangeArrowheads="1"/>
            </p:cNvSpPr>
            <p:nvPr/>
          </p:nvSpPr>
          <p:spPr bwMode="auto">
            <a:xfrm>
              <a:off x="540" y="567"/>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80" name="Freeform 34"/>
            <p:cNvSpPr>
              <a:spLocks/>
            </p:cNvSpPr>
            <p:nvPr/>
          </p:nvSpPr>
          <p:spPr bwMode="auto">
            <a:xfrm>
              <a:off x="468" y="550"/>
              <a:ext cx="67" cy="22"/>
            </a:xfrm>
            <a:custGeom>
              <a:avLst/>
              <a:gdLst>
                <a:gd name="T0" fmla="*/ 0 w 28"/>
                <a:gd name="T1" fmla="*/ 8 h 9"/>
                <a:gd name="T2" fmla="*/ 0 w 28"/>
                <a:gd name="T3" fmla="*/ 8 h 9"/>
                <a:gd name="T4" fmla="*/ 0 w 28"/>
                <a:gd name="T5" fmla="*/ 8 h 9"/>
                <a:gd name="T6" fmla="*/ 1 w 28"/>
                <a:gd name="T7" fmla="*/ 8 h 9"/>
                <a:gd name="T8" fmla="*/ 1 w 28"/>
                <a:gd name="T9" fmla="*/ 8 h 9"/>
                <a:gd name="T10" fmla="*/ 1 w 28"/>
                <a:gd name="T11" fmla="*/ 8 h 9"/>
                <a:gd name="T12" fmla="*/ 1 w 28"/>
                <a:gd name="T13" fmla="*/ 8 h 9"/>
                <a:gd name="T14" fmla="*/ 1 w 28"/>
                <a:gd name="T15" fmla="*/ 8 h 9"/>
                <a:gd name="T16" fmla="*/ 2 w 28"/>
                <a:gd name="T17" fmla="*/ 8 h 9"/>
                <a:gd name="T18" fmla="*/ 16 w 28"/>
                <a:gd name="T19" fmla="*/ 9 h 9"/>
                <a:gd name="T20" fmla="*/ 16 w 28"/>
                <a:gd name="T21" fmla="*/ 9 h 9"/>
                <a:gd name="T22" fmla="*/ 17 w 28"/>
                <a:gd name="T23" fmla="*/ 9 h 9"/>
                <a:gd name="T24" fmla="*/ 17 w 28"/>
                <a:gd name="T25" fmla="*/ 9 h 9"/>
                <a:gd name="T26" fmla="*/ 17 w 28"/>
                <a:gd name="T27" fmla="*/ 9 h 9"/>
                <a:gd name="T28" fmla="*/ 18 w 28"/>
                <a:gd name="T29" fmla="*/ 9 h 9"/>
                <a:gd name="T30" fmla="*/ 18 w 28"/>
                <a:gd name="T31" fmla="*/ 9 h 9"/>
                <a:gd name="T32" fmla="*/ 19 w 28"/>
                <a:gd name="T33" fmla="*/ 9 h 9"/>
                <a:gd name="T34" fmla="*/ 19 w 28"/>
                <a:gd name="T35" fmla="*/ 9 h 9"/>
                <a:gd name="T36" fmla="*/ 19 w 28"/>
                <a:gd name="T37" fmla="*/ 9 h 9"/>
                <a:gd name="T38" fmla="*/ 19 w 28"/>
                <a:gd name="T39" fmla="*/ 9 h 9"/>
                <a:gd name="T40" fmla="*/ 19 w 28"/>
                <a:gd name="T41" fmla="*/ 9 h 9"/>
                <a:gd name="T42" fmla="*/ 20 w 28"/>
                <a:gd name="T43" fmla="*/ 9 h 9"/>
                <a:gd name="T44" fmla="*/ 20 w 28"/>
                <a:gd name="T45" fmla="*/ 9 h 9"/>
                <a:gd name="T46" fmla="*/ 20 w 28"/>
                <a:gd name="T47" fmla="*/ 9 h 9"/>
                <a:gd name="T48" fmla="*/ 28 w 28"/>
                <a:gd name="T49" fmla="*/ 4 h 9"/>
                <a:gd name="T50" fmla="*/ 28 w 28"/>
                <a:gd name="T51" fmla="*/ 4 h 9"/>
                <a:gd name="T52" fmla="*/ 28 w 28"/>
                <a:gd name="T53" fmla="*/ 4 h 9"/>
                <a:gd name="T54" fmla="*/ 28 w 28"/>
                <a:gd name="T55" fmla="*/ 4 h 9"/>
                <a:gd name="T56" fmla="*/ 28 w 28"/>
                <a:gd name="T57" fmla="*/ 1 h 9"/>
                <a:gd name="T58" fmla="*/ 28 w 28"/>
                <a:gd name="T59" fmla="*/ 1 h 9"/>
                <a:gd name="T60" fmla="*/ 20 w 28"/>
                <a:gd name="T61" fmla="*/ 4 h 9"/>
                <a:gd name="T62" fmla="*/ 20 w 28"/>
                <a:gd name="T63" fmla="*/ 4 h 9"/>
                <a:gd name="T64" fmla="*/ 20 w 28"/>
                <a:gd name="T65" fmla="*/ 4 h 9"/>
                <a:gd name="T66" fmla="*/ 20 w 28"/>
                <a:gd name="T67" fmla="*/ 4 h 9"/>
                <a:gd name="T68" fmla="*/ 19 w 28"/>
                <a:gd name="T69" fmla="*/ 4 h 9"/>
                <a:gd name="T70" fmla="*/ 19 w 28"/>
                <a:gd name="T71" fmla="*/ 4 h 9"/>
                <a:gd name="T72" fmla="*/ 19 w 28"/>
                <a:gd name="T73" fmla="*/ 4 h 9"/>
                <a:gd name="T74" fmla="*/ 19 w 28"/>
                <a:gd name="T75" fmla="*/ 4 h 9"/>
                <a:gd name="T76" fmla="*/ 18 w 28"/>
                <a:gd name="T77" fmla="*/ 4 h 9"/>
                <a:gd name="T78" fmla="*/ 18 w 28"/>
                <a:gd name="T79" fmla="*/ 4 h 9"/>
                <a:gd name="T80" fmla="*/ 17 w 28"/>
                <a:gd name="T81" fmla="*/ 4 h 9"/>
                <a:gd name="T82" fmla="*/ 17 w 28"/>
                <a:gd name="T83" fmla="*/ 4 h 9"/>
                <a:gd name="T84" fmla="*/ 17 w 28"/>
                <a:gd name="T85" fmla="*/ 4 h 9"/>
                <a:gd name="T86" fmla="*/ 17 w 28"/>
                <a:gd name="T87" fmla="*/ 4 h 9"/>
                <a:gd name="T88" fmla="*/ 16 w 28"/>
                <a:gd name="T89" fmla="*/ 4 h 9"/>
                <a:gd name="T90" fmla="*/ 2 w 28"/>
                <a:gd name="T91" fmla="*/ 3 h 9"/>
                <a:gd name="T92" fmla="*/ 1 w 28"/>
                <a:gd name="T93" fmla="*/ 3 h 9"/>
                <a:gd name="T94" fmla="*/ 1 w 28"/>
                <a:gd name="T95" fmla="*/ 3 h 9"/>
                <a:gd name="T96" fmla="*/ 1 w 28"/>
                <a:gd name="T97" fmla="*/ 3 h 9"/>
                <a:gd name="T98" fmla="*/ 0 w 28"/>
                <a:gd name="T99" fmla="*/ 3 h 9"/>
                <a:gd name="T100" fmla="*/ 0 w 28"/>
                <a:gd name="T101" fmla="*/ 8 h 9"/>
                <a:gd name="T102" fmla="*/ 0 w 28"/>
                <a:gd name="T103"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 h="9">
                  <a:moveTo>
                    <a:pt x="0" y="8"/>
                  </a:move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1" y="8"/>
                  </a:cubicBezTo>
                  <a:cubicBezTo>
                    <a:pt x="1" y="8"/>
                    <a:pt x="1" y="8"/>
                    <a:pt x="1" y="8"/>
                  </a:cubicBezTo>
                  <a:cubicBezTo>
                    <a:pt x="1" y="8"/>
                    <a:pt x="1" y="8"/>
                    <a:pt x="1" y="8"/>
                  </a:cubicBezTo>
                  <a:cubicBezTo>
                    <a:pt x="1" y="8"/>
                    <a:pt x="1" y="8"/>
                    <a:pt x="1" y="8"/>
                  </a:cubicBezTo>
                  <a:cubicBezTo>
                    <a:pt x="1" y="8"/>
                    <a:pt x="1" y="8"/>
                    <a:pt x="1" y="8"/>
                  </a:cubicBezTo>
                  <a:cubicBezTo>
                    <a:pt x="1" y="8"/>
                    <a:pt x="1" y="8"/>
                    <a:pt x="1" y="8"/>
                  </a:cubicBezTo>
                  <a:cubicBezTo>
                    <a:pt x="1" y="8"/>
                    <a:pt x="1" y="8"/>
                    <a:pt x="1" y="8"/>
                  </a:cubicBezTo>
                  <a:cubicBezTo>
                    <a:pt x="1" y="8"/>
                    <a:pt x="1" y="8"/>
                    <a:pt x="1" y="8"/>
                  </a:cubicBezTo>
                  <a:cubicBezTo>
                    <a:pt x="1" y="8"/>
                    <a:pt x="1" y="8"/>
                    <a:pt x="1" y="8"/>
                  </a:cubicBezTo>
                  <a:cubicBezTo>
                    <a:pt x="1" y="8"/>
                    <a:pt x="1" y="8"/>
                    <a:pt x="1" y="8"/>
                  </a:cubicBezTo>
                  <a:cubicBezTo>
                    <a:pt x="1" y="8"/>
                    <a:pt x="1" y="8"/>
                    <a:pt x="1" y="8"/>
                  </a:cubicBezTo>
                  <a:cubicBezTo>
                    <a:pt x="1" y="8"/>
                    <a:pt x="1" y="8"/>
                    <a:pt x="2" y="8"/>
                  </a:cubicBezTo>
                  <a:cubicBezTo>
                    <a:pt x="2" y="8"/>
                    <a:pt x="2" y="8"/>
                    <a:pt x="2" y="8"/>
                  </a:cubicBezTo>
                  <a:cubicBezTo>
                    <a:pt x="16" y="9"/>
                    <a:pt x="16" y="9"/>
                    <a:pt x="16" y="9"/>
                  </a:cubicBezTo>
                  <a:cubicBezTo>
                    <a:pt x="16" y="9"/>
                    <a:pt x="16" y="9"/>
                    <a:pt x="16" y="9"/>
                  </a:cubicBezTo>
                  <a:cubicBezTo>
                    <a:pt x="16" y="9"/>
                    <a:pt x="16" y="9"/>
                    <a:pt x="16" y="9"/>
                  </a:cubicBezTo>
                  <a:cubicBezTo>
                    <a:pt x="16" y="9"/>
                    <a:pt x="16" y="9"/>
                    <a:pt x="17" y="9"/>
                  </a:cubicBezTo>
                  <a:cubicBezTo>
                    <a:pt x="17" y="9"/>
                    <a:pt x="17" y="9"/>
                    <a:pt x="17" y="9"/>
                  </a:cubicBezTo>
                  <a:cubicBezTo>
                    <a:pt x="17" y="9"/>
                    <a:pt x="17" y="9"/>
                    <a:pt x="17" y="9"/>
                  </a:cubicBezTo>
                  <a:cubicBezTo>
                    <a:pt x="17" y="9"/>
                    <a:pt x="17" y="9"/>
                    <a:pt x="17" y="9"/>
                  </a:cubicBezTo>
                  <a:cubicBezTo>
                    <a:pt x="17" y="9"/>
                    <a:pt x="17" y="9"/>
                    <a:pt x="17" y="9"/>
                  </a:cubicBezTo>
                  <a:cubicBezTo>
                    <a:pt x="17" y="9"/>
                    <a:pt x="17" y="9"/>
                    <a:pt x="17" y="9"/>
                  </a:cubicBezTo>
                  <a:cubicBezTo>
                    <a:pt x="17" y="9"/>
                    <a:pt x="17" y="9"/>
                    <a:pt x="17" y="9"/>
                  </a:cubicBezTo>
                  <a:cubicBezTo>
                    <a:pt x="17" y="9"/>
                    <a:pt x="18" y="9"/>
                    <a:pt x="18" y="9"/>
                  </a:cubicBezTo>
                  <a:cubicBezTo>
                    <a:pt x="18" y="9"/>
                    <a:pt x="18" y="9"/>
                    <a:pt x="18" y="9"/>
                  </a:cubicBezTo>
                  <a:cubicBezTo>
                    <a:pt x="18" y="9"/>
                    <a:pt x="18" y="9"/>
                    <a:pt x="18" y="9"/>
                  </a:cubicBezTo>
                  <a:cubicBezTo>
                    <a:pt x="18" y="9"/>
                    <a:pt x="18" y="9"/>
                    <a:pt x="18" y="9"/>
                  </a:cubicBezTo>
                  <a:cubicBezTo>
                    <a:pt x="18" y="9"/>
                    <a:pt x="18" y="9"/>
                    <a:pt x="19" y="9"/>
                  </a:cubicBezTo>
                  <a:cubicBezTo>
                    <a:pt x="19" y="9"/>
                    <a:pt x="19" y="9"/>
                    <a:pt x="19" y="9"/>
                  </a:cubicBezTo>
                  <a:cubicBezTo>
                    <a:pt x="19" y="9"/>
                    <a:pt x="19" y="9"/>
                    <a:pt x="19" y="9"/>
                  </a:cubicBezTo>
                  <a:cubicBezTo>
                    <a:pt x="19" y="9"/>
                    <a:pt x="19" y="9"/>
                    <a:pt x="19" y="9"/>
                  </a:cubicBezTo>
                  <a:cubicBezTo>
                    <a:pt x="19" y="9"/>
                    <a:pt x="19" y="9"/>
                    <a:pt x="19" y="9"/>
                  </a:cubicBezTo>
                  <a:cubicBezTo>
                    <a:pt x="19" y="9"/>
                    <a:pt x="19" y="9"/>
                    <a:pt x="19" y="9"/>
                  </a:cubicBezTo>
                  <a:cubicBezTo>
                    <a:pt x="19" y="9"/>
                    <a:pt x="19" y="9"/>
                    <a:pt x="19" y="9"/>
                  </a:cubicBezTo>
                  <a:cubicBezTo>
                    <a:pt x="19" y="9"/>
                    <a:pt x="19" y="9"/>
                    <a:pt x="19" y="9"/>
                  </a:cubicBezTo>
                  <a:cubicBezTo>
                    <a:pt x="19" y="9"/>
                    <a:pt x="19" y="9"/>
                    <a:pt x="19" y="9"/>
                  </a:cubicBezTo>
                  <a:cubicBezTo>
                    <a:pt x="19" y="9"/>
                    <a:pt x="20" y="9"/>
                    <a:pt x="20" y="9"/>
                  </a:cubicBezTo>
                  <a:cubicBezTo>
                    <a:pt x="20" y="9"/>
                    <a:pt x="20" y="9"/>
                    <a:pt x="20" y="9"/>
                  </a:cubicBezTo>
                  <a:cubicBezTo>
                    <a:pt x="20" y="9"/>
                    <a:pt x="20" y="9"/>
                    <a:pt x="20" y="9"/>
                  </a:cubicBezTo>
                  <a:cubicBezTo>
                    <a:pt x="20" y="9"/>
                    <a:pt x="20" y="9"/>
                    <a:pt x="20" y="9"/>
                  </a:cubicBezTo>
                  <a:cubicBezTo>
                    <a:pt x="20" y="9"/>
                    <a:pt x="20" y="9"/>
                    <a:pt x="20" y="9"/>
                  </a:cubicBezTo>
                  <a:cubicBezTo>
                    <a:pt x="20" y="9"/>
                    <a:pt x="20" y="9"/>
                    <a:pt x="20" y="9"/>
                  </a:cubicBezTo>
                  <a:cubicBezTo>
                    <a:pt x="20" y="9"/>
                    <a:pt x="20" y="9"/>
                    <a:pt x="20" y="9"/>
                  </a:cubicBezTo>
                  <a:cubicBezTo>
                    <a:pt x="28" y="4"/>
                    <a:pt x="28" y="4"/>
                    <a:pt x="28" y="4"/>
                  </a:cubicBezTo>
                  <a:cubicBezTo>
                    <a:pt x="28" y="4"/>
                    <a:pt x="28" y="4"/>
                    <a:pt x="28" y="4"/>
                  </a:cubicBezTo>
                  <a:cubicBezTo>
                    <a:pt x="28" y="4"/>
                    <a:pt x="28" y="4"/>
                    <a:pt x="28" y="4"/>
                  </a:cubicBezTo>
                  <a:cubicBezTo>
                    <a:pt x="28" y="4"/>
                    <a:pt x="28" y="4"/>
                    <a:pt x="28" y="4"/>
                  </a:cubicBezTo>
                  <a:cubicBezTo>
                    <a:pt x="28" y="4"/>
                    <a:pt x="28" y="4"/>
                    <a:pt x="28" y="4"/>
                  </a:cubicBezTo>
                  <a:cubicBezTo>
                    <a:pt x="28" y="4"/>
                    <a:pt x="28" y="4"/>
                    <a:pt x="28" y="4"/>
                  </a:cubicBezTo>
                  <a:cubicBezTo>
                    <a:pt x="28" y="4"/>
                    <a:pt x="28" y="4"/>
                    <a:pt x="28" y="4"/>
                  </a:cubicBezTo>
                  <a:cubicBezTo>
                    <a:pt x="28" y="4"/>
                    <a:pt x="28" y="4"/>
                    <a:pt x="28" y="4"/>
                  </a:cubicBezTo>
                  <a:cubicBezTo>
                    <a:pt x="28" y="1"/>
                    <a:pt x="28" y="1"/>
                    <a:pt x="28" y="1"/>
                  </a:cubicBezTo>
                  <a:cubicBezTo>
                    <a:pt x="28" y="1"/>
                    <a:pt x="28" y="1"/>
                    <a:pt x="28" y="1"/>
                  </a:cubicBezTo>
                  <a:cubicBezTo>
                    <a:pt x="28" y="1"/>
                    <a:pt x="28" y="1"/>
                    <a:pt x="28" y="1"/>
                  </a:cubicBezTo>
                  <a:cubicBezTo>
                    <a:pt x="28" y="0"/>
                    <a:pt x="28" y="0"/>
                    <a:pt x="27" y="0"/>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8"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6" y="4"/>
                    <a:pt x="16" y="4"/>
                    <a:pt x="16" y="4"/>
                  </a:cubicBezTo>
                  <a:cubicBezTo>
                    <a:pt x="16" y="4"/>
                    <a:pt x="16" y="4"/>
                    <a:pt x="16" y="4"/>
                  </a:cubicBezTo>
                  <a:cubicBezTo>
                    <a:pt x="16" y="4"/>
                    <a:pt x="16" y="4"/>
                    <a:pt x="16" y="4"/>
                  </a:cubicBezTo>
                  <a:cubicBezTo>
                    <a:pt x="2" y="3"/>
                    <a:pt x="2" y="3"/>
                    <a:pt x="2" y="3"/>
                  </a:cubicBezTo>
                  <a:cubicBezTo>
                    <a:pt x="2" y="3"/>
                    <a:pt x="2" y="3"/>
                    <a:pt x="2"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0" y="3"/>
                    <a:pt x="0" y="3"/>
                    <a:pt x="0" y="3"/>
                  </a:cubicBezTo>
                  <a:cubicBezTo>
                    <a:pt x="0" y="3"/>
                    <a:pt x="0" y="3"/>
                    <a:pt x="0" y="3"/>
                  </a:cubicBezTo>
                  <a:cubicBezTo>
                    <a:pt x="0" y="8"/>
                    <a:pt x="0" y="8"/>
                    <a:pt x="0" y="8"/>
                  </a:cubicBezTo>
                  <a:cubicBezTo>
                    <a:pt x="0" y="8"/>
                    <a:pt x="0" y="8"/>
                    <a:pt x="0" y="8"/>
                  </a:cubicBezTo>
                  <a:cubicBezTo>
                    <a:pt x="0" y="8"/>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81" name="Freeform 35"/>
            <p:cNvSpPr>
              <a:spLocks/>
            </p:cNvSpPr>
            <p:nvPr/>
          </p:nvSpPr>
          <p:spPr bwMode="auto">
            <a:xfrm>
              <a:off x="468" y="534"/>
              <a:ext cx="67" cy="23"/>
            </a:xfrm>
            <a:custGeom>
              <a:avLst/>
              <a:gdLst>
                <a:gd name="T0" fmla="*/ 0 w 28"/>
                <a:gd name="T1" fmla="*/ 8 h 10"/>
                <a:gd name="T2" fmla="*/ 0 w 28"/>
                <a:gd name="T3" fmla="*/ 8 h 10"/>
                <a:gd name="T4" fmla="*/ 0 w 28"/>
                <a:gd name="T5" fmla="*/ 8 h 10"/>
                <a:gd name="T6" fmla="*/ 0 w 28"/>
                <a:gd name="T7" fmla="*/ 8 h 10"/>
                <a:gd name="T8" fmla="*/ 1 w 28"/>
                <a:gd name="T9" fmla="*/ 8 h 10"/>
                <a:gd name="T10" fmla="*/ 1 w 28"/>
                <a:gd name="T11" fmla="*/ 8 h 10"/>
                <a:gd name="T12" fmla="*/ 1 w 28"/>
                <a:gd name="T13" fmla="*/ 8 h 10"/>
                <a:gd name="T14" fmla="*/ 1 w 28"/>
                <a:gd name="T15" fmla="*/ 8 h 10"/>
                <a:gd name="T16" fmla="*/ 1 w 28"/>
                <a:gd name="T17" fmla="*/ 8 h 10"/>
                <a:gd name="T18" fmla="*/ 2 w 28"/>
                <a:gd name="T19" fmla="*/ 8 h 10"/>
                <a:gd name="T20" fmla="*/ 16 w 28"/>
                <a:gd name="T21" fmla="*/ 9 h 10"/>
                <a:gd name="T22" fmla="*/ 16 w 28"/>
                <a:gd name="T23" fmla="*/ 9 h 10"/>
                <a:gd name="T24" fmla="*/ 17 w 28"/>
                <a:gd name="T25" fmla="*/ 10 h 10"/>
                <a:gd name="T26" fmla="*/ 17 w 28"/>
                <a:gd name="T27" fmla="*/ 10 h 10"/>
                <a:gd name="T28" fmla="*/ 17 w 28"/>
                <a:gd name="T29" fmla="*/ 10 h 10"/>
                <a:gd name="T30" fmla="*/ 18 w 28"/>
                <a:gd name="T31" fmla="*/ 10 h 10"/>
                <a:gd name="T32" fmla="*/ 18 w 28"/>
                <a:gd name="T33" fmla="*/ 9 h 10"/>
                <a:gd name="T34" fmla="*/ 19 w 28"/>
                <a:gd name="T35" fmla="*/ 9 h 10"/>
                <a:gd name="T36" fmla="*/ 19 w 28"/>
                <a:gd name="T37" fmla="*/ 9 h 10"/>
                <a:gd name="T38" fmla="*/ 19 w 28"/>
                <a:gd name="T39" fmla="*/ 9 h 10"/>
                <a:gd name="T40" fmla="*/ 19 w 28"/>
                <a:gd name="T41" fmla="*/ 9 h 10"/>
                <a:gd name="T42" fmla="*/ 19 w 28"/>
                <a:gd name="T43" fmla="*/ 9 h 10"/>
                <a:gd name="T44" fmla="*/ 20 w 28"/>
                <a:gd name="T45" fmla="*/ 9 h 10"/>
                <a:gd name="T46" fmla="*/ 20 w 28"/>
                <a:gd name="T47" fmla="*/ 9 h 10"/>
                <a:gd name="T48" fmla="*/ 20 w 28"/>
                <a:gd name="T49" fmla="*/ 9 h 10"/>
                <a:gd name="T50" fmla="*/ 28 w 28"/>
                <a:gd name="T51" fmla="*/ 5 h 10"/>
                <a:gd name="T52" fmla="*/ 28 w 28"/>
                <a:gd name="T53" fmla="*/ 5 h 10"/>
                <a:gd name="T54" fmla="*/ 28 w 28"/>
                <a:gd name="T55" fmla="*/ 5 h 10"/>
                <a:gd name="T56" fmla="*/ 28 w 28"/>
                <a:gd name="T57" fmla="*/ 5 h 10"/>
                <a:gd name="T58" fmla="*/ 28 w 28"/>
                <a:gd name="T59" fmla="*/ 2 h 10"/>
                <a:gd name="T60" fmla="*/ 28 w 28"/>
                <a:gd name="T61" fmla="*/ 2 h 10"/>
                <a:gd name="T62" fmla="*/ 12 w 28"/>
                <a:gd name="T63" fmla="*/ 0 h 10"/>
                <a:gd name="T64" fmla="*/ 0 w 28"/>
                <a:gd name="T65" fmla="*/ 4 h 10"/>
                <a:gd name="T66" fmla="*/ 0 w 28"/>
                <a:gd name="T67" fmla="*/ 8 h 10"/>
                <a:gd name="T68" fmla="*/ 0 w 28"/>
                <a:gd name="T6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 h="10">
                  <a:moveTo>
                    <a:pt x="0" y="8"/>
                  </a:move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1" y="8"/>
                  </a:cubicBezTo>
                  <a:cubicBezTo>
                    <a:pt x="1" y="8"/>
                    <a:pt x="1" y="8"/>
                    <a:pt x="1" y="8"/>
                  </a:cubicBezTo>
                  <a:cubicBezTo>
                    <a:pt x="1" y="8"/>
                    <a:pt x="1" y="8"/>
                    <a:pt x="1" y="8"/>
                  </a:cubicBezTo>
                  <a:cubicBezTo>
                    <a:pt x="1" y="8"/>
                    <a:pt x="1" y="8"/>
                    <a:pt x="1" y="8"/>
                  </a:cubicBezTo>
                  <a:cubicBezTo>
                    <a:pt x="1" y="8"/>
                    <a:pt x="1" y="8"/>
                    <a:pt x="1" y="8"/>
                  </a:cubicBezTo>
                  <a:cubicBezTo>
                    <a:pt x="1" y="8"/>
                    <a:pt x="1" y="8"/>
                    <a:pt x="1" y="8"/>
                  </a:cubicBezTo>
                  <a:cubicBezTo>
                    <a:pt x="1" y="8"/>
                    <a:pt x="1" y="8"/>
                    <a:pt x="1" y="8"/>
                  </a:cubicBezTo>
                  <a:cubicBezTo>
                    <a:pt x="1" y="8"/>
                    <a:pt x="1" y="8"/>
                    <a:pt x="1" y="8"/>
                  </a:cubicBezTo>
                  <a:cubicBezTo>
                    <a:pt x="1" y="8"/>
                    <a:pt x="1" y="8"/>
                    <a:pt x="1" y="8"/>
                  </a:cubicBezTo>
                  <a:cubicBezTo>
                    <a:pt x="1" y="8"/>
                    <a:pt x="1" y="8"/>
                    <a:pt x="1" y="8"/>
                  </a:cubicBezTo>
                  <a:cubicBezTo>
                    <a:pt x="1" y="8"/>
                    <a:pt x="1" y="8"/>
                    <a:pt x="1" y="8"/>
                  </a:cubicBezTo>
                  <a:cubicBezTo>
                    <a:pt x="1" y="8"/>
                    <a:pt x="1" y="8"/>
                    <a:pt x="2" y="8"/>
                  </a:cubicBezTo>
                  <a:cubicBezTo>
                    <a:pt x="2" y="8"/>
                    <a:pt x="2" y="8"/>
                    <a:pt x="2" y="8"/>
                  </a:cubicBezTo>
                  <a:cubicBezTo>
                    <a:pt x="16" y="9"/>
                    <a:pt x="16" y="9"/>
                    <a:pt x="16" y="9"/>
                  </a:cubicBezTo>
                  <a:cubicBezTo>
                    <a:pt x="16" y="9"/>
                    <a:pt x="16" y="9"/>
                    <a:pt x="16" y="9"/>
                  </a:cubicBezTo>
                  <a:cubicBezTo>
                    <a:pt x="16" y="9"/>
                    <a:pt x="16" y="9"/>
                    <a:pt x="16" y="9"/>
                  </a:cubicBezTo>
                  <a:cubicBezTo>
                    <a:pt x="16" y="9"/>
                    <a:pt x="16" y="9"/>
                    <a:pt x="17" y="10"/>
                  </a:cubicBezTo>
                  <a:cubicBezTo>
                    <a:pt x="17" y="10"/>
                    <a:pt x="17" y="10"/>
                    <a:pt x="17" y="10"/>
                  </a:cubicBezTo>
                  <a:cubicBezTo>
                    <a:pt x="17" y="10"/>
                    <a:pt x="17" y="10"/>
                    <a:pt x="17" y="10"/>
                  </a:cubicBezTo>
                  <a:cubicBezTo>
                    <a:pt x="17" y="10"/>
                    <a:pt x="17" y="10"/>
                    <a:pt x="17" y="10"/>
                  </a:cubicBezTo>
                  <a:cubicBezTo>
                    <a:pt x="17" y="10"/>
                    <a:pt x="17" y="10"/>
                    <a:pt x="17" y="10"/>
                  </a:cubicBezTo>
                  <a:cubicBezTo>
                    <a:pt x="17" y="10"/>
                    <a:pt x="17" y="10"/>
                    <a:pt x="17" y="10"/>
                  </a:cubicBezTo>
                  <a:cubicBezTo>
                    <a:pt x="17" y="10"/>
                    <a:pt x="17" y="10"/>
                    <a:pt x="17" y="10"/>
                  </a:cubicBezTo>
                  <a:cubicBezTo>
                    <a:pt x="17" y="10"/>
                    <a:pt x="18" y="10"/>
                    <a:pt x="18" y="10"/>
                  </a:cubicBezTo>
                  <a:cubicBezTo>
                    <a:pt x="18" y="10"/>
                    <a:pt x="18" y="10"/>
                    <a:pt x="18" y="9"/>
                  </a:cubicBezTo>
                  <a:cubicBezTo>
                    <a:pt x="18" y="9"/>
                    <a:pt x="18" y="9"/>
                    <a:pt x="18" y="9"/>
                  </a:cubicBezTo>
                  <a:cubicBezTo>
                    <a:pt x="18" y="9"/>
                    <a:pt x="18" y="9"/>
                    <a:pt x="18" y="9"/>
                  </a:cubicBezTo>
                  <a:cubicBezTo>
                    <a:pt x="18" y="9"/>
                    <a:pt x="18" y="9"/>
                    <a:pt x="19" y="9"/>
                  </a:cubicBezTo>
                  <a:cubicBezTo>
                    <a:pt x="19" y="9"/>
                    <a:pt x="19" y="9"/>
                    <a:pt x="19" y="9"/>
                  </a:cubicBezTo>
                  <a:cubicBezTo>
                    <a:pt x="19" y="9"/>
                    <a:pt x="19" y="9"/>
                    <a:pt x="19" y="9"/>
                  </a:cubicBezTo>
                  <a:cubicBezTo>
                    <a:pt x="19" y="9"/>
                    <a:pt x="19" y="9"/>
                    <a:pt x="19" y="9"/>
                  </a:cubicBezTo>
                  <a:cubicBezTo>
                    <a:pt x="19" y="9"/>
                    <a:pt x="19" y="9"/>
                    <a:pt x="19" y="9"/>
                  </a:cubicBezTo>
                  <a:cubicBezTo>
                    <a:pt x="19" y="9"/>
                    <a:pt x="19" y="9"/>
                    <a:pt x="19" y="9"/>
                  </a:cubicBezTo>
                  <a:cubicBezTo>
                    <a:pt x="19" y="9"/>
                    <a:pt x="19" y="9"/>
                    <a:pt x="19" y="9"/>
                  </a:cubicBezTo>
                  <a:cubicBezTo>
                    <a:pt x="19" y="9"/>
                    <a:pt x="19" y="9"/>
                    <a:pt x="19" y="9"/>
                  </a:cubicBezTo>
                  <a:cubicBezTo>
                    <a:pt x="19" y="9"/>
                    <a:pt x="19" y="9"/>
                    <a:pt x="19" y="9"/>
                  </a:cubicBezTo>
                  <a:cubicBezTo>
                    <a:pt x="19" y="9"/>
                    <a:pt x="20" y="9"/>
                    <a:pt x="20" y="9"/>
                  </a:cubicBezTo>
                  <a:cubicBezTo>
                    <a:pt x="20" y="9"/>
                    <a:pt x="20" y="9"/>
                    <a:pt x="20" y="9"/>
                  </a:cubicBezTo>
                  <a:cubicBezTo>
                    <a:pt x="20" y="9"/>
                    <a:pt x="20" y="9"/>
                    <a:pt x="20" y="9"/>
                  </a:cubicBezTo>
                  <a:cubicBezTo>
                    <a:pt x="20" y="9"/>
                    <a:pt x="20" y="9"/>
                    <a:pt x="20" y="9"/>
                  </a:cubicBezTo>
                  <a:cubicBezTo>
                    <a:pt x="20" y="9"/>
                    <a:pt x="20" y="9"/>
                    <a:pt x="20" y="9"/>
                  </a:cubicBezTo>
                  <a:cubicBezTo>
                    <a:pt x="20" y="9"/>
                    <a:pt x="20" y="9"/>
                    <a:pt x="20" y="9"/>
                  </a:cubicBezTo>
                  <a:cubicBezTo>
                    <a:pt x="20" y="9"/>
                    <a:pt x="20" y="9"/>
                    <a:pt x="20" y="9"/>
                  </a:cubicBezTo>
                  <a:cubicBezTo>
                    <a:pt x="28" y="5"/>
                    <a:pt x="28" y="5"/>
                    <a:pt x="28" y="5"/>
                  </a:cubicBezTo>
                  <a:cubicBezTo>
                    <a:pt x="28" y="5"/>
                    <a:pt x="28" y="5"/>
                    <a:pt x="28" y="5"/>
                  </a:cubicBezTo>
                  <a:cubicBezTo>
                    <a:pt x="28" y="5"/>
                    <a:pt x="28" y="5"/>
                    <a:pt x="28" y="5"/>
                  </a:cubicBezTo>
                  <a:cubicBezTo>
                    <a:pt x="28" y="5"/>
                    <a:pt x="28" y="5"/>
                    <a:pt x="28" y="5"/>
                  </a:cubicBezTo>
                  <a:cubicBezTo>
                    <a:pt x="28" y="5"/>
                    <a:pt x="28" y="5"/>
                    <a:pt x="28" y="5"/>
                  </a:cubicBezTo>
                  <a:cubicBezTo>
                    <a:pt x="28" y="5"/>
                    <a:pt x="28" y="5"/>
                    <a:pt x="28" y="5"/>
                  </a:cubicBezTo>
                  <a:cubicBezTo>
                    <a:pt x="28" y="5"/>
                    <a:pt x="28" y="5"/>
                    <a:pt x="28" y="5"/>
                  </a:cubicBezTo>
                  <a:cubicBezTo>
                    <a:pt x="28" y="5"/>
                    <a:pt x="28" y="5"/>
                    <a:pt x="28" y="5"/>
                  </a:cubicBezTo>
                  <a:cubicBezTo>
                    <a:pt x="28" y="2"/>
                    <a:pt x="28" y="2"/>
                    <a:pt x="28" y="2"/>
                  </a:cubicBezTo>
                  <a:cubicBezTo>
                    <a:pt x="28" y="2"/>
                    <a:pt x="28" y="2"/>
                    <a:pt x="28" y="2"/>
                  </a:cubicBezTo>
                  <a:cubicBezTo>
                    <a:pt x="28" y="2"/>
                    <a:pt x="28" y="2"/>
                    <a:pt x="28" y="2"/>
                  </a:cubicBezTo>
                  <a:cubicBezTo>
                    <a:pt x="28" y="1"/>
                    <a:pt x="28" y="1"/>
                    <a:pt x="26" y="1"/>
                  </a:cubicBezTo>
                  <a:cubicBezTo>
                    <a:pt x="12" y="0"/>
                    <a:pt x="12" y="0"/>
                    <a:pt x="12" y="0"/>
                  </a:cubicBezTo>
                  <a:cubicBezTo>
                    <a:pt x="10" y="0"/>
                    <a:pt x="9" y="0"/>
                    <a:pt x="8" y="1"/>
                  </a:cubicBezTo>
                  <a:cubicBezTo>
                    <a:pt x="0" y="4"/>
                    <a:pt x="0" y="4"/>
                    <a:pt x="0" y="4"/>
                  </a:cubicBezTo>
                  <a:cubicBezTo>
                    <a:pt x="0" y="4"/>
                    <a:pt x="0" y="4"/>
                    <a:pt x="0" y="4"/>
                  </a:cubicBezTo>
                  <a:cubicBezTo>
                    <a:pt x="0" y="8"/>
                    <a:pt x="0" y="8"/>
                    <a:pt x="0" y="8"/>
                  </a:cubicBezTo>
                  <a:cubicBezTo>
                    <a:pt x="0" y="8"/>
                    <a:pt x="0" y="8"/>
                    <a:pt x="0" y="8"/>
                  </a:cubicBezTo>
                  <a:cubicBezTo>
                    <a:pt x="0" y="8"/>
                    <a:pt x="0" y="8"/>
                    <a:pt x="0" y="8"/>
                  </a:cubicBezTo>
                  <a:cubicBezTo>
                    <a:pt x="0" y="8"/>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82" name="Freeform 36"/>
            <p:cNvSpPr>
              <a:spLocks noEditPoints="1"/>
            </p:cNvSpPr>
            <p:nvPr/>
          </p:nvSpPr>
          <p:spPr bwMode="auto">
            <a:xfrm>
              <a:off x="468" y="581"/>
              <a:ext cx="67" cy="46"/>
            </a:xfrm>
            <a:custGeom>
              <a:avLst/>
              <a:gdLst>
                <a:gd name="T0" fmla="*/ 27 w 28"/>
                <a:gd name="T1" fmla="*/ 0 h 19"/>
                <a:gd name="T2" fmla="*/ 20 w 28"/>
                <a:gd name="T3" fmla="*/ 4 h 19"/>
                <a:gd name="T4" fmla="*/ 20 w 28"/>
                <a:gd name="T5" fmla="*/ 4 h 19"/>
                <a:gd name="T6" fmla="*/ 20 w 28"/>
                <a:gd name="T7" fmla="*/ 4 h 19"/>
                <a:gd name="T8" fmla="*/ 19 w 28"/>
                <a:gd name="T9" fmla="*/ 4 h 19"/>
                <a:gd name="T10" fmla="*/ 19 w 28"/>
                <a:gd name="T11" fmla="*/ 4 h 19"/>
                <a:gd name="T12" fmla="*/ 19 w 28"/>
                <a:gd name="T13" fmla="*/ 4 h 19"/>
                <a:gd name="T14" fmla="*/ 19 w 28"/>
                <a:gd name="T15" fmla="*/ 5 h 19"/>
                <a:gd name="T16" fmla="*/ 19 w 28"/>
                <a:gd name="T17" fmla="*/ 5 h 19"/>
                <a:gd name="T18" fmla="*/ 18 w 28"/>
                <a:gd name="T19" fmla="*/ 5 h 19"/>
                <a:gd name="T20" fmla="*/ 18 w 28"/>
                <a:gd name="T21" fmla="*/ 5 h 19"/>
                <a:gd name="T22" fmla="*/ 17 w 28"/>
                <a:gd name="T23" fmla="*/ 5 h 19"/>
                <a:gd name="T24" fmla="*/ 17 w 28"/>
                <a:gd name="T25" fmla="*/ 5 h 19"/>
                <a:gd name="T26" fmla="*/ 17 w 28"/>
                <a:gd name="T27" fmla="*/ 5 h 19"/>
                <a:gd name="T28" fmla="*/ 16 w 28"/>
                <a:gd name="T29" fmla="*/ 5 h 19"/>
                <a:gd name="T30" fmla="*/ 16 w 28"/>
                <a:gd name="T31" fmla="*/ 5 h 19"/>
                <a:gd name="T32" fmla="*/ 2 w 28"/>
                <a:gd name="T33" fmla="*/ 3 h 19"/>
                <a:gd name="T34" fmla="*/ 1 w 28"/>
                <a:gd name="T35" fmla="*/ 3 h 19"/>
                <a:gd name="T36" fmla="*/ 1 w 28"/>
                <a:gd name="T37" fmla="*/ 3 h 19"/>
                <a:gd name="T38" fmla="*/ 1 w 28"/>
                <a:gd name="T39" fmla="*/ 3 h 19"/>
                <a:gd name="T40" fmla="*/ 0 w 28"/>
                <a:gd name="T41" fmla="*/ 17 h 19"/>
                <a:gd name="T42" fmla="*/ 0 w 28"/>
                <a:gd name="T43" fmla="*/ 17 h 19"/>
                <a:gd name="T44" fmla="*/ 1 w 28"/>
                <a:gd name="T45" fmla="*/ 17 h 19"/>
                <a:gd name="T46" fmla="*/ 1 w 28"/>
                <a:gd name="T47" fmla="*/ 17 h 19"/>
                <a:gd name="T48" fmla="*/ 1 w 28"/>
                <a:gd name="T49" fmla="*/ 17 h 19"/>
                <a:gd name="T50" fmla="*/ 1 w 28"/>
                <a:gd name="T51" fmla="*/ 17 h 19"/>
                <a:gd name="T52" fmla="*/ 1 w 28"/>
                <a:gd name="T53" fmla="*/ 17 h 19"/>
                <a:gd name="T54" fmla="*/ 1 w 28"/>
                <a:gd name="T55" fmla="*/ 17 h 19"/>
                <a:gd name="T56" fmla="*/ 2 w 28"/>
                <a:gd name="T57" fmla="*/ 17 h 19"/>
                <a:gd name="T58" fmla="*/ 2 w 28"/>
                <a:gd name="T59" fmla="*/ 17 h 19"/>
                <a:gd name="T60" fmla="*/ 16 w 28"/>
                <a:gd name="T61" fmla="*/ 19 h 19"/>
                <a:gd name="T62" fmla="*/ 16 w 28"/>
                <a:gd name="T63" fmla="*/ 19 h 19"/>
                <a:gd name="T64" fmla="*/ 17 w 28"/>
                <a:gd name="T65" fmla="*/ 19 h 19"/>
                <a:gd name="T66" fmla="*/ 17 w 28"/>
                <a:gd name="T67" fmla="*/ 19 h 19"/>
                <a:gd name="T68" fmla="*/ 17 w 28"/>
                <a:gd name="T69" fmla="*/ 19 h 19"/>
                <a:gd name="T70" fmla="*/ 18 w 28"/>
                <a:gd name="T71" fmla="*/ 19 h 19"/>
                <a:gd name="T72" fmla="*/ 18 w 28"/>
                <a:gd name="T73" fmla="*/ 19 h 19"/>
                <a:gd name="T74" fmla="*/ 19 w 28"/>
                <a:gd name="T75" fmla="*/ 19 h 19"/>
                <a:gd name="T76" fmla="*/ 19 w 28"/>
                <a:gd name="T77" fmla="*/ 19 h 19"/>
                <a:gd name="T78" fmla="*/ 19 w 28"/>
                <a:gd name="T79" fmla="*/ 19 h 19"/>
                <a:gd name="T80" fmla="*/ 19 w 28"/>
                <a:gd name="T81" fmla="*/ 19 h 19"/>
                <a:gd name="T82" fmla="*/ 19 w 28"/>
                <a:gd name="T83" fmla="*/ 19 h 19"/>
                <a:gd name="T84" fmla="*/ 20 w 28"/>
                <a:gd name="T85" fmla="*/ 19 h 19"/>
                <a:gd name="T86" fmla="*/ 20 w 28"/>
                <a:gd name="T87" fmla="*/ 18 h 19"/>
                <a:gd name="T88" fmla="*/ 20 w 28"/>
                <a:gd name="T89" fmla="*/ 18 h 19"/>
                <a:gd name="T90" fmla="*/ 20 w 28"/>
                <a:gd name="T91" fmla="*/ 18 h 19"/>
                <a:gd name="T92" fmla="*/ 28 w 28"/>
                <a:gd name="T93" fmla="*/ 1 h 19"/>
                <a:gd name="T94" fmla="*/ 9 w 28"/>
                <a:gd name="T95" fmla="*/ 13 h 19"/>
                <a:gd name="T96" fmla="*/ 9 w 28"/>
                <a:gd name="T97" fmla="*/ 11 h 19"/>
                <a:gd name="T98" fmla="*/ 9 w 28"/>
                <a:gd name="T99"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 h="19">
                  <a:moveTo>
                    <a:pt x="28" y="1"/>
                  </a:moveTo>
                  <a:cubicBezTo>
                    <a:pt x="28" y="0"/>
                    <a:pt x="28" y="0"/>
                    <a:pt x="27" y="0"/>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5"/>
                    <a:pt x="19" y="5"/>
                    <a:pt x="19" y="5"/>
                  </a:cubicBezTo>
                  <a:cubicBezTo>
                    <a:pt x="19" y="5"/>
                    <a:pt x="19" y="5"/>
                    <a:pt x="19" y="5"/>
                  </a:cubicBezTo>
                  <a:cubicBezTo>
                    <a:pt x="19" y="5"/>
                    <a:pt x="19" y="5"/>
                    <a:pt x="19" y="5"/>
                  </a:cubicBezTo>
                  <a:cubicBezTo>
                    <a:pt x="18" y="5"/>
                    <a:pt x="18" y="5"/>
                    <a:pt x="18" y="5"/>
                  </a:cubicBezTo>
                  <a:cubicBezTo>
                    <a:pt x="18" y="5"/>
                    <a:pt x="18" y="5"/>
                    <a:pt x="18" y="5"/>
                  </a:cubicBezTo>
                  <a:cubicBezTo>
                    <a:pt x="18" y="5"/>
                    <a:pt x="18" y="5"/>
                    <a:pt x="18" y="5"/>
                  </a:cubicBezTo>
                  <a:cubicBezTo>
                    <a:pt x="18" y="5"/>
                    <a:pt x="18" y="5"/>
                    <a:pt x="18" y="5"/>
                  </a:cubicBezTo>
                  <a:cubicBezTo>
                    <a:pt x="18" y="5"/>
                    <a:pt x="17" y="5"/>
                    <a:pt x="17" y="5"/>
                  </a:cubicBezTo>
                  <a:cubicBezTo>
                    <a:pt x="17" y="5"/>
                    <a:pt x="17" y="5"/>
                    <a:pt x="17" y="5"/>
                  </a:cubicBezTo>
                  <a:cubicBezTo>
                    <a:pt x="17" y="5"/>
                    <a:pt x="17" y="5"/>
                    <a:pt x="17" y="5"/>
                  </a:cubicBezTo>
                  <a:cubicBezTo>
                    <a:pt x="17" y="5"/>
                    <a:pt x="17" y="5"/>
                    <a:pt x="17" y="5"/>
                  </a:cubicBezTo>
                  <a:cubicBezTo>
                    <a:pt x="17" y="5"/>
                    <a:pt x="17" y="5"/>
                    <a:pt x="17" y="5"/>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2" y="3"/>
                    <a:pt x="2" y="3"/>
                    <a:pt x="2" y="3"/>
                  </a:cubicBezTo>
                  <a:cubicBezTo>
                    <a:pt x="2" y="3"/>
                    <a:pt x="2" y="3"/>
                    <a:pt x="2"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0" y="4"/>
                    <a:pt x="0" y="4"/>
                    <a:pt x="0" y="4"/>
                  </a:cubicBezTo>
                  <a:cubicBezTo>
                    <a:pt x="0" y="17"/>
                    <a:pt x="0" y="17"/>
                    <a:pt x="0" y="17"/>
                  </a:cubicBezTo>
                  <a:cubicBezTo>
                    <a:pt x="0" y="17"/>
                    <a:pt x="0" y="17"/>
                    <a:pt x="0" y="17"/>
                  </a:cubicBezTo>
                  <a:cubicBezTo>
                    <a:pt x="0" y="17"/>
                    <a:pt x="0" y="17"/>
                    <a:pt x="0" y="17"/>
                  </a:cubicBezTo>
                  <a:cubicBezTo>
                    <a:pt x="0" y="17"/>
                    <a:pt x="0" y="17"/>
                    <a:pt x="0" y="17"/>
                  </a:cubicBezTo>
                  <a:cubicBezTo>
                    <a:pt x="0" y="17"/>
                    <a:pt x="1" y="17"/>
                    <a:pt x="1" y="17"/>
                  </a:cubicBezTo>
                  <a:cubicBezTo>
                    <a:pt x="1" y="17"/>
                    <a:pt x="1" y="17"/>
                    <a:pt x="1" y="17"/>
                  </a:cubicBezTo>
                  <a:cubicBezTo>
                    <a:pt x="1" y="17"/>
                    <a:pt x="1" y="17"/>
                    <a:pt x="1" y="17"/>
                  </a:cubicBezTo>
                  <a:cubicBezTo>
                    <a:pt x="1" y="17"/>
                    <a:pt x="1" y="17"/>
                    <a:pt x="1" y="17"/>
                  </a:cubicBezTo>
                  <a:cubicBezTo>
                    <a:pt x="1" y="17"/>
                    <a:pt x="1" y="17"/>
                    <a:pt x="1" y="17"/>
                  </a:cubicBezTo>
                  <a:cubicBezTo>
                    <a:pt x="1" y="17"/>
                    <a:pt x="1" y="17"/>
                    <a:pt x="1" y="17"/>
                  </a:cubicBezTo>
                  <a:cubicBezTo>
                    <a:pt x="1" y="17"/>
                    <a:pt x="1" y="17"/>
                    <a:pt x="1" y="17"/>
                  </a:cubicBezTo>
                  <a:cubicBezTo>
                    <a:pt x="1" y="17"/>
                    <a:pt x="1" y="17"/>
                    <a:pt x="1" y="17"/>
                  </a:cubicBezTo>
                  <a:cubicBezTo>
                    <a:pt x="1" y="17"/>
                    <a:pt x="1" y="17"/>
                    <a:pt x="1" y="17"/>
                  </a:cubicBezTo>
                  <a:cubicBezTo>
                    <a:pt x="1" y="17"/>
                    <a:pt x="1" y="17"/>
                    <a:pt x="1" y="17"/>
                  </a:cubicBezTo>
                  <a:cubicBezTo>
                    <a:pt x="1" y="17"/>
                    <a:pt x="1" y="17"/>
                    <a:pt x="1" y="17"/>
                  </a:cubicBezTo>
                  <a:cubicBezTo>
                    <a:pt x="1" y="17"/>
                    <a:pt x="1" y="17"/>
                    <a:pt x="1" y="17"/>
                  </a:cubicBezTo>
                  <a:cubicBezTo>
                    <a:pt x="2" y="17"/>
                    <a:pt x="2" y="17"/>
                    <a:pt x="2" y="17"/>
                  </a:cubicBezTo>
                  <a:cubicBezTo>
                    <a:pt x="2" y="17"/>
                    <a:pt x="2" y="17"/>
                    <a:pt x="2" y="17"/>
                  </a:cubicBezTo>
                  <a:cubicBezTo>
                    <a:pt x="2" y="17"/>
                    <a:pt x="2" y="17"/>
                    <a:pt x="2" y="17"/>
                  </a:cubicBezTo>
                  <a:cubicBezTo>
                    <a:pt x="2" y="17"/>
                    <a:pt x="2" y="17"/>
                    <a:pt x="2" y="17"/>
                  </a:cubicBezTo>
                  <a:cubicBezTo>
                    <a:pt x="16" y="19"/>
                    <a:pt x="16" y="19"/>
                    <a:pt x="16" y="19"/>
                  </a:cubicBezTo>
                  <a:cubicBezTo>
                    <a:pt x="16" y="19"/>
                    <a:pt x="16" y="19"/>
                    <a:pt x="16" y="19"/>
                  </a:cubicBezTo>
                  <a:cubicBezTo>
                    <a:pt x="16" y="19"/>
                    <a:pt x="16" y="19"/>
                    <a:pt x="16" y="19"/>
                  </a:cubicBezTo>
                  <a:cubicBezTo>
                    <a:pt x="16" y="19"/>
                    <a:pt x="16"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8" y="19"/>
                    <a:pt x="18" y="19"/>
                  </a:cubicBezTo>
                  <a:cubicBezTo>
                    <a:pt x="18" y="19"/>
                    <a:pt x="18" y="19"/>
                    <a:pt x="18" y="19"/>
                  </a:cubicBezTo>
                  <a:cubicBezTo>
                    <a:pt x="18" y="19"/>
                    <a:pt x="18" y="19"/>
                    <a:pt x="18" y="19"/>
                  </a:cubicBezTo>
                  <a:cubicBezTo>
                    <a:pt x="18" y="19"/>
                    <a:pt x="18" y="19"/>
                    <a:pt x="18" y="19"/>
                  </a:cubicBezTo>
                  <a:cubicBezTo>
                    <a:pt x="18" y="19"/>
                    <a:pt x="18" y="19"/>
                    <a:pt x="19" y="19"/>
                  </a:cubicBezTo>
                  <a:cubicBezTo>
                    <a:pt x="19" y="19"/>
                    <a:pt x="19" y="19"/>
                    <a:pt x="19" y="19"/>
                  </a:cubicBezTo>
                  <a:cubicBezTo>
                    <a:pt x="19" y="19"/>
                    <a:pt x="19" y="19"/>
                    <a:pt x="19" y="19"/>
                  </a:cubicBezTo>
                  <a:cubicBezTo>
                    <a:pt x="19" y="19"/>
                    <a:pt x="19" y="19"/>
                    <a:pt x="19" y="19"/>
                  </a:cubicBezTo>
                  <a:cubicBezTo>
                    <a:pt x="19" y="19"/>
                    <a:pt x="19" y="19"/>
                    <a:pt x="19" y="19"/>
                  </a:cubicBezTo>
                  <a:cubicBezTo>
                    <a:pt x="19" y="19"/>
                    <a:pt x="19" y="19"/>
                    <a:pt x="19" y="19"/>
                  </a:cubicBezTo>
                  <a:cubicBezTo>
                    <a:pt x="19" y="19"/>
                    <a:pt x="19" y="19"/>
                    <a:pt x="19" y="19"/>
                  </a:cubicBezTo>
                  <a:cubicBezTo>
                    <a:pt x="19" y="19"/>
                    <a:pt x="19" y="19"/>
                    <a:pt x="19" y="19"/>
                  </a:cubicBezTo>
                  <a:cubicBezTo>
                    <a:pt x="19" y="19"/>
                    <a:pt x="19" y="19"/>
                    <a:pt x="19" y="19"/>
                  </a:cubicBezTo>
                  <a:cubicBezTo>
                    <a:pt x="19" y="19"/>
                    <a:pt x="19" y="19"/>
                    <a:pt x="19" y="19"/>
                  </a:cubicBezTo>
                  <a:cubicBezTo>
                    <a:pt x="19" y="19"/>
                    <a:pt x="20" y="19"/>
                    <a:pt x="20" y="19"/>
                  </a:cubicBezTo>
                  <a:cubicBezTo>
                    <a:pt x="20" y="19"/>
                    <a:pt x="20" y="19"/>
                    <a:pt x="20" y="19"/>
                  </a:cubicBezTo>
                  <a:cubicBezTo>
                    <a:pt x="20" y="18"/>
                    <a:pt x="20" y="18"/>
                    <a:pt x="20" y="18"/>
                  </a:cubicBezTo>
                  <a:cubicBezTo>
                    <a:pt x="20" y="18"/>
                    <a:pt x="20" y="18"/>
                    <a:pt x="20" y="18"/>
                  </a:cubicBezTo>
                  <a:cubicBezTo>
                    <a:pt x="20" y="18"/>
                    <a:pt x="20" y="18"/>
                    <a:pt x="20" y="18"/>
                  </a:cubicBezTo>
                  <a:cubicBezTo>
                    <a:pt x="20" y="18"/>
                    <a:pt x="20" y="18"/>
                    <a:pt x="20" y="18"/>
                  </a:cubicBezTo>
                  <a:cubicBezTo>
                    <a:pt x="20" y="18"/>
                    <a:pt x="20" y="18"/>
                    <a:pt x="20" y="18"/>
                  </a:cubicBezTo>
                  <a:cubicBezTo>
                    <a:pt x="28" y="12"/>
                    <a:pt x="28" y="12"/>
                    <a:pt x="28" y="12"/>
                  </a:cubicBezTo>
                  <a:cubicBezTo>
                    <a:pt x="28" y="12"/>
                    <a:pt x="28" y="5"/>
                    <a:pt x="28" y="1"/>
                  </a:cubicBezTo>
                  <a:cubicBezTo>
                    <a:pt x="28" y="1"/>
                    <a:pt x="28" y="1"/>
                    <a:pt x="28" y="1"/>
                  </a:cubicBezTo>
                  <a:close/>
                  <a:moveTo>
                    <a:pt x="9" y="13"/>
                  </a:moveTo>
                  <a:cubicBezTo>
                    <a:pt x="8" y="13"/>
                    <a:pt x="8" y="13"/>
                    <a:pt x="8" y="12"/>
                  </a:cubicBezTo>
                  <a:cubicBezTo>
                    <a:pt x="8" y="12"/>
                    <a:pt x="8" y="11"/>
                    <a:pt x="9" y="11"/>
                  </a:cubicBezTo>
                  <a:cubicBezTo>
                    <a:pt x="10" y="11"/>
                    <a:pt x="10" y="12"/>
                    <a:pt x="10" y="12"/>
                  </a:cubicBezTo>
                  <a:cubicBezTo>
                    <a:pt x="10" y="13"/>
                    <a:pt x="10" y="13"/>
                    <a:pt x="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83" name="Freeform 37"/>
            <p:cNvSpPr>
              <a:spLocks/>
            </p:cNvSpPr>
            <p:nvPr/>
          </p:nvSpPr>
          <p:spPr bwMode="auto">
            <a:xfrm>
              <a:off x="468" y="567"/>
              <a:ext cx="67" cy="21"/>
            </a:xfrm>
            <a:custGeom>
              <a:avLst/>
              <a:gdLst>
                <a:gd name="T0" fmla="*/ 0 w 28"/>
                <a:gd name="T1" fmla="*/ 8 h 9"/>
                <a:gd name="T2" fmla="*/ 0 w 28"/>
                <a:gd name="T3" fmla="*/ 8 h 9"/>
                <a:gd name="T4" fmla="*/ 1 w 28"/>
                <a:gd name="T5" fmla="*/ 8 h 9"/>
                <a:gd name="T6" fmla="*/ 1 w 28"/>
                <a:gd name="T7" fmla="*/ 8 h 9"/>
                <a:gd name="T8" fmla="*/ 1 w 28"/>
                <a:gd name="T9" fmla="*/ 8 h 9"/>
                <a:gd name="T10" fmla="*/ 1 w 28"/>
                <a:gd name="T11" fmla="*/ 8 h 9"/>
                <a:gd name="T12" fmla="*/ 1 w 28"/>
                <a:gd name="T13" fmla="*/ 8 h 9"/>
                <a:gd name="T14" fmla="*/ 2 w 28"/>
                <a:gd name="T15" fmla="*/ 8 h 9"/>
                <a:gd name="T16" fmla="*/ 16 w 28"/>
                <a:gd name="T17" fmla="*/ 9 h 9"/>
                <a:gd name="T18" fmla="*/ 16 w 28"/>
                <a:gd name="T19" fmla="*/ 9 h 9"/>
                <a:gd name="T20" fmla="*/ 17 w 28"/>
                <a:gd name="T21" fmla="*/ 9 h 9"/>
                <a:gd name="T22" fmla="*/ 17 w 28"/>
                <a:gd name="T23" fmla="*/ 9 h 9"/>
                <a:gd name="T24" fmla="*/ 17 w 28"/>
                <a:gd name="T25" fmla="*/ 9 h 9"/>
                <a:gd name="T26" fmla="*/ 18 w 28"/>
                <a:gd name="T27" fmla="*/ 9 h 9"/>
                <a:gd name="T28" fmla="*/ 18 w 28"/>
                <a:gd name="T29" fmla="*/ 9 h 9"/>
                <a:gd name="T30" fmla="*/ 19 w 28"/>
                <a:gd name="T31" fmla="*/ 9 h 9"/>
                <a:gd name="T32" fmla="*/ 19 w 28"/>
                <a:gd name="T33" fmla="*/ 9 h 9"/>
                <a:gd name="T34" fmla="*/ 19 w 28"/>
                <a:gd name="T35" fmla="*/ 9 h 9"/>
                <a:gd name="T36" fmla="*/ 19 w 28"/>
                <a:gd name="T37" fmla="*/ 9 h 9"/>
                <a:gd name="T38" fmla="*/ 19 w 28"/>
                <a:gd name="T39" fmla="*/ 9 h 9"/>
                <a:gd name="T40" fmla="*/ 20 w 28"/>
                <a:gd name="T41" fmla="*/ 9 h 9"/>
                <a:gd name="T42" fmla="*/ 20 w 28"/>
                <a:gd name="T43" fmla="*/ 9 h 9"/>
                <a:gd name="T44" fmla="*/ 20 w 28"/>
                <a:gd name="T45" fmla="*/ 9 h 9"/>
                <a:gd name="T46" fmla="*/ 28 w 28"/>
                <a:gd name="T47" fmla="*/ 4 h 9"/>
                <a:gd name="T48" fmla="*/ 28 w 28"/>
                <a:gd name="T49" fmla="*/ 4 h 9"/>
                <a:gd name="T50" fmla="*/ 28 w 28"/>
                <a:gd name="T51" fmla="*/ 4 h 9"/>
                <a:gd name="T52" fmla="*/ 28 w 28"/>
                <a:gd name="T53" fmla="*/ 4 h 9"/>
                <a:gd name="T54" fmla="*/ 28 w 28"/>
                <a:gd name="T55" fmla="*/ 0 h 9"/>
                <a:gd name="T56" fmla="*/ 28 w 28"/>
                <a:gd name="T57" fmla="*/ 0 h 9"/>
                <a:gd name="T58" fmla="*/ 20 w 28"/>
                <a:gd name="T59" fmla="*/ 3 h 9"/>
                <a:gd name="T60" fmla="*/ 20 w 28"/>
                <a:gd name="T61" fmla="*/ 4 h 9"/>
                <a:gd name="T62" fmla="*/ 20 w 28"/>
                <a:gd name="T63" fmla="*/ 4 h 9"/>
                <a:gd name="T64" fmla="*/ 20 w 28"/>
                <a:gd name="T65" fmla="*/ 4 h 9"/>
                <a:gd name="T66" fmla="*/ 19 w 28"/>
                <a:gd name="T67" fmla="*/ 4 h 9"/>
                <a:gd name="T68" fmla="*/ 19 w 28"/>
                <a:gd name="T69" fmla="*/ 4 h 9"/>
                <a:gd name="T70" fmla="*/ 19 w 28"/>
                <a:gd name="T71" fmla="*/ 4 h 9"/>
                <a:gd name="T72" fmla="*/ 19 w 28"/>
                <a:gd name="T73" fmla="*/ 4 h 9"/>
                <a:gd name="T74" fmla="*/ 18 w 28"/>
                <a:gd name="T75" fmla="*/ 4 h 9"/>
                <a:gd name="T76" fmla="*/ 18 w 28"/>
                <a:gd name="T77" fmla="*/ 4 h 9"/>
                <a:gd name="T78" fmla="*/ 17 w 28"/>
                <a:gd name="T79" fmla="*/ 4 h 9"/>
                <a:gd name="T80" fmla="*/ 17 w 28"/>
                <a:gd name="T81" fmla="*/ 4 h 9"/>
                <a:gd name="T82" fmla="*/ 17 w 28"/>
                <a:gd name="T83" fmla="*/ 4 h 9"/>
                <a:gd name="T84" fmla="*/ 17 w 28"/>
                <a:gd name="T85" fmla="*/ 4 h 9"/>
                <a:gd name="T86" fmla="*/ 16 w 28"/>
                <a:gd name="T87" fmla="*/ 4 h 9"/>
                <a:gd name="T88" fmla="*/ 2 w 28"/>
                <a:gd name="T89" fmla="*/ 3 h 9"/>
                <a:gd name="T90" fmla="*/ 1 w 28"/>
                <a:gd name="T91" fmla="*/ 3 h 9"/>
                <a:gd name="T92" fmla="*/ 1 w 28"/>
                <a:gd name="T93" fmla="*/ 3 h 9"/>
                <a:gd name="T94" fmla="*/ 1 w 28"/>
                <a:gd name="T95" fmla="*/ 3 h 9"/>
                <a:gd name="T96" fmla="*/ 0 w 28"/>
                <a:gd name="T97" fmla="*/ 3 h 9"/>
                <a:gd name="T98" fmla="*/ 0 w 28"/>
                <a:gd name="T9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 h="9">
                  <a:moveTo>
                    <a:pt x="0" y="8"/>
                  </a:moveTo>
                  <a:cubicBezTo>
                    <a:pt x="0" y="8"/>
                    <a:pt x="0" y="8"/>
                    <a:pt x="0" y="8"/>
                  </a:cubicBezTo>
                  <a:cubicBezTo>
                    <a:pt x="0" y="8"/>
                    <a:pt x="0" y="8"/>
                    <a:pt x="0" y="8"/>
                  </a:cubicBezTo>
                  <a:cubicBezTo>
                    <a:pt x="0" y="8"/>
                    <a:pt x="0" y="8"/>
                    <a:pt x="0" y="8"/>
                  </a:cubicBezTo>
                  <a:cubicBezTo>
                    <a:pt x="0" y="8"/>
                    <a:pt x="0" y="8"/>
                    <a:pt x="1" y="8"/>
                  </a:cubicBezTo>
                  <a:cubicBezTo>
                    <a:pt x="1" y="8"/>
                    <a:pt x="1" y="8"/>
                    <a:pt x="1" y="8"/>
                  </a:cubicBezTo>
                  <a:cubicBezTo>
                    <a:pt x="1" y="8"/>
                    <a:pt x="1" y="8"/>
                    <a:pt x="1" y="8"/>
                  </a:cubicBezTo>
                  <a:cubicBezTo>
                    <a:pt x="1" y="8"/>
                    <a:pt x="1" y="8"/>
                    <a:pt x="1" y="8"/>
                  </a:cubicBezTo>
                  <a:cubicBezTo>
                    <a:pt x="1" y="8"/>
                    <a:pt x="1" y="8"/>
                    <a:pt x="1" y="8"/>
                  </a:cubicBezTo>
                  <a:cubicBezTo>
                    <a:pt x="1" y="8"/>
                    <a:pt x="1" y="8"/>
                    <a:pt x="1" y="8"/>
                  </a:cubicBezTo>
                  <a:cubicBezTo>
                    <a:pt x="1" y="8"/>
                    <a:pt x="1" y="8"/>
                    <a:pt x="1" y="8"/>
                  </a:cubicBezTo>
                  <a:cubicBezTo>
                    <a:pt x="1" y="8"/>
                    <a:pt x="1" y="8"/>
                    <a:pt x="1" y="8"/>
                  </a:cubicBezTo>
                  <a:cubicBezTo>
                    <a:pt x="1" y="8"/>
                    <a:pt x="1" y="8"/>
                    <a:pt x="1" y="8"/>
                  </a:cubicBezTo>
                  <a:cubicBezTo>
                    <a:pt x="1" y="8"/>
                    <a:pt x="1" y="8"/>
                    <a:pt x="1" y="8"/>
                  </a:cubicBezTo>
                  <a:cubicBezTo>
                    <a:pt x="1" y="8"/>
                    <a:pt x="1" y="8"/>
                    <a:pt x="1" y="8"/>
                  </a:cubicBezTo>
                  <a:cubicBezTo>
                    <a:pt x="1" y="8"/>
                    <a:pt x="1" y="8"/>
                    <a:pt x="2" y="8"/>
                  </a:cubicBezTo>
                  <a:cubicBezTo>
                    <a:pt x="2" y="8"/>
                    <a:pt x="2" y="8"/>
                    <a:pt x="2" y="8"/>
                  </a:cubicBezTo>
                  <a:cubicBezTo>
                    <a:pt x="16" y="9"/>
                    <a:pt x="16" y="9"/>
                    <a:pt x="16" y="9"/>
                  </a:cubicBezTo>
                  <a:cubicBezTo>
                    <a:pt x="16" y="9"/>
                    <a:pt x="16" y="9"/>
                    <a:pt x="16" y="9"/>
                  </a:cubicBezTo>
                  <a:cubicBezTo>
                    <a:pt x="16" y="9"/>
                    <a:pt x="16" y="9"/>
                    <a:pt x="16" y="9"/>
                  </a:cubicBezTo>
                  <a:cubicBezTo>
                    <a:pt x="16" y="9"/>
                    <a:pt x="16" y="9"/>
                    <a:pt x="17" y="9"/>
                  </a:cubicBezTo>
                  <a:cubicBezTo>
                    <a:pt x="17" y="9"/>
                    <a:pt x="17" y="9"/>
                    <a:pt x="17" y="9"/>
                  </a:cubicBezTo>
                  <a:cubicBezTo>
                    <a:pt x="17" y="9"/>
                    <a:pt x="17" y="9"/>
                    <a:pt x="17" y="9"/>
                  </a:cubicBezTo>
                  <a:cubicBezTo>
                    <a:pt x="17" y="9"/>
                    <a:pt x="17" y="9"/>
                    <a:pt x="17" y="9"/>
                  </a:cubicBezTo>
                  <a:cubicBezTo>
                    <a:pt x="17" y="9"/>
                    <a:pt x="17" y="9"/>
                    <a:pt x="17" y="9"/>
                  </a:cubicBezTo>
                  <a:cubicBezTo>
                    <a:pt x="17" y="9"/>
                    <a:pt x="17" y="9"/>
                    <a:pt x="17" y="9"/>
                  </a:cubicBezTo>
                  <a:cubicBezTo>
                    <a:pt x="17" y="9"/>
                    <a:pt x="17" y="9"/>
                    <a:pt x="17" y="9"/>
                  </a:cubicBezTo>
                  <a:cubicBezTo>
                    <a:pt x="17" y="9"/>
                    <a:pt x="18" y="9"/>
                    <a:pt x="18" y="9"/>
                  </a:cubicBezTo>
                  <a:cubicBezTo>
                    <a:pt x="18" y="9"/>
                    <a:pt x="18" y="9"/>
                    <a:pt x="18" y="9"/>
                  </a:cubicBezTo>
                  <a:cubicBezTo>
                    <a:pt x="18" y="9"/>
                    <a:pt x="18" y="9"/>
                    <a:pt x="18" y="9"/>
                  </a:cubicBezTo>
                  <a:cubicBezTo>
                    <a:pt x="18" y="9"/>
                    <a:pt x="18" y="9"/>
                    <a:pt x="18" y="9"/>
                  </a:cubicBezTo>
                  <a:cubicBezTo>
                    <a:pt x="18" y="9"/>
                    <a:pt x="18" y="9"/>
                    <a:pt x="19" y="9"/>
                  </a:cubicBezTo>
                  <a:cubicBezTo>
                    <a:pt x="19" y="9"/>
                    <a:pt x="19" y="9"/>
                    <a:pt x="19" y="9"/>
                  </a:cubicBezTo>
                  <a:cubicBezTo>
                    <a:pt x="19" y="9"/>
                    <a:pt x="19" y="9"/>
                    <a:pt x="19" y="9"/>
                  </a:cubicBezTo>
                  <a:cubicBezTo>
                    <a:pt x="19" y="9"/>
                    <a:pt x="19" y="9"/>
                    <a:pt x="19" y="9"/>
                  </a:cubicBezTo>
                  <a:cubicBezTo>
                    <a:pt x="19" y="9"/>
                    <a:pt x="19" y="9"/>
                    <a:pt x="19" y="9"/>
                  </a:cubicBezTo>
                  <a:cubicBezTo>
                    <a:pt x="19" y="9"/>
                    <a:pt x="19" y="9"/>
                    <a:pt x="19" y="9"/>
                  </a:cubicBezTo>
                  <a:cubicBezTo>
                    <a:pt x="19" y="9"/>
                    <a:pt x="19" y="9"/>
                    <a:pt x="19" y="9"/>
                  </a:cubicBezTo>
                  <a:cubicBezTo>
                    <a:pt x="19" y="9"/>
                    <a:pt x="19" y="9"/>
                    <a:pt x="19" y="9"/>
                  </a:cubicBezTo>
                  <a:cubicBezTo>
                    <a:pt x="19" y="9"/>
                    <a:pt x="19" y="9"/>
                    <a:pt x="19" y="9"/>
                  </a:cubicBezTo>
                  <a:cubicBezTo>
                    <a:pt x="19" y="9"/>
                    <a:pt x="20" y="9"/>
                    <a:pt x="20" y="9"/>
                  </a:cubicBezTo>
                  <a:cubicBezTo>
                    <a:pt x="20" y="9"/>
                    <a:pt x="20" y="9"/>
                    <a:pt x="20" y="9"/>
                  </a:cubicBezTo>
                  <a:cubicBezTo>
                    <a:pt x="20" y="9"/>
                    <a:pt x="20" y="9"/>
                    <a:pt x="20" y="9"/>
                  </a:cubicBezTo>
                  <a:cubicBezTo>
                    <a:pt x="20" y="9"/>
                    <a:pt x="20" y="9"/>
                    <a:pt x="20" y="9"/>
                  </a:cubicBezTo>
                  <a:cubicBezTo>
                    <a:pt x="20" y="9"/>
                    <a:pt x="20" y="9"/>
                    <a:pt x="20" y="9"/>
                  </a:cubicBezTo>
                  <a:cubicBezTo>
                    <a:pt x="20" y="9"/>
                    <a:pt x="20" y="9"/>
                    <a:pt x="20" y="9"/>
                  </a:cubicBezTo>
                  <a:cubicBezTo>
                    <a:pt x="20" y="9"/>
                    <a:pt x="20" y="9"/>
                    <a:pt x="20" y="9"/>
                  </a:cubicBezTo>
                  <a:cubicBezTo>
                    <a:pt x="28" y="4"/>
                    <a:pt x="28" y="4"/>
                    <a:pt x="28" y="4"/>
                  </a:cubicBezTo>
                  <a:cubicBezTo>
                    <a:pt x="28" y="4"/>
                    <a:pt x="28" y="4"/>
                    <a:pt x="28" y="4"/>
                  </a:cubicBezTo>
                  <a:cubicBezTo>
                    <a:pt x="28" y="4"/>
                    <a:pt x="28" y="4"/>
                    <a:pt x="28" y="4"/>
                  </a:cubicBezTo>
                  <a:cubicBezTo>
                    <a:pt x="28" y="4"/>
                    <a:pt x="28" y="4"/>
                    <a:pt x="28" y="4"/>
                  </a:cubicBezTo>
                  <a:cubicBezTo>
                    <a:pt x="28" y="4"/>
                    <a:pt x="28" y="4"/>
                    <a:pt x="28" y="4"/>
                  </a:cubicBezTo>
                  <a:cubicBezTo>
                    <a:pt x="28" y="4"/>
                    <a:pt x="28" y="4"/>
                    <a:pt x="28" y="4"/>
                  </a:cubicBezTo>
                  <a:cubicBezTo>
                    <a:pt x="28" y="4"/>
                    <a:pt x="28" y="4"/>
                    <a:pt x="28" y="4"/>
                  </a:cubicBezTo>
                  <a:cubicBezTo>
                    <a:pt x="28" y="4"/>
                    <a:pt x="28" y="4"/>
                    <a:pt x="28" y="4"/>
                  </a:cubicBezTo>
                  <a:cubicBezTo>
                    <a:pt x="28" y="0"/>
                    <a:pt x="28" y="0"/>
                    <a:pt x="28" y="0"/>
                  </a:cubicBezTo>
                  <a:cubicBezTo>
                    <a:pt x="28" y="0"/>
                    <a:pt x="28" y="0"/>
                    <a:pt x="28" y="0"/>
                  </a:cubicBezTo>
                  <a:cubicBezTo>
                    <a:pt x="28" y="0"/>
                    <a:pt x="28" y="0"/>
                    <a:pt x="28" y="0"/>
                  </a:cubicBezTo>
                  <a:cubicBezTo>
                    <a:pt x="28" y="0"/>
                    <a:pt x="28" y="0"/>
                    <a:pt x="27" y="0"/>
                  </a:cubicBezTo>
                  <a:cubicBezTo>
                    <a:pt x="20" y="3"/>
                    <a:pt x="20" y="3"/>
                    <a:pt x="20" y="3"/>
                  </a:cubicBezTo>
                  <a:cubicBezTo>
                    <a:pt x="20" y="3"/>
                    <a:pt x="20" y="3"/>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8"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6" y="4"/>
                    <a:pt x="16" y="4"/>
                    <a:pt x="16" y="4"/>
                  </a:cubicBezTo>
                  <a:cubicBezTo>
                    <a:pt x="16" y="4"/>
                    <a:pt x="16" y="4"/>
                    <a:pt x="16" y="4"/>
                  </a:cubicBezTo>
                  <a:cubicBezTo>
                    <a:pt x="16" y="4"/>
                    <a:pt x="16" y="4"/>
                    <a:pt x="16" y="4"/>
                  </a:cubicBezTo>
                  <a:cubicBezTo>
                    <a:pt x="2" y="3"/>
                    <a:pt x="2" y="3"/>
                    <a:pt x="2" y="3"/>
                  </a:cubicBezTo>
                  <a:cubicBezTo>
                    <a:pt x="2" y="3"/>
                    <a:pt x="2" y="3"/>
                    <a:pt x="2"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0" y="3"/>
                    <a:pt x="0" y="3"/>
                    <a:pt x="0" y="3"/>
                  </a:cubicBezTo>
                  <a:cubicBezTo>
                    <a:pt x="0" y="8"/>
                    <a:pt x="0" y="8"/>
                    <a:pt x="0" y="8"/>
                  </a:cubicBezTo>
                  <a:cubicBezTo>
                    <a:pt x="0" y="8"/>
                    <a:pt x="0" y="8"/>
                    <a:pt x="0" y="8"/>
                  </a:cubicBezTo>
                  <a:cubicBezTo>
                    <a:pt x="0" y="8"/>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84" name="Freeform 38"/>
            <p:cNvSpPr>
              <a:spLocks noEditPoints="1"/>
            </p:cNvSpPr>
            <p:nvPr/>
          </p:nvSpPr>
          <p:spPr bwMode="auto">
            <a:xfrm>
              <a:off x="134" y="557"/>
              <a:ext cx="86" cy="58"/>
            </a:xfrm>
            <a:custGeom>
              <a:avLst/>
              <a:gdLst>
                <a:gd name="T0" fmla="*/ 35 w 36"/>
                <a:gd name="T1" fmla="*/ 0 h 24"/>
                <a:gd name="T2" fmla="*/ 1 w 36"/>
                <a:gd name="T3" fmla="*/ 0 h 24"/>
                <a:gd name="T4" fmla="*/ 0 w 36"/>
                <a:gd name="T5" fmla="*/ 2 h 24"/>
                <a:gd name="T6" fmla="*/ 0 w 36"/>
                <a:gd name="T7" fmla="*/ 22 h 24"/>
                <a:gd name="T8" fmla="*/ 1 w 36"/>
                <a:gd name="T9" fmla="*/ 24 h 24"/>
                <a:gd name="T10" fmla="*/ 35 w 36"/>
                <a:gd name="T11" fmla="*/ 24 h 24"/>
                <a:gd name="T12" fmla="*/ 36 w 36"/>
                <a:gd name="T13" fmla="*/ 22 h 24"/>
                <a:gd name="T14" fmla="*/ 36 w 36"/>
                <a:gd name="T15" fmla="*/ 2 h 24"/>
                <a:gd name="T16" fmla="*/ 35 w 36"/>
                <a:gd name="T17" fmla="*/ 0 h 24"/>
                <a:gd name="T18" fmla="*/ 35 w 36"/>
                <a:gd name="T19" fmla="*/ 22 h 24"/>
                <a:gd name="T20" fmla="*/ 35 w 36"/>
                <a:gd name="T21" fmla="*/ 22 h 24"/>
                <a:gd name="T22" fmla="*/ 1 w 36"/>
                <a:gd name="T23" fmla="*/ 22 h 24"/>
                <a:gd name="T24" fmla="*/ 1 w 36"/>
                <a:gd name="T25" fmla="*/ 22 h 24"/>
                <a:gd name="T26" fmla="*/ 1 w 36"/>
                <a:gd name="T27" fmla="*/ 2 h 24"/>
                <a:gd name="T28" fmla="*/ 1 w 36"/>
                <a:gd name="T29" fmla="*/ 2 h 24"/>
                <a:gd name="T30" fmla="*/ 35 w 36"/>
                <a:gd name="T31" fmla="*/ 2 h 24"/>
                <a:gd name="T32" fmla="*/ 35 w 36"/>
                <a:gd name="T33" fmla="*/ 2 h 24"/>
                <a:gd name="T34" fmla="*/ 35 w 36"/>
                <a:gd name="T35" fmla="*/ 22 h 24"/>
                <a:gd name="T36" fmla="*/ 35 w 36"/>
                <a:gd name="T37"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24">
                  <a:moveTo>
                    <a:pt x="35" y="0"/>
                  </a:moveTo>
                  <a:cubicBezTo>
                    <a:pt x="1" y="0"/>
                    <a:pt x="1" y="0"/>
                    <a:pt x="1" y="0"/>
                  </a:cubicBezTo>
                  <a:cubicBezTo>
                    <a:pt x="0" y="0"/>
                    <a:pt x="0" y="1"/>
                    <a:pt x="0" y="2"/>
                  </a:cubicBezTo>
                  <a:cubicBezTo>
                    <a:pt x="0" y="22"/>
                    <a:pt x="0" y="22"/>
                    <a:pt x="0" y="22"/>
                  </a:cubicBezTo>
                  <a:cubicBezTo>
                    <a:pt x="0" y="23"/>
                    <a:pt x="0" y="24"/>
                    <a:pt x="1" y="24"/>
                  </a:cubicBezTo>
                  <a:cubicBezTo>
                    <a:pt x="35" y="24"/>
                    <a:pt x="35" y="24"/>
                    <a:pt x="35" y="24"/>
                  </a:cubicBezTo>
                  <a:cubicBezTo>
                    <a:pt x="36" y="24"/>
                    <a:pt x="36" y="23"/>
                    <a:pt x="36" y="22"/>
                  </a:cubicBezTo>
                  <a:cubicBezTo>
                    <a:pt x="36" y="2"/>
                    <a:pt x="36" y="2"/>
                    <a:pt x="36" y="2"/>
                  </a:cubicBezTo>
                  <a:cubicBezTo>
                    <a:pt x="36" y="1"/>
                    <a:pt x="36" y="0"/>
                    <a:pt x="35" y="0"/>
                  </a:cubicBezTo>
                  <a:close/>
                  <a:moveTo>
                    <a:pt x="35" y="22"/>
                  </a:moveTo>
                  <a:cubicBezTo>
                    <a:pt x="35" y="22"/>
                    <a:pt x="35" y="22"/>
                    <a:pt x="35" y="22"/>
                  </a:cubicBezTo>
                  <a:cubicBezTo>
                    <a:pt x="1" y="22"/>
                    <a:pt x="1" y="22"/>
                    <a:pt x="1" y="22"/>
                  </a:cubicBezTo>
                  <a:cubicBezTo>
                    <a:pt x="1" y="22"/>
                    <a:pt x="1" y="22"/>
                    <a:pt x="1" y="22"/>
                  </a:cubicBezTo>
                  <a:cubicBezTo>
                    <a:pt x="1" y="2"/>
                    <a:pt x="1" y="2"/>
                    <a:pt x="1" y="2"/>
                  </a:cubicBezTo>
                  <a:cubicBezTo>
                    <a:pt x="1" y="2"/>
                    <a:pt x="1" y="2"/>
                    <a:pt x="1" y="2"/>
                  </a:cubicBezTo>
                  <a:cubicBezTo>
                    <a:pt x="35" y="2"/>
                    <a:pt x="35" y="2"/>
                    <a:pt x="35" y="2"/>
                  </a:cubicBezTo>
                  <a:cubicBezTo>
                    <a:pt x="35" y="2"/>
                    <a:pt x="35" y="2"/>
                    <a:pt x="35" y="2"/>
                  </a:cubicBezTo>
                  <a:cubicBezTo>
                    <a:pt x="35" y="22"/>
                    <a:pt x="35" y="22"/>
                    <a:pt x="35" y="22"/>
                  </a:cubicBezTo>
                  <a:cubicBezTo>
                    <a:pt x="35" y="22"/>
                    <a:pt x="35" y="22"/>
                    <a:pt x="3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85" name="Freeform 39"/>
            <p:cNvSpPr>
              <a:spLocks/>
            </p:cNvSpPr>
            <p:nvPr/>
          </p:nvSpPr>
          <p:spPr bwMode="auto">
            <a:xfrm>
              <a:off x="134" y="546"/>
              <a:ext cx="86" cy="11"/>
            </a:xfrm>
            <a:custGeom>
              <a:avLst/>
              <a:gdLst>
                <a:gd name="T0" fmla="*/ 35 w 36"/>
                <a:gd name="T1" fmla="*/ 0 h 5"/>
                <a:gd name="T2" fmla="*/ 1 w 36"/>
                <a:gd name="T3" fmla="*/ 0 h 5"/>
                <a:gd name="T4" fmla="*/ 0 w 36"/>
                <a:gd name="T5" fmla="*/ 2 h 5"/>
                <a:gd name="T6" fmla="*/ 0 w 36"/>
                <a:gd name="T7" fmla="*/ 4 h 5"/>
                <a:gd name="T8" fmla="*/ 1 w 36"/>
                <a:gd name="T9" fmla="*/ 4 h 5"/>
                <a:gd name="T10" fmla="*/ 35 w 36"/>
                <a:gd name="T11" fmla="*/ 4 h 5"/>
                <a:gd name="T12" fmla="*/ 36 w 36"/>
                <a:gd name="T13" fmla="*/ 5 h 5"/>
                <a:gd name="T14" fmla="*/ 36 w 36"/>
                <a:gd name="T15" fmla="*/ 2 h 5"/>
                <a:gd name="T16" fmla="*/ 35 w 3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5">
                  <a:moveTo>
                    <a:pt x="35" y="0"/>
                  </a:moveTo>
                  <a:cubicBezTo>
                    <a:pt x="1" y="0"/>
                    <a:pt x="1" y="0"/>
                    <a:pt x="1" y="0"/>
                  </a:cubicBezTo>
                  <a:cubicBezTo>
                    <a:pt x="0" y="0"/>
                    <a:pt x="0" y="1"/>
                    <a:pt x="0" y="2"/>
                  </a:cubicBezTo>
                  <a:cubicBezTo>
                    <a:pt x="0" y="4"/>
                    <a:pt x="0" y="4"/>
                    <a:pt x="0" y="4"/>
                  </a:cubicBezTo>
                  <a:cubicBezTo>
                    <a:pt x="0" y="4"/>
                    <a:pt x="0" y="4"/>
                    <a:pt x="1" y="4"/>
                  </a:cubicBezTo>
                  <a:cubicBezTo>
                    <a:pt x="35" y="4"/>
                    <a:pt x="35" y="4"/>
                    <a:pt x="35" y="4"/>
                  </a:cubicBezTo>
                  <a:cubicBezTo>
                    <a:pt x="36" y="4"/>
                    <a:pt x="36" y="4"/>
                    <a:pt x="36" y="5"/>
                  </a:cubicBezTo>
                  <a:cubicBezTo>
                    <a:pt x="36" y="2"/>
                    <a:pt x="36" y="2"/>
                    <a:pt x="36" y="2"/>
                  </a:cubicBezTo>
                  <a:cubicBezTo>
                    <a:pt x="36" y="1"/>
                    <a:pt x="36"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86" name="Freeform 40"/>
            <p:cNvSpPr>
              <a:spLocks noEditPoints="1"/>
            </p:cNvSpPr>
            <p:nvPr/>
          </p:nvSpPr>
          <p:spPr bwMode="auto">
            <a:xfrm>
              <a:off x="172" y="574"/>
              <a:ext cx="27" cy="29"/>
            </a:xfrm>
            <a:custGeom>
              <a:avLst/>
              <a:gdLst>
                <a:gd name="T0" fmla="*/ 10 w 11"/>
                <a:gd name="T1" fmla="*/ 8 h 12"/>
                <a:gd name="T2" fmla="*/ 11 w 11"/>
                <a:gd name="T3" fmla="*/ 7 h 12"/>
                <a:gd name="T4" fmla="*/ 11 w 11"/>
                <a:gd name="T5" fmla="*/ 5 h 12"/>
                <a:gd name="T6" fmla="*/ 10 w 11"/>
                <a:gd name="T7" fmla="*/ 4 h 12"/>
                <a:gd name="T8" fmla="*/ 10 w 11"/>
                <a:gd name="T9" fmla="*/ 3 h 12"/>
                <a:gd name="T10" fmla="*/ 9 w 11"/>
                <a:gd name="T11" fmla="*/ 2 h 12"/>
                <a:gd name="T12" fmla="*/ 7 w 11"/>
                <a:gd name="T13" fmla="*/ 2 h 12"/>
                <a:gd name="T14" fmla="*/ 6 w 11"/>
                <a:gd name="T15" fmla="*/ 1 h 12"/>
                <a:gd name="T16" fmla="*/ 5 w 11"/>
                <a:gd name="T17" fmla="*/ 1 h 12"/>
                <a:gd name="T18" fmla="*/ 4 w 11"/>
                <a:gd name="T19" fmla="*/ 2 h 12"/>
                <a:gd name="T20" fmla="*/ 2 w 11"/>
                <a:gd name="T21" fmla="*/ 2 h 12"/>
                <a:gd name="T22" fmla="*/ 1 w 11"/>
                <a:gd name="T23" fmla="*/ 3 h 12"/>
                <a:gd name="T24" fmla="*/ 1 w 11"/>
                <a:gd name="T25" fmla="*/ 4 h 12"/>
                <a:gd name="T26" fmla="*/ 0 w 11"/>
                <a:gd name="T27" fmla="*/ 5 h 12"/>
                <a:gd name="T28" fmla="*/ 0 w 11"/>
                <a:gd name="T29" fmla="*/ 7 h 12"/>
                <a:gd name="T30" fmla="*/ 1 w 11"/>
                <a:gd name="T31" fmla="*/ 8 h 12"/>
                <a:gd name="T32" fmla="*/ 1 w 11"/>
                <a:gd name="T33" fmla="*/ 10 h 12"/>
                <a:gd name="T34" fmla="*/ 2 w 11"/>
                <a:gd name="T35" fmla="*/ 11 h 12"/>
                <a:gd name="T36" fmla="*/ 4 w 11"/>
                <a:gd name="T37" fmla="*/ 10 h 12"/>
                <a:gd name="T38" fmla="*/ 5 w 11"/>
                <a:gd name="T39" fmla="*/ 12 h 12"/>
                <a:gd name="T40" fmla="*/ 6 w 11"/>
                <a:gd name="T41" fmla="*/ 12 h 12"/>
                <a:gd name="T42" fmla="*/ 7 w 11"/>
                <a:gd name="T43" fmla="*/ 10 h 12"/>
                <a:gd name="T44" fmla="*/ 9 w 11"/>
                <a:gd name="T45" fmla="*/ 11 h 12"/>
                <a:gd name="T46" fmla="*/ 10 w 11"/>
                <a:gd name="T47" fmla="*/ 10 h 12"/>
                <a:gd name="T48" fmla="*/ 10 w 11"/>
                <a:gd name="T49" fmla="*/ 8 h 12"/>
                <a:gd name="T50" fmla="*/ 4 w 11"/>
                <a:gd name="T51" fmla="*/ 9 h 12"/>
                <a:gd name="T52" fmla="*/ 2 w 11"/>
                <a:gd name="T53" fmla="*/ 5 h 12"/>
                <a:gd name="T54" fmla="*/ 7 w 11"/>
                <a:gd name="T55" fmla="*/ 3 h 12"/>
                <a:gd name="T56" fmla="*/ 9 w 11"/>
                <a:gd name="T57" fmla="*/ 7 h 12"/>
                <a:gd name="T58" fmla="*/ 4 w 11"/>
                <a:gd name="T59"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 h="12">
                  <a:moveTo>
                    <a:pt x="10" y="8"/>
                  </a:moveTo>
                  <a:cubicBezTo>
                    <a:pt x="10" y="7"/>
                    <a:pt x="11" y="7"/>
                    <a:pt x="11" y="7"/>
                  </a:cubicBezTo>
                  <a:cubicBezTo>
                    <a:pt x="11" y="6"/>
                    <a:pt x="11" y="6"/>
                    <a:pt x="11" y="5"/>
                  </a:cubicBezTo>
                  <a:cubicBezTo>
                    <a:pt x="11" y="5"/>
                    <a:pt x="10" y="5"/>
                    <a:pt x="10" y="4"/>
                  </a:cubicBezTo>
                  <a:cubicBezTo>
                    <a:pt x="10" y="4"/>
                    <a:pt x="10" y="3"/>
                    <a:pt x="10" y="3"/>
                  </a:cubicBezTo>
                  <a:cubicBezTo>
                    <a:pt x="10" y="2"/>
                    <a:pt x="9" y="2"/>
                    <a:pt x="9" y="2"/>
                  </a:cubicBezTo>
                  <a:cubicBezTo>
                    <a:pt x="9" y="2"/>
                    <a:pt x="8" y="2"/>
                    <a:pt x="7" y="2"/>
                  </a:cubicBezTo>
                  <a:cubicBezTo>
                    <a:pt x="7" y="2"/>
                    <a:pt x="6" y="1"/>
                    <a:pt x="6" y="1"/>
                  </a:cubicBezTo>
                  <a:cubicBezTo>
                    <a:pt x="6" y="0"/>
                    <a:pt x="5" y="0"/>
                    <a:pt x="5" y="1"/>
                  </a:cubicBezTo>
                  <a:cubicBezTo>
                    <a:pt x="5" y="1"/>
                    <a:pt x="4" y="2"/>
                    <a:pt x="4" y="2"/>
                  </a:cubicBezTo>
                  <a:cubicBezTo>
                    <a:pt x="3" y="2"/>
                    <a:pt x="3" y="2"/>
                    <a:pt x="2" y="2"/>
                  </a:cubicBezTo>
                  <a:cubicBezTo>
                    <a:pt x="2" y="2"/>
                    <a:pt x="1" y="2"/>
                    <a:pt x="1" y="3"/>
                  </a:cubicBezTo>
                  <a:cubicBezTo>
                    <a:pt x="1" y="3"/>
                    <a:pt x="2" y="4"/>
                    <a:pt x="1" y="4"/>
                  </a:cubicBezTo>
                  <a:cubicBezTo>
                    <a:pt x="1" y="5"/>
                    <a:pt x="1" y="5"/>
                    <a:pt x="0" y="5"/>
                  </a:cubicBezTo>
                  <a:cubicBezTo>
                    <a:pt x="0" y="6"/>
                    <a:pt x="0" y="6"/>
                    <a:pt x="0" y="7"/>
                  </a:cubicBezTo>
                  <a:cubicBezTo>
                    <a:pt x="1" y="7"/>
                    <a:pt x="1" y="7"/>
                    <a:pt x="1" y="8"/>
                  </a:cubicBezTo>
                  <a:cubicBezTo>
                    <a:pt x="2" y="8"/>
                    <a:pt x="1" y="9"/>
                    <a:pt x="1" y="10"/>
                  </a:cubicBezTo>
                  <a:cubicBezTo>
                    <a:pt x="1" y="10"/>
                    <a:pt x="2" y="10"/>
                    <a:pt x="2" y="11"/>
                  </a:cubicBezTo>
                  <a:cubicBezTo>
                    <a:pt x="3" y="10"/>
                    <a:pt x="3" y="10"/>
                    <a:pt x="4" y="10"/>
                  </a:cubicBezTo>
                  <a:cubicBezTo>
                    <a:pt x="4" y="11"/>
                    <a:pt x="5" y="11"/>
                    <a:pt x="5" y="12"/>
                  </a:cubicBezTo>
                  <a:cubicBezTo>
                    <a:pt x="5" y="12"/>
                    <a:pt x="6" y="12"/>
                    <a:pt x="6" y="12"/>
                  </a:cubicBezTo>
                  <a:cubicBezTo>
                    <a:pt x="6" y="11"/>
                    <a:pt x="7" y="11"/>
                    <a:pt x="7" y="10"/>
                  </a:cubicBezTo>
                  <a:cubicBezTo>
                    <a:pt x="8" y="10"/>
                    <a:pt x="9" y="10"/>
                    <a:pt x="9" y="11"/>
                  </a:cubicBezTo>
                  <a:cubicBezTo>
                    <a:pt x="9" y="10"/>
                    <a:pt x="10" y="10"/>
                    <a:pt x="10" y="10"/>
                  </a:cubicBezTo>
                  <a:cubicBezTo>
                    <a:pt x="10" y="9"/>
                    <a:pt x="10" y="8"/>
                    <a:pt x="10" y="8"/>
                  </a:cubicBezTo>
                  <a:close/>
                  <a:moveTo>
                    <a:pt x="4" y="9"/>
                  </a:moveTo>
                  <a:cubicBezTo>
                    <a:pt x="2" y="9"/>
                    <a:pt x="2" y="7"/>
                    <a:pt x="2" y="5"/>
                  </a:cubicBezTo>
                  <a:cubicBezTo>
                    <a:pt x="3" y="3"/>
                    <a:pt x="5" y="2"/>
                    <a:pt x="7" y="3"/>
                  </a:cubicBezTo>
                  <a:cubicBezTo>
                    <a:pt x="9" y="4"/>
                    <a:pt x="9" y="6"/>
                    <a:pt x="9" y="7"/>
                  </a:cubicBezTo>
                  <a:cubicBezTo>
                    <a:pt x="8" y="9"/>
                    <a:pt x="6" y="10"/>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87" name="Freeform 41"/>
            <p:cNvSpPr>
              <a:spLocks noEditPoints="1"/>
            </p:cNvSpPr>
            <p:nvPr/>
          </p:nvSpPr>
          <p:spPr bwMode="auto">
            <a:xfrm>
              <a:off x="180" y="581"/>
              <a:ext cx="11" cy="15"/>
            </a:xfrm>
            <a:custGeom>
              <a:avLst/>
              <a:gdLst>
                <a:gd name="T0" fmla="*/ 3 w 5"/>
                <a:gd name="T1" fmla="*/ 1 h 6"/>
                <a:gd name="T2" fmla="*/ 0 w 5"/>
                <a:gd name="T3" fmla="*/ 2 h 6"/>
                <a:gd name="T4" fmla="*/ 2 w 5"/>
                <a:gd name="T5" fmla="*/ 5 h 6"/>
                <a:gd name="T6" fmla="*/ 5 w 5"/>
                <a:gd name="T7" fmla="*/ 4 h 6"/>
                <a:gd name="T8" fmla="*/ 3 w 5"/>
                <a:gd name="T9" fmla="*/ 1 h 6"/>
                <a:gd name="T10" fmla="*/ 2 w 5"/>
                <a:gd name="T11" fmla="*/ 4 h 6"/>
                <a:gd name="T12" fmla="*/ 1 w 5"/>
                <a:gd name="T13" fmla="*/ 3 h 6"/>
                <a:gd name="T14" fmla="*/ 3 w 5"/>
                <a:gd name="T15" fmla="*/ 2 h 6"/>
                <a:gd name="T16" fmla="*/ 4 w 5"/>
                <a:gd name="T17" fmla="*/ 4 h 6"/>
                <a:gd name="T18" fmla="*/ 2 w 5"/>
                <a:gd name="T1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3" y="1"/>
                  </a:moveTo>
                  <a:cubicBezTo>
                    <a:pt x="2" y="0"/>
                    <a:pt x="1" y="1"/>
                    <a:pt x="0" y="2"/>
                  </a:cubicBezTo>
                  <a:cubicBezTo>
                    <a:pt x="0" y="3"/>
                    <a:pt x="0" y="5"/>
                    <a:pt x="2" y="5"/>
                  </a:cubicBezTo>
                  <a:cubicBezTo>
                    <a:pt x="3" y="6"/>
                    <a:pt x="4" y="5"/>
                    <a:pt x="5" y="4"/>
                  </a:cubicBezTo>
                  <a:cubicBezTo>
                    <a:pt x="5" y="3"/>
                    <a:pt x="5" y="1"/>
                    <a:pt x="3" y="1"/>
                  </a:cubicBezTo>
                  <a:close/>
                  <a:moveTo>
                    <a:pt x="2" y="4"/>
                  </a:moveTo>
                  <a:cubicBezTo>
                    <a:pt x="1" y="4"/>
                    <a:pt x="1" y="3"/>
                    <a:pt x="1" y="3"/>
                  </a:cubicBezTo>
                  <a:cubicBezTo>
                    <a:pt x="2" y="2"/>
                    <a:pt x="2" y="2"/>
                    <a:pt x="3" y="2"/>
                  </a:cubicBezTo>
                  <a:cubicBezTo>
                    <a:pt x="4" y="2"/>
                    <a:pt x="4" y="3"/>
                    <a:pt x="4" y="4"/>
                  </a:cubicBezTo>
                  <a:cubicBezTo>
                    <a:pt x="3" y="4"/>
                    <a:pt x="3" y="5"/>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88" name="Freeform 42"/>
            <p:cNvSpPr>
              <a:spLocks noEditPoints="1"/>
            </p:cNvSpPr>
            <p:nvPr/>
          </p:nvSpPr>
          <p:spPr bwMode="auto">
            <a:xfrm>
              <a:off x="156" y="567"/>
              <a:ext cx="19" cy="19"/>
            </a:xfrm>
            <a:custGeom>
              <a:avLst/>
              <a:gdLst>
                <a:gd name="T0" fmla="*/ 7 w 8"/>
                <a:gd name="T1" fmla="*/ 5 h 8"/>
                <a:gd name="T2" fmla="*/ 8 w 8"/>
                <a:gd name="T3" fmla="*/ 5 h 8"/>
                <a:gd name="T4" fmla="*/ 8 w 8"/>
                <a:gd name="T5" fmla="*/ 4 h 8"/>
                <a:gd name="T6" fmla="*/ 7 w 8"/>
                <a:gd name="T7" fmla="*/ 3 h 8"/>
                <a:gd name="T8" fmla="*/ 7 w 8"/>
                <a:gd name="T9" fmla="*/ 2 h 8"/>
                <a:gd name="T10" fmla="*/ 6 w 8"/>
                <a:gd name="T11" fmla="*/ 1 h 8"/>
                <a:gd name="T12" fmla="*/ 5 w 8"/>
                <a:gd name="T13" fmla="*/ 1 h 8"/>
                <a:gd name="T14" fmla="*/ 5 w 8"/>
                <a:gd name="T15" fmla="*/ 1 h 8"/>
                <a:gd name="T16" fmla="*/ 3 w 8"/>
                <a:gd name="T17" fmla="*/ 1 h 8"/>
                <a:gd name="T18" fmla="*/ 3 w 8"/>
                <a:gd name="T19" fmla="*/ 1 h 8"/>
                <a:gd name="T20" fmla="*/ 2 w 8"/>
                <a:gd name="T21" fmla="*/ 1 h 8"/>
                <a:gd name="T22" fmla="*/ 1 w 8"/>
                <a:gd name="T23" fmla="*/ 2 h 8"/>
                <a:gd name="T24" fmla="*/ 1 w 8"/>
                <a:gd name="T25" fmla="*/ 3 h 8"/>
                <a:gd name="T26" fmla="*/ 0 w 8"/>
                <a:gd name="T27" fmla="*/ 4 h 8"/>
                <a:gd name="T28" fmla="*/ 0 w 8"/>
                <a:gd name="T29" fmla="*/ 5 h 8"/>
                <a:gd name="T30" fmla="*/ 1 w 8"/>
                <a:gd name="T31" fmla="*/ 5 h 8"/>
                <a:gd name="T32" fmla="*/ 1 w 8"/>
                <a:gd name="T33" fmla="*/ 6 h 8"/>
                <a:gd name="T34" fmla="*/ 2 w 8"/>
                <a:gd name="T35" fmla="*/ 7 h 8"/>
                <a:gd name="T36" fmla="*/ 3 w 8"/>
                <a:gd name="T37" fmla="*/ 7 h 8"/>
                <a:gd name="T38" fmla="*/ 3 w 8"/>
                <a:gd name="T39" fmla="*/ 8 h 8"/>
                <a:gd name="T40" fmla="*/ 5 w 8"/>
                <a:gd name="T41" fmla="*/ 8 h 8"/>
                <a:gd name="T42" fmla="*/ 5 w 8"/>
                <a:gd name="T43" fmla="*/ 7 h 8"/>
                <a:gd name="T44" fmla="*/ 6 w 8"/>
                <a:gd name="T45" fmla="*/ 7 h 8"/>
                <a:gd name="T46" fmla="*/ 7 w 8"/>
                <a:gd name="T47" fmla="*/ 6 h 8"/>
                <a:gd name="T48" fmla="*/ 7 w 8"/>
                <a:gd name="T49" fmla="*/ 5 h 8"/>
                <a:gd name="T50" fmla="*/ 3 w 8"/>
                <a:gd name="T51" fmla="*/ 6 h 8"/>
                <a:gd name="T52" fmla="*/ 2 w 8"/>
                <a:gd name="T53" fmla="*/ 3 h 8"/>
                <a:gd name="T54" fmla="*/ 5 w 8"/>
                <a:gd name="T55" fmla="*/ 2 h 8"/>
                <a:gd name="T56" fmla="*/ 6 w 8"/>
                <a:gd name="T57" fmla="*/ 5 h 8"/>
                <a:gd name="T58" fmla="*/ 3 w 8"/>
                <a:gd name="T5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 h="8">
                  <a:moveTo>
                    <a:pt x="7" y="5"/>
                  </a:moveTo>
                  <a:cubicBezTo>
                    <a:pt x="7" y="5"/>
                    <a:pt x="7" y="5"/>
                    <a:pt x="8" y="5"/>
                  </a:cubicBezTo>
                  <a:cubicBezTo>
                    <a:pt x="8" y="4"/>
                    <a:pt x="8" y="4"/>
                    <a:pt x="8" y="4"/>
                  </a:cubicBezTo>
                  <a:cubicBezTo>
                    <a:pt x="7" y="4"/>
                    <a:pt x="7" y="3"/>
                    <a:pt x="7" y="3"/>
                  </a:cubicBezTo>
                  <a:cubicBezTo>
                    <a:pt x="7" y="3"/>
                    <a:pt x="7" y="2"/>
                    <a:pt x="7" y="2"/>
                  </a:cubicBezTo>
                  <a:cubicBezTo>
                    <a:pt x="7" y="2"/>
                    <a:pt x="7" y="1"/>
                    <a:pt x="6" y="1"/>
                  </a:cubicBezTo>
                  <a:cubicBezTo>
                    <a:pt x="6" y="1"/>
                    <a:pt x="6" y="2"/>
                    <a:pt x="5" y="1"/>
                  </a:cubicBezTo>
                  <a:cubicBezTo>
                    <a:pt x="5" y="1"/>
                    <a:pt x="5" y="1"/>
                    <a:pt x="5" y="1"/>
                  </a:cubicBezTo>
                  <a:cubicBezTo>
                    <a:pt x="4" y="0"/>
                    <a:pt x="4" y="0"/>
                    <a:pt x="3" y="1"/>
                  </a:cubicBezTo>
                  <a:cubicBezTo>
                    <a:pt x="3" y="1"/>
                    <a:pt x="3" y="1"/>
                    <a:pt x="3" y="1"/>
                  </a:cubicBezTo>
                  <a:cubicBezTo>
                    <a:pt x="2" y="2"/>
                    <a:pt x="2" y="1"/>
                    <a:pt x="2" y="1"/>
                  </a:cubicBezTo>
                  <a:cubicBezTo>
                    <a:pt x="1" y="1"/>
                    <a:pt x="1" y="2"/>
                    <a:pt x="1" y="2"/>
                  </a:cubicBezTo>
                  <a:cubicBezTo>
                    <a:pt x="1" y="2"/>
                    <a:pt x="1" y="3"/>
                    <a:pt x="1" y="3"/>
                  </a:cubicBezTo>
                  <a:cubicBezTo>
                    <a:pt x="1" y="3"/>
                    <a:pt x="1" y="4"/>
                    <a:pt x="0" y="4"/>
                  </a:cubicBezTo>
                  <a:cubicBezTo>
                    <a:pt x="0" y="4"/>
                    <a:pt x="0" y="4"/>
                    <a:pt x="0" y="5"/>
                  </a:cubicBezTo>
                  <a:cubicBezTo>
                    <a:pt x="1" y="5"/>
                    <a:pt x="1" y="5"/>
                    <a:pt x="1" y="5"/>
                  </a:cubicBezTo>
                  <a:cubicBezTo>
                    <a:pt x="1" y="6"/>
                    <a:pt x="1" y="6"/>
                    <a:pt x="1" y="6"/>
                  </a:cubicBezTo>
                  <a:cubicBezTo>
                    <a:pt x="1" y="7"/>
                    <a:pt x="1" y="7"/>
                    <a:pt x="2" y="7"/>
                  </a:cubicBezTo>
                  <a:cubicBezTo>
                    <a:pt x="2" y="7"/>
                    <a:pt x="2" y="7"/>
                    <a:pt x="3" y="7"/>
                  </a:cubicBezTo>
                  <a:cubicBezTo>
                    <a:pt x="3" y="7"/>
                    <a:pt x="3" y="7"/>
                    <a:pt x="3" y="8"/>
                  </a:cubicBezTo>
                  <a:cubicBezTo>
                    <a:pt x="4" y="8"/>
                    <a:pt x="4" y="8"/>
                    <a:pt x="5" y="8"/>
                  </a:cubicBezTo>
                  <a:cubicBezTo>
                    <a:pt x="5" y="7"/>
                    <a:pt x="5" y="7"/>
                    <a:pt x="5" y="7"/>
                  </a:cubicBezTo>
                  <a:cubicBezTo>
                    <a:pt x="6" y="7"/>
                    <a:pt x="6" y="7"/>
                    <a:pt x="6" y="7"/>
                  </a:cubicBezTo>
                  <a:cubicBezTo>
                    <a:pt x="7" y="7"/>
                    <a:pt x="7" y="7"/>
                    <a:pt x="7" y="6"/>
                  </a:cubicBezTo>
                  <a:cubicBezTo>
                    <a:pt x="7" y="6"/>
                    <a:pt x="7" y="6"/>
                    <a:pt x="7" y="5"/>
                  </a:cubicBezTo>
                  <a:close/>
                  <a:moveTo>
                    <a:pt x="3" y="6"/>
                  </a:moveTo>
                  <a:cubicBezTo>
                    <a:pt x="2" y="6"/>
                    <a:pt x="1" y="4"/>
                    <a:pt x="2" y="3"/>
                  </a:cubicBezTo>
                  <a:cubicBezTo>
                    <a:pt x="2" y="2"/>
                    <a:pt x="4" y="2"/>
                    <a:pt x="5" y="2"/>
                  </a:cubicBezTo>
                  <a:cubicBezTo>
                    <a:pt x="6" y="3"/>
                    <a:pt x="7" y="4"/>
                    <a:pt x="6" y="5"/>
                  </a:cubicBezTo>
                  <a:cubicBezTo>
                    <a:pt x="6" y="6"/>
                    <a:pt x="4" y="7"/>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89" name="Freeform 43"/>
            <p:cNvSpPr>
              <a:spLocks noEditPoints="1"/>
            </p:cNvSpPr>
            <p:nvPr/>
          </p:nvSpPr>
          <p:spPr bwMode="auto">
            <a:xfrm>
              <a:off x="160" y="572"/>
              <a:ext cx="10" cy="9"/>
            </a:xfrm>
            <a:custGeom>
              <a:avLst/>
              <a:gdLst>
                <a:gd name="T0" fmla="*/ 3 w 4"/>
                <a:gd name="T1" fmla="*/ 1 h 4"/>
                <a:gd name="T2" fmla="*/ 1 w 4"/>
                <a:gd name="T3" fmla="*/ 2 h 4"/>
                <a:gd name="T4" fmla="*/ 1 w 4"/>
                <a:gd name="T5" fmla="*/ 4 h 4"/>
                <a:gd name="T6" fmla="*/ 3 w 4"/>
                <a:gd name="T7" fmla="*/ 3 h 4"/>
                <a:gd name="T8" fmla="*/ 3 w 4"/>
                <a:gd name="T9" fmla="*/ 1 h 4"/>
                <a:gd name="T10" fmla="*/ 2 w 4"/>
                <a:gd name="T11" fmla="*/ 3 h 4"/>
                <a:gd name="T12" fmla="*/ 1 w 4"/>
                <a:gd name="T13" fmla="*/ 2 h 4"/>
                <a:gd name="T14" fmla="*/ 2 w 4"/>
                <a:gd name="T15" fmla="*/ 1 h 4"/>
                <a:gd name="T16" fmla="*/ 3 w 4"/>
                <a:gd name="T17" fmla="*/ 2 h 4"/>
                <a:gd name="T18" fmla="*/ 2 w 4"/>
                <a:gd name="T1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3" y="1"/>
                  </a:moveTo>
                  <a:cubicBezTo>
                    <a:pt x="2" y="0"/>
                    <a:pt x="1" y="1"/>
                    <a:pt x="1" y="2"/>
                  </a:cubicBezTo>
                  <a:cubicBezTo>
                    <a:pt x="0" y="2"/>
                    <a:pt x="1" y="3"/>
                    <a:pt x="1" y="4"/>
                  </a:cubicBezTo>
                  <a:cubicBezTo>
                    <a:pt x="2" y="4"/>
                    <a:pt x="3" y="4"/>
                    <a:pt x="3" y="3"/>
                  </a:cubicBezTo>
                  <a:cubicBezTo>
                    <a:pt x="4" y="2"/>
                    <a:pt x="3" y="1"/>
                    <a:pt x="3" y="1"/>
                  </a:cubicBezTo>
                  <a:close/>
                  <a:moveTo>
                    <a:pt x="2" y="3"/>
                  </a:moveTo>
                  <a:cubicBezTo>
                    <a:pt x="1" y="3"/>
                    <a:pt x="1" y="2"/>
                    <a:pt x="1" y="2"/>
                  </a:cubicBezTo>
                  <a:cubicBezTo>
                    <a:pt x="1" y="1"/>
                    <a:pt x="2" y="1"/>
                    <a:pt x="2" y="1"/>
                  </a:cubicBezTo>
                  <a:cubicBezTo>
                    <a:pt x="3" y="2"/>
                    <a:pt x="3" y="2"/>
                    <a:pt x="3" y="2"/>
                  </a:cubicBezTo>
                  <a:cubicBezTo>
                    <a:pt x="3" y="3"/>
                    <a:pt x="2"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90" name="Freeform 44"/>
            <p:cNvSpPr>
              <a:spLocks noEditPoints="1"/>
            </p:cNvSpPr>
            <p:nvPr/>
          </p:nvSpPr>
          <p:spPr bwMode="auto">
            <a:xfrm>
              <a:off x="29" y="226"/>
              <a:ext cx="91" cy="95"/>
            </a:xfrm>
            <a:custGeom>
              <a:avLst/>
              <a:gdLst>
                <a:gd name="T0" fmla="*/ 38 w 38"/>
                <a:gd name="T1" fmla="*/ 16 h 40"/>
                <a:gd name="T2" fmla="*/ 23 w 38"/>
                <a:gd name="T3" fmla="*/ 26 h 40"/>
                <a:gd name="T4" fmla="*/ 2 w 38"/>
                <a:gd name="T5" fmla="*/ 11 h 40"/>
                <a:gd name="T6" fmla="*/ 1 w 38"/>
                <a:gd name="T7" fmla="*/ 12 h 40"/>
                <a:gd name="T8" fmla="*/ 0 w 38"/>
                <a:gd name="T9" fmla="*/ 12 h 40"/>
                <a:gd name="T10" fmla="*/ 0 w 38"/>
                <a:gd name="T11" fmla="*/ 13 h 40"/>
                <a:gd name="T12" fmla="*/ 0 w 38"/>
                <a:gd name="T13" fmla="*/ 17 h 40"/>
                <a:gd name="T14" fmla="*/ 0 w 38"/>
                <a:gd name="T15" fmla="*/ 17 h 40"/>
                <a:gd name="T16" fmla="*/ 1 w 38"/>
                <a:gd name="T17" fmla="*/ 18 h 40"/>
                <a:gd name="T18" fmla="*/ 2 w 38"/>
                <a:gd name="T19" fmla="*/ 18 h 40"/>
                <a:gd name="T20" fmla="*/ 5 w 38"/>
                <a:gd name="T21" fmla="*/ 22 h 40"/>
                <a:gd name="T22" fmla="*/ 3 w 38"/>
                <a:gd name="T23" fmla="*/ 16 h 40"/>
                <a:gd name="T24" fmla="*/ 2 w 38"/>
                <a:gd name="T25" fmla="*/ 17 h 40"/>
                <a:gd name="T26" fmla="*/ 1 w 38"/>
                <a:gd name="T27" fmla="*/ 17 h 40"/>
                <a:gd name="T28" fmla="*/ 1 w 38"/>
                <a:gd name="T29" fmla="*/ 17 h 40"/>
                <a:gd name="T30" fmla="*/ 1 w 38"/>
                <a:gd name="T31" fmla="*/ 17 h 40"/>
                <a:gd name="T32" fmla="*/ 1 w 38"/>
                <a:gd name="T33" fmla="*/ 12 h 40"/>
                <a:gd name="T34" fmla="*/ 1 w 38"/>
                <a:gd name="T35" fmla="*/ 12 h 40"/>
                <a:gd name="T36" fmla="*/ 3 w 38"/>
                <a:gd name="T37" fmla="*/ 12 h 40"/>
                <a:gd name="T38" fmla="*/ 12 w 38"/>
                <a:gd name="T39" fmla="*/ 21 h 40"/>
                <a:gd name="T40" fmla="*/ 12 w 38"/>
                <a:gd name="T41" fmla="*/ 19 h 40"/>
                <a:gd name="T42" fmla="*/ 20 w 38"/>
                <a:gd name="T43" fmla="*/ 26 h 40"/>
                <a:gd name="T44" fmla="*/ 19 w 38"/>
                <a:gd name="T45" fmla="*/ 28 h 40"/>
                <a:gd name="T46" fmla="*/ 18 w 38"/>
                <a:gd name="T47" fmla="*/ 28 h 40"/>
                <a:gd name="T48" fmla="*/ 18 w 38"/>
                <a:gd name="T49" fmla="*/ 27 h 40"/>
                <a:gd name="T50" fmla="*/ 18 w 38"/>
                <a:gd name="T51" fmla="*/ 27 h 40"/>
                <a:gd name="T52" fmla="*/ 18 w 38"/>
                <a:gd name="T53" fmla="*/ 23 h 40"/>
                <a:gd name="T54" fmla="*/ 18 w 38"/>
                <a:gd name="T55" fmla="*/ 22 h 40"/>
                <a:gd name="T56" fmla="*/ 20 w 38"/>
                <a:gd name="T57" fmla="*/ 22 h 40"/>
                <a:gd name="T58" fmla="*/ 20 w 38"/>
                <a:gd name="T59" fmla="*/ 26 h 40"/>
                <a:gd name="T60" fmla="*/ 1 w 38"/>
                <a:gd name="T61" fmla="*/ 24 h 40"/>
                <a:gd name="T62" fmla="*/ 0 w 38"/>
                <a:gd name="T63" fmla="*/ 24 h 40"/>
                <a:gd name="T64" fmla="*/ 0 w 38"/>
                <a:gd name="T65" fmla="*/ 25 h 40"/>
                <a:gd name="T66" fmla="*/ 0 w 38"/>
                <a:gd name="T67" fmla="*/ 29 h 40"/>
                <a:gd name="T68" fmla="*/ 0 w 38"/>
                <a:gd name="T69" fmla="*/ 30 h 40"/>
                <a:gd name="T70" fmla="*/ 1 w 38"/>
                <a:gd name="T71" fmla="*/ 30 h 40"/>
                <a:gd name="T72" fmla="*/ 2 w 38"/>
                <a:gd name="T73" fmla="*/ 30 h 40"/>
                <a:gd name="T74" fmla="*/ 17 w 38"/>
                <a:gd name="T75" fmla="*/ 38 h 40"/>
                <a:gd name="T76" fmla="*/ 17 w 38"/>
                <a:gd name="T77" fmla="*/ 40 h 40"/>
                <a:gd name="T78" fmla="*/ 18 w 38"/>
                <a:gd name="T79" fmla="*/ 40 h 40"/>
                <a:gd name="T80" fmla="*/ 18 w 38"/>
                <a:gd name="T81" fmla="*/ 40 h 40"/>
                <a:gd name="T82" fmla="*/ 19 w 38"/>
                <a:gd name="T83" fmla="*/ 40 h 40"/>
                <a:gd name="T84" fmla="*/ 21 w 38"/>
                <a:gd name="T85" fmla="*/ 40 h 40"/>
                <a:gd name="T86" fmla="*/ 18 w 38"/>
                <a:gd name="T87" fmla="*/ 35 h 40"/>
                <a:gd name="T88" fmla="*/ 18 w 38"/>
                <a:gd name="T89" fmla="*/ 35 h 40"/>
                <a:gd name="T90" fmla="*/ 18 w 38"/>
                <a:gd name="T91" fmla="*/ 35 h 40"/>
                <a:gd name="T92" fmla="*/ 19 w 38"/>
                <a:gd name="T93" fmla="*/ 35 h 40"/>
                <a:gd name="T94" fmla="*/ 19 w 38"/>
                <a:gd name="T95" fmla="*/ 40 h 40"/>
                <a:gd name="T96" fmla="*/ 18 w 38"/>
                <a:gd name="T97" fmla="*/ 40 h 40"/>
                <a:gd name="T98" fmla="*/ 18 w 38"/>
                <a:gd name="T99" fmla="*/ 40 h 40"/>
                <a:gd name="T100" fmla="*/ 18 w 38"/>
                <a:gd name="T101" fmla="*/ 39 h 40"/>
                <a:gd name="T102" fmla="*/ 12 w 38"/>
                <a:gd name="T103" fmla="*/ 30 h 40"/>
                <a:gd name="T104" fmla="*/ 12 w 38"/>
                <a:gd name="T105" fmla="*/ 32 h 40"/>
                <a:gd name="T106" fmla="*/ 3 w 38"/>
                <a:gd name="T107" fmla="*/ 24 h 40"/>
                <a:gd name="T108" fmla="*/ 3 w 38"/>
                <a:gd name="T109" fmla="*/ 28 h 40"/>
                <a:gd name="T110" fmla="*/ 2 w 38"/>
                <a:gd name="T111" fmla="*/ 30 h 40"/>
                <a:gd name="T112" fmla="*/ 1 w 38"/>
                <a:gd name="T113" fmla="*/ 30 h 40"/>
                <a:gd name="T114" fmla="*/ 1 w 38"/>
                <a:gd name="T115" fmla="*/ 29 h 40"/>
                <a:gd name="T116" fmla="*/ 1 w 38"/>
                <a:gd name="T117" fmla="*/ 29 h 40"/>
                <a:gd name="T118" fmla="*/ 1 w 38"/>
                <a:gd name="T119" fmla="*/ 25 h 40"/>
                <a:gd name="T120" fmla="*/ 1 w 38"/>
                <a:gd name="T121" fmla="*/ 24 h 40"/>
                <a:gd name="T122" fmla="*/ 3 w 38"/>
                <a:gd name="T123"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 h="40">
                  <a:moveTo>
                    <a:pt x="21" y="40"/>
                  </a:moveTo>
                  <a:cubicBezTo>
                    <a:pt x="38" y="28"/>
                    <a:pt x="38" y="28"/>
                    <a:pt x="38" y="28"/>
                  </a:cubicBezTo>
                  <a:cubicBezTo>
                    <a:pt x="38" y="22"/>
                    <a:pt x="38" y="22"/>
                    <a:pt x="38" y="22"/>
                  </a:cubicBezTo>
                  <a:cubicBezTo>
                    <a:pt x="33" y="19"/>
                    <a:pt x="33" y="19"/>
                    <a:pt x="33" y="19"/>
                  </a:cubicBezTo>
                  <a:cubicBezTo>
                    <a:pt x="38" y="16"/>
                    <a:pt x="38" y="16"/>
                    <a:pt x="38" y="16"/>
                  </a:cubicBezTo>
                  <a:cubicBezTo>
                    <a:pt x="38" y="10"/>
                    <a:pt x="38" y="10"/>
                    <a:pt x="38" y="10"/>
                  </a:cubicBezTo>
                  <a:cubicBezTo>
                    <a:pt x="22" y="0"/>
                    <a:pt x="22" y="0"/>
                    <a:pt x="22" y="0"/>
                  </a:cubicBezTo>
                  <a:cubicBezTo>
                    <a:pt x="5" y="10"/>
                    <a:pt x="5" y="10"/>
                    <a:pt x="5" y="10"/>
                  </a:cubicBezTo>
                  <a:cubicBezTo>
                    <a:pt x="23" y="20"/>
                    <a:pt x="23" y="20"/>
                    <a:pt x="23" y="20"/>
                  </a:cubicBezTo>
                  <a:cubicBezTo>
                    <a:pt x="23" y="26"/>
                    <a:pt x="23" y="26"/>
                    <a:pt x="23" y="26"/>
                  </a:cubicBezTo>
                  <a:cubicBezTo>
                    <a:pt x="21" y="28"/>
                    <a:pt x="21" y="28"/>
                    <a:pt x="21" y="28"/>
                  </a:cubicBezTo>
                  <a:cubicBezTo>
                    <a:pt x="21" y="21"/>
                    <a:pt x="21" y="21"/>
                    <a:pt x="21" y="21"/>
                  </a:cubicBezTo>
                  <a:cubicBezTo>
                    <a:pt x="14" y="17"/>
                    <a:pt x="14" y="17"/>
                    <a:pt x="14" y="17"/>
                  </a:cubicBezTo>
                  <a:cubicBezTo>
                    <a:pt x="2" y="10"/>
                    <a:pt x="2" y="10"/>
                    <a:pt x="2" y="10"/>
                  </a:cubicBezTo>
                  <a:cubicBezTo>
                    <a:pt x="2" y="11"/>
                    <a:pt x="2" y="11"/>
                    <a:pt x="2" y="11"/>
                  </a:cubicBezTo>
                  <a:cubicBezTo>
                    <a:pt x="1" y="12"/>
                    <a:pt x="1" y="12"/>
                    <a:pt x="1" y="12"/>
                  </a:cubicBezTo>
                  <a:cubicBezTo>
                    <a:pt x="1" y="12"/>
                    <a:pt x="1" y="12"/>
                    <a:pt x="1" y="12"/>
                  </a:cubicBezTo>
                  <a:cubicBezTo>
                    <a:pt x="1" y="12"/>
                    <a:pt x="1" y="12"/>
                    <a:pt x="1" y="12"/>
                  </a:cubicBezTo>
                  <a:cubicBezTo>
                    <a:pt x="1" y="12"/>
                    <a:pt x="1" y="12"/>
                    <a:pt x="1" y="12"/>
                  </a:cubicBezTo>
                  <a:cubicBezTo>
                    <a:pt x="1" y="12"/>
                    <a:pt x="1" y="12"/>
                    <a:pt x="1" y="12"/>
                  </a:cubicBezTo>
                  <a:cubicBezTo>
                    <a:pt x="1" y="12"/>
                    <a:pt x="1" y="12"/>
                    <a:pt x="1"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3"/>
                    <a:pt x="0" y="13"/>
                    <a:pt x="0" y="13"/>
                  </a:cubicBezTo>
                  <a:cubicBezTo>
                    <a:pt x="0" y="13"/>
                    <a:pt x="0" y="13"/>
                    <a:pt x="0" y="13"/>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8"/>
                    <a:pt x="1" y="18"/>
                  </a:cubicBezTo>
                  <a:cubicBezTo>
                    <a:pt x="1" y="18"/>
                    <a:pt x="1" y="18"/>
                    <a:pt x="1" y="18"/>
                  </a:cubicBezTo>
                  <a:cubicBezTo>
                    <a:pt x="1" y="18"/>
                    <a:pt x="1" y="18"/>
                    <a:pt x="1" y="18"/>
                  </a:cubicBezTo>
                  <a:cubicBezTo>
                    <a:pt x="1" y="18"/>
                    <a:pt x="1" y="18"/>
                    <a:pt x="1" y="18"/>
                  </a:cubicBezTo>
                  <a:cubicBezTo>
                    <a:pt x="1" y="18"/>
                    <a:pt x="1" y="18"/>
                    <a:pt x="1" y="18"/>
                  </a:cubicBezTo>
                  <a:cubicBezTo>
                    <a:pt x="1" y="18"/>
                    <a:pt x="1" y="18"/>
                    <a:pt x="1" y="18"/>
                  </a:cubicBezTo>
                  <a:cubicBezTo>
                    <a:pt x="1" y="18"/>
                    <a:pt x="2" y="18"/>
                    <a:pt x="2" y="18"/>
                  </a:cubicBezTo>
                  <a:cubicBezTo>
                    <a:pt x="2" y="18"/>
                    <a:pt x="2" y="18"/>
                    <a:pt x="2" y="18"/>
                  </a:cubicBezTo>
                  <a:cubicBezTo>
                    <a:pt x="2" y="18"/>
                    <a:pt x="2" y="18"/>
                    <a:pt x="2" y="18"/>
                  </a:cubicBezTo>
                  <a:cubicBezTo>
                    <a:pt x="2" y="18"/>
                    <a:pt x="2" y="18"/>
                    <a:pt x="2" y="18"/>
                  </a:cubicBezTo>
                  <a:cubicBezTo>
                    <a:pt x="2" y="18"/>
                    <a:pt x="2" y="18"/>
                    <a:pt x="2" y="18"/>
                  </a:cubicBezTo>
                  <a:cubicBezTo>
                    <a:pt x="3" y="17"/>
                    <a:pt x="3" y="17"/>
                    <a:pt x="3" y="17"/>
                  </a:cubicBezTo>
                  <a:cubicBezTo>
                    <a:pt x="8" y="20"/>
                    <a:pt x="8" y="20"/>
                    <a:pt x="8" y="20"/>
                  </a:cubicBezTo>
                  <a:cubicBezTo>
                    <a:pt x="5" y="22"/>
                    <a:pt x="5" y="22"/>
                    <a:pt x="5" y="22"/>
                  </a:cubicBezTo>
                  <a:cubicBezTo>
                    <a:pt x="23" y="33"/>
                    <a:pt x="23" y="33"/>
                    <a:pt x="23" y="33"/>
                  </a:cubicBezTo>
                  <a:cubicBezTo>
                    <a:pt x="23" y="38"/>
                    <a:pt x="23" y="38"/>
                    <a:pt x="23" y="38"/>
                  </a:cubicBezTo>
                  <a:lnTo>
                    <a:pt x="21" y="40"/>
                  </a:lnTo>
                  <a:close/>
                  <a:moveTo>
                    <a:pt x="2" y="16"/>
                  </a:moveTo>
                  <a:cubicBezTo>
                    <a:pt x="3" y="15"/>
                    <a:pt x="3" y="15"/>
                    <a:pt x="3" y="16"/>
                  </a:cubicBezTo>
                  <a:cubicBezTo>
                    <a:pt x="3" y="16"/>
                    <a:pt x="3" y="16"/>
                    <a:pt x="3" y="17"/>
                  </a:cubicBezTo>
                  <a:cubicBezTo>
                    <a:pt x="2" y="17"/>
                    <a:pt x="2" y="17"/>
                    <a:pt x="2" y="17"/>
                  </a:cubicBezTo>
                  <a:cubicBezTo>
                    <a:pt x="2" y="17"/>
                    <a:pt x="2" y="17"/>
                    <a:pt x="2" y="17"/>
                  </a:cubicBezTo>
                  <a:cubicBezTo>
                    <a:pt x="2" y="17"/>
                    <a:pt x="2" y="17"/>
                    <a:pt x="2" y="17"/>
                  </a:cubicBezTo>
                  <a:cubicBezTo>
                    <a:pt x="2" y="17"/>
                    <a:pt x="2" y="17"/>
                    <a:pt x="2" y="17"/>
                  </a:cubicBezTo>
                  <a:cubicBezTo>
                    <a:pt x="1" y="17"/>
                    <a:pt x="1" y="17"/>
                    <a:pt x="1" y="17"/>
                  </a:cubicBezTo>
                  <a:cubicBezTo>
                    <a:pt x="1" y="17"/>
                    <a:pt x="1" y="17"/>
                    <a:pt x="1" y="17"/>
                  </a:cubicBezTo>
                  <a:cubicBezTo>
                    <a:pt x="1" y="17"/>
                    <a:pt x="1" y="17"/>
                    <a:pt x="1" y="17"/>
                  </a:cubicBezTo>
                  <a:cubicBezTo>
                    <a:pt x="1" y="17"/>
                    <a:pt x="1" y="17"/>
                    <a:pt x="1" y="17"/>
                  </a:cubicBezTo>
                  <a:cubicBezTo>
                    <a:pt x="1" y="17"/>
                    <a:pt x="1" y="17"/>
                    <a:pt x="1" y="17"/>
                  </a:cubicBezTo>
                  <a:cubicBezTo>
                    <a:pt x="1" y="17"/>
                    <a:pt x="1" y="17"/>
                    <a:pt x="1" y="17"/>
                  </a:cubicBezTo>
                  <a:cubicBezTo>
                    <a:pt x="1" y="17"/>
                    <a:pt x="1" y="17"/>
                    <a:pt x="1" y="17"/>
                  </a:cubicBezTo>
                  <a:cubicBezTo>
                    <a:pt x="1" y="17"/>
                    <a:pt x="1" y="17"/>
                    <a:pt x="1" y="17"/>
                  </a:cubicBezTo>
                  <a:cubicBezTo>
                    <a:pt x="1" y="17"/>
                    <a:pt x="1" y="17"/>
                    <a:pt x="1" y="17"/>
                  </a:cubicBezTo>
                  <a:cubicBezTo>
                    <a:pt x="1" y="17"/>
                    <a:pt x="1" y="17"/>
                    <a:pt x="1" y="17"/>
                  </a:cubicBezTo>
                  <a:cubicBezTo>
                    <a:pt x="1" y="17"/>
                    <a:pt x="1" y="17"/>
                    <a:pt x="1" y="17"/>
                  </a:cubicBezTo>
                  <a:cubicBezTo>
                    <a:pt x="1" y="17"/>
                    <a:pt x="1" y="17"/>
                    <a:pt x="1" y="17"/>
                  </a:cubicBezTo>
                  <a:cubicBezTo>
                    <a:pt x="1" y="17"/>
                    <a:pt x="1" y="17"/>
                    <a:pt x="1" y="17"/>
                  </a:cubicBezTo>
                  <a:cubicBezTo>
                    <a:pt x="1" y="17"/>
                    <a:pt x="1" y="17"/>
                    <a:pt x="1" y="17"/>
                  </a:cubicBezTo>
                  <a:cubicBezTo>
                    <a:pt x="1" y="17"/>
                    <a:pt x="1" y="17"/>
                    <a:pt x="1" y="17"/>
                  </a:cubicBezTo>
                  <a:cubicBezTo>
                    <a:pt x="1" y="13"/>
                    <a:pt x="1" y="13"/>
                    <a:pt x="1" y="13"/>
                  </a:cubicBezTo>
                  <a:cubicBezTo>
                    <a:pt x="1" y="13"/>
                    <a:pt x="1" y="13"/>
                    <a:pt x="1" y="13"/>
                  </a:cubicBezTo>
                  <a:cubicBezTo>
                    <a:pt x="1" y="13"/>
                    <a:pt x="1" y="13"/>
                    <a:pt x="1" y="13"/>
                  </a:cubicBezTo>
                  <a:cubicBezTo>
                    <a:pt x="1" y="13"/>
                    <a:pt x="1" y="13"/>
                    <a:pt x="1" y="13"/>
                  </a:cubicBezTo>
                  <a:cubicBezTo>
                    <a:pt x="1" y="12"/>
                    <a:pt x="1" y="12"/>
                    <a:pt x="1" y="12"/>
                  </a:cubicBezTo>
                  <a:cubicBezTo>
                    <a:pt x="1" y="12"/>
                    <a:pt x="1" y="12"/>
                    <a:pt x="1" y="12"/>
                  </a:cubicBezTo>
                  <a:cubicBezTo>
                    <a:pt x="1" y="12"/>
                    <a:pt x="1" y="12"/>
                    <a:pt x="1" y="12"/>
                  </a:cubicBezTo>
                  <a:cubicBezTo>
                    <a:pt x="1" y="12"/>
                    <a:pt x="1" y="12"/>
                    <a:pt x="1" y="12"/>
                  </a:cubicBezTo>
                  <a:cubicBezTo>
                    <a:pt x="1" y="12"/>
                    <a:pt x="1" y="12"/>
                    <a:pt x="1" y="12"/>
                  </a:cubicBezTo>
                  <a:cubicBezTo>
                    <a:pt x="1" y="12"/>
                    <a:pt x="1" y="12"/>
                    <a:pt x="1" y="12"/>
                  </a:cubicBezTo>
                  <a:cubicBezTo>
                    <a:pt x="1" y="12"/>
                    <a:pt x="1" y="12"/>
                    <a:pt x="1" y="12"/>
                  </a:cubicBezTo>
                  <a:cubicBezTo>
                    <a:pt x="1" y="12"/>
                    <a:pt x="1" y="12"/>
                    <a:pt x="1" y="12"/>
                  </a:cubicBezTo>
                  <a:cubicBezTo>
                    <a:pt x="1" y="12"/>
                    <a:pt x="1" y="12"/>
                    <a:pt x="1" y="12"/>
                  </a:cubicBezTo>
                  <a:cubicBezTo>
                    <a:pt x="2" y="11"/>
                    <a:pt x="2" y="11"/>
                    <a:pt x="2" y="11"/>
                  </a:cubicBezTo>
                  <a:cubicBezTo>
                    <a:pt x="3" y="11"/>
                    <a:pt x="3" y="11"/>
                    <a:pt x="3" y="12"/>
                  </a:cubicBezTo>
                  <a:cubicBezTo>
                    <a:pt x="3" y="12"/>
                    <a:pt x="3" y="12"/>
                    <a:pt x="3" y="12"/>
                  </a:cubicBezTo>
                  <a:cubicBezTo>
                    <a:pt x="2" y="13"/>
                    <a:pt x="2" y="13"/>
                    <a:pt x="2" y="13"/>
                  </a:cubicBezTo>
                  <a:cubicBezTo>
                    <a:pt x="2" y="16"/>
                    <a:pt x="2" y="16"/>
                    <a:pt x="2" y="16"/>
                  </a:cubicBezTo>
                  <a:close/>
                  <a:moveTo>
                    <a:pt x="17" y="24"/>
                  </a:moveTo>
                  <a:cubicBezTo>
                    <a:pt x="12" y="21"/>
                    <a:pt x="12" y="21"/>
                    <a:pt x="12" y="21"/>
                  </a:cubicBezTo>
                  <a:cubicBezTo>
                    <a:pt x="12" y="20"/>
                    <a:pt x="12" y="20"/>
                    <a:pt x="12" y="20"/>
                  </a:cubicBezTo>
                  <a:cubicBezTo>
                    <a:pt x="17" y="23"/>
                    <a:pt x="17" y="23"/>
                    <a:pt x="17" y="23"/>
                  </a:cubicBezTo>
                  <a:lnTo>
                    <a:pt x="17" y="24"/>
                  </a:lnTo>
                  <a:close/>
                  <a:moveTo>
                    <a:pt x="17" y="22"/>
                  </a:moveTo>
                  <a:cubicBezTo>
                    <a:pt x="12" y="19"/>
                    <a:pt x="12" y="19"/>
                    <a:pt x="12" y="19"/>
                  </a:cubicBezTo>
                  <a:cubicBezTo>
                    <a:pt x="12" y="17"/>
                    <a:pt x="12" y="17"/>
                    <a:pt x="12" y="17"/>
                  </a:cubicBezTo>
                  <a:cubicBezTo>
                    <a:pt x="13" y="18"/>
                    <a:pt x="13" y="18"/>
                    <a:pt x="13" y="18"/>
                  </a:cubicBezTo>
                  <a:cubicBezTo>
                    <a:pt x="17" y="20"/>
                    <a:pt x="17" y="20"/>
                    <a:pt x="17" y="20"/>
                  </a:cubicBezTo>
                  <a:lnTo>
                    <a:pt x="17" y="22"/>
                  </a:lnTo>
                  <a:close/>
                  <a:moveTo>
                    <a:pt x="20" y="26"/>
                  </a:moveTo>
                  <a:cubicBezTo>
                    <a:pt x="20" y="26"/>
                    <a:pt x="20" y="26"/>
                    <a:pt x="21" y="26"/>
                  </a:cubicBezTo>
                  <a:cubicBezTo>
                    <a:pt x="21" y="26"/>
                    <a:pt x="21" y="27"/>
                    <a:pt x="20" y="27"/>
                  </a:cubicBezTo>
                  <a:cubicBezTo>
                    <a:pt x="19" y="28"/>
                    <a:pt x="19" y="28"/>
                    <a:pt x="19" y="28"/>
                  </a:cubicBezTo>
                  <a:cubicBezTo>
                    <a:pt x="19" y="28"/>
                    <a:pt x="19" y="28"/>
                    <a:pt x="19" y="28"/>
                  </a:cubicBezTo>
                  <a:cubicBezTo>
                    <a:pt x="19" y="28"/>
                    <a:pt x="19" y="28"/>
                    <a:pt x="19" y="28"/>
                  </a:cubicBezTo>
                  <a:cubicBezTo>
                    <a:pt x="19" y="28"/>
                    <a:pt x="19" y="28"/>
                    <a:pt x="19" y="28"/>
                  </a:cubicBezTo>
                  <a:cubicBezTo>
                    <a:pt x="19" y="28"/>
                    <a:pt x="19" y="28"/>
                    <a:pt x="19" y="28"/>
                  </a:cubicBezTo>
                  <a:cubicBezTo>
                    <a:pt x="19" y="28"/>
                    <a:pt x="19" y="28"/>
                    <a:pt x="18" y="28"/>
                  </a:cubicBezTo>
                  <a:cubicBezTo>
                    <a:pt x="18" y="28"/>
                    <a:pt x="18" y="28"/>
                    <a:pt x="18" y="28"/>
                  </a:cubicBezTo>
                  <a:cubicBezTo>
                    <a:pt x="18" y="28"/>
                    <a:pt x="18" y="28"/>
                    <a:pt x="18" y="28"/>
                  </a:cubicBezTo>
                  <a:cubicBezTo>
                    <a:pt x="18" y="28"/>
                    <a:pt x="18" y="28"/>
                    <a:pt x="18" y="28"/>
                  </a:cubicBezTo>
                  <a:cubicBezTo>
                    <a:pt x="18" y="28"/>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3"/>
                    <a:pt x="18" y="23"/>
                    <a:pt x="18" y="23"/>
                  </a:cubicBezTo>
                  <a:cubicBezTo>
                    <a:pt x="18" y="23"/>
                    <a:pt x="18" y="23"/>
                    <a:pt x="18" y="23"/>
                  </a:cubicBezTo>
                  <a:cubicBezTo>
                    <a:pt x="18" y="23"/>
                    <a:pt x="18" y="23"/>
                    <a:pt x="18" y="23"/>
                  </a:cubicBezTo>
                  <a:cubicBezTo>
                    <a:pt x="18" y="23"/>
                    <a:pt x="18" y="23"/>
                    <a:pt x="18" y="23"/>
                  </a:cubicBezTo>
                  <a:cubicBezTo>
                    <a:pt x="18" y="23"/>
                    <a:pt x="18" y="23"/>
                    <a:pt x="18" y="23"/>
                  </a:cubicBezTo>
                  <a:cubicBezTo>
                    <a:pt x="18" y="23"/>
                    <a:pt x="18" y="23"/>
                    <a:pt x="18" y="23"/>
                  </a:cubicBezTo>
                  <a:cubicBezTo>
                    <a:pt x="18" y="23"/>
                    <a:pt x="18" y="23"/>
                    <a:pt x="18" y="23"/>
                  </a:cubicBezTo>
                  <a:cubicBezTo>
                    <a:pt x="18" y="23"/>
                    <a:pt x="18" y="23"/>
                    <a:pt x="18" y="23"/>
                  </a:cubicBezTo>
                  <a:cubicBezTo>
                    <a:pt x="18" y="23"/>
                    <a:pt x="18" y="23"/>
                    <a:pt x="18" y="22"/>
                  </a:cubicBezTo>
                  <a:cubicBezTo>
                    <a:pt x="18" y="22"/>
                    <a:pt x="18" y="22"/>
                    <a:pt x="18" y="22"/>
                  </a:cubicBezTo>
                  <a:cubicBezTo>
                    <a:pt x="18" y="22"/>
                    <a:pt x="18" y="22"/>
                    <a:pt x="18" y="22"/>
                  </a:cubicBezTo>
                  <a:cubicBezTo>
                    <a:pt x="18" y="22"/>
                    <a:pt x="18" y="22"/>
                    <a:pt x="18" y="22"/>
                  </a:cubicBezTo>
                  <a:cubicBezTo>
                    <a:pt x="18" y="22"/>
                    <a:pt x="18" y="22"/>
                    <a:pt x="18" y="22"/>
                  </a:cubicBezTo>
                  <a:cubicBezTo>
                    <a:pt x="20" y="22"/>
                    <a:pt x="20" y="22"/>
                    <a:pt x="20" y="22"/>
                  </a:cubicBezTo>
                  <a:cubicBezTo>
                    <a:pt x="20" y="21"/>
                    <a:pt x="20" y="22"/>
                    <a:pt x="21" y="22"/>
                  </a:cubicBezTo>
                  <a:cubicBezTo>
                    <a:pt x="21" y="22"/>
                    <a:pt x="21" y="22"/>
                    <a:pt x="20" y="23"/>
                  </a:cubicBezTo>
                  <a:cubicBezTo>
                    <a:pt x="19" y="23"/>
                    <a:pt x="19" y="23"/>
                    <a:pt x="19" y="23"/>
                  </a:cubicBezTo>
                  <a:cubicBezTo>
                    <a:pt x="19" y="26"/>
                    <a:pt x="19" y="26"/>
                    <a:pt x="19" y="26"/>
                  </a:cubicBezTo>
                  <a:lnTo>
                    <a:pt x="20" y="26"/>
                  </a:lnTo>
                  <a:close/>
                  <a:moveTo>
                    <a:pt x="2" y="23"/>
                  </a:moveTo>
                  <a:cubicBezTo>
                    <a:pt x="1" y="24"/>
                    <a:pt x="1" y="24"/>
                    <a:pt x="1" y="24"/>
                  </a:cubicBezTo>
                  <a:cubicBezTo>
                    <a:pt x="1" y="24"/>
                    <a:pt x="1" y="24"/>
                    <a:pt x="1" y="24"/>
                  </a:cubicBezTo>
                  <a:cubicBezTo>
                    <a:pt x="1" y="24"/>
                    <a:pt x="1" y="24"/>
                    <a:pt x="1" y="24"/>
                  </a:cubicBezTo>
                  <a:cubicBezTo>
                    <a:pt x="1" y="24"/>
                    <a:pt x="1" y="24"/>
                    <a:pt x="1" y="24"/>
                  </a:cubicBezTo>
                  <a:cubicBezTo>
                    <a:pt x="1" y="24"/>
                    <a:pt x="1" y="24"/>
                    <a:pt x="1" y="24"/>
                  </a:cubicBezTo>
                  <a:cubicBezTo>
                    <a:pt x="1" y="24"/>
                    <a:pt x="1" y="24"/>
                    <a:pt x="1" y="24"/>
                  </a:cubicBezTo>
                  <a:cubicBezTo>
                    <a:pt x="0" y="24"/>
                    <a:pt x="0" y="24"/>
                    <a:pt x="0" y="24"/>
                  </a:cubicBezTo>
                  <a:cubicBezTo>
                    <a:pt x="0" y="24"/>
                    <a:pt x="0" y="24"/>
                    <a:pt x="0" y="24"/>
                  </a:cubicBezTo>
                  <a:cubicBezTo>
                    <a:pt x="0" y="24"/>
                    <a:pt x="0" y="24"/>
                    <a:pt x="0" y="24"/>
                  </a:cubicBezTo>
                  <a:cubicBezTo>
                    <a:pt x="0" y="24"/>
                    <a:pt x="0" y="24"/>
                    <a:pt x="0" y="24"/>
                  </a:cubicBezTo>
                  <a:cubicBezTo>
                    <a:pt x="0" y="24"/>
                    <a:pt x="0" y="24"/>
                    <a:pt x="0" y="24"/>
                  </a:cubicBezTo>
                  <a:cubicBezTo>
                    <a:pt x="0" y="24"/>
                    <a:pt x="0" y="24"/>
                    <a:pt x="0" y="25"/>
                  </a:cubicBezTo>
                  <a:cubicBezTo>
                    <a:pt x="0" y="25"/>
                    <a:pt x="0" y="25"/>
                    <a:pt x="0" y="25"/>
                  </a:cubicBezTo>
                  <a:cubicBezTo>
                    <a:pt x="0" y="25"/>
                    <a:pt x="0" y="25"/>
                    <a:pt x="0" y="25"/>
                  </a:cubicBezTo>
                  <a:cubicBezTo>
                    <a:pt x="0" y="25"/>
                    <a:pt x="0" y="25"/>
                    <a:pt x="0" y="25"/>
                  </a:cubicBezTo>
                  <a:cubicBezTo>
                    <a:pt x="0" y="25"/>
                    <a:pt x="0" y="25"/>
                    <a:pt x="0" y="25"/>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30"/>
                    <a:pt x="0" y="30"/>
                    <a:pt x="0" y="30"/>
                  </a:cubicBezTo>
                  <a:cubicBezTo>
                    <a:pt x="0" y="30"/>
                    <a:pt x="0" y="30"/>
                    <a:pt x="0" y="30"/>
                  </a:cubicBezTo>
                  <a:cubicBezTo>
                    <a:pt x="0" y="30"/>
                    <a:pt x="0" y="30"/>
                    <a:pt x="0" y="30"/>
                  </a:cubicBezTo>
                  <a:cubicBezTo>
                    <a:pt x="0" y="30"/>
                    <a:pt x="0" y="30"/>
                    <a:pt x="0" y="30"/>
                  </a:cubicBezTo>
                  <a:cubicBezTo>
                    <a:pt x="0" y="30"/>
                    <a:pt x="0" y="30"/>
                    <a:pt x="1" y="30"/>
                  </a:cubicBezTo>
                  <a:cubicBezTo>
                    <a:pt x="1" y="30"/>
                    <a:pt x="1" y="30"/>
                    <a:pt x="1" y="30"/>
                  </a:cubicBezTo>
                  <a:cubicBezTo>
                    <a:pt x="1" y="30"/>
                    <a:pt x="1" y="30"/>
                    <a:pt x="1" y="30"/>
                  </a:cubicBezTo>
                  <a:cubicBezTo>
                    <a:pt x="1" y="30"/>
                    <a:pt x="1" y="30"/>
                    <a:pt x="1" y="30"/>
                  </a:cubicBezTo>
                  <a:cubicBezTo>
                    <a:pt x="1" y="30"/>
                    <a:pt x="1" y="30"/>
                    <a:pt x="1" y="30"/>
                  </a:cubicBezTo>
                  <a:cubicBezTo>
                    <a:pt x="1" y="30"/>
                    <a:pt x="1" y="30"/>
                    <a:pt x="1" y="30"/>
                  </a:cubicBezTo>
                  <a:cubicBezTo>
                    <a:pt x="1" y="30"/>
                    <a:pt x="2" y="30"/>
                    <a:pt x="2" y="30"/>
                  </a:cubicBezTo>
                  <a:cubicBezTo>
                    <a:pt x="2" y="30"/>
                    <a:pt x="2" y="30"/>
                    <a:pt x="2" y="30"/>
                  </a:cubicBezTo>
                  <a:cubicBezTo>
                    <a:pt x="2" y="30"/>
                    <a:pt x="2" y="30"/>
                    <a:pt x="2" y="30"/>
                  </a:cubicBezTo>
                  <a:cubicBezTo>
                    <a:pt x="2" y="30"/>
                    <a:pt x="2" y="30"/>
                    <a:pt x="2" y="30"/>
                  </a:cubicBezTo>
                  <a:cubicBezTo>
                    <a:pt x="2" y="30"/>
                    <a:pt x="2" y="30"/>
                    <a:pt x="2" y="30"/>
                  </a:cubicBezTo>
                  <a:cubicBezTo>
                    <a:pt x="3" y="30"/>
                    <a:pt x="3" y="30"/>
                    <a:pt x="3" y="30"/>
                  </a:cubicBezTo>
                  <a:cubicBezTo>
                    <a:pt x="17" y="38"/>
                    <a:pt x="17" y="38"/>
                    <a:pt x="17" y="38"/>
                  </a:cubicBezTo>
                  <a:cubicBezTo>
                    <a:pt x="17" y="39"/>
                    <a:pt x="17" y="39"/>
                    <a:pt x="17" y="39"/>
                  </a:cubicBezTo>
                  <a:cubicBezTo>
                    <a:pt x="17" y="39"/>
                    <a:pt x="17" y="39"/>
                    <a:pt x="17" y="39"/>
                  </a:cubicBezTo>
                  <a:cubicBezTo>
                    <a:pt x="17" y="39"/>
                    <a:pt x="17" y="39"/>
                    <a:pt x="17" y="39"/>
                  </a:cubicBezTo>
                  <a:cubicBezTo>
                    <a:pt x="17" y="39"/>
                    <a:pt x="17" y="39"/>
                    <a:pt x="17" y="39"/>
                  </a:cubicBezTo>
                  <a:cubicBezTo>
                    <a:pt x="17" y="40"/>
                    <a:pt x="17" y="40"/>
                    <a:pt x="17" y="40"/>
                  </a:cubicBezTo>
                  <a:cubicBezTo>
                    <a:pt x="17" y="40"/>
                    <a:pt x="17" y="40"/>
                    <a:pt x="17" y="40"/>
                  </a:cubicBezTo>
                  <a:cubicBezTo>
                    <a:pt x="18" y="40"/>
                    <a:pt x="18" y="40"/>
                    <a:pt x="18" y="40"/>
                  </a:cubicBezTo>
                  <a:cubicBezTo>
                    <a:pt x="18" y="40"/>
                    <a:pt x="18" y="40"/>
                    <a:pt x="18" y="40"/>
                  </a:cubicBezTo>
                  <a:cubicBezTo>
                    <a:pt x="18" y="40"/>
                    <a:pt x="18" y="40"/>
                    <a:pt x="18" y="40"/>
                  </a:cubicBezTo>
                  <a:cubicBezTo>
                    <a:pt x="18" y="40"/>
                    <a:pt x="18" y="40"/>
                    <a:pt x="18" y="40"/>
                  </a:cubicBezTo>
                  <a:cubicBezTo>
                    <a:pt x="18" y="40"/>
                    <a:pt x="18" y="40"/>
                    <a:pt x="18" y="40"/>
                  </a:cubicBezTo>
                  <a:cubicBezTo>
                    <a:pt x="18" y="40"/>
                    <a:pt x="18" y="40"/>
                    <a:pt x="18" y="40"/>
                  </a:cubicBezTo>
                  <a:cubicBezTo>
                    <a:pt x="18" y="40"/>
                    <a:pt x="18" y="40"/>
                    <a:pt x="18" y="40"/>
                  </a:cubicBezTo>
                  <a:cubicBezTo>
                    <a:pt x="18" y="40"/>
                    <a:pt x="18" y="40"/>
                    <a:pt x="18" y="40"/>
                  </a:cubicBezTo>
                  <a:cubicBezTo>
                    <a:pt x="18" y="40"/>
                    <a:pt x="18" y="40"/>
                    <a:pt x="18" y="40"/>
                  </a:cubicBezTo>
                  <a:cubicBezTo>
                    <a:pt x="18" y="40"/>
                    <a:pt x="18" y="40"/>
                    <a:pt x="18" y="40"/>
                  </a:cubicBezTo>
                  <a:cubicBezTo>
                    <a:pt x="18" y="40"/>
                    <a:pt x="19" y="40"/>
                    <a:pt x="19" y="40"/>
                  </a:cubicBezTo>
                  <a:cubicBezTo>
                    <a:pt x="19" y="40"/>
                    <a:pt x="19" y="40"/>
                    <a:pt x="19" y="40"/>
                  </a:cubicBezTo>
                  <a:cubicBezTo>
                    <a:pt x="19" y="40"/>
                    <a:pt x="19" y="40"/>
                    <a:pt x="19" y="40"/>
                  </a:cubicBezTo>
                  <a:cubicBezTo>
                    <a:pt x="19" y="40"/>
                    <a:pt x="19" y="40"/>
                    <a:pt x="19" y="40"/>
                  </a:cubicBezTo>
                  <a:cubicBezTo>
                    <a:pt x="19" y="40"/>
                    <a:pt x="19" y="40"/>
                    <a:pt x="19" y="40"/>
                  </a:cubicBezTo>
                  <a:cubicBezTo>
                    <a:pt x="19" y="40"/>
                    <a:pt x="19" y="40"/>
                    <a:pt x="19" y="40"/>
                  </a:cubicBezTo>
                  <a:cubicBezTo>
                    <a:pt x="20" y="40"/>
                    <a:pt x="20" y="40"/>
                    <a:pt x="20" y="40"/>
                  </a:cubicBezTo>
                  <a:cubicBezTo>
                    <a:pt x="21" y="40"/>
                    <a:pt x="21" y="40"/>
                    <a:pt x="21" y="40"/>
                  </a:cubicBezTo>
                  <a:cubicBezTo>
                    <a:pt x="21" y="40"/>
                    <a:pt x="21" y="40"/>
                    <a:pt x="21" y="40"/>
                  </a:cubicBezTo>
                  <a:cubicBezTo>
                    <a:pt x="21" y="33"/>
                    <a:pt x="21" y="33"/>
                    <a:pt x="21" y="33"/>
                  </a:cubicBezTo>
                  <a:cubicBezTo>
                    <a:pt x="2" y="22"/>
                    <a:pt x="2" y="22"/>
                    <a:pt x="2" y="22"/>
                  </a:cubicBezTo>
                  <a:lnTo>
                    <a:pt x="2" y="23"/>
                  </a:lnTo>
                  <a:close/>
                  <a:moveTo>
                    <a:pt x="18" y="35"/>
                  </a:moveTo>
                  <a:cubicBezTo>
                    <a:pt x="18" y="35"/>
                    <a:pt x="18" y="35"/>
                    <a:pt x="18" y="35"/>
                  </a:cubicBezTo>
                  <a:cubicBezTo>
                    <a:pt x="18" y="35"/>
                    <a:pt x="18" y="35"/>
                    <a:pt x="18" y="35"/>
                  </a:cubicBezTo>
                  <a:cubicBezTo>
                    <a:pt x="18" y="35"/>
                    <a:pt x="18" y="35"/>
                    <a:pt x="18" y="35"/>
                  </a:cubicBezTo>
                  <a:cubicBezTo>
                    <a:pt x="18" y="35"/>
                    <a:pt x="18" y="35"/>
                    <a:pt x="18" y="35"/>
                  </a:cubicBezTo>
                  <a:cubicBezTo>
                    <a:pt x="18" y="35"/>
                    <a:pt x="18" y="35"/>
                    <a:pt x="18" y="35"/>
                  </a:cubicBezTo>
                  <a:cubicBezTo>
                    <a:pt x="18" y="35"/>
                    <a:pt x="18" y="35"/>
                    <a:pt x="18" y="35"/>
                  </a:cubicBezTo>
                  <a:cubicBezTo>
                    <a:pt x="18" y="35"/>
                    <a:pt x="18" y="35"/>
                    <a:pt x="18" y="35"/>
                  </a:cubicBezTo>
                  <a:cubicBezTo>
                    <a:pt x="18" y="35"/>
                    <a:pt x="18" y="35"/>
                    <a:pt x="18" y="35"/>
                  </a:cubicBezTo>
                  <a:cubicBezTo>
                    <a:pt x="18" y="35"/>
                    <a:pt x="18" y="35"/>
                    <a:pt x="18" y="35"/>
                  </a:cubicBezTo>
                  <a:cubicBezTo>
                    <a:pt x="18" y="35"/>
                    <a:pt x="18" y="35"/>
                    <a:pt x="18" y="35"/>
                  </a:cubicBezTo>
                  <a:cubicBezTo>
                    <a:pt x="18" y="35"/>
                    <a:pt x="18" y="35"/>
                    <a:pt x="18" y="35"/>
                  </a:cubicBezTo>
                  <a:cubicBezTo>
                    <a:pt x="18" y="35"/>
                    <a:pt x="18" y="35"/>
                    <a:pt x="18" y="35"/>
                  </a:cubicBezTo>
                  <a:cubicBezTo>
                    <a:pt x="20" y="34"/>
                    <a:pt x="20" y="34"/>
                    <a:pt x="20" y="34"/>
                  </a:cubicBezTo>
                  <a:cubicBezTo>
                    <a:pt x="20" y="34"/>
                    <a:pt x="20" y="34"/>
                    <a:pt x="21" y="34"/>
                  </a:cubicBezTo>
                  <a:cubicBezTo>
                    <a:pt x="21" y="34"/>
                    <a:pt x="21" y="35"/>
                    <a:pt x="20" y="35"/>
                  </a:cubicBezTo>
                  <a:cubicBezTo>
                    <a:pt x="19" y="35"/>
                    <a:pt x="19" y="35"/>
                    <a:pt x="19" y="35"/>
                  </a:cubicBezTo>
                  <a:cubicBezTo>
                    <a:pt x="19" y="38"/>
                    <a:pt x="19" y="38"/>
                    <a:pt x="19" y="38"/>
                  </a:cubicBezTo>
                  <a:cubicBezTo>
                    <a:pt x="20" y="38"/>
                    <a:pt x="20" y="38"/>
                    <a:pt x="20" y="38"/>
                  </a:cubicBezTo>
                  <a:cubicBezTo>
                    <a:pt x="20" y="38"/>
                    <a:pt x="20" y="38"/>
                    <a:pt x="21" y="38"/>
                  </a:cubicBezTo>
                  <a:cubicBezTo>
                    <a:pt x="21" y="39"/>
                    <a:pt x="21" y="39"/>
                    <a:pt x="20" y="39"/>
                  </a:cubicBezTo>
                  <a:cubicBezTo>
                    <a:pt x="19" y="40"/>
                    <a:pt x="19" y="40"/>
                    <a:pt x="19" y="40"/>
                  </a:cubicBezTo>
                  <a:cubicBezTo>
                    <a:pt x="19" y="40"/>
                    <a:pt x="19" y="40"/>
                    <a:pt x="19" y="40"/>
                  </a:cubicBezTo>
                  <a:cubicBezTo>
                    <a:pt x="19" y="40"/>
                    <a:pt x="19" y="40"/>
                    <a:pt x="19" y="40"/>
                  </a:cubicBezTo>
                  <a:cubicBezTo>
                    <a:pt x="19" y="40"/>
                    <a:pt x="19" y="40"/>
                    <a:pt x="19" y="40"/>
                  </a:cubicBezTo>
                  <a:cubicBezTo>
                    <a:pt x="19" y="40"/>
                    <a:pt x="19" y="40"/>
                    <a:pt x="19" y="40"/>
                  </a:cubicBezTo>
                  <a:cubicBezTo>
                    <a:pt x="19" y="40"/>
                    <a:pt x="19" y="40"/>
                    <a:pt x="18" y="40"/>
                  </a:cubicBezTo>
                  <a:cubicBezTo>
                    <a:pt x="18" y="40"/>
                    <a:pt x="18" y="40"/>
                    <a:pt x="18" y="40"/>
                  </a:cubicBezTo>
                  <a:cubicBezTo>
                    <a:pt x="18" y="40"/>
                    <a:pt x="18" y="40"/>
                    <a:pt x="18" y="40"/>
                  </a:cubicBezTo>
                  <a:cubicBezTo>
                    <a:pt x="18" y="40"/>
                    <a:pt x="18" y="40"/>
                    <a:pt x="18" y="40"/>
                  </a:cubicBezTo>
                  <a:cubicBezTo>
                    <a:pt x="18" y="40"/>
                    <a:pt x="18" y="40"/>
                    <a:pt x="18" y="40"/>
                  </a:cubicBezTo>
                  <a:cubicBezTo>
                    <a:pt x="18" y="40"/>
                    <a:pt x="18" y="40"/>
                    <a:pt x="18" y="40"/>
                  </a:cubicBezTo>
                  <a:cubicBezTo>
                    <a:pt x="18" y="40"/>
                    <a:pt x="18" y="40"/>
                    <a:pt x="18" y="40"/>
                  </a:cubicBezTo>
                  <a:cubicBezTo>
                    <a:pt x="18" y="40"/>
                    <a:pt x="18" y="40"/>
                    <a:pt x="18" y="40"/>
                  </a:cubicBezTo>
                  <a:cubicBezTo>
                    <a:pt x="18" y="40"/>
                    <a:pt x="18" y="40"/>
                    <a:pt x="18" y="40"/>
                  </a:cubicBezTo>
                  <a:cubicBezTo>
                    <a:pt x="18" y="40"/>
                    <a:pt x="18" y="40"/>
                    <a:pt x="18" y="39"/>
                  </a:cubicBezTo>
                  <a:cubicBezTo>
                    <a:pt x="18" y="39"/>
                    <a:pt x="18" y="39"/>
                    <a:pt x="18" y="39"/>
                  </a:cubicBezTo>
                  <a:cubicBezTo>
                    <a:pt x="18" y="39"/>
                    <a:pt x="18" y="39"/>
                    <a:pt x="18" y="39"/>
                  </a:cubicBezTo>
                  <a:cubicBezTo>
                    <a:pt x="18" y="39"/>
                    <a:pt x="18" y="39"/>
                    <a:pt x="18" y="39"/>
                  </a:cubicBezTo>
                  <a:cubicBezTo>
                    <a:pt x="18" y="39"/>
                    <a:pt x="18" y="39"/>
                    <a:pt x="18" y="39"/>
                  </a:cubicBezTo>
                  <a:lnTo>
                    <a:pt x="18" y="35"/>
                  </a:lnTo>
                  <a:close/>
                  <a:moveTo>
                    <a:pt x="12" y="30"/>
                  </a:moveTo>
                  <a:cubicBezTo>
                    <a:pt x="17" y="33"/>
                    <a:pt x="17" y="33"/>
                    <a:pt x="17" y="33"/>
                  </a:cubicBezTo>
                  <a:cubicBezTo>
                    <a:pt x="17" y="34"/>
                    <a:pt x="17" y="34"/>
                    <a:pt x="17" y="34"/>
                  </a:cubicBezTo>
                  <a:cubicBezTo>
                    <a:pt x="12" y="31"/>
                    <a:pt x="12" y="31"/>
                    <a:pt x="12" y="31"/>
                  </a:cubicBezTo>
                  <a:lnTo>
                    <a:pt x="12" y="30"/>
                  </a:lnTo>
                  <a:close/>
                  <a:moveTo>
                    <a:pt x="12" y="32"/>
                  </a:moveTo>
                  <a:cubicBezTo>
                    <a:pt x="17" y="35"/>
                    <a:pt x="17" y="35"/>
                    <a:pt x="17" y="35"/>
                  </a:cubicBezTo>
                  <a:cubicBezTo>
                    <a:pt x="17" y="36"/>
                    <a:pt x="17" y="36"/>
                    <a:pt x="17" y="36"/>
                  </a:cubicBezTo>
                  <a:cubicBezTo>
                    <a:pt x="12" y="33"/>
                    <a:pt x="12" y="33"/>
                    <a:pt x="12" y="33"/>
                  </a:cubicBezTo>
                  <a:lnTo>
                    <a:pt x="12" y="32"/>
                  </a:lnTo>
                  <a:close/>
                  <a:moveTo>
                    <a:pt x="3" y="24"/>
                  </a:moveTo>
                  <a:cubicBezTo>
                    <a:pt x="3" y="24"/>
                    <a:pt x="3" y="25"/>
                    <a:pt x="3" y="25"/>
                  </a:cubicBezTo>
                  <a:cubicBezTo>
                    <a:pt x="2" y="25"/>
                    <a:pt x="2" y="25"/>
                    <a:pt x="2" y="25"/>
                  </a:cubicBezTo>
                  <a:cubicBezTo>
                    <a:pt x="2" y="28"/>
                    <a:pt x="2" y="28"/>
                    <a:pt x="2" y="28"/>
                  </a:cubicBezTo>
                  <a:cubicBezTo>
                    <a:pt x="2" y="28"/>
                    <a:pt x="2" y="28"/>
                    <a:pt x="2" y="28"/>
                  </a:cubicBezTo>
                  <a:cubicBezTo>
                    <a:pt x="3" y="28"/>
                    <a:pt x="3" y="28"/>
                    <a:pt x="3" y="28"/>
                  </a:cubicBezTo>
                  <a:cubicBezTo>
                    <a:pt x="3" y="28"/>
                    <a:pt x="3" y="29"/>
                    <a:pt x="3" y="29"/>
                  </a:cubicBezTo>
                  <a:cubicBezTo>
                    <a:pt x="2" y="30"/>
                    <a:pt x="2" y="30"/>
                    <a:pt x="2" y="30"/>
                  </a:cubicBezTo>
                  <a:cubicBezTo>
                    <a:pt x="2" y="30"/>
                    <a:pt x="2" y="30"/>
                    <a:pt x="2" y="30"/>
                  </a:cubicBezTo>
                  <a:cubicBezTo>
                    <a:pt x="2" y="30"/>
                    <a:pt x="2" y="30"/>
                    <a:pt x="2" y="30"/>
                  </a:cubicBezTo>
                  <a:cubicBezTo>
                    <a:pt x="2" y="30"/>
                    <a:pt x="2" y="30"/>
                    <a:pt x="2" y="30"/>
                  </a:cubicBezTo>
                  <a:cubicBezTo>
                    <a:pt x="1" y="30"/>
                    <a:pt x="1" y="30"/>
                    <a:pt x="1" y="30"/>
                  </a:cubicBezTo>
                  <a:cubicBezTo>
                    <a:pt x="1" y="30"/>
                    <a:pt x="1" y="30"/>
                    <a:pt x="1" y="30"/>
                  </a:cubicBezTo>
                  <a:cubicBezTo>
                    <a:pt x="1" y="30"/>
                    <a:pt x="1" y="30"/>
                    <a:pt x="1" y="30"/>
                  </a:cubicBezTo>
                  <a:cubicBezTo>
                    <a:pt x="1" y="30"/>
                    <a:pt x="1" y="30"/>
                    <a:pt x="1" y="30"/>
                  </a:cubicBezTo>
                  <a:cubicBezTo>
                    <a:pt x="1" y="30"/>
                    <a:pt x="1" y="30"/>
                    <a:pt x="1" y="30"/>
                  </a:cubicBezTo>
                  <a:cubicBezTo>
                    <a:pt x="1" y="30"/>
                    <a:pt x="1" y="30"/>
                    <a:pt x="1" y="29"/>
                  </a:cubicBezTo>
                  <a:cubicBezTo>
                    <a:pt x="1" y="29"/>
                    <a:pt x="1" y="29"/>
                    <a:pt x="1" y="29"/>
                  </a:cubicBezTo>
                  <a:cubicBezTo>
                    <a:pt x="1" y="29"/>
                    <a:pt x="1" y="29"/>
                    <a:pt x="1" y="29"/>
                  </a:cubicBezTo>
                  <a:cubicBezTo>
                    <a:pt x="1" y="29"/>
                    <a:pt x="1" y="29"/>
                    <a:pt x="1" y="29"/>
                  </a:cubicBezTo>
                  <a:cubicBezTo>
                    <a:pt x="1" y="29"/>
                    <a:pt x="1" y="29"/>
                    <a:pt x="1" y="29"/>
                  </a:cubicBezTo>
                  <a:cubicBezTo>
                    <a:pt x="1" y="29"/>
                    <a:pt x="1" y="29"/>
                    <a:pt x="1" y="29"/>
                  </a:cubicBezTo>
                  <a:cubicBezTo>
                    <a:pt x="1" y="29"/>
                    <a:pt x="1" y="29"/>
                    <a:pt x="1" y="29"/>
                  </a:cubicBezTo>
                  <a:cubicBezTo>
                    <a:pt x="1" y="29"/>
                    <a:pt x="1" y="29"/>
                    <a:pt x="1" y="29"/>
                  </a:cubicBezTo>
                  <a:cubicBezTo>
                    <a:pt x="1" y="29"/>
                    <a:pt x="1" y="29"/>
                    <a:pt x="1" y="29"/>
                  </a:cubicBezTo>
                  <a:cubicBezTo>
                    <a:pt x="1" y="29"/>
                    <a:pt x="1" y="29"/>
                    <a:pt x="1" y="29"/>
                  </a:cubicBezTo>
                  <a:cubicBezTo>
                    <a:pt x="1" y="25"/>
                    <a:pt x="1" y="25"/>
                    <a:pt x="1" y="25"/>
                  </a:cubicBezTo>
                  <a:cubicBezTo>
                    <a:pt x="1" y="25"/>
                    <a:pt x="1" y="25"/>
                    <a:pt x="1" y="25"/>
                  </a:cubicBezTo>
                  <a:cubicBezTo>
                    <a:pt x="1" y="25"/>
                    <a:pt x="1" y="25"/>
                    <a:pt x="1" y="25"/>
                  </a:cubicBezTo>
                  <a:cubicBezTo>
                    <a:pt x="1" y="25"/>
                    <a:pt x="1" y="25"/>
                    <a:pt x="1" y="25"/>
                  </a:cubicBezTo>
                  <a:cubicBezTo>
                    <a:pt x="1" y="25"/>
                    <a:pt x="1" y="25"/>
                    <a:pt x="1" y="25"/>
                  </a:cubicBezTo>
                  <a:cubicBezTo>
                    <a:pt x="1" y="25"/>
                    <a:pt x="1" y="25"/>
                    <a:pt x="1" y="25"/>
                  </a:cubicBezTo>
                  <a:cubicBezTo>
                    <a:pt x="1" y="25"/>
                    <a:pt x="1" y="25"/>
                    <a:pt x="1" y="25"/>
                  </a:cubicBezTo>
                  <a:cubicBezTo>
                    <a:pt x="1" y="25"/>
                    <a:pt x="1" y="25"/>
                    <a:pt x="1" y="25"/>
                  </a:cubicBezTo>
                  <a:cubicBezTo>
                    <a:pt x="1" y="25"/>
                    <a:pt x="1" y="25"/>
                    <a:pt x="1" y="25"/>
                  </a:cubicBezTo>
                  <a:cubicBezTo>
                    <a:pt x="1" y="24"/>
                    <a:pt x="1" y="24"/>
                    <a:pt x="1" y="24"/>
                  </a:cubicBezTo>
                  <a:cubicBezTo>
                    <a:pt x="1" y="24"/>
                    <a:pt x="1" y="24"/>
                    <a:pt x="1" y="24"/>
                  </a:cubicBezTo>
                  <a:cubicBezTo>
                    <a:pt x="1" y="24"/>
                    <a:pt x="1" y="24"/>
                    <a:pt x="1" y="24"/>
                  </a:cubicBezTo>
                  <a:cubicBezTo>
                    <a:pt x="1" y="24"/>
                    <a:pt x="1" y="24"/>
                    <a:pt x="1" y="24"/>
                  </a:cubicBezTo>
                  <a:cubicBezTo>
                    <a:pt x="2" y="24"/>
                    <a:pt x="2" y="24"/>
                    <a:pt x="2" y="24"/>
                  </a:cubicBezTo>
                  <a:cubicBezTo>
                    <a:pt x="3" y="23"/>
                    <a:pt x="3" y="24"/>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91" name="Freeform 45"/>
            <p:cNvSpPr>
              <a:spLocks noEditPoints="1"/>
            </p:cNvSpPr>
            <p:nvPr/>
          </p:nvSpPr>
          <p:spPr bwMode="auto">
            <a:xfrm>
              <a:off x="24" y="221"/>
              <a:ext cx="101" cy="105"/>
            </a:xfrm>
            <a:custGeom>
              <a:avLst/>
              <a:gdLst>
                <a:gd name="T0" fmla="*/ 18 w 42"/>
                <a:gd name="T1" fmla="*/ 43 h 44"/>
                <a:gd name="T2" fmla="*/ 19 w 42"/>
                <a:gd name="T3" fmla="*/ 43 h 44"/>
                <a:gd name="T4" fmla="*/ 20 w 42"/>
                <a:gd name="T5" fmla="*/ 44 h 44"/>
                <a:gd name="T6" fmla="*/ 22 w 42"/>
                <a:gd name="T7" fmla="*/ 43 h 44"/>
                <a:gd name="T8" fmla="*/ 25 w 42"/>
                <a:gd name="T9" fmla="*/ 43 h 44"/>
                <a:gd name="T10" fmla="*/ 28 w 42"/>
                <a:gd name="T11" fmla="*/ 40 h 44"/>
                <a:gd name="T12" fmla="*/ 15 w 42"/>
                <a:gd name="T13" fmla="*/ 40 h 44"/>
                <a:gd name="T14" fmla="*/ 17 w 42"/>
                <a:gd name="T15" fmla="*/ 41 h 44"/>
                <a:gd name="T16" fmla="*/ 31 w 42"/>
                <a:gd name="T17" fmla="*/ 39 h 44"/>
                <a:gd name="T18" fmla="*/ 14 w 42"/>
                <a:gd name="T19" fmla="*/ 38 h 44"/>
                <a:gd name="T20" fmla="*/ 37 w 42"/>
                <a:gd name="T21" fmla="*/ 34 h 44"/>
                <a:gd name="T22" fmla="*/ 6 w 42"/>
                <a:gd name="T23" fmla="*/ 34 h 44"/>
                <a:gd name="T24" fmla="*/ 2 w 42"/>
                <a:gd name="T25" fmla="*/ 34 h 44"/>
                <a:gd name="T26" fmla="*/ 3 w 42"/>
                <a:gd name="T27" fmla="*/ 33 h 44"/>
                <a:gd name="T28" fmla="*/ 5 w 42"/>
                <a:gd name="T29" fmla="*/ 33 h 44"/>
                <a:gd name="T30" fmla="*/ 2 w 42"/>
                <a:gd name="T31" fmla="*/ 34 h 44"/>
                <a:gd name="T32" fmla="*/ 39 w 42"/>
                <a:gd name="T33" fmla="*/ 34 h 44"/>
                <a:gd name="T34" fmla="*/ 0 w 42"/>
                <a:gd name="T35" fmla="*/ 31 h 44"/>
                <a:gd name="T36" fmla="*/ 1 w 42"/>
                <a:gd name="T37" fmla="*/ 29 h 44"/>
                <a:gd name="T38" fmla="*/ 1 w 42"/>
                <a:gd name="T39" fmla="*/ 32 h 44"/>
                <a:gd name="T40" fmla="*/ 42 w 42"/>
                <a:gd name="T41" fmla="*/ 27 h 44"/>
                <a:gd name="T42" fmla="*/ 0 w 42"/>
                <a:gd name="T43" fmla="*/ 27 h 44"/>
                <a:gd name="T44" fmla="*/ 0 w 42"/>
                <a:gd name="T45" fmla="*/ 26 h 44"/>
                <a:gd name="T46" fmla="*/ 1 w 42"/>
                <a:gd name="T47" fmla="*/ 25 h 44"/>
                <a:gd name="T48" fmla="*/ 1 w 42"/>
                <a:gd name="T49" fmla="*/ 24 h 44"/>
                <a:gd name="T50" fmla="*/ 1 w 42"/>
                <a:gd name="T51" fmla="*/ 24 h 44"/>
                <a:gd name="T52" fmla="*/ 2 w 42"/>
                <a:gd name="T53" fmla="*/ 25 h 44"/>
                <a:gd name="T54" fmla="*/ 1 w 42"/>
                <a:gd name="T55" fmla="*/ 25 h 44"/>
                <a:gd name="T56" fmla="*/ 1 w 42"/>
                <a:gd name="T57" fmla="*/ 26 h 44"/>
                <a:gd name="T58" fmla="*/ 1 w 42"/>
                <a:gd name="T59" fmla="*/ 27 h 44"/>
                <a:gd name="T60" fmla="*/ 40 w 42"/>
                <a:gd name="T61" fmla="*/ 22 h 44"/>
                <a:gd name="T62" fmla="*/ 2 w 42"/>
                <a:gd name="T63" fmla="*/ 23 h 44"/>
                <a:gd name="T64" fmla="*/ 3 w 42"/>
                <a:gd name="T65" fmla="*/ 21 h 44"/>
                <a:gd name="T66" fmla="*/ 3 w 42"/>
                <a:gd name="T67" fmla="*/ 23 h 44"/>
                <a:gd name="T68" fmla="*/ 38 w 42"/>
                <a:gd name="T69" fmla="*/ 21 h 44"/>
                <a:gd name="T70" fmla="*/ 39 w 42"/>
                <a:gd name="T71" fmla="*/ 22 h 44"/>
                <a:gd name="T72" fmla="*/ 0 w 42"/>
                <a:gd name="T73" fmla="*/ 19 h 44"/>
                <a:gd name="T74" fmla="*/ 1 w 42"/>
                <a:gd name="T75" fmla="*/ 17 h 44"/>
                <a:gd name="T76" fmla="*/ 1 w 42"/>
                <a:gd name="T77" fmla="*/ 19 h 44"/>
                <a:gd name="T78" fmla="*/ 0 w 42"/>
                <a:gd name="T79" fmla="*/ 20 h 44"/>
                <a:gd name="T80" fmla="*/ 42 w 42"/>
                <a:gd name="T81" fmla="*/ 18 h 44"/>
                <a:gd name="T82" fmla="*/ 0 w 42"/>
                <a:gd name="T83" fmla="*/ 14 h 44"/>
                <a:gd name="T84" fmla="*/ 1 w 42"/>
                <a:gd name="T85" fmla="*/ 13 h 44"/>
                <a:gd name="T86" fmla="*/ 1 w 42"/>
                <a:gd name="T87" fmla="*/ 13 h 44"/>
                <a:gd name="T88" fmla="*/ 1 w 42"/>
                <a:gd name="T89" fmla="*/ 14 h 44"/>
                <a:gd name="T90" fmla="*/ 42 w 42"/>
                <a:gd name="T91" fmla="*/ 13 h 44"/>
                <a:gd name="T92" fmla="*/ 42 w 42"/>
                <a:gd name="T93" fmla="*/ 12 h 44"/>
                <a:gd name="T94" fmla="*/ 2 w 42"/>
                <a:gd name="T95" fmla="*/ 10 h 44"/>
                <a:gd name="T96" fmla="*/ 4 w 42"/>
                <a:gd name="T97" fmla="*/ 10 h 44"/>
                <a:gd name="T98" fmla="*/ 2 w 42"/>
                <a:gd name="T99" fmla="*/ 11 h 44"/>
                <a:gd name="T100" fmla="*/ 7 w 42"/>
                <a:gd name="T101" fmla="*/ 10 h 44"/>
                <a:gd name="T102" fmla="*/ 40 w 42"/>
                <a:gd name="T103" fmla="*/ 9 h 44"/>
                <a:gd name="T104" fmla="*/ 14 w 42"/>
                <a:gd name="T105" fmla="*/ 6 h 44"/>
                <a:gd name="T106" fmla="*/ 33 w 42"/>
                <a:gd name="T107" fmla="*/ 5 h 44"/>
                <a:gd name="T108" fmla="*/ 15 w 42"/>
                <a:gd name="T109" fmla="*/ 5 h 44"/>
                <a:gd name="T110" fmla="*/ 15 w 42"/>
                <a:gd name="T111" fmla="*/ 5 h 44"/>
                <a:gd name="T112" fmla="*/ 31 w 42"/>
                <a:gd name="T113" fmla="*/ 5 h 44"/>
                <a:gd name="T114" fmla="*/ 22 w 42"/>
                <a:gd name="T115" fmla="*/ 1 h 44"/>
                <a:gd name="T116" fmla="*/ 24 w 42"/>
                <a:gd name="T1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 h="44">
                  <a:moveTo>
                    <a:pt x="20" y="44"/>
                  </a:moveTo>
                  <a:cubicBezTo>
                    <a:pt x="20" y="44"/>
                    <a:pt x="20" y="44"/>
                    <a:pt x="19" y="44"/>
                  </a:cubicBezTo>
                  <a:cubicBezTo>
                    <a:pt x="19" y="44"/>
                    <a:pt x="19" y="44"/>
                    <a:pt x="19" y="44"/>
                  </a:cubicBezTo>
                  <a:cubicBezTo>
                    <a:pt x="19" y="44"/>
                    <a:pt x="19" y="44"/>
                    <a:pt x="19" y="44"/>
                  </a:cubicBezTo>
                  <a:cubicBezTo>
                    <a:pt x="19" y="44"/>
                    <a:pt x="19" y="44"/>
                    <a:pt x="19" y="44"/>
                  </a:cubicBezTo>
                  <a:cubicBezTo>
                    <a:pt x="19" y="44"/>
                    <a:pt x="19" y="44"/>
                    <a:pt x="19" y="44"/>
                  </a:cubicBezTo>
                  <a:cubicBezTo>
                    <a:pt x="19" y="44"/>
                    <a:pt x="19" y="44"/>
                    <a:pt x="19" y="44"/>
                  </a:cubicBezTo>
                  <a:cubicBezTo>
                    <a:pt x="19" y="44"/>
                    <a:pt x="18" y="44"/>
                    <a:pt x="18" y="43"/>
                  </a:cubicBezTo>
                  <a:cubicBezTo>
                    <a:pt x="18" y="43"/>
                    <a:pt x="18" y="43"/>
                    <a:pt x="18" y="43"/>
                  </a:cubicBezTo>
                  <a:cubicBezTo>
                    <a:pt x="18" y="43"/>
                    <a:pt x="18" y="43"/>
                    <a:pt x="18" y="43"/>
                  </a:cubicBezTo>
                  <a:cubicBezTo>
                    <a:pt x="18" y="43"/>
                    <a:pt x="18" y="43"/>
                    <a:pt x="18" y="43"/>
                  </a:cubicBezTo>
                  <a:cubicBezTo>
                    <a:pt x="18" y="43"/>
                    <a:pt x="18" y="43"/>
                    <a:pt x="18" y="43"/>
                  </a:cubicBezTo>
                  <a:cubicBezTo>
                    <a:pt x="18" y="43"/>
                    <a:pt x="18" y="43"/>
                    <a:pt x="18" y="43"/>
                  </a:cubicBezTo>
                  <a:cubicBezTo>
                    <a:pt x="18" y="43"/>
                    <a:pt x="18" y="43"/>
                    <a:pt x="19" y="43"/>
                  </a:cubicBezTo>
                  <a:cubicBezTo>
                    <a:pt x="19" y="43"/>
                    <a:pt x="19" y="43"/>
                    <a:pt x="19" y="43"/>
                  </a:cubicBezTo>
                  <a:cubicBezTo>
                    <a:pt x="19" y="43"/>
                    <a:pt x="19" y="43"/>
                    <a:pt x="19" y="43"/>
                  </a:cubicBezTo>
                  <a:cubicBezTo>
                    <a:pt x="19" y="43"/>
                    <a:pt x="19" y="43"/>
                    <a:pt x="19" y="43"/>
                  </a:cubicBezTo>
                  <a:cubicBezTo>
                    <a:pt x="19" y="43"/>
                    <a:pt x="19" y="43"/>
                    <a:pt x="19" y="43"/>
                  </a:cubicBezTo>
                  <a:cubicBezTo>
                    <a:pt x="19" y="43"/>
                    <a:pt x="19" y="43"/>
                    <a:pt x="19" y="43"/>
                  </a:cubicBezTo>
                  <a:cubicBezTo>
                    <a:pt x="19" y="43"/>
                    <a:pt x="19" y="43"/>
                    <a:pt x="19" y="43"/>
                  </a:cubicBezTo>
                  <a:cubicBezTo>
                    <a:pt x="19" y="43"/>
                    <a:pt x="19" y="43"/>
                    <a:pt x="19" y="43"/>
                  </a:cubicBezTo>
                  <a:cubicBezTo>
                    <a:pt x="19" y="43"/>
                    <a:pt x="20" y="43"/>
                    <a:pt x="20" y="43"/>
                  </a:cubicBezTo>
                  <a:cubicBezTo>
                    <a:pt x="20" y="43"/>
                    <a:pt x="20" y="43"/>
                    <a:pt x="20" y="43"/>
                  </a:cubicBezTo>
                  <a:cubicBezTo>
                    <a:pt x="20" y="43"/>
                    <a:pt x="20" y="44"/>
                    <a:pt x="20" y="44"/>
                  </a:cubicBezTo>
                  <a:cubicBezTo>
                    <a:pt x="20" y="44"/>
                    <a:pt x="20" y="44"/>
                    <a:pt x="20" y="44"/>
                  </a:cubicBezTo>
                  <a:cubicBezTo>
                    <a:pt x="20" y="44"/>
                    <a:pt x="20" y="44"/>
                    <a:pt x="20" y="44"/>
                  </a:cubicBezTo>
                  <a:cubicBezTo>
                    <a:pt x="20" y="44"/>
                    <a:pt x="20" y="44"/>
                    <a:pt x="20" y="44"/>
                  </a:cubicBezTo>
                  <a:cubicBezTo>
                    <a:pt x="21" y="44"/>
                    <a:pt x="21" y="44"/>
                    <a:pt x="21" y="44"/>
                  </a:cubicBezTo>
                  <a:cubicBezTo>
                    <a:pt x="21" y="44"/>
                    <a:pt x="21" y="44"/>
                    <a:pt x="21" y="44"/>
                  </a:cubicBezTo>
                  <a:cubicBezTo>
                    <a:pt x="21" y="44"/>
                    <a:pt x="21" y="44"/>
                    <a:pt x="20" y="44"/>
                  </a:cubicBezTo>
                  <a:cubicBezTo>
                    <a:pt x="20" y="44"/>
                    <a:pt x="20" y="44"/>
                    <a:pt x="20" y="44"/>
                  </a:cubicBezTo>
                  <a:cubicBezTo>
                    <a:pt x="20" y="44"/>
                    <a:pt x="20" y="44"/>
                    <a:pt x="20" y="44"/>
                  </a:cubicBezTo>
                  <a:close/>
                  <a:moveTo>
                    <a:pt x="23" y="44"/>
                  </a:moveTo>
                  <a:cubicBezTo>
                    <a:pt x="23" y="44"/>
                    <a:pt x="22" y="44"/>
                    <a:pt x="22" y="44"/>
                  </a:cubicBezTo>
                  <a:cubicBezTo>
                    <a:pt x="22" y="44"/>
                    <a:pt x="22" y="44"/>
                    <a:pt x="22" y="44"/>
                  </a:cubicBezTo>
                  <a:cubicBezTo>
                    <a:pt x="22" y="44"/>
                    <a:pt x="22" y="44"/>
                    <a:pt x="22" y="44"/>
                  </a:cubicBezTo>
                  <a:cubicBezTo>
                    <a:pt x="22" y="44"/>
                    <a:pt x="22" y="44"/>
                    <a:pt x="22" y="44"/>
                  </a:cubicBezTo>
                  <a:cubicBezTo>
                    <a:pt x="22" y="43"/>
                    <a:pt x="22" y="43"/>
                    <a:pt x="22" y="43"/>
                  </a:cubicBezTo>
                  <a:cubicBezTo>
                    <a:pt x="22" y="43"/>
                    <a:pt x="22" y="43"/>
                    <a:pt x="22" y="43"/>
                  </a:cubicBezTo>
                  <a:cubicBezTo>
                    <a:pt x="22" y="43"/>
                    <a:pt x="22" y="43"/>
                    <a:pt x="22" y="43"/>
                  </a:cubicBezTo>
                  <a:cubicBezTo>
                    <a:pt x="22" y="43"/>
                    <a:pt x="22" y="43"/>
                    <a:pt x="22" y="43"/>
                  </a:cubicBezTo>
                  <a:cubicBezTo>
                    <a:pt x="22" y="43"/>
                    <a:pt x="22" y="43"/>
                    <a:pt x="22" y="43"/>
                  </a:cubicBezTo>
                  <a:cubicBezTo>
                    <a:pt x="23" y="43"/>
                    <a:pt x="23" y="43"/>
                    <a:pt x="23" y="43"/>
                  </a:cubicBezTo>
                  <a:cubicBezTo>
                    <a:pt x="23" y="43"/>
                    <a:pt x="23" y="43"/>
                    <a:pt x="23" y="43"/>
                  </a:cubicBezTo>
                  <a:cubicBezTo>
                    <a:pt x="23" y="43"/>
                    <a:pt x="23" y="43"/>
                    <a:pt x="23" y="43"/>
                  </a:cubicBezTo>
                  <a:cubicBezTo>
                    <a:pt x="23" y="43"/>
                    <a:pt x="24" y="43"/>
                    <a:pt x="24" y="43"/>
                  </a:cubicBezTo>
                  <a:cubicBezTo>
                    <a:pt x="24" y="43"/>
                    <a:pt x="24" y="43"/>
                    <a:pt x="24" y="43"/>
                  </a:cubicBezTo>
                  <a:cubicBezTo>
                    <a:pt x="24" y="43"/>
                    <a:pt x="24" y="43"/>
                    <a:pt x="24" y="43"/>
                  </a:cubicBezTo>
                  <a:cubicBezTo>
                    <a:pt x="24" y="43"/>
                    <a:pt x="25" y="43"/>
                    <a:pt x="25" y="43"/>
                  </a:cubicBezTo>
                  <a:cubicBezTo>
                    <a:pt x="25" y="43"/>
                    <a:pt x="25" y="43"/>
                    <a:pt x="25" y="43"/>
                  </a:cubicBezTo>
                  <a:cubicBezTo>
                    <a:pt x="25" y="43"/>
                    <a:pt x="25" y="43"/>
                    <a:pt x="25" y="43"/>
                  </a:cubicBezTo>
                  <a:cubicBezTo>
                    <a:pt x="25" y="43"/>
                    <a:pt x="25" y="43"/>
                    <a:pt x="25" y="43"/>
                  </a:cubicBezTo>
                  <a:cubicBezTo>
                    <a:pt x="24" y="44"/>
                    <a:pt x="24" y="44"/>
                    <a:pt x="24" y="44"/>
                  </a:cubicBezTo>
                  <a:cubicBezTo>
                    <a:pt x="24" y="44"/>
                    <a:pt x="24" y="44"/>
                    <a:pt x="23" y="44"/>
                  </a:cubicBezTo>
                  <a:cubicBezTo>
                    <a:pt x="23" y="44"/>
                    <a:pt x="23" y="44"/>
                    <a:pt x="23" y="44"/>
                  </a:cubicBezTo>
                  <a:cubicBezTo>
                    <a:pt x="23" y="44"/>
                    <a:pt x="23" y="44"/>
                    <a:pt x="23" y="44"/>
                  </a:cubicBezTo>
                  <a:close/>
                  <a:moveTo>
                    <a:pt x="26" y="42"/>
                  </a:moveTo>
                  <a:cubicBezTo>
                    <a:pt x="26" y="42"/>
                    <a:pt x="26" y="41"/>
                    <a:pt x="26" y="41"/>
                  </a:cubicBezTo>
                  <a:cubicBezTo>
                    <a:pt x="26" y="41"/>
                    <a:pt x="26" y="41"/>
                    <a:pt x="26" y="41"/>
                  </a:cubicBezTo>
                  <a:cubicBezTo>
                    <a:pt x="28" y="40"/>
                    <a:pt x="28" y="40"/>
                    <a:pt x="28" y="40"/>
                  </a:cubicBezTo>
                  <a:cubicBezTo>
                    <a:pt x="29" y="40"/>
                    <a:pt x="29" y="40"/>
                    <a:pt x="29" y="40"/>
                  </a:cubicBezTo>
                  <a:cubicBezTo>
                    <a:pt x="29" y="40"/>
                    <a:pt x="29" y="40"/>
                    <a:pt x="29" y="40"/>
                  </a:cubicBezTo>
                  <a:cubicBezTo>
                    <a:pt x="29" y="40"/>
                    <a:pt x="29" y="40"/>
                    <a:pt x="29" y="41"/>
                  </a:cubicBezTo>
                  <a:cubicBezTo>
                    <a:pt x="29" y="41"/>
                    <a:pt x="29" y="41"/>
                    <a:pt x="29" y="41"/>
                  </a:cubicBezTo>
                  <a:cubicBezTo>
                    <a:pt x="27" y="42"/>
                    <a:pt x="27" y="42"/>
                    <a:pt x="27" y="42"/>
                  </a:cubicBezTo>
                  <a:cubicBezTo>
                    <a:pt x="27" y="42"/>
                    <a:pt x="27" y="42"/>
                    <a:pt x="27" y="42"/>
                  </a:cubicBezTo>
                  <a:cubicBezTo>
                    <a:pt x="27" y="42"/>
                    <a:pt x="27" y="42"/>
                    <a:pt x="27" y="42"/>
                  </a:cubicBezTo>
                  <a:cubicBezTo>
                    <a:pt x="26" y="42"/>
                    <a:pt x="26" y="42"/>
                    <a:pt x="26" y="42"/>
                  </a:cubicBezTo>
                  <a:close/>
                  <a:moveTo>
                    <a:pt x="17" y="41"/>
                  </a:moveTo>
                  <a:cubicBezTo>
                    <a:pt x="15" y="40"/>
                    <a:pt x="15" y="40"/>
                    <a:pt x="15" y="40"/>
                  </a:cubicBezTo>
                  <a:cubicBezTo>
                    <a:pt x="15" y="40"/>
                    <a:pt x="15" y="39"/>
                    <a:pt x="15" y="39"/>
                  </a:cubicBezTo>
                  <a:cubicBezTo>
                    <a:pt x="15" y="39"/>
                    <a:pt x="15" y="39"/>
                    <a:pt x="15" y="39"/>
                  </a:cubicBezTo>
                  <a:cubicBezTo>
                    <a:pt x="15" y="39"/>
                    <a:pt x="15" y="39"/>
                    <a:pt x="16" y="39"/>
                  </a:cubicBezTo>
                  <a:cubicBezTo>
                    <a:pt x="16" y="39"/>
                    <a:pt x="16" y="39"/>
                    <a:pt x="16" y="39"/>
                  </a:cubicBezTo>
                  <a:cubicBezTo>
                    <a:pt x="18" y="40"/>
                    <a:pt x="18" y="40"/>
                    <a:pt x="18" y="40"/>
                  </a:cubicBezTo>
                  <a:cubicBezTo>
                    <a:pt x="18" y="40"/>
                    <a:pt x="18" y="41"/>
                    <a:pt x="18" y="41"/>
                  </a:cubicBezTo>
                  <a:cubicBezTo>
                    <a:pt x="18" y="41"/>
                    <a:pt x="18" y="41"/>
                    <a:pt x="18" y="41"/>
                  </a:cubicBezTo>
                  <a:cubicBezTo>
                    <a:pt x="18" y="41"/>
                    <a:pt x="18" y="41"/>
                    <a:pt x="17" y="41"/>
                  </a:cubicBezTo>
                  <a:cubicBezTo>
                    <a:pt x="17" y="41"/>
                    <a:pt x="17" y="41"/>
                    <a:pt x="17" y="41"/>
                  </a:cubicBezTo>
                  <a:cubicBezTo>
                    <a:pt x="17" y="41"/>
                    <a:pt x="17" y="41"/>
                    <a:pt x="17" y="41"/>
                  </a:cubicBezTo>
                  <a:close/>
                  <a:moveTo>
                    <a:pt x="30" y="39"/>
                  </a:moveTo>
                  <a:cubicBezTo>
                    <a:pt x="30" y="39"/>
                    <a:pt x="30" y="39"/>
                    <a:pt x="30" y="38"/>
                  </a:cubicBezTo>
                  <a:cubicBezTo>
                    <a:pt x="30" y="38"/>
                    <a:pt x="30" y="38"/>
                    <a:pt x="30" y="38"/>
                  </a:cubicBezTo>
                  <a:cubicBezTo>
                    <a:pt x="32" y="37"/>
                    <a:pt x="32" y="37"/>
                    <a:pt x="32" y="37"/>
                  </a:cubicBezTo>
                  <a:cubicBezTo>
                    <a:pt x="33" y="37"/>
                    <a:pt x="33" y="37"/>
                    <a:pt x="33" y="37"/>
                  </a:cubicBezTo>
                  <a:cubicBezTo>
                    <a:pt x="33" y="37"/>
                    <a:pt x="33" y="37"/>
                    <a:pt x="33" y="37"/>
                  </a:cubicBezTo>
                  <a:cubicBezTo>
                    <a:pt x="33" y="37"/>
                    <a:pt x="33" y="38"/>
                    <a:pt x="33" y="38"/>
                  </a:cubicBezTo>
                  <a:cubicBezTo>
                    <a:pt x="33" y="38"/>
                    <a:pt x="33" y="38"/>
                    <a:pt x="33" y="38"/>
                  </a:cubicBezTo>
                  <a:cubicBezTo>
                    <a:pt x="31" y="39"/>
                    <a:pt x="31" y="39"/>
                    <a:pt x="31" y="39"/>
                  </a:cubicBezTo>
                  <a:cubicBezTo>
                    <a:pt x="31" y="39"/>
                    <a:pt x="31" y="39"/>
                    <a:pt x="31" y="39"/>
                  </a:cubicBezTo>
                  <a:cubicBezTo>
                    <a:pt x="31" y="39"/>
                    <a:pt x="31" y="39"/>
                    <a:pt x="31" y="39"/>
                  </a:cubicBezTo>
                  <a:cubicBezTo>
                    <a:pt x="31" y="39"/>
                    <a:pt x="30" y="39"/>
                    <a:pt x="30" y="39"/>
                  </a:cubicBezTo>
                  <a:close/>
                  <a:moveTo>
                    <a:pt x="13" y="39"/>
                  </a:moveTo>
                  <a:cubicBezTo>
                    <a:pt x="11" y="37"/>
                    <a:pt x="11" y="37"/>
                    <a:pt x="11" y="37"/>
                  </a:cubicBezTo>
                  <a:cubicBezTo>
                    <a:pt x="11" y="37"/>
                    <a:pt x="11" y="37"/>
                    <a:pt x="11" y="37"/>
                  </a:cubicBezTo>
                  <a:cubicBezTo>
                    <a:pt x="11" y="37"/>
                    <a:pt x="11" y="37"/>
                    <a:pt x="11" y="37"/>
                  </a:cubicBezTo>
                  <a:cubicBezTo>
                    <a:pt x="11" y="36"/>
                    <a:pt x="11" y="36"/>
                    <a:pt x="11" y="37"/>
                  </a:cubicBezTo>
                  <a:cubicBezTo>
                    <a:pt x="11" y="37"/>
                    <a:pt x="11" y="37"/>
                    <a:pt x="11" y="37"/>
                  </a:cubicBezTo>
                  <a:cubicBezTo>
                    <a:pt x="13" y="38"/>
                    <a:pt x="13" y="38"/>
                    <a:pt x="13" y="38"/>
                  </a:cubicBezTo>
                  <a:cubicBezTo>
                    <a:pt x="14" y="38"/>
                    <a:pt x="14" y="38"/>
                    <a:pt x="14" y="38"/>
                  </a:cubicBezTo>
                  <a:cubicBezTo>
                    <a:pt x="14" y="38"/>
                    <a:pt x="14" y="38"/>
                    <a:pt x="14" y="38"/>
                  </a:cubicBezTo>
                  <a:cubicBezTo>
                    <a:pt x="13" y="39"/>
                    <a:pt x="13" y="39"/>
                    <a:pt x="13" y="39"/>
                  </a:cubicBezTo>
                  <a:cubicBezTo>
                    <a:pt x="13" y="39"/>
                    <a:pt x="13" y="39"/>
                    <a:pt x="13" y="39"/>
                  </a:cubicBezTo>
                  <a:cubicBezTo>
                    <a:pt x="13" y="39"/>
                    <a:pt x="13" y="39"/>
                    <a:pt x="13" y="39"/>
                  </a:cubicBezTo>
                  <a:close/>
                  <a:moveTo>
                    <a:pt x="34" y="36"/>
                  </a:moveTo>
                  <a:cubicBezTo>
                    <a:pt x="34" y="36"/>
                    <a:pt x="34" y="36"/>
                    <a:pt x="35" y="36"/>
                  </a:cubicBezTo>
                  <a:cubicBezTo>
                    <a:pt x="35" y="36"/>
                    <a:pt x="35" y="36"/>
                    <a:pt x="35" y="36"/>
                  </a:cubicBezTo>
                  <a:cubicBezTo>
                    <a:pt x="37" y="34"/>
                    <a:pt x="37" y="34"/>
                    <a:pt x="37" y="34"/>
                  </a:cubicBezTo>
                  <a:cubicBezTo>
                    <a:pt x="37" y="34"/>
                    <a:pt x="37" y="34"/>
                    <a:pt x="37" y="34"/>
                  </a:cubicBezTo>
                  <a:cubicBezTo>
                    <a:pt x="37" y="34"/>
                    <a:pt x="37" y="34"/>
                    <a:pt x="37" y="34"/>
                  </a:cubicBezTo>
                  <a:cubicBezTo>
                    <a:pt x="37" y="34"/>
                    <a:pt x="37" y="35"/>
                    <a:pt x="37" y="35"/>
                  </a:cubicBezTo>
                  <a:cubicBezTo>
                    <a:pt x="37" y="35"/>
                    <a:pt x="37" y="35"/>
                    <a:pt x="37" y="35"/>
                  </a:cubicBezTo>
                  <a:cubicBezTo>
                    <a:pt x="35" y="36"/>
                    <a:pt x="35" y="36"/>
                    <a:pt x="35" y="36"/>
                  </a:cubicBezTo>
                  <a:cubicBezTo>
                    <a:pt x="35" y="36"/>
                    <a:pt x="35" y="36"/>
                    <a:pt x="35" y="36"/>
                  </a:cubicBezTo>
                  <a:cubicBezTo>
                    <a:pt x="35" y="36"/>
                    <a:pt x="35" y="36"/>
                    <a:pt x="35" y="36"/>
                  </a:cubicBezTo>
                  <a:cubicBezTo>
                    <a:pt x="35" y="36"/>
                    <a:pt x="34" y="36"/>
                    <a:pt x="34" y="36"/>
                  </a:cubicBezTo>
                  <a:close/>
                  <a:moveTo>
                    <a:pt x="9" y="36"/>
                  </a:moveTo>
                  <a:cubicBezTo>
                    <a:pt x="6" y="35"/>
                    <a:pt x="6" y="35"/>
                    <a:pt x="6" y="35"/>
                  </a:cubicBezTo>
                  <a:cubicBezTo>
                    <a:pt x="6" y="35"/>
                    <a:pt x="6" y="34"/>
                    <a:pt x="6" y="34"/>
                  </a:cubicBezTo>
                  <a:cubicBezTo>
                    <a:pt x="6" y="34"/>
                    <a:pt x="6" y="34"/>
                    <a:pt x="6" y="34"/>
                  </a:cubicBezTo>
                  <a:cubicBezTo>
                    <a:pt x="6" y="34"/>
                    <a:pt x="7" y="34"/>
                    <a:pt x="7" y="34"/>
                  </a:cubicBezTo>
                  <a:cubicBezTo>
                    <a:pt x="7" y="34"/>
                    <a:pt x="7" y="34"/>
                    <a:pt x="7" y="34"/>
                  </a:cubicBezTo>
                  <a:cubicBezTo>
                    <a:pt x="9" y="35"/>
                    <a:pt x="9" y="35"/>
                    <a:pt x="9" y="35"/>
                  </a:cubicBezTo>
                  <a:cubicBezTo>
                    <a:pt x="9" y="35"/>
                    <a:pt x="9" y="36"/>
                    <a:pt x="9" y="36"/>
                  </a:cubicBezTo>
                  <a:cubicBezTo>
                    <a:pt x="9" y="36"/>
                    <a:pt x="9" y="36"/>
                    <a:pt x="9" y="36"/>
                  </a:cubicBezTo>
                  <a:cubicBezTo>
                    <a:pt x="9" y="36"/>
                    <a:pt x="9" y="36"/>
                    <a:pt x="9" y="36"/>
                  </a:cubicBezTo>
                  <a:cubicBezTo>
                    <a:pt x="9" y="36"/>
                    <a:pt x="9" y="36"/>
                    <a:pt x="9" y="36"/>
                  </a:cubicBezTo>
                  <a:cubicBezTo>
                    <a:pt x="9" y="36"/>
                    <a:pt x="9" y="36"/>
                    <a:pt x="9" y="36"/>
                  </a:cubicBezTo>
                  <a:close/>
                  <a:moveTo>
                    <a:pt x="2" y="34"/>
                  </a:moveTo>
                  <a:cubicBezTo>
                    <a:pt x="2" y="34"/>
                    <a:pt x="2" y="34"/>
                    <a:pt x="2" y="34"/>
                  </a:cubicBezTo>
                  <a:cubicBezTo>
                    <a:pt x="2" y="34"/>
                    <a:pt x="2" y="34"/>
                    <a:pt x="2" y="34"/>
                  </a:cubicBezTo>
                  <a:cubicBezTo>
                    <a:pt x="2" y="34"/>
                    <a:pt x="2" y="34"/>
                    <a:pt x="2" y="34"/>
                  </a:cubicBezTo>
                  <a:cubicBezTo>
                    <a:pt x="2" y="34"/>
                    <a:pt x="2" y="34"/>
                    <a:pt x="2" y="34"/>
                  </a:cubicBezTo>
                  <a:cubicBezTo>
                    <a:pt x="2" y="34"/>
                    <a:pt x="2" y="34"/>
                    <a:pt x="2" y="33"/>
                  </a:cubicBezTo>
                  <a:cubicBezTo>
                    <a:pt x="2" y="33"/>
                    <a:pt x="2" y="33"/>
                    <a:pt x="2" y="33"/>
                  </a:cubicBezTo>
                  <a:cubicBezTo>
                    <a:pt x="2" y="33"/>
                    <a:pt x="2" y="33"/>
                    <a:pt x="2" y="33"/>
                  </a:cubicBezTo>
                  <a:cubicBezTo>
                    <a:pt x="2" y="33"/>
                    <a:pt x="2" y="33"/>
                    <a:pt x="2" y="33"/>
                  </a:cubicBezTo>
                  <a:cubicBezTo>
                    <a:pt x="2" y="33"/>
                    <a:pt x="2" y="33"/>
                    <a:pt x="2" y="33"/>
                  </a:cubicBezTo>
                  <a:cubicBezTo>
                    <a:pt x="2" y="33"/>
                    <a:pt x="2" y="33"/>
                    <a:pt x="2" y="33"/>
                  </a:cubicBezTo>
                  <a:cubicBezTo>
                    <a:pt x="2" y="33"/>
                    <a:pt x="3" y="33"/>
                    <a:pt x="3" y="33"/>
                  </a:cubicBezTo>
                  <a:cubicBezTo>
                    <a:pt x="3" y="33"/>
                    <a:pt x="3" y="33"/>
                    <a:pt x="3" y="33"/>
                  </a:cubicBezTo>
                  <a:cubicBezTo>
                    <a:pt x="3" y="33"/>
                    <a:pt x="3" y="33"/>
                    <a:pt x="3" y="33"/>
                  </a:cubicBezTo>
                  <a:cubicBezTo>
                    <a:pt x="3" y="33"/>
                    <a:pt x="3" y="33"/>
                    <a:pt x="3" y="33"/>
                  </a:cubicBezTo>
                  <a:cubicBezTo>
                    <a:pt x="3" y="33"/>
                    <a:pt x="4" y="33"/>
                    <a:pt x="4" y="33"/>
                  </a:cubicBezTo>
                  <a:cubicBezTo>
                    <a:pt x="4" y="33"/>
                    <a:pt x="4" y="33"/>
                    <a:pt x="4" y="33"/>
                  </a:cubicBezTo>
                  <a:cubicBezTo>
                    <a:pt x="4" y="33"/>
                    <a:pt x="4" y="33"/>
                    <a:pt x="4" y="33"/>
                  </a:cubicBezTo>
                  <a:cubicBezTo>
                    <a:pt x="4" y="33"/>
                    <a:pt x="4" y="33"/>
                    <a:pt x="4" y="33"/>
                  </a:cubicBezTo>
                  <a:cubicBezTo>
                    <a:pt x="4" y="33"/>
                    <a:pt x="4" y="33"/>
                    <a:pt x="4" y="33"/>
                  </a:cubicBezTo>
                  <a:cubicBezTo>
                    <a:pt x="4" y="33"/>
                    <a:pt x="4" y="33"/>
                    <a:pt x="4" y="33"/>
                  </a:cubicBezTo>
                  <a:cubicBezTo>
                    <a:pt x="5" y="33"/>
                    <a:pt x="5" y="33"/>
                    <a:pt x="5" y="33"/>
                  </a:cubicBezTo>
                  <a:cubicBezTo>
                    <a:pt x="5" y="33"/>
                    <a:pt x="5" y="33"/>
                    <a:pt x="5" y="33"/>
                  </a:cubicBezTo>
                  <a:cubicBezTo>
                    <a:pt x="5" y="33"/>
                    <a:pt x="5" y="34"/>
                    <a:pt x="5" y="34"/>
                  </a:cubicBezTo>
                  <a:cubicBezTo>
                    <a:pt x="5" y="34"/>
                    <a:pt x="5" y="34"/>
                    <a:pt x="5" y="34"/>
                  </a:cubicBezTo>
                  <a:cubicBezTo>
                    <a:pt x="5" y="34"/>
                    <a:pt x="4" y="34"/>
                    <a:pt x="4" y="34"/>
                  </a:cubicBezTo>
                  <a:cubicBezTo>
                    <a:pt x="4" y="34"/>
                    <a:pt x="4" y="34"/>
                    <a:pt x="4" y="34"/>
                  </a:cubicBezTo>
                  <a:cubicBezTo>
                    <a:pt x="4" y="34"/>
                    <a:pt x="4" y="34"/>
                    <a:pt x="4" y="34"/>
                  </a:cubicBezTo>
                  <a:cubicBezTo>
                    <a:pt x="4" y="34"/>
                    <a:pt x="4" y="34"/>
                    <a:pt x="4" y="34"/>
                  </a:cubicBezTo>
                  <a:cubicBezTo>
                    <a:pt x="4" y="34"/>
                    <a:pt x="3" y="34"/>
                    <a:pt x="3" y="34"/>
                  </a:cubicBezTo>
                  <a:cubicBezTo>
                    <a:pt x="3" y="34"/>
                    <a:pt x="3" y="34"/>
                    <a:pt x="3" y="34"/>
                  </a:cubicBezTo>
                  <a:cubicBezTo>
                    <a:pt x="3" y="34"/>
                    <a:pt x="3" y="34"/>
                    <a:pt x="2" y="34"/>
                  </a:cubicBezTo>
                  <a:close/>
                  <a:moveTo>
                    <a:pt x="39" y="33"/>
                  </a:moveTo>
                  <a:cubicBezTo>
                    <a:pt x="38" y="33"/>
                    <a:pt x="38" y="33"/>
                    <a:pt x="39" y="33"/>
                  </a:cubicBezTo>
                  <a:cubicBezTo>
                    <a:pt x="39" y="33"/>
                    <a:pt x="39" y="33"/>
                    <a:pt x="39" y="33"/>
                  </a:cubicBezTo>
                  <a:cubicBezTo>
                    <a:pt x="41" y="31"/>
                    <a:pt x="41" y="31"/>
                    <a:pt x="41" y="31"/>
                  </a:cubicBezTo>
                  <a:cubicBezTo>
                    <a:pt x="41" y="31"/>
                    <a:pt x="41" y="31"/>
                    <a:pt x="41" y="31"/>
                  </a:cubicBezTo>
                  <a:cubicBezTo>
                    <a:pt x="41" y="31"/>
                    <a:pt x="41" y="31"/>
                    <a:pt x="41" y="31"/>
                  </a:cubicBezTo>
                  <a:cubicBezTo>
                    <a:pt x="41" y="32"/>
                    <a:pt x="41" y="32"/>
                    <a:pt x="41" y="32"/>
                  </a:cubicBezTo>
                  <a:cubicBezTo>
                    <a:pt x="41" y="32"/>
                    <a:pt x="41" y="32"/>
                    <a:pt x="41" y="32"/>
                  </a:cubicBezTo>
                  <a:cubicBezTo>
                    <a:pt x="39" y="33"/>
                    <a:pt x="39" y="33"/>
                    <a:pt x="39" y="33"/>
                  </a:cubicBezTo>
                  <a:cubicBezTo>
                    <a:pt x="39" y="33"/>
                    <a:pt x="39" y="34"/>
                    <a:pt x="39" y="34"/>
                  </a:cubicBezTo>
                  <a:cubicBezTo>
                    <a:pt x="39" y="34"/>
                    <a:pt x="39" y="34"/>
                    <a:pt x="39" y="34"/>
                  </a:cubicBezTo>
                  <a:cubicBezTo>
                    <a:pt x="39" y="34"/>
                    <a:pt x="39" y="33"/>
                    <a:pt x="39" y="33"/>
                  </a:cubicBezTo>
                  <a:close/>
                  <a:moveTo>
                    <a:pt x="0" y="32"/>
                  </a:moveTo>
                  <a:cubicBezTo>
                    <a:pt x="0" y="32"/>
                    <a:pt x="0" y="32"/>
                    <a:pt x="0" y="32"/>
                  </a:cubicBezTo>
                  <a:cubicBezTo>
                    <a:pt x="0" y="32"/>
                    <a:pt x="0" y="32"/>
                    <a:pt x="0" y="32"/>
                  </a:cubicBezTo>
                  <a:cubicBezTo>
                    <a:pt x="0" y="32"/>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0" y="29"/>
                    <a:pt x="0" y="29"/>
                    <a:pt x="0" y="29"/>
                  </a:cubicBezTo>
                  <a:cubicBezTo>
                    <a:pt x="0" y="29"/>
                    <a:pt x="0" y="29"/>
                    <a:pt x="0" y="29"/>
                  </a:cubicBezTo>
                  <a:cubicBezTo>
                    <a:pt x="0" y="29"/>
                    <a:pt x="0" y="29"/>
                    <a:pt x="0" y="29"/>
                  </a:cubicBezTo>
                  <a:cubicBezTo>
                    <a:pt x="1" y="29"/>
                    <a:pt x="1" y="29"/>
                    <a:pt x="1" y="29"/>
                  </a:cubicBezTo>
                  <a:cubicBezTo>
                    <a:pt x="1" y="29"/>
                    <a:pt x="1" y="29"/>
                    <a:pt x="1" y="29"/>
                  </a:cubicBezTo>
                  <a:cubicBezTo>
                    <a:pt x="1" y="31"/>
                    <a:pt x="1" y="31"/>
                    <a:pt x="1" y="31"/>
                  </a:cubicBezTo>
                  <a:cubicBezTo>
                    <a:pt x="1" y="31"/>
                    <a:pt x="1" y="31"/>
                    <a:pt x="1" y="31"/>
                  </a:cubicBezTo>
                  <a:cubicBezTo>
                    <a:pt x="1" y="31"/>
                    <a:pt x="1" y="31"/>
                    <a:pt x="1" y="31"/>
                  </a:cubicBezTo>
                  <a:cubicBezTo>
                    <a:pt x="1" y="31"/>
                    <a:pt x="1" y="31"/>
                    <a:pt x="1" y="31"/>
                  </a:cubicBezTo>
                  <a:cubicBezTo>
                    <a:pt x="1" y="31"/>
                    <a:pt x="1" y="31"/>
                    <a:pt x="1" y="31"/>
                  </a:cubicBezTo>
                  <a:cubicBezTo>
                    <a:pt x="1" y="31"/>
                    <a:pt x="1" y="31"/>
                    <a:pt x="1" y="31"/>
                  </a:cubicBezTo>
                  <a:cubicBezTo>
                    <a:pt x="1" y="31"/>
                    <a:pt x="1" y="31"/>
                    <a:pt x="1" y="31"/>
                  </a:cubicBezTo>
                  <a:cubicBezTo>
                    <a:pt x="1" y="31"/>
                    <a:pt x="1" y="31"/>
                    <a:pt x="1" y="31"/>
                  </a:cubicBezTo>
                  <a:cubicBezTo>
                    <a:pt x="1" y="31"/>
                    <a:pt x="1" y="31"/>
                    <a:pt x="1" y="31"/>
                  </a:cubicBezTo>
                  <a:cubicBezTo>
                    <a:pt x="1" y="31"/>
                    <a:pt x="1" y="31"/>
                    <a:pt x="1" y="32"/>
                  </a:cubicBezTo>
                  <a:cubicBezTo>
                    <a:pt x="1" y="32"/>
                    <a:pt x="1" y="32"/>
                    <a:pt x="1" y="32"/>
                  </a:cubicBezTo>
                  <a:cubicBezTo>
                    <a:pt x="1" y="32"/>
                    <a:pt x="1" y="32"/>
                    <a:pt x="1" y="32"/>
                  </a:cubicBezTo>
                  <a:cubicBezTo>
                    <a:pt x="1" y="32"/>
                    <a:pt x="1" y="32"/>
                    <a:pt x="1" y="32"/>
                  </a:cubicBezTo>
                  <a:cubicBezTo>
                    <a:pt x="1" y="32"/>
                    <a:pt x="1" y="32"/>
                    <a:pt x="1" y="32"/>
                  </a:cubicBezTo>
                  <a:cubicBezTo>
                    <a:pt x="1" y="32"/>
                    <a:pt x="1" y="32"/>
                    <a:pt x="1" y="32"/>
                  </a:cubicBezTo>
                  <a:cubicBezTo>
                    <a:pt x="1" y="32"/>
                    <a:pt x="1" y="32"/>
                    <a:pt x="0" y="32"/>
                  </a:cubicBezTo>
                  <a:cubicBezTo>
                    <a:pt x="0" y="32"/>
                    <a:pt x="0" y="32"/>
                    <a:pt x="0" y="32"/>
                  </a:cubicBezTo>
                  <a:cubicBezTo>
                    <a:pt x="0" y="32"/>
                    <a:pt x="0" y="32"/>
                    <a:pt x="0" y="32"/>
                  </a:cubicBezTo>
                  <a:close/>
                  <a:moveTo>
                    <a:pt x="42" y="30"/>
                  </a:move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30"/>
                    <a:pt x="42" y="30"/>
                    <a:pt x="42" y="30"/>
                  </a:cubicBezTo>
                  <a:cubicBezTo>
                    <a:pt x="42" y="30"/>
                    <a:pt x="42" y="30"/>
                    <a:pt x="42" y="30"/>
                  </a:cubicBezTo>
                  <a:cubicBezTo>
                    <a:pt x="42" y="30"/>
                    <a:pt x="42" y="30"/>
                    <a:pt x="42" y="30"/>
                  </a:cubicBezTo>
                  <a:cubicBezTo>
                    <a:pt x="42" y="30"/>
                    <a:pt x="42" y="30"/>
                    <a:pt x="42" y="30"/>
                  </a:cubicBezTo>
                  <a:close/>
                  <a:moveTo>
                    <a:pt x="0" y="27"/>
                  </a:moveTo>
                  <a:cubicBezTo>
                    <a:pt x="0" y="27"/>
                    <a:pt x="0" y="27"/>
                    <a:pt x="0" y="27"/>
                  </a:cubicBezTo>
                  <a:cubicBezTo>
                    <a:pt x="0" y="27"/>
                    <a:pt x="0" y="27"/>
                    <a:pt x="0" y="27"/>
                  </a:cubicBezTo>
                  <a:cubicBezTo>
                    <a:pt x="0" y="27"/>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1" y="25"/>
                    <a:pt x="1" y="25"/>
                    <a:pt x="1" y="25"/>
                  </a:cubicBezTo>
                  <a:cubicBezTo>
                    <a:pt x="1" y="25"/>
                    <a:pt x="1" y="25"/>
                    <a:pt x="1" y="25"/>
                  </a:cubicBezTo>
                  <a:cubicBezTo>
                    <a:pt x="1" y="25"/>
                    <a:pt x="1" y="25"/>
                    <a:pt x="1" y="25"/>
                  </a:cubicBezTo>
                  <a:cubicBezTo>
                    <a:pt x="1" y="25"/>
                    <a:pt x="1" y="25"/>
                    <a:pt x="1" y="25"/>
                  </a:cubicBezTo>
                  <a:cubicBezTo>
                    <a:pt x="1" y="24"/>
                    <a:pt x="1" y="24"/>
                    <a:pt x="1" y="24"/>
                  </a:cubicBezTo>
                  <a:cubicBezTo>
                    <a:pt x="1" y="24"/>
                    <a:pt x="1" y="24"/>
                    <a:pt x="1" y="24"/>
                  </a:cubicBezTo>
                  <a:cubicBezTo>
                    <a:pt x="1" y="24"/>
                    <a:pt x="1" y="24"/>
                    <a:pt x="1" y="24"/>
                  </a:cubicBezTo>
                  <a:cubicBezTo>
                    <a:pt x="1" y="24"/>
                    <a:pt x="1" y="24"/>
                    <a:pt x="1" y="24"/>
                  </a:cubicBezTo>
                  <a:cubicBezTo>
                    <a:pt x="1" y="24"/>
                    <a:pt x="1" y="24"/>
                    <a:pt x="1" y="24"/>
                  </a:cubicBezTo>
                  <a:cubicBezTo>
                    <a:pt x="1" y="24"/>
                    <a:pt x="1" y="24"/>
                    <a:pt x="1" y="24"/>
                  </a:cubicBezTo>
                  <a:cubicBezTo>
                    <a:pt x="1" y="24"/>
                    <a:pt x="1" y="24"/>
                    <a:pt x="1" y="24"/>
                  </a:cubicBezTo>
                  <a:cubicBezTo>
                    <a:pt x="1" y="24"/>
                    <a:pt x="1" y="24"/>
                    <a:pt x="1" y="24"/>
                  </a:cubicBezTo>
                  <a:cubicBezTo>
                    <a:pt x="1" y="24"/>
                    <a:pt x="1" y="24"/>
                    <a:pt x="1" y="24"/>
                  </a:cubicBezTo>
                  <a:cubicBezTo>
                    <a:pt x="1" y="24"/>
                    <a:pt x="1" y="24"/>
                    <a:pt x="1" y="24"/>
                  </a:cubicBezTo>
                  <a:cubicBezTo>
                    <a:pt x="1" y="24"/>
                    <a:pt x="1" y="24"/>
                    <a:pt x="1" y="24"/>
                  </a:cubicBezTo>
                  <a:cubicBezTo>
                    <a:pt x="1" y="24"/>
                    <a:pt x="1" y="24"/>
                    <a:pt x="1" y="24"/>
                  </a:cubicBezTo>
                  <a:cubicBezTo>
                    <a:pt x="1" y="24"/>
                    <a:pt x="1" y="24"/>
                    <a:pt x="1" y="24"/>
                  </a:cubicBezTo>
                  <a:cubicBezTo>
                    <a:pt x="1" y="24"/>
                    <a:pt x="1" y="24"/>
                    <a:pt x="1" y="24"/>
                  </a:cubicBezTo>
                  <a:cubicBezTo>
                    <a:pt x="1" y="24"/>
                    <a:pt x="1" y="24"/>
                    <a:pt x="1" y="24"/>
                  </a:cubicBezTo>
                  <a:cubicBezTo>
                    <a:pt x="1" y="24"/>
                    <a:pt x="1" y="24"/>
                    <a:pt x="1" y="24"/>
                  </a:cubicBezTo>
                  <a:cubicBezTo>
                    <a:pt x="1" y="24"/>
                    <a:pt x="1" y="24"/>
                    <a:pt x="1" y="24"/>
                  </a:cubicBezTo>
                  <a:cubicBezTo>
                    <a:pt x="1" y="24"/>
                    <a:pt x="1" y="24"/>
                    <a:pt x="1" y="24"/>
                  </a:cubicBezTo>
                  <a:cubicBezTo>
                    <a:pt x="1" y="24"/>
                    <a:pt x="1" y="24"/>
                    <a:pt x="1" y="24"/>
                  </a:cubicBezTo>
                  <a:cubicBezTo>
                    <a:pt x="1" y="24"/>
                    <a:pt x="1" y="24"/>
                    <a:pt x="2" y="24"/>
                  </a:cubicBezTo>
                  <a:cubicBezTo>
                    <a:pt x="2" y="24"/>
                    <a:pt x="2" y="24"/>
                    <a:pt x="2" y="24"/>
                  </a:cubicBezTo>
                  <a:cubicBezTo>
                    <a:pt x="2" y="25"/>
                    <a:pt x="2" y="25"/>
                    <a:pt x="2" y="25"/>
                  </a:cubicBezTo>
                  <a:cubicBezTo>
                    <a:pt x="2" y="25"/>
                    <a:pt x="2" y="25"/>
                    <a:pt x="2" y="25"/>
                  </a:cubicBezTo>
                  <a:cubicBezTo>
                    <a:pt x="2" y="25"/>
                    <a:pt x="2" y="25"/>
                    <a:pt x="2" y="25"/>
                  </a:cubicBezTo>
                  <a:cubicBezTo>
                    <a:pt x="2" y="25"/>
                    <a:pt x="2" y="25"/>
                    <a:pt x="2" y="25"/>
                  </a:cubicBezTo>
                  <a:cubicBezTo>
                    <a:pt x="2" y="25"/>
                    <a:pt x="2" y="25"/>
                    <a:pt x="2" y="25"/>
                  </a:cubicBezTo>
                  <a:cubicBezTo>
                    <a:pt x="2" y="25"/>
                    <a:pt x="2" y="25"/>
                    <a:pt x="2" y="25"/>
                  </a:cubicBezTo>
                  <a:cubicBezTo>
                    <a:pt x="2" y="25"/>
                    <a:pt x="2" y="25"/>
                    <a:pt x="2" y="25"/>
                  </a:cubicBezTo>
                  <a:cubicBezTo>
                    <a:pt x="2" y="25"/>
                    <a:pt x="2" y="25"/>
                    <a:pt x="2" y="25"/>
                  </a:cubicBezTo>
                  <a:cubicBezTo>
                    <a:pt x="2" y="25"/>
                    <a:pt x="2" y="25"/>
                    <a:pt x="2" y="25"/>
                  </a:cubicBezTo>
                  <a:cubicBezTo>
                    <a:pt x="2" y="25"/>
                    <a:pt x="2" y="25"/>
                    <a:pt x="2" y="25"/>
                  </a:cubicBezTo>
                  <a:cubicBezTo>
                    <a:pt x="2" y="25"/>
                    <a:pt x="2" y="25"/>
                    <a:pt x="2" y="25"/>
                  </a:cubicBezTo>
                  <a:cubicBezTo>
                    <a:pt x="2" y="25"/>
                    <a:pt x="2" y="25"/>
                    <a:pt x="2" y="25"/>
                  </a:cubicBezTo>
                  <a:cubicBezTo>
                    <a:pt x="2" y="25"/>
                    <a:pt x="1" y="25"/>
                    <a:pt x="1" y="25"/>
                  </a:cubicBezTo>
                  <a:cubicBezTo>
                    <a:pt x="1" y="25"/>
                    <a:pt x="1" y="25"/>
                    <a:pt x="1" y="25"/>
                  </a:cubicBezTo>
                  <a:cubicBezTo>
                    <a:pt x="1" y="25"/>
                    <a:pt x="1" y="25"/>
                    <a:pt x="1" y="25"/>
                  </a:cubicBezTo>
                  <a:cubicBezTo>
                    <a:pt x="1" y="25"/>
                    <a:pt x="1" y="25"/>
                    <a:pt x="1" y="25"/>
                  </a:cubicBezTo>
                  <a:cubicBezTo>
                    <a:pt x="1" y="25"/>
                    <a:pt x="1" y="25"/>
                    <a:pt x="1" y="25"/>
                  </a:cubicBezTo>
                  <a:cubicBezTo>
                    <a:pt x="1" y="25"/>
                    <a:pt x="1" y="25"/>
                    <a:pt x="1" y="25"/>
                  </a:cubicBezTo>
                  <a:cubicBezTo>
                    <a:pt x="1" y="25"/>
                    <a:pt x="1" y="26"/>
                    <a:pt x="1" y="26"/>
                  </a:cubicBezTo>
                  <a:cubicBezTo>
                    <a:pt x="1" y="26"/>
                    <a:pt x="1" y="26"/>
                    <a:pt x="1" y="26"/>
                  </a:cubicBezTo>
                  <a:cubicBezTo>
                    <a:pt x="1" y="26"/>
                    <a:pt x="1" y="26"/>
                    <a:pt x="1" y="26"/>
                  </a:cubicBezTo>
                  <a:cubicBezTo>
                    <a:pt x="1" y="26"/>
                    <a:pt x="1" y="26"/>
                    <a:pt x="1" y="26"/>
                  </a:cubicBezTo>
                  <a:cubicBezTo>
                    <a:pt x="1" y="26"/>
                    <a:pt x="1" y="26"/>
                    <a:pt x="1" y="26"/>
                  </a:cubicBezTo>
                  <a:cubicBezTo>
                    <a:pt x="1" y="26"/>
                    <a:pt x="1" y="26"/>
                    <a:pt x="1" y="26"/>
                  </a:cubicBezTo>
                  <a:cubicBezTo>
                    <a:pt x="1" y="26"/>
                    <a:pt x="1" y="26"/>
                    <a:pt x="1" y="26"/>
                  </a:cubicBezTo>
                  <a:cubicBezTo>
                    <a:pt x="1" y="26"/>
                    <a:pt x="1" y="26"/>
                    <a:pt x="1" y="26"/>
                  </a:cubicBezTo>
                  <a:cubicBezTo>
                    <a:pt x="1" y="26"/>
                    <a:pt x="1" y="26"/>
                    <a:pt x="1" y="26"/>
                  </a:cubicBezTo>
                  <a:cubicBezTo>
                    <a:pt x="1" y="26"/>
                    <a:pt x="1" y="26"/>
                    <a:pt x="1" y="26"/>
                  </a:cubicBezTo>
                  <a:cubicBezTo>
                    <a:pt x="1" y="26"/>
                    <a:pt x="1" y="26"/>
                    <a:pt x="1" y="26"/>
                  </a:cubicBezTo>
                  <a:cubicBezTo>
                    <a:pt x="1" y="26"/>
                    <a:pt x="1" y="26"/>
                    <a:pt x="1" y="26"/>
                  </a:cubicBezTo>
                  <a:cubicBezTo>
                    <a:pt x="1" y="26"/>
                    <a:pt x="1" y="26"/>
                    <a:pt x="1" y="26"/>
                  </a:cubicBezTo>
                  <a:cubicBezTo>
                    <a:pt x="1" y="26"/>
                    <a:pt x="1" y="26"/>
                    <a:pt x="1" y="26"/>
                  </a:cubicBezTo>
                  <a:cubicBezTo>
                    <a:pt x="1" y="26"/>
                    <a:pt x="1" y="26"/>
                    <a:pt x="1" y="26"/>
                  </a:cubicBezTo>
                  <a:cubicBezTo>
                    <a:pt x="1" y="26"/>
                    <a:pt x="1" y="26"/>
                    <a:pt x="1" y="26"/>
                  </a:cubicBezTo>
                  <a:cubicBezTo>
                    <a:pt x="1" y="27"/>
                    <a:pt x="1" y="27"/>
                    <a:pt x="1" y="27"/>
                  </a:cubicBezTo>
                  <a:cubicBezTo>
                    <a:pt x="1" y="27"/>
                    <a:pt x="1" y="27"/>
                    <a:pt x="1" y="27"/>
                  </a:cubicBezTo>
                  <a:cubicBezTo>
                    <a:pt x="1" y="27"/>
                    <a:pt x="1" y="27"/>
                    <a:pt x="0" y="27"/>
                  </a:cubicBezTo>
                  <a:cubicBezTo>
                    <a:pt x="0" y="27"/>
                    <a:pt x="0" y="27"/>
                    <a:pt x="0" y="27"/>
                  </a:cubicBezTo>
                  <a:cubicBezTo>
                    <a:pt x="0" y="27"/>
                    <a:pt x="0" y="27"/>
                    <a:pt x="0" y="27"/>
                  </a:cubicBezTo>
                  <a:close/>
                  <a:moveTo>
                    <a:pt x="42" y="25"/>
                  </a:moveTo>
                  <a:cubicBezTo>
                    <a:pt x="42" y="24"/>
                    <a:pt x="42" y="24"/>
                    <a:pt x="42" y="24"/>
                  </a:cubicBezTo>
                  <a:cubicBezTo>
                    <a:pt x="42" y="24"/>
                    <a:pt x="41" y="23"/>
                    <a:pt x="41" y="23"/>
                  </a:cubicBezTo>
                  <a:cubicBezTo>
                    <a:pt x="41" y="23"/>
                    <a:pt x="41" y="23"/>
                    <a:pt x="41" y="23"/>
                  </a:cubicBezTo>
                  <a:cubicBezTo>
                    <a:pt x="41" y="23"/>
                    <a:pt x="41" y="23"/>
                    <a:pt x="41" y="23"/>
                  </a:cubicBezTo>
                  <a:cubicBezTo>
                    <a:pt x="40" y="23"/>
                    <a:pt x="40" y="23"/>
                    <a:pt x="40" y="22"/>
                  </a:cubicBezTo>
                  <a:cubicBezTo>
                    <a:pt x="40" y="22"/>
                    <a:pt x="40" y="22"/>
                    <a:pt x="40" y="22"/>
                  </a:cubicBezTo>
                  <a:cubicBezTo>
                    <a:pt x="41" y="22"/>
                    <a:pt x="41" y="22"/>
                    <a:pt x="41" y="22"/>
                  </a:cubicBezTo>
                  <a:cubicBezTo>
                    <a:pt x="41" y="22"/>
                    <a:pt x="41" y="22"/>
                    <a:pt x="41" y="22"/>
                  </a:cubicBezTo>
                  <a:cubicBezTo>
                    <a:pt x="41" y="22"/>
                    <a:pt x="41" y="22"/>
                    <a:pt x="41" y="22"/>
                  </a:cubicBezTo>
                  <a:cubicBezTo>
                    <a:pt x="42" y="23"/>
                    <a:pt x="42" y="23"/>
                    <a:pt x="42" y="24"/>
                  </a:cubicBezTo>
                  <a:cubicBezTo>
                    <a:pt x="42" y="24"/>
                    <a:pt x="42" y="24"/>
                    <a:pt x="42" y="24"/>
                  </a:cubicBezTo>
                  <a:cubicBezTo>
                    <a:pt x="42" y="25"/>
                    <a:pt x="42" y="25"/>
                    <a:pt x="42" y="25"/>
                  </a:cubicBezTo>
                  <a:cubicBezTo>
                    <a:pt x="42" y="25"/>
                    <a:pt x="42" y="25"/>
                    <a:pt x="42" y="25"/>
                  </a:cubicBezTo>
                  <a:cubicBezTo>
                    <a:pt x="42" y="25"/>
                    <a:pt x="42" y="25"/>
                    <a:pt x="42" y="25"/>
                  </a:cubicBezTo>
                  <a:cubicBezTo>
                    <a:pt x="42" y="25"/>
                    <a:pt x="42" y="25"/>
                    <a:pt x="42" y="25"/>
                  </a:cubicBezTo>
                  <a:close/>
                  <a:moveTo>
                    <a:pt x="2" y="23"/>
                  </a:moveTo>
                  <a:cubicBezTo>
                    <a:pt x="2" y="23"/>
                    <a:pt x="2" y="22"/>
                    <a:pt x="2" y="22"/>
                  </a:cubicBezTo>
                  <a:cubicBezTo>
                    <a:pt x="2" y="22"/>
                    <a:pt x="2" y="22"/>
                    <a:pt x="2" y="22"/>
                  </a:cubicBezTo>
                  <a:cubicBezTo>
                    <a:pt x="2" y="22"/>
                    <a:pt x="2" y="22"/>
                    <a:pt x="3" y="22"/>
                  </a:cubicBezTo>
                  <a:cubicBezTo>
                    <a:pt x="3" y="22"/>
                    <a:pt x="3" y="22"/>
                    <a:pt x="3" y="22"/>
                  </a:cubicBezTo>
                  <a:cubicBezTo>
                    <a:pt x="3" y="22"/>
                    <a:pt x="3" y="22"/>
                    <a:pt x="3" y="22"/>
                  </a:cubicBezTo>
                  <a:cubicBezTo>
                    <a:pt x="3" y="22"/>
                    <a:pt x="3" y="22"/>
                    <a:pt x="3" y="22"/>
                  </a:cubicBezTo>
                  <a:cubicBezTo>
                    <a:pt x="2" y="22"/>
                    <a:pt x="2" y="22"/>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4" y="21"/>
                    <a:pt x="4" y="21"/>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3"/>
                    <a:pt x="3" y="23"/>
                  </a:cubicBezTo>
                  <a:cubicBezTo>
                    <a:pt x="3" y="23"/>
                    <a:pt x="3" y="23"/>
                    <a:pt x="3" y="23"/>
                  </a:cubicBezTo>
                  <a:cubicBezTo>
                    <a:pt x="3" y="23"/>
                    <a:pt x="3" y="23"/>
                    <a:pt x="3" y="23"/>
                  </a:cubicBezTo>
                  <a:cubicBezTo>
                    <a:pt x="3" y="23"/>
                    <a:pt x="3" y="23"/>
                    <a:pt x="3" y="23"/>
                  </a:cubicBezTo>
                  <a:cubicBezTo>
                    <a:pt x="3" y="23"/>
                    <a:pt x="2" y="23"/>
                    <a:pt x="2" y="23"/>
                  </a:cubicBezTo>
                  <a:cubicBezTo>
                    <a:pt x="2" y="23"/>
                    <a:pt x="2" y="23"/>
                    <a:pt x="2" y="23"/>
                  </a:cubicBezTo>
                  <a:cubicBezTo>
                    <a:pt x="2" y="23"/>
                    <a:pt x="2" y="23"/>
                    <a:pt x="2" y="23"/>
                  </a:cubicBezTo>
                  <a:close/>
                  <a:moveTo>
                    <a:pt x="38" y="22"/>
                  </a:moveTo>
                  <a:cubicBezTo>
                    <a:pt x="38" y="22"/>
                    <a:pt x="38" y="22"/>
                    <a:pt x="38" y="22"/>
                  </a:cubicBezTo>
                  <a:cubicBezTo>
                    <a:pt x="38" y="21"/>
                    <a:pt x="38" y="21"/>
                    <a:pt x="38" y="21"/>
                  </a:cubicBezTo>
                  <a:cubicBezTo>
                    <a:pt x="38" y="21"/>
                    <a:pt x="38" y="21"/>
                    <a:pt x="38" y="21"/>
                  </a:cubicBezTo>
                  <a:cubicBezTo>
                    <a:pt x="38" y="21"/>
                    <a:pt x="38" y="21"/>
                    <a:pt x="38" y="21"/>
                  </a:cubicBezTo>
                  <a:cubicBezTo>
                    <a:pt x="38" y="21"/>
                    <a:pt x="38" y="21"/>
                    <a:pt x="38" y="21"/>
                  </a:cubicBezTo>
                  <a:cubicBezTo>
                    <a:pt x="40" y="20"/>
                    <a:pt x="40" y="20"/>
                    <a:pt x="40" y="20"/>
                  </a:cubicBezTo>
                  <a:cubicBezTo>
                    <a:pt x="40" y="20"/>
                    <a:pt x="41" y="20"/>
                    <a:pt x="41" y="20"/>
                  </a:cubicBezTo>
                  <a:cubicBezTo>
                    <a:pt x="41" y="20"/>
                    <a:pt x="41" y="20"/>
                    <a:pt x="41" y="20"/>
                  </a:cubicBezTo>
                  <a:cubicBezTo>
                    <a:pt x="41" y="20"/>
                    <a:pt x="41" y="20"/>
                    <a:pt x="41" y="20"/>
                  </a:cubicBezTo>
                  <a:cubicBezTo>
                    <a:pt x="41" y="20"/>
                    <a:pt x="41" y="20"/>
                    <a:pt x="41" y="20"/>
                  </a:cubicBezTo>
                  <a:cubicBezTo>
                    <a:pt x="39" y="21"/>
                    <a:pt x="39" y="21"/>
                    <a:pt x="39" y="21"/>
                  </a:cubicBezTo>
                  <a:cubicBezTo>
                    <a:pt x="39" y="21"/>
                    <a:pt x="39" y="21"/>
                    <a:pt x="39" y="21"/>
                  </a:cubicBezTo>
                  <a:cubicBezTo>
                    <a:pt x="39" y="21"/>
                    <a:pt x="39" y="21"/>
                    <a:pt x="39" y="21"/>
                  </a:cubicBezTo>
                  <a:cubicBezTo>
                    <a:pt x="39" y="22"/>
                    <a:pt x="39" y="22"/>
                    <a:pt x="39" y="22"/>
                  </a:cubicBezTo>
                  <a:cubicBezTo>
                    <a:pt x="39" y="22"/>
                    <a:pt x="39" y="22"/>
                    <a:pt x="39" y="22"/>
                  </a:cubicBezTo>
                  <a:cubicBezTo>
                    <a:pt x="39" y="22"/>
                    <a:pt x="38" y="22"/>
                    <a:pt x="38" y="22"/>
                  </a:cubicBezTo>
                  <a:close/>
                  <a:moveTo>
                    <a:pt x="0" y="20"/>
                  </a:moveTo>
                  <a:cubicBezTo>
                    <a:pt x="0" y="20"/>
                    <a:pt x="0" y="20"/>
                    <a:pt x="0" y="20"/>
                  </a:cubicBezTo>
                  <a:cubicBezTo>
                    <a:pt x="0" y="20"/>
                    <a:pt x="0" y="20"/>
                    <a:pt x="0" y="20"/>
                  </a:cubicBezTo>
                  <a:cubicBezTo>
                    <a:pt x="0" y="20"/>
                    <a:pt x="0" y="20"/>
                    <a:pt x="0" y="20"/>
                  </a:cubicBezTo>
                  <a:cubicBezTo>
                    <a:pt x="0" y="20"/>
                    <a:pt x="0" y="20"/>
                    <a:pt x="0" y="20"/>
                  </a:cubicBezTo>
                  <a:cubicBezTo>
                    <a:pt x="0" y="20"/>
                    <a:pt x="0" y="20"/>
                    <a:pt x="0" y="20"/>
                  </a:cubicBezTo>
                  <a:cubicBezTo>
                    <a:pt x="0" y="20"/>
                    <a:pt x="0" y="20"/>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7"/>
                    <a:pt x="0" y="17"/>
                    <a:pt x="0" y="17"/>
                  </a:cubicBezTo>
                  <a:cubicBezTo>
                    <a:pt x="0" y="17"/>
                    <a:pt x="0" y="17"/>
                    <a:pt x="0" y="17"/>
                  </a:cubicBezTo>
                  <a:cubicBezTo>
                    <a:pt x="0" y="17"/>
                    <a:pt x="0" y="17"/>
                    <a:pt x="0" y="17"/>
                  </a:cubicBezTo>
                  <a:cubicBezTo>
                    <a:pt x="1" y="17"/>
                    <a:pt x="1" y="17"/>
                    <a:pt x="1" y="17"/>
                  </a:cubicBezTo>
                  <a:cubicBezTo>
                    <a:pt x="1" y="17"/>
                    <a:pt x="1" y="17"/>
                    <a:pt x="1" y="17"/>
                  </a:cubicBezTo>
                  <a:cubicBezTo>
                    <a:pt x="1" y="19"/>
                    <a:pt x="1" y="19"/>
                    <a:pt x="1" y="19"/>
                  </a:cubicBezTo>
                  <a:cubicBezTo>
                    <a:pt x="1" y="19"/>
                    <a:pt x="1" y="19"/>
                    <a:pt x="1" y="19"/>
                  </a:cubicBezTo>
                  <a:cubicBezTo>
                    <a:pt x="1" y="19"/>
                    <a:pt x="1" y="19"/>
                    <a:pt x="1" y="19"/>
                  </a:cubicBezTo>
                  <a:cubicBezTo>
                    <a:pt x="1" y="19"/>
                    <a:pt x="1" y="19"/>
                    <a:pt x="1" y="19"/>
                  </a:cubicBezTo>
                  <a:cubicBezTo>
                    <a:pt x="1" y="19"/>
                    <a:pt x="1" y="19"/>
                    <a:pt x="1" y="19"/>
                  </a:cubicBezTo>
                  <a:cubicBezTo>
                    <a:pt x="1" y="19"/>
                    <a:pt x="1" y="19"/>
                    <a:pt x="1" y="19"/>
                  </a:cubicBezTo>
                  <a:cubicBezTo>
                    <a:pt x="1" y="19"/>
                    <a:pt x="1" y="19"/>
                    <a:pt x="1" y="19"/>
                  </a:cubicBezTo>
                  <a:cubicBezTo>
                    <a:pt x="1" y="19"/>
                    <a:pt x="1" y="19"/>
                    <a:pt x="1" y="19"/>
                  </a:cubicBezTo>
                  <a:cubicBezTo>
                    <a:pt x="1" y="19"/>
                    <a:pt x="1" y="19"/>
                    <a:pt x="1" y="19"/>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0" y="20"/>
                    <a:pt x="0" y="20"/>
                  </a:cubicBezTo>
                  <a:close/>
                  <a:moveTo>
                    <a:pt x="42" y="18"/>
                  </a:moveTo>
                  <a:cubicBezTo>
                    <a:pt x="42" y="16"/>
                    <a:pt x="42" y="16"/>
                    <a:pt x="42" y="16"/>
                  </a:cubicBezTo>
                  <a:cubicBezTo>
                    <a:pt x="42" y="15"/>
                    <a:pt x="42" y="15"/>
                    <a:pt x="42" y="15"/>
                  </a:cubicBezTo>
                  <a:cubicBezTo>
                    <a:pt x="42" y="15"/>
                    <a:pt x="42" y="15"/>
                    <a:pt x="42" y="15"/>
                  </a:cubicBezTo>
                  <a:cubicBezTo>
                    <a:pt x="42" y="15"/>
                    <a:pt x="42" y="15"/>
                    <a:pt x="42" y="16"/>
                  </a:cubicBezTo>
                  <a:cubicBezTo>
                    <a:pt x="42" y="16"/>
                    <a:pt x="42" y="16"/>
                    <a:pt x="42" y="16"/>
                  </a:cubicBezTo>
                  <a:cubicBezTo>
                    <a:pt x="42" y="18"/>
                    <a:pt x="42" y="18"/>
                    <a:pt x="42" y="18"/>
                  </a:cubicBezTo>
                  <a:cubicBezTo>
                    <a:pt x="42" y="18"/>
                    <a:pt x="42" y="19"/>
                    <a:pt x="42" y="19"/>
                  </a:cubicBezTo>
                  <a:cubicBezTo>
                    <a:pt x="42" y="19"/>
                    <a:pt x="42" y="19"/>
                    <a:pt x="42" y="19"/>
                  </a:cubicBezTo>
                  <a:cubicBezTo>
                    <a:pt x="42" y="19"/>
                    <a:pt x="42" y="18"/>
                    <a:pt x="42" y="18"/>
                  </a:cubicBezTo>
                  <a:close/>
                  <a:moveTo>
                    <a:pt x="0" y="15"/>
                  </a:move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3"/>
                  </a:cubicBezTo>
                  <a:cubicBezTo>
                    <a:pt x="0" y="13"/>
                    <a:pt x="0" y="13"/>
                    <a:pt x="0" y="13"/>
                  </a:cubicBezTo>
                  <a:cubicBezTo>
                    <a:pt x="0" y="13"/>
                    <a:pt x="0" y="13"/>
                    <a:pt x="0" y="13"/>
                  </a:cubicBezTo>
                  <a:cubicBezTo>
                    <a:pt x="0" y="13"/>
                    <a:pt x="0" y="13"/>
                    <a:pt x="0" y="13"/>
                  </a:cubicBezTo>
                  <a:cubicBezTo>
                    <a:pt x="0" y="13"/>
                    <a:pt x="0" y="13"/>
                    <a:pt x="1" y="13"/>
                  </a:cubicBezTo>
                  <a:cubicBezTo>
                    <a:pt x="1" y="13"/>
                    <a:pt x="1" y="13"/>
                    <a:pt x="1" y="13"/>
                  </a:cubicBezTo>
                  <a:cubicBezTo>
                    <a:pt x="1" y="13"/>
                    <a:pt x="1" y="13"/>
                    <a:pt x="1" y="13"/>
                  </a:cubicBezTo>
                  <a:cubicBezTo>
                    <a:pt x="1" y="13"/>
                    <a:pt x="1" y="13"/>
                    <a:pt x="1" y="13"/>
                  </a:cubicBezTo>
                  <a:cubicBezTo>
                    <a:pt x="1" y="12"/>
                    <a:pt x="1" y="12"/>
                    <a:pt x="1" y="12"/>
                  </a:cubicBezTo>
                  <a:cubicBezTo>
                    <a:pt x="1" y="12"/>
                    <a:pt x="1" y="12"/>
                    <a:pt x="1" y="12"/>
                  </a:cubicBezTo>
                  <a:cubicBezTo>
                    <a:pt x="1" y="12"/>
                    <a:pt x="1" y="12"/>
                    <a:pt x="1" y="12"/>
                  </a:cubicBezTo>
                  <a:cubicBezTo>
                    <a:pt x="1" y="12"/>
                    <a:pt x="1" y="12"/>
                    <a:pt x="1" y="12"/>
                  </a:cubicBezTo>
                  <a:cubicBezTo>
                    <a:pt x="1" y="13"/>
                    <a:pt x="1" y="13"/>
                    <a:pt x="1" y="13"/>
                  </a:cubicBezTo>
                  <a:cubicBezTo>
                    <a:pt x="1" y="13"/>
                    <a:pt x="1" y="13"/>
                    <a:pt x="1" y="13"/>
                  </a:cubicBezTo>
                  <a:cubicBezTo>
                    <a:pt x="1" y="13"/>
                    <a:pt x="1" y="13"/>
                    <a:pt x="1" y="13"/>
                  </a:cubicBezTo>
                  <a:cubicBezTo>
                    <a:pt x="1" y="13"/>
                    <a:pt x="1" y="13"/>
                    <a:pt x="1" y="13"/>
                  </a:cubicBezTo>
                  <a:cubicBezTo>
                    <a:pt x="1" y="13"/>
                    <a:pt x="1" y="13"/>
                    <a:pt x="1" y="13"/>
                  </a:cubicBezTo>
                  <a:cubicBezTo>
                    <a:pt x="1" y="13"/>
                    <a:pt x="1" y="13"/>
                    <a:pt x="1" y="13"/>
                  </a:cubicBezTo>
                  <a:cubicBezTo>
                    <a:pt x="1" y="13"/>
                    <a:pt x="1" y="13"/>
                    <a:pt x="1" y="13"/>
                  </a:cubicBezTo>
                  <a:cubicBezTo>
                    <a:pt x="1" y="13"/>
                    <a:pt x="1" y="13"/>
                    <a:pt x="1" y="13"/>
                  </a:cubicBezTo>
                  <a:cubicBezTo>
                    <a:pt x="1" y="13"/>
                    <a:pt x="1" y="13"/>
                    <a:pt x="1" y="13"/>
                  </a:cubicBezTo>
                  <a:cubicBezTo>
                    <a:pt x="1" y="13"/>
                    <a:pt x="1" y="13"/>
                    <a:pt x="1" y="13"/>
                  </a:cubicBezTo>
                  <a:cubicBezTo>
                    <a:pt x="1" y="13"/>
                    <a:pt x="1" y="13"/>
                    <a:pt x="1" y="13"/>
                  </a:cubicBezTo>
                  <a:cubicBezTo>
                    <a:pt x="1" y="13"/>
                    <a:pt x="1" y="14"/>
                    <a:pt x="1" y="14"/>
                  </a:cubicBezTo>
                  <a:cubicBezTo>
                    <a:pt x="1" y="14"/>
                    <a:pt x="1" y="14"/>
                    <a:pt x="1" y="14"/>
                  </a:cubicBezTo>
                  <a:cubicBezTo>
                    <a:pt x="1" y="14"/>
                    <a:pt x="1" y="14"/>
                    <a:pt x="1" y="14"/>
                  </a:cubicBezTo>
                  <a:cubicBezTo>
                    <a:pt x="1" y="14"/>
                    <a:pt x="1" y="14"/>
                    <a:pt x="1" y="14"/>
                  </a:cubicBezTo>
                  <a:cubicBezTo>
                    <a:pt x="1" y="14"/>
                    <a:pt x="1" y="14"/>
                    <a:pt x="1" y="14"/>
                  </a:cubicBezTo>
                  <a:cubicBezTo>
                    <a:pt x="1" y="14"/>
                    <a:pt x="1" y="14"/>
                    <a:pt x="1" y="14"/>
                  </a:cubicBezTo>
                  <a:cubicBezTo>
                    <a:pt x="1" y="14"/>
                    <a:pt x="1" y="14"/>
                    <a:pt x="1" y="14"/>
                  </a:cubicBezTo>
                  <a:cubicBezTo>
                    <a:pt x="1" y="14"/>
                    <a:pt x="1" y="14"/>
                    <a:pt x="1" y="14"/>
                  </a:cubicBezTo>
                  <a:cubicBezTo>
                    <a:pt x="1" y="14"/>
                    <a:pt x="1" y="14"/>
                    <a:pt x="1" y="14"/>
                  </a:cubicBezTo>
                  <a:cubicBezTo>
                    <a:pt x="1" y="14"/>
                    <a:pt x="1" y="14"/>
                    <a:pt x="1" y="14"/>
                  </a:cubicBezTo>
                  <a:cubicBezTo>
                    <a:pt x="1" y="15"/>
                    <a:pt x="1" y="15"/>
                    <a:pt x="1" y="15"/>
                  </a:cubicBezTo>
                  <a:cubicBezTo>
                    <a:pt x="1" y="15"/>
                    <a:pt x="1" y="15"/>
                    <a:pt x="0" y="15"/>
                  </a:cubicBezTo>
                  <a:cubicBezTo>
                    <a:pt x="0" y="15"/>
                    <a:pt x="0" y="15"/>
                    <a:pt x="0" y="15"/>
                  </a:cubicBezTo>
                  <a:cubicBezTo>
                    <a:pt x="0" y="15"/>
                    <a:pt x="0" y="15"/>
                    <a:pt x="0" y="15"/>
                  </a:cubicBezTo>
                  <a:close/>
                  <a:moveTo>
                    <a:pt x="42" y="13"/>
                  </a:moveTo>
                  <a:cubicBezTo>
                    <a:pt x="42" y="12"/>
                    <a:pt x="42" y="12"/>
                    <a:pt x="42" y="12"/>
                  </a:cubicBezTo>
                  <a:cubicBezTo>
                    <a:pt x="42" y="12"/>
                    <a:pt x="41" y="11"/>
                    <a:pt x="41" y="11"/>
                  </a:cubicBezTo>
                  <a:cubicBezTo>
                    <a:pt x="41" y="11"/>
                    <a:pt x="41" y="11"/>
                    <a:pt x="41" y="11"/>
                  </a:cubicBezTo>
                  <a:cubicBezTo>
                    <a:pt x="41" y="11"/>
                    <a:pt x="41" y="11"/>
                    <a:pt x="41" y="11"/>
                  </a:cubicBezTo>
                  <a:cubicBezTo>
                    <a:pt x="41" y="11"/>
                    <a:pt x="41" y="11"/>
                    <a:pt x="41" y="10"/>
                  </a:cubicBezTo>
                  <a:cubicBezTo>
                    <a:pt x="41" y="10"/>
                    <a:pt x="41" y="10"/>
                    <a:pt x="41" y="10"/>
                  </a:cubicBezTo>
                  <a:cubicBezTo>
                    <a:pt x="41" y="10"/>
                    <a:pt x="42" y="10"/>
                    <a:pt x="42" y="10"/>
                  </a:cubicBezTo>
                  <a:cubicBezTo>
                    <a:pt x="42" y="10"/>
                    <a:pt x="42" y="10"/>
                    <a:pt x="42" y="10"/>
                  </a:cubicBezTo>
                  <a:cubicBezTo>
                    <a:pt x="42" y="11"/>
                    <a:pt x="42" y="11"/>
                    <a:pt x="42" y="12"/>
                  </a:cubicBezTo>
                  <a:cubicBezTo>
                    <a:pt x="42" y="12"/>
                    <a:pt x="42" y="12"/>
                    <a:pt x="42" y="12"/>
                  </a:cubicBezTo>
                  <a:cubicBezTo>
                    <a:pt x="42" y="13"/>
                    <a:pt x="42" y="13"/>
                    <a:pt x="42" y="13"/>
                  </a:cubicBezTo>
                  <a:cubicBezTo>
                    <a:pt x="42" y="13"/>
                    <a:pt x="42" y="14"/>
                    <a:pt x="42" y="14"/>
                  </a:cubicBezTo>
                  <a:cubicBezTo>
                    <a:pt x="42" y="14"/>
                    <a:pt x="42" y="14"/>
                    <a:pt x="42" y="14"/>
                  </a:cubicBezTo>
                  <a:cubicBezTo>
                    <a:pt x="42" y="14"/>
                    <a:pt x="42" y="13"/>
                    <a:pt x="42" y="13"/>
                  </a:cubicBezTo>
                  <a:close/>
                  <a:moveTo>
                    <a:pt x="1" y="13"/>
                  </a:moveTo>
                  <a:cubicBezTo>
                    <a:pt x="1" y="13"/>
                    <a:pt x="1" y="13"/>
                    <a:pt x="1" y="13"/>
                  </a:cubicBezTo>
                  <a:cubicBezTo>
                    <a:pt x="1" y="13"/>
                    <a:pt x="1" y="13"/>
                    <a:pt x="1" y="13"/>
                  </a:cubicBezTo>
                  <a:close/>
                  <a:moveTo>
                    <a:pt x="2" y="11"/>
                  </a:moveTo>
                  <a:cubicBezTo>
                    <a:pt x="2" y="11"/>
                    <a:pt x="2" y="11"/>
                    <a:pt x="2" y="10"/>
                  </a:cubicBezTo>
                  <a:cubicBezTo>
                    <a:pt x="2" y="10"/>
                    <a:pt x="2" y="10"/>
                    <a:pt x="2" y="10"/>
                  </a:cubicBezTo>
                  <a:cubicBezTo>
                    <a:pt x="2" y="10"/>
                    <a:pt x="2" y="10"/>
                    <a:pt x="2" y="10"/>
                  </a:cubicBezTo>
                  <a:cubicBezTo>
                    <a:pt x="2" y="10"/>
                    <a:pt x="2" y="10"/>
                    <a:pt x="2" y="10"/>
                  </a:cubicBezTo>
                  <a:cubicBezTo>
                    <a:pt x="2" y="10"/>
                    <a:pt x="3" y="9"/>
                    <a:pt x="3" y="9"/>
                  </a:cubicBezTo>
                  <a:cubicBezTo>
                    <a:pt x="3" y="9"/>
                    <a:pt x="3" y="9"/>
                    <a:pt x="3" y="9"/>
                  </a:cubicBezTo>
                  <a:cubicBezTo>
                    <a:pt x="3" y="9"/>
                    <a:pt x="4" y="10"/>
                    <a:pt x="4" y="10"/>
                  </a:cubicBezTo>
                  <a:cubicBezTo>
                    <a:pt x="4" y="10"/>
                    <a:pt x="4" y="10"/>
                    <a:pt x="4" y="10"/>
                  </a:cubicBezTo>
                  <a:cubicBezTo>
                    <a:pt x="4" y="10"/>
                    <a:pt x="4" y="10"/>
                    <a:pt x="4" y="10"/>
                  </a:cubicBezTo>
                  <a:cubicBezTo>
                    <a:pt x="5" y="10"/>
                    <a:pt x="5" y="10"/>
                    <a:pt x="5" y="10"/>
                  </a:cubicBezTo>
                  <a:cubicBezTo>
                    <a:pt x="5" y="10"/>
                    <a:pt x="5" y="10"/>
                    <a:pt x="5" y="10"/>
                  </a:cubicBezTo>
                  <a:cubicBezTo>
                    <a:pt x="5" y="10"/>
                    <a:pt x="5" y="10"/>
                    <a:pt x="4" y="10"/>
                  </a:cubicBezTo>
                  <a:cubicBezTo>
                    <a:pt x="4" y="10"/>
                    <a:pt x="4" y="10"/>
                    <a:pt x="4" y="10"/>
                  </a:cubicBezTo>
                  <a:cubicBezTo>
                    <a:pt x="4" y="10"/>
                    <a:pt x="4" y="10"/>
                    <a:pt x="4" y="10"/>
                  </a:cubicBezTo>
                  <a:cubicBezTo>
                    <a:pt x="3" y="10"/>
                    <a:pt x="3" y="10"/>
                    <a:pt x="3" y="10"/>
                  </a:cubicBezTo>
                  <a:cubicBezTo>
                    <a:pt x="3" y="10"/>
                    <a:pt x="3" y="10"/>
                    <a:pt x="3" y="10"/>
                  </a:cubicBezTo>
                  <a:cubicBezTo>
                    <a:pt x="3" y="10"/>
                    <a:pt x="3" y="10"/>
                    <a:pt x="3" y="11"/>
                  </a:cubicBezTo>
                  <a:cubicBezTo>
                    <a:pt x="3" y="11"/>
                    <a:pt x="3" y="11"/>
                    <a:pt x="3"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lose/>
                  <a:moveTo>
                    <a:pt x="6" y="10"/>
                  </a:moveTo>
                  <a:cubicBezTo>
                    <a:pt x="6" y="10"/>
                    <a:pt x="6" y="10"/>
                    <a:pt x="7" y="9"/>
                  </a:cubicBezTo>
                  <a:cubicBezTo>
                    <a:pt x="7" y="9"/>
                    <a:pt x="7" y="9"/>
                    <a:pt x="7" y="9"/>
                  </a:cubicBezTo>
                  <a:cubicBezTo>
                    <a:pt x="9" y="8"/>
                    <a:pt x="9" y="8"/>
                    <a:pt x="9" y="8"/>
                  </a:cubicBezTo>
                  <a:cubicBezTo>
                    <a:pt x="9" y="8"/>
                    <a:pt x="9" y="8"/>
                    <a:pt x="9" y="8"/>
                  </a:cubicBezTo>
                  <a:cubicBezTo>
                    <a:pt x="9" y="8"/>
                    <a:pt x="9" y="8"/>
                    <a:pt x="9" y="8"/>
                  </a:cubicBezTo>
                  <a:cubicBezTo>
                    <a:pt x="9" y="9"/>
                    <a:pt x="9" y="9"/>
                    <a:pt x="9" y="9"/>
                  </a:cubicBezTo>
                  <a:cubicBezTo>
                    <a:pt x="9" y="9"/>
                    <a:pt x="9" y="9"/>
                    <a:pt x="9" y="9"/>
                  </a:cubicBezTo>
                  <a:cubicBezTo>
                    <a:pt x="7" y="10"/>
                    <a:pt x="7" y="10"/>
                    <a:pt x="7" y="10"/>
                  </a:cubicBezTo>
                  <a:cubicBezTo>
                    <a:pt x="7" y="10"/>
                    <a:pt x="7" y="10"/>
                    <a:pt x="7" y="10"/>
                  </a:cubicBezTo>
                  <a:cubicBezTo>
                    <a:pt x="7" y="10"/>
                    <a:pt x="7" y="10"/>
                    <a:pt x="7" y="10"/>
                  </a:cubicBezTo>
                  <a:cubicBezTo>
                    <a:pt x="7" y="10"/>
                    <a:pt x="6" y="10"/>
                    <a:pt x="6" y="10"/>
                  </a:cubicBezTo>
                  <a:close/>
                  <a:moveTo>
                    <a:pt x="39" y="10"/>
                  </a:moveTo>
                  <a:cubicBezTo>
                    <a:pt x="37" y="9"/>
                    <a:pt x="37" y="9"/>
                    <a:pt x="37" y="9"/>
                  </a:cubicBezTo>
                  <a:cubicBezTo>
                    <a:pt x="37" y="8"/>
                    <a:pt x="37" y="8"/>
                    <a:pt x="37" y="8"/>
                  </a:cubicBezTo>
                  <a:cubicBezTo>
                    <a:pt x="37" y="8"/>
                    <a:pt x="37" y="8"/>
                    <a:pt x="37" y="8"/>
                  </a:cubicBezTo>
                  <a:cubicBezTo>
                    <a:pt x="37" y="8"/>
                    <a:pt x="37" y="8"/>
                    <a:pt x="37" y="8"/>
                  </a:cubicBezTo>
                  <a:cubicBezTo>
                    <a:pt x="37" y="8"/>
                    <a:pt x="37" y="8"/>
                    <a:pt x="37" y="8"/>
                  </a:cubicBezTo>
                  <a:cubicBezTo>
                    <a:pt x="40" y="9"/>
                    <a:pt x="40" y="9"/>
                    <a:pt x="40" y="9"/>
                  </a:cubicBezTo>
                  <a:cubicBezTo>
                    <a:pt x="40" y="9"/>
                    <a:pt x="40" y="9"/>
                    <a:pt x="40" y="10"/>
                  </a:cubicBezTo>
                  <a:cubicBezTo>
                    <a:pt x="40" y="10"/>
                    <a:pt x="40" y="10"/>
                    <a:pt x="40" y="10"/>
                  </a:cubicBezTo>
                  <a:cubicBezTo>
                    <a:pt x="40" y="10"/>
                    <a:pt x="40" y="10"/>
                    <a:pt x="39" y="10"/>
                  </a:cubicBezTo>
                  <a:cubicBezTo>
                    <a:pt x="39" y="10"/>
                    <a:pt x="39" y="10"/>
                    <a:pt x="39" y="10"/>
                  </a:cubicBezTo>
                  <a:cubicBezTo>
                    <a:pt x="39" y="10"/>
                    <a:pt x="39" y="10"/>
                    <a:pt x="39" y="10"/>
                  </a:cubicBezTo>
                  <a:close/>
                  <a:moveTo>
                    <a:pt x="11" y="8"/>
                  </a:moveTo>
                  <a:cubicBezTo>
                    <a:pt x="11" y="7"/>
                    <a:pt x="11" y="7"/>
                    <a:pt x="11" y="7"/>
                  </a:cubicBezTo>
                  <a:cubicBezTo>
                    <a:pt x="11" y="7"/>
                    <a:pt x="11" y="7"/>
                    <a:pt x="11" y="7"/>
                  </a:cubicBezTo>
                  <a:cubicBezTo>
                    <a:pt x="13" y="6"/>
                    <a:pt x="13" y="6"/>
                    <a:pt x="13" y="6"/>
                  </a:cubicBezTo>
                  <a:cubicBezTo>
                    <a:pt x="13" y="6"/>
                    <a:pt x="13" y="6"/>
                    <a:pt x="14" y="6"/>
                  </a:cubicBezTo>
                  <a:cubicBezTo>
                    <a:pt x="14" y="6"/>
                    <a:pt x="14" y="6"/>
                    <a:pt x="14" y="6"/>
                  </a:cubicBezTo>
                  <a:cubicBezTo>
                    <a:pt x="14" y="6"/>
                    <a:pt x="14" y="6"/>
                    <a:pt x="13" y="6"/>
                  </a:cubicBezTo>
                  <a:cubicBezTo>
                    <a:pt x="13" y="6"/>
                    <a:pt x="13" y="6"/>
                    <a:pt x="13" y="6"/>
                  </a:cubicBezTo>
                  <a:cubicBezTo>
                    <a:pt x="11" y="8"/>
                    <a:pt x="11" y="8"/>
                    <a:pt x="11" y="8"/>
                  </a:cubicBezTo>
                  <a:cubicBezTo>
                    <a:pt x="11" y="8"/>
                    <a:pt x="11" y="8"/>
                    <a:pt x="11" y="8"/>
                  </a:cubicBezTo>
                  <a:cubicBezTo>
                    <a:pt x="11" y="8"/>
                    <a:pt x="11" y="8"/>
                    <a:pt x="11" y="8"/>
                  </a:cubicBezTo>
                  <a:cubicBezTo>
                    <a:pt x="11" y="8"/>
                    <a:pt x="11" y="8"/>
                    <a:pt x="11" y="8"/>
                  </a:cubicBezTo>
                  <a:close/>
                  <a:moveTo>
                    <a:pt x="35" y="7"/>
                  </a:moveTo>
                  <a:cubicBezTo>
                    <a:pt x="33" y="6"/>
                    <a:pt x="33" y="6"/>
                    <a:pt x="33" y="6"/>
                  </a:cubicBezTo>
                  <a:cubicBezTo>
                    <a:pt x="32" y="6"/>
                    <a:pt x="32" y="6"/>
                    <a:pt x="33" y="5"/>
                  </a:cubicBezTo>
                  <a:cubicBezTo>
                    <a:pt x="33" y="5"/>
                    <a:pt x="33" y="5"/>
                    <a:pt x="33" y="5"/>
                  </a:cubicBezTo>
                  <a:cubicBezTo>
                    <a:pt x="33" y="5"/>
                    <a:pt x="33" y="5"/>
                    <a:pt x="33" y="5"/>
                  </a:cubicBezTo>
                  <a:cubicBezTo>
                    <a:pt x="33" y="5"/>
                    <a:pt x="33" y="5"/>
                    <a:pt x="33" y="5"/>
                  </a:cubicBezTo>
                  <a:cubicBezTo>
                    <a:pt x="35" y="7"/>
                    <a:pt x="35" y="7"/>
                    <a:pt x="35" y="7"/>
                  </a:cubicBezTo>
                  <a:cubicBezTo>
                    <a:pt x="35" y="7"/>
                    <a:pt x="36" y="7"/>
                    <a:pt x="35" y="7"/>
                  </a:cubicBezTo>
                  <a:cubicBezTo>
                    <a:pt x="35" y="7"/>
                    <a:pt x="35" y="7"/>
                    <a:pt x="35" y="7"/>
                  </a:cubicBezTo>
                  <a:cubicBezTo>
                    <a:pt x="35" y="7"/>
                    <a:pt x="35" y="7"/>
                    <a:pt x="35" y="7"/>
                  </a:cubicBezTo>
                  <a:cubicBezTo>
                    <a:pt x="35" y="7"/>
                    <a:pt x="35" y="7"/>
                    <a:pt x="35" y="7"/>
                  </a:cubicBezTo>
                  <a:cubicBezTo>
                    <a:pt x="35" y="7"/>
                    <a:pt x="35" y="7"/>
                    <a:pt x="35" y="7"/>
                  </a:cubicBezTo>
                  <a:close/>
                  <a:moveTo>
                    <a:pt x="15" y="5"/>
                  </a:moveTo>
                  <a:cubicBezTo>
                    <a:pt x="15" y="5"/>
                    <a:pt x="15" y="5"/>
                    <a:pt x="15" y="4"/>
                  </a:cubicBezTo>
                  <a:cubicBezTo>
                    <a:pt x="15" y="4"/>
                    <a:pt x="15" y="4"/>
                    <a:pt x="15" y="4"/>
                  </a:cubicBezTo>
                  <a:cubicBezTo>
                    <a:pt x="17" y="3"/>
                    <a:pt x="17" y="3"/>
                    <a:pt x="17" y="3"/>
                  </a:cubicBezTo>
                  <a:cubicBezTo>
                    <a:pt x="18" y="3"/>
                    <a:pt x="18" y="3"/>
                    <a:pt x="18" y="3"/>
                  </a:cubicBezTo>
                  <a:cubicBezTo>
                    <a:pt x="18" y="3"/>
                    <a:pt x="18" y="3"/>
                    <a:pt x="18" y="3"/>
                  </a:cubicBezTo>
                  <a:cubicBezTo>
                    <a:pt x="18" y="4"/>
                    <a:pt x="18" y="4"/>
                    <a:pt x="18" y="4"/>
                  </a:cubicBezTo>
                  <a:cubicBezTo>
                    <a:pt x="18" y="4"/>
                    <a:pt x="18" y="4"/>
                    <a:pt x="18" y="4"/>
                  </a:cubicBezTo>
                  <a:cubicBezTo>
                    <a:pt x="16" y="5"/>
                    <a:pt x="16" y="5"/>
                    <a:pt x="16" y="5"/>
                  </a:cubicBezTo>
                  <a:cubicBezTo>
                    <a:pt x="16" y="5"/>
                    <a:pt x="15" y="5"/>
                    <a:pt x="15" y="5"/>
                  </a:cubicBezTo>
                  <a:cubicBezTo>
                    <a:pt x="15" y="5"/>
                    <a:pt x="15" y="5"/>
                    <a:pt x="15" y="5"/>
                  </a:cubicBezTo>
                  <a:cubicBezTo>
                    <a:pt x="15" y="5"/>
                    <a:pt x="15" y="5"/>
                    <a:pt x="15" y="5"/>
                  </a:cubicBezTo>
                  <a:close/>
                  <a:moveTo>
                    <a:pt x="31" y="5"/>
                  </a:moveTo>
                  <a:cubicBezTo>
                    <a:pt x="28" y="4"/>
                    <a:pt x="28" y="4"/>
                    <a:pt x="28" y="4"/>
                  </a:cubicBezTo>
                  <a:cubicBezTo>
                    <a:pt x="28" y="3"/>
                    <a:pt x="28" y="3"/>
                    <a:pt x="28" y="3"/>
                  </a:cubicBezTo>
                  <a:cubicBezTo>
                    <a:pt x="28" y="3"/>
                    <a:pt x="28" y="3"/>
                    <a:pt x="28" y="3"/>
                  </a:cubicBezTo>
                  <a:cubicBezTo>
                    <a:pt x="28" y="3"/>
                    <a:pt x="29" y="3"/>
                    <a:pt x="29" y="3"/>
                  </a:cubicBezTo>
                  <a:cubicBezTo>
                    <a:pt x="29" y="3"/>
                    <a:pt x="29" y="3"/>
                    <a:pt x="29" y="3"/>
                  </a:cubicBezTo>
                  <a:cubicBezTo>
                    <a:pt x="31" y="4"/>
                    <a:pt x="31" y="4"/>
                    <a:pt x="31" y="4"/>
                  </a:cubicBezTo>
                  <a:cubicBezTo>
                    <a:pt x="31" y="4"/>
                    <a:pt x="31" y="4"/>
                    <a:pt x="31" y="5"/>
                  </a:cubicBezTo>
                  <a:cubicBezTo>
                    <a:pt x="31" y="5"/>
                    <a:pt x="31" y="5"/>
                    <a:pt x="31" y="5"/>
                  </a:cubicBezTo>
                  <a:cubicBezTo>
                    <a:pt x="31" y="5"/>
                    <a:pt x="31" y="5"/>
                    <a:pt x="31" y="5"/>
                  </a:cubicBezTo>
                  <a:cubicBezTo>
                    <a:pt x="31" y="5"/>
                    <a:pt x="31" y="5"/>
                    <a:pt x="31" y="5"/>
                  </a:cubicBezTo>
                  <a:cubicBezTo>
                    <a:pt x="31" y="5"/>
                    <a:pt x="31" y="5"/>
                    <a:pt x="31" y="5"/>
                  </a:cubicBezTo>
                  <a:close/>
                  <a:moveTo>
                    <a:pt x="19" y="2"/>
                  </a:moveTo>
                  <a:cubicBezTo>
                    <a:pt x="19" y="2"/>
                    <a:pt x="19" y="2"/>
                    <a:pt x="20" y="2"/>
                  </a:cubicBezTo>
                  <a:cubicBezTo>
                    <a:pt x="20" y="2"/>
                    <a:pt x="20" y="2"/>
                    <a:pt x="20" y="2"/>
                  </a:cubicBezTo>
                  <a:cubicBezTo>
                    <a:pt x="22" y="1"/>
                    <a:pt x="22" y="1"/>
                    <a:pt x="22" y="1"/>
                  </a:cubicBezTo>
                  <a:cubicBezTo>
                    <a:pt x="22" y="1"/>
                    <a:pt x="22" y="1"/>
                    <a:pt x="22" y="1"/>
                  </a:cubicBezTo>
                  <a:cubicBezTo>
                    <a:pt x="22" y="1"/>
                    <a:pt x="22" y="1"/>
                    <a:pt x="22" y="1"/>
                  </a:cubicBezTo>
                  <a:cubicBezTo>
                    <a:pt x="22" y="1"/>
                    <a:pt x="22" y="1"/>
                    <a:pt x="22" y="1"/>
                  </a:cubicBezTo>
                  <a:cubicBezTo>
                    <a:pt x="22" y="1"/>
                    <a:pt x="22" y="1"/>
                    <a:pt x="22" y="1"/>
                  </a:cubicBezTo>
                  <a:cubicBezTo>
                    <a:pt x="20" y="3"/>
                    <a:pt x="20" y="3"/>
                    <a:pt x="20" y="3"/>
                  </a:cubicBezTo>
                  <a:cubicBezTo>
                    <a:pt x="20" y="3"/>
                    <a:pt x="20" y="3"/>
                    <a:pt x="20" y="3"/>
                  </a:cubicBezTo>
                  <a:cubicBezTo>
                    <a:pt x="20" y="3"/>
                    <a:pt x="20" y="3"/>
                    <a:pt x="20" y="3"/>
                  </a:cubicBezTo>
                  <a:cubicBezTo>
                    <a:pt x="20" y="3"/>
                    <a:pt x="19" y="3"/>
                    <a:pt x="19" y="2"/>
                  </a:cubicBezTo>
                  <a:close/>
                  <a:moveTo>
                    <a:pt x="26" y="2"/>
                  </a:moveTo>
                  <a:cubicBezTo>
                    <a:pt x="24" y="1"/>
                    <a:pt x="24" y="1"/>
                    <a:pt x="24" y="1"/>
                  </a:cubicBezTo>
                  <a:cubicBezTo>
                    <a:pt x="24" y="1"/>
                    <a:pt x="24" y="1"/>
                    <a:pt x="24" y="0"/>
                  </a:cubicBezTo>
                  <a:cubicBezTo>
                    <a:pt x="24" y="0"/>
                    <a:pt x="24" y="0"/>
                    <a:pt x="24" y="0"/>
                  </a:cubicBezTo>
                  <a:cubicBezTo>
                    <a:pt x="24" y="0"/>
                    <a:pt x="24" y="0"/>
                    <a:pt x="24" y="0"/>
                  </a:cubicBezTo>
                  <a:cubicBezTo>
                    <a:pt x="24" y="0"/>
                    <a:pt x="24" y="0"/>
                    <a:pt x="24" y="0"/>
                  </a:cubicBezTo>
                  <a:cubicBezTo>
                    <a:pt x="24" y="0"/>
                    <a:pt x="24" y="0"/>
                    <a:pt x="24" y="0"/>
                  </a:cubicBezTo>
                  <a:cubicBezTo>
                    <a:pt x="27" y="2"/>
                    <a:pt x="27" y="2"/>
                    <a:pt x="27" y="2"/>
                  </a:cubicBezTo>
                  <a:cubicBezTo>
                    <a:pt x="27" y="2"/>
                    <a:pt x="27" y="2"/>
                    <a:pt x="27" y="2"/>
                  </a:cubicBezTo>
                  <a:cubicBezTo>
                    <a:pt x="27" y="2"/>
                    <a:pt x="27" y="2"/>
                    <a:pt x="27" y="2"/>
                  </a:cubicBezTo>
                  <a:cubicBezTo>
                    <a:pt x="27" y="2"/>
                    <a:pt x="27" y="2"/>
                    <a:pt x="26" y="2"/>
                  </a:cubicBezTo>
                  <a:cubicBezTo>
                    <a:pt x="26" y="2"/>
                    <a:pt x="26" y="2"/>
                    <a:pt x="26" y="2"/>
                  </a:cubicBezTo>
                  <a:cubicBezTo>
                    <a:pt x="26" y="2"/>
                    <a:pt x="26" y="2"/>
                    <a:pt x="2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sp>
          <p:nvSpPr>
            <p:cNvPr id="92" name="Freeform 46"/>
            <p:cNvSpPr>
              <a:spLocks noEditPoints="1"/>
            </p:cNvSpPr>
            <p:nvPr/>
          </p:nvSpPr>
          <p:spPr bwMode="auto">
            <a:xfrm>
              <a:off x="315" y="249"/>
              <a:ext cx="141" cy="168"/>
            </a:xfrm>
            <a:custGeom>
              <a:avLst/>
              <a:gdLst>
                <a:gd name="T0" fmla="*/ 2 w 59"/>
                <a:gd name="T1" fmla="*/ 0 h 70"/>
                <a:gd name="T2" fmla="*/ 3 w 59"/>
                <a:gd name="T3" fmla="*/ 11 h 70"/>
                <a:gd name="T4" fmla="*/ 53 w 59"/>
                <a:gd name="T5" fmla="*/ 9 h 70"/>
                <a:gd name="T6" fmla="*/ 7 w 59"/>
                <a:gd name="T7" fmla="*/ 42 h 70"/>
                <a:gd name="T8" fmla="*/ 23 w 59"/>
                <a:gd name="T9" fmla="*/ 50 h 70"/>
                <a:gd name="T10" fmla="*/ 21 w 59"/>
                <a:gd name="T11" fmla="*/ 69 h 70"/>
                <a:gd name="T12" fmla="*/ 49 w 59"/>
                <a:gd name="T13" fmla="*/ 60 h 70"/>
                <a:gd name="T14" fmla="*/ 51 w 59"/>
                <a:gd name="T15" fmla="*/ 56 h 70"/>
                <a:gd name="T16" fmla="*/ 59 w 59"/>
                <a:gd name="T17" fmla="*/ 9 h 70"/>
                <a:gd name="T18" fmla="*/ 12 w 59"/>
                <a:gd name="T19" fmla="*/ 23 h 70"/>
                <a:gd name="T20" fmla="*/ 18 w 59"/>
                <a:gd name="T21" fmla="*/ 25 h 70"/>
                <a:gd name="T22" fmla="*/ 20 w 59"/>
                <a:gd name="T23" fmla="*/ 27 h 70"/>
                <a:gd name="T24" fmla="*/ 18 w 59"/>
                <a:gd name="T25" fmla="*/ 31 h 70"/>
                <a:gd name="T26" fmla="*/ 22 w 59"/>
                <a:gd name="T27" fmla="*/ 37 h 70"/>
                <a:gd name="T28" fmla="*/ 20 w 59"/>
                <a:gd name="T29" fmla="*/ 31 h 70"/>
                <a:gd name="T30" fmla="*/ 23 w 59"/>
                <a:gd name="T31" fmla="*/ 28 h 70"/>
                <a:gd name="T32" fmla="*/ 19 w 59"/>
                <a:gd name="T33" fmla="*/ 22 h 70"/>
                <a:gd name="T34" fmla="*/ 15 w 59"/>
                <a:gd name="T35" fmla="*/ 23 h 70"/>
                <a:gd name="T36" fmla="*/ 18 w 59"/>
                <a:gd name="T37" fmla="*/ 19 h 70"/>
                <a:gd name="T38" fmla="*/ 14 w 59"/>
                <a:gd name="T39" fmla="*/ 13 h 70"/>
                <a:gd name="T40" fmla="*/ 15 w 59"/>
                <a:gd name="T41" fmla="*/ 18 h 70"/>
                <a:gd name="T42" fmla="*/ 12 w 59"/>
                <a:gd name="T43" fmla="*/ 23 h 70"/>
                <a:gd name="T44" fmla="*/ 27 w 59"/>
                <a:gd name="T45" fmla="*/ 38 h 70"/>
                <a:gd name="T46" fmla="*/ 32 w 59"/>
                <a:gd name="T47" fmla="*/ 33 h 70"/>
                <a:gd name="T48" fmla="*/ 31 w 59"/>
                <a:gd name="T49" fmla="*/ 29 h 70"/>
                <a:gd name="T50" fmla="*/ 33 w 59"/>
                <a:gd name="T51" fmla="*/ 27 h 70"/>
                <a:gd name="T52" fmla="*/ 40 w 59"/>
                <a:gd name="T53" fmla="*/ 30 h 70"/>
                <a:gd name="T54" fmla="*/ 41 w 59"/>
                <a:gd name="T55" fmla="*/ 35 h 70"/>
                <a:gd name="T56" fmla="*/ 39 w 59"/>
                <a:gd name="T57" fmla="*/ 40 h 70"/>
                <a:gd name="T58" fmla="*/ 44 w 59"/>
                <a:gd name="T59" fmla="*/ 35 h 70"/>
                <a:gd name="T60" fmla="*/ 43 w 59"/>
                <a:gd name="T61" fmla="*/ 31 h 70"/>
                <a:gd name="T62" fmla="*/ 45 w 59"/>
                <a:gd name="T63" fmla="*/ 25 h 70"/>
                <a:gd name="T64" fmla="*/ 41 w 59"/>
                <a:gd name="T65" fmla="*/ 27 h 70"/>
                <a:gd name="T66" fmla="*/ 38 w 59"/>
                <a:gd name="T67" fmla="*/ 21 h 70"/>
                <a:gd name="T68" fmla="*/ 40 w 59"/>
                <a:gd name="T69" fmla="*/ 16 h 70"/>
                <a:gd name="T70" fmla="*/ 35 w 59"/>
                <a:gd name="T71" fmla="*/ 21 h 70"/>
                <a:gd name="T72" fmla="*/ 36 w 59"/>
                <a:gd name="T73" fmla="*/ 26 h 70"/>
                <a:gd name="T74" fmla="*/ 33 w 59"/>
                <a:gd name="T75" fmla="*/ 24 h 70"/>
                <a:gd name="T76" fmla="*/ 28 w 59"/>
                <a:gd name="T77" fmla="*/ 28 h 70"/>
                <a:gd name="T78" fmla="*/ 29 w 59"/>
                <a:gd name="T79" fmla="*/ 3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70">
                  <a:moveTo>
                    <a:pt x="57" y="7"/>
                  </a:moveTo>
                  <a:cubicBezTo>
                    <a:pt x="2" y="0"/>
                    <a:pt x="2" y="0"/>
                    <a:pt x="2" y="0"/>
                  </a:cubicBezTo>
                  <a:cubicBezTo>
                    <a:pt x="0" y="9"/>
                    <a:pt x="0" y="9"/>
                    <a:pt x="0" y="9"/>
                  </a:cubicBezTo>
                  <a:cubicBezTo>
                    <a:pt x="1" y="10"/>
                    <a:pt x="2" y="10"/>
                    <a:pt x="3" y="11"/>
                  </a:cubicBezTo>
                  <a:cubicBezTo>
                    <a:pt x="4" y="3"/>
                    <a:pt x="4" y="3"/>
                    <a:pt x="4" y="3"/>
                  </a:cubicBezTo>
                  <a:cubicBezTo>
                    <a:pt x="53" y="9"/>
                    <a:pt x="53" y="9"/>
                    <a:pt x="53" y="9"/>
                  </a:cubicBezTo>
                  <a:cubicBezTo>
                    <a:pt x="48" y="50"/>
                    <a:pt x="48" y="50"/>
                    <a:pt x="48" y="50"/>
                  </a:cubicBezTo>
                  <a:cubicBezTo>
                    <a:pt x="7" y="42"/>
                    <a:pt x="7" y="42"/>
                    <a:pt x="7" y="42"/>
                  </a:cubicBezTo>
                  <a:cubicBezTo>
                    <a:pt x="10" y="44"/>
                    <a:pt x="12" y="46"/>
                    <a:pt x="14" y="48"/>
                  </a:cubicBezTo>
                  <a:cubicBezTo>
                    <a:pt x="23" y="50"/>
                    <a:pt x="23" y="50"/>
                    <a:pt x="23" y="50"/>
                  </a:cubicBezTo>
                  <a:cubicBezTo>
                    <a:pt x="21" y="50"/>
                    <a:pt x="18" y="51"/>
                    <a:pt x="16" y="52"/>
                  </a:cubicBezTo>
                  <a:cubicBezTo>
                    <a:pt x="19" y="56"/>
                    <a:pt x="21" y="62"/>
                    <a:pt x="21" y="69"/>
                  </a:cubicBezTo>
                  <a:cubicBezTo>
                    <a:pt x="23" y="69"/>
                    <a:pt x="26" y="70"/>
                    <a:pt x="29" y="70"/>
                  </a:cubicBezTo>
                  <a:cubicBezTo>
                    <a:pt x="40" y="70"/>
                    <a:pt x="49" y="65"/>
                    <a:pt x="49" y="60"/>
                  </a:cubicBezTo>
                  <a:cubicBezTo>
                    <a:pt x="49" y="58"/>
                    <a:pt x="48" y="56"/>
                    <a:pt x="46" y="55"/>
                  </a:cubicBezTo>
                  <a:cubicBezTo>
                    <a:pt x="51" y="56"/>
                    <a:pt x="51" y="56"/>
                    <a:pt x="51" y="56"/>
                  </a:cubicBezTo>
                  <a:cubicBezTo>
                    <a:pt x="54" y="52"/>
                    <a:pt x="54" y="52"/>
                    <a:pt x="54" y="52"/>
                  </a:cubicBezTo>
                  <a:cubicBezTo>
                    <a:pt x="59" y="9"/>
                    <a:pt x="59" y="9"/>
                    <a:pt x="59" y="9"/>
                  </a:cubicBezTo>
                  <a:lnTo>
                    <a:pt x="57" y="7"/>
                  </a:lnTo>
                  <a:close/>
                  <a:moveTo>
                    <a:pt x="12" y="23"/>
                  </a:moveTo>
                  <a:cubicBezTo>
                    <a:pt x="12" y="23"/>
                    <a:pt x="12" y="23"/>
                    <a:pt x="12" y="24"/>
                  </a:cubicBezTo>
                  <a:cubicBezTo>
                    <a:pt x="18" y="25"/>
                    <a:pt x="18" y="25"/>
                    <a:pt x="18" y="25"/>
                  </a:cubicBezTo>
                  <a:cubicBezTo>
                    <a:pt x="18" y="27"/>
                    <a:pt x="18" y="27"/>
                    <a:pt x="18" y="27"/>
                  </a:cubicBezTo>
                  <a:cubicBezTo>
                    <a:pt x="20" y="27"/>
                    <a:pt x="20" y="27"/>
                    <a:pt x="20" y="27"/>
                  </a:cubicBezTo>
                  <a:cubicBezTo>
                    <a:pt x="19" y="31"/>
                    <a:pt x="19" y="31"/>
                    <a:pt x="19" y="31"/>
                  </a:cubicBezTo>
                  <a:cubicBezTo>
                    <a:pt x="18" y="31"/>
                    <a:pt x="18" y="31"/>
                    <a:pt x="18" y="31"/>
                  </a:cubicBezTo>
                  <a:cubicBezTo>
                    <a:pt x="17" y="36"/>
                    <a:pt x="17" y="36"/>
                    <a:pt x="17" y="36"/>
                  </a:cubicBezTo>
                  <a:cubicBezTo>
                    <a:pt x="22" y="37"/>
                    <a:pt x="22" y="37"/>
                    <a:pt x="22" y="37"/>
                  </a:cubicBezTo>
                  <a:cubicBezTo>
                    <a:pt x="22" y="32"/>
                    <a:pt x="22" y="32"/>
                    <a:pt x="22" y="32"/>
                  </a:cubicBezTo>
                  <a:cubicBezTo>
                    <a:pt x="20" y="31"/>
                    <a:pt x="20" y="31"/>
                    <a:pt x="20" y="31"/>
                  </a:cubicBezTo>
                  <a:cubicBezTo>
                    <a:pt x="21" y="27"/>
                    <a:pt x="21" y="27"/>
                    <a:pt x="21" y="27"/>
                  </a:cubicBezTo>
                  <a:cubicBezTo>
                    <a:pt x="23" y="28"/>
                    <a:pt x="23" y="28"/>
                    <a:pt x="23" y="28"/>
                  </a:cubicBezTo>
                  <a:cubicBezTo>
                    <a:pt x="23" y="22"/>
                    <a:pt x="23" y="22"/>
                    <a:pt x="23" y="22"/>
                  </a:cubicBezTo>
                  <a:cubicBezTo>
                    <a:pt x="19" y="22"/>
                    <a:pt x="19" y="22"/>
                    <a:pt x="19" y="22"/>
                  </a:cubicBezTo>
                  <a:cubicBezTo>
                    <a:pt x="19" y="24"/>
                    <a:pt x="19" y="24"/>
                    <a:pt x="19" y="24"/>
                  </a:cubicBezTo>
                  <a:cubicBezTo>
                    <a:pt x="15" y="23"/>
                    <a:pt x="15" y="23"/>
                    <a:pt x="15" y="23"/>
                  </a:cubicBezTo>
                  <a:cubicBezTo>
                    <a:pt x="16" y="18"/>
                    <a:pt x="16" y="18"/>
                    <a:pt x="16" y="18"/>
                  </a:cubicBezTo>
                  <a:cubicBezTo>
                    <a:pt x="18" y="19"/>
                    <a:pt x="18" y="19"/>
                    <a:pt x="18" y="19"/>
                  </a:cubicBezTo>
                  <a:cubicBezTo>
                    <a:pt x="18" y="13"/>
                    <a:pt x="18" y="13"/>
                    <a:pt x="18" y="13"/>
                  </a:cubicBezTo>
                  <a:cubicBezTo>
                    <a:pt x="14" y="13"/>
                    <a:pt x="14" y="13"/>
                    <a:pt x="14" y="13"/>
                  </a:cubicBezTo>
                  <a:cubicBezTo>
                    <a:pt x="13" y="18"/>
                    <a:pt x="13" y="18"/>
                    <a:pt x="13" y="18"/>
                  </a:cubicBezTo>
                  <a:cubicBezTo>
                    <a:pt x="15" y="18"/>
                    <a:pt x="15" y="18"/>
                    <a:pt x="15" y="18"/>
                  </a:cubicBezTo>
                  <a:cubicBezTo>
                    <a:pt x="14" y="23"/>
                    <a:pt x="14" y="23"/>
                    <a:pt x="14" y="23"/>
                  </a:cubicBezTo>
                  <a:lnTo>
                    <a:pt x="12" y="23"/>
                  </a:lnTo>
                  <a:close/>
                  <a:moveTo>
                    <a:pt x="27" y="32"/>
                  </a:moveTo>
                  <a:cubicBezTo>
                    <a:pt x="27" y="38"/>
                    <a:pt x="27" y="38"/>
                    <a:pt x="27" y="38"/>
                  </a:cubicBezTo>
                  <a:cubicBezTo>
                    <a:pt x="31" y="38"/>
                    <a:pt x="31" y="38"/>
                    <a:pt x="31" y="38"/>
                  </a:cubicBezTo>
                  <a:cubicBezTo>
                    <a:pt x="32" y="33"/>
                    <a:pt x="32" y="33"/>
                    <a:pt x="32" y="33"/>
                  </a:cubicBezTo>
                  <a:cubicBezTo>
                    <a:pt x="30" y="33"/>
                    <a:pt x="30" y="33"/>
                    <a:pt x="30" y="33"/>
                  </a:cubicBezTo>
                  <a:cubicBezTo>
                    <a:pt x="31" y="29"/>
                    <a:pt x="31" y="29"/>
                    <a:pt x="31" y="29"/>
                  </a:cubicBezTo>
                  <a:cubicBezTo>
                    <a:pt x="32" y="29"/>
                    <a:pt x="32" y="29"/>
                    <a:pt x="32" y="29"/>
                  </a:cubicBezTo>
                  <a:cubicBezTo>
                    <a:pt x="33" y="27"/>
                    <a:pt x="33" y="27"/>
                    <a:pt x="33" y="27"/>
                  </a:cubicBezTo>
                  <a:cubicBezTo>
                    <a:pt x="40" y="28"/>
                    <a:pt x="40" y="28"/>
                    <a:pt x="40" y="28"/>
                  </a:cubicBezTo>
                  <a:cubicBezTo>
                    <a:pt x="40" y="30"/>
                    <a:pt x="40" y="30"/>
                    <a:pt x="40" y="30"/>
                  </a:cubicBezTo>
                  <a:cubicBezTo>
                    <a:pt x="42" y="30"/>
                    <a:pt x="42" y="30"/>
                    <a:pt x="42" y="30"/>
                  </a:cubicBezTo>
                  <a:cubicBezTo>
                    <a:pt x="41" y="35"/>
                    <a:pt x="41" y="35"/>
                    <a:pt x="41" y="35"/>
                  </a:cubicBezTo>
                  <a:cubicBezTo>
                    <a:pt x="40" y="34"/>
                    <a:pt x="40" y="34"/>
                    <a:pt x="40" y="34"/>
                  </a:cubicBezTo>
                  <a:cubicBezTo>
                    <a:pt x="39" y="40"/>
                    <a:pt x="39" y="40"/>
                    <a:pt x="39" y="40"/>
                  </a:cubicBezTo>
                  <a:cubicBezTo>
                    <a:pt x="44" y="40"/>
                    <a:pt x="44" y="40"/>
                    <a:pt x="44" y="40"/>
                  </a:cubicBezTo>
                  <a:cubicBezTo>
                    <a:pt x="44" y="35"/>
                    <a:pt x="44" y="35"/>
                    <a:pt x="44" y="35"/>
                  </a:cubicBezTo>
                  <a:cubicBezTo>
                    <a:pt x="43" y="35"/>
                    <a:pt x="43" y="35"/>
                    <a:pt x="43" y="35"/>
                  </a:cubicBezTo>
                  <a:cubicBezTo>
                    <a:pt x="43" y="31"/>
                    <a:pt x="43" y="31"/>
                    <a:pt x="43" y="31"/>
                  </a:cubicBezTo>
                  <a:cubicBezTo>
                    <a:pt x="45" y="31"/>
                    <a:pt x="45" y="31"/>
                    <a:pt x="45" y="31"/>
                  </a:cubicBezTo>
                  <a:cubicBezTo>
                    <a:pt x="45" y="25"/>
                    <a:pt x="45" y="25"/>
                    <a:pt x="45" y="25"/>
                  </a:cubicBezTo>
                  <a:cubicBezTo>
                    <a:pt x="41" y="25"/>
                    <a:pt x="41" y="25"/>
                    <a:pt x="41" y="25"/>
                  </a:cubicBezTo>
                  <a:cubicBezTo>
                    <a:pt x="41" y="27"/>
                    <a:pt x="41" y="27"/>
                    <a:pt x="41" y="27"/>
                  </a:cubicBezTo>
                  <a:cubicBezTo>
                    <a:pt x="37" y="26"/>
                    <a:pt x="37" y="26"/>
                    <a:pt x="37" y="26"/>
                  </a:cubicBezTo>
                  <a:cubicBezTo>
                    <a:pt x="38" y="21"/>
                    <a:pt x="38" y="21"/>
                    <a:pt x="38" y="21"/>
                  </a:cubicBezTo>
                  <a:cubicBezTo>
                    <a:pt x="40" y="22"/>
                    <a:pt x="40" y="22"/>
                    <a:pt x="40" y="22"/>
                  </a:cubicBezTo>
                  <a:cubicBezTo>
                    <a:pt x="40" y="16"/>
                    <a:pt x="40" y="16"/>
                    <a:pt x="40" y="16"/>
                  </a:cubicBezTo>
                  <a:cubicBezTo>
                    <a:pt x="36" y="16"/>
                    <a:pt x="36" y="16"/>
                    <a:pt x="36" y="16"/>
                  </a:cubicBezTo>
                  <a:cubicBezTo>
                    <a:pt x="35" y="21"/>
                    <a:pt x="35" y="21"/>
                    <a:pt x="35" y="21"/>
                  </a:cubicBezTo>
                  <a:cubicBezTo>
                    <a:pt x="37" y="21"/>
                    <a:pt x="37" y="21"/>
                    <a:pt x="37" y="21"/>
                  </a:cubicBezTo>
                  <a:cubicBezTo>
                    <a:pt x="36" y="26"/>
                    <a:pt x="36" y="26"/>
                    <a:pt x="36" y="26"/>
                  </a:cubicBezTo>
                  <a:cubicBezTo>
                    <a:pt x="33" y="26"/>
                    <a:pt x="33" y="26"/>
                    <a:pt x="33" y="26"/>
                  </a:cubicBezTo>
                  <a:cubicBezTo>
                    <a:pt x="33" y="24"/>
                    <a:pt x="33" y="24"/>
                    <a:pt x="33" y="24"/>
                  </a:cubicBezTo>
                  <a:cubicBezTo>
                    <a:pt x="28" y="23"/>
                    <a:pt x="28" y="23"/>
                    <a:pt x="28" y="23"/>
                  </a:cubicBezTo>
                  <a:cubicBezTo>
                    <a:pt x="28" y="28"/>
                    <a:pt x="28" y="28"/>
                    <a:pt x="28" y="28"/>
                  </a:cubicBezTo>
                  <a:cubicBezTo>
                    <a:pt x="30" y="29"/>
                    <a:pt x="30" y="29"/>
                    <a:pt x="30" y="29"/>
                  </a:cubicBezTo>
                  <a:cubicBezTo>
                    <a:pt x="29" y="33"/>
                    <a:pt x="29" y="33"/>
                    <a:pt x="29" y="33"/>
                  </a:cubicBezTo>
                  <a:lnTo>
                    <a:pt x="27"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smtClean="0">
                <a:solidFill>
                  <a:srgbClr val="000000"/>
                </a:solidFill>
              </a:endParaRPr>
            </a:p>
          </p:txBody>
        </p:sp>
      </p:grpSp>
    </p:spTree>
    <p:extLst>
      <p:ext uri="{BB962C8B-B14F-4D97-AF65-F5344CB8AC3E}">
        <p14:creationId xmlns:p14="http://schemas.microsoft.com/office/powerpoint/2010/main" val="10717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4081"/>
            <a:ext cx="12436475" cy="798786"/>
          </a:xfrm>
        </p:spPr>
        <p:txBody>
          <a:bodyPr/>
          <a:lstStyle/>
          <a:p>
            <a:r>
              <a:rPr lang="en-AU" sz="4400" dirty="0"/>
              <a:t>Connecting </a:t>
            </a:r>
            <a:r>
              <a:rPr lang="en-AU" sz="4400" dirty="0" smtClean="0"/>
              <a:t>Islands </a:t>
            </a:r>
            <a:r>
              <a:rPr lang="en-AU" sz="4400" dirty="0"/>
              <a:t>of </a:t>
            </a:r>
            <a:r>
              <a:rPr lang="en-AU" sz="4400" dirty="0" smtClean="0"/>
              <a:t>Data </a:t>
            </a:r>
            <a:r>
              <a:rPr lang="en-AU" sz="4400" dirty="0"/>
              <a:t>with </a:t>
            </a:r>
            <a:r>
              <a:rPr lang="en-AU" sz="4400" dirty="0" err="1"/>
              <a:t>PolyBase</a:t>
            </a:r>
            <a:endParaRPr lang="en-US" sz="4400" dirty="0"/>
          </a:p>
        </p:txBody>
      </p:sp>
      <p:grpSp>
        <p:nvGrpSpPr>
          <p:cNvPr id="4" name="Group 16"/>
          <p:cNvGrpSpPr>
            <a:grpSpLocks noChangeAspect="1"/>
          </p:cNvGrpSpPr>
          <p:nvPr/>
        </p:nvGrpSpPr>
        <p:grpSpPr bwMode="auto">
          <a:xfrm>
            <a:off x="4513251" y="2427890"/>
            <a:ext cx="1721884" cy="4177062"/>
            <a:chOff x="2887" y="721"/>
            <a:chExt cx="1268" cy="3076"/>
          </a:xfrm>
        </p:grpSpPr>
        <p:sp>
          <p:nvSpPr>
            <p:cNvPr id="5" name="AutoShape 15"/>
            <p:cNvSpPr>
              <a:spLocks noChangeAspect="1" noChangeArrowheads="1" noTextEdit="1"/>
            </p:cNvSpPr>
            <p:nvPr/>
          </p:nvSpPr>
          <p:spPr bwMode="auto">
            <a:xfrm>
              <a:off x="2887" y="721"/>
              <a:ext cx="1268" cy="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srgbClr val="000000"/>
                </a:solidFill>
              </a:endParaRPr>
            </a:p>
          </p:txBody>
        </p:sp>
        <p:sp>
          <p:nvSpPr>
            <p:cNvPr id="6" name="Freeform 17"/>
            <p:cNvSpPr>
              <a:spLocks noEditPoints="1"/>
            </p:cNvSpPr>
            <p:nvPr/>
          </p:nvSpPr>
          <p:spPr bwMode="auto">
            <a:xfrm>
              <a:off x="2889" y="901"/>
              <a:ext cx="1264" cy="2898"/>
            </a:xfrm>
            <a:custGeom>
              <a:avLst/>
              <a:gdLst>
                <a:gd name="T0" fmla="*/ 0 w 1264"/>
                <a:gd name="T1" fmla="*/ 0 h 2898"/>
                <a:gd name="T2" fmla="*/ 0 w 1264"/>
                <a:gd name="T3" fmla="*/ 2898 h 2898"/>
                <a:gd name="T4" fmla="*/ 1264 w 1264"/>
                <a:gd name="T5" fmla="*/ 2898 h 2898"/>
                <a:gd name="T6" fmla="*/ 1264 w 1264"/>
                <a:gd name="T7" fmla="*/ 0 h 2898"/>
                <a:gd name="T8" fmla="*/ 0 w 1264"/>
                <a:gd name="T9" fmla="*/ 0 h 2898"/>
                <a:gd name="T10" fmla="*/ 1121 w 1264"/>
                <a:gd name="T11" fmla="*/ 2756 h 2898"/>
                <a:gd name="T12" fmla="*/ 143 w 1264"/>
                <a:gd name="T13" fmla="*/ 2756 h 2898"/>
                <a:gd name="T14" fmla="*/ 143 w 1264"/>
                <a:gd name="T15" fmla="*/ 1800 h 2898"/>
                <a:gd name="T16" fmla="*/ 1121 w 1264"/>
                <a:gd name="T17" fmla="*/ 1800 h 2898"/>
                <a:gd name="T18" fmla="*/ 1121 w 1264"/>
                <a:gd name="T19" fmla="*/ 2756 h 2898"/>
                <a:gd name="T20" fmla="*/ 1121 w 1264"/>
                <a:gd name="T21" fmla="*/ 1658 h 2898"/>
                <a:gd name="T22" fmla="*/ 143 w 1264"/>
                <a:gd name="T23" fmla="*/ 1658 h 2898"/>
                <a:gd name="T24" fmla="*/ 143 w 1264"/>
                <a:gd name="T25" fmla="*/ 1222 h 2898"/>
                <a:gd name="T26" fmla="*/ 1121 w 1264"/>
                <a:gd name="T27" fmla="*/ 1222 h 2898"/>
                <a:gd name="T28" fmla="*/ 1121 w 1264"/>
                <a:gd name="T29" fmla="*/ 1658 h 2898"/>
                <a:gd name="T30" fmla="*/ 1121 w 1264"/>
                <a:gd name="T31" fmla="*/ 1080 h 2898"/>
                <a:gd name="T32" fmla="*/ 143 w 1264"/>
                <a:gd name="T33" fmla="*/ 1080 h 2898"/>
                <a:gd name="T34" fmla="*/ 143 w 1264"/>
                <a:gd name="T35" fmla="*/ 142 h 2898"/>
                <a:gd name="T36" fmla="*/ 1121 w 1264"/>
                <a:gd name="T37" fmla="*/ 142 h 2898"/>
                <a:gd name="T38" fmla="*/ 1121 w 1264"/>
                <a:gd name="T39" fmla="*/ 1080 h 2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4" h="2898">
                  <a:moveTo>
                    <a:pt x="0" y="0"/>
                  </a:moveTo>
                  <a:lnTo>
                    <a:pt x="0" y="2898"/>
                  </a:lnTo>
                  <a:lnTo>
                    <a:pt x="1264" y="2898"/>
                  </a:lnTo>
                  <a:lnTo>
                    <a:pt x="1264" y="0"/>
                  </a:lnTo>
                  <a:lnTo>
                    <a:pt x="0" y="0"/>
                  </a:lnTo>
                  <a:close/>
                  <a:moveTo>
                    <a:pt x="1121" y="2756"/>
                  </a:moveTo>
                  <a:lnTo>
                    <a:pt x="143" y="2756"/>
                  </a:lnTo>
                  <a:lnTo>
                    <a:pt x="143" y="1800"/>
                  </a:lnTo>
                  <a:lnTo>
                    <a:pt x="1121" y="1800"/>
                  </a:lnTo>
                  <a:lnTo>
                    <a:pt x="1121" y="2756"/>
                  </a:lnTo>
                  <a:close/>
                  <a:moveTo>
                    <a:pt x="1121" y="1658"/>
                  </a:moveTo>
                  <a:lnTo>
                    <a:pt x="143" y="1658"/>
                  </a:lnTo>
                  <a:lnTo>
                    <a:pt x="143" y="1222"/>
                  </a:lnTo>
                  <a:lnTo>
                    <a:pt x="1121" y="1222"/>
                  </a:lnTo>
                  <a:lnTo>
                    <a:pt x="1121" y="1658"/>
                  </a:lnTo>
                  <a:close/>
                  <a:moveTo>
                    <a:pt x="1121" y="1080"/>
                  </a:moveTo>
                  <a:lnTo>
                    <a:pt x="143" y="1080"/>
                  </a:lnTo>
                  <a:lnTo>
                    <a:pt x="143" y="142"/>
                  </a:lnTo>
                  <a:lnTo>
                    <a:pt x="1121" y="142"/>
                  </a:lnTo>
                  <a:lnTo>
                    <a:pt x="1121" y="108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srgbClr val="000000"/>
                </a:solidFill>
              </a:endParaRPr>
            </a:p>
          </p:txBody>
        </p:sp>
        <p:sp>
          <p:nvSpPr>
            <p:cNvPr id="7" name="Freeform 18"/>
            <p:cNvSpPr>
              <a:spLocks noEditPoints="1"/>
            </p:cNvSpPr>
            <p:nvPr/>
          </p:nvSpPr>
          <p:spPr bwMode="auto">
            <a:xfrm>
              <a:off x="2889" y="901"/>
              <a:ext cx="1264" cy="2898"/>
            </a:xfrm>
            <a:custGeom>
              <a:avLst/>
              <a:gdLst>
                <a:gd name="T0" fmla="*/ 0 w 1264"/>
                <a:gd name="T1" fmla="*/ 0 h 2898"/>
                <a:gd name="T2" fmla="*/ 0 w 1264"/>
                <a:gd name="T3" fmla="*/ 2898 h 2898"/>
                <a:gd name="T4" fmla="*/ 1264 w 1264"/>
                <a:gd name="T5" fmla="*/ 2898 h 2898"/>
                <a:gd name="T6" fmla="*/ 1264 w 1264"/>
                <a:gd name="T7" fmla="*/ 0 h 2898"/>
                <a:gd name="T8" fmla="*/ 0 w 1264"/>
                <a:gd name="T9" fmla="*/ 0 h 2898"/>
                <a:gd name="T10" fmla="*/ 1121 w 1264"/>
                <a:gd name="T11" fmla="*/ 2756 h 2898"/>
                <a:gd name="T12" fmla="*/ 143 w 1264"/>
                <a:gd name="T13" fmla="*/ 2756 h 2898"/>
                <a:gd name="T14" fmla="*/ 143 w 1264"/>
                <a:gd name="T15" fmla="*/ 1800 h 2898"/>
                <a:gd name="T16" fmla="*/ 1121 w 1264"/>
                <a:gd name="T17" fmla="*/ 1800 h 2898"/>
                <a:gd name="T18" fmla="*/ 1121 w 1264"/>
                <a:gd name="T19" fmla="*/ 2756 h 2898"/>
                <a:gd name="T20" fmla="*/ 1121 w 1264"/>
                <a:gd name="T21" fmla="*/ 1658 h 2898"/>
                <a:gd name="T22" fmla="*/ 143 w 1264"/>
                <a:gd name="T23" fmla="*/ 1658 h 2898"/>
                <a:gd name="T24" fmla="*/ 143 w 1264"/>
                <a:gd name="T25" fmla="*/ 1222 h 2898"/>
                <a:gd name="T26" fmla="*/ 1121 w 1264"/>
                <a:gd name="T27" fmla="*/ 1222 h 2898"/>
                <a:gd name="T28" fmla="*/ 1121 w 1264"/>
                <a:gd name="T29" fmla="*/ 1658 h 2898"/>
                <a:gd name="T30" fmla="*/ 1121 w 1264"/>
                <a:gd name="T31" fmla="*/ 1080 h 2898"/>
                <a:gd name="T32" fmla="*/ 143 w 1264"/>
                <a:gd name="T33" fmla="*/ 1080 h 2898"/>
                <a:gd name="T34" fmla="*/ 143 w 1264"/>
                <a:gd name="T35" fmla="*/ 142 h 2898"/>
                <a:gd name="T36" fmla="*/ 1121 w 1264"/>
                <a:gd name="T37" fmla="*/ 142 h 2898"/>
                <a:gd name="T38" fmla="*/ 1121 w 1264"/>
                <a:gd name="T39" fmla="*/ 1080 h 2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4" h="2898">
                  <a:moveTo>
                    <a:pt x="0" y="0"/>
                  </a:moveTo>
                  <a:lnTo>
                    <a:pt x="0" y="2898"/>
                  </a:lnTo>
                  <a:lnTo>
                    <a:pt x="1264" y="2898"/>
                  </a:lnTo>
                  <a:lnTo>
                    <a:pt x="1264" y="0"/>
                  </a:lnTo>
                  <a:lnTo>
                    <a:pt x="0" y="0"/>
                  </a:lnTo>
                  <a:close/>
                  <a:moveTo>
                    <a:pt x="1121" y="2756"/>
                  </a:moveTo>
                  <a:lnTo>
                    <a:pt x="143" y="2756"/>
                  </a:lnTo>
                  <a:lnTo>
                    <a:pt x="143" y="1800"/>
                  </a:lnTo>
                  <a:lnTo>
                    <a:pt x="1121" y="1800"/>
                  </a:lnTo>
                  <a:lnTo>
                    <a:pt x="1121" y="2756"/>
                  </a:lnTo>
                  <a:close/>
                  <a:moveTo>
                    <a:pt x="1121" y="1658"/>
                  </a:moveTo>
                  <a:lnTo>
                    <a:pt x="143" y="1658"/>
                  </a:lnTo>
                  <a:lnTo>
                    <a:pt x="143" y="1222"/>
                  </a:lnTo>
                  <a:lnTo>
                    <a:pt x="1121" y="1222"/>
                  </a:lnTo>
                  <a:lnTo>
                    <a:pt x="1121" y="1658"/>
                  </a:lnTo>
                  <a:close/>
                  <a:moveTo>
                    <a:pt x="1121" y="1080"/>
                  </a:moveTo>
                  <a:lnTo>
                    <a:pt x="143" y="1080"/>
                  </a:lnTo>
                  <a:lnTo>
                    <a:pt x="143" y="142"/>
                  </a:lnTo>
                  <a:lnTo>
                    <a:pt x="1121" y="142"/>
                  </a:lnTo>
                  <a:lnTo>
                    <a:pt x="1121" y="1080"/>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srgbClr val="000000">
                    <a:lumMod val="50000"/>
                    <a:lumOff val="50000"/>
                  </a:srgbClr>
                </a:solidFill>
              </a:endParaRPr>
            </a:p>
          </p:txBody>
        </p:sp>
        <p:sp>
          <p:nvSpPr>
            <p:cNvPr id="8" name="Freeform 19"/>
            <p:cNvSpPr>
              <a:spLocks/>
            </p:cNvSpPr>
            <p:nvPr/>
          </p:nvSpPr>
          <p:spPr bwMode="auto">
            <a:xfrm>
              <a:off x="2885" y="721"/>
              <a:ext cx="1263" cy="152"/>
            </a:xfrm>
            <a:custGeom>
              <a:avLst/>
              <a:gdLst>
                <a:gd name="T0" fmla="*/ 0 w 1263"/>
                <a:gd name="T1" fmla="*/ 152 h 152"/>
                <a:gd name="T2" fmla="*/ 1263 w 1263"/>
                <a:gd name="T3" fmla="*/ 152 h 152"/>
                <a:gd name="T4" fmla="*/ 949 w 1263"/>
                <a:gd name="T5" fmla="*/ 0 h 152"/>
                <a:gd name="T6" fmla="*/ 313 w 1263"/>
                <a:gd name="T7" fmla="*/ 0 h 152"/>
                <a:gd name="T8" fmla="*/ 0 w 1263"/>
                <a:gd name="T9" fmla="*/ 152 h 152"/>
              </a:gdLst>
              <a:ahLst/>
              <a:cxnLst>
                <a:cxn ang="0">
                  <a:pos x="T0" y="T1"/>
                </a:cxn>
                <a:cxn ang="0">
                  <a:pos x="T2" y="T3"/>
                </a:cxn>
                <a:cxn ang="0">
                  <a:pos x="T4" y="T5"/>
                </a:cxn>
                <a:cxn ang="0">
                  <a:pos x="T6" y="T7"/>
                </a:cxn>
                <a:cxn ang="0">
                  <a:pos x="T8" y="T9"/>
                </a:cxn>
              </a:cxnLst>
              <a:rect l="0" t="0" r="r" b="b"/>
              <a:pathLst>
                <a:path w="1263" h="152">
                  <a:moveTo>
                    <a:pt x="0" y="152"/>
                  </a:moveTo>
                  <a:lnTo>
                    <a:pt x="1263" y="152"/>
                  </a:lnTo>
                  <a:lnTo>
                    <a:pt x="949" y="0"/>
                  </a:lnTo>
                  <a:lnTo>
                    <a:pt x="313" y="0"/>
                  </a:lnTo>
                  <a:lnTo>
                    <a:pt x="0" y="152"/>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srgbClr val="000000">
                    <a:lumMod val="50000"/>
                    <a:lumOff val="50000"/>
                  </a:srgbClr>
                </a:solidFill>
              </a:endParaRPr>
            </a:p>
          </p:txBody>
        </p:sp>
      </p:grpSp>
      <p:sp>
        <p:nvSpPr>
          <p:cNvPr id="9" name="Left Arrow 8"/>
          <p:cNvSpPr/>
          <p:nvPr/>
        </p:nvSpPr>
        <p:spPr>
          <a:xfrm rot="16200000">
            <a:off x="4622119" y="2289772"/>
            <a:ext cx="744379" cy="567488"/>
          </a:xfrm>
          <a:prstGeom prst="leftArrow">
            <a:avLst/>
          </a:prstGeom>
          <a:solidFill>
            <a:srgbClr val="FFFFFF"/>
          </a:solidFill>
          <a:ln w="25400" cap="flat" cmpd="sng" algn="ctr">
            <a:solidFill>
              <a:srgbClr val="FF8C00"/>
            </a:solidFill>
            <a:prstDash val="solid"/>
          </a:ln>
          <a:effectLst/>
        </p:spPr>
        <p:txBody>
          <a:bodyPr rtlCol="0" anchor="ctr"/>
          <a:lstStyle/>
          <a:p>
            <a:pPr algn="ctr" defTabSz="914400">
              <a:defRPr/>
            </a:pPr>
            <a:endParaRPr lang="en-US" kern="0" dirty="0" smtClean="0">
              <a:solidFill>
                <a:srgbClr val="FFFFFF"/>
              </a:solidFill>
            </a:endParaRPr>
          </a:p>
        </p:txBody>
      </p:sp>
      <p:sp>
        <p:nvSpPr>
          <p:cNvPr id="10" name="Rectangle 9"/>
          <p:cNvSpPr/>
          <p:nvPr/>
        </p:nvSpPr>
        <p:spPr bwMode="auto">
          <a:xfrm>
            <a:off x="6842234" y="2454862"/>
            <a:ext cx="4989407" cy="3831764"/>
          </a:xfrm>
          <a:prstGeom prst="rect">
            <a:avLst/>
          </a:prstGeom>
          <a:noFill/>
          <a:ln w="10795" cap="flat" cmpd="sng" algn="ctr">
            <a:noFill/>
            <a:prstDash val="solid"/>
            <a:headEnd type="none" w="med" len="med"/>
            <a:tailEnd type="none" w="med" len="med"/>
          </a:ln>
          <a:effectLst/>
        </p:spPr>
        <p:txBody>
          <a:bodyPr vert="horz" wrap="square" lIns="182800" tIns="182826" rIns="0" bIns="0" numCol="1" rtlCol="0" anchor="t" anchorCtr="0" compatLnSpc="1">
            <a:prstTxWarp prst="textNoShape">
              <a:avLst/>
            </a:prstTxWarp>
            <a:spAutoFit/>
          </a:bodyPr>
          <a:lstStyle/>
          <a:p>
            <a:pPr marL="0" lvl="1" defTabSz="1241401" fontAlgn="base">
              <a:lnSpc>
                <a:spcPct val="90000"/>
              </a:lnSpc>
              <a:spcBef>
                <a:spcPts val="1800"/>
              </a:spcBef>
              <a:spcAft>
                <a:spcPts val="1200"/>
              </a:spcAft>
              <a:buSzPct val="75000"/>
            </a:pPr>
            <a:r>
              <a:rPr lang="en-US" kern="0" dirty="0" smtClean="0">
                <a:solidFill>
                  <a:srgbClr val="FFFFFF"/>
                </a:solidFill>
                <a:ea typeface="Segoe UI" pitchFamily="34" charset="0"/>
                <a:cs typeface="Segoe UI" pitchFamily="34" charset="0"/>
              </a:rPr>
              <a:t>Provides a single </a:t>
            </a:r>
            <a:r>
              <a:rPr lang="en-US" kern="0" dirty="0">
                <a:solidFill>
                  <a:srgbClr val="FFFFFF"/>
                </a:solidFill>
                <a:ea typeface="Segoe UI" pitchFamily="34" charset="0"/>
                <a:cs typeface="Segoe UI" pitchFamily="34" charset="0"/>
              </a:rPr>
              <a:t>T-SQL query model for </a:t>
            </a:r>
            <a:r>
              <a:rPr lang="en-US" kern="0" dirty="0" smtClean="0">
                <a:solidFill>
                  <a:srgbClr val="FFFFFF"/>
                </a:solidFill>
                <a:ea typeface="Segoe UI" pitchFamily="34" charset="0"/>
                <a:cs typeface="Segoe UI" pitchFamily="34" charset="0"/>
              </a:rPr>
              <a:t>PDW and </a:t>
            </a:r>
            <a:r>
              <a:rPr lang="en-US" kern="0" dirty="0">
                <a:solidFill>
                  <a:srgbClr val="FFFFFF"/>
                </a:solidFill>
                <a:ea typeface="Segoe UI" pitchFamily="34" charset="0"/>
                <a:cs typeface="Segoe UI" pitchFamily="34" charset="0"/>
              </a:rPr>
              <a:t>Hadoop with rich features of </a:t>
            </a:r>
            <a:r>
              <a:rPr lang="en-US" kern="0" dirty="0" smtClean="0">
                <a:solidFill>
                  <a:srgbClr val="FFFFFF"/>
                </a:solidFill>
                <a:ea typeface="Segoe UI" pitchFamily="34" charset="0"/>
                <a:cs typeface="Segoe UI" pitchFamily="34" charset="0"/>
              </a:rPr>
              <a:t>T-SQL, including joins without ETL</a:t>
            </a:r>
          </a:p>
          <a:p>
            <a:pPr marL="0" lvl="1" defTabSz="1241401" fontAlgn="base">
              <a:lnSpc>
                <a:spcPct val="90000"/>
              </a:lnSpc>
              <a:spcBef>
                <a:spcPts val="1800"/>
              </a:spcBef>
              <a:spcAft>
                <a:spcPts val="1200"/>
              </a:spcAft>
              <a:buSzPct val="75000"/>
            </a:pPr>
            <a:r>
              <a:rPr lang="en-US" kern="0" dirty="0" smtClean="0">
                <a:solidFill>
                  <a:srgbClr val="FFFFFF"/>
                </a:solidFill>
                <a:ea typeface="Segoe UI" pitchFamily="34" charset="0"/>
                <a:cs typeface="Segoe UI" pitchFamily="34" charset="0"/>
              </a:rPr>
              <a:t>Uses the power of MPP to enhance query execution performance </a:t>
            </a:r>
            <a:endParaRPr lang="en-US" kern="0" dirty="0">
              <a:solidFill>
                <a:srgbClr val="FFFFFF"/>
              </a:solidFill>
              <a:ea typeface="Segoe UI" pitchFamily="34" charset="0"/>
              <a:cs typeface="Segoe UI" pitchFamily="34" charset="0"/>
            </a:endParaRPr>
          </a:p>
          <a:p>
            <a:pPr marL="0" lvl="1" defTabSz="1241401" fontAlgn="base">
              <a:lnSpc>
                <a:spcPct val="90000"/>
              </a:lnSpc>
              <a:spcBef>
                <a:spcPts val="1800"/>
              </a:spcBef>
              <a:spcAft>
                <a:spcPts val="1200"/>
              </a:spcAft>
              <a:buSzPct val="75000"/>
            </a:pPr>
            <a:r>
              <a:rPr lang="en-US" kern="0" dirty="0" smtClean="0">
                <a:solidFill>
                  <a:srgbClr val="FFFFFF"/>
                </a:solidFill>
                <a:ea typeface="Segoe UI" pitchFamily="34" charset="0"/>
                <a:cs typeface="Segoe UI" pitchFamily="34" charset="0"/>
              </a:rPr>
              <a:t>Supports Windows </a:t>
            </a:r>
            <a:r>
              <a:rPr lang="en-US" kern="0" dirty="0">
                <a:solidFill>
                  <a:srgbClr val="FFFFFF"/>
                </a:solidFill>
                <a:ea typeface="Segoe UI" pitchFamily="34" charset="0"/>
                <a:cs typeface="Segoe UI" pitchFamily="34" charset="0"/>
              </a:rPr>
              <a:t>Azure HDInsight </a:t>
            </a:r>
            <a:r>
              <a:rPr lang="en-US" kern="0" dirty="0" smtClean="0">
                <a:solidFill>
                  <a:srgbClr val="FFFFFF"/>
                </a:solidFill>
                <a:ea typeface="Segoe UI" pitchFamily="34" charset="0"/>
                <a:cs typeface="Segoe UI" pitchFamily="34" charset="0"/>
              </a:rPr>
              <a:t>to enable new hybrid </a:t>
            </a:r>
            <a:r>
              <a:rPr lang="en-US" kern="0" dirty="0">
                <a:solidFill>
                  <a:srgbClr val="FFFFFF"/>
                </a:solidFill>
                <a:ea typeface="Segoe UI" pitchFamily="34" charset="0"/>
                <a:cs typeface="Segoe UI" pitchFamily="34" charset="0"/>
              </a:rPr>
              <a:t>cloud scenarios </a:t>
            </a:r>
          </a:p>
          <a:p>
            <a:pPr marL="0" lvl="1" defTabSz="1241401" fontAlgn="base">
              <a:lnSpc>
                <a:spcPct val="90000"/>
              </a:lnSpc>
              <a:spcBef>
                <a:spcPts val="1800"/>
              </a:spcBef>
              <a:spcAft>
                <a:spcPts val="1200"/>
              </a:spcAft>
              <a:buSzPct val="75000"/>
            </a:pPr>
            <a:r>
              <a:rPr lang="en-US" kern="0" dirty="0" smtClean="0">
                <a:solidFill>
                  <a:srgbClr val="FFFFFF"/>
                </a:solidFill>
                <a:ea typeface="Segoe UI" pitchFamily="34" charset="0"/>
                <a:cs typeface="Segoe UI" pitchFamily="34" charset="0"/>
              </a:rPr>
              <a:t>Provides the ability to query non-Microsoft Hadoop distributions, such as Hortonworks and Cloudera</a:t>
            </a:r>
          </a:p>
        </p:txBody>
      </p:sp>
      <p:sp>
        <p:nvSpPr>
          <p:cNvPr id="11" name="Left Arrow 10"/>
          <p:cNvSpPr/>
          <p:nvPr/>
        </p:nvSpPr>
        <p:spPr>
          <a:xfrm rot="5400000">
            <a:off x="5592204" y="3994859"/>
            <a:ext cx="448598" cy="325180"/>
          </a:xfrm>
          <a:prstGeom prst="leftArrow">
            <a:avLst/>
          </a:prstGeom>
          <a:solidFill>
            <a:srgbClr val="FFFFFF"/>
          </a:solidFill>
          <a:ln w="25400" cap="flat" cmpd="sng" algn="ctr">
            <a:solidFill>
              <a:srgbClr val="DC3C00"/>
            </a:solidFill>
            <a:prstDash val="solid"/>
          </a:ln>
          <a:effectLst/>
        </p:spPr>
        <p:txBody>
          <a:bodyPr rtlCol="0" anchor="ctr"/>
          <a:lstStyle/>
          <a:p>
            <a:pPr algn="ctr" defTabSz="914400">
              <a:defRPr/>
            </a:pPr>
            <a:endParaRPr lang="en-US" kern="0" dirty="0" smtClean="0">
              <a:solidFill>
                <a:srgbClr val="FFFFFF"/>
              </a:solidFill>
            </a:endParaRPr>
          </a:p>
        </p:txBody>
      </p:sp>
      <p:sp>
        <p:nvSpPr>
          <p:cNvPr id="12" name="TextBox 11"/>
          <p:cNvSpPr txBox="1"/>
          <p:nvPr/>
        </p:nvSpPr>
        <p:spPr>
          <a:xfrm>
            <a:off x="4710564" y="2864645"/>
            <a:ext cx="1326914" cy="1278730"/>
          </a:xfrm>
          <a:prstGeom prst="rect">
            <a:avLst/>
          </a:prstGeom>
          <a:solidFill>
            <a:schemeClr val="tx1"/>
          </a:solidFill>
        </p:spPr>
        <p:txBody>
          <a:bodyPr wrap="square" lIns="0" tIns="0" rIns="0" bIns="0" rtlCol="0" anchor="ctr">
            <a:noAutofit/>
          </a:bodyPr>
          <a:lstStyle/>
          <a:p>
            <a:pPr algn="ctr"/>
            <a:r>
              <a:rPr lang="en-US" sz="1600" dirty="0" smtClean="0">
                <a:solidFill>
                  <a:srgbClr val="D2D2D2">
                    <a:lumMod val="25000"/>
                  </a:srgbClr>
                </a:solidFill>
                <a:cs typeface="Segoe UI" panose="020B0502040204020203" pitchFamily="34" charset="0"/>
              </a:rPr>
              <a:t>SQL Server</a:t>
            </a:r>
          </a:p>
          <a:p>
            <a:pPr algn="ctr"/>
            <a:r>
              <a:rPr lang="en-US" sz="1600" dirty="0" smtClean="0">
                <a:solidFill>
                  <a:srgbClr val="D2D2D2">
                    <a:lumMod val="25000"/>
                  </a:srgbClr>
                </a:solidFill>
                <a:cs typeface="Segoe UI" panose="020B0502040204020203" pitchFamily="34" charset="0"/>
              </a:rPr>
              <a:t>Parallel Data</a:t>
            </a:r>
          </a:p>
          <a:p>
            <a:pPr algn="ctr"/>
            <a:r>
              <a:rPr lang="en-US" sz="1600" dirty="0" smtClean="0">
                <a:solidFill>
                  <a:srgbClr val="D2D2D2">
                    <a:lumMod val="25000"/>
                  </a:srgbClr>
                </a:solidFill>
                <a:cs typeface="Segoe UI" panose="020B0502040204020203" pitchFamily="34" charset="0"/>
              </a:rPr>
              <a:t>Warehouse</a:t>
            </a:r>
            <a:endParaRPr lang="en-US" sz="1600" dirty="0">
              <a:solidFill>
                <a:srgbClr val="D2D2D2">
                  <a:lumMod val="25000"/>
                </a:srgbClr>
              </a:solidFill>
              <a:cs typeface="Segoe UI" panose="020B0502040204020203" pitchFamily="34" charset="0"/>
            </a:endParaRPr>
          </a:p>
        </p:txBody>
      </p:sp>
      <p:sp>
        <p:nvSpPr>
          <p:cNvPr id="13" name="Rectangle 12"/>
          <p:cNvSpPr/>
          <p:nvPr/>
        </p:nvSpPr>
        <p:spPr>
          <a:xfrm>
            <a:off x="643586" y="3166533"/>
            <a:ext cx="3356350" cy="3428019"/>
          </a:xfrm>
          <a:prstGeom prst="rect">
            <a:avLst/>
          </a:prstGeom>
          <a:noFill/>
          <a:ln w="25400" cap="flat" cmpd="sng" algn="ctr">
            <a:solidFill>
              <a:srgbClr val="0072C6"/>
            </a:solidFill>
            <a:prstDash val="solid"/>
          </a:ln>
          <a:effectLst/>
        </p:spPr>
        <p:txBody>
          <a:bodyPr rtlCol="0" anchor="ctr"/>
          <a:lstStyle/>
          <a:p>
            <a:pPr algn="ctr" defTabSz="914400">
              <a:defRPr/>
            </a:pPr>
            <a:endParaRPr lang="en-US" kern="0" dirty="0" smtClean="0">
              <a:solidFill>
                <a:srgbClr val="FFFFFF"/>
              </a:solidFill>
            </a:endParaRPr>
          </a:p>
        </p:txBody>
      </p:sp>
      <p:grpSp>
        <p:nvGrpSpPr>
          <p:cNvPr id="14" name="Group 13"/>
          <p:cNvGrpSpPr/>
          <p:nvPr/>
        </p:nvGrpSpPr>
        <p:grpSpPr>
          <a:xfrm>
            <a:off x="790575" y="3342863"/>
            <a:ext cx="3073562" cy="987521"/>
            <a:chOff x="790575" y="3342863"/>
            <a:chExt cx="3073562" cy="987521"/>
          </a:xfrm>
        </p:grpSpPr>
        <p:sp>
          <p:nvSpPr>
            <p:cNvPr id="15" name="Rectangle 14"/>
            <p:cNvSpPr/>
            <p:nvPr/>
          </p:nvSpPr>
          <p:spPr>
            <a:xfrm>
              <a:off x="790575" y="3342863"/>
              <a:ext cx="3073562" cy="987521"/>
            </a:xfrm>
            <a:prstGeom prst="rect">
              <a:avLst/>
            </a:prstGeom>
            <a:solidFill>
              <a:srgbClr val="0072C6"/>
            </a:solidFill>
            <a:ln w="25400" cap="flat" cmpd="sng" algn="ctr">
              <a:noFill/>
              <a:prstDash val="solid"/>
            </a:ln>
            <a:effectLst/>
          </p:spPr>
          <p:txBody>
            <a:bodyPr lIns="182880" tIns="182880" bIns="91440" rtlCol="0" anchor="t" anchorCtr="0"/>
            <a:lstStyle/>
            <a:p>
              <a:pPr defTabSz="914400">
                <a:defRPr/>
              </a:pPr>
              <a:r>
                <a:rPr lang="en-US" sz="1600" kern="0" dirty="0" smtClean="0">
                  <a:solidFill>
                    <a:srgbClr val="FFFFFF"/>
                  </a:solidFill>
                </a:rPr>
                <a:t>Microsoft Azure</a:t>
              </a:r>
            </a:p>
            <a:p>
              <a:pPr defTabSz="914400">
                <a:defRPr/>
              </a:pPr>
              <a:r>
                <a:rPr lang="en-US" sz="1600" kern="0" dirty="0" smtClean="0">
                  <a:solidFill>
                    <a:srgbClr val="FFFFFF"/>
                  </a:solidFill>
                </a:rPr>
                <a:t>HDInsight</a:t>
              </a:r>
            </a:p>
          </p:txBody>
        </p:sp>
        <p:grpSp>
          <p:nvGrpSpPr>
            <p:cNvPr id="16" name="Group 15"/>
            <p:cNvGrpSpPr/>
            <p:nvPr/>
          </p:nvGrpSpPr>
          <p:grpSpPr>
            <a:xfrm>
              <a:off x="2603257" y="3490150"/>
              <a:ext cx="1067017" cy="692945"/>
              <a:chOff x="725954" y="578291"/>
              <a:chExt cx="2189173" cy="1421699"/>
            </a:xfrm>
          </p:grpSpPr>
          <p:sp>
            <p:nvSpPr>
              <p:cNvPr id="17" name="Freeform 5"/>
              <p:cNvSpPr>
                <a:spLocks/>
              </p:cNvSpPr>
              <p:nvPr/>
            </p:nvSpPr>
            <p:spPr bwMode="auto">
              <a:xfrm>
                <a:off x="725954" y="578291"/>
                <a:ext cx="2189173" cy="1421699"/>
              </a:xfrm>
              <a:custGeom>
                <a:avLst/>
                <a:gdLst>
                  <a:gd name="T0" fmla="*/ 3780 w 3790"/>
                  <a:gd name="T1" fmla="*/ 1582 h 2332"/>
                  <a:gd name="T2" fmla="*/ 3710 w 3790"/>
                  <a:gd name="T3" fmla="*/ 1358 h 2332"/>
                  <a:gd name="T4" fmla="*/ 3580 w 3790"/>
                  <a:gd name="T5" fmla="*/ 1158 h 2332"/>
                  <a:gd name="T6" fmla="*/ 3400 w 3790"/>
                  <a:gd name="T7" fmla="*/ 1004 h 2332"/>
                  <a:gd name="T8" fmla="*/ 3286 w 3790"/>
                  <a:gd name="T9" fmla="*/ 944 h 2332"/>
                  <a:gd name="T10" fmla="*/ 3280 w 3790"/>
                  <a:gd name="T11" fmla="*/ 908 h 2332"/>
                  <a:gd name="T12" fmla="*/ 3260 w 3790"/>
                  <a:gd name="T13" fmla="*/ 796 h 2332"/>
                  <a:gd name="T14" fmla="*/ 3220 w 3790"/>
                  <a:gd name="T15" fmla="*/ 690 h 2332"/>
                  <a:gd name="T16" fmla="*/ 3162 w 3790"/>
                  <a:gd name="T17" fmla="*/ 596 h 2332"/>
                  <a:gd name="T18" fmla="*/ 3088 w 3790"/>
                  <a:gd name="T19" fmla="*/ 516 h 2332"/>
                  <a:gd name="T20" fmla="*/ 2998 w 3790"/>
                  <a:gd name="T21" fmla="*/ 450 h 2332"/>
                  <a:gd name="T22" fmla="*/ 2898 w 3790"/>
                  <a:gd name="T23" fmla="*/ 402 h 2332"/>
                  <a:gd name="T24" fmla="*/ 2788 w 3790"/>
                  <a:gd name="T25" fmla="*/ 374 h 2332"/>
                  <a:gd name="T26" fmla="*/ 2700 w 3790"/>
                  <a:gd name="T27" fmla="*/ 368 h 2332"/>
                  <a:gd name="T28" fmla="*/ 2522 w 3790"/>
                  <a:gd name="T29" fmla="*/ 396 h 2332"/>
                  <a:gd name="T30" fmla="*/ 2366 w 3790"/>
                  <a:gd name="T31" fmla="*/ 472 h 2332"/>
                  <a:gd name="T32" fmla="*/ 2256 w 3790"/>
                  <a:gd name="T33" fmla="*/ 324 h 2332"/>
                  <a:gd name="T34" fmla="*/ 2070 w 3790"/>
                  <a:gd name="T35" fmla="*/ 164 h 2332"/>
                  <a:gd name="T36" fmla="*/ 1848 w 3790"/>
                  <a:gd name="T37" fmla="*/ 54 h 2332"/>
                  <a:gd name="T38" fmla="*/ 1596 w 3790"/>
                  <a:gd name="T39" fmla="*/ 2 h 2332"/>
                  <a:gd name="T40" fmla="*/ 1430 w 3790"/>
                  <a:gd name="T41" fmla="*/ 6 h 2332"/>
                  <a:gd name="T42" fmla="*/ 1240 w 3790"/>
                  <a:gd name="T43" fmla="*/ 44 h 2332"/>
                  <a:gd name="T44" fmla="*/ 1064 w 3790"/>
                  <a:gd name="T45" fmla="*/ 118 h 2332"/>
                  <a:gd name="T46" fmla="*/ 908 w 3790"/>
                  <a:gd name="T47" fmla="*/ 224 h 2332"/>
                  <a:gd name="T48" fmla="*/ 776 w 3790"/>
                  <a:gd name="T49" fmla="*/ 356 h 2332"/>
                  <a:gd name="T50" fmla="*/ 672 w 3790"/>
                  <a:gd name="T51" fmla="*/ 512 h 2332"/>
                  <a:gd name="T52" fmla="*/ 598 w 3790"/>
                  <a:gd name="T53" fmla="*/ 688 h 2332"/>
                  <a:gd name="T54" fmla="*/ 558 w 3790"/>
                  <a:gd name="T55" fmla="*/ 878 h 2332"/>
                  <a:gd name="T56" fmla="*/ 554 w 3790"/>
                  <a:gd name="T57" fmla="*/ 1012 h 2332"/>
                  <a:gd name="T58" fmla="*/ 560 w 3790"/>
                  <a:gd name="T59" fmla="*/ 1056 h 2332"/>
                  <a:gd name="T60" fmla="*/ 388 w 3790"/>
                  <a:gd name="T61" fmla="*/ 1120 h 2332"/>
                  <a:gd name="T62" fmla="*/ 198 w 3790"/>
                  <a:gd name="T63" fmla="*/ 1252 h 2332"/>
                  <a:gd name="T64" fmla="*/ 92 w 3790"/>
                  <a:gd name="T65" fmla="*/ 1384 h 2332"/>
                  <a:gd name="T66" fmla="*/ 42 w 3790"/>
                  <a:gd name="T67" fmla="*/ 1484 h 2332"/>
                  <a:gd name="T68" fmla="*/ 10 w 3790"/>
                  <a:gd name="T69" fmla="*/ 1594 h 2332"/>
                  <a:gd name="T70" fmla="*/ 0 w 3790"/>
                  <a:gd name="T71" fmla="*/ 1712 h 2332"/>
                  <a:gd name="T72" fmla="*/ 8 w 3790"/>
                  <a:gd name="T73" fmla="*/ 1816 h 2332"/>
                  <a:gd name="T74" fmla="*/ 44 w 3790"/>
                  <a:gd name="T75" fmla="*/ 1942 h 2332"/>
                  <a:gd name="T76" fmla="*/ 106 w 3790"/>
                  <a:gd name="T77" fmla="*/ 2052 h 2332"/>
                  <a:gd name="T78" fmla="*/ 192 w 3790"/>
                  <a:gd name="T79" fmla="*/ 2146 h 2332"/>
                  <a:gd name="T80" fmla="*/ 298 w 3790"/>
                  <a:gd name="T81" fmla="*/ 2222 h 2332"/>
                  <a:gd name="T82" fmla="*/ 420 w 3790"/>
                  <a:gd name="T83" fmla="*/ 2278 h 2332"/>
                  <a:gd name="T84" fmla="*/ 558 w 3790"/>
                  <a:gd name="T85" fmla="*/ 2316 h 2332"/>
                  <a:gd name="T86" fmla="*/ 706 w 3790"/>
                  <a:gd name="T87" fmla="*/ 2332 h 2332"/>
                  <a:gd name="T88" fmla="*/ 3106 w 3790"/>
                  <a:gd name="T89" fmla="*/ 2322 h 2332"/>
                  <a:gd name="T90" fmla="*/ 3360 w 3790"/>
                  <a:gd name="T91" fmla="*/ 2260 h 2332"/>
                  <a:gd name="T92" fmla="*/ 3486 w 3790"/>
                  <a:gd name="T93" fmla="*/ 2204 h 2332"/>
                  <a:gd name="T94" fmla="*/ 3594 w 3790"/>
                  <a:gd name="T95" fmla="*/ 2132 h 2332"/>
                  <a:gd name="T96" fmla="*/ 3682 w 3790"/>
                  <a:gd name="T97" fmla="*/ 2044 h 2332"/>
                  <a:gd name="T98" fmla="*/ 3744 w 3790"/>
                  <a:gd name="T99" fmla="*/ 1936 h 2332"/>
                  <a:gd name="T100" fmla="*/ 3782 w 3790"/>
                  <a:gd name="T101" fmla="*/ 1810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90" h="2332">
                    <a:moveTo>
                      <a:pt x="3790" y="1700"/>
                    </a:moveTo>
                    <a:lnTo>
                      <a:pt x="3790" y="1700"/>
                    </a:lnTo>
                    <a:lnTo>
                      <a:pt x="3788" y="1642"/>
                    </a:lnTo>
                    <a:lnTo>
                      <a:pt x="3780" y="1582"/>
                    </a:lnTo>
                    <a:lnTo>
                      <a:pt x="3770" y="1524"/>
                    </a:lnTo>
                    <a:lnTo>
                      <a:pt x="3754" y="1468"/>
                    </a:lnTo>
                    <a:lnTo>
                      <a:pt x="3734" y="1412"/>
                    </a:lnTo>
                    <a:lnTo>
                      <a:pt x="3710" y="1358"/>
                    </a:lnTo>
                    <a:lnTo>
                      <a:pt x="3684" y="1304"/>
                    </a:lnTo>
                    <a:lnTo>
                      <a:pt x="3652" y="1254"/>
                    </a:lnTo>
                    <a:lnTo>
                      <a:pt x="3618" y="1206"/>
                    </a:lnTo>
                    <a:lnTo>
                      <a:pt x="3580" y="1158"/>
                    </a:lnTo>
                    <a:lnTo>
                      <a:pt x="3540" y="1116"/>
                    </a:lnTo>
                    <a:lnTo>
                      <a:pt x="3496" y="1076"/>
                    </a:lnTo>
                    <a:lnTo>
                      <a:pt x="3448" y="1038"/>
                    </a:lnTo>
                    <a:lnTo>
                      <a:pt x="3400" y="1004"/>
                    </a:lnTo>
                    <a:lnTo>
                      <a:pt x="3348" y="974"/>
                    </a:lnTo>
                    <a:lnTo>
                      <a:pt x="3294" y="948"/>
                    </a:lnTo>
                    <a:lnTo>
                      <a:pt x="3294" y="948"/>
                    </a:lnTo>
                    <a:lnTo>
                      <a:pt x="3286" y="944"/>
                    </a:lnTo>
                    <a:lnTo>
                      <a:pt x="3280" y="938"/>
                    </a:lnTo>
                    <a:lnTo>
                      <a:pt x="3280" y="938"/>
                    </a:lnTo>
                    <a:lnTo>
                      <a:pt x="3280" y="938"/>
                    </a:lnTo>
                    <a:lnTo>
                      <a:pt x="3280" y="908"/>
                    </a:lnTo>
                    <a:lnTo>
                      <a:pt x="3278" y="880"/>
                    </a:lnTo>
                    <a:lnTo>
                      <a:pt x="3272" y="852"/>
                    </a:lnTo>
                    <a:lnTo>
                      <a:pt x="3268" y="822"/>
                    </a:lnTo>
                    <a:lnTo>
                      <a:pt x="3260" y="796"/>
                    </a:lnTo>
                    <a:lnTo>
                      <a:pt x="3252" y="768"/>
                    </a:lnTo>
                    <a:lnTo>
                      <a:pt x="3244" y="742"/>
                    </a:lnTo>
                    <a:lnTo>
                      <a:pt x="3232" y="716"/>
                    </a:lnTo>
                    <a:lnTo>
                      <a:pt x="3220" y="690"/>
                    </a:lnTo>
                    <a:lnTo>
                      <a:pt x="3208" y="666"/>
                    </a:lnTo>
                    <a:lnTo>
                      <a:pt x="3194" y="642"/>
                    </a:lnTo>
                    <a:lnTo>
                      <a:pt x="3178" y="618"/>
                    </a:lnTo>
                    <a:lnTo>
                      <a:pt x="3162" y="596"/>
                    </a:lnTo>
                    <a:lnTo>
                      <a:pt x="3144" y="574"/>
                    </a:lnTo>
                    <a:lnTo>
                      <a:pt x="3126" y="554"/>
                    </a:lnTo>
                    <a:lnTo>
                      <a:pt x="3108" y="534"/>
                    </a:lnTo>
                    <a:lnTo>
                      <a:pt x="3088" y="516"/>
                    </a:lnTo>
                    <a:lnTo>
                      <a:pt x="3066" y="498"/>
                    </a:lnTo>
                    <a:lnTo>
                      <a:pt x="3044" y="480"/>
                    </a:lnTo>
                    <a:lnTo>
                      <a:pt x="3022" y="464"/>
                    </a:lnTo>
                    <a:lnTo>
                      <a:pt x="2998" y="450"/>
                    </a:lnTo>
                    <a:lnTo>
                      <a:pt x="2974" y="436"/>
                    </a:lnTo>
                    <a:lnTo>
                      <a:pt x="2950" y="424"/>
                    </a:lnTo>
                    <a:lnTo>
                      <a:pt x="2924" y="412"/>
                    </a:lnTo>
                    <a:lnTo>
                      <a:pt x="2898" y="402"/>
                    </a:lnTo>
                    <a:lnTo>
                      <a:pt x="2870" y="394"/>
                    </a:lnTo>
                    <a:lnTo>
                      <a:pt x="2844" y="386"/>
                    </a:lnTo>
                    <a:lnTo>
                      <a:pt x="2816" y="380"/>
                    </a:lnTo>
                    <a:lnTo>
                      <a:pt x="2788" y="374"/>
                    </a:lnTo>
                    <a:lnTo>
                      <a:pt x="2758" y="370"/>
                    </a:lnTo>
                    <a:lnTo>
                      <a:pt x="2730" y="368"/>
                    </a:lnTo>
                    <a:lnTo>
                      <a:pt x="2700" y="368"/>
                    </a:lnTo>
                    <a:lnTo>
                      <a:pt x="2700" y="368"/>
                    </a:lnTo>
                    <a:lnTo>
                      <a:pt x="2654" y="370"/>
                    </a:lnTo>
                    <a:lnTo>
                      <a:pt x="2608" y="374"/>
                    </a:lnTo>
                    <a:lnTo>
                      <a:pt x="2564" y="384"/>
                    </a:lnTo>
                    <a:lnTo>
                      <a:pt x="2522" y="396"/>
                    </a:lnTo>
                    <a:lnTo>
                      <a:pt x="2482" y="410"/>
                    </a:lnTo>
                    <a:lnTo>
                      <a:pt x="2442" y="428"/>
                    </a:lnTo>
                    <a:lnTo>
                      <a:pt x="2404" y="450"/>
                    </a:lnTo>
                    <a:lnTo>
                      <a:pt x="2366" y="472"/>
                    </a:lnTo>
                    <a:lnTo>
                      <a:pt x="2366" y="472"/>
                    </a:lnTo>
                    <a:lnTo>
                      <a:pt x="2334" y="420"/>
                    </a:lnTo>
                    <a:lnTo>
                      <a:pt x="2296" y="372"/>
                    </a:lnTo>
                    <a:lnTo>
                      <a:pt x="2256" y="324"/>
                    </a:lnTo>
                    <a:lnTo>
                      <a:pt x="2214" y="280"/>
                    </a:lnTo>
                    <a:lnTo>
                      <a:pt x="2168" y="238"/>
                    </a:lnTo>
                    <a:lnTo>
                      <a:pt x="2120" y="198"/>
                    </a:lnTo>
                    <a:lnTo>
                      <a:pt x="2070" y="164"/>
                    </a:lnTo>
                    <a:lnTo>
                      <a:pt x="2018" y="130"/>
                    </a:lnTo>
                    <a:lnTo>
                      <a:pt x="1962" y="102"/>
                    </a:lnTo>
                    <a:lnTo>
                      <a:pt x="1906" y="76"/>
                    </a:lnTo>
                    <a:lnTo>
                      <a:pt x="1848" y="54"/>
                    </a:lnTo>
                    <a:lnTo>
                      <a:pt x="1786" y="34"/>
                    </a:lnTo>
                    <a:lnTo>
                      <a:pt x="1724" y="20"/>
                    </a:lnTo>
                    <a:lnTo>
                      <a:pt x="1662" y="10"/>
                    </a:lnTo>
                    <a:lnTo>
                      <a:pt x="1596" y="2"/>
                    </a:lnTo>
                    <a:lnTo>
                      <a:pt x="1530" y="0"/>
                    </a:lnTo>
                    <a:lnTo>
                      <a:pt x="1530" y="0"/>
                    </a:lnTo>
                    <a:lnTo>
                      <a:pt x="1480" y="2"/>
                    </a:lnTo>
                    <a:lnTo>
                      <a:pt x="1430" y="6"/>
                    </a:lnTo>
                    <a:lnTo>
                      <a:pt x="1382" y="12"/>
                    </a:lnTo>
                    <a:lnTo>
                      <a:pt x="1334" y="20"/>
                    </a:lnTo>
                    <a:lnTo>
                      <a:pt x="1286" y="32"/>
                    </a:lnTo>
                    <a:lnTo>
                      <a:pt x="1240" y="44"/>
                    </a:lnTo>
                    <a:lnTo>
                      <a:pt x="1194" y="60"/>
                    </a:lnTo>
                    <a:lnTo>
                      <a:pt x="1150" y="78"/>
                    </a:lnTo>
                    <a:lnTo>
                      <a:pt x="1106" y="96"/>
                    </a:lnTo>
                    <a:lnTo>
                      <a:pt x="1064" y="118"/>
                    </a:lnTo>
                    <a:lnTo>
                      <a:pt x="1024" y="142"/>
                    </a:lnTo>
                    <a:lnTo>
                      <a:pt x="984" y="168"/>
                    </a:lnTo>
                    <a:lnTo>
                      <a:pt x="946" y="194"/>
                    </a:lnTo>
                    <a:lnTo>
                      <a:pt x="908" y="224"/>
                    </a:lnTo>
                    <a:lnTo>
                      <a:pt x="874" y="254"/>
                    </a:lnTo>
                    <a:lnTo>
                      <a:pt x="840" y="286"/>
                    </a:lnTo>
                    <a:lnTo>
                      <a:pt x="808" y="320"/>
                    </a:lnTo>
                    <a:lnTo>
                      <a:pt x="776" y="356"/>
                    </a:lnTo>
                    <a:lnTo>
                      <a:pt x="748" y="394"/>
                    </a:lnTo>
                    <a:lnTo>
                      <a:pt x="720" y="432"/>
                    </a:lnTo>
                    <a:lnTo>
                      <a:pt x="694" y="470"/>
                    </a:lnTo>
                    <a:lnTo>
                      <a:pt x="672" y="512"/>
                    </a:lnTo>
                    <a:lnTo>
                      <a:pt x="650" y="554"/>
                    </a:lnTo>
                    <a:lnTo>
                      <a:pt x="630" y="598"/>
                    </a:lnTo>
                    <a:lnTo>
                      <a:pt x="612" y="642"/>
                    </a:lnTo>
                    <a:lnTo>
                      <a:pt x="598" y="688"/>
                    </a:lnTo>
                    <a:lnTo>
                      <a:pt x="584" y="734"/>
                    </a:lnTo>
                    <a:lnTo>
                      <a:pt x="574" y="780"/>
                    </a:lnTo>
                    <a:lnTo>
                      <a:pt x="564" y="828"/>
                    </a:lnTo>
                    <a:lnTo>
                      <a:pt x="558" y="878"/>
                    </a:lnTo>
                    <a:lnTo>
                      <a:pt x="554" y="928"/>
                    </a:lnTo>
                    <a:lnTo>
                      <a:pt x="554" y="978"/>
                    </a:lnTo>
                    <a:lnTo>
                      <a:pt x="554" y="978"/>
                    </a:lnTo>
                    <a:lnTo>
                      <a:pt x="554" y="1012"/>
                    </a:lnTo>
                    <a:lnTo>
                      <a:pt x="556" y="1046"/>
                    </a:lnTo>
                    <a:lnTo>
                      <a:pt x="556" y="1046"/>
                    </a:lnTo>
                    <a:lnTo>
                      <a:pt x="556" y="1054"/>
                    </a:lnTo>
                    <a:lnTo>
                      <a:pt x="560" y="1056"/>
                    </a:lnTo>
                    <a:lnTo>
                      <a:pt x="560" y="1056"/>
                    </a:lnTo>
                    <a:lnTo>
                      <a:pt x="502" y="1074"/>
                    </a:lnTo>
                    <a:lnTo>
                      <a:pt x="444" y="1094"/>
                    </a:lnTo>
                    <a:lnTo>
                      <a:pt x="388" y="1120"/>
                    </a:lnTo>
                    <a:lnTo>
                      <a:pt x="336" y="1148"/>
                    </a:lnTo>
                    <a:lnTo>
                      <a:pt x="288" y="1180"/>
                    </a:lnTo>
                    <a:lnTo>
                      <a:pt x="242" y="1214"/>
                    </a:lnTo>
                    <a:lnTo>
                      <a:pt x="198" y="1252"/>
                    </a:lnTo>
                    <a:lnTo>
                      <a:pt x="158" y="1292"/>
                    </a:lnTo>
                    <a:lnTo>
                      <a:pt x="124" y="1336"/>
                    </a:lnTo>
                    <a:lnTo>
                      <a:pt x="106" y="1360"/>
                    </a:lnTo>
                    <a:lnTo>
                      <a:pt x="92" y="1384"/>
                    </a:lnTo>
                    <a:lnTo>
                      <a:pt x="78" y="1408"/>
                    </a:lnTo>
                    <a:lnTo>
                      <a:pt x="64" y="1432"/>
                    </a:lnTo>
                    <a:lnTo>
                      <a:pt x="52" y="1458"/>
                    </a:lnTo>
                    <a:lnTo>
                      <a:pt x="42" y="1484"/>
                    </a:lnTo>
                    <a:lnTo>
                      <a:pt x="32" y="1510"/>
                    </a:lnTo>
                    <a:lnTo>
                      <a:pt x="24" y="1538"/>
                    </a:lnTo>
                    <a:lnTo>
                      <a:pt x="16" y="1566"/>
                    </a:lnTo>
                    <a:lnTo>
                      <a:pt x="10" y="1594"/>
                    </a:lnTo>
                    <a:lnTo>
                      <a:pt x="6" y="1622"/>
                    </a:lnTo>
                    <a:lnTo>
                      <a:pt x="2" y="1652"/>
                    </a:lnTo>
                    <a:lnTo>
                      <a:pt x="0" y="1682"/>
                    </a:lnTo>
                    <a:lnTo>
                      <a:pt x="0" y="1712"/>
                    </a:lnTo>
                    <a:lnTo>
                      <a:pt x="0" y="1712"/>
                    </a:lnTo>
                    <a:lnTo>
                      <a:pt x="0" y="1748"/>
                    </a:lnTo>
                    <a:lnTo>
                      <a:pt x="2" y="1782"/>
                    </a:lnTo>
                    <a:lnTo>
                      <a:pt x="8" y="1816"/>
                    </a:lnTo>
                    <a:lnTo>
                      <a:pt x="14" y="1848"/>
                    </a:lnTo>
                    <a:lnTo>
                      <a:pt x="22" y="1880"/>
                    </a:lnTo>
                    <a:lnTo>
                      <a:pt x="32" y="1912"/>
                    </a:lnTo>
                    <a:lnTo>
                      <a:pt x="44" y="1942"/>
                    </a:lnTo>
                    <a:lnTo>
                      <a:pt x="58" y="1970"/>
                    </a:lnTo>
                    <a:lnTo>
                      <a:pt x="72" y="1998"/>
                    </a:lnTo>
                    <a:lnTo>
                      <a:pt x="88" y="2026"/>
                    </a:lnTo>
                    <a:lnTo>
                      <a:pt x="106" y="2052"/>
                    </a:lnTo>
                    <a:lnTo>
                      <a:pt x="126" y="2076"/>
                    </a:lnTo>
                    <a:lnTo>
                      <a:pt x="146" y="2100"/>
                    </a:lnTo>
                    <a:lnTo>
                      <a:pt x="170" y="2124"/>
                    </a:lnTo>
                    <a:lnTo>
                      <a:pt x="192" y="2146"/>
                    </a:lnTo>
                    <a:lnTo>
                      <a:pt x="218" y="2166"/>
                    </a:lnTo>
                    <a:lnTo>
                      <a:pt x="244" y="2186"/>
                    </a:lnTo>
                    <a:lnTo>
                      <a:pt x="270" y="2204"/>
                    </a:lnTo>
                    <a:lnTo>
                      <a:pt x="298" y="2222"/>
                    </a:lnTo>
                    <a:lnTo>
                      <a:pt x="328" y="2238"/>
                    </a:lnTo>
                    <a:lnTo>
                      <a:pt x="358" y="2252"/>
                    </a:lnTo>
                    <a:lnTo>
                      <a:pt x="388" y="2266"/>
                    </a:lnTo>
                    <a:lnTo>
                      <a:pt x="420" y="2278"/>
                    </a:lnTo>
                    <a:lnTo>
                      <a:pt x="454" y="2290"/>
                    </a:lnTo>
                    <a:lnTo>
                      <a:pt x="488" y="2300"/>
                    </a:lnTo>
                    <a:lnTo>
                      <a:pt x="522" y="2308"/>
                    </a:lnTo>
                    <a:lnTo>
                      <a:pt x="558" y="2316"/>
                    </a:lnTo>
                    <a:lnTo>
                      <a:pt x="594" y="2322"/>
                    </a:lnTo>
                    <a:lnTo>
                      <a:pt x="630" y="2326"/>
                    </a:lnTo>
                    <a:lnTo>
                      <a:pt x="668" y="2330"/>
                    </a:lnTo>
                    <a:lnTo>
                      <a:pt x="706" y="2332"/>
                    </a:lnTo>
                    <a:lnTo>
                      <a:pt x="744" y="2332"/>
                    </a:lnTo>
                    <a:lnTo>
                      <a:pt x="3026" y="2332"/>
                    </a:lnTo>
                    <a:lnTo>
                      <a:pt x="3026" y="2332"/>
                    </a:lnTo>
                    <a:lnTo>
                      <a:pt x="3106" y="2322"/>
                    </a:lnTo>
                    <a:lnTo>
                      <a:pt x="3182" y="2308"/>
                    </a:lnTo>
                    <a:lnTo>
                      <a:pt x="3256" y="2292"/>
                    </a:lnTo>
                    <a:lnTo>
                      <a:pt x="3326" y="2272"/>
                    </a:lnTo>
                    <a:lnTo>
                      <a:pt x="3360" y="2260"/>
                    </a:lnTo>
                    <a:lnTo>
                      <a:pt x="3394" y="2248"/>
                    </a:lnTo>
                    <a:lnTo>
                      <a:pt x="3426" y="2234"/>
                    </a:lnTo>
                    <a:lnTo>
                      <a:pt x="3456" y="2220"/>
                    </a:lnTo>
                    <a:lnTo>
                      <a:pt x="3486" y="2204"/>
                    </a:lnTo>
                    <a:lnTo>
                      <a:pt x="3516" y="2188"/>
                    </a:lnTo>
                    <a:lnTo>
                      <a:pt x="3544" y="2170"/>
                    </a:lnTo>
                    <a:lnTo>
                      <a:pt x="3570" y="2152"/>
                    </a:lnTo>
                    <a:lnTo>
                      <a:pt x="3594" y="2132"/>
                    </a:lnTo>
                    <a:lnTo>
                      <a:pt x="3618" y="2112"/>
                    </a:lnTo>
                    <a:lnTo>
                      <a:pt x="3640" y="2090"/>
                    </a:lnTo>
                    <a:lnTo>
                      <a:pt x="3662" y="2068"/>
                    </a:lnTo>
                    <a:lnTo>
                      <a:pt x="3682" y="2044"/>
                    </a:lnTo>
                    <a:lnTo>
                      <a:pt x="3700" y="2018"/>
                    </a:lnTo>
                    <a:lnTo>
                      <a:pt x="3716" y="1992"/>
                    </a:lnTo>
                    <a:lnTo>
                      <a:pt x="3732" y="1964"/>
                    </a:lnTo>
                    <a:lnTo>
                      <a:pt x="3744" y="1936"/>
                    </a:lnTo>
                    <a:lnTo>
                      <a:pt x="3756" y="1906"/>
                    </a:lnTo>
                    <a:lnTo>
                      <a:pt x="3766" y="1876"/>
                    </a:lnTo>
                    <a:lnTo>
                      <a:pt x="3774" y="1844"/>
                    </a:lnTo>
                    <a:lnTo>
                      <a:pt x="3782" y="1810"/>
                    </a:lnTo>
                    <a:lnTo>
                      <a:pt x="3786" y="1774"/>
                    </a:lnTo>
                    <a:lnTo>
                      <a:pt x="3790" y="1738"/>
                    </a:lnTo>
                    <a:lnTo>
                      <a:pt x="3790" y="1700"/>
                    </a:ln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defTabSz="932654">
                  <a:defRPr/>
                </a:pPr>
                <a:endParaRPr lang="en-US" kern="0" dirty="0" smtClean="0">
                  <a:solidFill>
                    <a:srgbClr val="000000"/>
                  </a:solidFill>
                </a:endParaRPr>
              </a:p>
            </p:txBody>
          </p:sp>
          <p:grpSp>
            <p:nvGrpSpPr>
              <p:cNvPr id="18" name="Group 4"/>
              <p:cNvGrpSpPr>
                <a:grpSpLocks noChangeAspect="1"/>
              </p:cNvGrpSpPr>
              <p:nvPr/>
            </p:nvGrpSpPr>
            <p:grpSpPr bwMode="auto">
              <a:xfrm>
                <a:off x="1296874" y="1036749"/>
                <a:ext cx="1033817" cy="815955"/>
                <a:chOff x="936" y="96"/>
                <a:chExt cx="503" cy="397"/>
              </a:xfrm>
              <a:solidFill>
                <a:srgbClr val="FFFFFF"/>
              </a:solidFill>
            </p:grpSpPr>
            <p:sp>
              <p:nvSpPr>
                <p:cNvPr id="19" name="Freeform 5"/>
                <p:cNvSpPr>
                  <a:spLocks noEditPoints="1"/>
                </p:cNvSpPr>
                <p:nvPr/>
              </p:nvSpPr>
              <p:spPr bwMode="auto">
                <a:xfrm>
                  <a:off x="936" y="233"/>
                  <a:ext cx="503" cy="122"/>
                </a:xfrm>
                <a:custGeom>
                  <a:avLst/>
                  <a:gdLst>
                    <a:gd name="T0" fmla="*/ 197 w 210"/>
                    <a:gd name="T1" fmla="*/ 51 h 51"/>
                    <a:gd name="T2" fmla="*/ 210 w 210"/>
                    <a:gd name="T3" fmla="*/ 12 h 51"/>
                    <a:gd name="T4" fmla="*/ 14 w 210"/>
                    <a:gd name="T5" fmla="*/ 0 h 51"/>
                    <a:gd name="T6" fmla="*/ 0 w 210"/>
                    <a:gd name="T7" fmla="*/ 39 h 51"/>
                    <a:gd name="T8" fmla="*/ 181 w 210"/>
                    <a:gd name="T9" fmla="*/ 16 h 51"/>
                    <a:gd name="T10" fmla="*/ 181 w 210"/>
                    <a:gd name="T11" fmla="*/ 35 h 51"/>
                    <a:gd name="T12" fmla="*/ 181 w 210"/>
                    <a:gd name="T13" fmla="*/ 16 h 51"/>
                    <a:gd name="T14" fmla="*/ 114 w 210"/>
                    <a:gd name="T15" fmla="*/ 9 h 51"/>
                    <a:gd name="T16" fmla="*/ 106 w 210"/>
                    <a:gd name="T17" fmla="*/ 17 h 51"/>
                    <a:gd name="T18" fmla="*/ 106 w 210"/>
                    <a:gd name="T19" fmla="*/ 22 h 51"/>
                    <a:gd name="T20" fmla="*/ 114 w 210"/>
                    <a:gd name="T21" fmla="*/ 29 h 51"/>
                    <a:gd name="T22" fmla="*/ 106 w 210"/>
                    <a:gd name="T23" fmla="*/ 22 h 51"/>
                    <a:gd name="T24" fmla="*/ 114 w 210"/>
                    <a:gd name="T25" fmla="*/ 34 h 51"/>
                    <a:gd name="T26" fmla="*/ 106 w 210"/>
                    <a:gd name="T27" fmla="*/ 42 h 51"/>
                    <a:gd name="T28" fmla="*/ 90 w 210"/>
                    <a:gd name="T29" fmla="*/ 9 h 51"/>
                    <a:gd name="T30" fmla="*/ 99 w 210"/>
                    <a:gd name="T31" fmla="*/ 17 h 51"/>
                    <a:gd name="T32" fmla="*/ 90 w 210"/>
                    <a:gd name="T33" fmla="*/ 9 h 51"/>
                    <a:gd name="T34" fmla="*/ 99 w 210"/>
                    <a:gd name="T35" fmla="*/ 22 h 51"/>
                    <a:gd name="T36" fmla="*/ 90 w 210"/>
                    <a:gd name="T37" fmla="*/ 29 h 51"/>
                    <a:gd name="T38" fmla="*/ 90 w 210"/>
                    <a:gd name="T39" fmla="*/ 34 h 51"/>
                    <a:gd name="T40" fmla="*/ 99 w 210"/>
                    <a:gd name="T41" fmla="*/ 42 h 51"/>
                    <a:gd name="T42" fmla="*/ 90 w 210"/>
                    <a:gd name="T43" fmla="*/ 34 h 51"/>
                    <a:gd name="T44" fmla="*/ 83 w 210"/>
                    <a:gd name="T45" fmla="*/ 9 h 51"/>
                    <a:gd name="T46" fmla="*/ 75 w 210"/>
                    <a:gd name="T47" fmla="*/ 17 h 51"/>
                    <a:gd name="T48" fmla="*/ 75 w 210"/>
                    <a:gd name="T49" fmla="*/ 22 h 51"/>
                    <a:gd name="T50" fmla="*/ 83 w 210"/>
                    <a:gd name="T51" fmla="*/ 29 h 51"/>
                    <a:gd name="T52" fmla="*/ 75 w 210"/>
                    <a:gd name="T53" fmla="*/ 22 h 51"/>
                    <a:gd name="T54" fmla="*/ 83 w 210"/>
                    <a:gd name="T55" fmla="*/ 34 h 51"/>
                    <a:gd name="T56" fmla="*/ 75 w 210"/>
                    <a:gd name="T57" fmla="*/ 42 h 51"/>
                    <a:gd name="T58" fmla="*/ 60 w 210"/>
                    <a:gd name="T59" fmla="*/ 9 h 51"/>
                    <a:gd name="T60" fmla="*/ 68 w 210"/>
                    <a:gd name="T61" fmla="*/ 17 h 51"/>
                    <a:gd name="T62" fmla="*/ 60 w 210"/>
                    <a:gd name="T63" fmla="*/ 9 h 51"/>
                    <a:gd name="T64" fmla="*/ 68 w 210"/>
                    <a:gd name="T65" fmla="*/ 22 h 51"/>
                    <a:gd name="T66" fmla="*/ 60 w 210"/>
                    <a:gd name="T67" fmla="*/ 29 h 51"/>
                    <a:gd name="T68" fmla="*/ 60 w 210"/>
                    <a:gd name="T69" fmla="*/ 34 h 51"/>
                    <a:gd name="T70" fmla="*/ 68 w 210"/>
                    <a:gd name="T71" fmla="*/ 42 h 51"/>
                    <a:gd name="T72" fmla="*/ 60 w 210"/>
                    <a:gd name="T73" fmla="*/ 34 h 51"/>
                    <a:gd name="T74" fmla="*/ 52 w 210"/>
                    <a:gd name="T75" fmla="*/ 9 h 51"/>
                    <a:gd name="T76" fmla="*/ 44 w 210"/>
                    <a:gd name="T77" fmla="*/ 17 h 51"/>
                    <a:gd name="T78" fmla="*/ 44 w 210"/>
                    <a:gd name="T79" fmla="*/ 22 h 51"/>
                    <a:gd name="T80" fmla="*/ 52 w 210"/>
                    <a:gd name="T81" fmla="*/ 29 h 51"/>
                    <a:gd name="T82" fmla="*/ 44 w 210"/>
                    <a:gd name="T83" fmla="*/ 22 h 51"/>
                    <a:gd name="T84" fmla="*/ 52 w 210"/>
                    <a:gd name="T85" fmla="*/ 34 h 51"/>
                    <a:gd name="T86" fmla="*/ 44 w 210"/>
                    <a:gd name="T87" fmla="*/ 42 h 51"/>
                    <a:gd name="T88" fmla="*/ 29 w 210"/>
                    <a:gd name="T89" fmla="*/ 9 h 51"/>
                    <a:gd name="T90" fmla="*/ 37 w 210"/>
                    <a:gd name="T91" fmla="*/ 17 h 51"/>
                    <a:gd name="T92" fmla="*/ 29 w 210"/>
                    <a:gd name="T93" fmla="*/ 9 h 51"/>
                    <a:gd name="T94" fmla="*/ 37 w 210"/>
                    <a:gd name="T95" fmla="*/ 22 h 51"/>
                    <a:gd name="T96" fmla="*/ 29 w 210"/>
                    <a:gd name="T97" fmla="*/ 29 h 51"/>
                    <a:gd name="T98" fmla="*/ 29 w 210"/>
                    <a:gd name="T99" fmla="*/ 34 h 51"/>
                    <a:gd name="T100" fmla="*/ 37 w 210"/>
                    <a:gd name="T101" fmla="*/ 42 h 51"/>
                    <a:gd name="T102" fmla="*/ 29 w 210"/>
                    <a:gd name="T103" fmla="*/ 34 h 51"/>
                    <a:gd name="T104" fmla="*/ 22 w 210"/>
                    <a:gd name="T105" fmla="*/ 9 h 51"/>
                    <a:gd name="T106" fmla="*/ 13 w 210"/>
                    <a:gd name="T107" fmla="*/ 17 h 51"/>
                    <a:gd name="T108" fmla="*/ 13 w 210"/>
                    <a:gd name="T109" fmla="*/ 22 h 51"/>
                    <a:gd name="T110" fmla="*/ 22 w 210"/>
                    <a:gd name="T111" fmla="*/ 29 h 51"/>
                    <a:gd name="T112" fmla="*/ 13 w 210"/>
                    <a:gd name="T113" fmla="*/ 22 h 51"/>
                    <a:gd name="T114" fmla="*/ 22 w 210"/>
                    <a:gd name="T115" fmla="*/ 34 h 51"/>
                    <a:gd name="T116" fmla="*/ 13 w 210"/>
                    <a:gd name="T117"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0" h="51">
                      <a:moveTo>
                        <a:pt x="14" y="51"/>
                      </a:moveTo>
                      <a:cubicBezTo>
                        <a:pt x="197" y="51"/>
                        <a:pt x="197" y="51"/>
                        <a:pt x="197" y="51"/>
                      </a:cubicBezTo>
                      <a:cubicBezTo>
                        <a:pt x="204" y="51"/>
                        <a:pt x="210" y="46"/>
                        <a:pt x="210" y="39"/>
                      </a:cubicBezTo>
                      <a:cubicBezTo>
                        <a:pt x="210" y="12"/>
                        <a:pt x="210" y="12"/>
                        <a:pt x="210" y="12"/>
                      </a:cubicBezTo>
                      <a:cubicBezTo>
                        <a:pt x="210" y="5"/>
                        <a:pt x="204" y="0"/>
                        <a:pt x="197" y="0"/>
                      </a:cubicBezTo>
                      <a:cubicBezTo>
                        <a:pt x="14" y="0"/>
                        <a:pt x="14" y="0"/>
                        <a:pt x="14" y="0"/>
                      </a:cubicBezTo>
                      <a:cubicBezTo>
                        <a:pt x="6" y="0"/>
                        <a:pt x="0" y="5"/>
                        <a:pt x="0" y="12"/>
                      </a:cubicBezTo>
                      <a:cubicBezTo>
                        <a:pt x="0" y="39"/>
                        <a:pt x="0" y="39"/>
                        <a:pt x="0" y="39"/>
                      </a:cubicBezTo>
                      <a:cubicBezTo>
                        <a:pt x="0" y="46"/>
                        <a:pt x="6" y="51"/>
                        <a:pt x="14" y="51"/>
                      </a:cubicBezTo>
                      <a:close/>
                      <a:moveTo>
                        <a:pt x="181" y="16"/>
                      </a:moveTo>
                      <a:cubicBezTo>
                        <a:pt x="187" y="16"/>
                        <a:pt x="192" y="20"/>
                        <a:pt x="192" y="26"/>
                      </a:cubicBezTo>
                      <a:cubicBezTo>
                        <a:pt x="192" y="31"/>
                        <a:pt x="187" y="35"/>
                        <a:pt x="181" y="35"/>
                      </a:cubicBezTo>
                      <a:cubicBezTo>
                        <a:pt x="175" y="35"/>
                        <a:pt x="171" y="31"/>
                        <a:pt x="171" y="26"/>
                      </a:cubicBezTo>
                      <a:cubicBezTo>
                        <a:pt x="171" y="20"/>
                        <a:pt x="175" y="16"/>
                        <a:pt x="181" y="16"/>
                      </a:cubicBezTo>
                      <a:close/>
                      <a:moveTo>
                        <a:pt x="106" y="9"/>
                      </a:moveTo>
                      <a:cubicBezTo>
                        <a:pt x="114" y="9"/>
                        <a:pt x="114" y="9"/>
                        <a:pt x="114" y="9"/>
                      </a:cubicBezTo>
                      <a:cubicBezTo>
                        <a:pt x="114" y="17"/>
                        <a:pt x="114" y="17"/>
                        <a:pt x="114" y="17"/>
                      </a:cubicBezTo>
                      <a:cubicBezTo>
                        <a:pt x="106" y="17"/>
                        <a:pt x="106" y="17"/>
                        <a:pt x="106" y="17"/>
                      </a:cubicBezTo>
                      <a:lnTo>
                        <a:pt x="106" y="9"/>
                      </a:lnTo>
                      <a:close/>
                      <a:moveTo>
                        <a:pt x="106" y="22"/>
                      </a:moveTo>
                      <a:cubicBezTo>
                        <a:pt x="114" y="22"/>
                        <a:pt x="114" y="22"/>
                        <a:pt x="114" y="22"/>
                      </a:cubicBezTo>
                      <a:cubicBezTo>
                        <a:pt x="114" y="29"/>
                        <a:pt x="114" y="29"/>
                        <a:pt x="114" y="29"/>
                      </a:cubicBezTo>
                      <a:cubicBezTo>
                        <a:pt x="106" y="29"/>
                        <a:pt x="106" y="29"/>
                        <a:pt x="106" y="29"/>
                      </a:cubicBezTo>
                      <a:lnTo>
                        <a:pt x="106" y="22"/>
                      </a:lnTo>
                      <a:close/>
                      <a:moveTo>
                        <a:pt x="106" y="34"/>
                      </a:moveTo>
                      <a:cubicBezTo>
                        <a:pt x="114" y="34"/>
                        <a:pt x="114" y="34"/>
                        <a:pt x="114" y="34"/>
                      </a:cubicBezTo>
                      <a:cubicBezTo>
                        <a:pt x="114" y="42"/>
                        <a:pt x="114" y="42"/>
                        <a:pt x="114" y="42"/>
                      </a:cubicBezTo>
                      <a:cubicBezTo>
                        <a:pt x="106" y="42"/>
                        <a:pt x="106" y="42"/>
                        <a:pt x="106" y="42"/>
                      </a:cubicBezTo>
                      <a:lnTo>
                        <a:pt x="106" y="34"/>
                      </a:lnTo>
                      <a:close/>
                      <a:moveTo>
                        <a:pt x="90" y="9"/>
                      </a:moveTo>
                      <a:cubicBezTo>
                        <a:pt x="99" y="9"/>
                        <a:pt x="99" y="9"/>
                        <a:pt x="99" y="9"/>
                      </a:cubicBezTo>
                      <a:cubicBezTo>
                        <a:pt x="99" y="17"/>
                        <a:pt x="99" y="17"/>
                        <a:pt x="99" y="17"/>
                      </a:cubicBezTo>
                      <a:cubicBezTo>
                        <a:pt x="90" y="17"/>
                        <a:pt x="90" y="17"/>
                        <a:pt x="90" y="17"/>
                      </a:cubicBezTo>
                      <a:lnTo>
                        <a:pt x="90" y="9"/>
                      </a:lnTo>
                      <a:close/>
                      <a:moveTo>
                        <a:pt x="90" y="22"/>
                      </a:moveTo>
                      <a:cubicBezTo>
                        <a:pt x="99" y="22"/>
                        <a:pt x="99" y="22"/>
                        <a:pt x="99" y="22"/>
                      </a:cubicBezTo>
                      <a:cubicBezTo>
                        <a:pt x="99" y="29"/>
                        <a:pt x="99" y="29"/>
                        <a:pt x="99" y="29"/>
                      </a:cubicBezTo>
                      <a:cubicBezTo>
                        <a:pt x="90" y="29"/>
                        <a:pt x="90" y="29"/>
                        <a:pt x="90" y="29"/>
                      </a:cubicBezTo>
                      <a:lnTo>
                        <a:pt x="90" y="22"/>
                      </a:lnTo>
                      <a:close/>
                      <a:moveTo>
                        <a:pt x="90" y="34"/>
                      </a:moveTo>
                      <a:cubicBezTo>
                        <a:pt x="99" y="34"/>
                        <a:pt x="99" y="34"/>
                        <a:pt x="99" y="34"/>
                      </a:cubicBezTo>
                      <a:cubicBezTo>
                        <a:pt x="99" y="42"/>
                        <a:pt x="99" y="42"/>
                        <a:pt x="99" y="42"/>
                      </a:cubicBezTo>
                      <a:cubicBezTo>
                        <a:pt x="90" y="42"/>
                        <a:pt x="90" y="42"/>
                        <a:pt x="90" y="42"/>
                      </a:cubicBezTo>
                      <a:lnTo>
                        <a:pt x="90" y="34"/>
                      </a:lnTo>
                      <a:close/>
                      <a:moveTo>
                        <a:pt x="75" y="9"/>
                      </a:moveTo>
                      <a:cubicBezTo>
                        <a:pt x="83" y="9"/>
                        <a:pt x="83" y="9"/>
                        <a:pt x="83" y="9"/>
                      </a:cubicBezTo>
                      <a:cubicBezTo>
                        <a:pt x="83" y="17"/>
                        <a:pt x="83" y="17"/>
                        <a:pt x="83" y="17"/>
                      </a:cubicBezTo>
                      <a:cubicBezTo>
                        <a:pt x="75" y="17"/>
                        <a:pt x="75" y="17"/>
                        <a:pt x="75" y="17"/>
                      </a:cubicBezTo>
                      <a:lnTo>
                        <a:pt x="75" y="9"/>
                      </a:lnTo>
                      <a:close/>
                      <a:moveTo>
                        <a:pt x="75" y="22"/>
                      </a:moveTo>
                      <a:cubicBezTo>
                        <a:pt x="83" y="22"/>
                        <a:pt x="83" y="22"/>
                        <a:pt x="83" y="22"/>
                      </a:cubicBezTo>
                      <a:cubicBezTo>
                        <a:pt x="83" y="29"/>
                        <a:pt x="83" y="29"/>
                        <a:pt x="83" y="29"/>
                      </a:cubicBezTo>
                      <a:cubicBezTo>
                        <a:pt x="75" y="29"/>
                        <a:pt x="75" y="29"/>
                        <a:pt x="75" y="29"/>
                      </a:cubicBezTo>
                      <a:lnTo>
                        <a:pt x="75" y="22"/>
                      </a:lnTo>
                      <a:close/>
                      <a:moveTo>
                        <a:pt x="75" y="34"/>
                      </a:moveTo>
                      <a:cubicBezTo>
                        <a:pt x="83" y="34"/>
                        <a:pt x="83" y="34"/>
                        <a:pt x="83" y="34"/>
                      </a:cubicBezTo>
                      <a:cubicBezTo>
                        <a:pt x="83" y="42"/>
                        <a:pt x="83" y="42"/>
                        <a:pt x="83" y="42"/>
                      </a:cubicBezTo>
                      <a:cubicBezTo>
                        <a:pt x="75" y="42"/>
                        <a:pt x="75" y="42"/>
                        <a:pt x="75" y="42"/>
                      </a:cubicBezTo>
                      <a:lnTo>
                        <a:pt x="75" y="34"/>
                      </a:lnTo>
                      <a:close/>
                      <a:moveTo>
                        <a:pt x="60" y="9"/>
                      </a:moveTo>
                      <a:cubicBezTo>
                        <a:pt x="68" y="9"/>
                        <a:pt x="68" y="9"/>
                        <a:pt x="68" y="9"/>
                      </a:cubicBezTo>
                      <a:cubicBezTo>
                        <a:pt x="68" y="17"/>
                        <a:pt x="68" y="17"/>
                        <a:pt x="68" y="17"/>
                      </a:cubicBezTo>
                      <a:cubicBezTo>
                        <a:pt x="60" y="17"/>
                        <a:pt x="60" y="17"/>
                        <a:pt x="60" y="17"/>
                      </a:cubicBezTo>
                      <a:lnTo>
                        <a:pt x="60" y="9"/>
                      </a:lnTo>
                      <a:close/>
                      <a:moveTo>
                        <a:pt x="60" y="22"/>
                      </a:moveTo>
                      <a:cubicBezTo>
                        <a:pt x="68" y="22"/>
                        <a:pt x="68" y="22"/>
                        <a:pt x="68" y="22"/>
                      </a:cubicBezTo>
                      <a:cubicBezTo>
                        <a:pt x="68" y="29"/>
                        <a:pt x="68" y="29"/>
                        <a:pt x="68" y="29"/>
                      </a:cubicBezTo>
                      <a:cubicBezTo>
                        <a:pt x="60" y="29"/>
                        <a:pt x="60" y="29"/>
                        <a:pt x="60" y="29"/>
                      </a:cubicBezTo>
                      <a:lnTo>
                        <a:pt x="60" y="22"/>
                      </a:lnTo>
                      <a:close/>
                      <a:moveTo>
                        <a:pt x="60" y="34"/>
                      </a:moveTo>
                      <a:cubicBezTo>
                        <a:pt x="68" y="34"/>
                        <a:pt x="68" y="34"/>
                        <a:pt x="68" y="34"/>
                      </a:cubicBezTo>
                      <a:cubicBezTo>
                        <a:pt x="68" y="42"/>
                        <a:pt x="68" y="42"/>
                        <a:pt x="68" y="42"/>
                      </a:cubicBezTo>
                      <a:cubicBezTo>
                        <a:pt x="60" y="42"/>
                        <a:pt x="60" y="42"/>
                        <a:pt x="60" y="42"/>
                      </a:cubicBezTo>
                      <a:lnTo>
                        <a:pt x="60" y="34"/>
                      </a:lnTo>
                      <a:close/>
                      <a:moveTo>
                        <a:pt x="44" y="9"/>
                      </a:moveTo>
                      <a:cubicBezTo>
                        <a:pt x="52" y="9"/>
                        <a:pt x="52" y="9"/>
                        <a:pt x="52" y="9"/>
                      </a:cubicBezTo>
                      <a:cubicBezTo>
                        <a:pt x="52" y="17"/>
                        <a:pt x="52" y="17"/>
                        <a:pt x="52" y="17"/>
                      </a:cubicBezTo>
                      <a:cubicBezTo>
                        <a:pt x="44" y="17"/>
                        <a:pt x="44" y="17"/>
                        <a:pt x="44" y="17"/>
                      </a:cubicBezTo>
                      <a:lnTo>
                        <a:pt x="44" y="9"/>
                      </a:lnTo>
                      <a:close/>
                      <a:moveTo>
                        <a:pt x="44" y="22"/>
                      </a:moveTo>
                      <a:cubicBezTo>
                        <a:pt x="52" y="22"/>
                        <a:pt x="52" y="22"/>
                        <a:pt x="52" y="22"/>
                      </a:cubicBezTo>
                      <a:cubicBezTo>
                        <a:pt x="52" y="29"/>
                        <a:pt x="52" y="29"/>
                        <a:pt x="52" y="29"/>
                      </a:cubicBezTo>
                      <a:cubicBezTo>
                        <a:pt x="44" y="29"/>
                        <a:pt x="44" y="29"/>
                        <a:pt x="44" y="29"/>
                      </a:cubicBezTo>
                      <a:lnTo>
                        <a:pt x="44" y="22"/>
                      </a:lnTo>
                      <a:close/>
                      <a:moveTo>
                        <a:pt x="44" y="34"/>
                      </a:moveTo>
                      <a:cubicBezTo>
                        <a:pt x="52" y="34"/>
                        <a:pt x="52" y="34"/>
                        <a:pt x="52" y="34"/>
                      </a:cubicBezTo>
                      <a:cubicBezTo>
                        <a:pt x="52" y="42"/>
                        <a:pt x="52" y="42"/>
                        <a:pt x="52" y="42"/>
                      </a:cubicBezTo>
                      <a:cubicBezTo>
                        <a:pt x="44" y="42"/>
                        <a:pt x="44" y="42"/>
                        <a:pt x="44" y="42"/>
                      </a:cubicBezTo>
                      <a:lnTo>
                        <a:pt x="44" y="34"/>
                      </a:lnTo>
                      <a:close/>
                      <a:moveTo>
                        <a:pt x="29" y="9"/>
                      </a:moveTo>
                      <a:cubicBezTo>
                        <a:pt x="37" y="9"/>
                        <a:pt x="37" y="9"/>
                        <a:pt x="37" y="9"/>
                      </a:cubicBezTo>
                      <a:cubicBezTo>
                        <a:pt x="37" y="17"/>
                        <a:pt x="37" y="17"/>
                        <a:pt x="37" y="17"/>
                      </a:cubicBezTo>
                      <a:cubicBezTo>
                        <a:pt x="29" y="17"/>
                        <a:pt x="29" y="17"/>
                        <a:pt x="29" y="17"/>
                      </a:cubicBezTo>
                      <a:lnTo>
                        <a:pt x="29" y="9"/>
                      </a:lnTo>
                      <a:close/>
                      <a:moveTo>
                        <a:pt x="29" y="22"/>
                      </a:moveTo>
                      <a:cubicBezTo>
                        <a:pt x="37" y="22"/>
                        <a:pt x="37" y="22"/>
                        <a:pt x="37" y="22"/>
                      </a:cubicBezTo>
                      <a:cubicBezTo>
                        <a:pt x="37" y="29"/>
                        <a:pt x="37" y="29"/>
                        <a:pt x="37" y="29"/>
                      </a:cubicBezTo>
                      <a:cubicBezTo>
                        <a:pt x="29" y="29"/>
                        <a:pt x="29" y="29"/>
                        <a:pt x="29" y="29"/>
                      </a:cubicBezTo>
                      <a:lnTo>
                        <a:pt x="29" y="22"/>
                      </a:lnTo>
                      <a:close/>
                      <a:moveTo>
                        <a:pt x="29" y="34"/>
                      </a:moveTo>
                      <a:cubicBezTo>
                        <a:pt x="37" y="34"/>
                        <a:pt x="37" y="34"/>
                        <a:pt x="37" y="34"/>
                      </a:cubicBezTo>
                      <a:cubicBezTo>
                        <a:pt x="37" y="42"/>
                        <a:pt x="37" y="42"/>
                        <a:pt x="37" y="42"/>
                      </a:cubicBezTo>
                      <a:cubicBezTo>
                        <a:pt x="29" y="42"/>
                        <a:pt x="29" y="42"/>
                        <a:pt x="29" y="42"/>
                      </a:cubicBezTo>
                      <a:lnTo>
                        <a:pt x="29" y="34"/>
                      </a:lnTo>
                      <a:close/>
                      <a:moveTo>
                        <a:pt x="13" y="9"/>
                      </a:moveTo>
                      <a:cubicBezTo>
                        <a:pt x="22" y="9"/>
                        <a:pt x="22" y="9"/>
                        <a:pt x="22" y="9"/>
                      </a:cubicBezTo>
                      <a:cubicBezTo>
                        <a:pt x="22" y="17"/>
                        <a:pt x="22" y="17"/>
                        <a:pt x="22" y="17"/>
                      </a:cubicBezTo>
                      <a:cubicBezTo>
                        <a:pt x="13" y="17"/>
                        <a:pt x="13" y="17"/>
                        <a:pt x="13" y="17"/>
                      </a:cubicBezTo>
                      <a:lnTo>
                        <a:pt x="13" y="9"/>
                      </a:lnTo>
                      <a:close/>
                      <a:moveTo>
                        <a:pt x="13" y="22"/>
                      </a:moveTo>
                      <a:cubicBezTo>
                        <a:pt x="22" y="22"/>
                        <a:pt x="22" y="22"/>
                        <a:pt x="22" y="22"/>
                      </a:cubicBezTo>
                      <a:cubicBezTo>
                        <a:pt x="22" y="29"/>
                        <a:pt x="22" y="29"/>
                        <a:pt x="22" y="29"/>
                      </a:cubicBezTo>
                      <a:cubicBezTo>
                        <a:pt x="13" y="29"/>
                        <a:pt x="13" y="29"/>
                        <a:pt x="13" y="29"/>
                      </a:cubicBezTo>
                      <a:lnTo>
                        <a:pt x="13" y="22"/>
                      </a:lnTo>
                      <a:close/>
                      <a:moveTo>
                        <a:pt x="13" y="34"/>
                      </a:moveTo>
                      <a:cubicBezTo>
                        <a:pt x="22" y="34"/>
                        <a:pt x="22" y="34"/>
                        <a:pt x="22" y="34"/>
                      </a:cubicBezTo>
                      <a:cubicBezTo>
                        <a:pt x="22" y="42"/>
                        <a:pt x="22" y="42"/>
                        <a:pt x="22" y="42"/>
                      </a:cubicBezTo>
                      <a:cubicBezTo>
                        <a:pt x="13" y="42"/>
                        <a:pt x="13" y="42"/>
                        <a:pt x="13" y="42"/>
                      </a:cubicBezTo>
                      <a:lnTo>
                        <a:pt x="13" y="3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srgbClr val="000000"/>
                    </a:solidFill>
                  </a:endParaRPr>
                </a:p>
              </p:txBody>
            </p:sp>
            <p:sp>
              <p:nvSpPr>
                <p:cNvPr id="20" name="Freeform 6"/>
                <p:cNvSpPr>
                  <a:spLocks noEditPoints="1"/>
                </p:cNvSpPr>
                <p:nvPr/>
              </p:nvSpPr>
              <p:spPr bwMode="auto">
                <a:xfrm>
                  <a:off x="936" y="368"/>
                  <a:ext cx="503" cy="125"/>
                </a:xfrm>
                <a:custGeom>
                  <a:avLst/>
                  <a:gdLst>
                    <a:gd name="T0" fmla="*/ 197 w 210"/>
                    <a:gd name="T1" fmla="*/ 52 h 52"/>
                    <a:gd name="T2" fmla="*/ 210 w 210"/>
                    <a:gd name="T3" fmla="*/ 12 h 52"/>
                    <a:gd name="T4" fmla="*/ 14 w 210"/>
                    <a:gd name="T5" fmla="*/ 0 h 52"/>
                    <a:gd name="T6" fmla="*/ 0 w 210"/>
                    <a:gd name="T7" fmla="*/ 40 h 52"/>
                    <a:gd name="T8" fmla="*/ 181 w 210"/>
                    <a:gd name="T9" fmla="*/ 17 h 52"/>
                    <a:gd name="T10" fmla="*/ 181 w 210"/>
                    <a:gd name="T11" fmla="*/ 35 h 52"/>
                    <a:gd name="T12" fmla="*/ 181 w 210"/>
                    <a:gd name="T13" fmla="*/ 17 h 52"/>
                    <a:gd name="T14" fmla="*/ 114 w 210"/>
                    <a:gd name="T15" fmla="*/ 10 h 52"/>
                    <a:gd name="T16" fmla="*/ 106 w 210"/>
                    <a:gd name="T17" fmla="*/ 17 h 52"/>
                    <a:gd name="T18" fmla="*/ 106 w 210"/>
                    <a:gd name="T19" fmla="*/ 23 h 52"/>
                    <a:gd name="T20" fmla="*/ 114 w 210"/>
                    <a:gd name="T21" fmla="*/ 30 h 52"/>
                    <a:gd name="T22" fmla="*/ 106 w 210"/>
                    <a:gd name="T23" fmla="*/ 23 h 52"/>
                    <a:gd name="T24" fmla="*/ 114 w 210"/>
                    <a:gd name="T25" fmla="*/ 35 h 52"/>
                    <a:gd name="T26" fmla="*/ 106 w 210"/>
                    <a:gd name="T27" fmla="*/ 42 h 52"/>
                    <a:gd name="T28" fmla="*/ 90 w 210"/>
                    <a:gd name="T29" fmla="*/ 10 h 52"/>
                    <a:gd name="T30" fmla="*/ 99 w 210"/>
                    <a:gd name="T31" fmla="*/ 17 h 52"/>
                    <a:gd name="T32" fmla="*/ 90 w 210"/>
                    <a:gd name="T33" fmla="*/ 10 h 52"/>
                    <a:gd name="T34" fmla="*/ 99 w 210"/>
                    <a:gd name="T35" fmla="*/ 23 h 52"/>
                    <a:gd name="T36" fmla="*/ 90 w 210"/>
                    <a:gd name="T37" fmla="*/ 30 h 52"/>
                    <a:gd name="T38" fmla="*/ 90 w 210"/>
                    <a:gd name="T39" fmla="*/ 35 h 52"/>
                    <a:gd name="T40" fmla="*/ 99 w 210"/>
                    <a:gd name="T41" fmla="*/ 42 h 52"/>
                    <a:gd name="T42" fmla="*/ 90 w 210"/>
                    <a:gd name="T43" fmla="*/ 35 h 52"/>
                    <a:gd name="T44" fmla="*/ 83 w 210"/>
                    <a:gd name="T45" fmla="*/ 10 h 52"/>
                    <a:gd name="T46" fmla="*/ 75 w 210"/>
                    <a:gd name="T47" fmla="*/ 17 h 52"/>
                    <a:gd name="T48" fmla="*/ 75 w 210"/>
                    <a:gd name="T49" fmla="*/ 23 h 52"/>
                    <a:gd name="T50" fmla="*/ 83 w 210"/>
                    <a:gd name="T51" fmla="*/ 30 h 52"/>
                    <a:gd name="T52" fmla="*/ 75 w 210"/>
                    <a:gd name="T53" fmla="*/ 23 h 52"/>
                    <a:gd name="T54" fmla="*/ 83 w 210"/>
                    <a:gd name="T55" fmla="*/ 35 h 52"/>
                    <a:gd name="T56" fmla="*/ 75 w 210"/>
                    <a:gd name="T57" fmla="*/ 42 h 52"/>
                    <a:gd name="T58" fmla="*/ 60 w 210"/>
                    <a:gd name="T59" fmla="*/ 10 h 52"/>
                    <a:gd name="T60" fmla="*/ 68 w 210"/>
                    <a:gd name="T61" fmla="*/ 17 h 52"/>
                    <a:gd name="T62" fmla="*/ 60 w 210"/>
                    <a:gd name="T63" fmla="*/ 10 h 52"/>
                    <a:gd name="T64" fmla="*/ 68 w 210"/>
                    <a:gd name="T65" fmla="*/ 23 h 52"/>
                    <a:gd name="T66" fmla="*/ 60 w 210"/>
                    <a:gd name="T67" fmla="*/ 30 h 52"/>
                    <a:gd name="T68" fmla="*/ 60 w 210"/>
                    <a:gd name="T69" fmla="*/ 35 h 52"/>
                    <a:gd name="T70" fmla="*/ 68 w 210"/>
                    <a:gd name="T71" fmla="*/ 42 h 52"/>
                    <a:gd name="T72" fmla="*/ 60 w 210"/>
                    <a:gd name="T73" fmla="*/ 35 h 52"/>
                    <a:gd name="T74" fmla="*/ 52 w 210"/>
                    <a:gd name="T75" fmla="*/ 10 h 52"/>
                    <a:gd name="T76" fmla="*/ 44 w 210"/>
                    <a:gd name="T77" fmla="*/ 17 h 52"/>
                    <a:gd name="T78" fmla="*/ 44 w 210"/>
                    <a:gd name="T79" fmla="*/ 23 h 52"/>
                    <a:gd name="T80" fmla="*/ 52 w 210"/>
                    <a:gd name="T81" fmla="*/ 30 h 52"/>
                    <a:gd name="T82" fmla="*/ 44 w 210"/>
                    <a:gd name="T83" fmla="*/ 23 h 52"/>
                    <a:gd name="T84" fmla="*/ 52 w 210"/>
                    <a:gd name="T85" fmla="*/ 35 h 52"/>
                    <a:gd name="T86" fmla="*/ 44 w 210"/>
                    <a:gd name="T87" fmla="*/ 42 h 52"/>
                    <a:gd name="T88" fmla="*/ 29 w 210"/>
                    <a:gd name="T89" fmla="*/ 10 h 52"/>
                    <a:gd name="T90" fmla="*/ 37 w 210"/>
                    <a:gd name="T91" fmla="*/ 17 h 52"/>
                    <a:gd name="T92" fmla="*/ 29 w 210"/>
                    <a:gd name="T93" fmla="*/ 10 h 52"/>
                    <a:gd name="T94" fmla="*/ 37 w 210"/>
                    <a:gd name="T95" fmla="*/ 23 h 52"/>
                    <a:gd name="T96" fmla="*/ 29 w 210"/>
                    <a:gd name="T97" fmla="*/ 30 h 52"/>
                    <a:gd name="T98" fmla="*/ 29 w 210"/>
                    <a:gd name="T99" fmla="*/ 35 h 52"/>
                    <a:gd name="T100" fmla="*/ 37 w 210"/>
                    <a:gd name="T101" fmla="*/ 42 h 52"/>
                    <a:gd name="T102" fmla="*/ 29 w 210"/>
                    <a:gd name="T103" fmla="*/ 35 h 52"/>
                    <a:gd name="T104" fmla="*/ 22 w 210"/>
                    <a:gd name="T105" fmla="*/ 10 h 52"/>
                    <a:gd name="T106" fmla="*/ 13 w 210"/>
                    <a:gd name="T107" fmla="*/ 17 h 52"/>
                    <a:gd name="T108" fmla="*/ 13 w 210"/>
                    <a:gd name="T109" fmla="*/ 23 h 52"/>
                    <a:gd name="T110" fmla="*/ 22 w 210"/>
                    <a:gd name="T111" fmla="*/ 30 h 52"/>
                    <a:gd name="T112" fmla="*/ 13 w 210"/>
                    <a:gd name="T113" fmla="*/ 23 h 52"/>
                    <a:gd name="T114" fmla="*/ 22 w 210"/>
                    <a:gd name="T115" fmla="*/ 35 h 52"/>
                    <a:gd name="T116" fmla="*/ 13 w 210"/>
                    <a:gd name="T11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0" h="52">
                      <a:moveTo>
                        <a:pt x="14" y="52"/>
                      </a:moveTo>
                      <a:cubicBezTo>
                        <a:pt x="94" y="52"/>
                        <a:pt x="197" y="52"/>
                        <a:pt x="197" y="52"/>
                      </a:cubicBezTo>
                      <a:cubicBezTo>
                        <a:pt x="204" y="52"/>
                        <a:pt x="210" y="46"/>
                        <a:pt x="210" y="40"/>
                      </a:cubicBezTo>
                      <a:cubicBezTo>
                        <a:pt x="210" y="12"/>
                        <a:pt x="210" y="12"/>
                        <a:pt x="210" y="12"/>
                      </a:cubicBezTo>
                      <a:cubicBezTo>
                        <a:pt x="210" y="6"/>
                        <a:pt x="204" y="0"/>
                        <a:pt x="197" y="0"/>
                      </a:cubicBezTo>
                      <a:cubicBezTo>
                        <a:pt x="14" y="0"/>
                        <a:pt x="14" y="0"/>
                        <a:pt x="14" y="0"/>
                      </a:cubicBezTo>
                      <a:cubicBezTo>
                        <a:pt x="6" y="0"/>
                        <a:pt x="0" y="6"/>
                        <a:pt x="0" y="12"/>
                      </a:cubicBezTo>
                      <a:cubicBezTo>
                        <a:pt x="0" y="40"/>
                        <a:pt x="0" y="40"/>
                        <a:pt x="0" y="40"/>
                      </a:cubicBezTo>
                      <a:cubicBezTo>
                        <a:pt x="0" y="46"/>
                        <a:pt x="6" y="52"/>
                        <a:pt x="14" y="52"/>
                      </a:cubicBezTo>
                      <a:close/>
                      <a:moveTo>
                        <a:pt x="181" y="17"/>
                      </a:moveTo>
                      <a:cubicBezTo>
                        <a:pt x="187" y="17"/>
                        <a:pt x="192" y="21"/>
                        <a:pt x="192" y="26"/>
                      </a:cubicBezTo>
                      <a:cubicBezTo>
                        <a:pt x="192" y="31"/>
                        <a:pt x="187" y="35"/>
                        <a:pt x="181" y="35"/>
                      </a:cubicBezTo>
                      <a:cubicBezTo>
                        <a:pt x="175" y="35"/>
                        <a:pt x="171" y="31"/>
                        <a:pt x="171" y="26"/>
                      </a:cubicBezTo>
                      <a:cubicBezTo>
                        <a:pt x="171" y="21"/>
                        <a:pt x="175" y="17"/>
                        <a:pt x="181" y="17"/>
                      </a:cubicBezTo>
                      <a:close/>
                      <a:moveTo>
                        <a:pt x="106" y="10"/>
                      </a:moveTo>
                      <a:cubicBezTo>
                        <a:pt x="114" y="10"/>
                        <a:pt x="114" y="10"/>
                        <a:pt x="114" y="10"/>
                      </a:cubicBezTo>
                      <a:cubicBezTo>
                        <a:pt x="114" y="17"/>
                        <a:pt x="114" y="17"/>
                        <a:pt x="114" y="17"/>
                      </a:cubicBezTo>
                      <a:cubicBezTo>
                        <a:pt x="106" y="17"/>
                        <a:pt x="106" y="17"/>
                        <a:pt x="106" y="17"/>
                      </a:cubicBezTo>
                      <a:lnTo>
                        <a:pt x="106" y="10"/>
                      </a:lnTo>
                      <a:close/>
                      <a:moveTo>
                        <a:pt x="106" y="23"/>
                      </a:moveTo>
                      <a:cubicBezTo>
                        <a:pt x="114" y="23"/>
                        <a:pt x="114" y="23"/>
                        <a:pt x="114" y="23"/>
                      </a:cubicBezTo>
                      <a:cubicBezTo>
                        <a:pt x="114" y="30"/>
                        <a:pt x="114" y="30"/>
                        <a:pt x="114" y="30"/>
                      </a:cubicBezTo>
                      <a:cubicBezTo>
                        <a:pt x="106" y="30"/>
                        <a:pt x="106" y="30"/>
                        <a:pt x="106" y="30"/>
                      </a:cubicBezTo>
                      <a:lnTo>
                        <a:pt x="106" y="23"/>
                      </a:lnTo>
                      <a:close/>
                      <a:moveTo>
                        <a:pt x="106" y="35"/>
                      </a:moveTo>
                      <a:cubicBezTo>
                        <a:pt x="114" y="35"/>
                        <a:pt x="114" y="35"/>
                        <a:pt x="114" y="35"/>
                      </a:cubicBezTo>
                      <a:cubicBezTo>
                        <a:pt x="114" y="42"/>
                        <a:pt x="114" y="42"/>
                        <a:pt x="114" y="42"/>
                      </a:cubicBezTo>
                      <a:cubicBezTo>
                        <a:pt x="106" y="42"/>
                        <a:pt x="106" y="42"/>
                        <a:pt x="106" y="42"/>
                      </a:cubicBezTo>
                      <a:lnTo>
                        <a:pt x="106" y="35"/>
                      </a:lnTo>
                      <a:close/>
                      <a:moveTo>
                        <a:pt x="90" y="10"/>
                      </a:moveTo>
                      <a:cubicBezTo>
                        <a:pt x="99" y="10"/>
                        <a:pt x="99" y="10"/>
                        <a:pt x="99" y="10"/>
                      </a:cubicBezTo>
                      <a:cubicBezTo>
                        <a:pt x="99" y="17"/>
                        <a:pt x="99" y="17"/>
                        <a:pt x="99" y="17"/>
                      </a:cubicBezTo>
                      <a:cubicBezTo>
                        <a:pt x="90" y="17"/>
                        <a:pt x="90" y="17"/>
                        <a:pt x="90" y="17"/>
                      </a:cubicBezTo>
                      <a:lnTo>
                        <a:pt x="90" y="10"/>
                      </a:lnTo>
                      <a:close/>
                      <a:moveTo>
                        <a:pt x="90" y="23"/>
                      </a:moveTo>
                      <a:cubicBezTo>
                        <a:pt x="99" y="23"/>
                        <a:pt x="99" y="23"/>
                        <a:pt x="99" y="23"/>
                      </a:cubicBezTo>
                      <a:cubicBezTo>
                        <a:pt x="99" y="30"/>
                        <a:pt x="99" y="30"/>
                        <a:pt x="99" y="30"/>
                      </a:cubicBezTo>
                      <a:cubicBezTo>
                        <a:pt x="90" y="30"/>
                        <a:pt x="90" y="30"/>
                        <a:pt x="90" y="30"/>
                      </a:cubicBezTo>
                      <a:lnTo>
                        <a:pt x="90" y="23"/>
                      </a:lnTo>
                      <a:close/>
                      <a:moveTo>
                        <a:pt x="90" y="35"/>
                      </a:moveTo>
                      <a:cubicBezTo>
                        <a:pt x="99" y="35"/>
                        <a:pt x="99" y="35"/>
                        <a:pt x="99" y="35"/>
                      </a:cubicBezTo>
                      <a:cubicBezTo>
                        <a:pt x="99" y="42"/>
                        <a:pt x="99" y="42"/>
                        <a:pt x="99" y="42"/>
                      </a:cubicBezTo>
                      <a:cubicBezTo>
                        <a:pt x="90" y="42"/>
                        <a:pt x="90" y="42"/>
                        <a:pt x="90" y="42"/>
                      </a:cubicBezTo>
                      <a:cubicBezTo>
                        <a:pt x="90" y="35"/>
                        <a:pt x="90" y="35"/>
                        <a:pt x="90" y="35"/>
                      </a:cubicBezTo>
                      <a:close/>
                      <a:moveTo>
                        <a:pt x="75" y="10"/>
                      </a:moveTo>
                      <a:cubicBezTo>
                        <a:pt x="83" y="10"/>
                        <a:pt x="83" y="10"/>
                        <a:pt x="83" y="10"/>
                      </a:cubicBezTo>
                      <a:cubicBezTo>
                        <a:pt x="83" y="17"/>
                        <a:pt x="83" y="17"/>
                        <a:pt x="83" y="17"/>
                      </a:cubicBezTo>
                      <a:cubicBezTo>
                        <a:pt x="75" y="17"/>
                        <a:pt x="75" y="17"/>
                        <a:pt x="75" y="17"/>
                      </a:cubicBezTo>
                      <a:cubicBezTo>
                        <a:pt x="75" y="10"/>
                        <a:pt x="75" y="10"/>
                        <a:pt x="75" y="10"/>
                      </a:cubicBezTo>
                      <a:close/>
                      <a:moveTo>
                        <a:pt x="75" y="23"/>
                      </a:moveTo>
                      <a:cubicBezTo>
                        <a:pt x="83" y="23"/>
                        <a:pt x="83" y="23"/>
                        <a:pt x="83" y="23"/>
                      </a:cubicBezTo>
                      <a:cubicBezTo>
                        <a:pt x="83" y="30"/>
                        <a:pt x="83" y="30"/>
                        <a:pt x="83" y="30"/>
                      </a:cubicBezTo>
                      <a:cubicBezTo>
                        <a:pt x="75" y="30"/>
                        <a:pt x="75" y="30"/>
                        <a:pt x="75" y="30"/>
                      </a:cubicBezTo>
                      <a:cubicBezTo>
                        <a:pt x="75" y="23"/>
                        <a:pt x="75" y="23"/>
                        <a:pt x="75" y="23"/>
                      </a:cubicBezTo>
                      <a:close/>
                      <a:moveTo>
                        <a:pt x="75" y="35"/>
                      </a:moveTo>
                      <a:cubicBezTo>
                        <a:pt x="83" y="35"/>
                        <a:pt x="83" y="35"/>
                        <a:pt x="83" y="35"/>
                      </a:cubicBezTo>
                      <a:cubicBezTo>
                        <a:pt x="83" y="42"/>
                        <a:pt x="83" y="42"/>
                        <a:pt x="83" y="42"/>
                      </a:cubicBezTo>
                      <a:cubicBezTo>
                        <a:pt x="75" y="42"/>
                        <a:pt x="75" y="42"/>
                        <a:pt x="75" y="42"/>
                      </a:cubicBezTo>
                      <a:cubicBezTo>
                        <a:pt x="75" y="35"/>
                        <a:pt x="75" y="35"/>
                        <a:pt x="75" y="35"/>
                      </a:cubicBezTo>
                      <a:close/>
                      <a:moveTo>
                        <a:pt x="60" y="10"/>
                      </a:moveTo>
                      <a:cubicBezTo>
                        <a:pt x="68" y="10"/>
                        <a:pt x="68" y="10"/>
                        <a:pt x="68" y="10"/>
                      </a:cubicBezTo>
                      <a:cubicBezTo>
                        <a:pt x="68" y="17"/>
                        <a:pt x="68" y="17"/>
                        <a:pt x="68" y="17"/>
                      </a:cubicBezTo>
                      <a:cubicBezTo>
                        <a:pt x="60" y="17"/>
                        <a:pt x="60" y="17"/>
                        <a:pt x="60" y="17"/>
                      </a:cubicBezTo>
                      <a:cubicBezTo>
                        <a:pt x="60" y="10"/>
                        <a:pt x="60" y="10"/>
                        <a:pt x="60" y="10"/>
                      </a:cubicBezTo>
                      <a:close/>
                      <a:moveTo>
                        <a:pt x="60" y="23"/>
                      </a:moveTo>
                      <a:cubicBezTo>
                        <a:pt x="68" y="23"/>
                        <a:pt x="68" y="23"/>
                        <a:pt x="68" y="23"/>
                      </a:cubicBezTo>
                      <a:cubicBezTo>
                        <a:pt x="68" y="30"/>
                        <a:pt x="68" y="30"/>
                        <a:pt x="68" y="30"/>
                      </a:cubicBezTo>
                      <a:cubicBezTo>
                        <a:pt x="60" y="30"/>
                        <a:pt x="60" y="30"/>
                        <a:pt x="60" y="30"/>
                      </a:cubicBezTo>
                      <a:cubicBezTo>
                        <a:pt x="60" y="23"/>
                        <a:pt x="60" y="23"/>
                        <a:pt x="60" y="23"/>
                      </a:cubicBezTo>
                      <a:close/>
                      <a:moveTo>
                        <a:pt x="60" y="35"/>
                      </a:moveTo>
                      <a:cubicBezTo>
                        <a:pt x="68" y="35"/>
                        <a:pt x="68" y="35"/>
                        <a:pt x="68" y="35"/>
                      </a:cubicBezTo>
                      <a:cubicBezTo>
                        <a:pt x="68" y="42"/>
                        <a:pt x="68" y="42"/>
                        <a:pt x="68" y="42"/>
                      </a:cubicBezTo>
                      <a:cubicBezTo>
                        <a:pt x="60" y="42"/>
                        <a:pt x="60" y="42"/>
                        <a:pt x="60" y="42"/>
                      </a:cubicBezTo>
                      <a:cubicBezTo>
                        <a:pt x="60" y="35"/>
                        <a:pt x="60" y="35"/>
                        <a:pt x="60" y="35"/>
                      </a:cubicBezTo>
                      <a:close/>
                      <a:moveTo>
                        <a:pt x="44" y="10"/>
                      </a:moveTo>
                      <a:cubicBezTo>
                        <a:pt x="52" y="10"/>
                        <a:pt x="52" y="10"/>
                        <a:pt x="52" y="10"/>
                      </a:cubicBezTo>
                      <a:cubicBezTo>
                        <a:pt x="52" y="17"/>
                        <a:pt x="52" y="17"/>
                        <a:pt x="52" y="17"/>
                      </a:cubicBezTo>
                      <a:cubicBezTo>
                        <a:pt x="44" y="17"/>
                        <a:pt x="44" y="17"/>
                        <a:pt x="44" y="17"/>
                      </a:cubicBezTo>
                      <a:cubicBezTo>
                        <a:pt x="44" y="10"/>
                        <a:pt x="44" y="10"/>
                        <a:pt x="44" y="10"/>
                      </a:cubicBezTo>
                      <a:close/>
                      <a:moveTo>
                        <a:pt x="44" y="23"/>
                      </a:moveTo>
                      <a:cubicBezTo>
                        <a:pt x="52" y="23"/>
                        <a:pt x="52" y="23"/>
                        <a:pt x="52" y="23"/>
                      </a:cubicBezTo>
                      <a:cubicBezTo>
                        <a:pt x="52" y="30"/>
                        <a:pt x="52" y="30"/>
                        <a:pt x="52" y="30"/>
                      </a:cubicBezTo>
                      <a:cubicBezTo>
                        <a:pt x="44" y="30"/>
                        <a:pt x="44" y="30"/>
                        <a:pt x="44" y="30"/>
                      </a:cubicBezTo>
                      <a:cubicBezTo>
                        <a:pt x="44" y="23"/>
                        <a:pt x="44" y="23"/>
                        <a:pt x="44" y="23"/>
                      </a:cubicBezTo>
                      <a:close/>
                      <a:moveTo>
                        <a:pt x="44" y="35"/>
                      </a:moveTo>
                      <a:cubicBezTo>
                        <a:pt x="52" y="35"/>
                        <a:pt x="52" y="35"/>
                        <a:pt x="52" y="35"/>
                      </a:cubicBezTo>
                      <a:cubicBezTo>
                        <a:pt x="52" y="42"/>
                        <a:pt x="52" y="42"/>
                        <a:pt x="52" y="42"/>
                      </a:cubicBezTo>
                      <a:cubicBezTo>
                        <a:pt x="44" y="42"/>
                        <a:pt x="44" y="42"/>
                        <a:pt x="44" y="42"/>
                      </a:cubicBezTo>
                      <a:cubicBezTo>
                        <a:pt x="44" y="35"/>
                        <a:pt x="44" y="35"/>
                        <a:pt x="44" y="35"/>
                      </a:cubicBezTo>
                      <a:close/>
                      <a:moveTo>
                        <a:pt x="29" y="10"/>
                      </a:moveTo>
                      <a:cubicBezTo>
                        <a:pt x="37" y="10"/>
                        <a:pt x="37" y="10"/>
                        <a:pt x="37" y="10"/>
                      </a:cubicBezTo>
                      <a:cubicBezTo>
                        <a:pt x="37" y="17"/>
                        <a:pt x="37" y="17"/>
                        <a:pt x="37" y="17"/>
                      </a:cubicBezTo>
                      <a:cubicBezTo>
                        <a:pt x="29" y="17"/>
                        <a:pt x="29" y="17"/>
                        <a:pt x="29" y="17"/>
                      </a:cubicBezTo>
                      <a:cubicBezTo>
                        <a:pt x="29" y="10"/>
                        <a:pt x="29" y="10"/>
                        <a:pt x="29" y="10"/>
                      </a:cubicBezTo>
                      <a:close/>
                      <a:moveTo>
                        <a:pt x="29" y="23"/>
                      </a:moveTo>
                      <a:cubicBezTo>
                        <a:pt x="37" y="23"/>
                        <a:pt x="37" y="23"/>
                        <a:pt x="37" y="23"/>
                      </a:cubicBezTo>
                      <a:cubicBezTo>
                        <a:pt x="37" y="30"/>
                        <a:pt x="37" y="30"/>
                        <a:pt x="37" y="30"/>
                      </a:cubicBezTo>
                      <a:cubicBezTo>
                        <a:pt x="29" y="30"/>
                        <a:pt x="29" y="30"/>
                        <a:pt x="29" y="30"/>
                      </a:cubicBezTo>
                      <a:cubicBezTo>
                        <a:pt x="29" y="23"/>
                        <a:pt x="29" y="23"/>
                        <a:pt x="29" y="23"/>
                      </a:cubicBezTo>
                      <a:close/>
                      <a:moveTo>
                        <a:pt x="29" y="35"/>
                      </a:moveTo>
                      <a:cubicBezTo>
                        <a:pt x="37" y="35"/>
                        <a:pt x="37" y="35"/>
                        <a:pt x="37" y="35"/>
                      </a:cubicBezTo>
                      <a:cubicBezTo>
                        <a:pt x="37" y="42"/>
                        <a:pt x="37" y="42"/>
                        <a:pt x="37" y="42"/>
                      </a:cubicBezTo>
                      <a:cubicBezTo>
                        <a:pt x="29" y="42"/>
                        <a:pt x="29" y="42"/>
                        <a:pt x="29" y="42"/>
                      </a:cubicBezTo>
                      <a:cubicBezTo>
                        <a:pt x="29" y="35"/>
                        <a:pt x="29" y="35"/>
                        <a:pt x="29" y="35"/>
                      </a:cubicBezTo>
                      <a:close/>
                      <a:moveTo>
                        <a:pt x="13" y="10"/>
                      </a:moveTo>
                      <a:cubicBezTo>
                        <a:pt x="22" y="10"/>
                        <a:pt x="22" y="10"/>
                        <a:pt x="22" y="10"/>
                      </a:cubicBezTo>
                      <a:cubicBezTo>
                        <a:pt x="22" y="17"/>
                        <a:pt x="22" y="17"/>
                        <a:pt x="22" y="17"/>
                      </a:cubicBezTo>
                      <a:cubicBezTo>
                        <a:pt x="13" y="17"/>
                        <a:pt x="13" y="17"/>
                        <a:pt x="13" y="17"/>
                      </a:cubicBezTo>
                      <a:cubicBezTo>
                        <a:pt x="13" y="10"/>
                        <a:pt x="13" y="10"/>
                        <a:pt x="13" y="10"/>
                      </a:cubicBezTo>
                      <a:close/>
                      <a:moveTo>
                        <a:pt x="13" y="23"/>
                      </a:moveTo>
                      <a:cubicBezTo>
                        <a:pt x="22" y="23"/>
                        <a:pt x="22" y="23"/>
                        <a:pt x="22" y="23"/>
                      </a:cubicBezTo>
                      <a:cubicBezTo>
                        <a:pt x="22" y="30"/>
                        <a:pt x="22" y="30"/>
                        <a:pt x="22" y="30"/>
                      </a:cubicBezTo>
                      <a:cubicBezTo>
                        <a:pt x="13" y="30"/>
                        <a:pt x="13" y="30"/>
                        <a:pt x="13" y="30"/>
                      </a:cubicBezTo>
                      <a:cubicBezTo>
                        <a:pt x="13" y="23"/>
                        <a:pt x="13" y="23"/>
                        <a:pt x="13" y="23"/>
                      </a:cubicBezTo>
                      <a:close/>
                      <a:moveTo>
                        <a:pt x="13" y="35"/>
                      </a:moveTo>
                      <a:cubicBezTo>
                        <a:pt x="22" y="35"/>
                        <a:pt x="22" y="35"/>
                        <a:pt x="22" y="35"/>
                      </a:cubicBezTo>
                      <a:cubicBezTo>
                        <a:pt x="22" y="42"/>
                        <a:pt x="22" y="42"/>
                        <a:pt x="22" y="42"/>
                      </a:cubicBezTo>
                      <a:cubicBezTo>
                        <a:pt x="13" y="42"/>
                        <a:pt x="13" y="42"/>
                        <a:pt x="13" y="42"/>
                      </a:cubicBezTo>
                      <a:cubicBezTo>
                        <a:pt x="13" y="35"/>
                        <a:pt x="13" y="35"/>
                        <a:pt x="13" y="35"/>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srgbClr val="000000"/>
                    </a:solidFill>
                  </a:endParaRPr>
                </a:p>
              </p:txBody>
            </p:sp>
            <p:sp>
              <p:nvSpPr>
                <p:cNvPr id="21" name="Freeform 7"/>
                <p:cNvSpPr>
                  <a:spLocks noEditPoints="1"/>
                </p:cNvSpPr>
                <p:nvPr/>
              </p:nvSpPr>
              <p:spPr bwMode="auto">
                <a:xfrm>
                  <a:off x="936" y="96"/>
                  <a:ext cx="503" cy="122"/>
                </a:xfrm>
                <a:custGeom>
                  <a:avLst/>
                  <a:gdLst>
                    <a:gd name="T0" fmla="*/ 197 w 210"/>
                    <a:gd name="T1" fmla="*/ 51 h 51"/>
                    <a:gd name="T2" fmla="*/ 210 w 210"/>
                    <a:gd name="T3" fmla="*/ 12 h 51"/>
                    <a:gd name="T4" fmla="*/ 14 w 210"/>
                    <a:gd name="T5" fmla="*/ 0 h 51"/>
                    <a:gd name="T6" fmla="*/ 0 w 210"/>
                    <a:gd name="T7" fmla="*/ 40 h 51"/>
                    <a:gd name="T8" fmla="*/ 181 w 210"/>
                    <a:gd name="T9" fmla="*/ 17 h 51"/>
                    <a:gd name="T10" fmla="*/ 181 w 210"/>
                    <a:gd name="T11" fmla="*/ 35 h 51"/>
                    <a:gd name="T12" fmla="*/ 181 w 210"/>
                    <a:gd name="T13" fmla="*/ 17 h 51"/>
                    <a:gd name="T14" fmla="*/ 114 w 210"/>
                    <a:gd name="T15" fmla="*/ 10 h 51"/>
                    <a:gd name="T16" fmla="*/ 106 w 210"/>
                    <a:gd name="T17" fmla="*/ 17 h 51"/>
                    <a:gd name="T18" fmla="*/ 106 w 210"/>
                    <a:gd name="T19" fmla="*/ 23 h 51"/>
                    <a:gd name="T20" fmla="*/ 114 w 210"/>
                    <a:gd name="T21" fmla="*/ 30 h 51"/>
                    <a:gd name="T22" fmla="*/ 106 w 210"/>
                    <a:gd name="T23" fmla="*/ 23 h 51"/>
                    <a:gd name="T24" fmla="*/ 114 w 210"/>
                    <a:gd name="T25" fmla="*/ 35 h 51"/>
                    <a:gd name="T26" fmla="*/ 106 w 210"/>
                    <a:gd name="T27" fmla="*/ 42 h 51"/>
                    <a:gd name="T28" fmla="*/ 90 w 210"/>
                    <a:gd name="T29" fmla="*/ 10 h 51"/>
                    <a:gd name="T30" fmla="*/ 99 w 210"/>
                    <a:gd name="T31" fmla="*/ 17 h 51"/>
                    <a:gd name="T32" fmla="*/ 90 w 210"/>
                    <a:gd name="T33" fmla="*/ 10 h 51"/>
                    <a:gd name="T34" fmla="*/ 99 w 210"/>
                    <a:gd name="T35" fmla="*/ 23 h 51"/>
                    <a:gd name="T36" fmla="*/ 90 w 210"/>
                    <a:gd name="T37" fmla="*/ 30 h 51"/>
                    <a:gd name="T38" fmla="*/ 90 w 210"/>
                    <a:gd name="T39" fmla="*/ 35 h 51"/>
                    <a:gd name="T40" fmla="*/ 99 w 210"/>
                    <a:gd name="T41" fmla="*/ 42 h 51"/>
                    <a:gd name="T42" fmla="*/ 90 w 210"/>
                    <a:gd name="T43" fmla="*/ 35 h 51"/>
                    <a:gd name="T44" fmla="*/ 83 w 210"/>
                    <a:gd name="T45" fmla="*/ 10 h 51"/>
                    <a:gd name="T46" fmla="*/ 75 w 210"/>
                    <a:gd name="T47" fmla="*/ 17 h 51"/>
                    <a:gd name="T48" fmla="*/ 75 w 210"/>
                    <a:gd name="T49" fmla="*/ 23 h 51"/>
                    <a:gd name="T50" fmla="*/ 83 w 210"/>
                    <a:gd name="T51" fmla="*/ 30 h 51"/>
                    <a:gd name="T52" fmla="*/ 75 w 210"/>
                    <a:gd name="T53" fmla="*/ 23 h 51"/>
                    <a:gd name="T54" fmla="*/ 83 w 210"/>
                    <a:gd name="T55" fmla="*/ 35 h 51"/>
                    <a:gd name="T56" fmla="*/ 75 w 210"/>
                    <a:gd name="T57" fmla="*/ 42 h 51"/>
                    <a:gd name="T58" fmla="*/ 60 w 210"/>
                    <a:gd name="T59" fmla="*/ 10 h 51"/>
                    <a:gd name="T60" fmla="*/ 68 w 210"/>
                    <a:gd name="T61" fmla="*/ 17 h 51"/>
                    <a:gd name="T62" fmla="*/ 60 w 210"/>
                    <a:gd name="T63" fmla="*/ 10 h 51"/>
                    <a:gd name="T64" fmla="*/ 68 w 210"/>
                    <a:gd name="T65" fmla="*/ 23 h 51"/>
                    <a:gd name="T66" fmla="*/ 60 w 210"/>
                    <a:gd name="T67" fmla="*/ 30 h 51"/>
                    <a:gd name="T68" fmla="*/ 60 w 210"/>
                    <a:gd name="T69" fmla="*/ 35 h 51"/>
                    <a:gd name="T70" fmla="*/ 68 w 210"/>
                    <a:gd name="T71" fmla="*/ 42 h 51"/>
                    <a:gd name="T72" fmla="*/ 60 w 210"/>
                    <a:gd name="T73" fmla="*/ 35 h 51"/>
                    <a:gd name="T74" fmla="*/ 52 w 210"/>
                    <a:gd name="T75" fmla="*/ 10 h 51"/>
                    <a:gd name="T76" fmla="*/ 44 w 210"/>
                    <a:gd name="T77" fmla="*/ 17 h 51"/>
                    <a:gd name="T78" fmla="*/ 44 w 210"/>
                    <a:gd name="T79" fmla="*/ 23 h 51"/>
                    <a:gd name="T80" fmla="*/ 52 w 210"/>
                    <a:gd name="T81" fmla="*/ 30 h 51"/>
                    <a:gd name="T82" fmla="*/ 44 w 210"/>
                    <a:gd name="T83" fmla="*/ 23 h 51"/>
                    <a:gd name="T84" fmla="*/ 52 w 210"/>
                    <a:gd name="T85" fmla="*/ 35 h 51"/>
                    <a:gd name="T86" fmla="*/ 44 w 210"/>
                    <a:gd name="T87" fmla="*/ 42 h 51"/>
                    <a:gd name="T88" fmla="*/ 29 w 210"/>
                    <a:gd name="T89" fmla="*/ 10 h 51"/>
                    <a:gd name="T90" fmla="*/ 37 w 210"/>
                    <a:gd name="T91" fmla="*/ 17 h 51"/>
                    <a:gd name="T92" fmla="*/ 29 w 210"/>
                    <a:gd name="T93" fmla="*/ 10 h 51"/>
                    <a:gd name="T94" fmla="*/ 37 w 210"/>
                    <a:gd name="T95" fmla="*/ 23 h 51"/>
                    <a:gd name="T96" fmla="*/ 29 w 210"/>
                    <a:gd name="T97" fmla="*/ 30 h 51"/>
                    <a:gd name="T98" fmla="*/ 29 w 210"/>
                    <a:gd name="T99" fmla="*/ 35 h 51"/>
                    <a:gd name="T100" fmla="*/ 37 w 210"/>
                    <a:gd name="T101" fmla="*/ 42 h 51"/>
                    <a:gd name="T102" fmla="*/ 29 w 210"/>
                    <a:gd name="T103" fmla="*/ 35 h 51"/>
                    <a:gd name="T104" fmla="*/ 22 w 210"/>
                    <a:gd name="T105" fmla="*/ 10 h 51"/>
                    <a:gd name="T106" fmla="*/ 13 w 210"/>
                    <a:gd name="T107" fmla="*/ 17 h 51"/>
                    <a:gd name="T108" fmla="*/ 13 w 210"/>
                    <a:gd name="T109" fmla="*/ 23 h 51"/>
                    <a:gd name="T110" fmla="*/ 22 w 210"/>
                    <a:gd name="T111" fmla="*/ 30 h 51"/>
                    <a:gd name="T112" fmla="*/ 13 w 210"/>
                    <a:gd name="T113" fmla="*/ 23 h 51"/>
                    <a:gd name="T114" fmla="*/ 22 w 210"/>
                    <a:gd name="T115" fmla="*/ 35 h 51"/>
                    <a:gd name="T116" fmla="*/ 13 w 210"/>
                    <a:gd name="T117"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0" h="51">
                      <a:moveTo>
                        <a:pt x="14" y="51"/>
                      </a:moveTo>
                      <a:cubicBezTo>
                        <a:pt x="197" y="51"/>
                        <a:pt x="197" y="51"/>
                        <a:pt x="197" y="51"/>
                      </a:cubicBezTo>
                      <a:cubicBezTo>
                        <a:pt x="204" y="51"/>
                        <a:pt x="210" y="46"/>
                        <a:pt x="210" y="40"/>
                      </a:cubicBezTo>
                      <a:cubicBezTo>
                        <a:pt x="210" y="12"/>
                        <a:pt x="210" y="12"/>
                        <a:pt x="210" y="12"/>
                      </a:cubicBezTo>
                      <a:cubicBezTo>
                        <a:pt x="210" y="6"/>
                        <a:pt x="204" y="0"/>
                        <a:pt x="197" y="0"/>
                      </a:cubicBezTo>
                      <a:cubicBezTo>
                        <a:pt x="14" y="0"/>
                        <a:pt x="14" y="0"/>
                        <a:pt x="14" y="0"/>
                      </a:cubicBezTo>
                      <a:cubicBezTo>
                        <a:pt x="6" y="0"/>
                        <a:pt x="0" y="6"/>
                        <a:pt x="0" y="12"/>
                      </a:cubicBezTo>
                      <a:cubicBezTo>
                        <a:pt x="0" y="40"/>
                        <a:pt x="0" y="40"/>
                        <a:pt x="0" y="40"/>
                      </a:cubicBezTo>
                      <a:cubicBezTo>
                        <a:pt x="0" y="46"/>
                        <a:pt x="6" y="51"/>
                        <a:pt x="14" y="51"/>
                      </a:cubicBezTo>
                      <a:close/>
                      <a:moveTo>
                        <a:pt x="181" y="17"/>
                      </a:moveTo>
                      <a:cubicBezTo>
                        <a:pt x="187" y="17"/>
                        <a:pt x="192" y="21"/>
                        <a:pt x="192" y="26"/>
                      </a:cubicBezTo>
                      <a:cubicBezTo>
                        <a:pt x="192" y="31"/>
                        <a:pt x="187" y="35"/>
                        <a:pt x="181" y="35"/>
                      </a:cubicBezTo>
                      <a:cubicBezTo>
                        <a:pt x="175" y="35"/>
                        <a:pt x="171" y="31"/>
                        <a:pt x="171" y="26"/>
                      </a:cubicBezTo>
                      <a:cubicBezTo>
                        <a:pt x="171" y="21"/>
                        <a:pt x="175" y="17"/>
                        <a:pt x="181" y="17"/>
                      </a:cubicBezTo>
                      <a:close/>
                      <a:moveTo>
                        <a:pt x="106" y="10"/>
                      </a:moveTo>
                      <a:cubicBezTo>
                        <a:pt x="114" y="10"/>
                        <a:pt x="114" y="10"/>
                        <a:pt x="114" y="10"/>
                      </a:cubicBezTo>
                      <a:cubicBezTo>
                        <a:pt x="114" y="17"/>
                        <a:pt x="114" y="17"/>
                        <a:pt x="114" y="17"/>
                      </a:cubicBezTo>
                      <a:cubicBezTo>
                        <a:pt x="106" y="17"/>
                        <a:pt x="106" y="17"/>
                        <a:pt x="106" y="17"/>
                      </a:cubicBezTo>
                      <a:lnTo>
                        <a:pt x="106" y="10"/>
                      </a:lnTo>
                      <a:close/>
                      <a:moveTo>
                        <a:pt x="106" y="23"/>
                      </a:moveTo>
                      <a:cubicBezTo>
                        <a:pt x="114" y="23"/>
                        <a:pt x="114" y="23"/>
                        <a:pt x="114" y="23"/>
                      </a:cubicBezTo>
                      <a:cubicBezTo>
                        <a:pt x="114" y="30"/>
                        <a:pt x="114" y="30"/>
                        <a:pt x="114" y="30"/>
                      </a:cubicBezTo>
                      <a:cubicBezTo>
                        <a:pt x="106" y="30"/>
                        <a:pt x="106" y="30"/>
                        <a:pt x="106" y="30"/>
                      </a:cubicBezTo>
                      <a:lnTo>
                        <a:pt x="106" y="23"/>
                      </a:lnTo>
                      <a:close/>
                      <a:moveTo>
                        <a:pt x="106" y="35"/>
                      </a:moveTo>
                      <a:cubicBezTo>
                        <a:pt x="114" y="35"/>
                        <a:pt x="114" y="35"/>
                        <a:pt x="114" y="35"/>
                      </a:cubicBezTo>
                      <a:cubicBezTo>
                        <a:pt x="114" y="42"/>
                        <a:pt x="114" y="42"/>
                        <a:pt x="114" y="42"/>
                      </a:cubicBezTo>
                      <a:cubicBezTo>
                        <a:pt x="106" y="42"/>
                        <a:pt x="106" y="42"/>
                        <a:pt x="106" y="42"/>
                      </a:cubicBezTo>
                      <a:lnTo>
                        <a:pt x="106" y="35"/>
                      </a:lnTo>
                      <a:close/>
                      <a:moveTo>
                        <a:pt x="90" y="10"/>
                      </a:moveTo>
                      <a:cubicBezTo>
                        <a:pt x="99" y="10"/>
                        <a:pt x="99" y="10"/>
                        <a:pt x="99" y="10"/>
                      </a:cubicBezTo>
                      <a:cubicBezTo>
                        <a:pt x="99" y="17"/>
                        <a:pt x="99" y="17"/>
                        <a:pt x="99" y="17"/>
                      </a:cubicBezTo>
                      <a:cubicBezTo>
                        <a:pt x="90" y="17"/>
                        <a:pt x="90" y="17"/>
                        <a:pt x="90" y="17"/>
                      </a:cubicBezTo>
                      <a:lnTo>
                        <a:pt x="90" y="10"/>
                      </a:lnTo>
                      <a:close/>
                      <a:moveTo>
                        <a:pt x="90" y="23"/>
                      </a:moveTo>
                      <a:cubicBezTo>
                        <a:pt x="99" y="23"/>
                        <a:pt x="99" y="23"/>
                        <a:pt x="99" y="23"/>
                      </a:cubicBezTo>
                      <a:cubicBezTo>
                        <a:pt x="99" y="30"/>
                        <a:pt x="99" y="30"/>
                        <a:pt x="99" y="30"/>
                      </a:cubicBezTo>
                      <a:cubicBezTo>
                        <a:pt x="90" y="30"/>
                        <a:pt x="90" y="30"/>
                        <a:pt x="90" y="30"/>
                      </a:cubicBezTo>
                      <a:lnTo>
                        <a:pt x="90" y="23"/>
                      </a:lnTo>
                      <a:close/>
                      <a:moveTo>
                        <a:pt x="90" y="35"/>
                      </a:moveTo>
                      <a:cubicBezTo>
                        <a:pt x="99" y="35"/>
                        <a:pt x="99" y="35"/>
                        <a:pt x="99" y="35"/>
                      </a:cubicBezTo>
                      <a:cubicBezTo>
                        <a:pt x="99" y="42"/>
                        <a:pt x="99" y="42"/>
                        <a:pt x="99" y="42"/>
                      </a:cubicBezTo>
                      <a:cubicBezTo>
                        <a:pt x="90" y="42"/>
                        <a:pt x="90" y="42"/>
                        <a:pt x="90" y="42"/>
                      </a:cubicBezTo>
                      <a:lnTo>
                        <a:pt x="90" y="35"/>
                      </a:lnTo>
                      <a:close/>
                      <a:moveTo>
                        <a:pt x="75" y="10"/>
                      </a:moveTo>
                      <a:cubicBezTo>
                        <a:pt x="83" y="10"/>
                        <a:pt x="83" y="10"/>
                        <a:pt x="83" y="10"/>
                      </a:cubicBezTo>
                      <a:cubicBezTo>
                        <a:pt x="83" y="17"/>
                        <a:pt x="83" y="17"/>
                        <a:pt x="83" y="17"/>
                      </a:cubicBezTo>
                      <a:cubicBezTo>
                        <a:pt x="75" y="17"/>
                        <a:pt x="75" y="17"/>
                        <a:pt x="75" y="17"/>
                      </a:cubicBezTo>
                      <a:lnTo>
                        <a:pt x="75" y="10"/>
                      </a:lnTo>
                      <a:close/>
                      <a:moveTo>
                        <a:pt x="75" y="23"/>
                      </a:moveTo>
                      <a:cubicBezTo>
                        <a:pt x="83" y="23"/>
                        <a:pt x="83" y="23"/>
                        <a:pt x="83" y="23"/>
                      </a:cubicBezTo>
                      <a:cubicBezTo>
                        <a:pt x="83" y="30"/>
                        <a:pt x="83" y="30"/>
                        <a:pt x="83" y="30"/>
                      </a:cubicBezTo>
                      <a:cubicBezTo>
                        <a:pt x="75" y="30"/>
                        <a:pt x="75" y="30"/>
                        <a:pt x="75" y="30"/>
                      </a:cubicBezTo>
                      <a:lnTo>
                        <a:pt x="75" y="23"/>
                      </a:lnTo>
                      <a:close/>
                      <a:moveTo>
                        <a:pt x="75" y="35"/>
                      </a:moveTo>
                      <a:cubicBezTo>
                        <a:pt x="83" y="35"/>
                        <a:pt x="83" y="35"/>
                        <a:pt x="83" y="35"/>
                      </a:cubicBezTo>
                      <a:cubicBezTo>
                        <a:pt x="83" y="42"/>
                        <a:pt x="83" y="42"/>
                        <a:pt x="83" y="42"/>
                      </a:cubicBezTo>
                      <a:cubicBezTo>
                        <a:pt x="75" y="42"/>
                        <a:pt x="75" y="42"/>
                        <a:pt x="75" y="42"/>
                      </a:cubicBezTo>
                      <a:lnTo>
                        <a:pt x="75" y="35"/>
                      </a:lnTo>
                      <a:close/>
                      <a:moveTo>
                        <a:pt x="60" y="10"/>
                      </a:moveTo>
                      <a:cubicBezTo>
                        <a:pt x="68" y="10"/>
                        <a:pt x="68" y="10"/>
                        <a:pt x="68" y="10"/>
                      </a:cubicBezTo>
                      <a:cubicBezTo>
                        <a:pt x="68" y="17"/>
                        <a:pt x="68" y="17"/>
                        <a:pt x="68" y="17"/>
                      </a:cubicBezTo>
                      <a:cubicBezTo>
                        <a:pt x="60" y="17"/>
                        <a:pt x="60" y="17"/>
                        <a:pt x="60" y="17"/>
                      </a:cubicBezTo>
                      <a:lnTo>
                        <a:pt x="60" y="10"/>
                      </a:lnTo>
                      <a:close/>
                      <a:moveTo>
                        <a:pt x="60" y="23"/>
                      </a:moveTo>
                      <a:cubicBezTo>
                        <a:pt x="68" y="23"/>
                        <a:pt x="68" y="23"/>
                        <a:pt x="68" y="23"/>
                      </a:cubicBezTo>
                      <a:cubicBezTo>
                        <a:pt x="68" y="30"/>
                        <a:pt x="68" y="30"/>
                        <a:pt x="68" y="30"/>
                      </a:cubicBezTo>
                      <a:cubicBezTo>
                        <a:pt x="60" y="30"/>
                        <a:pt x="60" y="30"/>
                        <a:pt x="60" y="30"/>
                      </a:cubicBezTo>
                      <a:lnTo>
                        <a:pt x="60" y="23"/>
                      </a:lnTo>
                      <a:close/>
                      <a:moveTo>
                        <a:pt x="60" y="35"/>
                      </a:moveTo>
                      <a:cubicBezTo>
                        <a:pt x="68" y="35"/>
                        <a:pt x="68" y="35"/>
                        <a:pt x="68" y="35"/>
                      </a:cubicBezTo>
                      <a:cubicBezTo>
                        <a:pt x="68" y="42"/>
                        <a:pt x="68" y="42"/>
                        <a:pt x="68" y="42"/>
                      </a:cubicBezTo>
                      <a:cubicBezTo>
                        <a:pt x="60" y="42"/>
                        <a:pt x="60" y="42"/>
                        <a:pt x="60" y="42"/>
                      </a:cubicBezTo>
                      <a:lnTo>
                        <a:pt x="60" y="35"/>
                      </a:lnTo>
                      <a:close/>
                      <a:moveTo>
                        <a:pt x="44" y="10"/>
                      </a:moveTo>
                      <a:cubicBezTo>
                        <a:pt x="52" y="10"/>
                        <a:pt x="52" y="10"/>
                        <a:pt x="52" y="10"/>
                      </a:cubicBezTo>
                      <a:cubicBezTo>
                        <a:pt x="52" y="17"/>
                        <a:pt x="52" y="17"/>
                        <a:pt x="52" y="17"/>
                      </a:cubicBezTo>
                      <a:cubicBezTo>
                        <a:pt x="44" y="17"/>
                        <a:pt x="44" y="17"/>
                        <a:pt x="44" y="17"/>
                      </a:cubicBezTo>
                      <a:lnTo>
                        <a:pt x="44" y="10"/>
                      </a:lnTo>
                      <a:close/>
                      <a:moveTo>
                        <a:pt x="44" y="23"/>
                      </a:moveTo>
                      <a:cubicBezTo>
                        <a:pt x="52" y="23"/>
                        <a:pt x="52" y="23"/>
                        <a:pt x="52" y="23"/>
                      </a:cubicBezTo>
                      <a:cubicBezTo>
                        <a:pt x="52" y="30"/>
                        <a:pt x="52" y="30"/>
                        <a:pt x="52" y="30"/>
                      </a:cubicBezTo>
                      <a:cubicBezTo>
                        <a:pt x="44" y="30"/>
                        <a:pt x="44" y="30"/>
                        <a:pt x="44" y="30"/>
                      </a:cubicBezTo>
                      <a:lnTo>
                        <a:pt x="44" y="23"/>
                      </a:lnTo>
                      <a:close/>
                      <a:moveTo>
                        <a:pt x="44" y="35"/>
                      </a:moveTo>
                      <a:cubicBezTo>
                        <a:pt x="52" y="35"/>
                        <a:pt x="52" y="35"/>
                        <a:pt x="52" y="35"/>
                      </a:cubicBezTo>
                      <a:cubicBezTo>
                        <a:pt x="52" y="42"/>
                        <a:pt x="52" y="42"/>
                        <a:pt x="52" y="42"/>
                      </a:cubicBezTo>
                      <a:cubicBezTo>
                        <a:pt x="44" y="42"/>
                        <a:pt x="44" y="42"/>
                        <a:pt x="44" y="42"/>
                      </a:cubicBezTo>
                      <a:lnTo>
                        <a:pt x="44" y="35"/>
                      </a:lnTo>
                      <a:close/>
                      <a:moveTo>
                        <a:pt x="29" y="10"/>
                      </a:moveTo>
                      <a:cubicBezTo>
                        <a:pt x="37" y="10"/>
                        <a:pt x="37" y="10"/>
                        <a:pt x="37" y="10"/>
                      </a:cubicBezTo>
                      <a:cubicBezTo>
                        <a:pt x="37" y="17"/>
                        <a:pt x="37" y="17"/>
                        <a:pt x="37" y="17"/>
                      </a:cubicBezTo>
                      <a:cubicBezTo>
                        <a:pt x="29" y="17"/>
                        <a:pt x="29" y="17"/>
                        <a:pt x="29" y="17"/>
                      </a:cubicBezTo>
                      <a:lnTo>
                        <a:pt x="29" y="10"/>
                      </a:lnTo>
                      <a:close/>
                      <a:moveTo>
                        <a:pt x="29" y="23"/>
                      </a:moveTo>
                      <a:cubicBezTo>
                        <a:pt x="37" y="23"/>
                        <a:pt x="37" y="23"/>
                        <a:pt x="37" y="23"/>
                      </a:cubicBezTo>
                      <a:cubicBezTo>
                        <a:pt x="37" y="30"/>
                        <a:pt x="37" y="30"/>
                        <a:pt x="37" y="30"/>
                      </a:cubicBezTo>
                      <a:cubicBezTo>
                        <a:pt x="29" y="30"/>
                        <a:pt x="29" y="30"/>
                        <a:pt x="29" y="30"/>
                      </a:cubicBezTo>
                      <a:lnTo>
                        <a:pt x="29" y="23"/>
                      </a:lnTo>
                      <a:close/>
                      <a:moveTo>
                        <a:pt x="29" y="35"/>
                      </a:moveTo>
                      <a:cubicBezTo>
                        <a:pt x="37" y="35"/>
                        <a:pt x="37" y="35"/>
                        <a:pt x="37" y="35"/>
                      </a:cubicBezTo>
                      <a:cubicBezTo>
                        <a:pt x="37" y="42"/>
                        <a:pt x="37" y="42"/>
                        <a:pt x="37" y="42"/>
                      </a:cubicBezTo>
                      <a:cubicBezTo>
                        <a:pt x="29" y="42"/>
                        <a:pt x="29" y="42"/>
                        <a:pt x="29" y="42"/>
                      </a:cubicBezTo>
                      <a:lnTo>
                        <a:pt x="29" y="35"/>
                      </a:lnTo>
                      <a:close/>
                      <a:moveTo>
                        <a:pt x="13" y="10"/>
                      </a:moveTo>
                      <a:cubicBezTo>
                        <a:pt x="22" y="10"/>
                        <a:pt x="22" y="10"/>
                        <a:pt x="22" y="10"/>
                      </a:cubicBezTo>
                      <a:cubicBezTo>
                        <a:pt x="22" y="17"/>
                        <a:pt x="22" y="17"/>
                        <a:pt x="22" y="17"/>
                      </a:cubicBezTo>
                      <a:cubicBezTo>
                        <a:pt x="13" y="17"/>
                        <a:pt x="13" y="17"/>
                        <a:pt x="13" y="17"/>
                      </a:cubicBezTo>
                      <a:lnTo>
                        <a:pt x="13" y="10"/>
                      </a:lnTo>
                      <a:close/>
                      <a:moveTo>
                        <a:pt x="13" y="23"/>
                      </a:moveTo>
                      <a:cubicBezTo>
                        <a:pt x="22" y="23"/>
                        <a:pt x="22" y="23"/>
                        <a:pt x="22" y="23"/>
                      </a:cubicBezTo>
                      <a:cubicBezTo>
                        <a:pt x="22" y="30"/>
                        <a:pt x="22" y="30"/>
                        <a:pt x="22" y="30"/>
                      </a:cubicBezTo>
                      <a:cubicBezTo>
                        <a:pt x="13" y="30"/>
                        <a:pt x="13" y="30"/>
                        <a:pt x="13" y="30"/>
                      </a:cubicBezTo>
                      <a:lnTo>
                        <a:pt x="13" y="23"/>
                      </a:lnTo>
                      <a:close/>
                      <a:moveTo>
                        <a:pt x="13" y="35"/>
                      </a:moveTo>
                      <a:cubicBezTo>
                        <a:pt x="22" y="35"/>
                        <a:pt x="22" y="35"/>
                        <a:pt x="22" y="35"/>
                      </a:cubicBezTo>
                      <a:cubicBezTo>
                        <a:pt x="22" y="42"/>
                        <a:pt x="22" y="42"/>
                        <a:pt x="22" y="42"/>
                      </a:cubicBezTo>
                      <a:cubicBezTo>
                        <a:pt x="13" y="42"/>
                        <a:pt x="13" y="42"/>
                        <a:pt x="13" y="42"/>
                      </a:cubicBezTo>
                      <a:lnTo>
                        <a:pt x="13" y="35"/>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srgbClr val="000000"/>
                    </a:solidFill>
                  </a:endParaRPr>
                </a:p>
              </p:txBody>
            </p:sp>
          </p:grpSp>
        </p:grpSp>
      </p:grpSp>
      <p:sp>
        <p:nvSpPr>
          <p:cNvPr id="22" name="TextBox 21"/>
          <p:cNvSpPr txBox="1"/>
          <p:nvPr/>
        </p:nvSpPr>
        <p:spPr>
          <a:xfrm>
            <a:off x="4710564" y="4328264"/>
            <a:ext cx="1326914" cy="596161"/>
          </a:xfrm>
          <a:prstGeom prst="rect">
            <a:avLst/>
          </a:prstGeom>
          <a:solidFill>
            <a:srgbClr val="FFFFFF"/>
          </a:solidFill>
        </p:spPr>
        <p:txBody>
          <a:bodyPr wrap="square" lIns="0" tIns="0" rIns="0" bIns="0" rtlCol="0" anchor="ctr">
            <a:noAutofit/>
          </a:bodyPr>
          <a:lstStyle/>
          <a:p>
            <a:pPr algn="ctr" defTabSz="914400">
              <a:defRPr/>
            </a:pPr>
            <a:r>
              <a:rPr lang="en-US" sz="1600" kern="0" dirty="0" smtClean="0">
                <a:solidFill>
                  <a:srgbClr val="D2D2D2">
                    <a:lumMod val="25000"/>
                  </a:srgbClr>
                </a:solidFill>
                <a:cs typeface="Segoe UI" panose="020B0502040204020203" pitchFamily="34" charset="0"/>
              </a:rPr>
              <a:t>PolyBase</a:t>
            </a:r>
          </a:p>
        </p:txBody>
      </p:sp>
      <p:sp>
        <p:nvSpPr>
          <p:cNvPr id="23" name="Left Arrow 22"/>
          <p:cNvSpPr/>
          <p:nvPr/>
        </p:nvSpPr>
        <p:spPr>
          <a:xfrm rot="5400000">
            <a:off x="5585470" y="4781966"/>
            <a:ext cx="448598" cy="325180"/>
          </a:xfrm>
          <a:prstGeom prst="leftArrow">
            <a:avLst/>
          </a:prstGeom>
          <a:solidFill>
            <a:srgbClr val="FFFFFF"/>
          </a:solidFill>
          <a:ln w="25400" cap="flat" cmpd="sng" algn="ctr">
            <a:solidFill>
              <a:srgbClr val="DC3C00"/>
            </a:solidFill>
            <a:prstDash val="solid"/>
          </a:ln>
          <a:effectLst/>
        </p:spPr>
        <p:txBody>
          <a:bodyPr rtlCol="0" anchor="ctr"/>
          <a:lstStyle/>
          <a:p>
            <a:pPr algn="ctr" defTabSz="914400">
              <a:defRPr/>
            </a:pPr>
            <a:endParaRPr lang="en-US" kern="0" dirty="0" smtClean="0">
              <a:solidFill>
                <a:srgbClr val="FFFFFF"/>
              </a:solidFill>
            </a:endParaRPr>
          </a:p>
        </p:txBody>
      </p:sp>
      <p:sp>
        <p:nvSpPr>
          <p:cNvPr id="24" name="Left Arrow 23"/>
          <p:cNvSpPr/>
          <p:nvPr/>
        </p:nvSpPr>
        <p:spPr>
          <a:xfrm rot="16200000">
            <a:off x="4783909" y="4155713"/>
            <a:ext cx="420798" cy="325180"/>
          </a:xfrm>
          <a:prstGeom prst="leftArrow">
            <a:avLst/>
          </a:prstGeom>
          <a:solidFill>
            <a:srgbClr val="FFFFFF"/>
          </a:solidFill>
          <a:ln w="25400" cap="flat" cmpd="sng" algn="ctr">
            <a:solidFill>
              <a:srgbClr val="FF8C00"/>
            </a:solidFill>
            <a:prstDash val="solid"/>
          </a:ln>
          <a:effectLst/>
        </p:spPr>
        <p:txBody>
          <a:bodyPr rtlCol="0" anchor="ctr"/>
          <a:lstStyle/>
          <a:p>
            <a:pPr algn="ctr" defTabSz="914400">
              <a:defRPr/>
            </a:pPr>
            <a:endParaRPr lang="en-US" kern="0" dirty="0" smtClean="0">
              <a:solidFill>
                <a:srgbClr val="FFFFFF"/>
              </a:solidFill>
            </a:endParaRPr>
          </a:p>
        </p:txBody>
      </p:sp>
      <p:sp>
        <p:nvSpPr>
          <p:cNvPr id="25" name="TextBox 24"/>
          <p:cNvSpPr txBox="1"/>
          <p:nvPr/>
        </p:nvSpPr>
        <p:spPr>
          <a:xfrm>
            <a:off x="4710564" y="5116595"/>
            <a:ext cx="1326914" cy="1291226"/>
          </a:xfrm>
          <a:prstGeom prst="rect">
            <a:avLst/>
          </a:prstGeom>
          <a:solidFill>
            <a:srgbClr val="FFFFFF"/>
          </a:solidFill>
        </p:spPr>
        <p:txBody>
          <a:bodyPr wrap="square" lIns="0" tIns="0" rIns="0" bIns="0" rtlCol="0" anchor="ctr">
            <a:noAutofit/>
          </a:bodyPr>
          <a:lstStyle/>
          <a:p>
            <a:pPr algn="ctr" defTabSz="914400">
              <a:defRPr/>
            </a:pPr>
            <a:r>
              <a:rPr lang="en-US" sz="1600" kern="0" dirty="0" smtClean="0">
                <a:solidFill>
                  <a:srgbClr val="D2D2D2">
                    <a:lumMod val="25000"/>
                  </a:srgbClr>
                </a:solidFill>
                <a:cs typeface="Segoe UI" panose="020B0502040204020203" pitchFamily="34" charset="0"/>
              </a:rPr>
              <a:t>Microsoft HDInsight</a:t>
            </a:r>
          </a:p>
        </p:txBody>
      </p:sp>
      <p:sp>
        <p:nvSpPr>
          <p:cNvPr id="26" name="Left Arrow 25"/>
          <p:cNvSpPr/>
          <p:nvPr/>
        </p:nvSpPr>
        <p:spPr>
          <a:xfrm rot="16200000">
            <a:off x="4761730" y="4934573"/>
            <a:ext cx="448598" cy="325180"/>
          </a:xfrm>
          <a:prstGeom prst="leftArrow">
            <a:avLst/>
          </a:prstGeom>
          <a:solidFill>
            <a:srgbClr val="FFFFFF"/>
          </a:solidFill>
          <a:ln w="25400" cap="flat" cmpd="sng" algn="ctr">
            <a:solidFill>
              <a:srgbClr val="FF8C00"/>
            </a:solidFill>
            <a:prstDash val="solid"/>
          </a:ln>
          <a:effectLst/>
        </p:spPr>
        <p:txBody>
          <a:bodyPr rtlCol="0" anchor="ctr"/>
          <a:lstStyle/>
          <a:p>
            <a:pPr algn="ctr" defTabSz="914400">
              <a:defRPr/>
            </a:pPr>
            <a:endParaRPr lang="en-US" kern="0" dirty="0" smtClean="0">
              <a:solidFill>
                <a:srgbClr val="FFFFFF"/>
              </a:solidFill>
            </a:endParaRPr>
          </a:p>
        </p:txBody>
      </p:sp>
      <p:sp>
        <p:nvSpPr>
          <p:cNvPr id="27" name="Left Arrow 26"/>
          <p:cNvSpPr/>
          <p:nvPr/>
        </p:nvSpPr>
        <p:spPr>
          <a:xfrm>
            <a:off x="3920575" y="4289293"/>
            <a:ext cx="851214" cy="383836"/>
          </a:xfrm>
          <a:prstGeom prst="leftArrow">
            <a:avLst/>
          </a:prstGeom>
          <a:solidFill>
            <a:srgbClr val="FFFFFF"/>
          </a:solidFill>
          <a:ln w="25400" cap="flat" cmpd="sng" algn="ctr">
            <a:solidFill>
              <a:srgbClr val="FF8C00"/>
            </a:solidFill>
            <a:prstDash val="solid"/>
          </a:ln>
          <a:effectLst/>
        </p:spPr>
        <p:txBody>
          <a:bodyPr rtlCol="0" anchor="ctr"/>
          <a:lstStyle/>
          <a:p>
            <a:pPr algn="ctr" defTabSz="914400">
              <a:defRPr/>
            </a:pPr>
            <a:endParaRPr lang="en-US" kern="0" dirty="0" smtClean="0">
              <a:solidFill>
                <a:srgbClr val="FFFFFF"/>
              </a:solidFill>
            </a:endParaRPr>
          </a:p>
        </p:txBody>
      </p:sp>
      <p:sp>
        <p:nvSpPr>
          <p:cNvPr id="28" name="Left Arrow 27"/>
          <p:cNvSpPr/>
          <p:nvPr/>
        </p:nvSpPr>
        <p:spPr>
          <a:xfrm rot="10800000">
            <a:off x="3941638" y="4675844"/>
            <a:ext cx="700718" cy="383836"/>
          </a:xfrm>
          <a:prstGeom prst="leftArrow">
            <a:avLst/>
          </a:prstGeom>
          <a:solidFill>
            <a:srgbClr val="FFFFFF"/>
          </a:solidFill>
          <a:ln w="25400" cap="flat" cmpd="sng" algn="ctr">
            <a:solidFill>
              <a:srgbClr val="0070C0"/>
            </a:solidFill>
            <a:prstDash val="solid"/>
          </a:ln>
          <a:effectLst/>
        </p:spPr>
        <p:txBody>
          <a:bodyPr rtlCol="0" anchor="ctr"/>
          <a:lstStyle/>
          <a:p>
            <a:pPr algn="ctr" defTabSz="914400">
              <a:defRPr/>
            </a:pPr>
            <a:endParaRPr lang="en-US" kern="0" dirty="0" smtClean="0">
              <a:solidFill>
                <a:srgbClr val="FFFFFF"/>
              </a:solidFill>
            </a:endParaRPr>
          </a:p>
        </p:txBody>
      </p:sp>
      <p:grpSp>
        <p:nvGrpSpPr>
          <p:cNvPr id="29" name="Group 28"/>
          <p:cNvGrpSpPr/>
          <p:nvPr/>
        </p:nvGrpSpPr>
        <p:grpSpPr>
          <a:xfrm>
            <a:off x="790575" y="4424352"/>
            <a:ext cx="3194231" cy="2082705"/>
            <a:chOff x="790575" y="4424352"/>
            <a:chExt cx="3194231" cy="2082705"/>
          </a:xfrm>
        </p:grpSpPr>
        <p:sp>
          <p:nvSpPr>
            <p:cNvPr id="30" name="Rectangle 29"/>
            <p:cNvSpPr/>
            <p:nvPr/>
          </p:nvSpPr>
          <p:spPr>
            <a:xfrm>
              <a:off x="790575" y="4424352"/>
              <a:ext cx="3073562" cy="2082705"/>
            </a:xfrm>
            <a:prstGeom prst="rect">
              <a:avLst/>
            </a:prstGeom>
            <a:solidFill>
              <a:srgbClr val="0072C6"/>
            </a:solidFill>
            <a:ln w="25400" cap="flat" cmpd="sng" algn="ctr">
              <a:noFill/>
              <a:prstDash val="solid"/>
            </a:ln>
            <a:effectLst/>
          </p:spPr>
          <p:txBody>
            <a:bodyPr lIns="182880" tIns="182880" bIns="91440" rtlCol="0" anchor="t" anchorCtr="0"/>
            <a:lstStyle/>
            <a:p>
              <a:pPr defTabSz="914400">
                <a:defRPr/>
              </a:pPr>
              <a:r>
                <a:rPr lang="en-US" sz="1600" kern="0" dirty="0" err="1" smtClean="0">
                  <a:solidFill>
                    <a:srgbClr val="FFFFFF"/>
                  </a:solidFill>
                </a:rPr>
                <a:t>Hortonworks</a:t>
              </a:r>
              <a:r>
                <a:rPr lang="en-US" sz="1600" kern="0" dirty="0" smtClean="0">
                  <a:solidFill>
                    <a:srgbClr val="FFFFFF"/>
                  </a:solidFill>
                </a:rPr>
                <a:t> for </a:t>
              </a:r>
              <a:br>
                <a:rPr lang="en-US" sz="1600" kern="0" dirty="0" smtClean="0">
                  <a:solidFill>
                    <a:srgbClr val="FFFFFF"/>
                  </a:solidFill>
                </a:rPr>
              </a:br>
              <a:r>
                <a:rPr lang="en-US" sz="1600" kern="0" dirty="0" smtClean="0">
                  <a:solidFill>
                    <a:srgbClr val="FFFFFF"/>
                  </a:solidFill>
                </a:rPr>
                <a:t>Windows and Linux</a:t>
              </a:r>
            </a:p>
            <a:p>
              <a:pPr defTabSz="914400">
                <a:defRPr/>
              </a:pPr>
              <a:endParaRPr lang="en-US" sz="1600" kern="0" dirty="0" smtClean="0">
                <a:solidFill>
                  <a:srgbClr val="FFFFFF"/>
                </a:solidFill>
              </a:endParaRPr>
            </a:p>
            <a:p>
              <a:pPr defTabSz="914400">
                <a:defRPr/>
              </a:pPr>
              <a:r>
                <a:rPr lang="en-US" sz="1600" kern="0" dirty="0" err="1" smtClean="0">
                  <a:solidFill>
                    <a:srgbClr val="FFFFFF"/>
                  </a:solidFill>
                </a:rPr>
                <a:t>Cloudera</a:t>
              </a:r>
              <a:endParaRPr lang="en-US" sz="1600" kern="0" dirty="0" smtClean="0">
                <a:solidFill>
                  <a:srgbClr val="FFFFFF"/>
                </a:solidFill>
              </a:endParaRPr>
            </a:p>
            <a:p>
              <a:pPr defTabSz="914400">
                <a:defRPr/>
              </a:pPr>
              <a:endParaRPr lang="en-US" sz="1600" kern="0" dirty="0" smtClean="0">
                <a:solidFill>
                  <a:srgbClr val="FFFFFF"/>
                </a:solidFill>
              </a:endParaRPr>
            </a:p>
          </p:txBody>
        </p:sp>
        <p:grpSp>
          <p:nvGrpSpPr>
            <p:cNvPr id="31" name="Group 30"/>
            <p:cNvGrpSpPr/>
            <p:nvPr/>
          </p:nvGrpSpPr>
          <p:grpSpPr>
            <a:xfrm flipH="1">
              <a:off x="2860841" y="5190653"/>
              <a:ext cx="744543" cy="1137641"/>
              <a:chOff x="480937" y="3786752"/>
              <a:chExt cx="708101" cy="1082111"/>
            </a:xfrm>
            <a:solidFill>
              <a:srgbClr val="FFFFFF"/>
            </a:solidFill>
          </p:grpSpPr>
          <p:sp>
            <p:nvSpPr>
              <p:cNvPr id="37" name="Rectangle 36"/>
              <p:cNvSpPr/>
              <p:nvPr/>
            </p:nvSpPr>
            <p:spPr bwMode="auto">
              <a:xfrm>
                <a:off x="515628" y="3819265"/>
                <a:ext cx="378333" cy="169213"/>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32384"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8" name="Group 37"/>
              <p:cNvGrpSpPr/>
              <p:nvPr/>
            </p:nvGrpSpPr>
            <p:grpSpPr>
              <a:xfrm>
                <a:off x="480937" y="3786752"/>
                <a:ext cx="708101" cy="1082111"/>
                <a:chOff x="537043" y="4136923"/>
                <a:chExt cx="1187061" cy="1814051"/>
              </a:xfrm>
              <a:grpFill/>
            </p:grpSpPr>
            <p:sp>
              <p:nvSpPr>
                <p:cNvPr id="39" name="Rectangle 30"/>
                <p:cNvSpPr/>
                <p:nvPr/>
              </p:nvSpPr>
              <p:spPr>
                <a:xfrm>
                  <a:off x="1003226" y="4854116"/>
                  <a:ext cx="720878" cy="1096858"/>
                </a:xfrm>
                <a:custGeom>
                  <a:avLst/>
                  <a:gdLst/>
                  <a:ahLst/>
                  <a:cxnLst/>
                  <a:rect l="l" t="t" r="r" b="b"/>
                  <a:pathLst>
                    <a:path w="720878" h="1096858">
                      <a:moveTo>
                        <a:pt x="398934" y="811889"/>
                      </a:moveTo>
                      <a:lnTo>
                        <a:pt x="398934" y="981222"/>
                      </a:lnTo>
                      <a:lnTo>
                        <a:pt x="562623" y="981222"/>
                      </a:lnTo>
                      <a:lnTo>
                        <a:pt x="562623" y="811889"/>
                      </a:lnTo>
                      <a:close/>
                      <a:moveTo>
                        <a:pt x="140837" y="811889"/>
                      </a:moveTo>
                      <a:lnTo>
                        <a:pt x="140837" y="981222"/>
                      </a:lnTo>
                      <a:lnTo>
                        <a:pt x="304526" y="981222"/>
                      </a:lnTo>
                      <a:lnTo>
                        <a:pt x="304526" y="811889"/>
                      </a:lnTo>
                      <a:close/>
                      <a:moveTo>
                        <a:pt x="398934" y="583580"/>
                      </a:moveTo>
                      <a:lnTo>
                        <a:pt x="398934" y="752913"/>
                      </a:lnTo>
                      <a:lnTo>
                        <a:pt x="562623" y="752913"/>
                      </a:lnTo>
                      <a:lnTo>
                        <a:pt x="562623" y="583580"/>
                      </a:lnTo>
                      <a:close/>
                      <a:moveTo>
                        <a:pt x="140837" y="583580"/>
                      </a:moveTo>
                      <a:lnTo>
                        <a:pt x="140837" y="752913"/>
                      </a:lnTo>
                      <a:lnTo>
                        <a:pt x="304526" y="752913"/>
                      </a:lnTo>
                      <a:lnTo>
                        <a:pt x="304526" y="583580"/>
                      </a:lnTo>
                      <a:close/>
                      <a:moveTo>
                        <a:pt x="398934" y="362353"/>
                      </a:moveTo>
                      <a:lnTo>
                        <a:pt x="398934" y="531686"/>
                      </a:lnTo>
                      <a:lnTo>
                        <a:pt x="562623" y="531686"/>
                      </a:lnTo>
                      <a:lnTo>
                        <a:pt x="562623" y="362353"/>
                      </a:lnTo>
                      <a:close/>
                      <a:moveTo>
                        <a:pt x="140837" y="362353"/>
                      </a:moveTo>
                      <a:lnTo>
                        <a:pt x="140837" y="531686"/>
                      </a:lnTo>
                      <a:lnTo>
                        <a:pt x="304526" y="531686"/>
                      </a:lnTo>
                      <a:lnTo>
                        <a:pt x="304526" y="362353"/>
                      </a:lnTo>
                      <a:close/>
                      <a:moveTo>
                        <a:pt x="398934" y="121463"/>
                      </a:moveTo>
                      <a:lnTo>
                        <a:pt x="398934" y="290796"/>
                      </a:lnTo>
                      <a:lnTo>
                        <a:pt x="562623" y="290796"/>
                      </a:lnTo>
                      <a:lnTo>
                        <a:pt x="562623" y="121463"/>
                      </a:lnTo>
                      <a:close/>
                      <a:moveTo>
                        <a:pt x="140837" y="121463"/>
                      </a:moveTo>
                      <a:lnTo>
                        <a:pt x="140837" y="290796"/>
                      </a:lnTo>
                      <a:lnTo>
                        <a:pt x="304526" y="290796"/>
                      </a:lnTo>
                      <a:lnTo>
                        <a:pt x="304526" y="121463"/>
                      </a:lnTo>
                      <a:close/>
                      <a:moveTo>
                        <a:pt x="0" y="0"/>
                      </a:moveTo>
                      <a:lnTo>
                        <a:pt x="720878" y="0"/>
                      </a:lnTo>
                      <a:lnTo>
                        <a:pt x="720878" y="1096858"/>
                      </a:lnTo>
                      <a:lnTo>
                        <a:pt x="0" y="1096858"/>
                      </a:lnTo>
                      <a:close/>
                    </a:path>
                  </a:pathLst>
                </a:custGeom>
                <a:grpFill/>
                <a:ln w="25400" cap="flat" cmpd="sng" algn="ctr">
                  <a:noFill/>
                  <a:prstDash val="solid"/>
                </a:ln>
                <a:effectLst/>
              </p:spPr>
              <p:txBody>
                <a:bodyPr rtlCol="0" anchor="ctr"/>
                <a:lstStyle/>
                <a:p>
                  <a:pPr algn="ctr" defTabSz="914400">
                    <a:defRPr/>
                  </a:pPr>
                  <a:endParaRPr lang="en-US" kern="0" dirty="0">
                    <a:solidFill>
                      <a:srgbClr val="FFFFFF"/>
                    </a:solidFill>
                  </a:endParaRPr>
                </a:p>
              </p:txBody>
            </p:sp>
            <p:sp>
              <p:nvSpPr>
                <p:cNvPr id="40" name="Rectangle 31"/>
                <p:cNvSpPr/>
                <p:nvPr/>
              </p:nvSpPr>
              <p:spPr>
                <a:xfrm>
                  <a:off x="537043" y="4136923"/>
                  <a:ext cx="766917" cy="1814051"/>
                </a:xfrm>
                <a:custGeom>
                  <a:avLst/>
                  <a:gdLst/>
                  <a:ahLst/>
                  <a:cxnLst/>
                  <a:rect l="l" t="t" r="r" b="b"/>
                  <a:pathLst>
                    <a:path w="766916" h="1814051">
                      <a:moveTo>
                        <a:pt x="167877" y="1280651"/>
                      </a:moveTo>
                      <a:lnTo>
                        <a:pt x="167877" y="1449984"/>
                      </a:lnTo>
                      <a:lnTo>
                        <a:pt x="331566" y="1449984"/>
                      </a:lnTo>
                      <a:lnTo>
                        <a:pt x="331566" y="1280651"/>
                      </a:lnTo>
                      <a:close/>
                      <a:moveTo>
                        <a:pt x="167877" y="1066800"/>
                      </a:moveTo>
                      <a:lnTo>
                        <a:pt x="167877" y="1236133"/>
                      </a:lnTo>
                      <a:lnTo>
                        <a:pt x="331566" y="1236133"/>
                      </a:lnTo>
                      <a:lnTo>
                        <a:pt x="331566" y="1066800"/>
                      </a:lnTo>
                      <a:close/>
                      <a:moveTo>
                        <a:pt x="167877" y="838200"/>
                      </a:moveTo>
                      <a:lnTo>
                        <a:pt x="167877" y="1007533"/>
                      </a:lnTo>
                      <a:lnTo>
                        <a:pt x="331566" y="1007533"/>
                      </a:lnTo>
                      <a:lnTo>
                        <a:pt x="331566" y="838200"/>
                      </a:lnTo>
                      <a:close/>
                      <a:moveTo>
                        <a:pt x="167877" y="599477"/>
                      </a:moveTo>
                      <a:lnTo>
                        <a:pt x="167877" y="768810"/>
                      </a:lnTo>
                      <a:lnTo>
                        <a:pt x="331566" y="768810"/>
                      </a:lnTo>
                      <a:lnTo>
                        <a:pt x="331566" y="599477"/>
                      </a:lnTo>
                      <a:close/>
                      <a:moveTo>
                        <a:pt x="433348" y="366252"/>
                      </a:moveTo>
                      <a:lnTo>
                        <a:pt x="433348" y="535585"/>
                      </a:lnTo>
                      <a:lnTo>
                        <a:pt x="597037" y="535585"/>
                      </a:lnTo>
                      <a:lnTo>
                        <a:pt x="597037" y="366252"/>
                      </a:lnTo>
                      <a:close/>
                      <a:moveTo>
                        <a:pt x="167877" y="366251"/>
                      </a:moveTo>
                      <a:lnTo>
                        <a:pt x="167877" y="535584"/>
                      </a:lnTo>
                      <a:lnTo>
                        <a:pt x="331566" y="535584"/>
                      </a:lnTo>
                      <a:lnTo>
                        <a:pt x="331566" y="366251"/>
                      </a:lnTo>
                      <a:close/>
                      <a:moveTo>
                        <a:pt x="433348" y="130277"/>
                      </a:moveTo>
                      <a:lnTo>
                        <a:pt x="433348" y="299610"/>
                      </a:lnTo>
                      <a:lnTo>
                        <a:pt x="597037" y="299610"/>
                      </a:lnTo>
                      <a:lnTo>
                        <a:pt x="597037" y="130277"/>
                      </a:lnTo>
                      <a:close/>
                      <a:moveTo>
                        <a:pt x="167876" y="130277"/>
                      </a:moveTo>
                      <a:lnTo>
                        <a:pt x="167876" y="299610"/>
                      </a:lnTo>
                      <a:lnTo>
                        <a:pt x="331565" y="299610"/>
                      </a:lnTo>
                      <a:lnTo>
                        <a:pt x="331565" y="130277"/>
                      </a:lnTo>
                      <a:close/>
                      <a:moveTo>
                        <a:pt x="0" y="0"/>
                      </a:moveTo>
                      <a:lnTo>
                        <a:pt x="766916" y="0"/>
                      </a:lnTo>
                      <a:lnTo>
                        <a:pt x="766916" y="661479"/>
                      </a:lnTo>
                      <a:lnTo>
                        <a:pt x="406219" y="661479"/>
                      </a:lnTo>
                      <a:lnTo>
                        <a:pt x="406219" y="1814051"/>
                      </a:lnTo>
                      <a:lnTo>
                        <a:pt x="0" y="1814051"/>
                      </a:lnTo>
                      <a:close/>
                    </a:path>
                  </a:pathLst>
                </a:custGeom>
                <a:grpFill/>
                <a:ln w="25400" cap="flat" cmpd="sng" algn="ctr">
                  <a:noFill/>
                  <a:prstDash val="solid"/>
                </a:ln>
                <a:effectLst/>
              </p:spPr>
              <p:txBody>
                <a:bodyPr rtlCol="0" anchor="ctr"/>
                <a:lstStyle/>
                <a:p>
                  <a:pPr algn="ctr" defTabSz="914400">
                    <a:defRPr/>
                  </a:pPr>
                  <a:endParaRPr lang="en-US" kern="0" dirty="0">
                    <a:solidFill>
                      <a:srgbClr val="FFFFFF"/>
                    </a:solidFill>
                  </a:endParaRPr>
                </a:p>
              </p:txBody>
            </p:sp>
          </p:grpSp>
        </p:grpSp>
        <p:grpSp>
          <p:nvGrpSpPr>
            <p:cNvPr id="32" name="Group 31"/>
            <p:cNvGrpSpPr/>
            <p:nvPr/>
          </p:nvGrpSpPr>
          <p:grpSpPr>
            <a:xfrm>
              <a:off x="2104165" y="5764727"/>
              <a:ext cx="714042" cy="563567"/>
              <a:chOff x="1808098" y="4081829"/>
              <a:chExt cx="919957" cy="726089"/>
            </a:xfrm>
            <a:solidFill>
              <a:srgbClr val="FFFFFF"/>
            </a:solidFill>
          </p:grpSpPr>
          <p:sp>
            <p:nvSpPr>
              <p:cNvPr id="34" name="Freeform 5"/>
              <p:cNvSpPr>
                <a:spLocks noEditPoints="1"/>
              </p:cNvSpPr>
              <p:nvPr/>
            </p:nvSpPr>
            <p:spPr bwMode="auto">
              <a:xfrm>
                <a:off x="1808098" y="4332394"/>
                <a:ext cx="919957" cy="223131"/>
              </a:xfrm>
              <a:custGeom>
                <a:avLst/>
                <a:gdLst>
                  <a:gd name="T0" fmla="*/ 197 w 210"/>
                  <a:gd name="T1" fmla="*/ 51 h 51"/>
                  <a:gd name="T2" fmla="*/ 210 w 210"/>
                  <a:gd name="T3" fmla="*/ 12 h 51"/>
                  <a:gd name="T4" fmla="*/ 14 w 210"/>
                  <a:gd name="T5" fmla="*/ 0 h 51"/>
                  <a:gd name="T6" fmla="*/ 0 w 210"/>
                  <a:gd name="T7" fmla="*/ 39 h 51"/>
                  <a:gd name="T8" fmla="*/ 181 w 210"/>
                  <a:gd name="T9" fmla="*/ 16 h 51"/>
                  <a:gd name="T10" fmla="*/ 181 w 210"/>
                  <a:gd name="T11" fmla="*/ 35 h 51"/>
                  <a:gd name="T12" fmla="*/ 181 w 210"/>
                  <a:gd name="T13" fmla="*/ 16 h 51"/>
                  <a:gd name="T14" fmla="*/ 114 w 210"/>
                  <a:gd name="T15" fmla="*/ 9 h 51"/>
                  <a:gd name="T16" fmla="*/ 106 w 210"/>
                  <a:gd name="T17" fmla="*/ 17 h 51"/>
                  <a:gd name="T18" fmla="*/ 106 w 210"/>
                  <a:gd name="T19" fmla="*/ 22 h 51"/>
                  <a:gd name="T20" fmla="*/ 114 w 210"/>
                  <a:gd name="T21" fmla="*/ 29 h 51"/>
                  <a:gd name="T22" fmla="*/ 106 w 210"/>
                  <a:gd name="T23" fmla="*/ 22 h 51"/>
                  <a:gd name="T24" fmla="*/ 114 w 210"/>
                  <a:gd name="T25" fmla="*/ 34 h 51"/>
                  <a:gd name="T26" fmla="*/ 106 w 210"/>
                  <a:gd name="T27" fmla="*/ 42 h 51"/>
                  <a:gd name="T28" fmla="*/ 90 w 210"/>
                  <a:gd name="T29" fmla="*/ 9 h 51"/>
                  <a:gd name="T30" fmla="*/ 99 w 210"/>
                  <a:gd name="T31" fmla="*/ 17 h 51"/>
                  <a:gd name="T32" fmla="*/ 90 w 210"/>
                  <a:gd name="T33" fmla="*/ 9 h 51"/>
                  <a:gd name="T34" fmla="*/ 99 w 210"/>
                  <a:gd name="T35" fmla="*/ 22 h 51"/>
                  <a:gd name="T36" fmla="*/ 90 w 210"/>
                  <a:gd name="T37" fmla="*/ 29 h 51"/>
                  <a:gd name="T38" fmla="*/ 90 w 210"/>
                  <a:gd name="T39" fmla="*/ 34 h 51"/>
                  <a:gd name="T40" fmla="*/ 99 w 210"/>
                  <a:gd name="T41" fmla="*/ 42 h 51"/>
                  <a:gd name="T42" fmla="*/ 90 w 210"/>
                  <a:gd name="T43" fmla="*/ 34 h 51"/>
                  <a:gd name="T44" fmla="*/ 83 w 210"/>
                  <a:gd name="T45" fmla="*/ 9 h 51"/>
                  <a:gd name="T46" fmla="*/ 75 w 210"/>
                  <a:gd name="T47" fmla="*/ 17 h 51"/>
                  <a:gd name="T48" fmla="*/ 75 w 210"/>
                  <a:gd name="T49" fmla="*/ 22 h 51"/>
                  <a:gd name="T50" fmla="*/ 83 w 210"/>
                  <a:gd name="T51" fmla="*/ 29 h 51"/>
                  <a:gd name="T52" fmla="*/ 75 w 210"/>
                  <a:gd name="T53" fmla="*/ 22 h 51"/>
                  <a:gd name="T54" fmla="*/ 83 w 210"/>
                  <a:gd name="T55" fmla="*/ 34 h 51"/>
                  <a:gd name="T56" fmla="*/ 75 w 210"/>
                  <a:gd name="T57" fmla="*/ 42 h 51"/>
                  <a:gd name="T58" fmla="*/ 60 w 210"/>
                  <a:gd name="T59" fmla="*/ 9 h 51"/>
                  <a:gd name="T60" fmla="*/ 68 w 210"/>
                  <a:gd name="T61" fmla="*/ 17 h 51"/>
                  <a:gd name="T62" fmla="*/ 60 w 210"/>
                  <a:gd name="T63" fmla="*/ 9 h 51"/>
                  <a:gd name="T64" fmla="*/ 68 w 210"/>
                  <a:gd name="T65" fmla="*/ 22 h 51"/>
                  <a:gd name="T66" fmla="*/ 60 w 210"/>
                  <a:gd name="T67" fmla="*/ 29 h 51"/>
                  <a:gd name="T68" fmla="*/ 60 w 210"/>
                  <a:gd name="T69" fmla="*/ 34 h 51"/>
                  <a:gd name="T70" fmla="*/ 68 w 210"/>
                  <a:gd name="T71" fmla="*/ 42 h 51"/>
                  <a:gd name="T72" fmla="*/ 60 w 210"/>
                  <a:gd name="T73" fmla="*/ 34 h 51"/>
                  <a:gd name="T74" fmla="*/ 52 w 210"/>
                  <a:gd name="T75" fmla="*/ 9 h 51"/>
                  <a:gd name="T76" fmla="*/ 44 w 210"/>
                  <a:gd name="T77" fmla="*/ 17 h 51"/>
                  <a:gd name="T78" fmla="*/ 44 w 210"/>
                  <a:gd name="T79" fmla="*/ 22 h 51"/>
                  <a:gd name="T80" fmla="*/ 52 w 210"/>
                  <a:gd name="T81" fmla="*/ 29 h 51"/>
                  <a:gd name="T82" fmla="*/ 44 w 210"/>
                  <a:gd name="T83" fmla="*/ 22 h 51"/>
                  <a:gd name="T84" fmla="*/ 52 w 210"/>
                  <a:gd name="T85" fmla="*/ 34 h 51"/>
                  <a:gd name="T86" fmla="*/ 44 w 210"/>
                  <a:gd name="T87" fmla="*/ 42 h 51"/>
                  <a:gd name="T88" fmla="*/ 29 w 210"/>
                  <a:gd name="T89" fmla="*/ 9 h 51"/>
                  <a:gd name="T90" fmla="*/ 37 w 210"/>
                  <a:gd name="T91" fmla="*/ 17 h 51"/>
                  <a:gd name="T92" fmla="*/ 29 w 210"/>
                  <a:gd name="T93" fmla="*/ 9 h 51"/>
                  <a:gd name="T94" fmla="*/ 37 w 210"/>
                  <a:gd name="T95" fmla="*/ 22 h 51"/>
                  <a:gd name="T96" fmla="*/ 29 w 210"/>
                  <a:gd name="T97" fmla="*/ 29 h 51"/>
                  <a:gd name="T98" fmla="*/ 29 w 210"/>
                  <a:gd name="T99" fmla="*/ 34 h 51"/>
                  <a:gd name="T100" fmla="*/ 37 w 210"/>
                  <a:gd name="T101" fmla="*/ 42 h 51"/>
                  <a:gd name="T102" fmla="*/ 29 w 210"/>
                  <a:gd name="T103" fmla="*/ 34 h 51"/>
                  <a:gd name="T104" fmla="*/ 22 w 210"/>
                  <a:gd name="T105" fmla="*/ 9 h 51"/>
                  <a:gd name="T106" fmla="*/ 13 w 210"/>
                  <a:gd name="T107" fmla="*/ 17 h 51"/>
                  <a:gd name="T108" fmla="*/ 13 w 210"/>
                  <a:gd name="T109" fmla="*/ 22 h 51"/>
                  <a:gd name="T110" fmla="*/ 22 w 210"/>
                  <a:gd name="T111" fmla="*/ 29 h 51"/>
                  <a:gd name="T112" fmla="*/ 13 w 210"/>
                  <a:gd name="T113" fmla="*/ 22 h 51"/>
                  <a:gd name="T114" fmla="*/ 22 w 210"/>
                  <a:gd name="T115" fmla="*/ 34 h 51"/>
                  <a:gd name="T116" fmla="*/ 13 w 210"/>
                  <a:gd name="T117"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0" h="51">
                    <a:moveTo>
                      <a:pt x="14" y="51"/>
                    </a:moveTo>
                    <a:cubicBezTo>
                      <a:pt x="197" y="51"/>
                      <a:pt x="197" y="51"/>
                      <a:pt x="197" y="51"/>
                    </a:cubicBezTo>
                    <a:cubicBezTo>
                      <a:pt x="204" y="51"/>
                      <a:pt x="210" y="46"/>
                      <a:pt x="210" y="39"/>
                    </a:cubicBezTo>
                    <a:cubicBezTo>
                      <a:pt x="210" y="12"/>
                      <a:pt x="210" y="12"/>
                      <a:pt x="210" y="12"/>
                    </a:cubicBezTo>
                    <a:cubicBezTo>
                      <a:pt x="210" y="5"/>
                      <a:pt x="204" y="0"/>
                      <a:pt x="197" y="0"/>
                    </a:cubicBezTo>
                    <a:cubicBezTo>
                      <a:pt x="14" y="0"/>
                      <a:pt x="14" y="0"/>
                      <a:pt x="14" y="0"/>
                    </a:cubicBezTo>
                    <a:cubicBezTo>
                      <a:pt x="6" y="0"/>
                      <a:pt x="0" y="5"/>
                      <a:pt x="0" y="12"/>
                    </a:cubicBezTo>
                    <a:cubicBezTo>
                      <a:pt x="0" y="39"/>
                      <a:pt x="0" y="39"/>
                      <a:pt x="0" y="39"/>
                    </a:cubicBezTo>
                    <a:cubicBezTo>
                      <a:pt x="0" y="46"/>
                      <a:pt x="6" y="51"/>
                      <a:pt x="14" y="51"/>
                    </a:cubicBezTo>
                    <a:close/>
                    <a:moveTo>
                      <a:pt x="181" y="16"/>
                    </a:moveTo>
                    <a:cubicBezTo>
                      <a:pt x="187" y="16"/>
                      <a:pt x="192" y="20"/>
                      <a:pt x="192" y="26"/>
                    </a:cubicBezTo>
                    <a:cubicBezTo>
                      <a:pt x="192" y="31"/>
                      <a:pt x="187" y="35"/>
                      <a:pt x="181" y="35"/>
                    </a:cubicBezTo>
                    <a:cubicBezTo>
                      <a:pt x="175" y="35"/>
                      <a:pt x="171" y="31"/>
                      <a:pt x="171" y="26"/>
                    </a:cubicBezTo>
                    <a:cubicBezTo>
                      <a:pt x="171" y="20"/>
                      <a:pt x="175" y="16"/>
                      <a:pt x="181" y="16"/>
                    </a:cubicBezTo>
                    <a:close/>
                    <a:moveTo>
                      <a:pt x="106" y="9"/>
                    </a:moveTo>
                    <a:cubicBezTo>
                      <a:pt x="114" y="9"/>
                      <a:pt x="114" y="9"/>
                      <a:pt x="114" y="9"/>
                    </a:cubicBezTo>
                    <a:cubicBezTo>
                      <a:pt x="114" y="17"/>
                      <a:pt x="114" y="17"/>
                      <a:pt x="114" y="17"/>
                    </a:cubicBezTo>
                    <a:cubicBezTo>
                      <a:pt x="106" y="17"/>
                      <a:pt x="106" y="17"/>
                      <a:pt x="106" y="17"/>
                    </a:cubicBezTo>
                    <a:lnTo>
                      <a:pt x="106" y="9"/>
                    </a:lnTo>
                    <a:close/>
                    <a:moveTo>
                      <a:pt x="106" y="22"/>
                    </a:moveTo>
                    <a:cubicBezTo>
                      <a:pt x="114" y="22"/>
                      <a:pt x="114" y="22"/>
                      <a:pt x="114" y="22"/>
                    </a:cubicBezTo>
                    <a:cubicBezTo>
                      <a:pt x="114" y="29"/>
                      <a:pt x="114" y="29"/>
                      <a:pt x="114" y="29"/>
                    </a:cubicBezTo>
                    <a:cubicBezTo>
                      <a:pt x="106" y="29"/>
                      <a:pt x="106" y="29"/>
                      <a:pt x="106" y="29"/>
                    </a:cubicBezTo>
                    <a:lnTo>
                      <a:pt x="106" y="22"/>
                    </a:lnTo>
                    <a:close/>
                    <a:moveTo>
                      <a:pt x="106" y="34"/>
                    </a:moveTo>
                    <a:cubicBezTo>
                      <a:pt x="114" y="34"/>
                      <a:pt x="114" y="34"/>
                      <a:pt x="114" y="34"/>
                    </a:cubicBezTo>
                    <a:cubicBezTo>
                      <a:pt x="114" y="42"/>
                      <a:pt x="114" y="42"/>
                      <a:pt x="114" y="42"/>
                    </a:cubicBezTo>
                    <a:cubicBezTo>
                      <a:pt x="106" y="42"/>
                      <a:pt x="106" y="42"/>
                      <a:pt x="106" y="42"/>
                    </a:cubicBezTo>
                    <a:lnTo>
                      <a:pt x="106" y="34"/>
                    </a:lnTo>
                    <a:close/>
                    <a:moveTo>
                      <a:pt x="90" y="9"/>
                    </a:moveTo>
                    <a:cubicBezTo>
                      <a:pt x="99" y="9"/>
                      <a:pt x="99" y="9"/>
                      <a:pt x="99" y="9"/>
                    </a:cubicBezTo>
                    <a:cubicBezTo>
                      <a:pt x="99" y="17"/>
                      <a:pt x="99" y="17"/>
                      <a:pt x="99" y="17"/>
                    </a:cubicBezTo>
                    <a:cubicBezTo>
                      <a:pt x="90" y="17"/>
                      <a:pt x="90" y="17"/>
                      <a:pt x="90" y="17"/>
                    </a:cubicBezTo>
                    <a:lnTo>
                      <a:pt x="90" y="9"/>
                    </a:lnTo>
                    <a:close/>
                    <a:moveTo>
                      <a:pt x="90" y="22"/>
                    </a:moveTo>
                    <a:cubicBezTo>
                      <a:pt x="99" y="22"/>
                      <a:pt x="99" y="22"/>
                      <a:pt x="99" y="22"/>
                    </a:cubicBezTo>
                    <a:cubicBezTo>
                      <a:pt x="99" y="29"/>
                      <a:pt x="99" y="29"/>
                      <a:pt x="99" y="29"/>
                    </a:cubicBezTo>
                    <a:cubicBezTo>
                      <a:pt x="90" y="29"/>
                      <a:pt x="90" y="29"/>
                      <a:pt x="90" y="29"/>
                    </a:cubicBezTo>
                    <a:lnTo>
                      <a:pt x="90" y="22"/>
                    </a:lnTo>
                    <a:close/>
                    <a:moveTo>
                      <a:pt x="90" y="34"/>
                    </a:moveTo>
                    <a:cubicBezTo>
                      <a:pt x="99" y="34"/>
                      <a:pt x="99" y="34"/>
                      <a:pt x="99" y="34"/>
                    </a:cubicBezTo>
                    <a:cubicBezTo>
                      <a:pt x="99" y="42"/>
                      <a:pt x="99" y="42"/>
                      <a:pt x="99" y="42"/>
                    </a:cubicBezTo>
                    <a:cubicBezTo>
                      <a:pt x="90" y="42"/>
                      <a:pt x="90" y="42"/>
                      <a:pt x="90" y="42"/>
                    </a:cubicBezTo>
                    <a:lnTo>
                      <a:pt x="90" y="34"/>
                    </a:lnTo>
                    <a:close/>
                    <a:moveTo>
                      <a:pt x="75" y="9"/>
                    </a:moveTo>
                    <a:cubicBezTo>
                      <a:pt x="83" y="9"/>
                      <a:pt x="83" y="9"/>
                      <a:pt x="83" y="9"/>
                    </a:cubicBezTo>
                    <a:cubicBezTo>
                      <a:pt x="83" y="17"/>
                      <a:pt x="83" y="17"/>
                      <a:pt x="83" y="17"/>
                    </a:cubicBezTo>
                    <a:cubicBezTo>
                      <a:pt x="75" y="17"/>
                      <a:pt x="75" y="17"/>
                      <a:pt x="75" y="17"/>
                    </a:cubicBezTo>
                    <a:lnTo>
                      <a:pt x="75" y="9"/>
                    </a:lnTo>
                    <a:close/>
                    <a:moveTo>
                      <a:pt x="75" y="22"/>
                    </a:moveTo>
                    <a:cubicBezTo>
                      <a:pt x="83" y="22"/>
                      <a:pt x="83" y="22"/>
                      <a:pt x="83" y="22"/>
                    </a:cubicBezTo>
                    <a:cubicBezTo>
                      <a:pt x="83" y="29"/>
                      <a:pt x="83" y="29"/>
                      <a:pt x="83" y="29"/>
                    </a:cubicBezTo>
                    <a:cubicBezTo>
                      <a:pt x="75" y="29"/>
                      <a:pt x="75" y="29"/>
                      <a:pt x="75" y="29"/>
                    </a:cubicBezTo>
                    <a:lnTo>
                      <a:pt x="75" y="22"/>
                    </a:lnTo>
                    <a:close/>
                    <a:moveTo>
                      <a:pt x="75" y="34"/>
                    </a:moveTo>
                    <a:cubicBezTo>
                      <a:pt x="83" y="34"/>
                      <a:pt x="83" y="34"/>
                      <a:pt x="83" y="34"/>
                    </a:cubicBezTo>
                    <a:cubicBezTo>
                      <a:pt x="83" y="42"/>
                      <a:pt x="83" y="42"/>
                      <a:pt x="83" y="42"/>
                    </a:cubicBezTo>
                    <a:cubicBezTo>
                      <a:pt x="75" y="42"/>
                      <a:pt x="75" y="42"/>
                      <a:pt x="75" y="42"/>
                    </a:cubicBezTo>
                    <a:lnTo>
                      <a:pt x="75" y="34"/>
                    </a:lnTo>
                    <a:close/>
                    <a:moveTo>
                      <a:pt x="60" y="9"/>
                    </a:moveTo>
                    <a:cubicBezTo>
                      <a:pt x="68" y="9"/>
                      <a:pt x="68" y="9"/>
                      <a:pt x="68" y="9"/>
                    </a:cubicBezTo>
                    <a:cubicBezTo>
                      <a:pt x="68" y="17"/>
                      <a:pt x="68" y="17"/>
                      <a:pt x="68" y="17"/>
                    </a:cubicBezTo>
                    <a:cubicBezTo>
                      <a:pt x="60" y="17"/>
                      <a:pt x="60" y="17"/>
                      <a:pt x="60" y="17"/>
                    </a:cubicBezTo>
                    <a:lnTo>
                      <a:pt x="60" y="9"/>
                    </a:lnTo>
                    <a:close/>
                    <a:moveTo>
                      <a:pt x="60" y="22"/>
                    </a:moveTo>
                    <a:cubicBezTo>
                      <a:pt x="68" y="22"/>
                      <a:pt x="68" y="22"/>
                      <a:pt x="68" y="22"/>
                    </a:cubicBezTo>
                    <a:cubicBezTo>
                      <a:pt x="68" y="29"/>
                      <a:pt x="68" y="29"/>
                      <a:pt x="68" y="29"/>
                    </a:cubicBezTo>
                    <a:cubicBezTo>
                      <a:pt x="60" y="29"/>
                      <a:pt x="60" y="29"/>
                      <a:pt x="60" y="29"/>
                    </a:cubicBezTo>
                    <a:lnTo>
                      <a:pt x="60" y="22"/>
                    </a:lnTo>
                    <a:close/>
                    <a:moveTo>
                      <a:pt x="60" y="34"/>
                    </a:moveTo>
                    <a:cubicBezTo>
                      <a:pt x="68" y="34"/>
                      <a:pt x="68" y="34"/>
                      <a:pt x="68" y="34"/>
                    </a:cubicBezTo>
                    <a:cubicBezTo>
                      <a:pt x="68" y="42"/>
                      <a:pt x="68" y="42"/>
                      <a:pt x="68" y="42"/>
                    </a:cubicBezTo>
                    <a:cubicBezTo>
                      <a:pt x="60" y="42"/>
                      <a:pt x="60" y="42"/>
                      <a:pt x="60" y="42"/>
                    </a:cubicBezTo>
                    <a:lnTo>
                      <a:pt x="60" y="34"/>
                    </a:lnTo>
                    <a:close/>
                    <a:moveTo>
                      <a:pt x="44" y="9"/>
                    </a:moveTo>
                    <a:cubicBezTo>
                      <a:pt x="52" y="9"/>
                      <a:pt x="52" y="9"/>
                      <a:pt x="52" y="9"/>
                    </a:cubicBezTo>
                    <a:cubicBezTo>
                      <a:pt x="52" y="17"/>
                      <a:pt x="52" y="17"/>
                      <a:pt x="52" y="17"/>
                    </a:cubicBezTo>
                    <a:cubicBezTo>
                      <a:pt x="44" y="17"/>
                      <a:pt x="44" y="17"/>
                      <a:pt x="44" y="17"/>
                    </a:cubicBezTo>
                    <a:lnTo>
                      <a:pt x="44" y="9"/>
                    </a:lnTo>
                    <a:close/>
                    <a:moveTo>
                      <a:pt x="44" y="22"/>
                    </a:moveTo>
                    <a:cubicBezTo>
                      <a:pt x="52" y="22"/>
                      <a:pt x="52" y="22"/>
                      <a:pt x="52" y="22"/>
                    </a:cubicBezTo>
                    <a:cubicBezTo>
                      <a:pt x="52" y="29"/>
                      <a:pt x="52" y="29"/>
                      <a:pt x="52" y="29"/>
                    </a:cubicBezTo>
                    <a:cubicBezTo>
                      <a:pt x="44" y="29"/>
                      <a:pt x="44" y="29"/>
                      <a:pt x="44" y="29"/>
                    </a:cubicBezTo>
                    <a:lnTo>
                      <a:pt x="44" y="22"/>
                    </a:lnTo>
                    <a:close/>
                    <a:moveTo>
                      <a:pt x="44" y="34"/>
                    </a:moveTo>
                    <a:cubicBezTo>
                      <a:pt x="52" y="34"/>
                      <a:pt x="52" y="34"/>
                      <a:pt x="52" y="34"/>
                    </a:cubicBezTo>
                    <a:cubicBezTo>
                      <a:pt x="52" y="42"/>
                      <a:pt x="52" y="42"/>
                      <a:pt x="52" y="42"/>
                    </a:cubicBezTo>
                    <a:cubicBezTo>
                      <a:pt x="44" y="42"/>
                      <a:pt x="44" y="42"/>
                      <a:pt x="44" y="42"/>
                    </a:cubicBezTo>
                    <a:lnTo>
                      <a:pt x="44" y="34"/>
                    </a:lnTo>
                    <a:close/>
                    <a:moveTo>
                      <a:pt x="29" y="9"/>
                    </a:moveTo>
                    <a:cubicBezTo>
                      <a:pt x="37" y="9"/>
                      <a:pt x="37" y="9"/>
                      <a:pt x="37" y="9"/>
                    </a:cubicBezTo>
                    <a:cubicBezTo>
                      <a:pt x="37" y="17"/>
                      <a:pt x="37" y="17"/>
                      <a:pt x="37" y="17"/>
                    </a:cubicBezTo>
                    <a:cubicBezTo>
                      <a:pt x="29" y="17"/>
                      <a:pt x="29" y="17"/>
                      <a:pt x="29" y="17"/>
                    </a:cubicBezTo>
                    <a:lnTo>
                      <a:pt x="29" y="9"/>
                    </a:lnTo>
                    <a:close/>
                    <a:moveTo>
                      <a:pt x="29" y="22"/>
                    </a:moveTo>
                    <a:cubicBezTo>
                      <a:pt x="37" y="22"/>
                      <a:pt x="37" y="22"/>
                      <a:pt x="37" y="22"/>
                    </a:cubicBezTo>
                    <a:cubicBezTo>
                      <a:pt x="37" y="29"/>
                      <a:pt x="37" y="29"/>
                      <a:pt x="37" y="29"/>
                    </a:cubicBezTo>
                    <a:cubicBezTo>
                      <a:pt x="29" y="29"/>
                      <a:pt x="29" y="29"/>
                      <a:pt x="29" y="29"/>
                    </a:cubicBezTo>
                    <a:lnTo>
                      <a:pt x="29" y="22"/>
                    </a:lnTo>
                    <a:close/>
                    <a:moveTo>
                      <a:pt x="29" y="34"/>
                    </a:moveTo>
                    <a:cubicBezTo>
                      <a:pt x="37" y="34"/>
                      <a:pt x="37" y="34"/>
                      <a:pt x="37" y="34"/>
                    </a:cubicBezTo>
                    <a:cubicBezTo>
                      <a:pt x="37" y="42"/>
                      <a:pt x="37" y="42"/>
                      <a:pt x="37" y="42"/>
                    </a:cubicBezTo>
                    <a:cubicBezTo>
                      <a:pt x="29" y="42"/>
                      <a:pt x="29" y="42"/>
                      <a:pt x="29" y="42"/>
                    </a:cubicBezTo>
                    <a:lnTo>
                      <a:pt x="29" y="34"/>
                    </a:lnTo>
                    <a:close/>
                    <a:moveTo>
                      <a:pt x="13" y="9"/>
                    </a:moveTo>
                    <a:cubicBezTo>
                      <a:pt x="22" y="9"/>
                      <a:pt x="22" y="9"/>
                      <a:pt x="22" y="9"/>
                    </a:cubicBezTo>
                    <a:cubicBezTo>
                      <a:pt x="22" y="17"/>
                      <a:pt x="22" y="17"/>
                      <a:pt x="22" y="17"/>
                    </a:cubicBezTo>
                    <a:cubicBezTo>
                      <a:pt x="13" y="17"/>
                      <a:pt x="13" y="17"/>
                      <a:pt x="13" y="17"/>
                    </a:cubicBezTo>
                    <a:lnTo>
                      <a:pt x="13" y="9"/>
                    </a:lnTo>
                    <a:close/>
                    <a:moveTo>
                      <a:pt x="13" y="22"/>
                    </a:moveTo>
                    <a:cubicBezTo>
                      <a:pt x="22" y="22"/>
                      <a:pt x="22" y="22"/>
                      <a:pt x="22" y="22"/>
                    </a:cubicBezTo>
                    <a:cubicBezTo>
                      <a:pt x="22" y="29"/>
                      <a:pt x="22" y="29"/>
                      <a:pt x="22" y="29"/>
                    </a:cubicBezTo>
                    <a:cubicBezTo>
                      <a:pt x="13" y="29"/>
                      <a:pt x="13" y="29"/>
                      <a:pt x="13" y="29"/>
                    </a:cubicBezTo>
                    <a:lnTo>
                      <a:pt x="13" y="22"/>
                    </a:lnTo>
                    <a:close/>
                    <a:moveTo>
                      <a:pt x="13" y="34"/>
                    </a:moveTo>
                    <a:cubicBezTo>
                      <a:pt x="22" y="34"/>
                      <a:pt x="22" y="34"/>
                      <a:pt x="22" y="34"/>
                    </a:cubicBezTo>
                    <a:cubicBezTo>
                      <a:pt x="22" y="42"/>
                      <a:pt x="22" y="42"/>
                      <a:pt x="22" y="42"/>
                    </a:cubicBezTo>
                    <a:cubicBezTo>
                      <a:pt x="13" y="42"/>
                      <a:pt x="13" y="42"/>
                      <a:pt x="13" y="42"/>
                    </a:cubicBezTo>
                    <a:lnTo>
                      <a:pt x="13"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srgbClr val="000000"/>
                  </a:solidFill>
                </a:endParaRPr>
              </a:p>
            </p:txBody>
          </p:sp>
          <p:sp>
            <p:nvSpPr>
              <p:cNvPr id="35" name="Freeform 6"/>
              <p:cNvSpPr>
                <a:spLocks noEditPoints="1"/>
              </p:cNvSpPr>
              <p:nvPr/>
            </p:nvSpPr>
            <p:spPr bwMode="auto">
              <a:xfrm>
                <a:off x="1808098" y="4579301"/>
                <a:ext cx="919957" cy="228617"/>
              </a:xfrm>
              <a:custGeom>
                <a:avLst/>
                <a:gdLst>
                  <a:gd name="T0" fmla="*/ 197 w 210"/>
                  <a:gd name="T1" fmla="*/ 52 h 52"/>
                  <a:gd name="T2" fmla="*/ 210 w 210"/>
                  <a:gd name="T3" fmla="*/ 12 h 52"/>
                  <a:gd name="T4" fmla="*/ 14 w 210"/>
                  <a:gd name="T5" fmla="*/ 0 h 52"/>
                  <a:gd name="T6" fmla="*/ 0 w 210"/>
                  <a:gd name="T7" fmla="*/ 40 h 52"/>
                  <a:gd name="T8" fmla="*/ 181 w 210"/>
                  <a:gd name="T9" fmla="*/ 17 h 52"/>
                  <a:gd name="T10" fmla="*/ 181 w 210"/>
                  <a:gd name="T11" fmla="*/ 35 h 52"/>
                  <a:gd name="T12" fmla="*/ 181 w 210"/>
                  <a:gd name="T13" fmla="*/ 17 h 52"/>
                  <a:gd name="T14" fmla="*/ 114 w 210"/>
                  <a:gd name="T15" fmla="*/ 10 h 52"/>
                  <a:gd name="T16" fmla="*/ 106 w 210"/>
                  <a:gd name="T17" fmla="*/ 17 h 52"/>
                  <a:gd name="T18" fmla="*/ 106 w 210"/>
                  <a:gd name="T19" fmla="*/ 23 h 52"/>
                  <a:gd name="T20" fmla="*/ 114 w 210"/>
                  <a:gd name="T21" fmla="*/ 30 h 52"/>
                  <a:gd name="T22" fmla="*/ 106 w 210"/>
                  <a:gd name="T23" fmla="*/ 23 h 52"/>
                  <a:gd name="T24" fmla="*/ 114 w 210"/>
                  <a:gd name="T25" fmla="*/ 35 h 52"/>
                  <a:gd name="T26" fmla="*/ 106 w 210"/>
                  <a:gd name="T27" fmla="*/ 42 h 52"/>
                  <a:gd name="T28" fmla="*/ 90 w 210"/>
                  <a:gd name="T29" fmla="*/ 10 h 52"/>
                  <a:gd name="T30" fmla="*/ 99 w 210"/>
                  <a:gd name="T31" fmla="*/ 17 h 52"/>
                  <a:gd name="T32" fmla="*/ 90 w 210"/>
                  <a:gd name="T33" fmla="*/ 10 h 52"/>
                  <a:gd name="T34" fmla="*/ 99 w 210"/>
                  <a:gd name="T35" fmla="*/ 23 h 52"/>
                  <a:gd name="T36" fmla="*/ 90 w 210"/>
                  <a:gd name="T37" fmla="*/ 30 h 52"/>
                  <a:gd name="T38" fmla="*/ 90 w 210"/>
                  <a:gd name="T39" fmla="*/ 35 h 52"/>
                  <a:gd name="T40" fmla="*/ 99 w 210"/>
                  <a:gd name="T41" fmla="*/ 42 h 52"/>
                  <a:gd name="T42" fmla="*/ 90 w 210"/>
                  <a:gd name="T43" fmla="*/ 35 h 52"/>
                  <a:gd name="T44" fmla="*/ 83 w 210"/>
                  <a:gd name="T45" fmla="*/ 10 h 52"/>
                  <a:gd name="T46" fmla="*/ 75 w 210"/>
                  <a:gd name="T47" fmla="*/ 17 h 52"/>
                  <a:gd name="T48" fmla="*/ 75 w 210"/>
                  <a:gd name="T49" fmla="*/ 23 h 52"/>
                  <a:gd name="T50" fmla="*/ 83 w 210"/>
                  <a:gd name="T51" fmla="*/ 30 h 52"/>
                  <a:gd name="T52" fmla="*/ 75 w 210"/>
                  <a:gd name="T53" fmla="*/ 23 h 52"/>
                  <a:gd name="T54" fmla="*/ 83 w 210"/>
                  <a:gd name="T55" fmla="*/ 35 h 52"/>
                  <a:gd name="T56" fmla="*/ 75 w 210"/>
                  <a:gd name="T57" fmla="*/ 42 h 52"/>
                  <a:gd name="T58" fmla="*/ 60 w 210"/>
                  <a:gd name="T59" fmla="*/ 10 h 52"/>
                  <a:gd name="T60" fmla="*/ 68 w 210"/>
                  <a:gd name="T61" fmla="*/ 17 h 52"/>
                  <a:gd name="T62" fmla="*/ 60 w 210"/>
                  <a:gd name="T63" fmla="*/ 10 h 52"/>
                  <a:gd name="T64" fmla="*/ 68 w 210"/>
                  <a:gd name="T65" fmla="*/ 23 h 52"/>
                  <a:gd name="T66" fmla="*/ 60 w 210"/>
                  <a:gd name="T67" fmla="*/ 30 h 52"/>
                  <a:gd name="T68" fmla="*/ 60 w 210"/>
                  <a:gd name="T69" fmla="*/ 35 h 52"/>
                  <a:gd name="T70" fmla="*/ 68 w 210"/>
                  <a:gd name="T71" fmla="*/ 42 h 52"/>
                  <a:gd name="T72" fmla="*/ 60 w 210"/>
                  <a:gd name="T73" fmla="*/ 35 h 52"/>
                  <a:gd name="T74" fmla="*/ 52 w 210"/>
                  <a:gd name="T75" fmla="*/ 10 h 52"/>
                  <a:gd name="T76" fmla="*/ 44 w 210"/>
                  <a:gd name="T77" fmla="*/ 17 h 52"/>
                  <a:gd name="T78" fmla="*/ 44 w 210"/>
                  <a:gd name="T79" fmla="*/ 23 h 52"/>
                  <a:gd name="T80" fmla="*/ 52 w 210"/>
                  <a:gd name="T81" fmla="*/ 30 h 52"/>
                  <a:gd name="T82" fmla="*/ 44 w 210"/>
                  <a:gd name="T83" fmla="*/ 23 h 52"/>
                  <a:gd name="T84" fmla="*/ 52 w 210"/>
                  <a:gd name="T85" fmla="*/ 35 h 52"/>
                  <a:gd name="T86" fmla="*/ 44 w 210"/>
                  <a:gd name="T87" fmla="*/ 42 h 52"/>
                  <a:gd name="T88" fmla="*/ 29 w 210"/>
                  <a:gd name="T89" fmla="*/ 10 h 52"/>
                  <a:gd name="T90" fmla="*/ 37 w 210"/>
                  <a:gd name="T91" fmla="*/ 17 h 52"/>
                  <a:gd name="T92" fmla="*/ 29 w 210"/>
                  <a:gd name="T93" fmla="*/ 10 h 52"/>
                  <a:gd name="T94" fmla="*/ 37 w 210"/>
                  <a:gd name="T95" fmla="*/ 23 h 52"/>
                  <a:gd name="T96" fmla="*/ 29 w 210"/>
                  <a:gd name="T97" fmla="*/ 30 h 52"/>
                  <a:gd name="T98" fmla="*/ 29 w 210"/>
                  <a:gd name="T99" fmla="*/ 35 h 52"/>
                  <a:gd name="T100" fmla="*/ 37 w 210"/>
                  <a:gd name="T101" fmla="*/ 42 h 52"/>
                  <a:gd name="T102" fmla="*/ 29 w 210"/>
                  <a:gd name="T103" fmla="*/ 35 h 52"/>
                  <a:gd name="T104" fmla="*/ 22 w 210"/>
                  <a:gd name="T105" fmla="*/ 10 h 52"/>
                  <a:gd name="T106" fmla="*/ 13 w 210"/>
                  <a:gd name="T107" fmla="*/ 17 h 52"/>
                  <a:gd name="T108" fmla="*/ 13 w 210"/>
                  <a:gd name="T109" fmla="*/ 23 h 52"/>
                  <a:gd name="T110" fmla="*/ 22 w 210"/>
                  <a:gd name="T111" fmla="*/ 30 h 52"/>
                  <a:gd name="T112" fmla="*/ 13 w 210"/>
                  <a:gd name="T113" fmla="*/ 23 h 52"/>
                  <a:gd name="T114" fmla="*/ 22 w 210"/>
                  <a:gd name="T115" fmla="*/ 35 h 52"/>
                  <a:gd name="T116" fmla="*/ 13 w 210"/>
                  <a:gd name="T11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0" h="52">
                    <a:moveTo>
                      <a:pt x="14" y="52"/>
                    </a:moveTo>
                    <a:cubicBezTo>
                      <a:pt x="94" y="52"/>
                      <a:pt x="197" y="52"/>
                      <a:pt x="197" y="52"/>
                    </a:cubicBezTo>
                    <a:cubicBezTo>
                      <a:pt x="204" y="52"/>
                      <a:pt x="210" y="46"/>
                      <a:pt x="210" y="40"/>
                    </a:cubicBezTo>
                    <a:cubicBezTo>
                      <a:pt x="210" y="12"/>
                      <a:pt x="210" y="12"/>
                      <a:pt x="210" y="12"/>
                    </a:cubicBezTo>
                    <a:cubicBezTo>
                      <a:pt x="210" y="6"/>
                      <a:pt x="204" y="0"/>
                      <a:pt x="197" y="0"/>
                    </a:cubicBezTo>
                    <a:cubicBezTo>
                      <a:pt x="14" y="0"/>
                      <a:pt x="14" y="0"/>
                      <a:pt x="14" y="0"/>
                    </a:cubicBezTo>
                    <a:cubicBezTo>
                      <a:pt x="6" y="0"/>
                      <a:pt x="0" y="6"/>
                      <a:pt x="0" y="12"/>
                    </a:cubicBezTo>
                    <a:cubicBezTo>
                      <a:pt x="0" y="40"/>
                      <a:pt x="0" y="40"/>
                      <a:pt x="0" y="40"/>
                    </a:cubicBezTo>
                    <a:cubicBezTo>
                      <a:pt x="0" y="46"/>
                      <a:pt x="6" y="52"/>
                      <a:pt x="14" y="52"/>
                    </a:cubicBezTo>
                    <a:close/>
                    <a:moveTo>
                      <a:pt x="181" y="17"/>
                    </a:moveTo>
                    <a:cubicBezTo>
                      <a:pt x="187" y="17"/>
                      <a:pt x="192" y="21"/>
                      <a:pt x="192" y="26"/>
                    </a:cubicBezTo>
                    <a:cubicBezTo>
                      <a:pt x="192" y="31"/>
                      <a:pt x="187" y="35"/>
                      <a:pt x="181" y="35"/>
                    </a:cubicBezTo>
                    <a:cubicBezTo>
                      <a:pt x="175" y="35"/>
                      <a:pt x="171" y="31"/>
                      <a:pt x="171" y="26"/>
                    </a:cubicBezTo>
                    <a:cubicBezTo>
                      <a:pt x="171" y="21"/>
                      <a:pt x="175" y="17"/>
                      <a:pt x="181" y="17"/>
                    </a:cubicBezTo>
                    <a:close/>
                    <a:moveTo>
                      <a:pt x="106" y="10"/>
                    </a:moveTo>
                    <a:cubicBezTo>
                      <a:pt x="114" y="10"/>
                      <a:pt x="114" y="10"/>
                      <a:pt x="114" y="10"/>
                    </a:cubicBezTo>
                    <a:cubicBezTo>
                      <a:pt x="114" y="17"/>
                      <a:pt x="114" y="17"/>
                      <a:pt x="114" y="17"/>
                    </a:cubicBezTo>
                    <a:cubicBezTo>
                      <a:pt x="106" y="17"/>
                      <a:pt x="106" y="17"/>
                      <a:pt x="106" y="17"/>
                    </a:cubicBezTo>
                    <a:lnTo>
                      <a:pt x="106" y="10"/>
                    </a:lnTo>
                    <a:close/>
                    <a:moveTo>
                      <a:pt x="106" y="23"/>
                    </a:moveTo>
                    <a:cubicBezTo>
                      <a:pt x="114" y="23"/>
                      <a:pt x="114" y="23"/>
                      <a:pt x="114" y="23"/>
                    </a:cubicBezTo>
                    <a:cubicBezTo>
                      <a:pt x="114" y="30"/>
                      <a:pt x="114" y="30"/>
                      <a:pt x="114" y="30"/>
                    </a:cubicBezTo>
                    <a:cubicBezTo>
                      <a:pt x="106" y="30"/>
                      <a:pt x="106" y="30"/>
                      <a:pt x="106" y="30"/>
                    </a:cubicBezTo>
                    <a:lnTo>
                      <a:pt x="106" y="23"/>
                    </a:lnTo>
                    <a:close/>
                    <a:moveTo>
                      <a:pt x="106" y="35"/>
                    </a:moveTo>
                    <a:cubicBezTo>
                      <a:pt x="114" y="35"/>
                      <a:pt x="114" y="35"/>
                      <a:pt x="114" y="35"/>
                    </a:cubicBezTo>
                    <a:cubicBezTo>
                      <a:pt x="114" y="42"/>
                      <a:pt x="114" y="42"/>
                      <a:pt x="114" y="42"/>
                    </a:cubicBezTo>
                    <a:cubicBezTo>
                      <a:pt x="106" y="42"/>
                      <a:pt x="106" y="42"/>
                      <a:pt x="106" y="42"/>
                    </a:cubicBezTo>
                    <a:lnTo>
                      <a:pt x="106" y="35"/>
                    </a:lnTo>
                    <a:close/>
                    <a:moveTo>
                      <a:pt x="90" y="10"/>
                    </a:moveTo>
                    <a:cubicBezTo>
                      <a:pt x="99" y="10"/>
                      <a:pt x="99" y="10"/>
                      <a:pt x="99" y="10"/>
                    </a:cubicBezTo>
                    <a:cubicBezTo>
                      <a:pt x="99" y="17"/>
                      <a:pt x="99" y="17"/>
                      <a:pt x="99" y="17"/>
                    </a:cubicBezTo>
                    <a:cubicBezTo>
                      <a:pt x="90" y="17"/>
                      <a:pt x="90" y="17"/>
                      <a:pt x="90" y="17"/>
                    </a:cubicBezTo>
                    <a:lnTo>
                      <a:pt x="90" y="10"/>
                    </a:lnTo>
                    <a:close/>
                    <a:moveTo>
                      <a:pt x="90" y="23"/>
                    </a:moveTo>
                    <a:cubicBezTo>
                      <a:pt x="99" y="23"/>
                      <a:pt x="99" y="23"/>
                      <a:pt x="99" y="23"/>
                    </a:cubicBezTo>
                    <a:cubicBezTo>
                      <a:pt x="99" y="30"/>
                      <a:pt x="99" y="30"/>
                      <a:pt x="99" y="30"/>
                    </a:cubicBezTo>
                    <a:cubicBezTo>
                      <a:pt x="90" y="30"/>
                      <a:pt x="90" y="30"/>
                      <a:pt x="90" y="30"/>
                    </a:cubicBezTo>
                    <a:lnTo>
                      <a:pt x="90" y="23"/>
                    </a:lnTo>
                    <a:close/>
                    <a:moveTo>
                      <a:pt x="90" y="35"/>
                    </a:moveTo>
                    <a:cubicBezTo>
                      <a:pt x="99" y="35"/>
                      <a:pt x="99" y="35"/>
                      <a:pt x="99" y="35"/>
                    </a:cubicBezTo>
                    <a:cubicBezTo>
                      <a:pt x="99" y="42"/>
                      <a:pt x="99" y="42"/>
                      <a:pt x="99" y="42"/>
                    </a:cubicBezTo>
                    <a:cubicBezTo>
                      <a:pt x="90" y="42"/>
                      <a:pt x="90" y="42"/>
                      <a:pt x="90" y="42"/>
                    </a:cubicBezTo>
                    <a:cubicBezTo>
                      <a:pt x="90" y="35"/>
                      <a:pt x="90" y="35"/>
                      <a:pt x="90" y="35"/>
                    </a:cubicBezTo>
                    <a:close/>
                    <a:moveTo>
                      <a:pt x="75" y="10"/>
                    </a:moveTo>
                    <a:cubicBezTo>
                      <a:pt x="83" y="10"/>
                      <a:pt x="83" y="10"/>
                      <a:pt x="83" y="10"/>
                    </a:cubicBezTo>
                    <a:cubicBezTo>
                      <a:pt x="83" y="17"/>
                      <a:pt x="83" y="17"/>
                      <a:pt x="83" y="17"/>
                    </a:cubicBezTo>
                    <a:cubicBezTo>
                      <a:pt x="75" y="17"/>
                      <a:pt x="75" y="17"/>
                      <a:pt x="75" y="17"/>
                    </a:cubicBezTo>
                    <a:cubicBezTo>
                      <a:pt x="75" y="10"/>
                      <a:pt x="75" y="10"/>
                      <a:pt x="75" y="10"/>
                    </a:cubicBezTo>
                    <a:close/>
                    <a:moveTo>
                      <a:pt x="75" y="23"/>
                    </a:moveTo>
                    <a:cubicBezTo>
                      <a:pt x="83" y="23"/>
                      <a:pt x="83" y="23"/>
                      <a:pt x="83" y="23"/>
                    </a:cubicBezTo>
                    <a:cubicBezTo>
                      <a:pt x="83" y="30"/>
                      <a:pt x="83" y="30"/>
                      <a:pt x="83" y="30"/>
                    </a:cubicBezTo>
                    <a:cubicBezTo>
                      <a:pt x="75" y="30"/>
                      <a:pt x="75" y="30"/>
                      <a:pt x="75" y="30"/>
                    </a:cubicBezTo>
                    <a:cubicBezTo>
                      <a:pt x="75" y="23"/>
                      <a:pt x="75" y="23"/>
                      <a:pt x="75" y="23"/>
                    </a:cubicBezTo>
                    <a:close/>
                    <a:moveTo>
                      <a:pt x="75" y="35"/>
                    </a:moveTo>
                    <a:cubicBezTo>
                      <a:pt x="83" y="35"/>
                      <a:pt x="83" y="35"/>
                      <a:pt x="83" y="35"/>
                    </a:cubicBezTo>
                    <a:cubicBezTo>
                      <a:pt x="83" y="42"/>
                      <a:pt x="83" y="42"/>
                      <a:pt x="83" y="42"/>
                    </a:cubicBezTo>
                    <a:cubicBezTo>
                      <a:pt x="75" y="42"/>
                      <a:pt x="75" y="42"/>
                      <a:pt x="75" y="42"/>
                    </a:cubicBezTo>
                    <a:cubicBezTo>
                      <a:pt x="75" y="35"/>
                      <a:pt x="75" y="35"/>
                      <a:pt x="75" y="35"/>
                    </a:cubicBezTo>
                    <a:close/>
                    <a:moveTo>
                      <a:pt x="60" y="10"/>
                    </a:moveTo>
                    <a:cubicBezTo>
                      <a:pt x="68" y="10"/>
                      <a:pt x="68" y="10"/>
                      <a:pt x="68" y="10"/>
                    </a:cubicBezTo>
                    <a:cubicBezTo>
                      <a:pt x="68" y="17"/>
                      <a:pt x="68" y="17"/>
                      <a:pt x="68" y="17"/>
                    </a:cubicBezTo>
                    <a:cubicBezTo>
                      <a:pt x="60" y="17"/>
                      <a:pt x="60" y="17"/>
                      <a:pt x="60" y="17"/>
                    </a:cubicBezTo>
                    <a:cubicBezTo>
                      <a:pt x="60" y="10"/>
                      <a:pt x="60" y="10"/>
                      <a:pt x="60" y="10"/>
                    </a:cubicBezTo>
                    <a:close/>
                    <a:moveTo>
                      <a:pt x="60" y="23"/>
                    </a:moveTo>
                    <a:cubicBezTo>
                      <a:pt x="68" y="23"/>
                      <a:pt x="68" y="23"/>
                      <a:pt x="68" y="23"/>
                    </a:cubicBezTo>
                    <a:cubicBezTo>
                      <a:pt x="68" y="30"/>
                      <a:pt x="68" y="30"/>
                      <a:pt x="68" y="30"/>
                    </a:cubicBezTo>
                    <a:cubicBezTo>
                      <a:pt x="60" y="30"/>
                      <a:pt x="60" y="30"/>
                      <a:pt x="60" y="30"/>
                    </a:cubicBezTo>
                    <a:cubicBezTo>
                      <a:pt x="60" y="23"/>
                      <a:pt x="60" y="23"/>
                      <a:pt x="60" y="23"/>
                    </a:cubicBezTo>
                    <a:close/>
                    <a:moveTo>
                      <a:pt x="60" y="35"/>
                    </a:moveTo>
                    <a:cubicBezTo>
                      <a:pt x="68" y="35"/>
                      <a:pt x="68" y="35"/>
                      <a:pt x="68" y="35"/>
                    </a:cubicBezTo>
                    <a:cubicBezTo>
                      <a:pt x="68" y="42"/>
                      <a:pt x="68" y="42"/>
                      <a:pt x="68" y="42"/>
                    </a:cubicBezTo>
                    <a:cubicBezTo>
                      <a:pt x="60" y="42"/>
                      <a:pt x="60" y="42"/>
                      <a:pt x="60" y="42"/>
                    </a:cubicBezTo>
                    <a:cubicBezTo>
                      <a:pt x="60" y="35"/>
                      <a:pt x="60" y="35"/>
                      <a:pt x="60" y="35"/>
                    </a:cubicBezTo>
                    <a:close/>
                    <a:moveTo>
                      <a:pt x="44" y="10"/>
                    </a:moveTo>
                    <a:cubicBezTo>
                      <a:pt x="52" y="10"/>
                      <a:pt x="52" y="10"/>
                      <a:pt x="52" y="10"/>
                    </a:cubicBezTo>
                    <a:cubicBezTo>
                      <a:pt x="52" y="17"/>
                      <a:pt x="52" y="17"/>
                      <a:pt x="52" y="17"/>
                    </a:cubicBezTo>
                    <a:cubicBezTo>
                      <a:pt x="44" y="17"/>
                      <a:pt x="44" y="17"/>
                      <a:pt x="44" y="17"/>
                    </a:cubicBezTo>
                    <a:cubicBezTo>
                      <a:pt x="44" y="10"/>
                      <a:pt x="44" y="10"/>
                      <a:pt x="44" y="10"/>
                    </a:cubicBezTo>
                    <a:close/>
                    <a:moveTo>
                      <a:pt x="44" y="23"/>
                    </a:moveTo>
                    <a:cubicBezTo>
                      <a:pt x="52" y="23"/>
                      <a:pt x="52" y="23"/>
                      <a:pt x="52" y="23"/>
                    </a:cubicBezTo>
                    <a:cubicBezTo>
                      <a:pt x="52" y="30"/>
                      <a:pt x="52" y="30"/>
                      <a:pt x="52" y="30"/>
                    </a:cubicBezTo>
                    <a:cubicBezTo>
                      <a:pt x="44" y="30"/>
                      <a:pt x="44" y="30"/>
                      <a:pt x="44" y="30"/>
                    </a:cubicBezTo>
                    <a:cubicBezTo>
                      <a:pt x="44" y="23"/>
                      <a:pt x="44" y="23"/>
                      <a:pt x="44" y="23"/>
                    </a:cubicBezTo>
                    <a:close/>
                    <a:moveTo>
                      <a:pt x="44" y="35"/>
                    </a:moveTo>
                    <a:cubicBezTo>
                      <a:pt x="52" y="35"/>
                      <a:pt x="52" y="35"/>
                      <a:pt x="52" y="35"/>
                    </a:cubicBezTo>
                    <a:cubicBezTo>
                      <a:pt x="52" y="42"/>
                      <a:pt x="52" y="42"/>
                      <a:pt x="52" y="42"/>
                    </a:cubicBezTo>
                    <a:cubicBezTo>
                      <a:pt x="44" y="42"/>
                      <a:pt x="44" y="42"/>
                      <a:pt x="44" y="42"/>
                    </a:cubicBezTo>
                    <a:cubicBezTo>
                      <a:pt x="44" y="35"/>
                      <a:pt x="44" y="35"/>
                      <a:pt x="44" y="35"/>
                    </a:cubicBezTo>
                    <a:close/>
                    <a:moveTo>
                      <a:pt x="29" y="10"/>
                    </a:moveTo>
                    <a:cubicBezTo>
                      <a:pt x="37" y="10"/>
                      <a:pt x="37" y="10"/>
                      <a:pt x="37" y="10"/>
                    </a:cubicBezTo>
                    <a:cubicBezTo>
                      <a:pt x="37" y="17"/>
                      <a:pt x="37" y="17"/>
                      <a:pt x="37" y="17"/>
                    </a:cubicBezTo>
                    <a:cubicBezTo>
                      <a:pt x="29" y="17"/>
                      <a:pt x="29" y="17"/>
                      <a:pt x="29" y="17"/>
                    </a:cubicBezTo>
                    <a:cubicBezTo>
                      <a:pt x="29" y="10"/>
                      <a:pt x="29" y="10"/>
                      <a:pt x="29" y="10"/>
                    </a:cubicBezTo>
                    <a:close/>
                    <a:moveTo>
                      <a:pt x="29" y="23"/>
                    </a:moveTo>
                    <a:cubicBezTo>
                      <a:pt x="37" y="23"/>
                      <a:pt x="37" y="23"/>
                      <a:pt x="37" y="23"/>
                    </a:cubicBezTo>
                    <a:cubicBezTo>
                      <a:pt x="37" y="30"/>
                      <a:pt x="37" y="30"/>
                      <a:pt x="37" y="30"/>
                    </a:cubicBezTo>
                    <a:cubicBezTo>
                      <a:pt x="29" y="30"/>
                      <a:pt x="29" y="30"/>
                      <a:pt x="29" y="30"/>
                    </a:cubicBezTo>
                    <a:cubicBezTo>
                      <a:pt x="29" y="23"/>
                      <a:pt x="29" y="23"/>
                      <a:pt x="29" y="23"/>
                    </a:cubicBezTo>
                    <a:close/>
                    <a:moveTo>
                      <a:pt x="29" y="35"/>
                    </a:moveTo>
                    <a:cubicBezTo>
                      <a:pt x="37" y="35"/>
                      <a:pt x="37" y="35"/>
                      <a:pt x="37" y="35"/>
                    </a:cubicBezTo>
                    <a:cubicBezTo>
                      <a:pt x="37" y="42"/>
                      <a:pt x="37" y="42"/>
                      <a:pt x="37" y="42"/>
                    </a:cubicBezTo>
                    <a:cubicBezTo>
                      <a:pt x="29" y="42"/>
                      <a:pt x="29" y="42"/>
                      <a:pt x="29" y="42"/>
                    </a:cubicBezTo>
                    <a:cubicBezTo>
                      <a:pt x="29" y="35"/>
                      <a:pt x="29" y="35"/>
                      <a:pt x="29" y="35"/>
                    </a:cubicBezTo>
                    <a:close/>
                    <a:moveTo>
                      <a:pt x="13" y="10"/>
                    </a:moveTo>
                    <a:cubicBezTo>
                      <a:pt x="22" y="10"/>
                      <a:pt x="22" y="10"/>
                      <a:pt x="22" y="10"/>
                    </a:cubicBezTo>
                    <a:cubicBezTo>
                      <a:pt x="22" y="17"/>
                      <a:pt x="22" y="17"/>
                      <a:pt x="22" y="17"/>
                    </a:cubicBezTo>
                    <a:cubicBezTo>
                      <a:pt x="13" y="17"/>
                      <a:pt x="13" y="17"/>
                      <a:pt x="13" y="17"/>
                    </a:cubicBezTo>
                    <a:cubicBezTo>
                      <a:pt x="13" y="10"/>
                      <a:pt x="13" y="10"/>
                      <a:pt x="13" y="10"/>
                    </a:cubicBezTo>
                    <a:close/>
                    <a:moveTo>
                      <a:pt x="13" y="23"/>
                    </a:moveTo>
                    <a:cubicBezTo>
                      <a:pt x="22" y="23"/>
                      <a:pt x="22" y="23"/>
                      <a:pt x="22" y="23"/>
                    </a:cubicBezTo>
                    <a:cubicBezTo>
                      <a:pt x="22" y="30"/>
                      <a:pt x="22" y="30"/>
                      <a:pt x="22" y="30"/>
                    </a:cubicBezTo>
                    <a:cubicBezTo>
                      <a:pt x="13" y="30"/>
                      <a:pt x="13" y="30"/>
                      <a:pt x="13" y="30"/>
                    </a:cubicBezTo>
                    <a:cubicBezTo>
                      <a:pt x="13" y="23"/>
                      <a:pt x="13" y="23"/>
                      <a:pt x="13" y="23"/>
                    </a:cubicBezTo>
                    <a:close/>
                    <a:moveTo>
                      <a:pt x="13" y="35"/>
                    </a:moveTo>
                    <a:cubicBezTo>
                      <a:pt x="22" y="35"/>
                      <a:pt x="22" y="35"/>
                      <a:pt x="22" y="35"/>
                    </a:cubicBezTo>
                    <a:cubicBezTo>
                      <a:pt x="22" y="42"/>
                      <a:pt x="22" y="42"/>
                      <a:pt x="22" y="42"/>
                    </a:cubicBezTo>
                    <a:cubicBezTo>
                      <a:pt x="13" y="42"/>
                      <a:pt x="13" y="42"/>
                      <a:pt x="13" y="42"/>
                    </a:cubicBezTo>
                    <a:cubicBezTo>
                      <a:pt x="13" y="35"/>
                      <a:pt x="13" y="35"/>
                      <a:pt x="1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srgbClr val="000000"/>
                  </a:solidFill>
                </a:endParaRPr>
              </a:p>
            </p:txBody>
          </p:sp>
          <p:sp>
            <p:nvSpPr>
              <p:cNvPr id="36" name="Freeform 7"/>
              <p:cNvSpPr>
                <a:spLocks noEditPoints="1"/>
              </p:cNvSpPr>
              <p:nvPr/>
            </p:nvSpPr>
            <p:spPr bwMode="auto">
              <a:xfrm>
                <a:off x="1808098" y="4081829"/>
                <a:ext cx="919957" cy="223131"/>
              </a:xfrm>
              <a:custGeom>
                <a:avLst/>
                <a:gdLst>
                  <a:gd name="T0" fmla="*/ 197 w 210"/>
                  <a:gd name="T1" fmla="*/ 51 h 51"/>
                  <a:gd name="T2" fmla="*/ 210 w 210"/>
                  <a:gd name="T3" fmla="*/ 12 h 51"/>
                  <a:gd name="T4" fmla="*/ 14 w 210"/>
                  <a:gd name="T5" fmla="*/ 0 h 51"/>
                  <a:gd name="T6" fmla="*/ 0 w 210"/>
                  <a:gd name="T7" fmla="*/ 40 h 51"/>
                  <a:gd name="T8" fmla="*/ 181 w 210"/>
                  <a:gd name="T9" fmla="*/ 17 h 51"/>
                  <a:gd name="T10" fmla="*/ 181 w 210"/>
                  <a:gd name="T11" fmla="*/ 35 h 51"/>
                  <a:gd name="T12" fmla="*/ 181 w 210"/>
                  <a:gd name="T13" fmla="*/ 17 h 51"/>
                  <a:gd name="T14" fmla="*/ 114 w 210"/>
                  <a:gd name="T15" fmla="*/ 10 h 51"/>
                  <a:gd name="T16" fmla="*/ 106 w 210"/>
                  <a:gd name="T17" fmla="*/ 17 h 51"/>
                  <a:gd name="T18" fmla="*/ 106 w 210"/>
                  <a:gd name="T19" fmla="*/ 23 h 51"/>
                  <a:gd name="T20" fmla="*/ 114 w 210"/>
                  <a:gd name="T21" fmla="*/ 30 h 51"/>
                  <a:gd name="T22" fmla="*/ 106 w 210"/>
                  <a:gd name="T23" fmla="*/ 23 h 51"/>
                  <a:gd name="T24" fmla="*/ 114 w 210"/>
                  <a:gd name="T25" fmla="*/ 35 h 51"/>
                  <a:gd name="T26" fmla="*/ 106 w 210"/>
                  <a:gd name="T27" fmla="*/ 42 h 51"/>
                  <a:gd name="T28" fmla="*/ 90 w 210"/>
                  <a:gd name="T29" fmla="*/ 10 h 51"/>
                  <a:gd name="T30" fmla="*/ 99 w 210"/>
                  <a:gd name="T31" fmla="*/ 17 h 51"/>
                  <a:gd name="T32" fmla="*/ 90 w 210"/>
                  <a:gd name="T33" fmla="*/ 10 h 51"/>
                  <a:gd name="T34" fmla="*/ 99 w 210"/>
                  <a:gd name="T35" fmla="*/ 23 h 51"/>
                  <a:gd name="T36" fmla="*/ 90 w 210"/>
                  <a:gd name="T37" fmla="*/ 30 h 51"/>
                  <a:gd name="T38" fmla="*/ 90 w 210"/>
                  <a:gd name="T39" fmla="*/ 35 h 51"/>
                  <a:gd name="T40" fmla="*/ 99 w 210"/>
                  <a:gd name="T41" fmla="*/ 42 h 51"/>
                  <a:gd name="T42" fmla="*/ 90 w 210"/>
                  <a:gd name="T43" fmla="*/ 35 h 51"/>
                  <a:gd name="T44" fmla="*/ 83 w 210"/>
                  <a:gd name="T45" fmla="*/ 10 h 51"/>
                  <a:gd name="T46" fmla="*/ 75 w 210"/>
                  <a:gd name="T47" fmla="*/ 17 h 51"/>
                  <a:gd name="T48" fmla="*/ 75 w 210"/>
                  <a:gd name="T49" fmla="*/ 23 h 51"/>
                  <a:gd name="T50" fmla="*/ 83 w 210"/>
                  <a:gd name="T51" fmla="*/ 30 h 51"/>
                  <a:gd name="T52" fmla="*/ 75 w 210"/>
                  <a:gd name="T53" fmla="*/ 23 h 51"/>
                  <a:gd name="T54" fmla="*/ 83 w 210"/>
                  <a:gd name="T55" fmla="*/ 35 h 51"/>
                  <a:gd name="T56" fmla="*/ 75 w 210"/>
                  <a:gd name="T57" fmla="*/ 42 h 51"/>
                  <a:gd name="T58" fmla="*/ 60 w 210"/>
                  <a:gd name="T59" fmla="*/ 10 h 51"/>
                  <a:gd name="T60" fmla="*/ 68 w 210"/>
                  <a:gd name="T61" fmla="*/ 17 h 51"/>
                  <a:gd name="T62" fmla="*/ 60 w 210"/>
                  <a:gd name="T63" fmla="*/ 10 h 51"/>
                  <a:gd name="T64" fmla="*/ 68 w 210"/>
                  <a:gd name="T65" fmla="*/ 23 h 51"/>
                  <a:gd name="T66" fmla="*/ 60 w 210"/>
                  <a:gd name="T67" fmla="*/ 30 h 51"/>
                  <a:gd name="T68" fmla="*/ 60 w 210"/>
                  <a:gd name="T69" fmla="*/ 35 h 51"/>
                  <a:gd name="T70" fmla="*/ 68 w 210"/>
                  <a:gd name="T71" fmla="*/ 42 h 51"/>
                  <a:gd name="T72" fmla="*/ 60 w 210"/>
                  <a:gd name="T73" fmla="*/ 35 h 51"/>
                  <a:gd name="T74" fmla="*/ 52 w 210"/>
                  <a:gd name="T75" fmla="*/ 10 h 51"/>
                  <a:gd name="T76" fmla="*/ 44 w 210"/>
                  <a:gd name="T77" fmla="*/ 17 h 51"/>
                  <a:gd name="T78" fmla="*/ 44 w 210"/>
                  <a:gd name="T79" fmla="*/ 23 h 51"/>
                  <a:gd name="T80" fmla="*/ 52 w 210"/>
                  <a:gd name="T81" fmla="*/ 30 h 51"/>
                  <a:gd name="T82" fmla="*/ 44 w 210"/>
                  <a:gd name="T83" fmla="*/ 23 h 51"/>
                  <a:gd name="T84" fmla="*/ 52 w 210"/>
                  <a:gd name="T85" fmla="*/ 35 h 51"/>
                  <a:gd name="T86" fmla="*/ 44 w 210"/>
                  <a:gd name="T87" fmla="*/ 42 h 51"/>
                  <a:gd name="T88" fmla="*/ 29 w 210"/>
                  <a:gd name="T89" fmla="*/ 10 h 51"/>
                  <a:gd name="T90" fmla="*/ 37 w 210"/>
                  <a:gd name="T91" fmla="*/ 17 h 51"/>
                  <a:gd name="T92" fmla="*/ 29 w 210"/>
                  <a:gd name="T93" fmla="*/ 10 h 51"/>
                  <a:gd name="T94" fmla="*/ 37 w 210"/>
                  <a:gd name="T95" fmla="*/ 23 h 51"/>
                  <a:gd name="T96" fmla="*/ 29 w 210"/>
                  <a:gd name="T97" fmla="*/ 30 h 51"/>
                  <a:gd name="T98" fmla="*/ 29 w 210"/>
                  <a:gd name="T99" fmla="*/ 35 h 51"/>
                  <a:gd name="T100" fmla="*/ 37 w 210"/>
                  <a:gd name="T101" fmla="*/ 42 h 51"/>
                  <a:gd name="T102" fmla="*/ 29 w 210"/>
                  <a:gd name="T103" fmla="*/ 35 h 51"/>
                  <a:gd name="T104" fmla="*/ 22 w 210"/>
                  <a:gd name="T105" fmla="*/ 10 h 51"/>
                  <a:gd name="T106" fmla="*/ 13 w 210"/>
                  <a:gd name="T107" fmla="*/ 17 h 51"/>
                  <a:gd name="T108" fmla="*/ 13 w 210"/>
                  <a:gd name="T109" fmla="*/ 23 h 51"/>
                  <a:gd name="T110" fmla="*/ 22 w 210"/>
                  <a:gd name="T111" fmla="*/ 30 h 51"/>
                  <a:gd name="T112" fmla="*/ 13 w 210"/>
                  <a:gd name="T113" fmla="*/ 23 h 51"/>
                  <a:gd name="T114" fmla="*/ 22 w 210"/>
                  <a:gd name="T115" fmla="*/ 35 h 51"/>
                  <a:gd name="T116" fmla="*/ 13 w 210"/>
                  <a:gd name="T117"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0" h="51">
                    <a:moveTo>
                      <a:pt x="14" y="51"/>
                    </a:moveTo>
                    <a:cubicBezTo>
                      <a:pt x="197" y="51"/>
                      <a:pt x="197" y="51"/>
                      <a:pt x="197" y="51"/>
                    </a:cubicBezTo>
                    <a:cubicBezTo>
                      <a:pt x="204" y="51"/>
                      <a:pt x="210" y="46"/>
                      <a:pt x="210" y="40"/>
                    </a:cubicBezTo>
                    <a:cubicBezTo>
                      <a:pt x="210" y="12"/>
                      <a:pt x="210" y="12"/>
                      <a:pt x="210" y="12"/>
                    </a:cubicBezTo>
                    <a:cubicBezTo>
                      <a:pt x="210" y="6"/>
                      <a:pt x="204" y="0"/>
                      <a:pt x="197" y="0"/>
                    </a:cubicBezTo>
                    <a:cubicBezTo>
                      <a:pt x="14" y="0"/>
                      <a:pt x="14" y="0"/>
                      <a:pt x="14" y="0"/>
                    </a:cubicBezTo>
                    <a:cubicBezTo>
                      <a:pt x="6" y="0"/>
                      <a:pt x="0" y="6"/>
                      <a:pt x="0" y="12"/>
                    </a:cubicBezTo>
                    <a:cubicBezTo>
                      <a:pt x="0" y="40"/>
                      <a:pt x="0" y="40"/>
                      <a:pt x="0" y="40"/>
                    </a:cubicBezTo>
                    <a:cubicBezTo>
                      <a:pt x="0" y="46"/>
                      <a:pt x="6" y="51"/>
                      <a:pt x="14" y="51"/>
                    </a:cubicBezTo>
                    <a:close/>
                    <a:moveTo>
                      <a:pt x="181" y="17"/>
                    </a:moveTo>
                    <a:cubicBezTo>
                      <a:pt x="187" y="17"/>
                      <a:pt x="192" y="21"/>
                      <a:pt x="192" y="26"/>
                    </a:cubicBezTo>
                    <a:cubicBezTo>
                      <a:pt x="192" y="31"/>
                      <a:pt x="187" y="35"/>
                      <a:pt x="181" y="35"/>
                    </a:cubicBezTo>
                    <a:cubicBezTo>
                      <a:pt x="175" y="35"/>
                      <a:pt x="171" y="31"/>
                      <a:pt x="171" y="26"/>
                    </a:cubicBezTo>
                    <a:cubicBezTo>
                      <a:pt x="171" y="21"/>
                      <a:pt x="175" y="17"/>
                      <a:pt x="181" y="17"/>
                    </a:cubicBezTo>
                    <a:close/>
                    <a:moveTo>
                      <a:pt x="106" y="10"/>
                    </a:moveTo>
                    <a:cubicBezTo>
                      <a:pt x="114" y="10"/>
                      <a:pt x="114" y="10"/>
                      <a:pt x="114" y="10"/>
                    </a:cubicBezTo>
                    <a:cubicBezTo>
                      <a:pt x="114" y="17"/>
                      <a:pt x="114" y="17"/>
                      <a:pt x="114" y="17"/>
                    </a:cubicBezTo>
                    <a:cubicBezTo>
                      <a:pt x="106" y="17"/>
                      <a:pt x="106" y="17"/>
                      <a:pt x="106" y="17"/>
                    </a:cubicBezTo>
                    <a:lnTo>
                      <a:pt x="106" y="10"/>
                    </a:lnTo>
                    <a:close/>
                    <a:moveTo>
                      <a:pt x="106" y="23"/>
                    </a:moveTo>
                    <a:cubicBezTo>
                      <a:pt x="114" y="23"/>
                      <a:pt x="114" y="23"/>
                      <a:pt x="114" y="23"/>
                    </a:cubicBezTo>
                    <a:cubicBezTo>
                      <a:pt x="114" y="30"/>
                      <a:pt x="114" y="30"/>
                      <a:pt x="114" y="30"/>
                    </a:cubicBezTo>
                    <a:cubicBezTo>
                      <a:pt x="106" y="30"/>
                      <a:pt x="106" y="30"/>
                      <a:pt x="106" y="30"/>
                    </a:cubicBezTo>
                    <a:lnTo>
                      <a:pt x="106" y="23"/>
                    </a:lnTo>
                    <a:close/>
                    <a:moveTo>
                      <a:pt x="106" y="35"/>
                    </a:moveTo>
                    <a:cubicBezTo>
                      <a:pt x="114" y="35"/>
                      <a:pt x="114" y="35"/>
                      <a:pt x="114" y="35"/>
                    </a:cubicBezTo>
                    <a:cubicBezTo>
                      <a:pt x="114" y="42"/>
                      <a:pt x="114" y="42"/>
                      <a:pt x="114" y="42"/>
                    </a:cubicBezTo>
                    <a:cubicBezTo>
                      <a:pt x="106" y="42"/>
                      <a:pt x="106" y="42"/>
                      <a:pt x="106" y="42"/>
                    </a:cubicBezTo>
                    <a:lnTo>
                      <a:pt x="106" y="35"/>
                    </a:lnTo>
                    <a:close/>
                    <a:moveTo>
                      <a:pt x="90" y="10"/>
                    </a:moveTo>
                    <a:cubicBezTo>
                      <a:pt x="99" y="10"/>
                      <a:pt x="99" y="10"/>
                      <a:pt x="99" y="10"/>
                    </a:cubicBezTo>
                    <a:cubicBezTo>
                      <a:pt x="99" y="17"/>
                      <a:pt x="99" y="17"/>
                      <a:pt x="99" y="17"/>
                    </a:cubicBezTo>
                    <a:cubicBezTo>
                      <a:pt x="90" y="17"/>
                      <a:pt x="90" y="17"/>
                      <a:pt x="90" y="17"/>
                    </a:cubicBezTo>
                    <a:lnTo>
                      <a:pt x="90" y="10"/>
                    </a:lnTo>
                    <a:close/>
                    <a:moveTo>
                      <a:pt x="90" y="23"/>
                    </a:moveTo>
                    <a:cubicBezTo>
                      <a:pt x="99" y="23"/>
                      <a:pt x="99" y="23"/>
                      <a:pt x="99" y="23"/>
                    </a:cubicBezTo>
                    <a:cubicBezTo>
                      <a:pt x="99" y="30"/>
                      <a:pt x="99" y="30"/>
                      <a:pt x="99" y="30"/>
                    </a:cubicBezTo>
                    <a:cubicBezTo>
                      <a:pt x="90" y="30"/>
                      <a:pt x="90" y="30"/>
                      <a:pt x="90" y="30"/>
                    </a:cubicBezTo>
                    <a:lnTo>
                      <a:pt x="90" y="23"/>
                    </a:lnTo>
                    <a:close/>
                    <a:moveTo>
                      <a:pt x="90" y="35"/>
                    </a:moveTo>
                    <a:cubicBezTo>
                      <a:pt x="99" y="35"/>
                      <a:pt x="99" y="35"/>
                      <a:pt x="99" y="35"/>
                    </a:cubicBezTo>
                    <a:cubicBezTo>
                      <a:pt x="99" y="42"/>
                      <a:pt x="99" y="42"/>
                      <a:pt x="99" y="42"/>
                    </a:cubicBezTo>
                    <a:cubicBezTo>
                      <a:pt x="90" y="42"/>
                      <a:pt x="90" y="42"/>
                      <a:pt x="90" y="42"/>
                    </a:cubicBezTo>
                    <a:lnTo>
                      <a:pt x="90" y="35"/>
                    </a:lnTo>
                    <a:close/>
                    <a:moveTo>
                      <a:pt x="75" y="10"/>
                    </a:moveTo>
                    <a:cubicBezTo>
                      <a:pt x="83" y="10"/>
                      <a:pt x="83" y="10"/>
                      <a:pt x="83" y="10"/>
                    </a:cubicBezTo>
                    <a:cubicBezTo>
                      <a:pt x="83" y="17"/>
                      <a:pt x="83" y="17"/>
                      <a:pt x="83" y="17"/>
                    </a:cubicBezTo>
                    <a:cubicBezTo>
                      <a:pt x="75" y="17"/>
                      <a:pt x="75" y="17"/>
                      <a:pt x="75" y="17"/>
                    </a:cubicBezTo>
                    <a:lnTo>
                      <a:pt x="75" y="10"/>
                    </a:lnTo>
                    <a:close/>
                    <a:moveTo>
                      <a:pt x="75" y="23"/>
                    </a:moveTo>
                    <a:cubicBezTo>
                      <a:pt x="83" y="23"/>
                      <a:pt x="83" y="23"/>
                      <a:pt x="83" y="23"/>
                    </a:cubicBezTo>
                    <a:cubicBezTo>
                      <a:pt x="83" y="30"/>
                      <a:pt x="83" y="30"/>
                      <a:pt x="83" y="30"/>
                    </a:cubicBezTo>
                    <a:cubicBezTo>
                      <a:pt x="75" y="30"/>
                      <a:pt x="75" y="30"/>
                      <a:pt x="75" y="30"/>
                    </a:cubicBezTo>
                    <a:lnTo>
                      <a:pt x="75" y="23"/>
                    </a:lnTo>
                    <a:close/>
                    <a:moveTo>
                      <a:pt x="75" y="35"/>
                    </a:moveTo>
                    <a:cubicBezTo>
                      <a:pt x="83" y="35"/>
                      <a:pt x="83" y="35"/>
                      <a:pt x="83" y="35"/>
                    </a:cubicBezTo>
                    <a:cubicBezTo>
                      <a:pt x="83" y="42"/>
                      <a:pt x="83" y="42"/>
                      <a:pt x="83" y="42"/>
                    </a:cubicBezTo>
                    <a:cubicBezTo>
                      <a:pt x="75" y="42"/>
                      <a:pt x="75" y="42"/>
                      <a:pt x="75" y="42"/>
                    </a:cubicBezTo>
                    <a:lnTo>
                      <a:pt x="75" y="35"/>
                    </a:lnTo>
                    <a:close/>
                    <a:moveTo>
                      <a:pt x="60" y="10"/>
                    </a:moveTo>
                    <a:cubicBezTo>
                      <a:pt x="68" y="10"/>
                      <a:pt x="68" y="10"/>
                      <a:pt x="68" y="10"/>
                    </a:cubicBezTo>
                    <a:cubicBezTo>
                      <a:pt x="68" y="17"/>
                      <a:pt x="68" y="17"/>
                      <a:pt x="68" y="17"/>
                    </a:cubicBezTo>
                    <a:cubicBezTo>
                      <a:pt x="60" y="17"/>
                      <a:pt x="60" y="17"/>
                      <a:pt x="60" y="17"/>
                    </a:cubicBezTo>
                    <a:lnTo>
                      <a:pt x="60" y="10"/>
                    </a:lnTo>
                    <a:close/>
                    <a:moveTo>
                      <a:pt x="60" y="23"/>
                    </a:moveTo>
                    <a:cubicBezTo>
                      <a:pt x="68" y="23"/>
                      <a:pt x="68" y="23"/>
                      <a:pt x="68" y="23"/>
                    </a:cubicBezTo>
                    <a:cubicBezTo>
                      <a:pt x="68" y="30"/>
                      <a:pt x="68" y="30"/>
                      <a:pt x="68" y="30"/>
                    </a:cubicBezTo>
                    <a:cubicBezTo>
                      <a:pt x="60" y="30"/>
                      <a:pt x="60" y="30"/>
                      <a:pt x="60" y="30"/>
                    </a:cubicBezTo>
                    <a:lnTo>
                      <a:pt x="60" y="23"/>
                    </a:lnTo>
                    <a:close/>
                    <a:moveTo>
                      <a:pt x="60" y="35"/>
                    </a:moveTo>
                    <a:cubicBezTo>
                      <a:pt x="68" y="35"/>
                      <a:pt x="68" y="35"/>
                      <a:pt x="68" y="35"/>
                    </a:cubicBezTo>
                    <a:cubicBezTo>
                      <a:pt x="68" y="42"/>
                      <a:pt x="68" y="42"/>
                      <a:pt x="68" y="42"/>
                    </a:cubicBezTo>
                    <a:cubicBezTo>
                      <a:pt x="60" y="42"/>
                      <a:pt x="60" y="42"/>
                      <a:pt x="60" y="42"/>
                    </a:cubicBezTo>
                    <a:lnTo>
                      <a:pt x="60" y="35"/>
                    </a:lnTo>
                    <a:close/>
                    <a:moveTo>
                      <a:pt x="44" y="10"/>
                    </a:moveTo>
                    <a:cubicBezTo>
                      <a:pt x="52" y="10"/>
                      <a:pt x="52" y="10"/>
                      <a:pt x="52" y="10"/>
                    </a:cubicBezTo>
                    <a:cubicBezTo>
                      <a:pt x="52" y="17"/>
                      <a:pt x="52" y="17"/>
                      <a:pt x="52" y="17"/>
                    </a:cubicBezTo>
                    <a:cubicBezTo>
                      <a:pt x="44" y="17"/>
                      <a:pt x="44" y="17"/>
                      <a:pt x="44" y="17"/>
                    </a:cubicBezTo>
                    <a:lnTo>
                      <a:pt x="44" y="10"/>
                    </a:lnTo>
                    <a:close/>
                    <a:moveTo>
                      <a:pt x="44" y="23"/>
                    </a:moveTo>
                    <a:cubicBezTo>
                      <a:pt x="52" y="23"/>
                      <a:pt x="52" y="23"/>
                      <a:pt x="52" y="23"/>
                    </a:cubicBezTo>
                    <a:cubicBezTo>
                      <a:pt x="52" y="30"/>
                      <a:pt x="52" y="30"/>
                      <a:pt x="52" y="30"/>
                    </a:cubicBezTo>
                    <a:cubicBezTo>
                      <a:pt x="44" y="30"/>
                      <a:pt x="44" y="30"/>
                      <a:pt x="44" y="30"/>
                    </a:cubicBezTo>
                    <a:lnTo>
                      <a:pt x="44" y="23"/>
                    </a:lnTo>
                    <a:close/>
                    <a:moveTo>
                      <a:pt x="44" y="35"/>
                    </a:moveTo>
                    <a:cubicBezTo>
                      <a:pt x="52" y="35"/>
                      <a:pt x="52" y="35"/>
                      <a:pt x="52" y="35"/>
                    </a:cubicBezTo>
                    <a:cubicBezTo>
                      <a:pt x="52" y="42"/>
                      <a:pt x="52" y="42"/>
                      <a:pt x="52" y="42"/>
                    </a:cubicBezTo>
                    <a:cubicBezTo>
                      <a:pt x="44" y="42"/>
                      <a:pt x="44" y="42"/>
                      <a:pt x="44" y="42"/>
                    </a:cubicBezTo>
                    <a:lnTo>
                      <a:pt x="44" y="35"/>
                    </a:lnTo>
                    <a:close/>
                    <a:moveTo>
                      <a:pt x="29" y="10"/>
                    </a:moveTo>
                    <a:cubicBezTo>
                      <a:pt x="37" y="10"/>
                      <a:pt x="37" y="10"/>
                      <a:pt x="37" y="10"/>
                    </a:cubicBezTo>
                    <a:cubicBezTo>
                      <a:pt x="37" y="17"/>
                      <a:pt x="37" y="17"/>
                      <a:pt x="37" y="17"/>
                    </a:cubicBezTo>
                    <a:cubicBezTo>
                      <a:pt x="29" y="17"/>
                      <a:pt x="29" y="17"/>
                      <a:pt x="29" y="17"/>
                    </a:cubicBezTo>
                    <a:lnTo>
                      <a:pt x="29" y="10"/>
                    </a:lnTo>
                    <a:close/>
                    <a:moveTo>
                      <a:pt x="29" y="23"/>
                    </a:moveTo>
                    <a:cubicBezTo>
                      <a:pt x="37" y="23"/>
                      <a:pt x="37" y="23"/>
                      <a:pt x="37" y="23"/>
                    </a:cubicBezTo>
                    <a:cubicBezTo>
                      <a:pt x="37" y="30"/>
                      <a:pt x="37" y="30"/>
                      <a:pt x="37" y="30"/>
                    </a:cubicBezTo>
                    <a:cubicBezTo>
                      <a:pt x="29" y="30"/>
                      <a:pt x="29" y="30"/>
                      <a:pt x="29" y="30"/>
                    </a:cubicBezTo>
                    <a:lnTo>
                      <a:pt x="29" y="23"/>
                    </a:lnTo>
                    <a:close/>
                    <a:moveTo>
                      <a:pt x="29" y="35"/>
                    </a:moveTo>
                    <a:cubicBezTo>
                      <a:pt x="37" y="35"/>
                      <a:pt x="37" y="35"/>
                      <a:pt x="37" y="35"/>
                    </a:cubicBezTo>
                    <a:cubicBezTo>
                      <a:pt x="37" y="42"/>
                      <a:pt x="37" y="42"/>
                      <a:pt x="37" y="42"/>
                    </a:cubicBezTo>
                    <a:cubicBezTo>
                      <a:pt x="29" y="42"/>
                      <a:pt x="29" y="42"/>
                      <a:pt x="29" y="42"/>
                    </a:cubicBezTo>
                    <a:lnTo>
                      <a:pt x="29" y="35"/>
                    </a:lnTo>
                    <a:close/>
                    <a:moveTo>
                      <a:pt x="13" y="10"/>
                    </a:moveTo>
                    <a:cubicBezTo>
                      <a:pt x="22" y="10"/>
                      <a:pt x="22" y="10"/>
                      <a:pt x="22" y="10"/>
                    </a:cubicBezTo>
                    <a:cubicBezTo>
                      <a:pt x="22" y="17"/>
                      <a:pt x="22" y="17"/>
                      <a:pt x="22" y="17"/>
                    </a:cubicBezTo>
                    <a:cubicBezTo>
                      <a:pt x="13" y="17"/>
                      <a:pt x="13" y="17"/>
                      <a:pt x="13" y="17"/>
                    </a:cubicBezTo>
                    <a:lnTo>
                      <a:pt x="13" y="10"/>
                    </a:lnTo>
                    <a:close/>
                    <a:moveTo>
                      <a:pt x="13" y="23"/>
                    </a:moveTo>
                    <a:cubicBezTo>
                      <a:pt x="22" y="23"/>
                      <a:pt x="22" y="23"/>
                      <a:pt x="22" y="23"/>
                    </a:cubicBezTo>
                    <a:cubicBezTo>
                      <a:pt x="22" y="30"/>
                      <a:pt x="22" y="30"/>
                      <a:pt x="22" y="30"/>
                    </a:cubicBezTo>
                    <a:cubicBezTo>
                      <a:pt x="13" y="30"/>
                      <a:pt x="13" y="30"/>
                      <a:pt x="13" y="30"/>
                    </a:cubicBezTo>
                    <a:lnTo>
                      <a:pt x="13" y="23"/>
                    </a:lnTo>
                    <a:close/>
                    <a:moveTo>
                      <a:pt x="13" y="35"/>
                    </a:moveTo>
                    <a:cubicBezTo>
                      <a:pt x="22" y="35"/>
                      <a:pt x="22" y="35"/>
                      <a:pt x="22" y="35"/>
                    </a:cubicBezTo>
                    <a:cubicBezTo>
                      <a:pt x="22" y="42"/>
                      <a:pt x="22" y="42"/>
                      <a:pt x="22" y="42"/>
                    </a:cubicBezTo>
                    <a:cubicBezTo>
                      <a:pt x="13" y="42"/>
                      <a:pt x="13" y="42"/>
                      <a:pt x="13" y="42"/>
                    </a:cubicBezTo>
                    <a:lnTo>
                      <a:pt x="13"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srgbClr val="000000"/>
                  </a:solidFill>
                </a:endParaRPr>
              </a:p>
            </p:txBody>
          </p:sp>
        </p:grpSp>
        <p:sp>
          <p:nvSpPr>
            <p:cNvPr id="33" name="Rectangle 32"/>
            <p:cNvSpPr/>
            <p:nvPr/>
          </p:nvSpPr>
          <p:spPr>
            <a:xfrm>
              <a:off x="3887029" y="4617720"/>
              <a:ext cx="97777" cy="498875"/>
            </a:xfrm>
            <a:prstGeom prst="rect">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sp>
        <p:nvSpPr>
          <p:cNvPr id="41" name="Rectangle 40"/>
          <p:cNvSpPr/>
          <p:nvPr/>
        </p:nvSpPr>
        <p:spPr>
          <a:xfrm>
            <a:off x="4710867" y="4331494"/>
            <a:ext cx="88106" cy="338137"/>
          </a:xfrm>
          <a:prstGeom prst="rect">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42" name="Rectangle 41"/>
          <p:cNvSpPr/>
          <p:nvPr/>
        </p:nvSpPr>
        <p:spPr>
          <a:xfrm>
            <a:off x="4837866" y="3986086"/>
            <a:ext cx="378961" cy="153320"/>
          </a:xfrm>
          <a:prstGeom prst="rect">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43" name="Rectangle 42"/>
          <p:cNvSpPr/>
          <p:nvPr/>
        </p:nvSpPr>
        <p:spPr>
          <a:xfrm>
            <a:off x="4837866" y="4771898"/>
            <a:ext cx="378961" cy="153320"/>
          </a:xfrm>
          <a:prstGeom prst="rect">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44" name="Left Arrow 43"/>
          <p:cNvSpPr/>
          <p:nvPr/>
        </p:nvSpPr>
        <p:spPr>
          <a:xfrm rot="5400000">
            <a:off x="5475873" y="2275222"/>
            <a:ext cx="667484" cy="567488"/>
          </a:xfrm>
          <a:prstGeom prst="leftArrow">
            <a:avLst/>
          </a:prstGeom>
          <a:solidFill>
            <a:srgbClr val="FFFFFF"/>
          </a:solidFill>
          <a:ln w="25400" cap="flat" cmpd="sng" algn="ctr">
            <a:solidFill>
              <a:srgbClr val="DC3C00"/>
            </a:solidFill>
            <a:prstDash val="solid"/>
          </a:ln>
          <a:effectLst/>
        </p:spPr>
        <p:txBody>
          <a:bodyPr rtlCol="0" anchor="ctr"/>
          <a:lstStyle/>
          <a:p>
            <a:pPr algn="ctr" defTabSz="914400">
              <a:defRPr/>
            </a:pPr>
            <a:endParaRPr lang="en-US" kern="0" dirty="0" smtClean="0">
              <a:solidFill>
                <a:srgbClr val="FFFFFF"/>
              </a:solidFill>
            </a:endParaRPr>
          </a:p>
        </p:txBody>
      </p:sp>
      <p:sp>
        <p:nvSpPr>
          <p:cNvPr id="45" name="Rectangle 44"/>
          <p:cNvSpPr/>
          <p:nvPr/>
        </p:nvSpPr>
        <p:spPr>
          <a:xfrm>
            <a:off x="5473207" y="2864645"/>
            <a:ext cx="547348" cy="130468"/>
          </a:xfrm>
          <a:prstGeom prst="rect">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46" name="Rectangle 45"/>
          <p:cNvSpPr/>
          <p:nvPr/>
        </p:nvSpPr>
        <p:spPr>
          <a:xfrm>
            <a:off x="5380221" y="1520521"/>
            <a:ext cx="1280160" cy="701988"/>
          </a:xfrm>
          <a:prstGeom prst="rect">
            <a:avLst/>
          </a:prstGeom>
          <a:solidFill>
            <a:srgbClr val="DC3C00"/>
          </a:solidFill>
          <a:ln w="25400" cap="flat" cmpd="sng" algn="ctr">
            <a:noFill/>
            <a:prstDash val="solid"/>
          </a:ln>
          <a:effectLst/>
        </p:spPr>
        <p:txBody>
          <a:bodyPr rtlCol="0" anchor="ctr"/>
          <a:lstStyle/>
          <a:p>
            <a:pPr algn="ctr" defTabSz="914400">
              <a:defRPr/>
            </a:pPr>
            <a:r>
              <a:rPr lang="en-US" kern="0" dirty="0" smtClean="0">
                <a:solidFill>
                  <a:srgbClr val="FFFFFF"/>
                </a:solidFill>
                <a:latin typeface="Segoe UI Light"/>
              </a:rPr>
              <a:t>Result set</a:t>
            </a:r>
          </a:p>
        </p:txBody>
      </p:sp>
      <p:sp>
        <p:nvSpPr>
          <p:cNvPr id="47" name="Rectangle 46"/>
          <p:cNvSpPr/>
          <p:nvPr/>
        </p:nvSpPr>
        <p:spPr>
          <a:xfrm>
            <a:off x="4057973" y="1520520"/>
            <a:ext cx="1280160" cy="704703"/>
          </a:xfrm>
          <a:prstGeom prst="rect">
            <a:avLst/>
          </a:prstGeom>
          <a:solidFill>
            <a:srgbClr val="FF8C00"/>
          </a:solidFill>
          <a:ln w="25400" cap="flat" cmpd="sng" algn="ctr">
            <a:noFill/>
            <a:prstDash val="solid"/>
          </a:ln>
          <a:effectLst/>
        </p:spPr>
        <p:txBody>
          <a:bodyPr rtlCol="0" anchor="ctr"/>
          <a:lstStyle/>
          <a:p>
            <a:pPr algn="ctr" defTabSz="914400">
              <a:defRPr/>
            </a:pPr>
            <a:r>
              <a:rPr lang="en-US" kern="0" dirty="0" smtClean="0">
                <a:solidFill>
                  <a:srgbClr val="FFFFFF"/>
                </a:solidFill>
                <a:latin typeface="Segoe UI Light"/>
              </a:rPr>
              <a:t>Select…</a:t>
            </a:r>
          </a:p>
        </p:txBody>
      </p:sp>
    </p:spTree>
    <p:extLst>
      <p:ext uri="{BB962C8B-B14F-4D97-AF65-F5344CB8AC3E}">
        <p14:creationId xmlns:p14="http://schemas.microsoft.com/office/powerpoint/2010/main" val="10937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animBg="1"/>
      <p:bldP spid="13" grpId="0" animBg="1"/>
      <p:bldP spid="22" grpId="0" animBg="1"/>
      <p:bldP spid="23" grpId="0" animBg="1"/>
      <p:bldP spid="24" grpId="0" animBg="1"/>
      <p:bldP spid="25" grpId="0" animBg="1"/>
      <p:bldP spid="26" grpId="0" animBg="1"/>
      <p:bldP spid="27" grpId="0" animBg="1"/>
      <p:bldP spid="28" grpId="0" animBg="1"/>
      <p:bldP spid="41" grpId="0" animBg="1"/>
      <p:bldP spid="42" grpId="0" animBg="1"/>
      <p:bldP spid="43" grpId="0" animBg="1"/>
      <p:bldP spid="44" grpId="0" animBg="1"/>
      <p:bldP spid="45" grpId="0" animBg="1"/>
      <p:bldP spid="46" grpId="0" animBg="1"/>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4081"/>
            <a:ext cx="12436475" cy="798786"/>
          </a:xfrm>
        </p:spPr>
        <p:txBody>
          <a:bodyPr/>
          <a:lstStyle/>
          <a:p>
            <a:r>
              <a:rPr lang="en-US" sz="4400" dirty="0"/>
              <a:t>Microsoft Analytics Platform System</a:t>
            </a:r>
          </a:p>
        </p:txBody>
      </p:sp>
      <p:grpSp>
        <p:nvGrpSpPr>
          <p:cNvPr id="4" name="Group 3"/>
          <p:cNvGrpSpPr/>
          <p:nvPr/>
        </p:nvGrpSpPr>
        <p:grpSpPr>
          <a:xfrm>
            <a:off x="4384542" y="1645920"/>
            <a:ext cx="3731386" cy="4849537"/>
            <a:chOff x="3192947" y="1047750"/>
            <a:chExt cx="2743915" cy="3566160"/>
          </a:xfrm>
        </p:grpSpPr>
        <p:sp>
          <p:nvSpPr>
            <p:cNvPr id="5" name="Rectangle 4"/>
            <p:cNvSpPr/>
            <p:nvPr/>
          </p:nvSpPr>
          <p:spPr bwMode="auto">
            <a:xfrm>
              <a:off x="3192947" y="1870710"/>
              <a:ext cx="2743915" cy="2743200"/>
            </a:xfrm>
            <a:prstGeom prst="rect">
              <a:avLst/>
            </a:prstGeom>
            <a:solidFill>
              <a:srgbClr val="505050"/>
            </a:solidFill>
            <a:ln w="9525" cap="flat" cmpd="sng" algn="ctr">
              <a:noFill/>
              <a:prstDash val="soli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algn="ctr" defTabSz="1241712">
                <a:defRPr/>
              </a:pPr>
              <a:endParaRPr lang="en-US" sz="2400" kern="0" dirty="0">
                <a:gradFill>
                  <a:gsLst>
                    <a:gs pos="0">
                      <a:srgbClr val="FFFFFF"/>
                    </a:gs>
                    <a:gs pos="100000">
                      <a:srgbClr val="FFFFFF"/>
                    </a:gs>
                  </a:gsLst>
                  <a:lin ang="5400000" scaled="0"/>
                </a:gradFill>
              </a:endParaRPr>
            </a:p>
          </p:txBody>
        </p:sp>
        <p:sp>
          <p:nvSpPr>
            <p:cNvPr id="6" name="Rectangle 5"/>
            <p:cNvSpPr/>
            <p:nvPr/>
          </p:nvSpPr>
          <p:spPr bwMode="auto">
            <a:xfrm>
              <a:off x="3192947" y="1047750"/>
              <a:ext cx="2743915" cy="822960"/>
            </a:xfrm>
            <a:prstGeom prst="rect">
              <a:avLst/>
            </a:prstGeom>
            <a:solidFill>
              <a:srgbClr val="DC3C00"/>
            </a:solidFill>
            <a:ln w="25400"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1448">
                <a:spcBef>
                  <a:spcPts val="428"/>
                </a:spcBef>
                <a:defRPr/>
              </a:pPr>
              <a:r>
                <a:rPr lang="en-US" sz="2800" kern="0" dirty="0" smtClean="0">
                  <a:gradFill>
                    <a:gsLst>
                      <a:gs pos="0">
                        <a:sysClr val="window" lastClr="FFFFFF"/>
                      </a:gs>
                      <a:gs pos="100000">
                        <a:sysClr val="window" lastClr="FFFFFF"/>
                      </a:gs>
                    </a:gsLst>
                    <a:lin ang="16200000" scaled="0"/>
                  </a:gradFill>
                  <a:latin typeface="Segoe UI Light" pitchFamily="34" charset="0"/>
                </a:rPr>
                <a:t>Next-Generation</a:t>
              </a:r>
            </a:p>
            <a:p>
              <a:pPr defTabSz="931448">
                <a:spcBef>
                  <a:spcPts val="428"/>
                </a:spcBef>
                <a:defRPr/>
              </a:pPr>
              <a:r>
                <a:rPr lang="en-US" sz="2800" kern="0" dirty="0" smtClean="0">
                  <a:gradFill>
                    <a:gsLst>
                      <a:gs pos="0">
                        <a:sysClr val="window" lastClr="FFFFFF"/>
                      </a:gs>
                      <a:gs pos="100000">
                        <a:sysClr val="window" lastClr="FFFFFF"/>
                      </a:gs>
                    </a:gsLst>
                    <a:lin ang="16200000" scaled="0"/>
                  </a:gradFill>
                  <a:latin typeface="Segoe UI Light" pitchFamily="34" charset="0"/>
                </a:rPr>
                <a:t>P</a:t>
              </a:r>
              <a:r>
                <a:rPr lang="en-US" sz="2800" kern="0" dirty="0" err="1" smtClean="0">
                  <a:gradFill>
                    <a:gsLst>
                      <a:gs pos="0">
                        <a:sysClr val="window" lastClr="FFFFFF"/>
                      </a:gs>
                      <a:gs pos="100000">
                        <a:sysClr val="window" lastClr="FFFFFF"/>
                      </a:gs>
                    </a:gsLst>
                    <a:lin ang="16200000" scaled="0"/>
                  </a:gradFill>
                  <a:latin typeface="Segoe UI Light" pitchFamily="34" charset="0"/>
                </a:rPr>
                <a:t>erformance</a:t>
              </a:r>
              <a:r>
                <a:rPr lang="en-US" sz="2800" kern="0" dirty="0" smtClean="0">
                  <a:gradFill>
                    <a:gsLst>
                      <a:gs pos="0">
                        <a:sysClr val="window" lastClr="FFFFFF"/>
                      </a:gs>
                      <a:gs pos="100000">
                        <a:sysClr val="window" lastClr="FFFFFF"/>
                      </a:gs>
                    </a:gsLst>
                    <a:lin ang="16200000" scaled="0"/>
                  </a:gradFill>
                  <a:latin typeface="Segoe UI Light" pitchFamily="34" charset="0"/>
                </a:rPr>
                <a:t> </a:t>
              </a:r>
              <a:r>
                <a:rPr lang="en-US" sz="2800" kern="0" dirty="0">
                  <a:gradFill>
                    <a:gsLst>
                      <a:gs pos="0">
                        <a:sysClr val="window" lastClr="FFFFFF"/>
                      </a:gs>
                      <a:gs pos="100000">
                        <a:sysClr val="window" lastClr="FFFFFF"/>
                      </a:gs>
                    </a:gsLst>
                    <a:lin ang="16200000" scaled="0"/>
                  </a:gradFill>
                  <a:latin typeface="Segoe UI Light" pitchFamily="34" charset="0"/>
                </a:rPr>
                <a:t>at </a:t>
              </a:r>
              <a:r>
                <a:rPr lang="en-US" sz="2800" kern="0" dirty="0" smtClean="0">
                  <a:gradFill>
                    <a:gsLst>
                      <a:gs pos="0">
                        <a:sysClr val="window" lastClr="FFFFFF"/>
                      </a:gs>
                      <a:gs pos="100000">
                        <a:sysClr val="window" lastClr="FFFFFF"/>
                      </a:gs>
                    </a:gsLst>
                    <a:lin ang="16200000" scaled="0"/>
                  </a:gradFill>
                  <a:latin typeface="Segoe UI Light" pitchFamily="34" charset="0"/>
                </a:rPr>
                <a:t>Scale</a:t>
              </a:r>
              <a:endParaRPr lang="en-US" sz="2800" kern="0" dirty="0">
                <a:gradFill>
                  <a:gsLst>
                    <a:gs pos="0">
                      <a:sysClr val="window" lastClr="FFFFFF"/>
                    </a:gs>
                    <a:gs pos="100000">
                      <a:sysClr val="window" lastClr="FFFFFF"/>
                    </a:gs>
                  </a:gsLst>
                  <a:lin ang="16200000" scaled="0"/>
                </a:gradFill>
                <a:latin typeface="Segoe UI Light" pitchFamily="34" charset="0"/>
              </a:endParaRPr>
            </a:p>
          </p:txBody>
        </p:sp>
        <p:grpSp>
          <p:nvGrpSpPr>
            <p:cNvPr id="7" name="Group 6"/>
            <p:cNvGrpSpPr/>
            <p:nvPr/>
          </p:nvGrpSpPr>
          <p:grpSpPr>
            <a:xfrm>
              <a:off x="3761978" y="2189541"/>
              <a:ext cx="1912004" cy="2154273"/>
              <a:chOff x="3761978" y="2189541"/>
              <a:chExt cx="1912004" cy="2154273"/>
            </a:xfrm>
          </p:grpSpPr>
          <p:grpSp>
            <p:nvGrpSpPr>
              <p:cNvPr id="8" name="Group 7"/>
              <p:cNvGrpSpPr>
                <a:grpSpLocks noChangeAspect="1"/>
              </p:cNvGrpSpPr>
              <p:nvPr/>
            </p:nvGrpSpPr>
            <p:grpSpPr>
              <a:xfrm>
                <a:off x="5015696" y="3516528"/>
                <a:ext cx="658286" cy="827286"/>
                <a:chOff x="8565643" y="1239551"/>
                <a:chExt cx="1313364" cy="1325562"/>
              </a:xfrm>
            </p:grpSpPr>
            <p:sp>
              <p:nvSpPr>
                <p:cNvPr id="19" name="Oval 122"/>
                <p:cNvSpPr>
                  <a:spLocks noChangeArrowheads="1"/>
                </p:cNvSpPr>
                <p:nvPr/>
              </p:nvSpPr>
              <p:spPr bwMode="auto">
                <a:xfrm>
                  <a:off x="8565643" y="1239551"/>
                  <a:ext cx="1295902" cy="187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sp>
              <p:nvSpPr>
                <p:cNvPr id="20" name="Freeform 123"/>
                <p:cNvSpPr>
                  <a:spLocks noEditPoints="1"/>
                </p:cNvSpPr>
                <p:nvPr/>
              </p:nvSpPr>
              <p:spPr bwMode="auto">
                <a:xfrm>
                  <a:off x="8565643" y="1369726"/>
                  <a:ext cx="1313364" cy="1195387"/>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grpSp>
          <p:grpSp>
            <p:nvGrpSpPr>
              <p:cNvPr id="9" name="Group 8"/>
              <p:cNvGrpSpPr>
                <a:grpSpLocks noChangeAspect="1"/>
              </p:cNvGrpSpPr>
              <p:nvPr/>
            </p:nvGrpSpPr>
            <p:grpSpPr>
              <a:xfrm>
                <a:off x="4344632" y="3717965"/>
                <a:ext cx="437418" cy="563972"/>
                <a:chOff x="8395629" y="1265358"/>
                <a:chExt cx="1280159" cy="1325561"/>
              </a:xfrm>
            </p:grpSpPr>
            <p:sp>
              <p:nvSpPr>
                <p:cNvPr id="17" name="Oval 122"/>
                <p:cNvSpPr>
                  <a:spLocks noChangeArrowheads="1"/>
                </p:cNvSpPr>
                <p:nvPr/>
              </p:nvSpPr>
              <p:spPr bwMode="auto">
                <a:xfrm>
                  <a:off x="8413085" y="1265358"/>
                  <a:ext cx="1262694" cy="22696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sp>
              <p:nvSpPr>
                <p:cNvPr id="18" name="Freeform 123"/>
                <p:cNvSpPr>
                  <a:spLocks noEditPoints="1"/>
                </p:cNvSpPr>
                <p:nvPr/>
              </p:nvSpPr>
              <p:spPr bwMode="auto">
                <a:xfrm>
                  <a:off x="8395629" y="1452680"/>
                  <a:ext cx="1280159" cy="1138239"/>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grpSp>
          <p:grpSp>
            <p:nvGrpSpPr>
              <p:cNvPr id="10" name="Group 9"/>
              <p:cNvGrpSpPr>
                <a:grpSpLocks noChangeAspect="1"/>
              </p:cNvGrpSpPr>
              <p:nvPr/>
            </p:nvGrpSpPr>
            <p:grpSpPr>
              <a:xfrm>
                <a:off x="3761978" y="3854382"/>
                <a:ext cx="345642" cy="387207"/>
                <a:chOff x="6483313" y="1415507"/>
                <a:chExt cx="1338460" cy="1204203"/>
              </a:xfrm>
            </p:grpSpPr>
            <p:sp>
              <p:nvSpPr>
                <p:cNvPr id="15" name="Oval 122"/>
                <p:cNvSpPr>
                  <a:spLocks noChangeArrowheads="1"/>
                </p:cNvSpPr>
                <p:nvPr/>
              </p:nvSpPr>
              <p:spPr bwMode="auto">
                <a:xfrm>
                  <a:off x="6500791" y="1415507"/>
                  <a:ext cx="1320982" cy="18732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sp>
              <p:nvSpPr>
                <p:cNvPr id="16" name="Freeform 123"/>
                <p:cNvSpPr>
                  <a:spLocks noEditPoints="1"/>
                </p:cNvSpPr>
                <p:nvPr/>
              </p:nvSpPr>
              <p:spPr bwMode="auto">
                <a:xfrm>
                  <a:off x="6483313" y="1569357"/>
                  <a:ext cx="1338449" cy="105035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grpSp>
          <p:cxnSp>
            <p:nvCxnSpPr>
              <p:cNvPr id="11" name="Straight Connector 10"/>
              <p:cNvCxnSpPr/>
              <p:nvPr/>
            </p:nvCxnSpPr>
            <p:spPr>
              <a:xfrm flipH="1">
                <a:off x="4605285" y="3206453"/>
                <a:ext cx="89662" cy="331822"/>
              </a:xfrm>
              <a:prstGeom prst="line">
                <a:avLst/>
              </a:prstGeom>
              <a:noFill/>
              <a:ln w="25400" cap="flat" cmpd="sng" algn="ctr">
                <a:solidFill>
                  <a:srgbClr val="FFFFFF"/>
                </a:solidFill>
                <a:prstDash val="sysDash"/>
                <a:headEnd type="none" w="lg" len="lg"/>
                <a:tailEnd type="none" w="lg" len="lg"/>
              </a:ln>
              <a:effectLst/>
            </p:spPr>
          </p:cxnSp>
          <p:cxnSp>
            <p:nvCxnSpPr>
              <p:cNvPr id="12" name="Straight Connector 11"/>
              <p:cNvCxnSpPr/>
              <p:nvPr/>
            </p:nvCxnSpPr>
            <p:spPr>
              <a:xfrm>
                <a:off x="4956164" y="3172569"/>
                <a:ext cx="185001" cy="331822"/>
              </a:xfrm>
              <a:prstGeom prst="line">
                <a:avLst/>
              </a:prstGeom>
              <a:noFill/>
              <a:ln w="25400" cap="flat" cmpd="sng" algn="ctr">
                <a:solidFill>
                  <a:srgbClr val="FFFFFF"/>
                </a:solidFill>
                <a:prstDash val="sysDash"/>
                <a:headEnd type="none" w="lg" len="lg"/>
                <a:tailEnd type="none" w="lg" len="lg"/>
              </a:ln>
              <a:effectLst/>
            </p:spPr>
          </p:cxnSp>
          <p:cxnSp>
            <p:nvCxnSpPr>
              <p:cNvPr id="13" name="Straight Connector 12"/>
              <p:cNvCxnSpPr/>
              <p:nvPr/>
            </p:nvCxnSpPr>
            <p:spPr>
              <a:xfrm flipH="1">
                <a:off x="4162370" y="3129392"/>
                <a:ext cx="236781" cy="325916"/>
              </a:xfrm>
              <a:prstGeom prst="line">
                <a:avLst/>
              </a:prstGeom>
              <a:noFill/>
              <a:ln w="25400" cap="flat" cmpd="sng" algn="ctr">
                <a:solidFill>
                  <a:srgbClr val="FFFFFF"/>
                </a:solidFill>
                <a:prstDash val="sysDash"/>
                <a:headEnd type="none" w="lg" len="lg"/>
                <a:tailEnd type="none" w="lg" len="lg"/>
              </a:ln>
              <a:effectLst/>
            </p:spPr>
          </p:cxnSp>
          <p:pic>
            <p:nvPicPr>
              <p:cNvPr id="14" name="Picture 2" descr="C:\Users\sigurdg\Desktop\Scalable.png"/>
              <p:cNvPicPr>
                <a:picLocks noChangeAspect="1" noChangeArrowheads="1"/>
              </p:cNvPicPr>
              <p:nvPr/>
            </p:nvPicPr>
            <p:blipFill>
              <a:blip r:embed="rId3" cstate="print"/>
              <a:srcRect/>
              <a:stretch>
                <a:fillRect/>
              </a:stretch>
            </p:blipFill>
            <p:spPr bwMode="auto">
              <a:xfrm>
                <a:off x="4296856" y="2189541"/>
                <a:ext cx="796181" cy="737395"/>
              </a:xfrm>
              <a:prstGeom prst="rect">
                <a:avLst/>
              </a:prstGeom>
              <a:noFill/>
              <a:ln>
                <a:noFill/>
              </a:ln>
            </p:spPr>
          </p:pic>
        </p:grpSp>
      </p:grpSp>
      <p:grpSp>
        <p:nvGrpSpPr>
          <p:cNvPr id="21" name="Group 20"/>
          <p:cNvGrpSpPr/>
          <p:nvPr/>
        </p:nvGrpSpPr>
        <p:grpSpPr>
          <a:xfrm>
            <a:off x="531820" y="1645920"/>
            <a:ext cx="3731386" cy="4849537"/>
            <a:chOff x="359806" y="1047750"/>
            <a:chExt cx="2743915" cy="3566160"/>
          </a:xfrm>
        </p:grpSpPr>
        <p:sp>
          <p:nvSpPr>
            <p:cNvPr id="22" name="Rectangle 21"/>
            <p:cNvSpPr/>
            <p:nvPr/>
          </p:nvSpPr>
          <p:spPr bwMode="auto">
            <a:xfrm>
              <a:off x="359806" y="1870710"/>
              <a:ext cx="2743915" cy="2743200"/>
            </a:xfrm>
            <a:prstGeom prst="rect">
              <a:avLst/>
            </a:prstGeom>
            <a:solidFill>
              <a:srgbClr val="FFFFFF">
                <a:lumMod val="85000"/>
              </a:srgbClr>
            </a:solidFill>
            <a:ln w="9525" cap="flat" cmpd="sng" algn="ctr">
              <a:noFill/>
              <a:prstDash val="soli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algn="ctr" defTabSz="1241712">
                <a:defRPr/>
              </a:pPr>
              <a:endParaRPr lang="en-US" sz="2400" kern="0" dirty="0">
                <a:gradFill>
                  <a:gsLst>
                    <a:gs pos="0">
                      <a:srgbClr val="FFFFFF"/>
                    </a:gs>
                    <a:gs pos="100000">
                      <a:srgbClr val="FFFFFF"/>
                    </a:gs>
                  </a:gsLst>
                  <a:lin ang="5400000" scaled="0"/>
                </a:gradFill>
              </a:endParaRPr>
            </a:p>
          </p:txBody>
        </p:sp>
        <p:sp>
          <p:nvSpPr>
            <p:cNvPr id="23" name="Rectangle 22"/>
            <p:cNvSpPr/>
            <p:nvPr/>
          </p:nvSpPr>
          <p:spPr bwMode="auto">
            <a:xfrm>
              <a:off x="359806" y="1047750"/>
              <a:ext cx="2743915" cy="822960"/>
            </a:xfrm>
            <a:prstGeom prst="rect">
              <a:avLst/>
            </a:prstGeom>
            <a:solidFill>
              <a:srgbClr val="D2D2D2">
                <a:lumMod val="90000"/>
              </a:srgbClr>
            </a:solidFill>
            <a:ln w="25400"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1448">
                <a:spcBef>
                  <a:spcPts val="428"/>
                </a:spcBef>
                <a:defRPr/>
              </a:pPr>
              <a:r>
                <a:rPr lang="en-US" sz="2800" kern="0" dirty="0" smtClean="0">
                  <a:gradFill>
                    <a:gsLst>
                      <a:gs pos="0">
                        <a:sysClr val="window" lastClr="FFFFFF"/>
                      </a:gs>
                      <a:gs pos="100000">
                        <a:sysClr val="window" lastClr="FFFFFF"/>
                      </a:gs>
                    </a:gsLst>
                    <a:lin ang="16200000" scaled="0"/>
                  </a:gradFill>
                  <a:latin typeface="Segoe UI Light" pitchFamily="34" charset="0"/>
                </a:rPr>
                <a:t>Enterprise-Ready</a:t>
              </a:r>
            </a:p>
            <a:p>
              <a:pPr defTabSz="931448">
                <a:spcBef>
                  <a:spcPts val="428"/>
                </a:spcBef>
                <a:defRPr/>
              </a:pPr>
              <a:r>
                <a:rPr lang="en-US" sz="2800" kern="0" dirty="0">
                  <a:gradFill>
                    <a:gsLst>
                      <a:gs pos="0">
                        <a:sysClr val="window" lastClr="FFFFFF"/>
                      </a:gs>
                      <a:gs pos="100000">
                        <a:sysClr val="window" lastClr="FFFFFF"/>
                      </a:gs>
                    </a:gsLst>
                    <a:lin ang="16200000" scaled="0"/>
                  </a:gradFill>
                  <a:latin typeface="Segoe UI Light" pitchFamily="34" charset="0"/>
                </a:rPr>
                <a:t>B</a:t>
              </a:r>
              <a:r>
                <a:rPr lang="en-US" sz="2800" kern="0" dirty="0" err="1" smtClean="0">
                  <a:gradFill>
                    <a:gsLst>
                      <a:gs pos="0">
                        <a:sysClr val="window" lastClr="FFFFFF"/>
                      </a:gs>
                      <a:gs pos="100000">
                        <a:sysClr val="window" lastClr="FFFFFF"/>
                      </a:gs>
                    </a:gsLst>
                    <a:lin ang="16200000" scaled="0"/>
                  </a:gradFill>
                  <a:latin typeface="Segoe UI Light" pitchFamily="34" charset="0"/>
                </a:rPr>
                <a:t>ig</a:t>
              </a:r>
              <a:r>
                <a:rPr lang="en-US" sz="2800" kern="0" dirty="0" smtClean="0">
                  <a:gradFill>
                    <a:gsLst>
                      <a:gs pos="0">
                        <a:sysClr val="window" lastClr="FFFFFF"/>
                      </a:gs>
                      <a:gs pos="100000">
                        <a:sysClr val="window" lastClr="FFFFFF"/>
                      </a:gs>
                    </a:gsLst>
                    <a:lin ang="16200000" scaled="0"/>
                  </a:gradFill>
                  <a:latin typeface="Segoe UI Light" pitchFamily="34" charset="0"/>
                </a:rPr>
                <a:t> Data/</a:t>
              </a:r>
              <a:r>
                <a:rPr lang="en-US" sz="2800" kern="0" dirty="0" err="1" smtClean="0">
                  <a:gradFill>
                    <a:gsLst>
                      <a:gs pos="0">
                        <a:sysClr val="window" lastClr="FFFFFF"/>
                      </a:gs>
                      <a:gs pos="100000">
                        <a:sysClr val="window" lastClr="FFFFFF"/>
                      </a:gs>
                    </a:gsLst>
                    <a:lin ang="16200000" scaled="0"/>
                  </a:gradFill>
                  <a:latin typeface="Segoe UI Light" pitchFamily="34" charset="0"/>
                </a:rPr>
                <a:t>IoT</a:t>
              </a:r>
              <a:r>
                <a:rPr lang="en-US" sz="2800" kern="0" dirty="0" smtClean="0">
                  <a:gradFill>
                    <a:gsLst>
                      <a:gs pos="0">
                        <a:sysClr val="window" lastClr="FFFFFF"/>
                      </a:gs>
                      <a:gs pos="100000">
                        <a:sysClr val="window" lastClr="FFFFFF"/>
                      </a:gs>
                    </a:gsLst>
                    <a:lin ang="16200000" scaled="0"/>
                  </a:gradFill>
                  <a:latin typeface="Segoe UI Light" pitchFamily="34" charset="0"/>
                </a:rPr>
                <a:t> </a:t>
              </a:r>
              <a:r>
                <a:rPr lang="en-US" sz="2800" kern="0" dirty="0">
                  <a:gradFill>
                    <a:gsLst>
                      <a:gs pos="0">
                        <a:sysClr val="window" lastClr="FFFFFF"/>
                      </a:gs>
                      <a:gs pos="100000">
                        <a:sysClr val="window" lastClr="FFFFFF"/>
                      </a:gs>
                    </a:gsLst>
                    <a:lin ang="16200000" scaled="0"/>
                  </a:gradFill>
                  <a:latin typeface="Segoe UI Light" pitchFamily="34" charset="0"/>
                </a:rPr>
                <a:t>platform</a:t>
              </a:r>
            </a:p>
          </p:txBody>
        </p:sp>
        <p:grpSp>
          <p:nvGrpSpPr>
            <p:cNvPr id="24" name="Group 23"/>
            <p:cNvGrpSpPr/>
            <p:nvPr/>
          </p:nvGrpSpPr>
          <p:grpSpPr>
            <a:xfrm>
              <a:off x="829268" y="2267017"/>
              <a:ext cx="1631414" cy="656556"/>
              <a:chOff x="-2963888" y="3484267"/>
              <a:chExt cx="2174652" cy="875408"/>
            </a:xfrm>
          </p:grpSpPr>
          <p:grpSp>
            <p:nvGrpSpPr>
              <p:cNvPr id="31" name="Group 30"/>
              <p:cNvGrpSpPr/>
              <p:nvPr/>
            </p:nvGrpSpPr>
            <p:grpSpPr>
              <a:xfrm>
                <a:off x="-2963888" y="3484267"/>
                <a:ext cx="1358608" cy="875408"/>
                <a:chOff x="-2963888" y="3484267"/>
                <a:chExt cx="1358608" cy="875408"/>
              </a:xfrm>
            </p:grpSpPr>
            <p:sp>
              <p:nvSpPr>
                <p:cNvPr id="35" name="Freeform 27"/>
                <p:cNvSpPr>
                  <a:spLocks noChangeAspect="1" noEditPoints="1"/>
                </p:cNvSpPr>
                <p:nvPr/>
              </p:nvSpPr>
              <p:spPr bwMode="black">
                <a:xfrm>
                  <a:off x="-2963888" y="3484267"/>
                  <a:ext cx="1358608" cy="875408"/>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rgbClr val="FFFFFF"/>
                </a:solidFill>
                <a:extLst/>
              </p:spPr>
              <p:txBody>
                <a:bodyPr vert="horz" wrap="square" lIns="91440" tIns="91440" rIns="91440" bIns="91440" numCol="1" anchor="t" anchorCtr="0" compatLnSpc="1">
                  <a:prstTxWarp prst="textNoShape">
                    <a:avLst/>
                  </a:prstTxWarp>
                </a:bodyPr>
                <a:lstStyle/>
                <a:p>
                  <a:pPr defTabSz="1242121">
                    <a:defRPr/>
                  </a:pPr>
                  <a:endParaRPr lang="en-US" sz="2400" kern="0" dirty="0">
                    <a:solidFill>
                      <a:srgbClr val="000000"/>
                    </a:solidFill>
                  </a:endParaRPr>
                </a:p>
              </p:txBody>
            </p:sp>
            <p:sp>
              <p:nvSpPr>
                <p:cNvPr id="36" name="Freeform 78"/>
                <p:cNvSpPr>
                  <a:spLocks noChangeAspect="1" noEditPoints="1"/>
                </p:cNvSpPr>
                <p:nvPr/>
              </p:nvSpPr>
              <p:spPr bwMode="black">
                <a:xfrm>
                  <a:off x="-2451120" y="3669130"/>
                  <a:ext cx="345230" cy="365760"/>
                </a:xfrm>
                <a:custGeom>
                  <a:avLst/>
                  <a:gdLst>
                    <a:gd name="T0" fmla="*/ 94 w 1389"/>
                    <a:gd name="T1" fmla="*/ 1471 h 1471"/>
                    <a:gd name="T2" fmla="*/ 199 w 1389"/>
                    <a:gd name="T3" fmla="*/ 844 h 1471"/>
                    <a:gd name="T4" fmla="*/ 493 w 1389"/>
                    <a:gd name="T5" fmla="*/ 973 h 1471"/>
                    <a:gd name="T6" fmla="*/ 218 w 1389"/>
                    <a:gd name="T7" fmla="*/ 995 h 1471"/>
                    <a:gd name="T8" fmla="*/ 568 w 1389"/>
                    <a:gd name="T9" fmla="*/ 1346 h 1471"/>
                    <a:gd name="T10" fmla="*/ 594 w 1389"/>
                    <a:gd name="T11" fmla="*/ 1052 h 1471"/>
                    <a:gd name="T12" fmla="*/ 719 w 1389"/>
                    <a:gd name="T13" fmla="*/ 1365 h 1471"/>
                    <a:gd name="T14" fmla="*/ 94 w 1389"/>
                    <a:gd name="T15" fmla="*/ 1471 h 1471"/>
                    <a:gd name="T16" fmla="*/ 1223 w 1389"/>
                    <a:gd name="T17" fmla="*/ 580 h 1471"/>
                    <a:gd name="T18" fmla="*/ 1046 w 1389"/>
                    <a:gd name="T19" fmla="*/ 599 h 1471"/>
                    <a:gd name="T20" fmla="*/ 1257 w 1389"/>
                    <a:gd name="T21" fmla="*/ 716 h 1471"/>
                    <a:gd name="T22" fmla="*/ 1340 w 1389"/>
                    <a:gd name="T23" fmla="*/ 219 h 1471"/>
                    <a:gd name="T24" fmla="*/ 842 w 1389"/>
                    <a:gd name="T25" fmla="*/ 301 h 1471"/>
                    <a:gd name="T26" fmla="*/ 963 w 1389"/>
                    <a:gd name="T27" fmla="*/ 505 h 1471"/>
                    <a:gd name="T28" fmla="*/ 982 w 1389"/>
                    <a:gd name="T29" fmla="*/ 335 h 1471"/>
                    <a:gd name="T30" fmla="*/ 1223 w 1389"/>
                    <a:gd name="T31" fmla="*/ 339 h 1471"/>
                    <a:gd name="T32" fmla="*/ 0 w 1389"/>
                    <a:gd name="T33" fmla="*/ 0 h 1471"/>
                    <a:gd name="T34" fmla="*/ 117 w 1389"/>
                    <a:gd name="T35" fmla="*/ 716 h 1471"/>
                    <a:gd name="T36" fmla="*/ 504 w 1389"/>
                    <a:gd name="T37" fmla="*/ 584 h 1471"/>
                    <a:gd name="T38" fmla="*/ 135 w 1389"/>
                    <a:gd name="T39" fmla="*/ 561 h 1471"/>
                    <a:gd name="T40" fmla="*/ 560 w 1389"/>
                    <a:gd name="T41" fmla="*/ 135 h 1471"/>
                    <a:gd name="T42" fmla="*/ 583 w 1389"/>
                    <a:gd name="T43" fmla="*/ 482 h 1471"/>
                    <a:gd name="T44" fmla="*/ 719 w 1389"/>
                    <a:gd name="T45" fmla="*/ 109 h 1471"/>
                    <a:gd name="T46" fmla="*/ 0 w 1389"/>
                    <a:gd name="T47" fmla="*/ 0 h 1471"/>
                    <a:gd name="T48" fmla="*/ 847 w 1389"/>
                    <a:gd name="T49" fmla="*/ 927 h 1471"/>
                    <a:gd name="T50" fmla="*/ 952 w 1389"/>
                    <a:gd name="T51" fmla="*/ 1387 h 1471"/>
                    <a:gd name="T52" fmla="*/ 1389 w 1389"/>
                    <a:gd name="T53" fmla="*/ 954 h 1471"/>
                    <a:gd name="T54" fmla="*/ 945 w 1389"/>
                    <a:gd name="T55" fmla="*/ 844 h 1471"/>
                    <a:gd name="T56" fmla="*/ 1249 w 1389"/>
                    <a:gd name="T57" fmla="*/ 961 h 1471"/>
                    <a:gd name="T58" fmla="*/ 1272 w 1389"/>
                    <a:gd name="T59" fmla="*/ 1271 h 1471"/>
                    <a:gd name="T60" fmla="*/ 964 w 1389"/>
                    <a:gd name="T61" fmla="*/ 1248 h 1471"/>
                    <a:gd name="T62" fmla="*/ 964 w 1389"/>
                    <a:gd name="T63" fmla="*/ 1044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9" h="1471">
                      <a:moveTo>
                        <a:pt x="94" y="1471"/>
                      </a:moveTo>
                      <a:cubicBezTo>
                        <a:pt x="94" y="1471"/>
                        <a:pt x="94" y="1471"/>
                        <a:pt x="94" y="1471"/>
                      </a:cubicBezTo>
                      <a:cubicBezTo>
                        <a:pt x="94" y="954"/>
                        <a:pt x="94" y="954"/>
                        <a:pt x="94" y="954"/>
                      </a:cubicBezTo>
                      <a:cubicBezTo>
                        <a:pt x="94" y="894"/>
                        <a:pt x="143" y="844"/>
                        <a:pt x="199" y="844"/>
                      </a:cubicBezTo>
                      <a:cubicBezTo>
                        <a:pt x="199" y="844"/>
                        <a:pt x="199" y="844"/>
                        <a:pt x="621" y="844"/>
                      </a:cubicBezTo>
                      <a:cubicBezTo>
                        <a:pt x="621" y="844"/>
                        <a:pt x="621" y="844"/>
                        <a:pt x="493" y="973"/>
                      </a:cubicBezTo>
                      <a:cubicBezTo>
                        <a:pt x="493" y="973"/>
                        <a:pt x="493" y="973"/>
                        <a:pt x="245" y="973"/>
                      </a:cubicBezTo>
                      <a:cubicBezTo>
                        <a:pt x="229" y="973"/>
                        <a:pt x="218" y="980"/>
                        <a:pt x="218" y="995"/>
                      </a:cubicBezTo>
                      <a:cubicBezTo>
                        <a:pt x="218" y="995"/>
                        <a:pt x="218" y="995"/>
                        <a:pt x="218" y="1346"/>
                      </a:cubicBezTo>
                      <a:cubicBezTo>
                        <a:pt x="218" y="1346"/>
                        <a:pt x="218" y="1346"/>
                        <a:pt x="568" y="1346"/>
                      </a:cubicBezTo>
                      <a:cubicBezTo>
                        <a:pt x="583" y="1346"/>
                        <a:pt x="594" y="1335"/>
                        <a:pt x="594" y="1320"/>
                      </a:cubicBezTo>
                      <a:cubicBezTo>
                        <a:pt x="594" y="1320"/>
                        <a:pt x="594" y="1320"/>
                        <a:pt x="594" y="1052"/>
                      </a:cubicBezTo>
                      <a:cubicBezTo>
                        <a:pt x="594" y="1052"/>
                        <a:pt x="594" y="1052"/>
                        <a:pt x="719" y="927"/>
                      </a:cubicBezTo>
                      <a:cubicBezTo>
                        <a:pt x="719" y="927"/>
                        <a:pt x="719" y="927"/>
                        <a:pt x="719" y="1365"/>
                      </a:cubicBezTo>
                      <a:cubicBezTo>
                        <a:pt x="719" y="1422"/>
                        <a:pt x="670" y="1471"/>
                        <a:pt x="609" y="1471"/>
                      </a:cubicBezTo>
                      <a:cubicBezTo>
                        <a:pt x="609" y="1471"/>
                        <a:pt x="609" y="1471"/>
                        <a:pt x="94" y="1471"/>
                      </a:cubicBezTo>
                      <a:close/>
                      <a:moveTo>
                        <a:pt x="1223" y="339"/>
                      </a:moveTo>
                      <a:cubicBezTo>
                        <a:pt x="1223" y="580"/>
                        <a:pt x="1223" y="580"/>
                        <a:pt x="1223" y="580"/>
                      </a:cubicBezTo>
                      <a:cubicBezTo>
                        <a:pt x="1223" y="592"/>
                        <a:pt x="1215" y="599"/>
                        <a:pt x="1204" y="599"/>
                      </a:cubicBezTo>
                      <a:cubicBezTo>
                        <a:pt x="1046" y="599"/>
                        <a:pt x="1046" y="599"/>
                        <a:pt x="1046" y="599"/>
                      </a:cubicBezTo>
                      <a:cubicBezTo>
                        <a:pt x="929" y="716"/>
                        <a:pt x="929" y="716"/>
                        <a:pt x="929" y="716"/>
                      </a:cubicBezTo>
                      <a:cubicBezTo>
                        <a:pt x="1257" y="716"/>
                        <a:pt x="1257" y="716"/>
                        <a:pt x="1257" y="716"/>
                      </a:cubicBezTo>
                      <a:cubicBezTo>
                        <a:pt x="1302" y="716"/>
                        <a:pt x="1340" y="682"/>
                        <a:pt x="1340" y="633"/>
                      </a:cubicBezTo>
                      <a:cubicBezTo>
                        <a:pt x="1340" y="219"/>
                        <a:pt x="1340" y="219"/>
                        <a:pt x="1340" y="219"/>
                      </a:cubicBezTo>
                      <a:cubicBezTo>
                        <a:pt x="925" y="219"/>
                        <a:pt x="925" y="219"/>
                        <a:pt x="925" y="219"/>
                      </a:cubicBezTo>
                      <a:cubicBezTo>
                        <a:pt x="880" y="219"/>
                        <a:pt x="842" y="256"/>
                        <a:pt x="842" y="301"/>
                      </a:cubicBezTo>
                      <a:cubicBezTo>
                        <a:pt x="846" y="622"/>
                        <a:pt x="846" y="622"/>
                        <a:pt x="846" y="622"/>
                      </a:cubicBezTo>
                      <a:cubicBezTo>
                        <a:pt x="963" y="505"/>
                        <a:pt x="963" y="505"/>
                        <a:pt x="963" y="505"/>
                      </a:cubicBezTo>
                      <a:cubicBezTo>
                        <a:pt x="963" y="354"/>
                        <a:pt x="963" y="354"/>
                        <a:pt x="963" y="354"/>
                      </a:cubicBezTo>
                      <a:cubicBezTo>
                        <a:pt x="963" y="347"/>
                        <a:pt x="970" y="335"/>
                        <a:pt x="982" y="335"/>
                      </a:cubicBezTo>
                      <a:cubicBezTo>
                        <a:pt x="1223" y="339"/>
                        <a:pt x="1223" y="339"/>
                        <a:pt x="1223" y="339"/>
                      </a:cubicBezTo>
                      <a:cubicBezTo>
                        <a:pt x="1223" y="339"/>
                        <a:pt x="1223" y="339"/>
                        <a:pt x="1223" y="339"/>
                      </a:cubicBezTo>
                      <a:close/>
                      <a:moveTo>
                        <a:pt x="0" y="0"/>
                      </a:moveTo>
                      <a:cubicBezTo>
                        <a:pt x="0" y="0"/>
                        <a:pt x="0" y="0"/>
                        <a:pt x="0" y="0"/>
                      </a:cubicBezTo>
                      <a:cubicBezTo>
                        <a:pt x="0" y="610"/>
                        <a:pt x="0" y="610"/>
                        <a:pt x="0" y="610"/>
                      </a:cubicBezTo>
                      <a:cubicBezTo>
                        <a:pt x="0" y="671"/>
                        <a:pt x="56" y="716"/>
                        <a:pt x="117" y="716"/>
                      </a:cubicBezTo>
                      <a:cubicBezTo>
                        <a:pt x="117" y="716"/>
                        <a:pt x="117" y="716"/>
                        <a:pt x="636" y="716"/>
                      </a:cubicBezTo>
                      <a:cubicBezTo>
                        <a:pt x="636" y="716"/>
                        <a:pt x="636" y="716"/>
                        <a:pt x="504" y="584"/>
                      </a:cubicBezTo>
                      <a:cubicBezTo>
                        <a:pt x="504" y="584"/>
                        <a:pt x="504" y="584"/>
                        <a:pt x="158" y="584"/>
                      </a:cubicBezTo>
                      <a:cubicBezTo>
                        <a:pt x="147" y="584"/>
                        <a:pt x="135" y="573"/>
                        <a:pt x="135" y="561"/>
                      </a:cubicBezTo>
                      <a:cubicBezTo>
                        <a:pt x="135" y="561"/>
                        <a:pt x="135" y="561"/>
                        <a:pt x="135" y="135"/>
                      </a:cubicBezTo>
                      <a:cubicBezTo>
                        <a:pt x="135" y="135"/>
                        <a:pt x="135" y="135"/>
                        <a:pt x="560" y="135"/>
                      </a:cubicBezTo>
                      <a:cubicBezTo>
                        <a:pt x="572" y="135"/>
                        <a:pt x="583" y="147"/>
                        <a:pt x="583" y="158"/>
                      </a:cubicBezTo>
                      <a:cubicBezTo>
                        <a:pt x="583" y="158"/>
                        <a:pt x="583" y="158"/>
                        <a:pt x="583" y="482"/>
                      </a:cubicBezTo>
                      <a:cubicBezTo>
                        <a:pt x="583" y="482"/>
                        <a:pt x="583" y="482"/>
                        <a:pt x="719" y="618"/>
                      </a:cubicBezTo>
                      <a:cubicBezTo>
                        <a:pt x="719" y="618"/>
                        <a:pt x="719" y="618"/>
                        <a:pt x="719" y="109"/>
                      </a:cubicBezTo>
                      <a:cubicBezTo>
                        <a:pt x="719" y="49"/>
                        <a:pt x="670" y="3"/>
                        <a:pt x="609" y="3"/>
                      </a:cubicBezTo>
                      <a:cubicBezTo>
                        <a:pt x="609" y="3"/>
                        <a:pt x="609" y="3"/>
                        <a:pt x="0" y="0"/>
                      </a:cubicBezTo>
                      <a:close/>
                      <a:moveTo>
                        <a:pt x="964" y="1044"/>
                      </a:moveTo>
                      <a:cubicBezTo>
                        <a:pt x="847" y="927"/>
                        <a:pt x="847" y="927"/>
                        <a:pt x="847" y="927"/>
                      </a:cubicBezTo>
                      <a:cubicBezTo>
                        <a:pt x="847" y="1282"/>
                        <a:pt x="847" y="1282"/>
                        <a:pt x="847" y="1282"/>
                      </a:cubicBezTo>
                      <a:cubicBezTo>
                        <a:pt x="847" y="1342"/>
                        <a:pt x="892" y="1387"/>
                        <a:pt x="952" y="1387"/>
                      </a:cubicBezTo>
                      <a:cubicBezTo>
                        <a:pt x="1389" y="1391"/>
                        <a:pt x="1389" y="1391"/>
                        <a:pt x="1389" y="1391"/>
                      </a:cubicBezTo>
                      <a:cubicBezTo>
                        <a:pt x="1389" y="954"/>
                        <a:pt x="1389" y="954"/>
                        <a:pt x="1389" y="954"/>
                      </a:cubicBezTo>
                      <a:cubicBezTo>
                        <a:pt x="1389" y="893"/>
                        <a:pt x="1343" y="844"/>
                        <a:pt x="1283" y="844"/>
                      </a:cubicBezTo>
                      <a:cubicBezTo>
                        <a:pt x="945" y="844"/>
                        <a:pt x="945" y="844"/>
                        <a:pt x="945" y="844"/>
                      </a:cubicBezTo>
                      <a:cubicBezTo>
                        <a:pt x="1061" y="961"/>
                        <a:pt x="1061" y="961"/>
                        <a:pt x="1061" y="961"/>
                      </a:cubicBezTo>
                      <a:cubicBezTo>
                        <a:pt x="1249" y="961"/>
                        <a:pt x="1249" y="961"/>
                        <a:pt x="1249" y="961"/>
                      </a:cubicBezTo>
                      <a:cubicBezTo>
                        <a:pt x="1261" y="961"/>
                        <a:pt x="1272" y="973"/>
                        <a:pt x="1272" y="988"/>
                      </a:cubicBezTo>
                      <a:cubicBezTo>
                        <a:pt x="1272" y="1271"/>
                        <a:pt x="1272" y="1271"/>
                        <a:pt x="1272" y="1271"/>
                      </a:cubicBezTo>
                      <a:cubicBezTo>
                        <a:pt x="986" y="1271"/>
                        <a:pt x="986" y="1271"/>
                        <a:pt x="986" y="1271"/>
                      </a:cubicBezTo>
                      <a:cubicBezTo>
                        <a:pt x="975" y="1271"/>
                        <a:pt x="964" y="1259"/>
                        <a:pt x="964" y="1248"/>
                      </a:cubicBezTo>
                      <a:cubicBezTo>
                        <a:pt x="964" y="1044"/>
                        <a:pt x="964" y="1044"/>
                        <a:pt x="964" y="1044"/>
                      </a:cubicBezTo>
                      <a:cubicBezTo>
                        <a:pt x="964" y="1044"/>
                        <a:pt x="964" y="1044"/>
                        <a:pt x="964" y="10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2174">
                    <a:defRPr/>
                  </a:pPr>
                  <a:endParaRPr lang="en-US" sz="2400" kern="0" dirty="0">
                    <a:solidFill>
                      <a:srgbClr val="FFFFFF"/>
                    </a:solidFill>
                  </a:endParaRPr>
                </a:p>
              </p:txBody>
            </p:sp>
          </p:grpSp>
          <p:grpSp>
            <p:nvGrpSpPr>
              <p:cNvPr id="32" name="Group 31"/>
              <p:cNvGrpSpPr/>
              <p:nvPr/>
            </p:nvGrpSpPr>
            <p:grpSpPr>
              <a:xfrm>
                <a:off x="-1239759" y="3484267"/>
                <a:ext cx="450523" cy="868572"/>
                <a:chOff x="-1239759" y="3484267"/>
                <a:chExt cx="450523" cy="868572"/>
              </a:xfrm>
            </p:grpSpPr>
            <p:sp>
              <p:nvSpPr>
                <p:cNvPr id="33" name="Freeform 48"/>
                <p:cNvSpPr>
                  <a:spLocks noEditPoints="1"/>
                </p:cNvSpPr>
                <p:nvPr/>
              </p:nvSpPr>
              <p:spPr bwMode="black">
                <a:xfrm>
                  <a:off x="-1239759" y="3484267"/>
                  <a:ext cx="450523" cy="868572"/>
                </a:xfrm>
                <a:custGeom>
                  <a:avLst/>
                  <a:gdLst>
                    <a:gd name="T0" fmla="*/ 544 w 602"/>
                    <a:gd name="T1" fmla="*/ 95 h 1156"/>
                    <a:gd name="T2" fmla="*/ 119 w 602"/>
                    <a:gd name="T3" fmla="*/ 1068 h 1156"/>
                    <a:gd name="T4" fmla="*/ 112 w 602"/>
                    <a:gd name="T5" fmla="*/ 1048 h 1156"/>
                    <a:gd name="T6" fmla="*/ 288 w 602"/>
                    <a:gd name="T7" fmla="*/ 1050 h 1156"/>
                    <a:gd name="T8" fmla="*/ 296 w 602"/>
                    <a:gd name="T9" fmla="*/ 1053 h 1156"/>
                    <a:gd name="T10" fmla="*/ 291 w 602"/>
                    <a:gd name="T11" fmla="*/ 1071 h 1156"/>
                    <a:gd name="T12" fmla="*/ 290 w 602"/>
                    <a:gd name="T13" fmla="*/ 1072 h 1156"/>
                    <a:gd name="T14" fmla="*/ 290 w 602"/>
                    <a:gd name="T15" fmla="*/ 1072 h 1156"/>
                    <a:gd name="T16" fmla="*/ 276 w 602"/>
                    <a:gd name="T17" fmla="*/ 1069 h 1156"/>
                    <a:gd name="T18" fmla="*/ 271 w 602"/>
                    <a:gd name="T19" fmla="*/ 1071 h 1156"/>
                    <a:gd name="T20" fmla="*/ 275 w 602"/>
                    <a:gd name="T21" fmla="*/ 1052 h 1156"/>
                    <a:gd name="T22" fmla="*/ 285 w 602"/>
                    <a:gd name="T23" fmla="*/ 1050 h 1156"/>
                    <a:gd name="T24" fmla="*/ 298 w 602"/>
                    <a:gd name="T25" fmla="*/ 1055 h 1156"/>
                    <a:gd name="T26" fmla="*/ 315 w 602"/>
                    <a:gd name="T27" fmla="*/ 1058 h 1156"/>
                    <a:gd name="T28" fmla="*/ 319 w 602"/>
                    <a:gd name="T29" fmla="*/ 1057 h 1156"/>
                    <a:gd name="T30" fmla="*/ 320 w 602"/>
                    <a:gd name="T31" fmla="*/ 1057 h 1156"/>
                    <a:gd name="T32" fmla="*/ 314 w 602"/>
                    <a:gd name="T33" fmla="*/ 1075 h 1156"/>
                    <a:gd name="T34" fmla="*/ 301 w 602"/>
                    <a:gd name="T35" fmla="*/ 1077 h 1156"/>
                    <a:gd name="T36" fmla="*/ 292 w 602"/>
                    <a:gd name="T37" fmla="*/ 1073 h 1156"/>
                    <a:gd name="T38" fmla="*/ 298 w 602"/>
                    <a:gd name="T39" fmla="*/ 1055 h 1156"/>
                    <a:gd name="T40" fmla="*/ 298 w 602"/>
                    <a:gd name="T41" fmla="*/ 1055 h 1156"/>
                    <a:gd name="T42" fmla="*/ 298 w 602"/>
                    <a:gd name="T43" fmla="*/ 1055 h 1156"/>
                    <a:gd name="T44" fmla="*/ 305 w 602"/>
                    <a:gd name="T45" fmla="*/ 1034 h 1156"/>
                    <a:gd name="T46" fmla="*/ 318 w 602"/>
                    <a:gd name="T47" fmla="*/ 1037 h 1156"/>
                    <a:gd name="T48" fmla="*/ 325 w 602"/>
                    <a:gd name="T49" fmla="*/ 1035 h 1156"/>
                    <a:gd name="T50" fmla="*/ 326 w 602"/>
                    <a:gd name="T51" fmla="*/ 1035 h 1156"/>
                    <a:gd name="T52" fmla="*/ 314 w 602"/>
                    <a:gd name="T53" fmla="*/ 1056 h 1156"/>
                    <a:gd name="T54" fmla="*/ 299 w 602"/>
                    <a:gd name="T55" fmla="*/ 1052 h 1156"/>
                    <a:gd name="T56" fmla="*/ 299 w 602"/>
                    <a:gd name="T57" fmla="*/ 1052 h 1156"/>
                    <a:gd name="T58" fmla="*/ 304 w 602"/>
                    <a:gd name="T59" fmla="*/ 1034 h 1156"/>
                    <a:gd name="T60" fmla="*/ 292 w 602"/>
                    <a:gd name="T61" fmla="*/ 1028 h 1156"/>
                    <a:gd name="T62" fmla="*/ 302 w 602"/>
                    <a:gd name="T63" fmla="*/ 1032 h 1156"/>
                    <a:gd name="T64" fmla="*/ 302 w 602"/>
                    <a:gd name="T65" fmla="*/ 1032 h 1156"/>
                    <a:gd name="T66" fmla="*/ 297 w 602"/>
                    <a:gd name="T67" fmla="*/ 1050 h 1156"/>
                    <a:gd name="T68" fmla="*/ 297 w 602"/>
                    <a:gd name="T69" fmla="*/ 1050 h 1156"/>
                    <a:gd name="T70" fmla="*/ 296 w 602"/>
                    <a:gd name="T71" fmla="*/ 1050 h 1156"/>
                    <a:gd name="T72" fmla="*/ 296 w 602"/>
                    <a:gd name="T73" fmla="*/ 1050 h 1156"/>
                    <a:gd name="T74" fmla="*/ 296 w 602"/>
                    <a:gd name="T75" fmla="*/ 1050 h 1156"/>
                    <a:gd name="T76" fmla="*/ 277 w 602"/>
                    <a:gd name="T77" fmla="*/ 1049 h 1156"/>
                    <a:gd name="T78" fmla="*/ 277 w 602"/>
                    <a:gd name="T79" fmla="*/ 1049 h 1156"/>
                    <a:gd name="T80" fmla="*/ 277 w 602"/>
                    <a:gd name="T81" fmla="*/ 1049 h 1156"/>
                    <a:gd name="T82" fmla="*/ 276 w 602"/>
                    <a:gd name="T83" fmla="*/ 1049 h 1156"/>
                    <a:gd name="T84" fmla="*/ 281 w 602"/>
                    <a:gd name="T85" fmla="*/ 1032 h 1156"/>
                    <a:gd name="T86" fmla="*/ 287 w 602"/>
                    <a:gd name="T87" fmla="*/ 1029 h 1156"/>
                    <a:gd name="T88" fmla="*/ 467 w 602"/>
                    <a:gd name="T89" fmla="*/ 1059 h 1156"/>
                    <a:gd name="T90" fmla="*/ 478 w 602"/>
                    <a:gd name="T91" fmla="*/ 1064 h 1156"/>
                    <a:gd name="T92" fmla="*/ 466 w 602"/>
                    <a:gd name="T93" fmla="*/ 1048 h 1156"/>
                    <a:gd name="T94" fmla="*/ 602 w 602"/>
                    <a:gd name="T95" fmla="*/ 1116 h 1156"/>
                    <a:gd name="T96" fmla="*/ 0 w 602"/>
                    <a:gd name="T97" fmla="*/ 40 h 1156"/>
                    <a:gd name="T98" fmla="*/ 602 w 602"/>
                    <a:gd name="T99" fmla="*/ 1116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2" h="1156">
                      <a:moveTo>
                        <a:pt x="54" y="95"/>
                      </a:moveTo>
                      <a:cubicBezTo>
                        <a:pt x="54" y="367"/>
                        <a:pt x="54" y="639"/>
                        <a:pt x="54" y="911"/>
                      </a:cubicBezTo>
                      <a:cubicBezTo>
                        <a:pt x="217" y="911"/>
                        <a:pt x="381" y="911"/>
                        <a:pt x="544" y="911"/>
                      </a:cubicBezTo>
                      <a:cubicBezTo>
                        <a:pt x="544" y="639"/>
                        <a:pt x="544" y="367"/>
                        <a:pt x="544" y="95"/>
                      </a:cubicBezTo>
                      <a:cubicBezTo>
                        <a:pt x="381" y="95"/>
                        <a:pt x="217" y="95"/>
                        <a:pt x="54" y="95"/>
                      </a:cubicBezTo>
                      <a:close/>
                      <a:moveTo>
                        <a:pt x="112" y="1053"/>
                      </a:moveTo>
                      <a:cubicBezTo>
                        <a:pt x="126" y="1068"/>
                        <a:pt x="126" y="1068"/>
                        <a:pt x="126" y="1068"/>
                      </a:cubicBezTo>
                      <a:cubicBezTo>
                        <a:pt x="119" y="1068"/>
                        <a:pt x="119" y="1068"/>
                        <a:pt x="119" y="1068"/>
                      </a:cubicBezTo>
                      <a:cubicBezTo>
                        <a:pt x="103" y="1050"/>
                        <a:pt x="103" y="1050"/>
                        <a:pt x="103" y="1050"/>
                      </a:cubicBezTo>
                      <a:cubicBezTo>
                        <a:pt x="119" y="1034"/>
                        <a:pt x="119" y="1034"/>
                        <a:pt x="119" y="1034"/>
                      </a:cubicBezTo>
                      <a:cubicBezTo>
                        <a:pt x="126" y="1034"/>
                        <a:pt x="126" y="1034"/>
                        <a:pt x="126" y="1034"/>
                      </a:cubicBezTo>
                      <a:cubicBezTo>
                        <a:pt x="112" y="1048"/>
                        <a:pt x="112" y="1048"/>
                        <a:pt x="112" y="1048"/>
                      </a:cubicBezTo>
                      <a:cubicBezTo>
                        <a:pt x="137" y="1048"/>
                        <a:pt x="137" y="1048"/>
                        <a:pt x="137" y="1048"/>
                      </a:cubicBezTo>
                      <a:cubicBezTo>
                        <a:pt x="137" y="1053"/>
                        <a:pt x="137" y="1053"/>
                        <a:pt x="137" y="1053"/>
                      </a:cubicBezTo>
                      <a:lnTo>
                        <a:pt x="112" y="1053"/>
                      </a:lnTo>
                      <a:close/>
                      <a:moveTo>
                        <a:pt x="288" y="1050"/>
                      </a:moveTo>
                      <a:cubicBezTo>
                        <a:pt x="291" y="1050"/>
                        <a:pt x="294" y="1052"/>
                        <a:pt x="296" y="1053"/>
                      </a:cubicBezTo>
                      <a:cubicBezTo>
                        <a:pt x="296" y="1053"/>
                        <a:pt x="296" y="1053"/>
                        <a:pt x="296" y="1053"/>
                      </a:cubicBezTo>
                      <a:cubicBezTo>
                        <a:pt x="296" y="1053"/>
                        <a:pt x="296" y="1053"/>
                        <a:pt x="296" y="1053"/>
                      </a:cubicBezTo>
                      <a:cubicBezTo>
                        <a:pt x="296" y="1053"/>
                        <a:pt x="296" y="1053"/>
                        <a:pt x="296" y="1053"/>
                      </a:cubicBezTo>
                      <a:cubicBezTo>
                        <a:pt x="296" y="1053"/>
                        <a:pt x="296" y="1053"/>
                        <a:pt x="296" y="1053"/>
                      </a:cubicBezTo>
                      <a:cubicBezTo>
                        <a:pt x="296" y="1054"/>
                        <a:pt x="296" y="1054"/>
                        <a:pt x="296" y="1054"/>
                      </a:cubicBezTo>
                      <a:cubicBezTo>
                        <a:pt x="296" y="1054"/>
                        <a:pt x="291" y="1071"/>
                        <a:pt x="291" y="1072"/>
                      </a:cubicBezTo>
                      <a:cubicBezTo>
                        <a:pt x="291" y="1071"/>
                        <a:pt x="291" y="1071"/>
                        <a:pt x="291" y="1071"/>
                      </a:cubicBezTo>
                      <a:cubicBezTo>
                        <a:pt x="291" y="1072"/>
                        <a:pt x="291" y="1072"/>
                        <a:pt x="291"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89" y="1071"/>
                        <a:pt x="288" y="1071"/>
                        <a:pt x="286" y="1070"/>
                      </a:cubicBezTo>
                      <a:cubicBezTo>
                        <a:pt x="285" y="1069"/>
                        <a:pt x="285" y="1069"/>
                        <a:pt x="284" y="1069"/>
                      </a:cubicBezTo>
                      <a:cubicBezTo>
                        <a:pt x="283" y="1069"/>
                        <a:pt x="281" y="1069"/>
                        <a:pt x="280" y="1069"/>
                      </a:cubicBezTo>
                      <a:cubicBezTo>
                        <a:pt x="279" y="1069"/>
                        <a:pt x="278" y="1069"/>
                        <a:pt x="276" y="1069"/>
                      </a:cubicBezTo>
                      <a:cubicBezTo>
                        <a:pt x="274" y="1069"/>
                        <a:pt x="273" y="1070"/>
                        <a:pt x="271" y="1071"/>
                      </a:cubicBezTo>
                      <a:cubicBezTo>
                        <a:pt x="271" y="1071"/>
                        <a:pt x="271" y="1071"/>
                        <a:pt x="271" y="1071"/>
                      </a:cubicBezTo>
                      <a:cubicBezTo>
                        <a:pt x="271" y="1071"/>
                        <a:pt x="271" y="1071"/>
                        <a:pt x="271" y="1071"/>
                      </a:cubicBezTo>
                      <a:cubicBezTo>
                        <a:pt x="271" y="1071"/>
                        <a:pt x="271" y="1071"/>
                        <a:pt x="271" y="1071"/>
                      </a:cubicBezTo>
                      <a:cubicBezTo>
                        <a:pt x="270" y="1070"/>
                        <a:pt x="270" y="1070"/>
                        <a:pt x="270" y="1070"/>
                      </a:cubicBezTo>
                      <a:cubicBezTo>
                        <a:pt x="270" y="1070"/>
                        <a:pt x="270" y="1070"/>
                        <a:pt x="270" y="1070"/>
                      </a:cubicBezTo>
                      <a:cubicBezTo>
                        <a:pt x="275" y="1052"/>
                        <a:pt x="275" y="1052"/>
                        <a:pt x="275" y="1052"/>
                      </a:cubicBezTo>
                      <a:cubicBezTo>
                        <a:pt x="275" y="1052"/>
                        <a:pt x="275" y="1052"/>
                        <a:pt x="275" y="1052"/>
                      </a:cubicBezTo>
                      <a:cubicBezTo>
                        <a:pt x="275" y="1052"/>
                        <a:pt x="275" y="1052"/>
                        <a:pt x="275" y="1052"/>
                      </a:cubicBezTo>
                      <a:cubicBezTo>
                        <a:pt x="277" y="1051"/>
                        <a:pt x="278" y="1051"/>
                        <a:pt x="279" y="1051"/>
                      </a:cubicBezTo>
                      <a:cubicBezTo>
                        <a:pt x="280" y="1050"/>
                        <a:pt x="281" y="1050"/>
                        <a:pt x="282" y="1050"/>
                      </a:cubicBezTo>
                      <a:cubicBezTo>
                        <a:pt x="283" y="1050"/>
                        <a:pt x="284" y="1050"/>
                        <a:pt x="285" y="1050"/>
                      </a:cubicBezTo>
                      <a:cubicBezTo>
                        <a:pt x="286" y="1050"/>
                        <a:pt x="287" y="1050"/>
                        <a:pt x="288" y="1050"/>
                      </a:cubicBezTo>
                      <a:close/>
                      <a:moveTo>
                        <a:pt x="298" y="1055"/>
                      </a:moveTo>
                      <a:cubicBezTo>
                        <a:pt x="298" y="1055"/>
                        <a:pt x="298" y="1055"/>
                        <a:pt x="298" y="1055"/>
                      </a:cubicBezTo>
                      <a:cubicBezTo>
                        <a:pt x="298" y="1055"/>
                        <a:pt x="298" y="1055"/>
                        <a:pt x="298" y="1055"/>
                      </a:cubicBezTo>
                      <a:cubicBezTo>
                        <a:pt x="300" y="1056"/>
                        <a:pt x="301" y="1056"/>
                        <a:pt x="302" y="1057"/>
                      </a:cubicBezTo>
                      <a:cubicBezTo>
                        <a:pt x="303" y="1058"/>
                        <a:pt x="305" y="1058"/>
                        <a:pt x="306" y="1058"/>
                      </a:cubicBezTo>
                      <a:cubicBezTo>
                        <a:pt x="308" y="1058"/>
                        <a:pt x="310" y="1058"/>
                        <a:pt x="312" y="1058"/>
                      </a:cubicBezTo>
                      <a:cubicBezTo>
                        <a:pt x="313" y="1058"/>
                        <a:pt x="314" y="1058"/>
                        <a:pt x="315" y="1058"/>
                      </a:cubicBezTo>
                      <a:cubicBezTo>
                        <a:pt x="316" y="1057"/>
                        <a:pt x="317" y="1057"/>
                        <a:pt x="319" y="1056"/>
                      </a:cubicBezTo>
                      <a:cubicBezTo>
                        <a:pt x="319" y="1056"/>
                        <a:pt x="319" y="1057"/>
                        <a:pt x="319" y="1057"/>
                      </a:cubicBezTo>
                      <a:cubicBezTo>
                        <a:pt x="319" y="1057"/>
                        <a:pt x="319" y="1057"/>
                        <a:pt x="319" y="1057"/>
                      </a:cubicBezTo>
                      <a:cubicBezTo>
                        <a:pt x="319" y="1057"/>
                        <a:pt x="319" y="1057"/>
                        <a:pt x="319" y="1057"/>
                      </a:cubicBezTo>
                      <a:cubicBezTo>
                        <a:pt x="319" y="1057"/>
                        <a:pt x="319" y="1057"/>
                        <a:pt x="319" y="1057"/>
                      </a:cubicBezTo>
                      <a:cubicBezTo>
                        <a:pt x="319" y="1057"/>
                        <a:pt x="320" y="1057"/>
                        <a:pt x="320" y="1057"/>
                      </a:cubicBezTo>
                      <a:cubicBezTo>
                        <a:pt x="320" y="1057"/>
                        <a:pt x="320" y="1057"/>
                        <a:pt x="320" y="1057"/>
                      </a:cubicBezTo>
                      <a:cubicBezTo>
                        <a:pt x="320" y="1057"/>
                        <a:pt x="320" y="1057"/>
                        <a:pt x="320" y="1057"/>
                      </a:cubicBezTo>
                      <a:cubicBezTo>
                        <a:pt x="320" y="1057"/>
                        <a:pt x="320" y="1057"/>
                        <a:pt x="320" y="1057"/>
                      </a:cubicBezTo>
                      <a:cubicBezTo>
                        <a:pt x="320" y="1057"/>
                        <a:pt x="315" y="1075"/>
                        <a:pt x="315" y="1075"/>
                      </a:cubicBezTo>
                      <a:cubicBezTo>
                        <a:pt x="314" y="1075"/>
                        <a:pt x="314" y="1075"/>
                        <a:pt x="314" y="1075"/>
                      </a:cubicBezTo>
                      <a:cubicBezTo>
                        <a:pt x="314" y="1075"/>
                        <a:pt x="314" y="1075"/>
                        <a:pt x="314" y="1075"/>
                      </a:cubicBezTo>
                      <a:cubicBezTo>
                        <a:pt x="313" y="1076"/>
                        <a:pt x="312" y="1076"/>
                        <a:pt x="311" y="1076"/>
                      </a:cubicBezTo>
                      <a:cubicBezTo>
                        <a:pt x="309" y="1077"/>
                        <a:pt x="308" y="1077"/>
                        <a:pt x="307" y="1077"/>
                      </a:cubicBezTo>
                      <a:cubicBezTo>
                        <a:pt x="306" y="1077"/>
                        <a:pt x="305" y="1077"/>
                        <a:pt x="304" y="1077"/>
                      </a:cubicBezTo>
                      <a:cubicBezTo>
                        <a:pt x="303" y="1077"/>
                        <a:pt x="302" y="1077"/>
                        <a:pt x="301" y="1077"/>
                      </a:cubicBezTo>
                      <a:cubicBezTo>
                        <a:pt x="300" y="1077"/>
                        <a:pt x="300" y="1077"/>
                        <a:pt x="299" y="1077"/>
                      </a:cubicBezTo>
                      <a:cubicBezTo>
                        <a:pt x="298" y="1076"/>
                        <a:pt x="297" y="1076"/>
                        <a:pt x="297" y="1076"/>
                      </a:cubicBezTo>
                      <a:cubicBezTo>
                        <a:pt x="295" y="1075"/>
                        <a:pt x="294" y="1075"/>
                        <a:pt x="293" y="1074"/>
                      </a:cubicBezTo>
                      <a:cubicBezTo>
                        <a:pt x="293" y="1074"/>
                        <a:pt x="292" y="1073"/>
                        <a:pt x="292" y="1073"/>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lose/>
                      <a:moveTo>
                        <a:pt x="305" y="1034"/>
                      </a:moveTo>
                      <a:cubicBezTo>
                        <a:pt x="306" y="1034"/>
                        <a:pt x="307" y="1035"/>
                        <a:pt x="308" y="1036"/>
                      </a:cubicBezTo>
                      <a:cubicBezTo>
                        <a:pt x="310" y="1036"/>
                        <a:pt x="311" y="1037"/>
                        <a:pt x="313" y="1037"/>
                      </a:cubicBezTo>
                      <a:cubicBezTo>
                        <a:pt x="313" y="1037"/>
                        <a:pt x="314" y="1037"/>
                        <a:pt x="315" y="1037"/>
                      </a:cubicBezTo>
                      <a:cubicBezTo>
                        <a:pt x="316" y="1037"/>
                        <a:pt x="317" y="1037"/>
                        <a:pt x="318" y="1037"/>
                      </a:cubicBezTo>
                      <a:cubicBezTo>
                        <a:pt x="319" y="1037"/>
                        <a:pt x="320" y="1036"/>
                        <a:pt x="321" y="1036"/>
                      </a:cubicBezTo>
                      <a:cubicBezTo>
                        <a:pt x="322" y="1036"/>
                        <a:pt x="324" y="1035"/>
                        <a:pt x="325" y="1035"/>
                      </a:cubicBezTo>
                      <a:cubicBezTo>
                        <a:pt x="325" y="1035"/>
                        <a:pt x="325" y="1035"/>
                        <a:pt x="325" y="1035"/>
                      </a:cubicBezTo>
                      <a:cubicBezTo>
                        <a:pt x="325" y="1035"/>
                        <a:pt x="325" y="1035"/>
                        <a:pt x="325" y="1035"/>
                      </a:cubicBezTo>
                      <a:cubicBezTo>
                        <a:pt x="325" y="1035"/>
                        <a:pt x="325" y="1035"/>
                        <a:pt x="325" y="1035"/>
                      </a:cubicBezTo>
                      <a:cubicBezTo>
                        <a:pt x="325" y="1035"/>
                        <a:pt x="326" y="1035"/>
                        <a:pt x="326" y="1035"/>
                      </a:cubicBezTo>
                      <a:cubicBezTo>
                        <a:pt x="326" y="1035"/>
                        <a:pt x="326" y="1035"/>
                        <a:pt x="326" y="1035"/>
                      </a:cubicBezTo>
                      <a:cubicBezTo>
                        <a:pt x="326" y="1035"/>
                        <a:pt x="326" y="1035"/>
                        <a:pt x="326" y="1035"/>
                      </a:cubicBezTo>
                      <a:cubicBezTo>
                        <a:pt x="326" y="1035"/>
                        <a:pt x="321" y="1054"/>
                        <a:pt x="321" y="1054"/>
                      </a:cubicBezTo>
                      <a:cubicBezTo>
                        <a:pt x="321" y="1054"/>
                        <a:pt x="320" y="1054"/>
                        <a:pt x="320" y="1054"/>
                      </a:cubicBezTo>
                      <a:cubicBezTo>
                        <a:pt x="320" y="1054"/>
                        <a:pt x="320" y="1054"/>
                        <a:pt x="320" y="1054"/>
                      </a:cubicBezTo>
                      <a:cubicBezTo>
                        <a:pt x="318" y="1055"/>
                        <a:pt x="316" y="1055"/>
                        <a:pt x="314" y="1056"/>
                      </a:cubicBezTo>
                      <a:cubicBezTo>
                        <a:pt x="313" y="1056"/>
                        <a:pt x="311" y="1056"/>
                        <a:pt x="310" y="1056"/>
                      </a:cubicBezTo>
                      <a:cubicBezTo>
                        <a:pt x="308" y="1056"/>
                        <a:pt x="307" y="1056"/>
                        <a:pt x="306" y="1056"/>
                      </a:cubicBezTo>
                      <a:cubicBezTo>
                        <a:pt x="304" y="1055"/>
                        <a:pt x="302" y="1054"/>
                        <a:pt x="300" y="1053"/>
                      </a:cubicBezTo>
                      <a:cubicBezTo>
                        <a:pt x="300" y="1053"/>
                        <a:pt x="299" y="1053"/>
                        <a:pt x="299" y="1052"/>
                      </a:cubicBezTo>
                      <a:cubicBezTo>
                        <a:pt x="299" y="1052"/>
                        <a:pt x="299" y="1052"/>
                        <a:pt x="299" y="1052"/>
                      </a:cubicBezTo>
                      <a:cubicBezTo>
                        <a:pt x="299" y="1052"/>
                        <a:pt x="299" y="1052"/>
                        <a:pt x="299" y="1052"/>
                      </a:cubicBezTo>
                      <a:cubicBezTo>
                        <a:pt x="299" y="1052"/>
                        <a:pt x="299" y="1052"/>
                        <a:pt x="299" y="1052"/>
                      </a:cubicBezTo>
                      <a:cubicBezTo>
                        <a:pt x="299" y="1052"/>
                        <a:pt x="299" y="1052"/>
                        <a:pt x="299" y="1052"/>
                      </a:cubicBezTo>
                      <a:cubicBezTo>
                        <a:pt x="299" y="1052"/>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3"/>
                        <a:pt x="304" y="1033"/>
                        <a:pt x="305" y="1034"/>
                      </a:cubicBezTo>
                      <a:close/>
                      <a:moveTo>
                        <a:pt x="292" y="1028"/>
                      </a:moveTo>
                      <a:cubicBezTo>
                        <a:pt x="295" y="1028"/>
                        <a:pt x="297" y="1029"/>
                        <a:pt x="299" y="1030"/>
                      </a:cubicBezTo>
                      <a:cubicBezTo>
                        <a:pt x="299" y="1030"/>
                        <a:pt x="299" y="1030"/>
                        <a:pt x="299" y="1030"/>
                      </a:cubicBezTo>
                      <a:cubicBezTo>
                        <a:pt x="300" y="1030"/>
                        <a:pt x="301" y="1031"/>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3"/>
                        <a:pt x="302" y="1033"/>
                        <a:pt x="302" y="1033"/>
                      </a:cubicBezTo>
                      <a:cubicBezTo>
                        <a:pt x="300" y="1039"/>
                        <a:pt x="300" y="1039"/>
                        <a:pt x="300" y="1039"/>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5" y="1049"/>
                        <a:pt x="294" y="1049"/>
                        <a:pt x="292" y="1048"/>
                      </a:cubicBezTo>
                      <a:cubicBezTo>
                        <a:pt x="291" y="1048"/>
                        <a:pt x="290" y="1047"/>
                        <a:pt x="288" y="1047"/>
                      </a:cubicBezTo>
                      <a:cubicBezTo>
                        <a:pt x="285" y="1047"/>
                        <a:pt x="281" y="1047"/>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81" y="1032"/>
                        <a:pt x="281" y="1032"/>
                        <a:pt x="281" y="1032"/>
                      </a:cubicBezTo>
                      <a:cubicBezTo>
                        <a:pt x="281" y="1031"/>
                        <a:pt x="281" y="1031"/>
                        <a:pt x="281" y="1031"/>
                      </a:cubicBezTo>
                      <a:cubicBezTo>
                        <a:pt x="281" y="1030"/>
                        <a:pt x="282" y="1030"/>
                        <a:pt x="282" y="1030"/>
                      </a:cubicBezTo>
                      <a:cubicBezTo>
                        <a:pt x="282" y="1030"/>
                        <a:pt x="282" y="1030"/>
                        <a:pt x="282" y="1030"/>
                      </a:cubicBezTo>
                      <a:cubicBezTo>
                        <a:pt x="284" y="1030"/>
                        <a:pt x="286" y="1029"/>
                        <a:pt x="287" y="1029"/>
                      </a:cubicBezTo>
                      <a:cubicBezTo>
                        <a:pt x="289" y="1028"/>
                        <a:pt x="291" y="1028"/>
                        <a:pt x="292" y="1028"/>
                      </a:cubicBezTo>
                      <a:close/>
                      <a:moveTo>
                        <a:pt x="478" y="1033"/>
                      </a:moveTo>
                      <a:cubicBezTo>
                        <a:pt x="469" y="1033"/>
                        <a:pt x="462" y="1040"/>
                        <a:pt x="462" y="1048"/>
                      </a:cubicBezTo>
                      <a:cubicBezTo>
                        <a:pt x="462" y="1052"/>
                        <a:pt x="464" y="1056"/>
                        <a:pt x="467" y="1059"/>
                      </a:cubicBezTo>
                      <a:cubicBezTo>
                        <a:pt x="460" y="1068"/>
                        <a:pt x="460" y="1068"/>
                        <a:pt x="460" y="1068"/>
                      </a:cubicBezTo>
                      <a:cubicBezTo>
                        <a:pt x="463" y="1070"/>
                        <a:pt x="463" y="1070"/>
                        <a:pt x="463" y="1070"/>
                      </a:cubicBezTo>
                      <a:cubicBezTo>
                        <a:pt x="470" y="1061"/>
                        <a:pt x="470" y="1061"/>
                        <a:pt x="470" y="1061"/>
                      </a:cubicBezTo>
                      <a:cubicBezTo>
                        <a:pt x="472" y="1063"/>
                        <a:pt x="475" y="1064"/>
                        <a:pt x="478" y="1064"/>
                      </a:cubicBezTo>
                      <a:cubicBezTo>
                        <a:pt x="486" y="1064"/>
                        <a:pt x="493" y="1057"/>
                        <a:pt x="493" y="1048"/>
                      </a:cubicBezTo>
                      <a:cubicBezTo>
                        <a:pt x="493" y="1040"/>
                        <a:pt x="486" y="1033"/>
                        <a:pt x="478" y="1033"/>
                      </a:cubicBezTo>
                      <a:close/>
                      <a:moveTo>
                        <a:pt x="478" y="1060"/>
                      </a:moveTo>
                      <a:cubicBezTo>
                        <a:pt x="471" y="1060"/>
                        <a:pt x="466" y="1055"/>
                        <a:pt x="466" y="1048"/>
                      </a:cubicBezTo>
                      <a:cubicBezTo>
                        <a:pt x="466" y="1042"/>
                        <a:pt x="471" y="1037"/>
                        <a:pt x="478" y="1037"/>
                      </a:cubicBezTo>
                      <a:cubicBezTo>
                        <a:pt x="484" y="1037"/>
                        <a:pt x="489" y="1042"/>
                        <a:pt x="489" y="1048"/>
                      </a:cubicBezTo>
                      <a:cubicBezTo>
                        <a:pt x="489" y="1055"/>
                        <a:pt x="484" y="1060"/>
                        <a:pt x="478" y="1060"/>
                      </a:cubicBezTo>
                      <a:close/>
                      <a:moveTo>
                        <a:pt x="602" y="1116"/>
                      </a:moveTo>
                      <a:cubicBezTo>
                        <a:pt x="602" y="1139"/>
                        <a:pt x="584" y="1156"/>
                        <a:pt x="562" y="1156"/>
                      </a:cubicBezTo>
                      <a:cubicBezTo>
                        <a:pt x="40" y="1156"/>
                        <a:pt x="40" y="1156"/>
                        <a:pt x="40" y="1156"/>
                      </a:cubicBezTo>
                      <a:cubicBezTo>
                        <a:pt x="18" y="1156"/>
                        <a:pt x="0" y="1139"/>
                        <a:pt x="0" y="1116"/>
                      </a:cubicBezTo>
                      <a:cubicBezTo>
                        <a:pt x="0" y="40"/>
                        <a:pt x="0" y="40"/>
                        <a:pt x="0" y="40"/>
                      </a:cubicBezTo>
                      <a:cubicBezTo>
                        <a:pt x="0" y="18"/>
                        <a:pt x="18" y="0"/>
                        <a:pt x="40" y="0"/>
                      </a:cubicBezTo>
                      <a:cubicBezTo>
                        <a:pt x="562" y="0"/>
                        <a:pt x="562" y="0"/>
                        <a:pt x="562" y="0"/>
                      </a:cubicBezTo>
                      <a:cubicBezTo>
                        <a:pt x="584" y="0"/>
                        <a:pt x="602" y="18"/>
                        <a:pt x="602" y="40"/>
                      </a:cubicBezTo>
                      <a:lnTo>
                        <a:pt x="602" y="1116"/>
                      </a:lnTo>
                      <a:close/>
                    </a:path>
                  </a:pathLst>
                </a:custGeom>
                <a:solidFill>
                  <a:srgbClr val="FFFFFF"/>
                </a:solidFill>
                <a:ln>
                  <a:noFill/>
                </a:ln>
              </p:spPr>
              <p:txBody>
                <a:bodyPr vert="horz" wrap="square" lIns="91440" tIns="91440" rIns="91440" bIns="91440" numCol="1" anchor="t" anchorCtr="0" compatLnSpc="1">
                  <a:prstTxWarp prst="textNoShape">
                    <a:avLst/>
                  </a:prstTxWarp>
                </a:bodyPr>
                <a:lstStyle/>
                <a:p>
                  <a:pPr defTabSz="1242121">
                    <a:defRPr/>
                  </a:pPr>
                  <a:endParaRPr lang="en-US" sz="2400" kern="0" dirty="0">
                    <a:solidFill>
                      <a:srgbClr val="000000"/>
                    </a:solidFill>
                  </a:endParaRPr>
                </a:p>
              </p:txBody>
            </p:sp>
            <p:sp>
              <p:nvSpPr>
                <p:cNvPr id="34" name="Freeform 78"/>
                <p:cNvSpPr>
                  <a:spLocks noChangeAspect="1" noEditPoints="1"/>
                </p:cNvSpPr>
                <p:nvPr/>
              </p:nvSpPr>
              <p:spPr bwMode="black">
                <a:xfrm>
                  <a:off x="-1143963" y="3728091"/>
                  <a:ext cx="258923" cy="274320"/>
                </a:xfrm>
                <a:custGeom>
                  <a:avLst/>
                  <a:gdLst>
                    <a:gd name="T0" fmla="*/ 94 w 1389"/>
                    <a:gd name="T1" fmla="*/ 1471 h 1471"/>
                    <a:gd name="T2" fmla="*/ 199 w 1389"/>
                    <a:gd name="T3" fmla="*/ 844 h 1471"/>
                    <a:gd name="T4" fmla="*/ 493 w 1389"/>
                    <a:gd name="T5" fmla="*/ 973 h 1471"/>
                    <a:gd name="T6" fmla="*/ 218 w 1389"/>
                    <a:gd name="T7" fmla="*/ 995 h 1471"/>
                    <a:gd name="T8" fmla="*/ 568 w 1389"/>
                    <a:gd name="T9" fmla="*/ 1346 h 1471"/>
                    <a:gd name="T10" fmla="*/ 594 w 1389"/>
                    <a:gd name="T11" fmla="*/ 1052 h 1471"/>
                    <a:gd name="T12" fmla="*/ 719 w 1389"/>
                    <a:gd name="T13" fmla="*/ 1365 h 1471"/>
                    <a:gd name="T14" fmla="*/ 94 w 1389"/>
                    <a:gd name="T15" fmla="*/ 1471 h 1471"/>
                    <a:gd name="T16" fmla="*/ 1223 w 1389"/>
                    <a:gd name="T17" fmla="*/ 580 h 1471"/>
                    <a:gd name="T18" fmla="*/ 1046 w 1389"/>
                    <a:gd name="T19" fmla="*/ 599 h 1471"/>
                    <a:gd name="T20" fmla="*/ 1257 w 1389"/>
                    <a:gd name="T21" fmla="*/ 716 h 1471"/>
                    <a:gd name="T22" fmla="*/ 1340 w 1389"/>
                    <a:gd name="T23" fmla="*/ 219 h 1471"/>
                    <a:gd name="T24" fmla="*/ 842 w 1389"/>
                    <a:gd name="T25" fmla="*/ 301 h 1471"/>
                    <a:gd name="T26" fmla="*/ 963 w 1389"/>
                    <a:gd name="T27" fmla="*/ 505 h 1471"/>
                    <a:gd name="T28" fmla="*/ 982 w 1389"/>
                    <a:gd name="T29" fmla="*/ 335 h 1471"/>
                    <a:gd name="T30" fmla="*/ 1223 w 1389"/>
                    <a:gd name="T31" fmla="*/ 339 h 1471"/>
                    <a:gd name="T32" fmla="*/ 0 w 1389"/>
                    <a:gd name="T33" fmla="*/ 0 h 1471"/>
                    <a:gd name="T34" fmla="*/ 117 w 1389"/>
                    <a:gd name="T35" fmla="*/ 716 h 1471"/>
                    <a:gd name="T36" fmla="*/ 504 w 1389"/>
                    <a:gd name="T37" fmla="*/ 584 h 1471"/>
                    <a:gd name="T38" fmla="*/ 135 w 1389"/>
                    <a:gd name="T39" fmla="*/ 561 h 1471"/>
                    <a:gd name="T40" fmla="*/ 560 w 1389"/>
                    <a:gd name="T41" fmla="*/ 135 h 1471"/>
                    <a:gd name="T42" fmla="*/ 583 w 1389"/>
                    <a:gd name="T43" fmla="*/ 482 h 1471"/>
                    <a:gd name="T44" fmla="*/ 719 w 1389"/>
                    <a:gd name="T45" fmla="*/ 109 h 1471"/>
                    <a:gd name="T46" fmla="*/ 0 w 1389"/>
                    <a:gd name="T47" fmla="*/ 0 h 1471"/>
                    <a:gd name="T48" fmla="*/ 847 w 1389"/>
                    <a:gd name="T49" fmla="*/ 927 h 1471"/>
                    <a:gd name="T50" fmla="*/ 952 w 1389"/>
                    <a:gd name="T51" fmla="*/ 1387 h 1471"/>
                    <a:gd name="T52" fmla="*/ 1389 w 1389"/>
                    <a:gd name="T53" fmla="*/ 954 h 1471"/>
                    <a:gd name="T54" fmla="*/ 945 w 1389"/>
                    <a:gd name="T55" fmla="*/ 844 h 1471"/>
                    <a:gd name="T56" fmla="*/ 1249 w 1389"/>
                    <a:gd name="T57" fmla="*/ 961 h 1471"/>
                    <a:gd name="T58" fmla="*/ 1272 w 1389"/>
                    <a:gd name="T59" fmla="*/ 1271 h 1471"/>
                    <a:gd name="T60" fmla="*/ 964 w 1389"/>
                    <a:gd name="T61" fmla="*/ 1248 h 1471"/>
                    <a:gd name="T62" fmla="*/ 964 w 1389"/>
                    <a:gd name="T63" fmla="*/ 1044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9" h="1471">
                      <a:moveTo>
                        <a:pt x="94" y="1471"/>
                      </a:moveTo>
                      <a:cubicBezTo>
                        <a:pt x="94" y="1471"/>
                        <a:pt x="94" y="1471"/>
                        <a:pt x="94" y="1471"/>
                      </a:cubicBezTo>
                      <a:cubicBezTo>
                        <a:pt x="94" y="954"/>
                        <a:pt x="94" y="954"/>
                        <a:pt x="94" y="954"/>
                      </a:cubicBezTo>
                      <a:cubicBezTo>
                        <a:pt x="94" y="894"/>
                        <a:pt x="143" y="844"/>
                        <a:pt x="199" y="844"/>
                      </a:cubicBezTo>
                      <a:cubicBezTo>
                        <a:pt x="199" y="844"/>
                        <a:pt x="199" y="844"/>
                        <a:pt x="621" y="844"/>
                      </a:cubicBezTo>
                      <a:cubicBezTo>
                        <a:pt x="621" y="844"/>
                        <a:pt x="621" y="844"/>
                        <a:pt x="493" y="973"/>
                      </a:cubicBezTo>
                      <a:cubicBezTo>
                        <a:pt x="493" y="973"/>
                        <a:pt x="493" y="973"/>
                        <a:pt x="245" y="973"/>
                      </a:cubicBezTo>
                      <a:cubicBezTo>
                        <a:pt x="229" y="973"/>
                        <a:pt x="218" y="980"/>
                        <a:pt x="218" y="995"/>
                      </a:cubicBezTo>
                      <a:cubicBezTo>
                        <a:pt x="218" y="995"/>
                        <a:pt x="218" y="995"/>
                        <a:pt x="218" y="1346"/>
                      </a:cubicBezTo>
                      <a:cubicBezTo>
                        <a:pt x="218" y="1346"/>
                        <a:pt x="218" y="1346"/>
                        <a:pt x="568" y="1346"/>
                      </a:cubicBezTo>
                      <a:cubicBezTo>
                        <a:pt x="583" y="1346"/>
                        <a:pt x="594" y="1335"/>
                        <a:pt x="594" y="1320"/>
                      </a:cubicBezTo>
                      <a:cubicBezTo>
                        <a:pt x="594" y="1320"/>
                        <a:pt x="594" y="1320"/>
                        <a:pt x="594" y="1052"/>
                      </a:cubicBezTo>
                      <a:cubicBezTo>
                        <a:pt x="594" y="1052"/>
                        <a:pt x="594" y="1052"/>
                        <a:pt x="719" y="927"/>
                      </a:cubicBezTo>
                      <a:cubicBezTo>
                        <a:pt x="719" y="927"/>
                        <a:pt x="719" y="927"/>
                        <a:pt x="719" y="1365"/>
                      </a:cubicBezTo>
                      <a:cubicBezTo>
                        <a:pt x="719" y="1422"/>
                        <a:pt x="670" y="1471"/>
                        <a:pt x="609" y="1471"/>
                      </a:cubicBezTo>
                      <a:cubicBezTo>
                        <a:pt x="609" y="1471"/>
                        <a:pt x="609" y="1471"/>
                        <a:pt x="94" y="1471"/>
                      </a:cubicBezTo>
                      <a:close/>
                      <a:moveTo>
                        <a:pt x="1223" y="339"/>
                      </a:moveTo>
                      <a:cubicBezTo>
                        <a:pt x="1223" y="580"/>
                        <a:pt x="1223" y="580"/>
                        <a:pt x="1223" y="580"/>
                      </a:cubicBezTo>
                      <a:cubicBezTo>
                        <a:pt x="1223" y="592"/>
                        <a:pt x="1215" y="599"/>
                        <a:pt x="1204" y="599"/>
                      </a:cubicBezTo>
                      <a:cubicBezTo>
                        <a:pt x="1046" y="599"/>
                        <a:pt x="1046" y="599"/>
                        <a:pt x="1046" y="599"/>
                      </a:cubicBezTo>
                      <a:cubicBezTo>
                        <a:pt x="929" y="716"/>
                        <a:pt x="929" y="716"/>
                        <a:pt x="929" y="716"/>
                      </a:cubicBezTo>
                      <a:cubicBezTo>
                        <a:pt x="1257" y="716"/>
                        <a:pt x="1257" y="716"/>
                        <a:pt x="1257" y="716"/>
                      </a:cubicBezTo>
                      <a:cubicBezTo>
                        <a:pt x="1302" y="716"/>
                        <a:pt x="1340" y="682"/>
                        <a:pt x="1340" y="633"/>
                      </a:cubicBezTo>
                      <a:cubicBezTo>
                        <a:pt x="1340" y="219"/>
                        <a:pt x="1340" y="219"/>
                        <a:pt x="1340" y="219"/>
                      </a:cubicBezTo>
                      <a:cubicBezTo>
                        <a:pt x="925" y="219"/>
                        <a:pt x="925" y="219"/>
                        <a:pt x="925" y="219"/>
                      </a:cubicBezTo>
                      <a:cubicBezTo>
                        <a:pt x="880" y="219"/>
                        <a:pt x="842" y="256"/>
                        <a:pt x="842" y="301"/>
                      </a:cubicBezTo>
                      <a:cubicBezTo>
                        <a:pt x="846" y="622"/>
                        <a:pt x="846" y="622"/>
                        <a:pt x="846" y="622"/>
                      </a:cubicBezTo>
                      <a:cubicBezTo>
                        <a:pt x="963" y="505"/>
                        <a:pt x="963" y="505"/>
                        <a:pt x="963" y="505"/>
                      </a:cubicBezTo>
                      <a:cubicBezTo>
                        <a:pt x="963" y="354"/>
                        <a:pt x="963" y="354"/>
                        <a:pt x="963" y="354"/>
                      </a:cubicBezTo>
                      <a:cubicBezTo>
                        <a:pt x="963" y="347"/>
                        <a:pt x="970" y="335"/>
                        <a:pt x="982" y="335"/>
                      </a:cubicBezTo>
                      <a:cubicBezTo>
                        <a:pt x="1223" y="339"/>
                        <a:pt x="1223" y="339"/>
                        <a:pt x="1223" y="339"/>
                      </a:cubicBezTo>
                      <a:cubicBezTo>
                        <a:pt x="1223" y="339"/>
                        <a:pt x="1223" y="339"/>
                        <a:pt x="1223" y="339"/>
                      </a:cubicBezTo>
                      <a:close/>
                      <a:moveTo>
                        <a:pt x="0" y="0"/>
                      </a:moveTo>
                      <a:cubicBezTo>
                        <a:pt x="0" y="0"/>
                        <a:pt x="0" y="0"/>
                        <a:pt x="0" y="0"/>
                      </a:cubicBezTo>
                      <a:cubicBezTo>
                        <a:pt x="0" y="610"/>
                        <a:pt x="0" y="610"/>
                        <a:pt x="0" y="610"/>
                      </a:cubicBezTo>
                      <a:cubicBezTo>
                        <a:pt x="0" y="671"/>
                        <a:pt x="56" y="716"/>
                        <a:pt x="117" y="716"/>
                      </a:cubicBezTo>
                      <a:cubicBezTo>
                        <a:pt x="117" y="716"/>
                        <a:pt x="117" y="716"/>
                        <a:pt x="636" y="716"/>
                      </a:cubicBezTo>
                      <a:cubicBezTo>
                        <a:pt x="636" y="716"/>
                        <a:pt x="636" y="716"/>
                        <a:pt x="504" y="584"/>
                      </a:cubicBezTo>
                      <a:cubicBezTo>
                        <a:pt x="504" y="584"/>
                        <a:pt x="504" y="584"/>
                        <a:pt x="158" y="584"/>
                      </a:cubicBezTo>
                      <a:cubicBezTo>
                        <a:pt x="147" y="584"/>
                        <a:pt x="135" y="573"/>
                        <a:pt x="135" y="561"/>
                      </a:cubicBezTo>
                      <a:cubicBezTo>
                        <a:pt x="135" y="561"/>
                        <a:pt x="135" y="561"/>
                        <a:pt x="135" y="135"/>
                      </a:cubicBezTo>
                      <a:cubicBezTo>
                        <a:pt x="135" y="135"/>
                        <a:pt x="135" y="135"/>
                        <a:pt x="560" y="135"/>
                      </a:cubicBezTo>
                      <a:cubicBezTo>
                        <a:pt x="572" y="135"/>
                        <a:pt x="583" y="147"/>
                        <a:pt x="583" y="158"/>
                      </a:cubicBezTo>
                      <a:cubicBezTo>
                        <a:pt x="583" y="158"/>
                        <a:pt x="583" y="158"/>
                        <a:pt x="583" y="482"/>
                      </a:cubicBezTo>
                      <a:cubicBezTo>
                        <a:pt x="583" y="482"/>
                        <a:pt x="583" y="482"/>
                        <a:pt x="719" y="618"/>
                      </a:cubicBezTo>
                      <a:cubicBezTo>
                        <a:pt x="719" y="618"/>
                        <a:pt x="719" y="618"/>
                        <a:pt x="719" y="109"/>
                      </a:cubicBezTo>
                      <a:cubicBezTo>
                        <a:pt x="719" y="49"/>
                        <a:pt x="670" y="3"/>
                        <a:pt x="609" y="3"/>
                      </a:cubicBezTo>
                      <a:cubicBezTo>
                        <a:pt x="609" y="3"/>
                        <a:pt x="609" y="3"/>
                        <a:pt x="0" y="0"/>
                      </a:cubicBezTo>
                      <a:close/>
                      <a:moveTo>
                        <a:pt x="964" y="1044"/>
                      </a:moveTo>
                      <a:cubicBezTo>
                        <a:pt x="847" y="927"/>
                        <a:pt x="847" y="927"/>
                        <a:pt x="847" y="927"/>
                      </a:cubicBezTo>
                      <a:cubicBezTo>
                        <a:pt x="847" y="1282"/>
                        <a:pt x="847" y="1282"/>
                        <a:pt x="847" y="1282"/>
                      </a:cubicBezTo>
                      <a:cubicBezTo>
                        <a:pt x="847" y="1342"/>
                        <a:pt x="892" y="1387"/>
                        <a:pt x="952" y="1387"/>
                      </a:cubicBezTo>
                      <a:cubicBezTo>
                        <a:pt x="1389" y="1391"/>
                        <a:pt x="1389" y="1391"/>
                        <a:pt x="1389" y="1391"/>
                      </a:cubicBezTo>
                      <a:cubicBezTo>
                        <a:pt x="1389" y="954"/>
                        <a:pt x="1389" y="954"/>
                        <a:pt x="1389" y="954"/>
                      </a:cubicBezTo>
                      <a:cubicBezTo>
                        <a:pt x="1389" y="893"/>
                        <a:pt x="1343" y="844"/>
                        <a:pt x="1283" y="844"/>
                      </a:cubicBezTo>
                      <a:cubicBezTo>
                        <a:pt x="945" y="844"/>
                        <a:pt x="945" y="844"/>
                        <a:pt x="945" y="844"/>
                      </a:cubicBezTo>
                      <a:cubicBezTo>
                        <a:pt x="1061" y="961"/>
                        <a:pt x="1061" y="961"/>
                        <a:pt x="1061" y="961"/>
                      </a:cubicBezTo>
                      <a:cubicBezTo>
                        <a:pt x="1249" y="961"/>
                        <a:pt x="1249" y="961"/>
                        <a:pt x="1249" y="961"/>
                      </a:cubicBezTo>
                      <a:cubicBezTo>
                        <a:pt x="1261" y="961"/>
                        <a:pt x="1272" y="973"/>
                        <a:pt x="1272" y="988"/>
                      </a:cubicBezTo>
                      <a:cubicBezTo>
                        <a:pt x="1272" y="1271"/>
                        <a:pt x="1272" y="1271"/>
                        <a:pt x="1272" y="1271"/>
                      </a:cubicBezTo>
                      <a:cubicBezTo>
                        <a:pt x="986" y="1271"/>
                        <a:pt x="986" y="1271"/>
                        <a:pt x="986" y="1271"/>
                      </a:cubicBezTo>
                      <a:cubicBezTo>
                        <a:pt x="975" y="1271"/>
                        <a:pt x="964" y="1259"/>
                        <a:pt x="964" y="1248"/>
                      </a:cubicBezTo>
                      <a:cubicBezTo>
                        <a:pt x="964" y="1044"/>
                        <a:pt x="964" y="1044"/>
                        <a:pt x="964" y="1044"/>
                      </a:cubicBezTo>
                      <a:cubicBezTo>
                        <a:pt x="964" y="1044"/>
                        <a:pt x="964" y="1044"/>
                        <a:pt x="964" y="10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2174">
                    <a:defRPr/>
                  </a:pPr>
                  <a:endParaRPr lang="en-US" sz="2400" kern="0" dirty="0">
                    <a:solidFill>
                      <a:srgbClr val="FFFFFF"/>
                    </a:solidFill>
                  </a:endParaRPr>
                </a:p>
              </p:txBody>
            </p:sp>
          </p:grpSp>
        </p:grpSp>
        <p:pic>
          <p:nvPicPr>
            <p:cNvPr id="25" name="Picture 2"/>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542407" y="3392635"/>
              <a:ext cx="1189356" cy="880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Straight Connector 25"/>
            <p:cNvCxnSpPr/>
            <p:nvPr/>
          </p:nvCxnSpPr>
          <p:spPr>
            <a:xfrm flipH="1">
              <a:off x="2139409" y="3014237"/>
              <a:ext cx="103109" cy="331822"/>
            </a:xfrm>
            <a:prstGeom prst="line">
              <a:avLst/>
            </a:prstGeom>
            <a:noFill/>
            <a:ln w="25400" cap="flat" cmpd="sng" algn="ctr">
              <a:solidFill>
                <a:srgbClr val="FFFFFF"/>
              </a:solidFill>
              <a:prstDash val="sysDash"/>
              <a:headEnd type="none" w="lg" len="lg"/>
              <a:tailEnd type="none" w="lg" len="lg"/>
            </a:ln>
            <a:effectLst/>
          </p:spPr>
        </p:cxnSp>
        <p:cxnSp>
          <p:nvCxnSpPr>
            <p:cNvPr id="27" name="Straight Connector 26"/>
            <p:cNvCxnSpPr/>
            <p:nvPr/>
          </p:nvCxnSpPr>
          <p:spPr>
            <a:xfrm>
              <a:off x="1325329" y="3014237"/>
              <a:ext cx="106689" cy="325916"/>
            </a:xfrm>
            <a:prstGeom prst="line">
              <a:avLst/>
            </a:prstGeom>
            <a:noFill/>
            <a:ln w="25400" cap="flat" cmpd="sng" algn="ctr">
              <a:solidFill>
                <a:srgbClr val="FFFFFF"/>
              </a:solidFill>
              <a:prstDash val="sysDash"/>
              <a:headEnd type="none" w="lg" len="lg"/>
              <a:tailEnd type="none" w="lg" len="lg"/>
            </a:ln>
            <a:effectLst/>
          </p:spPr>
        </p:cxnSp>
        <p:grpSp>
          <p:nvGrpSpPr>
            <p:cNvPr id="28" name="Group 27"/>
            <p:cNvGrpSpPr>
              <a:grpSpLocks noChangeAspect="1"/>
            </p:cNvGrpSpPr>
            <p:nvPr/>
          </p:nvGrpSpPr>
          <p:grpSpPr>
            <a:xfrm>
              <a:off x="1962549" y="3455309"/>
              <a:ext cx="638879" cy="802896"/>
              <a:chOff x="5803618" y="1201523"/>
              <a:chExt cx="1313364" cy="1325562"/>
            </a:xfrm>
          </p:grpSpPr>
          <p:sp>
            <p:nvSpPr>
              <p:cNvPr id="29" name="Oval 122"/>
              <p:cNvSpPr>
                <a:spLocks noChangeArrowheads="1"/>
              </p:cNvSpPr>
              <p:nvPr/>
            </p:nvSpPr>
            <p:spPr bwMode="auto">
              <a:xfrm>
                <a:off x="5803618" y="1201523"/>
                <a:ext cx="1295902" cy="187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sp>
            <p:nvSpPr>
              <p:cNvPr id="30" name="Freeform 123"/>
              <p:cNvSpPr>
                <a:spLocks noEditPoints="1"/>
              </p:cNvSpPr>
              <p:nvPr/>
            </p:nvSpPr>
            <p:spPr bwMode="auto">
              <a:xfrm>
                <a:off x="5803618" y="1331699"/>
                <a:ext cx="1313364" cy="1195386"/>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grpSp>
      </p:grpSp>
      <p:grpSp>
        <p:nvGrpSpPr>
          <p:cNvPr id="37" name="Group 36"/>
          <p:cNvGrpSpPr/>
          <p:nvPr/>
        </p:nvGrpSpPr>
        <p:grpSpPr>
          <a:xfrm>
            <a:off x="8227741" y="1645920"/>
            <a:ext cx="3731386" cy="4849537"/>
            <a:chOff x="6019085" y="1047750"/>
            <a:chExt cx="2743915" cy="3566160"/>
          </a:xfrm>
        </p:grpSpPr>
        <p:grpSp>
          <p:nvGrpSpPr>
            <p:cNvPr id="38" name="Group 37"/>
            <p:cNvGrpSpPr/>
            <p:nvPr/>
          </p:nvGrpSpPr>
          <p:grpSpPr>
            <a:xfrm>
              <a:off x="6019085" y="1047750"/>
              <a:ext cx="2743915" cy="3566160"/>
              <a:chOff x="4264819" y="1554480"/>
              <a:chExt cx="3657600" cy="4754880"/>
            </a:xfrm>
          </p:grpSpPr>
          <p:sp>
            <p:nvSpPr>
              <p:cNvPr id="42" name="Rectangle 41"/>
              <p:cNvSpPr/>
              <p:nvPr/>
            </p:nvSpPr>
            <p:spPr bwMode="auto">
              <a:xfrm>
                <a:off x="4264819" y="2651760"/>
                <a:ext cx="3657600" cy="3657600"/>
              </a:xfrm>
              <a:prstGeom prst="rect">
                <a:avLst/>
              </a:prstGeom>
              <a:solidFill>
                <a:srgbClr val="D2D2D2"/>
              </a:solidFill>
              <a:ln w="9525" cap="flat" cmpd="sng" algn="ctr">
                <a:noFill/>
                <a:prstDash val="soli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algn="ctr" defTabSz="1241712">
                  <a:defRPr/>
                </a:pPr>
                <a:endParaRPr lang="en-US" sz="2400" kern="0" dirty="0">
                  <a:gradFill>
                    <a:gsLst>
                      <a:gs pos="0">
                        <a:srgbClr val="FFFFFF"/>
                      </a:gs>
                      <a:gs pos="100000">
                        <a:srgbClr val="FFFFFF"/>
                      </a:gs>
                    </a:gsLst>
                    <a:lin ang="5400000" scaled="0"/>
                  </a:gradFill>
                </a:endParaRPr>
              </a:p>
            </p:txBody>
          </p:sp>
          <p:sp>
            <p:nvSpPr>
              <p:cNvPr id="43" name="Rectangle 42"/>
              <p:cNvSpPr/>
              <p:nvPr/>
            </p:nvSpPr>
            <p:spPr bwMode="auto">
              <a:xfrm>
                <a:off x="4264819" y="1554480"/>
                <a:ext cx="3657600" cy="1097280"/>
              </a:xfrm>
              <a:prstGeom prst="rect">
                <a:avLst/>
              </a:prstGeom>
              <a:solidFill>
                <a:srgbClr val="505050">
                  <a:lumMod val="40000"/>
                  <a:lumOff val="60000"/>
                </a:srgbClr>
              </a:solidFill>
              <a:ln w="25400"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1448">
                  <a:spcBef>
                    <a:spcPts val="428"/>
                  </a:spcBef>
                  <a:defRPr/>
                </a:pPr>
                <a:r>
                  <a:rPr lang="en-US" sz="2800" kern="0" dirty="0">
                    <a:gradFill>
                      <a:gsLst>
                        <a:gs pos="0">
                          <a:sysClr val="window" lastClr="FFFFFF"/>
                        </a:gs>
                        <a:gs pos="100000">
                          <a:sysClr val="window" lastClr="FFFFFF"/>
                        </a:gs>
                      </a:gsLst>
                      <a:lin ang="16200000" scaled="0"/>
                    </a:gradFill>
                    <a:latin typeface="Segoe UI Light" pitchFamily="34" charset="0"/>
                  </a:rPr>
                  <a:t>Engineered </a:t>
                </a:r>
                <a:r>
                  <a:rPr lang="en-US" sz="2800" kern="0" dirty="0" smtClean="0">
                    <a:gradFill>
                      <a:gsLst>
                        <a:gs pos="0">
                          <a:sysClr val="window" lastClr="FFFFFF"/>
                        </a:gs>
                        <a:gs pos="100000">
                          <a:sysClr val="window" lastClr="FFFFFF"/>
                        </a:gs>
                      </a:gsLst>
                      <a:lin ang="16200000" scaled="0"/>
                    </a:gradFill>
                    <a:latin typeface="Segoe UI Light" pitchFamily="34" charset="0"/>
                  </a:rPr>
                  <a:t>for</a:t>
                </a:r>
              </a:p>
              <a:p>
                <a:pPr defTabSz="931448">
                  <a:spcBef>
                    <a:spcPts val="428"/>
                  </a:spcBef>
                  <a:defRPr/>
                </a:pPr>
                <a:r>
                  <a:rPr lang="en-US" sz="2800" kern="0" dirty="0" smtClean="0">
                    <a:gradFill>
                      <a:gsLst>
                        <a:gs pos="0">
                          <a:sysClr val="window" lastClr="FFFFFF"/>
                        </a:gs>
                        <a:gs pos="100000">
                          <a:sysClr val="window" lastClr="FFFFFF"/>
                        </a:gs>
                      </a:gsLst>
                      <a:lin ang="16200000" scaled="0"/>
                    </a:gradFill>
                    <a:latin typeface="Segoe UI Light" pitchFamily="34" charset="0"/>
                  </a:rPr>
                  <a:t>Optimal </a:t>
                </a:r>
                <a:r>
                  <a:rPr lang="en-US" sz="2800" kern="0" dirty="0">
                    <a:gradFill>
                      <a:gsLst>
                        <a:gs pos="0">
                          <a:sysClr val="window" lastClr="FFFFFF"/>
                        </a:gs>
                        <a:gs pos="100000">
                          <a:sysClr val="window" lastClr="FFFFFF"/>
                        </a:gs>
                      </a:gsLst>
                      <a:lin ang="16200000" scaled="0"/>
                    </a:gradFill>
                    <a:latin typeface="Segoe UI Light" pitchFamily="34" charset="0"/>
                  </a:rPr>
                  <a:t>V</a:t>
                </a:r>
                <a:r>
                  <a:rPr lang="en-US" sz="2800" kern="0" dirty="0" err="1" smtClean="0">
                    <a:gradFill>
                      <a:gsLst>
                        <a:gs pos="0">
                          <a:sysClr val="window" lastClr="FFFFFF"/>
                        </a:gs>
                        <a:gs pos="100000">
                          <a:sysClr val="window" lastClr="FFFFFF"/>
                        </a:gs>
                      </a:gsLst>
                      <a:lin ang="16200000" scaled="0"/>
                    </a:gradFill>
                    <a:latin typeface="Segoe UI Light" pitchFamily="34" charset="0"/>
                  </a:rPr>
                  <a:t>alue</a:t>
                </a:r>
                <a:endParaRPr lang="en-US" sz="2800" kern="0" dirty="0">
                  <a:gradFill>
                    <a:gsLst>
                      <a:gs pos="0">
                        <a:sysClr val="window" lastClr="FFFFFF"/>
                      </a:gs>
                      <a:gs pos="100000">
                        <a:sysClr val="window" lastClr="FFFFFF"/>
                      </a:gs>
                    </a:gsLst>
                    <a:lin ang="16200000" scaled="0"/>
                  </a:gradFill>
                  <a:latin typeface="Segoe UI Light" pitchFamily="34" charset="0"/>
                </a:endParaRPr>
              </a:p>
            </p:txBody>
          </p:sp>
        </p:grpSp>
        <p:grpSp>
          <p:nvGrpSpPr>
            <p:cNvPr id="39" name="Group 38"/>
            <p:cNvGrpSpPr/>
            <p:nvPr/>
          </p:nvGrpSpPr>
          <p:grpSpPr>
            <a:xfrm>
              <a:off x="6728575" y="2189542"/>
              <a:ext cx="1399699" cy="2117374"/>
              <a:chOff x="6728575" y="2189542"/>
              <a:chExt cx="1399699" cy="2117374"/>
            </a:xfrm>
          </p:grpSpPr>
          <p:pic>
            <p:nvPicPr>
              <p:cNvPr id="40" name="Picture 39" descr="\\MAGNUM\Projects\Microsoft\Cloud Power FY12\Design\ICONS_PNG\Lower_Energy_Costs.png"/>
              <p:cNvPicPr>
                <a:picLocks noChangeAspect="1" noChangeArrowheads="1"/>
              </p:cNvPicPr>
              <p:nvPr/>
            </p:nvPicPr>
            <p:blipFill>
              <a:blip r:embed="rId5" cstate="print">
                <a:lum bright="100000"/>
              </a:blip>
              <a:srcRect/>
              <a:stretch>
                <a:fillRect/>
              </a:stretch>
            </p:blipFill>
            <p:spPr bwMode="auto">
              <a:xfrm>
                <a:off x="6728575" y="3101964"/>
                <a:ext cx="1399699" cy="1204952"/>
              </a:xfrm>
              <a:prstGeom prst="rect">
                <a:avLst/>
              </a:prstGeom>
              <a:noFill/>
            </p:spPr>
          </p:pic>
          <p:pic>
            <p:nvPicPr>
              <p:cNvPr id="41" name="Picture 2" descr="\\MAGNUM\Projects\Microsoft\Cloud Power FY12\Design\ICONS_PNG\Tower.png"/>
              <p:cNvPicPr>
                <a:picLocks noChangeAspect="1" noChangeArrowheads="1"/>
              </p:cNvPicPr>
              <p:nvPr/>
            </p:nvPicPr>
            <p:blipFill rotWithShape="1">
              <a:blip r:embed="rId6" cstate="print">
                <a:lum bright="100000"/>
              </a:blip>
              <a:srcRect l="25122" t="8964" r="25122" b="8964"/>
              <a:stretch/>
            </p:blipFill>
            <p:spPr bwMode="auto">
              <a:xfrm>
                <a:off x="7070770" y="2189542"/>
                <a:ext cx="760744" cy="1106538"/>
              </a:xfrm>
              <a:prstGeom prst="rect">
                <a:avLst/>
              </a:prstGeom>
              <a:noFill/>
            </p:spPr>
          </p:pic>
        </p:grpSp>
      </p:grpSp>
    </p:spTree>
    <p:extLst>
      <p:ext uri="{BB962C8B-B14F-4D97-AF65-F5344CB8AC3E}">
        <p14:creationId xmlns:p14="http://schemas.microsoft.com/office/powerpoint/2010/main" val="321406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4081"/>
            <a:ext cx="12436475" cy="798786"/>
          </a:xfrm>
        </p:spPr>
        <p:txBody>
          <a:bodyPr/>
          <a:lstStyle/>
          <a:p>
            <a:r>
              <a:rPr lang="en-US" sz="4400" dirty="0"/>
              <a:t>Clustered </a:t>
            </a:r>
            <a:r>
              <a:rPr lang="en-US" sz="4400" dirty="0" smtClean="0"/>
              <a:t>Columnstore Index</a:t>
            </a:r>
            <a:endParaRPr lang="en-US" sz="4400" dirty="0"/>
          </a:p>
        </p:txBody>
      </p:sp>
      <p:sp>
        <p:nvSpPr>
          <p:cNvPr id="4" name="Rectangle 3"/>
          <p:cNvSpPr/>
          <p:nvPr/>
        </p:nvSpPr>
        <p:spPr>
          <a:xfrm>
            <a:off x="486416" y="1682496"/>
            <a:ext cx="5326144" cy="3559608"/>
          </a:xfrm>
          <a:prstGeom prst="rect">
            <a:avLst/>
          </a:prstGeom>
          <a:solidFill>
            <a:srgbClr val="505050">
              <a:lumMod val="20000"/>
              <a:lumOff val="80000"/>
            </a:srgbClr>
          </a:solidFill>
          <a:ln w="25400" cap="flat" cmpd="sng" algn="ctr">
            <a:noFill/>
            <a:prstDash val="solid"/>
          </a:ln>
          <a:effectLst/>
        </p:spPr>
        <p:txBody>
          <a:bodyPr rtlCol="0" anchor="ctr"/>
          <a:lstStyle/>
          <a:p>
            <a:pPr algn="ctr" defTabSz="914400">
              <a:defRPr/>
            </a:pPr>
            <a:endParaRPr lang="en-US" kern="0" dirty="0">
              <a:solidFill>
                <a:srgbClr val="FFFFFF"/>
              </a:solidFill>
            </a:endParaRPr>
          </a:p>
        </p:txBody>
      </p:sp>
      <p:sp>
        <p:nvSpPr>
          <p:cNvPr id="5" name="Rectangle 4"/>
          <p:cNvSpPr/>
          <p:nvPr/>
        </p:nvSpPr>
        <p:spPr>
          <a:xfrm>
            <a:off x="6302000" y="1682496"/>
            <a:ext cx="5755912" cy="4713095"/>
          </a:xfrm>
          <a:prstGeom prst="rect">
            <a:avLst/>
          </a:prstGeom>
          <a:solidFill>
            <a:srgbClr val="505050">
              <a:lumMod val="20000"/>
              <a:lumOff val="80000"/>
            </a:srgbClr>
          </a:solidFill>
          <a:ln w="25400" cap="flat" cmpd="sng" algn="ctr">
            <a:noFill/>
            <a:prstDash val="solid"/>
          </a:ln>
          <a:effectLst/>
        </p:spPr>
        <p:txBody>
          <a:bodyPr rtlCol="0" anchor="ctr"/>
          <a:lstStyle/>
          <a:p>
            <a:pPr algn="ctr" defTabSz="914400">
              <a:defRPr/>
            </a:pPr>
            <a:endParaRPr lang="en-US" kern="0" dirty="0">
              <a:solidFill>
                <a:srgbClr val="FFFFFF"/>
              </a:solidFill>
            </a:endParaRPr>
          </a:p>
        </p:txBody>
      </p:sp>
      <p:sp>
        <p:nvSpPr>
          <p:cNvPr id="6" name="Content Placeholder 2"/>
          <p:cNvSpPr txBox="1">
            <a:spLocks/>
          </p:cNvSpPr>
          <p:nvPr/>
        </p:nvSpPr>
        <p:spPr>
          <a:xfrm>
            <a:off x="486416" y="1636776"/>
            <a:ext cx="5113917" cy="2553009"/>
          </a:xfrm>
          <a:prstGeom prst="rect">
            <a:avLst/>
          </a:prstGeom>
        </p:spPr>
        <p:txBody>
          <a:bodyPr lIns="182880" tIns="182880" rIns="0" bIns="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defRPr/>
            </a:pPr>
            <a:r>
              <a:rPr lang="en-US" sz="2400" dirty="0" smtClean="0">
                <a:solidFill>
                  <a:srgbClr val="DC3C00"/>
                </a:solidFill>
              </a:rPr>
              <a:t>Why is a Clustered </a:t>
            </a:r>
            <a:r>
              <a:rPr lang="en-US" sz="2400" dirty="0">
                <a:solidFill>
                  <a:srgbClr val="DC3C00"/>
                </a:solidFill>
              </a:rPr>
              <a:t>C</a:t>
            </a:r>
            <a:r>
              <a:rPr lang="en-US" sz="2400" dirty="0" err="1" smtClean="0">
                <a:solidFill>
                  <a:srgbClr val="DC3C00"/>
                </a:solidFill>
              </a:rPr>
              <a:t>olumnstore</a:t>
            </a:r>
            <a:r>
              <a:rPr lang="en-US" sz="2400" dirty="0" smtClean="0">
                <a:solidFill>
                  <a:srgbClr val="DC3C00"/>
                </a:solidFill>
              </a:rPr>
              <a:t> </a:t>
            </a:r>
            <a:r>
              <a:rPr lang="en-US" sz="2400" dirty="0">
                <a:solidFill>
                  <a:srgbClr val="DC3C00"/>
                </a:solidFill>
              </a:rPr>
              <a:t>I</a:t>
            </a:r>
            <a:r>
              <a:rPr lang="en-US" sz="2400" dirty="0" err="1" smtClean="0">
                <a:solidFill>
                  <a:srgbClr val="DC3C00"/>
                </a:solidFill>
              </a:rPr>
              <a:t>ndex</a:t>
            </a:r>
            <a:r>
              <a:rPr lang="en-US" sz="2400" dirty="0" smtClean="0">
                <a:solidFill>
                  <a:srgbClr val="DC3C00"/>
                </a:solidFill>
              </a:rPr>
              <a:t> </a:t>
            </a:r>
            <a:r>
              <a:rPr lang="en-US" sz="2400" dirty="0">
                <a:solidFill>
                  <a:srgbClr val="DC3C00"/>
                </a:solidFill>
              </a:rPr>
              <a:t>I</a:t>
            </a:r>
            <a:r>
              <a:rPr lang="en-US" sz="2400" dirty="0" err="1" smtClean="0">
                <a:solidFill>
                  <a:srgbClr val="DC3C00"/>
                </a:solidFill>
              </a:rPr>
              <a:t>mportant</a:t>
            </a:r>
            <a:r>
              <a:rPr lang="en-US" sz="2400" dirty="0" smtClean="0">
                <a:solidFill>
                  <a:srgbClr val="DC3C00"/>
                </a:solidFill>
              </a:rPr>
              <a:t>?</a:t>
            </a:r>
          </a:p>
          <a:p>
            <a:pPr marL="0" indent="0">
              <a:spcBef>
                <a:spcPts val="0"/>
              </a:spcBef>
              <a:buFont typeface="Arial" pitchFamily="34" charset="0"/>
              <a:buNone/>
              <a:defRPr/>
            </a:pPr>
            <a:endParaRPr lang="en-US" sz="2100" dirty="0" smtClean="0">
              <a:solidFill>
                <a:srgbClr val="DC3C00"/>
              </a:solidFill>
            </a:endParaRPr>
          </a:p>
          <a:p>
            <a:pPr marL="347472" lvl="1" indent="-347472">
              <a:spcBef>
                <a:spcPts val="0"/>
              </a:spcBef>
              <a:spcAft>
                <a:spcPts val="1600"/>
              </a:spcAft>
              <a:defRPr/>
            </a:pPr>
            <a:r>
              <a:rPr lang="en-US" sz="1800" dirty="0" smtClean="0">
                <a:solidFill>
                  <a:srgbClr val="505050"/>
                </a:solidFill>
                <a:latin typeface="Segoe UI Light" panose="020B0502040204020203" pitchFamily="34" charset="0"/>
                <a:cs typeface="Segoe UI Light" panose="020B0502040204020203" pitchFamily="34" charset="0"/>
              </a:rPr>
              <a:t>Saves space</a:t>
            </a:r>
          </a:p>
          <a:p>
            <a:pPr marL="347472" lvl="1" indent="-347472">
              <a:spcBef>
                <a:spcPts val="0"/>
              </a:spcBef>
              <a:spcAft>
                <a:spcPts val="1600"/>
              </a:spcAft>
              <a:defRPr/>
            </a:pPr>
            <a:r>
              <a:rPr lang="en-US" sz="1800" dirty="0" smtClean="0">
                <a:solidFill>
                  <a:srgbClr val="505050"/>
                </a:solidFill>
                <a:latin typeface="Segoe UI Light" panose="020B0502040204020203" pitchFamily="34" charset="0"/>
                <a:cs typeface="Segoe UI Light" panose="020B0502040204020203" pitchFamily="34" charset="0"/>
              </a:rPr>
              <a:t>Provides easier management by eliminating maintenance of secondary indexes</a:t>
            </a:r>
          </a:p>
          <a:p>
            <a:pPr marL="347472" lvl="1" indent="-347472">
              <a:spcBef>
                <a:spcPts val="0"/>
              </a:spcBef>
              <a:spcAft>
                <a:spcPts val="1600"/>
              </a:spcAft>
              <a:defRPr/>
            </a:pPr>
            <a:r>
              <a:rPr lang="en-US" sz="1800" dirty="0" smtClean="0">
                <a:solidFill>
                  <a:srgbClr val="505050"/>
                </a:solidFill>
                <a:latin typeface="Segoe UI Light" panose="020B0502040204020203" pitchFamily="34" charset="0"/>
                <a:cs typeface="Segoe UI Light" panose="020B0502040204020203" pitchFamily="34" charset="0"/>
              </a:rPr>
              <a:t>Supports all PDW data types, including high-precision decimal data types and more</a:t>
            </a:r>
            <a:endParaRPr lang="en-US" sz="1800" dirty="0">
              <a:solidFill>
                <a:srgbClr val="505050"/>
              </a:solidFill>
              <a:latin typeface="Segoe UI Light" panose="020B0502040204020203" pitchFamily="34" charset="0"/>
              <a:cs typeface="Segoe UI Light" panose="020B0502040204020203" pitchFamily="34" charset="0"/>
            </a:endParaRPr>
          </a:p>
        </p:txBody>
      </p:sp>
      <p:grpSp>
        <p:nvGrpSpPr>
          <p:cNvPr id="7" name="Group 6"/>
          <p:cNvGrpSpPr/>
          <p:nvPr/>
        </p:nvGrpSpPr>
        <p:grpSpPr>
          <a:xfrm>
            <a:off x="6473397" y="1636776"/>
            <a:ext cx="5413661" cy="4506692"/>
            <a:chOff x="6464596" y="1421057"/>
            <a:chExt cx="5654127" cy="4714821"/>
          </a:xfrm>
        </p:grpSpPr>
        <p:sp>
          <p:nvSpPr>
            <p:cNvPr id="8" name="Rectangle 7"/>
            <p:cNvSpPr/>
            <p:nvPr/>
          </p:nvSpPr>
          <p:spPr>
            <a:xfrm>
              <a:off x="8062624" y="5846087"/>
              <a:ext cx="2890014" cy="289791"/>
            </a:xfrm>
            <a:prstGeom prst="rect">
              <a:avLst/>
            </a:prstGeom>
          </p:spPr>
          <p:txBody>
            <a:bodyPr wrap="none">
              <a:spAutoFit/>
            </a:bodyPr>
            <a:lstStyle/>
            <a:p>
              <a:pPr algn="ctr" defTabSz="1242538">
                <a:defRPr sz="1400" b="1" i="0" u="none" strike="noStrike" kern="1200" baseline="0">
                  <a:solidFill>
                    <a:srgbClr val="44546A"/>
                  </a:solidFill>
                  <a:latin typeface="+mn-lt"/>
                  <a:ea typeface="+mn-ea"/>
                  <a:cs typeface="+mn-cs"/>
                </a:defRPr>
              </a:pPr>
              <a:r>
                <a:rPr lang="en-US" sz="1200" b="1" dirty="0" smtClean="0">
                  <a:solidFill>
                    <a:srgbClr val="505050"/>
                  </a:solidFill>
                  <a:latin typeface="Segoe UI Light" panose="020B0502040204020203" pitchFamily="34" charset="0"/>
                  <a:cs typeface="Segoe UI Light" panose="020B0502040204020203" pitchFamily="34" charset="0"/>
                </a:rPr>
                <a:t>Space used </a:t>
              </a:r>
              <a:r>
                <a:rPr lang="en-US" sz="1200" b="1" dirty="0">
                  <a:solidFill>
                    <a:srgbClr val="505050"/>
                  </a:solidFill>
                  <a:latin typeface="Segoe UI Light" panose="020B0502040204020203" pitchFamily="34" charset="0"/>
                  <a:cs typeface="Segoe UI Light" panose="020B0502040204020203" pitchFamily="34" charset="0"/>
                </a:rPr>
                <a:t>= </a:t>
              </a:r>
              <a:r>
                <a:rPr lang="en-US" sz="1200" b="1" dirty="0" smtClean="0">
                  <a:solidFill>
                    <a:srgbClr val="505050"/>
                  </a:solidFill>
                  <a:latin typeface="Segoe UI Light" panose="020B0502040204020203" pitchFamily="34" charset="0"/>
                  <a:cs typeface="Segoe UI Light" panose="020B0502040204020203" pitchFamily="34" charset="0"/>
                </a:rPr>
                <a:t>table </a:t>
              </a:r>
              <a:r>
                <a:rPr lang="en-US" sz="1200" b="1" dirty="0">
                  <a:solidFill>
                    <a:srgbClr val="505050"/>
                  </a:solidFill>
                  <a:latin typeface="Segoe UI Light" panose="020B0502040204020203" pitchFamily="34" charset="0"/>
                  <a:cs typeface="Segoe UI Light" panose="020B0502040204020203" pitchFamily="34" charset="0"/>
                </a:rPr>
                <a:t>space + </a:t>
              </a:r>
              <a:r>
                <a:rPr lang="en-US" sz="1200" b="1" dirty="0" smtClean="0">
                  <a:solidFill>
                    <a:srgbClr val="505050"/>
                  </a:solidFill>
                  <a:latin typeface="Segoe UI Light" panose="020B0502040204020203" pitchFamily="34" charset="0"/>
                  <a:cs typeface="Segoe UI Light" panose="020B0502040204020203" pitchFamily="34" charset="0"/>
                </a:rPr>
                <a:t>index </a:t>
              </a:r>
              <a:r>
                <a:rPr lang="en-US" sz="1200" b="1" dirty="0">
                  <a:solidFill>
                    <a:srgbClr val="505050"/>
                  </a:solidFill>
                  <a:latin typeface="Segoe UI Light" panose="020B0502040204020203" pitchFamily="34" charset="0"/>
                  <a:cs typeface="Segoe UI Light" panose="020B0502040204020203" pitchFamily="34" charset="0"/>
                </a:rPr>
                <a:t>space</a:t>
              </a:r>
            </a:p>
          </p:txBody>
        </p:sp>
        <p:grpSp>
          <p:nvGrpSpPr>
            <p:cNvPr id="9" name="Group 8"/>
            <p:cNvGrpSpPr/>
            <p:nvPr/>
          </p:nvGrpSpPr>
          <p:grpSpPr>
            <a:xfrm>
              <a:off x="6464596" y="1421057"/>
              <a:ext cx="5654127" cy="4573274"/>
              <a:chOff x="6464596" y="1421057"/>
              <a:chExt cx="5654127" cy="4573274"/>
            </a:xfrm>
          </p:grpSpPr>
          <p:graphicFrame>
            <p:nvGraphicFramePr>
              <p:cNvPr id="10" name="Chart 9"/>
              <p:cNvGraphicFramePr>
                <a:graphicFrameLocks/>
              </p:cNvGraphicFramePr>
              <p:nvPr>
                <p:extLst/>
              </p:nvPr>
            </p:nvGraphicFramePr>
            <p:xfrm>
              <a:off x="6464596" y="1421057"/>
              <a:ext cx="5560828" cy="4573274"/>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p:cNvGrpSpPr/>
              <p:nvPr/>
            </p:nvGrpSpPr>
            <p:grpSpPr>
              <a:xfrm>
                <a:off x="11085054" y="2279137"/>
                <a:ext cx="1033669" cy="2165275"/>
                <a:chOff x="7855888" y="1455862"/>
                <a:chExt cx="1033669" cy="3291073"/>
              </a:xfrm>
            </p:grpSpPr>
            <p:sp>
              <p:nvSpPr>
                <p:cNvPr id="13" name="TextBox 12"/>
                <p:cNvSpPr txBox="1"/>
                <p:nvPr/>
              </p:nvSpPr>
              <p:spPr>
                <a:xfrm>
                  <a:off x="7855888" y="2537237"/>
                  <a:ext cx="1033669" cy="1012046"/>
                </a:xfrm>
                <a:prstGeom prst="rect">
                  <a:avLst/>
                </a:prstGeom>
                <a:noFill/>
                <a:ln>
                  <a:noFill/>
                </a:ln>
              </p:spPr>
              <p:txBody>
                <a:bodyPr wrap="square" rtlCol="0">
                  <a:spAutoFit/>
                </a:bodyPr>
                <a:lstStyle/>
                <a:p>
                  <a:pPr algn="ctr" defTabSz="1242538">
                    <a:defRPr/>
                  </a:pPr>
                  <a:r>
                    <a:rPr lang="en-US" sz="1768" kern="0" dirty="0">
                      <a:solidFill>
                        <a:srgbClr val="505050"/>
                      </a:solidFill>
                      <a:latin typeface="Segoe UI Light" panose="020B0502040204020203" pitchFamily="34" charset="0"/>
                      <a:cs typeface="Segoe UI Light" panose="020B0502040204020203" pitchFamily="34" charset="0"/>
                    </a:rPr>
                    <a:t>91% savings</a:t>
                  </a:r>
                </a:p>
              </p:txBody>
            </p:sp>
            <p:cxnSp>
              <p:nvCxnSpPr>
                <p:cNvPr id="14" name="Straight Arrow Connector 13"/>
                <p:cNvCxnSpPr>
                  <a:endCxn id="13" idx="0"/>
                </p:cNvCxnSpPr>
                <p:nvPr/>
              </p:nvCxnSpPr>
              <p:spPr>
                <a:xfrm flipH="1">
                  <a:off x="8372723" y="1455862"/>
                  <a:ext cx="4" cy="1081375"/>
                </a:xfrm>
                <a:prstGeom prst="straightConnector1">
                  <a:avLst/>
                </a:prstGeom>
                <a:noFill/>
                <a:ln w="38100" cap="flat" cmpd="sng" algn="ctr">
                  <a:solidFill>
                    <a:srgbClr val="DC3C00"/>
                  </a:solidFill>
                  <a:prstDash val="solid"/>
                  <a:headEnd type="triangle" w="med" len="med"/>
                  <a:tailEnd type="none" w="med" len="med"/>
                </a:ln>
                <a:effectLst/>
              </p:spPr>
            </p:cxnSp>
            <p:cxnSp>
              <p:nvCxnSpPr>
                <p:cNvPr id="15" name="Straight Arrow Connector 14"/>
                <p:cNvCxnSpPr>
                  <a:endCxn id="13" idx="2"/>
                </p:cNvCxnSpPr>
                <p:nvPr/>
              </p:nvCxnSpPr>
              <p:spPr>
                <a:xfrm flipH="1" flipV="1">
                  <a:off x="8372723" y="3549283"/>
                  <a:ext cx="4" cy="1197652"/>
                </a:xfrm>
                <a:prstGeom prst="straightConnector1">
                  <a:avLst/>
                </a:prstGeom>
                <a:noFill/>
                <a:ln w="38100" cap="flat" cmpd="sng" algn="ctr">
                  <a:solidFill>
                    <a:srgbClr val="DC3C00"/>
                  </a:solidFill>
                  <a:prstDash val="solid"/>
                  <a:headEnd type="triangle" w="med" len="med"/>
                  <a:tailEnd type="none" w="med" len="med"/>
                </a:ln>
                <a:effectLst/>
              </p:spPr>
            </p:cxnSp>
          </p:grpSp>
          <p:cxnSp>
            <p:nvCxnSpPr>
              <p:cNvPr id="12" name="Straight Arrow Connector 11"/>
              <p:cNvCxnSpPr/>
              <p:nvPr/>
            </p:nvCxnSpPr>
            <p:spPr>
              <a:xfrm flipH="1">
                <a:off x="7549117" y="2257871"/>
                <a:ext cx="4052771" cy="0"/>
              </a:xfrm>
              <a:prstGeom prst="straightConnector1">
                <a:avLst/>
              </a:prstGeom>
              <a:noFill/>
              <a:ln w="38100" cap="flat" cmpd="sng" algn="ctr">
                <a:solidFill>
                  <a:srgbClr val="DC3C00"/>
                </a:solidFill>
                <a:prstDash val="sysDot"/>
                <a:headEnd type="none" w="med" len="med"/>
                <a:tailEnd type="none" w="med" len="med"/>
              </a:ln>
              <a:effectLst/>
            </p:spPr>
          </p:cxnSp>
        </p:grpSp>
      </p:grpSp>
      <p:sp>
        <p:nvSpPr>
          <p:cNvPr id="16" name="Content Placeholder 2"/>
          <p:cNvSpPr txBox="1">
            <a:spLocks/>
          </p:cNvSpPr>
          <p:nvPr/>
        </p:nvSpPr>
        <p:spPr>
          <a:xfrm>
            <a:off x="486416" y="5362283"/>
            <a:ext cx="5326144" cy="1033308"/>
          </a:xfrm>
          <a:prstGeom prst="rect">
            <a:avLst/>
          </a:prstGeom>
          <a:solidFill>
            <a:srgbClr val="DC3C00"/>
          </a:solidFill>
        </p:spPr>
        <p:txBody>
          <a:bodyPr lIns="182880" tIns="182880" rIns="0" bIns="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sz="2040" dirty="0" smtClean="0">
                <a:solidFill>
                  <a:srgbClr val="FFFFFF"/>
                </a:solidFill>
                <a:latin typeface="Segoe UI Light"/>
              </a:rPr>
              <a:t>In-Memory </a:t>
            </a:r>
            <a:r>
              <a:rPr lang="en-US" sz="2040" dirty="0">
                <a:solidFill>
                  <a:srgbClr val="FFFFFF"/>
                </a:solidFill>
                <a:latin typeface="Segoe UI Light"/>
              </a:rPr>
              <a:t>C</a:t>
            </a:r>
            <a:r>
              <a:rPr lang="en-US" sz="2040" dirty="0" smtClean="0">
                <a:solidFill>
                  <a:srgbClr val="FFFFFF"/>
                </a:solidFill>
                <a:latin typeface="Segoe UI Light"/>
              </a:rPr>
              <a:t>olumnstore </a:t>
            </a:r>
            <a:r>
              <a:rPr lang="en-US" sz="2176" dirty="0" smtClean="0">
                <a:solidFill>
                  <a:srgbClr val="FFFFFF"/>
                </a:solidFill>
                <a:latin typeface="Segoe UI Light"/>
              </a:rPr>
              <a:t>is featured in</a:t>
            </a:r>
            <a:r>
              <a:rPr lang="en-US" sz="2040" dirty="0" smtClean="0">
                <a:solidFill>
                  <a:srgbClr val="FFFFFF"/>
                </a:solidFill>
                <a:latin typeface="Segoe UI Light"/>
              </a:rPr>
              <a:t> the storage engine in PDW</a:t>
            </a:r>
            <a:r>
              <a:rPr lang="en-US" sz="2176" dirty="0" smtClean="0">
                <a:solidFill>
                  <a:srgbClr val="FFFFFF"/>
                </a:solidFill>
                <a:latin typeface="Segoe UI Light"/>
              </a:rPr>
              <a:t> V2</a:t>
            </a:r>
          </a:p>
          <a:p>
            <a:pPr marL="372762" lvl="1" indent="0">
              <a:buFont typeface="Arial" pitchFamily="34" charset="0"/>
              <a:buNone/>
              <a:defRPr/>
            </a:pPr>
            <a:endParaRPr lang="en-US" sz="1632" dirty="0">
              <a:solidFill>
                <a:srgbClr val="000000"/>
              </a:solidFill>
            </a:endParaRPr>
          </a:p>
        </p:txBody>
      </p:sp>
    </p:spTree>
    <p:extLst>
      <p:ext uri="{BB962C8B-B14F-4D97-AF65-F5344CB8AC3E}">
        <p14:creationId xmlns:p14="http://schemas.microsoft.com/office/powerpoint/2010/main" val="413013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4081"/>
            <a:ext cx="12436475" cy="798786"/>
          </a:xfrm>
        </p:spPr>
        <p:txBody>
          <a:bodyPr/>
          <a:lstStyle/>
          <a:p>
            <a:r>
              <a:rPr lang="en-US" sz="4400" dirty="0"/>
              <a:t>Updatable </a:t>
            </a:r>
            <a:r>
              <a:rPr lang="en-US" sz="4400" dirty="0" smtClean="0"/>
              <a:t>Columnstore Index</a:t>
            </a:r>
            <a:endParaRPr lang="en-US" sz="4400" dirty="0"/>
          </a:p>
        </p:txBody>
      </p:sp>
      <p:sp>
        <p:nvSpPr>
          <p:cNvPr id="4" name="Rectangle 3"/>
          <p:cNvSpPr/>
          <p:nvPr/>
        </p:nvSpPr>
        <p:spPr>
          <a:xfrm>
            <a:off x="1031162" y="2692959"/>
            <a:ext cx="361539" cy="1076731"/>
          </a:xfrm>
          <a:prstGeom prst="rect">
            <a:avLst/>
          </a:prstGeom>
          <a:solidFill>
            <a:srgbClr val="0072C6"/>
          </a:solidFill>
          <a:ln w="25400" cap="flat" cmpd="sng" algn="ctr">
            <a:solidFill>
              <a:srgbClr val="D2D2D2"/>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5" name="TextBox 4"/>
          <p:cNvSpPr txBox="1"/>
          <p:nvPr/>
        </p:nvSpPr>
        <p:spPr>
          <a:xfrm>
            <a:off x="918385" y="2417526"/>
            <a:ext cx="412829" cy="292882"/>
          </a:xfrm>
          <a:prstGeom prst="rect">
            <a:avLst/>
          </a:prstGeom>
          <a:noFill/>
          <a:ln>
            <a:noFill/>
          </a:ln>
        </p:spPr>
        <p:txBody>
          <a:bodyPr wrap="none" lIns="124249" tIns="62125" rIns="124249" bIns="62125" rtlCol="0">
            <a:spAutoFit/>
          </a:bodyPr>
          <a:lstStyle/>
          <a:p>
            <a:pPr defTabSz="1242538">
              <a:defRPr/>
            </a:pPr>
            <a:r>
              <a:rPr lang="en-US" sz="1088" kern="0" dirty="0">
                <a:solidFill>
                  <a:srgbClr val="FFFFFF"/>
                </a:solidFill>
              </a:rPr>
              <a:t>C1</a:t>
            </a:r>
          </a:p>
        </p:txBody>
      </p:sp>
      <p:sp>
        <p:nvSpPr>
          <p:cNvPr id="6" name="Rectangle 5"/>
          <p:cNvSpPr/>
          <p:nvPr/>
        </p:nvSpPr>
        <p:spPr>
          <a:xfrm>
            <a:off x="906336" y="2660504"/>
            <a:ext cx="625211" cy="1152396"/>
          </a:xfrm>
          <a:prstGeom prst="rect">
            <a:avLst/>
          </a:prstGeom>
          <a:noFill/>
          <a:ln w="25400" cap="flat" cmpd="sng" algn="ctr">
            <a:solidFill>
              <a:srgbClr val="505050">
                <a:lumMod val="75000"/>
              </a:srgbClr>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7" name="Rectangle 6"/>
          <p:cNvSpPr/>
          <p:nvPr/>
        </p:nvSpPr>
        <p:spPr>
          <a:xfrm>
            <a:off x="1813670" y="2698336"/>
            <a:ext cx="361539" cy="1076731"/>
          </a:xfrm>
          <a:prstGeom prst="rect">
            <a:avLst/>
          </a:prstGeom>
          <a:solidFill>
            <a:srgbClr val="0072C6"/>
          </a:solidFill>
          <a:ln w="25400" cap="flat" cmpd="sng" algn="ctr">
            <a:solidFill>
              <a:srgbClr val="D2D2D2"/>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8" name="TextBox 7"/>
          <p:cNvSpPr txBox="1"/>
          <p:nvPr/>
        </p:nvSpPr>
        <p:spPr>
          <a:xfrm>
            <a:off x="1738017" y="2422383"/>
            <a:ext cx="658679" cy="292882"/>
          </a:xfrm>
          <a:prstGeom prst="rect">
            <a:avLst/>
          </a:prstGeom>
          <a:noFill/>
          <a:ln>
            <a:noFill/>
          </a:ln>
        </p:spPr>
        <p:txBody>
          <a:bodyPr wrap="square" lIns="124249" tIns="62125" rIns="124249" bIns="62125" rtlCol="0">
            <a:spAutoFit/>
          </a:bodyPr>
          <a:lstStyle/>
          <a:p>
            <a:pPr defTabSz="1242538">
              <a:defRPr/>
            </a:pPr>
            <a:r>
              <a:rPr lang="en-US" sz="1088" kern="0" dirty="0">
                <a:solidFill>
                  <a:srgbClr val="FFFFFF"/>
                </a:solidFill>
              </a:rPr>
              <a:t>C2</a:t>
            </a:r>
          </a:p>
        </p:txBody>
      </p:sp>
      <p:sp>
        <p:nvSpPr>
          <p:cNvPr id="9" name="Rectangle 8"/>
          <p:cNvSpPr/>
          <p:nvPr/>
        </p:nvSpPr>
        <p:spPr>
          <a:xfrm>
            <a:off x="1701950" y="2660504"/>
            <a:ext cx="603875" cy="1152396"/>
          </a:xfrm>
          <a:prstGeom prst="rect">
            <a:avLst/>
          </a:prstGeom>
          <a:noFill/>
          <a:ln w="25400" cap="flat" cmpd="sng" algn="ctr">
            <a:solidFill>
              <a:srgbClr val="505050">
                <a:lumMod val="75000"/>
              </a:srgbClr>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10" name="Rectangle 9"/>
          <p:cNvSpPr/>
          <p:nvPr/>
        </p:nvSpPr>
        <p:spPr>
          <a:xfrm>
            <a:off x="2602963" y="2697820"/>
            <a:ext cx="361539" cy="1076731"/>
          </a:xfrm>
          <a:prstGeom prst="rect">
            <a:avLst/>
          </a:prstGeom>
          <a:solidFill>
            <a:srgbClr val="0072C6"/>
          </a:solidFill>
          <a:ln w="25400" cap="flat" cmpd="sng" algn="ctr">
            <a:solidFill>
              <a:srgbClr val="D2D2D2"/>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11" name="TextBox 10"/>
          <p:cNvSpPr txBox="1"/>
          <p:nvPr/>
        </p:nvSpPr>
        <p:spPr>
          <a:xfrm>
            <a:off x="2504587" y="2417567"/>
            <a:ext cx="718179" cy="292882"/>
          </a:xfrm>
          <a:prstGeom prst="rect">
            <a:avLst/>
          </a:prstGeom>
          <a:noFill/>
          <a:ln>
            <a:noFill/>
          </a:ln>
        </p:spPr>
        <p:txBody>
          <a:bodyPr wrap="square" lIns="124249" tIns="62125" rIns="124249" bIns="62125" rtlCol="0">
            <a:spAutoFit/>
          </a:bodyPr>
          <a:lstStyle/>
          <a:p>
            <a:pPr defTabSz="1242538">
              <a:defRPr/>
            </a:pPr>
            <a:r>
              <a:rPr lang="en-US" sz="1088" kern="0" dirty="0">
                <a:solidFill>
                  <a:srgbClr val="FFFFFF"/>
                </a:solidFill>
              </a:rPr>
              <a:t>C3</a:t>
            </a:r>
          </a:p>
        </p:txBody>
      </p:sp>
      <p:sp>
        <p:nvSpPr>
          <p:cNvPr id="12" name="Rectangle 11"/>
          <p:cNvSpPr/>
          <p:nvPr/>
        </p:nvSpPr>
        <p:spPr>
          <a:xfrm>
            <a:off x="2481805" y="2659986"/>
            <a:ext cx="603874" cy="1152396"/>
          </a:xfrm>
          <a:prstGeom prst="rect">
            <a:avLst/>
          </a:prstGeom>
          <a:noFill/>
          <a:ln w="25400" cap="flat" cmpd="sng" algn="ctr">
            <a:solidFill>
              <a:srgbClr val="505050">
                <a:lumMod val="75000"/>
              </a:srgbClr>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13" name="Rectangle 12"/>
          <p:cNvSpPr/>
          <p:nvPr/>
        </p:nvSpPr>
        <p:spPr>
          <a:xfrm>
            <a:off x="4140683" y="2697820"/>
            <a:ext cx="361539" cy="1076731"/>
          </a:xfrm>
          <a:prstGeom prst="rect">
            <a:avLst/>
          </a:prstGeom>
          <a:solidFill>
            <a:srgbClr val="0072C6"/>
          </a:solidFill>
          <a:ln w="25400" cap="flat" cmpd="sng" algn="ctr">
            <a:solidFill>
              <a:srgbClr val="D2D2D2"/>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14" name="TextBox 13"/>
          <p:cNvSpPr txBox="1"/>
          <p:nvPr/>
        </p:nvSpPr>
        <p:spPr>
          <a:xfrm>
            <a:off x="4058109" y="2417526"/>
            <a:ext cx="765208" cy="292882"/>
          </a:xfrm>
          <a:prstGeom prst="rect">
            <a:avLst/>
          </a:prstGeom>
          <a:noFill/>
          <a:ln>
            <a:noFill/>
          </a:ln>
        </p:spPr>
        <p:txBody>
          <a:bodyPr wrap="square" lIns="124249" tIns="62125" rIns="124249" bIns="62125" rtlCol="0">
            <a:spAutoFit/>
          </a:bodyPr>
          <a:lstStyle/>
          <a:p>
            <a:pPr defTabSz="1242538">
              <a:defRPr/>
            </a:pPr>
            <a:r>
              <a:rPr lang="en-US" sz="1088" kern="0" dirty="0">
                <a:solidFill>
                  <a:srgbClr val="FFFFFF"/>
                </a:solidFill>
              </a:rPr>
              <a:t>C5</a:t>
            </a:r>
          </a:p>
        </p:txBody>
      </p:sp>
      <p:sp>
        <p:nvSpPr>
          <p:cNvPr id="15" name="Rectangle 14"/>
          <p:cNvSpPr/>
          <p:nvPr/>
        </p:nvSpPr>
        <p:spPr>
          <a:xfrm>
            <a:off x="4019515" y="2660504"/>
            <a:ext cx="603875" cy="1152396"/>
          </a:xfrm>
          <a:prstGeom prst="rect">
            <a:avLst/>
          </a:prstGeom>
          <a:noFill/>
          <a:ln w="25400" cap="flat" cmpd="sng" algn="ctr">
            <a:solidFill>
              <a:srgbClr val="505050">
                <a:lumMod val="75000"/>
              </a:srgbClr>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16" name="Rectangle 15"/>
          <p:cNvSpPr/>
          <p:nvPr/>
        </p:nvSpPr>
        <p:spPr>
          <a:xfrm>
            <a:off x="4914935" y="2692959"/>
            <a:ext cx="361539" cy="1076731"/>
          </a:xfrm>
          <a:prstGeom prst="rect">
            <a:avLst/>
          </a:prstGeom>
          <a:solidFill>
            <a:srgbClr val="0072C6"/>
          </a:solidFill>
          <a:ln w="25400" cap="flat" cmpd="sng" algn="ctr">
            <a:solidFill>
              <a:srgbClr val="D2D2D2"/>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17" name="TextBox 16"/>
          <p:cNvSpPr txBox="1"/>
          <p:nvPr/>
        </p:nvSpPr>
        <p:spPr>
          <a:xfrm>
            <a:off x="4830865" y="2417526"/>
            <a:ext cx="911301" cy="292882"/>
          </a:xfrm>
          <a:prstGeom prst="rect">
            <a:avLst/>
          </a:prstGeom>
          <a:noFill/>
          <a:ln>
            <a:noFill/>
          </a:ln>
        </p:spPr>
        <p:txBody>
          <a:bodyPr wrap="square" lIns="124249" tIns="62125" rIns="124249" bIns="62125" rtlCol="0">
            <a:spAutoFit/>
          </a:bodyPr>
          <a:lstStyle/>
          <a:p>
            <a:pPr defTabSz="1242538">
              <a:defRPr/>
            </a:pPr>
            <a:r>
              <a:rPr lang="en-US" sz="1088" kern="0" dirty="0">
                <a:solidFill>
                  <a:srgbClr val="FFFFFF"/>
                </a:solidFill>
              </a:rPr>
              <a:t>C6</a:t>
            </a:r>
          </a:p>
        </p:txBody>
      </p:sp>
      <p:sp>
        <p:nvSpPr>
          <p:cNvPr id="18" name="Rectangle 17"/>
          <p:cNvSpPr/>
          <p:nvPr/>
        </p:nvSpPr>
        <p:spPr>
          <a:xfrm>
            <a:off x="4793776" y="2655130"/>
            <a:ext cx="603874" cy="1152396"/>
          </a:xfrm>
          <a:prstGeom prst="rect">
            <a:avLst/>
          </a:prstGeom>
          <a:noFill/>
          <a:ln w="25400" cap="flat" cmpd="sng" algn="ctr">
            <a:solidFill>
              <a:srgbClr val="505050">
                <a:lumMod val="75000"/>
              </a:srgbClr>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19" name="Rectangle 18"/>
          <p:cNvSpPr/>
          <p:nvPr/>
        </p:nvSpPr>
        <p:spPr>
          <a:xfrm>
            <a:off x="3390436" y="2697820"/>
            <a:ext cx="361539" cy="1076731"/>
          </a:xfrm>
          <a:prstGeom prst="rect">
            <a:avLst/>
          </a:prstGeom>
          <a:solidFill>
            <a:srgbClr val="0072C6"/>
          </a:solidFill>
          <a:ln w="25400" cap="flat" cmpd="sng" algn="ctr">
            <a:solidFill>
              <a:srgbClr val="D2D2D2"/>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20" name="TextBox 19"/>
          <p:cNvSpPr txBox="1"/>
          <p:nvPr/>
        </p:nvSpPr>
        <p:spPr>
          <a:xfrm>
            <a:off x="3301697" y="2417526"/>
            <a:ext cx="753833" cy="292882"/>
          </a:xfrm>
          <a:prstGeom prst="rect">
            <a:avLst/>
          </a:prstGeom>
          <a:noFill/>
          <a:ln>
            <a:noFill/>
          </a:ln>
        </p:spPr>
        <p:txBody>
          <a:bodyPr wrap="square" lIns="124249" tIns="62125" rIns="124249" bIns="62125" rtlCol="0">
            <a:spAutoFit/>
          </a:bodyPr>
          <a:lstStyle/>
          <a:p>
            <a:pPr defTabSz="1242538">
              <a:defRPr/>
            </a:pPr>
            <a:r>
              <a:rPr lang="en-US" sz="1088" kern="0" dirty="0">
                <a:solidFill>
                  <a:srgbClr val="FFFFFF"/>
                </a:solidFill>
              </a:rPr>
              <a:t>C4</a:t>
            </a:r>
          </a:p>
        </p:txBody>
      </p:sp>
      <p:sp>
        <p:nvSpPr>
          <p:cNvPr id="21" name="Rectangle 20"/>
          <p:cNvSpPr/>
          <p:nvPr/>
        </p:nvSpPr>
        <p:spPr>
          <a:xfrm>
            <a:off x="3269268" y="2660504"/>
            <a:ext cx="603875" cy="1152396"/>
          </a:xfrm>
          <a:prstGeom prst="rect">
            <a:avLst/>
          </a:prstGeom>
          <a:noFill/>
          <a:ln w="25400" cap="flat" cmpd="sng" algn="ctr">
            <a:solidFill>
              <a:srgbClr val="505050">
                <a:lumMod val="75000"/>
              </a:srgbClr>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22" name="Rectangle 21"/>
          <p:cNvSpPr/>
          <p:nvPr/>
        </p:nvSpPr>
        <p:spPr>
          <a:xfrm>
            <a:off x="1051848" y="3891604"/>
            <a:ext cx="361539" cy="1076731"/>
          </a:xfrm>
          <a:prstGeom prst="rect">
            <a:avLst/>
          </a:prstGeom>
          <a:solidFill>
            <a:srgbClr val="0072C6"/>
          </a:solidFill>
          <a:ln w="25400" cap="flat" cmpd="sng" algn="ctr">
            <a:solidFill>
              <a:srgbClr val="D2D2D2"/>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23" name="Rectangle 22"/>
          <p:cNvSpPr/>
          <p:nvPr/>
        </p:nvSpPr>
        <p:spPr>
          <a:xfrm>
            <a:off x="1822304" y="3891604"/>
            <a:ext cx="361539" cy="1076731"/>
          </a:xfrm>
          <a:prstGeom prst="rect">
            <a:avLst/>
          </a:prstGeom>
          <a:solidFill>
            <a:srgbClr val="0072C6"/>
          </a:solidFill>
          <a:ln w="25400" cap="flat" cmpd="sng" algn="ctr">
            <a:solidFill>
              <a:srgbClr val="D2D2D2"/>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24" name="Rectangle 23"/>
          <p:cNvSpPr/>
          <p:nvPr/>
        </p:nvSpPr>
        <p:spPr>
          <a:xfrm>
            <a:off x="2607842" y="3891604"/>
            <a:ext cx="361539" cy="1076731"/>
          </a:xfrm>
          <a:prstGeom prst="rect">
            <a:avLst/>
          </a:prstGeom>
          <a:solidFill>
            <a:srgbClr val="0072C6"/>
          </a:solidFill>
          <a:ln w="25400" cap="flat" cmpd="sng" algn="ctr">
            <a:solidFill>
              <a:srgbClr val="D2D2D2"/>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25" name="Rectangle 24"/>
          <p:cNvSpPr/>
          <p:nvPr/>
        </p:nvSpPr>
        <p:spPr>
          <a:xfrm>
            <a:off x="4141494" y="3891604"/>
            <a:ext cx="361539" cy="1076731"/>
          </a:xfrm>
          <a:prstGeom prst="rect">
            <a:avLst/>
          </a:prstGeom>
          <a:solidFill>
            <a:srgbClr val="0072C6"/>
          </a:solidFill>
          <a:ln w="25400" cap="flat" cmpd="sng" algn="ctr">
            <a:solidFill>
              <a:srgbClr val="D2D2D2"/>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26" name="Rectangle 25"/>
          <p:cNvSpPr/>
          <p:nvPr/>
        </p:nvSpPr>
        <p:spPr>
          <a:xfrm>
            <a:off x="4917222" y="3891604"/>
            <a:ext cx="361539" cy="1076731"/>
          </a:xfrm>
          <a:prstGeom prst="rect">
            <a:avLst/>
          </a:prstGeom>
          <a:solidFill>
            <a:srgbClr val="0072C6"/>
          </a:solidFill>
          <a:ln w="25400" cap="flat" cmpd="sng" algn="ctr">
            <a:solidFill>
              <a:srgbClr val="D2D2D2"/>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27" name="Rectangle 26"/>
          <p:cNvSpPr/>
          <p:nvPr/>
        </p:nvSpPr>
        <p:spPr>
          <a:xfrm>
            <a:off x="3270583" y="3853774"/>
            <a:ext cx="603875" cy="1152396"/>
          </a:xfrm>
          <a:prstGeom prst="rect">
            <a:avLst/>
          </a:prstGeom>
          <a:noFill/>
          <a:ln w="25400" cap="flat" cmpd="sng" algn="ctr">
            <a:solidFill>
              <a:srgbClr val="505050">
                <a:lumMod val="75000"/>
              </a:srgbClr>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28" name="Rectangle 27"/>
          <p:cNvSpPr/>
          <p:nvPr/>
        </p:nvSpPr>
        <p:spPr>
          <a:xfrm>
            <a:off x="3375626" y="3891604"/>
            <a:ext cx="361539" cy="1076731"/>
          </a:xfrm>
          <a:prstGeom prst="rect">
            <a:avLst/>
          </a:prstGeom>
          <a:solidFill>
            <a:srgbClr val="0072C6"/>
          </a:solidFill>
          <a:ln w="25400" cap="flat" cmpd="sng" algn="ctr">
            <a:solidFill>
              <a:srgbClr val="D2D2D2"/>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29" name="Rectangle 28"/>
          <p:cNvSpPr/>
          <p:nvPr/>
        </p:nvSpPr>
        <p:spPr>
          <a:xfrm>
            <a:off x="4019202" y="3853774"/>
            <a:ext cx="603875" cy="1152396"/>
          </a:xfrm>
          <a:prstGeom prst="rect">
            <a:avLst/>
          </a:prstGeom>
          <a:noFill/>
          <a:ln w="25400" cap="flat" cmpd="sng" algn="ctr">
            <a:solidFill>
              <a:srgbClr val="505050">
                <a:lumMod val="75000"/>
              </a:srgbClr>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30" name="Rectangle 29"/>
          <p:cNvSpPr/>
          <p:nvPr/>
        </p:nvSpPr>
        <p:spPr>
          <a:xfrm>
            <a:off x="4797754" y="3849613"/>
            <a:ext cx="603875" cy="1152396"/>
          </a:xfrm>
          <a:prstGeom prst="rect">
            <a:avLst/>
          </a:prstGeom>
          <a:noFill/>
          <a:ln w="25400" cap="flat" cmpd="sng" algn="ctr">
            <a:solidFill>
              <a:srgbClr val="505050">
                <a:lumMod val="75000"/>
              </a:srgbClr>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31" name="Rectangle 30"/>
          <p:cNvSpPr/>
          <p:nvPr/>
        </p:nvSpPr>
        <p:spPr>
          <a:xfrm>
            <a:off x="2480731" y="3859639"/>
            <a:ext cx="603875" cy="1152396"/>
          </a:xfrm>
          <a:prstGeom prst="rect">
            <a:avLst/>
          </a:prstGeom>
          <a:noFill/>
          <a:ln w="25400" cap="flat" cmpd="sng" algn="ctr">
            <a:solidFill>
              <a:srgbClr val="505050">
                <a:lumMod val="75000"/>
              </a:srgbClr>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32" name="Rectangle 31"/>
          <p:cNvSpPr/>
          <p:nvPr/>
        </p:nvSpPr>
        <p:spPr>
          <a:xfrm>
            <a:off x="1692502" y="3853774"/>
            <a:ext cx="603875" cy="1152396"/>
          </a:xfrm>
          <a:prstGeom prst="rect">
            <a:avLst/>
          </a:prstGeom>
          <a:noFill/>
          <a:ln w="25400" cap="flat" cmpd="sng" algn="ctr">
            <a:solidFill>
              <a:srgbClr val="505050">
                <a:lumMod val="75000"/>
              </a:srgbClr>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33" name="Rectangle 32"/>
          <p:cNvSpPr/>
          <p:nvPr/>
        </p:nvSpPr>
        <p:spPr>
          <a:xfrm>
            <a:off x="906336" y="3853774"/>
            <a:ext cx="625211" cy="1152396"/>
          </a:xfrm>
          <a:prstGeom prst="rect">
            <a:avLst/>
          </a:prstGeom>
          <a:noFill/>
          <a:ln w="25400" cap="flat" cmpd="sng" algn="ctr">
            <a:solidFill>
              <a:srgbClr val="505050">
                <a:lumMod val="75000"/>
              </a:srgbClr>
            </a:solidFill>
            <a:prstDash val="solid"/>
          </a:ln>
          <a:effectLst/>
        </p:spPr>
        <p:txBody>
          <a:bodyPr lIns="124249" tIns="62125" rIns="124249" bIns="62125" rtlCol="0" anchor="ctr"/>
          <a:lstStyle/>
          <a:p>
            <a:pPr algn="ctr" defTabSz="1242538">
              <a:defRPr/>
            </a:pPr>
            <a:endParaRPr lang="en-US" sz="1768" kern="0" dirty="0">
              <a:solidFill>
                <a:srgbClr val="FFFFFF"/>
              </a:solidFill>
            </a:endParaRPr>
          </a:p>
        </p:txBody>
      </p:sp>
      <p:grpSp>
        <p:nvGrpSpPr>
          <p:cNvPr id="34" name="Group 33"/>
          <p:cNvGrpSpPr/>
          <p:nvPr/>
        </p:nvGrpSpPr>
        <p:grpSpPr>
          <a:xfrm>
            <a:off x="906337" y="5048817"/>
            <a:ext cx="4502698" cy="1152396"/>
            <a:chOff x="846561" y="5094538"/>
            <a:chExt cx="4414810" cy="1129903"/>
          </a:xfrm>
        </p:grpSpPr>
        <p:sp>
          <p:nvSpPr>
            <p:cNvPr id="35" name="Rectangle 34"/>
            <p:cNvSpPr/>
            <p:nvPr/>
          </p:nvSpPr>
          <p:spPr>
            <a:xfrm>
              <a:off x="985480" y="5131632"/>
              <a:ext cx="354482" cy="1055714"/>
            </a:xfrm>
            <a:prstGeom prst="rect">
              <a:avLst/>
            </a:prstGeom>
            <a:solidFill>
              <a:srgbClr val="00BCF2">
                <a:lumMod val="75000"/>
              </a:srgbClr>
            </a:solidFill>
            <a:ln w="25400" cap="flat" cmpd="sng" algn="ctr">
              <a:solidFill>
                <a:srgbClr val="00BCF2">
                  <a:lumMod val="50000"/>
                </a:srgbClr>
              </a:solidFill>
              <a:prstDash val="solid"/>
            </a:ln>
            <a:effectLst/>
          </p:spPr>
          <p:txBody>
            <a:bodyPr rtlCol="0" anchor="ctr"/>
            <a:lstStyle/>
            <a:p>
              <a:pPr algn="ctr" defTabSz="1242538">
                <a:defRPr/>
              </a:pPr>
              <a:endParaRPr lang="en-US" sz="1768" kern="0" dirty="0">
                <a:solidFill>
                  <a:srgbClr val="FFFFFF"/>
                </a:solidFill>
              </a:endParaRPr>
            </a:p>
          </p:txBody>
        </p:sp>
        <p:sp>
          <p:nvSpPr>
            <p:cNvPr id="36" name="Rectangle 35"/>
            <p:cNvSpPr/>
            <p:nvPr/>
          </p:nvSpPr>
          <p:spPr>
            <a:xfrm>
              <a:off x="846561" y="5094538"/>
              <a:ext cx="613010" cy="1129902"/>
            </a:xfrm>
            <a:prstGeom prst="rect">
              <a:avLst/>
            </a:prstGeom>
            <a:noFill/>
            <a:ln w="25400" cap="flat" cmpd="sng" algn="ctr">
              <a:solidFill>
                <a:srgbClr val="00BCF2">
                  <a:lumMod val="50000"/>
                </a:srgbClr>
              </a:solidFill>
              <a:prstDash val="solid"/>
            </a:ln>
            <a:effectLst/>
          </p:spPr>
          <p:txBody>
            <a:bodyPr rtlCol="0" anchor="ctr"/>
            <a:lstStyle/>
            <a:p>
              <a:pPr algn="ctr" defTabSz="1242538">
                <a:defRPr/>
              </a:pPr>
              <a:endParaRPr lang="en-US" sz="1768" kern="0" dirty="0">
                <a:solidFill>
                  <a:srgbClr val="FFFFFF"/>
                </a:solidFill>
              </a:endParaRPr>
            </a:p>
          </p:txBody>
        </p:sp>
        <p:sp>
          <p:nvSpPr>
            <p:cNvPr id="37" name="Rectangle 36"/>
            <p:cNvSpPr/>
            <p:nvPr/>
          </p:nvSpPr>
          <p:spPr>
            <a:xfrm>
              <a:off x="1746963" y="5131632"/>
              <a:ext cx="354482" cy="1055714"/>
            </a:xfrm>
            <a:prstGeom prst="rect">
              <a:avLst/>
            </a:prstGeom>
            <a:solidFill>
              <a:srgbClr val="00BCF2">
                <a:lumMod val="75000"/>
              </a:srgbClr>
            </a:solidFill>
            <a:ln w="25400" cap="flat" cmpd="sng" algn="ctr">
              <a:solidFill>
                <a:srgbClr val="00BCF2">
                  <a:lumMod val="50000"/>
                </a:srgbClr>
              </a:solidFill>
              <a:prstDash val="solid"/>
            </a:ln>
            <a:effectLst/>
          </p:spPr>
          <p:txBody>
            <a:bodyPr rtlCol="0" anchor="ctr"/>
            <a:lstStyle/>
            <a:p>
              <a:pPr algn="ctr" defTabSz="1242538">
                <a:defRPr/>
              </a:pPr>
              <a:endParaRPr lang="en-US" sz="1768" kern="0" dirty="0">
                <a:solidFill>
                  <a:srgbClr val="FFFFFF"/>
                </a:solidFill>
              </a:endParaRPr>
            </a:p>
          </p:txBody>
        </p:sp>
        <p:sp>
          <p:nvSpPr>
            <p:cNvPr id="38" name="Rectangle 37"/>
            <p:cNvSpPr/>
            <p:nvPr/>
          </p:nvSpPr>
          <p:spPr>
            <a:xfrm>
              <a:off x="1617383" y="5094539"/>
              <a:ext cx="592088" cy="1129902"/>
            </a:xfrm>
            <a:prstGeom prst="rect">
              <a:avLst/>
            </a:prstGeom>
            <a:noFill/>
            <a:ln w="25400" cap="flat" cmpd="sng" algn="ctr">
              <a:solidFill>
                <a:srgbClr val="00BCF2">
                  <a:lumMod val="50000"/>
                </a:srgbClr>
              </a:solidFill>
              <a:prstDash val="solid"/>
            </a:ln>
            <a:effectLst/>
          </p:spPr>
          <p:txBody>
            <a:bodyPr rtlCol="0" anchor="ctr"/>
            <a:lstStyle/>
            <a:p>
              <a:pPr algn="ctr" defTabSz="1242538">
                <a:defRPr/>
              </a:pPr>
              <a:endParaRPr lang="en-US" sz="1768" kern="0" dirty="0">
                <a:solidFill>
                  <a:srgbClr val="FFFFFF"/>
                </a:solidFill>
              </a:endParaRPr>
            </a:p>
          </p:txBody>
        </p:sp>
        <p:sp>
          <p:nvSpPr>
            <p:cNvPr id="39" name="Rectangle 38"/>
            <p:cNvSpPr/>
            <p:nvPr/>
          </p:nvSpPr>
          <p:spPr>
            <a:xfrm>
              <a:off x="2525861" y="5127366"/>
              <a:ext cx="354482" cy="1055714"/>
            </a:xfrm>
            <a:prstGeom prst="rect">
              <a:avLst/>
            </a:prstGeom>
            <a:solidFill>
              <a:srgbClr val="00BCF2">
                <a:lumMod val="75000"/>
              </a:srgbClr>
            </a:solidFill>
            <a:ln w="25400" cap="flat" cmpd="sng" algn="ctr">
              <a:solidFill>
                <a:srgbClr val="00BCF2">
                  <a:lumMod val="50000"/>
                </a:srgbClr>
              </a:solidFill>
              <a:prstDash val="solid"/>
            </a:ln>
            <a:effectLst/>
          </p:spPr>
          <p:txBody>
            <a:bodyPr rtlCol="0" anchor="ctr"/>
            <a:lstStyle/>
            <a:p>
              <a:pPr algn="ctr" defTabSz="1242538">
                <a:defRPr/>
              </a:pPr>
              <a:endParaRPr lang="en-US" sz="1768" kern="0" dirty="0">
                <a:solidFill>
                  <a:srgbClr val="FFFFFF"/>
                </a:solidFill>
              </a:endParaRPr>
            </a:p>
          </p:txBody>
        </p:sp>
        <p:sp>
          <p:nvSpPr>
            <p:cNvPr id="40" name="Rectangle 39"/>
            <p:cNvSpPr/>
            <p:nvPr/>
          </p:nvSpPr>
          <p:spPr>
            <a:xfrm>
              <a:off x="2390294" y="5094539"/>
              <a:ext cx="592087" cy="1129902"/>
            </a:xfrm>
            <a:prstGeom prst="rect">
              <a:avLst/>
            </a:prstGeom>
            <a:noFill/>
            <a:ln w="25400" cap="flat" cmpd="sng" algn="ctr">
              <a:solidFill>
                <a:srgbClr val="00BCF2">
                  <a:lumMod val="50000"/>
                </a:srgbClr>
              </a:solidFill>
              <a:prstDash val="solid"/>
            </a:ln>
            <a:effectLst/>
          </p:spPr>
          <p:txBody>
            <a:bodyPr rtlCol="0" anchor="ctr"/>
            <a:lstStyle/>
            <a:p>
              <a:pPr algn="ctr" defTabSz="1242538">
                <a:defRPr/>
              </a:pPr>
              <a:endParaRPr lang="en-US" sz="1768" kern="0" dirty="0">
                <a:solidFill>
                  <a:srgbClr val="FFFFFF"/>
                </a:solidFill>
              </a:endParaRPr>
            </a:p>
          </p:txBody>
        </p:sp>
        <p:sp>
          <p:nvSpPr>
            <p:cNvPr id="41" name="Rectangle 40"/>
            <p:cNvSpPr/>
            <p:nvPr/>
          </p:nvSpPr>
          <p:spPr>
            <a:xfrm>
              <a:off x="4025832" y="5131632"/>
              <a:ext cx="354482" cy="1055714"/>
            </a:xfrm>
            <a:prstGeom prst="rect">
              <a:avLst/>
            </a:prstGeom>
            <a:solidFill>
              <a:srgbClr val="00BCF2">
                <a:lumMod val="75000"/>
              </a:srgbClr>
            </a:solidFill>
            <a:ln w="25400" cap="flat" cmpd="sng" algn="ctr">
              <a:solidFill>
                <a:srgbClr val="00BCF2">
                  <a:lumMod val="50000"/>
                </a:srgbClr>
              </a:solidFill>
              <a:prstDash val="solid"/>
            </a:ln>
            <a:effectLst/>
          </p:spPr>
          <p:txBody>
            <a:bodyPr rtlCol="0" anchor="ctr"/>
            <a:lstStyle/>
            <a:p>
              <a:pPr algn="ctr" defTabSz="1242538">
                <a:defRPr/>
              </a:pPr>
              <a:endParaRPr lang="en-US" sz="1768" kern="0" dirty="0">
                <a:solidFill>
                  <a:srgbClr val="FFFFFF"/>
                </a:solidFill>
              </a:endParaRPr>
            </a:p>
          </p:txBody>
        </p:sp>
        <p:sp>
          <p:nvSpPr>
            <p:cNvPr id="42" name="Rectangle 41"/>
            <p:cNvSpPr/>
            <p:nvPr/>
          </p:nvSpPr>
          <p:spPr>
            <a:xfrm>
              <a:off x="3902107" y="5094538"/>
              <a:ext cx="592088" cy="1129902"/>
            </a:xfrm>
            <a:prstGeom prst="rect">
              <a:avLst/>
            </a:prstGeom>
            <a:noFill/>
            <a:ln w="25400" cap="flat" cmpd="sng" algn="ctr">
              <a:solidFill>
                <a:srgbClr val="00BCF2">
                  <a:lumMod val="50000"/>
                </a:srgbClr>
              </a:solidFill>
              <a:prstDash val="solid"/>
            </a:ln>
            <a:effectLst/>
          </p:spPr>
          <p:txBody>
            <a:bodyPr rtlCol="0" anchor="ctr"/>
            <a:lstStyle/>
            <a:p>
              <a:pPr algn="ctr" defTabSz="1242538">
                <a:defRPr/>
              </a:pPr>
              <a:endParaRPr lang="en-US" sz="1768" kern="0" dirty="0">
                <a:solidFill>
                  <a:srgbClr val="FFFFFF"/>
                </a:solidFill>
              </a:endParaRPr>
            </a:p>
          </p:txBody>
        </p:sp>
        <p:sp>
          <p:nvSpPr>
            <p:cNvPr id="43" name="Rectangle 42"/>
            <p:cNvSpPr/>
            <p:nvPr/>
          </p:nvSpPr>
          <p:spPr>
            <a:xfrm>
              <a:off x="4788388" y="5127366"/>
              <a:ext cx="354482" cy="1055714"/>
            </a:xfrm>
            <a:prstGeom prst="rect">
              <a:avLst/>
            </a:prstGeom>
            <a:solidFill>
              <a:srgbClr val="00BCF2">
                <a:lumMod val="75000"/>
              </a:srgbClr>
            </a:solidFill>
            <a:ln w="25400" cap="flat" cmpd="sng" algn="ctr">
              <a:solidFill>
                <a:srgbClr val="00BCF2">
                  <a:lumMod val="50000"/>
                </a:srgbClr>
              </a:solidFill>
              <a:prstDash val="solid"/>
            </a:ln>
            <a:effectLst/>
          </p:spPr>
          <p:txBody>
            <a:bodyPr rtlCol="0" anchor="ctr"/>
            <a:lstStyle/>
            <a:p>
              <a:pPr algn="ctr" defTabSz="1242538">
                <a:defRPr/>
              </a:pPr>
              <a:endParaRPr lang="en-US" sz="1768" kern="0" dirty="0">
                <a:solidFill>
                  <a:srgbClr val="FFFFFF"/>
                </a:solidFill>
              </a:endParaRPr>
            </a:p>
          </p:txBody>
        </p:sp>
        <p:sp>
          <p:nvSpPr>
            <p:cNvPr id="44" name="Rectangle 43"/>
            <p:cNvSpPr/>
            <p:nvPr/>
          </p:nvSpPr>
          <p:spPr>
            <a:xfrm>
              <a:off x="4669284" y="5094539"/>
              <a:ext cx="592087" cy="1129902"/>
            </a:xfrm>
            <a:prstGeom prst="rect">
              <a:avLst/>
            </a:prstGeom>
            <a:noFill/>
            <a:ln w="25400" cap="flat" cmpd="sng" algn="ctr">
              <a:solidFill>
                <a:srgbClr val="00BCF2">
                  <a:lumMod val="50000"/>
                </a:srgbClr>
              </a:solidFill>
              <a:prstDash val="solid"/>
            </a:ln>
            <a:effectLst/>
          </p:spPr>
          <p:txBody>
            <a:bodyPr rtlCol="0" anchor="ctr"/>
            <a:lstStyle/>
            <a:p>
              <a:pPr algn="ctr" defTabSz="1242538">
                <a:defRPr/>
              </a:pPr>
              <a:endParaRPr lang="en-US" sz="1768" kern="0" dirty="0">
                <a:solidFill>
                  <a:srgbClr val="FFFFFF"/>
                </a:solidFill>
              </a:endParaRPr>
            </a:p>
          </p:txBody>
        </p:sp>
        <p:sp>
          <p:nvSpPr>
            <p:cNvPr id="45" name="Rectangle 44"/>
            <p:cNvSpPr/>
            <p:nvPr/>
          </p:nvSpPr>
          <p:spPr>
            <a:xfrm>
              <a:off x="3286614" y="5134697"/>
              <a:ext cx="354482" cy="1055714"/>
            </a:xfrm>
            <a:prstGeom prst="rect">
              <a:avLst/>
            </a:prstGeom>
            <a:solidFill>
              <a:srgbClr val="00BCF2">
                <a:lumMod val="75000"/>
              </a:srgbClr>
            </a:solidFill>
            <a:ln w="25400" cap="flat" cmpd="sng" algn="ctr">
              <a:solidFill>
                <a:srgbClr val="00BCF2">
                  <a:lumMod val="50000"/>
                </a:srgbClr>
              </a:solidFill>
              <a:prstDash val="solid"/>
            </a:ln>
            <a:effectLst/>
          </p:spPr>
          <p:txBody>
            <a:bodyPr rtlCol="0" anchor="ctr"/>
            <a:lstStyle/>
            <a:p>
              <a:pPr algn="ctr" defTabSz="1242538">
                <a:defRPr/>
              </a:pPr>
              <a:endParaRPr lang="en-US" sz="1768" kern="0" dirty="0">
                <a:solidFill>
                  <a:srgbClr val="FFFFFF"/>
                </a:solidFill>
              </a:endParaRPr>
            </a:p>
          </p:txBody>
        </p:sp>
        <p:sp>
          <p:nvSpPr>
            <p:cNvPr id="46" name="Rectangle 45"/>
            <p:cNvSpPr/>
            <p:nvPr/>
          </p:nvSpPr>
          <p:spPr>
            <a:xfrm>
              <a:off x="3159763" y="5094539"/>
              <a:ext cx="592088" cy="1129902"/>
            </a:xfrm>
            <a:prstGeom prst="rect">
              <a:avLst/>
            </a:prstGeom>
            <a:noFill/>
            <a:ln w="25400" cap="flat" cmpd="sng" algn="ctr">
              <a:solidFill>
                <a:srgbClr val="00BCF2">
                  <a:lumMod val="50000"/>
                </a:srgbClr>
              </a:solidFill>
              <a:prstDash val="solid"/>
            </a:ln>
            <a:effectLst/>
          </p:spPr>
          <p:txBody>
            <a:bodyPr rtlCol="0" anchor="ctr"/>
            <a:lstStyle/>
            <a:p>
              <a:pPr algn="ctr" defTabSz="1242538">
                <a:defRPr/>
              </a:pPr>
              <a:endParaRPr lang="en-US" sz="1768" kern="0" dirty="0">
                <a:solidFill>
                  <a:srgbClr val="FFFFFF"/>
                </a:solidFill>
              </a:endParaRPr>
            </a:p>
          </p:txBody>
        </p:sp>
      </p:grpSp>
      <p:sp>
        <p:nvSpPr>
          <p:cNvPr id="47" name="Arc 46"/>
          <p:cNvSpPr/>
          <p:nvPr/>
        </p:nvSpPr>
        <p:spPr>
          <a:xfrm>
            <a:off x="5055686" y="2126302"/>
            <a:ext cx="1015871" cy="3155649"/>
          </a:xfrm>
          <a:prstGeom prst="arc">
            <a:avLst>
              <a:gd name="adj1" fmla="val 16200000"/>
              <a:gd name="adj2" fmla="val 5205618"/>
            </a:avLst>
          </a:prstGeom>
          <a:noFill/>
          <a:ln w="38100" cap="flat" cmpd="sng" algn="ctr">
            <a:solidFill>
              <a:srgbClr val="00BCF2"/>
            </a:solidFill>
            <a:prstDash val="dash"/>
            <a:headEnd type="none" w="med" len="med"/>
            <a:tailEnd type="triangle" w="med" len="med"/>
          </a:ln>
          <a:effectLst/>
        </p:spPr>
        <p:txBody>
          <a:bodyPr lIns="124249" tIns="62125" rIns="124249" bIns="62125" rtlCol="0" anchor="ctr"/>
          <a:lstStyle/>
          <a:p>
            <a:pPr algn="ctr" defTabSz="1242538">
              <a:defRPr/>
            </a:pPr>
            <a:endParaRPr lang="en-US" sz="1768" kern="0" dirty="0">
              <a:solidFill>
                <a:srgbClr val="FFFFFF"/>
              </a:solidFill>
            </a:endParaRPr>
          </a:p>
        </p:txBody>
      </p:sp>
      <p:sp>
        <p:nvSpPr>
          <p:cNvPr id="48" name="TextBox 47"/>
          <p:cNvSpPr txBox="1"/>
          <p:nvPr/>
        </p:nvSpPr>
        <p:spPr>
          <a:xfrm rot="16200000">
            <a:off x="-353406" y="4234606"/>
            <a:ext cx="1759872" cy="402462"/>
          </a:xfrm>
          <a:prstGeom prst="rect">
            <a:avLst/>
          </a:prstGeom>
          <a:noFill/>
        </p:spPr>
        <p:txBody>
          <a:bodyPr wrap="square" lIns="124249" tIns="62125" rIns="124249" bIns="62125" rtlCol="0">
            <a:spAutoFit/>
          </a:bodyPr>
          <a:lstStyle/>
          <a:p>
            <a:pPr algn="ctr" defTabSz="1242538">
              <a:defRPr/>
            </a:pPr>
            <a:r>
              <a:rPr lang="en-US" dirty="0" smtClean="0">
                <a:solidFill>
                  <a:srgbClr val="FFFFFF"/>
                </a:solidFill>
                <a:latin typeface="Segoe UI Light" panose="020B0502040204020203" pitchFamily="34" charset="0"/>
                <a:cs typeface="Segoe UI Light" panose="020B0502040204020203" pitchFamily="34" charset="0"/>
              </a:rPr>
              <a:t>Columnstore</a:t>
            </a:r>
            <a:endParaRPr lang="en-US" dirty="0">
              <a:solidFill>
                <a:srgbClr val="FFFFFF"/>
              </a:solidFill>
              <a:latin typeface="Segoe UI Light" panose="020B0502040204020203" pitchFamily="34" charset="0"/>
              <a:cs typeface="Segoe UI Light" panose="020B0502040204020203" pitchFamily="34" charset="0"/>
            </a:endParaRPr>
          </a:p>
        </p:txBody>
      </p:sp>
      <p:sp>
        <p:nvSpPr>
          <p:cNvPr id="49" name="Rectangle 48"/>
          <p:cNvSpPr/>
          <p:nvPr/>
        </p:nvSpPr>
        <p:spPr>
          <a:xfrm rot="16200000">
            <a:off x="2775001" y="-292121"/>
            <a:ext cx="753975" cy="4491305"/>
          </a:xfrm>
          <a:prstGeom prst="rect">
            <a:avLst/>
          </a:prstGeom>
          <a:solidFill>
            <a:srgbClr val="FFFFFF"/>
          </a:solidFill>
          <a:ln w="25400" cap="flat" cmpd="sng" algn="ctr">
            <a:solidFill>
              <a:srgbClr val="FFFFFF">
                <a:lumMod val="75000"/>
              </a:srgbClr>
            </a:solidFill>
            <a:prstDash val="solid"/>
          </a:ln>
          <a:effectLst/>
        </p:spPr>
        <p:txBody>
          <a:bodyPr lIns="124249" tIns="62125" rIns="124249" bIns="62125" rtlCol="0" anchor="ctr"/>
          <a:lstStyle/>
          <a:p>
            <a:pPr algn="ctr" defTabSz="1242538">
              <a:defRPr/>
            </a:pPr>
            <a:endParaRPr lang="en-US" sz="1768" kern="0" dirty="0">
              <a:solidFill>
                <a:srgbClr val="3F3F3F"/>
              </a:solidFill>
            </a:endParaRPr>
          </a:p>
        </p:txBody>
      </p:sp>
      <p:sp>
        <p:nvSpPr>
          <p:cNvPr id="51" name="Rectangle 50"/>
          <p:cNvSpPr/>
          <p:nvPr/>
        </p:nvSpPr>
        <p:spPr>
          <a:xfrm rot="16200000">
            <a:off x="2968742" y="-161728"/>
            <a:ext cx="370156" cy="4245309"/>
          </a:xfrm>
          <a:prstGeom prst="rect">
            <a:avLst/>
          </a:prstGeom>
          <a:solidFill>
            <a:srgbClr val="00BCF2">
              <a:lumMod val="75000"/>
            </a:srgbClr>
          </a:solidFill>
          <a:ln w="25400" cap="flat" cmpd="sng" algn="ctr">
            <a:solidFill>
              <a:srgbClr val="FFFFFF">
                <a:lumMod val="75000"/>
              </a:srgbClr>
            </a:solidFill>
            <a:prstDash val="solid"/>
          </a:ln>
          <a:effectLst/>
        </p:spPr>
        <p:txBody>
          <a:bodyPr lIns="124249" tIns="62125" rIns="124249" bIns="62125" rtlCol="0" anchor="ctr"/>
          <a:lstStyle/>
          <a:p>
            <a:pPr algn="ctr" defTabSz="1242538">
              <a:defRPr/>
            </a:pPr>
            <a:endParaRPr lang="en-US" sz="1768" kern="0" dirty="0">
              <a:solidFill>
                <a:srgbClr val="3F3F3F"/>
              </a:solidFill>
            </a:endParaRPr>
          </a:p>
        </p:txBody>
      </p:sp>
      <p:sp>
        <p:nvSpPr>
          <p:cNvPr id="52" name="Rectangle 51"/>
          <p:cNvSpPr/>
          <p:nvPr/>
        </p:nvSpPr>
        <p:spPr>
          <a:xfrm rot="16200000">
            <a:off x="3053897" y="-244085"/>
            <a:ext cx="205404" cy="4239754"/>
          </a:xfrm>
          <a:prstGeom prst="rect">
            <a:avLst/>
          </a:prstGeom>
          <a:solidFill>
            <a:srgbClr val="00BCF2">
              <a:lumMod val="75000"/>
            </a:srgbClr>
          </a:solidFill>
          <a:ln w="25400" cap="flat" cmpd="sng" algn="ctr">
            <a:solidFill>
              <a:srgbClr val="FFFFFF">
                <a:lumMod val="75000"/>
              </a:srgbClr>
            </a:solidFill>
            <a:prstDash val="solid"/>
          </a:ln>
          <a:effectLst/>
        </p:spPr>
        <p:txBody>
          <a:bodyPr lIns="124249" tIns="62125" rIns="124249" bIns="62125" rtlCol="0" anchor="ctr"/>
          <a:lstStyle/>
          <a:p>
            <a:pPr algn="ctr" defTabSz="1242538">
              <a:defRPr/>
            </a:pPr>
            <a:endParaRPr lang="en-US" sz="1088" kern="0" dirty="0">
              <a:solidFill>
                <a:srgbClr val="3F3F3F"/>
              </a:solidFill>
            </a:endParaRPr>
          </a:p>
        </p:txBody>
      </p:sp>
      <p:cxnSp>
        <p:nvCxnSpPr>
          <p:cNvPr id="53" name="Straight Connector 52"/>
          <p:cNvCxnSpPr/>
          <p:nvPr/>
        </p:nvCxnSpPr>
        <p:spPr>
          <a:xfrm>
            <a:off x="1600036" y="1775851"/>
            <a:ext cx="0" cy="361539"/>
          </a:xfrm>
          <a:prstGeom prst="line">
            <a:avLst/>
          </a:prstGeom>
          <a:noFill/>
          <a:ln w="19050" cap="flat" cmpd="sng" algn="ctr">
            <a:solidFill>
              <a:srgbClr val="FFFFFF">
                <a:lumMod val="75000"/>
              </a:srgbClr>
            </a:solidFill>
            <a:prstDash val="solid"/>
          </a:ln>
          <a:effectLst/>
        </p:spPr>
      </p:cxnSp>
      <p:cxnSp>
        <p:nvCxnSpPr>
          <p:cNvPr id="54" name="Straight Connector 53"/>
          <p:cNvCxnSpPr/>
          <p:nvPr/>
        </p:nvCxnSpPr>
        <p:spPr>
          <a:xfrm>
            <a:off x="2371633" y="1773081"/>
            <a:ext cx="0" cy="361539"/>
          </a:xfrm>
          <a:prstGeom prst="line">
            <a:avLst/>
          </a:prstGeom>
          <a:noFill/>
          <a:ln w="19050" cap="flat" cmpd="sng" algn="ctr">
            <a:solidFill>
              <a:srgbClr val="FFFFFF">
                <a:lumMod val="75000"/>
              </a:srgbClr>
            </a:solidFill>
            <a:prstDash val="solid"/>
          </a:ln>
          <a:effectLst/>
        </p:spPr>
      </p:cxnSp>
      <p:cxnSp>
        <p:nvCxnSpPr>
          <p:cNvPr id="55" name="Straight Connector 54"/>
          <p:cNvCxnSpPr/>
          <p:nvPr/>
        </p:nvCxnSpPr>
        <p:spPr>
          <a:xfrm>
            <a:off x="3170979" y="1771714"/>
            <a:ext cx="0" cy="361539"/>
          </a:xfrm>
          <a:prstGeom prst="line">
            <a:avLst/>
          </a:prstGeom>
          <a:noFill/>
          <a:ln w="19050" cap="flat" cmpd="sng" algn="ctr">
            <a:solidFill>
              <a:srgbClr val="FFFFFF">
                <a:lumMod val="75000"/>
              </a:srgbClr>
            </a:solidFill>
            <a:prstDash val="solid"/>
          </a:ln>
          <a:effectLst/>
        </p:spPr>
      </p:cxnSp>
      <p:cxnSp>
        <p:nvCxnSpPr>
          <p:cNvPr id="56" name="Straight Connector 55"/>
          <p:cNvCxnSpPr/>
          <p:nvPr/>
        </p:nvCxnSpPr>
        <p:spPr>
          <a:xfrm>
            <a:off x="3950902" y="1770311"/>
            <a:ext cx="0" cy="361539"/>
          </a:xfrm>
          <a:prstGeom prst="line">
            <a:avLst/>
          </a:prstGeom>
          <a:noFill/>
          <a:ln w="19050" cap="flat" cmpd="sng" algn="ctr">
            <a:solidFill>
              <a:srgbClr val="FFFFFF">
                <a:lumMod val="75000"/>
              </a:srgbClr>
            </a:solidFill>
            <a:prstDash val="solid"/>
          </a:ln>
          <a:effectLst/>
        </p:spPr>
      </p:cxnSp>
      <p:cxnSp>
        <p:nvCxnSpPr>
          <p:cNvPr id="57" name="Straight Connector 56"/>
          <p:cNvCxnSpPr/>
          <p:nvPr/>
        </p:nvCxnSpPr>
        <p:spPr>
          <a:xfrm>
            <a:off x="4708616" y="1770311"/>
            <a:ext cx="0" cy="361539"/>
          </a:xfrm>
          <a:prstGeom prst="line">
            <a:avLst/>
          </a:prstGeom>
          <a:noFill/>
          <a:ln w="19050" cap="flat" cmpd="sng" algn="ctr">
            <a:solidFill>
              <a:srgbClr val="FFFFFF">
                <a:lumMod val="75000"/>
              </a:srgbClr>
            </a:solidFill>
            <a:prstDash val="solid"/>
          </a:ln>
          <a:effectLst/>
        </p:spPr>
      </p:cxnSp>
      <p:sp>
        <p:nvSpPr>
          <p:cNvPr id="58" name="TextBox 57"/>
          <p:cNvSpPr txBox="1"/>
          <p:nvPr/>
        </p:nvSpPr>
        <p:spPr>
          <a:xfrm>
            <a:off x="1129397" y="1544649"/>
            <a:ext cx="387180" cy="292882"/>
          </a:xfrm>
          <a:prstGeom prst="rect">
            <a:avLst/>
          </a:prstGeom>
          <a:noFill/>
          <a:ln>
            <a:noFill/>
          </a:ln>
        </p:spPr>
        <p:txBody>
          <a:bodyPr wrap="none" lIns="124249" tIns="62125" rIns="124249" bIns="62125" rtlCol="0">
            <a:spAutoFit/>
          </a:bodyPr>
          <a:lstStyle/>
          <a:p>
            <a:pPr defTabSz="1242538">
              <a:defRPr/>
            </a:pPr>
            <a:r>
              <a:rPr lang="en-US" sz="1088" dirty="0">
                <a:solidFill>
                  <a:srgbClr val="3F3F3F"/>
                </a:solidFill>
                <a:latin typeface="Segoe UI Light"/>
              </a:rPr>
              <a:t>C1</a:t>
            </a:r>
          </a:p>
        </p:txBody>
      </p:sp>
      <p:sp>
        <p:nvSpPr>
          <p:cNvPr id="59" name="TextBox 58"/>
          <p:cNvSpPr txBox="1"/>
          <p:nvPr/>
        </p:nvSpPr>
        <p:spPr>
          <a:xfrm>
            <a:off x="1807477" y="1549507"/>
            <a:ext cx="488910" cy="292882"/>
          </a:xfrm>
          <a:prstGeom prst="rect">
            <a:avLst/>
          </a:prstGeom>
          <a:noFill/>
          <a:ln>
            <a:noFill/>
          </a:ln>
        </p:spPr>
        <p:txBody>
          <a:bodyPr wrap="square" lIns="124249" tIns="62125" rIns="124249" bIns="62125" rtlCol="0">
            <a:spAutoFit/>
          </a:bodyPr>
          <a:lstStyle/>
          <a:p>
            <a:pPr defTabSz="1242538">
              <a:defRPr/>
            </a:pPr>
            <a:r>
              <a:rPr lang="en-US" sz="1088" dirty="0">
                <a:solidFill>
                  <a:srgbClr val="3F3F3F"/>
                </a:solidFill>
                <a:latin typeface="Segoe UI Light"/>
              </a:rPr>
              <a:t>C2</a:t>
            </a:r>
          </a:p>
        </p:txBody>
      </p:sp>
      <p:sp>
        <p:nvSpPr>
          <p:cNvPr id="60" name="TextBox 59"/>
          <p:cNvSpPr txBox="1"/>
          <p:nvPr/>
        </p:nvSpPr>
        <p:spPr>
          <a:xfrm>
            <a:off x="2599019" y="1544690"/>
            <a:ext cx="485587" cy="292882"/>
          </a:xfrm>
          <a:prstGeom prst="rect">
            <a:avLst/>
          </a:prstGeom>
          <a:noFill/>
          <a:ln>
            <a:noFill/>
          </a:ln>
        </p:spPr>
        <p:txBody>
          <a:bodyPr wrap="square" lIns="124249" tIns="62125" rIns="124249" bIns="62125" rtlCol="0">
            <a:spAutoFit/>
          </a:bodyPr>
          <a:lstStyle/>
          <a:p>
            <a:pPr defTabSz="1242538">
              <a:defRPr/>
            </a:pPr>
            <a:r>
              <a:rPr lang="en-US" sz="1088" dirty="0">
                <a:solidFill>
                  <a:srgbClr val="3F3F3F"/>
                </a:solidFill>
                <a:latin typeface="Segoe UI Light"/>
              </a:rPr>
              <a:t>C3</a:t>
            </a:r>
          </a:p>
        </p:txBody>
      </p:sp>
      <p:sp>
        <p:nvSpPr>
          <p:cNvPr id="61" name="TextBox 60"/>
          <p:cNvSpPr txBox="1"/>
          <p:nvPr/>
        </p:nvSpPr>
        <p:spPr>
          <a:xfrm>
            <a:off x="4152549" y="1544642"/>
            <a:ext cx="434901" cy="292882"/>
          </a:xfrm>
          <a:prstGeom prst="rect">
            <a:avLst/>
          </a:prstGeom>
          <a:noFill/>
          <a:ln>
            <a:noFill/>
          </a:ln>
        </p:spPr>
        <p:txBody>
          <a:bodyPr wrap="square" lIns="124249" tIns="62125" rIns="124249" bIns="62125" rtlCol="0">
            <a:spAutoFit/>
          </a:bodyPr>
          <a:lstStyle/>
          <a:p>
            <a:pPr defTabSz="1242538">
              <a:defRPr/>
            </a:pPr>
            <a:r>
              <a:rPr lang="en-US" sz="1088" dirty="0">
                <a:solidFill>
                  <a:srgbClr val="3F3F3F"/>
                </a:solidFill>
                <a:latin typeface="Segoe UI Light"/>
              </a:rPr>
              <a:t>C5</a:t>
            </a:r>
          </a:p>
        </p:txBody>
      </p:sp>
      <p:sp>
        <p:nvSpPr>
          <p:cNvPr id="62" name="TextBox 61"/>
          <p:cNvSpPr txBox="1"/>
          <p:nvPr/>
        </p:nvSpPr>
        <p:spPr>
          <a:xfrm>
            <a:off x="4850364" y="1544642"/>
            <a:ext cx="454827" cy="292882"/>
          </a:xfrm>
          <a:prstGeom prst="rect">
            <a:avLst/>
          </a:prstGeom>
          <a:noFill/>
          <a:ln>
            <a:noFill/>
          </a:ln>
        </p:spPr>
        <p:txBody>
          <a:bodyPr wrap="square" lIns="124249" tIns="62125" rIns="124249" bIns="62125" rtlCol="0">
            <a:spAutoFit/>
          </a:bodyPr>
          <a:lstStyle/>
          <a:p>
            <a:pPr defTabSz="1242538">
              <a:defRPr/>
            </a:pPr>
            <a:r>
              <a:rPr lang="en-US" sz="1088" dirty="0">
                <a:solidFill>
                  <a:srgbClr val="3F3F3F"/>
                </a:solidFill>
                <a:latin typeface="Segoe UI Light"/>
              </a:rPr>
              <a:t>C6</a:t>
            </a:r>
          </a:p>
        </p:txBody>
      </p:sp>
      <p:sp>
        <p:nvSpPr>
          <p:cNvPr id="63" name="TextBox 62"/>
          <p:cNvSpPr txBox="1"/>
          <p:nvPr/>
        </p:nvSpPr>
        <p:spPr>
          <a:xfrm>
            <a:off x="3387809" y="1544649"/>
            <a:ext cx="485333" cy="292882"/>
          </a:xfrm>
          <a:prstGeom prst="rect">
            <a:avLst/>
          </a:prstGeom>
          <a:noFill/>
          <a:ln>
            <a:noFill/>
          </a:ln>
        </p:spPr>
        <p:txBody>
          <a:bodyPr wrap="square" lIns="124249" tIns="62125" rIns="124249" bIns="62125" rtlCol="0">
            <a:spAutoFit/>
          </a:bodyPr>
          <a:lstStyle/>
          <a:p>
            <a:pPr defTabSz="1242538">
              <a:defRPr/>
            </a:pPr>
            <a:r>
              <a:rPr lang="en-US" sz="1088" dirty="0">
                <a:solidFill>
                  <a:srgbClr val="3F3F3F"/>
                </a:solidFill>
                <a:latin typeface="Segoe UI Light"/>
              </a:rPr>
              <a:t>C4</a:t>
            </a:r>
          </a:p>
        </p:txBody>
      </p:sp>
      <p:sp>
        <p:nvSpPr>
          <p:cNvPr id="64" name="TextBox 63"/>
          <p:cNvSpPr txBox="1"/>
          <p:nvPr/>
        </p:nvSpPr>
        <p:spPr>
          <a:xfrm rot="16200000">
            <a:off x="-81106" y="1627245"/>
            <a:ext cx="1210903" cy="617906"/>
          </a:xfrm>
          <a:prstGeom prst="rect">
            <a:avLst/>
          </a:prstGeom>
          <a:noFill/>
        </p:spPr>
        <p:txBody>
          <a:bodyPr wrap="square" lIns="124249" tIns="62125" rIns="124249" bIns="62125" rtlCol="0">
            <a:spAutoFit/>
          </a:bodyPr>
          <a:lstStyle/>
          <a:p>
            <a:pPr algn="ctr" defTabSz="1242538">
              <a:defRPr/>
            </a:pPr>
            <a:r>
              <a:rPr lang="en-US" sz="1600" dirty="0" smtClean="0">
                <a:solidFill>
                  <a:srgbClr val="FFFFFF"/>
                </a:solidFill>
                <a:latin typeface="Segoe UI Light" panose="020B0502040204020203" pitchFamily="34" charset="0"/>
                <a:cs typeface="Segoe UI Light" panose="020B0502040204020203" pitchFamily="34" charset="0"/>
              </a:rPr>
              <a:t>Deltastore (Rowstore)</a:t>
            </a:r>
            <a:endParaRPr lang="en-US" sz="1600" dirty="0">
              <a:solidFill>
                <a:srgbClr val="FFFFFF"/>
              </a:solidFill>
              <a:latin typeface="Segoe UI Light" panose="020B0502040204020203" pitchFamily="34" charset="0"/>
              <a:cs typeface="Segoe UI Light" panose="020B0502040204020203" pitchFamily="34" charset="0"/>
            </a:endParaRPr>
          </a:p>
        </p:txBody>
      </p:sp>
      <p:sp>
        <p:nvSpPr>
          <p:cNvPr id="65" name="TextBox 64"/>
          <p:cNvSpPr txBox="1"/>
          <p:nvPr/>
        </p:nvSpPr>
        <p:spPr>
          <a:xfrm rot="5400000">
            <a:off x="5070431" y="3702395"/>
            <a:ext cx="1458243" cy="397526"/>
          </a:xfrm>
          <a:prstGeom prst="rect">
            <a:avLst/>
          </a:prstGeom>
          <a:noFill/>
        </p:spPr>
        <p:txBody>
          <a:bodyPr wrap="none" lIns="124249" tIns="62125" rIns="124249" bIns="62125" rtlCol="0">
            <a:spAutoFit/>
          </a:bodyPr>
          <a:lstStyle/>
          <a:p>
            <a:pPr defTabSz="1242538">
              <a:defRPr/>
            </a:pPr>
            <a:r>
              <a:rPr lang="en-US" sz="1768" kern="0" dirty="0">
                <a:solidFill>
                  <a:srgbClr val="FFFFFF"/>
                </a:solidFill>
              </a:rPr>
              <a:t>tuple mover</a:t>
            </a:r>
          </a:p>
        </p:txBody>
      </p:sp>
      <p:sp>
        <p:nvSpPr>
          <p:cNvPr id="66" name="Rectangle 65"/>
          <p:cNvSpPr/>
          <p:nvPr/>
        </p:nvSpPr>
        <p:spPr bwMode="auto">
          <a:xfrm>
            <a:off x="6244905" y="5665341"/>
            <a:ext cx="1899096" cy="980192"/>
          </a:xfrm>
          <a:prstGeom prst="rect">
            <a:avLst/>
          </a:prstGeom>
          <a:solidFill>
            <a:srgbClr val="DC3C00"/>
          </a:solidFill>
          <a:ln w="12700" cap="flat" cmpd="sng" algn="ctr">
            <a:noFill/>
            <a:prstDash val="solid"/>
            <a:round/>
            <a:headEnd type="none" w="med" len="med"/>
            <a:tailEnd type="none" w="med" len="med"/>
          </a:ln>
          <a:effectLst/>
        </p:spPr>
        <p:txBody>
          <a:bodyPr vert="horz" wrap="square" lIns="182880" tIns="182880" rIns="0" bIns="0" numCol="1" rtlCol="0" anchor="t" anchorCtr="0" compatLnSpc="1">
            <a:prstTxWarp prst="textNoShape">
              <a:avLst/>
            </a:prstTxWarp>
          </a:bodyPr>
          <a:lstStyle/>
          <a:p>
            <a:pPr defTabSz="932351" fontAlgn="base">
              <a:lnSpc>
                <a:spcPct val="90000"/>
              </a:lnSpc>
              <a:spcAft>
                <a:spcPct val="0"/>
              </a:spcAft>
              <a:buClr>
                <a:srgbClr val="FFFF99"/>
              </a:buClr>
              <a:buSzPct val="120000"/>
              <a:defRPr/>
            </a:pPr>
            <a:r>
              <a:rPr lang="en-US" altLang="zh-CN" sz="2000" kern="0" dirty="0" smtClean="0">
                <a:solidFill>
                  <a:srgbClr val="FFFFFF"/>
                </a:solidFill>
                <a:latin typeface="Segoe UI Light"/>
              </a:rPr>
              <a:t>SELECT</a:t>
            </a:r>
            <a:endParaRPr lang="en-US" altLang="zh-CN" sz="2000" kern="0" dirty="0">
              <a:solidFill>
                <a:srgbClr val="FFFFFF"/>
              </a:solidFill>
              <a:latin typeface="Segoe UI Light"/>
            </a:endParaRPr>
          </a:p>
        </p:txBody>
      </p:sp>
      <p:sp>
        <p:nvSpPr>
          <p:cNvPr id="67" name="Rectangle 66"/>
          <p:cNvSpPr/>
          <p:nvPr/>
        </p:nvSpPr>
        <p:spPr>
          <a:xfrm>
            <a:off x="8203873" y="5665341"/>
            <a:ext cx="3842467" cy="987376"/>
          </a:xfrm>
          <a:prstGeom prst="rect">
            <a:avLst/>
          </a:prstGeom>
          <a:solidFill>
            <a:srgbClr val="D2D2D2"/>
          </a:solidFill>
          <a:ln w="25400" cap="flat" cmpd="sng" algn="ctr">
            <a:noFill/>
            <a:prstDash val="solid"/>
          </a:ln>
          <a:effectLst/>
        </p:spPr>
        <p:txBody>
          <a:bodyPr lIns="182880" tIns="182880" rIns="0" bIns="0" rtlCol="0" anchor="t" anchorCtr="0"/>
          <a:lstStyle/>
          <a:p>
            <a:pPr defTabSz="914400">
              <a:defRPr/>
            </a:pPr>
            <a:r>
              <a:rPr lang="en-US" sz="1500" kern="0" dirty="0">
                <a:solidFill>
                  <a:srgbClr val="000000">
                    <a:lumMod val="75000"/>
                    <a:lumOff val="25000"/>
                  </a:srgbClr>
                </a:solidFill>
                <a:latin typeface="Segoe UI Light" panose="020B0502040204020203" pitchFamily="34" charset="0"/>
                <a:cs typeface="Segoe UI Light" panose="020B0502040204020203" pitchFamily="34" charset="0"/>
              </a:rPr>
              <a:t>Unifies data from column and rowstores through an internal UNION operation</a:t>
            </a:r>
          </a:p>
        </p:txBody>
      </p:sp>
      <p:sp>
        <p:nvSpPr>
          <p:cNvPr id="68" name="Rectangle 67"/>
          <p:cNvSpPr/>
          <p:nvPr/>
        </p:nvSpPr>
        <p:spPr bwMode="auto">
          <a:xfrm>
            <a:off x="6244905" y="1541510"/>
            <a:ext cx="1899096" cy="980192"/>
          </a:xfrm>
          <a:prstGeom prst="rect">
            <a:avLst/>
          </a:prstGeom>
          <a:solidFill>
            <a:srgbClr val="DC3C00"/>
          </a:solidFill>
          <a:ln w="12700" cap="flat" cmpd="sng" algn="ctr">
            <a:noFill/>
            <a:prstDash val="solid"/>
            <a:round/>
            <a:headEnd type="none" w="med" len="med"/>
            <a:tailEnd type="none" w="med" len="med"/>
          </a:ln>
          <a:effectLst/>
        </p:spPr>
        <p:txBody>
          <a:bodyPr vert="horz" wrap="square" lIns="182880" tIns="182880" rIns="0" bIns="0" numCol="1" rtlCol="0" anchor="t" anchorCtr="0" compatLnSpc="1">
            <a:prstTxWarp prst="textNoShape">
              <a:avLst/>
            </a:prstTxWarp>
          </a:bodyPr>
          <a:lstStyle/>
          <a:p>
            <a:pPr defTabSz="932351" fontAlgn="base">
              <a:lnSpc>
                <a:spcPct val="90000"/>
              </a:lnSpc>
              <a:spcAft>
                <a:spcPct val="0"/>
              </a:spcAft>
              <a:buClr>
                <a:srgbClr val="FFFF99"/>
              </a:buClr>
              <a:buSzPct val="120000"/>
              <a:defRPr/>
            </a:pPr>
            <a:r>
              <a:rPr lang="en-US" altLang="zh-CN" sz="2000" kern="0" dirty="0">
                <a:solidFill>
                  <a:srgbClr val="FFFFFF"/>
                </a:solidFill>
                <a:latin typeface="Segoe UI Light"/>
              </a:rPr>
              <a:t>INSERT</a:t>
            </a:r>
          </a:p>
        </p:txBody>
      </p:sp>
      <p:sp>
        <p:nvSpPr>
          <p:cNvPr id="69" name="Rectangle 68"/>
          <p:cNvSpPr/>
          <p:nvPr/>
        </p:nvSpPr>
        <p:spPr>
          <a:xfrm>
            <a:off x="8203873" y="1541510"/>
            <a:ext cx="3842467" cy="987376"/>
          </a:xfrm>
          <a:prstGeom prst="rect">
            <a:avLst/>
          </a:prstGeom>
          <a:solidFill>
            <a:srgbClr val="D2D2D2"/>
          </a:solidFill>
          <a:ln w="25400" cap="flat" cmpd="sng" algn="ctr">
            <a:noFill/>
            <a:prstDash val="solid"/>
          </a:ln>
          <a:effectLst/>
        </p:spPr>
        <p:txBody>
          <a:bodyPr lIns="182880" tIns="182880" rIns="0" bIns="0" rtlCol="0" anchor="t" anchorCtr="0"/>
          <a:lstStyle/>
          <a:p>
            <a:pPr defTabSz="914400">
              <a:defRPr/>
            </a:pPr>
            <a:r>
              <a:rPr lang="en-US" sz="1500" kern="0" dirty="0">
                <a:solidFill>
                  <a:srgbClr val="000000">
                    <a:lumMod val="75000"/>
                    <a:lumOff val="25000"/>
                  </a:srgbClr>
                </a:solidFill>
                <a:latin typeface="Segoe UI Light"/>
                <a:cs typeface="Segoe UI Light" panose="020B0502040204020203" pitchFamily="34" charset="0"/>
              </a:rPr>
              <a:t>Values always inserted into deltastore</a:t>
            </a:r>
          </a:p>
        </p:txBody>
      </p:sp>
      <p:sp>
        <p:nvSpPr>
          <p:cNvPr id="70" name="Rectangle 69"/>
          <p:cNvSpPr/>
          <p:nvPr/>
        </p:nvSpPr>
        <p:spPr bwMode="auto">
          <a:xfrm>
            <a:off x="6244905" y="2572468"/>
            <a:ext cx="1899096" cy="980192"/>
          </a:xfrm>
          <a:prstGeom prst="rect">
            <a:avLst/>
          </a:prstGeom>
          <a:solidFill>
            <a:srgbClr val="DC3C00"/>
          </a:solidFill>
          <a:ln w="12700" cap="flat" cmpd="sng" algn="ctr">
            <a:noFill/>
            <a:prstDash val="solid"/>
            <a:round/>
            <a:headEnd type="none" w="med" len="med"/>
            <a:tailEnd type="none" w="med" len="med"/>
          </a:ln>
          <a:effectLst/>
        </p:spPr>
        <p:txBody>
          <a:bodyPr vert="horz" wrap="square" lIns="182880" tIns="182880" rIns="0" bIns="0" numCol="1" rtlCol="0" anchor="t" anchorCtr="0" compatLnSpc="1">
            <a:prstTxWarp prst="textNoShape">
              <a:avLst/>
            </a:prstTxWarp>
          </a:bodyPr>
          <a:lstStyle/>
          <a:p>
            <a:pPr defTabSz="932351" fontAlgn="base">
              <a:lnSpc>
                <a:spcPct val="90000"/>
              </a:lnSpc>
              <a:spcAft>
                <a:spcPct val="0"/>
              </a:spcAft>
              <a:buClr>
                <a:srgbClr val="FFFF99"/>
              </a:buClr>
              <a:buSzPct val="120000"/>
              <a:defRPr/>
            </a:pPr>
            <a:r>
              <a:rPr lang="en-US" altLang="zh-CN" sz="2000" kern="0" dirty="0">
                <a:solidFill>
                  <a:srgbClr val="FFFFFF"/>
                </a:solidFill>
                <a:latin typeface="Segoe UI Light"/>
              </a:rPr>
              <a:t>DELETE</a:t>
            </a:r>
          </a:p>
        </p:txBody>
      </p:sp>
      <p:sp>
        <p:nvSpPr>
          <p:cNvPr id="71" name="Rectangle 70"/>
          <p:cNvSpPr/>
          <p:nvPr/>
        </p:nvSpPr>
        <p:spPr>
          <a:xfrm>
            <a:off x="8203873" y="2572468"/>
            <a:ext cx="3842467" cy="987376"/>
          </a:xfrm>
          <a:prstGeom prst="rect">
            <a:avLst/>
          </a:prstGeom>
          <a:solidFill>
            <a:srgbClr val="D2D2D2"/>
          </a:solidFill>
          <a:ln w="25400" cap="flat" cmpd="sng" algn="ctr">
            <a:noFill/>
            <a:prstDash val="solid"/>
          </a:ln>
          <a:effectLst/>
        </p:spPr>
        <p:txBody>
          <a:bodyPr lIns="182880" tIns="182880" rIns="0" bIns="0" rtlCol="0" anchor="t" anchorCtr="0"/>
          <a:lstStyle/>
          <a:p>
            <a:pPr defTabSz="914400">
              <a:defRPr/>
            </a:pPr>
            <a:r>
              <a:rPr lang="en-US" sz="1500" kern="0" dirty="0">
                <a:solidFill>
                  <a:srgbClr val="000000">
                    <a:lumMod val="75000"/>
                    <a:lumOff val="25000"/>
                  </a:srgbClr>
                </a:solidFill>
                <a:latin typeface="Segoe UI Light"/>
                <a:cs typeface="Segoe UI Light" panose="020B0502040204020203" pitchFamily="34" charset="0"/>
              </a:rPr>
              <a:t>Logical operation that does not physically remove a row until REBUILD is performed</a:t>
            </a:r>
          </a:p>
        </p:txBody>
      </p:sp>
      <p:sp>
        <p:nvSpPr>
          <p:cNvPr id="72" name="Rectangle 71"/>
          <p:cNvSpPr/>
          <p:nvPr/>
        </p:nvSpPr>
        <p:spPr bwMode="auto">
          <a:xfrm>
            <a:off x="6244905" y="3603426"/>
            <a:ext cx="1899096" cy="980192"/>
          </a:xfrm>
          <a:prstGeom prst="rect">
            <a:avLst/>
          </a:prstGeom>
          <a:solidFill>
            <a:srgbClr val="DC3C00"/>
          </a:solidFill>
          <a:ln w="12700" cap="flat" cmpd="sng" algn="ctr">
            <a:noFill/>
            <a:prstDash val="solid"/>
            <a:round/>
            <a:headEnd type="none" w="med" len="med"/>
            <a:tailEnd type="none" w="med" len="med"/>
          </a:ln>
          <a:effectLst/>
        </p:spPr>
        <p:txBody>
          <a:bodyPr vert="horz" wrap="square" lIns="182880" tIns="182880" rIns="0" bIns="0" numCol="1" rtlCol="0" anchor="t" anchorCtr="0" compatLnSpc="1">
            <a:prstTxWarp prst="textNoShape">
              <a:avLst/>
            </a:prstTxWarp>
          </a:bodyPr>
          <a:lstStyle/>
          <a:p>
            <a:pPr defTabSz="932351" fontAlgn="base">
              <a:lnSpc>
                <a:spcPct val="90000"/>
              </a:lnSpc>
              <a:spcAft>
                <a:spcPct val="0"/>
              </a:spcAft>
              <a:buClr>
                <a:srgbClr val="FFFF99"/>
              </a:buClr>
              <a:buSzPct val="120000"/>
              <a:defRPr/>
            </a:pPr>
            <a:r>
              <a:rPr lang="en-US" altLang="zh-CN" sz="2000" kern="0" dirty="0">
                <a:solidFill>
                  <a:srgbClr val="FFFFFF"/>
                </a:solidFill>
                <a:latin typeface="Segoe UI Light" panose="020B0502040204020203" pitchFamily="34" charset="0"/>
                <a:cs typeface="Segoe UI Light" panose="020B0502040204020203" pitchFamily="34" charset="0"/>
              </a:rPr>
              <a:t>UPDATE</a:t>
            </a:r>
          </a:p>
        </p:txBody>
      </p:sp>
      <p:sp>
        <p:nvSpPr>
          <p:cNvPr id="73" name="Rectangle 72"/>
          <p:cNvSpPr/>
          <p:nvPr/>
        </p:nvSpPr>
        <p:spPr>
          <a:xfrm>
            <a:off x="8203873" y="3603426"/>
            <a:ext cx="3842467" cy="987376"/>
          </a:xfrm>
          <a:prstGeom prst="rect">
            <a:avLst/>
          </a:prstGeom>
          <a:solidFill>
            <a:srgbClr val="D2D2D2"/>
          </a:solidFill>
          <a:ln w="25400" cap="flat" cmpd="sng" algn="ctr">
            <a:noFill/>
            <a:prstDash val="solid"/>
          </a:ln>
          <a:effectLst/>
        </p:spPr>
        <p:txBody>
          <a:bodyPr lIns="182880" tIns="182880" rIns="0" bIns="0" rtlCol="0" anchor="t" anchorCtr="0"/>
          <a:lstStyle/>
          <a:p>
            <a:pPr defTabSz="914400">
              <a:defRPr/>
            </a:pPr>
            <a:r>
              <a:rPr lang="en-US" sz="1500" kern="0" dirty="0">
                <a:solidFill>
                  <a:srgbClr val="000000">
                    <a:lumMod val="75000"/>
                    <a:lumOff val="25000"/>
                  </a:srgbClr>
                </a:solidFill>
                <a:latin typeface="Segoe UI Light" panose="020B0502040204020203" pitchFamily="34" charset="0"/>
                <a:cs typeface="Segoe UI Light" panose="020B0502040204020203" pitchFamily="34" charset="0"/>
              </a:rPr>
              <a:t>DELETE followed by INSERT</a:t>
            </a:r>
          </a:p>
        </p:txBody>
      </p:sp>
      <p:sp>
        <p:nvSpPr>
          <p:cNvPr id="74" name="Rectangle 73"/>
          <p:cNvSpPr/>
          <p:nvPr/>
        </p:nvSpPr>
        <p:spPr bwMode="auto">
          <a:xfrm>
            <a:off x="6244905" y="4634384"/>
            <a:ext cx="1899096" cy="980192"/>
          </a:xfrm>
          <a:prstGeom prst="rect">
            <a:avLst/>
          </a:prstGeom>
          <a:solidFill>
            <a:srgbClr val="DC3C00"/>
          </a:solidFill>
          <a:ln w="12700" cap="flat" cmpd="sng" algn="ctr">
            <a:noFill/>
            <a:prstDash val="solid"/>
            <a:round/>
            <a:headEnd type="none" w="med" len="med"/>
            <a:tailEnd type="none" w="med" len="med"/>
          </a:ln>
          <a:effectLst/>
        </p:spPr>
        <p:txBody>
          <a:bodyPr vert="horz" wrap="square" lIns="182880" tIns="182880" rIns="0" bIns="0" numCol="1" rtlCol="0" anchor="t" anchorCtr="0" compatLnSpc="1">
            <a:prstTxWarp prst="textNoShape">
              <a:avLst/>
            </a:prstTxWarp>
          </a:bodyPr>
          <a:lstStyle/>
          <a:p>
            <a:pPr defTabSz="932351" fontAlgn="base">
              <a:lnSpc>
                <a:spcPct val="90000"/>
              </a:lnSpc>
              <a:spcAft>
                <a:spcPct val="0"/>
              </a:spcAft>
              <a:buClr>
                <a:srgbClr val="FFFF99"/>
              </a:buClr>
              <a:buSzPct val="120000"/>
              <a:defRPr/>
            </a:pPr>
            <a:r>
              <a:rPr lang="en-US" altLang="zh-CN" sz="2000" kern="0" dirty="0">
                <a:solidFill>
                  <a:srgbClr val="FFFFFF"/>
                </a:solidFill>
                <a:latin typeface="Segoe UI Light" panose="020B0502040204020203" pitchFamily="34" charset="0"/>
                <a:cs typeface="Segoe UI Light" panose="020B0502040204020203" pitchFamily="34" charset="0"/>
              </a:rPr>
              <a:t>BULK INSERT</a:t>
            </a:r>
          </a:p>
          <a:p>
            <a:pPr defTabSz="932351" fontAlgn="base">
              <a:lnSpc>
                <a:spcPct val="90000"/>
              </a:lnSpc>
              <a:spcAft>
                <a:spcPct val="0"/>
              </a:spcAft>
              <a:buClr>
                <a:srgbClr val="FFFF99"/>
              </a:buClr>
              <a:buSzPct val="120000"/>
              <a:defRPr/>
            </a:pPr>
            <a:endParaRPr lang="en-US" altLang="zh-CN" sz="2000" kern="0" dirty="0">
              <a:solidFill>
                <a:srgbClr val="FFFFFF"/>
              </a:solidFill>
              <a:latin typeface="Segoe UI Light"/>
            </a:endParaRPr>
          </a:p>
        </p:txBody>
      </p:sp>
      <p:sp>
        <p:nvSpPr>
          <p:cNvPr id="75" name="Rectangle 74"/>
          <p:cNvSpPr/>
          <p:nvPr/>
        </p:nvSpPr>
        <p:spPr>
          <a:xfrm>
            <a:off x="8203873" y="4634384"/>
            <a:ext cx="3842467" cy="987376"/>
          </a:xfrm>
          <a:prstGeom prst="rect">
            <a:avLst/>
          </a:prstGeom>
          <a:solidFill>
            <a:srgbClr val="D2D2D2"/>
          </a:solidFill>
          <a:ln w="25400" cap="flat" cmpd="sng" algn="ctr">
            <a:noFill/>
            <a:prstDash val="solid"/>
          </a:ln>
          <a:effectLst/>
        </p:spPr>
        <p:txBody>
          <a:bodyPr lIns="182880" tIns="182880" rIns="0" bIns="0" rtlCol="0" anchor="t" anchorCtr="0"/>
          <a:lstStyle/>
          <a:p>
            <a:pPr defTabSz="914400">
              <a:defRPr/>
            </a:pPr>
            <a:r>
              <a:rPr lang="en-US" sz="1500" kern="0" dirty="0">
                <a:solidFill>
                  <a:srgbClr val="000000">
                    <a:lumMod val="75000"/>
                    <a:lumOff val="25000"/>
                  </a:srgbClr>
                </a:solidFill>
                <a:latin typeface="Segoe UI Light" panose="020B0502040204020203" pitchFamily="34" charset="0"/>
                <a:cs typeface="Segoe UI Light" panose="020B0502040204020203" pitchFamily="34" charset="0"/>
              </a:rPr>
              <a:t>If a batch is less than 100,000, values are inserted into deltastore; if it’s greater than 100,000, they go into columnstore</a:t>
            </a:r>
          </a:p>
        </p:txBody>
      </p:sp>
    </p:spTree>
    <p:extLst>
      <p:ext uri="{BB962C8B-B14F-4D97-AF65-F5344CB8AC3E}">
        <p14:creationId xmlns:p14="http://schemas.microsoft.com/office/powerpoint/2010/main" val="153465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par>
                                <p:cTn id="35" presetID="22" presetClass="entr" presetSubtype="1"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up)">
                                      <p:cBhvr>
                                        <p:cTn id="37" dur="500"/>
                                        <p:tgtEl>
                                          <p:spTgt spid="47"/>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0" presetClass="exit" presetSubtype="0" fill="hold" grpId="1" nodeType="withEffect">
                                  <p:stCondLst>
                                    <p:cond delay="0"/>
                                  </p:stCondLst>
                                  <p:childTnLst>
                                    <p:animEffect transition="out" filter="fade">
                                      <p:cBhvr>
                                        <p:cTn id="44" dur="2000"/>
                                        <p:tgtEl>
                                          <p:spTgt spid="51"/>
                                        </p:tgtEl>
                                      </p:cBhvr>
                                    </p:animEffect>
                                    <p:set>
                                      <p:cBhvr>
                                        <p:cTn id="45" dur="1" fill="hold">
                                          <p:stCondLst>
                                            <p:cond delay="1999"/>
                                          </p:stCondLst>
                                        </p:cTn>
                                        <p:tgtEl>
                                          <p:spTgt spid="5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52"/>
                                        </p:tgtEl>
                                      </p:cBhvr>
                                    </p:animEffect>
                                    <p:set>
                                      <p:cBhvr>
                                        <p:cTn id="48" dur="1" fill="hold">
                                          <p:stCondLst>
                                            <p:cond delay="1999"/>
                                          </p:stCondLst>
                                        </p:cTn>
                                        <p:tgtEl>
                                          <p:spTgt spid="52"/>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2000"/>
                                        <p:tgtEl>
                                          <p:spTgt spid="53"/>
                                        </p:tgtEl>
                                      </p:cBhvr>
                                    </p:animEffect>
                                    <p:set>
                                      <p:cBhvr>
                                        <p:cTn id="51" dur="1" fill="hold">
                                          <p:stCondLst>
                                            <p:cond delay="1999"/>
                                          </p:stCondLst>
                                        </p:cTn>
                                        <p:tgtEl>
                                          <p:spTgt spid="53"/>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2000"/>
                                        <p:tgtEl>
                                          <p:spTgt spid="54"/>
                                        </p:tgtEl>
                                      </p:cBhvr>
                                    </p:animEffect>
                                    <p:set>
                                      <p:cBhvr>
                                        <p:cTn id="54" dur="1" fill="hold">
                                          <p:stCondLst>
                                            <p:cond delay="1999"/>
                                          </p:stCondLst>
                                        </p:cTn>
                                        <p:tgtEl>
                                          <p:spTgt spid="5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2000"/>
                                        <p:tgtEl>
                                          <p:spTgt spid="55"/>
                                        </p:tgtEl>
                                      </p:cBhvr>
                                    </p:animEffect>
                                    <p:set>
                                      <p:cBhvr>
                                        <p:cTn id="57" dur="1" fill="hold">
                                          <p:stCondLst>
                                            <p:cond delay="1999"/>
                                          </p:stCondLst>
                                        </p:cTn>
                                        <p:tgtEl>
                                          <p:spTgt spid="5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2000"/>
                                        <p:tgtEl>
                                          <p:spTgt spid="56"/>
                                        </p:tgtEl>
                                      </p:cBhvr>
                                    </p:animEffect>
                                    <p:set>
                                      <p:cBhvr>
                                        <p:cTn id="60" dur="1" fill="hold">
                                          <p:stCondLst>
                                            <p:cond delay="1999"/>
                                          </p:stCondLst>
                                        </p:cTn>
                                        <p:tgtEl>
                                          <p:spTgt spid="56"/>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2000"/>
                                        <p:tgtEl>
                                          <p:spTgt spid="57"/>
                                        </p:tgtEl>
                                      </p:cBhvr>
                                    </p:animEffect>
                                    <p:set>
                                      <p:cBhvr>
                                        <p:cTn id="63" dur="1" fill="hold">
                                          <p:stCondLst>
                                            <p:cond delay="1999"/>
                                          </p:stCondLst>
                                        </p:cTn>
                                        <p:tgtEl>
                                          <p:spTgt spid="5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2000"/>
                                        <p:tgtEl>
                                          <p:spTgt spid="58"/>
                                        </p:tgtEl>
                                      </p:cBhvr>
                                    </p:animEffect>
                                    <p:set>
                                      <p:cBhvr>
                                        <p:cTn id="66" dur="1" fill="hold">
                                          <p:stCondLst>
                                            <p:cond delay="1999"/>
                                          </p:stCondLst>
                                        </p:cTn>
                                        <p:tgtEl>
                                          <p:spTgt spid="58"/>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2000"/>
                                        <p:tgtEl>
                                          <p:spTgt spid="59"/>
                                        </p:tgtEl>
                                      </p:cBhvr>
                                    </p:animEffect>
                                    <p:set>
                                      <p:cBhvr>
                                        <p:cTn id="69" dur="1" fill="hold">
                                          <p:stCondLst>
                                            <p:cond delay="1999"/>
                                          </p:stCondLst>
                                        </p:cTn>
                                        <p:tgtEl>
                                          <p:spTgt spid="5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2000"/>
                                        <p:tgtEl>
                                          <p:spTgt spid="60"/>
                                        </p:tgtEl>
                                      </p:cBhvr>
                                    </p:animEffect>
                                    <p:set>
                                      <p:cBhvr>
                                        <p:cTn id="72" dur="1" fill="hold">
                                          <p:stCondLst>
                                            <p:cond delay="1999"/>
                                          </p:stCondLst>
                                        </p:cTn>
                                        <p:tgtEl>
                                          <p:spTgt spid="60"/>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2000"/>
                                        <p:tgtEl>
                                          <p:spTgt spid="61"/>
                                        </p:tgtEl>
                                      </p:cBhvr>
                                    </p:animEffect>
                                    <p:set>
                                      <p:cBhvr>
                                        <p:cTn id="75" dur="1" fill="hold">
                                          <p:stCondLst>
                                            <p:cond delay="1999"/>
                                          </p:stCondLst>
                                        </p:cTn>
                                        <p:tgtEl>
                                          <p:spTgt spid="61"/>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2000"/>
                                        <p:tgtEl>
                                          <p:spTgt spid="62"/>
                                        </p:tgtEl>
                                      </p:cBhvr>
                                    </p:animEffect>
                                    <p:set>
                                      <p:cBhvr>
                                        <p:cTn id="78" dur="1" fill="hold">
                                          <p:stCondLst>
                                            <p:cond delay="1999"/>
                                          </p:stCondLst>
                                        </p:cTn>
                                        <p:tgtEl>
                                          <p:spTgt spid="6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2000"/>
                                        <p:tgtEl>
                                          <p:spTgt spid="63"/>
                                        </p:tgtEl>
                                      </p:cBhvr>
                                    </p:animEffect>
                                    <p:set>
                                      <p:cBhvr>
                                        <p:cTn id="81" dur="1" fill="hold">
                                          <p:stCondLst>
                                            <p:cond delay="19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51" grpId="0" animBg="1"/>
      <p:bldP spid="51" grpId="1" animBg="1"/>
      <p:bldP spid="52" grpId="0" animBg="1"/>
      <p:bldP spid="52" grpId="1" animBg="1"/>
      <p:bldP spid="58" grpId="0"/>
      <p:bldP spid="58" grpId="1"/>
      <p:bldP spid="59" grpId="0"/>
      <p:bldP spid="59" grpId="1"/>
      <p:bldP spid="60" grpId="0"/>
      <p:bldP spid="60" grpId="1"/>
      <p:bldP spid="61" grpId="0"/>
      <p:bldP spid="61" grpId="1"/>
      <p:bldP spid="62" grpId="0"/>
      <p:bldP spid="62" grpId="1"/>
      <p:bldP spid="63" grpId="0"/>
      <p:bldP spid="63" grpId="1"/>
      <p:bldP spid="64" grpId="0"/>
      <p:bldP spid="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4081"/>
            <a:ext cx="12436475" cy="798786"/>
          </a:xfrm>
        </p:spPr>
        <p:txBody>
          <a:bodyPr/>
          <a:lstStyle/>
          <a:p>
            <a:r>
              <a:rPr lang="en-US" sz="4400" dirty="0"/>
              <a:t>Distributed </a:t>
            </a:r>
            <a:r>
              <a:rPr lang="en-US" sz="4400" dirty="0" smtClean="0"/>
              <a:t>Parallel Query Execution</a:t>
            </a:r>
            <a:endParaRPr lang="en-US" sz="4400" dirty="0"/>
          </a:p>
        </p:txBody>
      </p:sp>
      <p:sp>
        <p:nvSpPr>
          <p:cNvPr id="4" name="TextBox 3"/>
          <p:cNvSpPr txBox="1"/>
          <p:nvPr/>
        </p:nvSpPr>
        <p:spPr>
          <a:xfrm>
            <a:off x="834517" y="1749640"/>
            <a:ext cx="3730413" cy="369332"/>
          </a:xfrm>
          <a:prstGeom prst="rect">
            <a:avLst/>
          </a:prstGeom>
          <a:noFill/>
        </p:spPr>
        <p:txBody>
          <a:bodyPr wrap="square" rtlCol="0">
            <a:spAutoFit/>
          </a:bodyPr>
          <a:lstStyle/>
          <a:p>
            <a:pPr>
              <a:defRPr/>
            </a:pPr>
            <a:r>
              <a:rPr lang="en-US" dirty="0" smtClean="0">
                <a:solidFill>
                  <a:srgbClr val="FFFFFF"/>
                </a:solidFill>
                <a:latin typeface="Segoe UI Light" panose="020B0502040204020203" pitchFamily="34" charset="0"/>
                <a:cs typeface="Segoe UI Light" panose="020B0502040204020203" pitchFamily="34" charset="0"/>
              </a:rPr>
              <a:t>SQL queries sent to control node </a:t>
            </a:r>
            <a:endParaRPr lang="en-US" dirty="0">
              <a:solidFill>
                <a:srgbClr val="FFFFFF"/>
              </a:solidFill>
              <a:latin typeface="Segoe UI Light" panose="020B0502040204020203" pitchFamily="34" charset="0"/>
              <a:cs typeface="Segoe UI Light" panose="020B0502040204020203" pitchFamily="34" charset="0"/>
            </a:endParaRPr>
          </a:p>
        </p:txBody>
      </p:sp>
      <p:grpSp>
        <p:nvGrpSpPr>
          <p:cNvPr id="5" name="Group 4"/>
          <p:cNvGrpSpPr/>
          <p:nvPr/>
        </p:nvGrpSpPr>
        <p:grpSpPr>
          <a:xfrm>
            <a:off x="402336" y="1749640"/>
            <a:ext cx="314884" cy="354465"/>
            <a:chOff x="2145126" y="5232106"/>
            <a:chExt cx="314884" cy="354465"/>
          </a:xfrm>
        </p:grpSpPr>
        <p:sp>
          <p:nvSpPr>
            <p:cNvPr id="6" name="Oval 5"/>
            <p:cNvSpPr/>
            <p:nvPr/>
          </p:nvSpPr>
          <p:spPr>
            <a:xfrm>
              <a:off x="2158833" y="5285394"/>
              <a:ext cx="301177" cy="301177"/>
            </a:xfrm>
            <a:prstGeom prst="ellipse">
              <a:avLst/>
            </a:prstGeom>
            <a:solidFill>
              <a:srgbClr val="FFFFFF"/>
            </a:solidFill>
            <a:ln w="28575" cap="flat" cmpd="sng" algn="ctr">
              <a:solidFill>
                <a:srgbClr val="DC3C00"/>
              </a:solidFill>
              <a:prstDash val="solid"/>
            </a:ln>
            <a:effectLst/>
          </p:spPr>
          <p:txBody>
            <a:bodyPr rtlCol="0" anchor="ctr"/>
            <a:lstStyle/>
            <a:p>
              <a:pPr algn="ctr" defTabSz="914400">
                <a:defRPr/>
              </a:pPr>
              <a:endParaRPr lang="en-US" kern="0" dirty="0">
                <a:solidFill>
                  <a:srgbClr val="FFFFFF"/>
                </a:solidFill>
              </a:endParaRPr>
            </a:p>
          </p:txBody>
        </p:sp>
        <p:sp>
          <p:nvSpPr>
            <p:cNvPr id="7" name="TextBox 6"/>
            <p:cNvSpPr txBox="1"/>
            <p:nvPr/>
          </p:nvSpPr>
          <p:spPr>
            <a:xfrm>
              <a:off x="2145126" y="5232106"/>
              <a:ext cx="237139" cy="285666"/>
            </a:xfrm>
            <a:prstGeom prst="rect">
              <a:avLst/>
            </a:prstGeom>
            <a:noFill/>
          </p:spPr>
          <p:txBody>
            <a:bodyPr wrap="none" rtlCol="0">
              <a:spAutoFit/>
            </a:bodyPr>
            <a:lstStyle/>
            <a:p>
              <a:pPr defTabSz="914400">
                <a:defRPr/>
              </a:pPr>
              <a:r>
                <a:rPr lang="en-US" sz="2000" b="1" kern="0" dirty="0" smtClean="0">
                  <a:gradFill>
                    <a:gsLst>
                      <a:gs pos="0">
                        <a:srgbClr val="DC3C00"/>
                      </a:gs>
                      <a:gs pos="100000">
                        <a:srgbClr val="DC3C00"/>
                      </a:gs>
                    </a:gsLst>
                    <a:lin ang="5400000" scaled="0"/>
                  </a:gradFill>
                </a:rPr>
                <a:t>1</a:t>
              </a:r>
              <a:endParaRPr lang="en-US" sz="2000" b="1" kern="0" dirty="0">
                <a:gradFill>
                  <a:gsLst>
                    <a:gs pos="0">
                      <a:srgbClr val="DC3C00"/>
                    </a:gs>
                    <a:gs pos="100000">
                      <a:srgbClr val="DC3C00"/>
                    </a:gs>
                  </a:gsLst>
                  <a:lin ang="5400000" scaled="0"/>
                </a:gradFill>
              </a:endParaRPr>
            </a:p>
          </p:txBody>
        </p:sp>
      </p:grpSp>
      <p:sp>
        <p:nvSpPr>
          <p:cNvPr id="8" name="TextBox 7"/>
          <p:cNvSpPr txBox="1"/>
          <p:nvPr/>
        </p:nvSpPr>
        <p:spPr>
          <a:xfrm>
            <a:off x="834517" y="2480356"/>
            <a:ext cx="3730413" cy="646331"/>
          </a:xfrm>
          <a:prstGeom prst="rect">
            <a:avLst/>
          </a:prstGeom>
          <a:noFill/>
        </p:spPr>
        <p:txBody>
          <a:bodyPr wrap="square" rtlCol="0">
            <a:spAutoFit/>
          </a:bodyPr>
          <a:lstStyle/>
          <a:p>
            <a:pPr>
              <a:defRPr/>
            </a:pPr>
            <a:r>
              <a:rPr lang="en-US" dirty="0">
                <a:solidFill>
                  <a:srgbClr val="FFFFFF"/>
                </a:solidFill>
                <a:latin typeface="Segoe UI Light" panose="020B0502040204020203" pitchFamily="34" charset="0"/>
                <a:cs typeface="Segoe UI Light" panose="020B0502040204020203" pitchFamily="34" charset="0"/>
              </a:rPr>
              <a:t>Control node creates query execution plan</a:t>
            </a:r>
          </a:p>
        </p:txBody>
      </p:sp>
      <p:grpSp>
        <p:nvGrpSpPr>
          <p:cNvPr id="9" name="Group 8"/>
          <p:cNvGrpSpPr/>
          <p:nvPr/>
        </p:nvGrpSpPr>
        <p:grpSpPr>
          <a:xfrm>
            <a:off x="411667" y="2480356"/>
            <a:ext cx="332142" cy="400110"/>
            <a:chOff x="2154457" y="5232106"/>
            <a:chExt cx="332142" cy="400110"/>
          </a:xfrm>
        </p:grpSpPr>
        <p:sp>
          <p:nvSpPr>
            <p:cNvPr id="10" name="Oval 9"/>
            <p:cNvSpPr/>
            <p:nvPr/>
          </p:nvSpPr>
          <p:spPr>
            <a:xfrm>
              <a:off x="2158833" y="5285394"/>
              <a:ext cx="301177" cy="301177"/>
            </a:xfrm>
            <a:prstGeom prst="ellipse">
              <a:avLst/>
            </a:prstGeom>
            <a:solidFill>
              <a:srgbClr val="FFFFFF"/>
            </a:solidFill>
            <a:ln w="28575" cap="flat" cmpd="sng" algn="ctr">
              <a:solidFill>
                <a:srgbClr val="DC3C00"/>
              </a:solidFill>
              <a:prstDash val="solid"/>
            </a:ln>
            <a:effectLst/>
          </p:spPr>
          <p:txBody>
            <a:bodyPr rtlCol="0" anchor="ctr"/>
            <a:lstStyle/>
            <a:p>
              <a:pPr algn="ctr" defTabSz="914400">
                <a:defRPr/>
              </a:pPr>
              <a:endParaRPr lang="en-US" kern="0" dirty="0">
                <a:solidFill>
                  <a:srgbClr val="FFFFFF"/>
                </a:solidFill>
              </a:endParaRPr>
            </a:p>
          </p:txBody>
        </p:sp>
        <p:sp>
          <p:nvSpPr>
            <p:cNvPr id="11" name="TextBox 10"/>
            <p:cNvSpPr txBox="1"/>
            <p:nvPr/>
          </p:nvSpPr>
          <p:spPr>
            <a:xfrm>
              <a:off x="2154457" y="5232106"/>
              <a:ext cx="332142" cy="400110"/>
            </a:xfrm>
            <a:prstGeom prst="rect">
              <a:avLst/>
            </a:prstGeom>
            <a:noFill/>
          </p:spPr>
          <p:txBody>
            <a:bodyPr wrap="none" rtlCol="0">
              <a:spAutoFit/>
            </a:bodyPr>
            <a:lstStyle/>
            <a:p>
              <a:pPr defTabSz="914400">
                <a:defRPr/>
              </a:pPr>
              <a:r>
                <a:rPr lang="en-US" sz="2000" b="1" kern="0" dirty="0" smtClean="0">
                  <a:gradFill>
                    <a:gsLst>
                      <a:gs pos="0">
                        <a:srgbClr val="DC3C00"/>
                      </a:gs>
                      <a:gs pos="100000">
                        <a:srgbClr val="DC3C00"/>
                      </a:gs>
                    </a:gsLst>
                    <a:lin ang="5400000" scaled="0"/>
                  </a:gradFill>
                </a:rPr>
                <a:t>2</a:t>
              </a:r>
              <a:endParaRPr lang="en-US" sz="2000" b="1" kern="0" dirty="0">
                <a:gradFill>
                  <a:gsLst>
                    <a:gs pos="0">
                      <a:srgbClr val="DC3C00"/>
                    </a:gs>
                    <a:gs pos="100000">
                      <a:srgbClr val="DC3C00"/>
                    </a:gs>
                  </a:gsLst>
                  <a:lin ang="5400000" scaled="0"/>
                </a:gradFill>
              </a:endParaRPr>
            </a:p>
          </p:txBody>
        </p:sp>
      </p:grpSp>
      <p:sp>
        <p:nvSpPr>
          <p:cNvPr id="12" name="TextBox 11"/>
          <p:cNvSpPr txBox="1"/>
          <p:nvPr/>
        </p:nvSpPr>
        <p:spPr>
          <a:xfrm>
            <a:off x="834517" y="3482512"/>
            <a:ext cx="3730413" cy="923330"/>
          </a:xfrm>
          <a:prstGeom prst="rect">
            <a:avLst/>
          </a:prstGeom>
          <a:noFill/>
        </p:spPr>
        <p:txBody>
          <a:bodyPr wrap="square" rtlCol="0">
            <a:spAutoFit/>
          </a:bodyPr>
          <a:lstStyle/>
          <a:p>
            <a:pPr>
              <a:defRPr/>
            </a:pPr>
            <a:r>
              <a:rPr lang="en-US" dirty="0">
                <a:solidFill>
                  <a:srgbClr val="FFFFFF"/>
                </a:solidFill>
                <a:latin typeface="Segoe UI Light" panose="020B0502040204020203" pitchFamily="34" charset="0"/>
                <a:cs typeface="Segoe UI Light" panose="020B0502040204020203" pitchFamily="34" charset="0"/>
              </a:rPr>
              <a:t>Query plan creates distributed queries to run on each compute node</a:t>
            </a:r>
          </a:p>
        </p:txBody>
      </p:sp>
      <p:grpSp>
        <p:nvGrpSpPr>
          <p:cNvPr id="13" name="Group 12"/>
          <p:cNvGrpSpPr/>
          <p:nvPr/>
        </p:nvGrpSpPr>
        <p:grpSpPr>
          <a:xfrm>
            <a:off x="411667" y="3482512"/>
            <a:ext cx="332142" cy="400110"/>
            <a:chOff x="2154457" y="5232106"/>
            <a:chExt cx="332142" cy="400110"/>
          </a:xfrm>
        </p:grpSpPr>
        <p:sp>
          <p:nvSpPr>
            <p:cNvPr id="14" name="Oval 13"/>
            <p:cNvSpPr/>
            <p:nvPr/>
          </p:nvSpPr>
          <p:spPr>
            <a:xfrm>
              <a:off x="2158833" y="5285394"/>
              <a:ext cx="301177" cy="301177"/>
            </a:xfrm>
            <a:prstGeom prst="ellipse">
              <a:avLst/>
            </a:prstGeom>
            <a:solidFill>
              <a:srgbClr val="FFFFFF"/>
            </a:solidFill>
            <a:ln w="28575" cap="flat" cmpd="sng" algn="ctr">
              <a:solidFill>
                <a:srgbClr val="DC3C00"/>
              </a:solidFill>
              <a:prstDash val="solid"/>
            </a:ln>
            <a:effectLst/>
          </p:spPr>
          <p:txBody>
            <a:bodyPr rtlCol="0" anchor="ctr"/>
            <a:lstStyle/>
            <a:p>
              <a:pPr algn="ctr" defTabSz="914400">
                <a:defRPr/>
              </a:pPr>
              <a:endParaRPr lang="en-US" kern="0" dirty="0">
                <a:solidFill>
                  <a:srgbClr val="FFFFFF"/>
                </a:solidFill>
              </a:endParaRPr>
            </a:p>
          </p:txBody>
        </p:sp>
        <p:sp>
          <p:nvSpPr>
            <p:cNvPr id="15" name="TextBox 14"/>
            <p:cNvSpPr txBox="1"/>
            <p:nvPr/>
          </p:nvSpPr>
          <p:spPr>
            <a:xfrm>
              <a:off x="2154457" y="5232106"/>
              <a:ext cx="332142" cy="400110"/>
            </a:xfrm>
            <a:prstGeom prst="rect">
              <a:avLst/>
            </a:prstGeom>
            <a:noFill/>
          </p:spPr>
          <p:txBody>
            <a:bodyPr wrap="none" rtlCol="0">
              <a:spAutoFit/>
            </a:bodyPr>
            <a:lstStyle/>
            <a:p>
              <a:pPr defTabSz="914400">
                <a:defRPr/>
              </a:pPr>
              <a:r>
                <a:rPr lang="en-US" sz="2000" b="1" kern="0" dirty="0" smtClean="0">
                  <a:gradFill>
                    <a:gsLst>
                      <a:gs pos="0">
                        <a:srgbClr val="DC3C00"/>
                      </a:gs>
                      <a:gs pos="100000">
                        <a:srgbClr val="DC3C00"/>
                      </a:gs>
                    </a:gsLst>
                    <a:lin ang="5400000" scaled="0"/>
                  </a:gradFill>
                </a:rPr>
                <a:t>3</a:t>
              </a:r>
              <a:endParaRPr lang="en-US" sz="2000" b="1" kern="0" dirty="0">
                <a:gradFill>
                  <a:gsLst>
                    <a:gs pos="0">
                      <a:srgbClr val="DC3C00"/>
                    </a:gs>
                    <a:gs pos="100000">
                      <a:srgbClr val="DC3C00"/>
                    </a:gs>
                  </a:gsLst>
                  <a:lin ang="5400000" scaled="0"/>
                </a:gradFill>
              </a:endParaRPr>
            </a:p>
          </p:txBody>
        </p:sp>
      </p:grpSp>
      <p:sp>
        <p:nvSpPr>
          <p:cNvPr id="16" name="TextBox 15"/>
          <p:cNvSpPr txBox="1"/>
          <p:nvPr/>
        </p:nvSpPr>
        <p:spPr>
          <a:xfrm>
            <a:off x="834517" y="4765575"/>
            <a:ext cx="3730413" cy="646331"/>
          </a:xfrm>
          <a:prstGeom prst="rect">
            <a:avLst/>
          </a:prstGeom>
          <a:noFill/>
        </p:spPr>
        <p:txBody>
          <a:bodyPr wrap="square" rtlCol="0">
            <a:spAutoFit/>
          </a:bodyPr>
          <a:lstStyle/>
          <a:p>
            <a:pPr>
              <a:defRPr/>
            </a:pPr>
            <a:r>
              <a:rPr lang="en-US" dirty="0">
                <a:solidFill>
                  <a:srgbClr val="FFFFFF"/>
                </a:solidFill>
                <a:latin typeface="Segoe UI Light" panose="020B0502040204020203" pitchFamily="34" charset="0"/>
                <a:cs typeface="Segoe UI Light" panose="020B0502040204020203" pitchFamily="34" charset="0"/>
              </a:rPr>
              <a:t>Distributed queries sent to compute nodes (all running in parallel) </a:t>
            </a:r>
          </a:p>
        </p:txBody>
      </p:sp>
      <p:grpSp>
        <p:nvGrpSpPr>
          <p:cNvPr id="17" name="Group 16"/>
          <p:cNvGrpSpPr/>
          <p:nvPr/>
        </p:nvGrpSpPr>
        <p:grpSpPr>
          <a:xfrm>
            <a:off x="402336" y="4765575"/>
            <a:ext cx="332142" cy="400110"/>
            <a:chOff x="2145126" y="5232106"/>
            <a:chExt cx="332142" cy="400110"/>
          </a:xfrm>
        </p:grpSpPr>
        <p:sp>
          <p:nvSpPr>
            <p:cNvPr id="18" name="Oval 17"/>
            <p:cNvSpPr/>
            <p:nvPr/>
          </p:nvSpPr>
          <p:spPr>
            <a:xfrm>
              <a:off x="2158833" y="5285394"/>
              <a:ext cx="301177" cy="301177"/>
            </a:xfrm>
            <a:prstGeom prst="ellipse">
              <a:avLst/>
            </a:prstGeom>
            <a:solidFill>
              <a:srgbClr val="FFFFFF"/>
            </a:solidFill>
            <a:ln w="28575" cap="flat" cmpd="sng" algn="ctr">
              <a:solidFill>
                <a:srgbClr val="DC3C00"/>
              </a:solidFill>
              <a:prstDash val="solid"/>
            </a:ln>
            <a:effectLst/>
          </p:spPr>
          <p:txBody>
            <a:bodyPr rtlCol="0" anchor="ctr"/>
            <a:lstStyle/>
            <a:p>
              <a:pPr algn="ctr" defTabSz="914400">
                <a:defRPr/>
              </a:pPr>
              <a:endParaRPr lang="en-US" kern="0" dirty="0">
                <a:solidFill>
                  <a:srgbClr val="FFFFFF"/>
                </a:solidFill>
              </a:endParaRPr>
            </a:p>
          </p:txBody>
        </p:sp>
        <p:sp>
          <p:nvSpPr>
            <p:cNvPr id="19" name="TextBox 18"/>
            <p:cNvSpPr txBox="1"/>
            <p:nvPr/>
          </p:nvSpPr>
          <p:spPr>
            <a:xfrm>
              <a:off x="2145126" y="5232106"/>
              <a:ext cx="332142" cy="400110"/>
            </a:xfrm>
            <a:prstGeom prst="rect">
              <a:avLst/>
            </a:prstGeom>
            <a:noFill/>
          </p:spPr>
          <p:txBody>
            <a:bodyPr wrap="none" rtlCol="0">
              <a:spAutoFit/>
            </a:bodyPr>
            <a:lstStyle/>
            <a:p>
              <a:pPr defTabSz="914400">
                <a:defRPr/>
              </a:pPr>
              <a:r>
                <a:rPr lang="en-US" sz="2000" b="1" kern="0" dirty="0" smtClean="0">
                  <a:gradFill>
                    <a:gsLst>
                      <a:gs pos="0">
                        <a:srgbClr val="DC3C00"/>
                      </a:gs>
                      <a:gs pos="100000">
                        <a:srgbClr val="DC3C00"/>
                      </a:gs>
                    </a:gsLst>
                    <a:lin ang="5400000" scaled="0"/>
                  </a:gradFill>
                </a:rPr>
                <a:t>4</a:t>
              </a:r>
              <a:endParaRPr lang="en-US" sz="2000" b="1" kern="0" dirty="0">
                <a:gradFill>
                  <a:gsLst>
                    <a:gs pos="0">
                      <a:srgbClr val="DC3C00"/>
                    </a:gs>
                    <a:gs pos="100000">
                      <a:srgbClr val="DC3C00"/>
                    </a:gs>
                  </a:gsLst>
                  <a:lin ang="5400000" scaled="0"/>
                </a:gradFill>
              </a:endParaRPr>
            </a:p>
          </p:txBody>
        </p:sp>
      </p:grpSp>
      <p:sp>
        <p:nvSpPr>
          <p:cNvPr id="20" name="TextBox 19"/>
          <p:cNvSpPr txBox="1"/>
          <p:nvPr/>
        </p:nvSpPr>
        <p:spPr>
          <a:xfrm>
            <a:off x="834517" y="5769685"/>
            <a:ext cx="3730413" cy="646331"/>
          </a:xfrm>
          <a:prstGeom prst="rect">
            <a:avLst/>
          </a:prstGeom>
          <a:noFill/>
        </p:spPr>
        <p:txBody>
          <a:bodyPr wrap="square" rtlCol="0">
            <a:spAutoFit/>
          </a:bodyPr>
          <a:lstStyle/>
          <a:p>
            <a:pPr>
              <a:defRPr/>
            </a:pPr>
            <a:r>
              <a:rPr lang="en-US" dirty="0">
                <a:solidFill>
                  <a:srgbClr val="FFFFFF"/>
                </a:solidFill>
                <a:latin typeface="Segoe UI Light" panose="020B0502040204020203" pitchFamily="34" charset="0"/>
                <a:cs typeface="Segoe UI Light" panose="020B0502040204020203" pitchFamily="34" charset="0"/>
              </a:rPr>
              <a:t>Control node collects query results and returns them to user </a:t>
            </a:r>
          </a:p>
        </p:txBody>
      </p:sp>
      <p:grpSp>
        <p:nvGrpSpPr>
          <p:cNvPr id="21" name="Group 20"/>
          <p:cNvGrpSpPr/>
          <p:nvPr/>
        </p:nvGrpSpPr>
        <p:grpSpPr>
          <a:xfrm>
            <a:off x="411667" y="5769685"/>
            <a:ext cx="332142" cy="400110"/>
            <a:chOff x="2154457" y="5232106"/>
            <a:chExt cx="332142" cy="400110"/>
          </a:xfrm>
        </p:grpSpPr>
        <p:sp>
          <p:nvSpPr>
            <p:cNvPr id="22" name="Oval 21"/>
            <p:cNvSpPr/>
            <p:nvPr/>
          </p:nvSpPr>
          <p:spPr>
            <a:xfrm>
              <a:off x="2158833" y="5285394"/>
              <a:ext cx="301177" cy="301177"/>
            </a:xfrm>
            <a:prstGeom prst="ellipse">
              <a:avLst/>
            </a:prstGeom>
            <a:solidFill>
              <a:srgbClr val="FFFFFF"/>
            </a:solidFill>
            <a:ln w="28575" cap="flat" cmpd="sng" algn="ctr">
              <a:solidFill>
                <a:srgbClr val="DC3C00"/>
              </a:solidFill>
              <a:prstDash val="solid"/>
            </a:ln>
            <a:effectLst/>
          </p:spPr>
          <p:txBody>
            <a:bodyPr rtlCol="0" anchor="ctr"/>
            <a:lstStyle/>
            <a:p>
              <a:pPr algn="ctr" defTabSz="914400">
                <a:defRPr/>
              </a:pPr>
              <a:endParaRPr lang="en-US" kern="0" dirty="0">
                <a:solidFill>
                  <a:srgbClr val="FFFFFF"/>
                </a:solidFill>
              </a:endParaRPr>
            </a:p>
          </p:txBody>
        </p:sp>
        <p:sp>
          <p:nvSpPr>
            <p:cNvPr id="23" name="TextBox 22"/>
            <p:cNvSpPr txBox="1"/>
            <p:nvPr/>
          </p:nvSpPr>
          <p:spPr>
            <a:xfrm>
              <a:off x="2154457" y="5232106"/>
              <a:ext cx="332142" cy="400110"/>
            </a:xfrm>
            <a:prstGeom prst="rect">
              <a:avLst/>
            </a:prstGeom>
            <a:noFill/>
          </p:spPr>
          <p:txBody>
            <a:bodyPr wrap="none" rtlCol="0">
              <a:spAutoFit/>
            </a:bodyPr>
            <a:lstStyle/>
            <a:p>
              <a:pPr defTabSz="914400">
                <a:defRPr/>
              </a:pPr>
              <a:r>
                <a:rPr lang="en-US" sz="2000" b="1" kern="0" dirty="0" smtClean="0">
                  <a:gradFill>
                    <a:gsLst>
                      <a:gs pos="0">
                        <a:srgbClr val="DC3C00"/>
                      </a:gs>
                      <a:gs pos="100000">
                        <a:srgbClr val="DC3C00"/>
                      </a:gs>
                    </a:gsLst>
                    <a:lin ang="5400000" scaled="0"/>
                  </a:gradFill>
                </a:rPr>
                <a:t>5</a:t>
              </a:r>
              <a:endParaRPr lang="en-US" sz="2000" b="1" kern="0" dirty="0">
                <a:gradFill>
                  <a:gsLst>
                    <a:gs pos="0">
                      <a:srgbClr val="DC3C00"/>
                    </a:gs>
                    <a:gs pos="100000">
                      <a:srgbClr val="DC3C00"/>
                    </a:gs>
                  </a:gsLst>
                  <a:lin ang="5400000" scaled="0"/>
                </a:gradFill>
              </a:endParaRPr>
            </a:p>
          </p:txBody>
        </p:sp>
      </p:grpSp>
      <p:grpSp>
        <p:nvGrpSpPr>
          <p:cNvPr id="24" name="Group 23"/>
          <p:cNvGrpSpPr/>
          <p:nvPr/>
        </p:nvGrpSpPr>
        <p:grpSpPr>
          <a:xfrm>
            <a:off x="5118775" y="1234294"/>
            <a:ext cx="7005691" cy="5260766"/>
            <a:chOff x="5000241" y="1318963"/>
            <a:chExt cx="7005691" cy="5260766"/>
          </a:xfrm>
        </p:grpSpPr>
        <p:grpSp>
          <p:nvGrpSpPr>
            <p:cNvPr id="25" name="Group 24"/>
            <p:cNvGrpSpPr/>
            <p:nvPr/>
          </p:nvGrpSpPr>
          <p:grpSpPr>
            <a:xfrm>
              <a:off x="5000241" y="1318963"/>
              <a:ext cx="7005691" cy="5260766"/>
              <a:chOff x="5000241" y="1364683"/>
              <a:chExt cx="7005691" cy="5260766"/>
            </a:xfrm>
          </p:grpSpPr>
          <p:grpSp>
            <p:nvGrpSpPr>
              <p:cNvPr id="29" name="Group 28"/>
              <p:cNvGrpSpPr/>
              <p:nvPr/>
            </p:nvGrpSpPr>
            <p:grpSpPr>
              <a:xfrm>
                <a:off x="5000241" y="1814173"/>
                <a:ext cx="6852088" cy="3736788"/>
                <a:chOff x="5000241" y="2120017"/>
                <a:chExt cx="6852088" cy="3736788"/>
              </a:xfrm>
            </p:grpSpPr>
            <p:pic>
              <p:nvPicPr>
                <p:cNvPr id="56" name="Picture 5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00241" y="2120017"/>
                  <a:ext cx="6852088" cy="3736788"/>
                </a:xfrm>
                <a:prstGeom prst="rect">
                  <a:avLst/>
                </a:prstGeom>
              </p:spPr>
            </p:pic>
            <p:sp>
              <p:nvSpPr>
                <p:cNvPr id="57" name="TextBox 56"/>
                <p:cNvSpPr txBox="1"/>
                <p:nvPr/>
              </p:nvSpPr>
              <p:spPr>
                <a:xfrm>
                  <a:off x="7755308" y="2820828"/>
                  <a:ext cx="1582237" cy="415498"/>
                </a:xfrm>
                <a:prstGeom prst="rect">
                  <a:avLst/>
                </a:prstGeom>
                <a:noFill/>
              </p:spPr>
              <p:txBody>
                <a:bodyPr wrap="square" lIns="0" tIns="137160" rIns="0" bIns="0" rtlCol="0">
                  <a:spAutoFit/>
                </a:bodyPr>
                <a:lstStyle/>
                <a:p>
                  <a:pPr algn="ctr" defTabSz="914400">
                    <a:defRPr/>
                  </a:pPr>
                  <a:r>
                    <a:rPr lang="en-US" kern="0" dirty="0" smtClean="0">
                      <a:solidFill>
                        <a:srgbClr val="FFFFFF"/>
                      </a:solidFill>
                      <a:latin typeface="Segoe UI Light"/>
                    </a:rPr>
                    <a:t>Management</a:t>
                  </a:r>
                  <a:endParaRPr lang="en-US" kern="0" dirty="0">
                    <a:solidFill>
                      <a:srgbClr val="FFFFFF"/>
                    </a:solidFill>
                    <a:latin typeface="Segoe UI Light"/>
                  </a:endParaRPr>
                </a:p>
              </p:txBody>
            </p:sp>
            <p:sp>
              <p:nvSpPr>
                <p:cNvPr id="58" name="TextBox 57"/>
                <p:cNvSpPr txBox="1"/>
                <p:nvPr/>
              </p:nvSpPr>
              <p:spPr>
                <a:xfrm>
                  <a:off x="7755308" y="3534954"/>
                  <a:ext cx="1582237" cy="415498"/>
                </a:xfrm>
                <a:prstGeom prst="rect">
                  <a:avLst/>
                </a:prstGeom>
                <a:noFill/>
              </p:spPr>
              <p:txBody>
                <a:bodyPr wrap="square" lIns="0" tIns="137160" rIns="0" bIns="0" rtlCol="0">
                  <a:spAutoFit/>
                </a:bodyPr>
                <a:lstStyle/>
                <a:p>
                  <a:pPr algn="ctr" defTabSz="914400">
                    <a:defRPr/>
                  </a:pPr>
                  <a:r>
                    <a:rPr lang="en-US" kern="0" dirty="0" smtClean="0">
                      <a:solidFill>
                        <a:srgbClr val="FFFFFF"/>
                      </a:solidFill>
                      <a:latin typeface="Segoe UI Light"/>
                    </a:rPr>
                    <a:t>Control</a:t>
                  </a:r>
                  <a:endParaRPr lang="en-US" kern="0" dirty="0">
                    <a:solidFill>
                      <a:srgbClr val="FFFFFF"/>
                    </a:solidFill>
                    <a:latin typeface="Segoe UI Light"/>
                  </a:endParaRPr>
                </a:p>
              </p:txBody>
            </p:sp>
            <p:sp>
              <p:nvSpPr>
                <p:cNvPr id="59" name="TextBox 58"/>
                <p:cNvSpPr txBox="1"/>
                <p:nvPr/>
              </p:nvSpPr>
              <p:spPr>
                <a:xfrm>
                  <a:off x="5003180" y="3533123"/>
                  <a:ext cx="1554494" cy="415498"/>
                </a:xfrm>
                <a:prstGeom prst="rect">
                  <a:avLst/>
                </a:prstGeom>
                <a:noFill/>
              </p:spPr>
              <p:txBody>
                <a:bodyPr wrap="square" lIns="0" tIns="137160" rIns="0" bIns="0" rtlCol="0">
                  <a:spAutoFit/>
                </a:bodyPr>
                <a:lstStyle/>
                <a:p>
                  <a:pPr algn="ctr" defTabSz="914400">
                    <a:defRPr/>
                  </a:pPr>
                  <a:r>
                    <a:rPr lang="en-US" kern="0" dirty="0" smtClean="0">
                      <a:solidFill>
                        <a:srgbClr val="FFFFFF"/>
                      </a:solidFill>
                      <a:latin typeface="Segoe UI Light"/>
                    </a:rPr>
                    <a:t>Client</a:t>
                  </a:r>
                  <a:endParaRPr lang="en-US" kern="0" dirty="0">
                    <a:solidFill>
                      <a:srgbClr val="FFFFFF"/>
                    </a:solidFill>
                    <a:latin typeface="Segoe UI Light"/>
                  </a:endParaRPr>
                </a:p>
              </p:txBody>
            </p:sp>
            <p:sp>
              <p:nvSpPr>
                <p:cNvPr id="60" name="TextBox 59"/>
                <p:cNvSpPr txBox="1"/>
                <p:nvPr/>
              </p:nvSpPr>
              <p:spPr>
                <a:xfrm>
                  <a:off x="10063450" y="2553699"/>
                  <a:ext cx="1564106" cy="415498"/>
                </a:xfrm>
                <a:prstGeom prst="rect">
                  <a:avLst/>
                </a:prstGeom>
                <a:noFill/>
              </p:spPr>
              <p:txBody>
                <a:bodyPr wrap="square" lIns="0" tIns="137160" rIns="0" bIns="0" rtlCol="0">
                  <a:spAutoFit/>
                </a:bodyPr>
                <a:lstStyle/>
                <a:p>
                  <a:pPr algn="ctr" defTabSz="914400">
                    <a:defRPr/>
                  </a:pPr>
                  <a:r>
                    <a:rPr lang="en-US" kern="0" dirty="0" smtClean="0">
                      <a:solidFill>
                        <a:srgbClr val="FFFFFF"/>
                      </a:solidFill>
                      <a:latin typeface="Segoe UI Light"/>
                    </a:rPr>
                    <a:t>Compute</a:t>
                  </a:r>
                  <a:endParaRPr lang="en-US" kern="0" dirty="0">
                    <a:solidFill>
                      <a:srgbClr val="FFFFFF"/>
                    </a:solidFill>
                    <a:latin typeface="Segoe UI Light"/>
                  </a:endParaRPr>
                </a:p>
              </p:txBody>
            </p:sp>
            <p:sp>
              <p:nvSpPr>
                <p:cNvPr id="61" name="TextBox 60"/>
                <p:cNvSpPr txBox="1"/>
                <p:nvPr/>
              </p:nvSpPr>
              <p:spPr>
                <a:xfrm>
                  <a:off x="10063450" y="3270580"/>
                  <a:ext cx="1564106" cy="415498"/>
                </a:xfrm>
                <a:prstGeom prst="rect">
                  <a:avLst/>
                </a:prstGeom>
                <a:noFill/>
              </p:spPr>
              <p:txBody>
                <a:bodyPr wrap="square" lIns="0" tIns="137160" rIns="0" bIns="0" rtlCol="0">
                  <a:spAutoFit/>
                </a:bodyPr>
                <a:lstStyle/>
                <a:p>
                  <a:pPr algn="ctr" defTabSz="914400">
                    <a:defRPr/>
                  </a:pPr>
                  <a:r>
                    <a:rPr lang="en-US" kern="0" dirty="0" smtClean="0">
                      <a:solidFill>
                        <a:srgbClr val="FFFFFF"/>
                      </a:solidFill>
                      <a:latin typeface="Segoe UI Light"/>
                    </a:rPr>
                    <a:t>Compute</a:t>
                  </a:r>
                  <a:endParaRPr lang="en-US" kern="0" dirty="0">
                    <a:solidFill>
                      <a:srgbClr val="FFFFFF"/>
                    </a:solidFill>
                    <a:latin typeface="Segoe UI Light"/>
                  </a:endParaRPr>
                </a:p>
              </p:txBody>
            </p:sp>
            <p:sp>
              <p:nvSpPr>
                <p:cNvPr id="62" name="TextBox 61"/>
                <p:cNvSpPr txBox="1"/>
                <p:nvPr/>
              </p:nvSpPr>
              <p:spPr>
                <a:xfrm>
                  <a:off x="10063450" y="3977379"/>
                  <a:ext cx="1564106" cy="415498"/>
                </a:xfrm>
                <a:prstGeom prst="rect">
                  <a:avLst/>
                </a:prstGeom>
                <a:noFill/>
              </p:spPr>
              <p:txBody>
                <a:bodyPr wrap="square" lIns="0" tIns="137160" rIns="0" bIns="0" rtlCol="0">
                  <a:spAutoFit/>
                </a:bodyPr>
                <a:lstStyle/>
                <a:p>
                  <a:pPr algn="ctr" defTabSz="914400">
                    <a:defRPr/>
                  </a:pPr>
                  <a:r>
                    <a:rPr lang="en-US" kern="0" dirty="0" smtClean="0">
                      <a:solidFill>
                        <a:srgbClr val="FFFFFF"/>
                      </a:solidFill>
                      <a:latin typeface="Segoe UI Light"/>
                    </a:rPr>
                    <a:t>Compute</a:t>
                  </a:r>
                  <a:endParaRPr lang="en-US" kern="0" dirty="0">
                    <a:solidFill>
                      <a:srgbClr val="FFFFFF"/>
                    </a:solidFill>
                    <a:latin typeface="Segoe UI Light"/>
                  </a:endParaRPr>
                </a:p>
              </p:txBody>
            </p:sp>
            <p:sp>
              <p:nvSpPr>
                <p:cNvPr id="63" name="TextBox 62"/>
                <p:cNvSpPr txBox="1"/>
                <p:nvPr/>
              </p:nvSpPr>
              <p:spPr>
                <a:xfrm>
                  <a:off x="10063450" y="4806830"/>
                  <a:ext cx="1564106" cy="415498"/>
                </a:xfrm>
                <a:prstGeom prst="rect">
                  <a:avLst/>
                </a:prstGeom>
                <a:noFill/>
              </p:spPr>
              <p:txBody>
                <a:bodyPr wrap="square" lIns="0" tIns="137160" rIns="0" bIns="0" rtlCol="0">
                  <a:spAutoFit/>
                </a:bodyPr>
                <a:lstStyle/>
                <a:p>
                  <a:pPr algn="ctr" defTabSz="914400">
                    <a:defRPr/>
                  </a:pPr>
                  <a:r>
                    <a:rPr lang="en-US" kern="0" dirty="0" smtClean="0">
                      <a:solidFill>
                        <a:srgbClr val="FFFFFF"/>
                      </a:solidFill>
                      <a:latin typeface="Segoe UI Light"/>
                    </a:rPr>
                    <a:t>Compute</a:t>
                  </a:r>
                  <a:endParaRPr lang="en-US" kern="0" dirty="0">
                    <a:solidFill>
                      <a:srgbClr val="FFFFFF"/>
                    </a:solidFill>
                    <a:latin typeface="Segoe UI Light"/>
                  </a:endParaRPr>
                </a:p>
              </p:txBody>
            </p:sp>
          </p:grpSp>
          <p:sp>
            <p:nvSpPr>
              <p:cNvPr id="30" name="TextBox 29"/>
              <p:cNvSpPr txBox="1"/>
              <p:nvPr/>
            </p:nvSpPr>
            <p:spPr>
              <a:xfrm>
                <a:off x="8647173" y="1753112"/>
                <a:ext cx="1582237" cy="415498"/>
              </a:xfrm>
              <a:prstGeom prst="rect">
                <a:avLst/>
              </a:prstGeom>
              <a:noFill/>
            </p:spPr>
            <p:txBody>
              <a:bodyPr wrap="square" lIns="0" tIns="137160" rIns="0" bIns="0" rtlCol="0">
                <a:spAutoFit/>
              </a:bodyPr>
              <a:lstStyle/>
              <a:p>
                <a:pPr algn="ctr" defTabSz="914400">
                  <a:defRPr/>
                </a:pPr>
                <a:r>
                  <a:rPr lang="en-US" kern="0" dirty="0" smtClean="0">
                    <a:solidFill>
                      <a:srgbClr val="FFFFFF"/>
                    </a:solidFill>
                    <a:latin typeface="Segoe UI Light"/>
                  </a:rPr>
                  <a:t>Appliance</a:t>
                </a:r>
                <a:endParaRPr lang="en-US" kern="0" dirty="0">
                  <a:solidFill>
                    <a:srgbClr val="FFFFFF"/>
                  </a:solidFill>
                  <a:latin typeface="Segoe UI Light"/>
                </a:endParaRPr>
              </a:p>
            </p:txBody>
          </p:sp>
          <p:sp>
            <p:nvSpPr>
              <p:cNvPr id="31" name="TextBox 30"/>
              <p:cNvSpPr txBox="1"/>
              <p:nvPr/>
            </p:nvSpPr>
            <p:spPr>
              <a:xfrm>
                <a:off x="5082573" y="4156603"/>
                <a:ext cx="1350301" cy="276999"/>
              </a:xfrm>
              <a:prstGeom prst="rect">
                <a:avLst/>
              </a:prstGeom>
              <a:noFill/>
            </p:spPr>
            <p:txBody>
              <a:bodyPr wrap="square" lIns="0" tIns="0" rIns="0" bIns="0" rtlCol="0">
                <a:spAutoFit/>
              </a:bodyPr>
              <a:lstStyle/>
              <a:p>
                <a:pPr defTabSz="914400">
                  <a:defRPr/>
                </a:pPr>
                <a:r>
                  <a:rPr lang="en-US" kern="0" dirty="0" smtClean="0">
                    <a:solidFill>
                      <a:srgbClr val="FFFFFF"/>
                    </a:solidFill>
                    <a:latin typeface="Segoe UI Light"/>
                  </a:rPr>
                  <a:t>Query results</a:t>
                </a:r>
                <a:endParaRPr lang="en-US" kern="0" dirty="0">
                  <a:solidFill>
                    <a:srgbClr val="FFFFFF"/>
                  </a:solidFill>
                  <a:latin typeface="Segoe UI Light"/>
                </a:endParaRPr>
              </a:p>
            </p:txBody>
          </p:sp>
          <p:sp>
            <p:nvSpPr>
              <p:cNvPr id="32" name="TextBox 31"/>
              <p:cNvSpPr txBox="1"/>
              <p:nvPr/>
            </p:nvSpPr>
            <p:spPr>
              <a:xfrm>
                <a:off x="5313348" y="2529955"/>
                <a:ext cx="1099086" cy="276999"/>
              </a:xfrm>
              <a:prstGeom prst="rect">
                <a:avLst/>
              </a:prstGeom>
              <a:noFill/>
            </p:spPr>
            <p:txBody>
              <a:bodyPr wrap="square" lIns="0" tIns="0" rIns="0" bIns="0" rtlCol="0">
                <a:spAutoFit/>
              </a:bodyPr>
              <a:lstStyle/>
              <a:p>
                <a:pPr defTabSz="914400">
                  <a:defRPr/>
                </a:pPr>
                <a:r>
                  <a:rPr lang="en-US" kern="0" dirty="0" smtClean="0">
                    <a:solidFill>
                      <a:srgbClr val="FFFFFF"/>
                    </a:solidFill>
                    <a:latin typeface="Segoe UI Light"/>
                  </a:rPr>
                  <a:t>User query</a:t>
                </a:r>
                <a:endParaRPr lang="en-US" kern="0" dirty="0">
                  <a:solidFill>
                    <a:srgbClr val="FFFFFF"/>
                  </a:solidFill>
                  <a:latin typeface="Segoe UI Light"/>
                </a:endParaRPr>
              </a:p>
            </p:txBody>
          </p:sp>
          <p:sp>
            <p:nvSpPr>
              <p:cNvPr id="33" name="TextBox 32"/>
              <p:cNvSpPr txBox="1"/>
              <p:nvPr/>
            </p:nvSpPr>
            <p:spPr>
              <a:xfrm>
                <a:off x="6288706" y="1364683"/>
                <a:ext cx="1764245" cy="276999"/>
              </a:xfrm>
              <a:prstGeom prst="rect">
                <a:avLst/>
              </a:prstGeom>
              <a:noFill/>
            </p:spPr>
            <p:txBody>
              <a:bodyPr wrap="square" lIns="0" tIns="0" rIns="0" bIns="0" rtlCol="0">
                <a:spAutoFit/>
              </a:bodyPr>
              <a:lstStyle/>
              <a:p>
                <a:pPr defTabSz="914400">
                  <a:defRPr/>
                </a:pPr>
                <a:r>
                  <a:rPr lang="en-US" kern="0" dirty="0" smtClean="0">
                    <a:solidFill>
                      <a:srgbClr val="FFFFFF"/>
                    </a:solidFill>
                    <a:latin typeface="Segoe UI Light"/>
                  </a:rPr>
                  <a:t>Create query </a:t>
                </a:r>
                <a:r>
                  <a:rPr lang="en-US" kern="0" dirty="0">
                    <a:solidFill>
                      <a:srgbClr val="FFFFFF"/>
                    </a:solidFill>
                    <a:latin typeface="Segoe UI Light"/>
                  </a:rPr>
                  <a:t>p</a:t>
                </a:r>
                <a:r>
                  <a:rPr lang="en-US" kern="0" dirty="0" smtClean="0">
                    <a:solidFill>
                      <a:srgbClr val="FFFFFF"/>
                    </a:solidFill>
                    <a:latin typeface="Segoe UI Light"/>
                  </a:rPr>
                  <a:t>lan</a:t>
                </a:r>
                <a:endParaRPr lang="en-US" kern="0" dirty="0">
                  <a:solidFill>
                    <a:srgbClr val="FFFFFF"/>
                  </a:solidFill>
                  <a:latin typeface="Segoe UI Light"/>
                </a:endParaRPr>
              </a:p>
            </p:txBody>
          </p:sp>
          <p:sp>
            <p:nvSpPr>
              <p:cNvPr id="34" name="TextBox 33"/>
              <p:cNvSpPr txBox="1"/>
              <p:nvPr/>
            </p:nvSpPr>
            <p:spPr>
              <a:xfrm>
                <a:off x="5764409" y="5708881"/>
                <a:ext cx="2482609" cy="276999"/>
              </a:xfrm>
              <a:prstGeom prst="rect">
                <a:avLst/>
              </a:prstGeom>
              <a:noFill/>
            </p:spPr>
            <p:txBody>
              <a:bodyPr wrap="square" lIns="0" tIns="0" rIns="0" bIns="0" rtlCol="0">
                <a:spAutoFit/>
              </a:bodyPr>
              <a:lstStyle/>
              <a:p>
                <a:pPr defTabSz="914400">
                  <a:defRPr/>
                </a:pPr>
                <a:r>
                  <a:rPr lang="en-US" kern="0" dirty="0" smtClean="0">
                    <a:solidFill>
                      <a:srgbClr val="FFFFFF"/>
                    </a:solidFill>
                    <a:latin typeface="Segoe UI Light"/>
                  </a:rPr>
                  <a:t>Aggregate query results</a:t>
                </a:r>
                <a:endParaRPr lang="en-US" kern="0" dirty="0">
                  <a:solidFill>
                    <a:srgbClr val="FFFFFF"/>
                  </a:solidFill>
                  <a:latin typeface="Segoe UI Light"/>
                </a:endParaRPr>
              </a:p>
            </p:txBody>
          </p:sp>
          <p:sp>
            <p:nvSpPr>
              <p:cNvPr id="35" name="TextBox 34"/>
              <p:cNvSpPr txBox="1"/>
              <p:nvPr/>
            </p:nvSpPr>
            <p:spPr>
              <a:xfrm>
                <a:off x="9834226" y="5794452"/>
                <a:ext cx="2171706" cy="830997"/>
              </a:xfrm>
              <a:prstGeom prst="rect">
                <a:avLst/>
              </a:prstGeom>
              <a:noFill/>
            </p:spPr>
            <p:txBody>
              <a:bodyPr wrap="square" lIns="0" tIns="0" rIns="0" bIns="0" rtlCol="0">
                <a:spAutoFit/>
              </a:bodyPr>
              <a:lstStyle/>
              <a:p>
                <a:pPr defTabSz="914400">
                  <a:defRPr/>
                </a:pPr>
                <a:r>
                  <a:rPr lang="en-US" kern="0" dirty="0" smtClean="0">
                    <a:solidFill>
                      <a:srgbClr val="FFFFFF"/>
                    </a:solidFill>
                    <a:latin typeface="Segoe UI Light"/>
                  </a:rPr>
                  <a:t>Compute nodes process query plan operations in parallel</a:t>
                </a:r>
                <a:endParaRPr lang="en-US" kern="0" dirty="0">
                  <a:solidFill>
                    <a:srgbClr val="FFFFFF"/>
                  </a:solidFill>
                  <a:latin typeface="Segoe UI Light"/>
                </a:endParaRPr>
              </a:p>
            </p:txBody>
          </p:sp>
          <p:cxnSp>
            <p:nvCxnSpPr>
              <p:cNvPr id="36" name="Elbow Connector 35"/>
              <p:cNvCxnSpPr/>
              <p:nvPr/>
            </p:nvCxnSpPr>
            <p:spPr>
              <a:xfrm rot="16200000" flipV="1">
                <a:off x="6341736" y="2856863"/>
                <a:ext cx="631535" cy="386106"/>
              </a:xfrm>
              <a:prstGeom prst="bentConnector2">
                <a:avLst/>
              </a:prstGeom>
              <a:noFill/>
              <a:ln w="25400" cap="flat" cmpd="sng" algn="ctr">
                <a:solidFill>
                  <a:srgbClr val="FF0000"/>
                </a:solidFill>
                <a:prstDash val="solid"/>
                <a:miter lim="800000"/>
              </a:ln>
              <a:effectLst/>
            </p:spPr>
          </p:cxnSp>
          <p:cxnSp>
            <p:nvCxnSpPr>
              <p:cNvPr id="37" name="Elbow Connector 36"/>
              <p:cNvCxnSpPr/>
              <p:nvPr/>
            </p:nvCxnSpPr>
            <p:spPr>
              <a:xfrm rot="5400000">
                <a:off x="6343065" y="3838236"/>
                <a:ext cx="630936" cy="384048"/>
              </a:xfrm>
              <a:prstGeom prst="bentConnector2">
                <a:avLst/>
              </a:prstGeom>
              <a:noFill/>
              <a:ln w="25400" cap="flat" cmpd="sng" algn="ctr">
                <a:solidFill>
                  <a:srgbClr val="FF0000"/>
                </a:solidFill>
                <a:prstDash val="solid"/>
                <a:miter lim="800000"/>
              </a:ln>
              <a:effectLst/>
            </p:spPr>
          </p:cxnSp>
          <p:cxnSp>
            <p:nvCxnSpPr>
              <p:cNvPr id="38" name="Elbow Connector 37"/>
              <p:cNvCxnSpPr/>
              <p:nvPr/>
            </p:nvCxnSpPr>
            <p:spPr>
              <a:xfrm rot="16200000" flipV="1">
                <a:off x="7856530" y="1825510"/>
                <a:ext cx="947094" cy="435262"/>
              </a:xfrm>
              <a:prstGeom prst="bentConnector2">
                <a:avLst/>
              </a:prstGeom>
              <a:noFill/>
              <a:ln w="25400" cap="flat" cmpd="sng" algn="ctr">
                <a:solidFill>
                  <a:srgbClr val="FF0000"/>
                </a:solidFill>
                <a:prstDash val="solid"/>
                <a:miter lim="800000"/>
              </a:ln>
              <a:effectLst/>
            </p:spPr>
          </p:cxnSp>
          <p:cxnSp>
            <p:nvCxnSpPr>
              <p:cNvPr id="39" name="Straight Arrow Connector 38"/>
              <p:cNvCxnSpPr/>
              <p:nvPr/>
            </p:nvCxnSpPr>
            <p:spPr>
              <a:xfrm flipH="1">
                <a:off x="6560766" y="3700820"/>
                <a:ext cx="1213470" cy="0"/>
              </a:xfrm>
              <a:prstGeom prst="straightConnector1">
                <a:avLst/>
              </a:prstGeom>
              <a:noFill/>
              <a:ln w="25400" cap="flat" cmpd="sng" algn="ctr">
                <a:solidFill>
                  <a:srgbClr val="0072C6">
                    <a:shade val="95000"/>
                    <a:satMod val="105000"/>
                  </a:srgbClr>
                </a:solidFill>
                <a:prstDash val="solid"/>
                <a:miter lim="800000"/>
                <a:tailEnd type="triangle"/>
              </a:ln>
              <a:effectLst/>
            </p:spPr>
          </p:cxnSp>
          <p:cxnSp>
            <p:nvCxnSpPr>
              <p:cNvPr id="40" name="Straight Connector 39"/>
              <p:cNvCxnSpPr/>
              <p:nvPr/>
            </p:nvCxnSpPr>
            <p:spPr>
              <a:xfrm>
                <a:off x="9706269" y="3275259"/>
                <a:ext cx="370945" cy="0"/>
              </a:xfrm>
              <a:prstGeom prst="line">
                <a:avLst/>
              </a:prstGeom>
              <a:noFill/>
              <a:ln w="47625" cap="flat" cmpd="sng" algn="ctr">
                <a:solidFill>
                  <a:srgbClr val="D2D2D2"/>
                </a:solidFill>
                <a:prstDash val="solid"/>
              </a:ln>
              <a:effectLst/>
            </p:spPr>
          </p:cxnSp>
          <p:cxnSp>
            <p:nvCxnSpPr>
              <p:cNvPr id="41" name="Straight Connector 40"/>
              <p:cNvCxnSpPr/>
              <p:nvPr/>
            </p:nvCxnSpPr>
            <p:spPr>
              <a:xfrm>
                <a:off x="9697407" y="3990721"/>
                <a:ext cx="370945" cy="0"/>
              </a:xfrm>
              <a:prstGeom prst="line">
                <a:avLst/>
              </a:prstGeom>
              <a:noFill/>
              <a:ln w="47625" cap="flat" cmpd="sng" algn="ctr">
                <a:solidFill>
                  <a:srgbClr val="D2D2D2"/>
                </a:solidFill>
                <a:prstDash val="solid"/>
              </a:ln>
              <a:effectLst/>
            </p:spPr>
          </p:cxnSp>
          <p:cxnSp>
            <p:nvCxnSpPr>
              <p:cNvPr id="42" name="Elbow Connector 41"/>
              <p:cNvCxnSpPr/>
              <p:nvPr/>
            </p:nvCxnSpPr>
            <p:spPr>
              <a:xfrm rot="10800000" flipV="1">
                <a:off x="7760388" y="2783342"/>
                <a:ext cx="12700" cy="731520"/>
              </a:xfrm>
              <a:prstGeom prst="bentConnector3">
                <a:avLst>
                  <a:gd name="adj1" fmla="val 3040000"/>
                </a:avLst>
              </a:prstGeom>
              <a:noFill/>
              <a:ln w="38100" cap="flat" cmpd="sng" algn="ctr">
                <a:solidFill>
                  <a:srgbClr val="D2D2D2"/>
                </a:solidFill>
                <a:prstDash val="solid"/>
                <a:miter lim="800000"/>
              </a:ln>
              <a:effectLst/>
            </p:spPr>
          </p:cxnSp>
          <p:cxnSp>
            <p:nvCxnSpPr>
              <p:cNvPr id="43" name="Straight Arrow Connector 42"/>
              <p:cNvCxnSpPr/>
              <p:nvPr/>
            </p:nvCxnSpPr>
            <p:spPr>
              <a:xfrm>
                <a:off x="6560765" y="3380234"/>
                <a:ext cx="1213471" cy="0"/>
              </a:xfrm>
              <a:prstGeom prst="straightConnector1">
                <a:avLst/>
              </a:prstGeom>
              <a:noFill/>
              <a:ln w="25400" cap="flat" cmpd="sng" algn="ctr">
                <a:solidFill>
                  <a:srgbClr val="0072C6">
                    <a:shade val="95000"/>
                    <a:satMod val="105000"/>
                  </a:srgbClr>
                </a:solidFill>
                <a:prstDash val="solid"/>
                <a:miter lim="800000"/>
                <a:tailEnd type="triangle"/>
              </a:ln>
              <a:effectLst/>
            </p:spPr>
          </p:cxnSp>
          <p:cxnSp>
            <p:nvCxnSpPr>
              <p:cNvPr id="44" name="Elbow Connector 43"/>
              <p:cNvCxnSpPr/>
              <p:nvPr/>
            </p:nvCxnSpPr>
            <p:spPr>
              <a:xfrm rot="10800000" flipV="1">
                <a:off x="10050750" y="2571109"/>
                <a:ext cx="12700" cy="2194560"/>
              </a:xfrm>
              <a:prstGeom prst="bentConnector3">
                <a:avLst>
                  <a:gd name="adj1" fmla="val 2760000"/>
                </a:avLst>
              </a:prstGeom>
              <a:noFill/>
              <a:ln w="38100" cap="flat" cmpd="sng" algn="ctr">
                <a:solidFill>
                  <a:srgbClr val="D2D2D2"/>
                </a:solidFill>
                <a:prstDash val="solid"/>
                <a:miter lim="800000"/>
              </a:ln>
              <a:effectLst/>
            </p:spPr>
          </p:cxnSp>
          <p:cxnSp>
            <p:nvCxnSpPr>
              <p:cNvPr id="45" name="Straight Connector 44"/>
              <p:cNvCxnSpPr/>
              <p:nvPr/>
            </p:nvCxnSpPr>
            <p:spPr>
              <a:xfrm flipH="1">
                <a:off x="9340509" y="2782252"/>
                <a:ext cx="365760" cy="0"/>
              </a:xfrm>
              <a:prstGeom prst="line">
                <a:avLst/>
              </a:prstGeom>
              <a:noFill/>
              <a:ln w="38100" cap="flat" cmpd="sng" algn="ctr">
                <a:solidFill>
                  <a:srgbClr val="D2D2D2"/>
                </a:solidFill>
                <a:prstDash val="solid"/>
              </a:ln>
              <a:effectLst/>
            </p:spPr>
          </p:cxnSp>
          <p:cxnSp>
            <p:nvCxnSpPr>
              <p:cNvPr id="46" name="Straight Arrow Connector 45"/>
              <p:cNvCxnSpPr/>
              <p:nvPr/>
            </p:nvCxnSpPr>
            <p:spPr>
              <a:xfrm flipH="1">
                <a:off x="9859828" y="3103052"/>
                <a:ext cx="228600" cy="0"/>
              </a:xfrm>
              <a:prstGeom prst="straightConnector1">
                <a:avLst/>
              </a:prstGeom>
              <a:noFill/>
              <a:ln w="25400" cap="flat" cmpd="sng" algn="ctr">
                <a:solidFill>
                  <a:srgbClr val="0072C6">
                    <a:shade val="95000"/>
                    <a:satMod val="105000"/>
                  </a:srgbClr>
                </a:solidFill>
                <a:prstDash val="solid"/>
                <a:headEnd type="triangle"/>
                <a:tailEnd type="triangle"/>
              </a:ln>
              <a:effectLst/>
            </p:spPr>
          </p:cxnSp>
          <p:cxnSp>
            <p:nvCxnSpPr>
              <p:cNvPr id="47" name="Straight Arrow Connector 46"/>
              <p:cNvCxnSpPr/>
              <p:nvPr/>
            </p:nvCxnSpPr>
            <p:spPr>
              <a:xfrm flipH="1">
                <a:off x="9855428" y="3822285"/>
                <a:ext cx="228600" cy="0"/>
              </a:xfrm>
              <a:prstGeom prst="straightConnector1">
                <a:avLst/>
              </a:prstGeom>
              <a:noFill/>
              <a:ln w="25400" cap="flat" cmpd="sng" algn="ctr">
                <a:solidFill>
                  <a:srgbClr val="0072C6">
                    <a:shade val="95000"/>
                    <a:satMod val="105000"/>
                  </a:srgbClr>
                </a:solidFill>
                <a:prstDash val="solid"/>
                <a:headEnd type="triangle"/>
                <a:tailEnd type="triangle"/>
              </a:ln>
              <a:effectLst/>
            </p:spPr>
          </p:cxnSp>
          <p:cxnSp>
            <p:nvCxnSpPr>
              <p:cNvPr id="48" name="Straight Connector 47"/>
              <p:cNvCxnSpPr/>
              <p:nvPr/>
            </p:nvCxnSpPr>
            <p:spPr>
              <a:xfrm>
                <a:off x="9891741" y="5010566"/>
                <a:ext cx="0" cy="773407"/>
              </a:xfrm>
              <a:prstGeom prst="line">
                <a:avLst/>
              </a:prstGeom>
              <a:noFill/>
              <a:ln w="25400" cap="flat" cmpd="sng" algn="ctr">
                <a:solidFill>
                  <a:srgbClr val="FF0000"/>
                </a:solidFill>
                <a:prstDash val="solid"/>
                <a:headEnd type="none"/>
                <a:tailEnd type="triangle"/>
              </a:ln>
              <a:effectLst/>
            </p:spPr>
          </p:cxnSp>
          <p:cxnSp>
            <p:nvCxnSpPr>
              <p:cNvPr id="49" name="Elbow Connector 48"/>
              <p:cNvCxnSpPr/>
              <p:nvPr/>
            </p:nvCxnSpPr>
            <p:spPr>
              <a:xfrm rot="5400000">
                <a:off x="7550022" y="4923368"/>
                <a:ext cx="1662921" cy="329888"/>
              </a:xfrm>
              <a:prstGeom prst="bentConnector2">
                <a:avLst/>
              </a:prstGeom>
              <a:noFill/>
              <a:ln w="25400" cap="flat" cmpd="sng" algn="ctr">
                <a:solidFill>
                  <a:srgbClr val="FF0000"/>
                </a:solidFill>
                <a:prstDash val="solid"/>
                <a:miter lim="800000"/>
                <a:tailEnd type="none"/>
              </a:ln>
              <a:effectLst/>
            </p:spPr>
          </p:cxnSp>
          <p:pic>
            <p:nvPicPr>
              <p:cNvPr id="51" name="Picture 5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165178" y="3747194"/>
                <a:ext cx="762496" cy="516802"/>
              </a:xfrm>
              <a:prstGeom prst="rect">
                <a:avLst/>
              </a:prstGeom>
            </p:spPr>
          </p:pic>
          <p:pic>
            <p:nvPicPr>
              <p:cNvPr id="52" name="Picture 5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0800000">
                <a:off x="8148987" y="2796856"/>
                <a:ext cx="762496" cy="516802"/>
              </a:xfrm>
              <a:prstGeom prst="rect">
                <a:avLst/>
              </a:prstGeom>
              <a:scene3d>
                <a:camera prst="orthographicFront">
                  <a:rot lat="10800000" lon="0" rev="0"/>
                </a:camera>
                <a:lightRig rig="threePt" dir="t"/>
              </a:scene3d>
            </p:spPr>
          </p:pic>
          <p:cxnSp>
            <p:nvCxnSpPr>
              <p:cNvPr id="53" name="Elbow Connector 52"/>
              <p:cNvCxnSpPr/>
              <p:nvPr/>
            </p:nvCxnSpPr>
            <p:spPr>
              <a:xfrm rot="5400000" flipH="1" flipV="1">
                <a:off x="9420340" y="2881402"/>
                <a:ext cx="1080196" cy="228600"/>
              </a:xfrm>
              <a:prstGeom prst="bentConnector2">
                <a:avLst/>
              </a:prstGeom>
              <a:noFill/>
              <a:ln w="25400" cap="flat" cmpd="sng" algn="ctr">
                <a:solidFill>
                  <a:srgbClr val="0072C6">
                    <a:shade val="95000"/>
                    <a:satMod val="105000"/>
                  </a:srgbClr>
                </a:solidFill>
                <a:prstDash val="solid"/>
                <a:miter lim="800000"/>
                <a:headEnd type="triangle"/>
                <a:tailEnd type="triangle"/>
              </a:ln>
              <a:effectLst/>
            </p:spPr>
          </p:cxnSp>
          <p:cxnSp>
            <p:nvCxnSpPr>
              <p:cNvPr id="54" name="Elbow Connector 53"/>
              <p:cNvCxnSpPr/>
              <p:nvPr/>
            </p:nvCxnSpPr>
            <p:spPr>
              <a:xfrm rot="16200000" flipH="1">
                <a:off x="9228908" y="4150458"/>
                <a:ext cx="1463040" cy="228600"/>
              </a:xfrm>
              <a:prstGeom prst="bentConnector2">
                <a:avLst/>
              </a:prstGeom>
              <a:noFill/>
              <a:ln w="25400" cap="flat" cmpd="sng" algn="ctr">
                <a:solidFill>
                  <a:srgbClr val="0072C6">
                    <a:shade val="95000"/>
                    <a:satMod val="105000"/>
                  </a:srgbClr>
                </a:solidFill>
                <a:prstDash val="solid"/>
                <a:miter lim="800000"/>
                <a:headEnd type="triangle"/>
                <a:tailEnd type="triangle"/>
              </a:ln>
              <a:effectLst/>
            </p:spPr>
          </p:cxnSp>
          <p:cxnSp>
            <p:nvCxnSpPr>
              <p:cNvPr id="55" name="Straight Arrow Connector 54"/>
              <p:cNvCxnSpPr/>
              <p:nvPr/>
            </p:nvCxnSpPr>
            <p:spPr>
              <a:xfrm flipH="1">
                <a:off x="9332168" y="3533238"/>
                <a:ext cx="512064" cy="0"/>
              </a:xfrm>
              <a:prstGeom prst="straightConnector1">
                <a:avLst/>
              </a:prstGeom>
              <a:noFill/>
              <a:ln w="25400" cap="flat" cmpd="sng" algn="ctr">
                <a:solidFill>
                  <a:srgbClr val="0072C6">
                    <a:shade val="95000"/>
                    <a:satMod val="105000"/>
                  </a:srgbClr>
                </a:solidFill>
                <a:prstDash val="solid"/>
                <a:headEnd type="triangle"/>
                <a:tailEnd type="triangle"/>
              </a:ln>
              <a:effectLst/>
            </p:spPr>
          </p:cxnSp>
        </p:grpSp>
        <p:sp>
          <p:nvSpPr>
            <p:cNvPr id="26" name="Oval 25"/>
            <p:cNvSpPr/>
            <p:nvPr/>
          </p:nvSpPr>
          <p:spPr>
            <a:xfrm>
              <a:off x="10822890" y="4322188"/>
              <a:ext cx="56504" cy="56504"/>
            </a:xfrm>
            <a:prstGeom prst="ellipse">
              <a:avLst/>
            </a:prstGeom>
            <a:solidFill>
              <a:srgbClr val="000000">
                <a:lumMod val="75000"/>
                <a:lumOff val="25000"/>
              </a:srgbClr>
            </a:solidFill>
            <a:ln w="25400" cap="flat" cmpd="sng" algn="ctr">
              <a:noFill/>
              <a:prstDash val="solid"/>
            </a:ln>
            <a:effectLst/>
          </p:spPr>
          <p:txBody>
            <a:bodyPr rtlCol="0" anchor="ctr"/>
            <a:lstStyle/>
            <a:p>
              <a:pPr algn="ctr" defTabSz="914400">
                <a:defRPr/>
              </a:pPr>
              <a:endParaRPr lang="en-US" kern="0" dirty="0">
                <a:solidFill>
                  <a:srgbClr val="FFFFFF"/>
                </a:solidFill>
              </a:endParaRPr>
            </a:p>
          </p:txBody>
        </p:sp>
        <p:sp>
          <p:nvSpPr>
            <p:cNvPr id="27" name="Oval 26"/>
            <p:cNvSpPr/>
            <p:nvPr/>
          </p:nvSpPr>
          <p:spPr>
            <a:xfrm>
              <a:off x="11003465" y="4322188"/>
              <a:ext cx="56504" cy="56504"/>
            </a:xfrm>
            <a:prstGeom prst="ellipse">
              <a:avLst/>
            </a:prstGeom>
            <a:solidFill>
              <a:srgbClr val="000000">
                <a:lumMod val="75000"/>
                <a:lumOff val="25000"/>
              </a:srgbClr>
            </a:solidFill>
            <a:ln w="25400" cap="flat" cmpd="sng" algn="ctr">
              <a:noFill/>
              <a:prstDash val="solid"/>
            </a:ln>
            <a:effectLst/>
          </p:spPr>
          <p:txBody>
            <a:bodyPr rtlCol="0" anchor="ctr"/>
            <a:lstStyle/>
            <a:p>
              <a:pPr algn="ctr" defTabSz="914400">
                <a:defRPr/>
              </a:pPr>
              <a:endParaRPr lang="en-US" kern="0" dirty="0">
                <a:solidFill>
                  <a:srgbClr val="FFFFFF"/>
                </a:solidFill>
              </a:endParaRPr>
            </a:p>
          </p:txBody>
        </p:sp>
        <p:sp>
          <p:nvSpPr>
            <p:cNvPr id="28" name="Oval 27"/>
            <p:cNvSpPr/>
            <p:nvPr/>
          </p:nvSpPr>
          <p:spPr>
            <a:xfrm>
              <a:off x="10642315" y="4322188"/>
              <a:ext cx="56504" cy="56504"/>
            </a:xfrm>
            <a:prstGeom prst="ellipse">
              <a:avLst/>
            </a:prstGeom>
            <a:solidFill>
              <a:srgbClr val="000000">
                <a:lumMod val="75000"/>
                <a:lumOff val="25000"/>
              </a:srgbClr>
            </a:solidFill>
            <a:ln w="25400" cap="flat" cmpd="sng" algn="ctr">
              <a:noFill/>
              <a:prstDash val="solid"/>
            </a:ln>
            <a:effectLst/>
          </p:spPr>
          <p:txBody>
            <a:bodyPr rtlCol="0" anchor="ctr"/>
            <a:lstStyle/>
            <a:p>
              <a:pPr algn="ctr" defTabSz="914400">
                <a:defRPr/>
              </a:pPr>
              <a:endParaRPr lang="en-US" kern="0" dirty="0">
                <a:solidFill>
                  <a:srgbClr val="FFFFFF"/>
                </a:solidFill>
              </a:endParaRPr>
            </a:p>
          </p:txBody>
        </p:sp>
      </p:grpSp>
    </p:spTree>
    <p:extLst>
      <p:ext uri="{BB962C8B-B14F-4D97-AF65-F5344CB8AC3E}">
        <p14:creationId xmlns:p14="http://schemas.microsoft.com/office/powerpoint/2010/main" val="44066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12060000">
            <a:off x="3154191" y="2468390"/>
            <a:ext cx="2834527" cy="360761"/>
          </a:xfrm>
          <a:prstGeom prst="rect">
            <a:avLst/>
          </a:prstGeom>
          <a:scene3d>
            <a:camera prst="orthographicFront">
              <a:rot lat="0" lon="0" rev="0"/>
            </a:camera>
            <a:lightRig rig="threePt" dir="t"/>
          </a:scene3d>
        </p:spPr>
      </p:pic>
      <p:sp>
        <p:nvSpPr>
          <p:cNvPr id="2" name="Title 1"/>
          <p:cNvSpPr>
            <a:spLocks noGrp="1"/>
          </p:cNvSpPr>
          <p:nvPr>
            <p:ph type="title"/>
          </p:nvPr>
        </p:nvSpPr>
        <p:spPr>
          <a:xfrm>
            <a:off x="525110" y="149216"/>
            <a:ext cx="11687587" cy="762786"/>
          </a:xfrm>
        </p:spPr>
        <p:txBody>
          <a:bodyPr/>
          <a:lstStyle/>
          <a:p>
            <a:r>
              <a:rPr lang="en-US" sz="4800" dirty="0" smtClean="0"/>
              <a:t>Distributed Data Warehouse Architectures</a:t>
            </a:r>
            <a:endParaRPr lang="en-US" sz="4800" dirty="0"/>
          </a:p>
        </p:txBody>
      </p:sp>
      <p:pic>
        <p:nvPicPr>
          <p:cNvPr id="30" name="Picture 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8843262" y="3557203"/>
            <a:ext cx="1266044" cy="28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7945" y="1736214"/>
            <a:ext cx="1541304" cy="745902"/>
          </a:xfrm>
          <a:prstGeom prst="rect">
            <a:avLst/>
          </a:prstGeom>
          <a:noFill/>
        </p:spPr>
      </p:pic>
      <p:sp>
        <p:nvSpPr>
          <p:cNvPr id="47" name="Rounded Rectangle 46"/>
          <p:cNvSpPr/>
          <p:nvPr/>
        </p:nvSpPr>
        <p:spPr>
          <a:xfrm>
            <a:off x="6172281" y="1040487"/>
            <a:ext cx="1796413" cy="1630647"/>
          </a:xfrm>
          <a:prstGeom prst="roundRect">
            <a:avLst/>
          </a:prstGeom>
          <a:solidFill>
            <a:srgbClr val="0083E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505050"/>
              </a:solidFill>
            </a:endParaRPr>
          </a:p>
        </p:txBody>
      </p:sp>
      <p:pic>
        <p:nvPicPr>
          <p:cNvPr id="49" name="Picture 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H="1" flipV="1">
            <a:off x="6167410" y="2986021"/>
            <a:ext cx="1266044" cy="28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1"/>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2617459">
            <a:off x="7198314" y="5403620"/>
            <a:ext cx="1628702" cy="220716"/>
          </a:xfrm>
          <a:prstGeom prst="rect">
            <a:avLst/>
          </a:prstGeom>
        </p:spPr>
      </p:pic>
      <p:pic>
        <p:nvPicPr>
          <p:cNvPr id="53" name="Picture 52"/>
          <p:cNvPicPr>
            <a:picLocks noChangeAspect="1"/>
          </p:cNvPicPr>
          <p:nvPr/>
        </p:nvPicPr>
        <p:blipFill rotWithShape="1">
          <a:blip r:embed="rId7">
            <a:extLst>
              <a:ext uri="{28A0092B-C50C-407E-A947-70E740481C1C}">
                <a14:useLocalDpi xmlns:a14="http://schemas.microsoft.com/office/drawing/2010/main" val="0"/>
              </a:ext>
            </a:extLst>
          </a:blip>
          <a:srcRect b="-2267"/>
          <a:stretch/>
        </p:blipFill>
        <p:spPr>
          <a:xfrm rot="16200000">
            <a:off x="6251436" y="5668361"/>
            <a:ext cx="1678686" cy="186521"/>
          </a:xfrm>
          <a:prstGeom prst="rect">
            <a:avLst/>
          </a:prstGeom>
        </p:spPr>
      </p:pic>
      <p:pic>
        <p:nvPicPr>
          <p:cNvPr id="54" name="Picture 53"/>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rot="1351317">
            <a:off x="9008821" y="4779791"/>
            <a:ext cx="1678686" cy="220716"/>
          </a:xfrm>
          <a:prstGeom prst="rect">
            <a:avLst/>
          </a:prstGeom>
        </p:spPr>
      </p:pic>
      <p:pic>
        <p:nvPicPr>
          <p:cNvPr id="55" name="Picture 54"/>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rot="19461296">
            <a:off x="5350236" y="5340711"/>
            <a:ext cx="1678686" cy="220716"/>
          </a:xfrm>
          <a:prstGeom prst="rect">
            <a:avLst/>
          </a:prstGeom>
        </p:spPr>
      </p:pic>
      <p:pic>
        <p:nvPicPr>
          <p:cNvPr id="56" name="Picture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16244" y="1584505"/>
            <a:ext cx="926388" cy="976127"/>
          </a:xfrm>
          <a:prstGeom prst="rect">
            <a:avLst/>
          </a:prstGeom>
        </p:spPr>
      </p:pic>
      <p:pic>
        <p:nvPicPr>
          <p:cNvPr id="58" name="Picture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95709" y="4922278"/>
            <a:ext cx="926388" cy="976127"/>
          </a:xfrm>
          <a:prstGeom prst="rect">
            <a:avLst/>
          </a:prstGeom>
        </p:spPr>
      </p:pic>
      <p:pic>
        <p:nvPicPr>
          <p:cNvPr id="59" name="Picture 38" descr="C:\Users\bruca\Documents\Fast Track and DW Quickstart\Anthonys Assessments\DW Qucikstart Graphical Components\5 Client Components\Mobile Applications.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47247" y="3633660"/>
            <a:ext cx="1041083" cy="83869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70830" y="5777982"/>
            <a:ext cx="1037846" cy="83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2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09073" y="5777982"/>
            <a:ext cx="1031369" cy="935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9" descr="\\ADISBSSVR\ADI Shared Folders\ADI_Projects\Microsoft\MS_09-00630_SQL_Fast_Track_PPT\From_Client\Native_Files\Data Warehouse Component Library\Data Warehouse Component Library\1 SS Data Platform\3rd Party RDBMS.png"/>
          <p:cNvPicPr>
            <a:picLocks noChangeAspect="1" noChangeArrowheads="1"/>
          </p:cNvPicPr>
          <p:nvPr/>
        </p:nvPicPr>
        <p:blipFill>
          <a:blip r:embed="rId14" cstate="print"/>
          <a:srcRect/>
          <a:stretch>
            <a:fillRect/>
          </a:stretch>
        </p:blipFill>
        <p:spPr bwMode="auto">
          <a:xfrm>
            <a:off x="10650214" y="5001957"/>
            <a:ext cx="905487" cy="728910"/>
          </a:xfrm>
          <a:prstGeom prst="rect">
            <a:avLst/>
          </a:prstGeom>
          <a:noFill/>
        </p:spPr>
      </p:pic>
      <p:grpSp>
        <p:nvGrpSpPr>
          <p:cNvPr id="63" name="Group 62"/>
          <p:cNvGrpSpPr/>
          <p:nvPr/>
        </p:nvGrpSpPr>
        <p:grpSpPr>
          <a:xfrm>
            <a:off x="6334737" y="5777982"/>
            <a:ext cx="1533249" cy="836236"/>
            <a:chOff x="3998355" y="4986725"/>
            <a:chExt cx="1503322" cy="819914"/>
          </a:xfrm>
        </p:grpSpPr>
        <p:pic>
          <p:nvPicPr>
            <p:cNvPr id="64" name="Picture 6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17578" y="4986725"/>
              <a:ext cx="1018034" cy="819914"/>
            </a:xfrm>
            <a:prstGeom prst="rect">
              <a:avLst/>
            </a:prstGeom>
          </p:spPr>
        </p:pic>
        <p:sp>
          <p:nvSpPr>
            <p:cNvPr id="65" name="TextBox 64"/>
            <p:cNvSpPr txBox="1"/>
            <p:nvPr/>
          </p:nvSpPr>
          <p:spPr>
            <a:xfrm>
              <a:off x="3998355" y="5271365"/>
              <a:ext cx="1503322" cy="280718"/>
            </a:xfrm>
            <a:prstGeom prst="rect">
              <a:avLst/>
            </a:prstGeom>
            <a:noFill/>
          </p:spPr>
          <p:txBody>
            <a:bodyPr wrap="square" rtlCol="0">
              <a:spAutoFit/>
            </a:bodyPr>
            <a:lstStyle/>
            <a:p>
              <a:pPr algn="ctr"/>
              <a:r>
                <a:rPr lang="en-US" sz="1224" b="1" dirty="0">
                  <a:solidFill>
                    <a:srgbClr val="505050"/>
                  </a:solidFill>
                  <a:ea typeface="Segoe UI" pitchFamily="34" charset="0"/>
                  <a:cs typeface="Segoe UI" pitchFamily="34" charset="0"/>
                </a:rPr>
                <a:t>ETL Tools</a:t>
              </a:r>
            </a:p>
          </p:txBody>
        </p:sp>
      </p:grpSp>
      <p:sp>
        <p:nvSpPr>
          <p:cNvPr id="66" name="TextBox 65"/>
          <p:cNvSpPr txBox="1"/>
          <p:nvPr/>
        </p:nvSpPr>
        <p:spPr>
          <a:xfrm>
            <a:off x="6422122" y="1113650"/>
            <a:ext cx="1289285" cy="478442"/>
          </a:xfrm>
          <a:prstGeom prst="rect">
            <a:avLst/>
          </a:prstGeom>
          <a:noFill/>
        </p:spPr>
        <p:txBody>
          <a:bodyPr wrap="square" rtlCol="0">
            <a:spAutoFit/>
          </a:bodyPr>
          <a:lstStyle/>
          <a:p>
            <a:pPr algn="ctr"/>
            <a:r>
              <a:rPr lang="en-US" sz="1224" dirty="0">
                <a:solidFill>
                  <a:srgbClr val="FFFFFF"/>
                </a:solidFill>
                <a:ea typeface="Segoe UI" pitchFamily="34" charset="0"/>
                <a:cs typeface="Segoe UI" pitchFamily="34" charset="0"/>
              </a:rPr>
              <a:t>Departmental</a:t>
            </a:r>
            <a:r>
              <a:rPr lang="en-US" sz="1224" dirty="0">
                <a:solidFill>
                  <a:srgbClr val="505050"/>
                </a:solidFill>
                <a:ea typeface="Segoe UI" pitchFamily="34" charset="0"/>
                <a:cs typeface="Segoe UI" pitchFamily="34" charset="0"/>
              </a:rPr>
              <a:t> </a:t>
            </a:r>
            <a:r>
              <a:rPr lang="en-US" sz="1224" dirty="0">
                <a:solidFill>
                  <a:srgbClr val="FFFFFF"/>
                </a:solidFill>
                <a:ea typeface="Segoe UI" pitchFamily="34" charset="0"/>
                <a:cs typeface="Segoe UI" pitchFamily="34" charset="0"/>
              </a:rPr>
              <a:t>Reporting</a:t>
            </a:r>
          </a:p>
        </p:txBody>
      </p:sp>
      <p:grpSp>
        <p:nvGrpSpPr>
          <p:cNvPr id="10" name="Group 9"/>
          <p:cNvGrpSpPr/>
          <p:nvPr/>
        </p:nvGrpSpPr>
        <p:grpSpPr>
          <a:xfrm>
            <a:off x="10020434" y="2593764"/>
            <a:ext cx="2019264" cy="1765523"/>
            <a:chOff x="8755593" y="2543137"/>
            <a:chExt cx="1979850" cy="1731062"/>
          </a:xfrm>
        </p:grpSpPr>
        <p:sp>
          <p:nvSpPr>
            <p:cNvPr id="29" name="Rounded Rectangle 28"/>
            <p:cNvSpPr/>
            <p:nvPr/>
          </p:nvSpPr>
          <p:spPr>
            <a:xfrm>
              <a:off x="8755593" y="2543137"/>
              <a:ext cx="1934749" cy="1731062"/>
            </a:xfrm>
            <a:prstGeom prst="roundRect">
              <a:avLst/>
            </a:prstGeom>
            <a:solidFill>
              <a:srgbClr val="0083E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505050"/>
                </a:solidFill>
              </a:endParaRPr>
            </a:p>
          </p:txBody>
        </p:sp>
        <p:sp>
          <p:nvSpPr>
            <p:cNvPr id="68" name="TextBox 67"/>
            <p:cNvSpPr txBox="1"/>
            <p:nvPr/>
          </p:nvSpPr>
          <p:spPr>
            <a:xfrm>
              <a:off x="8891906" y="2690732"/>
              <a:ext cx="1692487" cy="469103"/>
            </a:xfrm>
            <a:prstGeom prst="rect">
              <a:avLst/>
            </a:prstGeom>
            <a:noFill/>
          </p:spPr>
          <p:txBody>
            <a:bodyPr wrap="square" rtlCol="0">
              <a:spAutoFit/>
            </a:bodyPr>
            <a:lstStyle/>
            <a:p>
              <a:pPr algn="ctr"/>
              <a:r>
                <a:rPr lang="en-US" sz="1224" dirty="0">
                  <a:solidFill>
                    <a:srgbClr val="FFFFFF"/>
                  </a:solidFill>
                  <a:ea typeface="Segoe UI" pitchFamily="34" charset="0"/>
                  <a:cs typeface="Segoe UI" pitchFamily="34" charset="0"/>
                </a:rPr>
                <a:t>High-Performance Reporting</a:t>
              </a:r>
            </a:p>
          </p:txBody>
        </p:sp>
        <p:sp>
          <p:nvSpPr>
            <p:cNvPr id="43" name="Rounded Rectangle 42"/>
            <p:cNvSpPr/>
            <p:nvPr/>
          </p:nvSpPr>
          <p:spPr bwMode="auto">
            <a:xfrm>
              <a:off x="8950809" y="3340948"/>
              <a:ext cx="1529981" cy="632950"/>
            </a:xfrm>
            <a:prstGeom prst="roundRect">
              <a:avLst/>
            </a:prstGeom>
            <a:solidFill>
              <a:srgbClr val="FFFFFF"/>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256" tIns="46628" rIns="93256" bIns="46628" numCol="1" rtlCol="0" anchor="b" anchorCtr="0" compatLnSpc="1">
              <a:prstTxWarp prst="textNoShape">
                <a:avLst/>
              </a:prstTxWarp>
            </a:bodyPr>
            <a:lstStyle/>
            <a:p>
              <a:pPr algn="ctr" defTabSz="932290"/>
              <a:r>
                <a:rPr lang="en-US" sz="816" dirty="0">
                  <a:solidFill>
                    <a:srgbClr val="505050"/>
                  </a:solidFill>
                  <a:effectLst>
                    <a:outerShdw blurRad="38100" dist="38100" dir="2700000" algn="tl">
                      <a:srgbClr val="000000">
                        <a:alpha val="43137"/>
                      </a:srgbClr>
                    </a:outerShdw>
                  </a:effectLst>
                  <a:latin typeface="Segoe" pitchFamily="34" charset="0"/>
                </a:rPr>
                <a:t>Analysis Services</a:t>
              </a:r>
            </a:p>
          </p:txBody>
        </p:sp>
        <p:pic>
          <p:nvPicPr>
            <p:cNvPr id="44" name="Picture 4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988959" y="3370330"/>
              <a:ext cx="1746484" cy="360513"/>
            </a:xfrm>
            <a:prstGeom prst="rect">
              <a:avLst/>
            </a:prstGeom>
          </p:spPr>
        </p:pic>
      </p:grpSp>
      <p:sp>
        <p:nvSpPr>
          <p:cNvPr id="45" name="Rounded Rectangle 44"/>
          <p:cNvSpPr/>
          <p:nvPr/>
        </p:nvSpPr>
        <p:spPr bwMode="auto">
          <a:xfrm>
            <a:off x="6261195" y="1707559"/>
            <a:ext cx="1560439" cy="645550"/>
          </a:xfrm>
          <a:prstGeom prst="roundRect">
            <a:avLst/>
          </a:prstGeom>
          <a:solidFill>
            <a:srgbClr val="FFFFFF"/>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256" tIns="46628" rIns="93256" bIns="46628" numCol="1" rtlCol="0" anchor="b" anchorCtr="0" compatLnSpc="1">
            <a:prstTxWarp prst="textNoShape">
              <a:avLst/>
            </a:prstTxWarp>
          </a:bodyPr>
          <a:lstStyle/>
          <a:p>
            <a:pPr algn="ctr" defTabSz="932290"/>
            <a:endParaRPr lang="en-US" sz="816" dirty="0">
              <a:solidFill>
                <a:srgbClr val="505050"/>
              </a:solidFill>
              <a:effectLst>
                <a:outerShdw blurRad="38100" dist="38100" dir="2700000" algn="tl">
                  <a:srgbClr val="000000">
                    <a:alpha val="43137"/>
                  </a:srgbClr>
                </a:outerShdw>
              </a:effectLst>
              <a:latin typeface="Segoe" pitchFamily="34" charset="0"/>
            </a:endParaRPr>
          </a:p>
        </p:txBody>
      </p:sp>
      <p:pic>
        <p:nvPicPr>
          <p:cNvPr id="80" name="Picture 7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00104" y="1834673"/>
            <a:ext cx="1781252" cy="367690"/>
          </a:xfrm>
          <a:prstGeom prst="rect">
            <a:avLst/>
          </a:prstGeom>
        </p:spPr>
      </p:pic>
      <p:pic>
        <p:nvPicPr>
          <p:cNvPr id="5" name="Picture 4"/>
          <p:cNvPicPr>
            <a:picLocks noChangeAspect="1"/>
          </p:cNvPicPr>
          <p:nvPr/>
        </p:nvPicPr>
        <p:blipFill>
          <a:blip r:embed="rId17"/>
          <a:stretch>
            <a:fillRect/>
          </a:stretch>
        </p:blipFill>
        <p:spPr>
          <a:xfrm>
            <a:off x="8483795" y="1851548"/>
            <a:ext cx="1175253" cy="400267"/>
          </a:xfrm>
          <a:prstGeom prst="rect">
            <a:avLst/>
          </a:prstGeom>
        </p:spPr>
      </p:pic>
      <p:grpSp>
        <p:nvGrpSpPr>
          <p:cNvPr id="8" name="Group 7"/>
          <p:cNvGrpSpPr/>
          <p:nvPr/>
        </p:nvGrpSpPr>
        <p:grpSpPr>
          <a:xfrm>
            <a:off x="1644906" y="1402436"/>
            <a:ext cx="1938147" cy="1765523"/>
            <a:chOff x="3074136" y="968418"/>
            <a:chExt cx="1900317" cy="1731062"/>
          </a:xfrm>
        </p:grpSpPr>
        <p:sp>
          <p:nvSpPr>
            <p:cNvPr id="48" name="Rounded Rectangle 47"/>
            <p:cNvSpPr/>
            <p:nvPr/>
          </p:nvSpPr>
          <p:spPr>
            <a:xfrm>
              <a:off x="3074136" y="968418"/>
              <a:ext cx="1761349" cy="1731062"/>
            </a:xfrm>
            <a:prstGeom prst="roundRect">
              <a:avLst/>
            </a:prstGeom>
            <a:solidFill>
              <a:srgbClr val="0083E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505050"/>
                </a:solidFill>
              </a:endParaRPr>
            </a:p>
          </p:txBody>
        </p:sp>
        <p:grpSp>
          <p:nvGrpSpPr>
            <p:cNvPr id="7" name="Group 6"/>
            <p:cNvGrpSpPr/>
            <p:nvPr/>
          </p:nvGrpSpPr>
          <p:grpSpPr>
            <a:xfrm>
              <a:off x="3218169" y="1218215"/>
              <a:ext cx="1756284" cy="1239956"/>
              <a:chOff x="3218169" y="1133550"/>
              <a:chExt cx="1756284" cy="1239956"/>
            </a:xfrm>
          </p:grpSpPr>
          <p:sp>
            <p:nvSpPr>
              <p:cNvPr id="67" name="TextBox 66"/>
              <p:cNvSpPr txBox="1"/>
              <p:nvPr/>
            </p:nvSpPr>
            <p:spPr>
              <a:xfrm>
                <a:off x="3283251" y="1133550"/>
                <a:ext cx="1395142" cy="469103"/>
              </a:xfrm>
              <a:prstGeom prst="rect">
                <a:avLst/>
              </a:prstGeom>
              <a:noFill/>
            </p:spPr>
            <p:txBody>
              <a:bodyPr wrap="square" rtlCol="0">
                <a:spAutoFit/>
              </a:bodyPr>
              <a:lstStyle/>
              <a:p>
                <a:pPr algn="ctr"/>
                <a:r>
                  <a:rPr lang="en-US" sz="1224" dirty="0">
                    <a:solidFill>
                      <a:srgbClr val="FFFFFF"/>
                    </a:solidFill>
                    <a:ea typeface="Segoe UI" pitchFamily="34" charset="0"/>
                    <a:cs typeface="Segoe UI" pitchFamily="34" charset="0"/>
                  </a:rPr>
                  <a:t>Regional</a:t>
                </a:r>
                <a:br>
                  <a:rPr lang="en-US" sz="1224" dirty="0">
                    <a:solidFill>
                      <a:srgbClr val="FFFFFF"/>
                    </a:solidFill>
                    <a:ea typeface="Segoe UI" pitchFamily="34" charset="0"/>
                    <a:cs typeface="Segoe UI" pitchFamily="34" charset="0"/>
                  </a:rPr>
                </a:br>
                <a:r>
                  <a:rPr lang="en-US" sz="1224" dirty="0">
                    <a:solidFill>
                      <a:srgbClr val="FFFFFF"/>
                    </a:solidFill>
                    <a:ea typeface="Segoe UI" pitchFamily="34" charset="0"/>
                    <a:cs typeface="Segoe UI" pitchFamily="34" charset="0"/>
                  </a:rPr>
                  <a:t>Reporting</a:t>
                </a:r>
              </a:p>
            </p:txBody>
          </p:sp>
          <p:sp>
            <p:nvSpPr>
              <p:cNvPr id="74" name="Rounded Rectangle 73"/>
              <p:cNvSpPr/>
              <p:nvPr/>
            </p:nvSpPr>
            <p:spPr bwMode="auto">
              <a:xfrm>
                <a:off x="3218169" y="1740556"/>
                <a:ext cx="1529981" cy="632950"/>
              </a:xfrm>
              <a:prstGeom prst="roundRect">
                <a:avLst/>
              </a:prstGeom>
              <a:solidFill>
                <a:srgbClr val="FFFFFF"/>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256" tIns="46628" rIns="93256" bIns="46628" numCol="1" rtlCol="0" anchor="b" anchorCtr="0" compatLnSpc="1">
                <a:prstTxWarp prst="textNoShape">
                  <a:avLst/>
                </a:prstTxWarp>
              </a:bodyPr>
              <a:lstStyle/>
              <a:p>
                <a:pPr algn="ctr" defTabSz="932290"/>
                <a:r>
                  <a:rPr lang="en-US" sz="816" dirty="0">
                    <a:solidFill>
                      <a:srgbClr val="505050"/>
                    </a:solidFill>
                    <a:effectLst>
                      <a:outerShdw blurRad="38100" dist="38100" dir="2700000" algn="tl">
                        <a:srgbClr val="000000">
                          <a:alpha val="43137"/>
                        </a:srgbClr>
                      </a:outerShdw>
                    </a:effectLst>
                    <a:latin typeface="Segoe" pitchFamily="34" charset="0"/>
                  </a:rPr>
                  <a:t>Fast Track Data Warehouse</a:t>
                </a:r>
              </a:p>
            </p:txBody>
          </p:sp>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27969" y="1795567"/>
                <a:ext cx="1746484" cy="360513"/>
              </a:xfrm>
              <a:prstGeom prst="rect">
                <a:avLst/>
              </a:prstGeom>
            </p:spPr>
          </p:pic>
        </p:grpSp>
      </p:grpSp>
      <p:grpSp>
        <p:nvGrpSpPr>
          <p:cNvPr id="11" name="Group 10"/>
          <p:cNvGrpSpPr/>
          <p:nvPr/>
        </p:nvGrpSpPr>
        <p:grpSpPr>
          <a:xfrm>
            <a:off x="3629289" y="2981133"/>
            <a:ext cx="5659149" cy="2337226"/>
            <a:chOff x="3555997" y="2922945"/>
            <a:chExt cx="5548689" cy="2291606"/>
          </a:xfrm>
        </p:grpSpPr>
        <p:grpSp>
          <p:nvGrpSpPr>
            <p:cNvPr id="9" name="Group 8"/>
            <p:cNvGrpSpPr/>
            <p:nvPr/>
          </p:nvGrpSpPr>
          <p:grpSpPr>
            <a:xfrm>
              <a:off x="3555997" y="2922945"/>
              <a:ext cx="5548689" cy="2291606"/>
              <a:chOff x="2506133" y="2922945"/>
              <a:chExt cx="5548689" cy="2291606"/>
            </a:xfrm>
          </p:grpSpPr>
          <p:sp>
            <p:nvSpPr>
              <p:cNvPr id="50" name="Rounded Rectangle 49"/>
              <p:cNvSpPr/>
              <p:nvPr/>
            </p:nvSpPr>
            <p:spPr>
              <a:xfrm>
                <a:off x="2506133" y="2922945"/>
                <a:ext cx="5548689" cy="2291606"/>
              </a:xfrm>
              <a:prstGeom prst="roundRect">
                <a:avLst/>
              </a:prstGeom>
              <a:solidFill>
                <a:srgbClr val="00827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505050"/>
                  </a:solidFill>
                </a:endParaRPr>
              </a:p>
            </p:txBody>
          </p:sp>
          <p:pic>
            <p:nvPicPr>
              <p:cNvPr id="70"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30397" y="3203714"/>
                <a:ext cx="1801472" cy="162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TextBox 71"/>
              <p:cNvSpPr txBox="1"/>
              <p:nvPr/>
            </p:nvSpPr>
            <p:spPr>
              <a:xfrm>
                <a:off x="4258030" y="2938621"/>
                <a:ext cx="2450507" cy="469103"/>
              </a:xfrm>
              <a:prstGeom prst="rect">
                <a:avLst/>
              </a:prstGeom>
              <a:noFill/>
            </p:spPr>
            <p:txBody>
              <a:bodyPr wrap="square" rtlCol="0">
                <a:spAutoFit/>
              </a:bodyPr>
              <a:lstStyle/>
              <a:p>
                <a:pPr algn="ctr"/>
                <a:r>
                  <a:rPr lang="en-US" sz="1224" dirty="0">
                    <a:solidFill>
                      <a:srgbClr val="FFFFFF"/>
                    </a:solidFill>
                    <a:ea typeface="Segoe UI" pitchFamily="34" charset="0"/>
                    <a:cs typeface="Segoe UI" pitchFamily="34" charset="0"/>
                  </a:rPr>
                  <a:t>Microsoft Analytic Platform System (APS)</a:t>
                </a:r>
              </a:p>
            </p:txBody>
          </p:sp>
          <p:grpSp>
            <p:nvGrpSpPr>
              <p:cNvPr id="41" name="Group 40"/>
              <p:cNvGrpSpPr/>
              <p:nvPr/>
            </p:nvGrpSpPr>
            <p:grpSpPr>
              <a:xfrm>
                <a:off x="2709432" y="3251320"/>
                <a:ext cx="2138557" cy="1648721"/>
                <a:chOff x="890398" y="2836161"/>
                <a:chExt cx="2402213" cy="1517784"/>
              </a:xfrm>
            </p:grpSpPr>
            <p:sp>
              <p:nvSpPr>
                <p:cNvPr id="42" name="Rectangle 41"/>
                <p:cNvSpPr/>
                <p:nvPr/>
              </p:nvSpPr>
              <p:spPr bwMode="auto">
                <a:xfrm>
                  <a:off x="951581" y="2836161"/>
                  <a:ext cx="2341030" cy="1517784"/>
                </a:xfrm>
                <a:prstGeom prst="rect">
                  <a:avLst/>
                </a:prstGeom>
                <a:solidFill>
                  <a:schemeClr val="tx1">
                    <a:lumMod val="65000"/>
                    <a:lumOff val="35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56" tIns="46628" rIns="93256" bIns="46628" numCol="1" rtlCol="0" anchor="ctr" anchorCtr="0" compatLnSpc="1">
                  <a:prstTxWarp prst="textNoShape">
                    <a:avLst/>
                  </a:prstTxWarp>
                </a:bodyPr>
                <a:lstStyle/>
                <a:p>
                  <a:pPr algn="ctr" defTabSz="1242835"/>
                  <a:endParaRPr lang="en-US" sz="1836" dirty="0">
                    <a:ln>
                      <a:solidFill>
                        <a:srgbClr val="505050">
                          <a:alpha val="0"/>
                        </a:srgbClr>
                      </a:solidFill>
                    </a:ln>
                    <a:solidFill>
                      <a:srgbClr val="505050"/>
                    </a:solidFill>
                  </a:endParaRPr>
                </a:p>
              </p:txBody>
            </p:sp>
            <p:pic>
              <p:nvPicPr>
                <p:cNvPr id="46" name="Picture 45"/>
                <p:cNvPicPr>
                  <a:picLocks noChangeAspect="1"/>
                </p:cNvPicPr>
                <p:nvPr/>
              </p:nvPicPr>
              <p:blipFill>
                <a:blip r:embed="rId19" cstate="print">
                  <a:biLevel thresh="50000"/>
                  <a:extLst>
                    <a:ext uri="{28A0092B-C50C-407E-A947-70E740481C1C}">
                      <a14:useLocalDpi xmlns:a14="http://schemas.microsoft.com/office/drawing/2010/main" val="0"/>
                    </a:ext>
                  </a:extLst>
                </a:blip>
                <a:stretch>
                  <a:fillRect/>
                </a:stretch>
              </p:blipFill>
              <p:spPr>
                <a:xfrm>
                  <a:off x="890398" y="2862281"/>
                  <a:ext cx="873390" cy="570541"/>
                </a:xfrm>
                <a:prstGeom prst="rect">
                  <a:avLst/>
                </a:prstGeom>
              </p:spPr>
            </p:pic>
            <p:sp>
              <p:nvSpPr>
                <p:cNvPr id="57" name="Text Box 2"/>
                <p:cNvSpPr txBox="1">
                  <a:spLocks noChangeArrowheads="1"/>
                </p:cNvSpPr>
                <p:nvPr/>
              </p:nvSpPr>
              <p:spPr bwMode="auto">
                <a:xfrm>
                  <a:off x="1050523" y="3553628"/>
                  <a:ext cx="2092457" cy="391737"/>
                </a:xfrm>
                <a:prstGeom prst="rect">
                  <a:avLst/>
                </a:prstGeom>
                <a:noFill/>
                <a:ln w="9525">
                  <a:noFill/>
                  <a:miter lim="800000"/>
                  <a:headEnd/>
                  <a:tailEnd/>
                </a:ln>
              </p:spPr>
              <p:txBody>
                <a:bodyPr rot="0" vert="horz" wrap="square" lIns="93260" tIns="46630" rIns="93260" bIns="46630" anchor="t" anchorCtr="0">
                  <a:noAutofit/>
                </a:bodyPr>
                <a:lstStyle/>
                <a:p>
                  <a:pPr algn="ctr">
                    <a:lnSpc>
                      <a:spcPct val="115000"/>
                    </a:lnSpc>
                    <a:spcAft>
                      <a:spcPts val="1020"/>
                    </a:spcAft>
                  </a:pPr>
                  <a:r>
                    <a:rPr lang="en-US" sz="1836" dirty="0">
                      <a:solidFill>
                        <a:srgbClr val="505050"/>
                      </a:solidFill>
                      <a:latin typeface="Calibri"/>
                      <a:ea typeface="Calibri"/>
                      <a:cs typeface="Times New Roman"/>
                    </a:rPr>
                    <a:t>HDFS Data Nodes</a:t>
                  </a:r>
                </a:p>
              </p:txBody>
            </p:sp>
            <p:pic>
              <p:nvPicPr>
                <p:cNvPr id="69" name="Picture 68" descr="http://marakana.com/static/images/logos/logo-db-300x300.png"/>
                <p:cNvPicPr>
                  <a:picLocks noChangeAspect="1" noChangeArrowheads="1"/>
                </p:cNvPicPr>
                <p:nvPr/>
              </p:nvPicPr>
              <p:blipFill>
                <a:blip r:embed="rId20" cstate="print">
                  <a:grayscl/>
                  <a:extLst>
                    <a:ext uri="{28A0092B-C50C-407E-A947-70E740481C1C}">
                      <a14:useLocalDpi xmlns:a14="http://schemas.microsoft.com/office/drawing/2010/main" val="0"/>
                    </a:ext>
                  </a:extLst>
                </a:blip>
                <a:srcRect/>
                <a:stretch>
                  <a:fillRect/>
                </a:stretch>
              </p:blipFill>
              <p:spPr bwMode="auto">
                <a:xfrm>
                  <a:off x="2144245" y="3055784"/>
                  <a:ext cx="466645" cy="42508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descr="http://marakana.com/static/images/logos/logo-db-300x300.png"/>
                <p:cNvPicPr>
                  <a:picLocks noChangeAspect="1" noChangeArrowheads="1"/>
                </p:cNvPicPr>
                <p:nvPr/>
              </p:nvPicPr>
              <p:blipFill>
                <a:blip r:embed="rId20" cstate="print">
                  <a:grayscl/>
                  <a:extLst>
                    <a:ext uri="{28A0092B-C50C-407E-A947-70E740481C1C}">
                      <a14:useLocalDpi xmlns:a14="http://schemas.microsoft.com/office/drawing/2010/main" val="0"/>
                    </a:ext>
                  </a:extLst>
                </a:blip>
                <a:srcRect/>
                <a:stretch>
                  <a:fillRect/>
                </a:stretch>
              </p:blipFill>
              <p:spPr bwMode="auto">
                <a:xfrm>
                  <a:off x="1737695" y="3055784"/>
                  <a:ext cx="466645" cy="42508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http://marakana.com/static/images/logos/logo-db-300x300.png"/>
                <p:cNvPicPr>
                  <a:picLocks noChangeAspect="1" noChangeArrowheads="1"/>
                </p:cNvPicPr>
                <p:nvPr/>
              </p:nvPicPr>
              <p:blipFill>
                <a:blip r:embed="rId20" cstate="print">
                  <a:grayscl/>
                  <a:extLst>
                    <a:ext uri="{28A0092B-C50C-407E-A947-70E740481C1C}">
                      <a14:useLocalDpi xmlns:a14="http://schemas.microsoft.com/office/drawing/2010/main" val="0"/>
                    </a:ext>
                  </a:extLst>
                </a:blip>
                <a:srcRect/>
                <a:stretch>
                  <a:fillRect/>
                </a:stretch>
              </p:blipFill>
              <p:spPr bwMode="auto">
                <a:xfrm>
                  <a:off x="2550794" y="3055784"/>
                  <a:ext cx="466645" cy="425086"/>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p:cNvSpPr/>
                <p:nvPr/>
              </p:nvSpPr>
              <p:spPr bwMode="auto">
                <a:xfrm>
                  <a:off x="945998" y="3912017"/>
                  <a:ext cx="2345168" cy="430077"/>
                </a:xfrm>
                <a:prstGeom prst="rect">
                  <a:avLst/>
                </a:prstGeom>
                <a:solidFill>
                  <a:schemeClr val="accent3"/>
                </a:solidFill>
                <a:ln w="25400" cap="flat" cmpd="sng" algn="ctr">
                  <a:noFill/>
                  <a:prstDash val="solid"/>
                  <a:headEnd type="none" w="med" len="med"/>
                  <a:tailEnd type="none" w="med" len="med"/>
                </a:ln>
                <a:effectLst/>
              </p:spPr>
              <p:txBody>
                <a:bodyPr rot="0" spcFirstLastPara="0" vertOverflow="overflow" horzOverflow="overflow" vert="horz" wrap="square" lIns="93260" tIns="93260" rIns="93260" bIns="93260" numCol="1" spcCol="0" rtlCol="0" fromWordArt="0" anchor="ctr" anchorCtr="0" forceAA="0" compatLnSpc="1">
                  <a:prstTxWarp prst="textNoShape">
                    <a:avLst/>
                  </a:prstTxWarp>
                  <a:spAutoFit/>
                </a:bodyPr>
                <a:lstStyle/>
                <a:p>
                  <a:pPr algn="ctr" defTabSz="1656758" fontAlgn="base">
                    <a:spcBef>
                      <a:spcPct val="0"/>
                    </a:spcBef>
                    <a:spcAft>
                      <a:spcPct val="0"/>
                    </a:spcAft>
                    <a:defRPr/>
                  </a:pPr>
                  <a:r>
                    <a:rPr lang="en-US" sz="1836" dirty="0">
                      <a:solidFill>
                        <a:srgbClr val="FFFFFF"/>
                      </a:solidFill>
                    </a:rPr>
                    <a:t>Unstructured data</a:t>
                  </a:r>
                </a:p>
              </p:txBody>
            </p:sp>
          </p:grpSp>
          <p:sp>
            <p:nvSpPr>
              <p:cNvPr id="76" name="Left-Right Arrow 75"/>
              <p:cNvSpPr/>
              <p:nvPr/>
            </p:nvSpPr>
            <p:spPr bwMode="auto">
              <a:xfrm>
                <a:off x="4867215" y="3650883"/>
                <a:ext cx="1159389" cy="594337"/>
              </a:xfrm>
              <a:prstGeom prst="lef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1224" dirty="0">
                    <a:gradFill>
                      <a:gsLst>
                        <a:gs pos="0">
                          <a:srgbClr val="505050"/>
                        </a:gs>
                        <a:gs pos="100000">
                          <a:srgbClr val="505050"/>
                        </a:gs>
                      </a:gsLst>
                      <a:lin ang="5400000" scaled="0"/>
                    </a:gradFill>
                  </a:rPr>
                  <a:t>H-Bridge</a:t>
                </a:r>
              </a:p>
            </p:txBody>
          </p:sp>
        </p:grpSp>
        <p:pic>
          <p:nvPicPr>
            <p:cNvPr id="77" name="Picture 7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196734" y="3540990"/>
              <a:ext cx="1635662" cy="1020198"/>
            </a:xfrm>
            <a:prstGeom prst="rect">
              <a:avLst/>
            </a:prstGeom>
          </p:spPr>
        </p:pic>
      </p:grpSp>
    </p:spTree>
    <p:extLst>
      <p:ext uri="{BB962C8B-B14F-4D97-AF65-F5344CB8AC3E}">
        <p14:creationId xmlns:p14="http://schemas.microsoft.com/office/powerpoint/2010/main" val="170328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Demo</a:t>
            </a:r>
            <a:endParaRPr lang="en-NZ" dirty="0"/>
          </a:p>
        </p:txBody>
      </p:sp>
      <p:sp>
        <p:nvSpPr>
          <p:cNvPr id="3" name="Text Placeholder 2"/>
          <p:cNvSpPr>
            <a:spLocks noGrp="1"/>
          </p:cNvSpPr>
          <p:nvPr>
            <p:ph type="body" sz="quarter" idx="12"/>
          </p:nvPr>
        </p:nvSpPr>
        <p:spPr/>
        <p:txBody>
          <a:bodyPr/>
          <a:lstStyle/>
          <a:p>
            <a:r>
              <a:rPr lang="en-NZ" dirty="0" smtClean="0"/>
              <a:t>Parallel Data Warehouse</a:t>
            </a:r>
            <a:endParaRPr lang="en-NZ" dirty="0"/>
          </a:p>
        </p:txBody>
      </p:sp>
    </p:spTree>
    <p:extLst>
      <p:ext uri="{BB962C8B-B14F-4D97-AF65-F5344CB8AC3E}">
        <p14:creationId xmlns:p14="http://schemas.microsoft.com/office/powerpoint/2010/main" val="2810872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4081"/>
            <a:ext cx="12436475" cy="798786"/>
          </a:xfrm>
        </p:spPr>
        <p:txBody>
          <a:bodyPr/>
          <a:lstStyle/>
          <a:p>
            <a:r>
              <a:rPr lang="en-US" sz="4400" dirty="0"/>
              <a:t>Microsoft Analytics Platform System</a:t>
            </a:r>
          </a:p>
        </p:txBody>
      </p:sp>
      <p:grpSp>
        <p:nvGrpSpPr>
          <p:cNvPr id="4" name="Group 3"/>
          <p:cNvGrpSpPr/>
          <p:nvPr/>
        </p:nvGrpSpPr>
        <p:grpSpPr>
          <a:xfrm>
            <a:off x="4384542" y="1645920"/>
            <a:ext cx="3731386" cy="4849537"/>
            <a:chOff x="3192947" y="1047750"/>
            <a:chExt cx="2743915" cy="3566160"/>
          </a:xfrm>
        </p:grpSpPr>
        <p:sp>
          <p:nvSpPr>
            <p:cNvPr id="5" name="Rectangle 4"/>
            <p:cNvSpPr/>
            <p:nvPr/>
          </p:nvSpPr>
          <p:spPr bwMode="auto">
            <a:xfrm>
              <a:off x="3192947" y="1870710"/>
              <a:ext cx="2743915" cy="2743200"/>
            </a:xfrm>
            <a:prstGeom prst="rect">
              <a:avLst/>
            </a:prstGeom>
            <a:solidFill>
              <a:srgbClr val="FFFFFF">
                <a:lumMod val="85000"/>
              </a:srgbClr>
            </a:solidFill>
            <a:ln w="9525" cap="flat" cmpd="sng" algn="ctr">
              <a:noFill/>
              <a:prstDash val="soli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algn="ctr" defTabSz="1241712">
                <a:defRPr/>
              </a:pPr>
              <a:endParaRPr lang="en-US" sz="2400" kern="0" dirty="0">
                <a:gradFill>
                  <a:gsLst>
                    <a:gs pos="0">
                      <a:srgbClr val="FFFFFF"/>
                    </a:gs>
                    <a:gs pos="100000">
                      <a:srgbClr val="FFFFFF"/>
                    </a:gs>
                  </a:gsLst>
                  <a:lin ang="5400000" scaled="0"/>
                </a:gradFill>
              </a:endParaRPr>
            </a:p>
          </p:txBody>
        </p:sp>
        <p:sp>
          <p:nvSpPr>
            <p:cNvPr id="6" name="Rectangle 5"/>
            <p:cNvSpPr/>
            <p:nvPr/>
          </p:nvSpPr>
          <p:spPr bwMode="auto">
            <a:xfrm>
              <a:off x="3192947" y="1047750"/>
              <a:ext cx="2743915" cy="822960"/>
            </a:xfrm>
            <a:prstGeom prst="rect">
              <a:avLst/>
            </a:prstGeom>
            <a:solidFill>
              <a:srgbClr val="D2D2D2">
                <a:lumMod val="90000"/>
              </a:srgbClr>
            </a:solidFill>
            <a:ln w="25400"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1448">
                <a:spcBef>
                  <a:spcPts val="428"/>
                </a:spcBef>
                <a:defRPr/>
              </a:pPr>
              <a:r>
                <a:rPr lang="en-US" sz="2800" kern="0" dirty="0" smtClean="0">
                  <a:gradFill>
                    <a:gsLst>
                      <a:gs pos="0">
                        <a:sysClr val="window" lastClr="FFFFFF"/>
                      </a:gs>
                      <a:gs pos="100000">
                        <a:sysClr val="window" lastClr="FFFFFF"/>
                      </a:gs>
                    </a:gsLst>
                    <a:lin ang="16200000" scaled="0"/>
                  </a:gradFill>
                  <a:latin typeface="Segoe UI Light" pitchFamily="34" charset="0"/>
                </a:rPr>
                <a:t>Next-Generation</a:t>
              </a:r>
            </a:p>
            <a:p>
              <a:pPr defTabSz="931448">
                <a:spcBef>
                  <a:spcPts val="428"/>
                </a:spcBef>
                <a:defRPr/>
              </a:pPr>
              <a:r>
                <a:rPr lang="en-US" sz="2800" kern="0" dirty="0">
                  <a:gradFill>
                    <a:gsLst>
                      <a:gs pos="0">
                        <a:sysClr val="window" lastClr="FFFFFF"/>
                      </a:gs>
                      <a:gs pos="100000">
                        <a:sysClr val="window" lastClr="FFFFFF"/>
                      </a:gs>
                    </a:gsLst>
                    <a:lin ang="16200000" scaled="0"/>
                  </a:gradFill>
                  <a:latin typeface="Segoe UI Light" pitchFamily="34" charset="0"/>
                </a:rPr>
                <a:t>P</a:t>
              </a:r>
              <a:r>
                <a:rPr lang="en-US" sz="2800" kern="0" dirty="0" err="1" smtClean="0">
                  <a:gradFill>
                    <a:gsLst>
                      <a:gs pos="0">
                        <a:sysClr val="window" lastClr="FFFFFF"/>
                      </a:gs>
                      <a:gs pos="100000">
                        <a:sysClr val="window" lastClr="FFFFFF"/>
                      </a:gs>
                    </a:gsLst>
                    <a:lin ang="16200000" scaled="0"/>
                  </a:gradFill>
                  <a:latin typeface="Segoe UI Light" pitchFamily="34" charset="0"/>
                </a:rPr>
                <a:t>erformance</a:t>
              </a:r>
              <a:r>
                <a:rPr lang="en-US" sz="2800" kern="0" dirty="0" smtClean="0">
                  <a:gradFill>
                    <a:gsLst>
                      <a:gs pos="0">
                        <a:sysClr val="window" lastClr="FFFFFF"/>
                      </a:gs>
                      <a:gs pos="100000">
                        <a:sysClr val="window" lastClr="FFFFFF"/>
                      </a:gs>
                    </a:gsLst>
                    <a:lin ang="16200000" scaled="0"/>
                  </a:gradFill>
                  <a:latin typeface="Segoe UI Light" pitchFamily="34" charset="0"/>
                </a:rPr>
                <a:t> </a:t>
              </a:r>
              <a:r>
                <a:rPr lang="en-US" sz="2800" kern="0" dirty="0">
                  <a:gradFill>
                    <a:gsLst>
                      <a:gs pos="0">
                        <a:sysClr val="window" lastClr="FFFFFF"/>
                      </a:gs>
                      <a:gs pos="100000">
                        <a:sysClr val="window" lastClr="FFFFFF"/>
                      </a:gs>
                    </a:gsLst>
                    <a:lin ang="16200000" scaled="0"/>
                  </a:gradFill>
                  <a:latin typeface="Segoe UI Light" pitchFamily="34" charset="0"/>
                </a:rPr>
                <a:t>at </a:t>
              </a:r>
              <a:r>
                <a:rPr lang="en-US" sz="2800" kern="0" dirty="0" smtClean="0">
                  <a:gradFill>
                    <a:gsLst>
                      <a:gs pos="0">
                        <a:sysClr val="window" lastClr="FFFFFF"/>
                      </a:gs>
                      <a:gs pos="100000">
                        <a:sysClr val="window" lastClr="FFFFFF"/>
                      </a:gs>
                    </a:gsLst>
                    <a:lin ang="16200000" scaled="0"/>
                  </a:gradFill>
                  <a:latin typeface="Segoe UI Light" pitchFamily="34" charset="0"/>
                </a:rPr>
                <a:t>Scale</a:t>
              </a:r>
              <a:endParaRPr lang="en-US" sz="2800" kern="0" dirty="0">
                <a:gradFill>
                  <a:gsLst>
                    <a:gs pos="0">
                      <a:sysClr val="window" lastClr="FFFFFF"/>
                    </a:gs>
                    <a:gs pos="100000">
                      <a:sysClr val="window" lastClr="FFFFFF"/>
                    </a:gs>
                  </a:gsLst>
                  <a:lin ang="16200000" scaled="0"/>
                </a:gradFill>
                <a:latin typeface="Segoe UI Light" pitchFamily="34" charset="0"/>
              </a:endParaRPr>
            </a:p>
          </p:txBody>
        </p:sp>
        <p:grpSp>
          <p:nvGrpSpPr>
            <p:cNvPr id="7" name="Group 6"/>
            <p:cNvGrpSpPr/>
            <p:nvPr/>
          </p:nvGrpSpPr>
          <p:grpSpPr>
            <a:xfrm>
              <a:off x="3761978" y="2189541"/>
              <a:ext cx="1912004" cy="2154273"/>
              <a:chOff x="3761978" y="2189541"/>
              <a:chExt cx="1912004" cy="2154273"/>
            </a:xfrm>
          </p:grpSpPr>
          <p:grpSp>
            <p:nvGrpSpPr>
              <p:cNvPr id="8" name="Group 7"/>
              <p:cNvGrpSpPr>
                <a:grpSpLocks noChangeAspect="1"/>
              </p:cNvGrpSpPr>
              <p:nvPr/>
            </p:nvGrpSpPr>
            <p:grpSpPr>
              <a:xfrm>
                <a:off x="5015696" y="3516528"/>
                <a:ext cx="658286" cy="827286"/>
                <a:chOff x="8565643" y="1239551"/>
                <a:chExt cx="1313364" cy="1325562"/>
              </a:xfrm>
            </p:grpSpPr>
            <p:sp>
              <p:nvSpPr>
                <p:cNvPr id="19" name="Oval 122"/>
                <p:cNvSpPr>
                  <a:spLocks noChangeArrowheads="1"/>
                </p:cNvSpPr>
                <p:nvPr/>
              </p:nvSpPr>
              <p:spPr bwMode="auto">
                <a:xfrm>
                  <a:off x="8565643" y="1239551"/>
                  <a:ext cx="1295902" cy="187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sp>
              <p:nvSpPr>
                <p:cNvPr id="20" name="Freeform 123"/>
                <p:cNvSpPr>
                  <a:spLocks noEditPoints="1"/>
                </p:cNvSpPr>
                <p:nvPr/>
              </p:nvSpPr>
              <p:spPr bwMode="auto">
                <a:xfrm>
                  <a:off x="8565643" y="1369726"/>
                  <a:ext cx="1313364" cy="1195387"/>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grpSp>
          <p:grpSp>
            <p:nvGrpSpPr>
              <p:cNvPr id="9" name="Group 8"/>
              <p:cNvGrpSpPr>
                <a:grpSpLocks noChangeAspect="1"/>
              </p:cNvGrpSpPr>
              <p:nvPr/>
            </p:nvGrpSpPr>
            <p:grpSpPr>
              <a:xfrm>
                <a:off x="4344632" y="3717965"/>
                <a:ext cx="437418" cy="563972"/>
                <a:chOff x="8395629" y="1265358"/>
                <a:chExt cx="1280159" cy="1325561"/>
              </a:xfrm>
            </p:grpSpPr>
            <p:sp>
              <p:nvSpPr>
                <p:cNvPr id="17" name="Oval 122"/>
                <p:cNvSpPr>
                  <a:spLocks noChangeArrowheads="1"/>
                </p:cNvSpPr>
                <p:nvPr/>
              </p:nvSpPr>
              <p:spPr bwMode="auto">
                <a:xfrm>
                  <a:off x="8413085" y="1265358"/>
                  <a:ext cx="1262694" cy="22696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sp>
              <p:nvSpPr>
                <p:cNvPr id="18" name="Freeform 123"/>
                <p:cNvSpPr>
                  <a:spLocks noEditPoints="1"/>
                </p:cNvSpPr>
                <p:nvPr/>
              </p:nvSpPr>
              <p:spPr bwMode="auto">
                <a:xfrm>
                  <a:off x="8395629" y="1452680"/>
                  <a:ext cx="1280159" cy="1138239"/>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grpSp>
          <p:grpSp>
            <p:nvGrpSpPr>
              <p:cNvPr id="10" name="Group 9"/>
              <p:cNvGrpSpPr>
                <a:grpSpLocks noChangeAspect="1"/>
              </p:cNvGrpSpPr>
              <p:nvPr/>
            </p:nvGrpSpPr>
            <p:grpSpPr>
              <a:xfrm>
                <a:off x="3761978" y="3854382"/>
                <a:ext cx="345642" cy="387207"/>
                <a:chOff x="6483313" y="1415507"/>
                <a:chExt cx="1338460" cy="1204203"/>
              </a:xfrm>
            </p:grpSpPr>
            <p:sp>
              <p:nvSpPr>
                <p:cNvPr id="15" name="Oval 122"/>
                <p:cNvSpPr>
                  <a:spLocks noChangeArrowheads="1"/>
                </p:cNvSpPr>
                <p:nvPr/>
              </p:nvSpPr>
              <p:spPr bwMode="auto">
                <a:xfrm>
                  <a:off x="6500791" y="1415507"/>
                  <a:ext cx="1320982" cy="18732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sp>
              <p:nvSpPr>
                <p:cNvPr id="16" name="Freeform 123"/>
                <p:cNvSpPr>
                  <a:spLocks noEditPoints="1"/>
                </p:cNvSpPr>
                <p:nvPr/>
              </p:nvSpPr>
              <p:spPr bwMode="auto">
                <a:xfrm>
                  <a:off x="6483313" y="1569357"/>
                  <a:ext cx="1338449" cy="105035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grpSp>
          <p:cxnSp>
            <p:nvCxnSpPr>
              <p:cNvPr id="11" name="Straight Connector 10"/>
              <p:cNvCxnSpPr/>
              <p:nvPr/>
            </p:nvCxnSpPr>
            <p:spPr>
              <a:xfrm flipH="1">
                <a:off x="4605285" y="3206453"/>
                <a:ext cx="89662" cy="331822"/>
              </a:xfrm>
              <a:prstGeom prst="line">
                <a:avLst/>
              </a:prstGeom>
              <a:noFill/>
              <a:ln w="25400" cap="flat" cmpd="sng" algn="ctr">
                <a:solidFill>
                  <a:srgbClr val="FFFFFF"/>
                </a:solidFill>
                <a:prstDash val="sysDash"/>
                <a:headEnd type="none" w="lg" len="lg"/>
                <a:tailEnd type="none" w="lg" len="lg"/>
              </a:ln>
              <a:effectLst/>
            </p:spPr>
          </p:cxnSp>
          <p:cxnSp>
            <p:nvCxnSpPr>
              <p:cNvPr id="12" name="Straight Connector 11"/>
              <p:cNvCxnSpPr/>
              <p:nvPr/>
            </p:nvCxnSpPr>
            <p:spPr>
              <a:xfrm>
                <a:off x="4956164" y="3172569"/>
                <a:ext cx="185001" cy="331822"/>
              </a:xfrm>
              <a:prstGeom prst="line">
                <a:avLst/>
              </a:prstGeom>
              <a:noFill/>
              <a:ln w="25400" cap="flat" cmpd="sng" algn="ctr">
                <a:solidFill>
                  <a:srgbClr val="FFFFFF"/>
                </a:solidFill>
                <a:prstDash val="sysDash"/>
                <a:headEnd type="none" w="lg" len="lg"/>
                <a:tailEnd type="none" w="lg" len="lg"/>
              </a:ln>
              <a:effectLst/>
            </p:spPr>
          </p:cxnSp>
          <p:cxnSp>
            <p:nvCxnSpPr>
              <p:cNvPr id="13" name="Straight Connector 12"/>
              <p:cNvCxnSpPr/>
              <p:nvPr/>
            </p:nvCxnSpPr>
            <p:spPr>
              <a:xfrm flipH="1">
                <a:off x="4162370" y="3129392"/>
                <a:ext cx="236781" cy="325916"/>
              </a:xfrm>
              <a:prstGeom prst="line">
                <a:avLst/>
              </a:prstGeom>
              <a:noFill/>
              <a:ln w="25400" cap="flat" cmpd="sng" algn="ctr">
                <a:solidFill>
                  <a:srgbClr val="FFFFFF"/>
                </a:solidFill>
                <a:prstDash val="sysDash"/>
                <a:headEnd type="none" w="lg" len="lg"/>
                <a:tailEnd type="none" w="lg" len="lg"/>
              </a:ln>
              <a:effectLst/>
            </p:spPr>
          </p:cxnSp>
          <p:pic>
            <p:nvPicPr>
              <p:cNvPr id="14" name="Picture 2" descr="C:\Users\sigurdg\Desktop\Scalable.png"/>
              <p:cNvPicPr>
                <a:picLocks noChangeAspect="1" noChangeArrowheads="1"/>
              </p:cNvPicPr>
              <p:nvPr/>
            </p:nvPicPr>
            <p:blipFill>
              <a:blip r:embed="rId3" cstate="print"/>
              <a:srcRect/>
              <a:stretch>
                <a:fillRect/>
              </a:stretch>
            </p:blipFill>
            <p:spPr bwMode="auto">
              <a:xfrm>
                <a:off x="4296856" y="2189541"/>
                <a:ext cx="796181" cy="737395"/>
              </a:xfrm>
              <a:prstGeom prst="rect">
                <a:avLst/>
              </a:prstGeom>
              <a:noFill/>
              <a:ln>
                <a:noFill/>
              </a:ln>
            </p:spPr>
          </p:pic>
        </p:grpSp>
      </p:grpSp>
      <p:grpSp>
        <p:nvGrpSpPr>
          <p:cNvPr id="21" name="Group 20"/>
          <p:cNvGrpSpPr/>
          <p:nvPr/>
        </p:nvGrpSpPr>
        <p:grpSpPr>
          <a:xfrm>
            <a:off x="531820" y="1645920"/>
            <a:ext cx="3731386" cy="4849537"/>
            <a:chOff x="359806" y="1047750"/>
            <a:chExt cx="2743915" cy="3566160"/>
          </a:xfrm>
        </p:grpSpPr>
        <p:sp>
          <p:nvSpPr>
            <p:cNvPr id="22" name="Rectangle 21"/>
            <p:cNvSpPr/>
            <p:nvPr/>
          </p:nvSpPr>
          <p:spPr bwMode="auto">
            <a:xfrm>
              <a:off x="359806" y="1870710"/>
              <a:ext cx="2743915" cy="2743200"/>
            </a:xfrm>
            <a:prstGeom prst="rect">
              <a:avLst/>
            </a:prstGeom>
            <a:solidFill>
              <a:srgbClr val="FFFFFF">
                <a:lumMod val="85000"/>
              </a:srgbClr>
            </a:solidFill>
            <a:ln w="9525" cap="flat" cmpd="sng" algn="ctr">
              <a:noFill/>
              <a:prstDash val="soli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algn="ctr" defTabSz="1241712">
                <a:defRPr/>
              </a:pPr>
              <a:endParaRPr lang="en-US" sz="2400" kern="0" dirty="0">
                <a:gradFill>
                  <a:gsLst>
                    <a:gs pos="0">
                      <a:srgbClr val="FFFFFF"/>
                    </a:gs>
                    <a:gs pos="100000">
                      <a:srgbClr val="FFFFFF"/>
                    </a:gs>
                  </a:gsLst>
                  <a:lin ang="5400000" scaled="0"/>
                </a:gradFill>
              </a:endParaRPr>
            </a:p>
          </p:txBody>
        </p:sp>
        <p:sp>
          <p:nvSpPr>
            <p:cNvPr id="23" name="Rectangle 22"/>
            <p:cNvSpPr/>
            <p:nvPr/>
          </p:nvSpPr>
          <p:spPr bwMode="auto">
            <a:xfrm>
              <a:off x="359806" y="1047750"/>
              <a:ext cx="2743915" cy="822960"/>
            </a:xfrm>
            <a:prstGeom prst="rect">
              <a:avLst/>
            </a:prstGeom>
            <a:solidFill>
              <a:srgbClr val="D2D2D2">
                <a:lumMod val="90000"/>
              </a:srgbClr>
            </a:solidFill>
            <a:ln w="25400"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1448">
                <a:spcBef>
                  <a:spcPts val="428"/>
                </a:spcBef>
                <a:defRPr/>
              </a:pPr>
              <a:r>
                <a:rPr lang="en-US" sz="2800" kern="0" dirty="0" smtClean="0">
                  <a:gradFill>
                    <a:gsLst>
                      <a:gs pos="0">
                        <a:sysClr val="window" lastClr="FFFFFF"/>
                      </a:gs>
                      <a:gs pos="100000">
                        <a:sysClr val="window" lastClr="FFFFFF"/>
                      </a:gs>
                    </a:gsLst>
                    <a:lin ang="16200000" scaled="0"/>
                  </a:gradFill>
                  <a:latin typeface="Segoe UI Light" pitchFamily="34" charset="0"/>
                </a:rPr>
                <a:t>Enterprise-Ready</a:t>
              </a:r>
            </a:p>
            <a:p>
              <a:pPr defTabSz="931448">
                <a:spcBef>
                  <a:spcPts val="428"/>
                </a:spcBef>
                <a:defRPr/>
              </a:pPr>
              <a:r>
                <a:rPr lang="en-US" sz="2800" kern="0" dirty="0" smtClean="0">
                  <a:gradFill>
                    <a:gsLst>
                      <a:gs pos="0">
                        <a:sysClr val="window" lastClr="FFFFFF"/>
                      </a:gs>
                      <a:gs pos="100000">
                        <a:sysClr val="window" lastClr="FFFFFF"/>
                      </a:gs>
                    </a:gsLst>
                    <a:lin ang="16200000" scaled="0"/>
                  </a:gradFill>
                  <a:latin typeface="Segoe UI Light" pitchFamily="34" charset="0"/>
                </a:rPr>
                <a:t>Big Data/</a:t>
              </a:r>
              <a:r>
                <a:rPr lang="en-US" sz="2800" kern="0" dirty="0" err="1" smtClean="0">
                  <a:gradFill>
                    <a:gsLst>
                      <a:gs pos="0">
                        <a:sysClr val="window" lastClr="FFFFFF"/>
                      </a:gs>
                      <a:gs pos="100000">
                        <a:sysClr val="window" lastClr="FFFFFF"/>
                      </a:gs>
                    </a:gsLst>
                    <a:lin ang="16200000" scaled="0"/>
                  </a:gradFill>
                  <a:latin typeface="Segoe UI Light" pitchFamily="34" charset="0"/>
                </a:rPr>
                <a:t>IoT</a:t>
              </a:r>
              <a:r>
                <a:rPr lang="en-US" sz="2800" kern="0" dirty="0" smtClean="0">
                  <a:gradFill>
                    <a:gsLst>
                      <a:gs pos="0">
                        <a:sysClr val="window" lastClr="FFFFFF"/>
                      </a:gs>
                      <a:gs pos="100000">
                        <a:sysClr val="window" lastClr="FFFFFF"/>
                      </a:gs>
                    </a:gsLst>
                    <a:lin ang="16200000" scaled="0"/>
                  </a:gradFill>
                  <a:latin typeface="Segoe UI Light" pitchFamily="34" charset="0"/>
                </a:rPr>
                <a:t> </a:t>
              </a:r>
              <a:r>
                <a:rPr lang="en-US" sz="2800" kern="0" dirty="0">
                  <a:gradFill>
                    <a:gsLst>
                      <a:gs pos="0">
                        <a:sysClr val="window" lastClr="FFFFFF"/>
                      </a:gs>
                      <a:gs pos="100000">
                        <a:sysClr val="window" lastClr="FFFFFF"/>
                      </a:gs>
                    </a:gsLst>
                    <a:lin ang="16200000" scaled="0"/>
                  </a:gradFill>
                  <a:latin typeface="Segoe UI Light" pitchFamily="34" charset="0"/>
                </a:rPr>
                <a:t>platform</a:t>
              </a:r>
            </a:p>
          </p:txBody>
        </p:sp>
        <p:grpSp>
          <p:nvGrpSpPr>
            <p:cNvPr id="24" name="Group 23"/>
            <p:cNvGrpSpPr/>
            <p:nvPr/>
          </p:nvGrpSpPr>
          <p:grpSpPr>
            <a:xfrm>
              <a:off x="829268" y="2267017"/>
              <a:ext cx="1631414" cy="656556"/>
              <a:chOff x="-2963888" y="3484267"/>
              <a:chExt cx="2174652" cy="875408"/>
            </a:xfrm>
          </p:grpSpPr>
          <p:grpSp>
            <p:nvGrpSpPr>
              <p:cNvPr id="31" name="Group 30"/>
              <p:cNvGrpSpPr/>
              <p:nvPr/>
            </p:nvGrpSpPr>
            <p:grpSpPr>
              <a:xfrm>
                <a:off x="-2963888" y="3484267"/>
                <a:ext cx="1358608" cy="875408"/>
                <a:chOff x="-2963888" y="3484267"/>
                <a:chExt cx="1358608" cy="875408"/>
              </a:xfrm>
            </p:grpSpPr>
            <p:sp>
              <p:nvSpPr>
                <p:cNvPr id="35" name="Freeform 27"/>
                <p:cNvSpPr>
                  <a:spLocks noChangeAspect="1" noEditPoints="1"/>
                </p:cNvSpPr>
                <p:nvPr/>
              </p:nvSpPr>
              <p:spPr bwMode="black">
                <a:xfrm>
                  <a:off x="-2963888" y="3484267"/>
                  <a:ext cx="1358608" cy="875408"/>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rgbClr val="FFFFFF"/>
                </a:solidFill>
                <a:extLst/>
              </p:spPr>
              <p:txBody>
                <a:bodyPr vert="horz" wrap="square" lIns="91440" tIns="91440" rIns="91440" bIns="91440" numCol="1" anchor="t" anchorCtr="0" compatLnSpc="1">
                  <a:prstTxWarp prst="textNoShape">
                    <a:avLst/>
                  </a:prstTxWarp>
                </a:bodyPr>
                <a:lstStyle/>
                <a:p>
                  <a:pPr defTabSz="1242121">
                    <a:defRPr/>
                  </a:pPr>
                  <a:endParaRPr lang="en-US" sz="2400" kern="0" dirty="0">
                    <a:solidFill>
                      <a:srgbClr val="000000"/>
                    </a:solidFill>
                  </a:endParaRPr>
                </a:p>
              </p:txBody>
            </p:sp>
            <p:sp>
              <p:nvSpPr>
                <p:cNvPr id="36" name="Freeform 78"/>
                <p:cNvSpPr>
                  <a:spLocks noChangeAspect="1" noEditPoints="1"/>
                </p:cNvSpPr>
                <p:nvPr/>
              </p:nvSpPr>
              <p:spPr bwMode="black">
                <a:xfrm>
                  <a:off x="-2451120" y="3669130"/>
                  <a:ext cx="345230" cy="365760"/>
                </a:xfrm>
                <a:custGeom>
                  <a:avLst/>
                  <a:gdLst>
                    <a:gd name="T0" fmla="*/ 94 w 1389"/>
                    <a:gd name="T1" fmla="*/ 1471 h 1471"/>
                    <a:gd name="T2" fmla="*/ 199 w 1389"/>
                    <a:gd name="T3" fmla="*/ 844 h 1471"/>
                    <a:gd name="T4" fmla="*/ 493 w 1389"/>
                    <a:gd name="T5" fmla="*/ 973 h 1471"/>
                    <a:gd name="T6" fmla="*/ 218 w 1389"/>
                    <a:gd name="T7" fmla="*/ 995 h 1471"/>
                    <a:gd name="T8" fmla="*/ 568 w 1389"/>
                    <a:gd name="T9" fmla="*/ 1346 h 1471"/>
                    <a:gd name="T10" fmla="*/ 594 w 1389"/>
                    <a:gd name="T11" fmla="*/ 1052 h 1471"/>
                    <a:gd name="T12" fmla="*/ 719 w 1389"/>
                    <a:gd name="T13" fmla="*/ 1365 h 1471"/>
                    <a:gd name="T14" fmla="*/ 94 w 1389"/>
                    <a:gd name="T15" fmla="*/ 1471 h 1471"/>
                    <a:gd name="T16" fmla="*/ 1223 w 1389"/>
                    <a:gd name="T17" fmla="*/ 580 h 1471"/>
                    <a:gd name="T18" fmla="*/ 1046 w 1389"/>
                    <a:gd name="T19" fmla="*/ 599 h 1471"/>
                    <a:gd name="T20" fmla="*/ 1257 w 1389"/>
                    <a:gd name="T21" fmla="*/ 716 h 1471"/>
                    <a:gd name="T22" fmla="*/ 1340 w 1389"/>
                    <a:gd name="T23" fmla="*/ 219 h 1471"/>
                    <a:gd name="T24" fmla="*/ 842 w 1389"/>
                    <a:gd name="T25" fmla="*/ 301 h 1471"/>
                    <a:gd name="T26" fmla="*/ 963 w 1389"/>
                    <a:gd name="T27" fmla="*/ 505 h 1471"/>
                    <a:gd name="T28" fmla="*/ 982 w 1389"/>
                    <a:gd name="T29" fmla="*/ 335 h 1471"/>
                    <a:gd name="T30" fmla="*/ 1223 w 1389"/>
                    <a:gd name="T31" fmla="*/ 339 h 1471"/>
                    <a:gd name="T32" fmla="*/ 0 w 1389"/>
                    <a:gd name="T33" fmla="*/ 0 h 1471"/>
                    <a:gd name="T34" fmla="*/ 117 w 1389"/>
                    <a:gd name="T35" fmla="*/ 716 h 1471"/>
                    <a:gd name="T36" fmla="*/ 504 w 1389"/>
                    <a:gd name="T37" fmla="*/ 584 h 1471"/>
                    <a:gd name="T38" fmla="*/ 135 w 1389"/>
                    <a:gd name="T39" fmla="*/ 561 h 1471"/>
                    <a:gd name="T40" fmla="*/ 560 w 1389"/>
                    <a:gd name="T41" fmla="*/ 135 h 1471"/>
                    <a:gd name="T42" fmla="*/ 583 w 1389"/>
                    <a:gd name="T43" fmla="*/ 482 h 1471"/>
                    <a:gd name="T44" fmla="*/ 719 w 1389"/>
                    <a:gd name="T45" fmla="*/ 109 h 1471"/>
                    <a:gd name="T46" fmla="*/ 0 w 1389"/>
                    <a:gd name="T47" fmla="*/ 0 h 1471"/>
                    <a:gd name="T48" fmla="*/ 847 w 1389"/>
                    <a:gd name="T49" fmla="*/ 927 h 1471"/>
                    <a:gd name="T50" fmla="*/ 952 w 1389"/>
                    <a:gd name="T51" fmla="*/ 1387 h 1471"/>
                    <a:gd name="T52" fmla="*/ 1389 w 1389"/>
                    <a:gd name="T53" fmla="*/ 954 h 1471"/>
                    <a:gd name="T54" fmla="*/ 945 w 1389"/>
                    <a:gd name="T55" fmla="*/ 844 h 1471"/>
                    <a:gd name="T56" fmla="*/ 1249 w 1389"/>
                    <a:gd name="T57" fmla="*/ 961 h 1471"/>
                    <a:gd name="T58" fmla="*/ 1272 w 1389"/>
                    <a:gd name="T59" fmla="*/ 1271 h 1471"/>
                    <a:gd name="T60" fmla="*/ 964 w 1389"/>
                    <a:gd name="T61" fmla="*/ 1248 h 1471"/>
                    <a:gd name="T62" fmla="*/ 964 w 1389"/>
                    <a:gd name="T63" fmla="*/ 1044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9" h="1471">
                      <a:moveTo>
                        <a:pt x="94" y="1471"/>
                      </a:moveTo>
                      <a:cubicBezTo>
                        <a:pt x="94" y="1471"/>
                        <a:pt x="94" y="1471"/>
                        <a:pt x="94" y="1471"/>
                      </a:cubicBezTo>
                      <a:cubicBezTo>
                        <a:pt x="94" y="954"/>
                        <a:pt x="94" y="954"/>
                        <a:pt x="94" y="954"/>
                      </a:cubicBezTo>
                      <a:cubicBezTo>
                        <a:pt x="94" y="894"/>
                        <a:pt x="143" y="844"/>
                        <a:pt x="199" y="844"/>
                      </a:cubicBezTo>
                      <a:cubicBezTo>
                        <a:pt x="199" y="844"/>
                        <a:pt x="199" y="844"/>
                        <a:pt x="621" y="844"/>
                      </a:cubicBezTo>
                      <a:cubicBezTo>
                        <a:pt x="621" y="844"/>
                        <a:pt x="621" y="844"/>
                        <a:pt x="493" y="973"/>
                      </a:cubicBezTo>
                      <a:cubicBezTo>
                        <a:pt x="493" y="973"/>
                        <a:pt x="493" y="973"/>
                        <a:pt x="245" y="973"/>
                      </a:cubicBezTo>
                      <a:cubicBezTo>
                        <a:pt x="229" y="973"/>
                        <a:pt x="218" y="980"/>
                        <a:pt x="218" y="995"/>
                      </a:cubicBezTo>
                      <a:cubicBezTo>
                        <a:pt x="218" y="995"/>
                        <a:pt x="218" y="995"/>
                        <a:pt x="218" y="1346"/>
                      </a:cubicBezTo>
                      <a:cubicBezTo>
                        <a:pt x="218" y="1346"/>
                        <a:pt x="218" y="1346"/>
                        <a:pt x="568" y="1346"/>
                      </a:cubicBezTo>
                      <a:cubicBezTo>
                        <a:pt x="583" y="1346"/>
                        <a:pt x="594" y="1335"/>
                        <a:pt x="594" y="1320"/>
                      </a:cubicBezTo>
                      <a:cubicBezTo>
                        <a:pt x="594" y="1320"/>
                        <a:pt x="594" y="1320"/>
                        <a:pt x="594" y="1052"/>
                      </a:cubicBezTo>
                      <a:cubicBezTo>
                        <a:pt x="594" y="1052"/>
                        <a:pt x="594" y="1052"/>
                        <a:pt x="719" y="927"/>
                      </a:cubicBezTo>
                      <a:cubicBezTo>
                        <a:pt x="719" y="927"/>
                        <a:pt x="719" y="927"/>
                        <a:pt x="719" y="1365"/>
                      </a:cubicBezTo>
                      <a:cubicBezTo>
                        <a:pt x="719" y="1422"/>
                        <a:pt x="670" y="1471"/>
                        <a:pt x="609" y="1471"/>
                      </a:cubicBezTo>
                      <a:cubicBezTo>
                        <a:pt x="609" y="1471"/>
                        <a:pt x="609" y="1471"/>
                        <a:pt x="94" y="1471"/>
                      </a:cubicBezTo>
                      <a:close/>
                      <a:moveTo>
                        <a:pt x="1223" y="339"/>
                      </a:moveTo>
                      <a:cubicBezTo>
                        <a:pt x="1223" y="580"/>
                        <a:pt x="1223" y="580"/>
                        <a:pt x="1223" y="580"/>
                      </a:cubicBezTo>
                      <a:cubicBezTo>
                        <a:pt x="1223" y="592"/>
                        <a:pt x="1215" y="599"/>
                        <a:pt x="1204" y="599"/>
                      </a:cubicBezTo>
                      <a:cubicBezTo>
                        <a:pt x="1046" y="599"/>
                        <a:pt x="1046" y="599"/>
                        <a:pt x="1046" y="599"/>
                      </a:cubicBezTo>
                      <a:cubicBezTo>
                        <a:pt x="929" y="716"/>
                        <a:pt x="929" y="716"/>
                        <a:pt x="929" y="716"/>
                      </a:cubicBezTo>
                      <a:cubicBezTo>
                        <a:pt x="1257" y="716"/>
                        <a:pt x="1257" y="716"/>
                        <a:pt x="1257" y="716"/>
                      </a:cubicBezTo>
                      <a:cubicBezTo>
                        <a:pt x="1302" y="716"/>
                        <a:pt x="1340" y="682"/>
                        <a:pt x="1340" y="633"/>
                      </a:cubicBezTo>
                      <a:cubicBezTo>
                        <a:pt x="1340" y="219"/>
                        <a:pt x="1340" y="219"/>
                        <a:pt x="1340" y="219"/>
                      </a:cubicBezTo>
                      <a:cubicBezTo>
                        <a:pt x="925" y="219"/>
                        <a:pt x="925" y="219"/>
                        <a:pt x="925" y="219"/>
                      </a:cubicBezTo>
                      <a:cubicBezTo>
                        <a:pt x="880" y="219"/>
                        <a:pt x="842" y="256"/>
                        <a:pt x="842" y="301"/>
                      </a:cubicBezTo>
                      <a:cubicBezTo>
                        <a:pt x="846" y="622"/>
                        <a:pt x="846" y="622"/>
                        <a:pt x="846" y="622"/>
                      </a:cubicBezTo>
                      <a:cubicBezTo>
                        <a:pt x="963" y="505"/>
                        <a:pt x="963" y="505"/>
                        <a:pt x="963" y="505"/>
                      </a:cubicBezTo>
                      <a:cubicBezTo>
                        <a:pt x="963" y="354"/>
                        <a:pt x="963" y="354"/>
                        <a:pt x="963" y="354"/>
                      </a:cubicBezTo>
                      <a:cubicBezTo>
                        <a:pt x="963" y="347"/>
                        <a:pt x="970" y="335"/>
                        <a:pt x="982" y="335"/>
                      </a:cubicBezTo>
                      <a:cubicBezTo>
                        <a:pt x="1223" y="339"/>
                        <a:pt x="1223" y="339"/>
                        <a:pt x="1223" y="339"/>
                      </a:cubicBezTo>
                      <a:cubicBezTo>
                        <a:pt x="1223" y="339"/>
                        <a:pt x="1223" y="339"/>
                        <a:pt x="1223" y="339"/>
                      </a:cubicBezTo>
                      <a:close/>
                      <a:moveTo>
                        <a:pt x="0" y="0"/>
                      </a:moveTo>
                      <a:cubicBezTo>
                        <a:pt x="0" y="0"/>
                        <a:pt x="0" y="0"/>
                        <a:pt x="0" y="0"/>
                      </a:cubicBezTo>
                      <a:cubicBezTo>
                        <a:pt x="0" y="610"/>
                        <a:pt x="0" y="610"/>
                        <a:pt x="0" y="610"/>
                      </a:cubicBezTo>
                      <a:cubicBezTo>
                        <a:pt x="0" y="671"/>
                        <a:pt x="56" y="716"/>
                        <a:pt x="117" y="716"/>
                      </a:cubicBezTo>
                      <a:cubicBezTo>
                        <a:pt x="117" y="716"/>
                        <a:pt x="117" y="716"/>
                        <a:pt x="636" y="716"/>
                      </a:cubicBezTo>
                      <a:cubicBezTo>
                        <a:pt x="636" y="716"/>
                        <a:pt x="636" y="716"/>
                        <a:pt x="504" y="584"/>
                      </a:cubicBezTo>
                      <a:cubicBezTo>
                        <a:pt x="504" y="584"/>
                        <a:pt x="504" y="584"/>
                        <a:pt x="158" y="584"/>
                      </a:cubicBezTo>
                      <a:cubicBezTo>
                        <a:pt x="147" y="584"/>
                        <a:pt x="135" y="573"/>
                        <a:pt x="135" y="561"/>
                      </a:cubicBezTo>
                      <a:cubicBezTo>
                        <a:pt x="135" y="561"/>
                        <a:pt x="135" y="561"/>
                        <a:pt x="135" y="135"/>
                      </a:cubicBezTo>
                      <a:cubicBezTo>
                        <a:pt x="135" y="135"/>
                        <a:pt x="135" y="135"/>
                        <a:pt x="560" y="135"/>
                      </a:cubicBezTo>
                      <a:cubicBezTo>
                        <a:pt x="572" y="135"/>
                        <a:pt x="583" y="147"/>
                        <a:pt x="583" y="158"/>
                      </a:cubicBezTo>
                      <a:cubicBezTo>
                        <a:pt x="583" y="158"/>
                        <a:pt x="583" y="158"/>
                        <a:pt x="583" y="482"/>
                      </a:cubicBezTo>
                      <a:cubicBezTo>
                        <a:pt x="583" y="482"/>
                        <a:pt x="583" y="482"/>
                        <a:pt x="719" y="618"/>
                      </a:cubicBezTo>
                      <a:cubicBezTo>
                        <a:pt x="719" y="618"/>
                        <a:pt x="719" y="618"/>
                        <a:pt x="719" y="109"/>
                      </a:cubicBezTo>
                      <a:cubicBezTo>
                        <a:pt x="719" y="49"/>
                        <a:pt x="670" y="3"/>
                        <a:pt x="609" y="3"/>
                      </a:cubicBezTo>
                      <a:cubicBezTo>
                        <a:pt x="609" y="3"/>
                        <a:pt x="609" y="3"/>
                        <a:pt x="0" y="0"/>
                      </a:cubicBezTo>
                      <a:close/>
                      <a:moveTo>
                        <a:pt x="964" y="1044"/>
                      </a:moveTo>
                      <a:cubicBezTo>
                        <a:pt x="847" y="927"/>
                        <a:pt x="847" y="927"/>
                        <a:pt x="847" y="927"/>
                      </a:cubicBezTo>
                      <a:cubicBezTo>
                        <a:pt x="847" y="1282"/>
                        <a:pt x="847" y="1282"/>
                        <a:pt x="847" y="1282"/>
                      </a:cubicBezTo>
                      <a:cubicBezTo>
                        <a:pt x="847" y="1342"/>
                        <a:pt x="892" y="1387"/>
                        <a:pt x="952" y="1387"/>
                      </a:cubicBezTo>
                      <a:cubicBezTo>
                        <a:pt x="1389" y="1391"/>
                        <a:pt x="1389" y="1391"/>
                        <a:pt x="1389" y="1391"/>
                      </a:cubicBezTo>
                      <a:cubicBezTo>
                        <a:pt x="1389" y="954"/>
                        <a:pt x="1389" y="954"/>
                        <a:pt x="1389" y="954"/>
                      </a:cubicBezTo>
                      <a:cubicBezTo>
                        <a:pt x="1389" y="893"/>
                        <a:pt x="1343" y="844"/>
                        <a:pt x="1283" y="844"/>
                      </a:cubicBezTo>
                      <a:cubicBezTo>
                        <a:pt x="945" y="844"/>
                        <a:pt x="945" y="844"/>
                        <a:pt x="945" y="844"/>
                      </a:cubicBezTo>
                      <a:cubicBezTo>
                        <a:pt x="1061" y="961"/>
                        <a:pt x="1061" y="961"/>
                        <a:pt x="1061" y="961"/>
                      </a:cubicBezTo>
                      <a:cubicBezTo>
                        <a:pt x="1249" y="961"/>
                        <a:pt x="1249" y="961"/>
                        <a:pt x="1249" y="961"/>
                      </a:cubicBezTo>
                      <a:cubicBezTo>
                        <a:pt x="1261" y="961"/>
                        <a:pt x="1272" y="973"/>
                        <a:pt x="1272" y="988"/>
                      </a:cubicBezTo>
                      <a:cubicBezTo>
                        <a:pt x="1272" y="1271"/>
                        <a:pt x="1272" y="1271"/>
                        <a:pt x="1272" y="1271"/>
                      </a:cubicBezTo>
                      <a:cubicBezTo>
                        <a:pt x="986" y="1271"/>
                        <a:pt x="986" y="1271"/>
                        <a:pt x="986" y="1271"/>
                      </a:cubicBezTo>
                      <a:cubicBezTo>
                        <a:pt x="975" y="1271"/>
                        <a:pt x="964" y="1259"/>
                        <a:pt x="964" y="1248"/>
                      </a:cubicBezTo>
                      <a:cubicBezTo>
                        <a:pt x="964" y="1044"/>
                        <a:pt x="964" y="1044"/>
                        <a:pt x="964" y="1044"/>
                      </a:cubicBezTo>
                      <a:cubicBezTo>
                        <a:pt x="964" y="1044"/>
                        <a:pt x="964" y="1044"/>
                        <a:pt x="964" y="10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2174">
                    <a:defRPr/>
                  </a:pPr>
                  <a:endParaRPr lang="en-US" sz="2400" kern="0" dirty="0">
                    <a:solidFill>
                      <a:srgbClr val="FFFFFF"/>
                    </a:solidFill>
                  </a:endParaRPr>
                </a:p>
              </p:txBody>
            </p:sp>
          </p:grpSp>
          <p:grpSp>
            <p:nvGrpSpPr>
              <p:cNvPr id="32" name="Group 31"/>
              <p:cNvGrpSpPr/>
              <p:nvPr/>
            </p:nvGrpSpPr>
            <p:grpSpPr>
              <a:xfrm>
                <a:off x="-1239759" y="3484267"/>
                <a:ext cx="450523" cy="868572"/>
                <a:chOff x="-1239759" y="3484267"/>
                <a:chExt cx="450523" cy="868572"/>
              </a:xfrm>
            </p:grpSpPr>
            <p:sp>
              <p:nvSpPr>
                <p:cNvPr id="33" name="Freeform 48"/>
                <p:cNvSpPr>
                  <a:spLocks noEditPoints="1"/>
                </p:cNvSpPr>
                <p:nvPr/>
              </p:nvSpPr>
              <p:spPr bwMode="black">
                <a:xfrm>
                  <a:off x="-1239759" y="3484267"/>
                  <a:ext cx="450523" cy="868572"/>
                </a:xfrm>
                <a:custGeom>
                  <a:avLst/>
                  <a:gdLst>
                    <a:gd name="T0" fmla="*/ 544 w 602"/>
                    <a:gd name="T1" fmla="*/ 95 h 1156"/>
                    <a:gd name="T2" fmla="*/ 119 w 602"/>
                    <a:gd name="T3" fmla="*/ 1068 h 1156"/>
                    <a:gd name="T4" fmla="*/ 112 w 602"/>
                    <a:gd name="T5" fmla="*/ 1048 h 1156"/>
                    <a:gd name="T6" fmla="*/ 288 w 602"/>
                    <a:gd name="T7" fmla="*/ 1050 h 1156"/>
                    <a:gd name="T8" fmla="*/ 296 w 602"/>
                    <a:gd name="T9" fmla="*/ 1053 h 1156"/>
                    <a:gd name="T10" fmla="*/ 291 w 602"/>
                    <a:gd name="T11" fmla="*/ 1071 h 1156"/>
                    <a:gd name="T12" fmla="*/ 290 w 602"/>
                    <a:gd name="T13" fmla="*/ 1072 h 1156"/>
                    <a:gd name="T14" fmla="*/ 290 w 602"/>
                    <a:gd name="T15" fmla="*/ 1072 h 1156"/>
                    <a:gd name="T16" fmla="*/ 276 w 602"/>
                    <a:gd name="T17" fmla="*/ 1069 h 1156"/>
                    <a:gd name="T18" fmla="*/ 271 w 602"/>
                    <a:gd name="T19" fmla="*/ 1071 h 1156"/>
                    <a:gd name="T20" fmla="*/ 275 w 602"/>
                    <a:gd name="T21" fmla="*/ 1052 h 1156"/>
                    <a:gd name="T22" fmla="*/ 285 w 602"/>
                    <a:gd name="T23" fmla="*/ 1050 h 1156"/>
                    <a:gd name="T24" fmla="*/ 298 w 602"/>
                    <a:gd name="T25" fmla="*/ 1055 h 1156"/>
                    <a:gd name="T26" fmla="*/ 315 w 602"/>
                    <a:gd name="T27" fmla="*/ 1058 h 1156"/>
                    <a:gd name="T28" fmla="*/ 319 w 602"/>
                    <a:gd name="T29" fmla="*/ 1057 h 1156"/>
                    <a:gd name="T30" fmla="*/ 320 w 602"/>
                    <a:gd name="T31" fmla="*/ 1057 h 1156"/>
                    <a:gd name="T32" fmla="*/ 314 w 602"/>
                    <a:gd name="T33" fmla="*/ 1075 h 1156"/>
                    <a:gd name="T34" fmla="*/ 301 w 602"/>
                    <a:gd name="T35" fmla="*/ 1077 h 1156"/>
                    <a:gd name="T36" fmla="*/ 292 w 602"/>
                    <a:gd name="T37" fmla="*/ 1073 h 1156"/>
                    <a:gd name="T38" fmla="*/ 298 w 602"/>
                    <a:gd name="T39" fmla="*/ 1055 h 1156"/>
                    <a:gd name="T40" fmla="*/ 298 w 602"/>
                    <a:gd name="T41" fmla="*/ 1055 h 1156"/>
                    <a:gd name="T42" fmla="*/ 298 w 602"/>
                    <a:gd name="T43" fmla="*/ 1055 h 1156"/>
                    <a:gd name="T44" fmla="*/ 305 w 602"/>
                    <a:gd name="T45" fmla="*/ 1034 h 1156"/>
                    <a:gd name="T46" fmla="*/ 318 w 602"/>
                    <a:gd name="T47" fmla="*/ 1037 h 1156"/>
                    <a:gd name="T48" fmla="*/ 325 w 602"/>
                    <a:gd name="T49" fmla="*/ 1035 h 1156"/>
                    <a:gd name="T50" fmla="*/ 326 w 602"/>
                    <a:gd name="T51" fmla="*/ 1035 h 1156"/>
                    <a:gd name="T52" fmla="*/ 314 w 602"/>
                    <a:gd name="T53" fmla="*/ 1056 h 1156"/>
                    <a:gd name="T54" fmla="*/ 299 w 602"/>
                    <a:gd name="T55" fmla="*/ 1052 h 1156"/>
                    <a:gd name="T56" fmla="*/ 299 w 602"/>
                    <a:gd name="T57" fmla="*/ 1052 h 1156"/>
                    <a:gd name="T58" fmla="*/ 304 w 602"/>
                    <a:gd name="T59" fmla="*/ 1034 h 1156"/>
                    <a:gd name="T60" fmla="*/ 292 w 602"/>
                    <a:gd name="T61" fmla="*/ 1028 h 1156"/>
                    <a:gd name="T62" fmla="*/ 302 w 602"/>
                    <a:gd name="T63" fmla="*/ 1032 h 1156"/>
                    <a:gd name="T64" fmla="*/ 302 w 602"/>
                    <a:gd name="T65" fmla="*/ 1032 h 1156"/>
                    <a:gd name="T66" fmla="*/ 297 w 602"/>
                    <a:gd name="T67" fmla="*/ 1050 h 1156"/>
                    <a:gd name="T68" fmla="*/ 297 w 602"/>
                    <a:gd name="T69" fmla="*/ 1050 h 1156"/>
                    <a:gd name="T70" fmla="*/ 296 w 602"/>
                    <a:gd name="T71" fmla="*/ 1050 h 1156"/>
                    <a:gd name="T72" fmla="*/ 296 w 602"/>
                    <a:gd name="T73" fmla="*/ 1050 h 1156"/>
                    <a:gd name="T74" fmla="*/ 296 w 602"/>
                    <a:gd name="T75" fmla="*/ 1050 h 1156"/>
                    <a:gd name="T76" fmla="*/ 277 w 602"/>
                    <a:gd name="T77" fmla="*/ 1049 h 1156"/>
                    <a:gd name="T78" fmla="*/ 277 w 602"/>
                    <a:gd name="T79" fmla="*/ 1049 h 1156"/>
                    <a:gd name="T80" fmla="*/ 277 w 602"/>
                    <a:gd name="T81" fmla="*/ 1049 h 1156"/>
                    <a:gd name="T82" fmla="*/ 276 w 602"/>
                    <a:gd name="T83" fmla="*/ 1049 h 1156"/>
                    <a:gd name="T84" fmla="*/ 281 w 602"/>
                    <a:gd name="T85" fmla="*/ 1032 h 1156"/>
                    <a:gd name="T86" fmla="*/ 287 w 602"/>
                    <a:gd name="T87" fmla="*/ 1029 h 1156"/>
                    <a:gd name="T88" fmla="*/ 467 w 602"/>
                    <a:gd name="T89" fmla="*/ 1059 h 1156"/>
                    <a:gd name="T90" fmla="*/ 478 w 602"/>
                    <a:gd name="T91" fmla="*/ 1064 h 1156"/>
                    <a:gd name="T92" fmla="*/ 466 w 602"/>
                    <a:gd name="T93" fmla="*/ 1048 h 1156"/>
                    <a:gd name="T94" fmla="*/ 602 w 602"/>
                    <a:gd name="T95" fmla="*/ 1116 h 1156"/>
                    <a:gd name="T96" fmla="*/ 0 w 602"/>
                    <a:gd name="T97" fmla="*/ 40 h 1156"/>
                    <a:gd name="T98" fmla="*/ 602 w 602"/>
                    <a:gd name="T99" fmla="*/ 1116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2" h="1156">
                      <a:moveTo>
                        <a:pt x="54" y="95"/>
                      </a:moveTo>
                      <a:cubicBezTo>
                        <a:pt x="54" y="367"/>
                        <a:pt x="54" y="639"/>
                        <a:pt x="54" y="911"/>
                      </a:cubicBezTo>
                      <a:cubicBezTo>
                        <a:pt x="217" y="911"/>
                        <a:pt x="381" y="911"/>
                        <a:pt x="544" y="911"/>
                      </a:cubicBezTo>
                      <a:cubicBezTo>
                        <a:pt x="544" y="639"/>
                        <a:pt x="544" y="367"/>
                        <a:pt x="544" y="95"/>
                      </a:cubicBezTo>
                      <a:cubicBezTo>
                        <a:pt x="381" y="95"/>
                        <a:pt x="217" y="95"/>
                        <a:pt x="54" y="95"/>
                      </a:cubicBezTo>
                      <a:close/>
                      <a:moveTo>
                        <a:pt x="112" y="1053"/>
                      </a:moveTo>
                      <a:cubicBezTo>
                        <a:pt x="126" y="1068"/>
                        <a:pt x="126" y="1068"/>
                        <a:pt x="126" y="1068"/>
                      </a:cubicBezTo>
                      <a:cubicBezTo>
                        <a:pt x="119" y="1068"/>
                        <a:pt x="119" y="1068"/>
                        <a:pt x="119" y="1068"/>
                      </a:cubicBezTo>
                      <a:cubicBezTo>
                        <a:pt x="103" y="1050"/>
                        <a:pt x="103" y="1050"/>
                        <a:pt x="103" y="1050"/>
                      </a:cubicBezTo>
                      <a:cubicBezTo>
                        <a:pt x="119" y="1034"/>
                        <a:pt x="119" y="1034"/>
                        <a:pt x="119" y="1034"/>
                      </a:cubicBezTo>
                      <a:cubicBezTo>
                        <a:pt x="126" y="1034"/>
                        <a:pt x="126" y="1034"/>
                        <a:pt x="126" y="1034"/>
                      </a:cubicBezTo>
                      <a:cubicBezTo>
                        <a:pt x="112" y="1048"/>
                        <a:pt x="112" y="1048"/>
                        <a:pt x="112" y="1048"/>
                      </a:cubicBezTo>
                      <a:cubicBezTo>
                        <a:pt x="137" y="1048"/>
                        <a:pt x="137" y="1048"/>
                        <a:pt x="137" y="1048"/>
                      </a:cubicBezTo>
                      <a:cubicBezTo>
                        <a:pt x="137" y="1053"/>
                        <a:pt x="137" y="1053"/>
                        <a:pt x="137" y="1053"/>
                      </a:cubicBezTo>
                      <a:lnTo>
                        <a:pt x="112" y="1053"/>
                      </a:lnTo>
                      <a:close/>
                      <a:moveTo>
                        <a:pt x="288" y="1050"/>
                      </a:moveTo>
                      <a:cubicBezTo>
                        <a:pt x="291" y="1050"/>
                        <a:pt x="294" y="1052"/>
                        <a:pt x="296" y="1053"/>
                      </a:cubicBezTo>
                      <a:cubicBezTo>
                        <a:pt x="296" y="1053"/>
                        <a:pt x="296" y="1053"/>
                        <a:pt x="296" y="1053"/>
                      </a:cubicBezTo>
                      <a:cubicBezTo>
                        <a:pt x="296" y="1053"/>
                        <a:pt x="296" y="1053"/>
                        <a:pt x="296" y="1053"/>
                      </a:cubicBezTo>
                      <a:cubicBezTo>
                        <a:pt x="296" y="1053"/>
                        <a:pt x="296" y="1053"/>
                        <a:pt x="296" y="1053"/>
                      </a:cubicBezTo>
                      <a:cubicBezTo>
                        <a:pt x="296" y="1053"/>
                        <a:pt x="296" y="1053"/>
                        <a:pt x="296" y="1053"/>
                      </a:cubicBezTo>
                      <a:cubicBezTo>
                        <a:pt x="296" y="1054"/>
                        <a:pt x="296" y="1054"/>
                        <a:pt x="296" y="1054"/>
                      </a:cubicBezTo>
                      <a:cubicBezTo>
                        <a:pt x="296" y="1054"/>
                        <a:pt x="291" y="1071"/>
                        <a:pt x="291" y="1072"/>
                      </a:cubicBezTo>
                      <a:cubicBezTo>
                        <a:pt x="291" y="1071"/>
                        <a:pt x="291" y="1071"/>
                        <a:pt x="291" y="1071"/>
                      </a:cubicBezTo>
                      <a:cubicBezTo>
                        <a:pt x="291" y="1072"/>
                        <a:pt x="291" y="1072"/>
                        <a:pt x="291"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89" y="1071"/>
                        <a:pt x="288" y="1071"/>
                        <a:pt x="286" y="1070"/>
                      </a:cubicBezTo>
                      <a:cubicBezTo>
                        <a:pt x="285" y="1069"/>
                        <a:pt x="285" y="1069"/>
                        <a:pt x="284" y="1069"/>
                      </a:cubicBezTo>
                      <a:cubicBezTo>
                        <a:pt x="283" y="1069"/>
                        <a:pt x="281" y="1069"/>
                        <a:pt x="280" y="1069"/>
                      </a:cubicBezTo>
                      <a:cubicBezTo>
                        <a:pt x="279" y="1069"/>
                        <a:pt x="278" y="1069"/>
                        <a:pt x="276" y="1069"/>
                      </a:cubicBezTo>
                      <a:cubicBezTo>
                        <a:pt x="274" y="1069"/>
                        <a:pt x="273" y="1070"/>
                        <a:pt x="271" y="1071"/>
                      </a:cubicBezTo>
                      <a:cubicBezTo>
                        <a:pt x="271" y="1071"/>
                        <a:pt x="271" y="1071"/>
                        <a:pt x="271" y="1071"/>
                      </a:cubicBezTo>
                      <a:cubicBezTo>
                        <a:pt x="271" y="1071"/>
                        <a:pt x="271" y="1071"/>
                        <a:pt x="271" y="1071"/>
                      </a:cubicBezTo>
                      <a:cubicBezTo>
                        <a:pt x="271" y="1071"/>
                        <a:pt x="271" y="1071"/>
                        <a:pt x="271" y="1071"/>
                      </a:cubicBezTo>
                      <a:cubicBezTo>
                        <a:pt x="270" y="1070"/>
                        <a:pt x="270" y="1070"/>
                        <a:pt x="270" y="1070"/>
                      </a:cubicBezTo>
                      <a:cubicBezTo>
                        <a:pt x="270" y="1070"/>
                        <a:pt x="270" y="1070"/>
                        <a:pt x="270" y="1070"/>
                      </a:cubicBezTo>
                      <a:cubicBezTo>
                        <a:pt x="275" y="1052"/>
                        <a:pt x="275" y="1052"/>
                        <a:pt x="275" y="1052"/>
                      </a:cubicBezTo>
                      <a:cubicBezTo>
                        <a:pt x="275" y="1052"/>
                        <a:pt x="275" y="1052"/>
                        <a:pt x="275" y="1052"/>
                      </a:cubicBezTo>
                      <a:cubicBezTo>
                        <a:pt x="275" y="1052"/>
                        <a:pt x="275" y="1052"/>
                        <a:pt x="275" y="1052"/>
                      </a:cubicBezTo>
                      <a:cubicBezTo>
                        <a:pt x="277" y="1051"/>
                        <a:pt x="278" y="1051"/>
                        <a:pt x="279" y="1051"/>
                      </a:cubicBezTo>
                      <a:cubicBezTo>
                        <a:pt x="280" y="1050"/>
                        <a:pt x="281" y="1050"/>
                        <a:pt x="282" y="1050"/>
                      </a:cubicBezTo>
                      <a:cubicBezTo>
                        <a:pt x="283" y="1050"/>
                        <a:pt x="284" y="1050"/>
                        <a:pt x="285" y="1050"/>
                      </a:cubicBezTo>
                      <a:cubicBezTo>
                        <a:pt x="286" y="1050"/>
                        <a:pt x="287" y="1050"/>
                        <a:pt x="288" y="1050"/>
                      </a:cubicBezTo>
                      <a:close/>
                      <a:moveTo>
                        <a:pt x="298" y="1055"/>
                      </a:moveTo>
                      <a:cubicBezTo>
                        <a:pt x="298" y="1055"/>
                        <a:pt x="298" y="1055"/>
                        <a:pt x="298" y="1055"/>
                      </a:cubicBezTo>
                      <a:cubicBezTo>
                        <a:pt x="298" y="1055"/>
                        <a:pt x="298" y="1055"/>
                        <a:pt x="298" y="1055"/>
                      </a:cubicBezTo>
                      <a:cubicBezTo>
                        <a:pt x="300" y="1056"/>
                        <a:pt x="301" y="1056"/>
                        <a:pt x="302" y="1057"/>
                      </a:cubicBezTo>
                      <a:cubicBezTo>
                        <a:pt x="303" y="1058"/>
                        <a:pt x="305" y="1058"/>
                        <a:pt x="306" y="1058"/>
                      </a:cubicBezTo>
                      <a:cubicBezTo>
                        <a:pt x="308" y="1058"/>
                        <a:pt x="310" y="1058"/>
                        <a:pt x="312" y="1058"/>
                      </a:cubicBezTo>
                      <a:cubicBezTo>
                        <a:pt x="313" y="1058"/>
                        <a:pt x="314" y="1058"/>
                        <a:pt x="315" y="1058"/>
                      </a:cubicBezTo>
                      <a:cubicBezTo>
                        <a:pt x="316" y="1057"/>
                        <a:pt x="317" y="1057"/>
                        <a:pt x="319" y="1056"/>
                      </a:cubicBezTo>
                      <a:cubicBezTo>
                        <a:pt x="319" y="1056"/>
                        <a:pt x="319" y="1057"/>
                        <a:pt x="319" y="1057"/>
                      </a:cubicBezTo>
                      <a:cubicBezTo>
                        <a:pt x="319" y="1057"/>
                        <a:pt x="319" y="1057"/>
                        <a:pt x="319" y="1057"/>
                      </a:cubicBezTo>
                      <a:cubicBezTo>
                        <a:pt x="319" y="1057"/>
                        <a:pt x="319" y="1057"/>
                        <a:pt x="319" y="1057"/>
                      </a:cubicBezTo>
                      <a:cubicBezTo>
                        <a:pt x="319" y="1057"/>
                        <a:pt x="319" y="1057"/>
                        <a:pt x="319" y="1057"/>
                      </a:cubicBezTo>
                      <a:cubicBezTo>
                        <a:pt x="319" y="1057"/>
                        <a:pt x="320" y="1057"/>
                        <a:pt x="320" y="1057"/>
                      </a:cubicBezTo>
                      <a:cubicBezTo>
                        <a:pt x="320" y="1057"/>
                        <a:pt x="320" y="1057"/>
                        <a:pt x="320" y="1057"/>
                      </a:cubicBezTo>
                      <a:cubicBezTo>
                        <a:pt x="320" y="1057"/>
                        <a:pt x="320" y="1057"/>
                        <a:pt x="320" y="1057"/>
                      </a:cubicBezTo>
                      <a:cubicBezTo>
                        <a:pt x="320" y="1057"/>
                        <a:pt x="320" y="1057"/>
                        <a:pt x="320" y="1057"/>
                      </a:cubicBezTo>
                      <a:cubicBezTo>
                        <a:pt x="320" y="1057"/>
                        <a:pt x="315" y="1075"/>
                        <a:pt x="315" y="1075"/>
                      </a:cubicBezTo>
                      <a:cubicBezTo>
                        <a:pt x="314" y="1075"/>
                        <a:pt x="314" y="1075"/>
                        <a:pt x="314" y="1075"/>
                      </a:cubicBezTo>
                      <a:cubicBezTo>
                        <a:pt x="314" y="1075"/>
                        <a:pt x="314" y="1075"/>
                        <a:pt x="314" y="1075"/>
                      </a:cubicBezTo>
                      <a:cubicBezTo>
                        <a:pt x="313" y="1076"/>
                        <a:pt x="312" y="1076"/>
                        <a:pt x="311" y="1076"/>
                      </a:cubicBezTo>
                      <a:cubicBezTo>
                        <a:pt x="309" y="1077"/>
                        <a:pt x="308" y="1077"/>
                        <a:pt x="307" y="1077"/>
                      </a:cubicBezTo>
                      <a:cubicBezTo>
                        <a:pt x="306" y="1077"/>
                        <a:pt x="305" y="1077"/>
                        <a:pt x="304" y="1077"/>
                      </a:cubicBezTo>
                      <a:cubicBezTo>
                        <a:pt x="303" y="1077"/>
                        <a:pt x="302" y="1077"/>
                        <a:pt x="301" y="1077"/>
                      </a:cubicBezTo>
                      <a:cubicBezTo>
                        <a:pt x="300" y="1077"/>
                        <a:pt x="300" y="1077"/>
                        <a:pt x="299" y="1077"/>
                      </a:cubicBezTo>
                      <a:cubicBezTo>
                        <a:pt x="298" y="1076"/>
                        <a:pt x="297" y="1076"/>
                        <a:pt x="297" y="1076"/>
                      </a:cubicBezTo>
                      <a:cubicBezTo>
                        <a:pt x="295" y="1075"/>
                        <a:pt x="294" y="1075"/>
                        <a:pt x="293" y="1074"/>
                      </a:cubicBezTo>
                      <a:cubicBezTo>
                        <a:pt x="293" y="1074"/>
                        <a:pt x="292" y="1073"/>
                        <a:pt x="292" y="1073"/>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lose/>
                      <a:moveTo>
                        <a:pt x="305" y="1034"/>
                      </a:moveTo>
                      <a:cubicBezTo>
                        <a:pt x="306" y="1034"/>
                        <a:pt x="307" y="1035"/>
                        <a:pt x="308" y="1036"/>
                      </a:cubicBezTo>
                      <a:cubicBezTo>
                        <a:pt x="310" y="1036"/>
                        <a:pt x="311" y="1037"/>
                        <a:pt x="313" y="1037"/>
                      </a:cubicBezTo>
                      <a:cubicBezTo>
                        <a:pt x="313" y="1037"/>
                        <a:pt x="314" y="1037"/>
                        <a:pt x="315" y="1037"/>
                      </a:cubicBezTo>
                      <a:cubicBezTo>
                        <a:pt x="316" y="1037"/>
                        <a:pt x="317" y="1037"/>
                        <a:pt x="318" y="1037"/>
                      </a:cubicBezTo>
                      <a:cubicBezTo>
                        <a:pt x="319" y="1037"/>
                        <a:pt x="320" y="1036"/>
                        <a:pt x="321" y="1036"/>
                      </a:cubicBezTo>
                      <a:cubicBezTo>
                        <a:pt x="322" y="1036"/>
                        <a:pt x="324" y="1035"/>
                        <a:pt x="325" y="1035"/>
                      </a:cubicBezTo>
                      <a:cubicBezTo>
                        <a:pt x="325" y="1035"/>
                        <a:pt x="325" y="1035"/>
                        <a:pt x="325" y="1035"/>
                      </a:cubicBezTo>
                      <a:cubicBezTo>
                        <a:pt x="325" y="1035"/>
                        <a:pt x="325" y="1035"/>
                        <a:pt x="325" y="1035"/>
                      </a:cubicBezTo>
                      <a:cubicBezTo>
                        <a:pt x="325" y="1035"/>
                        <a:pt x="325" y="1035"/>
                        <a:pt x="325" y="1035"/>
                      </a:cubicBezTo>
                      <a:cubicBezTo>
                        <a:pt x="325" y="1035"/>
                        <a:pt x="326" y="1035"/>
                        <a:pt x="326" y="1035"/>
                      </a:cubicBezTo>
                      <a:cubicBezTo>
                        <a:pt x="326" y="1035"/>
                        <a:pt x="326" y="1035"/>
                        <a:pt x="326" y="1035"/>
                      </a:cubicBezTo>
                      <a:cubicBezTo>
                        <a:pt x="326" y="1035"/>
                        <a:pt x="326" y="1035"/>
                        <a:pt x="326" y="1035"/>
                      </a:cubicBezTo>
                      <a:cubicBezTo>
                        <a:pt x="326" y="1035"/>
                        <a:pt x="321" y="1054"/>
                        <a:pt x="321" y="1054"/>
                      </a:cubicBezTo>
                      <a:cubicBezTo>
                        <a:pt x="321" y="1054"/>
                        <a:pt x="320" y="1054"/>
                        <a:pt x="320" y="1054"/>
                      </a:cubicBezTo>
                      <a:cubicBezTo>
                        <a:pt x="320" y="1054"/>
                        <a:pt x="320" y="1054"/>
                        <a:pt x="320" y="1054"/>
                      </a:cubicBezTo>
                      <a:cubicBezTo>
                        <a:pt x="318" y="1055"/>
                        <a:pt x="316" y="1055"/>
                        <a:pt x="314" y="1056"/>
                      </a:cubicBezTo>
                      <a:cubicBezTo>
                        <a:pt x="313" y="1056"/>
                        <a:pt x="311" y="1056"/>
                        <a:pt x="310" y="1056"/>
                      </a:cubicBezTo>
                      <a:cubicBezTo>
                        <a:pt x="308" y="1056"/>
                        <a:pt x="307" y="1056"/>
                        <a:pt x="306" y="1056"/>
                      </a:cubicBezTo>
                      <a:cubicBezTo>
                        <a:pt x="304" y="1055"/>
                        <a:pt x="302" y="1054"/>
                        <a:pt x="300" y="1053"/>
                      </a:cubicBezTo>
                      <a:cubicBezTo>
                        <a:pt x="300" y="1053"/>
                        <a:pt x="299" y="1053"/>
                        <a:pt x="299" y="1052"/>
                      </a:cubicBezTo>
                      <a:cubicBezTo>
                        <a:pt x="299" y="1052"/>
                        <a:pt x="299" y="1052"/>
                        <a:pt x="299" y="1052"/>
                      </a:cubicBezTo>
                      <a:cubicBezTo>
                        <a:pt x="299" y="1052"/>
                        <a:pt x="299" y="1052"/>
                        <a:pt x="299" y="1052"/>
                      </a:cubicBezTo>
                      <a:cubicBezTo>
                        <a:pt x="299" y="1052"/>
                        <a:pt x="299" y="1052"/>
                        <a:pt x="299" y="1052"/>
                      </a:cubicBezTo>
                      <a:cubicBezTo>
                        <a:pt x="299" y="1052"/>
                        <a:pt x="299" y="1052"/>
                        <a:pt x="299" y="1052"/>
                      </a:cubicBezTo>
                      <a:cubicBezTo>
                        <a:pt x="299" y="1052"/>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3"/>
                        <a:pt x="304" y="1033"/>
                        <a:pt x="305" y="1034"/>
                      </a:cubicBezTo>
                      <a:close/>
                      <a:moveTo>
                        <a:pt x="292" y="1028"/>
                      </a:moveTo>
                      <a:cubicBezTo>
                        <a:pt x="295" y="1028"/>
                        <a:pt x="297" y="1029"/>
                        <a:pt x="299" y="1030"/>
                      </a:cubicBezTo>
                      <a:cubicBezTo>
                        <a:pt x="299" y="1030"/>
                        <a:pt x="299" y="1030"/>
                        <a:pt x="299" y="1030"/>
                      </a:cubicBezTo>
                      <a:cubicBezTo>
                        <a:pt x="300" y="1030"/>
                        <a:pt x="301" y="1031"/>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3"/>
                        <a:pt x="302" y="1033"/>
                        <a:pt x="302" y="1033"/>
                      </a:cubicBezTo>
                      <a:cubicBezTo>
                        <a:pt x="300" y="1039"/>
                        <a:pt x="300" y="1039"/>
                        <a:pt x="300" y="1039"/>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5" y="1049"/>
                        <a:pt x="294" y="1049"/>
                        <a:pt x="292" y="1048"/>
                      </a:cubicBezTo>
                      <a:cubicBezTo>
                        <a:pt x="291" y="1048"/>
                        <a:pt x="290" y="1047"/>
                        <a:pt x="288" y="1047"/>
                      </a:cubicBezTo>
                      <a:cubicBezTo>
                        <a:pt x="285" y="1047"/>
                        <a:pt x="281" y="1047"/>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81" y="1032"/>
                        <a:pt x="281" y="1032"/>
                        <a:pt x="281" y="1032"/>
                      </a:cubicBezTo>
                      <a:cubicBezTo>
                        <a:pt x="281" y="1031"/>
                        <a:pt x="281" y="1031"/>
                        <a:pt x="281" y="1031"/>
                      </a:cubicBezTo>
                      <a:cubicBezTo>
                        <a:pt x="281" y="1030"/>
                        <a:pt x="282" y="1030"/>
                        <a:pt x="282" y="1030"/>
                      </a:cubicBezTo>
                      <a:cubicBezTo>
                        <a:pt x="282" y="1030"/>
                        <a:pt x="282" y="1030"/>
                        <a:pt x="282" y="1030"/>
                      </a:cubicBezTo>
                      <a:cubicBezTo>
                        <a:pt x="284" y="1030"/>
                        <a:pt x="286" y="1029"/>
                        <a:pt x="287" y="1029"/>
                      </a:cubicBezTo>
                      <a:cubicBezTo>
                        <a:pt x="289" y="1028"/>
                        <a:pt x="291" y="1028"/>
                        <a:pt x="292" y="1028"/>
                      </a:cubicBezTo>
                      <a:close/>
                      <a:moveTo>
                        <a:pt x="478" y="1033"/>
                      </a:moveTo>
                      <a:cubicBezTo>
                        <a:pt x="469" y="1033"/>
                        <a:pt x="462" y="1040"/>
                        <a:pt x="462" y="1048"/>
                      </a:cubicBezTo>
                      <a:cubicBezTo>
                        <a:pt x="462" y="1052"/>
                        <a:pt x="464" y="1056"/>
                        <a:pt x="467" y="1059"/>
                      </a:cubicBezTo>
                      <a:cubicBezTo>
                        <a:pt x="460" y="1068"/>
                        <a:pt x="460" y="1068"/>
                        <a:pt x="460" y="1068"/>
                      </a:cubicBezTo>
                      <a:cubicBezTo>
                        <a:pt x="463" y="1070"/>
                        <a:pt x="463" y="1070"/>
                        <a:pt x="463" y="1070"/>
                      </a:cubicBezTo>
                      <a:cubicBezTo>
                        <a:pt x="470" y="1061"/>
                        <a:pt x="470" y="1061"/>
                        <a:pt x="470" y="1061"/>
                      </a:cubicBezTo>
                      <a:cubicBezTo>
                        <a:pt x="472" y="1063"/>
                        <a:pt x="475" y="1064"/>
                        <a:pt x="478" y="1064"/>
                      </a:cubicBezTo>
                      <a:cubicBezTo>
                        <a:pt x="486" y="1064"/>
                        <a:pt x="493" y="1057"/>
                        <a:pt x="493" y="1048"/>
                      </a:cubicBezTo>
                      <a:cubicBezTo>
                        <a:pt x="493" y="1040"/>
                        <a:pt x="486" y="1033"/>
                        <a:pt x="478" y="1033"/>
                      </a:cubicBezTo>
                      <a:close/>
                      <a:moveTo>
                        <a:pt x="478" y="1060"/>
                      </a:moveTo>
                      <a:cubicBezTo>
                        <a:pt x="471" y="1060"/>
                        <a:pt x="466" y="1055"/>
                        <a:pt x="466" y="1048"/>
                      </a:cubicBezTo>
                      <a:cubicBezTo>
                        <a:pt x="466" y="1042"/>
                        <a:pt x="471" y="1037"/>
                        <a:pt x="478" y="1037"/>
                      </a:cubicBezTo>
                      <a:cubicBezTo>
                        <a:pt x="484" y="1037"/>
                        <a:pt x="489" y="1042"/>
                        <a:pt x="489" y="1048"/>
                      </a:cubicBezTo>
                      <a:cubicBezTo>
                        <a:pt x="489" y="1055"/>
                        <a:pt x="484" y="1060"/>
                        <a:pt x="478" y="1060"/>
                      </a:cubicBezTo>
                      <a:close/>
                      <a:moveTo>
                        <a:pt x="602" y="1116"/>
                      </a:moveTo>
                      <a:cubicBezTo>
                        <a:pt x="602" y="1139"/>
                        <a:pt x="584" y="1156"/>
                        <a:pt x="562" y="1156"/>
                      </a:cubicBezTo>
                      <a:cubicBezTo>
                        <a:pt x="40" y="1156"/>
                        <a:pt x="40" y="1156"/>
                        <a:pt x="40" y="1156"/>
                      </a:cubicBezTo>
                      <a:cubicBezTo>
                        <a:pt x="18" y="1156"/>
                        <a:pt x="0" y="1139"/>
                        <a:pt x="0" y="1116"/>
                      </a:cubicBezTo>
                      <a:cubicBezTo>
                        <a:pt x="0" y="40"/>
                        <a:pt x="0" y="40"/>
                        <a:pt x="0" y="40"/>
                      </a:cubicBezTo>
                      <a:cubicBezTo>
                        <a:pt x="0" y="18"/>
                        <a:pt x="18" y="0"/>
                        <a:pt x="40" y="0"/>
                      </a:cubicBezTo>
                      <a:cubicBezTo>
                        <a:pt x="562" y="0"/>
                        <a:pt x="562" y="0"/>
                        <a:pt x="562" y="0"/>
                      </a:cubicBezTo>
                      <a:cubicBezTo>
                        <a:pt x="584" y="0"/>
                        <a:pt x="602" y="18"/>
                        <a:pt x="602" y="40"/>
                      </a:cubicBezTo>
                      <a:lnTo>
                        <a:pt x="602" y="1116"/>
                      </a:lnTo>
                      <a:close/>
                    </a:path>
                  </a:pathLst>
                </a:custGeom>
                <a:solidFill>
                  <a:srgbClr val="FFFFFF"/>
                </a:solidFill>
                <a:ln>
                  <a:noFill/>
                </a:ln>
              </p:spPr>
              <p:txBody>
                <a:bodyPr vert="horz" wrap="square" lIns="91440" tIns="91440" rIns="91440" bIns="91440" numCol="1" anchor="t" anchorCtr="0" compatLnSpc="1">
                  <a:prstTxWarp prst="textNoShape">
                    <a:avLst/>
                  </a:prstTxWarp>
                </a:bodyPr>
                <a:lstStyle/>
                <a:p>
                  <a:pPr defTabSz="1242121">
                    <a:defRPr/>
                  </a:pPr>
                  <a:endParaRPr lang="en-US" sz="2400" kern="0" dirty="0">
                    <a:solidFill>
                      <a:srgbClr val="000000"/>
                    </a:solidFill>
                  </a:endParaRPr>
                </a:p>
              </p:txBody>
            </p:sp>
            <p:sp>
              <p:nvSpPr>
                <p:cNvPr id="34" name="Freeform 78"/>
                <p:cNvSpPr>
                  <a:spLocks noChangeAspect="1" noEditPoints="1"/>
                </p:cNvSpPr>
                <p:nvPr/>
              </p:nvSpPr>
              <p:spPr bwMode="black">
                <a:xfrm>
                  <a:off x="-1143963" y="3728091"/>
                  <a:ext cx="258923" cy="274320"/>
                </a:xfrm>
                <a:custGeom>
                  <a:avLst/>
                  <a:gdLst>
                    <a:gd name="T0" fmla="*/ 94 w 1389"/>
                    <a:gd name="T1" fmla="*/ 1471 h 1471"/>
                    <a:gd name="T2" fmla="*/ 199 w 1389"/>
                    <a:gd name="T3" fmla="*/ 844 h 1471"/>
                    <a:gd name="T4" fmla="*/ 493 w 1389"/>
                    <a:gd name="T5" fmla="*/ 973 h 1471"/>
                    <a:gd name="T6" fmla="*/ 218 w 1389"/>
                    <a:gd name="T7" fmla="*/ 995 h 1471"/>
                    <a:gd name="T8" fmla="*/ 568 w 1389"/>
                    <a:gd name="T9" fmla="*/ 1346 h 1471"/>
                    <a:gd name="T10" fmla="*/ 594 w 1389"/>
                    <a:gd name="T11" fmla="*/ 1052 h 1471"/>
                    <a:gd name="T12" fmla="*/ 719 w 1389"/>
                    <a:gd name="T13" fmla="*/ 1365 h 1471"/>
                    <a:gd name="T14" fmla="*/ 94 w 1389"/>
                    <a:gd name="T15" fmla="*/ 1471 h 1471"/>
                    <a:gd name="T16" fmla="*/ 1223 w 1389"/>
                    <a:gd name="T17" fmla="*/ 580 h 1471"/>
                    <a:gd name="T18" fmla="*/ 1046 w 1389"/>
                    <a:gd name="T19" fmla="*/ 599 h 1471"/>
                    <a:gd name="T20" fmla="*/ 1257 w 1389"/>
                    <a:gd name="T21" fmla="*/ 716 h 1471"/>
                    <a:gd name="T22" fmla="*/ 1340 w 1389"/>
                    <a:gd name="T23" fmla="*/ 219 h 1471"/>
                    <a:gd name="T24" fmla="*/ 842 w 1389"/>
                    <a:gd name="T25" fmla="*/ 301 h 1471"/>
                    <a:gd name="T26" fmla="*/ 963 w 1389"/>
                    <a:gd name="T27" fmla="*/ 505 h 1471"/>
                    <a:gd name="T28" fmla="*/ 982 w 1389"/>
                    <a:gd name="T29" fmla="*/ 335 h 1471"/>
                    <a:gd name="T30" fmla="*/ 1223 w 1389"/>
                    <a:gd name="T31" fmla="*/ 339 h 1471"/>
                    <a:gd name="T32" fmla="*/ 0 w 1389"/>
                    <a:gd name="T33" fmla="*/ 0 h 1471"/>
                    <a:gd name="T34" fmla="*/ 117 w 1389"/>
                    <a:gd name="T35" fmla="*/ 716 h 1471"/>
                    <a:gd name="T36" fmla="*/ 504 w 1389"/>
                    <a:gd name="T37" fmla="*/ 584 h 1471"/>
                    <a:gd name="T38" fmla="*/ 135 w 1389"/>
                    <a:gd name="T39" fmla="*/ 561 h 1471"/>
                    <a:gd name="T40" fmla="*/ 560 w 1389"/>
                    <a:gd name="T41" fmla="*/ 135 h 1471"/>
                    <a:gd name="T42" fmla="*/ 583 w 1389"/>
                    <a:gd name="T43" fmla="*/ 482 h 1471"/>
                    <a:gd name="T44" fmla="*/ 719 w 1389"/>
                    <a:gd name="T45" fmla="*/ 109 h 1471"/>
                    <a:gd name="T46" fmla="*/ 0 w 1389"/>
                    <a:gd name="T47" fmla="*/ 0 h 1471"/>
                    <a:gd name="T48" fmla="*/ 847 w 1389"/>
                    <a:gd name="T49" fmla="*/ 927 h 1471"/>
                    <a:gd name="T50" fmla="*/ 952 w 1389"/>
                    <a:gd name="T51" fmla="*/ 1387 h 1471"/>
                    <a:gd name="T52" fmla="*/ 1389 w 1389"/>
                    <a:gd name="T53" fmla="*/ 954 h 1471"/>
                    <a:gd name="T54" fmla="*/ 945 w 1389"/>
                    <a:gd name="T55" fmla="*/ 844 h 1471"/>
                    <a:gd name="T56" fmla="*/ 1249 w 1389"/>
                    <a:gd name="T57" fmla="*/ 961 h 1471"/>
                    <a:gd name="T58" fmla="*/ 1272 w 1389"/>
                    <a:gd name="T59" fmla="*/ 1271 h 1471"/>
                    <a:gd name="T60" fmla="*/ 964 w 1389"/>
                    <a:gd name="T61" fmla="*/ 1248 h 1471"/>
                    <a:gd name="T62" fmla="*/ 964 w 1389"/>
                    <a:gd name="T63" fmla="*/ 1044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9" h="1471">
                      <a:moveTo>
                        <a:pt x="94" y="1471"/>
                      </a:moveTo>
                      <a:cubicBezTo>
                        <a:pt x="94" y="1471"/>
                        <a:pt x="94" y="1471"/>
                        <a:pt x="94" y="1471"/>
                      </a:cubicBezTo>
                      <a:cubicBezTo>
                        <a:pt x="94" y="954"/>
                        <a:pt x="94" y="954"/>
                        <a:pt x="94" y="954"/>
                      </a:cubicBezTo>
                      <a:cubicBezTo>
                        <a:pt x="94" y="894"/>
                        <a:pt x="143" y="844"/>
                        <a:pt x="199" y="844"/>
                      </a:cubicBezTo>
                      <a:cubicBezTo>
                        <a:pt x="199" y="844"/>
                        <a:pt x="199" y="844"/>
                        <a:pt x="621" y="844"/>
                      </a:cubicBezTo>
                      <a:cubicBezTo>
                        <a:pt x="621" y="844"/>
                        <a:pt x="621" y="844"/>
                        <a:pt x="493" y="973"/>
                      </a:cubicBezTo>
                      <a:cubicBezTo>
                        <a:pt x="493" y="973"/>
                        <a:pt x="493" y="973"/>
                        <a:pt x="245" y="973"/>
                      </a:cubicBezTo>
                      <a:cubicBezTo>
                        <a:pt x="229" y="973"/>
                        <a:pt x="218" y="980"/>
                        <a:pt x="218" y="995"/>
                      </a:cubicBezTo>
                      <a:cubicBezTo>
                        <a:pt x="218" y="995"/>
                        <a:pt x="218" y="995"/>
                        <a:pt x="218" y="1346"/>
                      </a:cubicBezTo>
                      <a:cubicBezTo>
                        <a:pt x="218" y="1346"/>
                        <a:pt x="218" y="1346"/>
                        <a:pt x="568" y="1346"/>
                      </a:cubicBezTo>
                      <a:cubicBezTo>
                        <a:pt x="583" y="1346"/>
                        <a:pt x="594" y="1335"/>
                        <a:pt x="594" y="1320"/>
                      </a:cubicBezTo>
                      <a:cubicBezTo>
                        <a:pt x="594" y="1320"/>
                        <a:pt x="594" y="1320"/>
                        <a:pt x="594" y="1052"/>
                      </a:cubicBezTo>
                      <a:cubicBezTo>
                        <a:pt x="594" y="1052"/>
                        <a:pt x="594" y="1052"/>
                        <a:pt x="719" y="927"/>
                      </a:cubicBezTo>
                      <a:cubicBezTo>
                        <a:pt x="719" y="927"/>
                        <a:pt x="719" y="927"/>
                        <a:pt x="719" y="1365"/>
                      </a:cubicBezTo>
                      <a:cubicBezTo>
                        <a:pt x="719" y="1422"/>
                        <a:pt x="670" y="1471"/>
                        <a:pt x="609" y="1471"/>
                      </a:cubicBezTo>
                      <a:cubicBezTo>
                        <a:pt x="609" y="1471"/>
                        <a:pt x="609" y="1471"/>
                        <a:pt x="94" y="1471"/>
                      </a:cubicBezTo>
                      <a:close/>
                      <a:moveTo>
                        <a:pt x="1223" y="339"/>
                      </a:moveTo>
                      <a:cubicBezTo>
                        <a:pt x="1223" y="580"/>
                        <a:pt x="1223" y="580"/>
                        <a:pt x="1223" y="580"/>
                      </a:cubicBezTo>
                      <a:cubicBezTo>
                        <a:pt x="1223" y="592"/>
                        <a:pt x="1215" y="599"/>
                        <a:pt x="1204" y="599"/>
                      </a:cubicBezTo>
                      <a:cubicBezTo>
                        <a:pt x="1046" y="599"/>
                        <a:pt x="1046" y="599"/>
                        <a:pt x="1046" y="599"/>
                      </a:cubicBezTo>
                      <a:cubicBezTo>
                        <a:pt x="929" y="716"/>
                        <a:pt x="929" y="716"/>
                        <a:pt x="929" y="716"/>
                      </a:cubicBezTo>
                      <a:cubicBezTo>
                        <a:pt x="1257" y="716"/>
                        <a:pt x="1257" y="716"/>
                        <a:pt x="1257" y="716"/>
                      </a:cubicBezTo>
                      <a:cubicBezTo>
                        <a:pt x="1302" y="716"/>
                        <a:pt x="1340" y="682"/>
                        <a:pt x="1340" y="633"/>
                      </a:cubicBezTo>
                      <a:cubicBezTo>
                        <a:pt x="1340" y="219"/>
                        <a:pt x="1340" y="219"/>
                        <a:pt x="1340" y="219"/>
                      </a:cubicBezTo>
                      <a:cubicBezTo>
                        <a:pt x="925" y="219"/>
                        <a:pt x="925" y="219"/>
                        <a:pt x="925" y="219"/>
                      </a:cubicBezTo>
                      <a:cubicBezTo>
                        <a:pt x="880" y="219"/>
                        <a:pt x="842" y="256"/>
                        <a:pt x="842" y="301"/>
                      </a:cubicBezTo>
                      <a:cubicBezTo>
                        <a:pt x="846" y="622"/>
                        <a:pt x="846" y="622"/>
                        <a:pt x="846" y="622"/>
                      </a:cubicBezTo>
                      <a:cubicBezTo>
                        <a:pt x="963" y="505"/>
                        <a:pt x="963" y="505"/>
                        <a:pt x="963" y="505"/>
                      </a:cubicBezTo>
                      <a:cubicBezTo>
                        <a:pt x="963" y="354"/>
                        <a:pt x="963" y="354"/>
                        <a:pt x="963" y="354"/>
                      </a:cubicBezTo>
                      <a:cubicBezTo>
                        <a:pt x="963" y="347"/>
                        <a:pt x="970" y="335"/>
                        <a:pt x="982" y="335"/>
                      </a:cubicBezTo>
                      <a:cubicBezTo>
                        <a:pt x="1223" y="339"/>
                        <a:pt x="1223" y="339"/>
                        <a:pt x="1223" y="339"/>
                      </a:cubicBezTo>
                      <a:cubicBezTo>
                        <a:pt x="1223" y="339"/>
                        <a:pt x="1223" y="339"/>
                        <a:pt x="1223" y="339"/>
                      </a:cubicBezTo>
                      <a:close/>
                      <a:moveTo>
                        <a:pt x="0" y="0"/>
                      </a:moveTo>
                      <a:cubicBezTo>
                        <a:pt x="0" y="0"/>
                        <a:pt x="0" y="0"/>
                        <a:pt x="0" y="0"/>
                      </a:cubicBezTo>
                      <a:cubicBezTo>
                        <a:pt x="0" y="610"/>
                        <a:pt x="0" y="610"/>
                        <a:pt x="0" y="610"/>
                      </a:cubicBezTo>
                      <a:cubicBezTo>
                        <a:pt x="0" y="671"/>
                        <a:pt x="56" y="716"/>
                        <a:pt x="117" y="716"/>
                      </a:cubicBezTo>
                      <a:cubicBezTo>
                        <a:pt x="117" y="716"/>
                        <a:pt x="117" y="716"/>
                        <a:pt x="636" y="716"/>
                      </a:cubicBezTo>
                      <a:cubicBezTo>
                        <a:pt x="636" y="716"/>
                        <a:pt x="636" y="716"/>
                        <a:pt x="504" y="584"/>
                      </a:cubicBezTo>
                      <a:cubicBezTo>
                        <a:pt x="504" y="584"/>
                        <a:pt x="504" y="584"/>
                        <a:pt x="158" y="584"/>
                      </a:cubicBezTo>
                      <a:cubicBezTo>
                        <a:pt x="147" y="584"/>
                        <a:pt x="135" y="573"/>
                        <a:pt x="135" y="561"/>
                      </a:cubicBezTo>
                      <a:cubicBezTo>
                        <a:pt x="135" y="561"/>
                        <a:pt x="135" y="561"/>
                        <a:pt x="135" y="135"/>
                      </a:cubicBezTo>
                      <a:cubicBezTo>
                        <a:pt x="135" y="135"/>
                        <a:pt x="135" y="135"/>
                        <a:pt x="560" y="135"/>
                      </a:cubicBezTo>
                      <a:cubicBezTo>
                        <a:pt x="572" y="135"/>
                        <a:pt x="583" y="147"/>
                        <a:pt x="583" y="158"/>
                      </a:cubicBezTo>
                      <a:cubicBezTo>
                        <a:pt x="583" y="158"/>
                        <a:pt x="583" y="158"/>
                        <a:pt x="583" y="482"/>
                      </a:cubicBezTo>
                      <a:cubicBezTo>
                        <a:pt x="583" y="482"/>
                        <a:pt x="583" y="482"/>
                        <a:pt x="719" y="618"/>
                      </a:cubicBezTo>
                      <a:cubicBezTo>
                        <a:pt x="719" y="618"/>
                        <a:pt x="719" y="618"/>
                        <a:pt x="719" y="109"/>
                      </a:cubicBezTo>
                      <a:cubicBezTo>
                        <a:pt x="719" y="49"/>
                        <a:pt x="670" y="3"/>
                        <a:pt x="609" y="3"/>
                      </a:cubicBezTo>
                      <a:cubicBezTo>
                        <a:pt x="609" y="3"/>
                        <a:pt x="609" y="3"/>
                        <a:pt x="0" y="0"/>
                      </a:cubicBezTo>
                      <a:close/>
                      <a:moveTo>
                        <a:pt x="964" y="1044"/>
                      </a:moveTo>
                      <a:cubicBezTo>
                        <a:pt x="847" y="927"/>
                        <a:pt x="847" y="927"/>
                        <a:pt x="847" y="927"/>
                      </a:cubicBezTo>
                      <a:cubicBezTo>
                        <a:pt x="847" y="1282"/>
                        <a:pt x="847" y="1282"/>
                        <a:pt x="847" y="1282"/>
                      </a:cubicBezTo>
                      <a:cubicBezTo>
                        <a:pt x="847" y="1342"/>
                        <a:pt x="892" y="1387"/>
                        <a:pt x="952" y="1387"/>
                      </a:cubicBezTo>
                      <a:cubicBezTo>
                        <a:pt x="1389" y="1391"/>
                        <a:pt x="1389" y="1391"/>
                        <a:pt x="1389" y="1391"/>
                      </a:cubicBezTo>
                      <a:cubicBezTo>
                        <a:pt x="1389" y="954"/>
                        <a:pt x="1389" y="954"/>
                        <a:pt x="1389" y="954"/>
                      </a:cubicBezTo>
                      <a:cubicBezTo>
                        <a:pt x="1389" y="893"/>
                        <a:pt x="1343" y="844"/>
                        <a:pt x="1283" y="844"/>
                      </a:cubicBezTo>
                      <a:cubicBezTo>
                        <a:pt x="945" y="844"/>
                        <a:pt x="945" y="844"/>
                        <a:pt x="945" y="844"/>
                      </a:cubicBezTo>
                      <a:cubicBezTo>
                        <a:pt x="1061" y="961"/>
                        <a:pt x="1061" y="961"/>
                        <a:pt x="1061" y="961"/>
                      </a:cubicBezTo>
                      <a:cubicBezTo>
                        <a:pt x="1249" y="961"/>
                        <a:pt x="1249" y="961"/>
                        <a:pt x="1249" y="961"/>
                      </a:cubicBezTo>
                      <a:cubicBezTo>
                        <a:pt x="1261" y="961"/>
                        <a:pt x="1272" y="973"/>
                        <a:pt x="1272" y="988"/>
                      </a:cubicBezTo>
                      <a:cubicBezTo>
                        <a:pt x="1272" y="1271"/>
                        <a:pt x="1272" y="1271"/>
                        <a:pt x="1272" y="1271"/>
                      </a:cubicBezTo>
                      <a:cubicBezTo>
                        <a:pt x="986" y="1271"/>
                        <a:pt x="986" y="1271"/>
                        <a:pt x="986" y="1271"/>
                      </a:cubicBezTo>
                      <a:cubicBezTo>
                        <a:pt x="975" y="1271"/>
                        <a:pt x="964" y="1259"/>
                        <a:pt x="964" y="1248"/>
                      </a:cubicBezTo>
                      <a:cubicBezTo>
                        <a:pt x="964" y="1044"/>
                        <a:pt x="964" y="1044"/>
                        <a:pt x="964" y="1044"/>
                      </a:cubicBezTo>
                      <a:cubicBezTo>
                        <a:pt x="964" y="1044"/>
                        <a:pt x="964" y="1044"/>
                        <a:pt x="964" y="10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2174">
                    <a:defRPr/>
                  </a:pPr>
                  <a:endParaRPr lang="en-US" sz="2400" kern="0" dirty="0">
                    <a:solidFill>
                      <a:srgbClr val="FFFFFF"/>
                    </a:solidFill>
                  </a:endParaRPr>
                </a:p>
              </p:txBody>
            </p:sp>
          </p:grpSp>
        </p:grpSp>
        <p:pic>
          <p:nvPicPr>
            <p:cNvPr id="25" name="Picture 2"/>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542407" y="3392635"/>
              <a:ext cx="1189356" cy="880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Straight Connector 25"/>
            <p:cNvCxnSpPr/>
            <p:nvPr/>
          </p:nvCxnSpPr>
          <p:spPr>
            <a:xfrm flipH="1">
              <a:off x="2139409" y="3014237"/>
              <a:ext cx="103109" cy="331822"/>
            </a:xfrm>
            <a:prstGeom prst="line">
              <a:avLst/>
            </a:prstGeom>
            <a:noFill/>
            <a:ln w="25400" cap="flat" cmpd="sng" algn="ctr">
              <a:solidFill>
                <a:srgbClr val="FFFFFF"/>
              </a:solidFill>
              <a:prstDash val="sysDash"/>
              <a:headEnd type="none" w="lg" len="lg"/>
              <a:tailEnd type="none" w="lg" len="lg"/>
            </a:ln>
            <a:effectLst/>
          </p:spPr>
        </p:cxnSp>
        <p:cxnSp>
          <p:nvCxnSpPr>
            <p:cNvPr id="27" name="Straight Connector 26"/>
            <p:cNvCxnSpPr/>
            <p:nvPr/>
          </p:nvCxnSpPr>
          <p:spPr>
            <a:xfrm>
              <a:off x="1325329" y="3014237"/>
              <a:ext cx="106689" cy="325916"/>
            </a:xfrm>
            <a:prstGeom prst="line">
              <a:avLst/>
            </a:prstGeom>
            <a:noFill/>
            <a:ln w="25400" cap="flat" cmpd="sng" algn="ctr">
              <a:solidFill>
                <a:srgbClr val="FFFFFF"/>
              </a:solidFill>
              <a:prstDash val="sysDash"/>
              <a:headEnd type="none" w="lg" len="lg"/>
              <a:tailEnd type="none" w="lg" len="lg"/>
            </a:ln>
            <a:effectLst/>
          </p:spPr>
        </p:cxnSp>
        <p:grpSp>
          <p:nvGrpSpPr>
            <p:cNvPr id="28" name="Group 27"/>
            <p:cNvGrpSpPr>
              <a:grpSpLocks noChangeAspect="1"/>
            </p:cNvGrpSpPr>
            <p:nvPr/>
          </p:nvGrpSpPr>
          <p:grpSpPr>
            <a:xfrm>
              <a:off x="1962549" y="3455309"/>
              <a:ext cx="638879" cy="802896"/>
              <a:chOff x="5803618" y="1201523"/>
              <a:chExt cx="1313364" cy="1325562"/>
            </a:xfrm>
          </p:grpSpPr>
          <p:sp>
            <p:nvSpPr>
              <p:cNvPr id="29" name="Oval 122"/>
              <p:cNvSpPr>
                <a:spLocks noChangeArrowheads="1"/>
              </p:cNvSpPr>
              <p:nvPr/>
            </p:nvSpPr>
            <p:spPr bwMode="auto">
              <a:xfrm>
                <a:off x="5803618" y="1201523"/>
                <a:ext cx="1295902" cy="187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sp>
            <p:nvSpPr>
              <p:cNvPr id="30" name="Freeform 123"/>
              <p:cNvSpPr>
                <a:spLocks noEditPoints="1"/>
              </p:cNvSpPr>
              <p:nvPr/>
            </p:nvSpPr>
            <p:spPr bwMode="auto">
              <a:xfrm>
                <a:off x="5803618" y="1331699"/>
                <a:ext cx="1313364" cy="1195386"/>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grpSp>
      </p:grpSp>
      <p:grpSp>
        <p:nvGrpSpPr>
          <p:cNvPr id="37" name="Group 36"/>
          <p:cNvGrpSpPr/>
          <p:nvPr/>
        </p:nvGrpSpPr>
        <p:grpSpPr>
          <a:xfrm>
            <a:off x="8227741" y="1645920"/>
            <a:ext cx="3731386" cy="4849537"/>
            <a:chOff x="6019085" y="1047750"/>
            <a:chExt cx="2743915" cy="3566160"/>
          </a:xfrm>
        </p:grpSpPr>
        <p:grpSp>
          <p:nvGrpSpPr>
            <p:cNvPr id="38" name="Group 37"/>
            <p:cNvGrpSpPr/>
            <p:nvPr/>
          </p:nvGrpSpPr>
          <p:grpSpPr>
            <a:xfrm>
              <a:off x="6019085" y="1047750"/>
              <a:ext cx="2743915" cy="3566160"/>
              <a:chOff x="4264819" y="1554480"/>
              <a:chExt cx="3657600" cy="4754880"/>
            </a:xfrm>
          </p:grpSpPr>
          <p:sp>
            <p:nvSpPr>
              <p:cNvPr id="42" name="Rectangle 41"/>
              <p:cNvSpPr/>
              <p:nvPr/>
            </p:nvSpPr>
            <p:spPr bwMode="auto">
              <a:xfrm>
                <a:off x="4264819" y="2651760"/>
                <a:ext cx="3657600" cy="3657600"/>
              </a:xfrm>
              <a:prstGeom prst="rect">
                <a:avLst/>
              </a:prstGeom>
              <a:solidFill>
                <a:srgbClr val="505050"/>
              </a:solidFill>
              <a:ln w="9525" cap="flat" cmpd="sng" algn="ctr">
                <a:noFill/>
                <a:prstDash val="soli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algn="ctr" defTabSz="1241712">
                  <a:defRPr/>
                </a:pPr>
                <a:endParaRPr lang="en-US" sz="2400" kern="0" dirty="0">
                  <a:gradFill>
                    <a:gsLst>
                      <a:gs pos="0">
                        <a:srgbClr val="FFFFFF"/>
                      </a:gs>
                      <a:gs pos="100000">
                        <a:srgbClr val="FFFFFF"/>
                      </a:gs>
                    </a:gsLst>
                    <a:lin ang="5400000" scaled="0"/>
                  </a:gradFill>
                </a:endParaRPr>
              </a:p>
            </p:txBody>
          </p:sp>
          <p:sp>
            <p:nvSpPr>
              <p:cNvPr id="43" name="Rectangle 42"/>
              <p:cNvSpPr/>
              <p:nvPr/>
            </p:nvSpPr>
            <p:spPr bwMode="auto">
              <a:xfrm>
                <a:off x="4264819" y="1554480"/>
                <a:ext cx="3657600" cy="1097280"/>
              </a:xfrm>
              <a:prstGeom prst="rect">
                <a:avLst/>
              </a:prstGeom>
              <a:solidFill>
                <a:srgbClr val="DC3C00"/>
              </a:solidFill>
              <a:ln w="25400"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1448">
                  <a:spcBef>
                    <a:spcPts val="428"/>
                  </a:spcBef>
                  <a:defRPr/>
                </a:pPr>
                <a:r>
                  <a:rPr lang="en-US" sz="2800" kern="0" dirty="0">
                    <a:gradFill>
                      <a:gsLst>
                        <a:gs pos="0">
                          <a:sysClr val="window" lastClr="FFFFFF"/>
                        </a:gs>
                        <a:gs pos="100000">
                          <a:sysClr val="window" lastClr="FFFFFF"/>
                        </a:gs>
                      </a:gsLst>
                      <a:lin ang="16200000" scaled="0"/>
                    </a:gradFill>
                    <a:latin typeface="Segoe UI Light" pitchFamily="34" charset="0"/>
                  </a:rPr>
                  <a:t>Engineered for</a:t>
                </a:r>
                <a:br>
                  <a:rPr lang="en-US" sz="2800" kern="0" dirty="0">
                    <a:gradFill>
                      <a:gsLst>
                        <a:gs pos="0">
                          <a:sysClr val="window" lastClr="FFFFFF"/>
                        </a:gs>
                        <a:gs pos="100000">
                          <a:sysClr val="window" lastClr="FFFFFF"/>
                        </a:gs>
                      </a:gsLst>
                      <a:lin ang="16200000" scaled="0"/>
                    </a:gradFill>
                    <a:latin typeface="Segoe UI Light" pitchFamily="34" charset="0"/>
                  </a:rPr>
                </a:br>
                <a:r>
                  <a:rPr lang="en-US" sz="2800" kern="0" dirty="0" smtClean="0">
                    <a:gradFill>
                      <a:gsLst>
                        <a:gs pos="0">
                          <a:sysClr val="window" lastClr="FFFFFF"/>
                        </a:gs>
                        <a:gs pos="100000">
                          <a:sysClr val="window" lastClr="FFFFFF"/>
                        </a:gs>
                      </a:gsLst>
                      <a:lin ang="16200000" scaled="0"/>
                    </a:gradFill>
                    <a:latin typeface="Segoe UI Light" pitchFamily="34" charset="0"/>
                  </a:rPr>
                  <a:t>Optimal </a:t>
                </a:r>
                <a:r>
                  <a:rPr lang="en-US" sz="2800" kern="0" dirty="0">
                    <a:gradFill>
                      <a:gsLst>
                        <a:gs pos="0">
                          <a:sysClr val="window" lastClr="FFFFFF"/>
                        </a:gs>
                        <a:gs pos="100000">
                          <a:sysClr val="window" lastClr="FFFFFF"/>
                        </a:gs>
                      </a:gsLst>
                      <a:lin ang="16200000" scaled="0"/>
                    </a:gradFill>
                    <a:latin typeface="Segoe UI Light" pitchFamily="34" charset="0"/>
                  </a:rPr>
                  <a:t>V</a:t>
                </a:r>
                <a:r>
                  <a:rPr lang="en-US" sz="2800" kern="0" dirty="0" err="1" smtClean="0">
                    <a:gradFill>
                      <a:gsLst>
                        <a:gs pos="0">
                          <a:sysClr val="window" lastClr="FFFFFF"/>
                        </a:gs>
                        <a:gs pos="100000">
                          <a:sysClr val="window" lastClr="FFFFFF"/>
                        </a:gs>
                      </a:gsLst>
                      <a:lin ang="16200000" scaled="0"/>
                    </a:gradFill>
                    <a:latin typeface="Segoe UI Light" pitchFamily="34" charset="0"/>
                  </a:rPr>
                  <a:t>alue</a:t>
                </a:r>
                <a:endParaRPr lang="en-US" sz="2800" kern="0" dirty="0">
                  <a:gradFill>
                    <a:gsLst>
                      <a:gs pos="0">
                        <a:sysClr val="window" lastClr="FFFFFF"/>
                      </a:gs>
                      <a:gs pos="100000">
                        <a:sysClr val="window" lastClr="FFFFFF"/>
                      </a:gs>
                    </a:gsLst>
                    <a:lin ang="16200000" scaled="0"/>
                  </a:gradFill>
                  <a:latin typeface="Segoe UI Light" pitchFamily="34" charset="0"/>
                </a:endParaRPr>
              </a:p>
            </p:txBody>
          </p:sp>
        </p:grpSp>
        <p:grpSp>
          <p:nvGrpSpPr>
            <p:cNvPr id="39" name="Group 38"/>
            <p:cNvGrpSpPr/>
            <p:nvPr/>
          </p:nvGrpSpPr>
          <p:grpSpPr>
            <a:xfrm>
              <a:off x="6728575" y="2189542"/>
              <a:ext cx="1399699" cy="2117374"/>
              <a:chOff x="6728575" y="2189542"/>
              <a:chExt cx="1399699" cy="2117374"/>
            </a:xfrm>
          </p:grpSpPr>
          <p:pic>
            <p:nvPicPr>
              <p:cNvPr id="40" name="Picture 39" descr="\\MAGNUM\Projects\Microsoft\Cloud Power FY12\Design\ICONS_PNG\Lower_Energy_Costs.png"/>
              <p:cNvPicPr>
                <a:picLocks noChangeAspect="1" noChangeArrowheads="1"/>
              </p:cNvPicPr>
              <p:nvPr/>
            </p:nvPicPr>
            <p:blipFill>
              <a:blip r:embed="rId5" cstate="print">
                <a:lum bright="100000"/>
              </a:blip>
              <a:srcRect/>
              <a:stretch>
                <a:fillRect/>
              </a:stretch>
            </p:blipFill>
            <p:spPr bwMode="auto">
              <a:xfrm>
                <a:off x="6728575" y="3101964"/>
                <a:ext cx="1399699" cy="1204952"/>
              </a:xfrm>
              <a:prstGeom prst="rect">
                <a:avLst/>
              </a:prstGeom>
              <a:noFill/>
            </p:spPr>
          </p:pic>
          <p:pic>
            <p:nvPicPr>
              <p:cNvPr id="41" name="Picture 2" descr="\\MAGNUM\Projects\Microsoft\Cloud Power FY12\Design\ICONS_PNG\Tower.png"/>
              <p:cNvPicPr>
                <a:picLocks noChangeAspect="1" noChangeArrowheads="1"/>
              </p:cNvPicPr>
              <p:nvPr/>
            </p:nvPicPr>
            <p:blipFill rotWithShape="1">
              <a:blip r:embed="rId6" cstate="print">
                <a:lum bright="100000"/>
              </a:blip>
              <a:srcRect l="25122" t="8964" r="25122" b="8964"/>
              <a:stretch/>
            </p:blipFill>
            <p:spPr bwMode="auto">
              <a:xfrm>
                <a:off x="7070770" y="2189542"/>
                <a:ext cx="760744" cy="1106538"/>
              </a:xfrm>
              <a:prstGeom prst="rect">
                <a:avLst/>
              </a:prstGeom>
              <a:noFill/>
            </p:spPr>
          </p:pic>
        </p:grpSp>
      </p:grpSp>
    </p:spTree>
    <p:extLst>
      <p:ext uri="{BB962C8B-B14F-4D97-AF65-F5344CB8AC3E}">
        <p14:creationId xmlns:p14="http://schemas.microsoft.com/office/powerpoint/2010/main" val="383090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World of Data HAS CHANGED</a:t>
            </a:r>
            <a:endParaRPr lang="en-US" dirty="0"/>
          </a:p>
        </p:txBody>
      </p:sp>
      <p:sp>
        <p:nvSpPr>
          <p:cNvPr id="64" name="Rectangle 63"/>
          <p:cNvSpPr/>
          <p:nvPr/>
        </p:nvSpPr>
        <p:spPr bwMode="auto">
          <a:xfrm>
            <a:off x="1141607" y="4467171"/>
            <a:ext cx="10480454" cy="1819975"/>
          </a:xfrm>
          <a:prstGeom prst="rect">
            <a:avLst/>
          </a:prstGeom>
          <a:noFill/>
          <a:ln w="38100"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marL="135965" indent="-134346" defTabSz="932024" fontAlgn="base">
              <a:lnSpc>
                <a:spcPct val="90000"/>
              </a:lnSpc>
              <a:spcBef>
                <a:spcPts val="1224"/>
              </a:spcBef>
              <a:spcAft>
                <a:spcPct val="0"/>
              </a:spcAft>
              <a:defRPr/>
            </a:pPr>
            <a:r>
              <a:rPr lang="en-US" sz="2399" kern="0" dirty="0">
                <a:gradFill>
                  <a:gsLst>
                    <a:gs pos="0">
                      <a:srgbClr val="505050"/>
                    </a:gs>
                    <a:gs pos="99000">
                      <a:srgbClr val="505050"/>
                    </a:gs>
                  </a:gsLst>
                  <a:lin ang="5400000" scaled="0"/>
                </a:gradFill>
                <a:latin typeface="Segoe UI Light" pitchFamily="34" charset="0"/>
                <a:ea typeface="Segoe UI" pitchFamily="34" charset="0"/>
                <a:cs typeface="Segoe UI" pitchFamily="34" charset="0"/>
              </a:rPr>
              <a:t> </a:t>
            </a:r>
            <a:r>
              <a:rPr lang="en-US" sz="2399" kern="0" dirty="0">
                <a:gradFill>
                  <a:gsLst>
                    <a:gs pos="0">
                      <a:srgbClr val="FFFFFF"/>
                    </a:gs>
                    <a:gs pos="99000">
                      <a:srgbClr val="FFFFFF"/>
                    </a:gs>
                  </a:gsLst>
                  <a:lin ang="5400000" scaled="0"/>
                </a:gradFill>
                <a:latin typeface="Segoe UI Light" pitchFamily="34" charset="0"/>
                <a:ea typeface="Segoe UI" pitchFamily="34" charset="0"/>
                <a:cs typeface="Segoe UI" pitchFamily="34" charset="0"/>
              </a:rPr>
              <a:t>By 2015, organizations integrating high-value, diverse, new information types and sources into a coherent information management infrastructure will outperform their industry peers financially by more than 20%.</a:t>
            </a:r>
          </a:p>
          <a:p>
            <a:pPr marL="135965" indent="-134346" defTabSz="932024" fontAlgn="base">
              <a:lnSpc>
                <a:spcPct val="90000"/>
              </a:lnSpc>
              <a:spcBef>
                <a:spcPts val="1224"/>
              </a:spcBef>
              <a:spcAft>
                <a:spcPct val="0"/>
              </a:spcAft>
              <a:defRPr/>
            </a:pPr>
            <a:r>
              <a:rPr lang="en-US" sz="1999" kern="0" dirty="0">
                <a:gradFill>
                  <a:gsLst>
                    <a:gs pos="0">
                      <a:srgbClr val="FFFFFF"/>
                    </a:gs>
                    <a:gs pos="99000">
                      <a:srgbClr val="FFFFFF"/>
                    </a:gs>
                  </a:gsLst>
                  <a:lin ang="5400000" scaled="0"/>
                </a:gradFill>
                <a:latin typeface="Segoe UI Light" pitchFamily="34" charset="0"/>
                <a:ea typeface="Segoe UI" pitchFamily="34" charset="0"/>
                <a:cs typeface="Segoe UI" pitchFamily="34" charset="0"/>
              </a:rPr>
              <a:t> 		– Gartner, Regina Casonato et al., “Information Management in the 21st Century</a:t>
            </a:r>
          </a:p>
          <a:p>
            <a:pPr marL="1620" algn="r" defTabSz="932024" fontAlgn="base">
              <a:lnSpc>
                <a:spcPct val="90000"/>
              </a:lnSpc>
              <a:spcBef>
                <a:spcPts val="1224"/>
              </a:spcBef>
              <a:spcAft>
                <a:spcPct val="0"/>
              </a:spcAft>
              <a:defRPr/>
            </a:pPr>
            <a:endParaRPr lang="en-US" sz="1499" kern="0" dirty="0">
              <a:gradFill>
                <a:gsLst>
                  <a:gs pos="0">
                    <a:srgbClr val="505050"/>
                  </a:gs>
                  <a:gs pos="99000">
                    <a:srgbClr val="505050"/>
                  </a:gs>
                </a:gsLst>
                <a:lin ang="5400000" scaled="0"/>
              </a:gradFill>
              <a:ea typeface="Segoe UI" pitchFamily="34" charset="0"/>
              <a:cs typeface="Segoe UI" pitchFamily="34" charset="0"/>
            </a:endParaRPr>
          </a:p>
        </p:txBody>
      </p:sp>
      <p:sp>
        <p:nvSpPr>
          <p:cNvPr id="43" name="Rectangle 42"/>
          <p:cNvSpPr/>
          <p:nvPr/>
        </p:nvSpPr>
        <p:spPr bwMode="auto">
          <a:xfrm>
            <a:off x="6266573" y="1493894"/>
            <a:ext cx="2937701" cy="2283959"/>
          </a:xfrm>
          <a:prstGeom prst="rect">
            <a:avLst/>
          </a:prstGeom>
          <a:solidFill>
            <a:srgbClr val="008272"/>
          </a:solidFill>
          <a:ln w="38100" cap="flat" cmpd="sng" algn="ctr">
            <a:noFill/>
            <a:prstDash val="solid"/>
            <a:headEnd type="none" w="med" len="med"/>
            <a:tailEnd type="none" w="med" len="med"/>
          </a:ln>
          <a:effectLst/>
        </p:spPr>
        <p:txBody>
          <a:bodyPr vert="horz" wrap="square" lIns="186470" tIns="139854" rIns="186470" bIns="139854" numCol="1" rtlCol="0" anchor="b" anchorCtr="0" compatLnSpc="1">
            <a:prstTxWarp prst="textNoShape">
              <a:avLst/>
            </a:prstTxWarp>
          </a:bodyPr>
          <a:lstStyle/>
          <a:p>
            <a:pPr defTabSz="932024" fontAlgn="base">
              <a:lnSpc>
                <a:spcPct val="90000"/>
              </a:lnSpc>
              <a:spcBef>
                <a:spcPct val="0"/>
              </a:spcBef>
              <a:spcAft>
                <a:spcPct val="0"/>
              </a:spcAft>
              <a:defRPr/>
            </a:pPr>
            <a:r>
              <a:rPr lang="en-US" sz="2899" kern="0" spc="-41" dirty="0">
                <a:gradFill>
                  <a:gsLst>
                    <a:gs pos="0">
                      <a:srgbClr val="FFFFFF"/>
                    </a:gs>
                    <a:gs pos="100000">
                      <a:srgbClr val="FFFFFF"/>
                    </a:gs>
                  </a:gsLst>
                  <a:lin ang="5400000" scaled="0"/>
                </a:gradFill>
                <a:latin typeface="Segoe UI Light" pitchFamily="34" charset="0"/>
              </a:rPr>
              <a:t>Consumerization of IT </a:t>
            </a:r>
          </a:p>
        </p:txBody>
      </p:sp>
      <p:sp>
        <p:nvSpPr>
          <p:cNvPr id="39" name="Rectangle 38"/>
          <p:cNvSpPr/>
          <p:nvPr/>
        </p:nvSpPr>
        <p:spPr bwMode="auto">
          <a:xfrm>
            <a:off x="852041" y="1493896"/>
            <a:ext cx="1119123" cy="1118674"/>
          </a:xfrm>
          <a:prstGeom prst="rect">
            <a:avLst/>
          </a:prstGeom>
          <a:solidFill>
            <a:schemeClr val="accent2"/>
          </a:solidFill>
          <a:ln w="38100" cap="flat" cmpd="sng" algn="ctr">
            <a:noFill/>
            <a:prstDash val="solid"/>
            <a:headEnd type="none" w="med" len="med"/>
            <a:tailEnd type="none" w="med" len="med"/>
          </a:ln>
          <a:effectLst/>
        </p:spPr>
        <p:txBody>
          <a:bodyPr vert="horz" wrap="square" lIns="111883" tIns="74587" rIns="111883" bIns="74587" numCol="1" rtlCol="0" anchor="t" anchorCtr="0" compatLnSpc="1">
            <a:prstTxWarp prst="textNoShape">
              <a:avLst/>
            </a:prstTxWarp>
          </a:bodyPr>
          <a:lstStyle/>
          <a:p>
            <a:pPr defTabSz="932024" fontAlgn="base">
              <a:lnSpc>
                <a:spcPct val="85000"/>
              </a:lnSpc>
              <a:spcBef>
                <a:spcPct val="0"/>
              </a:spcBef>
              <a:spcAft>
                <a:spcPct val="0"/>
              </a:spcAft>
              <a:defRPr/>
            </a:pPr>
            <a:r>
              <a:rPr lang="en-US" sz="2899" kern="0" dirty="0">
                <a:gradFill>
                  <a:gsLst>
                    <a:gs pos="0">
                      <a:srgbClr val="FFFFFF"/>
                    </a:gs>
                    <a:gs pos="100000">
                      <a:srgbClr val="FFFFFF"/>
                    </a:gs>
                  </a:gsLst>
                  <a:lin ang="5400000" scaled="0"/>
                </a:gradFill>
                <a:ea typeface="Segoe UI" pitchFamily="34" charset="0"/>
                <a:cs typeface="Segoe UI" pitchFamily="34" charset="0"/>
              </a:rPr>
              <a:t>10x</a:t>
            </a:r>
            <a:r>
              <a:rPr lang="en-US" sz="1499" kern="0" dirty="0">
                <a:gradFill>
                  <a:gsLst>
                    <a:gs pos="0">
                      <a:srgbClr val="FFFFFF"/>
                    </a:gs>
                    <a:gs pos="100000">
                      <a:srgbClr val="FFFFFF"/>
                    </a:gs>
                  </a:gsLst>
                  <a:lin ang="5400000" scaled="0"/>
                </a:gradFill>
                <a:ea typeface="Segoe UI" pitchFamily="34" charset="0"/>
                <a:cs typeface="Segoe UI" pitchFamily="34" charset="0"/>
              </a:rPr>
              <a:t> increase every five years</a:t>
            </a:r>
          </a:p>
        </p:txBody>
      </p:sp>
      <p:sp>
        <p:nvSpPr>
          <p:cNvPr id="40" name="Rectangle 39"/>
          <p:cNvSpPr/>
          <p:nvPr/>
        </p:nvSpPr>
        <p:spPr bwMode="auto">
          <a:xfrm>
            <a:off x="2016418" y="2659182"/>
            <a:ext cx="1119123" cy="1118674"/>
          </a:xfrm>
          <a:prstGeom prst="rect">
            <a:avLst/>
          </a:prstGeom>
          <a:solidFill>
            <a:schemeClr val="accent2"/>
          </a:solidFill>
          <a:ln w="38100" cap="flat" cmpd="sng" algn="ctr">
            <a:noFill/>
            <a:prstDash val="solid"/>
            <a:headEnd type="none" w="med" len="med"/>
            <a:tailEnd type="none" w="med" len="med"/>
          </a:ln>
          <a:effectLst/>
        </p:spPr>
        <p:txBody>
          <a:bodyPr vert="horz" wrap="square" lIns="111883" tIns="74587" rIns="111883" bIns="74587" numCol="1" rtlCol="0" anchor="t" anchorCtr="0" compatLnSpc="1">
            <a:prstTxWarp prst="textNoShape">
              <a:avLst/>
            </a:prstTxWarp>
          </a:bodyPr>
          <a:lstStyle/>
          <a:p>
            <a:pPr defTabSz="932024" fontAlgn="base">
              <a:lnSpc>
                <a:spcPct val="85000"/>
              </a:lnSpc>
              <a:spcBef>
                <a:spcPct val="0"/>
              </a:spcBef>
              <a:spcAft>
                <a:spcPct val="0"/>
              </a:spcAft>
              <a:defRPr/>
            </a:pPr>
            <a:r>
              <a:rPr lang="en-US" sz="2899" kern="0" spc="-32" dirty="0">
                <a:gradFill>
                  <a:gsLst>
                    <a:gs pos="0">
                      <a:srgbClr val="FFFFFF"/>
                    </a:gs>
                    <a:gs pos="100000">
                      <a:srgbClr val="FFFFFF"/>
                    </a:gs>
                  </a:gsLst>
                  <a:lin ang="5400000" scaled="0"/>
                </a:gradFill>
                <a:ea typeface="Segoe UI" pitchFamily="34" charset="0"/>
                <a:cs typeface="Segoe UI" pitchFamily="34" charset="0"/>
              </a:rPr>
              <a:t>85%</a:t>
            </a:r>
            <a:r>
              <a:rPr lang="en-US" sz="1499" kern="0" spc="-32" dirty="0">
                <a:gradFill>
                  <a:gsLst>
                    <a:gs pos="0">
                      <a:srgbClr val="FFFFFF"/>
                    </a:gs>
                    <a:gs pos="100000">
                      <a:srgbClr val="FFFFFF"/>
                    </a:gs>
                  </a:gsLst>
                  <a:lin ang="5400000" scaled="0"/>
                </a:gradFill>
                <a:ea typeface="Segoe UI" pitchFamily="34" charset="0"/>
                <a:cs typeface="Segoe UI" pitchFamily="34" charset="0"/>
              </a:rPr>
              <a:t> from new data types</a:t>
            </a:r>
          </a:p>
        </p:txBody>
      </p:sp>
      <p:pic>
        <p:nvPicPr>
          <p:cNvPr id="41" name="6 - pic movie"/>
          <p:cNvPicPr preferRelativeResize="0">
            <a:picLocks noChangeAspect="1" noChangeArrowheads="1"/>
          </p:cNvPicPr>
          <p:nvPr/>
        </p:nvPicPr>
        <p:blipFill rotWithShape="1">
          <a:blip r:embed="rId3" cstate="print">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
          <a:stretch/>
        </p:blipFill>
        <p:spPr bwMode="auto">
          <a:xfrm>
            <a:off x="2016418" y="1493896"/>
            <a:ext cx="1119123" cy="111867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6 - pic movie"/>
          <p:cNvPicPr preferRelativeResize="0">
            <a:picLocks noChangeAspect="1" noChangeArrowheads="1"/>
          </p:cNvPicPr>
          <p:nvPr/>
        </p:nvPicPr>
        <p:blipFill rotWithShape="1">
          <a:blip r:embed="rId3" cstate="print">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
          <a:stretch/>
        </p:blipFill>
        <p:spPr bwMode="auto">
          <a:xfrm>
            <a:off x="852041" y="2659182"/>
            <a:ext cx="1119123" cy="111867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5" name="Rectangle 44"/>
          <p:cNvSpPr/>
          <p:nvPr/>
        </p:nvSpPr>
        <p:spPr bwMode="auto">
          <a:xfrm>
            <a:off x="3232207" y="1493894"/>
            <a:ext cx="2937701" cy="2283959"/>
          </a:xfrm>
          <a:prstGeom prst="rect">
            <a:avLst/>
          </a:prstGeom>
          <a:solidFill>
            <a:schemeClr val="accent2"/>
          </a:solidFill>
          <a:ln w="38100" cap="flat" cmpd="sng" algn="ctr">
            <a:noFill/>
            <a:prstDash val="solid"/>
            <a:headEnd type="none" w="med" len="med"/>
            <a:tailEnd type="none" w="med" len="med"/>
          </a:ln>
          <a:effectLst/>
        </p:spPr>
        <p:txBody>
          <a:bodyPr vert="horz" wrap="square" lIns="186470" tIns="139854" rIns="186470" bIns="139854" numCol="1" rtlCol="0" anchor="b" anchorCtr="0" compatLnSpc="1">
            <a:prstTxWarp prst="textNoShape">
              <a:avLst/>
            </a:prstTxWarp>
          </a:bodyPr>
          <a:lstStyle/>
          <a:p>
            <a:pPr defTabSz="932024" fontAlgn="base">
              <a:lnSpc>
                <a:spcPct val="90000"/>
              </a:lnSpc>
              <a:spcBef>
                <a:spcPct val="0"/>
              </a:spcBef>
              <a:spcAft>
                <a:spcPct val="0"/>
              </a:spcAft>
              <a:defRPr/>
            </a:pPr>
            <a:r>
              <a:rPr lang="en-US" sz="2899" kern="0" spc="-41" dirty="0">
                <a:gradFill>
                  <a:gsLst>
                    <a:gs pos="0">
                      <a:srgbClr val="FFFFFF"/>
                    </a:gs>
                    <a:gs pos="100000">
                      <a:srgbClr val="FFFFFF"/>
                    </a:gs>
                  </a:gsLst>
                  <a:lin ang="5400000" scaled="0"/>
                </a:gradFill>
                <a:latin typeface="Segoe UI Light" pitchFamily="34" charset="0"/>
              </a:rPr>
              <a:t>Data</a:t>
            </a:r>
            <a:br>
              <a:rPr lang="en-US" sz="2899" kern="0" spc="-41" dirty="0">
                <a:gradFill>
                  <a:gsLst>
                    <a:gs pos="0">
                      <a:srgbClr val="FFFFFF"/>
                    </a:gs>
                    <a:gs pos="100000">
                      <a:srgbClr val="FFFFFF"/>
                    </a:gs>
                  </a:gsLst>
                  <a:lin ang="5400000" scaled="0"/>
                </a:gradFill>
                <a:latin typeface="Segoe UI Light" pitchFamily="34" charset="0"/>
              </a:rPr>
            </a:br>
            <a:r>
              <a:rPr lang="en-US" sz="2899" kern="0" spc="-41" dirty="0">
                <a:gradFill>
                  <a:gsLst>
                    <a:gs pos="0">
                      <a:srgbClr val="FFFFFF"/>
                    </a:gs>
                    <a:gs pos="100000">
                      <a:srgbClr val="FFFFFF"/>
                    </a:gs>
                  </a:gsLst>
                  <a:lin ang="5400000" scaled="0"/>
                </a:gradFill>
                <a:latin typeface="Segoe UI Light" pitchFamily="34" charset="0"/>
              </a:rPr>
              <a:t>explosion</a:t>
            </a:r>
          </a:p>
        </p:txBody>
      </p:sp>
      <p:grpSp>
        <p:nvGrpSpPr>
          <p:cNvPr id="5" name="Group 4"/>
          <p:cNvGrpSpPr/>
          <p:nvPr/>
        </p:nvGrpSpPr>
        <p:grpSpPr>
          <a:xfrm>
            <a:off x="9300940" y="2659182"/>
            <a:ext cx="1119126" cy="1118674"/>
            <a:chOff x="780466" y="7239000"/>
            <a:chExt cx="1097281" cy="1097280"/>
          </a:xfrm>
        </p:grpSpPr>
        <p:sp>
          <p:nvSpPr>
            <p:cNvPr id="71" name="Rectangle 70"/>
            <p:cNvSpPr/>
            <p:nvPr/>
          </p:nvSpPr>
          <p:spPr bwMode="auto">
            <a:xfrm>
              <a:off x="780466" y="7239000"/>
              <a:ext cx="1097281" cy="1097280"/>
            </a:xfrm>
            <a:prstGeom prst="rect">
              <a:avLst/>
            </a:prstGeom>
            <a:solidFill>
              <a:srgbClr val="FFFFFF">
                <a:lumMod val="85000"/>
              </a:srgbClr>
            </a:solidFill>
            <a:ln w="38100" cap="flat" cmpd="sng" algn="ctr">
              <a:noFill/>
              <a:prstDash val="solid"/>
              <a:headEnd type="none" w="med" len="med"/>
              <a:tailEnd type="none" w="med" len="med"/>
            </a:ln>
            <a:effectLst/>
          </p:spPr>
          <p:txBody>
            <a:bodyPr vert="horz" wrap="square" lIns="121866" tIns="60932" rIns="121866" bIns="60932" numCol="1" rtlCol="0" anchor="b" anchorCtr="0" compatLnSpc="1">
              <a:prstTxWarp prst="textNoShape">
                <a:avLst/>
              </a:prstTxWarp>
            </a:bodyPr>
            <a:lstStyle/>
            <a:p>
              <a:pPr algn="r" defTabSz="932024" fontAlgn="base">
                <a:lnSpc>
                  <a:spcPct val="90000"/>
                </a:lnSpc>
                <a:spcBef>
                  <a:spcPct val="0"/>
                </a:spcBef>
                <a:spcAft>
                  <a:spcPct val="0"/>
                </a:spcAft>
                <a:defRPr/>
              </a:pPr>
              <a:endParaRPr lang="en-US" sz="1499" kern="0" dirty="0">
                <a:gradFill>
                  <a:gsLst>
                    <a:gs pos="0">
                      <a:srgbClr val="FFFFFF"/>
                    </a:gs>
                    <a:gs pos="100000">
                      <a:srgbClr val="FFFFFF"/>
                    </a:gs>
                  </a:gsLst>
                  <a:lin ang="5400000" scaled="0"/>
                </a:gradFill>
                <a:ea typeface="Segoe UI" pitchFamily="34" charset="0"/>
                <a:cs typeface="Segoe UI" pitchFamily="34" charset="0"/>
              </a:endParaRPr>
            </a:p>
          </p:txBody>
        </p:sp>
        <p:pic>
          <p:nvPicPr>
            <p:cNvPr id="72"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90410" y="7334967"/>
              <a:ext cx="1077393" cy="862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 name="Rectangle 29"/>
          <p:cNvSpPr/>
          <p:nvPr/>
        </p:nvSpPr>
        <p:spPr bwMode="auto">
          <a:xfrm>
            <a:off x="9300939" y="1493896"/>
            <a:ext cx="1119123" cy="1118674"/>
          </a:xfrm>
          <a:prstGeom prst="rect">
            <a:avLst/>
          </a:prstGeom>
          <a:solidFill>
            <a:srgbClr val="008272"/>
          </a:solidFill>
          <a:ln w="38100" cap="flat" cmpd="sng" algn="ctr">
            <a:noFill/>
            <a:prstDash val="solid"/>
            <a:headEnd type="none" w="med" len="med"/>
            <a:tailEnd type="none" w="med" len="med"/>
          </a:ln>
          <a:effectLst/>
        </p:spPr>
        <p:txBody>
          <a:bodyPr vert="horz" wrap="square" lIns="111883" tIns="74587" rIns="111883" bIns="74587" numCol="1" rtlCol="0" anchor="t" anchorCtr="0" compatLnSpc="1">
            <a:prstTxWarp prst="textNoShape">
              <a:avLst/>
            </a:prstTxWarp>
          </a:bodyPr>
          <a:lstStyle/>
          <a:p>
            <a:pPr defTabSz="932024" fontAlgn="base">
              <a:lnSpc>
                <a:spcPct val="85000"/>
              </a:lnSpc>
              <a:spcBef>
                <a:spcPct val="0"/>
              </a:spcBef>
              <a:spcAft>
                <a:spcPct val="0"/>
              </a:spcAft>
              <a:defRPr/>
            </a:pPr>
            <a:r>
              <a:rPr lang="en-US" sz="2899" kern="0" dirty="0">
                <a:gradFill>
                  <a:gsLst>
                    <a:gs pos="0">
                      <a:srgbClr val="FFFFFF"/>
                    </a:gs>
                    <a:gs pos="100000">
                      <a:srgbClr val="FFFFFF"/>
                    </a:gs>
                  </a:gsLst>
                  <a:lin ang="5400000" scaled="0"/>
                </a:gradFill>
                <a:ea typeface="Segoe UI" pitchFamily="34" charset="0"/>
                <a:cs typeface="Segoe UI" pitchFamily="34" charset="0"/>
              </a:rPr>
              <a:t>4.3</a:t>
            </a:r>
            <a:r>
              <a:rPr lang="en-US" sz="1499" kern="0" dirty="0">
                <a:gradFill>
                  <a:gsLst>
                    <a:gs pos="0">
                      <a:srgbClr val="FFFFFF"/>
                    </a:gs>
                    <a:gs pos="100000">
                      <a:srgbClr val="FFFFFF"/>
                    </a:gs>
                  </a:gsLst>
                  <a:lin ang="5400000" scaled="0"/>
                </a:gradFill>
                <a:ea typeface="Segoe UI" pitchFamily="34" charset="0"/>
                <a:cs typeface="Segoe UI" pitchFamily="34" charset="0"/>
              </a:rPr>
              <a:t> connected devices per adult</a:t>
            </a:r>
          </a:p>
        </p:txBody>
      </p:sp>
      <p:sp>
        <p:nvSpPr>
          <p:cNvPr id="31" name="Rectangle 30"/>
          <p:cNvSpPr/>
          <p:nvPr/>
        </p:nvSpPr>
        <p:spPr bwMode="auto">
          <a:xfrm>
            <a:off x="10465317" y="2659182"/>
            <a:ext cx="1156745" cy="1118674"/>
          </a:xfrm>
          <a:prstGeom prst="rect">
            <a:avLst/>
          </a:prstGeom>
          <a:solidFill>
            <a:srgbClr val="008272"/>
          </a:solidFill>
          <a:ln w="38100" cap="flat" cmpd="sng" algn="ctr">
            <a:noFill/>
            <a:prstDash val="solid"/>
            <a:headEnd type="none" w="med" len="med"/>
            <a:tailEnd type="none" w="med" len="med"/>
          </a:ln>
          <a:effectLst/>
        </p:spPr>
        <p:txBody>
          <a:bodyPr vert="horz" wrap="square" lIns="111883" tIns="74587" rIns="111883" bIns="74587" numCol="1" rtlCol="0" anchor="t" anchorCtr="0" compatLnSpc="1">
            <a:prstTxWarp prst="textNoShape">
              <a:avLst/>
            </a:prstTxWarp>
          </a:bodyPr>
          <a:lstStyle/>
          <a:p>
            <a:pPr defTabSz="932024" fontAlgn="base">
              <a:lnSpc>
                <a:spcPct val="85000"/>
              </a:lnSpc>
              <a:spcBef>
                <a:spcPct val="0"/>
              </a:spcBef>
              <a:spcAft>
                <a:spcPct val="0"/>
              </a:spcAft>
              <a:defRPr/>
            </a:pPr>
            <a:r>
              <a:rPr lang="en-US" sz="2899" kern="0" spc="-32" dirty="0">
                <a:gradFill>
                  <a:gsLst>
                    <a:gs pos="0">
                      <a:srgbClr val="FFFFFF"/>
                    </a:gs>
                    <a:gs pos="100000">
                      <a:srgbClr val="FFFFFF"/>
                    </a:gs>
                  </a:gsLst>
                  <a:lin ang="5400000" scaled="0"/>
                </a:gradFill>
                <a:ea typeface="Segoe UI" pitchFamily="34" charset="0"/>
                <a:cs typeface="Segoe UI" pitchFamily="34" charset="0"/>
              </a:rPr>
              <a:t>27%</a:t>
            </a:r>
          </a:p>
          <a:p>
            <a:pPr defTabSz="932024" fontAlgn="base">
              <a:lnSpc>
                <a:spcPct val="85000"/>
              </a:lnSpc>
              <a:spcBef>
                <a:spcPct val="0"/>
              </a:spcBef>
              <a:spcAft>
                <a:spcPct val="0"/>
              </a:spcAft>
              <a:defRPr/>
            </a:pPr>
            <a:r>
              <a:rPr lang="en-US" sz="1499" kern="0" spc="-32" dirty="0">
                <a:gradFill>
                  <a:gsLst>
                    <a:gs pos="0">
                      <a:srgbClr val="FFFFFF"/>
                    </a:gs>
                    <a:gs pos="100000">
                      <a:srgbClr val="FFFFFF"/>
                    </a:gs>
                  </a:gsLst>
                  <a:lin ang="5400000" scaled="0"/>
                </a:gradFill>
                <a:ea typeface="Segoe UI" pitchFamily="34" charset="0"/>
                <a:cs typeface="Segoe UI" pitchFamily="34" charset="0"/>
              </a:rPr>
              <a:t>using social media input</a:t>
            </a:r>
          </a:p>
        </p:txBody>
      </p:sp>
      <p:grpSp>
        <p:nvGrpSpPr>
          <p:cNvPr id="4" name="Group 3"/>
          <p:cNvGrpSpPr/>
          <p:nvPr/>
        </p:nvGrpSpPr>
        <p:grpSpPr>
          <a:xfrm>
            <a:off x="10465317" y="1493896"/>
            <a:ext cx="1156745" cy="1118674"/>
            <a:chOff x="1922117" y="6096000"/>
            <a:chExt cx="1097280" cy="1097280"/>
          </a:xfrm>
        </p:grpSpPr>
        <p:sp>
          <p:nvSpPr>
            <p:cNvPr id="38" name="Rectangle 37"/>
            <p:cNvSpPr/>
            <p:nvPr/>
          </p:nvSpPr>
          <p:spPr bwMode="auto">
            <a:xfrm>
              <a:off x="1922117" y="6096000"/>
              <a:ext cx="1097280" cy="1097280"/>
            </a:xfrm>
            <a:prstGeom prst="rect">
              <a:avLst/>
            </a:prstGeom>
            <a:solidFill>
              <a:srgbClr val="FFFFFF">
                <a:lumMod val="85000"/>
              </a:srgbClr>
            </a:solidFill>
            <a:ln w="38100" cap="flat" cmpd="sng" algn="ctr">
              <a:noFill/>
              <a:prstDash val="solid"/>
              <a:headEnd type="none" w="med" len="med"/>
              <a:tailEnd type="none" w="med" len="med"/>
            </a:ln>
            <a:effectLst/>
          </p:spPr>
          <p:txBody>
            <a:bodyPr vert="horz" wrap="square" lIns="121866" tIns="60932" rIns="121866" bIns="60932" numCol="1" rtlCol="0" anchor="b" anchorCtr="0" compatLnSpc="1">
              <a:prstTxWarp prst="textNoShape">
                <a:avLst/>
              </a:prstTxWarp>
            </a:bodyPr>
            <a:lstStyle/>
            <a:p>
              <a:pPr algn="r" defTabSz="932024" fontAlgn="base">
                <a:lnSpc>
                  <a:spcPct val="90000"/>
                </a:lnSpc>
                <a:spcBef>
                  <a:spcPct val="0"/>
                </a:spcBef>
                <a:spcAft>
                  <a:spcPct val="0"/>
                </a:spcAft>
                <a:defRPr/>
              </a:pPr>
              <a:endParaRPr lang="en-US" sz="1199" kern="0" dirty="0">
                <a:gradFill>
                  <a:gsLst>
                    <a:gs pos="0">
                      <a:srgbClr val="FFFFFF"/>
                    </a:gs>
                    <a:gs pos="100000">
                      <a:srgbClr val="FFFFFF"/>
                    </a:gs>
                  </a:gsLst>
                  <a:lin ang="5400000" scaled="0"/>
                </a:gradFill>
                <a:ea typeface="Segoe UI" pitchFamily="34" charset="0"/>
                <a:cs typeface="Segoe UI" pitchFamily="34" charset="0"/>
              </a:endParaRPr>
            </a:p>
          </p:txBody>
        </p:sp>
        <p:grpSp>
          <p:nvGrpSpPr>
            <p:cNvPr id="46" name="Group 45"/>
            <p:cNvGrpSpPr/>
            <p:nvPr/>
          </p:nvGrpSpPr>
          <p:grpSpPr>
            <a:xfrm>
              <a:off x="1953542" y="6244627"/>
              <a:ext cx="1034431" cy="800024"/>
              <a:chOff x="8958986" y="4228507"/>
              <a:chExt cx="2623029" cy="2099049"/>
            </a:xfrm>
          </p:grpSpPr>
          <p:pic>
            <p:nvPicPr>
              <p:cNvPr id="57" name="Picture 2" descr="E:\iPad_Assets\ipa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58986" y="4228507"/>
                <a:ext cx="1031089" cy="145692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 descr="G:\MyPhotos\DVD\DVD_Art_08-10-2010\Artwork_Imagery\Hardware Photos\OEM HW\COMPUTERS - PC\Windows 7\AIOs\acer aspire z5610-all-in-one.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877681" y="4311753"/>
                <a:ext cx="1704334" cy="178859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SFP\Work\White_Whale\2-20426_Lees_MCB_Partner\Art\Images\Phones\VerizonDroidPhone_Full.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825512" y="5087133"/>
                <a:ext cx="436093" cy="79458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0" name="Picture 5" descr="\\SFP\Work\White_Whale\2-xxxxx_Anderson_MMS\SFP_Art\Device Freedom\Symbian_Phone.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9292954" y="5284139"/>
                <a:ext cx="477529" cy="8385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 name="Picture 5"/>
              <p:cNvPicPr>
                <a:picLocks noChangeAspect="1" noChangeArrowheads="1"/>
              </p:cNvPicPr>
              <p:nvPr/>
            </p:nvPicPr>
            <p:blipFill>
              <a:blip r:embed="rId10" cstate="screen">
                <a:extLst>
                  <a:ext uri="{BEBA8EAE-BF5A-486C-A8C5-ECC9F3942E4B}">
                    <a14:imgProps xmlns:a14="http://schemas.microsoft.com/office/drawing/2010/main">
                      <a14:imgLayer r:embed="rId11">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tretch>
                <a:fillRect/>
              </a:stretch>
            </p:blipFill>
            <p:spPr bwMode="auto">
              <a:xfrm>
                <a:off x="10128485" y="5400328"/>
                <a:ext cx="431560" cy="79372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2" name="Picture 2"/>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9613542" y="5516707"/>
                <a:ext cx="459867" cy="810849"/>
              </a:xfrm>
              <a:prstGeom prst="rect">
                <a:avLst/>
              </a:prstGeom>
              <a:noFill/>
              <a:effectLst/>
              <a:extLst>
                <a:ext uri="{909E8E84-426E-40DD-AFC4-6F175D3DCCD1}">
                  <a14:hiddenFill xmlns:a14="http://schemas.microsoft.com/office/drawing/2010/main">
                    <a:solidFill>
                      <a:srgbClr val="FFFFFF"/>
                    </a:solidFill>
                  </a14:hiddenFill>
                </a:ext>
              </a:extLst>
            </p:spPr>
          </p:pic>
        </p:grpSp>
      </p:grpSp>
      <p:pic>
        <p:nvPicPr>
          <p:cNvPr id="24" name="Picture 2"/>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p:blipFill>
        <p:spPr bwMode="auto">
          <a:xfrm flipH="1" flipV="1">
            <a:off x="759639" y="4287637"/>
            <a:ext cx="471914" cy="359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p:blipFill>
        <p:spPr bwMode="auto">
          <a:xfrm>
            <a:off x="10588955" y="5177362"/>
            <a:ext cx="471914" cy="310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361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15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0-#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30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0-#ppt_w/2"/>
                                          </p:val>
                                        </p:tav>
                                        <p:tav tm="100000">
                                          <p:val>
                                            <p:strVal val="#ppt_x"/>
                                          </p:val>
                                        </p:tav>
                                      </p:tavLst>
                                    </p:anim>
                                    <p:anim calcmode="lin" valueType="num">
                                      <p:cBhvr additive="base">
                                        <p:cTn id="16" dur="500" fill="hold"/>
                                        <p:tgtEl>
                                          <p:spTgt spid="40"/>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45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0-#ppt_w/2"/>
                                          </p:val>
                                        </p:tav>
                                        <p:tav tm="100000">
                                          <p:val>
                                            <p:strVal val="#ppt_x"/>
                                          </p:val>
                                        </p:tav>
                                      </p:tavLst>
                                    </p:anim>
                                    <p:anim calcmode="lin" valueType="num">
                                      <p:cBhvr additive="base">
                                        <p:cTn id="20" dur="500" fill="hold"/>
                                        <p:tgtEl>
                                          <p:spTgt spid="39"/>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60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0-#ppt_w/2"/>
                                          </p:val>
                                        </p:tav>
                                        <p:tav tm="100000">
                                          <p:val>
                                            <p:strVal val="#ppt_x"/>
                                          </p:val>
                                        </p:tav>
                                      </p:tavLst>
                                    </p:anim>
                                    <p:anim calcmode="lin" valueType="num">
                                      <p:cBhvr additive="base">
                                        <p:cTn id="24" dur="500" fill="hold"/>
                                        <p:tgtEl>
                                          <p:spTgt spid="42"/>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1+#ppt_w/2"/>
                                          </p:val>
                                        </p:tav>
                                        <p:tav tm="100000">
                                          <p:val>
                                            <p:strVal val="#ppt_x"/>
                                          </p:val>
                                        </p:tav>
                                      </p:tavLst>
                                    </p:anim>
                                    <p:anim calcmode="lin" valueType="num">
                                      <p:cBhvr additive="base">
                                        <p:cTn id="28" dur="500" fill="hold"/>
                                        <p:tgtEl>
                                          <p:spTgt spid="43"/>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15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1+#ppt_w/2"/>
                                          </p:val>
                                        </p:tav>
                                        <p:tav tm="100000">
                                          <p:val>
                                            <p:strVal val="#ppt_x"/>
                                          </p:val>
                                        </p:tav>
                                      </p:tavLst>
                                    </p:anim>
                                    <p:anim calcmode="lin" valueType="num">
                                      <p:cBhvr additive="base">
                                        <p:cTn id="32" dur="50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2" decel="100000" fill="hold" nodeType="withEffect">
                                  <p:stCondLst>
                                    <p:cond delay="30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1+#ppt_w/2"/>
                                          </p:val>
                                        </p:tav>
                                        <p:tav tm="100000">
                                          <p:val>
                                            <p:strVal val="#ppt_x"/>
                                          </p:val>
                                        </p:tav>
                                      </p:tavLst>
                                    </p:anim>
                                    <p:anim calcmode="lin" valueType="num">
                                      <p:cBhvr additive="base">
                                        <p:cTn id="36" dur="500" fill="hold"/>
                                        <p:tgtEl>
                                          <p:spTgt spid="5"/>
                                        </p:tgtEl>
                                        <p:attrNameLst>
                                          <p:attrName>ppt_y</p:attrName>
                                        </p:attrNameLst>
                                      </p:cBhvr>
                                      <p:tavLst>
                                        <p:tav tm="0">
                                          <p:val>
                                            <p:strVal val="#ppt_y"/>
                                          </p:val>
                                        </p:tav>
                                        <p:tav tm="100000">
                                          <p:val>
                                            <p:strVal val="#ppt_y"/>
                                          </p:val>
                                        </p:tav>
                                      </p:tavLst>
                                    </p:anim>
                                  </p:childTnLst>
                                </p:cTn>
                              </p:par>
                              <p:par>
                                <p:cTn id="37" presetID="2" presetClass="entr" presetSubtype="2" decel="100000" fill="hold" nodeType="withEffect">
                                  <p:stCondLst>
                                    <p:cond delay="45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1+#ppt_w/2"/>
                                          </p:val>
                                        </p:tav>
                                        <p:tav tm="100000">
                                          <p:val>
                                            <p:strVal val="#ppt_x"/>
                                          </p:val>
                                        </p:tav>
                                      </p:tavLst>
                                    </p:anim>
                                    <p:anim calcmode="lin" valueType="num">
                                      <p:cBhvr additive="base">
                                        <p:cTn id="40" dur="500" fill="hold"/>
                                        <p:tgtEl>
                                          <p:spTgt spid="4"/>
                                        </p:tgtEl>
                                        <p:attrNameLst>
                                          <p:attrName>ppt_y</p:attrName>
                                        </p:attrNameLst>
                                      </p:cBhvr>
                                      <p:tavLst>
                                        <p:tav tm="0">
                                          <p:val>
                                            <p:strVal val="#ppt_y"/>
                                          </p:val>
                                        </p:tav>
                                        <p:tav tm="100000">
                                          <p:val>
                                            <p:strVal val="#ppt_y"/>
                                          </p:val>
                                        </p:tav>
                                      </p:tavLst>
                                    </p:anim>
                                  </p:childTnLst>
                                </p:cTn>
                              </p:par>
                              <p:par>
                                <p:cTn id="41" presetID="2" presetClass="entr" presetSubtype="2" decel="100000" fill="hold" grpId="0" nodeType="withEffect">
                                  <p:stCondLst>
                                    <p:cond delay="60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1+#ppt_w/2"/>
                                          </p:val>
                                        </p:tav>
                                        <p:tav tm="100000">
                                          <p:val>
                                            <p:strVal val="#ppt_x"/>
                                          </p:val>
                                        </p:tav>
                                      </p:tavLst>
                                    </p:anim>
                                    <p:anim calcmode="lin" valueType="num">
                                      <p:cBhvr additive="base">
                                        <p:cTn id="44" dur="500" fill="hold"/>
                                        <p:tgtEl>
                                          <p:spTgt spid="31"/>
                                        </p:tgtEl>
                                        <p:attrNameLst>
                                          <p:attrName>ppt_y</p:attrName>
                                        </p:attrNameLst>
                                      </p:cBhvr>
                                      <p:tavLst>
                                        <p:tav tm="0">
                                          <p:val>
                                            <p:strVal val="#ppt_y"/>
                                          </p:val>
                                        </p:tav>
                                        <p:tav tm="100000">
                                          <p:val>
                                            <p:strVal val="#ppt_y"/>
                                          </p:val>
                                        </p:tav>
                                      </p:tavLst>
                                    </p:anim>
                                  </p:childTnLst>
                                </p:cTn>
                              </p:par>
                            </p:childTnLst>
                          </p:cTn>
                        </p:par>
                        <p:par>
                          <p:cTn id="45" fill="hold">
                            <p:stCondLst>
                              <p:cond delay="1100"/>
                            </p:stCondLst>
                            <p:childTnLst>
                              <p:par>
                                <p:cTn id="46" presetID="42" presetClass="entr" presetSubtype="0" fill="hold" grpId="0" nodeType="after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fade">
                                      <p:cBhvr>
                                        <p:cTn id="48" dur="1000"/>
                                        <p:tgtEl>
                                          <p:spTgt spid="64"/>
                                        </p:tgtEl>
                                      </p:cBhvr>
                                    </p:animEffect>
                                    <p:anim calcmode="lin" valueType="num">
                                      <p:cBhvr>
                                        <p:cTn id="49" dur="1000" fill="hold"/>
                                        <p:tgtEl>
                                          <p:spTgt spid="64"/>
                                        </p:tgtEl>
                                        <p:attrNameLst>
                                          <p:attrName>ppt_x</p:attrName>
                                        </p:attrNameLst>
                                      </p:cBhvr>
                                      <p:tavLst>
                                        <p:tav tm="0">
                                          <p:val>
                                            <p:strVal val="#ppt_x"/>
                                          </p:val>
                                        </p:tav>
                                        <p:tav tm="100000">
                                          <p:val>
                                            <p:strVal val="#ppt_x"/>
                                          </p:val>
                                        </p:tav>
                                      </p:tavLst>
                                    </p:anim>
                                    <p:anim calcmode="lin" valueType="num">
                                      <p:cBhvr>
                                        <p:cTn id="50" dur="1000" fill="hold"/>
                                        <p:tgtEl>
                                          <p:spTgt spid="64"/>
                                        </p:tgtEl>
                                        <p:attrNameLst>
                                          <p:attrName>ppt_y</p:attrName>
                                        </p:attrNameLst>
                                      </p:cBhvr>
                                      <p:tavLst>
                                        <p:tav tm="0">
                                          <p:val>
                                            <p:strVal val="#ppt_y+.1"/>
                                          </p:val>
                                        </p:tav>
                                        <p:tav tm="100000">
                                          <p:val>
                                            <p:strVal val="#ppt_y"/>
                                          </p:val>
                                        </p:tav>
                                      </p:tavLst>
                                    </p:anim>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43" grpId="0" animBg="1"/>
      <p:bldP spid="39" grpId="0" animBg="1"/>
      <p:bldP spid="40" grpId="0" animBg="1"/>
      <p:bldP spid="45" grpId="0" animBg="1"/>
      <p:bldP spid="30"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4081"/>
            <a:ext cx="12436475" cy="798786"/>
          </a:xfrm>
        </p:spPr>
        <p:txBody>
          <a:bodyPr/>
          <a:lstStyle/>
          <a:p>
            <a:r>
              <a:rPr lang="en-US" sz="4400" dirty="0"/>
              <a:t>Lowest </a:t>
            </a:r>
            <a:r>
              <a:rPr lang="en-US" sz="4400" dirty="0" smtClean="0"/>
              <a:t>Price Per </a:t>
            </a:r>
            <a:r>
              <a:rPr lang="en-US" sz="4400" dirty="0"/>
              <a:t>TB for </a:t>
            </a:r>
            <a:r>
              <a:rPr lang="en-US" sz="4400" dirty="0" smtClean="0"/>
              <a:t>Data Warehouse Appliances</a:t>
            </a:r>
            <a:endParaRPr lang="en-US" sz="4400" dirty="0"/>
          </a:p>
        </p:txBody>
      </p:sp>
      <p:sp>
        <p:nvSpPr>
          <p:cNvPr id="4" name="Rectangle 3"/>
          <p:cNvSpPr/>
          <p:nvPr/>
        </p:nvSpPr>
        <p:spPr>
          <a:xfrm>
            <a:off x="457200" y="2285264"/>
            <a:ext cx="5326144" cy="3669766"/>
          </a:xfrm>
          <a:prstGeom prst="rect">
            <a:avLst/>
          </a:prstGeom>
          <a:solidFill>
            <a:srgbClr val="505050">
              <a:lumMod val="20000"/>
              <a:lumOff val="80000"/>
            </a:srgbClr>
          </a:solidFill>
          <a:ln w="25400" cap="flat" cmpd="sng" algn="ctr">
            <a:noFill/>
            <a:prstDash val="solid"/>
          </a:ln>
          <a:effectLst/>
        </p:spPr>
        <p:txBody>
          <a:bodyPr rtlCol="0" anchor="ctr"/>
          <a:lstStyle/>
          <a:p>
            <a:pPr algn="ctr" defTabSz="914400">
              <a:defRPr/>
            </a:pPr>
            <a:endParaRPr lang="en-US" kern="0" dirty="0">
              <a:solidFill>
                <a:srgbClr val="FFFFFF"/>
              </a:solidFill>
            </a:endParaRPr>
          </a:p>
        </p:txBody>
      </p:sp>
      <p:sp>
        <p:nvSpPr>
          <p:cNvPr id="5" name="TextBox 4"/>
          <p:cNvSpPr txBox="1"/>
          <p:nvPr/>
        </p:nvSpPr>
        <p:spPr>
          <a:xfrm>
            <a:off x="274320" y="1657131"/>
            <a:ext cx="5221443" cy="506901"/>
          </a:xfrm>
          <a:prstGeom prst="rect">
            <a:avLst/>
          </a:prstGeom>
          <a:noFill/>
        </p:spPr>
        <p:txBody>
          <a:bodyPr wrap="square" lIns="179285" tIns="179285" rIns="0" bIns="0" rtlCol="0">
            <a:spAutoFit/>
          </a:bodyPr>
          <a:lstStyle/>
          <a:p>
            <a:pPr defTabSz="1218060">
              <a:lnSpc>
                <a:spcPct val="90000"/>
              </a:lnSpc>
              <a:defRPr/>
            </a:pPr>
            <a:r>
              <a:rPr lang="en-US" sz="2353" kern="0" spc="-38" dirty="0">
                <a:solidFill>
                  <a:srgbClr val="FFFFFF"/>
                </a:solidFill>
                <a:latin typeface="Segoe UI Light"/>
              </a:rPr>
              <a:t>Price per terabyte for leading vendors</a:t>
            </a:r>
          </a:p>
        </p:txBody>
      </p:sp>
      <p:sp>
        <p:nvSpPr>
          <p:cNvPr id="6" name="TextBox 5"/>
          <p:cNvSpPr txBox="1"/>
          <p:nvPr/>
        </p:nvSpPr>
        <p:spPr>
          <a:xfrm>
            <a:off x="6330311" y="1992216"/>
            <a:ext cx="3904772" cy="2431435"/>
          </a:xfrm>
          <a:prstGeom prst="rect">
            <a:avLst/>
          </a:prstGeom>
          <a:noFill/>
        </p:spPr>
        <p:txBody>
          <a:bodyPr wrap="square" lIns="0" tIns="0" rIns="0" bIns="0" rtlCol="0">
            <a:spAutoFit/>
          </a:bodyPr>
          <a:lstStyle/>
          <a:p>
            <a:pPr>
              <a:defRPr/>
            </a:pPr>
            <a:r>
              <a:rPr lang="en-US" sz="2400" dirty="0" smtClean="0">
                <a:solidFill>
                  <a:srgbClr val="FFFFFF"/>
                </a:solidFill>
                <a:latin typeface="Segoe UI Light"/>
              </a:rPr>
              <a:t>Significantly </a:t>
            </a:r>
            <a:r>
              <a:rPr lang="en-US" sz="4000" dirty="0" smtClean="0">
                <a:solidFill>
                  <a:srgbClr val="FFFFFF"/>
                </a:solidFill>
                <a:latin typeface="Segoe UI Light"/>
              </a:rPr>
              <a:t>lower price per terabyte </a:t>
            </a:r>
            <a:r>
              <a:rPr lang="en-US" sz="2400" dirty="0" smtClean="0">
                <a:solidFill>
                  <a:srgbClr val="FFFFFF"/>
                </a:solidFill>
                <a:latin typeface="Segoe UI Light"/>
              </a:rPr>
              <a:t>than </a:t>
            </a:r>
            <a:r>
              <a:rPr lang="en-US" sz="2400" dirty="0">
                <a:solidFill>
                  <a:srgbClr val="FFFFFF"/>
                </a:solidFill>
                <a:latin typeface="Segoe UI Light"/>
              </a:rPr>
              <a:t>the closest competitor</a:t>
            </a:r>
          </a:p>
          <a:p>
            <a:pPr>
              <a:defRPr/>
            </a:pPr>
            <a:endParaRPr lang="en-US" sz="5400" dirty="0">
              <a:solidFill>
                <a:srgbClr val="FFFFFF"/>
              </a:solidFill>
              <a:latin typeface="Segoe UI Light"/>
            </a:endParaRPr>
          </a:p>
        </p:txBody>
      </p:sp>
      <p:sp>
        <p:nvSpPr>
          <p:cNvPr id="7" name="TextBox 6"/>
          <p:cNvSpPr txBox="1"/>
          <p:nvPr/>
        </p:nvSpPr>
        <p:spPr>
          <a:xfrm>
            <a:off x="774441" y="2430439"/>
            <a:ext cx="4670282" cy="374935"/>
          </a:xfrm>
          <a:prstGeom prst="rect">
            <a:avLst/>
          </a:prstGeom>
          <a:noFill/>
        </p:spPr>
        <p:txBody>
          <a:bodyPr wrap="square" lIns="179285" tIns="179285" rIns="0" bIns="0" rtlCol="0">
            <a:spAutoFit/>
          </a:bodyPr>
          <a:lstStyle/>
          <a:p>
            <a:pPr algn="ctr" defTabSz="1218060">
              <a:lnSpc>
                <a:spcPct val="90000"/>
              </a:lnSpc>
              <a:defRPr/>
            </a:pPr>
            <a:r>
              <a:rPr lang="en-US" sz="1400" kern="0" spc="-38" dirty="0">
                <a:solidFill>
                  <a:srgbClr val="505050"/>
                </a:solidFill>
                <a:latin typeface="Segoe UI Light"/>
              </a:rPr>
              <a:t>Price per </a:t>
            </a:r>
            <a:r>
              <a:rPr lang="en-US" sz="1400" kern="0" spc="-38" dirty="0" smtClean="0">
                <a:solidFill>
                  <a:srgbClr val="505050"/>
                </a:solidFill>
                <a:latin typeface="Segoe UI Light"/>
              </a:rPr>
              <a:t>terabyte for user-available </a:t>
            </a:r>
            <a:r>
              <a:rPr lang="en-US" sz="1400" kern="0" spc="-38" dirty="0">
                <a:solidFill>
                  <a:srgbClr val="505050"/>
                </a:solidFill>
                <a:latin typeface="Segoe UI Light"/>
              </a:rPr>
              <a:t>s</a:t>
            </a:r>
            <a:r>
              <a:rPr lang="en-US" sz="1400" kern="0" spc="-38" dirty="0" smtClean="0">
                <a:solidFill>
                  <a:srgbClr val="505050"/>
                </a:solidFill>
                <a:latin typeface="Segoe UI Light"/>
              </a:rPr>
              <a:t>torage (compressed)</a:t>
            </a:r>
            <a:endParaRPr lang="en-US" sz="1400" kern="0" spc="-38" dirty="0">
              <a:solidFill>
                <a:srgbClr val="505050"/>
              </a:solidFill>
              <a:latin typeface="Segoe UI Light"/>
            </a:endParaRPr>
          </a:p>
        </p:txBody>
      </p:sp>
      <p:sp>
        <p:nvSpPr>
          <p:cNvPr id="8" name="TextBox 7"/>
          <p:cNvSpPr txBox="1"/>
          <p:nvPr/>
        </p:nvSpPr>
        <p:spPr>
          <a:xfrm>
            <a:off x="1460003" y="5243110"/>
            <a:ext cx="3320538" cy="513435"/>
          </a:xfrm>
          <a:prstGeom prst="rect">
            <a:avLst/>
          </a:prstGeom>
          <a:noFill/>
        </p:spPr>
        <p:txBody>
          <a:bodyPr wrap="square" lIns="179285" tIns="179285" rIns="0" bIns="0" rtlCol="0">
            <a:spAutoFit/>
          </a:bodyPr>
          <a:lstStyle/>
          <a:p>
            <a:pPr algn="ctr" defTabSz="1218060">
              <a:lnSpc>
                <a:spcPct val="90000"/>
              </a:lnSpc>
              <a:defRPr/>
            </a:pPr>
            <a:r>
              <a:rPr lang="en-US" sz="1200" kern="0" spc="-38" dirty="0" smtClean="0">
                <a:solidFill>
                  <a:srgbClr val="505050"/>
                </a:solidFill>
              </a:rPr>
              <a:t>NOTE: Orange line indicates average price per terabyte.</a:t>
            </a:r>
            <a:endParaRPr lang="en-US" sz="1200" kern="0" spc="-38" dirty="0">
              <a:solidFill>
                <a:srgbClr val="505050"/>
              </a:solidFill>
            </a:endParaRPr>
          </a:p>
        </p:txBody>
      </p:sp>
      <p:sp>
        <p:nvSpPr>
          <p:cNvPr id="9" name="TextBox 8"/>
          <p:cNvSpPr txBox="1"/>
          <p:nvPr/>
        </p:nvSpPr>
        <p:spPr>
          <a:xfrm rot="16200000">
            <a:off x="299708" y="3885917"/>
            <a:ext cx="978960" cy="347235"/>
          </a:xfrm>
          <a:prstGeom prst="rect">
            <a:avLst/>
          </a:prstGeom>
          <a:noFill/>
        </p:spPr>
        <p:txBody>
          <a:bodyPr wrap="square" lIns="179285" tIns="179285" rIns="0" bIns="0" rtlCol="0">
            <a:spAutoFit/>
          </a:bodyPr>
          <a:lstStyle/>
          <a:p>
            <a:pPr defTabSz="1218060">
              <a:lnSpc>
                <a:spcPct val="90000"/>
              </a:lnSpc>
              <a:defRPr/>
            </a:pPr>
            <a:r>
              <a:rPr lang="en-US" sz="1200" kern="0" spc="-38" dirty="0" smtClean="0">
                <a:solidFill>
                  <a:srgbClr val="505050"/>
                </a:solidFill>
                <a:latin typeface="Segoe UI Light"/>
              </a:rPr>
              <a:t>Thousands</a:t>
            </a:r>
            <a:endParaRPr lang="en-US" sz="1200" kern="0" spc="-38" dirty="0">
              <a:solidFill>
                <a:srgbClr val="505050"/>
              </a:solidFill>
              <a:latin typeface="Segoe UI Light"/>
            </a:endParaRPr>
          </a:p>
        </p:txBody>
      </p:sp>
      <p:sp>
        <p:nvSpPr>
          <p:cNvPr id="10" name="TextBox 9"/>
          <p:cNvSpPr txBox="1"/>
          <p:nvPr/>
        </p:nvSpPr>
        <p:spPr>
          <a:xfrm>
            <a:off x="1346043" y="4946232"/>
            <a:ext cx="978960" cy="319535"/>
          </a:xfrm>
          <a:prstGeom prst="rect">
            <a:avLst/>
          </a:prstGeom>
          <a:noFill/>
        </p:spPr>
        <p:txBody>
          <a:bodyPr wrap="square" lIns="179285" tIns="179285" rIns="0" bIns="0" rtlCol="0">
            <a:spAutoFit/>
          </a:bodyPr>
          <a:lstStyle/>
          <a:p>
            <a:pPr defTabSz="1218060">
              <a:lnSpc>
                <a:spcPct val="90000"/>
              </a:lnSpc>
              <a:defRPr/>
            </a:pPr>
            <a:r>
              <a:rPr lang="en-US" sz="1000" kern="0" spc="-38" dirty="0" smtClean="0">
                <a:solidFill>
                  <a:srgbClr val="505050"/>
                </a:solidFill>
                <a:latin typeface="Segoe UI Light"/>
              </a:rPr>
              <a:t>Oracle</a:t>
            </a:r>
            <a:endParaRPr lang="en-US" sz="1000" kern="0" spc="-38" dirty="0">
              <a:solidFill>
                <a:srgbClr val="505050"/>
              </a:solidFill>
              <a:latin typeface="Segoe UI Light"/>
            </a:endParaRPr>
          </a:p>
        </p:txBody>
      </p:sp>
      <p:sp>
        <p:nvSpPr>
          <p:cNvPr id="11" name="TextBox 10"/>
          <p:cNvSpPr txBox="1"/>
          <p:nvPr/>
        </p:nvSpPr>
        <p:spPr>
          <a:xfrm>
            <a:off x="2079623" y="4946232"/>
            <a:ext cx="978960" cy="319535"/>
          </a:xfrm>
          <a:prstGeom prst="rect">
            <a:avLst/>
          </a:prstGeom>
          <a:noFill/>
        </p:spPr>
        <p:txBody>
          <a:bodyPr wrap="square" lIns="179285" tIns="179285" rIns="0" bIns="0" rtlCol="0">
            <a:spAutoFit/>
          </a:bodyPr>
          <a:lstStyle/>
          <a:p>
            <a:pPr defTabSz="1218060">
              <a:lnSpc>
                <a:spcPct val="90000"/>
              </a:lnSpc>
              <a:defRPr/>
            </a:pPr>
            <a:r>
              <a:rPr lang="en-US" sz="1000" kern="0" spc="-38" dirty="0" smtClean="0">
                <a:solidFill>
                  <a:srgbClr val="505050"/>
                </a:solidFill>
                <a:latin typeface="Segoe UI Light"/>
              </a:rPr>
              <a:t>EMC</a:t>
            </a:r>
            <a:endParaRPr lang="en-US" sz="1000" kern="0" spc="-38" dirty="0">
              <a:solidFill>
                <a:srgbClr val="505050"/>
              </a:solidFill>
              <a:latin typeface="Segoe UI Light"/>
            </a:endParaRPr>
          </a:p>
        </p:txBody>
      </p:sp>
      <p:sp>
        <p:nvSpPr>
          <p:cNvPr id="12" name="TextBox 11"/>
          <p:cNvSpPr txBox="1"/>
          <p:nvPr/>
        </p:nvSpPr>
        <p:spPr>
          <a:xfrm>
            <a:off x="2830123" y="4946232"/>
            <a:ext cx="978960" cy="319535"/>
          </a:xfrm>
          <a:prstGeom prst="rect">
            <a:avLst/>
          </a:prstGeom>
          <a:noFill/>
        </p:spPr>
        <p:txBody>
          <a:bodyPr wrap="square" lIns="179285" tIns="179285" rIns="0" bIns="0" rtlCol="0">
            <a:spAutoFit/>
          </a:bodyPr>
          <a:lstStyle/>
          <a:p>
            <a:pPr defTabSz="1218060">
              <a:lnSpc>
                <a:spcPct val="90000"/>
              </a:lnSpc>
              <a:defRPr/>
            </a:pPr>
            <a:r>
              <a:rPr lang="en-US" sz="1000" kern="0" spc="-38" dirty="0" smtClean="0">
                <a:solidFill>
                  <a:srgbClr val="505050"/>
                </a:solidFill>
                <a:latin typeface="Segoe UI Light"/>
              </a:rPr>
              <a:t>IBM</a:t>
            </a:r>
            <a:endParaRPr lang="en-US" sz="1000" kern="0" spc="-38" dirty="0">
              <a:solidFill>
                <a:srgbClr val="505050"/>
              </a:solidFill>
              <a:latin typeface="Segoe UI Light"/>
            </a:endParaRPr>
          </a:p>
        </p:txBody>
      </p:sp>
      <p:sp>
        <p:nvSpPr>
          <p:cNvPr id="13" name="TextBox 12"/>
          <p:cNvSpPr txBox="1"/>
          <p:nvPr/>
        </p:nvSpPr>
        <p:spPr>
          <a:xfrm>
            <a:off x="3564694" y="4946232"/>
            <a:ext cx="978960" cy="319535"/>
          </a:xfrm>
          <a:prstGeom prst="rect">
            <a:avLst/>
          </a:prstGeom>
          <a:noFill/>
        </p:spPr>
        <p:txBody>
          <a:bodyPr wrap="square" lIns="179285" tIns="179285" rIns="0" bIns="0" rtlCol="0">
            <a:spAutoFit/>
          </a:bodyPr>
          <a:lstStyle/>
          <a:p>
            <a:pPr defTabSz="1218060">
              <a:lnSpc>
                <a:spcPct val="90000"/>
              </a:lnSpc>
              <a:defRPr/>
            </a:pPr>
            <a:r>
              <a:rPr lang="en-US" sz="1000" kern="0" spc="-38" dirty="0" smtClean="0">
                <a:solidFill>
                  <a:srgbClr val="505050"/>
                </a:solidFill>
                <a:latin typeface="Segoe UI Light"/>
              </a:rPr>
              <a:t>Teradata</a:t>
            </a:r>
            <a:endParaRPr lang="en-US" sz="1000" kern="0" spc="-38" dirty="0">
              <a:solidFill>
                <a:srgbClr val="505050"/>
              </a:solidFill>
              <a:latin typeface="Segoe UI Light"/>
            </a:endParaRPr>
          </a:p>
        </p:txBody>
      </p:sp>
      <p:sp>
        <p:nvSpPr>
          <p:cNvPr id="14" name="TextBox 13"/>
          <p:cNvSpPr txBox="1"/>
          <p:nvPr/>
        </p:nvSpPr>
        <p:spPr>
          <a:xfrm>
            <a:off x="4302982" y="4946232"/>
            <a:ext cx="978960" cy="319535"/>
          </a:xfrm>
          <a:prstGeom prst="rect">
            <a:avLst/>
          </a:prstGeom>
          <a:noFill/>
        </p:spPr>
        <p:txBody>
          <a:bodyPr wrap="square" lIns="179285" tIns="179285" rIns="0" bIns="0" rtlCol="0">
            <a:spAutoFit/>
          </a:bodyPr>
          <a:lstStyle/>
          <a:p>
            <a:pPr defTabSz="1218060">
              <a:lnSpc>
                <a:spcPct val="90000"/>
              </a:lnSpc>
              <a:defRPr/>
            </a:pPr>
            <a:r>
              <a:rPr lang="en-US" sz="1000" kern="0" spc="-38" dirty="0" smtClean="0">
                <a:solidFill>
                  <a:srgbClr val="505050"/>
                </a:solidFill>
                <a:latin typeface="Segoe UI Light"/>
              </a:rPr>
              <a:t>Microsoft</a:t>
            </a:r>
            <a:endParaRPr lang="en-US" sz="1000" kern="0" spc="-38" dirty="0">
              <a:solidFill>
                <a:srgbClr val="505050"/>
              </a:solidFill>
              <a:latin typeface="Segoe UI Light"/>
            </a:endParaRPr>
          </a:p>
        </p:txBody>
      </p:sp>
      <p:grpSp>
        <p:nvGrpSpPr>
          <p:cNvPr id="15" name="Group 14"/>
          <p:cNvGrpSpPr/>
          <p:nvPr/>
        </p:nvGrpSpPr>
        <p:grpSpPr>
          <a:xfrm>
            <a:off x="1330571" y="3053689"/>
            <a:ext cx="3749581" cy="1642025"/>
            <a:chOff x="1330571" y="2939389"/>
            <a:chExt cx="3749581" cy="1642025"/>
          </a:xfrm>
        </p:grpSpPr>
        <p:cxnSp>
          <p:nvCxnSpPr>
            <p:cNvPr id="16" name="Straight Connector 15"/>
            <p:cNvCxnSpPr/>
            <p:nvPr/>
          </p:nvCxnSpPr>
          <p:spPr>
            <a:xfrm>
              <a:off x="1330571" y="2939389"/>
              <a:ext cx="3749581" cy="0"/>
            </a:xfrm>
            <a:prstGeom prst="line">
              <a:avLst/>
            </a:prstGeom>
            <a:noFill/>
            <a:ln w="9525" cap="flat" cmpd="sng" algn="ctr">
              <a:solidFill>
                <a:srgbClr val="505050"/>
              </a:solidFill>
              <a:prstDash val="solid"/>
            </a:ln>
            <a:effectLst/>
          </p:spPr>
        </p:cxnSp>
        <p:cxnSp>
          <p:nvCxnSpPr>
            <p:cNvPr id="17" name="Straight Connector 16"/>
            <p:cNvCxnSpPr/>
            <p:nvPr/>
          </p:nvCxnSpPr>
          <p:spPr>
            <a:xfrm>
              <a:off x="1330571" y="3267794"/>
              <a:ext cx="3749581" cy="0"/>
            </a:xfrm>
            <a:prstGeom prst="line">
              <a:avLst/>
            </a:prstGeom>
            <a:noFill/>
            <a:ln w="9525" cap="flat" cmpd="sng" algn="ctr">
              <a:solidFill>
                <a:srgbClr val="505050"/>
              </a:solidFill>
              <a:prstDash val="solid"/>
            </a:ln>
            <a:effectLst/>
          </p:spPr>
        </p:cxnSp>
        <p:cxnSp>
          <p:nvCxnSpPr>
            <p:cNvPr id="18" name="Straight Connector 17"/>
            <p:cNvCxnSpPr/>
            <p:nvPr/>
          </p:nvCxnSpPr>
          <p:spPr>
            <a:xfrm>
              <a:off x="1330571" y="3596199"/>
              <a:ext cx="3749581" cy="0"/>
            </a:xfrm>
            <a:prstGeom prst="line">
              <a:avLst/>
            </a:prstGeom>
            <a:noFill/>
            <a:ln w="9525" cap="flat" cmpd="sng" algn="ctr">
              <a:solidFill>
                <a:srgbClr val="505050"/>
              </a:solidFill>
              <a:prstDash val="solid"/>
            </a:ln>
            <a:effectLst/>
          </p:spPr>
        </p:cxnSp>
        <p:cxnSp>
          <p:nvCxnSpPr>
            <p:cNvPr id="19" name="Straight Connector 18"/>
            <p:cNvCxnSpPr/>
            <p:nvPr/>
          </p:nvCxnSpPr>
          <p:spPr>
            <a:xfrm>
              <a:off x="1330571" y="3924604"/>
              <a:ext cx="3749581" cy="0"/>
            </a:xfrm>
            <a:prstGeom prst="line">
              <a:avLst/>
            </a:prstGeom>
            <a:noFill/>
            <a:ln w="9525" cap="flat" cmpd="sng" algn="ctr">
              <a:solidFill>
                <a:srgbClr val="505050"/>
              </a:solidFill>
              <a:prstDash val="solid"/>
            </a:ln>
            <a:effectLst/>
          </p:spPr>
        </p:cxnSp>
        <p:cxnSp>
          <p:nvCxnSpPr>
            <p:cNvPr id="20" name="Straight Connector 19"/>
            <p:cNvCxnSpPr/>
            <p:nvPr/>
          </p:nvCxnSpPr>
          <p:spPr>
            <a:xfrm>
              <a:off x="1330571" y="4253009"/>
              <a:ext cx="3749581" cy="0"/>
            </a:xfrm>
            <a:prstGeom prst="line">
              <a:avLst/>
            </a:prstGeom>
            <a:noFill/>
            <a:ln w="9525" cap="flat" cmpd="sng" algn="ctr">
              <a:solidFill>
                <a:srgbClr val="505050"/>
              </a:solidFill>
              <a:prstDash val="solid"/>
            </a:ln>
            <a:effectLst/>
          </p:spPr>
        </p:cxnSp>
        <p:cxnSp>
          <p:nvCxnSpPr>
            <p:cNvPr id="21" name="Straight Connector 20"/>
            <p:cNvCxnSpPr/>
            <p:nvPr/>
          </p:nvCxnSpPr>
          <p:spPr>
            <a:xfrm>
              <a:off x="1330571" y="4581414"/>
              <a:ext cx="3749581" cy="0"/>
            </a:xfrm>
            <a:prstGeom prst="line">
              <a:avLst/>
            </a:prstGeom>
            <a:noFill/>
            <a:ln w="9525" cap="flat" cmpd="sng" algn="ctr">
              <a:solidFill>
                <a:srgbClr val="505050"/>
              </a:solidFill>
              <a:prstDash val="solid"/>
            </a:ln>
            <a:effectLst/>
          </p:spPr>
        </p:cxnSp>
      </p:grpSp>
      <p:sp>
        <p:nvSpPr>
          <p:cNvPr id="22" name="TextBox 21"/>
          <p:cNvSpPr txBox="1"/>
          <p:nvPr/>
        </p:nvSpPr>
        <p:spPr>
          <a:xfrm>
            <a:off x="869367" y="2793175"/>
            <a:ext cx="489480" cy="319535"/>
          </a:xfrm>
          <a:prstGeom prst="rect">
            <a:avLst/>
          </a:prstGeom>
          <a:noFill/>
        </p:spPr>
        <p:txBody>
          <a:bodyPr wrap="square" lIns="179285" tIns="179285" rIns="0" bIns="0" rtlCol="0">
            <a:spAutoFit/>
          </a:bodyPr>
          <a:lstStyle/>
          <a:p>
            <a:pPr defTabSz="1218060">
              <a:lnSpc>
                <a:spcPct val="90000"/>
              </a:lnSpc>
              <a:defRPr/>
            </a:pPr>
            <a:r>
              <a:rPr lang="en-US" sz="1000" kern="0" spc="-38" dirty="0" smtClean="0">
                <a:solidFill>
                  <a:srgbClr val="505050"/>
                </a:solidFill>
                <a:latin typeface="Segoe UI Light"/>
              </a:rPr>
              <a:t>$30</a:t>
            </a:r>
            <a:endParaRPr lang="en-US" sz="1000" kern="0" spc="-38" dirty="0">
              <a:solidFill>
                <a:srgbClr val="505050"/>
              </a:solidFill>
              <a:latin typeface="Segoe UI Light"/>
            </a:endParaRPr>
          </a:p>
        </p:txBody>
      </p:sp>
      <p:sp>
        <p:nvSpPr>
          <p:cNvPr id="23" name="TextBox 22"/>
          <p:cNvSpPr txBox="1"/>
          <p:nvPr/>
        </p:nvSpPr>
        <p:spPr>
          <a:xfrm>
            <a:off x="860566" y="3127982"/>
            <a:ext cx="489480" cy="319535"/>
          </a:xfrm>
          <a:prstGeom prst="rect">
            <a:avLst/>
          </a:prstGeom>
          <a:noFill/>
        </p:spPr>
        <p:txBody>
          <a:bodyPr wrap="square" lIns="179285" tIns="179285" rIns="0" bIns="0" rtlCol="0">
            <a:spAutoFit/>
          </a:bodyPr>
          <a:lstStyle/>
          <a:p>
            <a:pPr defTabSz="1218060">
              <a:lnSpc>
                <a:spcPct val="90000"/>
              </a:lnSpc>
              <a:defRPr/>
            </a:pPr>
            <a:r>
              <a:rPr lang="en-US" sz="1000" kern="0" spc="-38" dirty="0" smtClean="0">
                <a:solidFill>
                  <a:srgbClr val="505050"/>
                </a:solidFill>
                <a:latin typeface="Segoe UI Light"/>
              </a:rPr>
              <a:t>$25</a:t>
            </a:r>
            <a:endParaRPr lang="en-US" sz="1000" kern="0" spc="-38" dirty="0">
              <a:solidFill>
                <a:srgbClr val="505050"/>
              </a:solidFill>
              <a:latin typeface="Segoe UI Light"/>
            </a:endParaRPr>
          </a:p>
        </p:txBody>
      </p:sp>
      <p:sp>
        <p:nvSpPr>
          <p:cNvPr id="24" name="TextBox 23"/>
          <p:cNvSpPr txBox="1"/>
          <p:nvPr/>
        </p:nvSpPr>
        <p:spPr>
          <a:xfrm>
            <a:off x="869367" y="3462186"/>
            <a:ext cx="489480" cy="319535"/>
          </a:xfrm>
          <a:prstGeom prst="rect">
            <a:avLst/>
          </a:prstGeom>
          <a:noFill/>
        </p:spPr>
        <p:txBody>
          <a:bodyPr wrap="square" lIns="179285" tIns="179285" rIns="0" bIns="0" rtlCol="0">
            <a:spAutoFit/>
          </a:bodyPr>
          <a:lstStyle/>
          <a:p>
            <a:pPr defTabSz="1218060">
              <a:lnSpc>
                <a:spcPct val="90000"/>
              </a:lnSpc>
              <a:defRPr/>
            </a:pPr>
            <a:r>
              <a:rPr lang="en-US" sz="1000" kern="0" spc="-38" dirty="0" smtClean="0">
                <a:solidFill>
                  <a:srgbClr val="505050"/>
                </a:solidFill>
                <a:latin typeface="Segoe UI Light"/>
              </a:rPr>
              <a:t>$20</a:t>
            </a:r>
            <a:endParaRPr lang="en-US" sz="1000" kern="0" spc="-38" dirty="0">
              <a:solidFill>
                <a:srgbClr val="505050"/>
              </a:solidFill>
              <a:latin typeface="Segoe UI Light"/>
            </a:endParaRPr>
          </a:p>
        </p:txBody>
      </p:sp>
      <p:sp>
        <p:nvSpPr>
          <p:cNvPr id="25" name="TextBox 24"/>
          <p:cNvSpPr txBox="1"/>
          <p:nvPr/>
        </p:nvSpPr>
        <p:spPr>
          <a:xfrm>
            <a:off x="879452" y="3792083"/>
            <a:ext cx="489480" cy="319535"/>
          </a:xfrm>
          <a:prstGeom prst="rect">
            <a:avLst/>
          </a:prstGeom>
          <a:noFill/>
        </p:spPr>
        <p:txBody>
          <a:bodyPr wrap="square" lIns="179285" tIns="179285" rIns="0" bIns="0" rtlCol="0">
            <a:spAutoFit/>
          </a:bodyPr>
          <a:lstStyle/>
          <a:p>
            <a:pPr defTabSz="1218060">
              <a:lnSpc>
                <a:spcPct val="90000"/>
              </a:lnSpc>
              <a:defRPr/>
            </a:pPr>
            <a:r>
              <a:rPr lang="en-US" sz="1000" kern="0" spc="-38" dirty="0" smtClean="0">
                <a:solidFill>
                  <a:srgbClr val="505050"/>
                </a:solidFill>
                <a:latin typeface="Segoe UI Light"/>
              </a:rPr>
              <a:t>$15</a:t>
            </a:r>
            <a:endParaRPr lang="en-US" sz="1000" kern="0" spc="-38" dirty="0">
              <a:solidFill>
                <a:srgbClr val="505050"/>
              </a:solidFill>
              <a:latin typeface="Segoe UI Light"/>
            </a:endParaRPr>
          </a:p>
        </p:txBody>
      </p:sp>
      <p:sp>
        <p:nvSpPr>
          <p:cNvPr id="26" name="TextBox 25"/>
          <p:cNvSpPr txBox="1"/>
          <p:nvPr/>
        </p:nvSpPr>
        <p:spPr>
          <a:xfrm>
            <a:off x="889254" y="4125751"/>
            <a:ext cx="489480" cy="319535"/>
          </a:xfrm>
          <a:prstGeom prst="rect">
            <a:avLst/>
          </a:prstGeom>
          <a:noFill/>
        </p:spPr>
        <p:txBody>
          <a:bodyPr wrap="square" lIns="179285" tIns="179285" rIns="0" bIns="0" rtlCol="0">
            <a:spAutoFit/>
          </a:bodyPr>
          <a:lstStyle/>
          <a:p>
            <a:pPr defTabSz="1218060">
              <a:lnSpc>
                <a:spcPct val="90000"/>
              </a:lnSpc>
              <a:defRPr/>
            </a:pPr>
            <a:r>
              <a:rPr lang="en-US" sz="1000" kern="0" spc="-38" dirty="0" smtClean="0">
                <a:solidFill>
                  <a:srgbClr val="505050"/>
                </a:solidFill>
                <a:latin typeface="Segoe UI Light"/>
              </a:rPr>
              <a:t>$10</a:t>
            </a:r>
            <a:endParaRPr lang="en-US" sz="1000" kern="0" spc="-38" dirty="0">
              <a:solidFill>
                <a:srgbClr val="505050"/>
              </a:solidFill>
              <a:latin typeface="Segoe UI Light"/>
            </a:endParaRPr>
          </a:p>
        </p:txBody>
      </p:sp>
      <p:sp>
        <p:nvSpPr>
          <p:cNvPr id="27" name="TextBox 26"/>
          <p:cNvSpPr txBox="1"/>
          <p:nvPr/>
        </p:nvSpPr>
        <p:spPr>
          <a:xfrm>
            <a:off x="928536" y="4454831"/>
            <a:ext cx="489480" cy="319535"/>
          </a:xfrm>
          <a:prstGeom prst="rect">
            <a:avLst/>
          </a:prstGeom>
          <a:noFill/>
        </p:spPr>
        <p:txBody>
          <a:bodyPr wrap="square" lIns="179285" tIns="179285" rIns="0" bIns="0" rtlCol="0">
            <a:spAutoFit/>
          </a:bodyPr>
          <a:lstStyle/>
          <a:p>
            <a:pPr defTabSz="1218060">
              <a:lnSpc>
                <a:spcPct val="90000"/>
              </a:lnSpc>
              <a:defRPr/>
            </a:pPr>
            <a:r>
              <a:rPr lang="en-US" sz="1000" kern="0" spc="-38" dirty="0" smtClean="0">
                <a:solidFill>
                  <a:srgbClr val="505050"/>
                </a:solidFill>
                <a:latin typeface="Segoe UI Light"/>
              </a:rPr>
              <a:t>$5</a:t>
            </a:r>
            <a:endParaRPr lang="en-US" sz="1000" kern="0" spc="-38" dirty="0">
              <a:solidFill>
                <a:srgbClr val="505050"/>
              </a:solidFill>
              <a:latin typeface="Segoe UI Light"/>
            </a:endParaRPr>
          </a:p>
        </p:txBody>
      </p:sp>
      <p:sp>
        <p:nvSpPr>
          <p:cNvPr id="28" name="TextBox 27"/>
          <p:cNvSpPr txBox="1"/>
          <p:nvPr/>
        </p:nvSpPr>
        <p:spPr>
          <a:xfrm>
            <a:off x="927843" y="4778326"/>
            <a:ext cx="489480" cy="319535"/>
          </a:xfrm>
          <a:prstGeom prst="rect">
            <a:avLst/>
          </a:prstGeom>
          <a:noFill/>
        </p:spPr>
        <p:txBody>
          <a:bodyPr wrap="square" lIns="179285" tIns="179285" rIns="0" bIns="0" rtlCol="0">
            <a:spAutoFit/>
          </a:bodyPr>
          <a:lstStyle/>
          <a:p>
            <a:pPr defTabSz="1218060">
              <a:lnSpc>
                <a:spcPct val="90000"/>
              </a:lnSpc>
              <a:defRPr/>
            </a:pPr>
            <a:r>
              <a:rPr lang="en-US" sz="1000" kern="0" spc="-38" dirty="0" smtClean="0">
                <a:solidFill>
                  <a:srgbClr val="505050"/>
                </a:solidFill>
                <a:latin typeface="Segoe UI Light"/>
              </a:rPr>
              <a:t>$0</a:t>
            </a:r>
            <a:endParaRPr lang="en-US" sz="1000" kern="0" spc="-38" dirty="0">
              <a:solidFill>
                <a:srgbClr val="505050"/>
              </a:solidFill>
              <a:latin typeface="Segoe UI Light"/>
            </a:endParaRPr>
          </a:p>
        </p:txBody>
      </p:sp>
      <p:sp>
        <p:nvSpPr>
          <p:cNvPr id="29" name="Rectangle 28"/>
          <p:cNvSpPr/>
          <p:nvPr/>
        </p:nvSpPr>
        <p:spPr>
          <a:xfrm>
            <a:off x="1515649" y="3140692"/>
            <a:ext cx="427654" cy="1880887"/>
          </a:xfrm>
          <a:prstGeom prst="rect">
            <a:avLst/>
          </a:prstGeom>
          <a:solidFill>
            <a:srgbClr val="FFFFFF">
              <a:lumMod val="65000"/>
            </a:srgbClr>
          </a:solidFill>
          <a:ln w="25400" cap="flat" cmpd="sng" algn="ctr">
            <a:noFill/>
            <a:prstDash val="solid"/>
          </a:ln>
          <a:effectLst/>
        </p:spPr>
        <p:txBody>
          <a:bodyPr rtlCol="0" anchor="ctr"/>
          <a:lstStyle/>
          <a:p>
            <a:pPr algn="ctr" defTabSz="932468">
              <a:defRPr/>
            </a:pPr>
            <a:endParaRPr lang="en-US" kern="0" dirty="0">
              <a:solidFill>
                <a:srgbClr val="FFFFFF"/>
              </a:solidFill>
            </a:endParaRPr>
          </a:p>
        </p:txBody>
      </p:sp>
      <p:sp>
        <p:nvSpPr>
          <p:cNvPr id="30" name="Rectangle 29"/>
          <p:cNvSpPr/>
          <p:nvPr/>
        </p:nvSpPr>
        <p:spPr>
          <a:xfrm>
            <a:off x="2257976" y="4076451"/>
            <a:ext cx="427654" cy="945128"/>
          </a:xfrm>
          <a:prstGeom prst="rect">
            <a:avLst/>
          </a:prstGeom>
          <a:solidFill>
            <a:srgbClr val="FFFFFF">
              <a:lumMod val="65000"/>
            </a:srgbClr>
          </a:solidFill>
          <a:ln w="25400" cap="flat" cmpd="sng" algn="ctr">
            <a:noFill/>
            <a:prstDash val="solid"/>
          </a:ln>
          <a:effectLst/>
        </p:spPr>
        <p:txBody>
          <a:bodyPr rtlCol="0" anchor="ctr"/>
          <a:lstStyle/>
          <a:p>
            <a:pPr algn="ctr" defTabSz="932468">
              <a:defRPr/>
            </a:pPr>
            <a:endParaRPr lang="en-US" kern="0" dirty="0">
              <a:solidFill>
                <a:srgbClr val="FFFFFF"/>
              </a:solidFill>
            </a:endParaRPr>
          </a:p>
        </p:txBody>
      </p:sp>
      <p:sp>
        <p:nvSpPr>
          <p:cNvPr id="31" name="Rectangle 30"/>
          <p:cNvSpPr/>
          <p:nvPr/>
        </p:nvSpPr>
        <p:spPr>
          <a:xfrm>
            <a:off x="3000303" y="4192090"/>
            <a:ext cx="427654" cy="836640"/>
          </a:xfrm>
          <a:prstGeom prst="rect">
            <a:avLst/>
          </a:prstGeom>
          <a:solidFill>
            <a:srgbClr val="FFFFFF">
              <a:lumMod val="65000"/>
            </a:srgbClr>
          </a:solidFill>
          <a:ln w="25400" cap="flat" cmpd="sng" algn="ctr">
            <a:noFill/>
            <a:prstDash val="solid"/>
          </a:ln>
          <a:effectLst/>
        </p:spPr>
        <p:txBody>
          <a:bodyPr rtlCol="0" anchor="ctr"/>
          <a:lstStyle/>
          <a:p>
            <a:pPr algn="ctr" defTabSz="932468">
              <a:defRPr/>
            </a:pPr>
            <a:endParaRPr lang="en-US" kern="0" dirty="0">
              <a:solidFill>
                <a:srgbClr val="FFFFFF"/>
              </a:solidFill>
            </a:endParaRPr>
          </a:p>
        </p:txBody>
      </p:sp>
      <p:sp>
        <p:nvSpPr>
          <p:cNvPr id="32" name="Rectangle 31"/>
          <p:cNvSpPr/>
          <p:nvPr/>
        </p:nvSpPr>
        <p:spPr>
          <a:xfrm>
            <a:off x="3742630" y="4503419"/>
            <a:ext cx="427654" cy="518159"/>
          </a:xfrm>
          <a:prstGeom prst="rect">
            <a:avLst/>
          </a:prstGeom>
          <a:solidFill>
            <a:srgbClr val="FFFFFF">
              <a:lumMod val="65000"/>
            </a:srgbClr>
          </a:solidFill>
          <a:ln w="25400" cap="flat" cmpd="sng" algn="ctr">
            <a:noFill/>
            <a:prstDash val="solid"/>
          </a:ln>
          <a:effectLst/>
        </p:spPr>
        <p:txBody>
          <a:bodyPr rtlCol="0" anchor="ctr"/>
          <a:lstStyle/>
          <a:p>
            <a:pPr algn="ctr" defTabSz="932468">
              <a:defRPr/>
            </a:pPr>
            <a:endParaRPr lang="en-US" kern="0" dirty="0">
              <a:solidFill>
                <a:srgbClr val="FFFFFF"/>
              </a:solidFill>
            </a:endParaRPr>
          </a:p>
        </p:txBody>
      </p:sp>
      <p:sp>
        <p:nvSpPr>
          <p:cNvPr id="33" name="Rectangle 32"/>
          <p:cNvSpPr/>
          <p:nvPr/>
        </p:nvSpPr>
        <p:spPr>
          <a:xfrm>
            <a:off x="4484957" y="4673679"/>
            <a:ext cx="427654" cy="347899"/>
          </a:xfrm>
          <a:prstGeom prst="rect">
            <a:avLst/>
          </a:prstGeom>
          <a:solidFill>
            <a:srgbClr val="DC3C00"/>
          </a:solidFill>
          <a:ln w="25400" cap="flat" cmpd="sng" algn="ctr">
            <a:noFill/>
            <a:prstDash val="solid"/>
          </a:ln>
          <a:effectLst/>
        </p:spPr>
        <p:txBody>
          <a:bodyPr rtlCol="0" anchor="ctr"/>
          <a:lstStyle/>
          <a:p>
            <a:pPr algn="ctr" defTabSz="932468">
              <a:defRPr/>
            </a:pPr>
            <a:endParaRPr lang="en-US" kern="0" dirty="0">
              <a:solidFill>
                <a:srgbClr val="FFFFFF"/>
              </a:solidFill>
            </a:endParaRPr>
          </a:p>
        </p:txBody>
      </p:sp>
      <p:cxnSp>
        <p:nvCxnSpPr>
          <p:cNvPr id="34" name="Straight Connector 33"/>
          <p:cNvCxnSpPr/>
          <p:nvPr/>
        </p:nvCxnSpPr>
        <p:spPr>
          <a:xfrm>
            <a:off x="1330571" y="4192089"/>
            <a:ext cx="3749040" cy="0"/>
          </a:xfrm>
          <a:prstGeom prst="line">
            <a:avLst/>
          </a:prstGeom>
          <a:noFill/>
          <a:ln w="15875" cap="flat" cmpd="sng" algn="ctr">
            <a:solidFill>
              <a:srgbClr val="DC3C00"/>
            </a:solidFill>
            <a:prstDash val="dash"/>
          </a:ln>
          <a:effectLst/>
        </p:spPr>
      </p:cxnSp>
      <p:cxnSp>
        <p:nvCxnSpPr>
          <p:cNvPr id="35" name="Straight Connector 34"/>
          <p:cNvCxnSpPr/>
          <p:nvPr/>
        </p:nvCxnSpPr>
        <p:spPr>
          <a:xfrm>
            <a:off x="1330570" y="5021578"/>
            <a:ext cx="3749581" cy="0"/>
          </a:xfrm>
          <a:prstGeom prst="line">
            <a:avLst/>
          </a:prstGeom>
          <a:noFill/>
          <a:ln w="9525" cap="flat" cmpd="sng" algn="ctr">
            <a:solidFill>
              <a:srgbClr val="505050"/>
            </a:solidFill>
            <a:prstDash val="solid"/>
          </a:ln>
          <a:effectLst/>
        </p:spPr>
      </p:cxnSp>
      <p:grpSp>
        <p:nvGrpSpPr>
          <p:cNvPr id="36" name="Group 35"/>
          <p:cNvGrpSpPr/>
          <p:nvPr/>
        </p:nvGrpSpPr>
        <p:grpSpPr>
          <a:xfrm>
            <a:off x="10608516" y="2281793"/>
            <a:ext cx="1228161" cy="1298281"/>
            <a:chOff x="6318141" y="3382094"/>
            <a:chExt cx="1682750" cy="1778824"/>
          </a:xfrm>
        </p:grpSpPr>
        <p:grpSp>
          <p:nvGrpSpPr>
            <p:cNvPr id="37" name="Group 39"/>
            <p:cNvGrpSpPr>
              <a:grpSpLocks noChangeAspect="1"/>
            </p:cNvGrpSpPr>
            <p:nvPr/>
          </p:nvGrpSpPr>
          <p:grpSpPr bwMode="auto">
            <a:xfrm>
              <a:off x="6318141" y="3382094"/>
              <a:ext cx="1682750" cy="1244600"/>
              <a:chOff x="4005" y="2849"/>
              <a:chExt cx="1060" cy="784"/>
            </a:xfrm>
            <a:solidFill>
              <a:srgbClr val="DCDCDC"/>
            </a:solidFill>
          </p:grpSpPr>
          <p:sp>
            <p:nvSpPr>
              <p:cNvPr id="42" name="Freeform 40"/>
              <p:cNvSpPr>
                <a:spLocks noEditPoints="1"/>
              </p:cNvSpPr>
              <p:nvPr/>
            </p:nvSpPr>
            <p:spPr bwMode="auto">
              <a:xfrm>
                <a:off x="4005" y="2849"/>
                <a:ext cx="1060" cy="784"/>
              </a:xfrm>
              <a:custGeom>
                <a:avLst/>
                <a:gdLst>
                  <a:gd name="T0" fmla="*/ 194 w 204"/>
                  <a:gd name="T1" fmla="*/ 0 h 150"/>
                  <a:gd name="T2" fmla="*/ 10 w 204"/>
                  <a:gd name="T3" fmla="*/ 0 h 150"/>
                  <a:gd name="T4" fmla="*/ 0 w 204"/>
                  <a:gd name="T5" fmla="*/ 10 h 150"/>
                  <a:gd name="T6" fmla="*/ 0 w 204"/>
                  <a:gd name="T7" fmla="*/ 20 h 150"/>
                  <a:gd name="T8" fmla="*/ 0 w 204"/>
                  <a:gd name="T9" fmla="*/ 20 h 150"/>
                  <a:gd name="T10" fmla="*/ 0 w 204"/>
                  <a:gd name="T11" fmla="*/ 140 h 150"/>
                  <a:gd name="T12" fmla="*/ 10 w 204"/>
                  <a:gd name="T13" fmla="*/ 150 h 150"/>
                  <a:gd name="T14" fmla="*/ 194 w 204"/>
                  <a:gd name="T15" fmla="*/ 150 h 150"/>
                  <a:gd name="T16" fmla="*/ 204 w 204"/>
                  <a:gd name="T17" fmla="*/ 140 h 150"/>
                  <a:gd name="T18" fmla="*/ 204 w 204"/>
                  <a:gd name="T19" fmla="*/ 23 h 150"/>
                  <a:gd name="T20" fmla="*/ 204 w 204"/>
                  <a:gd name="T21" fmla="*/ 20 h 150"/>
                  <a:gd name="T22" fmla="*/ 204 w 204"/>
                  <a:gd name="T23" fmla="*/ 10 h 150"/>
                  <a:gd name="T24" fmla="*/ 194 w 204"/>
                  <a:gd name="T25" fmla="*/ 0 h 150"/>
                  <a:gd name="T26" fmla="*/ 194 w 204"/>
                  <a:gd name="T27" fmla="*/ 140 h 150"/>
                  <a:gd name="T28" fmla="*/ 194 w 204"/>
                  <a:gd name="T29" fmla="*/ 140 h 150"/>
                  <a:gd name="T30" fmla="*/ 194 w 204"/>
                  <a:gd name="T31" fmla="*/ 140 h 150"/>
                  <a:gd name="T32" fmla="*/ 10 w 204"/>
                  <a:gd name="T33" fmla="*/ 140 h 150"/>
                  <a:gd name="T34" fmla="*/ 10 w 204"/>
                  <a:gd name="T35" fmla="*/ 140 h 150"/>
                  <a:gd name="T36" fmla="*/ 10 w 204"/>
                  <a:gd name="T37" fmla="*/ 20 h 150"/>
                  <a:gd name="T38" fmla="*/ 10 w 204"/>
                  <a:gd name="T39" fmla="*/ 20 h 150"/>
                  <a:gd name="T40" fmla="*/ 194 w 204"/>
                  <a:gd name="T41" fmla="*/ 20 h 150"/>
                  <a:gd name="T42" fmla="*/ 194 w 204"/>
                  <a:gd name="T43" fmla="*/ 20 h 150"/>
                  <a:gd name="T44" fmla="*/ 194 w 204"/>
                  <a:gd name="T45" fmla="*/ 14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4" h="150">
                    <a:moveTo>
                      <a:pt x="194" y="0"/>
                    </a:moveTo>
                    <a:cubicBezTo>
                      <a:pt x="10" y="0"/>
                      <a:pt x="10" y="0"/>
                      <a:pt x="10" y="0"/>
                    </a:cubicBezTo>
                    <a:cubicBezTo>
                      <a:pt x="4" y="0"/>
                      <a:pt x="0" y="4"/>
                      <a:pt x="0" y="10"/>
                    </a:cubicBezTo>
                    <a:cubicBezTo>
                      <a:pt x="0" y="20"/>
                      <a:pt x="0" y="20"/>
                      <a:pt x="0" y="20"/>
                    </a:cubicBezTo>
                    <a:cubicBezTo>
                      <a:pt x="0" y="20"/>
                      <a:pt x="0" y="20"/>
                      <a:pt x="0" y="20"/>
                    </a:cubicBezTo>
                    <a:cubicBezTo>
                      <a:pt x="0" y="140"/>
                      <a:pt x="0" y="140"/>
                      <a:pt x="0" y="140"/>
                    </a:cubicBezTo>
                    <a:cubicBezTo>
                      <a:pt x="0" y="145"/>
                      <a:pt x="4" y="150"/>
                      <a:pt x="10" y="150"/>
                    </a:cubicBezTo>
                    <a:cubicBezTo>
                      <a:pt x="194" y="150"/>
                      <a:pt x="194" y="150"/>
                      <a:pt x="194" y="150"/>
                    </a:cubicBezTo>
                    <a:cubicBezTo>
                      <a:pt x="200" y="150"/>
                      <a:pt x="204" y="145"/>
                      <a:pt x="204" y="140"/>
                    </a:cubicBezTo>
                    <a:cubicBezTo>
                      <a:pt x="204" y="23"/>
                      <a:pt x="204" y="23"/>
                      <a:pt x="204" y="23"/>
                    </a:cubicBezTo>
                    <a:cubicBezTo>
                      <a:pt x="204" y="20"/>
                      <a:pt x="204" y="20"/>
                      <a:pt x="204" y="20"/>
                    </a:cubicBezTo>
                    <a:cubicBezTo>
                      <a:pt x="204" y="10"/>
                      <a:pt x="204" y="10"/>
                      <a:pt x="204" y="10"/>
                    </a:cubicBezTo>
                    <a:cubicBezTo>
                      <a:pt x="204" y="4"/>
                      <a:pt x="200" y="0"/>
                      <a:pt x="194" y="0"/>
                    </a:cubicBezTo>
                    <a:close/>
                    <a:moveTo>
                      <a:pt x="194" y="140"/>
                    </a:moveTo>
                    <a:cubicBezTo>
                      <a:pt x="194" y="140"/>
                      <a:pt x="194" y="140"/>
                      <a:pt x="194" y="140"/>
                    </a:cubicBezTo>
                    <a:cubicBezTo>
                      <a:pt x="194" y="140"/>
                      <a:pt x="194" y="140"/>
                      <a:pt x="194" y="140"/>
                    </a:cubicBezTo>
                    <a:cubicBezTo>
                      <a:pt x="10" y="140"/>
                      <a:pt x="10" y="140"/>
                      <a:pt x="10" y="140"/>
                    </a:cubicBezTo>
                    <a:cubicBezTo>
                      <a:pt x="10" y="140"/>
                      <a:pt x="10" y="140"/>
                      <a:pt x="10" y="140"/>
                    </a:cubicBezTo>
                    <a:cubicBezTo>
                      <a:pt x="10" y="20"/>
                      <a:pt x="10" y="20"/>
                      <a:pt x="10" y="20"/>
                    </a:cubicBezTo>
                    <a:cubicBezTo>
                      <a:pt x="10" y="20"/>
                      <a:pt x="10" y="20"/>
                      <a:pt x="10" y="20"/>
                    </a:cubicBezTo>
                    <a:cubicBezTo>
                      <a:pt x="194" y="20"/>
                      <a:pt x="194" y="20"/>
                      <a:pt x="194" y="20"/>
                    </a:cubicBezTo>
                    <a:cubicBezTo>
                      <a:pt x="194" y="20"/>
                      <a:pt x="194" y="20"/>
                      <a:pt x="194" y="20"/>
                    </a:cubicBezTo>
                    <a:lnTo>
                      <a:pt x="194"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000000"/>
                  </a:solidFill>
                </a:endParaRPr>
              </a:p>
            </p:txBody>
          </p:sp>
          <p:sp>
            <p:nvSpPr>
              <p:cNvPr id="43" name="Freeform 41"/>
              <p:cNvSpPr>
                <a:spLocks noEditPoints="1"/>
              </p:cNvSpPr>
              <p:nvPr/>
            </p:nvSpPr>
            <p:spPr bwMode="auto">
              <a:xfrm>
                <a:off x="4181" y="3043"/>
                <a:ext cx="120" cy="193"/>
              </a:xfrm>
              <a:custGeom>
                <a:avLst/>
                <a:gdLst>
                  <a:gd name="T0" fmla="*/ 23 w 23"/>
                  <a:gd name="T1" fmla="*/ 18 h 37"/>
                  <a:gd name="T2" fmla="*/ 20 w 23"/>
                  <a:gd name="T3" fmla="*/ 33 h 37"/>
                  <a:gd name="T4" fmla="*/ 11 w 23"/>
                  <a:gd name="T5" fmla="*/ 37 h 37"/>
                  <a:gd name="T6" fmla="*/ 3 w 23"/>
                  <a:gd name="T7" fmla="*/ 33 h 37"/>
                  <a:gd name="T8" fmla="*/ 0 w 23"/>
                  <a:gd name="T9" fmla="*/ 19 h 37"/>
                  <a:gd name="T10" fmla="*/ 3 w 23"/>
                  <a:gd name="T11" fmla="*/ 4 h 37"/>
                  <a:gd name="T12" fmla="*/ 12 w 23"/>
                  <a:gd name="T13" fmla="*/ 0 h 37"/>
                  <a:gd name="T14" fmla="*/ 23 w 23"/>
                  <a:gd name="T15" fmla="*/ 18 h 37"/>
                  <a:gd name="T16" fmla="*/ 19 w 23"/>
                  <a:gd name="T17" fmla="*/ 19 h 37"/>
                  <a:gd name="T18" fmla="*/ 12 w 23"/>
                  <a:gd name="T19" fmla="*/ 3 h 37"/>
                  <a:gd name="T20" fmla="*/ 4 w 23"/>
                  <a:gd name="T21" fmla="*/ 19 h 37"/>
                  <a:gd name="T22" fmla="*/ 12 w 23"/>
                  <a:gd name="T23" fmla="*/ 34 h 37"/>
                  <a:gd name="T24" fmla="*/ 19 w 23"/>
                  <a:gd name="T25"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37">
                    <a:moveTo>
                      <a:pt x="23" y="18"/>
                    </a:moveTo>
                    <a:cubicBezTo>
                      <a:pt x="23" y="25"/>
                      <a:pt x="22" y="30"/>
                      <a:pt x="20" y="33"/>
                    </a:cubicBezTo>
                    <a:cubicBezTo>
                      <a:pt x="18" y="36"/>
                      <a:pt x="15" y="37"/>
                      <a:pt x="11" y="37"/>
                    </a:cubicBezTo>
                    <a:cubicBezTo>
                      <a:pt x="8" y="37"/>
                      <a:pt x="5" y="36"/>
                      <a:pt x="3" y="33"/>
                    </a:cubicBezTo>
                    <a:cubicBezTo>
                      <a:pt x="1" y="30"/>
                      <a:pt x="0" y="25"/>
                      <a:pt x="0" y="19"/>
                    </a:cubicBezTo>
                    <a:cubicBezTo>
                      <a:pt x="0" y="13"/>
                      <a:pt x="1" y="7"/>
                      <a:pt x="3" y="4"/>
                    </a:cubicBezTo>
                    <a:cubicBezTo>
                      <a:pt x="5" y="1"/>
                      <a:pt x="8" y="0"/>
                      <a:pt x="12" y="0"/>
                    </a:cubicBezTo>
                    <a:cubicBezTo>
                      <a:pt x="20" y="0"/>
                      <a:pt x="23" y="6"/>
                      <a:pt x="23" y="18"/>
                    </a:cubicBezTo>
                    <a:close/>
                    <a:moveTo>
                      <a:pt x="19" y="19"/>
                    </a:moveTo>
                    <a:cubicBezTo>
                      <a:pt x="19" y="8"/>
                      <a:pt x="17" y="3"/>
                      <a:pt x="12" y="3"/>
                    </a:cubicBezTo>
                    <a:cubicBezTo>
                      <a:pt x="7" y="3"/>
                      <a:pt x="4" y="9"/>
                      <a:pt x="4" y="19"/>
                    </a:cubicBezTo>
                    <a:cubicBezTo>
                      <a:pt x="4" y="29"/>
                      <a:pt x="6" y="34"/>
                      <a:pt x="12" y="34"/>
                    </a:cubicBezTo>
                    <a:cubicBezTo>
                      <a:pt x="17" y="34"/>
                      <a:pt x="19" y="29"/>
                      <a:pt x="19"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000000"/>
                  </a:solidFill>
                </a:endParaRPr>
              </a:p>
            </p:txBody>
          </p:sp>
          <p:sp>
            <p:nvSpPr>
              <p:cNvPr id="44" name="Freeform 42"/>
              <p:cNvSpPr>
                <a:spLocks/>
              </p:cNvSpPr>
              <p:nvPr/>
            </p:nvSpPr>
            <p:spPr bwMode="auto">
              <a:xfrm>
                <a:off x="4337" y="3043"/>
                <a:ext cx="109" cy="193"/>
              </a:xfrm>
              <a:custGeom>
                <a:avLst/>
                <a:gdLst>
                  <a:gd name="T0" fmla="*/ 109 w 109"/>
                  <a:gd name="T1" fmla="*/ 193 h 193"/>
                  <a:gd name="T2" fmla="*/ 0 w 109"/>
                  <a:gd name="T3" fmla="*/ 193 h 193"/>
                  <a:gd name="T4" fmla="*/ 0 w 109"/>
                  <a:gd name="T5" fmla="*/ 172 h 193"/>
                  <a:gd name="T6" fmla="*/ 42 w 109"/>
                  <a:gd name="T7" fmla="*/ 172 h 193"/>
                  <a:gd name="T8" fmla="*/ 42 w 109"/>
                  <a:gd name="T9" fmla="*/ 26 h 193"/>
                  <a:gd name="T10" fmla="*/ 0 w 109"/>
                  <a:gd name="T11" fmla="*/ 36 h 193"/>
                  <a:gd name="T12" fmla="*/ 0 w 109"/>
                  <a:gd name="T13" fmla="*/ 15 h 193"/>
                  <a:gd name="T14" fmla="*/ 63 w 109"/>
                  <a:gd name="T15" fmla="*/ 0 h 193"/>
                  <a:gd name="T16" fmla="*/ 63 w 109"/>
                  <a:gd name="T17" fmla="*/ 172 h 193"/>
                  <a:gd name="T18" fmla="*/ 109 w 109"/>
                  <a:gd name="T19" fmla="*/ 172 h 193"/>
                  <a:gd name="T20" fmla="*/ 109 w 109"/>
                  <a:gd name="T21"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93">
                    <a:moveTo>
                      <a:pt x="109" y="193"/>
                    </a:moveTo>
                    <a:lnTo>
                      <a:pt x="0" y="193"/>
                    </a:lnTo>
                    <a:lnTo>
                      <a:pt x="0" y="172"/>
                    </a:lnTo>
                    <a:lnTo>
                      <a:pt x="42" y="172"/>
                    </a:lnTo>
                    <a:lnTo>
                      <a:pt x="42" y="26"/>
                    </a:lnTo>
                    <a:lnTo>
                      <a:pt x="0" y="36"/>
                    </a:lnTo>
                    <a:lnTo>
                      <a:pt x="0" y="15"/>
                    </a:lnTo>
                    <a:lnTo>
                      <a:pt x="63" y="0"/>
                    </a:lnTo>
                    <a:lnTo>
                      <a:pt x="63" y="172"/>
                    </a:lnTo>
                    <a:lnTo>
                      <a:pt x="109" y="172"/>
                    </a:lnTo>
                    <a:lnTo>
                      <a:pt x="109" y="19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000000"/>
                  </a:solidFill>
                </a:endParaRPr>
              </a:p>
            </p:txBody>
          </p:sp>
          <p:sp>
            <p:nvSpPr>
              <p:cNvPr id="45" name="Freeform 43"/>
              <p:cNvSpPr>
                <a:spLocks noEditPoints="1"/>
              </p:cNvSpPr>
              <p:nvPr/>
            </p:nvSpPr>
            <p:spPr bwMode="auto">
              <a:xfrm>
                <a:off x="4472" y="3043"/>
                <a:ext cx="120" cy="193"/>
              </a:xfrm>
              <a:custGeom>
                <a:avLst/>
                <a:gdLst>
                  <a:gd name="T0" fmla="*/ 23 w 23"/>
                  <a:gd name="T1" fmla="*/ 18 h 37"/>
                  <a:gd name="T2" fmla="*/ 20 w 23"/>
                  <a:gd name="T3" fmla="*/ 33 h 37"/>
                  <a:gd name="T4" fmla="*/ 11 w 23"/>
                  <a:gd name="T5" fmla="*/ 37 h 37"/>
                  <a:gd name="T6" fmla="*/ 3 w 23"/>
                  <a:gd name="T7" fmla="*/ 33 h 37"/>
                  <a:gd name="T8" fmla="*/ 0 w 23"/>
                  <a:gd name="T9" fmla="*/ 19 h 37"/>
                  <a:gd name="T10" fmla="*/ 3 w 23"/>
                  <a:gd name="T11" fmla="*/ 4 h 37"/>
                  <a:gd name="T12" fmla="*/ 12 w 23"/>
                  <a:gd name="T13" fmla="*/ 0 h 37"/>
                  <a:gd name="T14" fmla="*/ 23 w 23"/>
                  <a:gd name="T15" fmla="*/ 18 h 37"/>
                  <a:gd name="T16" fmla="*/ 19 w 23"/>
                  <a:gd name="T17" fmla="*/ 19 h 37"/>
                  <a:gd name="T18" fmla="*/ 12 w 23"/>
                  <a:gd name="T19" fmla="*/ 3 h 37"/>
                  <a:gd name="T20" fmla="*/ 4 w 23"/>
                  <a:gd name="T21" fmla="*/ 19 h 37"/>
                  <a:gd name="T22" fmla="*/ 12 w 23"/>
                  <a:gd name="T23" fmla="*/ 34 h 37"/>
                  <a:gd name="T24" fmla="*/ 19 w 23"/>
                  <a:gd name="T25"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37">
                    <a:moveTo>
                      <a:pt x="23" y="18"/>
                    </a:moveTo>
                    <a:cubicBezTo>
                      <a:pt x="23" y="25"/>
                      <a:pt x="22" y="30"/>
                      <a:pt x="20" y="33"/>
                    </a:cubicBezTo>
                    <a:cubicBezTo>
                      <a:pt x="18" y="36"/>
                      <a:pt x="15" y="37"/>
                      <a:pt x="11" y="37"/>
                    </a:cubicBezTo>
                    <a:cubicBezTo>
                      <a:pt x="8" y="37"/>
                      <a:pt x="5" y="36"/>
                      <a:pt x="3" y="33"/>
                    </a:cubicBezTo>
                    <a:cubicBezTo>
                      <a:pt x="1" y="30"/>
                      <a:pt x="0" y="25"/>
                      <a:pt x="0" y="19"/>
                    </a:cubicBezTo>
                    <a:cubicBezTo>
                      <a:pt x="0" y="13"/>
                      <a:pt x="1" y="7"/>
                      <a:pt x="3" y="4"/>
                    </a:cubicBezTo>
                    <a:cubicBezTo>
                      <a:pt x="5" y="1"/>
                      <a:pt x="8" y="0"/>
                      <a:pt x="12" y="0"/>
                    </a:cubicBezTo>
                    <a:cubicBezTo>
                      <a:pt x="20" y="0"/>
                      <a:pt x="23" y="6"/>
                      <a:pt x="23" y="18"/>
                    </a:cubicBezTo>
                    <a:close/>
                    <a:moveTo>
                      <a:pt x="19" y="19"/>
                    </a:moveTo>
                    <a:cubicBezTo>
                      <a:pt x="19" y="8"/>
                      <a:pt x="17" y="3"/>
                      <a:pt x="12" y="3"/>
                    </a:cubicBezTo>
                    <a:cubicBezTo>
                      <a:pt x="7" y="3"/>
                      <a:pt x="4" y="9"/>
                      <a:pt x="4" y="19"/>
                    </a:cubicBezTo>
                    <a:cubicBezTo>
                      <a:pt x="4" y="29"/>
                      <a:pt x="6" y="34"/>
                      <a:pt x="12" y="34"/>
                    </a:cubicBezTo>
                    <a:cubicBezTo>
                      <a:pt x="17" y="34"/>
                      <a:pt x="19" y="29"/>
                      <a:pt x="19"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000000"/>
                  </a:solidFill>
                </a:endParaRPr>
              </a:p>
            </p:txBody>
          </p:sp>
          <p:sp>
            <p:nvSpPr>
              <p:cNvPr id="46" name="Freeform 44"/>
              <p:cNvSpPr>
                <a:spLocks/>
              </p:cNvSpPr>
              <p:nvPr/>
            </p:nvSpPr>
            <p:spPr bwMode="auto">
              <a:xfrm>
                <a:off x="4628" y="3043"/>
                <a:ext cx="104" cy="193"/>
              </a:xfrm>
              <a:custGeom>
                <a:avLst/>
                <a:gdLst>
                  <a:gd name="T0" fmla="*/ 104 w 104"/>
                  <a:gd name="T1" fmla="*/ 193 h 193"/>
                  <a:gd name="T2" fmla="*/ 0 w 104"/>
                  <a:gd name="T3" fmla="*/ 193 h 193"/>
                  <a:gd name="T4" fmla="*/ 0 w 104"/>
                  <a:gd name="T5" fmla="*/ 172 h 193"/>
                  <a:gd name="T6" fmla="*/ 42 w 104"/>
                  <a:gd name="T7" fmla="*/ 172 h 193"/>
                  <a:gd name="T8" fmla="*/ 42 w 104"/>
                  <a:gd name="T9" fmla="*/ 26 h 193"/>
                  <a:gd name="T10" fmla="*/ 0 w 104"/>
                  <a:gd name="T11" fmla="*/ 36 h 193"/>
                  <a:gd name="T12" fmla="*/ 0 w 104"/>
                  <a:gd name="T13" fmla="*/ 15 h 193"/>
                  <a:gd name="T14" fmla="*/ 63 w 104"/>
                  <a:gd name="T15" fmla="*/ 0 h 193"/>
                  <a:gd name="T16" fmla="*/ 63 w 104"/>
                  <a:gd name="T17" fmla="*/ 172 h 193"/>
                  <a:gd name="T18" fmla="*/ 104 w 104"/>
                  <a:gd name="T19" fmla="*/ 172 h 193"/>
                  <a:gd name="T20" fmla="*/ 104 w 104"/>
                  <a:gd name="T21"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193">
                    <a:moveTo>
                      <a:pt x="104" y="193"/>
                    </a:moveTo>
                    <a:lnTo>
                      <a:pt x="0" y="193"/>
                    </a:lnTo>
                    <a:lnTo>
                      <a:pt x="0" y="172"/>
                    </a:lnTo>
                    <a:lnTo>
                      <a:pt x="42" y="172"/>
                    </a:lnTo>
                    <a:lnTo>
                      <a:pt x="42" y="26"/>
                    </a:lnTo>
                    <a:lnTo>
                      <a:pt x="0" y="36"/>
                    </a:lnTo>
                    <a:lnTo>
                      <a:pt x="0" y="15"/>
                    </a:lnTo>
                    <a:lnTo>
                      <a:pt x="63" y="0"/>
                    </a:lnTo>
                    <a:lnTo>
                      <a:pt x="63" y="172"/>
                    </a:lnTo>
                    <a:lnTo>
                      <a:pt x="104" y="172"/>
                    </a:lnTo>
                    <a:lnTo>
                      <a:pt x="104" y="19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000000"/>
                  </a:solidFill>
                </a:endParaRPr>
              </a:p>
            </p:txBody>
          </p:sp>
          <p:sp>
            <p:nvSpPr>
              <p:cNvPr id="47" name="Freeform 45"/>
              <p:cNvSpPr>
                <a:spLocks noEditPoints="1"/>
              </p:cNvSpPr>
              <p:nvPr/>
            </p:nvSpPr>
            <p:spPr bwMode="auto">
              <a:xfrm>
                <a:off x="4763" y="3043"/>
                <a:ext cx="120" cy="193"/>
              </a:xfrm>
              <a:custGeom>
                <a:avLst/>
                <a:gdLst>
                  <a:gd name="T0" fmla="*/ 23 w 23"/>
                  <a:gd name="T1" fmla="*/ 18 h 37"/>
                  <a:gd name="T2" fmla="*/ 20 w 23"/>
                  <a:gd name="T3" fmla="*/ 33 h 37"/>
                  <a:gd name="T4" fmla="*/ 11 w 23"/>
                  <a:gd name="T5" fmla="*/ 37 h 37"/>
                  <a:gd name="T6" fmla="*/ 3 w 23"/>
                  <a:gd name="T7" fmla="*/ 33 h 37"/>
                  <a:gd name="T8" fmla="*/ 0 w 23"/>
                  <a:gd name="T9" fmla="*/ 19 h 37"/>
                  <a:gd name="T10" fmla="*/ 3 w 23"/>
                  <a:gd name="T11" fmla="*/ 4 h 37"/>
                  <a:gd name="T12" fmla="*/ 12 w 23"/>
                  <a:gd name="T13" fmla="*/ 0 h 37"/>
                  <a:gd name="T14" fmla="*/ 23 w 23"/>
                  <a:gd name="T15" fmla="*/ 18 h 37"/>
                  <a:gd name="T16" fmla="*/ 19 w 23"/>
                  <a:gd name="T17" fmla="*/ 19 h 37"/>
                  <a:gd name="T18" fmla="*/ 12 w 23"/>
                  <a:gd name="T19" fmla="*/ 3 h 37"/>
                  <a:gd name="T20" fmla="*/ 4 w 23"/>
                  <a:gd name="T21" fmla="*/ 19 h 37"/>
                  <a:gd name="T22" fmla="*/ 12 w 23"/>
                  <a:gd name="T23" fmla="*/ 34 h 37"/>
                  <a:gd name="T24" fmla="*/ 19 w 23"/>
                  <a:gd name="T25"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37">
                    <a:moveTo>
                      <a:pt x="23" y="18"/>
                    </a:moveTo>
                    <a:cubicBezTo>
                      <a:pt x="23" y="25"/>
                      <a:pt x="22" y="30"/>
                      <a:pt x="20" y="33"/>
                    </a:cubicBezTo>
                    <a:cubicBezTo>
                      <a:pt x="18" y="36"/>
                      <a:pt x="15" y="37"/>
                      <a:pt x="11" y="37"/>
                    </a:cubicBezTo>
                    <a:cubicBezTo>
                      <a:pt x="8" y="37"/>
                      <a:pt x="5" y="36"/>
                      <a:pt x="3" y="33"/>
                    </a:cubicBezTo>
                    <a:cubicBezTo>
                      <a:pt x="1" y="30"/>
                      <a:pt x="0" y="25"/>
                      <a:pt x="0" y="19"/>
                    </a:cubicBezTo>
                    <a:cubicBezTo>
                      <a:pt x="0" y="13"/>
                      <a:pt x="1" y="7"/>
                      <a:pt x="3" y="4"/>
                    </a:cubicBezTo>
                    <a:cubicBezTo>
                      <a:pt x="5" y="1"/>
                      <a:pt x="8" y="0"/>
                      <a:pt x="12" y="0"/>
                    </a:cubicBezTo>
                    <a:cubicBezTo>
                      <a:pt x="19" y="0"/>
                      <a:pt x="23" y="6"/>
                      <a:pt x="23" y="18"/>
                    </a:cubicBezTo>
                    <a:close/>
                    <a:moveTo>
                      <a:pt x="19" y="19"/>
                    </a:moveTo>
                    <a:cubicBezTo>
                      <a:pt x="19" y="8"/>
                      <a:pt x="17" y="3"/>
                      <a:pt x="12" y="3"/>
                    </a:cubicBezTo>
                    <a:cubicBezTo>
                      <a:pt x="6" y="3"/>
                      <a:pt x="4" y="9"/>
                      <a:pt x="4" y="19"/>
                    </a:cubicBezTo>
                    <a:cubicBezTo>
                      <a:pt x="4" y="29"/>
                      <a:pt x="6" y="34"/>
                      <a:pt x="12" y="34"/>
                    </a:cubicBezTo>
                    <a:cubicBezTo>
                      <a:pt x="17" y="34"/>
                      <a:pt x="19" y="29"/>
                      <a:pt x="19"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000000"/>
                  </a:solidFill>
                </a:endParaRPr>
              </a:p>
            </p:txBody>
          </p:sp>
          <p:sp>
            <p:nvSpPr>
              <p:cNvPr id="48" name="Freeform 46"/>
              <p:cNvSpPr>
                <a:spLocks/>
              </p:cNvSpPr>
              <p:nvPr/>
            </p:nvSpPr>
            <p:spPr bwMode="auto">
              <a:xfrm>
                <a:off x="4192" y="3288"/>
                <a:ext cx="109" cy="194"/>
              </a:xfrm>
              <a:custGeom>
                <a:avLst/>
                <a:gdLst>
                  <a:gd name="T0" fmla="*/ 109 w 109"/>
                  <a:gd name="T1" fmla="*/ 194 h 194"/>
                  <a:gd name="T2" fmla="*/ 0 w 109"/>
                  <a:gd name="T3" fmla="*/ 194 h 194"/>
                  <a:gd name="T4" fmla="*/ 0 w 109"/>
                  <a:gd name="T5" fmla="*/ 178 h 194"/>
                  <a:gd name="T6" fmla="*/ 41 w 109"/>
                  <a:gd name="T7" fmla="*/ 178 h 194"/>
                  <a:gd name="T8" fmla="*/ 41 w 109"/>
                  <a:gd name="T9" fmla="*/ 26 h 194"/>
                  <a:gd name="T10" fmla="*/ 0 w 109"/>
                  <a:gd name="T11" fmla="*/ 42 h 194"/>
                  <a:gd name="T12" fmla="*/ 0 w 109"/>
                  <a:gd name="T13" fmla="*/ 21 h 194"/>
                  <a:gd name="T14" fmla="*/ 62 w 109"/>
                  <a:gd name="T15" fmla="*/ 0 h 194"/>
                  <a:gd name="T16" fmla="*/ 62 w 109"/>
                  <a:gd name="T17" fmla="*/ 178 h 194"/>
                  <a:gd name="T18" fmla="*/ 109 w 109"/>
                  <a:gd name="T19" fmla="*/ 178 h 194"/>
                  <a:gd name="T20" fmla="*/ 109 w 109"/>
                  <a:gd name="T21"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94">
                    <a:moveTo>
                      <a:pt x="109" y="194"/>
                    </a:moveTo>
                    <a:lnTo>
                      <a:pt x="0" y="194"/>
                    </a:lnTo>
                    <a:lnTo>
                      <a:pt x="0" y="178"/>
                    </a:lnTo>
                    <a:lnTo>
                      <a:pt x="41" y="178"/>
                    </a:lnTo>
                    <a:lnTo>
                      <a:pt x="41" y="26"/>
                    </a:lnTo>
                    <a:lnTo>
                      <a:pt x="0" y="42"/>
                    </a:lnTo>
                    <a:lnTo>
                      <a:pt x="0" y="21"/>
                    </a:lnTo>
                    <a:lnTo>
                      <a:pt x="62" y="0"/>
                    </a:lnTo>
                    <a:lnTo>
                      <a:pt x="62" y="178"/>
                    </a:lnTo>
                    <a:lnTo>
                      <a:pt x="109" y="178"/>
                    </a:lnTo>
                    <a:lnTo>
                      <a:pt x="109" y="19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000000"/>
                  </a:solidFill>
                </a:endParaRPr>
              </a:p>
            </p:txBody>
          </p:sp>
          <p:sp>
            <p:nvSpPr>
              <p:cNvPr id="49" name="Freeform 47"/>
              <p:cNvSpPr>
                <a:spLocks noEditPoints="1"/>
              </p:cNvSpPr>
              <p:nvPr/>
            </p:nvSpPr>
            <p:spPr bwMode="auto">
              <a:xfrm>
                <a:off x="4327" y="3288"/>
                <a:ext cx="125" cy="199"/>
              </a:xfrm>
              <a:custGeom>
                <a:avLst/>
                <a:gdLst>
                  <a:gd name="T0" fmla="*/ 24 w 24"/>
                  <a:gd name="T1" fmla="*/ 19 h 38"/>
                  <a:gd name="T2" fmla="*/ 20 w 24"/>
                  <a:gd name="T3" fmla="*/ 34 h 38"/>
                  <a:gd name="T4" fmla="*/ 12 w 24"/>
                  <a:gd name="T5" fmla="*/ 38 h 38"/>
                  <a:gd name="T6" fmla="*/ 4 w 24"/>
                  <a:gd name="T7" fmla="*/ 34 h 38"/>
                  <a:gd name="T8" fmla="*/ 0 w 24"/>
                  <a:gd name="T9" fmla="*/ 20 h 38"/>
                  <a:gd name="T10" fmla="*/ 4 w 24"/>
                  <a:gd name="T11" fmla="*/ 5 h 38"/>
                  <a:gd name="T12" fmla="*/ 12 w 24"/>
                  <a:gd name="T13" fmla="*/ 0 h 38"/>
                  <a:gd name="T14" fmla="*/ 24 w 24"/>
                  <a:gd name="T15" fmla="*/ 19 h 38"/>
                  <a:gd name="T16" fmla="*/ 20 w 24"/>
                  <a:gd name="T17" fmla="*/ 19 h 38"/>
                  <a:gd name="T18" fmla="*/ 12 w 24"/>
                  <a:gd name="T19" fmla="*/ 4 h 38"/>
                  <a:gd name="T20" fmla="*/ 4 w 24"/>
                  <a:gd name="T21" fmla="*/ 20 h 38"/>
                  <a:gd name="T22" fmla="*/ 12 w 24"/>
                  <a:gd name="T23" fmla="*/ 34 h 38"/>
                  <a:gd name="T24" fmla="*/ 20 w 24"/>
                  <a:gd name="T25"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38">
                    <a:moveTo>
                      <a:pt x="24" y="19"/>
                    </a:moveTo>
                    <a:cubicBezTo>
                      <a:pt x="24" y="25"/>
                      <a:pt x="23" y="30"/>
                      <a:pt x="20" y="34"/>
                    </a:cubicBezTo>
                    <a:cubicBezTo>
                      <a:pt x="18" y="36"/>
                      <a:pt x="15" y="38"/>
                      <a:pt x="12" y="38"/>
                    </a:cubicBezTo>
                    <a:cubicBezTo>
                      <a:pt x="8" y="38"/>
                      <a:pt x="6" y="37"/>
                      <a:pt x="4" y="34"/>
                    </a:cubicBezTo>
                    <a:cubicBezTo>
                      <a:pt x="1" y="31"/>
                      <a:pt x="0" y="26"/>
                      <a:pt x="0" y="20"/>
                    </a:cubicBezTo>
                    <a:cubicBezTo>
                      <a:pt x="0" y="13"/>
                      <a:pt x="1" y="8"/>
                      <a:pt x="4" y="5"/>
                    </a:cubicBezTo>
                    <a:cubicBezTo>
                      <a:pt x="6" y="2"/>
                      <a:pt x="9" y="0"/>
                      <a:pt x="12" y="0"/>
                    </a:cubicBezTo>
                    <a:cubicBezTo>
                      <a:pt x="20" y="0"/>
                      <a:pt x="24" y="7"/>
                      <a:pt x="24" y="19"/>
                    </a:cubicBezTo>
                    <a:close/>
                    <a:moveTo>
                      <a:pt x="20" y="19"/>
                    </a:moveTo>
                    <a:cubicBezTo>
                      <a:pt x="20" y="9"/>
                      <a:pt x="17" y="4"/>
                      <a:pt x="12" y="4"/>
                    </a:cubicBezTo>
                    <a:cubicBezTo>
                      <a:pt x="7" y="4"/>
                      <a:pt x="4" y="9"/>
                      <a:pt x="4" y="20"/>
                    </a:cubicBezTo>
                    <a:cubicBezTo>
                      <a:pt x="4" y="29"/>
                      <a:pt x="7" y="34"/>
                      <a:pt x="12" y="34"/>
                    </a:cubicBezTo>
                    <a:cubicBezTo>
                      <a:pt x="17" y="34"/>
                      <a:pt x="20" y="29"/>
                      <a:pt x="20"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000000"/>
                  </a:solidFill>
                </a:endParaRPr>
              </a:p>
            </p:txBody>
          </p:sp>
          <p:sp>
            <p:nvSpPr>
              <p:cNvPr id="51" name="Freeform 48"/>
              <p:cNvSpPr>
                <a:spLocks/>
              </p:cNvSpPr>
              <p:nvPr/>
            </p:nvSpPr>
            <p:spPr bwMode="auto">
              <a:xfrm>
                <a:off x="4488" y="3288"/>
                <a:ext cx="109" cy="194"/>
              </a:xfrm>
              <a:custGeom>
                <a:avLst/>
                <a:gdLst>
                  <a:gd name="T0" fmla="*/ 109 w 109"/>
                  <a:gd name="T1" fmla="*/ 194 h 194"/>
                  <a:gd name="T2" fmla="*/ 0 w 109"/>
                  <a:gd name="T3" fmla="*/ 194 h 194"/>
                  <a:gd name="T4" fmla="*/ 0 w 109"/>
                  <a:gd name="T5" fmla="*/ 178 h 194"/>
                  <a:gd name="T6" fmla="*/ 42 w 109"/>
                  <a:gd name="T7" fmla="*/ 178 h 194"/>
                  <a:gd name="T8" fmla="*/ 42 w 109"/>
                  <a:gd name="T9" fmla="*/ 26 h 194"/>
                  <a:gd name="T10" fmla="*/ 0 w 109"/>
                  <a:gd name="T11" fmla="*/ 42 h 194"/>
                  <a:gd name="T12" fmla="*/ 0 w 109"/>
                  <a:gd name="T13" fmla="*/ 21 h 194"/>
                  <a:gd name="T14" fmla="*/ 62 w 109"/>
                  <a:gd name="T15" fmla="*/ 0 h 194"/>
                  <a:gd name="T16" fmla="*/ 62 w 109"/>
                  <a:gd name="T17" fmla="*/ 178 h 194"/>
                  <a:gd name="T18" fmla="*/ 109 w 109"/>
                  <a:gd name="T19" fmla="*/ 178 h 194"/>
                  <a:gd name="T20" fmla="*/ 109 w 109"/>
                  <a:gd name="T21"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94">
                    <a:moveTo>
                      <a:pt x="109" y="194"/>
                    </a:moveTo>
                    <a:lnTo>
                      <a:pt x="0" y="194"/>
                    </a:lnTo>
                    <a:lnTo>
                      <a:pt x="0" y="178"/>
                    </a:lnTo>
                    <a:lnTo>
                      <a:pt x="42" y="178"/>
                    </a:lnTo>
                    <a:lnTo>
                      <a:pt x="42" y="26"/>
                    </a:lnTo>
                    <a:lnTo>
                      <a:pt x="0" y="42"/>
                    </a:lnTo>
                    <a:lnTo>
                      <a:pt x="0" y="21"/>
                    </a:lnTo>
                    <a:lnTo>
                      <a:pt x="62" y="0"/>
                    </a:lnTo>
                    <a:lnTo>
                      <a:pt x="62" y="178"/>
                    </a:lnTo>
                    <a:lnTo>
                      <a:pt x="109" y="178"/>
                    </a:lnTo>
                    <a:lnTo>
                      <a:pt x="109" y="19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000000"/>
                  </a:solidFill>
                </a:endParaRPr>
              </a:p>
            </p:txBody>
          </p:sp>
          <p:sp>
            <p:nvSpPr>
              <p:cNvPr id="52" name="Freeform 49"/>
              <p:cNvSpPr>
                <a:spLocks noEditPoints="1"/>
              </p:cNvSpPr>
              <p:nvPr/>
            </p:nvSpPr>
            <p:spPr bwMode="auto">
              <a:xfrm>
                <a:off x="4623" y="3288"/>
                <a:ext cx="125" cy="199"/>
              </a:xfrm>
              <a:custGeom>
                <a:avLst/>
                <a:gdLst>
                  <a:gd name="T0" fmla="*/ 24 w 24"/>
                  <a:gd name="T1" fmla="*/ 19 h 38"/>
                  <a:gd name="T2" fmla="*/ 20 w 24"/>
                  <a:gd name="T3" fmla="*/ 34 h 38"/>
                  <a:gd name="T4" fmla="*/ 12 w 24"/>
                  <a:gd name="T5" fmla="*/ 38 h 38"/>
                  <a:gd name="T6" fmla="*/ 4 w 24"/>
                  <a:gd name="T7" fmla="*/ 34 h 38"/>
                  <a:gd name="T8" fmla="*/ 0 w 24"/>
                  <a:gd name="T9" fmla="*/ 20 h 38"/>
                  <a:gd name="T10" fmla="*/ 4 w 24"/>
                  <a:gd name="T11" fmla="*/ 5 h 38"/>
                  <a:gd name="T12" fmla="*/ 12 w 24"/>
                  <a:gd name="T13" fmla="*/ 0 h 38"/>
                  <a:gd name="T14" fmla="*/ 24 w 24"/>
                  <a:gd name="T15" fmla="*/ 19 h 38"/>
                  <a:gd name="T16" fmla="*/ 20 w 24"/>
                  <a:gd name="T17" fmla="*/ 19 h 38"/>
                  <a:gd name="T18" fmla="*/ 12 w 24"/>
                  <a:gd name="T19" fmla="*/ 4 h 38"/>
                  <a:gd name="T20" fmla="*/ 4 w 24"/>
                  <a:gd name="T21" fmla="*/ 20 h 38"/>
                  <a:gd name="T22" fmla="*/ 12 w 24"/>
                  <a:gd name="T23" fmla="*/ 34 h 38"/>
                  <a:gd name="T24" fmla="*/ 20 w 24"/>
                  <a:gd name="T25"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38">
                    <a:moveTo>
                      <a:pt x="24" y="19"/>
                    </a:moveTo>
                    <a:cubicBezTo>
                      <a:pt x="24" y="25"/>
                      <a:pt x="23" y="30"/>
                      <a:pt x="20" y="34"/>
                    </a:cubicBezTo>
                    <a:cubicBezTo>
                      <a:pt x="18" y="36"/>
                      <a:pt x="15" y="38"/>
                      <a:pt x="12" y="38"/>
                    </a:cubicBezTo>
                    <a:cubicBezTo>
                      <a:pt x="8" y="38"/>
                      <a:pt x="6" y="37"/>
                      <a:pt x="4" y="34"/>
                    </a:cubicBezTo>
                    <a:cubicBezTo>
                      <a:pt x="1" y="31"/>
                      <a:pt x="0" y="26"/>
                      <a:pt x="0" y="20"/>
                    </a:cubicBezTo>
                    <a:cubicBezTo>
                      <a:pt x="0" y="13"/>
                      <a:pt x="1" y="8"/>
                      <a:pt x="4" y="5"/>
                    </a:cubicBezTo>
                    <a:cubicBezTo>
                      <a:pt x="6" y="2"/>
                      <a:pt x="9" y="0"/>
                      <a:pt x="12" y="0"/>
                    </a:cubicBezTo>
                    <a:cubicBezTo>
                      <a:pt x="20" y="0"/>
                      <a:pt x="24" y="7"/>
                      <a:pt x="24" y="19"/>
                    </a:cubicBezTo>
                    <a:close/>
                    <a:moveTo>
                      <a:pt x="20" y="19"/>
                    </a:moveTo>
                    <a:cubicBezTo>
                      <a:pt x="20" y="9"/>
                      <a:pt x="17" y="4"/>
                      <a:pt x="12" y="4"/>
                    </a:cubicBezTo>
                    <a:cubicBezTo>
                      <a:pt x="7" y="4"/>
                      <a:pt x="4" y="9"/>
                      <a:pt x="4" y="20"/>
                    </a:cubicBezTo>
                    <a:cubicBezTo>
                      <a:pt x="4" y="29"/>
                      <a:pt x="7" y="34"/>
                      <a:pt x="12" y="34"/>
                    </a:cubicBezTo>
                    <a:cubicBezTo>
                      <a:pt x="17" y="34"/>
                      <a:pt x="20" y="29"/>
                      <a:pt x="20"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000000"/>
                  </a:solidFill>
                </a:endParaRPr>
              </a:p>
            </p:txBody>
          </p:sp>
          <p:sp>
            <p:nvSpPr>
              <p:cNvPr id="53" name="Freeform 50"/>
              <p:cNvSpPr>
                <a:spLocks/>
              </p:cNvSpPr>
              <p:nvPr/>
            </p:nvSpPr>
            <p:spPr bwMode="auto">
              <a:xfrm>
                <a:off x="4784" y="3288"/>
                <a:ext cx="109" cy="194"/>
              </a:xfrm>
              <a:custGeom>
                <a:avLst/>
                <a:gdLst>
                  <a:gd name="T0" fmla="*/ 109 w 109"/>
                  <a:gd name="T1" fmla="*/ 194 h 194"/>
                  <a:gd name="T2" fmla="*/ 0 w 109"/>
                  <a:gd name="T3" fmla="*/ 194 h 194"/>
                  <a:gd name="T4" fmla="*/ 0 w 109"/>
                  <a:gd name="T5" fmla="*/ 178 h 194"/>
                  <a:gd name="T6" fmla="*/ 42 w 109"/>
                  <a:gd name="T7" fmla="*/ 178 h 194"/>
                  <a:gd name="T8" fmla="*/ 42 w 109"/>
                  <a:gd name="T9" fmla="*/ 26 h 194"/>
                  <a:gd name="T10" fmla="*/ 0 w 109"/>
                  <a:gd name="T11" fmla="*/ 42 h 194"/>
                  <a:gd name="T12" fmla="*/ 0 w 109"/>
                  <a:gd name="T13" fmla="*/ 21 h 194"/>
                  <a:gd name="T14" fmla="*/ 62 w 109"/>
                  <a:gd name="T15" fmla="*/ 0 h 194"/>
                  <a:gd name="T16" fmla="*/ 62 w 109"/>
                  <a:gd name="T17" fmla="*/ 178 h 194"/>
                  <a:gd name="T18" fmla="*/ 109 w 109"/>
                  <a:gd name="T19" fmla="*/ 178 h 194"/>
                  <a:gd name="T20" fmla="*/ 109 w 109"/>
                  <a:gd name="T21"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94">
                    <a:moveTo>
                      <a:pt x="109" y="194"/>
                    </a:moveTo>
                    <a:lnTo>
                      <a:pt x="0" y="194"/>
                    </a:lnTo>
                    <a:lnTo>
                      <a:pt x="0" y="178"/>
                    </a:lnTo>
                    <a:lnTo>
                      <a:pt x="42" y="178"/>
                    </a:lnTo>
                    <a:lnTo>
                      <a:pt x="42" y="26"/>
                    </a:lnTo>
                    <a:lnTo>
                      <a:pt x="0" y="42"/>
                    </a:lnTo>
                    <a:lnTo>
                      <a:pt x="0" y="21"/>
                    </a:lnTo>
                    <a:lnTo>
                      <a:pt x="62" y="0"/>
                    </a:lnTo>
                    <a:lnTo>
                      <a:pt x="62" y="178"/>
                    </a:lnTo>
                    <a:lnTo>
                      <a:pt x="109" y="178"/>
                    </a:lnTo>
                    <a:lnTo>
                      <a:pt x="109" y="19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000000"/>
                  </a:solidFill>
                </a:endParaRPr>
              </a:p>
            </p:txBody>
          </p:sp>
        </p:grpSp>
        <p:grpSp>
          <p:nvGrpSpPr>
            <p:cNvPr id="38" name="Group 29"/>
            <p:cNvGrpSpPr>
              <a:grpSpLocks noChangeAspect="1"/>
            </p:cNvGrpSpPr>
            <p:nvPr/>
          </p:nvGrpSpPr>
          <p:grpSpPr bwMode="auto">
            <a:xfrm>
              <a:off x="6737016" y="4022681"/>
              <a:ext cx="845001" cy="1138237"/>
              <a:chOff x="6310" y="3183"/>
              <a:chExt cx="706" cy="951"/>
            </a:xfrm>
          </p:grpSpPr>
          <p:sp>
            <p:nvSpPr>
              <p:cNvPr id="39" name="Freeform 30"/>
              <p:cNvSpPr>
                <a:spLocks/>
              </p:cNvSpPr>
              <p:nvPr/>
            </p:nvSpPr>
            <p:spPr bwMode="auto">
              <a:xfrm>
                <a:off x="6347" y="3203"/>
                <a:ext cx="629" cy="914"/>
              </a:xfrm>
              <a:custGeom>
                <a:avLst/>
                <a:gdLst>
                  <a:gd name="T0" fmla="*/ 100 w 629"/>
                  <a:gd name="T1" fmla="*/ 574 h 914"/>
                  <a:gd name="T2" fmla="*/ 274 w 629"/>
                  <a:gd name="T3" fmla="*/ 30 h 914"/>
                  <a:gd name="T4" fmla="*/ 315 w 629"/>
                  <a:gd name="T5" fmla="*/ 0 h 914"/>
                  <a:gd name="T6" fmla="*/ 341 w 629"/>
                  <a:gd name="T7" fmla="*/ 0 h 914"/>
                  <a:gd name="T8" fmla="*/ 522 w 629"/>
                  <a:gd name="T9" fmla="*/ 574 h 914"/>
                  <a:gd name="T10" fmla="*/ 629 w 629"/>
                  <a:gd name="T11" fmla="*/ 574 h 914"/>
                  <a:gd name="T12" fmla="*/ 629 w 629"/>
                  <a:gd name="T13" fmla="*/ 597 h 914"/>
                  <a:gd name="T14" fmla="*/ 318 w 629"/>
                  <a:gd name="T15" fmla="*/ 914 h 914"/>
                  <a:gd name="T16" fmla="*/ 0 w 629"/>
                  <a:gd name="T17" fmla="*/ 597 h 914"/>
                  <a:gd name="T18" fmla="*/ 100 w 629"/>
                  <a:gd name="T19" fmla="*/ 574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9" h="914">
                    <a:moveTo>
                      <a:pt x="100" y="574"/>
                    </a:moveTo>
                    <a:lnTo>
                      <a:pt x="274" y="30"/>
                    </a:lnTo>
                    <a:lnTo>
                      <a:pt x="315" y="0"/>
                    </a:lnTo>
                    <a:lnTo>
                      <a:pt x="341" y="0"/>
                    </a:lnTo>
                    <a:lnTo>
                      <a:pt x="522" y="574"/>
                    </a:lnTo>
                    <a:lnTo>
                      <a:pt x="629" y="574"/>
                    </a:lnTo>
                    <a:lnTo>
                      <a:pt x="629" y="597"/>
                    </a:lnTo>
                    <a:lnTo>
                      <a:pt x="318" y="914"/>
                    </a:lnTo>
                    <a:lnTo>
                      <a:pt x="0" y="597"/>
                    </a:lnTo>
                    <a:lnTo>
                      <a:pt x="100" y="5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000000"/>
                  </a:solidFill>
                </a:endParaRPr>
              </a:p>
            </p:txBody>
          </p:sp>
          <p:sp>
            <p:nvSpPr>
              <p:cNvPr id="40" name="Freeform 31"/>
              <p:cNvSpPr>
                <a:spLocks noEditPoints="1"/>
              </p:cNvSpPr>
              <p:nvPr/>
            </p:nvSpPr>
            <p:spPr bwMode="auto">
              <a:xfrm>
                <a:off x="6310" y="3183"/>
                <a:ext cx="706" cy="951"/>
              </a:xfrm>
              <a:custGeom>
                <a:avLst/>
                <a:gdLst>
                  <a:gd name="T0" fmla="*/ 1 w 211"/>
                  <a:gd name="T1" fmla="*/ 186 h 285"/>
                  <a:gd name="T2" fmla="*/ 4 w 211"/>
                  <a:gd name="T3" fmla="*/ 189 h 285"/>
                  <a:gd name="T4" fmla="*/ 96 w 211"/>
                  <a:gd name="T5" fmla="*/ 281 h 285"/>
                  <a:gd name="T6" fmla="*/ 105 w 211"/>
                  <a:gd name="T7" fmla="*/ 285 h 285"/>
                  <a:gd name="T8" fmla="*/ 105 w 211"/>
                  <a:gd name="T9" fmla="*/ 285 h 285"/>
                  <a:gd name="T10" fmla="*/ 115 w 211"/>
                  <a:gd name="T11" fmla="*/ 281 h 285"/>
                  <a:gd name="T12" fmla="*/ 207 w 211"/>
                  <a:gd name="T13" fmla="*/ 189 h 285"/>
                  <a:gd name="T14" fmla="*/ 210 w 211"/>
                  <a:gd name="T15" fmla="*/ 186 h 285"/>
                  <a:gd name="T16" fmla="*/ 211 w 211"/>
                  <a:gd name="T17" fmla="*/ 181 h 285"/>
                  <a:gd name="T18" fmla="*/ 210 w 211"/>
                  <a:gd name="T19" fmla="*/ 177 h 285"/>
                  <a:gd name="T20" fmla="*/ 205 w 211"/>
                  <a:gd name="T21" fmla="*/ 174 h 285"/>
                  <a:gd name="T22" fmla="*/ 201 w 211"/>
                  <a:gd name="T23" fmla="*/ 173 h 285"/>
                  <a:gd name="T24" fmla="*/ 173 w 211"/>
                  <a:gd name="T25" fmla="*/ 173 h 285"/>
                  <a:gd name="T26" fmla="*/ 123 w 211"/>
                  <a:gd name="T27" fmla="*/ 13 h 285"/>
                  <a:gd name="T28" fmla="*/ 122 w 211"/>
                  <a:gd name="T29" fmla="*/ 11 h 285"/>
                  <a:gd name="T30" fmla="*/ 122 w 211"/>
                  <a:gd name="T31" fmla="*/ 11 h 285"/>
                  <a:gd name="T32" fmla="*/ 105 w 211"/>
                  <a:gd name="T33" fmla="*/ 0 h 285"/>
                  <a:gd name="T34" fmla="*/ 89 w 211"/>
                  <a:gd name="T35" fmla="*/ 11 h 285"/>
                  <a:gd name="T36" fmla="*/ 89 w 211"/>
                  <a:gd name="T37" fmla="*/ 11 h 285"/>
                  <a:gd name="T38" fmla="*/ 88 w 211"/>
                  <a:gd name="T39" fmla="*/ 13 h 285"/>
                  <a:gd name="T40" fmla="*/ 38 w 211"/>
                  <a:gd name="T41" fmla="*/ 173 h 285"/>
                  <a:gd name="T42" fmla="*/ 10 w 211"/>
                  <a:gd name="T43" fmla="*/ 173 h 285"/>
                  <a:gd name="T44" fmla="*/ 4 w 211"/>
                  <a:gd name="T45" fmla="*/ 175 h 285"/>
                  <a:gd name="T46" fmla="*/ 1 w 211"/>
                  <a:gd name="T47" fmla="*/ 177 h 285"/>
                  <a:gd name="T48" fmla="*/ 0 w 211"/>
                  <a:gd name="T49" fmla="*/ 181 h 285"/>
                  <a:gd name="T50" fmla="*/ 1 w 211"/>
                  <a:gd name="T51" fmla="*/ 186 h 285"/>
                  <a:gd name="T52" fmla="*/ 46 w 211"/>
                  <a:gd name="T53" fmla="*/ 185 h 285"/>
                  <a:gd name="T54" fmla="*/ 99 w 211"/>
                  <a:gd name="T55" fmla="*/ 17 h 285"/>
                  <a:gd name="T56" fmla="*/ 100 w 211"/>
                  <a:gd name="T57" fmla="*/ 15 h 285"/>
                  <a:gd name="T58" fmla="*/ 105 w 211"/>
                  <a:gd name="T59" fmla="*/ 12 h 285"/>
                  <a:gd name="T60" fmla="*/ 111 w 211"/>
                  <a:gd name="T61" fmla="*/ 15 h 285"/>
                  <a:gd name="T62" fmla="*/ 112 w 211"/>
                  <a:gd name="T63" fmla="*/ 17 h 285"/>
                  <a:gd name="T64" fmla="*/ 165 w 211"/>
                  <a:gd name="T65" fmla="*/ 185 h 285"/>
                  <a:gd name="T66" fmla="*/ 194 w 211"/>
                  <a:gd name="T67" fmla="*/ 185 h 285"/>
                  <a:gd name="T68" fmla="*/ 107 w 211"/>
                  <a:gd name="T69" fmla="*/ 273 h 285"/>
                  <a:gd name="T70" fmla="*/ 105 w 211"/>
                  <a:gd name="T71" fmla="*/ 273 h 285"/>
                  <a:gd name="T72" fmla="*/ 104 w 211"/>
                  <a:gd name="T73" fmla="*/ 273 h 285"/>
                  <a:gd name="T74" fmla="*/ 16 w 211"/>
                  <a:gd name="T75" fmla="*/ 185 h 285"/>
                  <a:gd name="T76" fmla="*/ 46 w 211"/>
                  <a:gd name="T77" fmla="*/ 1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1" h="285">
                    <a:moveTo>
                      <a:pt x="1" y="186"/>
                    </a:moveTo>
                    <a:cubicBezTo>
                      <a:pt x="2" y="187"/>
                      <a:pt x="3" y="188"/>
                      <a:pt x="4" y="189"/>
                    </a:cubicBezTo>
                    <a:cubicBezTo>
                      <a:pt x="96" y="281"/>
                      <a:pt x="96" y="281"/>
                      <a:pt x="96" y="281"/>
                    </a:cubicBezTo>
                    <a:cubicBezTo>
                      <a:pt x="98" y="284"/>
                      <a:pt x="102" y="285"/>
                      <a:pt x="105" y="285"/>
                    </a:cubicBezTo>
                    <a:cubicBezTo>
                      <a:pt x="105" y="285"/>
                      <a:pt x="105" y="285"/>
                      <a:pt x="105" y="285"/>
                    </a:cubicBezTo>
                    <a:cubicBezTo>
                      <a:pt x="109" y="285"/>
                      <a:pt x="113" y="284"/>
                      <a:pt x="115" y="281"/>
                    </a:cubicBezTo>
                    <a:cubicBezTo>
                      <a:pt x="207" y="189"/>
                      <a:pt x="207" y="189"/>
                      <a:pt x="207" y="189"/>
                    </a:cubicBezTo>
                    <a:cubicBezTo>
                      <a:pt x="208" y="188"/>
                      <a:pt x="209" y="187"/>
                      <a:pt x="210" y="186"/>
                    </a:cubicBezTo>
                    <a:cubicBezTo>
                      <a:pt x="210" y="185"/>
                      <a:pt x="211" y="183"/>
                      <a:pt x="211" y="181"/>
                    </a:cubicBezTo>
                    <a:cubicBezTo>
                      <a:pt x="211" y="180"/>
                      <a:pt x="211" y="179"/>
                      <a:pt x="210" y="177"/>
                    </a:cubicBezTo>
                    <a:cubicBezTo>
                      <a:pt x="209" y="176"/>
                      <a:pt x="207" y="174"/>
                      <a:pt x="205" y="174"/>
                    </a:cubicBezTo>
                    <a:cubicBezTo>
                      <a:pt x="204" y="173"/>
                      <a:pt x="202" y="173"/>
                      <a:pt x="201" y="173"/>
                    </a:cubicBezTo>
                    <a:cubicBezTo>
                      <a:pt x="173" y="173"/>
                      <a:pt x="173" y="173"/>
                      <a:pt x="173" y="173"/>
                    </a:cubicBezTo>
                    <a:cubicBezTo>
                      <a:pt x="123" y="13"/>
                      <a:pt x="123" y="13"/>
                      <a:pt x="123" y="13"/>
                    </a:cubicBezTo>
                    <a:cubicBezTo>
                      <a:pt x="122" y="11"/>
                      <a:pt x="122" y="11"/>
                      <a:pt x="122" y="11"/>
                    </a:cubicBezTo>
                    <a:cubicBezTo>
                      <a:pt x="122" y="11"/>
                      <a:pt x="122" y="11"/>
                      <a:pt x="122" y="11"/>
                    </a:cubicBezTo>
                    <a:cubicBezTo>
                      <a:pt x="120" y="4"/>
                      <a:pt x="113" y="0"/>
                      <a:pt x="105" y="0"/>
                    </a:cubicBezTo>
                    <a:cubicBezTo>
                      <a:pt x="98" y="0"/>
                      <a:pt x="91" y="4"/>
                      <a:pt x="89" y="11"/>
                    </a:cubicBezTo>
                    <a:cubicBezTo>
                      <a:pt x="89" y="11"/>
                      <a:pt x="89" y="11"/>
                      <a:pt x="89" y="11"/>
                    </a:cubicBezTo>
                    <a:cubicBezTo>
                      <a:pt x="88" y="13"/>
                      <a:pt x="88" y="13"/>
                      <a:pt x="88" y="13"/>
                    </a:cubicBezTo>
                    <a:cubicBezTo>
                      <a:pt x="38" y="173"/>
                      <a:pt x="38" y="173"/>
                      <a:pt x="38" y="173"/>
                    </a:cubicBezTo>
                    <a:cubicBezTo>
                      <a:pt x="10" y="173"/>
                      <a:pt x="10" y="173"/>
                      <a:pt x="10" y="173"/>
                    </a:cubicBezTo>
                    <a:cubicBezTo>
                      <a:pt x="8" y="173"/>
                      <a:pt x="6" y="173"/>
                      <a:pt x="4" y="175"/>
                    </a:cubicBezTo>
                    <a:cubicBezTo>
                      <a:pt x="3" y="175"/>
                      <a:pt x="2" y="176"/>
                      <a:pt x="1" y="177"/>
                    </a:cubicBezTo>
                    <a:cubicBezTo>
                      <a:pt x="0" y="179"/>
                      <a:pt x="0" y="180"/>
                      <a:pt x="0" y="181"/>
                    </a:cubicBezTo>
                    <a:cubicBezTo>
                      <a:pt x="0" y="183"/>
                      <a:pt x="1" y="185"/>
                      <a:pt x="1" y="186"/>
                    </a:cubicBezTo>
                    <a:moveTo>
                      <a:pt x="46" y="185"/>
                    </a:moveTo>
                    <a:cubicBezTo>
                      <a:pt x="99" y="17"/>
                      <a:pt x="99" y="17"/>
                      <a:pt x="99" y="17"/>
                    </a:cubicBezTo>
                    <a:cubicBezTo>
                      <a:pt x="100" y="15"/>
                      <a:pt x="100" y="15"/>
                      <a:pt x="100" y="15"/>
                    </a:cubicBezTo>
                    <a:cubicBezTo>
                      <a:pt x="101" y="13"/>
                      <a:pt x="103" y="12"/>
                      <a:pt x="105" y="12"/>
                    </a:cubicBezTo>
                    <a:cubicBezTo>
                      <a:pt x="108" y="12"/>
                      <a:pt x="110" y="13"/>
                      <a:pt x="111" y="15"/>
                    </a:cubicBezTo>
                    <a:cubicBezTo>
                      <a:pt x="112" y="17"/>
                      <a:pt x="112" y="17"/>
                      <a:pt x="112" y="17"/>
                    </a:cubicBezTo>
                    <a:cubicBezTo>
                      <a:pt x="165" y="185"/>
                      <a:pt x="165" y="185"/>
                      <a:pt x="165" y="185"/>
                    </a:cubicBezTo>
                    <a:cubicBezTo>
                      <a:pt x="194" y="185"/>
                      <a:pt x="194" y="185"/>
                      <a:pt x="194" y="185"/>
                    </a:cubicBezTo>
                    <a:cubicBezTo>
                      <a:pt x="107" y="273"/>
                      <a:pt x="107" y="273"/>
                      <a:pt x="107" y="273"/>
                    </a:cubicBezTo>
                    <a:cubicBezTo>
                      <a:pt x="106" y="273"/>
                      <a:pt x="106" y="273"/>
                      <a:pt x="105" y="273"/>
                    </a:cubicBezTo>
                    <a:cubicBezTo>
                      <a:pt x="105" y="273"/>
                      <a:pt x="104" y="273"/>
                      <a:pt x="104" y="273"/>
                    </a:cubicBezTo>
                    <a:cubicBezTo>
                      <a:pt x="16" y="185"/>
                      <a:pt x="16" y="185"/>
                      <a:pt x="16" y="185"/>
                    </a:cubicBezTo>
                    <a:lnTo>
                      <a:pt x="46" y="185"/>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000000"/>
                  </a:solidFill>
                </a:endParaRPr>
              </a:p>
            </p:txBody>
          </p:sp>
          <p:sp>
            <p:nvSpPr>
              <p:cNvPr id="41" name="Freeform 32"/>
              <p:cNvSpPr>
                <a:spLocks/>
              </p:cNvSpPr>
              <p:nvPr/>
            </p:nvSpPr>
            <p:spPr bwMode="auto">
              <a:xfrm>
                <a:off x="6571" y="3577"/>
                <a:ext cx="188" cy="347"/>
              </a:xfrm>
              <a:custGeom>
                <a:avLst/>
                <a:gdLst>
                  <a:gd name="T0" fmla="*/ 49 w 56"/>
                  <a:gd name="T1" fmla="*/ 88 h 104"/>
                  <a:gd name="T2" fmla="*/ 36 w 56"/>
                  <a:gd name="T3" fmla="*/ 95 h 104"/>
                  <a:gd name="T4" fmla="*/ 36 w 56"/>
                  <a:gd name="T5" fmla="*/ 104 h 104"/>
                  <a:gd name="T6" fmla="*/ 21 w 56"/>
                  <a:gd name="T7" fmla="*/ 104 h 104"/>
                  <a:gd name="T8" fmla="*/ 21 w 56"/>
                  <a:gd name="T9" fmla="*/ 96 h 104"/>
                  <a:gd name="T10" fmla="*/ 1 w 56"/>
                  <a:gd name="T11" fmla="*/ 91 h 104"/>
                  <a:gd name="T12" fmla="*/ 1 w 56"/>
                  <a:gd name="T13" fmla="*/ 72 h 104"/>
                  <a:gd name="T14" fmla="*/ 24 w 56"/>
                  <a:gd name="T15" fmla="*/ 81 h 104"/>
                  <a:gd name="T16" fmla="*/ 33 w 56"/>
                  <a:gd name="T17" fmla="*/ 78 h 104"/>
                  <a:gd name="T18" fmla="*/ 36 w 56"/>
                  <a:gd name="T19" fmla="*/ 72 h 104"/>
                  <a:gd name="T20" fmla="*/ 32 w 56"/>
                  <a:gd name="T21" fmla="*/ 65 h 104"/>
                  <a:gd name="T22" fmla="*/ 20 w 56"/>
                  <a:gd name="T23" fmla="*/ 58 h 104"/>
                  <a:gd name="T24" fmla="*/ 0 w 56"/>
                  <a:gd name="T25" fmla="*/ 33 h 104"/>
                  <a:gd name="T26" fmla="*/ 9 w 56"/>
                  <a:gd name="T27" fmla="*/ 14 h 104"/>
                  <a:gd name="T28" fmla="*/ 21 w 56"/>
                  <a:gd name="T29" fmla="*/ 9 h 104"/>
                  <a:gd name="T30" fmla="*/ 21 w 56"/>
                  <a:gd name="T31" fmla="*/ 0 h 104"/>
                  <a:gd name="T32" fmla="*/ 36 w 56"/>
                  <a:gd name="T33" fmla="*/ 0 h 104"/>
                  <a:gd name="T34" fmla="*/ 36 w 56"/>
                  <a:gd name="T35" fmla="*/ 7 h 104"/>
                  <a:gd name="T36" fmla="*/ 53 w 56"/>
                  <a:gd name="T37" fmla="*/ 11 h 104"/>
                  <a:gd name="T38" fmla="*/ 53 w 56"/>
                  <a:gd name="T39" fmla="*/ 29 h 104"/>
                  <a:gd name="T40" fmla="*/ 33 w 56"/>
                  <a:gd name="T41" fmla="*/ 23 h 104"/>
                  <a:gd name="T42" fmla="*/ 24 w 56"/>
                  <a:gd name="T43" fmla="*/ 25 h 104"/>
                  <a:gd name="T44" fmla="*/ 21 w 56"/>
                  <a:gd name="T45" fmla="*/ 31 h 104"/>
                  <a:gd name="T46" fmla="*/ 24 w 56"/>
                  <a:gd name="T47" fmla="*/ 38 h 104"/>
                  <a:gd name="T48" fmla="*/ 34 w 56"/>
                  <a:gd name="T49" fmla="*/ 44 h 104"/>
                  <a:gd name="T50" fmla="*/ 50 w 56"/>
                  <a:gd name="T51" fmla="*/ 55 h 104"/>
                  <a:gd name="T52" fmla="*/ 56 w 56"/>
                  <a:gd name="T53" fmla="*/ 71 h 104"/>
                  <a:gd name="T54" fmla="*/ 49 w 56"/>
                  <a:gd name="T55" fmla="*/ 8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 h="104">
                    <a:moveTo>
                      <a:pt x="49" y="88"/>
                    </a:moveTo>
                    <a:cubicBezTo>
                      <a:pt x="46" y="91"/>
                      <a:pt x="41" y="94"/>
                      <a:pt x="36" y="95"/>
                    </a:cubicBezTo>
                    <a:cubicBezTo>
                      <a:pt x="36" y="104"/>
                      <a:pt x="36" y="104"/>
                      <a:pt x="36" y="104"/>
                    </a:cubicBezTo>
                    <a:cubicBezTo>
                      <a:pt x="21" y="104"/>
                      <a:pt x="21" y="104"/>
                      <a:pt x="21" y="104"/>
                    </a:cubicBezTo>
                    <a:cubicBezTo>
                      <a:pt x="21" y="96"/>
                      <a:pt x="21" y="96"/>
                      <a:pt x="21" y="96"/>
                    </a:cubicBezTo>
                    <a:cubicBezTo>
                      <a:pt x="13" y="96"/>
                      <a:pt x="6" y="94"/>
                      <a:pt x="1" y="91"/>
                    </a:cubicBezTo>
                    <a:cubicBezTo>
                      <a:pt x="1" y="72"/>
                      <a:pt x="1" y="72"/>
                      <a:pt x="1" y="72"/>
                    </a:cubicBezTo>
                    <a:cubicBezTo>
                      <a:pt x="8" y="78"/>
                      <a:pt x="15" y="81"/>
                      <a:pt x="24" y="81"/>
                    </a:cubicBezTo>
                    <a:cubicBezTo>
                      <a:pt x="28" y="81"/>
                      <a:pt x="31" y="80"/>
                      <a:pt x="33" y="78"/>
                    </a:cubicBezTo>
                    <a:cubicBezTo>
                      <a:pt x="35" y="77"/>
                      <a:pt x="36" y="75"/>
                      <a:pt x="36" y="72"/>
                    </a:cubicBezTo>
                    <a:cubicBezTo>
                      <a:pt x="36" y="69"/>
                      <a:pt x="35" y="67"/>
                      <a:pt x="32" y="65"/>
                    </a:cubicBezTo>
                    <a:cubicBezTo>
                      <a:pt x="30" y="63"/>
                      <a:pt x="26" y="61"/>
                      <a:pt x="20" y="58"/>
                    </a:cubicBezTo>
                    <a:cubicBezTo>
                      <a:pt x="7" y="52"/>
                      <a:pt x="0" y="43"/>
                      <a:pt x="0" y="33"/>
                    </a:cubicBezTo>
                    <a:cubicBezTo>
                      <a:pt x="0" y="25"/>
                      <a:pt x="3" y="19"/>
                      <a:pt x="9" y="14"/>
                    </a:cubicBezTo>
                    <a:cubicBezTo>
                      <a:pt x="12" y="12"/>
                      <a:pt x="16" y="10"/>
                      <a:pt x="21" y="9"/>
                    </a:cubicBezTo>
                    <a:cubicBezTo>
                      <a:pt x="21" y="0"/>
                      <a:pt x="21" y="0"/>
                      <a:pt x="21" y="0"/>
                    </a:cubicBezTo>
                    <a:cubicBezTo>
                      <a:pt x="36" y="0"/>
                      <a:pt x="36" y="0"/>
                      <a:pt x="36" y="0"/>
                    </a:cubicBezTo>
                    <a:cubicBezTo>
                      <a:pt x="36" y="7"/>
                      <a:pt x="36" y="7"/>
                      <a:pt x="36" y="7"/>
                    </a:cubicBezTo>
                    <a:cubicBezTo>
                      <a:pt x="42" y="8"/>
                      <a:pt x="48" y="9"/>
                      <a:pt x="53" y="11"/>
                    </a:cubicBezTo>
                    <a:cubicBezTo>
                      <a:pt x="53" y="29"/>
                      <a:pt x="53" y="29"/>
                      <a:pt x="53" y="29"/>
                    </a:cubicBezTo>
                    <a:cubicBezTo>
                      <a:pt x="47" y="25"/>
                      <a:pt x="40" y="23"/>
                      <a:pt x="33" y="23"/>
                    </a:cubicBezTo>
                    <a:cubicBezTo>
                      <a:pt x="29" y="23"/>
                      <a:pt x="26" y="23"/>
                      <a:pt x="24" y="25"/>
                    </a:cubicBezTo>
                    <a:cubicBezTo>
                      <a:pt x="22" y="27"/>
                      <a:pt x="21" y="29"/>
                      <a:pt x="21" y="31"/>
                    </a:cubicBezTo>
                    <a:cubicBezTo>
                      <a:pt x="21" y="34"/>
                      <a:pt x="22" y="36"/>
                      <a:pt x="24" y="38"/>
                    </a:cubicBezTo>
                    <a:cubicBezTo>
                      <a:pt x="26" y="40"/>
                      <a:pt x="29" y="42"/>
                      <a:pt x="34" y="44"/>
                    </a:cubicBezTo>
                    <a:cubicBezTo>
                      <a:pt x="42" y="48"/>
                      <a:pt x="47" y="52"/>
                      <a:pt x="50" y="55"/>
                    </a:cubicBezTo>
                    <a:cubicBezTo>
                      <a:pt x="54" y="59"/>
                      <a:pt x="56" y="64"/>
                      <a:pt x="56" y="71"/>
                    </a:cubicBezTo>
                    <a:cubicBezTo>
                      <a:pt x="56" y="78"/>
                      <a:pt x="54" y="83"/>
                      <a:pt x="49" y="88"/>
                    </a:cubicBezTo>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000000"/>
                  </a:solidFill>
                </a:endParaRPr>
              </a:p>
            </p:txBody>
          </p:sp>
        </p:grpSp>
      </p:grpSp>
      <p:sp>
        <p:nvSpPr>
          <p:cNvPr id="54" name="TextBox 53"/>
          <p:cNvSpPr txBox="1"/>
          <p:nvPr/>
        </p:nvSpPr>
        <p:spPr>
          <a:xfrm>
            <a:off x="6330310" y="4279153"/>
            <a:ext cx="3896751" cy="2185214"/>
          </a:xfrm>
          <a:prstGeom prst="rect">
            <a:avLst/>
          </a:prstGeom>
          <a:noFill/>
        </p:spPr>
        <p:txBody>
          <a:bodyPr wrap="square" lIns="0" tIns="0" rIns="0" bIns="0" rtlCol="0">
            <a:spAutoFit/>
          </a:bodyPr>
          <a:lstStyle/>
          <a:p>
            <a:pPr>
              <a:defRPr/>
            </a:pPr>
            <a:r>
              <a:rPr lang="en-US" sz="3600" dirty="0" smtClean="0">
                <a:solidFill>
                  <a:srgbClr val="FFFFFF"/>
                </a:solidFill>
                <a:latin typeface="Segoe UI Light"/>
              </a:rPr>
              <a:t>Lower storage costs </a:t>
            </a:r>
          </a:p>
          <a:p>
            <a:pPr>
              <a:defRPr/>
            </a:pPr>
            <a:r>
              <a:rPr lang="en-US" sz="2400" dirty="0" smtClean="0">
                <a:solidFill>
                  <a:srgbClr val="FFFFFF"/>
                </a:solidFill>
                <a:latin typeface="Segoe UI Light"/>
              </a:rPr>
              <a:t>with Windows Server 2012 </a:t>
            </a:r>
          </a:p>
          <a:p>
            <a:pPr>
              <a:defRPr/>
            </a:pPr>
            <a:r>
              <a:rPr lang="en-US" sz="2400" dirty="0" smtClean="0">
                <a:solidFill>
                  <a:srgbClr val="FFFFFF"/>
                </a:solidFill>
                <a:latin typeface="Segoe UI Light"/>
              </a:rPr>
              <a:t>Storage Spaces</a:t>
            </a:r>
            <a:endParaRPr lang="en-US" sz="2400" dirty="0">
              <a:solidFill>
                <a:srgbClr val="FFFFFF"/>
              </a:solidFill>
              <a:latin typeface="Segoe UI Light"/>
            </a:endParaRPr>
          </a:p>
          <a:p>
            <a:pPr>
              <a:defRPr/>
            </a:pPr>
            <a:endParaRPr lang="en-US" sz="5400" dirty="0">
              <a:solidFill>
                <a:srgbClr val="FFFFFF"/>
              </a:solidFill>
              <a:latin typeface="Segoe UI Light"/>
            </a:endParaRPr>
          </a:p>
        </p:txBody>
      </p:sp>
      <p:grpSp>
        <p:nvGrpSpPr>
          <p:cNvPr id="55" name="Group 54"/>
          <p:cNvGrpSpPr/>
          <p:nvPr/>
        </p:nvGrpSpPr>
        <p:grpSpPr>
          <a:xfrm>
            <a:off x="10034661" y="4073868"/>
            <a:ext cx="2232248" cy="2087690"/>
            <a:chOff x="10115887" y="5108752"/>
            <a:chExt cx="1781240" cy="1589579"/>
          </a:xfrm>
        </p:grpSpPr>
        <p:grpSp>
          <p:nvGrpSpPr>
            <p:cNvPr id="56" name="Group 55"/>
            <p:cNvGrpSpPr/>
            <p:nvPr/>
          </p:nvGrpSpPr>
          <p:grpSpPr>
            <a:xfrm>
              <a:off x="10543636" y="5390293"/>
              <a:ext cx="925764" cy="1308038"/>
              <a:chOff x="13814559" y="6517967"/>
              <a:chExt cx="1209675" cy="1709187"/>
            </a:xfrm>
          </p:grpSpPr>
          <p:sp>
            <p:nvSpPr>
              <p:cNvPr id="80" name="Freeform 36"/>
              <p:cNvSpPr>
                <a:spLocks noEditPoints="1"/>
              </p:cNvSpPr>
              <p:nvPr/>
            </p:nvSpPr>
            <p:spPr bwMode="auto">
              <a:xfrm>
                <a:off x="13814559" y="6517967"/>
                <a:ext cx="1209675" cy="1525587"/>
              </a:xfrm>
              <a:custGeom>
                <a:avLst/>
                <a:gdLst>
                  <a:gd name="T0" fmla="*/ 7 w 228"/>
                  <a:gd name="T1" fmla="*/ 159 h 288"/>
                  <a:gd name="T2" fmla="*/ 11 w 228"/>
                  <a:gd name="T3" fmla="*/ 159 h 288"/>
                  <a:gd name="T4" fmla="*/ 129 w 228"/>
                  <a:gd name="T5" fmla="*/ 169 h 288"/>
                  <a:gd name="T6" fmla="*/ 137 w 228"/>
                  <a:gd name="T7" fmla="*/ 169 h 288"/>
                  <a:gd name="T8" fmla="*/ 146 w 228"/>
                  <a:gd name="T9" fmla="*/ 169 h 288"/>
                  <a:gd name="T10" fmla="*/ 154 w 228"/>
                  <a:gd name="T11" fmla="*/ 168 h 288"/>
                  <a:gd name="T12" fmla="*/ 158 w 228"/>
                  <a:gd name="T13" fmla="*/ 167 h 288"/>
                  <a:gd name="T14" fmla="*/ 226 w 228"/>
                  <a:gd name="T15" fmla="*/ 129 h 288"/>
                  <a:gd name="T16" fmla="*/ 227 w 228"/>
                  <a:gd name="T17" fmla="*/ 128 h 288"/>
                  <a:gd name="T18" fmla="*/ 217 w 228"/>
                  <a:gd name="T19" fmla="*/ 94 h 288"/>
                  <a:gd name="T20" fmla="*/ 158 w 228"/>
                  <a:gd name="T21" fmla="*/ 126 h 288"/>
                  <a:gd name="T22" fmla="*/ 154 w 228"/>
                  <a:gd name="T23" fmla="*/ 127 h 288"/>
                  <a:gd name="T24" fmla="*/ 146 w 228"/>
                  <a:gd name="T25" fmla="*/ 128 h 288"/>
                  <a:gd name="T26" fmla="*/ 137 w 228"/>
                  <a:gd name="T27" fmla="*/ 128 h 288"/>
                  <a:gd name="T28" fmla="*/ 129 w 228"/>
                  <a:gd name="T29" fmla="*/ 128 h 288"/>
                  <a:gd name="T30" fmla="*/ 11 w 228"/>
                  <a:gd name="T31" fmla="*/ 118 h 288"/>
                  <a:gd name="T32" fmla="*/ 4 w 228"/>
                  <a:gd name="T33" fmla="*/ 158 h 288"/>
                  <a:gd name="T34" fmla="*/ 5 w 228"/>
                  <a:gd name="T35" fmla="*/ 63 h 288"/>
                  <a:gd name="T36" fmla="*/ 9 w 228"/>
                  <a:gd name="T37" fmla="*/ 64 h 288"/>
                  <a:gd name="T38" fmla="*/ 13 w 228"/>
                  <a:gd name="T39" fmla="*/ 65 h 288"/>
                  <a:gd name="T40" fmla="*/ 132 w 228"/>
                  <a:gd name="T41" fmla="*/ 74 h 288"/>
                  <a:gd name="T42" fmla="*/ 139 w 228"/>
                  <a:gd name="T43" fmla="*/ 75 h 288"/>
                  <a:gd name="T44" fmla="*/ 150 w 228"/>
                  <a:gd name="T45" fmla="*/ 74 h 288"/>
                  <a:gd name="T46" fmla="*/ 155 w 228"/>
                  <a:gd name="T47" fmla="*/ 73 h 288"/>
                  <a:gd name="T48" fmla="*/ 159 w 228"/>
                  <a:gd name="T49" fmla="*/ 72 h 288"/>
                  <a:gd name="T50" fmla="*/ 226 w 228"/>
                  <a:gd name="T51" fmla="*/ 38 h 288"/>
                  <a:gd name="T52" fmla="*/ 227 w 228"/>
                  <a:gd name="T53" fmla="*/ 12 h 288"/>
                  <a:gd name="T54" fmla="*/ 66 w 228"/>
                  <a:gd name="T55" fmla="*/ 4 h 288"/>
                  <a:gd name="T56" fmla="*/ 2 w 228"/>
                  <a:gd name="T57" fmla="*/ 62 h 288"/>
                  <a:gd name="T58" fmla="*/ 6 w 228"/>
                  <a:gd name="T59" fmla="*/ 111 h 288"/>
                  <a:gd name="T60" fmla="*/ 10 w 228"/>
                  <a:gd name="T61" fmla="*/ 112 h 288"/>
                  <a:gd name="T62" fmla="*/ 14 w 228"/>
                  <a:gd name="T63" fmla="*/ 112 h 288"/>
                  <a:gd name="T64" fmla="*/ 134 w 228"/>
                  <a:gd name="T65" fmla="*/ 122 h 288"/>
                  <a:gd name="T66" fmla="*/ 141 w 228"/>
                  <a:gd name="T67" fmla="*/ 122 h 288"/>
                  <a:gd name="T68" fmla="*/ 152 w 228"/>
                  <a:gd name="T69" fmla="*/ 121 h 288"/>
                  <a:gd name="T70" fmla="*/ 157 w 228"/>
                  <a:gd name="T71" fmla="*/ 120 h 288"/>
                  <a:gd name="T72" fmla="*/ 161 w 228"/>
                  <a:gd name="T73" fmla="*/ 119 h 288"/>
                  <a:gd name="T74" fmla="*/ 227 w 228"/>
                  <a:gd name="T75" fmla="*/ 83 h 288"/>
                  <a:gd name="T76" fmla="*/ 227 w 228"/>
                  <a:gd name="T77" fmla="*/ 54 h 288"/>
                  <a:gd name="T78" fmla="*/ 159 w 228"/>
                  <a:gd name="T79" fmla="*/ 79 h 288"/>
                  <a:gd name="T80" fmla="*/ 155 w 228"/>
                  <a:gd name="T81" fmla="*/ 80 h 288"/>
                  <a:gd name="T82" fmla="*/ 150 w 228"/>
                  <a:gd name="T83" fmla="*/ 80 h 288"/>
                  <a:gd name="T84" fmla="*/ 139 w 228"/>
                  <a:gd name="T85" fmla="*/ 81 h 288"/>
                  <a:gd name="T86" fmla="*/ 132 w 228"/>
                  <a:gd name="T87" fmla="*/ 81 h 288"/>
                  <a:gd name="T88" fmla="*/ 13 w 228"/>
                  <a:gd name="T89" fmla="*/ 71 h 288"/>
                  <a:gd name="T90" fmla="*/ 1 w 228"/>
                  <a:gd name="T91" fmla="*/ 76 h 288"/>
                  <a:gd name="T92" fmla="*/ 162 w 228"/>
                  <a:gd name="T93" fmla="*/ 172 h 288"/>
                  <a:gd name="T94" fmla="*/ 158 w 228"/>
                  <a:gd name="T95" fmla="*/ 174 h 288"/>
                  <a:gd name="T96" fmla="*/ 152 w 228"/>
                  <a:gd name="T97" fmla="*/ 175 h 288"/>
                  <a:gd name="T98" fmla="*/ 143 w 228"/>
                  <a:gd name="T99" fmla="*/ 175 h 288"/>
                  <a:gd name="T100" fmla="*/ 137 w 228"/>
                  <a:gd name="T101" fmla="*/ 175 h 288"/>
                  <a:gd name="T102" fmla="*/ 16 w 228"/>
                  <a:gd name="T103" fmla="*/ 166 h 288"/>
                  <a:gd name="T104" fmla="*/ 11 w 228"/>
                  <a:gd name="T105" fmla="*/ 166 h 288"/>
                  <a:gd name="T106" fmla="*/ 6 w 228"/>
                  <a:gd name="T107" fmla="*/ 272 h 288"/>
                  <a:gd name="T108" fmla="*/ 10 w 228"/>
                  <a:gd name="T109" fmla="*/ 273 h 288"/>
                  <a:gd name="T110" fmla="*/ 14 w 228"/>
                  <a:gd name="T111" fmla="*/ 274 h 288"/>
                  <a:gd name="T112" fmla="*/ 132 w 228"/>
                  <a:gd name="T113" fmla="*/ 288 h 288"/>
                  <a:gd name="T114" fmla="*/ 139 w 228"/>
                  <a:gd name="T115" fmla="*/ 288 h 288"/>
                  <a:gd name="T116" fmla="*/ 147 w 228"/>
                  <a:gd name="T117" fmla="*/ 288 h 288"/>
                  <a:gd name="T118" fmla="*/ 154 w 228"/>
                  <a:gd name="T119" fmla="*/ 287 h 288"/>
                  <a:gd name="T120" fmla="*/ 158 w 228"/>
                  <a:gd name="T121" fmla="*/ 286 h 288"/>
                  <a:gd name="T122" fmla="*/ 226 w 228"/>
                  <a:gd name="T123" fmla="*/ 235 h 288"/>
                  <a:gd name="T124" fmla="*/ 82 w 228"/>
                  <a:gd name="T125" fmla="*/ 23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 h="288">
                    <a:moveTo>
                      <a:pt x="4" y="158"/>
                    </a:moveTo>
                    <a:cubicBezTo>
                      <a:pt x="4" y="158"/>
                      <a:pt x="4" y="158"/>
                      <a:pt x="5" y="158"/>
                    </a:cubicBezTo>
                    <a:cubicBezTo>
                      <a:pt x="5" y="158"/>
                      <a:pt x="5" y="158"/>
                      <a:pt x="5" y="158"/>
                    </a:cubicBezTo>
                    <a:cubicBezTo>
                      <a:pt x="5" y="158"/>
                      <a:pt x="5" y="158"/>
                      <a:pt x="6" y="158"/>
                    </a:cubicBezTo>
                    <a:cubicBezTo>
                      <a:pt x="6" y="158"/>
                      <a:pt x="6" y="158"/>
                      <a:pt x="6" y="158"/>
                    </a:cubicBezTo>
                    <a:cubicBezTo>
                      <a:pt x="7" y="159"/>
                      <a:pt x="7" y="159"/>
                      <a:pt x="7" y="159"/>
                    </a:cubicBezTo>
                    <a:cubicBezTo>
                      <a:pt x="8" y="159"/>
                      <a:pt x="8" y="159"/>
                      <a:pt x="8" y="159"/>
                    </a:cubicBezTo>
                    <a:cubicBezTo>
                      <a:pt x="8" y="159"/>
                      <a:pt x="8" y="159"/>
                      <a:pt x="9" y="159"/>
                    </a:cubicBezTo>
                    <a:cubicBezTo>
                      <a:pt x="9" y="159"/>
                      <a:pt x="9" y="159"/>
                      <a:pt x="9" y="159"/>
                    </a:cubicBezTo>
                    <a:cubicBezTo>
                      <a:pt x="9" y="159"/>
                      <a:pt x="10" y="159"/>
                      <a:pt x="10" y="159"/>
                    </a:cubicBezTo>
                    <a:cubicBezTo>
                      <a:pt x="10" y="159"/>
                      <a:pt x="10" y="159"/>
                      <a:pt x="11" y="159"/>
                    </a:cubicBezTo>
                    <a:cubicBezTo>
                      <a:pt x="11" y="159"/>
                      <a:pt x="11" y="159"/>
                      <a:pt x="11" y="159"/>
                    </a:cubicBezTo>
                    <a:cubicBezTo>
                      <a:pt x="12" y="159"/>
                      <a:pt x="12" y="159"/>
                      <a:pt x="12" y="159"/>
                    </a:cubicBezTo>
                    <a:cubicBezTo>
                      <a:pt x="12" y="159"/>
                      <a:pt x="13" y="160"/>
                      <a:pt x="13" y="160"/>
                    </a:cubicBezTo>
                    <a:cubicBezTo>
                      <a:pt x="13" y="160"/>
                      <a:pt x="14" y="160"/>
                      <a:pt x="14" y="160"/>
                    </a:cubicBezTo>
                    <a:cubicBezTo>
                      <a:pt x="14" y="160"/>
                      <a:pt x="14" y="160"/>
                      <a:pt x="14" y="160"/>
                    </a:cubicBezTo>
                    <a:cubicBezTo>
                      <a:pt x="15" y="160"/>
                      <a:pt x="15" y="160"/>
                      <a:pt x="16" y="160"/>
                    </a:cubicBezTo>
                    <a:cubicBezTo>
                      <a:pt x="129" y="169"/>
                      <a:pt x="129" y="169"/>
                      <a:pt x="129" y="169"/>
                    </a:cubicBezTo>
                    <a:cubicBezTo>
                      <a:pt x="130" y="169"/>
                      <a:pt x="131" y="169"/>
                      <a:pt x="132" y="169"/>
                    </a:cubicBezTo>
                    <a:cubicBezTo>
                      <a:pt x="132" y="169"/>
                      <a:pt x="132" y="169"/>
                      <a:pt x="132" y="169"/>
                    </a:cubicBezTo>
                    <a:cubicBezTo>
                      <a:pt x="133" y="169"/>
                      <a:pt x="133" y="169"/>
                      <a:pt x="134" y="169"/>
                    </a:cubicBezTo>
                    <a:cubicBezTo>
                      <a:pt x="134" y="169"/>
                      <a:pt x="134" y="169"/>
                      <a:pt x="134" y="169"/>
                    </a:cubicBezTo>
                    <a:cubicBezTo>
                      <a:pt x="135" y="169"/>
                      <a:pt x="136" y="169"/>
                      <a:pt x="137" y="169"/>
                    </a:cubicBezTo>
                    <a:cubicBezTo>
                      <a:pt x="137" y="169"/>
                      <a:pt x="137" y="169"/>
                      <a:pt x="137" y="169"/>
                    </a:cubicBezTo>
                    <a:cubicBezTo>
                      <a:pt x="137" y="169"/>
                      <a:pt x="138" y="169"/>
                      <a:pt x="139" y="169"/>
                    </a:cubicBezTo>
                    <a:cubicBezTo>
                      <a:pt x="139" y="169"/>
                      <a:pt x="139" y="169"/>
                      <a:pt x="139" y="169"/>
                    </a:cubicBezTo>
                    <a:cubicBezTo>
                      <a:pt x="140" y="169"/>
                      <a:pt x="141" y="169"/>
                      <a:pt x="141" y="169"/>
                    </a:cubicBezTo>
                    <a:cubicBezTo>
                      <a:pt x="141" y="169"/>
                      <a:pt x="141" y="169"/>
                      <a:pt x="141" y="169"/>
                    </a:cubicBezTo>
                    <a:cubicBezTo>
                      <a:pt x="142" y="169"/>
                      <a:pt x="143" y="169"/>
                      <a:pt x="143" y="169"/>
                    </a:cubicBezTo>
                    <a:cubicBezTo>
                      <a:pt x="144" y="169"/>
                      <a:pt x="145" y="169"/>
                      <a:pt x="146" y="169"/>
                    </a:cubicBezTo>
                    <a:cubicBezTo>
                      <a:pt x="147" y="169"/>
                      <a:pt x="147" y="169"/>
                      <a:pt x="147" y="169"/>
                    </a:cubicBezTo>
                    <a:cubicBezTo>
                      <a:pt x="148" y="169"/>
                      <a:pt x="149" y="169"/>
                      <a:pt x="150" y="169"/>
                    </a:cubicBezTo>
                    <a:cubicBezTo>
                      <a:pt x="150" y="169"/>
                      <a:pt x="150" y="169"/>
                      <a:pt x="150" y="169"/>
                    </a:cubicBezTo>
                    <a:cubicBezTo>
                      <a:pt x="151" y="169"/>
                      <a:pt x="151" y="168"/>
                      <a:pt x="152" y="168"/>
                    </a:cubicBezTo>
                    <a:cubicBezTo>
                      <a:pt x="152" y="168"/>
                      <a:pt x="152" y="168"/>
                      <a:pt x="152" y="168"/>
                    </a:cubicBezTo>
                    <a:cubicBezTo>
                      <a:pt x="153" y="168"/>
                      <a:pt x="153" y="168"/>
                      <a:pt x="154" y="168"/>
                    </a:cubicBezTo>
                    <a:cubicBezTo>
                      <a:pt x="154" y="168"/>
                      <a:pt x="154" y="168"/>
                      <a:pt x="154" y="168"/>
                    </a:cubicBezTo>
                    <a:cubicBezTo>
                      <a:pt x="155" y="168"/>
                      <a:pt x="155" y="168"/>
                      <a:pt x="155" y="168"/>
                    </a:cubicBezTo>
                    <a:cubicBezTo>
                      <a:pt x="155" y="168"/>
                      <a:pt x="156" y="168"/>
                      <a:pt x="156" y="168"/>
                    </a:cubicBezTo>
                    <a:cubicBezTo>
                      <a:pt x="156" y="168"/>
                      <a:pt x="156" y="168"/>
                      <a:pt x="157" y="168"/>
                    </a:cubicBezTo>
                    <a:cubicBezTo>
                      <a:pt x="157" y="168"/>
                      <a:pt x="157" y="167"/>
                      <a:pt x="158" y="167"/>
                    </a:cubicBezTo>
                    <a:cubicBezTo>
                      <a:pt x="158" y="167"/>
                      <a:pt x="158" y="167"/>
                      <a:pt x="158" y="167"/>
                    </a:cubicBezTo>
                    <a:cubicBezTo>
                      <a:pt x="158" y="167"/>
                      <a:pt x="159" y="167"/>
                      <a:pt x="159" y="167"/>
                    </a:cubicBezTo>
                    <a:cubicBezTo>
                      <a:pt x="159" y="167"/>
                      <a:pt x="159" y="167"/>
                      <a:pt x="159" y="167"/>
                    </a:cubicBezTo>
                    <a:cubicBezTo>
                      <a:pt x="160" y="167"/>
                      <a:pt x="160" y="167"/>
                      <a:pt x="160" y="167"/>
                    </a:cubicBezTo>
                    <a:cubicBezTo>
                      <a:pt x="161" y="166"/>
                      <a:pt x="161" y="166"/>
                      <a:pt x="161" y="166"/>
                    </a:cubicBezTo>
                    <a:cubicBezTo>
                      <a:pt x="161" y="166"/>
                      <a:pt x="161" y="166"/>
                      <a:pt x="162" y="166"/>
                    </a:cubicBezTo>
                    <a:cubicBezTo>
                      <a:pt x="226" y="129"/>
                      <a:pt x="226" y="129"/>
                      <a:pt x="226" y="129"/>
                    </a:cubicBezTo>
                    <a:cubicBezTo>
                      <a:pt x="226" y="129"/>
                      <a:pt x="226" y="129"/>
                      <a:pt x="226" y="129"/>
                    </a:cubicBezTo>
                    <a:cubicBezTo>
                      <a:pt x="226" y="128"/>
                      <a:pt x="226" y="128"/>
                      <a:pt x="226" y="128"/>
                    </a:cubicBezTo>
                    <a:cubicBezTo>
                      <a:pt x="227" y="128"/>
                      <a:pt x="227" y="128"/>
                      <a:pt x="227" y="128"/>
                    </a:cubicBezTo>
                    <a:cubicBezTo>
                      <a:pt x="227" y="128"/>
                      <a:pt x="227" y="128"/>
                      <a:pt x="227" y="128"/>
                    </a:cubicBezTo>
                    <a:cubicBezTo>
                      <a:pt x="227" y="128"/>
                      <a:pt x="227" y="128"/>
                      <a:pt x="227" y="128"/>
                    </a:cubicBezTo>
                    <a:cubicBezTo>
                      <a:pt x="227" y="128"/>
                      <a:pt x="227" y="128"/>
                      <a:pt x="227" y="128"/>
                    </a:cubicBezTo>
                    <a:cubicBezTo>
                      <a:pt x="227" y="127"/>
                      <a:pt x="227" y="127"/>
                      <a:pt x="227" y="127"/>
                    </a:cubicBezTo>
                    <a:cubicBezTo>
                      <a:pt x="227" y="99"/>
                      <a:pt x="227" y="99"/>
                      <a:pt x="227" y="99"/>
                    </a:cubicBezTo>
                    <a:cubicBezTo>
                      <a:pt x="227" y="99"/>
                      <a:pt x="227" y="99"/>
                      <a:pt x="227" y="99"/>
                    </a:cubicBezTo>
                    <a:cubicBezTo>
                      <a:pt x="227" y="99"/>
                      <a:pt x="227" y="99"/>
                      <a:pt x="227" y="99"/>
                    </a:cubicBezTo>
                    <a:cubicBezTo>
                      <a:pt x="227" y="99"/>
                      <a:pt x="227" y="99"/>
                      <a:pt x="227" y="99"/>
                    </a:cubicBezTo>
                    <a:cubicBezTo>
                      <a:pt x="228" y="97"/>
                      <a:pt x="224" y="95"/>
                      <a:pt x="217" y="94"/>
                    </a:cubicBezTo>
                    <a:cubicBezTo>
                      <a:pt x="162" y="125"/>
                      <a:pt x="162" y="125"/>
                      <a:pt x="162" y="125"/>
                    </a:cubicBezTo>
                    <a:cubicBezTo>
                      <a:pt x="161" y="125"/>
                      <a:pt x="161" y="125"/>
                      <a:pt x="161" y="125"/>
                    </a:cubicBezTo>
                    <a:cubicBezTo>
                      <a:pt x="161" y="125"/>
                      <a:pt x="161" y="125"/>
                      <a:pt x="160" y="125"/>
                    </a:cubicBezTo>
                    <a:cubicBezTo>
                      <a:pt x="160" y="126"/>
                      <a:pt x="160" y="126"/>
                      <a:pt x="159" y="126"/>
                    </a:cubicBezTo>
                    <a:cubicBezTo>
                      <a:pt x="159" y="126"/>
                      <a:pt x="159" y="126"/>
                      <a:pt x="159" y="126"/>
                    </a:cubicBezTo>
                    <a:cubicBezTo>
                      <a:pt x="159" y="126"/>
                      <a:pt x="159" y="126"/>
                      <a:pt x="158" y="126"/>
                    </a:cubicBezTo>
                    <a:cubicBezTo>
                      <a:pt x="158" y="126"/>
                      <a:pt x="158" y="126"/>
                      <a:pt x="158" y="126"/>
                    </a:cubicBezTo>
                    <a:cubicBezTo>
                      <a:pt x="157" y="126"/>
                      <a:pt x="157" y="127"/>
                      <a:pt x="157" y="127"/>
                    </a:cubicBezTo>
                    <a:cubicBezTo>
                      <a:pt x="156" y="127"/>
                      <a:pt x="156" y="127"/>
                      <a:pt x="156" y="127"/>
                    </a:cubicBezTo>
                    <a:cubicBezTo>
                      <a:pt x="156" y="127"/>
                      <a:pt x="156" y="127"/>
                      <a:pt x="155" y="127"/>
                    </a:cubicBezTo>
                    <a:cubicBezTo>
                      <a:pt x="155" y="127"/>
                      <a:pt x="155" y="127"/>
                      <a:pt x="154" y="127"/>
                    </a:cubicBezTo>
                    <a:cubicBezTo>
                      <a:pt x="154" y="127"/>
                      <a:pt x="154" y="127"/>
                      <a:pt x="154" y="127"/>
                    </a:cubicBezTo>
                    <a:cubicBezTo>
                      <a:pt x="153" y="127"/>
                      <a:pt x="153" y="127"/>
                      <a:pt x="152" y="127"/>
                    </a:cubicBezTo>
                    <a:cubicBezTo>
                      <a:pt x="152" y="127"/>
                      <a:pt x="152" y="127"/>
                      <a:pt x="152" y="127"/>
                    </a:cubicBezTo>
                    <a:cubicBezTo>
                      <a:pt x="151" y="127"/>
                      <a:pt x="151" y="128"/>
                      <a:pt x="150" y="128"/>
                    </a:cubicBezTo>
                    <a:cubicBezTo>
                      <a:pt x="150" y="128"/>
                      <a:pt x="150" y="128"/>
                      <a:pt x="150" y="128"/>
                    </a:cubicBezTo>
                    <a:cubicBezTo>
                      <a:pt x="149" y="128"/>
                      <a:pt x="148" y="128"/>
                      <a:pt x="147" y="128"/>
                    </a:cubicBezTo>
                    <a:cubicBezTo>
                      <a:pt x="147" y="128"/>
                      <a:pt x="147" y="128"/>
                      <a:pt x="146" y="128"/>
                    </a:cubicBezTo>
                    <a:cubicBezTo>
                      <a:pt x="145" y="128"/>
                      <a:pt x="144" y="128"/>
                      <a:pt x="143" y="128"/>
                    </a:cubicBezTo>
                    <a:cubicBezTo>
                      <a:pt x="143" y="128"/>
                      <a:pt x="142" y="128"/>
                      <a:pt x="141" y="128"/>
                    </a:cubicBezTo>
                    <a:cubicBezTo>
                      <a:pt x="141" y="128"/>
                      <a:pt x="141" y="128"/>
                      <a:pt x="141" y="128"/>
                    </a:cubicBezTo>
                    <a:cubicBezTo>
                      <a:pt x="141" y="128"/>
                      <a:pt x="140" y="128"/>
                      <a:pt x="139" y="128"/>
                    </a:cubicBezTo>
                    <a:cubicBezTo>
                      <a:pt x="139" y="128"/>
                      <a:pt x="139" y="128"/>
                      <a:pt x="139" y="128"/>
                    </a:cubicBezTo>
                    <a:cubicBezTo>
                      <a:pt x="138" y="128"/>
                      <a:pt x="137" y="128"/>
                      <a:pt x="137" y="128"/>
                    </a:cubicBezTo>
                    <a:cubicBezTo>
                      <a:pt x="137" y="128"/>
                      <a:pt x="137" y="128"/>
                      <a:pt x="137" y="128"/>
                    </a:cubicBezTo>
                    <a:cubicBezTo>
                      <a:pt x="136" y="128"/>
                      <a:pt x="135" y="128"/>
                      <a:pt x="134" y="128"/>
                    </a:cubicBezTo>
                    <a:cubicBezTo>
                      <a:pt x="134" y="128"/>
                      <a:pt x="134" y="128"/>
                      <a:pt x="134" y="128"/>
                    </a:cubicBezTo>
                    <a:cubicBezTo>
                      <a:pt x="133" y="128"/>
                      <a:pt x="132" y="128"/>
                      <a:pt x="132" y="128"/>
                    </a:cubicBezTo>
                    <a:cubicBezTo>
                      <a:pt x="132" y="128"/>
                      <a:pt x="132" y="128"/>
                      <a:pt x="132" y="128"/>
                    </a:cubicBezTo>
                    <a:cubicBezTo>
                      <a:pt x="131" y="128"/>
                      <a:pt x="130" y="128"/>
                      <a:pt x="129" y="128"/>
                    </a:cubicBezTo>
                    <a:cubicBezTo>
                      <a:pt x="16" y="119"/>
                      <a:pt x="16" y="119"/>
                      <a:pt x="16" y="119"/>
                    </a:cubicBezTo>
                    <a:cubicBezTo>
                      <a:pt x="15" y="119"/>
                      <a:pt x="15" y="119"/>
                      <a:pt x="14" y="119"/>
                    </a:cubicBezTo>
                    <a:cubicBezTo>
                      <a:pt x="14" y="119"/>
                      <a:pt x="14" y="119"/>
                      <a:pt x="14" y="119"/>
                    </a:cubicBezTo>
                    <a:cubicBezTo>
                      <a:pt x="13" y="119"/>
                      <a:pt x="13" y="119"/>
                      <a:pt x="13" y="119"/>
                    </a:cubicBezTo>
                    <a:cubicBezTo>
                      <a:pt x="13" y="118"/>
                      <a:pt x="12" y="118"/>
                      <a:pt x="12" y="118"/>
                    </a:cubicBezTo>
                    <a:cubicBezTo>
                      <a:pt x="12" y="118"/>
                      <a:pt x="11" y="118"/>
                      <a:pt x="11" y="118"/>
                    </a:cubicBezTo>
                    <a:cubicBezTo>
                      <a:pt x="11" y="118"/>
                      <a:pt x="11" y="118"/>
                      <a:pt x="11" y="118"/>
                    </a:cubicBezTo>
                    <a:cubicBezTo>
                      <a:pt x="11" y="118"/>
                      <a:pt x="11" y="118"/>
                      <a:pt x="10" y="118"/>
                    </a:cubicBezTo>
                    <a:cubicBezTo>
                      <a:pt x="2" y="123"/>
                      <a:pt x="2" y="123"/>
                      <a:pt x="2" y="123"/>
                    </a:cubicBezTo>
                    <a:cubicBezTo>
                      <a:pt x="3" y="157"/>
                      <a:pt x="3" y="157"/>
                      <a:pt x="3" y="157"/>
                    </a:cubicBezTo>
                    <a:cubicBezTo>
                      <a:pt x="3" y="157"/>
                      <a:pt x="3" y="158"/>
                      <a:pt x="3" y="158"/>
                    </a:cubicBezTo>
                    <a:cubicBezTo>
                      <a:pt x="4" y="158"/>
                      <a:pt x="4" y="158"/>
                      <a:pt x="4" y="158"/>
                    </a:cubicBezTo>
                    <a:close/>
                    <a:moveTo>
                      <a:pt x="2" y="62"/>
                    </a:moveTo>
                    <a:cubicBezTo>
                      <a:pt x="2" y="62"/>
                      <a:pt x="2" y="63"/>
                      <a:pt x="2" y="63"/>
                    </a:cubicBezTo>
                    <a:cubicBezTo>
                      <a:pt x="2" y="63"/>
                      <a:pt x="2" y="63"/>
                      <a:pt x="2" y="63"/>
                    </a:cubicBezTo>
                    <a:cubicBezTo>
                      <a:pt x="3" y="63"/>
                      <a:pt x="3" y="63"/>
                      <a:pt x="3" y="63"/>
                    </a:cubicBezTo>
                    <a:cubicBezTo>
                      <a:pt x="4" y="63"/>
                      <a:pt x="4" y="63"/>
                      <a:pt x="4" y="63"/>
                    </a:cubicBezTo>
                    <a:cubicBezTo>
                      <a:pt x="4" y="63"/>
                      <a:pt x="4" y="63"/>
                      <a:pt x="5" y="63"/>
                    </a:cubicBezTo>
                    <a:cubicBezTo>
                      <a:pt x="5" y="64"/>
                      <a:pt x="5" y="64"/>
                      <a:pt x="5" y="64"/>
                    </a:cubicBezTo>
                    <a:cubicBezTo>
                      <a:pt x="5" y="64"/>
                      <a:pt x="5" y="64"/>
                      <a:pt x="6" y="64"/>
                    </a:cubicBezTo>
                    <a:cubicBezTo>
                      <a:pt x="6" y="64"/>
                      <a:pt x="6" y="64"/>
                      <a:pt x="6" y="64"/>
                    </a:cubicBezTo>
                    <a:cubicBezTo>
                      <a:pt x="7" y="64"/>
                      <a:pt x="7" y="64"/>
                      <a:pt x="7" y="64"/>
                    </a:cubicBezTo>
                    <a:cubicBezTo>
                      <a:pt x="8" y="64"/>
                      <a:pt x="8" y="64"/>
                      <a:pt x="8" y="64"/>
                    </a:cubicBezTo>
                    <a:cubicBezTo>
                      <a:pt x="8" y="64"/>
                      <a:pt x="8" y="64"/>
                      <a:pt x="9" y="64"/>
                    </a:cubicBezTo>
                    <a:cubicBezTo>
                      <a:pt x="9" y="64"/>
                      <a:pt x="9" y="64"/>
                      <a:pt x="9" y="65"/>
                    </a:cubicBezTo>
                    <a:cubicBezTo>
                      <a:pt x="9" y="65"/>
                      <a:pt x="10" y="65"/>
                      <a:pt x="10" y="65"/>
                    </a:cubicBezTo>
                    <a:cubicBezTo>
                      <a:pt x="10" y="65"/>
                      <a:pt x="10" y="65"/>
                      <a:pt x="11" y="65"/>
                    </a:cubicBezTo>
                    <a:cubicBezTo>
                      <a:pt x="11" y="65"/>
                      <a:pt x="11" y="65"/>
                      <a:pt x="11" y="65"/>
                    </a:cubicBezTo>
                    <a:cubicBezTo>
                      <a:pt x="12" y="65"/>
                      <a:pt x="12" y="65"/>
                      <a:pt x="12" y="65"/>
                    </a:cubicBezTo>
                    <a:cubicBezTo>
                      <a:pt x="12" y="65"/>
                      <a:pt x="13" y="65"/>
                      <a:pt x="13" y="65"/>
                    </a:cubicBezTo>
                    <a:cubicBezTo>
                      <a:pt x="13" y="65"/>
                      <a:pt x="14" y="65"/>
                      <a:pt x="14" y="65"/>
                    </a:cubicBezTo>
                    <a:cubicBezTo>
                      <a:pt x="14" y="65"/>
                      <a:pt x="14" y="65"/>
                      <a:pt x="14" y="65"/>
                    </a:cubicBezTo>
                    <a:cubicBezTo>
                      <a:pt x="15" y="65"/>
                      <a:pt x="15" y="65"/>
                      <a:pt x="16" y="65"/>
                    </a:cubicBezTo>
                    <a:cubicBezTo>
                      <a:pt x="129" y="74"/>
                      <a:pt x="129" y="74"/>
                      <a:pt x="129" y="74"/>
                    </a:cubicBezTo>
                    <a:cubicBezTo>
                      <a:pt x="130" y="74"/>
                      <a:pt x="131" y="74"/>
                      <a:pt x="132" y="74"/>
                    </a:cubicBezTo>
                    <a:cubicBezTo>
                      <a:pt x="132" y="74"/>
                      <a:pt x="132" y="74"/>
                      <a:pt x="132" y="74"/>
                    </a:cubicBezTo>
                    <a:cubicBezTo>
                      <a:pt x="133" y="75"/>
                      <a:pt x="133" y="75"/>
                      <a:pt x="134" y="75"/>
                    </a:cubicBezTo>
                    <a:cubicBezTo>
                      <a:pt x="134" y="75"/>
                      <a:pt x="134" y="75"/>
                      <a:pt x="134" y="75"/>
                    </a:cubicBezTo>
                    <a:cubicBezTo>
                      <a:pt x="135" y="75"/>
                      <a:pt x="136" y="75"/>
                      <a:pt x="137" y="75"/>
                    </a:cubicBezTo>
                    <a:cubicBezTo>
                      <a:pt x="137" y="75"/>
                      <a:pt x="137" y="75"/>
                      <a:pt x="137" y="75"/>
                    </a:cubicBezTo>
                    <a:cubicBezTo>
                      <a:pt x="137" y="75"/>
                      <a:pt x="138" y="75"/>
                      <a:pt x="139" y="75"/>
                    </a:cubicBezTo>
                    <a:cubicBezTo>
                      <a:pt x="139" y="75"/>
                      <a:pt x="139" y="75"/>
                      <a:pt x="139" y="75"/>
                    </a:cubicBezTo>
                    <a:cubicBezTo>
                      <a:pt x="140" y="75"/>
                      <a:pt x="141" y="75"/>
                      <a:pt x="141" y="75"/>
                    </a:cubicBezTo>
                    <a:cubicBezTo>
                      <a:pt x="141" y="75"/>
                      <a:pt x="141" y="75"/>
                      <a:pt x="141" y="75"/>
                    </a:cubicBezTo>
                    <a:cubicBezTo>
                      <a:pt x="142" y="75"/>
                      <a:pt x="143" y="75"/>
                      <a:pt x="143" y="75"/>
                    </a:cubicBezTo>
                    <a:cubicBezTo>
                      <a:pt x="144" y="75"/>
                      <a:pt x="145" y="74"/>
                      <a:pt x="146" y="74"/>
                    </a:cubicBezTo>
                    <a:cubicBezTo>
                      <a:pt x="147" y="74"/>
                      <a:pt x="147" y="74"/>
                      <a:pt x="147" y="74"/>
                    </a:cubicBezTo>
                    <a:cubicBezTo>
                      <a:pt x="148" y="74"/>
                      <a:pt x="149" y="74"/>
                      <a:pt x="150" y="74"/>
                    </a:cubicBezTo>
                    <a:cubicBezTo>
                      <a:pt x="150" y="74"/>
                      <a:pt x="150" y="74"/>
                      <a:pt x="150" y="74"/>
                    </a:cubicBezTo>
                    <a:cubicBezTo>
                      <a:pt x="151" y="74"/>
                      <a:pt x="151" y="74"/>
                      <a:pt x="152" y="74"/>
                    </a:cubicBezTo>
                    <a:cubicBezTo>
                      <a:pt x="152" y="74"/>
                      <a:pt x="152" y="74"/>
                      <a:pt x="152" y="74"/>
                    </a:cubicBezTo>
                    <a:cubicBezTo>
                      <a:pt x="153" y="74"/>
                      <a:pt x="153" y="74"/>
                      <a:pt x="154" y="74"/>
                    </a:cubicBezTo>
                    <a:cubicBezTo>
                      <a:pt x="154" y="74"/>
                      <a:pt x="154" y="74"/>
                      <a:pt x="154" y="73"/>
                    </a:cubicBezTo>
                    <a:cubicBezTo>
                      <a:pt x="155" y="73"/>
                      <a:pt x="155" y="73"/>
                      <a:pt x="155" y="73"/>
                    </a:cubicBezTo>
                    <a:cubicBezTo>
                      <a:pt x="155" y="73"/>
                      <a:pt x="156" y="73"/>
                      <a:pt x="156" y="73"/>
                    </a:cubicBezTo>
                    <a:cubicBezTo>
                      <a:pt x="156" y="73"/>
                      <a:pt x="156" y="73"/>
                      <a:pt x="157" y="73"/>
                    </a:cubicBezTo>
                    <a:cubicBezTo>
                      <a:pt x="157" y="73"/>
                      <a:pt x="157" y="73"/>
                      <a:pt x="158" y="73"/>
                    </a:cubicBezTo>
                    <a:cubicBezTo>
                      <a:pt x="158" y="73"/>
                      <a:pt x="158" y="73"/>
                      <a:pt x="158" y="73"/>
                    </a:cubicBezTo>
                    <a:cubicBezTo>
                      <a:pt x="158" y="73"/>
                      <a:pt x="159" y="72"/>
                      <a:pt x="159" y="72"/>
                    </a:cubicBezTo>
                    <a:cubicBezTo>
                      <a:pt x="159" y="72"/>
                      <a:pt x="159" y="72"/>
                      <a:pt x="159" y="72"/>
                    </a:cubicBezTo>
                    <a:cubicBezTo>
                      <a:pt x="160" y="72"/>
                      <a:pt x="160" y="72"/>
                      <a:pt x="160" y="72"/>
                    </a:cubicBezTo>
                    <a:cubicBezTo>
                      <a:pt x="161" y="72"/>
                      <a:pt x="161" y="72"/>
                      <a:pt x="161" y="72"/>
                    </a:cubicBezTo>
                    <a:cubicBezTo>
                      <a:pt x="161" y="72"/>
                      <a:pt x="161" y="72"/>
                      <a:pt x="162" y="71"/>
                    </a:cubicBezTo>
                    <a:cubicBezTo>
                      <a:pt x="226" y="39"/>
                      <a:pt x="226" y="39"/>
                      <a:pt x="226" y="39"/>
                    </a:cubicBezTo>
                    <a:cubicBezTo>
                      <a:pt x="226" y="38"/>
                      <a:pt x="226" y="38"/>
                      <a:pt x="226" y="38"/>
                    </a:cubicBezTo>
                    <a:cubicBezTo>
                      <a:pt x="226" y="38"/>
                      <a:pt x="226" y="38"/>
                      <a:pt x="226" y="38"/>
                    </a:cubicBezTo>
                    <a:cubicBezTo>
                      <a:pt x="227" y="38"/>
                      <a:pt x="227" y="38"/>
                      <a:pt x="227" y="38"/>
                    </a:cubicBezTo>
                    <a:cubicBezTo>
                      <a:pt x="227" y="38"/>
                      <a:pt x="227" y="38"/>
                      <a:pt x="227" y="38"/>
                    </a:cubicBezTo>
                    <a:cubicBezTo>
                      <a:pt x="227" y="38"/>
                      <a:pt x="227" y="37"/>
                      <a:pt x="227" y="37"/>
                    </a:cubicBezTo>
                    <a:cubicBezTo>
                      <a:pt x="227" y="37"/>
                      <a:pt x="227" y="37"/>
                      <a:pt x="227" y="37"/>
                    </a:cubicBezTo>
                    <a:cubicBezTo>
                      <a:pt x="227" y="37"/>
                      <a:pt x="227" y="37"/>
                      <a:pt x="227" y="37"/>
                    </a:cubicBezTo>
                    <a:cubicBezTo>
                      <a:pt x="227" y="12"/>
                      <a:pt x="227" y="12"/>
                      <a:pt x="227" y="12"/>
                    </a:cubicBezTo>
                    <a:cubicBezTo>
                      <a:pt x="227" y="12"/>
                      <a:pt x="227" y="12"/>
                      <a:pt x="227" y="12"/>
                    </a:cubicBezTo>
                    <a:cubicBezTo>
                      <a:pt x="227" y="12"/>
                      <a:pt x="227" y="13"/>
                      <a:pt x="227" y="13"/>
                    </a:cubicBezTo>
                    <a:cubicBezTo>
                      <a:pt x="227" y="13"/>
                      <a:pt x="227" y="13"/>
                      <a:pt x="227" y="13"/>
                    </a:cubicBezTo>
                    <a:cubicBezTo>
                      <a:pt x="228" y="11"/>
                      <a:pt x="222" y="8"/>
                      <a:pt x="212" y="8"/>
                    </a:cubicBezTo>
                    <a:cubicBezTo>
                      <a:pt x="98" y="1"/>
                      <a:pt x="98" y="1"/>
                      <a:pt x="98" y="1"/>
                    </a:cubicBezTo>
                    <a:cubicBezTo>
                      <a:pt x="85" y="0"/>
                      <a:pt x="71" y="1"/>
                      <a:pt x="66" y="4"/>
                    </a:cubicBezTo>
                    <a:cubicBezTo>
                      <a:pt x="2" y="28"/>
                      <a:pt x="2" y="28"/>
                      <a:pt x="2" y="28"/>
                    </a:cubicBezTo>
                    <a:cubicBezTo>
                      <a:pt x="1" y="29"/>
                      <a:pt x="1" y="29"/>
                      <a:pt x="0" y="29"/>
                    </a:cubicBezTo>
                    <a:cubicBezTo>
                      <a:pt x="1" y="62"/>
                      <a:pt x="1" y="62"/>
                      <a:pt x="1" y="62"/>
                    </a:cubicBezTo>
                    <a:cubicBezTo>
                      <a:pt x="1" y="62"/>
                      <a:pt x="1" y="62"/>
                      <a:pt x="1" y="62"/>
                    </a:cubicBezTo>
                    <a:cubicBezTo>
                      <a:pt x="1" y="62"/>
                      <a:pt x="1" y="62"/>
                      <a:pt x="1" y="62"/>
                    </a:cubicBezTo>
                    <a:cubicBezTo>
                      <a:pt x="2" y="62"/>
                      <a:pt x="2" y="62"/>
                      <a:pt x="2" y="62"/>
                    </a:cubicBezTo>
                    <a:close/>
                    <a:moveTo>
                      <a:pt x="2" y="110"/>
                    </a:moveTo>
                    <a:cubicBezTo>
                      <a:pt x="3" y="110"/>
                      <a:pt x="3" y="110"/>
                      <a:pt x="3" y="110"/>
                    </a:cubicBezTo>
                    <a:cubicBezTo>
                      <a:pt x="4" y="110"/>
                      <a:pt x="4" y="110"/>
                      <a:pt x="4" y="110"/>
                    </a:cubicBezTo>
                    <a:cubicBezTo>
                      <a:pt x="4" y="111"/>
                      <a:pt x="4" y="111"/>
                      <a:pt x="5" y="111"/>
                    </a:cubicBezTo>
                    <a:cubicBezTo>
                      <a:pt x="5" y="111"/>
                      <a:pt x="5" y="111"/>
                      <a:pt x="5" y="111"/>
                    </a:cubicBezTo>
                    <a:cubicBezTo>
                      <a:pt x="5" y="111"/>
                      <a:pt x="5" y="111"/>
                      <a:pt x="6" y="111"/>
                    </a:cubicBezTo>
                    <a:cubicBezTo>
                      <a:pt x="6" y="111"/>
                      <a:pt x="6" y="111"/>
                      <a:pt x="6" y="111"/>
                    </a:cubicBezTo>
                    <a:cubicBezTo>
                      <a:pt x="7" y="111"/>
                      <a:pt x="7" y="111"/>
                      <a:pt x="7" y="111"/>
                    </a:cubicBezTo>
                    <a:cubicBezTo>
                      <a:pt x="8" y="111"/>
                      <a:pt x="8" y="111"/>
                      <a:pt x="8" y="112"/>
                    </a:cubicBezTo>
                    <a:cubicBezTo>
                      <a:pt x="8" y="112"/>
                      <a:pt x="8" y="112"/>
                      <a:pt x="9" y="112"/>
                    </a:cubicBezTo>
                    <a:cubicBezTo>
                      <a:pt x="9" y="112"/>
                      <a:pt x="9" y="112"/>
                      <a:pt x="9" y="112"/>
                    </a:cubicBezTo>
                    <a:cubicBezTo>
                      <a:pt x="9" y="112"/>
                      <a:pt x="10" y="112"/>
                      <a:pt x="10" y="112"/>
                    </a:cubicBezTo>
                    <a:cubicBezTo>
                      <a:pt x="10" y="112"/>
                      <a:pt x="10" y="112"/>
                      <a:pt x="11" y="112"/>
                    </a:cubicBezTo>
                    <a:cubicBezTo>
                      <a:pt x="11" y="112"/>
                      <a:pt x="11" y="112"/>
                      <a:pt x="11" y="112"/>
                    </a:cubicBezTo>
                    <a:cubicBezTo>
                      <a:pt x="12" y="112"/>
                      <a:pt x="12" y="112"/>
                      <a:pt x="12" y="112"/>
                    </a:cubicBezTo>
                    <a:cubicBezTo>
                      <a:pt x="12" y="112"/>
                      <a:pt x="13" y="112"/>
                      <a:pt x="13" y="112"/>
                    </a:cubicBezTo>
                    <a:cubicBezTo>
                      <a:pt x="13" y="112"/>
                      <a:pt x="14" y="112"/>
                      <a:pt x="14" y="112"/>
                    </a:cubicBezTo>
                    <a:cubicBezTo>
                      <a:pt x="14" y="112"/>
                      <a:pt x="14" y="112"/>
                      <a:pt x="14" y="112"/>
                    </a:cubicBezTo>
                    <a:cubicBezTo>
                      <a:pt x="15" y="112"/>
                      <a:pt x="15" y="113"/>
                      <a:pt x="16" y="113"/>
                    </a:cubicBezTo>
                    <a:cubicBezTo>
                      <a:pt x="129" y="122"/>
                      <a:pt x="129" y="122"/>
                      <a:pt x="129" y="122"/>
                    </a:cubicBezTo>
                    <a:cubicBezTo>
                      <a:pt x="130" y="122"/>
                      <a:pt x="131" y="122"/>
                      <a:pt x="132" y="122"/>
                    </a:cubicBezTo>
                    <a:cubicBezTo>
                      <a:pt x="132" y="122"/>
                      <a:pt x="132" y="122"/>
                      <a:pt x="132" y="122"/>
                    </a:cubicBezTo>
                    <a:cubicBezTo>
                      <a:pt x="133" y="122"/>
                      <a:pt x="133" y="122"/>
                      <a:pt x="134" y="122"/>
                    </a:cubicBezTo>
                    <a:cubicBezTo>
                      <a:pt x="134" y="122"/>
                      <a:pt x="134" y="122"/>
                      <a:pt x="134" y="122"/>
                    </a:cubicBezTo>
                    <a:cubicBezTo>
                      <a:pt x="135" y="122"/>
                      <a:pt x="136" y="122"/>
                      <a:pt x="137" y="122"/>
                    </a:cubicBezTo>
                    <a:cubicBezTo>
                      <a:pt x="137" y="122"/>
                      <a:pt x="137" y="122"/>
                      <a:pt x="137" y="122"/>
                    </a:cubicBezTo>
                    <a:cubicBezTo>
                      <a:pt x="137" y="122"/>
                      <a:pt x="138" y="122"/>
                      <a:pt x="139" y="122"/>
                    </a:cubicBezTo>
                    <a:cubicBezTo>
                      <a:pt x="139" y="122"/>
                      <a:pt x="139" y="122"/>
                      <a:pt x="139" y="122"/>
                    </a:cubicBezTo>
                    <a:cubicBezTo>
                      <a:pt x="140" y="122"/>
                      <a:pt x="141" y="122"/>
                      <a:pt x="141" y="122"/>
                    </a:cubicBezTo>
                    <a:cubicBezTo>
                      <a:pt x="141" y="122"/>
                      <a:pt x="141" y="122"/>
                      <a:pt x="141" y="122"/>
                    </a:cubicBezTo>
                    <a:cubicBezTo>
                      <a:pt x="142" y="122"/>
                      <a:pt x="143" y="122"/>
                      <a:pt x="143" y="122"/>
                    </a:cubicBezTo>
                    <a:cubicBezTo>
                      <a:pt x="144" y="122"/>
                      <a:pt x="145" y="122"/>
                      <a:pt x="146" y="122"/>
                    </a:cubicBezTo>
                    <a:cubicBezTo>
                      <a:pt x="147" y="122"/>
                      <a:pt x="147" y="122"/>
                      <a:pt x="147" y="122"/>
                    </a:cubicBezTo>
                    <a:cubicBezTo>
                      <a:pt x="148" y="122"/>
                      <a:pt x="149" y="121"/>
                      <a:pt x="150" y="121"/>
                    </a:cubicBezTo>
                    <a:cubicBezTo>
                      <a:pt x="150" y="121"/>
                      <a:pt x="150" y="121"/>
                      <a:pt x="150" y="121"/>
                    </a:cubicBezTo>
                    <a:cubicBezTo>
                      <a:pt x="151" y="121"/>
                      <a:pt x="151" y="121"/>
                      <a:pt x="152" y="121"/>
                    </a:cubicBezTo>
                    <a:cubicBezTo>
                      <a:pt x="152" y="121"/>
                      <a:pt x="152" y="121"/>
                      <a:pt x="152" y="121"/>
                    </a:cubicBezTo>
                    <a:cubicBezTo>
                      <a:pt x="153" y="121"/>
                      <a:pt x="153" y="121"/>
                      <a:pt x="154" y="121"/>
                    </a:cubicBezTo>
                    <a:cubicBezTo>
                      <a:pt x="154" y="121"/>
                      <a:pt x="154" y="121"/>
                      <a:pt x="154" y="121"/>
                    </a:cubicBezTo>
                    <a:cubicBezTo>
                      <a:pt x="155" y="121"/>
                      <a:pt x="155" y="121"/>
                      <a:pt x="155" y="121"/>
                    </a:cubicBezTo>
                    <a:cubicBezTo>
                      <a:pt x="155" y="121"/>
                      <a:pt x="156" y="121"/>
                      <a:pt x="156" y="120"/>
                    </a:cubicBezTo>
                    <a:cubicBezTo>
                      <a:pt x="156" y="120"/>
                      <a:pt x="156" y="120"/>
                      <a:pt x="157" y="120"/>
                    </a:cubicBezTo>
                    <a:cubicBezTo>
                      <a:pt x="157" y="120"/>
                      <a:pt x="157" y="120"/>
                      <a:pt x="158" y="120"/>
                    </a:cubicBezTo>
                    <a:cubicBezTo>
                      <a:pt x="158" y="120"/>
                      <a:pt x="158" y="120"/>
                      <a:pt x="158" y="120"/>
                    </a:cubicBezTo>
                    <a:cubicBezTo>
                      <a:pt x="158" y="120"/>
                      <a:pt x="159" y="120"/>
                      <a:pt x="159" y="120"/>
                    </a:cubicBezTo>
                    <a:cubicBezTo>
                      <a:pt x="159" y="120"/>
                      <a:pt x="159" y="120"/>
                      <a:pt x="159" y="120"/>
                    </a:cubicBezTo>
                    <a:cubicBezTo>
                      <a:pt x="160" y="120"/>
                      <a:pt x="160" y="119"/>
                      <a:pt x="160" y="119"/>
                    </a:cubicBezTo>
                    <a:cubicBezTo>
                      <a:pt x="161" y="119"/>
                      <a:pt x="161" y="119"/>
                      <a:pt x="161" y="119"/>
                    </a:cubicBezTo>
                    <a:cubicBezTo>
                      <a:pt x="161" y="119"/>
                      <a:pt x="161" y="119"/>
                      <a:pt x="162" y="119"/>
                    </a:cubicBezTo>
                    <a:cubicBezTo>
                      <a:pt x="226" y="84"/>
                      <a:pt x="226" y="84"/>
                      <a:pt x="226" y="84"/>
                    </a:cubicBezTo>
                    <a:cubicBezTo>
                      <a:pt x="226" y="84"/>
                      <a:pt x="226" y="83"/>
                      <a:pt x="226" y="83"/>
                    </a:cubicBezTo>
                    <a:cubicBezTo>
                      <a:pt x="226" y="83"/>
                      <a:pt x="226" y="83"/>
                      <a:pt x="226" y="83"/>
                    </a:cubicBezTo>
                    <a:cubicBezTo>
                      <a:pt x="227" y="83"/>
                      <a:pt x="227" y="83"/>
                      <a:pt x="227" y="83"/>
                    </a:cubicBezTo>
                    <a:cubicBezTo>
                      <a:pt x="227" y="83"/>
                      <a:pt x="227" y="83"/>
                      <a:pt x="227" y="83"/>
                    </a:cubicBezTo>
                    <a:cubicBezTo>
                      <a:pt x="227" y="83"/>
                      <a:pt x="227" y="83"/>
                      <a:pt x="227" y="82"/>
                    </a:cubicBezTo>
                    <a:cubicBezTo>
                      <a:pt x="227" y="82"/>
                      <a:pt x="227" y="82"/>
                      <a:pt x="227" y="82"/>
                    </a:cubicBezTo>
                    <a:cubicBezTo>
                      <a:pt x="227" y="82"/>
                      <a:pt x="227" y="82"/>
                      <a:pt x="227" y="82"/>
                    </a:cubicBezTo>
                    <a:cubicBezTo>
                      <a:pt x="227" y="53"/>
                      <a:pt x="227" y="53"/>
                      <a:pt x="227" y="53"/>
                    </a:cubicBezTo>
                    <a:cubicBezTo>
                      <a:pt x="227" y="53"/>
                      <a:pt x="227" y="53"/>
                      <a:pt x="227" y="53"/>
                    </a:cubicBezTo>
                    <a:cubicBezTo>
                      <a:pt x="227" y="54"/>
                      <a:pt x="227" y="54"/>
                      <a:pt x="227" y="54"/>
                    </a:cubicBezTo>
                    <a:cubicBezTo>
                      <a:pt x="227" y="54"/>
                      <a:pt x="227" y="54"/>
                      <a:pt x="227" y="54"/>
                    </a:cubicBezTo>
                    <a:cubicBezTo>
                      <a:pt x="228" y="52"/>
                      <a:pt x="224" y="50"/>
                      <a:pt x="217" y="49"/>
                    </a:cubicBezTo>
                    <a:cubicBezTo>
                      <a:pt x="162" y="78"/>
                      <a:pt x="162" y="78"/>
                      <a:pt x="162" y="78"/>
                    </a:cubicBezTo>
                    <a:cubicBezTo>
                      <a:pt x="161" y="78"/>
                      <a:pt x="161" y="78"/>
                      <a:pt x="161" y="78"/>
                    </a:cubicBezTo>
                    <a:cubicBezTo>
                      <a:pt x="161" y="78"/>
                      <a:pt x="161" y="78"/>
                      <a:pt x="160" y="78"/>
                    </a:cubicBezTo>
                    <a:cubicBezTo>
                      <a:pt x="160" y="78"/>
                      <a:pt x="160" y="78"/>
                      <a:pt x="159" y="79"/>
                    </a:cubicBezTo>
                    <a:cubicBezTo>
                      <a:pt x="159" y="79"/>
                      <a:pt x="159" y="79"/>
                      <a:pt x="159" y="79"/>
                    </a:cubicBezTo>
                    <a:cubicBezTo>
                      <a:pt x="159" y="79"/>
                      <a:pt x="159" y="79"/>
                      <a:pt x="158" y="79"/>
                    </a:cubicBezTo>
                    <a:cubicBezTo>
                      <a:pt x="158" y="79"/>
                      <a:pt x="158" y="79"/>
                      <a:pt x="158" y="79"/>
                    </a:cubicBezTo>
                    <a:cubicBezTo>
                      <a:pt x="157" y="79"/>
                      <a:pt x="157" y="79"/>
                      <a:pt x="157" y="79"/>
                    </a:cubicBezTo>
                    <a:cubicBezTo>
                      <a:pt x="156" y="79"/>
                      <a:pt x="156" y="79"/>
                      <a:pt x="156" y="79"/>
                    </a:cubicBezTo>
                    <a:cubicBezTo>
                      <a:pt x="156" y="79"/>
                      <a:pt x="156" y="80"/>
                      <a:pt x="155" y="80"/>
                    </a:cubicBezTo>
                    <a:cubicBezTo>
                      <a:pt x="155" y="80"/>
                      <a:pt x="155" y="80"/>
                      <a:pt x="154" y="80"/>
                    </a:cubicBezTo>
                    <a:cubicBezTo>
                      <a:pt x="154" y="80"/>
                      <a:pt x="154" y="80"/>
                      <a:pt x="154" y="80"/>
                    </a:cubicBezTo>
                    <a:cubicBezTo>
                      <a:pt x="153" y="80"/>
                      <a:pt x="153" y="80"/>
                      <a:pt x="152" y="80"/>
                    </a:cubicBezTo>
                    <a:cubicBezTo>
                      <a:pt x="152" y="80"/>
                      <a:pt x="152" y="80"/>
                      <a:pt x="152" y="80"/>
                    </a:cubicBezTo>
                    <a:cubicBezTo>
                      <a:pt x="151" y="80"/>
                      <a:pt x="151" y="80"/>
                      <a:pt x="150" y="80"/>
                    </a:cubicBezTo>
                    <a:cubicBezTo>
                      <a:pt x="150" y="80"/>
                      <a:pt x="150" y="80"/>
                      <a:pt x="150" y="80"/>
                    </a:cubicBezTo>
                    <a:cubicBezTo>
                      <a:pt x="149" y="80"/>
                      <a:pt x="148" y="81"/>
                      <a:pt x="147" y="81"/>
                    </a:cubicBezTo>
                    <a:cubicBezTo>
                      <a:pt x="147" y="81"/>
                      <a:pt x="147" y="81"/>
                      <a:pt x="146" y="81"/>
                    </a:cubicBezTo>
                    <a:cubicBezTo>
                      <a:pt x="145" y="81"/>
                      <a:pt x="144" y="81"/>
                      <a:pt x="143" y="81"/>
                    </a:cubicBezTo>
                    <a:cubicBezTo>
                      <a:pt x="143" y="81"/>
                      <a:pt x="142" y="81"/>
                      <a:pt x="141" y="81"/>
                    </a:cubicBezTo>
                    <a:cubicBezTo>
                      <a:pt x="141" y="81"/>
                      <a:pt x="141" y="81"/>
                      <a:pt x="141" y="81"/>
                    </a:cubicBezTo>
                    <a:cubicBezTo>
                      <a:pt x="141" y="81"/>
                      <a:pt x="140" y="81"/>
                      <a:pt x="139" y="81"/>
                    </a:cubicBezTo>
                    <a:cubicBezTo>
                      <a:pt x="139" y="81"/>
                      <a:pt x="139" y="81"/>
                      <a:pt x="139" y="81"/>
                    </a:cubicBezTo>
                    <a:cubicBezTo>
                      <a:pt x="138" y="81"/>
                      <a:pt x="137" y="81"/>
                      <a:pt x="137" y="81"/>
                    </a:cubicBezTo>
                    <a:cubicBezTo>
                      <a:pt x="137" y="81"/>
                      <a:pt x="137" y="81"/>
                      <a:pt x="137" y="81"/>
                    </a:cubicBezTo>
                    <a:cubicBezTo>
                      <a:pt x="136" y="81"/>
                      <a:pt x="135" y="81"/>
                      <a:pt x="134" y="81"/>
                    </a:cubicBezTo>
                    <a:cubicBezTo>
                      <a:pt x="134" y="81"/>
                      <a:pt x="134" y="81"/>
                      <a:pt x="134" y="81"/>
                    </a:cubicBezTo>
                    <a:cubicBezTo>
                      <a:pt x="133" y="81"/>
                      <a:pt x="132" y="81"/>
                      <a:pt x="132" y="81"/>
                    </a:cubicBezTo>
                    <a:cubicBezTo>
                      <a:pt x="132" y="81"/>
                      <a:pt x="132" y="81"/>
                      <a:pt x="132" y="81"/>
                    </a:cubicBezTo>
                    <a:cubicBezTo>
                      <a:pt x="131" y="81"/>
                      <a:pt x="130" y="81"/>
                      <a:pt x="129" y="81"/>
                    </a:cubicBezTo>
                    <a:cubicBezTo>
                      <a:pt x="16" y="72"/>
                      <a:pt x="16" y="72"/>
                      <a:pt x="16" y="72"/>
                    </a:cubicBezTo>
                    <a:cubicBezTo>
                      <a:pt x="15" y="72"/>
                      <a:pt x="15" y="71"/>
                      <a:pt x="14" y="71"/>
                    </a:cubicBezTo>
                    <a:cubicBezTo>
                      <a:pt x="14" y="71"/>
                      <a:pt x="14" y="71"/>
                      <a:pt x="14" y="71"/>
                    </a:cubicBezTo>
                    <a:cubicBezTo>
                      <a:pt x="13" y="71"/>
                      <a:pt x="13" y="71"/>
                      <a:pt x="13" y="71"/>
                    </a:cubicBezTo>
                    <a:cubicBezTo>
                      <a:pt x="13" y="71"/>
                      <a:pt x="12" y="71"/>
                      <a:pt x="12" y="71"/>
                    </a:cubicBezTo>
                    <a:cubicBezTo>
                      <a:pt x="12" y="71"/>
                      <a:pt x="11" y="71"/>
                      <a:pt x="11" y="71"/>
                    </a:cubicBezTo>
                    <a:cubicBezTo>
                      <a:pt x="11" y="71"/>
                      <a:pt x="11" y="71"/>
                      <a:pt x="11" y="71"/>
                    </a:cubicBezTo>
                    <a:cubicBezTo>
                      <a:pt x="11" y="71"/>
                      <a:pt x="11" y="71"/>
                      <a:pt x="10" y="71"/>
                    </a:cubicBezTo>
                    <a:cubicBezTo>
                      <a:pt x="2" y="75"/>
                      <a:pt x="2" y="75"/>
                      <a:pt x="2" y="75"/>
                    </a:cubicBezTo>
                    <a:cubicBezTo>
                      <a:pt x="2" y="76"/>
                      <a:pt x="1" y="76"/>
                      <a:pt x="1" y="76"/>
                    </a:cubicBezTo>
                    <a:cubicBezTo>
                      <a:pt x="2" y="110"/>
                      <a:pt x="2" y="110"/>
                      <a:pt x="2" y="110"/>
                    </a:cubicBezTo>
                    <a:cubicBezTo>
                      <a:pt x="2" y="110"/>
                      <a:pt x="2" y="110"/>
                      <a:pt x="2" y="110"/>
                    </a:cubicBezTo>
                    <a:cubicBezTo>
                      <a:pt x="2" y="110"/>
                      <a:pt x="2" y="110"/>
                      <a:pt x="2" y="110"/>
                    </a:cubicBezTo>
                    <a:close/>
                    <a:moveTo>
                      <a:pt x="227" y="144"/>
                    </a:moveTo>
                    <a:cubicBezTo>
                      <a:pt x="228" y="142"/>
                      <a:pt x="224" y="141"/>
                      <a:pt x="217" y="140"/>
                    </a:cubicBezTo>
                    <a:cubicBezTo>
                      <a:pt x="162" y="172"/>
                      <a:pt x="162" y="172"/>
                      <a:pt x="162" y="172"/>
                    </a:cubicBezTo>
                    <a:cubicBezTo>
                      <a:pt x="161" y="172"/>
                      <a:pt x="161" y="173"/>
                      <a:pt x="161" y="173"/>
                    </a:cubicBezTo>
                    <a:cubicBezTo>
                      <a:pt x="161" y="173"/>
                      <a:pt x="161" y="173"/>
                      <a:pt x="160" y="173"/>
                    </a:cubicBezTo>
                    <a:cubicBezTo>
                      <a:pt x="160" y="173"/>
                      <a:pt x="160" y="173"/>
                      <a:pt x="159" y="173"/>
                    </a:cubicBezTo>
                    <a:cubicBezTo>
                      <a:pt x="159" y="173"/>
                      <a:pt x="159" y="173"/>
                      <a:pt x="159" y="173"/>
                    </a:cubicBezTo>
                    <a:cubicBezTo>
                      <a:pt x="159" y="173"/>
                      <a:pt x="158" y="173"/>
                      <a:pt x="158" y="174"/>
                    </a:cubicBezTo>
                    <a:cubicBezTo>
                      <a:pt x="158" y="174"/>
                      <a:pt x="158" y="174"/>
                      <a:pt x="158" y="174"/>
                    </a:cubicBezTo>
                    <a:cubicBezTo>
                      <a:pt x="157" y="174"/>
                      <a:pt x="157" y="174"/>
                      <a:pt x="157" y="174"/>
                    </a:cubicBezTo>
                    <a:cubicBezTo>
                      <a:pt x="156" y="174"/>
                      <a:pt x="156" y="174"/>
                      <a:pt x="156" y="174"/>
                    </a:cubicBezTo>
                    <a:cubicBezTo>
                      <a:pt x="156" y="174"/>
                      <a:pt x="155" y="174"/>
                      <a:pt x="155" y="174"/>
                    </a:cubicBezTo>
                    <a:cubicBezTo>
                      <a:pt x="155" y="174"/>
                      <a:pt x="155" y="174"/>
                      <a:pt x="154" y="174"/>
                    </a:cubicBezTo>
                    <a:cubicBezTo>
                      <a:pt x="154" y="174"/>
                      <a:pt x="154" y="174"/>
                      <a:pt x="154" y="174"/>
                    </a:cubicBezTo>
                    <a:cubicBezTo>
                      <a:pt x="153" y="174"/>
                      <a:pt x="153" y="175"/>
                      <a:pt x="152" y="175"/>
                    </a:cubicBezTo>
                    <a:cubicBezTo>
                      <a:pt x="152" y="175"/>
                      <a:pt x="152" y="175"/>
                      <a:pt x="152" y="175"/>
                    </a:cubicBezTo>
                    <a:cubicBezTo>
                      <a:pt x="151" y="175"/>
                      <a:pt x="151" y="175"/>
                      <a:pt x="150" y="175"/>
                    </a:cubicBezTo>
                    <a:cubicBezTo>
                      <a:pt x="150" y="175"/>
                      <a:pt x="150" y="175"/>
                      <a:pt x="150" y="175"/>
                    </a:cubicBezTo>
                    <a:cubicBezTo>
                      <a:pt x="149" y="175"/>
                      <a:pt x="148" y="175"/>
                      <a:pt x="147" y="175"/>
                    </a:cubicBezTo>
                    <a:cubicBezTo>
                      <a:pt x="147" y="175"/>
                      <a:pt x="147" y="175"/>
                      <a:pt x="146" y="175"/>
                    </a:cubicBezTo>
                    <a:cubicBezTo>
                      <a:pt x="145" y="175"/>
                      <a:pt x="144" y="175"/>
                      <a:pt x="143" y="175"/>
                    </a:cubicBezTo>
                    <a:cubicBezTo>
                      <a:pt x="143" y="175"/>
                      <a:pt x="142" y="175"/>
                      <a:pt x="141" y="175"/>
                    </a:cubicBezTo>
                    <a:cubicBezTo>
                      <a:pt x="141" y="175"/>
                      <a:pt x="141" y="175"/>
                      <a:pt x="141" y="175"/>
                    </a:cubicBezTo>
                    <a:cubicBezTo>
                      <a:pt x="141" y="175"/>
                      <a:pt x="140" y="175"/>
                      <a:pt x="139" y="175"/>
                    </a:cubicBezTo>
                    <a:cubicBezTo>
                      <a:pt x="139" y="175"/>
                      <a:pt x="139" y="175"/>
                      <a:pt x="139" y="175"/>
                    </a:cubicBezTo>
                    <a:cubicBezTo>
                      <a:pt x="138" y="175"/>
                      <a:pt x="137" y="175"/>
                      <a:pt x="137" y="175"/>
                    </a:cubicBezTo>
                    <a:cubicBezTo>
                      <a:pt x="137" y="175"/>
                      <a:pt x="137" y="175"/>
                      <a:pt x="137" y="175"/>
                    </a:cubicBezTo>
                    <a:cubicBezTo>
                      <a:pt x="136" y="175"/>
                      <a:pt x="135" y="175"/>
                      <a:pt x="134" y="175"/>
                    </a:cubicBezTo>
                    <a:cubicBezTo>
                      <a:pt x="134" y="175"/>
                      <a:pt x="134" y="175"/>
                      <a:pt x="134" y="175"/>
                    </a:cubicBezTo>
                    <a:cubicBezTo>
                      <a:pt x="133" y="175"/>
                      <a:pt x="133" y="175"/>
                      <a:pt x="132" y="175"/>
                    </a:cubicBezTo>
                    <a:cubicBezTo>
                      <a:pt x="132" y="175"/>
                      <a:pt x="132" y="175"/>
                      <a:pt x="132" y="175"/>
                    </a:cubicBezTo>
                    <a:cubicBezTo>
                      <a:pt x="131" y="175"/>
                      <a:pt x="130" y="175"/>
                      <a:pt x="129" y="175"/>
                    </a:cubicBezTo>
                    <a:cubicBezTo>
                      <a:pt x="16" y="166"/>
                      <a:pt x="16" y="166"/>
                      <a:pt x="16" y="166"/>
                    </a:cubicBezTo>
                    <a:cubicBezTo>
                      <a:pt x="15" y="166"/>
                      <a:pt x="15" y="166"/>
                      <a:pt x="14" y="166"/>
                    </a:cubicBezTo>
                    <a:cubicBezTo>
                      <a:pt x="14" y="166"/>
                      <a:pt x="14" y="166"/>
                      <a:pt x="14" y="166"/>
                    </a:cubicBezTo>
                    <a:cubicBezTo>
                      <a:pt x="14" y="166"/>
                      <a:pt x="13" y="166"/>
                      <a:pt x="13" y="166"/>
                    </a:cubicBezTo>
                    <a:cubicBezTo>
                      <a:pt x="13" y="166"/>
                      <a:pt x="12" y="166"/>
                      <a:pt x="12" y="166"/>
                    </a:cubicBezTo>
                    <a:cubicBezTo>
                      <a:pt x="12" y="166"/>
                      <a:pt x="12" y="166"/>
                      <a:pt x="11" y="166"/>
                    </a:cubicBezTo>
                    <a:cubicBezTo>
                      <a:pt x="11" y="166"/>
                      <a:pt x="11" y="166"/>
                      <a:pt x="11" y="166"/>
                    </a:cubicBezTo>
                    <a:cubicBezTo>
                      <a:pt x="11" y="166"/>
                      <a:pt x="11" y="166"/>
                      <a:pt x="11" y="166"/>
                    </a:cubicBezTo>
                    <a:cubicBezTo>
                      <a:pt x="3" y="170"/>
                      <a:pt x="3" y="170"/>
                      <a:pt x="3" y="170"/>
                    </a:cubicBezTo>
                    <a:cubicBezTo>
                      <a:pt x="5" y="272"/>
                      <a:pt x="5" y="272"/>
                      <a:pt x="5" y="272"/>
                    </a:cubicBezTo>
                    <a:cubicBezTo>
                      <a:pt x="5" y="272"/>
                      <a:pt x="5" y="272"/>
                      <a:pt x="5" y="272"/>
                    </a:cubicBezTo>
                    <a:cubicBezTo>
                      <a:pt x="5" y="272"/>
                      <a:pt x="5" y="272"/>
                      <a:pt x="5" y="272"/>
                    </a:cubicBezTo>
                    <a:cubicBezTo>
                      <a:pt x="5" y="272"/>
                      <a:pt x="6" y="272"/>
                      <a:pt x="6" y="272"/>
                    </a:cubicBezTo>
                    <a:cubicBezTo>
                      <a:pt x="6" y="272"/>
                      <a:pt x="6" y="272"/>
                      <a:pt x="6" y="272"/>
                    </a:cubicBezTo>
                    <a:cubicBezTo>
                      <a:pt x="7" y="272"/>
                      <a:pt x="7" y="273"/>
                      <a:pt x="7" y="273"/>
                    </a:cubicBezTo>
                    <a:cubicBezTo>
                      <a:pt x="7" y="273"/>
                      <a:pt x="8" y="273"/>
                      <a:pt x="8" y="273"/>
                    </a:cubicBezTo>
                    <a:cubicBezTo>
                      <a:pt x="8" y="273"/>
                      <a:pt x="9" y="273"/>
                      <a:pt x="9" y="273"/>
                    </a:cubicBezTo>
                    <a:cubicBezTo>
                      <a:pt x="9" y="273"/>
                      <a:pt x="9" y="273"/>
                      <a:pt x="9" y="273"/>
                    </a:cubicBezTo>
                    <a:cubicBezTo>
                      <a:pt x="10" y="273"/>
                      <a:pt x="10" y="273"/>
                      <a:pt x="10" y="273"/>
                    </a:cubicBezTo>
                    <a:cubicBezTo>
                      <a:pt x="10" y="273"/>
                      <a:pt x="11" y="273"/>
                      <a:pt x="11" y="273"/>
                    </a:cubicBezTo>
                    <a:cubicBezTo>
                      <a:pt x="11" y="273"/>
                      <a:pt x="11" y="273"/>
                      <a:pt x="11" y="273"/>
                    </a:cubicBezTo>
                    <a:cubicBezTo>
                      <a:pt x="12" y="273"/>
                      <a:pt x="12" y="273"/>
                      <a:pt x="12" y="274"/>
                    </a:cubicBezTo>
                    <a:cubicBezTo>
                      <a:pt x="12" y="274"/>
                      <a:pt x="13" y="274"/>
                      <a:pt x="13" y="274"/>
                    </a:cubicBezTo>
                    <a:cubicBezTo>
                      <a:pt x="13" y="274"/>
                      <a:pt x="13" y="274"/>
                      <a:pt x="14" y="274"/>
                    </a:cubicBezTo>
                    <a:cubicBezTo>
                      <a:pt x="14" y="274"/>
                      <a:pt x="14" y="274"/>
                      <a:pt x="14" y="274"/>
                    </a:cubicBezTo>
                    <a:cubicBezTo>
                      <a:pt x="15" y="274"/>
                      <a:pt x="15" y="274"/>
                      <a:pt x="15" y="274"/>
                    </a:cubicBezTo>
                    <a:cubicBezTo>
                      <a:pt x="16" y="274"/>
                      <a:pt x="16" y="274"/>
                      <a:pt x="16" y="274"/>
                    </a:cubicBezTo>
                    <a:cubicBezTo>
                      <a:pt x="16" y="274"/>
                      <a:pt x="16" y="274"/>
                      <a:pt x="16" y="274"/>
                    </a:cubicBezTo>
                    <a:cubicBezTo>
                      <a:pt x="16" y="274"/>
                      <a:pt x="17" y="274"/>
                      <a:pt x="17" y="274"/>
                    </a:cubicBezTo>
                    <a:cubicBezTo>
                      <a:pt x="129" y="288"/>
                      <a:pt x="129" y="288"/>
                      <a:pt x="129" y="288"/>
                    </a:cubicBezTo>
                    <a:cubicBezTo>
                      <a:pt x="130" y="288"/>
                      <a:pt x="131" y="288"/>
                      <a:pt x="132" y="288"/>
                    </a:cubicBezTo>
                    <a:cubicBezTo>
                      <a:pt x="132" y="288"/>
                      <a:pt x="132" y="288"/>
                      <a:pt x="132" y="288"/>
                    </a:cubicBezTo>
                    <a:cubicBezTo>
                      <a:pt x="133" y="288"/>
                      <a:pt x="133" y="288"/>
                      <a:pt x="134" y="288"/>
                    </a:cubicBezTo>
                    <a:cubicBezTo>
                      <a:pt x="134" y="288"/>
                      <a:pt x="134" y="288"/>
                      <a:pt x="134" y="288"/>
                    </a:cubicBezTo>
                    <a:cubicBezTo>
                      <a:pt x="135" y="288"/>
                      <a:pt x="136" y="288"/>
                      <a:pt x="136" y="288"/>
                    </a:cubicBezTo>
                    <a:cubicBezTo>
                      <a:pt x="137" y="288"/>
                      <a:pt x="137" y="288"/>
                      <a:pt x="137" y="288"/>
                    </a:cubicBezTo>
                    <a:cubicBezTo>
                      <a:pt x="137" y="288"/>
                      <a:pt x="138" y="288"/>
                      <a:pt x="139" y="288"/>
                    </a:cubicBezTo>
                    <a:cubicBezTo>
                      <a:pt x="139" y="288"/>
                      <a:pt x="139" y="288"/>
                      <a:pt x="139" y="288"/>
                    </a:cubicBezTo>
                    <a:cubicBezTo>
                      <a:pt x="140" y="288"/>
                      <a:pt x="141" y="288"/>
                      <a:pt x="141" y="288"/>
                    </a:cubicBezTo>
                    <a:cubicBezTo>
                      <a:pt x="141" y="288"/>
                      <a:pt x="141" y="288"/>
                      <a:pt x="141" y="288"/>
                    </a:cubicBezTo>
                    <a:cubicBezTo>
                      <a:pt x="142" y="288"/>
                      <a:pt x="143" y="288"/>
                      <a:pt x="143" y="288"/>
                    </a:cubicBezTo>
                    <a:cubicBezTo>
                      <a:pt x="144" y="288"/>
                      <a:pt x="145" y="288"/>
                      <a:pt x="146" y="288"/>
                    </a:cubicBezTo>
                    <a:cubicBezTo>
                      <a:pt x="147" y="288"/>
                      <a:pt x="147" y="288"/>
                      <a:pt x="147" y="288"/>
                    </a:cubicBezTo>
                    <a:cubicBezTo>
                      <a:pt x="148" y="288"/>
                      <a:pt x="149" y="288"/>
                      <a:pt x="150" y="287"/>
                    </a:cubicBezTo>
                    <a:cubicBezTo>
                      <a:pt x="150" y="287"/>
                      <a:pt x="150" y="287"/>
                      <a:pt x="150" y="287"/>
                    </a:cubicBezTo>
                    <a:cubicBezTo>
                      <a:pt x="151" y="287"/>
                      <a:pt x="151" y="287"/>
                      <a:pt x="152" y="287"/>
                    </a:cubicBezTo>
                    <a:cubicBezTo>
                      <a:pt x="152" y="287"/>
                      <a:pt x="152" y="287"/>
                      <a:pt x="152" y="287"/>
                    </a:cubicBezTo>
                    <a:cubicBezTo>
                      <a:pt x="153" y="287"/>
                      <a:pt x="153" y="287"/>
                      <a:pt x="154" y="287"/>
                    </a:cubicBezTo>
                    <a:cubicBezTo>
                      <a:pt x="154" y="287"/>
                      <a:pt x="154" y="287"/>
                      <a:pt x="154" y="287"/>
                    </a:cubicBezTo>
                    <a:cubicBezTo>
                      <a:pt x="155" y="287"/>
                      <a:pt x="155" y="287"/>
                      <a:pt x="155" y="287"/>
                    </a:cubicBezTo>
                    <a:cubicBezTo>
                      <a:pt x="156" y="287"/>
                      <a:pt x="156" y="287"/>
                      <a:pt x="156" y="287"/>
                    </a:cubicBezTo>
                    <a:cubicBezTo>
                      <a:pt x="156" y="287"/>
                      <a:pt x="156" y="287"/>
                      <a:pt x="156" y="287"/>
                    </a:cubicBezTo>
                    <a:cubicBezTo>
                      <a:pt x="156" y="286"/>
                      <a:pt x="156" y="286"/>
                      <a:pt x="157" y="286"/>
                    </a:cubicBezTo>
                    <a:cubicBezTo>
                      <a:pt x="157" y="286"/>
                      <a:pt x="157" y="286"/>
                      <a:pt x="158" y="286"/>
                    </a:cubicBezTo>
                    <a:cubicBezTo>
                      <a:pt x="158" y="286"/>
                      <a:pt x="158" y="286"/>
                      <a:pt x="158" y="286"/>
                    </a:cubicBezTo>
                    <a:cubicBezTo>
                      <a:pt x="158" y="286"/>
                      <a:pt x="159" y="286"/>
                      <a:pt x="159" y="286"/>
                    </a:cubicBezTo>
                    <a:cubicBezTo>
                      <a:pt x="159" y="286"/>
                      <a:pt x="159" y="286"/>
                      <a:pt x="159" y="286"/>
                    </a:cubicBezTo>
                    <a:cubicBezTo>
                      <a:pt x="160" y="286"/>
                      <a:pt x="160" y="285"/>
                      <a:pt x="160" y="285"/>
                    </a:cubicBezTo>
                    <a:cubicBezTo>
                      <a:pt x="161" y="285"/>
                      <a:pt x="161" y="285"/>
                      <a:pt x="161" y="285"/>
                    </a:cubicBezTo>
                    <a:cubicBezTo>
                      <a:pt x="161" y="285"/>
                      <a:pt x="161" y="285"/>
                      <a:pt x="162" y="285"/>
                    </a:cubicBezTo>
                    <a:cubicBezTo>
                      <a:pt x="226" y="235"/>
                      <a:pt x="226" y="235"/>
                      <a:pt x="226" y="235"/>
                    </a:cubicBezTo>
                    <a:cubicBezTo>
                      <a:pt x="226" y="234"/>
                      <a:pt x="227" y="178"/>
                      <a:pt x="227" y="144"/>
                    </a:cubicBezTo>
                    <a:cubicBezTo>
                      <a:pt x="227" y="144"/>
                      <a:pt x="227" y="144"/>
                      <a:pt x="227" y="144"/>
                    </a:cubicBezTo>
                    <a:close/>
                    <a:moveTo>
                      <a:pt x="74" y="244"/>
                    </a:moveTo>
                    <a:cubicBezTo>
                      <a:pt x="69" y="244"/>
                      <a:pt x="65" y="240"/>
                      <a:pt x="65" y="236"/>
                    </a:cubicBezTo>
                    <a:cubicBezTo>
                      <a:pt x="65" y="231"/>
                      <a:pt x="69" y="227"/>
                      <a:pt x="74" y="227"/>
                    </a:cubicBezTo>
                    <a:cubicBezTo>
                      <a:pt x="79" y="227"/>
                      <a:pt x="82" y="231"/>
                      <a:pt x="82" y="236"/>
                    </a:cubicBezTo>
                    <a:cubicBezTo>
                      <a:pt x="82" y="240"/>
                      <a:pt x="79" y="244"/>
                      <a:pt x="74" y="244"/>
                    </a:cubicBezTo>
                    <a:close/>
                  </a:path>
                </a:pathLst>
              </a:custGeom>
              <a:solidFill>
                <a:srgbClr val="DCDCDC"/>
              </a:solidFill>
              <a:ln>
                <a:noFill/>
              </a:ln>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grpSp>
            <p:nvGrpSpPr>
              <p:cNvPr id="81" name="Group 29"/>
              <p:cNvGrpSpPr>
                <a:grpSpLocks noChangeAspect="1"/>
              </p:cNvGrpSpPr>
              <p:nvPr/>
            </p:nvGrpSpPr>
            <p:grpSpPr bwMode="auto">
              <a:xfrm>
                <a:off x="13996896" y="7088917"/>
                <a:ext cx="845001" cy="1138237"/>
                <a:chOff x="6310" y="3183"/>
                <a:chExt cx="706" cy="951"/>
              </a:xfrm>
            </p:grpSpPr>
            <p:sp>
              <p:nvSpPr>
                <p:cNvPr id="82" name="Freeform 30"/>
                <p:cNvSpPr>
                  <a:spLocks/>
                </p:cNvSpPr>
                <p:nvPr/>
              </p:nvSpPr>
              <p:spPr bwMode="auto">
                <a:xfrm>
                  <a:off x="6347" y="3203"/>
                  <a:ext cx="629" cy="914"/>
                </a:xfrm>
                <a:custGeom>
                  <a:avLst/>
                  <a:gdLst>
                    <a:gd name="T0" fmla="*/ 100 w 629"/>
                    <a:gd name="T1" fmla="*/ 574 h 914"/>
                    <a:gd name="T2" fmla="*/ 274 w 629"/>
                    <a:gd name="T3" fmla="*/ 30 h 914"/>
                    <a:gd name="T4" fmla="*/ 315 w 629"/>
                    <a:gd name="T5" fmla="*/ 0 h 914"/>
                    <a:gd name="T6" fmla="*/ 341 w 629"/>
                    <a:gd name="T7" fmla="*/ 0 h 914"/>
                    <a:gd name="T8" fmla="*/ 522 w 629"/>
                    <a:gd name="T9" fmla="*/ 574 h 914"/>
                    <a:gd name="T10" fmla="*/ 629 w 629"/>
                    <a:gd name="T11" fmla="*/ 574 h 914"/>
                    <a:gd name="T12" fmla="*/ 629 w 629"/>
                    <a:gd name="T13" fmla="*/ 597 h 914"/>
                    <a:gd name="T14" fmla="*/ 318 w 629"/>
                    <a:gd name="T15" fmla="*/ 914 h 914"/>
                    <a:gd name="T16" fmla="*/ 0 w 629"/>
                    <a:gd name="T17" fmla="*/ 597 h 914"/>
                    <a:gd name="T18" fmla="*/ 100 w 629"/>
                    <a:gd name="T19" fmla="*/ 574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9" h="914">
                      <a:moveTo>
                        <a:pt x="100" y="574"/>
                      </a:moveTo>
                      <a:lnTo>
                        <a:pt x="274" y="30"/>
                      </a:lnTo>
                      <a:lnTo>
                        <a:pt x="315" y="0"/>
                      </a:lnTo>
                      <a:lnTo>
                        <a:pt x="341" y="0"/>
                      </a:lnTo>
                      <a:lnTo>
                        <a:pt x="522" y="574"/>
                      </a:lnTo>
                      <a:lnTo>
                        <a:pt x="629" y="574"/>
                      </a:lnTo>
                      <a:lnTo>
                        <a:pt x="629" y="597"/>
                      </a:lnTo>
                      <a:lnTo>
                        <a:pt x="318" y="914"/>
                      </a:lnTo>
                      <a:lnTo>
                        <a:pt x="0" y="597"/>
                      </a:lnTo>
                      <a:lnTo>
                        <a:pt x="100" y="5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83" name="Freeform 31"/>
                <p:cNvSpPr>
                  <a:spLocks noEditPoints="1"/>
                </p:cNvSpPr>
                <p:nvPr/>
              </p:nvSpPr>
              <p:spPr bwMode="auto">
                <a:xfrm>
                  <a:off x="6310" y="3183"/>
                  <a:ext cx="706" cy="951"/>
                </a:xfrm>
                <a:custGeom>
                  <a:avLst/>
                  <a:gdLst>
                    <a:gd name="T0" fmla="*/ 1 w 211"/>
                    <a:gd name="T1" fmla="*/ 186 h 285"/>
                    <a:gd name="T2" fmla="*/ 4 w 211"/>
                    <a:gd name="T3" fmla="*/ 189 h 285"/>
                    <a:gd name="T4" fmla="*/ 96 w 211"/>
                    <a:gd name="T5" fmla="*/ 281 h 285"/>
                    <a:gd name="T6" fmla="*/ 105 w 211"/>
                    <a:gd name="T7" fmla="*/ 285 h 285"/>
                    <a:gd name="T8" fmla="*/ 105 w 211"/>
                    <a:gd name="T9" fmla="*/ 285 h 285"/>
                    <a:gd name="T10" fmla="*/ 115 w 211"/>
                    <a:gd name="T11" fmla="*/ 281 h 285"/>
                    <a:gd name="T12" fmla="*/ 207 w 211"/>
                    <a:gd name="T13" fmla="*/ 189 h 285"/>
                    <a:gd name="T14" fmla="*/ 210 w 211"/>
                    <a:gd name="T15" fmla="*/ 186 h 285"/>
                    <a:gd name="T16" fmla="*/ 211 w 211"/>
                    <a:gd name="T17" fmla="*/ 181 h 285"/>
                    <a:gd name="T18" fmla="*/ 210 w 211"/>
                    <a:gd name="T19" fmla="*/ 177 h 285"/>
                    <a:gd name="T20" fmla="*/ 205 w 211"/>
                    <a:gd name="T21" fmla="*/ 174 h 285"/>
                    <a:gd name="T22" fmla="*/ 201 w 211"/>
                    <a:gd name="T23" fmla="*/ 173 h 285"/>
                    <a:gd name="T24" fmla="*/ 173 w 211"/>
                    <a:gd name="T25" fmla="*/ 173 h 285"/>
                    <a:gd name="T26" fmla="*/ 123 w 211"/>
                    <a:gd name="T27" fmla="*/ 13 h 285"/>
                    <a:gd name="T28" fmla="*/ 122 w 211"/>
                    <a:gd name="T29" fmla="*/ 11 h 285"/>
                    <a:gd name="T30" fmla="*/ 122 w 211"/>
                    <a:gd name="T31" fmla="*/ 11 h 285"/>
                    <a:gd name="T32" fmla="*/ 105 w 211"/>
                    <a:gd name="T33" fmla="*/ 0 h 285"/>
                    <a:gd name="T34" fmla="*/ 89 w 211"/>
                    <a:gd name="T35" fmla="*/ 11 h 285"/>
                    <a:gd name="T36" fmla="*/ 89 w 211"/>
                    <a:gd name="T37" fmla="*/ 11 h 285"/>
                    <a:gd name="T38" fmla="*/ 88 w 211"/>
                    <a:gd name="T39" fmla="*/ 13 h 285"/>
                    <a:gd name="T40" fmla="*/ 38 w 211"/>
                    <a:gd name="T41" fmla="*/ 173 h 285"/>
                    <a:gd name="T42" fmla="*/ 10 w 211"/>
                    <a:gd name="T43" fmla="*/ 173 h 285"/>
                    <a:gd name="T44" fmla="*/ 4 w 211"/>
                    <a:gd name="T45" fmla="*/ 175 h 285"/>
                    <a:gd name="T46" fmla="*/ 1 w 211"/>
                    <a:gd name="T47" fmla="*/ 177 h 285"/>
                    <a:gd name="T48" fmla="*/ 0 w 211"/>
                    <a:gd name="T49" fmla="*/ 181 h 285"/>
                    <a:gd name="T50" fmla="*/ 1 w 211"/>
                    <a:gd name="T51" fmla="*/ 186 h 285"/>
                    <a:gd name="T52" fmla="*/ 46 w 211"/>
                    <a:gd name="T53" fmla="*/ 185 h 285"/>
                    <a:gd name="T54" fmla="*/ 99 w 211"/>
                    <a:gd name="T55" fmla="*/ 17 h 285"/>
                    <a:gd name="T56" fmla="*/ 100 w 211"/>
                    <a:gd name="T57" fmla="*/ 15 h 285"/>
                    <a:gd name="T58" fmla="*/ 105 w 211"/>
                    <a:gd name="T59" fmla="*/ 12 h 285"/>
                    <a:gd name="T60" fmla="*/ 111 w 211"/>
                    <a:gd name="T61" fmla="*/ 15 h 285"/>
                    <a:gd name="T62" fmla="*/ 112 w 211"/>
                    <a:gd name="T63" fmla="*/ 17 h 285"/>
                    <a:gd name="T64" fmla="*/ 165 w 211"/>
                    <a:gd name="T65" fmla="*/ 185 h 285"/>
                    <a:gd name="T66" fmla="*/ 194 w 211"/>
                    <a:gd name="T67" fmla="*/ 185 h 285"/>
                    <a:gd name="T68" fmla="*/ 107 w 211"/>
                    <a:gd name="T69" fmla="*/ 273 h 285"/>
                    <a:gd name="T70" fmla="*/ 105 w 211"/>
                    <a:gd name="T71" fmla="*/ 273 h 285"/>
                    <a:gd name="T72" fmla="*/ 104 w 211"/>
                    <a:gd name="T73" fmla="*/ 273 h 285"/>
                    <a:gd name="T74" fmla="*/ 16 w 211"/>
                    <a:gd name="T75" fmla="*/ 185 h 285"/>
                    <a:gd name="T76" fmla="*/ 46 w 211"/>
                    <a:gd name="T77" fmla="*/ 1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1" h="285">
                      <a:moveTo>
                        <a:pt x="1" y="186"/>
                      </a:moveTo>
                      <a:cubicBezTo>
                        <a:pt x="2" y="187"/>
                        <a:pt x="3" y="188"/>
                        <a:pt x="4" y="189"/>
                      </a:cubicBezTo>
                      <a:cubicBezTo>
                        <a:pt x="96" y="281"/>
                        <a:pt x="96" y="281"/>
                        <a:pt x="96" y="281"/>
                      </a:cubicBezTo>
                      <a:cubicBezTo>
                        <a:pt x="98" y="284"/>
                        <a:pt x="102" y="285"/>
                        <a:pt x="105" y="285"/>
                      </a:cubicBezTo>
                      <a:cubicBezTo>
                        <a:pt x="105" y="285"/>
                        <a:pt x="105" y="285"/>
                        <a:pt x="105" y="285"/>
                      </a:cubicBezTo>
                      <a:cubicBezTo>
                        <a:pt x="109" y="285"/>
                        <a:pt x="113" y="284"/>
                        <a:pt x="115" y="281"/>
                      </a:cubicBezTo>
                      <a:cubicBezTo>
                        <a:pt x="207" y="189"/>
                        <a:pt x="207" y="189"/>
                        <a:pt x="207" y="189"/>
                      </a:cubicBezTo>
                      <a:cubicBezTo>
                        <a:pt x="208" y="188"/>
                        <a:pt x="209" y="187"/>
                        <a:pt x="210" y="186"/>
                      </a:cubicBezTo>
                      <a:cubicBezTo>
                        <a:pt x="210" y="185"/>
                        <a:pt x="211" y="183"/>
                        <a:pt x="211" y="181"/>
                      </a:cubicBezTo>
                      <a:cubicBezTo>
                        <a:pt x="211" y="180"/>
                        <a:pt x="211" y="179"/>
                        <a:pt x="210" y="177"/>
                      </a:cubicBezTo>
                      <a:cubicBezTo>
                        <a:pt x="209" y="176"/>
                        <a:pt x="207" y="174"/>
                        <a:pt x="205" y="174"/>
                      </a:cubicBezTo>
                      <a:cubicBezTo>
                        <a:pt x="204" y="173"/>
                        <a:pt x="202" y="173"/>
                        <a:pt x="201" y="173"/>
                      </a:cubicBezTo>
                      <a:cubicBezTo>
                        <a:pt x="173" y="173"/>
                        <a:pt x="173" y="173"/>
                        <a:pt x="173" y="173"/>
                      </a:cubicBezTo>
                      <a:cubicBezTo>
                        <a:pt x="123" y="13"/>
                        <a:pt x="123" y="13"/>
                        <a:pt x="123" y="13"/>
                      </a:cubicBezTo>
                      <a:cubicBezTo>
                        <a:pt x="122" y="11"/>
                        <a:pt x="122" y="11"/>
                        <a:pt x="122" y="11"/>
                      </a:cubicBezTo>
                      <a:cubicBezTo>
                        <a:pt x="122" y="11"/>
                        <a:pt x="122" y="11"/>
                        <a:pt x="122" y="11"/>
                      </a:cubicBezTo>
                      <a:cubicBezTo>
                        <a:pt x="120" y="4"/>
                        <a:pt x="113" y="0"/>
                        <a:pt x="105" y="0"/>
                      </a:cubicBezTo>
                      <a:cubicBezTo>
                        <a:pt x="98" y="0"/>
                        <a:pt x="91" y="4"/>
                        <a:pt x="89" y="11"/>
                      </a:cubicBezTo>
                      <a:cubicBezTo>
                        <a:pt x="89" y="11"/>
                        <a:pt x="89" y="11"/>
                        <a:pt x="89" y="11"/>
                      </a:cubicBezTo>
                      <a:cubicBezTo>
                        <a:pt x="88" y="13"/>
                        <a:pt x="88" y="13"/>
                        <a:pt x="88" y="13"/>
                      </a:cubicBezTo>
                      <a:cubicBezTo>
                        <a:pt x="38" y="173"/>
                        <a:pt x="38" y="173"/>
                        <a:pt x="38" y="173"/>
                      </a:cubicBezTo>
                      <a:cubicBezTo>
                        <a:pt x="10" y="173"/>
                        <a:pt x="10" y="173"/>
                        <a:pt x="10" y="173"/>
                      </a:cubicBezTo>
                      <a:cubicBezTo>
                        <a:pt x="8" y="173"/>
                        <a:pt x="6" y="173"/>
                        <a:pt x="4" y="175"/>
                      </a:cubicBezTo>
                      <a:cubicBezTo>
                        <a:pt x="3" y="175"/>
                        <a:pt x="2" y="176"/>
                        <a:pt x="1" y="177"/>
                      </a:cubicBezTo>
                      <a:cubicBezTo>
                        <a:pt x="0" y="179"/>
                        <a:pt x="0" y="180"/>
                        <a:pt x="0" y="181"/>
                      </a:cubicBezTo>
                      <a:cubicBezTo>
                        <a:pt x="0" y="183"/>
                        <a:pt x="1" y="185"/>
                        <a:pt x="1" y="186"/>
                      </a:cubicBezTo>
                      <a:moveTo>
                        <a:pt x="46" y="185"/>
                      </a:moveTo>
                      <a:cubicBezTo>
                        <a:pt x="99" y="17"/>
                        <a:pt x="99" y="17"/>
                        <a:pt x="99" y="17"/>
                      </a:cubicBezTo>
                      <a:cubicBezTo>
                        <a:pt x="100" y="15"/>
                        <a:pt x="100" y="15"/>
                        <a:pt x="100" y="15"/>
                      </a:cubicBezTo>
                      <a:cubicBezTo>
                        <a:pt x="101" y="13"/>
                        <a:pt x="103" y="12"/>
                        <a:pt x="105" y="12"/>
                      </a:cubicBezTo>
                      <a:cubicBezTo>
                        <a:pt x="108" y="12"/>
                        <a:pt x="110" y="13"/>
                        <a:pt x="111" y="15"/>
                      </a:cubicBezTo>
                      <a:cubicBezTo>
                        <a:pt x="112" y="17"/>
                        <a:pt x="112" y="17"/>
                        <a:pt x="112" y="17"/>
                      </a:cubicBezTo>
                      <a:cubicBezTo>
                        <a:pt x="165" y="185"/>
                        <a:pt x="165" y="185"/>
                        <a:pt x="165" y="185"/>
                      </a:cubicBezTo>
                      <a:cubicBezTo>
                        <a:pt x="194" y="185"/>
                        <a:pt x="194" y="185"/>
                        <a:pt x="194" y="185"/>
                      </a:cubicBezTo>
                      <a:cubicBezTo>
                        <a:pt x="107" y="273"/>
                        <a:pt x="107" y="273"/>
                        <a:pt x="107" y="273"/>
                      </a:cubicBezTo>
                      <a:cubicBezTo>
                        <a:pt x="106" y="273"/>
                        <a:pt x="106" y="273"/>
                        <a:pt x="105" y="273"/>
                      </a:cubicBezTo>
                      <a:cubicBezTo>
                        <a:pt x="105" y="273"/>
                        <a:pt x="104" y="273"/>
                        <a:pt x="104" y="273"/>
                      </a:cubicBezTo>
                      <a:cubicBezTo>
                        <a:pt x="16" y="185"/>
                        <a:pt x="16" y="185"/>
                        <a:pt x="16" y="185"/>
                      </a:cubicBezTo>
                      <a:lnTo>
                        <a:pt x="46" y="185"/>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84" name="Freeform 32"/>
                <p:cNvSpPr>
                  <a:spLocks/>
                </p:cNvSpPr>
                <p:nvPr/>
              </p:nvSpPr>
              <p:spPr bwMode="auto">
                <a:xfrm>
                  <a:off x="6571" y="3577"/>
                  <a:ext cx="188" cy="347"/>
                </a:xfrm>
                <a:custGeom>
                  <a:avLst/>
                  <a:gdLst>
                    <a:gd name="T0" fmla="*/ 49 w 56"/>
                    <a:gd name="T1" fmla="*/ 88 h 104"/>
                    <a:gd name="T2" fmla="*/ 36 w 56"/>
                    <a:gd name="T3" fmla="*/ 95 h 104"/>
                    <a:gd name="T4" fmla="*/ 36 w 56"/>
                    <a:gd name="T5" fmla="*/ 104 h 104"/>
                    <a:gd name="T6" fmla="*/ 21 w 56"/>
                    <a:gd name="T7" fmla="*/ 104 h 104"/>
                    <a:gd name="T8" fmla="*/ 21 w 56"/>
                    <a:gd name="T9" fmla="*/ 96 h 104"/>
                    <a:gd name="T10" fmla="*/ 1 w 56"/>
                    <a:gd name="T11" fmla="*/ 91 h 104"/>
                    <a:gd name="T12" fmla="*/ 1 w 56"/>
                    <a:gd name="T13" fmla="*/ 72 h 104"/>
                    <a:gd name="T14" fmla="*/ 24 w 56"/>
                    <a:gd name="T15" fmla="*/ 81 h 104"/>
                    <a:gd name="T16" fmla="*/ 33 w 56"/>
                    <a:gd name="T17" fmla="*/ 78 h 104"/>
                    <a:gd name="T18" fmla="*/ 36 w 56"/>
                    <a:gd name="T19" fmla="*/ 72 h 104"/>
                    <a:gd name="T20" fmla="*/ 32 w 56"/>
                    <a:gd name="T21" fmla="*/ 65 h 104"/>
                    <a:gd name="T22" fmla="*/ 20 w 56"/>
                    <a:gd name="T23" fmla="*/ 58 h 104"/>
                    <a:gd name="T24" fmla="*/ 0 w 56"/>
                    <a:gd name="T25" fmla="*/ 33 h 104"/>
                    <a:gd name="T26" fmla="*/ 9 w 56"/>
                    <a:gd name="T27" fmla="*/ 14 h 104"/>
                    <a:gd name="T28" fmla="*/ 21 w 56"/>
                    <a:gd name="T29" fmla="*/ 9 h 104"/>
                    <a:gd name="T30" fmla="*/ 21 w 56"/>
                    <a:gd name="T31" fmla="*/ 0 h 104"/>
                    <a:gd name="T32" fmla="*/ 36 w 56"/>
                    <a:gd name="T33" fmla="*/ 0 h 104"/>
                    <a:gd name="T34" fmla="*/ 36 w 56"/>
                    <a:gd name="T35" fmla="*/ 7 h 104"/>
                    <a:gd name="T36" fmla="*/ 53 w 56"/>
                    <a:gd name="T37" fmla="*/ 11 h 104"/>
                    <a:gd name="T38" fmla="*/ 53 w 56"/>
                    <a:gd name="T39" fmla="*/ 29 h 104"/>
                    <a:gd name="T40" fmla="*/ 33 w 56"/>
                    <a:gd name="T41" fmla="*/ 23 h 104"/>
                    <a:gd name="T42" fmla="*/ 24 w 56"/>
                    <a:gd name="T43" fmla="*/ 25 h 104"/>
                    <a:gd name="T44" fmla="*/ 21 w 56"/>
                    <a:gd name="T45" fmla="*/ 31 h 104"/>
                    <a:gd name="T46" fmla="*/ 24 w 56"/>
                    <a:gd name="T47" fmla="*/ 38 h 104"/>
                    <a:gd name="T48" fmla="*/ 34 w 56"/>
                    <a:gd name="T49" fmla="*/ 44 h 104"/>
                    <a:gd name="T50" fmla="*/ 50 w 56"/>
                    <a:gd name="T51" fmla="*/ 55 h 104"/>
                    <a:gd name="T52" fmla="*/ 56 w 56"/>
                    <a:gd name="T53" fmla="*/ 71 h 104"/>
                    <a:gd name="T54" fmla="*/ 49 w 56"/>
                    <a:gd name="T55" fmla="*/ 8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 h="104">
                      <a:moveTo>
                        <a:pt x="49" y="88"/>
                      </a:moveTo>
                      <a:cubicBezTo>
                        <a:pt x="46" y="91"/>
                        <a:pt x="41" y="94"/>
                        <a:pt x="36" y="95"/>
                      </a:cubicBezTo>
                      <a:cubicBezTo>
                        <a:pt x="36" y="104"/>
                        <a:pt x="36" y="104"/>
                        <a:pt x="36" y="104"/>
                      </a:cubicBezTo>
                      <a:cubicBezTo>
                        <a:pt x="21" y="104"/>
                        <a:pt x="21" y="104"/>
                        <a:pt x="21" y="104"/>
                      </a:cubicBezTo>
                      <a:cubicBezTo>
                        <a:pt x="21" y="96"/>
                        <a:pt x="21" y="96"/>
                        <a:pt x="21" y="96"/>
                      </a:cubicBezTo>
                      <a:cubicBezTo>
                        <a:pt x="13" y="96"/>
                        <a:pt x="6" y="94"/>
                        <a:pt x="1" y="91"/>
                      </a:cubicBezTo>
                      <a:cubicBezTo>
                        <a:pt x="1" y="72"/>
                        <a:pt x="1" y="72"/>
                        <a:pt x="1" y="72"/>
                      </a:cubicBezTo>
                      <a:cubicBezTo>
                        <a:pt x="8" y="78"/>
                        <a:pt x="15" y="81"/>
                        <a:pt x="24" y="81"/>
                      </a:cubicBezTo>
                      <a:cubicBezTo>
                        <a:pt x="28" y="81"/>
                        <a:pt x="31" y="80"/>
                        <a:pt x="33" y="78"/>
                      </a:cubicBezTo>
                      <a:cubicBezTo>
                        <a:pt x="35" y="77"/>
                        <a:pt x="36" y="75"/>
                        <a:pt x="36" y="72"/>
                      </a:cubicBezTo>
                      <a:cubicBezTo>
                        <a:pt x="36" y="69"/>
                        <a:pt x="35" y="67"/>
                        <a:pt x="32" y="65"/>
                      </a:cubicBezTo>
                      <a:cubicBezTo>
                        <a:pt x="30" y="63"/>
                        <a:pt x="26" y="61"/>
                        <a:pt x="20" y="58"/>
                      </a:cubicBezTo>
                      <a:cubicBezTo>
                        <a:pt x="7" y="52"/>
                        <a:pt x="0" y="43"/>
                        <a:pt x="0" y="33"/>
                      </a:cubicBezTo>
                      <a:cubicBezTo>
                        <a:pt x="0" y="25"/>
                        <a:pt x="3" y="19"/>
                        <a:pt x="9" y="14"/>
                      </a:cubicBezTo>
                      <a:cubicBezTo>
                        <a:pt x="12" y="12"/>
                        <a:pt x="16" y="10"/>
                        <a:pt x="21" y="9"/>
                      </a:cubicBezTo>
                      <a:cubicBezTo>
                        <a:pt x="21" y="0"/>
                        <a:pt x="21" y="0"/>
                        <a:pt x="21" y="0"/>
                      </a:cubicBezTo>
                      <a:cubicBezTo>
                        <a:pt x="36" y="0"/>
                        <a:pt x="36" y="0"/>
                        <a:pt x="36" y="0"/>
                      </a:cubicBezTo>
                      <a:cubicBezTo>
                        <a:pt x="36" y="7"/>
                        <a:pt x="36" y="7"/>
                        <a:pt x="36" y="7"/>
                      </a:cubicBezTo>
                      <a:cubicBezTo>
                        <a:pt x="42" y="8"/>
                        <a:pt x="48" y="9"/>
                        <a:pt x="53" y="11"/>
                      </a:cubicBezTo>
                      <a:cubicBezTo>
                        <a:pt x="53" y="29"/>
                        <a:pt x="53" y="29"/>
                        <a:pt x="53" y="29"/>
                      </a:cubicBezTo>
                      <a:cubicBezTo>
                        <a:pt x="47" y="25"/>
                        <a:pt x="40" y="23"/>
                        <a:pt x="33" y="23"/>
                      </a:cubicBezTo>
                      <a:cubicBezTo>
                        <a:pt x="29" y="23"/>
                        <a:pt x="26" y="23"/>
                        <a:pt x="24" y="25"/>
                      </a:cubicBezTo>
                      <a:cubicBezTo>
                        <a:pt x="22" y="27"/>
                        <a:pt x="21" y="29"/>
                        <a:pt x="21" y="31"/>
                      </a:cubicBezTo>
                      <a:cubicBezTo>
                        <a:pt x="21" y="34"/>
                        <a:pt x="22" y="36"/>
                        <a:pt x="24" y="38"/>
                      </a:cubicBezTo>
                      <a:cubicBezTo>
                        <a:pt x="26" y="40"/>
                        <a:pt x="29" y="42"/>
                        <a:pt x="34" y="44"/>
                      </a:cubicBezTo>
                      <a:cubicBezTo>
                        <a:pt x="42" y="48"/>
                        <a:pt x="47" y="52"/>
                        <a:pt x="50" y="55"/>
                      </a:cubicBezTo>
                      <a:cubicBezTo>
                        <a:pt x="54" y="59"/>
                        <a:pt x="56" y="64"/>
                        <a:pt x="56" y="71"/>
                      </a:cubicBezTo>
                      <a:cubicBezTo>
                        <a:pt x="56" y="78"/>
                        <a:pt x="54" y="83"/>
                        <a:pt x="49" y="88"/>
                      </a:cubicBezTo>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grpSp>
        </p:grpSp>
        <p:grpSp>
          <p:nvGrpSpPr>
            <p:cNvPr id="57" name="Group 56"/>
            <p:cNvGrpSpPr/>
            <p:nvPr/>
          </p:nvGrpSpPr>
          <p:grpSpPr>
            <a:xfrm>
              <a:off x="10115887" y="5108752"/>
              <a:ext cx="1781240" cy="198353"/>
              <a:chOff x="11396597" y="5217299"/>
              <a:chExt cx="2346240" cy="261270"/>
            </a:xfrm>
          </p:grpSpPr>
          <p:sp>
            <p:nvSpPr>
              <p:cNvPr id="58" name="Freeform 5"/>
              <p:cNvSpPr>
                <a:spLocks/>
              </p:cNvSpPr>
              <p:nvPr/>
            </p:nvSpPr>
            <p:spPr bwMode="auto">
              <a:xfrm>
                <a:off x="11725778" y="5270591"/>
                <a:ext cx="205149" cy="155159"/>
              </a:xfrm>
              <a:custGeom>
                <a:avLst/>
                <a:gdLst>
                  <a:gd name="T0" fmla="*/ 242 w 242"/>
                  <a:gd name="T1" fmla="*/ 0 h 182"/>
                  <a:gd name="T2" fmla="*/ 193 w 242"/>
                  <a:gd name="T3" fmla="*/ 182 h 182"/>
                  <a:gd name="T4" fmla="*/ 159 w 242"/>
                  <a:gd name="T5" fmla="*/ 182 h 182"/>
                  <a:gd name="T6" fmla="*/ 125 w 242"/>
                  <a:gd name="T7" fmla="*/ 55 h 182"/>
                  <a:gd name="T8" fmla="*/ 122 w 242"/>
                  <a:gd name="T9" fmla="*/ 37 h 182"/>
                  <a:gd name="T10" fmla="*/ 122 w 242"/>
                  <a:gd name="T11" fmla="*/ 37 h 182"/>
                  <a:gd name="T12" fmla="*/ 119 w 242"/>
                  <a:gd name="T13" fmla="*/ 54 h 182"/>
                  <a:gd name="T14" fmla="*/ 85 w 242"/>
                  <a:gd name="T15" fmla="*/ 182 h 182"/>
                  <a:gd name="T16" fmla="*/ 50 w 242"/>
                  <a:gd name="T17" fmla="*/ 182 h 182"/>
                  <a:gd name="T18" fmla="*/ 0 w 242"/>
                  <a:gd name="T19" fmla="*/ 0 h 182"/>
                  <a:gd name="T20" fmla="*/ 33 w 242"/>
                  <a:gd name="T21" fmla="*/ 0 h 182"/>
                  <a:gd name="T22" fmla="*/ 65 w 242"/>
                  <a:gd name="T23" fmla="*/ 133 h 182"/>
                  <a:gd name="T24" fmla="*/ 68 w 242"/>
                  <a:gd name="T25" fmla="*/ 150 h 182"/>
                  <a:gd name="T26" fmla="*/ 69 w 242"/>
                  <a:gd name="T27" fmla="*/ 150 h 182"/>
                  <a:gd name="T28" fmla="*/ 72 w 242"/>
                  <a:gd name="T29" fmla="*/ 133 h 182"/>
                  <a:gd name="T30" fmla="*/ 109 w 242"/>
                  <a:gd name="T31" fmla="*/ 0 h 182"/>
                  <a:gd name="T32" fmla="*/ 139 w 242"/>
                  <a:gd name="T33" fmla="*/ 0 h 182"/>
                  <a:gd name="T34" fmla="*/ 173 w 242"/>
                  <a:gd name="T35" fmla="*/ 134 h 182"/>
                  <a:gd name="T36" fmla="*/ 176 w 242"/>
                  <a:gd name="T37" fmla="*/ 150 h 182"/>
                  <a:gd name="T38" fmla="*/ 176 w 242"/>
                  <a:gd name="T39" fmla="*/ 150 h 182"/>
                  <a:gd name="T40" fmla="*/ 179 w 242"/>
                  <a:gd name="T41" fmla="*/ 133 h 182"/>
                  <a:gd name="T42" fmla="*/ 211 w 242"/>
                  <a:gd name="T43" fmla="*/ 0 h 182"/>
                  <a:gd name="T44" fmla="*/ 242 w 242"/>
                  <a:gd name="T4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2" h="182">
                    <a:moveTo>
                      <a:pt x="242" y="0"/>
                    </a:moveTo>
                    <a:cubicBezTo>
                      <a:pt x="193" y="182"/>
                      <a:pt x="193" y="182"/>
                      <a:pt x="193" y="182"/>
                    </a:cubicBezTo>
                    <a:cubicBezTo>
                      <a:pt x="159" y="182"/>
                      <a:pt x="159" y="182"/>
                      <a:pt x="159" y="182"/>
                    </a:cubicBezTo>
                    <a:cubicBezTo>
                      <a:pt x="125" y="55"/>
                      <a:pt x="125" y="55"/>
                      <a:pt x="125" y="55"/>
                    </a:cubicBezTo>
                    <a:cubicBezTo>
                      <a:pt x="124" y="49"/>
                      <a:pt x="123" y="43"/>
                      <a:pt x="122" y="37"/>
                    </a:cubicBezTo>
                    <a:cubicBezTo>
                      <a:pt x="122" y="37"/>
                      <a:pt x="122" y="37"/>
                      <a:pt x="122" y="37"/>
                    </a:cubicBezTo>
                    <a:cubicBezTo>
                      <a:pt x="121" y="43"/>
                      <a:pt x="120" y="49"/>
                      <a:pt x="119" y="54"/>
                    </a:cubicBezTo>
                    <a:cubicBezTo>
                      <a:pt x="85" y="182"/>
                      <a:pt x="85" y="182"/>
                      <a:pt x="85" y="182"/>
                    </a:cubicBezTo>
                    <a:cubicBezTo>
                      <a:pt x="50" y="182"/>
                      <a:pt x="50" y="182"/>
                      <a:pt x="50" y="182"/>
                    </a:cubicBezTo>
                    <a:cubicBezTo>
                      <a:pt x="0" y="0"/>
                      <a:pt x="0" y="0"/>
                      <a:pt x="0" y="0"/>
                    </a:cubicBezTo>
                    <a:cubicBezTo>
                      <a:pt x="33" y="0"/>
                      <a:pt x="33" y="0"/>
                      <a:pt x="33" y="0"/>
                    </a:cubicBezTo>
                    <a:cubicBezTo>
                      <a:pt x="65" y="133"/>
                      <a:pt x="65" y="133"/>
                      <a:pt x="65" y="133"/>
                    </a:cubicBezTo>
                    <a:cubicBezTo>
                      <a:pt x="67" y="139"/>
                      <a:pt x="68" y="144"/>
                      <a:pt x="68" y="150"/>
                    </a:cubicBezTo>
                    <a:cubicBezTo>
                      <a:pt x="69" y="150"/>
                      <a:pt x="69" y="150"/>
                      <a:pt x="69" y="150"/>
                    </a:cubicBezTo>
                    <a:cubicBezTo>
                      <a:pt x="69" y="146"/>
                      <a:pt x="70" y="140"/>
                      <a:pt x="72" y="133"/>
                    </a:cubicBezTo>
                    <a:cubicBezTo>
                      <a:pt x="109" y="0"/>
                      <a:pt x="109" y="0"/>
                      <a:pt x="109" y="0"/>
                    </a:cubicBezTo>
                    <a:cubicBezTo>
                      <a:pt x="139" y="0"/>
                      <a:pt x="139" y="0"/>
                      <a:pt x="139" y="0"/>
                    </a:cubicBezTo>
                    <a:cubicBezTo>
                      <a:pt x="173" y="134"/>
                      <a:pt x="173" y="134"/>
                      <a:pt x="173" y="134"/>
                    </a:cubicBezTo>
                    <a:cubicBezTo>
                      <a:pt x="174" y="139"/>
                      <a:pt x="175" y="144"/>
                      <a:pt x="176" y="150"/>
                    </a:cubicBezTo>
                    <a:cubicBezTo>
                      <a:pt x="176" y="150"/>
                      <a:pt x="176" y="150"/>
                      <a:pt x="176" y="150"/>
                    </a:cubicBezTo>
                    <a:cubicBezTo>
                      <a:pt x="177" y="146"/>
                      <a:pt x="177" y="140"/>
                      <a:pt x="179" y="133"/>
                    </a:cubicBezTo>
                    <a:cubicBezTo>
                      <a:pt x="211" y="0"/>
                      <a:pt x="211" y="0"/>
                      <a:pt x="211" y="0"/>
                    </a:cubicBezTo>
                    <a:lnTo>
                      <a:pt x="242" y="0"/>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59" name="Rectangle 6"/>
              <p:cNvSpPr>
                <a:spLocks noChangeArrowheads="1"/>
              </p:cNvSpPr>
              <p:nvPr/>
            </p:nvSpPr>
            <p:spPr bwMode="auto">
              <a:xfrm>
                <a:off x="11938473" y="5314922"/>
                <a:ext cx="24524" cy="110828"/>
              </a:xfrm>
              <a:prstGeom prst="rect">
                <a:avLst/>
              </a:prstGeom>
              <a:solidFill>
                <a:srgbClr val="DC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60" name="Freeform 7"/>
              <p:cNvSpPr>
                <a:spLocks/>
              </p:cNvSpPr>
              <p:nvPr/>
            </p:nvSpPr>
            <p:spPr bwMode="auto">
              <a:xfrm>
                <a:off x="11985162" y="5312092"/>
                <a:ext cx="94793" cy="113657"/>
              </a:xfrm>
              <a:custGeom>
                <a:avLst/>
                <a:gdLst>
                  <a:gd name="T0" fmla="*/ 112 w 112"/>
                  <a:gd name="T1" fmla="*/ 133 h 133"/>
                  <a:gd name="T2" fmla="*/ 88 w 112"/>
                  <a:gd name="T3" fmla="*/ 133 h 133"/>
                  <a:gd name="T4" fmla="*/ 88 w 112"/>
                  <a:gd name="T5" fmla="*/ 60 h 133"/>
                  <a:gd name="T6" fmla="*/ 59 w 112"/>
                  <a:gd name="T7" fmla="*/ 21 h 133"/>
                  <a:gd name="T8" fmla="*/ 37 w 112"/>
                  <a:gd name="T9" fmla="*/ 33 h 133"/>
                  <a:gd name="T10" fmla="*/ 29 w 112"/>
                  <a:gd name="T11" fmla="*/ 59 h 133"/>
                  <a:gd name="T12" fmla="*/ 29 w 112"/>
                  <a:gd name="T13" fmla="*/ 133 h 133"/>
                  <a:gd name="T14" fmla="*/ 0 w 112"/>
                  <a:gd name="T15" fmla="*/ 133 h 133"/>
                  <a:gd name="T16" fmla="*/ 0 w 112"/>
                  <a:gd name="T17" fmla="*/ 3 h 133"/>
                  <a:gd name="T18" fmla="*/ 29 w 112"/>
                  <a:gd name="T19" fmla="*/ 3 h 133"/>
                  <a:gd name="T20" fmla="*/ 29 w 112"/>
                  <a:gd name="T21" fmla="*/ 24 h 133"/>
                  <a:gd name="T22" fmla="*/ 29 w 112"/>
                  <a:gd name="T23" fmla="*/ 24 h 133"/>
                  <a:gd name="T24" fmla="*/ 70 w 112"/>
                  <a:gd name="T25" fmla="*/ 0 h 133"/>
                  <a:gd name="T26" fmla="*/ 101 w 112"/>
                  <a:gd name="T27" fmla="*/ 14 h 133"/>
                  <a:gd name="T28" fmla="*/ 112 w 112"/>
                  <a:gd name="T29" fmla="*/ 53 h 133"/>
                  <a:gd name="T30" fmla="*/ 112 w 112"/>
                  <a:gd name="T31"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33">
                    <a:moveTo>
                      <a:pt x="112" y="133"/>
                    </a:moveTo>
                    <a:cubicBezTo>
                      <a:pt x="88" y="133"/>
                      <a:pt x="88" y="133"/>
                      <a:pt x="88" y="133"/>
                    </a:cubicBezTo>
                    <a:cubicBezTo>
                      <a:pt x="88" y="60"/>
                      <a:pt x="88" y="60"/>
                      <a:pt x="88" y="60"/>
                    </a:cubicBezTo>
                    <a:cubicBezTo>
                      <a:pt x="88" y="28"/>
                      <a:pt x="75" y="21"/>
                      <a:pt x="59" y="21"/>
                    </a:cubicBezTo>
                    <a:cubicBezTo>
                      <a:pt x="50" y="21"/>
                      <a:pt x="43" y="27"/>
                      <a:pt x="37" y="33"/>
                    </a:cubicBezTo>
                    <a:cubicBezTo>
                      <a:pt x="31" y="40"/>
                      <a:pt x="29" y="48"/>
                      <a:pt x="29" y="59"/>
                    </a:cubicBezTo>
                    <a:cubicBezTo>
                      <a:pt x="29" y="133"/>
                      <a:pt x="29" y="133"/>
                      <a:pt x="29" y="133"/>
                    </a:cubicBezTo>
                    <a:cubicBezTo>
                      <a:pt x="0" y="133"/>
                      <a:pt x="0" y="133"/>
                      <a:pt x="0" y="133"/>
                    </a:cubicBezTo>
                    <a:cubicBezTo>
                      <a:pt x="0" y="3"/>
                      <a:pt x="0" y="3"/>
                      <a:pt x="0" y="3"/>
                    </a:cubicBezTo>
                    <a:cubicBezTo>
                      <a:pt x="29" y="3"/>
                      <a:pt x="29" y="3"/>
                      <a:pt x="29" y="3"/>
                    </a:cubicBezTo>
                    <a:cubicBezTo>
                      <a:pt x="29" y="24"/>
                      <a:pt x="29" y="24"/>
                      <a:pt x="29" y="24"/>
                    </a:cubicBezTo>
                    <a:cubicBezTo>
                      <a:pt x="29" y="24"/>
                      <a:pt x="29" y="24"/>
                      <a:pt x="29" y="24"/>
                    </a:cubicBezTo>
                    <a:cubicBezTo>
                      <a:pt x="39" y="8"/>
                      <a:pt x="52" y="0"/>
                      <a:pt x="70" y="0"/>
                    </a:cubicBezTo>
                    <a:cubicBezTo>
                      <a:pt x="84" y="0"/>
                      <a:pt x="94" y="4"/>
                      <a:pt x="101" y="14"/>
                    </a:cubicBezTo>
                    <a:cubicBezTo>
                      <a:pt x="109" y="23"/>
                      <a:pt x="112" y="36"/>
                      <a:pt x="112" y="53"/>
                    </a:cubicBezTo>
                    <a:lnTo>
                      <a:pt x="112" y="133"/>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61" name="Freeform 8"/>
              <p:cNvSpPr>
                <a:spLocks noEditPoints="1"/>
              </p:cNvSpPr>
              <p:nvPr/>
            </p:nvSpPr>
            <p:spPr bwMode="auto">
              <a:xfrm>
                <a:off x="12097876" y="5261630"/>
                <a:ext cx="106583" cy="166477"/>
              </a:xfrm>
              <a:custGeom>
                <a:avLst/>
                <a:gdLst>
                  <a:gd name="T0" fmla="*/ 126 w 126"/>
                  <a:gd name="T1" fmla="*/ 192 h 195"/>
                  <a:gd name="T2" fmla="*/ 97 w 126"/>
                  <a:gd name="T3" fmla="*/ 192 h 195"/>
                  <a:gd name="T4" fmla="*/ 97 w 126"/>
                  <a:gd name="T5" fmla="*/ 173 h 195"/>
                  <a:gd name="T6" fmla="*/ 96 w 126"/>
                  <a:gd name="T7" fmla="*/ 173 h 195"/>
                  <a:gd name="T8" fmla="*/ 52 w 126"/>
                  <a:gd name="T9" fmla="*/ 195 h 195"/>
                  <a:gd name="T10" fmla="*/ 14 w 126"/>
                  <a:gd name="T11" fmla="*/ 177 h 195"/>
                  <a:gd name="T12" fmla="*/ 0 w 126"/>
                  <a:gd name="T13" fmla="*/ 130 h 195"/>
                  <a:gd name="T14" fmla="*/ 16 w 126"/>
                  <a:gd name="T15" fmla="*/ 78 h 195"/>
                  <a:gd name="T16" fmla="*/ 58 w 126"/>
                  <a:gd name="T17" fmla="*/ 59 h 195"/>
                  <a:gd name="T18" fmla="*/ 96 w 126"/>
                  <a:gd name="T19" fmla="*/ 75 h 195"/>
                  <a:gd name="T20" fmla="*/ 97 w 126"/>
                  <a:gd name="T21" fmla="*/ 75 h 195"/>
                  <a:gd name="T22" fmla="*/ 97 w 126"/>
                  <a:gd name="T23" fmla="*/ 0 h 195"/>
                  <a:gd name="T24" fmla="*/ 126 w 126"/>
                  <a:gd name="T25" fmla="*/ 0 h 195"/>
                  <a:gd name="T26" fmla="*/ 126 w 126"/>
                  <a:gd name="T27" fmla="*/ 192 h 195"/>
                  <a:gd name="T28" fmla="*/ 97 w 126"/>
                  <a:gd name="T29" fmla="*/ 133 h 195"/>
                  <a:gd name="T30" fmla="*/ 97 w 126"/>
                  <a:gd name="T31" fmla="*/ 115 h 195"/>
                  <a:gd name="T32" fmla="*/ 88 w 126"/>
                  <a:gd name="T33" fmla="*/ 91 h 195"/>
                  <a:gd name="T34" fmla="*/ 64 w 126"/>
                  <a:gd name="T35" fmla="*/ 81 h 195"/>
                  <a:gd name="T36" fmla="*/ 37 w 126"/>
                  <a:gd name="T37" fmla="*/ 93 h 195"/>
                  <a:gd name="T38" fmla="*/ 27 w 126"/>
                  <a:gd name="T39" fmla="*/ 129 h 195"/>
                  <a:gd name="T40" fmla="*/ 37 w 126"/>
                  <a:gd name="T41" fmla="*/ 161 h 195"/>
                  <a:gd name="T42" fmla="*/ 62 w 126"/>
                  <a:gd name="T43" fmla="*/ 173 h 195"/>
                  <a:gd name="T44" fmla="*/ 87 w 126"/>
                  <a:gd name="T45" fmla="*/ 162 h 195"/>
                  <a:gd name="T46" fmla="*/ 97 w 126"/>
                  <a:gd name="T47" fmla="*/ 13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195">
                    <a:moveTo>
                      <a:pt x="126" y="192"/>
                    </a:moveTo>
                    <a:cubicBezTo>
                      <a:pt x="97" y="192"/>
                      <a:pt x="97" y="192"/>
                      <a:pt x="97" y="192"/>
                    </a:cubicBezTo>
                    <a:cubicBezTo>
                      <a:pt x="97" y="173"/>
                      <a:pt x="97" y="173"/>
                      <a:pt x="97" y="173"/>
                    </a:cubicBezTo>
                    <a:cubicBezTo>
                      <a:pt x="96" y="173"/>
                      <a:pt x="96" y="173"/>
                      <a:pt x="96" y="173"/>
                    </a:cubicBezTo>
                    <a:cubicBezTo>
                      <a:pt x="87" y="190"/>
                      <a:pt x="72" y="195"/>
                      <a:pt x="52" y="195"/>
                    </a:cubicBezTo>
                    <a:cubicBezTo>
                      <a:pt x="36" y="195"/>
                      <a:pt x="24" y="189"/>
                      <a:pt x="14" y="177"/>
                    </a:cubicBezTo>
                    <a:cubicBezTo>
                      <a:pt x="4" y="166"/>
                      <a:pt x="0" y="150"/>
                      <a:pt x="0" y="130"/>
                    </a:cubicBezTo>
                    <a:cubicBezTo>
                      <a:pt x="0" y="108"/>
                      <a:pt x="5" y="91"/>
                      <a:pt x="16" y="78"/>
                    </a:cubicBezTo>
                    <a:cubicBezTo>
                      <a:pt x="26" y="65"/>
                      <a:pt x="40" y="59"/>
                      <a:pt x="58" y="59"/>
                    </a:cubicBezTo>
                    <a:cubicBezTo>
                      <a:pt x="75" y="59"/>
                      <a:pt x="88" y="61"/>
                      <a:pt x="96" y="75"/>
                    </a:cubicBezTo>
                    <a:cubicBezTo>
                      <a:pt x="97" y="75"/>
                      <a:pt x="97" y="75"/>
                      <a:pt x="97" y="75"/>
                    </a:cubicBezTo>
                    <a:cubicBezTo>
                      <a:pt x="97" y="0"/>
                      <a:pt x="97" y="0"/>
                      <a:pt x="97" y="0"/>
                    </a:cubicBezTo>
                    <a:cubicBezTo>
                      <a:pt x="126" y="0"/>
                      <a:pt x="126" y="0"/>
                      <a:pt x="126" y="0"/>
                    </a:cubicBezTo>
                    <a:lnTo>
                      <a:pt x="126" y="192"/>
                    </a:lnTo>
                    <a:close/>
                    <a:moveTo>
                      <a:pt x="97" y="133"/>
                    </a:moveTo>
                    <a:cubicBezTo>
                      <a:pt x="97" y="115"/>
                      <a:pt x="97" y="115"/>
                      <a:pt x="97" y="115"/>
                    </a:cubicBezTo>
                    <a:cubicBezTo>
                      <a:pt x="97" y="105"/>
                      <a:pt x="94" y="97"/>
                      <a:pt x="88" y="91"/>
                    </a:cubicBezTo>
                    <a:cubicBezTo>
                      <a:pt x="81" y="84"/>
                      <a:pt x="73" y="81"/>
                      <a:pt x="64" y="81"/>
                    </a:cubicBezTo>
                    <a:cubicBezTo>
                      <a:pt x="52" y="81"/>
                      <a:pt x="43" y="85"/>
                      <a:pt x="37" y="93"/>
                    </a:cubicBezTo>
                    <a:cubicBezTo>
                      <a:pt x="30" y="102"/>
                      <a:pt x="27" y="114"/>
                      <a:pt x="27" y="129"/>
                    </a:cubicBezTo>
                    <a:cubicBezTo>
                      <a:pt x="27" y="142"/>
                      <a:pt x="30" y="153"/>
                      <a:pt x="37" y="161"/>
                    </a:cubicBezTo>
                    <a:cubicBezTo>
                      <a:pt x="43" y="169"/>
                      <a:pt x="51" y="173"/>
                      <a:pt x="62" y="173"/>
                    </a:cubicBezTo>
                    <a:cubicBezTo>
                      <a:pt x="72" y="173"/>
                      <a:pt x="81" y="169"/>
                      <a:pt x="87" y="162"/>
                    </a:cubicBezTo>
                    <a:cubicBezTo>
                      <a:pt x="94" y="154"/>
                      <a:pt x="97" y="144"/>
                      <a:pt x="97" y="133"/>
                    </a:cubicBez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62" name="Freeform 9"/>
              <p:cNvSpPr>
                <a:spLocks noEditPoints="1"/>
              </p:cNvSpPr>
              <p:nvPr/>
            </p:nvSpPr>
            <p:spPr bwMode="auto">
              <a:xfrm>
                <a:off x="12218135" y="5312092"/>
                <a:ext cx="113657" cy="116015"/>
              </a:xfrm>
              <a:custGeom>
                <a:avLst/>
                <a:gdLst>
                  <a:gd name="T0" fmla="*/ 66 w 134"/>
                  <a:gd name="T1" fmla="*/ 136 h 136"/>
                  <a:gd name="T2" fmla="*/ 18 w 134"/>
                  <a:gd name="T3" fmla="*/ 117 h 136"/>
                  <a:gd name="T4" fmla="*/ 0 w 134"/>
                  <a:gd name="T5" fmla="*/ 69 h 136"/>
                  <a:gd name="T6" fmla="*/ 19 w 134"/>
                  <a:gd name="T7" fmla="*/ 18 h 136"/>
                  <a:gd name="T8" fmla="*/ 69 w 134"/>
                  <a:gd name="T9" fmla="*/ 0 h 136"/>
                  <a:gd name="T10" fmla="*/ 117 w 134"/>
                  <a:gd name="T11" fmla="*/ 18 h 136"/>
                  <a:gd name="T12" fmla="*/ 134 w 134"/>
                  <a:gd name="T13" fmla="*/ 67 h 136"/>
                  <a:gd name="T14" fmla="*/ 115 w 134"/>
                  <a:gd name="T15" fmla="*/ 117 h 136"/>
                  <a:gd name="T16" fmla="*/ 66 w 134"/>
                  <a:gd name="T17" fmla="*/ 136 h 136"/>
                  <a:gd name="T18" fmla="*/ 68 w 134"/>
                  <a:gd name="T19" fmla="*/ 23 h 136"/>
                  <a:gd name="T20" fmla="*/ 40 w 134"/>
                  <a:gd name="T21" fmla="*/ 35 h 136"/>
                  <a:gd name="T22" fmla="*/ 30 w 134"/>
                  <a:gd name="T23" fmla="*/ 69 h 136"/>
                  <a:gd name="T24" fmla="*/ 41 w 134"/>
                  <a:gd name="T25" fmla="*/ 101 h 136"/>
                  <a:gd name="T26" fmla="*/ 68 w 134"/>
                  <a:gd name="T27" fmla="*/ 112 h 136"/>
                  <a:gd name="T28" fmla="*/ 94 w 134"/>
                  <a:gd name="T29" fmla="*/ 101 h 136"/>
                  <a:gd name="T30" fmla="*/ 104 w 134"/>
                  <a:gd name="T31" fmla="*/ 68 h 136"/>
                  <a:gd name="T32" fmla="*/ 94 w 134"/>
                  <a:gd name="T33" fmla="*/ 35 h 136"/>
                  <a:gd name="T34" fmla="*/ 68 w 134"/>
                  <a:gd name="T35" fmla="*/ 2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4" h="136">
                    <a:moveTo>
                      <a:pt x="66" y="136"/>
                    </a:moveTo>
                    <a:cubicBezTo>
                      <a:pt x="46" y="136"/>
                      <a:pt x="30" y="130"/>
                      <a:pt x="18" y="117"/>
                    </a:cubicBezTo>
                    <a:cubicBezTo>
                      <a:pt x="6" y="105"/>
                      <a:pt x="0" y="89"/>
                      <a:pt x="0" y="69"/>
                    </a:cubicBezTo>
                    <a:cubicBezTo>
                      <a:pt x="0" y="48"/>
                      <a:pt x="7" y="30"/>
                      <a:pt x="19" y="18"/>
                    </a:cubicBezTo>
                    <a:cubicBezTo>
                      <a:pt x="32" y="6"/>
                      <a:pt x="48" y="0"/>
                      <a:pt x="69" y="0"/>
                    </a:cubicBezTo>
                    <a:cubicBezTo>
                      <a:pt x="90" y="0"/>
                      <a:pt x="105" y="6"/>
                      <a:pt x="117" y="18"/>
                    </a:cubicBezTo>
                    <a:cubicBezTo>
                      <a:pt x="128" y="30"/>
                      <a:pt x="134" y="46"/>
                      <a:pt x="134" y="67"/>
                    </a:cubicBezTo>
                    <a:cubicBezTo>
                      <a:pt x="134" y="88"/>
                      <a:pt x="128" y="105"/>
                      <a:pt x="115" y="117"/>
                    </a:cubicBezTo>
                    <a:cubicBezTo>
                      <a:pt x="103" y="129"/>
                      <a:pt x="87" y="136"/>
                      <a:pt x="66" y="136"/>
                    </a:cubicBezTo>
                    <a:close/>
                    <a:moveTo>
                      <a:pt x="68" y="23"/>
                    </a:moveTo>
                    <a:cubicBezTo>
                      <a:pt x="56" y="23"/>
                      <a:pt x="47" y="27"/>
                      <a:pt x="40" y="35"/>
                    </a:cubicBezTo>
                    <a:cubicBezTo>
                      <a:pt x="34" y="43"/>
                      <a:pt x="30" y="54"/>
                      <a:pt x="30" y="69"/>
                    </a:cubicBezTo>
                    <a:cubicBezTo>
                      <a:pt x="30" y="82"/>
                      <a:pt x="34" y="93"/>
                      <a:pt x="41" y="101"/>
                    </a:cubicBezTo>
                    <a:cubicBezTo>
                      <a:pt x="47" y="108"/>
                      <a:pt x="56" y="112"/>
                      <a:pt x="68" y="112"/>
                    </a:cubicBezTo>
                    <a:cubicBezTo>
                      <a:pt x="79" y="112"/>
                      <a:pt x="88" y="109"/>
                      <a:pt x="94" y="101"/>
                    </a:cubicBezTo>
                    <a:cubicBezTo>
                      <a:pt x="101" y="93"/>
                      <a:pt x="104" y="82"/>
                      <a:pt x="104" y="68"/>
                    </a:cubicBezTo>
                    <a:cubicBezTo>
                      <a:pt x="104" y="54"/>
                      <a:pt x="101" y="43"/>
                      <a:pt x="94" y="35"/>
                    </a:cubicBezTo>
                    <a:cubicBezTo>
                      <a:pt x="88" y="27"/>
                      <a:pt x="79" y="23"/>
                      <a:pt x="68" y="23"/>
                    </a:cubicBez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63" name="Freeform 10"/>
              <p:cNvSpPr>
                <a:spLocks/>
              </p:cNvSpPr>
              <p:nvPr/>
            </p:nvSpPr>
            <p:spPr bwMode="auto">
              <a:xfrm>
                <a:off x="12331793" y="5314922"/>
                <a:ext cx="160346" cy="110828"/>
              </a:xfrm>
              <a:custGeom>
                <a:avLst/>
                <a:gdLst>
                  <a:gd name="T0" fmla="*/ 189 w 189"/>
                  <a:gd name="T1" fmla="*/ 0 h 130"/>
                  <a:gd name="T2" fmla="*/ 151 w 189"/>
                  <a:gd name="T3" fmla="*/ 130 h 130"/>
                  <a:gd name="T4" fmla="*/ 121 w 189"/>
                  <a:gd name="T5" fmla="*/ 130 h 130"/>
                  <a:gd name="T6" fmla="*/ 97 w 189"/>
                  <a:gd name="T7" fmla="*/ 42 h 130"/>
                  <a:gd name="T8" fmla="*/ 96 w 189"/>
                  <a:gd name="T9" fmla="*/ 30 h 130"/>
                  <a:gd name="T10" fmla="*/ 95 w 189"/>
                  <a:gd name="T11" fmla="*/ 30 h 130"/>
                  <a:gd name="T12" fmla="*/ 93 w 189"/>
                  <a:gd name="T13" fmla="*/ 41 h 130"/>
                  <a:gd name="T14" fmla="*/ 68 w 189"/>
                  <a:gd name="T15" fmla="*/ 130 h 130"/>
                  <a:gd name="T16" fmla="*/ 38 w 189"/>
                  <a:gd name="T17" fmla="*/ 130 h 130"/>
                  <a:gd name="T18" fmla="*/ 0 w 189"/>
                  <a:gd name="T19" fmla="*/ 0 h 130"/>
                  <a:gd name="T20" fmla="*/ 30 w 189"/>
                  <a:gd name="T21" fmla="*/ 0 h 130"/>
                  <a:gd name="T22" fmla="*/ 53 w 189"/>
                  <a:gd name="T23" fmla="*/ 93 h 130"/>
                  <a:gd name="T24" fmla="*/ 55 w 189"/>
                  <a:gd name="T25" fmla="*/ 105 h 130"/>
                  <a:gd name="T26" fmla="*/ 56 w 189"/>
                  <a:gd name="T27" fmla="*/ 105 h 130"/>
                  <a:gd name="T28" fmla="*/ 58 w 189"/>
                  <a:gd name="T29" fmla="*/ 93 h 130"/>
                  <a:gd name="T30" fmla="*/ 84 w 189"/>
                  <a:gd name="T31" fmla="*/ 0 h 130"/>
                  <a:gd name="T32" fmla="*/ 111 w 189"/>
                  <a:gd name="T33" fmla="*/ 0 h 130"/>
                  <a:gd name="T34" fmla="*/ 134 w 189"/>
                  <a:gd name="T35" fmla="*/ 94 h 130"/>
                  <a:gd name="T36" fmla="*/ 136 w 189"/>
                  <a:gd name="T37" fmla="*/ 105 h 130"/>
                  <a:gd name="T38" fmla="*/ 137 w 189"/>
                  <a:gd name="T39" fmla="*/ 105 h 130"/>
                  <a:gd name="T40" fmla="*/ 139 w 189"/>
                  <a:gd name="T41" fmla="*/ 94 h 130"/>
                  <a:gd name="T42" fmla="*/ 162 w 189"/>
                  <a:gd name="T43" fmla="*/ 0 h 130"/>
                  <a:gd name="T44" fmla="*/ 189 w 189"/>
                  <a:gd name="T4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30">
                    <a:moveTo>
                      <a:pt x="189" y="0"/>
                    </a:moveTo>
                    <a:cubicBezTo>
                      <a:pt x="151" y="130"/>
                      <a:pt x="151" y="130"/>
                      <a:pt x="151" y="130"/>
                    </a:cubicBezTo>
                    <a:cubicBezTo>
                      <a:pt x="121" y="130"/>
                      <a:pt x="121" y="130"/>
                      <a:pt x="121" y="130"/>
                    </a:cubicBezTo>
                    <a:cubicBezTo>
                      <a:pt x="97" y="42"/>
                      <a:pt x="97" y="42"/>
                      <a:pt x="97" y="42"/>
                    </a:cubicBezTo>
                    <a:cubicBezTo>
                      <a:pt x="97" y="38"/>
                      <a:pt x="96" y="35"/>
                      <a:pt x="96" y="30"/>
                    </a:cubicBezTo>
                    <a:cubicBezTo>
                      <a:pt x="95" y="30"/>
                      <a:pt x="95" y="30"/>
                      <a:pt x="95" y="30"/>
                    </a:cubicBezTo>
                    <a:cubicBezTo>
                      <a:pt x="95" y="33"/>
                      <a:pt x="94" y="37"/>
                      <a:pt x="93" y="41"/>
                    </a:cubicBezTo>
                    <a:cubicBezTo>
                      <a:pt x="68" y="130"/>
                      <a:pt x="68" y="130"/>
                      <a:pt x="68" y="130"/>
                    </a:cubicBezTo>
                    <a:cubicBezTo>
                      <a:pt x="38" y="130"/>
                      <a:pt x="38" y="130"/>
                      <a:pt x="38" y="130"/>
                    </a:cubicBezTo>
                    <a:cubicBezTo>
                      <a:pt x="0" y="0"/>
                      <a:pt x="0" y="0"/>
                      <a:pt x="0" y="0"/>
                    </a:cubicBezTo>
                    <a:cubicBezTo>
                      <a:pt x="30" y="0"/>
                      <a:pt x="30" y="0"/>
                      <a:pt x="30" y="0"/>
                    </a:cubicBezTo>
                    <a:cubicBezTo>
                      <a:pt x="53" y="93"/>
                      <a:pt x="53" y="93"/>
                      <a:pt x="53" y="93"/>
                    </a:cubicBezTo>
                    <a:cubicBezTo>
                      <a:pt x="54" y="96"/>
                      <a:pt x="55" y="100"/>
                      <a:pt x="55" y="105"/>
                    </a:cubicBezTo>
                    <a:cubicBezTo>
                      <a:pt x="56" y="105"/>
                      <a:pt x="56" y="105"/>
                      <a:pt x="56" y="105"/>
                    </a:cubicBezTo>
                    <a:cubicBezTo>
                      <a:pt x="56" y="101"/>
                      <a:pt x="57" y="97"/>
                      <a:pt x="58" y="93"/>
                    </a:cubicBezTo>
                    <a:cubicBezTo>
                      <a:pt x="84" y="0"/>
                      <a:pt x="84" y="0"/>
                      <a:pt x="84" y="0"/>
                    </a:cubicBezTo>
                    <a:cubicBezTo>
                      <a:pt x="111" y="0"/>
                      <a:pt x="111" y="0"/>
                      <a:pt x="111" y="0"/>
                    </a:cubicBezTo>
                    <a:cubicBezTo>
                      <a:pt x="134" y="94"/>
                      <a:pt x="134" y="94"/>
                      <a:pt x="134" y="94"/>
                    </a:cubicBezTo>
                    <a:cubicBezTo>
                      <a:pt x="135" y="97"/>
                      <a:pt x="136" y="100"/>
                      <a:pt x="136" y="105"/>
                    </a:cubicBezTo>
                    <a:cubicBezTo>
                      <a:pt x="137" y="105"/>
                      <a:pt x="137" y="105"/>
                      <a:pt x="137" y="105"/>
                    </a:cubicBezTo>
                    <a:cubicBezTo>
                      <a:pt x="137" y="102"/>
                      <a:pt x="138" y="98"/>
                      <a:pt x="139" y="94"/>
                    </a:cubicBezTo>
                    <a:cubicBezTo>
                      <a:pt x="162" y="0"/>
                      <a:pt x="162" y="0"/>
                      <a:pt x="162" y="0"/>
                    </a:cubicBezTo>
                    <a:lnTo>
                      <a:pt x="189" y="0"/>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64" name="Freeform 11"/>
              <p:cNvSpPr>
                <a:spLocks/>
              </p:cNvSpPr>
              <p:nvPr/>
            </p:nvSpPr>
            <p:spPr bwMode="auto">
              <a:xfrm>
                <a:off x="12495440" y="5312092"/>
                <a:ext cx="71213" cy="116015"/>
              </a:xfrm>
              <a:custGeom>
                <a:avLst/>
                <a:gdLst>
                  <a:gd name="T0" fmla="*/ 0 w 84"/>
                  <a:gd name="T1" fmla="*/ 129 h 136"/>
                  <a:gd name="T2" fmla="*/ 0 w 84"/>
                  <a:gd name="T3" fmla="*/ 101 h 136"/>
                  <a:gd name="T4" fmla="*/ 33 w 84"/>
                  <a:gd name="T5" fmla="*/ 114 h 136"/>
                  <a:gd name="T6" fmla="*/ 58 w 84"/>
                  <a:gd name="T7" fmla="*/ 98 h 136"/>
                  <a:gd name="T8" fmla="*/ 56 w 84"/>
                  <a:gd name="T9" fmla="*/ 91 h 136"/>
                  <a:gd name="T10" fmla="*/ 50 w 84"/>
                  <a:gd name="T11" fmla="*/ 85 h 136"/>
                  <a:gd name="T12" fmla="*/ 42 w 84"/>
                  <a:gd name="T13" fmla="*/ 81 h 136"/>
                  <a:gd name="T14" fmla="*/ 31 w 84"/>
                  <a:gd name="T15" fmla="*/ 77 h 136"/>
                  <a:gd name="T16" fmla="*/ 17 w 84"/>
                  <a:gd name="T17" fmla="*/ 70 h 136"/>
                  <a:gd name="T18" fmla="*/ 8 w 84"/>
                  <a:gd name="T19" fmla="*/ 62 h 136"/>
                  <a:gd name="T20" fmla="*/ 2 w 84"/>
                  <a:gd name="T21" fmla="*/ 52 h 136"/>
                  <a:gd name="T22" fmla="*/ 0 w 84"/>
                  <a:gd name="T23" fmla="*/ 38 h 136"/>
                  <a:gd name="T24" fmla="*/ 4 w 84"/>
                  <a:gd name="T25" fmla="*/ 22 h 136"/>
                  <a:gd name="T26" fmla="*/ 15 w 84"/>
                  <a:gd name="T27" fmla="*/ 10 h 136"/>
                  <a:gd name="T28" fmla="*/ 30 w 84"/>
                  <a:gd name="T29" fmla="*/ 2 h 136"/>
                  <a:gd name="T30" fmla="*/ 49 w 84"/>
                  <a:gd name="T31" fmla="*/ 0 h 136"/>
                  <a:gd name="T32" fmla="*/ 78 w 84"/>
                  <a:gd name="T33" fmla="*/ 5 h 136"/>
                  <a:gd name="T34" fmla="*/ 78 w 84"/>
                  <a:gd name="T35" fmla="*/ 31 h 136"/>
                  <a:gd name="T36" fmla="*/ 49 w 84"/>
                  <a:gd name="T37" fmla="*/ 22 h 136"/>
                  <a:gd name="T38" fmla="*/ 40 w 84"/>
                  <a:gd name="T39" fmla="*/ 23 h 136"/>
                  <a:gd name="T40" fmla="*/ 33 w 84"/>
                  <a:gd name="T41" fmla="*/ 26 h 136"/>
                  <a:gd name="T42" fmla="*/ 28 w 84"/>
                  <a:gd name="T43" fmla="*/ 31 h 136"/>
                  <a:gd name="T44" fmla="*/ 27 w 84"/>
                  <a:gd name="T45" fmla="*/ 37 h 136"/>
                  <a:gd name="T46" fmla="*/ 28 w 84"/>
                  <a:gd name="T47" fmla="*/ 44 h 136"/>
                  <a:gd name="T48" fmla="*/ 33 w 84"/>
                  <a:gd name="T49" fmla="*/ 49 h 136"/>
                  <a:gd name="T50" fmla="*/ 41 w 84"/>
                  <a:gd name="T51" fmla="*/ 53 h 136"/>
                  <a:gd name="T52" fmla="*/ 51 w 84"/>
                  <a:gd name="T53" fmla="*/ 57 h 136"/>
                  <a:gd name="T54" fmla="*/ 65 w 84"/>
                  <a:gd name="T55" fmla="*/ 64 h 136"/>
                  <a:gd name="T56" fmla="*/ 76 w 84"/>
                  <a:gd name="T57" fmla="*/ 72 h 136"/>
                  <a:gd name="T58" fmla="*/ 82 w 84"/>
                  <a:gd name="T59" fmla="*/ 83 h 136"/>
                  <a:gd name="T60" fmla="*/ 84 w 84"/>
                  <a:gd name="T61" fmla="*/ 97 h 136"/>
                  <a:gd name="T62" fmla="*/ 80 w 84"/>
                  <a:gd name="T63" fmla="*/ 114 h 136"/>
                  <a:gd name="T64" fmla="*/ 69 w 84"/>
                  <a:gd name="T65" fmla="*/ 126 h 136"/>
                  <a:gd name="T66" fmla="*/ 53 w 84"/>
                  <a:gd name="T67" fmla="*/ 133 h 136"/>
                  <a:gd name="T68" fmla="*/ 34 w 84"/>
                  <a:gd name="T69" fmla="*/ 136 h 136"/>
                  <a:gd name="T70" fmla="*/ 0 w 84"/>
                  <a:gd name="T71" fmla="*/ 12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4" h="136">
                    <a:moveTo>
                      <a:pt x="0" y="129"/>
                    </a:moveTo>
                    <a:cubicBezTo>
                      <a:pt x="0" y="101"/>
                      <a:pt x="0" y="101"/>
                      <a:pt x="0" y="101"/>
                    </a:cubicBezTo>
                    <a:cubicBezTo>
                      <a:pt x="10" y="110"/>
                      <a:pt x="21" y="114"/>
                      <a:pt x="33" y="114"/>
                    </a:cubicBezTo>
                    <a:cubicBezTo>
                      <a:pt x="49" y="114"/>
                      <a:pt x="58" y="109"/>
                      <a:pt x="58" y="98"/>
                    </a:cubicBezTo>
                    <a:cubicBezTo>
                      <a:pt x="58" y="95"/>
                      <a:pt x="57" y="93"/>
                      <a:pt x="56" y="91"/>
                    </a:cubicBezTo>
                    <a:cubicBezTo>
                      <a:pt x="54" y="89"/>
                      <a:pt x="52" y="87"/>
                      <a:pt x="50" y="85"/>
                    </a:cubicBezTo>
                    <a:cubicBezTo>
                      <a:pt x="48" y="84"/>
                      <a:pt x="45" y="82"/>
                      <a:pt x="42" y="81"/>
                    </a:cubicBezTo>
                    <a:cubicBezTo>
                      <a:pt x="38" y="80"/>
                      <a:pt x="35" y="78"/>
                      <a:pt x="31" y="77"/>
                    </a:cubicBezTo>
                    <a:cubicBezTo>
                      <a:pt x="26" y="74"/>
                      <a:pt x="21" y="72"/>
                      <a:pt x="17" y="70"/>
                    </a:cubicBezTo>
                    <a:cubicBezTo>
                      <a:pt x="14" y="67"/>
                      <a:pt x="10" y="65"/>
                      <a:pt x="8" y="62"/>
                    </a:cubicBezTo>
                    <a:cubicBezTo>
                      <a:pt x="5" y="59"/>
                      <a:pt x="3" y="55"/>
                      <a:pt x="2" y="52"/>
                    </a:cubicBezTo>
                    <a:cubicBezTo>
                      <a:pt x="0" y="48"/>
                      <a:pt x="0" y="43"/>
                      <a:pt x="0" y="38"/>
                    </a:cubicBezTo>
                    <a:cubicBezTo>
                      <a:pt x="0" y="32"/>
                      <a:pt x="1" y="27"/>
                      <a:pt x="4" y="22"/>
                    </a:cubicBezTo>
                    <a:cubicBezTo>
                      <a:pt x="7" y="17"/>
                      <a:pt x="10" y="13"/>
                      <a:pt x="15" y="10"/>
                    </a:cubicBezTo>
                    <a:cubicBezTo>
                      <a:pt x="19" y="6"/>
                      <a:pt x="25" y="4"/>
                      <a:pt x="30" y="2"/>
                    </a:cubicBezTo>
                    <a:cubicBezTo>
                      <a:pt x="36" y="1"/>
                      <a:pt x="42" y="0"/>
                      <a:pt x="49" y="0"/>
                    </a:cubicBezTo>
                    <a:cubicBezTo>
                      <a:pt x="60" y="0"/>
                      <a:pt x="69" y="2"/>
                      <a:pt x="78" y="5"/>
                    </a:cubicBezTo>
                    <a:cubicBezTo>
                      <a:pt x="78" y="31"/>
                      <a:pt x="78" y="31"/>
                      <a:pt x="78" y="31"/>
                    </a:cubicBezTo>
                    <a:cubicBezTo>
                      <a:pt x="70" y="25"/>
                      <a:pt x="60" y="22"/>
                      <a:pt x="49" y="22"/>
                    </a:cubicBezTo>
                    <a:cubicBezTo>
                      <a:pt x="46" y="22"/>
                      <a:pt x="43" y="22"/>
                      <a:pt x="40" y="23"/>
                    </a:cubicBezTo>
                    <a:cubicBezTo>
                      <a:pt x="37" y="24"/>
                      <a:pt x="35" y="25"/>
                      <a:pt x="33" y="26"/>
                    </a:cubicBezTo>
                    <a:cubicBezTo>
                      <a:pt x="31" y="27"/>
                      <a:pt x="29" y="29"/>
                      <a:pt x="28" y="31"/>
                    </a:cubicBezTo>
                    <a:cubicBezTo>
                      <a:pt x="27" y="33"/>
                      <a:pt x="27" y="35"/>
                      <a:pt x="27" y="37"/>
                    </a:cubicBezTo>
                    <a:cubicBezTo>
                      <a:pt x="27" y="40"/>
                      <a:pt x="27" y="42"/>
                      <a:pt x="28" y="44"/>
                    </a:cubicBezTo>
                    <a:cubicBezTo>
                      <a:pt x="29" y="46"/>
                      <a:pt x="31" y="48"/>
                      <a:pt x="33" y="49"/>
                    </a:cubicBezTo>
                    <a:cubicBezTo>
                      <a:pt x="35" y="51"/>
                      <a:pt x="38" y="52"/>
                      <a:pt x="41" y="53"/>
                    </a:cubicBezTo>
                    <a:cubicBezTo>
                      <a:pt x="44" y="55"/>
                      <a:pt x="47" y="56"/>
                      <a:pt x="51" y="57"/>
                    </a:cubicBezTo>
                    <a:cubicBezTo>
                      <a:pt x="56" y="60"/>
                      <a:pt x="61" y="62"/>
                      <a:pt x="65" y="64"/>
                    </a:cubicBezTo>
                    <a:cubicBezTo>
                      <a:pt x="69" y="67"/>
                      <a:pt x="73" y="69"/>
                      <a:pt x="76" y="72"/>
                    </a:cubicBezTo>
                    <a:cubicBezTo>
                      <a:pt x="78" y="75"/>
                      <a:pt x="81" y="79"/>
                      <a:pt x="82" y="83"/>
                    </a:cubicBezTo>
                    <a:cubicBezTo>
                      <a:pt x="84" y="87"/>
                      <a:pt x="84" y="91"/>
                      <a:pt x="84" y="97"/>
                    </a:cubicBezTo>
                    <a:cubicBezTo>
                      <a:pt x="84" y="103"/>
                      <a:pt x="83" y="109"/>
                      <a:pt x="80" y="114"/>
                    </a:cubicBezTo>
                    <a:cubicBezTo>
                      <a:pt x="77" y="119"/>
                      <a:pt x="74" y="123"/>
                      <a:pt x="69" y="126"/>
                    </a:cubicBezTo>
                    <a:cubicBezTo>
                      <a:pt x="64" y="129"/>
                      <a:pt x="59" y="132"/>
                      <a:pt x="53" y="133"/>
                    </a:cubicBezTo>
                    <a:cubicBezTo>
                      <a:pt x="47" y="135"/>
                      <a:pt x="40" y="136"/>
                      <a:pt x="34" y="136"/>
                    </a:cubicBezTo>
                    <a:cubicBezTo>
                      <a:pt x="21" y="136"/>
                      <a:pt x="9" y="133"/>
                      <a:pt x="0" y="129"/>
                    </a:cubicBez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65" name="Oval 12"/>
              <p:cNvSpPr>
                <a:spLocks noChangeArrowheads="1"/>
              </p:cNvSpPr>
              <p:nvPr/>
            </p:nvSpPr>
            <p:spPr bwMode="auto">
              <a:xfrm>
                <a:off x="11936586" y="5264460"/>
                <a:ext cx="29711" cy="28296"/>
              </a:xfrm>
              <a:prstGeom prst="ellipse">
                <a:avLst/>
              </a:pr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66" name="Freeform 13"/>
              <p:cNvSpPr>
                <a:spLocks/>
              </p:cNvSpPr>
              <p:nvPr/>
            </p:nvSpPr>
            <p:spPr bwMode="auto">
              <a:xfrm>
                <a:off x="11510254" y="5217299"/>
                <a:ext cx="142425" cy="124976"/>
              </a:xfrm>
              <a:custGeom>
                <a:avLst/>
                <a:gdLst>
                  <a:gd name="T0" fmla="*/ 302 w 302"/>
                  <a:gd name="T1" fmla="*/ 265 h 265"/>
                  <a:gd name="T2" fmla="*/ 302 w 302"/>
                  <a:gd name="T3" fmla="*/ 0 h 265"/>
                  <a:gd name="T4" fmla="*/ 0 w 302"/>
                  <a:gd name="T5" fmla="*/ 46 h 265"/>
                  <a:gd name="T6" fmla="*/ 0 w 302"/>
                  <a:gd name="T7" fmla="*/ 265 h 265"/>
                  <a:gd name="T8" fmla="*/ 302 w 302"/>
                  <a:gd name="T9" fmla="*/ 265 h 265"/>
                </a:gdLst>
                <a:ahLst/>
                <a:cxnLst>
                  <a:cxn ang="0">
                    <a:pos x="T0" y="T1"/>
                  </a:cxn>
                  <a:cxn ang="0">
                    <a:pos x="T2" y="T3"/>
                  </a:cxn>
                  <a:cxn ang="0">
                    <a:pos x="T4" y="T5"/>
                  </a:cxn>
                  <a:cxn ang="0">
                    <a:pos x="T6" y="T7"/>
                  </a:cxn>
                  <a:cxn ang="0">
                    <a:pos x="T8" y="T9"/>
                  </a:cxn>
                </a:cxnLst>
                <a:rect l="0" t="0" r="r" b="b"/>
                <a:pathLst>
                  <a:path w="302" h="265">
                    <a:moveTo>
                      <a:pt x="302" y="265"/>
                    </a:moveTo>
                    <a:lnTo>
                      <a:pt x="302" y="0"/>
                    </a:lnTo>
                    <a:lnTo>
                      <a:pt x="0" y="46"/>
                    </a:lnTo>
                    <a:lnTo>
                      <a:pt x="0" y="265"/>
                    </a:lnTo>
                    <a:lnTo>
                      <a:pt x="302" y="265"/>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67" name="Freeform 14"/>
              <p:cNvSpPr>
                <a:spLocks/>
              </p:cNvSpPr>
              <p:nvPr/>
            </p:nvSpPr>
            <p:spPr bwMode="auto">
              <a:xfrm>
                <a:off x="11396597" y="5239465"/>
                <a:ext cx="103282" cy="102810"/>
              </a:xfrm>
              <a:custGeom>
                <a:avLst/>
                <a:gdLst>
                  <a:gd name="T0" fmla="*/ 219 w 219"/>
                  <a:gd name="T1" fmla="*/ 0 h 218"/>
                  <a:gd name="T2" fmla="*/ 0 w 219"/>
                  <a:gd name="T3" fmla="*/ 33 h 218"/>
                  <a:gd name="T4" fmla="*/ 0 w 219"/>
                  <a:gd name="T5" fmla="*/ 218 h 218"/>
                  <a:gd name="T6" fmla="*/ 219 w 219"/>
                  <a:gd name="T7" fmla="*/ 218 h 218"/>
                  <a:gd name="T8" fmla="*/ 219 w 219"/>
                  <a:gd name="T9" fmla="*/ 0 h 218"/>
                </a:gdLst>
                <a:ahLst/>
                <a:cxnLst>
                  <a:cxn ang="0">
                    <a:pos x="T0" y="T1"/>
                  </a:cxn>
                  <a:cxn ang="0">
                    <a:pos x="T2" y="T3"/>
                  </a:cxn>
                  <a:cxn ang="0">
                    <a:pos x="T4" y="T5"/>
                  </a:cxn>
                  <a:cxn ang="0">
                    <a:pos x="T6" y="T7"/>
                  </a:cxn>
                  <a:cxn ang="0">
                    <a:pos x="T8" y="T9"/>
                  </a:cxn>
                </a:cxnLst>
                <a:rect l="0" t="0" r="r" b="b"/>
                <a:pathLst>
                  <a:path w="219" h="218">
                    <a:moveTo>
                      <a:pt x="219" y="0"/>
                    </a:moveTo>
                    <a:lnTo>
                      <a:pt x="0" y="33"/>
                    </a:lnTo>
                    <a:lnTo>
                      <a:pt x="0" y="218"/>
                    </a:lnTo>
                    <a:lnTo>
                      <a:pt x="219" y="218"/>
                    </a:lnTo>
                    <a:lnTo>
                      <a:pt x="219" y="0"/>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68" name="Freeform 15"/>
              <p:cNvSpPr>
                <a:spLocks/>
              </p:cNvSpPr>
              <p:nvPr/>
            </p:nvSpPr>
            <p:spPr bwMode="auto">
              <a:xfrm>
                <a:off x="11396597" y="5352178"/>
                <a:ext cx="103282" cy="104225"/>
              </a:xfrm>
              <a:custGeom>
                <a:avLst/>
                <a:gdLst>
                  <a:gd name="T0" fmla="*/ 0 w 219"/>
                  <a:gd name="T1" fmla="*/ 0 h 221"/>
                  <a:gd name="T2" fmla="*/ 0 w 219"/>
                  <a:gd name="T3" fmla="*/ 189 h 221"/>
                  <a:gd name="T4" fmla="*/ 219 w 219"/>
                  <a:gd name="T5" fmla="*/ 221 h 221"/>
                  <a:gd name="T6" fmla="*/ 219 w 219"/>
                  <a:gd name="T7" fmla="*/ 0 h 221"/>
                  <a:gd name="T8" fmla="*/ 0 w 219"/>
                  <a:gd name="T9" fmla="*/ 0 h 221"/>
                </a:gdLst>
                <a:ahLst/>
                <a:cxnLst>
                  <a:cxn ang="0">
                    <a:pos x="T0" y="T1"/>
                  </a:cxn>
                  <a:cxn ang="0">
                    <a:pos x="T2" y="T3"/>
                  </a:cxn>
                  <a:cxn ang="0">
                    <a:pos x="T4" y="T5"/>
                  </a:cxn>
                  <a:cxn ang="0">
                    <a:pos x="T6" y="T7"/>
                  </a:cxn>
                  <a:cxn ang="0">
                    <a:pos x="T8" y="T9"/>
                  </a:cxn>
                </a:cxnLst>
                <a:rect l="0" t="0" r="r" b="b"/>
                <a:pathLst>
                  <a:path w="219" h="221">
                    <a:moveTo>
                      <a:pt x="0" y="0"/>
                    </a:moveTo>
                    <a:lnTo>
                      <a:pt x="0" y="189"/>
                    </a:lnTo>
                    <a:lnTo>
                      <a:pt x="219" y="221"/>
                    </a:lnTo>
                    <a:lnTo>
                      <a:pt x="219" y="0"/>
                    </a:lnTo>
                    <a:lnTo>
                      <a:pt x="0" y="0"/>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69" name="Freeform 16"/>
              <p:cNvSpPr>
                <a:spLocks/>
              </p:cNvSpPr>
              <p:nvPr/>
            </p:nvSpPr>
            <p:spPr bwMode="auto">
              <a:xfrm>
                <a:off x="11510254" y="5352178"/>
                <a:ext cx="142425" cy="126391"/>
              </a:xfrm>
              <a:custGeom>
                <a:avLst/>
                <a:gdLst>
                  <a:gd name="T0" fmla="*/ 0 w 302"/>
                  <a:gd name="T1" fmla="*/ 223 h 268"/>
                  <a:gd name="T2" fmla="*/ 302 w 302"/>
                  <a:gd name="T3" fmla="*/ 268 h 268"/>
                  <a:gd name="T4" fmla="*/ 302 w 302"/>
                  <a:gd name="T5" fmla="*/ 0 h 268"/>
                  <a:gd name="T6" fmla="*/ 0 w 302"/>
                  <a:gd name="T7" fmla="*/ 0 h 268"/>
                  <a:gd name="T8" fmla="*/ 0 w 302"/>
                  <a:gd name="T9" fmla="*/ 223 h 268"/>
                </a:gdLst>
                <a:ahLst/>
                <a:cxnLst>
                  <a:cxn ang="0">
                    <a:pos x="T0" y="T1"/>
                  </a:cxn>
                  <a:cxn ang="0">
                    <a:pos x="T2" y="T3"/>
                  </a:cxn>
                  <a:cxn ang="0">
                    <a:pos x="T4" y="T5"/>
                  </a:cxn>
                  <a:cxn ang="0">
                    <a:pos x="T6" y="T7"/>
                  </a:cxn>
                  <a:cxn ang="0">
                    <a:pos x="T8" y="T9"/>
                  </a:cxn>
                </a:cxnLst>
                <a:rect l="0" t="0" r="r" b="b"/>
                <a:pathLst>
                  <a:path w="302" h="268">
                    <a:moveTo>
                      <a:pt x="0" y="223"/>
                    </a:moveTo>
                    <a:lnTo>
                      <a:pt x="302" y="268"/>
                    </a:lnTo>
                    <a:lnTo>
                      <a:pt x="302" y="0"/>
                    </a:lnTo>
                    <a:lnTo>
                      <a:pt x="0" y="0"/>
                    </a:lnTo>
                    <a:lnTo>
                      <a:pt x="0" y="223"/>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70" name="Freeform 17"/>
              <p:cNvSpPr>
                <a:spLocks/>
              </p:cNvSpPr>
              <p:nvPr/>
            </p:nvSpPr>
            <p:spPr bwMode="auto">
              <a:xfrm>
                <a:off x="12627961" y="5268704"/>
                <a:ext cx="98094" cy="158931"/>
              </a:xfrm>
              <a:custGeom>
                <a:avLst/>
                <a:gdLst>
                  <a:gd name="T0" fmla="*/ 1 w 116"/>
                  <a:gd name="T1" fmla="*/ 176 h 186"/>
                  <a:gd name="T2" fmla="*/ 1 w 116"/>
                  <a:gd name="T3" fmla="*/ 145 h 186"/>
                  <a:gd name="T4" fmla="*/ 10 w 116"/>
                  <a:gd name="T5" fmla="*/ 152 h 186"/>
                  <a:gd name="T6" fmla="*/ 23 w 116"/>
                  <a:gd name="T7" fmla="*/ 157 h 186"/>
                  <a:gd name="T8" fmla="*/ 35 w 116"/>
                  <a:gd name="T9" fmla="*/ 160 h 186"/>
                  <a:gd name="T10" fmla="*/ 47 w 116"/>
                  <a:gd name="T11" fmla="*/ 161 h 186"/>
                  <a:gd name="T12" fmla="*/ 75 w 116"/>
                  <a:gd name="T13" fmla="*/ 155 h 186"/>
                  <a:gd name="T14" fmla="*/ 84 w 116"/>
                  <a:gd name="T15" fmla="*/ 137 h 186"/>
                  <a:gd name="T16" fmla="*/ 81 w 116"/>
                  <a:gd name="T17" fmla="*/ 126 h 186"/>
                  <a:gd name="T18" fmla="*/ 73 w 116"/>
                  <a:gd name="T19" fmla="*/ 117 h 186"/>
                  <a:gd name="T20" fmla="*/ 60 w 116"/>
                  <a:gd name="T21" fmla="*/ 110 h 186"/>
                  <a:gd name="T22" fmla="*/ 44 w 116"/>
                  <a:gd name="T23" fmla="*/ 102 h 186"/>
                  <a:gd name="T24" fmla="*/ 27 w 116"/>
                  <a:gd name="T25" fmla="*/ 92 h 186"/>
                  <a:gd name="T26" fmla="*/ 13 w 116"/>
                  <a:gd name="T27" fmla="*/ 81 h 186"/>
                  <a:gd name="T28" fmla="*/ 4 w 116"/>
                  <a:gd name="T29" fmla="*/ 67 h 186"/>
                  <a:gd name="T30" fmla="*/ 0 w 116"/>
                  <a:gd name="T31" fmla="*/ 49 h 186"/>
                  <a:gd name="T32" fmla="*/ 6 w 116"/>
                  <a:gd name="T33" fmla="*/ 27 h 186"/>
                  <a:gd name="T34" fmla="*/ 21 w 116"/>
                  <a:gd name="T35" fmla="*/ 12 h 186"/>
                  <a:gd name="T36" fmla="*/ 43 w 116"/>
                  <a:gd name="T37" fmla="*/ 3 h 186"/>
                  <a:gd name="T38" fmla="*/ 67 w 116"/>
                  <a:gd name="T39" fmla="*/ 0 h 186"/>
                  <a:gd name="T40" fmla="*/ 108 w 116"/>
                  <a:gd name="T41" fmla="*/ 6 h 186"/>
                  <a:gd name="T42" fmla="*/ 108 w 116"/>
                  <a:gd name="T43" fmla="*/ 36 h 186"/>
                  <a:gd name="T44" fmla="*/ 69 w 116"/>
                  <a:gd name="T45" fmla="*/ 25 h 186"/>
                  <a:gd name="T46" fmla="*/ 55 w 116"/>
                  <a:gd name="T47" fmla="*/ 26 h 186"/>
                  <a:gd name="T48" fmla="*/ 44 w 116"/>
                  <a:gd name="T49" fmla="*/ 30 h 186"/>
                  <a:gd name="T50" fmla="*/ 35 w 116"/>
                  <a:gd name="T51" fmla="*/ 38 h 186"/>
                  <a:gd name="T52" fmla="*/ 32 w 116"/>
                  <a:gd name="T53" fmla="*/ 49 h 186"/>
                  <a:gd name="T54" fmla="*/ 34 w 116"/>
                  <a:gd name="T55" fmla="*/ 59 h 186"/>
                  <a:gd name="T56" fmla="*/ 42 w 116"/>
                  <a:gd name="T57" fmla="*/ 67 h 186"/>
                  <a:gd name="T58" fmla="*/ 54 w 116"/>
                  <a:gd name="T59" fmla="*/ 74 h 186"/>
                  <a:gd name="T60" fmla="*/ 70 w 116"/>
                  <a:gd name="T61" fmla="*/ 82 h 186"/>
                  <a:gd name="T62" fmla="*/ 87 w 116"/>
                  <a:gd name="T63" fmla="*/ 92 h 186"/>
                  <a:gd name="T64" fmla="*/ 102 w 116"/>
                  <a:gd name="T65" fmla="*/ 104 h 186"/>
                  <a:gd name="T66" fmla="*/ 112 w 116"/>
                  <a:gd name="T67" fmla="*/ 118 h 186"/>
                  <a:gd name="T68" fmla="*/ 116 w 116"/>
                  <a:gd name="T69" fmla="*/ 136 h 186"/>
                  <a:gd name="T70" fmla="*/ 110 w 116"/>
                  <a:gd name="T71" fmla="*/ 160 h 186"/>
                  <a:gd name="T72" fmla="*/ 95 w 116"/>
                  <a:gd name="T73" fmla="*/ 175 h 186"/>
                  <a:gd name="T74" fmla="*/ 74 w 116"/>
                  <a:gd name="T75" fmla="*/ 183 h 186"/>
                  <a:gd name="T76" fmla="*/ 48 w 116"/>
                  <a:gd name="T77" fmla="*/ 186 h 186"/>
                  <a:gd name="T78" fmla="*/ 37 w 116"/>
                  <a:gd name="T79" fmla="*/ 185 h 186"/>
                  <a:gd name="T80" fmla="*/ 24 w 116"/>
                  <a:gd name="T81" fmla="*/ 183 h 186"/>
                  <a:gd name="T82" fmla="*/ 10 w 116"/>
                  <a:gd name="T83" fmla="*/ 180 h 186"/>
                  <a:gd name="T84" fmla="*/ 1 w 116"/>
                  <a:gd name="T85" fmla="*/ 17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6" h="186">
                    <a:moveTo>
                      <a:pt x="1" y="176"/>
                    </a:moveTo>
                    <a:cubicBezTo>
                      <a:pt x="1" y="145"/>
                      <a:pt x="1" y="145"/>
                      <a:pt x="1" y="145"/>
                    </a:cubicBezTo>
                    <a:cubicBezTo>
                      <a:pt x="3" y="148"/>
                      <a:pt x="7" y="150"/>
                      <a:pt x="10" y="152"/>
                    </a:cubicBezTo>
                    <a:cubicBezTo>
                      <a:pt x="14" y="154"/>
                      <a:pt x="18" y="156"/>
                      <a:pt x="23" y="157"/>
                    </a:cubicBezTo>
                    <a:cubicBezTo>
                      <a:pt x="27" y="158"/>
                      <a:pt x="31" y="159"/>
                      <a:pt x="35" y="160"/>
                    </a:cubicBezTo>
                    <a:cubicBezTo>
                      <a:pt x="40" y="161"/>
                      <a:pt x="44" y="161"/>
                      <a:pt x="47" y="161"/>
                    </a:cubicBezTo>
                    <a:cubicBezTo>
                      <a:pt x="60" y="161"/>
                      <a:pt x="69" y="159"/>
                      <a:pt x="75" y="155"/>
                    </a:cubicBezTo>
                    <a:cubicBezTo>
                      <a:pt x="81" y="151"/>
                      <a:pt x="84" y="145"/>
                      <a:pt x="84" y="137"/>
                    </a:cubicBezTo>
                    <a:cubicBezTo>
                      <a:pt x="84" y="133"/>
                      <a:pt x="83" y="129"/>
                      <a:pt x="81" y="126"/>
                    </a:cubicBezTo>
                    <a:cubicBezTo>
                      <a:pt x="79" y="123"/>
                      <a:pt x="76" y="120"/>
                      <a:pt x="73" y="117"/>
                    </a:cubicBezTo>
                    <a:cubicBezTo>
                      <a:pt x="69" y="115"/>
                      <a:pt x="65" y="112"/>
                      <a:pt x="60" y="110"/>
                    </a:cubicBezTo>
                    <a:cubicBezTo>
                      <a:pt x="55" y="107"/>
                      <a:pt x="49" y="105"/>
                      <a:pt x="44" y="102"/>
                    </a:cubicBezTo>
                    <a:cubicBezTo>
                      <a:pt x="38" y="99"/>
                      <a:pt x="32" y="96"/>
                      <a:pt x="27" y="92"/>
                    </a:cubicBezTo>
                    <a:cubicBezTo>
                      <a:pt x="21" y="89"/>
                      <a:pt x="17" y="85"/>
                      <a:pt x="13" y="81"/>
                    </a:cubicBezTo>
                    <a:cubicBezTo>
                      <a:pt x="9" y="77"/>
                      <a:pt x="6" y="72"/>
                      <a:pt x="4" y="67"/>
                    </a:cubicBezTo>
                    <a:cubicBezTo>
                      <a:pt x="2" y="62"/>
                      <a:pt x="0" y="56"/>
                      <a:pt x="0" y="49"/>
                    </a:cubicBezTo>
                    <a:cubicBezTo>
                      <a:pt x="0" y="41"/>
                      <a:pt x="2" y="34"/>
                      <a:pt x="6" y="27"/>
                    </a:cubicBezTo>
                    <a:cubicBezTo>
                      <a:pt x="10" y="21"/>
                      <a:pt x="15" y="16"/>
                      <a:pt x="21" y="12"/>
                    </a:cubicBezTo>
                    <a:cubicBezTo>
                      <a:pt x="27" y="8"/>
                      <a:pt x="35" y="5"/>
                      <a:pt x="43" y="3"/>
                    </a:cubicBezTo>
                    <a:cubicBezTo>
                      <a:pt x="50" y="1"/>
                      <a:pt x="59" y="0"/>
                      <a:pt x="67" y="0"/>
                    </a:cubicBezTo>
                    <a:cubicBezTo>
                      <a:pt x="86" y="0"/>
                      <a:pt x="99" y="2"/>
                      <a:pt x="108" y="6"/>
                    </a:cubicBezTo>
                    <a:cubicBezTo>
                      <a:pt x="108" y="36"/>
                      <a:pt x="108" y="36"/>
                      <a:pt x="108" y="36"/>
                    </a:cubicBezTo>
                    <a:cubicBezTo>
                      <a:pt x="98" y="28"/>
                      <a:pt x="85" y="25"/>
                      <a:pt x="69" y="25"/>
                    </a:cubicBezTo>
                    <a:cubicBezTo>
                      <a:pt x="64" y="25"/>
                      <a:pt x="60" y="25"/>
                      <a:pt x="55" y="26"/>
                    </a:cubicBezTo>
                    <a:cubicBezTo>
                      <a:pt x="51" y="27"/>
                      <a:pt x="47" y="28"/>
                      <a:pt x="44" y="30"/>
                    </a:cubicBezTo>
                    <a:cubicBezTo>
                      <a:pt x="40" y="32"/>
                      <a:pt x="37" y="35"/>
                      <a:pt x="35" y="38"/>
                    </a:cubicBezTo>
                    <a:cubicBezTo>
                      <a:pt x="33" y="41"/>
                      <a:pt x="32" y="44"/>
                      <a:pt x="32" y="49"/>
                    </a:cubicBezTo>
                    <a:cubicBezTo>
                      <a:pt x="32" y="53"/>
                      <a:pt x="33" y="56"/>
                      <a:pt x="34" y="59"/>
                    </a:cubicBezTo>
                    <a:cubicBezTo>
                      <a:pt x="36" y="62"/>
                      <a:pt x="38" y="65"/>
                      <a:pt x="42" y="67"/>
                    </a:cubicBezTo>
                    <a:cubicBezTo>
                      <a:pt x="45" y="69"/>
                      <a:pt x="49" y="72"/>
                      <a:pt x="54" y="74"/>
                    </a:cubicBezTo>
                    <a:cubicBezTo>
                      <a:pt x="58" y="76"/>
                      <a:pt x="64" y="79"/>
                      <a:pt x="70" y="82"/>
                    </a:cubicBezTo>
                    <a:cubicBezTo>
                      <a:pt x="76" y="85"/>
                      <a:pt x="82" y="88"/>
                      <a:pt x="87" y="92"/>
                    </a:cubicBezTo>
                    <a:cubicBezTo>
                      <a:pt x="93" y="95"/>
                      <a:pt x="98" y="99"/>
                      <a:pt x="102" y="104"/>
                    </a:cubicBezTo>
                    <a:cubicBezTo>
                      <a:pt x="106" y="108"/>
                      <a:pt x="110" y="113"/>
                      <a:pt x="112" y="118"/>
                    </a:cubicBezTo>
                    <a:cubicBezTo>
                      <a:pt x="115" y="124"/>
                      <a:pt x="116" y="130"/>
                      <a:pt x="116" y="136"/>
                    </a:cubicBezTo>
                    <a:cubicBezTo>
                      <a:pt x="116" y="146"/>
                      <a:pt x="114" y="153"/>
                      <a:pt x="110" y="160"/>
                    </a:cubicBezTo>
                    <a:cubicBezTo>
                      <a:pt x="107" y="166"/>
                      <a:pt x="102" y="171"/>
                      <a:pt x="95" y="175"/>
                    </a:cubicBezTo>
                    <a:cubicBezTo>
                      <a:pt x="89" y="179"/>
                      <a:pt x="82" y="182"/>
                      <a:pt x="74" y="183"/>
                    </a:cubicBezTo>
                    <a:cubicBezTo>
                      <a:pt x="66" y="185"/>
                      <a:pt x="57" y="186"/>
                      <a:pt x="48" y="186"/>
                    </a:cubicBezTo>
                    <a:cubicBezTo>
                      <a:pt x="45" y="186"/>
                      <a:pt x="41" y="186"/>
                      <a:pt x="37" y="185"/>
                    </a:cubicBezTo>
                    <a:cubicBezTo>
                      <a:pt x="33" y="185"/>
                      <a:pt x="28" y="184"/>
                      <a:pt x="24" y="183"/>
                    </a:cubicBezTo>
                    <a:cubicBezTo>
                      <a:pt x="19" y="183"/>
                      <a:pt x="15" y="181"/>
                      <a:pt x="10" y="180"/>
                    </a:cubicBezTo>
                    <a:cubicBezTo>
                      <a:pt x="6" y="179"/>
                      <a:pt x="3" y="178"/>
                      <a:pt x="1" y="176"/>
                    </a:cubicBez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71" name="Freeform 18"/>
              <p:cNvSpPr>
                <a:spLocks noEditPoints="1"/>
              </p:cNvSpPr>
              <p:nvPr/>
            </p:nvSpPr>
            <p:spPr bwMode="auto">
              <a:xfrm>
                <a:off x="12743977" y="5312092"/>
                <a:ext cx="99981" cy="115544"/>
              </a:xfrm>
              <a:custGeom>
                <a:avLst/>
                <a:gdLst>
                  <a:gd name="T0" fmla="*/ 118 w 118"/>
                  <a:gd name="T1" fmla="*/ 76 h 135"/>
                  <a:gd name="T2" fmla="*/ 30 w 118"/>
                  <a:gd name="T3" fmla="*/ 76 h 135"/>
                  <a:gd name="T4" fmla="*/ 41 w 118"/>
                  <a:gd name="T5" fmla="*/ 103 h 135"/>
                  <a:gd name="T6" fmla="*/ 70 w 118"/>
                  <a:gd name="T7" fmla="*/ 113 h 135"/>
                  <a:gd name="T8" fmla="*/ 108 w 118"/>
                  <a:gd name="T9" fmla="*/ 101 h 135"/>
                  <a:gd name="T10" fmla="*/ 108 w 118"/>
                  <a:gd name="T11" fmla="*/ 124 h 135"/>
                  <a:gd name="T12" fmla="*/ 61 w 118"/>
                  <a:gd name="T13" fmla="*/ 135 h 135"/>
                  <a:gd name="T14" fmla="*/ 17 w 118"/>
                  <a:gd name="T15" fmla="*/ 118 h 135"/>
                  <a:gd name="T16" fmla="*/ 0 w 118"/>
                  <a:gd name="T17" fmla="*/ 68 h 135"/>
                  <a:gd name="T18" fmla="*/ 18 w 118"/>
                  <a:gd name="T19" fmla="*/ 19 h 135"/>
                  <a:gd name="T20" fmla="*/ 62 w 118"/>
                  <a:gd name="T21" fmla="*/ 0 h 135"/>
                  <a:gd name="T22" fmla="*/ 103 w 118"/>
                  <a:gd name="T23" fmla="*/ 17 h 135"/>
                  <a:gd name="T24" fmla="*/ 118 w 118"/>
                  <a:gd name="T25" fmla="*/ 65 h 135"/>
                  <a:gd name="T26" fmla="*/ 118 w 118"/>
                  <a:gd name="T27" fmla="*/ 76 h 135"/>
                  <a:gd name="T28" fmla="*/ 90 w 118"/>
                  <a:gd name="T29" fmla="*/ 55 h 135"/>
                  <a:gd name="T30" fmla="*/ 82 w 118"/>
                  <a:gd name="T31" fmla="*/ 31 h 135"/>
                  <a:gd name="T32" fmla="*/ 62 w 118"/>
                  <a:gd name="T33" fmla="*/ 22 h 135"/>
                  <a:gd name="T34" fmla="*/ 41 w 118"/>
                  <a:gd name="T35" fmla="*/ 31 h 135"/>
                  <a:gd name="T36" fmla="*/ 30 w 118"/>
                  <a:gd name="T37" fmla="*/ 55 h 135"/>
                  <a:gd name="T38" fmla="*/ 90 w 118"/>
                  <a:gd name="T39" fmla="*/ 5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 h="135">
                    <a:moveTo>
                      <a:pt x="118" y="76"/>
                    </a:moveTo>
                    <a:cubicBezTo>
                      <a:pt x="30" y="76"/>
                      <a:pt x="30" y="76"/>
                      <a:pt x="30" y="76"/>
                    </a:cubicBezTo>
                    <a:cubicBezTo>
                      <a:pt x="30" y="88"/>
                      <a:pt x="34" y="97"/>
                      <a:pt x="41" y="103"/>
                    </a:cubicBezTo>
                    <a:cubicBezTo>
                      <a:pt x="48" y="110"/>
                      <a:pt x="58" y="113"/>
                      <a:pt x="70" y="113"/>
                    </a:cubicBezTo>
                    <a:cubicBezTo>
                      <a:pt x="84" y="113"/>
                      <a:pt x="96" y="109"/>
                      <a:pt x="108" y="101"/>
                    </a:cubicBezTo>
                    <a:cubicBezTo>
                      <a:pt x="108" y="124"/>
                      <a:pt x="108" y="124"/>
                      <a:pt x="108" y="124"/>
                    </a:cubicBezTo>
                    <a:cubicBezTo>
                      <a:pt x="96" y="131"/>
                      <a:pt x="80" y="135"/>
                      <a:pt x="61" y="135"/>
                    </a:cubicBezTo>
                    <a:cubicBezTo>
                      <a:pt x="42" y="135"/>
                      <a:pt x="27" y="129"/>
                      <a:pt x="17" y="118"/>
                    </a:cubicBezTo>
                    <a:cubicBezTo>
                      <a:pt x="6" y="106"/>
                      <a:pt x="0" y="89"/>
                      <a:pt x="0" y="68"/>
                    </a:cubicBezTo>
                    <a:cubicBezTo>
                      <a:pt x="0" y="48"/>
                      <a:pt x="6" y="32"/>
                      <a:pt x="18" y="19"/>
                    </a:cubicBezTo>
                    <a:cubicBezTo>
                      <a:pt x="30" y="7"/>
                      <a:pt x="45" y="0"/>
                      <a:pt x="62" y="0"/>
                    </a:cubicBezTo>
                    <a:cubicBezTo>
                      <a:pt x="80" y="0"/>
                      <a:pt x="94" y="6"/>
                      <a:pt x="103" y="17"/>
                    </a:cubicBezTo>
                    <a:cubicBezTo>
                      <a:pt x="113" y="29"/>
                      <a:pt x="118" y="44"/>
                      <a:pt x="118" y="65"/>
                    </a:cubicBezTo>
                    <a:lnTo>
                      <a:pt x="118" y="76"/>
                    </a:lnTo>
                    <a:close/>
                    <a:moveTo>
                      <a:pt x="90" y="55"/>
                    </a:moveTo>
                    <a:cubicBezTo>
                      <a:pt x="89" y="45"/>
                      <a:pt x="87" y="36"/>
                      <a:pt x="82" y="31"/>
                    </a:cubicBezTo>
                    <a:cubicBezTo>
                      <a:pt x="77" y="25"/>
                      <a:pt x="71" y="22"/>
                      <a:pt x="62" y="22"/>
                    </a:cubicBezTo>
                    <a:cubicBezTo>
                      <a:pt x="54" y="22"/>
                      <a:pt x="47" y="25"/>
                      <a:pt x="41" y="31"/>
                    </a:cubicBezTo>
                    <a:cubicBezTo>
                      <a:pt x="35" y="37"/>
                      <a:pt x="31" y="45"/>
                      <a:pt x="30" y="55"/>
                    </a:cubicBezTo>
                    <a:lnTo>
                      <a:pt x="90" y="55"/>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72" name="Freeform 19"/>
              <p:cNvSpPr>
                <a:spLocks/>
              </p:cNvSpPr>
              <p:nvPr/>
            </p:nvSpPr>
            <p:spPr bwMode="auto">
              <a:xfrm>
                <a:off x="12867066" y="5313035"/>
                <a:ext cx="63195" cy="111771"/>
              </a:xfrm>
              <a:custGeom>
                <a:avLst/>
                <a:gdLst>
                  <a:gd name="T0" fmla="*/ 75 w 75"/>
                  <a:gd name="T1" fmla="*/ 30 h 131"/>
                  <a:gd name="T2" fmla="*/ 60 w 75"/>
                  <a:gd name="T3" fmla="*/ 26 h 131"/>
                  <a:gd name="T4" fmla="*/ 38 w 75"/>
                  <a:gd name="T5" fmla="*/ 38 h 131"/>
                  <a:gd name="T6" fmla="*/ 30 w 75"/>
                  <a:gd name="T7" fmla="*/ 70 h 131"/>
                  <a:gd name="T8" fmla="*/ 30 w 75"/>
                  <a:gd name="T9" fmla="*/ 131 h 131"/>
                  <a:gd name="T10" fmla="*/ 0 w 75"/>
                  <a:gd name="T11" fmla="*/ 131 h 131"/>
                  <a:gd name="T12" fmla="*/ 0 w 75"/>
                  <a:gd name="T13" fmla="*/ 2 h 131"/>
                  <a:gd name="T14" fmla="*/ 30 w 75"/>
                  <a:gd name="T15" fmla="*/ 2 h 131"/>
                  <a:gd name="T16" fmla="*/ 30 w 75"/>
                  <a:gd name="T17" fmla="*/ 29 h 131"/>
                  <a:gd name="T18" fmla="*/ 30 w 75"/>
                  <a:gd name="T19" fmla="*/ 29 h 131"/>
                  <a:gd name="T20" fmla="*/ 43 w 75"/>
                  <a:gd name="T21" fmla="*/ 8 h 131"/>
                  <a:gd name="T22" fmla="*/ 63 w 75"/>
                  <a:gd name="T23" fmla="*/ 0 h 131"/>
                  <a:gd name="T24" fmla="*/ 75 w 75"/>
                  <a:gd name="T25" fmla="*/ 3 h 131"/>
                  <a:gd name="T26" fmla="*/ 75 w 75"/>
                  <a:gd name="T27"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131">
                    <a:moveTo>
                      <a:pt x="75" y="30"/>
                    </a:moveTo>
                    <a:cubicBezTo>
                      <a:pt x="72" y="27"/>
                      <a:pt x="67" y="26"/>
                      <a:pt x="60" y="26"/>
                    </a:cubicBezTo>
                    <a:cubicBezTo>
                      <a:pt x="51" y="26"/>
                      <a:pt x="44" y="30"/>
                      <a:pt x="38" y="38"/>
                    </a:cubicBezTo>
                    <a:cubicBezTo>
                      <a:pt x="32" y="46"/>
                      <a:pt x="30" y="56"/>
                      <a:pt x="30" y="70"/>
                    </a:cubicBezTo>
                    <a:cubicBezTo>
                      <a:pt x="30" y="131"/>
                      <a:pt x="30" y="131"/>
                      <a:pt x="30" y="131"/>
                    </a:cubicBezTo>
                    <a:cubicBezTo>
                      <a:pt x="0" y="131"/>
                      <a:pt x="0" y="131"/>
                      <a:pt x="0" y="131"/>
                    </a:cubicBezTo>
                    <a:cubicBezTo>
                      <a:pt x="0" y="2"/>
                      <a:pt x="0" y="2"/>
                      <a:pt x="0" y="2"/>
                    </a:cubicBezTo>
                    <a:cubicBezTo>
                      <a:pt x="30" y="2"/>
                      <a:pt x="30" y="2"/>
                      <a:pt x="30" y="2"/>
                    </a:cubicBezTo>
                    <a:cubicBezTo>
                      <a:pt x="30" y="29"/>
                      <a:pt x="30" y="29"/>
                      <a:pt x="30" y="29"/>
                    </a:cubicBezTo>
                    <a:cubicBezTo>
                      <a:pt x="30" y="29"/>
                      <a:pt x="30" y="29"/>
                      <a:pt x="30" y="29"/>
                    </a:cubicBezTo>
                    <a:cubicBezTo>
                      <a:pt x="33" y="20"/>
                      <a:pt x="37" y="13"/>
                      <a:pt x="43" y="8"/>
                    </a:cubicBezTo>
                    <a:cubicBezTo>
                      <a:pt x="49" y="3"/>
                      <a:pt x="56" y="0"/>
                      <a:pt x="63" y="0"/>
                    </a:cubicBezTo>
                    <a:cubicBezTo>
                      <a:pt x="68" y="0"/>
                      <a:pt x="72" y="1"/>
                      <a:pt x="75" y="3"/>
                    </a:cubicBezTo>
                    <a:lnTo>
                      <a:pt x="75" y="30"/>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73" name="Freeform 20"/>
              <p:cNvSpPr>
                <a:spLocks/>
              </p:cNvSpPr>
              <p:nvPr/>
            </p:nvSpPr>
            <p:spPr bwMode="auto">
              <a:xfrm>
                <a:off x="12941580" y="5314922"/>
                <a:ext cx="109413" cy="109884"/>
              </a:xfrm>
              <a:custGeom>
                <a:avLst/>
                <a:gdLst>
                  <a:gd name="T0" fmla="*/ 129 w 129"/>
                  <a:gd name="T1" fmla="*/ 0 h 129"/>
                  <a:gd name="T2" fmla="*/ 79 w 129"/>
                  <a:gd name="T3" fmla="*/ 129 h 129"/>
                  <a:gd name="T4" fmla="*/ 48 w 129"/>
                  <a:gd name="T5" fmla="*/ 129 h 129"/>
                  <a:gd name="T6" fmla="*/ 0 w 129"/>
                  <a:gd name="T7" fmla="*/ 0 h 129"/>
                  <a:gd name="T8" fmla="*/ 32 w 129"/>
                  <a:gd name="T9" fmla="*/ 0 h 129"/>
                  <a:gd name="T10" fmla="*/ 60 w 129"/>
                  <a:gd name="T11" fmla="*/ 90 h 129"/>
                  <a:gd name="T12" fmla="*/ 64 w 129"/>
                  <a:gd name="T13" fmla="*/ 108 h 129"/>
                  <a:gd name="T14" fmla="*/ 65 w 129"/>
                  <a:gd name="T15" fmla="*/ 108 h 129"/>
                  <a:gd name="T16" fmla="*/ 68 w 129"/>
                  <a:gd name="T17" fmla="*/ 91 h 129"/>
                  <a:gd name="T18" fmla="*/ 98 w 129"/>
                  <a:gd name="T19" fmla="*/ 0 h 129"/>
                  <a:gd name="T20" fmla="*/ 129 w 129"/>
                  <a:gd name="T2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129">
                    <a:moveTo>
                      <a:pt x="129" y="0"/>
                    </a:moveTo>
                    <a:cubicBezTo>
                      <a:pt x="79" y="129"/>
                      <a:pt x="79" y="129"/>
                      <a:pt x="79" y="129"/>
                    </a:cubicBezTo>
                    <a:cubicBezTo>
                      <a:pt x="48" y="129"/>
                      <a:pt x="48" y="129"/>
                      <a:pt x="48" y="129"/>
                    </a:cubicBezTo>
                    <a:cubicBezTo>
                      <a:pt x="0" y="0"/>
                      <a:pt x="0" y="0"/>
                      <a:pt x="0" y="0"/>
                    </a:cubicBezTo>
                    <a:cubicBezTo>
                      <a:pt x="32" y="0"/>
                      <a:pt x="32" y="0"/>
                      <a:pt x="32" y="0"/>
                    </a:cubicBezTo>
                    <a:cubicBezTo>
                      <a:pt x="60" y="90"/>
                      <a:pt x="60" y="90"/>
                      <a:pt x="60" y="90"/>
                    </a:cubicBezTo>
                    <a:cubicBezTo>
                      <a:pt x="63" y="97"/>
                      <a:pt x="64" y="103"/>
                      <a:pt x="64" y="108"/>
                    </a:cubicBezTo>
                    <a:cubicBezTo>
                      <a:pt x="65" y="108"/>
                      <a:pt x="65" y="108"/>
                      <a:pt x="65" y="108"/>
                    </a:cubicBezTo>
                    <a:cubicBezTo>
                      <a:pt x="66" y="102"/>
                      <a:pt x="67" y="96"/>
                      <a:pt x="68" y="91"/>
                    </a:cubicBezTo>
                    <a:cubicBezTo>
                      <a:pt x="98" y="0"/>
                      <a:pt x="98" y="0"/>
                      <a:pt x="98" y="0"/>
                    </a:cubicBezTo>
                    <a:lnTo>
                      <a:pt x="129" y="0"/>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74" name="Freeform 21"/>
              <p:cNvSpPr>
                <a:spLocks noEditPoints="1"/>
              </p:cNvSpPr>
              <p:nvPr/>
            </p:nvSpPr>
            <p:spPr bwMode="auto">
              <a:xfrm>
                <a:off x="13058538" y="5312092"/>
                <a:ext cx="99981" cy="115544"/>
              </a:xfrm>
              <a:custGeom>
                <a:avLst/>
                <a:gdLst>
                  <a:gd name="T0" fmla="*/ 118 w 118"/>
                  <a:gd name="T1" fmla="*/ 76 h 135"/>
                  <a:gd name="T2" fmla="*/ 30 w 118"/>
                  <a:gd name="T3" fmla="*/ 76 h 135"/>
                  <a:gd name="T4" fmla="*/ 41 w 118"/>
                  <a:gd name="T5" fmla="*/ 103 h 135"/>
                  <a:gd name="T6" fmla="*/ 70 w 118"/>
                  <a:gd name="T7" fmla="*/ 113 h 135"/>
                  <a:gd name="T8" fmla="*/ 108 w 118"/>
                  <a:gd name="T9" fmla="*/ 101 h 135"/>
                  <a:gd name="T10" fmla="*/ 108 w 118"/>
                  <a:gd name="T11" fmla="*/ 124 h 135"/>
                  <a:gd name="T12" fmla="*/ 61 w 118"/>
                  <a:gd name="T13" fmla="*/ 135 h 135"/>
                  <a:gd name="T14" fmla="*/ 16 w 118"/>
                  <a:gd name="T15" fmla="*/ 118 h 135"/>
                  <a:gd name="T16" fmla="*/ 0 w 118"/>
                  <a:gd name="T17" fmla="*/ 68 h 135"/>
                  <a:gd name="T18" fmla="*/ 18 w 118"/>
                  <a:gd name="T19" fmla="*/ 19 h 135"/>
                  <a:gd name="T20" fmla="*/ 62 w 118"/>
                  <a:gd name="T21" fmla="*/ 0 h 135"/>
                  <a:gd name="T22" fmla="*/ 103 w 118"/>
                  <a:gd name="T23" fmla="*/ 17 h 135"/>
                  <a:gd name="T24" fmla="*/ 118 w 118"/>
                  <a:gd name="T25" fmla="*/ 65 h 135"/>
                  <a:gd name="T26" fmla="*/ 118 w 118"/>
                  <a:gd name="T27" fmla="*/ 76 h 135"/>
                  <a:gd name="T28" fmla="*/ 89 w 118"/>
                  <a:gd name="T29" fmla="*/ 55 h 135"/>
                  <a:gd name="T30" fmla="*/ 82 w 118"/>
                  <a:gd name="T31" fmla="*/ 31 h 135"/>
                  <a:gd name="T32" fmla="*/ 62 w 118"/>
                  <a:gd name="T33" fmla="*/ 22 h 135"/>
                  <a:gd name="T34" fmla="*/ 41 w 118"/>
                  <a:gd name="T35" fmla="*/ 31 h 135"/>
                  <a:gd name="T36" fmla="*/ 30 w 118"/>
                  <a:gd name="T37" fmla="*/ 55 h 135"/>
                  <a:gd name="T38" fmla="*/ 89 w 118"/>
                  <a:gd name="T39" fmla="*/ 5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 h="135">
                    <a:moveTo>
                      <a:pt x="118" y="76"/>
                    </a:moveTo>
                    <a:cubicBezTo>
                      <a:pt x="30" y="76"/>
                      <a:pt x="30" y="76"/>
                      <a:pt x="30" y="76"/>
                    </a:cubicBezTo>
                    <a:cubicBezTo>
                      <a:pt x="30" y="88"/>
                      <a:pt x="34" y="97"/>
                      <a:pt x="41" y="103"/>
                    </a:cubicBezTo>
                    <a:cubicBezTo>
                      <a:pt x="48" y="110"/>
                      <a:pt x="57" y="113"/>
                      <a:pt x="70" y="113"/>
                    </a:cubicBezTo>
                    <a:cubicBezTo>
                      <a:pt x="83" y="113"/>
                      <a:pt x="96" y="109"/>
                      <a:pt x="108" y="101"/>
                    </a:cubicBezTo>
                    <a:cubicBezTo>
                      <a:pt x="108" y="124"/>
                      <a:pt x="108" y="124"/>
                      <a:pt x="108" y="124"/>
                    </a:cubicBezTo>
                    <a:cubicBezTo>
                      <a:pt x="96" y="131"/>
                      <a:pt x="80" y="135"/>
                      <a:pt x="61" y="135"/>
                    </a:cubicBezTo>
                    <a:cubicBezTo>
                      <a:pt x="42" y="135"/>
                      <a:pt x="27" y="129"/>
                      <a:pt x="16" y="118"/>
                    </a:cubicBezTo>
                    <a:cubicBezTo>
                      <a:pt x="6" y="106"/>
                      <a:pt x="0" y="89"/>
                      <a:pt x="0" y="68"/>
                    </a:cubicBezTo>
                    <a:cubicBezTo>
                      <a:pt x="0" y="48"/>
                      <a:pt x="6" y="32"/>
                      <a:pt x="18" y="19"/>
                    </a:cubicBezTo>
                    <a:cubicBezTo>
                      <a:pt x="30" y="7"/>
                      <a:pt x="45" y="0"/>
                      <a:pt x="62" y="0"/>
                    </a:cubicBezTo>
                    <a:cubicBezTo>
                      <a:pt x="80" y="0"/>
                      <a:pt x="93" y="6"/>
                      <a:pt x="103" y="17"/>
                    </a:cubicBezTo>
                    <a:cubicBezTo>
                      <a:pt x="113" y="29"/>
                      <a:pt x="118" y="44"/>
                      <a:pt x="118" y="65"/>
                    </a:cubicBezTo>
                    <a:lnTo>
                      <a:pt x="118" y="76"/>
                    </a:lnTo>
                    <a:close/>
                    <a:moveTo>
                      <a:pt x="89" y="55"/>
                    </a:moveTo>
                    <a:cubicBezTo>
                      <a:pt x="89" y="45"/>
                      <a:pt x="87" y="36"/>
                      <a:pt x="82" y="31"/>
                    </a:cubicBezTo>
                    <a:cubicBezTo>
                      <a:pt x="77" y="25"/>
                      <a:pt x="70" y="22"/>
                      <a:pt x="62" y="22"/>
                    </a:cubicBezTo>
                    <a:cubicBezTo>
                      <a:pt x="54" y="22"/>
                      <a:pt x="46" y="25"/>
                      <a:pt x="41" y="31"/>
                    </a:cubicBezTo>
                    <a:cubicBezTo>
                      <a:pt x="35" y="37"/>
                      <a:pt x="31" y="45"/>
                      <a:pt x="30" y="55"/>
                    </a:cubicBezTo>
                    <a:lnTo>
                      <a:pt x="89" y="55"/>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75" name="Freeform 22"/>
              <p:cNvSpPr>
                <a:spLocks/>
              </p:cNvSpPr>
              <p:nvPr/>
            </p:nvSpPr>
            <p:spPr bwMode="auto">
              <a:xfrm>
                <a:off x="13181627" y="5313035"/>
                <a:ext cx="63195" cy="111771"/>
              </a:xfrm>
              <a:custGeom>
                <a:avLst/>
                <a:gdLst>
                  <a:gd name="T0" fmla="*/ 75 w 75"/>
                  <a:gd name="T1" fmla="*/ 30 h 131"/>
                  <a:gd name="T2" fmla="*/ 60 w 75"/>
                  <a:gd name="T3" fmla="*/ 26 h 131"/>
                  <a:gd name="T4" fmla="*/ 38 w 75"/>
                  <a:gd name="T5" fmla="*/ 38 h 131"/>
                  <a:gd name="T6" fmla="*/ 29 w 75"/>
                  <a:gd name="T7" fmla="*/ 70 h 131"/>
                  <a:gd name="T8" fmla="*/ 29 w 75"/>
                  <a:gd name="T9" fmla="*/ 131 h 131"/>
                  <a:gd name="T10" fmla="*/ 0 w 75"/>
                  <a:gd name="T11" fmla="*/ 131 h 131"/>
                  <a:gd name="T12" fmla="*/ 0 w 75"/>
                  <a:gd name="T13" fmla="*/ 2 h 131"/>
                  <a:gd name="T14" fmla="*/ 29 w 75"/>
                  <a:gd name="T15" fmla="*/ 2 h 131"/>
                  <a:gd name="T16" fmla="*/ 29 w 75"/>
                  <a:gd name="T17" fmla="*/ 29 h 131"/>
                  <a:gd name="T18" fmla="*/ 30 w 75"/>
                  <a:gd name="T19" fmla="*/ 29 h 131"/>
                  <a:gd name="T20" fmla="*/ 43 w 75"/>
                  <a:gd name="T21" fmla="*/ 8 h 131"/>
                  <a:gd name="T22" fmla="*/ 63 w 75"/>
                  <a:gd name="T23" fmla="*/ 0 h 131"/>
                  <a:gd name="T24" fmla="*/ 75 w 75"/>
                  <a:gd name="T25" fmla="*/ 3 h 131"/>
                  <a:gd name="T26" fmla="*/ 75 w 75"/>
                  <a:gd name="T27"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131">
                    <a:moveTo>
                      <a:pt x="75" y="30"/>
                    </a:moveTo>
                    <a:cubicBezTo>
                      <a:pt x="71" y="27"/>
                      <a:pt x="66" y="26"/>
                      <a:pt x="60" y="26"/>
                    </a:cubicBezTo>
                    <a:cubicBezTo>
                      <a:pt x="51" y="26"/>
                      <a:pt x="44" y="30"/>
                      <a:pt x="38" y="38"/>
                    </a:cubicBezTo>
                    <a:cubicBezTo>
                      <a:pt x="32" y="46"/>
                      <a:pt x="29" y="56"/>
                      <a:pt x="29" y="70"/>
                    </a:cubicBezTo>
                    <a:cubicBezTo>
                      <a:pt x="29" y="131"/>
                      <a:pt x="29" y="131"/>
                      <a:pt x="29" y="131"/>
                    </a:cubicBezTo>
                    <a:cubicBezTo>
                      <a:pt x="0" y="131"/>
                      <a:pt x="0" y="131"/>
                      <a:pt x="0" y="131"/>
                    </a:cubicBezTo>
                    <a:cubicBezTo>
                      <a:pt x="0" y="2"/>
                      <a:pt x="0" y="2"/>
                      <a:pt x="0" y="2"/>
                    </a:cubicBezTo>
                    <a:cubicBezTo>
                      <a:pt x="29" y="2"/>
                      <a:pt x="29" y="2"/>
                      <a:pt x="29" y="2"/>
                    </a:cubicBezTo>
                    <a:cubicBezTo>
                      <a:pt x="29" y="29"/>
                      <a:pt x="29" y="29"/>
                      <a:pt x="29" y="29"/>
                    </a:cubicBezTo>
                    <a:cubicBezTo>
                      <a:pt x="30" y="29"/>
                      <a:pt x="30" y="29"/>
                      <a:pt x="30" y="29"/>
                    </a:cubicBezTo>
                    <a:cubicBezTo>
                      <a:pt x="33" y="20"/>
                      <a:pt x="37" y="13"/>
                      <a:pt x="43" y="8"/>
                    </a:cubicBezTo>
                    <a:cubicBezTo>
                      <a:pt x="49" y="3"/>
                      <a:pt x="56" y="0"/>
                      <a:pt x="63" y="0"/>
                    </a:cubicBezTo>
                    <a:cubicBezTo>
                      <a:pt x="68" y="0"/>
                      <a:pt x="72" y="1"/>
                      <a:pt x="75" y="3"/>
                    </a:cubicBezTo>
                    <a:lnTo>
                      <a:pt x="75" y="30"/>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76" name="Freeform 23"/>
              <p:cNvSpPr>
                <a:spLocks/>
              </p:cNvSpPr>
              <p:nvPr/>
            </p:nvSpPr>
            <p:spPr bwMode="auto">
              <a:xfrm>
                <a:off x="13316978" y="5268704"/>
                <a:ext cx="95736" cy="156102"/>
              </a:xfrm>
              <a:custGeom>
                <a:avLst/>
                <a:gdLst>
                  <a:gd name="T0" fmla="*/ 113 w 113"/>
                  <a:gd name="T1" fmla="*/ 183 h 183"/>
                  <a:gd name="T2" fmla="*/ 0 w 113"/>
                  <a:gd name="T3" fmla="*/ 183 h 183"/>
                  <a:gd name="T4" fmla="*/ 0 w 113"/>
                  <a:gd name="T5" fmla="*/ 169 h 183"/>
                  <a:gd name="T6" fmla="*/ 2 w 113"/>
                  <a:gd name="T7" fmla="*/ 153 h 183"/>
                  <a:gd name="T8" fmla="*/ 9 w 113"/>
                  <a:gd name="T9" fmla="*/ 139 h 183"/>
                  <a:gd name="T10" fmla="*/ 18 w 113"/>
                  <a:gd name="T11" fmla="*/ 127 h 183"/>
                  <a:gd name="T12" fmla="*/ 29 w 113"/>
                  <a:gd name="T13" fmla="*/ 115 h 183"/>
                  <a:gd name="T14" fmla="*/ 42 w 113"/>
                  <a:gd name="T15" fmla="*/ 105 h 183"/>
                  <a:gd name="T16" fmla="*/ 55 w 113"/>
                  <a:gd name="T17" fmla="*/ 95 h 183"/>
                  <a:gd name="T18" fmla="*/ 65 w 113"/>
                  <a:gd name="T19" fmla="*/ 85 h 183"/>
                  <a:gd name="T20" fmla="*/ 73 w 113"/>
                  <a:gd name="T21" fmla="*/ 75 h 183"/>
                  <a:gd name="T22" fmla="*/ 79 w 113"/>
                  <a:gd name="T23" fmla="*/ 65 h 183"/>
                  <a:gd name="T24" fmla="*/ 81 w 113"/>
                  <a:gd name="T25" fmla="*/ 52 h 183"/>
                  <a:gd name="T26" fmla="*/ 78 w 113"/>
                  <a:gd name="T27" fmla="*/ 40 h 183"/>
                  <a:gd name="T28" fmla="*/ 72 w 113"/>
                  <a:gd name="T29" fmla="*/ 31 h 183"/>
                  <a:gd name="T30" fmla="*/ 63 w 113"/>
                  <a:gd name="T31" fmla="*/ 26 h 183"/>
                  <a:gd name="T32" fmla="*/ 51 w 113"/>
                  <a:gd name="T33" fmla="*/ 24 h 183"/>
                  <a:gd name="T34" fmla="*/ 28 w 113"/>
                  <a:gd name="T35" fmla="*/ 29 h 183"/>
                  <a:gd name="T36" fmla="*/ 6 w 113"/>
                  <a:gd name="T37" fmla="*/ 44 h 183"/>
                  <a:gd name="T38" fmla="*/ 6 w 113"/>
                  <a:gd name="T39" fmla="*/ 16 h 183"/>
                  <a:gd name="T40" fmla="*/ 18 w 113"/>
                  <a:gd name="T41" fmla="*/ 9 h 183"/>
                  <a:gd name="T42" fmla="*/ 29 w 113"/>
                  <a:gd name="T43" fmla="*/ 4 h 183"/>
                  <a:gd name="T44" fmla="*/ 42 w 113"/>
                  <a:gd name="T45" fmla="*/ 1 h 183"/>
                  <a:gd name="T46" fmla="*/ 56 w 113"/>
                  <a:gd name="T47" fmla="*/ 0 h 183"/>
                  <a:gd name="T48" fmla="*/ 78 w 113"/>
                  <a:gd name="T49" fmla="*/ 3 h 183"/>
                  <a:gd name="T50" fmla="*/ 95 w 113"/>
                  <a:gd name="T51" fmla="*/ 13 h 183"/>
                  <a:gd name="T52" fmla="*/ 106 w 113"/>
                  <a:gd name="T53" fmla="*/ 28 h 183"/>
                  <a:gd name="T54" fmla="*/ 110 w 113"/>
                  <a:gd name="T55" fmla="*/ 49 h 183"/>
                  <a:gd name="T56" fmla="*/ 107 w 113"/>
                  <a:gd name="T57" fmla="*/ 69 h 183"/>
                  <a:gd name="T58" fmla="*/ 100 w 113"/>
                  <a:gd name="T59" fmla="*/ 85 h 183"/>
                  <a:gd name="T60" fmla="*/ 88 w 113"/>
                  <a:gd name="T61" fmla="*/ 100 h 183"/>
                  <a:gd name="T62" fmla="*/ 72 w 113"/>
                  <a:gd name="T63" fmla="*/ 114 h 183"/>
                  <a:gd name="T64" fmla="*/ 57 w 113"/>
                  <a:gd name="T65" fmla="*/ 125 h 183"/>
                  <a:gd name="T66" fmla="*/ 44 w 113"/>
                  <a:gd name="T67" fmla="*/ 136 h 183"/>
                  <a:gd name="T68" fmla="*/ 35 w 113"/>
                  <a:gd name="T69" fmla="*/ 147 h 183"/>
                  <a:gd name="T70" fmla="*/ 32 w 113"/>
                  <a:gd name="T71" fmla="*/ 157 h 183"/>
                  <a:gd name="T72" fmla="*/ 32 w 113"/>
                  <a:gd name="T73" fmla="*/ 158 h 183"/>
                  <a:gd name="T74" fmla="*/ 113 w 113"/>
                  <a:gd name="T75" fmla="*/ 158 h 183"/>
                  <a:gd name="T76" fmla="*/ 113 w 113"/>
                  <a:gd name="T7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3" h="183">
                    <a:moveTo>
                      <a:pt x="113" y="183"/>
                    </a:moveTo>
                    <a:cubicBezTo>
                      <a:pt x="0" y="183"/>
                      <a:pt x="0" y="183"/>
                      <a:pt x="0" y="183"/>
                    </a:cubicBezTo>
                    <a:cubicBezTo>
                      <a:pt x="0" y="169"/>
                      <a:pt x="0" y="169"/>
                      <a:pt x="0" y="169"/>
                    </a:cubicBezTo>
                    <a:cubicBezTo>
                      <a:pt x="0" y="163"/>
                      <a:pt x="1" y="158"/>
                      <a:pt x="2" y="153"/>
                    </a:cubicBezTo>
                    <a:cubicBezTo>
                      <a:pt x="4" y="148"/>
                      <a:pt x="6" y="143"/>
                      <a:pt x="9" y="139"/>
                    </a:cubicBezTo>
                    <a:cubicBezTo>
                      <a:pt x="11" y="135"/>
                      <a:pt x="14" y="131"/>
                      <a:pt x="18" y="127"/>
                    </a:cubicBezTo>
                    <a:cubicBezTo>
                      <a:pt x="22" y="123"/>
                      <a:pt x="25" y="119"/>
                      <a:pt x="29" y="115"/>
                    </a:cubicBezTo>
                    <a:cubicBezTo>
                      <a:pt x="34" y="112"/>
                      <a:pt x="38" y="108"/>
                      <a:pt x="42" y="105"/>
                    </a:cubicBezTo>
                    <a:cubicBezTo>
                      <a:pt x="46" y="101"/>
                      <a:pt x="51" y="98"/>
                      <a:pt x="55" y="95"/>
                    </a:cubicBezTo>
                    <a:cubicBezTo>
                      <a:pt x="58" y="91"/>
                      <a:pt x="62" y="88"/>
                      <a:pt x="65" y="85"/>
                    </a:cubicBezTo>
                    <a:cubicBezTo>
                      <a:pt x="68" y="82"/>
                      <a:pt x="71" y="79"/>
                      <a:pt x="73" y="75"/>
                    </a:cubicBezTo>
                    <a:cubicBezTo>
                      <a:pt x="76" y="72"/>
                      <a:pt x="77" y="68"/>
                      <a:pt x="79" y="65"/>
                    </a:cubicBezTo>
                    <a:cubicBezTo>
                      <a:pt x="80" y="61"/>
                      <a:pt x="81" y="57"/>
                      <a:pt x="81" y="52"/>
                    </a:cubicBezTo>
                    <a:cubicBezTo>
                      <a:pt x="81" y="48"/>
                      <a:pt x="80" y="43"/>
                      <a:pt x="78" y="40"/>
                    </a:cubicBezTo>
                    <a:cubicBezTo>
                      <a:pt x="77" y="36"/>
                      <a:pt x="75" y="33"/>
                      <a:pt x="72" y="31"/>
                    </a:cubicBezTo>
                    <a:cubicBezTo>
                      <a:pt x="70" y="29"/>
                      <a:pt x="66" y="27"/>
                      <a:pt x="63" y="26"/>
                    </a:cubicBezTo>
                    <a:cubicBezTo>
                      <a:pt x="59" y="24"/>
                      <a:pt x="55" y="24"/>
                      <a:pt x="51" y="24"/>
                    </a:cubicBezTo>
                    <a:cubicBezTo>
                      <a:pt x="44" y="24"/>
                      <a:pt x="36" y="25"/>
                      <a:pt x="28" y="29"/>
                    </a:cubicBezTo>
                    <a:cubicBezTo>
                      <a:pt x="21" y="32"/>
                      <a:pt x="14" y="37"/>
                      <a:pt x="6" y="44"/>
                    </a:cubicBezTo>
                    <a:cubicBezTo>
                      <a:pt x="6" y="16"/>
                      <a:pt x="6" y="16"/>
                      <a:pt x="6" y="16"/>
                    </a:cubicBezTo>
                    <a:cubicBezTo>
                      <a:pt x="10" y="14"/>
                      <a:pt x="14" y="11"/>
                      <a:pt x="18" y="9"/>
                    </a:cubicBezTo>
                    <a:cubicBezTo>
                      <a:pt x="21" y="7"/>
                      <a:pt x="25" y="5"/>
                      <a:pt x="29" y="4"/>
                    </a:cubicBezTo>
                    <a:cubicBezTo>
                      <a:pt x="33" y="3"/>
                      <a:pt x="38" y="2"/>
                      <a:pt x="42" y="1"/>
                    </a:cubicBezTo>
                    <a:cubicBezTo>
                      <a:pt x="47" y="0"/>
                      <a:pt x="51" y="0"/>
                      <a:pt x="56" y="0"/>
                    </a:cubicBezTo>
                    <a:cubicBezTo>
                      <a:pt x="64" y="0"/>
                      <a:pt x="72" y="1"/>
                      <a:pt x="78" y="3"/>
                    </a:cubicBezTo>
                    <a:cubicBezTo>
                      <a:pt x="85" y="5"/>
                      <a:pt x="91" y="8"/>
                      <a:pt x="95" y="13"/>
                    </a:cubicBezTo>
                    <a:cubicBezTo>
                      <a:pt x="100" y="17"/>
                      <a:pt x="104" y="22"/>
                      <a:pt x="106" y="28"/>
                    </a:cubicBezTo>
                    <a:cubicBezTo>
                      <a:pt x="109" y="34"/>
                      <a:pt x="110" y="41"/>
                      <a:pt x="110" y="49"/>
                    </a:cubicBezTo>
                    <a:cubicBezTo>
                      <a:pt x="110" y="57"/>
                      <a:pt x="109" y="63"/>
                      <a:pt x="107" y="69"/>
                    </a:cubicBezTo>
                    <a:cubicBezTo>
                      <a:pt x="106" y="75"/>
                      <a:pt x="103" y="80"/>
                      <a:pt x="100" y="85"/>
                    </a:cubicBezTo>
                    <a:cubicBezTo>
                      <a:pt x="96" y="90"/>
                      <a:pt x="92" y="95"/>
                      <a:pt x="88" y="100"/>
                    </a:cubicBezTo>
                    <a:cubicBezTo>
                      <a:pt x="83" y="104"/>
                      <a:pt x="78" y="109"/>
                      <a:pt x="72" y="114"/>
                    </a:cubicBezTo>
                    <a:cubicBezTo>
                      <a:pt x="67" y="118"/>
                      <a:pt x="62" y="121"/>
                      <a:pt x="57" y="125"/>
                    </a:cubicBezTo>
                    <a:cubicBezTo>
                      <a:pt x="53" y="129"/>
                      <a:pt x="48" y="132"/>
                      <a:pt x="44" y="136"/>
                    </a:cubicBezTo>
                    <a:cubicBezTo>
                      <a:pt x="41" y="140"/>
                      <a:pt x="37" y="143"/>
                      <a:pt x="35" y="147"/>
                    </a:cubicBezTo>
                    <a:cubicBezTo>
                      <a:pt x="33" y="150"/>
                      <a:pt x="32" y="154"/>
                      <a:pt x="32" y="157"/>
                    </a:cubicBezTo>
                    <a:cubicBezTo>
                      <a:pt x="32" y="158"/>
                      <a:pt x="32" y="158"/>
                      <a:pt x="32" y="158"/>
                    </a:cubicBezTo>
                    <a:cubicBezTo>
                      <a:pt x="113" y="158"/>
                      <a:pt x="113" y="158"/>
                      <a:pt x="113" y="158"/>
                    </a:cubicBezTo>
                    <a:lnTo>
                      <a:pt x="113" y="183"/>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77" name="Freeform 24"/>
              <p:cNvSpPr>
                <a:spLocks noEditPoints="1"/>
              </p:cNvSpPr>
              <p:nvPr/>
            </p:nvSpPr>
            <p:spPr bwMode="auto">
              <a:xfrm>
                <a:off x="13435823" y="5268704"/>
                <a:ext cx="105168" cy="158931"/>
              </a:xfrm>
              <a:custGeom>
                <a:avLst/>
                <a:gdLst>
                  <a:gd name="T0" fmla="*/ 60 w 124"/>
                  <a:gd name="T1" fmla="*/ 186 h 186"/>
                  <a:gd name="T2" fmla="*/ 16 w 124"/>
                  <a:gd name="T3" fmla="*/ 163 h 186"/>
                  <a:gd name="T4" fmla="*/ 0 w 124"/>
                  <a:gd name="T5" fmla="*/ 97 h 186"/>
                  <a:gd name="T6" fmla="*/ 17 w 124"/>
                  <a:gd name="T7" fmla="*/ 24 h 186"/>
                  <a:gd name="T8" fmla="*/ 64 w 124"/>
                  <a:gd name="T9" fmla="*/ 0 h 186"/>
                  <a:gd name="T10" fmla="*/ 124 w 124"/>
                  <a:gd name="T11" fmla="*/ 92 h 186"/>
                  <a:gd name="T12" fmla="*/ 107 w 124"/>
                  <a:gd name="T13" fmla="*/ 162 h 186"/>
                  <a:gd name="T14" fmla="*/ 60 w 124"/>
                  <a:gd name="T15" fmla="*/ 186 h 186"/>
                  <a:gd name="T16" fmla="*/ 63 w 124"/>
                  <a:gd name="T17" fmla="*/ 23 h 186"/>
                  <a:gd name="T18" fmla="*/ 30 w 124"/>
                  <a:gd name="T19" fmla="*/ 95 h 186"/>
                  <a:gd name="T20" fmla="*/ 62 w 124"/>
                  <a:gd name="T21" fmla="*/ 163 h 186"/>
                  <a:gd name="T22" fmla="*/ 94 w 124"/>
                  <a:gd name="T23" fmla="*/ 94 h 186"/>
                  <a:gd name="T24" fmla="*/ 63 w 124"/>
                  <a:gd name="T25" fmla="*/ 2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86">
                    <a:moveTo>
                      <a:pt x="60" y="186"/>
                    </a:moveTo>
                    <a:cubicBezTo>
                      <a:pt x="41" y="186"/>
                      <a:pt x="26" y="178"/>
                      <a:pt x="16" y="163"/>
                    </a:cubicBezTo>
                    <a:cubicBezTo>
                      <a:pt x="5" y="148"/>
                      <a:pt x="0" y="126"/>
                      <a:pt x="0" y="97"/>
                    </a:cubicBezTo>
                    <a:cubicBezTo>
                      <a:pt x="0" y="65"/>
                      <a:pt x="6" y="41"/>
                      <a:pt x="17" y="24"/>
                    </a:cubicBezTo>
                    <a:cubicBezTo>
                      <a:pt x="28" y="8"/>
                      <a:pt x="43" y="0"/>
                      <a:pt x="64" y="0"/>
                    </a:cubicBezTo>
                    <a:cubicBezTo>
                      <a:pt x="104" y="0"/>
                      <a:pt x="124" y="31"/>
                      <a:pt x="124" y="92"/>
                    </a:cubicBezTo>
                    <a:cubicBezTo>
                      <a:pt x="124" y="123"/>
                      <a:pt x="118" y="146"/>
                      <a:pt x="107" y="162"/>
                    </a:cubicBezTo>
                    <a:cubicBezTo>
                      <a:pt x="96" y="178"/>
                      <a:pt x="80" y="186"/>
                      <a:pt x="60" y="186"/>
                    </a:cubicBezTo>
                    <a:close/>
                    <a:moveTo>
                      <a:pt x="63" y="23"/>
                    </a:moveTo>
                    <a:cubicBezTo>
                      <a:pt x="41" y="23"/>
                      <a:pt x="30" y="47"/>
                      <a:pt x="30" y="95"/>
                    </a:cubicBezTo>
                    <a:cubicBezTo>
                      <a:pt x="30" y="140"/>
                      <a:pt x="41" y="163"/>
                      <a:pt x="62" y="163"/>
                    </a:cubicBezTo>
                    <a:cubicBezTo>
                      <a:pt x="83" y="163"/>
                      <a:pt x="94" y="140"/>
                      <a:pt x="94" y="94"/>
                    </a:cubicBezTo>
                    <a:cubicBezTo>
                      <a:pt x="94" y="47"/>
                      <a:pt x="83" y="23"/>
                      <a:pt x="63" y="23"/>
                    </a:cubicBez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78" name="Freeform 25"/>
              <p:cNvSpPr>
                <a:spLocks/>
              </p:cNvSpPr>
              <p:nvPr/>
            </p:nvSpPr>
            <p:spPr bwMode="auto">
              <a:xfrm>
                <a:off x="13557969" y="5267761"/>
                <a:ext cx="56121" cy="157045"/>
              </a:xfrm>
              <a:custGeom>
                <a:avLst/>
                <a:gdLst>
                  <a:gd name="T0" fmla="*/ 66 w 66"/>
                  <a:gd name="T1" fmla="*/ 0 h 184"/>
                  <a:gd name="T2" fmla="*/ 66 w 66"/>
                  <a:gd name="T3" fmla="*/ 184 h 184"/>
                  <a:gd name="T4" fmla="*/ 37 w 66"/>
                  <a:gd name="T5" fmla="*/ 184 h 184"/>
                  <a:gd name="T6" fmla="*/ 37 w 66"/>
                  <a:gd name="T7" fmla="*/ 36 h 184"/>
                  <a:gd name="T8" fmla="*/ 20 w 66"/>
                  <a:gd name="T9" fmla="*/ 45 h 184"/>
                  <a:gd name="T10" fmla="*/ 0 w 66"/>
                  <a:gd name="T11" fmla="*/ 52 h 184"/>
                  <a:gd name="T12" fmla="*/ 0 w 66"/>
                  <a:gd name="T13" fmla="*/ 27 h 184"/>
                  <a:gd name="T14" fmla="*/ 14 w 66"/>
                  <a:gd name="T15" fmla="*/ 22 h 184"/>
                  <a:gd name="T16" fmla="*/ 27 w 66"/>
                  <a:gd name="T17" fmla="*/ 16 h 184"/>
                  <a:gd name="T18" fmla="*/ 40 w 66"/>
                  <a:gd name="T19" fmla="*/ 9 h 184"/>
                  <a:gd name="T20" fmla="*/ 54 w 66"/>
                  <a:gd name="T21" fmla="*/ 0 h 184"/>
                  <a:gd name="T22" fmla="*/ 66 w 66"/>
                  <a:gd name="T23"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184">
                    <a:moveTo>
                      <a:pt x="66" y="0"/>
                    </a:moveTo>
                    <a:cubicBezTo>
                      <a:pt x="66" y="184"/>
                      <a:pt x="66" y="184"/>
                      <a:pt x="66" y="184"/>
                    </a:cubicBezTo>
                    <a:cubicBezTo>
                      <a:pt x="37" y="184"/>
                      <a:pt x="37" y="184"/>
                      <a:pt x="37" y="184"/>
                    </a:cubicBezTo>
                    <a:cubicBezTo>
                      <a:pt x="37" y="36"/>
                      <a:pt x="37" y="36"/>
                      <a:pt x="37" y="36"/>
                    </a:cubicBezTo>
                    <a:cubicBezTo>
                      <a:pt x="32" y="39"/>
                      <a:pt x="26" y="43"/>
                      <a:pt x="20" y="45"/>
                    </a:cubicBezTo>
                    <a:cubicBezTo>
                      <a:pt x="14" y="48"/>
                      <a:pt x="7" y="50"/>
                      <a:pt x="0" y="52"/>
                    </a:cubicBezTo>
                    <a:cubicBezTo>
                      <a:pt x="0" y="27"/>
                      <a:pt x="0" y="27"/>
                      <a:pt x="0" y="27"/>
                    </a:cubicBezTo>
                    <a:cubicBezTo>
                      <a:pt x="4" y="26"/>
                      <a:pt x="9" y="24"/>
                      <a:pt x="14" y="22"/>
                    </a:cubicBezTo>
                    <a:cubicBezTo>
                      <a:pt x="18" y="20"/>
                      <a:pt x="23" y="19"/>
                      <a:pt x="27" y="16"/>
                    </a:cubicBezTo>
                    <a:cubicBezTo>
                      <a:pt x="31" y="14"/>
                      <a:pt x="36" y="12"/>
                      <a:pt x="40" y="9"/>
                    </a:cubicBezTo>
                    <a:cubicBezTo>
                      <a:pt x="45" y="6"/>
                      <a:pt x="49" y="3"/>
                      <a:pt x="54" y="0"/>
                    </a:cubicBezTo>
                    <a:lnTo>
                      <a:pt x="66" y="0"/>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sp>
            <p:nvSpPr>
              <p:cNvPr id="79" name="Freeform 26"/>
              <p:cNvSpPr>
                <a:spLocks/>
              </p:cNvSpPr>
              <p:nvPr/>
            </p:nvSpPr>
            <p:spPr bwMode="auto">
              <a:xfrm>
                <a:off x="13647101" y="5268704"/>
                <a:ext cx="95736" cy="156102"/>
              </a:xfrm>
              <a:custGeom>
                <a:avLst/>
                <a:gdLst>
                  <a:gd name="T0" fmla="*/ 113 w 113"/>
                  <a:gd name="T1" fmla="*/ 183 h 183"/>
                  <a:gd name="T2" fmla="*/ 0 w 113"/>
                  <a:gd name="T3" fmla="*/ 183 h 183"/>
                  <a:gd name="T4" fmla="*/ 0 w 113"/>
                  <a:gd name="T5" fmla="*/ 169 h 183"/>
                  <a:gd name="T6" fmla="*/ 2 w 113"/>
                  <a:gd name="T7" fmla="*/ 153 h 183"/>
                  <a:gd name="T8" fmla="*/ 9 w 113"/>
                  <a:gd name="T9" fmla="*/ 139 h 183"/>
                  <a:gd name="T10" fmla="*/ 18 w 113"/>
                  <a:gd name="T11" fmla="*/ 127 h 183"/>
                  <a:gd name="T12" fmla="*/ 30 w 113"/>
                  <a:gd name="T13" fmla="*/ 115 h 183"/>
                  <a:gd name="T14" fmla="*/ 42 w 113"/>
                  <a:gd name="T15" fmla="*/ 105 h 183"/>
                  <a:gd name="T16" fmla="*/ 55 w 113"/>
                  <a:gd name="T17" fmla="*/ 95 h 183"/>
                  <a:gd name="T18" fmla="*/ 66 w 113"/>
                  <a:gd name="T19" fmla="*/ 85 h 183"/>
                  <a:gd name="T20" fmla="*/ 74 w 113"/>
                  <a:gd name="T21" fmla="*/ 75 h 183"/>
                  <a:gd name="T22" fmla="*/ 79 w 113"/>
                  <a:gd name="T23" fmla="*/ 65 h 183"/>
                  <a:gd name="T24" fmla="*/ 81 w 113"/>
                  <a:gd name="T25" fmla="*/ 52 h 183"/>
                  <a:gd name="T26" fmla="*/ 79 w 113"/>
                  <a:gd name="T27" fmla="*/ 40 h 183"/>
                  <a:gd name="T28" fmla="*/ 73 w 113"/>
                  <a:gd name="T29" fmla="*/ 31 h 183"/>
                  <a:gd name="T30" fmla="*/ 63 w 113"/>
                  <a:gd name="T31" fmla="*/ 26 h 183"/>
                  <a:gd name="T32" fmla="*/ 51 w 113"/>
                  <a:gd name="T33" fmla="*/ 24 h 183"/>
                  <a:gd name="T34" fmla="*/ 29 w 113"/>
                  <a:gd name="T35" fmla="*/ 29 h 183"/>
                  <a:gd name="T36" fmla="*/ 7 w 113"/>
                  <a:gd name="T37" fmla="*/ 44 h 183"/>
                  <a:gd name="T38" fmla="*/ 7 w 113"/>
                  <a:gd name="T39" fmla="*/ 16 h 183"/>
                  <a:gd name="T40" fmla="*/ 18 w 113"/>
                  <a:gd name="T41" fmla="*/ 9 h 183"/>
                  <a:gd name="T42" fmla="*/ 30 w 113"/>
                  <a:gd name="T43" fmla="*/ 4 h 183"/>
                  <a:gd name="T44" fmla="*/ 42 w 113"/>
                  <a:gd name="T45" fmla="*/ 1 h 183"/>
                  <a:gd name="T46" fmla="*/ 57 w 113"/>
                  <a:gd name="T47" fmla="*/ 0 h 183"/>
                  <a:gd name="T48" fmla="*/ 79 w 113"/>
                  <a:gd name="T49" fmla="*/ 3 h 183"/>
                  <a:gd name="T50" fmla="*/ 96 w 113"/>
                  <a:gd name="T51" fmla="*/ 13 h 183"/>
                  <a:gd name="T52" fmla="*/ 107 w 113"/>
                  <a:gd name="T53" fmla="*/ 28 h 183"/>
                  <a:gd name="T54" fmla="*/ 110 w 113"/>
                  <a:gd name="T55" fmla="*/ 49 h 183"/>
                  <a:gd name="T56" fmla="*/ 108 w 113"/>
                  <a:gd name="T57" fmla="*/ 69 h 183"/>
                  <a:gd name="T58" fmla="*/ 100 w 113"/>
                  <a:gd name="T59" fmla="*/ 85 h 183"/>
                  <a:gd name="T60" fmla="*/ 88 w 113"/>
                  <a:gd name="T61" fmla="*/ 100 h 183"/>
                  <a:gd name="T62" fmla="*/ 72 w 113"/>
                  <a:gd name="T63" fmla="*/ 114 h 183"/>
                  <a:gd name="T64" fmla="*/ 58 w 113"/>
                  <a:gd name="T65" fmla="*/ 125 h 183"/>
                  <a:gd name="T66" fmla="*/ 45 w 113"/>
                  <a:gd name="T67" fmla="*/ 136 h 183"/>
                  <a:gd name="T68" fmla="*/ 35 w 113"/>
                  <a:gd name="T69" fmla="*/ 147 h 183"/>
                  <a:gd name="T70" fmla="*/ 32 w 113"/>
                  <a:gd name="T71" fmla="*/ 157 h 183"/>
                  <a:gd name="T72" fmla="*/ 32 w 113"/>
                  <a:gd name="T73" fmla="*/ 158 h 183"/>
                  <a:gd name="T74" fmla="*/ 113 w 113"/>
                  <a:gd name="T75" fmla="*/ 158 h 183"/>
                  <a:gd name="T76" fmla="*/ 113 w 113"/>
                  <a:gd name="T7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3" h="183">
                    <a:moveTo>
                      <a:pt x="113" y="183"/>
                    </a:moveTo>
                    <a:cubicBezTo>
                      <a:pt x="0" y="183"/>
                      <a:pt x="0" y="183"/>
                      <a:pt x="0" y="183"/>
                    </a:cubicBezTo>
                    <a:cubicBezTo>
                      <a:pt x="0" y="169"/>
                      <a:pt x="0" y="169"/>
                      <a:pt x="0" y="169"/>
                    </a:cubicBezTo>
                    <a:cubicBezTo>
                      <a:pt x="0" y="163"/>
                      <a:pt x="1" y="158"/>
                      <a:pt x="2" y="153"/>
                    </a:cubicBezTo>
                    <a:cubicBezTo>
                      <a:pt x="4" y="148"/>
                      <a:pt x="6" y="143"/>
                      <a:pt x="9" y="139"/>
                    </a:cubicBezTo>
                    <a:cubicBezTo>
                      <a:pt x="12" y="135"/>
                      <a:pt x="15" y="131"/>
                      <a:pt x="18" y="127"/>
                    </a:cubicBezTo>
                    <a:cubicBezTo>
                      <a:pt x="22" y="123"/>
                      <a:pt x="26" y="119"/>
                      <a:pt x="30" y="115"/>
                    </a:cubicBezTo>
                    <a:cubicBezTo>
                      <a:pt x="34" y="112"/>
                      <a:pt x="38" y="108"/>
                      <a:pt x="42" y="105"/>
                    </a:cubicBezTo>
                    <a:cubicBezTo>
                      <a:pt x="47" y="101"/>
                      <a:pt x="51" y="98"/>
                      <a:pt x="55" y="95"/>
                    </a:cubicBezTo>
                    <a:cubicBezTo>
                      <a:pt x="59" y="91"/>
                      <a:pt x="62" y="88"/>
                      <a:pt x="66" y="85"/>
                    </a:cubicBezTo>
                    <a:cubicBezTo>
                      <a:pt x="69" y="82"/>
                      <a:pt x="71" y="79"/>
                      <a:pt x="74" y="75"/>
                    </a:cubicBezTo>
                    <a:cubicBezTo>
                      <a:pt x="76" y="72"/>
                      <a:pt x="78" y="68"/>
                      <a:pt x="79" y="65"/>
                    </a:cubicBezTo>
                    <a:cubicBezTo>
                      <a:pt x="80" y="61"/>
                      <a:pt x="81" y="57"/>
                      <a:pt x="81" y="52"/>
                    </a:cubicBezTo>
                    <a:cubicBezTo>
                      <a:pt x="81" y="48"/>
                      <a:pt x="80" y="43"/>
                      <a:pt x="79" y="40"/>
                    </a:cubicBezTo>
                    <a:cubicBezTo>
                      <a:pt x="77" y="36"/>
                      <a:pt x="75" y="33"/>
                      <a:pt x="73" y="31"/>
                    </a:cubicBezTo>
                    <a:cubicBezTo>
                      <a:pt x="70" y="29"/>
                      <a:pt x="67" y="27"/>
                      <a:pt x="63" y="26"/>
                    </a:cubicBezTo>
                    <a:cubicBezTo>
                      <a:pt x="60" y="24"/>
                      <a:pt x="56" y="24"/>
                      <a:pt x="51" y="24"/>
                    </a:cubicBezTo>
                    <a:cubicBezTo>
                      <a:pt x="44" y="24"/>
                      <a:pt x="36" y="25"/>
                      <a:pt x="29" y="29"/>
                    </a:cubicBezTo>
                    <a:cubicBezTo>
                      <a:pt x="21" y="32"/>
                      <a:pt x="14" y="37"/>
                      <a:pt x="7" y="44"/>
                    </a:cubicBezTo>
                    <a:cubicBezTo>
                      <a:pt x="7" y="16"/>
                      <a:pt x="7" y="16"/>
                      <a:pt x="7" y="16"/>
                    </a:cubicBezTo>
                    <a:cubicBezTo>
                      <a:pt x="11" y="14"/>
                      <a:pt x="14" y="11"/>
                      <a:pt x="18" y="9"/>
                    </a:cubicBezTo>
                    <a:cubicBezTo>
                      <a:pt x="22" y="7"/>
                      <a:pt x="26" y="5"/>
                      <a:pt x="30" y="4"/>
                    </a:cubicBezTo>
                    <a:cubicBezTo>
                      <a:pt x="34" y="3"/>
                      <a:pt x="38" y="2"/>
                      <a:pt x="42" y="1"/>
                    </a:cubicBezTo>
                    <a:cubicBezTo>
                      <a:pt x="47" y="0"/>
                      <a:pt x="52" y="0"/>
                      <a:pt x="57" y="0"/>
                    </a:cubicBezTo>
                    <a:cubicBezTo>
                      <a:pt x="65" y="0"/>
                      <a:pt x="72" y="1"/>
                      <a:pt x="79" y="3"/>
                    </a:cubicBezTo>
                    <a:cubicBezTo>
                      <a:pt x="85" y="5"/>
                      <a:pt x="91" y="8"/>
                      <a:pt x="96" y="13"/>
                    </a:cubicBezTo>
                    <a:cubicBezTo>
                      <a:pt x="100" y="17"/>
                      <a:pt x="104" y="22"/>
                      <a:pt x="107" y="28"/>
                    </a:cubicBezTo>
                    <a:cubicBezTo>
                      <a:pt x="109" y="34"/>
                      <a:pt x="110" y="41"/>
                      <a:pt x="110" y="49"/>
                    </a:cubicBezTo>
                    <a:cubicBezTo>
                      <a:pt x="110" y="57"/>
                      <a:pt x="110" y="63"/>
                      <a:pt x="108" y="69"/>
                    </a:cubicBezTo>
                    <a:cubicBezTo>
                      <a:pt x="106" y="75"/>
                      <a:pt x="103" y="80"/>
                      <a:pt x="100" y="85"/>
                    </a:cubicBezTo>
                    <a:cubicBezTo>
                      <a:pt x="97" y="90"/>
                      <a:pt x="93" y="95"/>
                      <a:pt x="88" y="100"/>
                    </a:cubicBezTo>
                    <a:cubicBezTo>
                      <a:pt x="83" y="104"/>
                      <a:pt x="78" y="109"/>
                      <a:pt x="72" y="114"/>
                    </a:cubicBezTo>
                    <a:cubicBezTo>
                      <a:pt x="67" y="118"/>
                      <a:pt x="63" y="121"/>
                      <a:pt x="58" y="125"/>
                    </a:cubicBezTo>
                    <a:cubicBezTo>
                      <a:pt x="53" y="129"/>
                      <a:pt x="49" y="132"/>
                      <a:pt x="45" y="136"/>
                    </a:cubicBezTo>
                    <a:cubicBezTo>
                      <a:pt x="41" y="140"/>
                      <a:pt x="38" y="143"/>
                      <a:pt x="35" y="147"/>
                    </a:cubicBezTo>
                    <a:cubicBezTo>
                      <a:pt x="33" y="150"/>
                      <a:pt x="32" y="154"/>
                      <a:pt x="32" y="157"/>
                    </a:cubicBezTo>
                    <a:cubicBezTo>
                      <a:pt x="32" y="158"/>
                      <a:pt x="32" y="158"/>
                      <a:pt x="32" y="158"/>
                    </a:cubicBezTo>
                    <a:cubicBezTo>
                      <a:pt x="113" y="158"/>
                      <a:pt x="113" y="158"/>
                      <a:pt x="113" y="158"/>
                    </a:cubicBezTo>
                    <a:lnTo>
                      <a:pt x="113" y="183"/>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468">
                  <a:defRPr/>
                </a:pPr>
                <a:endParaRPr lang="en-US" kern="0" dirty="0">
                  <a:solidFill>
                    <a:srgbClr val="FFC000"/>
                  </a:solidFill>
                </a:endParaRPr>
              </a:p>
            </p:txBody>
          </p:sp>
        </p:grpSp>
      </p:grpSp>
    </p:spTree>
    <p:extLst>
      <p:ext uri="{BB962C8B-B14F-4D97-AF65-F5344CB8AC3E}">
        <p14:creationId xmlns:p14="http://schemas.microsoft.com/office/powerpoint/2010/main" val="279022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573" y="250204"/>
            <a:ext cx="12436475" cy="798786"/>
          </a:xfrm>
        </p:spPr>
        <p:txBody>
          <a:bodyPr/>
          <a:lstStyle/>
          <a:p>
            <a:r>
              <a:rPr lang="en-US" sz="4400" dirty="0"/>
              <a:t>Introducing the Microsoft Analytics Platform System</a:t>
            </a:r>
          </a:p>
        </p:txBody>
      </p:sp>
      <p:sp>
        <p:nvSpPr>
          <p:cNvPr id="50" name="Rectangle 49"/>
          <p:cNvSpPr/>
          <p:nvPr/>
        </p:nvSpPr>
        <p:spPr bwMode="auto">
          <a:xfrm>
            <a:off x="-1" y="962233"/>
            <a:ext cx="12538841" cy="603229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AU"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4" name="Group 3"/>
          <p:cNvGrpSpPr/>
          <p:nvPr/>
        </p:nvGrpSpPr>
        <p:grpSpPr>
          <a:xfrm>
            <a:off x="4279442" y="1642525"/>
            <a:ext cx="3731386" cy="4849537"/>
            <a:chOff x="3192947" y="1047750"/>
            <a:chExt cx="2743915" cy="3566160"/>
          </a:xfrm>
        </p:grpSpPr>
        <p:sp>
          <p:nvSpPr>
            <p:cNvPr id="5" name="Rectangle 4"/>
            <p:cNvSpPr/>
            <p:nvPr/>
          </p:nvSpPr>
          <p:spPr bwMode="auto">
            <a:xfrm>
              <a:off x="3192947" y="1870710"/>
              <a:ext cx="2743915" cy="2743200"/>
            </a:xfrm>
            <a:prstGeom prst="rect">
              <a:avLst/>
            </a:prstGeom>
            <a:solidFill>
              <a:srgbClr val="505050"/>
            </a:solidFill>
            <a:ln w="9525" cap="flat" cmpd="sng" algn="ctr">
              <a:noFill/>
              <a:prstDash val="soli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defTabSz="1241712">
                <a:defRPr/>
              </a:pPr>
              <a:endParaRPr lang="en-US" sz="2400" kern="0" dirty="0">
                <a:gradFill>
                  <a:gsLst>
                    <a:gs pos="0">
                      <a:srgbClr val="FFFFFF"/>
                    </a:gs>
                    <a:gs pos="100000">
                      <a:srgbClr val="FFFFFF"/>
                    </a:gs>
                  </a:gsLst>
                  <a:lin ang="5400000" scaled="0"/>
                </a:gradFill>
              </a:endParaRPr>
            </a:p>
          </p:txBody>
        </p:sp>
        <p:sp>
          <p:nvSpPr>
            <p:cNvPr id="6" name="Rectangle 5"/>
            <p:cNvSpPr/>
            <p:nvPr/>
          </p:nvSpPr>
          <p:spPr bwMode="auto">
            <a:xfrm>
              <a:off x="3192947" y="1047750"/>
              <a:ext cx="2743915" cy="822960"/>
            </a:xfrm>
            <a:prstGeom prst="rect">
              <a:avLst/>
            </a:prstGeom>
            <a:solidFill>
              <a:srgbClr val="DC3C00"/>
            </a:solidFill>
            <a:ln w="25400"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1448">
                <a:spcBef>
                  <a:spcPts val="428"/>
                </a:spcBef>
                <a:defRPr/>
              </a:pPr>
              <a:r>
                <a:rPr lang="en-US" sz="2800" kern="0" dirty="0" smtClean="0">
                  <a:gradFill>
                    <a:gsLst>
                      <a:gs pos="0">
                        <a:sysClr val="window" lastClr="FFFFFF"/>
                      </a:gs>
                      <a:gs pos="100000">
                        <a:sysClr val="window" lastClr="FFFFFF"/>
                      </a:gs>
                    </a:gsLst>
                    <a:lin ang="16200000" scaled="0"/>
                  </a:gradFill>
                  <a:latin typeface="Segoe UI Light" pitchFamily="34" charset="0"/>
                </a:rPr>
                <a:t>Next-Generation</a:t>
              </a:r>
            </a:p>
            <a:p>
              <a:pPr defTabSz="931448">
                <a:spcBef>
                  <a:spcPts val="428"/>
                </a:spcBef>
                <a:defRPr/>
              </a:pPr>
              <a:r>
                <a:rPr lang="en-US" sz="2800" kern="0" dirty="0">
                  <a:gradFill>
                    <a:gsLst>
                      <a:gs pos="0">
                        <a:sysClr val="window" lastClr="FFFFFF"/>
                      </a:gs>
                      <a:gs pos="100000">
                        <a:sysClr val="window" lastClr="FFFFFF"/>
                      </a:gs>
                    </a:gsLst>
                    <a:lin ang="16200000" scaled="0"/>
                  </a:gradFill>
                  <a:latin typeface="Segoe UI Light" pitchFamily="34" charset="0"/>
                </a:rPr>
                <a:t>P</a:t>
              </a:r>
              <a:r>
                <a:rPr lang="en-US" sz="2800" kern="0" dirty="0" err="1" smtClean="0">
                  <a:gradFill>
                    <a:gsLst>
                      <a:gs pos="0">
                        <a:sysClr val="window" lastClr="FFFFFF"/>
                      </a:gs>
                      <a:gs pos="100000">
                        <a:sysClr val="window" lastClr="FFFFFF"/>
                      </a:gs>
                    </a:gsLst>
                    <a:lin ang="16200000" scaled="0"/>
                  </a:gradFill>
                  <a:latin typeface="Segoe UI Light" pitchFamily="34" charset="0"/>
                </a:rPr>
                <a:t>erformance</a:t>
              </a:r>
              <a:r>
                <a:rPr lang="en-US" sz="2800" kern="0" dirty="0" smtClean="0">
                  <a:gradFill>
                    <a:gsLst>
                      <a:gs pos="0">
                        <a:sysClr val="window" lastClr="FFFFFF"/>
                      </a:gs>
                      <a:gs pos="100000">
                        <a:sysClr val="window" lastClr="FFFFFF"/>
                      </a:gs>
                    </a:gsLst>
                    <a:lin ang="16200000" scaled="0"/>
                  </a:gradFill>
                  <a:latin typeface="Segoe UI Light" pitchFamily="34" charset="0"/>
                </a:rPr>
                <a:t> at Scale</a:t>
              </a:r>
            </a:p>
          </p:txBody>
        </p:sp>
        <p:grpSp>
          <p:nvGrpSpPr>
            <p:cNvPr id="7" name="Group 6"/>
            <p:cNvGrpSpPr/>
            <p:nvPr/>
          </p:nvGrpSpPr>
          <p:grpSpPr>
            <a:xfrm>
              <a:off x="3761978" y="2189541"/>
              <a:ext cx="1912004" cy="2154273"/>
              <a:chOff x="3761978" y="2189541"/>
              <a:chExt cx="1912004" cy="2154273"/>
            </a:xfrm>
          </p:grpSpPr>
          <p:grpSp>
            <p:nvGrpSpPr>
              <p:cNvPr id="8" name="Group 7"/>
              <p:cNvGrpSpPr>
                <a:grpSpLocks noChangeAspect="1"/>
              </p:cNvGrpSpPr>
              <p:nvPr/>
            </p:nvGrpSpPr>
            <p:grpSpPr>
              <a:xfrm>
                <a:off x="5015696" y="3516528"/>
                <a:ext cx="658286" cy="827286"/>
                <a:chOff x="8565643" y="1239551"/>
                <a:chExt cx="1313364" cy="1325562"/>
              </a:xfrm>
            </p:grpSpPr>
            <p:sp>
              <p:nvSpPr>
                <p:cNvPr id="19" name="Oval 122"/>
                <p:cNvSpPr>
                  <a:spLocks noChangeArrowheads="1"/>
                </p:cNvSpPr>
                <p:nvPr/>
              </p:nvSpPr>
              <p:spPr bwMode="auto">
                <a:xfrm>
                  <a:off x="8565643" y="1239551"/>
                  <a:ext cx="1295902" cy="187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sp>
              <p:nvSpPr>
                <p:cNvPr id="20" name="Freeform 123"/>
                <p:cNvSpPr>
                  <a:spLocks noEditPoints="1"/>
                </p:cNvSpPr>
                <p:nvPr/>
              </p:nvSpPr>
              <p:spPr bwMode="auto">
                <a:xfrm>
                  <a:off x="8565643" y="1369726"/>
                  <a:ext cx="1313364" cy="1195387"/>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grpSp>
          <p:grpSp>
            <p:nvGrpSpPr>
              <p:cNvPr id="9" name="Group 8"/>
              <p:cNvGrpSpPr>
                <a:grpSpLocks noChangeAspect="1"/>
              </p:cNvGrpSpPr>
              <p:nvPr/>
            </p:nvGrpSpPr>
            <p:grpSpPr>
              <a:xfrm>
                <a:off x="4344632" y="3717965"/>
                <a:ext cx="437418" cy="563972"/>
                <a:chOff x="8395629" y="1265358"/>
                <a:chExt cx="1280159" cy="1325561"/>
              </a:xfrm>
            </p:grpSpPr>
            <p:sp>
              <p:nvSpPr>
                <p:cNvPr id="17" name="Oval 122"/>
                <p:cNvSpPr>
                  <a:spLocks noChangeArrowheads="1"/>
                </p:cNvSpPr>
                <p:nvPr/>
              </p:nvSpPr>
              <p:spPr bwMode="auto">
                <a:xfrm>
                  <a:off x="8413085" y="1265358"/>
                  <a:ext cx="1262694" cy="22696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sp>
              <p:nvSpPr>
                <p:cNvPr id="18" name="Freeform 123"/>
                <p:cNvSpPr>
                  <a:spLocks noEditPoints="1"/>
                </p:cNvSpPr>
                <p:nvPr/>
              </p:nvSpPr>
              <p:spPr bwMode="auto">
                <a:xfrm>
                  <a:off x="8395629" y="1452680"/>
                  <a:ext cx="1280159" cy="1138239"/>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grpSp>
          <p:grpSp>
            <p:nvGrpSpPr>
              <p:cNvPr id="10" name="Group 9"/>
              <p:cNvGrpSpPr>
                <a:grpSpLocks noChangeAspect="1"/>
              </p:cNvGrpSpPr>
              <p:nvPr/>
            </p:nvGrpSpPr>
            <p:grpSpPr>
              <a:xfrm>
                <a:off x="3761978" y="3854382"/>
                <a:ext cx="345642" cy="387207"/>
                <a:chOff x="6483313" y="1415507"/>
                <a:chExt cx="1338460" cy="1204203"/>
              </a:xfrm>
            </p:grpSpPr>
            <p:sp>
              <p:nvSpPr>
                <p:cNvPr id="15" name="Oval 122"/>
                <p:cNvSpPr>
                  <a:spLocks noChangeArrowheads="1"/>
                </p:cNvSpPr>
                <p:nvPr/>
              </p:nvSpPr>
              <p:spPr bwMode="auto">
                <a:xfrm>
                  <a:off x="6500791" y="1415507"/>
                  <a:ext cx="1320982" cy="18732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sp>
              <p:nvSpPr>
                <p:cNvPr id="16" name="Freeform 123"/>
                <p:cNvSpPr>
                  <a:spLocks noEditPoints="1"/>
                </p:cNvSpPr>
                <p:nvPr/>
              </p:nvSpPr>
              <p:spPr bwMode="auto">
                <a:xfrm>
                  <a:off x="6483313" y="1569357"/>
                  <a:ext cx="1338449" cy="105035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grpSp>
          <p:cxnSp>
            <p:nvCxnSpPr>
              <p:cNvPr id="11" name="Straight Connector 10"/>
              <p:cNvCxnSpPr/>
              <p:nvPr/>
            </p:nvCxnSpPr>
            <p:spPr>
              <a:xfrm flipH="1">
                <a:off x="4605285" y="3206453"/>
                <a:ext cx="89662" cy="331822"/>
              </a:xfrm>
              <a:prstGeom prst="line">
                <a:avLst/>
              </a:prstGeom>
              <a:noFill/>
              <a:ln w="25400" cap="flat" cmpd="sng" algn="ctr">
                <a:solidFill>
                  <a:srgbClr val="FFFFFF"/>
                </a:solidFill>
                <a:prstDash val="sysDash"/>
                <a:headEnd type="none" w="lg" len="lg"/>
                <a:tailEnd type="none" w="lg" len="lg"/>
              </a:ln>
              <a:effectLst/>
            </p:spPr>
          </p:cxnSp>
          <p:cxnSp>
            <p:nvCxnSpPr>
              <p:cNvPr id="12" name="Straight Connector 11"/>
              <p:cNvCxnSpPr/>
              <p:nvPr/>
            </p:nvCxnSpPr>
            <p:spPr>
              <a:xfrm>
                <a:off x="4956164" y="3172569"/>
                <a:ext cx="185001" cy="331822"/>
              </a:xfrm>
              <a:prstGeom prst="line">
                <a:avLst/>
              </a:prstGeom>
              <a:noFill/>
              <a:ln w="25400" cap="flat" cmpd="sng" algn="ctr">
                <a:solidFill>
                  <a:srgbClr val="FFFFFF"/>
                </a:solidFill>
                <a:prstDash val="sysDash"/>
                <a:headEnd type="none" w="lg" len="lg"/>
                <a:tailEnd type="none" w="lg" len="lg"/>
              </a:ln>
              <a:effectLst/>
            </p:spPr>
          </p:cxnSp>
          <p:cxnSp>
            <p:nvCxnSpPr>
              <p:cNvPr id="13" name="Straight Connector 12"/>
              <p:cNvCxnSpPr/>
              <p:nvPr/>
            </p:nvCxnSpPr>
            <p:spPr>
              <a:xfrm flipH="1">
                <a:off x="4162370" y="3129392"/>
                <a:ext cx="236781" cy="325916"/>
              </a:xfrm>
              <a:prstGeom prst="line">
                <a:avLst/>
              </a:prstGeom>
              <a:noFill/>
              <a:ln w="25400" cap="flat" cmpd="sng" algn="ctr">
                <a:solidFill>
                  <a:srgbClr val="FFFFFF"/>
                </a:solidFill>
                <a:prstDash val="sysDash"/>
                <a:headEnd type="none" w="lg" len="lg"/>
                <a:tailEnd type="none" w="lg" len="lg"/>
              </a:ln>
              <a:effectLst/>
            </p:spPr>
          </p:cxnSp>
          <p:pic>
            <p:nvPicPr>
              <p:cNvPr id="14" name="Picture 2" descr="C:\Users\sigurdg\Desktop\Scalable.png"/>
              <p:cNvPicPr>
                <a:picLocks noChangeAspect="1" noChangeArrowheads="1"/>
              </p:cNvPicPr>
              <p:nvPr/>
            </p:nvPicPr>
            <p:blipFill>
              <a:blip r:embed="rId3" cstate="print"/>
              <a:srcRect/>
              <a:stretch>
                <a:fillRect/>
              </a:stretch>
            </p:blipFill>
            <p:spPr bwMode="auto">
              <a:xfrm>
                <a:off x="4296856" y="2189541"/>
                <a:ext cx="796181" cy="737395"/>
              </a:xfrm>
              <a:prstGeom prst="rect">
                <a:avLst/>
              </a:prstGeom>
              <a:noFill/>
              <a:ln>
                <a:noFill/>
              </a:ln>
            </p:spPr>
          </p:pic>
        </p:grpSp>
      </p:grpSp>
      <p:grpSp>
        <p:nvGrpSpPr>
          <p:cNvPr id="21" name="Group 20"/>
          <p:cNvGrpSpPr/>
          <p:nvPr/>
        </p:nvGrpSpPr>
        <p:grpSpPr>
          <a:xfrm>
            <a:off x="426720" y="1642525"/>
            <a:ext cx="3731386" cy="4849537"/>
            <a:chOff x="359806" y="1047750"/>
            <a:chExt cx="2743915" cy="3566160"/>
          </a:xfrm>
        </p:grpSpPr>
        <p:sp>
          <p:nvSpPr>
            <p:cNvPr id="22" name="Rectangle 21"/>
            <p:cNvSpPr/>
            <p:nvPr/>
          </p:nvSpPr>
          <p:spPr bwMode="auto">
            <a:xfrm>
              <a:off x="359806" y="1870710"/>
              <a:ext cx="2743915" cy="2743200"/>
            </a:xfrm>
            <a:prstGeom prst="rect">
              <a:avLst/>
            </a:prstGeom>
            <a:solidFill>
              <a:srgbClr val="505050"/>
            </a:solidFill>
            <a:ln w="9525" cap="flat" cmpd="sng" algn="ctr">
              <a:noFill/>
              <a:prstDash val="soli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defTabSz="1241712">
                <a:defRPr/>
              </a:pPr>
              <a:endParaRPr lang="en-US" sz="2400" kern="0" dirty="0" smtClean="0">
                <a:gradFill>
                  <a:gsLst>
                    <a:gs pos="0">
                      <a:srgbClr val="FFFFFF"/>
                    </a:gs>
                    <a:gs pos="100000">
                      <a:srgbClr val="FFFFFF"/>
                    </a:gs>
                  </a:gsLst>
                  <a:lin ang="5400000" scaled="0"/>
                </a:gradFill>
              </a:endParaRPr>
            </a:p>
          </p:txBody>
        </p:sp>
        <p:sp>
          <p:nvSpPr>
            <p:cNvPr id="23" name="Rectangle 22"/>
            <p:cNvSpPr/>
            <p:nvPr/>
          </p:nvSpPr>
          <p:spPr bwMode="auto">
            <a:xfrm>
              <a:off x="359806" y="1047750"/>
              <a:ext cx="2743915" cy="822960"/>
            </a:xfrm>
            <a:prstGeom prst="rect">
              <a:avLst/>
            </a:prstGeom>
            <a:solidFill>
              <a:srgbClr val="DC3C00"/>
            </a:solidFill>
            <a:ln w="25400"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1448">
                <a:spcBef>
                  <a:spcPts val="428"/>
                </a:spcBef>
                <a:defRPr/>
              </a:pPr>
              <a:r>
                <a:rPr lang="en-US" sz="2800" kern="0" dirty="0" smtClean="0">
                  <a:gradFill>
                    <a:gsLst>
                      <a:gs pos="0">
                        <a:sysClr val="window" lastClr="FFFFFF"/>
                      </a:gs>
                      <a:gs pos="100000">
                        <a:sysClr val="window" lastClr="FFFFFF"/>
                      </a:gs>
                    </a:gsLst>
                    <a:lin ang="16200000" scaled="0"/>
                  </a:gradFill>
                  <a:latin typeface="Segoe UI Light" pitchFamily="34" charset="0"/>
                </a:rPr>
                <a:t>Enterprise-Ready</a:t>
              </a:r>
            </a:p>
            <a:p>
              <a:pPr defTabSz="931448">
                <a:spcBef>
                  <a:spcPts val="428"/>
                </a:spcBef>
                <a:defRPr/>
              </a:pPr>
              <a:r>
                <a:rPr lang="en-US" sz="2800" kern="0" dirty="0" smtClean="0">
                  <a:gradFill>
                    <a:gsLst>
                      <a:gs pos="0">
                        <a:sysClr val="window" lastClr="FFFFFF"/>
                      </a:gs>
                      <a:gs pos="100000">
                        <a:sysClr val="window" lastClr="FFFFFF"/>
                      </a:gs>
                    </a:gsLst>
                    <a:lin ang="16200000" scaled="0"/>
                  </a:gradFill>
                  <a:latin typeface="Segoe UI Light" pitchFamily="34" charset="0"/>
                </a:rPr>
                <a:t>Big Data/</a:t>
              </a:r>
              <a:r>
                <a:rPr lang="en-US" sz="2800" kern="0" dirty="0" err="1" smtClean="0">
                  <a:gradFill>
                    <a:gsLst>
                      <a:gs pos="0">
                        <a:sysClr val="window" lastClr="FFFFFF"/>
                      </a:gs>
                      <a:gs pos="100000">
                        <a:sysClr val="window" lastClr="FFFFFF"/>
                      </a:gs>
                    </a:gsLst>
                    <a:lin ang="16200000" scaled="0"/>
                  </a:gradFill>
                  <a:latin typeface="Segoe UI Light" pitchFamily="34" charset="0"/>
                </a:rPr>
                <a:t>IoT</a:t>
              </a:r>
              <a:r>
                <a:rPr lang="en-US" sz="2800" kern="0" dirty="0" smtClean="0">
                  <a:gradFill>
                    <a:gsLst>
                      <a:gs pos="0">
                        <a:sysClr val="window" lastClr="FFFFFF"/>
                      </a:gs>
                      <a:gs pos="100000">
                        <a:sysClr val="window" lastClr="FFFFFF"/>
                      </a:gs>
                    </a:gsLst>
                    <a:lin ang="16200000" scaled="0"/>
                  </a:gradFill>
                  <a:latin typeface="Segoe UI Light" pitchFamily="34" charset="0"/>
                </a:rPr>
                <a:t> platform</a:t>
              </a:r>
            </a:p>
          </p:txBody>
        </p:sp>
        <p:grpSp>
          <p:nvGrpSpPr>
            <p:cNvPr id="24" name="Group 23"/>
            <p:cNvGrpSpPr/>
            <p:nvPr/>
          </p:nvGrpSpPr>
          <p:grpSpPr>
            <a:xfrm>
              <a:off x="829268" y="2267017"/>
              <a:ext cx="1631414" cy="656556"/>
              <a:chOff x="-2963888" y="3484267"/>
              <a:chExt cx="2174652" cy="875408"/>
            </a:xfrm>
          </p:grpSpPr>
          <p:grpSp>
            <p:nvGrpSpPr>
              <p:cNvPr id="31" name="Group 30"/>
              <p:cNvGrpSpPr/>
              <p:nvPr/>
            </p:nvGrpSpPr>
            <p:grpSpPr>
              <a:xfrm>
                <a:off x="-2963888" y="3484267"/>
                <a:ext cx="1358608" cy="875408"/>
                <a:chOff x="-2963888" y="3484267"/>
                <a:chExt cx="1358608" cy="875408"/>
              </a:xfrm>
            </p:grpSpPr>
            <p:sp>
              <p:nvSpPr>
                <p:cNvPr id="35" name="Freeform 27"/>
                <p:cNvSpPr>
                  <a:spLocks noChangeAspect="1" noEditPoints="1"/>
                </p:cNvSpPr>
                <p:nvPr/>
              </p:nvSpPr>
              <p:spPr bwMode="black">
                <a:xfrm>
                  <a:off x="-2963888" y="3484267"/>
                  <a:ext cx="1358608" cy="875408"/>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rgbClr val="FFFFFF"/>
                </a:solidFill>
                <a:extLst/>
              </p:spPr>
              <p:txBody>
                <a:bodyPr vert="horz" wrap="square" lIns="91440" tIns="91440" rIns="91440" bIns="91440" numCol="1" anchor="t" anchorCtr="0" compatLnSpc="1">
                  <a:prstTxWarp prst="textNoShape">
                    <a:avLst/>
                  </a:prstTxWarp>
                </a:bodyPr>
                <a:lstStyle/>
                <a:p>
                  <a:pPr defTabSz="1242121">
                    <a:defRPr/>
                  </a:pPr>
                  <a:endParaRPr lang="en-US" sz="2400" kern="0" dirty="0">
                    <a:solidFill>
                      <a:srgbClr val="000000"/>
                    </a:solidFill>
                  </a:endParaRPr>
                </a:p>
              </p:txBody>
            </p:sp>
            <p:sp>
              <p:nvSpPr>
                <p:cNvPr id="36" name="Freeform 78"/>
                <p:cNvSpPr>
                  <a:spLocks noChangeAspect="1" noEditPoints="1"/>
                </p:cNvSpPr>
                <p:nvPr/>
              </p:nvSpPr>
              <p:spPr bwMode="black">
                <a:xfrm>
                  <a:off x="-2451120" y="3669130"/>
                  <a:ext cx="345230" cy="365760"/>
                </a:xfrm>
                <a:custGeom>
                  <a:avLst/>
                  <a:gdLst>
                    <a:gd name="T0" fmla="*/ 94 w 1389"/>
                    <a:gd name="T1" fmla="*/ 1471 h 1471"/>
                    <a:gd name="T2" fmla="*/ 199 w 1389"/>
                    <a:gd name="T3" fmla="*/ 844 h 1471"/>
                    <a:gd name="T4" fmla="*/ 493 w 1389"/>
                    <a:gd name="T5" fmla="*/ 973 h 1471"/>
                    <a:gd name="T6" fmla="*/ 218 w 1389"/>
                    <a:gd name="T7" fmla="*/ 995 h 1471"/>
                    <a:gd name="T8" fmla="*/ 568 w 1389"/>
                    <a:gd name="T9" fmla="*/ 1346 h 1471"/>
                    <a:gd name="T10" fmla="*/ 594 w 1389"/>
                    <a:gd name="T11" fmla="*/ 1052 h 1471"/>
                    <a:gd name="T12" fmla="*/ 719 w 1389"/>
                    <a:gd name="T13" fmla="*/ 1365 h 1471"/>
                    <a:gd name="T14" fmla="*/ 94 w 1389"/>
                    <a:gd name="T15" fmla="*/ 1471 h 1471"/>
                    <a:gd name="T16" fmla="*/ 1223 w 1389"/>
                    <a:gd name="T17" fmla="*/ 580 h 1471"/>
                    <a:gd name="T18" fmla="*/ 1046 w 1389"/>
                    <a:gd name="T19" fmla="*/ 599 h 1471"/>
                    <a:gd name="T20" fmla="*/ 1257 w 1389"/>
                    <a:gd name="T21" fmla="*/ 716 h 1471"/>
                    <a:gd name="T22" fmla="*/ 1340 w 1389"/>
                    <a:gd name="T23" fmla="*/ 219 h 1471"/>
                    <a:gd name="T24" fmla="*/ 842 w 1389"/>
                    <a:gd name="T25" fmla="*/ 301 h 1471"/>
                    <a:gd name="T26" fmla="*/ 963 w 1389"/>
                    <a:gd name="T27" fmla="*/ 505 h 1471"/>
                    <a:gd name="T28" fmla="*/ 982 w 1389"/>
                    <a:gd name="T29" fmla="*/ 335 h 1471"/>
                    <a:gd name="T30" fmla="*/ 1223 w 1389"/>
                    <a:gd name="T31" fmla="*/ 339 h 1471"/>
                    <a:gd name="T32" fmla="*/ 0 w 1389"/>
                    <a:gd name="T33" fmla="*/ 0 h 1471"/>
                    <a:gd name="T34" fmla="*/ 117 w 1389"/>
                    <a:gd name="T35" fmla="*/ 716 h 1471"/>
                    <a:gd name="T36" fmla="*/ 504 w 1389"/>
                    <a:gd name="T37" fmla="*/ 584 h 1471"/>
                    <a:gd name="T38" fmla="*/ 135 w 1389"/>
                    <a:gd name="T39" fmla="*/ 561 h 1471"/>
                    <a:gd name="T40" fmla="*/ 560 w 1389"/>
                    <a:gd name="T41" fmla="*/ 135 h 1471"/>
                    <a:gd name="T42" fmla="*/ 583 w 1389"/>
                    <a:gd name="T43" fmla="*/ 482 h 1471"/>
                    <a:gd name="T44" fmla="*/ 719 w 1389"/>
                    <a:gd name="T45" fmla="*/ 109 h 1471"/>
                    <a:gd name="T46" fmla="*/ 0 w 1389"/>
                    <a:gd name="T47" fmla="*/ 0 h 1471"/>
                    <a:gd name="T48" fmla="*/ 847 w 1389"/>
                    <a:gd name="T49" fmla="*/ 927 h 1471"/>
                    <a:gd name="T50" fmla="*/ 952 w 1389"/>
                    <a:gd name="T51" fmla="*/ 1387 h 1471"/>
                    <a:gd name="T52" fmla="*/ 1389 w 1389"/>
                    <a:gd name="T53" fmla="*/ 954 h 1471"/>
                    <a:gd name="T54" fmla="*/ 945 w 1389"/>
                    <a:gd name="T55" fmla="*/ 844 h 1471"/>
                    <a:gd name="T56" fmla="*/ 1249 w 1389"/>
                    <a:gd name="T57" fmla="*/ 961 h 1471"/>
                    <a:gd name="T58" fmla="*/ 1272 w 1389"/>
                    <a:gd name="T59" fmla="*/ 1271 h 1471"/>
                    <a:gd name="T60" fmla="*/ 964 w 1389"/>
                    <a:gd name="T61" fmla="*/ 1248 h 1471"/>
                    <a:gd name="T62" fmla="*/ 964 w 1389"/>
                    <a:gd name="T63" fmla="*/ 1044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9" h="1471">
                      <a:moveTo>
                        <a:pt x="94" y="1471"/>
                      </a:moveTo>
                      <a:cubicBezTo>
                        <a:pt x="94" y="1471"/>
                        <a:pt x="94" y="1471"/>
                        <a:pt x="94" y="1471"/>
                      </a:cubicBezTo>
                      <a:cubicBezTo>
                        <a:pt x="94" y="954"/>
                        <a:pt x="94" y="954"/>
                        <a:pt x="94" y="954"/>
                      </a:cubicBezTo>
                      <a:cubicBezTo>
                        <a:pt x="94" y="894"/>
                        <a:pt x="143" y="844"/>
                        <a:pt x="199" y="844"/>
                      </a:cubicBezTo>
                      <a:cubicBezTo>
                        <a:pt x="199" y="844"/>
                        <a:pt x="199" y="844"/>
                        <a:pt x="621" y="844"/>
                      </a:cubicBezTo>
                      <a:cubicBezTo>
                        <a:pt x="621" y="844"/>
                        <a:pt x="621" y="844"/>
                        <a:pt x="493" y="973"/>
                      </a:cubicBezTo>
                      <a:cubicBezTo>
                        <a:pt x="493" y="973"/>
                        <a:pt x="493" y="973"/>
                        <a:pt x="245" y="973"/>
                      </a:cubicBezTo>
                      <a:cubicBezTo>
                        <a:pt x="229" y="973"/>
                        <a:pt x="218" y="980"/>
                        <a:pt x="218" y="995"/>
                      </a:cubicBezTo>
                      <a:cubicBezTo>
                        <a:pt x="218" y="995"/>
                        <a:pt x="218" y="995"/>
                        <a:pt x="218" y="1346"/>
                      </a:cubicBezTo>
                      <a:cubicBezTo>
                        <a:pt x="218" y="1346"/>
                        <a:pt x="218" y="1346"/>
                        <a:pt x="568" y="1346"/>
                      </a:cubicBezTo>
                      <a:cubicBezTo>
                        <a:pt x="583" y="1346"/>
                        <a:pt x="594" y="1335"/>
                        <a:pt x="594" y="1320"/>
                      </a:cubicBezTo>
                      <a:cubicBezTo>
                        <a:pt x="594" y="1320"/>
                        <a:pt x="594" y="1320"/>
                        <a:pt x="594" y="1052"/>
                      </a:cubicBezTo>
                      <a:cubicBezTo>
                        <a:pt x="594" y="1052"/>
                        <a:pt x="594" y="1052"/>
                        <a:pt x="719" y="927"/>
                      </a:cubicBezTo>
                      <a:cubicBezTo>
                        <a:pt x="719" y="927"/>
                        <a:pt x="719" y="927"/>
                        <a:pt x="719" y="1365"/>
                      </a:cubicBezTo>
                      <a:cubicBezTo>
                        <a:pt x="719" y="1422"/>
                        <a:pt x="670" y="1471"/>
                        <a:pt x="609" y="1471"/>
                      </a:cubicBezTo>
                      <a:cubicBezTo>
                        <a:pt x="609" y="1471"/>
                        <a:pt x="609" y="1471"/>
                        <a:pt x="94" y="1471"/>
                      </a:cubicBezTo>
                      <a:close/>
                      <a:moveTo>
                        <a:pt x="1223" y="339"/>
                      </a:moveTo>
                      <a:cubicBezTo>
                        <a:pt x="1223" y="580"/>
                        <a:pt x="1223" y="580"/>
                        <a:pt x="1223" y="580"/>
                      </a:cubicBezTo>
                      <a:cubicBezTo>
                        <a:pt x="1223" y="592"/>
                        <a:pt x="1215" y="599"/>
                        <a:pt x="1204" y="599"/>
                      </a:cubicBezTo>
                      <a:cubicBezTo>
                        <a:pt x="1046" y="599"/>
                        <a:pt x="1046" y="599"/>
                        <a:pt x="1046" y="599"/>
                      </a:cubicBezTo>
                      <a:cubicBezTo>
                        <a:pt x="929" y="716"/>
                        <a:pt x="929" y="716"/>
                        <a:pt x="929" y="716"/>
                      </a:cubicBezTo>
                      <a:cubicBezTo>
                        <a:pt x="1257" y="716"/>
                        <a:pt x="1257" y="716"/>
                        <a:pt x="1257" y="716"/>
                      </a:cubicBezTo>
                      <a:cubicBezTo>
                        <a:pt x="1302" y="716"/>
                        <a:pt x="1340" y="682"/>
                        <a:pt x="1340" y="633"/>
                      </a:cubicBezTo>
                      <a:cubicBezTo>
                        <a:pt x="1340" y="219"/>
                        <a:pt x="1340" y="219"/>
                        <a:pt x="1340" y="219"/>
                      </a:cubicBezTo>
                      <a:cubicBezTo>
                        <a:pt x="925" y="219"/>
                        <a:pt x="925" y="219"/>
                        <a:pt x="925" y="219"/>
                      </a:cubicBezTo>
                      <a:cubicBezTo>
                        <a:pt x="880" y="219"/>
                        <a:pt x="842" y="256"/>
                        <a:pt x="842" y="301"/>
                      </a:cubicBezTo>
                      <a:cubicBezTo>
                        <a:pt x="846" y="622"/>
                        <a:pt x="846" y="622"/>
                        <a:pt x="846" y="622"/>
                      </a:cubicBezTo>
                      <a:cubicBezTo>
                        <a:pt x="963" y="505"/>
                        <a:pt x="963" y="505"/>
                        <a:pt x="963" y="505"/>
                      </a:cubicBezTo>
                      <a:cubicBezTo>
                        <a:pt x="963" y="354"/>
                        <a:pt x="963" y="354"/>
                        <a:pt x="963" y="354"/>
                      </a:cubicBezTo>
                      <a:cubicBezTo>
                        <a:pt x="963" y="347"/>
                        <a:pt x="970" y="335"/>
                        <a:pt x="982" y="335"/>
                      </a:cubicBezTo>
                      <a:cubicBezTo>
                        <a:pt x="1223" y="339"/>
                        <a:pt x="1223" y="339"/>
                        <a:pt x="1223" y="339"/>
                      </a:cubicBezTo>
                      <a:cubicBezTo>
                        <a:pt x="1223" y="339"/>
                        <a:pt x="1223" y="339"/>
                        <a:pt x="1223" y="339"/>
                      </a:cubicBezTo>
                      <a:close/>
                      <a:moveTo>
                        <a:pt x="0" y="0"/>
                      </a:moveTo>
                      <a:cubicBezTo>
                        <a:pt x="0" y="0"/>
                        <a:pt x="0" y="0"/>
                        <a:pt x="0" y="0"/>
                      </a:cubicBezTo>
                      <a:cubicBezTo>
                        <a:pt x="0" y="610"/>
                        <a:pt x="0" y="610"/>
                        <a:pt x="0" y="610"/>
                      </a:cubicBezTo>
                      <a:cubicBezTo>
                        <a:pt x="0" y="671"/>
                        <a:pt x="56" y="716"/>
                        <a:pt x="117" y="716"/>
                      </a:cubicBezTo>
                      <a:cubicBezTo>
                        <a:pt x="117" y="716"/>
                        <a:pt x="117" y="716"/>
                        <a:pt x="636" y="716"/>
                      </a:cubicBezTo>
                      <a:cubicBezTo>
                        <a:pt x="636" y="716"/>
                        <a:pt x="636" y="716"/>
                        <a:pt x="504" y="584"/>
                      </a:cubicBezTo>
                      <a:cubicBezTo>
                        <a:pt x="504" y="584"/>
                        <a:pt x="504" y="584"/>
                        <a:pt x="158" y="584"/>
                      </a:cubicBezTo>
                      <a:cubicBezTo>
                        <a:pt x="147" y="584"/>
                        <a:pt x="135" y="573"/>
                        <a:pt x="135" y="561"/>
                      </a:cubicBezTo>
                      <a:cubicBezTo>
                        <a:pt x="135" y="561"/>
                        <a:pt x="135" y="561"/>
                        <a:pt x="135" y="135"/>
                      </a:cubicBezTo>
                      <a:cubicBezTo>
                        <a:pt x="135" y="135"/>
                        <a:pt x="135" y="135"/>
                        <a:pt x="560" y="135"/>
                      </a:cubicBezTo>
                      <a:cubicBezTo>
                        <a:pt x="572" y="135"/>
                        <a:pt x="583" y="147"/>
                        <a:pt x="583" y="158"/>
                      </a:cubicBezTo>
                      <a:cubicBezTo>
                        <a:pt x="583" y="158"/>
                        <a:pt x="583" y="158"/>
                        <a:pt x="583" y="482"/>
                      </a:cubicBezTo>
                      <a:cubicBezTo>
                        <a:pt x="583" y="482"/>
                        <a:pt x="583" y="482"/>
                        <a:pt x="719" y="618"/>
                      </a:cubicBezTo>
                      <a:cubicBezTo>
                        <a:pt x="719" y="618"/>
                        <a:pt x="719" y="618"/>
                        <a:pt x="719" y="109"/>
                      </a:cubicBezTo>
                      <a:cubicBezTo>
                        <a:pt x="719" y="49"/>
                        <a:pt x="670" y="3"/>
                        <a:pt x="609" y="3"/>
                      </a:cubicBezTo>
                      <a:cubicBezTo>
                        <a:pt x="609" y="3"/>
                        <a:pt x="609" y="3"/>
                        <a:pt x="0" y="0"/>
                      </a:cubicBezTo>
                      <a:close/>
                      <a:moveTo>
                        <a:pt x="964" y="1044"/>
                      </a:moveTo>
                      <a:cubicBezTo>
                        <a:pt x="847" y="927"/>
                        <a:pt x="847" y="927"/>
                        <a:pt x="847" y="927"/>
                      </a:cubicBezTo>
                      <a:cubicBezTo>
                        <a:pt x="847" y="1282"/>
                        <a:pt x="847" y="1282"/>
                        <a:pt x="847" y="1282"/>
                      </a:cubicBezTo>
                      <a:cubicBezTo>
                        <a:pt x="847" y="1342"/>
                        <a:pt x="892" y="1387"/>
                        <a:pt x="952" y="1387"/>
                      </a:cubicBezTo>
                      <a:cubicBezTo>
                        <a:pt x="1389" y="1391"/>
                        <a:pt x="1389" y="1391"/>
                        <a:pt x="1389" y="1391"/>
                      </a:cubicBezTo>
                      <a:cubicBezTo>
                        <a:pt x="1389" y="954"/>
                        <a:pt x="1389" y="954"/>
                        <a:pt x="1389" y="954"/>
                      </a:cubicBezTo>
                      <a:cubicBezTo>
                        <a:pt x="1389" y="893"/>
                        <a:pt x="1343" y="844"/>
                        <a:pt x="1283" y="844"/>
                      </a:cubicBezTo>
                      <a:cubicBezTo>
                        <a:pt x="945" y="844"/>
                        <a:pt x="945" y="844"/>
                        <a:pt x="945" y="844"/>
                      </a:cubicBezTo>
                      <a:cubicBezTo>
                        <a:pt x="1061" y="961"/>
                        <a:pt x="1061" y="961"/>
                        <a:pt x="1061" y="961"/>
                      </a:cubicBezTo>
                      <a:cubicBezTo>
                        <a:pt x="1249" y="961"/>
                        <a:pt x="1249" y="961"/>
                        <a:pt x="1249" y="961"/>
                      </a:cubicBezTo>
                      <a:cubicBezTo>
                        <a:pt x="1261" y="961"/>
                        <a:pt x="1272" y="973"/>
                        <a:pt x="1272" y="988"/>
                      </a:cubicBezTo>
                      <a:cubicBezTo>
                        <a:pt x="1272" y="1271"/>
                        <a:pt x="1272" y="1271"/>
                        <a:pt x="1272" y="1271"/>
                      </a:cubicBezTo>
                      <a:cubicBezTo>
                        <a:pt x="986" y="1271"/>
                        <a:pt x="986" y="1271"/>
                        <a:pt x="986" y="1271"/>
                      </a:cubicBezTo>
                      <a:cubicBezTo>
                        <a:pt x="975" y="1271"/>
                        <a:pt x="964" y="1259"/>
                        <a:pt x="964" y="1248"/>
                      </a:cubicBezTo>
                      <a:cubicBezTo>
                        <a:pt x="964" y="1044"/>
                        <a:pt x="964" y="1044"/>
                        <a:pt x="964" y="1044"/>
                      </a:cubicBezTo>
                      <a:cubicBezTo>
                        <a:pt x="964" y="1044"/>
                        <a:pt x="964" y="1044"/>
                        <a:pt x="964" y="10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2174">
                    <a:defRPr/>
                  </a:pPr>
                  <a:endParaRPr lang="en-US" sz="2400" kern="0" dirty="0" smtClean="0">
                    <a:solidFill>
                      <a:srgbClr val="FFFFFF"/>
                    </a:solidFill>
                  </a:endParaRPr>
                </a:p>
              </p:txBody>
            </p:sp>
          </p:grpSp>
          <p:grpSp>
            <p:nvGrpSpPr>
              <p:cNvPr id="32" name="Group 31"/>
              <p:cNvGrpSpPr/>
              <p:nvPr/>
            </p:nvGrpSpPr>
            <p:grpSpPr>
              <a:xfrm>
                <a:off x="-1239759" y="3484267"/>
                <a:ext cx="450523" cy="868572"/>
                <a:chOff x="-1239759" y="3484267"/>
                <a:chExt cx="450523" cy="868572"/>
              </a:xfrm>
            </p:grpSpPr>
            <p:sp>
              <p:nvSpPr>
                <p:cNvPr id="33" name="Freeform 48"/>
                <p:cNvSpPr>
                  <a:spLocks noEditPoints="1"/>
                </p:cNvSpPr>
                <p:nvPr/>
              </p:nvSpPr>
              <p:spPr bwMode="black">
                <a:xfrm>
                  <a:off x="-1239759" y="3484267"/>
                  <a:ext cx="450523" cy="868572"/>
                </a:xfrm>
                <a:custGeom>
                  <a:avLst/>
                  <a:gdLst>
                    <a:gd name="T0" fmla="*/ 544 w 602"/>
                    <a:gd name="T1" fmla="*/ 95 h 1156"/>
                    <a:gd name="T2" fmla="*/ 119 w 602"/>
                    <a:gd name="T3" fmla="*/ 1068 h 1156"/>
                    <a:gd name="T4" fmla="*/ 112 w 602"/>
                    <a:gd name="T5" fmla="*/ 1048 h 1156"/>
                    <a:gd name="T6" fmla="*/ 288 w 602"/>
                    <a:gd name="T7" fmla="*/ 1050 h 1156"/>
                    <a:gd name="T8" fmla="*/ 296 w 602"/>
                    <a:gd name="T9" fmla="*/ 1053 h 1156"/>
                    <a:gd name="T10" fmla="*/ 291 w 602"/>
                    <a:gd name="T11" fmla="*/ 1071 h 1156"/>
                    <a:gd name="T12" fmla="*/ 290 w 602"/>
                    <a:gd name="T13" fmla="*/ 1072 h 1156"/>
                    <a:gd name="T14" fmla="*/ 290 w 602"/>
                    <a:gd name="T15" fmla="*/ 1072 h 1156"/>
                    <a:gd name="T16" fmla="*/ 276 w 602"/>
                    <a:gd name="T17" fmla="*/ 1069 h 1156"/>
                    <a:gd name="T18" fmla="*/ 271 w 602"/>
                    <a:gd name="T19" fmla="*/ 1071 h 1156"/>
                    <a:gd name="T20" fmla="*/ 275 w 602"/>
                    <a:gd name="T21" fmla="*/ 1052 h 1156"/>
                    <a:gd name="T22" fmla="*/ 285 w 602"/>
                    <a:gd name="T23" fmla="*/ 1050 h 1156"/>
                    <a:gd name="T24" fmla="*/ 298 w 602"/>
                    <a:gd name="T25" fmla="*/ 1055 h 1156"/>
                    <a:gd name="T26" fmla="*/ 315 w 602"/>
                    <a:gd name="T27" fmla="*/ 1058 h 1156"/>
                    <a:gd name="T28" fmla="*/ 319 w 602"/>
                    <a:gd name="T29" fmla="*/ 1057 h 1156"/>
                    <a:gd name="T30" fmla="*/ 320 w 602"/>
                    <a:gd name="T31" fmla="*/ 1057 h 1156"/>
                    <a:gd name="T32" fmla="*/ 314 w 602"/>
                    <a:gd name="T33" fmla="*/ 1075 h 1156"/>
                    <a:gd name="T34" fmla="*/ 301 w 602"/>
                    <a:gd name="T35" fmla="*/ 1077 h 1156"/>
                    <a:gd name="T36" fmla="*/ 292 w 602"/>
                    <a:gd name="T37" fmla="*/ 1073 h 1156"/>
                    <a:gd name="T38" fmla="*/ 298 w 602"/>
                    <a:gd name="T39" fmla="*/ 1055 h 1156"/>
                    <a:gd name="T40" fmla="*/ 298 w 602"/>
                    <a:gd name="T41" fmla="*/ 1055 h 1156"/>
                    <a:gd name="T42" fmla="*/ 298 w 602"/>
                    <a:gd name="T43" fmla="*/ 1055 h 1156"/>
                    <a:gd name="T44" fmla="*/ 305 w 602"/>
                    <a:gd name="T45" fmla="*/ 1034 h 1156"/>
                    <a:gd name="T46" fmla="*/ 318 w 602"/>
                    <a:gd name="T47" fmla="*/ 1037 h 1156"/>
                    <a:gd name="T48" fmla="*/ 325 w 602"/>
                    <a:gd name="T49" fmla="*/ 1035 h 1156"/>
                    <a:gd name="T50" fmla="*/ 326 w 602"/>
                    <a:gd name="T51" fmla="*/ 1035 h 1156"/>
                    <a:gd name="T52" fmla="*/ 314 w 602"/>
                    <a:gd name="T53" fmla="*/ 1056 h 1156"/>
                    <a:gd name="T54" fmla="*/ 299 w 602"/>
                    <a:gd name="T55" fmla="*/ 1052 h 1156"/>
                    <a:gd name="T56" fmla="*/ 299 w 602"/>
                    <a:gd name="T57" fmla="*/ 1052 h 1156"/>
                    <a:gd name="T58" fmla="*/ 304 w 602"/>
                    <a:gd name="T59" fmla="*/ 1034 h 1156"/>
                    <a:gd name="T60" fmla="*/ 292 w 602"/>
                    <a:gd name="T61" fmla="*/ 1028 h 1156"/>
                    <a:gd name="T62" fmla="*/ 302 w 602"/>
                    <a:gd name="T63" fmla="*/ 1032 h 1156"/>
                    <a:gd name="T64" fmla="*/ 302 w 602"/>
                    <a:gd name="T65" fmla="*/ 1032 h 1156"/>
                    <a:gd name="T66" fmla="*/ 297 w 602"/>
                    <a:gd name="T67" fmla="*/ 1050 h 1156"/>
                    <a:gd name="T68" fmla="*/ 297 w 602"/>
                    <a:gd name="T69" fmla="*/ 1050 h 1156"/>
                    <a:gd name="T70" fmla="*/ 296 w 602"/>
                    <a:gd name="T71" fmla="*/ 1050 h 1156"/>
                    <a:gd name="T72" fmla="*/ 296 w 602"/>
                    <a:gd name="T73" fmla="*/ 1050 h 1156"/>
                    <a:gd name="T74" fmla="*/ 296 w 602"/>
                    <a:gd name="T75" fmla="*/ 1050 h 1156"/>
                    <a:gd name="T76" fmla="*/ 277 w 602"/>
                    <a:gd name="T77" fmla="*/ 1049 h 1156"/>
                    <a:gd name="T78" fmla="*/ 277 w 602"/>
                    <a:gd name="T79" fmla="*/ 1049 h 1156"/>
                    <a:gd name="T80" fmla="*/ 277 w 602"/>
                    <a:gd name="T81" fmla="*/ 1049 h 1156"/>
                    <a:gd name="T82" fmla="*/ 276 w 602"/>
                    <a:gd name="T83" fmla="*/ 1049 h 1156"/>
                    <a:gd name="T84" fmla="*/ 281 w 602"/>
                    <a:gd name="T85" fmla="*/ 1032 h 1156"/>
                    <a:gd name="T86" fmla="*/ 287 w 602"/>
                    <a:gd name="T87" fmla="*/ 1029 h 1156"/>
                    <a:gd name="T88" fmla="*/ 467 w 602"/>
                    <a:gd name="T89" fmla="*/ 1059 h 1156"/>
                    <a:gd name="T90" fmla="*/ 478 w 602"/>
                    <a:gd name="T91" fmla="*/ 1064 h 1156"/>
                    <a:gd name="T92" fmla="*/ 466 w 602"/>
                    <a:gd name="T93" fmla="*/ 1048 h 1156"/>
                    <a:gd name="T94" fmla="*/ 602 w 602"/>
                    <a:gd name="T95" fmla="*/ 1116 h 1156"/>
                    <a:gd name="T96" fmla="*/ 0 w 602"/>
                    <a:gd name="T97" fmla="*/ 40 h 1156"/>
                    <a:gd name="T98" fmla="*/ 602 w 602"/>
                    <a:gd name="T99" fmla="*/ 1116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2" h="1156">
                      <a:moveTo>
                        <a:pt x="54" y="95"/>
                      </a:moveTo>
                      <a:cubicBezTo>
                        <a:pt x="54" y="367"/>
                        <a:pt x="54" y="639"/>
                        <a:pt x="54" y="911"/>
                      </a:cubicBezTo>
                      <a:cubicBezTo>
                        <a:pt x="217" y="911"/>
                        <a:pt x="381" y="911"/>
                        <a:pt x="544" y="911"/>
                      </a:cubicBezTo>
                      <a:cubicBezTo>
                        <a:pt x="544" y="639"/>
                        <a:pt x="544" y="367"/>
                        <a:pt x="544" y="95"/>
                      </a:cubicBezTo>
                      <a:cubicBezTo>
                        <a:pt x="381" y="95"/>
                        <a:pt x="217" y="95"/>
                        <a:pt x="54" y="95"/>
                      </a:cubicBezTo>
                      <a:close/>
                      <a:moveTo>
                        <a:pt x="112" y="1053"/>
                      </a:moveTo>
                      <a:cubicBezTo>
                        <a:pt x="126" y="1068"/>
                        <a:pt x="126" y="1068"/>
                        <a:pt x="126" y="1068"/>
                      </a:cubicBezTo>
                      <a:cubicBezTo>
                        <a:pt x="119" y="1068"/>
                        <a:pt x="119" y="1068"/>
                        <a:pt x="119" y="1068"/>
                      </a:cubicBezTo>
                      <a:cubicBezTo>
                        <a:pt x="103" y="1050"/>
                        <a:pt x="103" y="1050"/>
                        <a:pt x="103" y="1050"/>
                      </a:cubicBezTo>
                      <a:cubicBezTo>
                        <a:pt x="119" y="1034"/>
                        <a:pt x="119" y="1034"/>
                        <a:pt x="119" y="1034"/>
                      </a:cubicBezTo>
                      <a:cubicBezTo>
                        <a:pt x="126" y="1034"/>
                        <a:pt x="126" y="1034"/>
                        <a:pt x="126" y="1034"/>
                      </a:cubicBezTo>
                      <a:cubicBezTo>
                        <a:pt x="112" y="1048"/>
                        <a:pt x="112" y="1048"/>
                        <a:pt x="112" y="1048"/>
                      </a:cubicBezTo>
                      <a:cubicBezTo>
                        <a:pt x="137" y="1048"/>
                        <a:pt x="137" y="1048"/>
                        <a:pt x="137" y="1048"/>
                      </a:cubicBezTo>
                      <a:cubicBezTo>
                        <a:pt x="137" y="1053"/>
                        <a:pt x="137" y="1053"/>
                        <a:pt x="137" y="1053"/>
                      </a:cubicBezTo>
                      <a:lnTo>
                        <a:pt x="112" y="1053"/>
                      </a:lnTo>
                      <a:close/>
                      <a:moveTo>
                        <a:pt x="288" y="1050"/>
                      </a:moveTo>
                      <a:cubicBezTo>
                        <a:pt x="291" y="1050"/>
                        <a:pt x="294" y="1052"/>
                        <a:pt x="296" y="1053"/>
                      </a:cubicBezTo>
                      <a:cubicBezTo>
                        <a:pt x="296" y="1053"/>
                        <a:pt x="296" y="1053"/>
                        <a:pt x="296" y="1053"/>
                      </a:cubicBezTo>
                      <a:cubicBezTo>
                        <a:pt x="296" y="1053"/>
                        <a:pt x="296" y="1053"/>
                        <a:pt x="296" y="1053"/>
                      </a:cubicBezTo>
                      <a:cubicBezTo>
                        <a:pt x="296" y="1053"/>
                        <a:pt x="296" y="1053"/>
                        <a:pt x="296" y="1053"/>
                      </a:cubicBezTo>
                      <a:cubicBezTo>
                        <a:pt x="296" y="1053"/>
                        <a:pt x="296" y="1053"/>
                        <a:pt x="296" y="1053"/>
                      </a:cubicBezTo>
                      <a:cubicBezTo>
                        <a:pt x="296" y="1054"/>
                        <a:pt x="296" y="1054"/>
                        <a:pt x="296" y="1054"/>
                      </a:cubicBezTo>
                      <a:cubicBezTo>
                        <a:pt x="296" y="1054"/>
                        <a:pt x="291" y="1071"/>
                        <a:pt x="291" y="1072"/>
                      </a:cubicBezTo>
                      <a:cubicBezTo>
                        <a:pt x="291" y="1071"/>
                        <a:pt x="291" y="1071"/>
                        <a:pt x="291" y="1071"/>
                      </a:cubicBezTo>
                      <a:cubicBezTo>
                        <a:pt x="291" y="1072"/>
                        <a:pt x="291" y="1072"/>
                        <a:pt x="291"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89" y="1071"/>
                        <a:pt x="288" y="1071"/>
                        <a:pt x="286" y="1070"/>
                      </a:cubicBezTo>
                      <a:cubicBezTo>
                        <a:pt x="285" y="1069"/>
                        <a:pt x="285" y="1069"/>
                        <a:pt x="284" y="1069"/>
                      </a:cubicBezTo>
                      <a:cubicBezTo>
                        <a:pt x="283" y="1069"/>
                        <a:pt x="281" y="1069"/>
                        <a:pt x="280" y="1069"/>
                      </a:cubicBezTo>
                      <a:cubicBezTo>
                        <a:pt x="279" y="1069"/>
                        <a:pt x="278" y="1069"/>
                        <a:pt x="276" y="1069"/>
                      </a:cubicBezTo>
                      <a:cubicBezTo>
                        <a:pt x="274" y="1069"/>
                        <a:pt x="273" y="1070"/>
                        <a:pt x="271" y="1071"/>
                      </a:cubicBezTo>
                      <a:cubicBezTo>
                        <a:pt x="271" y="1071"/>
                        <a:pt x="271" y="1071"/>
                        <a:pt x="271" y="1071"/>
                      </a:cubicBezTo>
                      <a:cubicBezTo>
                        <a:pt x="271" y="1071"/>
                        <a:pt x="271" y="1071"/>
                        <a:pt x="271" y="1071"/>
                      </a:cubicBezTo>
                      <a:cubicBezTo>
                        <a:pt x="271" y="1071"/>
                        <a:pt x="271" y="1071"/>
                        <a:pt x="271" y="1071"/>
                      </a:cubicBezTo>
                      <a:cubicBezTo>
                        <a:pt x="270" y="1070"/>
                        <a:pt x="270" y="1070"/>
                        <a:pt x="270" y="1070"/>
                      </a:cubicBezTo>
                      <a:cubicBezTo>
                        <a:pt x="270" y="1070"/>
                        <a:pt x="270" y="1070"/>
                        <a:pt x="270" y="1070"/>
                      </a:cubicBezTo>
                      <a:cubicBezTo>
                        <a:pt x="275" y="1052"/>
                        <a:pt x="275" y="1052"/>
                        <a:pt x="275" y="1052"/>
                      </a:cubicBezTo>
                      <a:cubicBezTo>
                        <a:pt x="275" y="1052"/>
                        <a:pt x="275" y="1052"/>
                        <a:pt x="275" y="1052"/>
                      </a:cubicBezTo>
                      <a:cubicBezTo>
                        <a:pt x="275" y="1052"/>
                        <a:pt x="275" y="1052"/>
                        <a:pt x="275" y="1052"/>
                      </a:cubicBezTo>
                      <a:cubicBezTo>
                        <a:pt x="277" y="1051"/>
                        <a:pt x="278" y="1051"/>
                        <a:pt x="279" y="1051"/>
                      </a:cubicBezTo>
                      <a:cubicBezTo>
                        <a:pt x="280" y="1050"/>
                        <a:pt x="281" y="1050"/>
                        <a:pt x="282" y="1050"/>
                      </a:cubicBezTo>
                      <a:cubicBezTo>
                        <a:pt x="283" y="1050"/>
                        <a:pt x="284" y="1050"/>
                        <a:pt x="285" y="1050"/>
                      </a:cubicBezTo>
                      <a:cubicBezTo>
                        <a:pt x="286" y="1050"/>
                        <a:pt x="287" y="1050"/>
                        <a:pt x="288" y="1050"/>
                      </a:cubicBezTo>
                      <a:close/>
                      <a:moveTo>
                        <a:pt x="298" y="1055"/>
                      </a:moveTo>
                      <a:cubicBezTo>
                        <a:pt x="298" y="1055"/>
                        <a:pt x="298" y="1055"/>
                        <a:pt x="298" y="1055"/>
                      </a:cubicBezTo>
                      <a:cubicBezTo>
                        <a:pt x="298" y="1055"/>
                        <a:pt x="298" y="1055"/>
                        <a:pt x="298" y="1055"/>
                      </a:cubicBezTo>
                      <a:cubicBezTo>
                        <a:pt x="300" y="1056"/>
                        <a:pt x="301" y="1056"/>
                        <a:pt x="302" y="1057"/>
                      </a:cubicBezTo>
                      <a:cubicBezTo>
                        <a:pt x="303" y="1058"/>
                        <a:pt x="305" y="1058"/>
                        <a:pt x="306" y="1058"/>
                      </a:cubicBezTo>
                      <a:cubicBezTo>
                        <a:pt x="308" y="1058"/>
                        <a:pt x="310" y="1058"/>
                        <a:pt x="312" y="1058"/>
                      </a:cubicBezTo>
                      <a:cubicBezTo>
                        <a:pt x="313" y="1058"/>
                        <a:pt x="314" y="1058"/>
                        <a:pt x="315" y="1058"/>
                      </a:cubicBezTo>
                      <a:cubicBezTo>
                        <a:pt x="316" y="1057"/>
                        <a:pt x="317" y="1057"/>
                        <a:pt x="319" y="1056"/>
                      </a:cubicBezTo>
                      <a:cubicBezTo>
                        <a:pt x="319" y="1056"/>
                        <a:pt x="319" y="1057"/>
                        <a:pt x="319" y="1057"/>
                      </a:cubicBezTo>
                      <a:cubicBezTo>
                        <a:pt x="319" y="1057"/>
                        <a:pt x="319" y="1057"/>
                        <a:pt x="319" y="1057"/>
                      </a:cubicBezTo>
                      <a:cubicBezTo>
                        <a:pt x="319" y="1057"/>
                        <a:pt x="319" y="1057"/>
                        <a:pt x="319" y="1057"/>
                      </a:cubicBezTo>
                      <a:cubicBezTo>
                        <a:pt x="319" y="1057"/>
                        <a:pt x="319" y="1057"/>
                        <a:pt x="319" y="1057"/>
                      </a:cubicBezTo>
                      <a:cubicBezTo>
                        <a:pt x="319" y="1057"/>
                        <a:pt x="320" y="1057"/>
                        <a:pt x="320" y="1057"/>
                      </a:cubicBezTo>
                      <a:cubicBezTo>
                        <a:pt x="320" y="1057"/>
                        <a:pt x="320" y="1057"/>
                        <a:pt x="320" y="1057"/>
                      </a:cubicBezTo>
                      <a:cubicBezTo>
                        <a:pt x="320" y="1057"/>
                        <a:pt x="320" y="1057"/>
                        <a:pt x="320" y="1057"/>
                      </a:cubicBezTo>
                      <a:cubicBezTo>
                        <a:pt x="320" y="1057"/>
                        <a:pt x="320" y="1057"/>
                        <a:pt x="320" y="1057"/>
                      </a:cubicBezTo>
                      <a:cubicBezTo>
                        <a:pt x="320" y="1057"/>
                        <a:pt x="315" y="1075"/>
                        <a:pt x="315" y="1075"/>
                      </a:cubicBezTo>
                      <a:cubicBezTo>
                        <a:pt x="314" y="1075"/>
                        <a:pt x="314" y="1075"/>
                        <a:pt x="314" y="1075"/>
                      </a:cubicBezTo>
                      <a:cubicBezTo>
                        <a:pt x="314" y="1075"/>
                        <a:pt x="314" y="1075"/>
                        <a:pt x="314" y="1075"/>
                      </a:cubicBezTo>
                      <a:cubicBezTo>
                        <a:pt x="313" y="1076"/>
                        <a:pt x="312" y="1076"/>
                        <a:pt x="311" y="1076"/>
                      </a:cubicBezTo>
                      <a:cubicBezTo>
                        <a:pt x="309" y="1077"/>
                        <a:pt x="308" y="1077"/>
                        <a:pt x="307" y="1077"/>
                      </a:cubicBezTo>
                      <a:cubicBezTo>
                        <a:pt x="306" y="1077"/>
                        <a:pt x="305" y="1077"/>
                        <a:pt x="304" y="1077"/>
                      </a:cubicBezTo>
                      <a:cubicBezTo>
                        <a:pt x="303" y="1077"/>
                        <a:pt x="302" y="1077"/>
                        <a:pt x="301" y="1077"/>
                      </a:cubicBezTo>
                      <a:cubicBezTo>
                        <a:pt x="300" y="1077"/>
                        <a:pt x="300" y="1077"/>
                        <a:pt x="299" y="1077"/>
                      </a:cubicBezTo>
                      <a:cubicBezTo>
                        <a:pt x="298" y="1076"/>
                        <a:pt x="297" y="1076"/>
                        <a:pt x="297" y="1076"/>
                      </a:cubicBezTo>
                      <a:cubicBezTo>
                        <a:pt x="295" y="1075"/>
                        <a:pt x="294" y="1075"/>
                        <a:pt x="293" y="1074"/>
                      </a:cubicBezTo>
                      <a:cubicBezTo>
                        <a:pt x="293" y="1074"/>
                        <a:pt x="292" y="1073"/>
                        <a:pt x="292" y="1073"/>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lose/>
                      <a:moveTo>
                        <a:pt x="305" y="1034"/>
                      </a:moveTo>
                      <a:cubicBezTo>
                        <a:pt x="306" y="1034"/>
                        <a:pt x="307" y="1035"/>
                        <a:pt x="308" y="1036"/>
                      </a:cubicBezTo>
                      <a:cubicBezTo>
                        <a:pt x="310" y="1036"/>
                        <a:pt x="311" y="1037"/>
                        <a:pt x="313" y="1037"/>
                      </a:cubicBezTo>
                      <a:cubicBezTo>
                        <a:pt x="313" y="1037"/>
                        <a:pt x="314" y="1037"/>
                        <a:pt x="315" y="1037"/>
                      </a:cubicBezTo>
                      <a:cubicBezTo>
                        <a:pt x="316" y="1037"/>
                        <a:pt x="317" y="1037"/>
                        <a:pt x="318" y="1037"/>
                      </a:cubicBezTo>
                      <a:cubicBezTo>
                        <a:pt x="319" y="1037"/>
                        <a:pt x="320" y="1036"/>
                        <a:pt x="321" y="1036"/>
                      </a:cubicBezTo>
                      <a:cubicBezTo>
                        <a:pt x="322" y="1036"/>
                        <a:pt x="324" y="1035"/>
                        <a:pt x="325" y="1035"/>
                      </a:cubicBezTo>
                      <a:cubicBezTo>
                        <a:pt x="325" y="1035"/>
                        <a:pt x="325" y="1035"/>
                        <a:pt x="325" y="1035"/>
                      </a:cubicBezTo>
                      <a:cubicBezTo>
                        <a:pt x="325" y="1035"/>
                        <a:pt x="325" y="1035"/>
                        <a:pt x="325" y="1035"/>
                      </a:cubicBezTo>
                      <a:cubicBezTo>
                        <a:pt x="325" y="1035"/>
                        <a:pt x="325" y="1035"/>
                        <a:pt x="325" y="1035"/>
                      </a:cubicBezTo>
                      <a:cubicBezTo>
                        <a:pt x="325" y="1035"/>
                        <a:pt x="326" y="1035"/>
                        <a:pt x="326" y="1035"/>
                      </a:cubicBezTo>
                      <a:cubicBezTo>
                        <a:pt x="326" y="1035"/>
                        <a:pt x="326" y="1035"/>
                        <a:pt x="326" y="1035"/>
                      </a:cubicBezTo>
                      <a:cubicBezTo>
                        <a:pt x="326" y="1035"/>
                        <a:pt x="326" y="1035"/>
                        <a:pt x="326" y="1035"/>
                      </a:cubicBezTo>
                      <a:cubicBezTo>
                        <a:pt x="326" y="1035"/>
                        <a:pt x="321" y="1054"/>
                        <a:pt x="321" y="1054"/>
                      </a:cubicBezTo>
                      <a:cubicBezTo>
                        <a:pt x="321" y="1054"/>
                        <a:pt x="320" y="1054"/>
                        <a:pt x="320" y="1054"/>
                      </a:cubicBezTo>
                      <a:cubicBezTo>
                        <a:pt x="320" y="1054"/>
                        <a:pt x="320" y="1054"/>
                        <a:pt x="320" y="1054"/>
                      </a:cubicBezTo>
                      <a:cubicBezTo>
                        <a:pt x="318" y="1055"/>
                        <a:pt x="316" y="1055"/>
                        <a:pt x="314" y="1056"/>
                      </a:cubicBezTo>
                      <a:cubicBezTo>
                        <a:pt x="313" y="1056"/>
                        <a:pt x="311" y="1056"/>
                        <a:pt x="310" y="1056"/>
                      </a:cubicBezTo>
                      <a:cubicBezTo>
                        <a:pt x="308" y="1056"/>
                        <a:pt x="307" y="1056"/>
                        <a:pt x="306" y="1056"/>
                      </a:cubicBezTo>
                      <a:cubicBezTo>
                        <a:pt x="304" y="1055"/>
                        <a:pt x="302" y="1054"/>
                        <a:pt x="300" y="1053"/>
                      </a:cubicBezTo>
                      <a:cubicBezTo>
                        <a:pt x="300" y="1053"/>
                        <a:pt x="299" y="1053"/>
                        <a:pt x="299" y="1052"/>
                      </a:cubicBezTo>
                      <a:cubicBezTo>
                        <a:pt x="299" y="1052"/>
                        <a:pt x="299" y="1052"/>
                        <a:pt x="299" y="1052"/>
                      </a:cubicBezTo>
                      <a:cubicBezTo>
                        <a:pt x="299" y="1052"/>
                        <a:pt x="299" y="1052"/>
                        <a:pt x="299" y="1052"/>
                      </a:cubicBezTo>
                      <a:cubicBezTo>
                        <a:pt x="299" y="1052"/>
                        <a:pt x="299" y="1052"/>
                        <a:pt x="299" y="1052"/>
                      </a:cubicBezTo>
                      <a:cubicBezTo>
                        <a:pt x="299" y="1052"/>
                        <a:pt x="299" y="1052"/>
                        <a:pt x="299" y="1052"/>
                      </a:cubicBezTo>
                      <a:cubicBezTo>
                        <a:pt x="299" y="1052"/>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3"/>
                        <a:pt x="304" y="1033"/>
                        <a:pt x="305" y="1034"/>
                      </a:cubicBezTo>
                      <a:close/>
                      <a:moveTo>
                        <a:pt x="292" y="1028"/>
                      </a:moveTo>
                      <a:cubicBezTo>
                        <a:pt x="295" y="1028"/>
                        <a:pt x="297" y="1029"/>
                        <a:pt x="299" y="1030"/>
                      </a:cubicBezTo>
                      <a:cubicBezTo>
                        <a:pt x="299" y="1030"/>
                        <a:pt x="299" y="1030"/>
                        <a:pt x="299" y="1030"/>
                      </a:cubicBezTo>
                      <a:cubicBezTo>
                        <a:pt x="300" y="1030"/>
                        <a:pt x="301" y="1031"/>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3"/>
                        <a:pt x="302" y="1033"/>
                        <a:pt x="302" y="1033"/>
                      </a:cubicBezTo>
                      <a:cubicBezTo>
                        <a:pt x="300" y="1039"/>
                        <a:pt x="300" y="1039"/>
                        <a:pt x="300" y="1039"/>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5" y="1049"/>
                        <a:pt x="294" y="1049"/>
                        <a:pt x="292" y="1048"/>
                      </a:cubicBezTo>
                      <a:cubicBezTo>
                        <a:pt x="291" y="1048"/>
                        <a:pt x="290" y="1047"/>
                        <a:pt x="288" y="1047"/>
                      </a:cubicBezTo>
                      <a:cubicBezTo>
                        <a:pt x="285" y="1047"/>
                        <a:pt x="281" y="1047"/>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81" y="1032"/>
                        <a:pt x="281" y="1032"/>
                        <a:pt x="281" y="1032"/>
                      </a:cubicBezTo>
                      <a:cubicBezTo>
                        <a:pt x="281" y="1031"/>
                        <a:pt x="281" y="1031"/>
                        <a:pt x="281" y="1031"/>
                      </a:cubicBezTo>
                      <a:cubicBezTo>
                        <a:pt x="281" y="1030"/>
                        <a:pt x="282" y="1030"/>
                        <a:pt x="282" y="1030"/>
                      </a:cubicBezTo>
                      <a:cubicBezTo>
                        <a:pt x="282" y="1030"/>
                        <a:pt x="282" y="1030"/>
                        <a:pt x="282" y="1030"/>
                      </a:cubicBezTo>
                      <a:cubicBezTo>
                        <a:pt x="284" y="1030"/>
                        <a:pt x="286" y="1029"/>
                        <a:pt x="287" y="1029"/>
                      </a:cubicBezTo>
                      <a:cubicBezTo>
                        <a:pt x="289" y="1028"/>
                        <a:pt x="291" y="1028"/>
                        <a:pt x="292" y="1028"/>
                      </a:cubicBezTo>
                      <a:close/>
                      <a:moveTo>
                        <a:pt x="478" y="1033"/>
                      </a:moveTo>
                      <a:cubicBezTo>
                        <a:pt x="469" y="1033"/>
                        <a:pt x="462" y="1040"/>
                        <a:pt x="462" y="1048"/>
                      </a:cubicBezTo>
                      <a:cubicBezTo>
                        <a:pt x="462" y="1052"/>
                        <a:pt x="464" y="1056"/>
                        <a:pt x="467" y="1059"/>
                      </a:cubicBezTo>
                      <a:cubicBezTo>
                        <a:pt x="460" y="1068"/>
                        <a:pt x="460" y="1068"/>
                        <a:pt x="460" y="1068"/>
                      </a:cubicBezTo>
                      <a:cubicBezTo>
                        <a:pt x="463" y="1070"/>
                        <a:pt x="463" y="1070"/>
                        <a:pt x="463" y="1070"/>
                      </a:cubicBezTo>
                      <a:cubicBezTo>
                        <a:pt x="470" y="1061"/>
                        <a:pt x="470" y="1061"/>
                        <a:pt x="470" y="1061"/>
                      </a:cubicBezTo>
                      <a:cubicBezTo>
                        <a:pt x="472" y="1063"/>
                        <a:pt x="475" y="1064"/>
                        <a:pt x="478" y="1064"/>
                      </a:cubicBezTo>
                      <a:cubicBezTo>
                        <a:pt x="486" y="1064"/>
                        <a:pt x="493" y="1057"/>
                        <a:pt x="493" y="1048"/>
                      </a:cubicBezTo>
                      <a:cubicBezTo>
                        <a:pt x="493" y="1040"/>
                        <a:pt x="486" y="1033"/>
                        <a:pt x="478" y="1033"/>
                      </a:cubicBezTo>
                      <a:close/>
                      <a:moveTo>
                        <a:pt x="478" y="1060"/>
                      </a:moveTo>
                      <a:cubicBezTo>
                        <a:pt x="471" y="1060"/>
                        <a:pt x="466" y="1055"/>
                        <a:pt x="466" y="1048"/>
                      </a:cubicBezTo>
                      <a:cubicBezTo>
                        <a:pt x="466" y="1042"/>
                        <a:pt x="471" y="1037"/>
                        <a:pt x="478" y="1037"/>
                      </a:cubicBezTo>
                      <a:cubicBezTo>
                        <a:pt x="484" y="1037"/>
                        <a:pt x="489" y="1042"/>
                        <a:pt x="489" y="1048"/>
                      </a:cubicBezTo>
                      <a:cubicBezTo>
                        <a:pt x="489" y="1055"/>
                        <a:pt x="484" y="1060"/>
                        <a:pt x="478" y="1060"/>
                      </a:cubicBezTo>
                      <a:close/>
                      <a:moveTo>
                        <a:pt x="602" y="1116"/>
                      </a:moveTo>
                      <a:cubicBezTo>
                        <a:pt x="602" y="1139"/>
                        <a:pt x="584" y="1156"/>
                        <a:pt x="562" y="1156"/>
                      </a:cubicBezTo>
                      <a:cubicBezTo>
                        <a:pt x="40" y="1156"/>
                        <a:pt x="40" y="1156"/>
                        <a:pt x="40" y="1156"/>
                      </a:cubicBezTo>
                      <a:cubicBezTo>
                        <a:pt x="18" y="1156"/>
                        <a:pt x="0" y="1139"/>
                        <a:pt x="0" y="1116"/>
                      </a:cubicBezTo>
                      <a:cubicBezTo>
                        <a:pt x="0" y="40"/>
                        <a:pt x="0" y="40"/>
                        <a:pt x="0" y="40"/>
                      </a:cubicBezTo>
                      <a:cubicBezTo>
                        <a:pt x="0" y="18"/>
                        <a:pt x="18" y="0"/>
                        <a:pt x="40" y="0"/>
                      </a:cubicBezTo>
                      <a:cubicBezTo>
                        <a:pt x="562" y="0"/>
                        <a:pt x="562" y="0"/>
                        <a:pt x="562" y="0"/>
                      </a:cubicBezTo>
                      <a:cubicBezTo>
                        <a:pt x="584" y="0"/>
                        <a:pt x="602" y="18"/>
                        <a:pt x="602" y="40"/>
                      </a:cubicBezTo>
                      <a:lnTo>
                        <a:pt x="602" y="1116"/>
                      </a:lnTo>
                      <a:close/>
                    </a:path>
                  </a:pathLst>
                </a:custGeom>
                <a:solidFill>
                  <a:srgbClr val="FFFFFF"/>
                </a:solidFill>
                <a:ln>
                  <a:noFill/>
                </a:ln>
              </p:spPr>
              <p:txBody>
                <a:bodyPr vert="horz" wrap="square" lIns="91440" tIns="91440" rIns="91440" bIns="91440" numCol="1" anchor="t" anchorCtr="0" compatLnSpc="1">
                  <a:prstTxWarp prst="textNoShape">
                    <a:avLst/>
                  </a:prstTxWarp>
                </a:bodyPr>
                <a:lstStyle/>
                <a:p>
                  <a:pPr defTabSz="1242121">
                    <a:defRPr/>
                  </a:pPr>
                  <a:endParaRPr lang="en-US" sz="2400" kern="0" dirty="0">
                    <a:solidFill>
                      <a:srgbClr val="000000"/>
                    </a:solidFill>
                  </a:endParaRPr>
                </a:p>
              </p:txBody>
            </p:sp>
            <p:sp>
              <p:nvSpPr>
                <p:cNvPr id="34" name="Freeform 78"/>
                <p:cNvSpPr>
                  <a:spLocks noChangeAspect="1" noEditPoints="1"/>
                </p:cNvSpPr>
                <p:nvPr/>
              </p:nvSpPr>
              <p:spPr bwMode="black">
                <a:xfrm>
                  <a:off x="-1143963" y="3728091"/>
                  <a:ext cx="258923" cy="274320"/>
                </a:xfrm>
                <a:custGeom>
                  <a:avLst/>
                  <a:gdLst>
                    <a:gd name="T0" fmla="*/ 94 w 1389"/>
                    <a:gd name="T1" fmla="*/ 1471 h 1471"/>
                    <a:gd name="T2" fmla="*/ 199 w 1389"/>
                    <a:gd name="T3" fmla="*/ 844 h 1471"/>
                    <a:gd name="T4" fmla="*/ 493 w 1389"/>
                    <a:gd name="T5" fmla="*/ 973 h 1471"/>
                    <a:gd name="T6" fmla="*/ 218 w 1389"/>
                    <a:gd name="T7" fmla="*/ 995 h 1471"/>
                    <a:gd name="T8" fmla="*/ 568 w 1389"/>
                    <a:gd name="T9" fmla="*/ 1346 h 1471"/>
                    <a:gd name="T10" fmla="*/ 594 w 1389"/>
                    <a:gd name="T11" fmla="*/ 1052 h 1471"/>
                    <a:gd name="T12" fmla="*/ 719 w 1389"/>
                    <a:gd name="T13" fmla="*/ 1365 h 1471"/>
                    <a:gd name="T14" fmla="*/ 94 w 1389"/>
                    <a:gd name="T15" fmla="*/ 1471 h 1471"/>
                    <a:gd name="T16" fmla="*/ 1223 w 1389"/>
                    <a:gd name="T17" fmla="*/ 580 h 1471"/>
                    <a:gd name="T18" fmla="*/ 1046 w 1389"/>
                    <a:gd name="T19" fmla="*/ 599 h 1471"/>
                    <a:gd name="T20" fmla="*/ 1257 w 1389"/>
                    <a:gd name="T21" fmla="*/ 716 h 1471"/>
                    <a:gd name="T22" fmla="*/ 1340 w 1389"/>
                    <a:gd name="T23" fmla="*/ 219 h 1471"/>
                    <a:gd name="T24" fmla="*/ 842 w 1389"/>
                    <a:gd name="T25" fmla="*/ 301 h 1471"/>
                    <a:gd name="T26" fmla="*/ 963 w 1389"/>
                    <a:gd name="T27" fmla="*/ 505 h 1471"/>
                    <a:gd name="T28" fmla="*/ 982 w 1389"/>
                    <a:gd name="T29" fmla="*/ 335 h 1471"/>
                    <a:gd name="T30" fmla="*/ 1223 w 1389"/>
                    <a:gd name="T31" fmla="*/ 339 h 1471"/>
                    <a:gd name="T32" fmla="*/ 0 w 1389"/>
                    <a:gd name="T33" fmla="*/ 0 h 1471"/>
                    <a:gd name="T34" fmla="*/ 117 w 1389"/>
                    <a:gd name="T35" fmla="*/ 716 h 1471"/>
                    <a:gd name="T36" fmla="*/ 504 w 1389"/>
                    <a:gd name="T37" fmla="*/ 584 h 1471"/>
                    <a:gd name="T38" fmla="*/ 135 w 1389"/>
                    <a:gd name="T39" fmla="*/ 561 h 1471"/>
                    <a:gd name="T40" fmla="*/ 560 w 1389"/>
                    <a:gd name="T41" fmla="*/ 135 h 1471"/>
                    <a:gd name="T42" fmla="*/ 583 w 1389"/>
                    <a:gd name="T43" fmla="*/ 482 h 1471"/>
                    <a:gd name="T44" fmla="*/ 719 w 1389"/>
                    <a:gd name="T45" fmla="*/ 109 h 1471"/>
                    <a:gd name="T46" fmla="*/ 0 w 1389"/>
                    <a:gd name="T47" fmla="*/ 0 h 1471"/>
                    <a:gd name="T48" fmla="*/ 847 w 1389"/>
                    <a:gd name="T49" fmla="*/ 927 h 1471"/>
                    <a:gd name="T50" fmla="*/ 952 w 1389"/>
                    <a:gd name="T51" fmla="*/ 1387 h 1471"/>
                    <a:gd name="T52" fmla="*/ 1389 w 1389"/>
                    <a:gd name="T53" fmla="*/ 954 h 1471"/>
                    <a:gd name="T54" fmla="*/ 945 w 1389"/>
                    <a:gd name="T55" fmla="*/ 844 h 1471"/>
                    <a:gd name="T56" fmla="*/ 1249 w 1389"/>
                    <a:gd name="T57" fmla="*/ 961 h 1471"/>
                    <a:gd name="T58" fmla="*/ 1272 w 1389"/>
                    <a:gd name="T59" fmla="*/ 1271 h 1471"/>
                    <a:gd name="T60" fmla="*/ 964 w 1389"/>
                    <a:gd name="T61" fmla="*/ 1248 h 1471"/>
                    <a:gd name="T62" fmla="*/ 964 w 1389"/>
                    <a:gd name="T63" fmla="*/ 1044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9" h="1471">
                      <a:moveTo>
                        <a:pt x="94" y="1471"/>
                      </a:moveTo>
                      <a:cubicBezTo>
                        <a:pt x="94" y="1471"/>
                        <a:pt x="94" y="1471"/>
                        <a:pt x="94" y="1471"/>
                      </a:cubicBezTo>
                      <a:cubicBezTo>
                        <a:pt x="94" y="954"/>
                        <a:pt x="94" y="954"/>
                        <a:pt x="94" y="954"/>
                      </a:cubicBezTo>
                      <a:cubicBezTo>
                        <a:pt x="94" y="894"/>
                        <a:pt x="143" y="844"/>
                        <a:pt x="199" y="844"/>
                      </a:cubicBezTo>
                      <a:cubicBezTo>
                        <a:pt x="199" y="844"/>
                        <a:pt x="199" y="844"/>
                        <a:pt x="621" y="844"/>
                      </a:cubicBezTo>
                      <a:cubicBezTo>
                        <a:pt x="621" y="844"/>
                        <a:pt x="621" y="844"/>
                        <a:pt x="493" y="973"/>
                      </a:cubicBezTo>
                      <a:cubicBezTo>
                        <a:pt x="493" y="973"/>
                        <a:pt x="493" y="973"/>
                        <a:pt x="245" y="973"/>
                      </a:cubicBezTo>
                      <a:cubicBezTo>
                        <a:pt x="229" y="973"/>
                        <a:pt x="218" y="980"/>
                        <a:pt x="218" y="995"/>
                      </a:cubicBezTo>
                      <a:cubicBezTo>
                        <a:pt x="218" y="995"/>
                        <a:pt x="218" y="995"/>
                        <a:pt x="218" y="1346"/>
                      </a:cubicBezTo>
                      <a:cubicBezTo>
                        <a:pt x="218" y="1346"/>
                        <a:pt x="218" y="1346"/>
                        <a:pt x="568" y="1346"/>
                      </a:cubicBezTo>
                      <a:cubicBezTo>
                        <a:pt x="583" y="1346"/>
                        <a:pt x="594" y="1335"/>
                        <a:pt x="594" y="1320"/>
                      </a:cubicBezTo>
                      <a:cubicBezTo>
                        <a:pt x="594" y="1320"/>
                        <a:pt x="594" y="1320"/>
                        <a:pt x="594" y="1052"/>
                      </a:cubicBezTo>
                      <a:cubicBezTo>
                        <a:pt x="594" y="1052"/>
                        <a:pt x="594" y="1052"/>
                        <a:pt x="719" y="927"/>
                      </a:cubicBezTo>
                      <a:cubicBezTo>
                        <a:pt x="719" y="927"/>
                        <a:pt x="719" y="927"/>
                        <a:pt x="719" y="1365"/>
                      </a:cubicBezTo>
                      <a:cubicBezTo>
                        <a:pt x="719" y="1422"/>
                        <a:pt x="670" y="1471"/>
                        <a:pt x="609" y="1471"/>
                      </a:cubicBezTo>
                      <a:cubicBezTo>
                        <a:pt x="609" y="1471"/>
                        <a:pt x="609" y="1471"/>
                        <a:pt x="94" y="1471"/>
                      </a:cubicBezTo>
                      <a:close/>
                      <a:moveTo>
                        <a:pt x="1223" y="339"/>
                      </a:moveTo>
                      <a:cubicBezTo>
                        <a:pt x="1223" y="580"/>
                        <a:pt x="1223" y="580"/>
                        <a:pt x="1223" y="580"/>
                      </a:cubicBezTo>
                      <a:cubicBezTo>
                        <a:pt x="1223" y="592"/>
                        <a:pt x="1215" y="599"/>
                        <a:pt x="1204" y="599"/>
                      </a:cubicBezTo>
                      <a:cubicBezTo>
                        <a:pt x="1046" y="599"/>
                        <a:pt x="1046" y="599"/>
                        <a:pt x="1046" y="599"/>
                      </a:cubicBezTo>
                      <a:cubicBezTo>
                        <a:pt x="929" y="716"/>
                        <a:pt x="929" y="716"/>
                        <a:pt x="929" y="716"/>
                      </a:cubicBezTo>
                      <a:cubicBezTo>
                        <a:pt x="1257" y="716"/>
                        <a:pt x="1257" y="716"/>
                        <a:pt x="1257" y="716"/>
                      </a:cubicBezTo>
                      <a:cubicBezTo>
                        <a:pt x="1302" y="716"/>
                        <a:pt x="1340" y="682"/>
                        <a:pt x="1340" y="633"/>
                      </a:cubicBezTo>
                      <a:cubicBezTo>
                        <a:pt x="1340" y="219"/>
                        <a:pt x="1340" y="219"/>
                        <a:pt x="1340" y="219"/>
                      </a:cubicBezTo>
                      <a:cubicBezTo>
                        <a:pt x="925" y="219"/>
                        <a:pt x="925" y="219"/>
                        <a:pt x="925" y="219"/>
                      </a:cubicBezTo>
                      <a:cubicBezTo>
                        <a:pt x="880" y="219"/>
                        <a:pt x="842" y="256"/>
                        <a:pt x="842" y="301"/>
                      </a:cubicBezTo>
                      <a:cubicBezTo>
                        <a:pt x="846" y="622"/>
                        <a:pt x="846" y="622"/>
                        <a:pt x="846" y="622"/>
                      </a:cubicBezTo>
                      <a:cubicBezTo>
                        <a:pt x="963" y="505"/>
                        <a:pt x="963" y="505"/>
                        <a:pt x="963" y="505"/>
                      </a:cubicBezTo>
                      <a:cubicBezTo>
                        <a:pt x="963" y="354"/>
                        <a:pt x="963" y="354"/>
                        <a:pt x="963" y="354"/>
                      </a:cubicBezTo>
                      <a:cubicBezTo>
                        <a:pt x="963" y="347"/>
                        <a:pt x="970" y="335"/>
                        <a:pt x="982" y="335"/>
                      </a:cubicBezTo>
                      <a:cubicBezTo>
                        <a:pt x="1223" y="339"/>
                        <a:pt x="1223" y="339"/>
                        <a:pt x="1223" y="339"/>
                      </a:cubicBezTo>
                      <a:cubicBezTo>
                        <a:pt x="1223" y="339"/>
                        <a:pt x="1223" y="339"/>
                        <a:pt x="1223" y="339"/>
                      </a:cubicBezTo>
                      <a:close/>
                      <a:moveTo>
                        <a:pt x="0" y="0"/>
                      </a:moveTo>
                      <a:cubicBezTo>
                        <a:pt x="0" y="0"/>
                        <a:pt x="0" y="0"/>
                        <a:pt x="0" y="0"/>
                      </a:cubicBezTo>
                      <a:cubicBezTo>
                        <a:pt x="0" y="610"/>
                        <a:pt x="0" y="610"/>
                        <a:pt x="0" y="610"/>
                      </a:cubicBezTo>
                      <a:cubicBezTo>
                        <a:pt x="0" y="671"/>
                        <a:pt x="56" y="716"/>
                        <a:pt x="117" y="716"/>
                      </a:cubicBezTo>
                      <a:cubicBezTo>
                        <a:pt x="117" y="716"/>
                        <a:pt x="117" y="716"/>
                        <a:pt x="636" y="716"/>
                      </a:cubicBezTo>
                      <a:cubicBezTo>
                        <a:pt x="636" y="716"/>
                        <a:pt x="636" y="716"/>
                        <a:pt x="504" y="584"/>
                      </a:cubicBezTo>
                      <a:cubicBezTo>
                        <a:pt x="504" y="584"/>
                        <a:pt x="504" y="584"/>
                        <a:pt x="158" y="584"/>
                      </a:cubicBezTo>
                      <a:cubicBezTo>
                        <a:pt x="147" y="584"/>
                        <a:pt x="135" y="573"/>
                        <a:pt x="135" y="561"/>
                      </a:cubicBezTo>
                      <a:cubicBezTo>
                        <a:pt x="135" y="561"/>
                        <a:pt x="135" y="561"/>
                        <a:pt x="135" y="135"/>
                      </a:cubicBezTo>
                      <a:cubicBezTo>
                        <a:pt x="135" y="135"/>
                        <a:pt x="135" y="135"/>
                        <a:pt x="560" y="135"/>
                      </a:cubicBezTo>
                      <a:cubicBezTo>
                        <a:pt x="572" y="135"/>
                        <a:pt x="583" y="147"/>
                        <a:pt x="583" y="158"/>
                      </a:cubicBezTo>
                      <a:cubicBezTo>
                        <a:pt x="583" y="158"/>
                        <a:pt x="583" y="158"/>
                        <a:pt x="583" y="482"/>
                      </a:cubicBezTo>
                      <a:cubicBezTo>
                        <a:pt x="583" y="482"/>
                        <a:pt x="583" y="482"/>
                        <a:pt x="719" y="618"/>
                      </a:cubicBezTo>
                      <a:cubicBezTo>
                        <a:pt x="719" y="618"/>
                        <a:pt x="719" y="618"/>
                        <a:pt x="719" y="109"/>
                      </a:cubicBezTo>
                      <a:cubicBezTo>
                        <a:pt x="719" y="49"/>
                        <a:pt x="670" y="3"/>
                        <a:pt x="609" y="3"/>
                      </a:cubicBezTo>
                      <a:cubicBezTo>
                        <a:pt x="609" y="3"/>
                        <a:pt x="609" y="3"/>
                        <a:pt x="0" y="0"/>
                      </a:cubicBezTo>
                      <a:close/>
                      <a:moveTo>
                        <a:pt x="964" y="1044"/>
                      </a:moveTo>
                      <a:cubicBezTo>
                        <a:pt x="847" y="927"/>
                        <a:pt x="847" y="927"/>
                        <a:pt x="847" y="927"/>
                      </a:cubicBezTo>
                      <a:cubicBezTo>
                        <a:pt x="847" y="1282"/>
                        <a:pt x="847" y="1282"/>
                        <a:pt x="847" y="1282"/>
                      </a:cubicBezTo>
                      <a:cubicBezTo>
                        <a:pt x="847" y="1342"/>
                        <a:pt x="892" y="1387"/>
                        <a:pt x="952" y="1387"/>
                      </a:cubicBezTo>
                      <a:cubicBezTo>
                        <a:pt x="1389" y="1391"/>
                        <a:pt x="1389" y="1391"/>
                        <a:pt x="1389" y="1391"/>
                      </a:cubicBezTo>
                      <a:cubicBezTo>
                        <a:pt x="1389" y="954"/>
                        <a:pt x="1389" y="954"/>
                        <a:pt x="1389" y="954"/>
                      </a:cubicBezTo>
                      <a:cubicBezTo>
                        <a:pt x="1389" y="893"/>
                        <a:pt x="1343" y="844"/>
                        <a:pt x="1283" y="844"/>
                      </a:cubicBezTo>
                      <a:cubicBezTo>
                        <a:pt x="945" y="844"/>
                        <a:pt x="945" y="844"/>
                        <a:pt x="945" y="844"/>
                      </a:cubicBezTo>
                      <a:cubicBezTo>
                        <a:pt x="1061" y="961"/>
                        <a:pt x="1061" y="961"/>
                        <a:pt x="1061" y="961"/>
                      </a:cubicBezTo>
                      <a:cubicBezTo>
                        <a:pt x="1249" y="961"/>
                        <a:pt x="1249" y="961"/>
                        <a:pt x="1249" y="961"/>
                      </a:cubicBezTo>
                      <a:cubicBezTo>
                        <a:pt x="1261" y="961"/>
                        <a:pt x="1272" y="973"/>
                        <a:pt x="1272" y="988"/>
                      </a:cubicBezTo>
                      <a:cubicBezTo>
                        <a:pt x="1272" y="1271"/>
                        <a:pt x="1272" y="1271"/>
                        <a:pt x="1272" y="1271"/>
                      </a:cubicBezTo>
                      <a:cubicBezTo>
                        <a:pt x="986" y="1271"/>
                        <a:pt x="986" y="1271"/>
                        <a:pt x="986" y="1271"/>
                      </a:cubicBezTo>
                      <a:cubicBezTo>
                        <a:pt x="975" y="1271"/>
                        <a:pt x="964" y="1259"/>
                        <a:pt x="964" y="1248"/>
                      </a:cubicBezTo>
                      <a:cubicBezTo>
                        <a:pt x="964" y="1044"/>
                        <a:pt x="964" y="1044"/>
                        <a:pt x="964" y="1044"/>
                      </a:cubicBezTo>
                      <a:cubicBezTo>
                        <a:pt x="964" y="1044"/>
                        <a:pt x="964" y="1044"/>
                        <a:pt x="964" y="10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2174">
                    <a:defRPr/>
                  </a:pPr>
                  <a:endParaRPr lang="en-US" sz="2400" kern="0" dirty="0" smtClean="0">
                    <a:solidFill>
                      <a:srgbClr val="FFFFFF"/>
                    </a:solidFill>
                  </a:endParaRPr>
                </a:p>
              </p:txBody>
            </p:sp>
          </p:grpSp>
        </p:grpSp>
        <p:pic>
          <p:nvPicPr>
            <p:cNvPr id="25" name="Picture 2"/>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542407" y="3392635"/>
              <a:ext cx="1189356" cy="880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Straight Connector 25"/>
            <p:cNvCxnSpPr/>
            <p:nvPr/>
          </p:nvCxnSpPr>
          <p:spPr>
            <a:xfrm flipH="1">
              <a:off x="2139409" y="3014237"/>
              <a:ext cx="103109" cy="331822"/>
            </a:xfrm>
            <a:prstGeom prst="line">
              <a:avLst/>
            </a:prstGeom>
            <a:noFill/>
            <a:ln w="25400" cap="flat" cmpd="sng" algn="ctr">
              <a:solidFill>
                <a:srgbClr val="FFFFFF"/>
              </a:solidFill>
              <a:prstDash val="sysDash"/>
              <a:headEnd type="none" w="lg" len="lg"/>
              <a:tailEnd type="none" w="lg" len="lg"/>
            </a:ln>
            <a:effectLst/>
          </p:spPr>
        </p:cxnSp>
        <p:cxnSp>
          <p:nvCxnSpPr>
            <p:cNvPr id="27" name="Straight Connector 26"/>
            <p:cNvCxnSpPr/>
            <p:nvPr/>
          </p:nvCxnSpPr>
          <p:spPr>
            <a:xfrm>
              <a:off x="1325329" y="3014237"/>
              <a:ext cx="106689" cy="325916"/>
            </a:xfrm>
            <a:prstGeom prst="line">
              <a:avLst/>
            </a:prstGeom>
            <a:noFill/>
            <a:ln w="25400" cap="flat" cmpd="sng" algn="ctr">
              <a:solidFill>
                <a:srgbClr val="FFFFFF"/>
              </a:solidFill>
              <a:prstDash val="sysDash"/>
              <a:headEnd type="none" w="lg" len="lg"/>
              <a:tailEnd type="none" w="lg" len="lg"/>
            </a:ln>
            <a:effectLst/>
          </p:spPr>
        </p:cxnSp>
        <p:grpSp>
          <p:nvGrpSpPr>
            <p:cNvPr id="28" name="Group 27"/>
            <p:cNvGrpSpPr>
              <a:grpSpLocks noChangeAspect="1"/>
            </p:cNvGrpSpPr>
            <p:nvPr/>
          </p:nvGrpSpPr>
          <p:grpSpPr>
            <a:xfrm>
              <a:off x="1962549" y="3455309"/>
              <a:ext cx="638879" cy="802896"/>
              <a:chOff x="5803618" y="1201523"/>
              <a:chExt cx="1313364" cy="1325562"/>
            </a:xfrm>
          </p:grpSpPr>
          <p:sp>
            <p:nvSpPr>
              <p:cNvPr id="29" name="Oval 122"/>
              <p:cNvSpPr>
                <a:spLocks noChangeArrowheads="1"/>
              </p:cNvSpPr>
              <p:nvPr/>
            </p:nvSpPr>
            <p:spPr bwMode="auto">
              <a:xfrm>
                <a:off x="5803618" y="1201523"/>
                <a:ext cx="1295902" cy="187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sp>
            <p:nvSpPr>
              <p:cNvPr id="30" name="Freeform 123"/>
              <p:cNvSpPr>
                <a:spLocks noEditPoints="1"/>
              </p:cNvSpPr>
              <p:nvPr/>
            </p:nvSpPr>
            <p:spPr bwMode="auto">
              <a:xfrm>
                <a:off x="5803618" y="1331699"/>
                <a:ext cx="1313364" cy="1195386"/>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defTabSz="1241997">
                  <a:defRPr/>
                </a:pPr>
                <a:endParaRPr lang="en-US" sz="2600" kern="0" dirty="0">
                  <a:solidFill>
                    <a:sysClr val="windowText" lastClr="000000"/>
                  </a:solidFill>
                </a:endParaRPr>
              </a:p>
            </p:txBody>
          </p:sp>
        </p:grpSp>
      </p:grpSp>
      <p:grpSp>
        <p:nvGrpSpPr>
          <p:cNvPr id="37" name="Group 36"/>
          <p:cNvGrpSpPr/>
          <p:nvPr/>
        </p:nvGrpSpPr>
        <p:grpSpPr>
          <a:xfrm>
            <a:off x="8122641" y="1642525"/>
            <a:ext cx="3731386" cy="4849537"/>
            <a:chOff x="6019085" y="1047750"/>
            <a:chExt cx="2743915" cy="3566160"/>
          </a:xfrm>
        </p:grpSpPr>
        <p:grpSp>
          <p:nvGrpSpPr>
            <p:cNvPr id="38" name="Group 37"/>
            <p:cNvGrpSpPr/>
            <p:nvPr/>
          </p:nvGrpSpPr>
          <p:grpSpPr>
            <a:xfrm>
              <a:off x="6019085" y="1047750"/>
              <a:ext cx="2743915" cy="3566160"/>
              <a:chOff x="4264819" y="1554480"/>
              <a:chExt cx="3657600" cy="4754880"/>
            </a:xfrm>
          </p:grpSpPr>
          <p:sp>
            <p:nvSpPr>
              <p:cNvPr id="42" name="Rectangle 41"/>
              <p:cNvSpPr/>
              <p:nvPr/>
            </p:nvSpPr>
            <p:spPr bwMode="auto">
              <a:xfrm>
                <a:off x="4264819" y="2651760"/>
                <a:ext cx="3657600" cy="3657600"/>
              </a:xfrm>
              <a:prstGeom prst="rect">
                <a:avLst/>
              </a:prstGeom>
              <a:solidFill>
                <a:srgbClr val="505050"/>
              </a:solidFill>
              <a:ln w="9525" cap="flat" cmpd="sng" algn="ctr">
                <a:noFill/>
                <a:prstDash val="soli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defTabSz="1241712">
                  <a:defRPr/>
                </a:pPr>
                <a:endParaRPr lang="en-US" sz="2400" kern="0" dirty="0" smtClean="0">
                  <a:gradFill>
                    <a:gsLst>
                      <a:gs pos="0">
                        <a:srgbClr val="FFFFFF"/>
                      </a:gs>
                      <a:gs pos="100000">
                        <a:srgbClr val="FFFFFF"/>
                      </a:gs>
                    </a:gsLst>
                    <a:lin ang="5400000" scaled="0"/>
                  </a:gradFill>
                </a:endParaRPr>
              </a:p>
            </p:txBody>
          </p:sp>
          <p:sp>
            <p:nvSpPr>
              <p:cNvPr id="43" name="Rectangle 42"/>
              <p:cNvSpPr/>
              <p:nvPr/>
            </p:nvSpPr>
            <p:spPr bwMode="auto">
              <a:xfrm>
                <a:off x="4264819" y="1554480"/>
                <a:ext cx="3657600" cy="1097280"/>
              </a:xfrm>
              <a:prstGeom prst="rect">
                <a:avLst/>
              </a:prstGeom>
              <a:solidFill>
                <a:srgbClr val="DC3C00"/>
              </a:solidFill>
              <a:ln w="25400"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1448">
                  <a:spcBef>
                    <a:spcPts val="428"/>
                  </a:spcBef>
                  <a:defRPr/>
                </a:pPr>
                <a:r>
                  <a:rPr lang="en-US" sz="2800" kern="0" dirty="0" smtClean="0">
                    <a:gradFill>
                      <a:gsLst>
                        <a:gs pos="0">
                          <a:sysClr val="window" lastClr="FFFFFF"/>
                        </a:gs>
                        <a:gs pos="100000">
                          <a:sysClr val="window" lastClr="FFFFFF"/>
                        </a:gs>
                      </a:gsLst>
                      <a:lin ang="16200000" scaled="0"/>
                    </a:gradFill>
                    <a:latin typeface="Segoe UI Light" pitchFamily="34" charset="0"/>
                  </a:rPr>
                  <a:t>Engineered for</a:t>
                </a:r>
              </a:p>
              <a:p>
                <a:pPr defTabSz="931448">
                  <a:spcBef>
                    <a:spcPts val="428"/>
                  </a:spcBef>
                  <a:defRPr/>
                </a:pPr>
                <a:r>
                  <a:rPr lang="en-US" sz="2800" kern="0" dirty="0" smtClean="0">
                    <a:gradFill>
                      <a:gsLst>
                        <a:gs pos="0">
                          <a:sysClr val="window" lastClr="FFFFFF"/>
                        </a:gs>
                        <a:gs pos="100000">
                          <a:sysClr val="window" lastClr="FFFFFF"/>
                        </a:gs>
                      </a:gsLst>
                      <a:lin ang="16200000" scaled="0"/>
                    </a:gradFill>
                    <a:latin typeface="Segoe UI Light" pitchFamily="34" charset="0"/>
                  </a:rPr>
                  <a:t>O</a:t>
                </a:r>
                <a:r>
                  <a:rPr lang="en-US" sz="2800" kern="0" dirty="0" err="1" smtClean="0">
                    <a:gradFill>
                      <a:gsLst>
                        <a:gs pos="0">
                          <a:sysClr val="window" lastClr="FFFFFF"/>
                        </a:gs>
                        <a:gs pos="100000">
                          <a:sysClr val="window" lastClr="FFFFFF"/>
                        </a:gs>
                      </a:gsLst>
                      <a:lin ang="16200000" scaled="0"/>
                    </a:gradFill>
                    <a:latin typeface="Segoe UI Light" pitchFamily="34" charset="0"/>
                  </a:rPr>
                  <a:t>ptimal</a:t>
                </a:r>
                <a:r>
                  <a:rPr lang="en-US" sz="2800" kern="0" dirty="0" smtClean="0">
                    <a:gradFill>
                      <a:gsLst>
                        <a:gs pos="0">
                          <a:sysClr val="window" lastClr="FFFFFF"/>
                        </a:gs>
                        <a:gs pos="100000">
                          <a:sysClr val="window" lastClr="FFFFFF"/>
                        </a:gs>
                      </a:gsLst>
                      <a:lin ang="16200000" scaled="0"/>
                    </a:gradFill>
                    <a:latin typeface="Segoe UI Light" pitchFamily="34" charset="0"/>
                  </a:rPr>
                  <a:t> Value</a:t>
                </a:r>
              </a:p>
            </p:txBody>
          </p:sp>
        </p:grpSp>
        <p:grpSp>
          <p:nvGrpSpPr>
            <p:cNvPr id="39" name="Group 38"/>
            <p:cNvGrpSpPr/>
            <p:nvPr/>
          </p:nvGrpSpPr>
          <p:grpSpPr>
            <a:xfrm>
              <a:off x="6728575" y="2189542"/>
              <a:ext cx="1399699" cy="2117374"/>
              <a:chOff x="6728575" y="2189542"/>
              <a:chExt cx="1399699" cy="2117374"/>
            </a:xfrm>
          </p:grpSpPr>
          <p:pic>
            <p:nvPicPr>
              <p:cNvPr id="40" name="Picture 39" descr="\\MAGNUM\Projects\Microsoft\Cloud Power FY12\Design\ICONS_PNG\Lower_Energy_Costs.png"/>
              <p:cNvPicPr>
                <a:picLocks noChangeAspect="1" noChangeArrowheads="1"/>
              </p:cNvPicPr>
              <p:nvPr/>
            </p:nvPicPr>
            <p:blipFill>
              <a:blip r:embed="rId5" cstate="print">
                <a:lum bright="100000"/>
              </a:blip>
              <a:srcRect/>
              <a:stretch>
                <a:fillRect/>
              </a:stretch>
            </p:blipFill>
            <p:spPr bwMode="auto">
              <a:xfrm>
                <a:off x="6728575" y="3101964"/>
                <a:ext cx="1399699" cy="1204952"/>
              </a:xfrm>
              <a:prstGeom prst="rect">
                <a:avLst/>
              </a:prstGeom>
              <a:noFill/>
            </p:spPr>
          </p:pic>
          <p:pic>
            <p:nvPicPr>
              <p:cNvPr id="41" name="Picture 2" descr="\\MAGNUM\Projects\Microsoft\Cloud Power FY12\Design\ICONS_PNG\Tower.png"/>
              <p:cNvPicPr>
                <a:picLocks noChangeAspect="1" noChangeArrowheads="1"/>
              </p:cNvPicPr>
              <p:nvPr/>
            </p:nvPicPr>
            <p:blipFill rotWithShape="1">
              <a:blip r:embed="rId6" cstate="print">
                <a:lum bright="100000"/>
              </a:blip>
              <a:srcRect l="25122" t="8964" r="25122" b="8964"/>
              <a:stretch/>
            </p:blipFill>
            <p:spPr bwMode="auto">
              <a:xfrm>
                <a:off x="7070770" y="2189542"/>
                <a:ext cx="760744" cy="1106538"/>
              </a:xfrm>
              <a:prstGeom prst="rect">
                <a:avLst/>
              </a:prstGeom>
              <a:noFill/>
            </p:spPr>
          </p:pic>
        </p:grpSp>
      </p:grpSp>
      <p:sp>
        <p:nvSpPr>
          <p:cNvPr id="44" name="Rectangle 43"/>
          <p:cNvSpPr/>
          <p:nvPr/>
        </p:nvSpPr>
        <p:spPr bwMode="auto">
          <a:xfrm>
            <a:off x="426717" y="2761648"/>
            <a:ext cx="3730024" cy="3730413"/>
          </a:xfrm>
          <a:prstGeom prst="rect">
            <a:avLst/>
          </a:prstGeom>
          <a:solidFill>
            <a:srgbClr val="D2D2D2">
              <a:alpha val="96000"/>
            </a:srgbClr>
          </a:solidFill>
          <a:ln w="25400" cap="flat" cmpd="sng" algn="ctr">
            <a:noFill/>
            <a:prstDash val="solid"/>
          </a:ln>
          <a:effectLst/>
        </p:spPr>
        <p:txBody>
          <a:bodyPr tIns="91440" rIns="182880" bIns="91440" rtlCol="0" anchor="t" anchorCtr="0"/>
          <a:lstStyle/>
          <a:p>
            <a:pPr marL="291436" indent="-291436" defTabSz="914400">
              <a:buFont typeface="Arial" panose="020B0604020202020204" pitchFamily="34" charset="0"/>
              <a:buChar char="•"/>
              <a:defRPr/>
            </a:pPr>
            <a:r>
              <a:rPr lang="en-US" sz="1836" kern="0" dirty="0" smtClean="0">
                <a:solidFill>
                  <a:srgbClr val="505050"/>
                </a:solidFill>
                <a:cs typeface="Segoe UI Light" panose="020B0502040204020203" pitchFamily="34" charset="0"/>
              </a:rPr>
              <a:t>Relational and non-relational data in a single appliance</a:t>
            </a:r>
          </a:p>
          <a:p>
            <a:pPr marL="291436" indent="-291436" defTabSz="914400">
              <a:buFont typeface="Arial" panose="020B0604020202020204" pitchFamily="34" charset="0"/>
              <a:buChar char="•"/>
              <a:defRPr/>
            </a:pPr>
            <a:endParaRPr lang="en-US" sz="1836" kern="0" dirty="0" smtClean="0">
              <a:solidFill>
                <a:srgbClr val="505050"/>
              </a:solidFill>
              <a:cs typeface="Segoe UI Light" panose="020B0502040204020203" pitchFamily="34" charset="0"/>
            </a:endParaRPr>
          </a:p>
          <a:p>
            <a:pPr marL="291436" indent="-291436" defTabSz="914400">
              <a:buFont typeface="Arial" panose="020B0604020202020204" pitchFamily="34" charset="0"/>
              <a:buChar char="•"/>
              <a:defRPr/>
            </a:pPr>
            <a:r>
              <a:rPr lang="en-US" sz="1836" kern="0" dirty="0" smtClean="0">
                <a:solidFill>
                  <a:srgbClr val="505050"/>
                </a:solidFill>
                <a:cs typeface="Segoe UI Light" panose="020B0502040204020203" pitchFamily="34" charset="0"/>
              </a:rPr>
              <a:t>Enterprise-ready Hadoop</a:t>
            </a:r>
          </a:p>
          <a:p>
            <a:pPr marL="291436" indent="-291436" defTabSz="914400">
              <a:buFont typeface="Arial" panose="020B0604020202020204" pitchFamily="34" charset="0"/>
              <a:buChar char="•"/>
              <a:defRPr/>
            </a:pPr>
            <a:endParaRPr lang="en-US" sz="1836" kern="0" dirty="0" smtClean="0">
              <a:solidFill>
                <a:srgbClr val="505050"/>
              </a:solidFill>
              <a:cs typeface="Segoe UI Light" panose="020B0502040204020203" pitchFamily="34" charset="0"/>
            </a:endParaRPr>
          </a:p>
          <a:p>
            <a:pPr marL="291436" indent="-291436" defTabSz="914400">
              <a:buFont typeface="Arial" panose="020B0604020202020204" pitchFamily="34" charset="0"/>
              <a:buChar char="•"/>
              <a:defRPr/>
            </a:pPr>
            <a:r>
              <a:rPr lang="en-US" sz="1836" kern="0" dirty="0" smtClean="0">
                <a:solidFill>
                  <a:srgbClr val="505050"/>
                </a:solidFill>
                <a:cs typeface="Segoe UI Light" panose="020B0502040204020203" pitchFamily="34" charset="0"/>
              </a:rPr>
              <a:t>Integrated querying across Hadoop and PDW using T-SQL</a:t>
            </a:r>
          </a:p>
          <a:p>
            <a:pPr marL="291436" indent="-291436" defTabSz="914400">
              <a:buFont typeface="Arial" panose="020B0604020202020204" pitchFamily="34" charset="0"/>
              <a:buChar char="•"/>
              <a:defRPr/>
            </a:pPr>
            <a:endParaRPr lang="en-US" sz="1836" kern="0" dirty="0" smtClean="0">
              <a:solidFill>
                <a:srgbClr val="505050"/>
              </a:solidFill>
              <a:cs typeface="Segoe UI Light" panose="020B0502040204020203" pitchFamily="34" charset="0"/>
            </a:endParaRPr>
          </a:p>
          <a:p>
            <a:pPr marL="291436" indent="-291436" defTabSz="914400">
              <a:buFont typeface="Arial" panose="020B0604020202020204" pitchFamily="34" charset="0"/>
              <a:buChar char="•"/>
              <a:defRPr/>
            </a:pPr>
            <a:r>
              <a:rPr lang="en-US" sz="1836" kern="0" dirty="0" smtClean="0">
                <a:solidFill>
                  <a:srgbClr val="505050"/>
                </a:solidFill>
                <a:cs typeface="Segoe UI Light" panose="020B0502040204020203" pitchFamily="34" charset="0"/>
              </a:rPr>
              <a:t>Direct integration with Microsoft BI tools such as Microsoft Excel</a:t>
            </a:r>
          </a:p>
        </p:txBody>
      </p:sp>
      <p:sp>
        <p:nvSpPr>
          <p:cNvPr id="45" name="Rectangle 44"/>
          <p:cNvSpPr/>
          <p:nvPr/>
        </p:nvSpPr>
        <p:spPr bwMode="auto">
          <a:xfrm>
            <a:off x="4279441" y="2761648"/>
            <a:ext cx="3731387" cy="3730413"/>
          </a:xfrm>
          <a:prstGeom prst="rect">
            <a:avLst/>
          </a:prstGeom>
          <a:solidFill>
            <a:srgbClr val="D2D2D2">
              <a:alpha val="96000"/>
            </a:srgbClr>
          </a:solidFill>
          <a:ln w="25400" cap="flat" cmpd="sng" algn="ctr">
            <a:noFill/>
            <a:prstDash val="solid"/>
          </a:ln>
          <a:effectLst/>
        </p:spPr>
        <p:txBody>
          <a:bodyPr tIns="91440" rIns="182880" bIns="91440" rtlCol="0" anchor="t" anchorCtr="0"/>
          <a:lstStyle/>
          <a:p>
            <a:pPr marL="291436" indent="-291436" defTabSz="914400">
              <a:buFont typeface="Arial" panose="020B0604020202020204" pitchFamily="34" charset="0"/>
              <a:buChar char="•"/>
              <a:defRPr/>
            </a:pPr>
            <a:r>
              <a:rPr lang="en-US" sz="1836" kern="0" dirty="0" smtClean="0">
                <a:solidFill>
                  <a:srgbClr val="505050"/>
                </a:solidFill>
                <a:cs typeface="Segoe UI Light" panose="020B0502040204020203" pitchFamily="34" charset="0"/>
              </a:rPr>
              <a:t>Near real-time performance with In-Memory Columnstore</a:t>
            </a:r>
          </a:p>
          <a:p>
            <a:pPr marL="291436" indent="-291436" defTabSz="914400">
              <a:buFont typeface="Arial" panose="020B0604020202020204" pitchFamily="34" charset="0"/>
              <a:buChar char="•"/>
              <a:defRPr/>
            </a:pPr>
            <a:endParaRPr lang="en-US" sz="1836" kern="0" dirty="0" smtClean="0">
              <a:solidFill>
                <a:srgbClr val="505050"/>
              </a:solidFill>
              <a:cs typeface="Segoe UI Light" panose="020B0502040204020203" pitchFamily="34" charset="0"/>
            </a:endParaRPr>
          </a:p>
          <a:p>
            <a:pPr marL="291436" indent="-291436" defTabSz="914400">
              <a:buFont typeface="Arial" panose="020B0604020202020204" pitchFamily="34" charset="0"/>
              <a:buChar char="•"/>
              <a:defRPr/>
            </a:pPr>
            <a:r>
              <a:rPr lang="en-US" sz="1836" kern="0" dirty="0" smtClean="0">
                <a:solidFill>
                  <a:srgbClr val="505050"/>
                </a:solidFill>
                <a:cs typeface="Segoe UI Light" panose="020B0502040204020203" pitchFamily="34" charset="0"/>
              </a:rPr>
              <a:t>Ability to scale out to accommodate growing data</a:t>
            </a:r>
          </a:p>
          <a:p>
            <a:pPr marL="291436" indent="-291436" defTabSz="914400">
              <a:buFont typeface="Arial" panose="020B0604020202020204" pitchFamily="34" charset="0"/>
              <a:buChar char="•"/>
              <a:defRPr/>
            </a:pPr>
            <a:endParaRPr lang="en-US" sz="1836" kern="0" dirty="0" smtClean="0">
              <a:solidFill>
                <a:srgbClr val="505050"/>
              </a:solidFill>
              <a:cs typeface="Segoe UI Light" panose="020B0502040204020203" pitchFamily="34" charset="0"/>
            </a:endParaRPr>
          </a:p>
          <a:p>
            <a:pPr marL="291436" indent="-291436" defTabSz="914400">
              <a:buFont typeface="Arial" panose="020B0604020202020204" pitchFamily="34" charset="0"/>
              <a:buChar char="•"/>
              <a:defRPr/>
            </a:pPr>
            <a:r>
              <a:rPr lang="en-US" sz="1836" kern="0" dirty="0" smtClean="0">
                <a:solidFill>
                  <a:srgbClr val="505050"/>
                </a:solidFill>
                <a:cs typeface="Segoe UI Light" panose="020B0502040204020203" pitchFamily="34" charset="0"/>
              </a:rPr>
              <a:t>Removal of data warehouse bottlenecks with MPP SQL Server</a:t>
            </a:r>
          </a:p>
          <a:p>
            <a:pPr marL="291436" indent="-291436" defTabSz="914400">
              <a:buFont typeface="Arial" panose="020B0604020202020204" pitchFamily="34" charset="0"/>
              <a:buChar char="•"/>
              <a:defRPr/>
            </a:pPr>
            <a:endParaRPr lang="en-US" sz="1836" kern="0" dirty="0" smtClean="0">
              <a:solidFill>
                <a:srgbClr val="505050"/>
              </a:solidFill>
              <a:cs typeface="Segoe UI Light" panose="020B0502040204020203" pitchFamily="34" charset="0"/>
            </a:endParaRPr>
          </a:p>
          <a:p>
            <a:pPr marL="291436" indent="-291436" defTabSz="914400">
              <a:buFont typeface="Arial" panose="020B0604020202020204" pitchFamily="34" charset="0"/>
              <a:buChar char="•"/>
              <a:defRPr/>
            </a:pPr>
            <a:r>
              <a:rPr lang="en-US" sz="1836" kern="0" dirty="0" smtClean="0">
                <a:solidFill>
                  <a:srgbClr val="505050"/>
                </a:solidFill>
                <a:cs typeface="Segoe UI Light" panose="020B0502040204020203" pitchFamily="34" charset="0"/>
              </a:rPr>
              <a:t>Concurrency that fuels rapid adoption</a:t>
            </a:r>
          </a:p>
        </p:txBody>
      </p:sp>
      <p:sp>
        <p:nvSpPr>
          <p:cNvPr id="46" name="Rectangle 45"/>
          <p:cNvSpPr/>
          <p:nvPr/>
        </p:nvSpPr>
        <p:spPr bwMode="auto">
          <a:xfrm>
            <a:off x="8126025" y="2761648"/>
            <a:ext cx="3728002" cy="3730413"/>
          </a:xfrm>
          <a:prstGeom prst="rect">
            <a:avLst/>
          </a:prstGeom>
          <a:solidFill>
            <a:srgbClr val="D2D2D2">
              <a:alpha val="96000"/>
            </a:srgbClr>
          </a:solidFill>
          <a:ln w="25400" cap="flat" cmpd="sng" algn="ctr">
            <a:noFill/>
            <a:prstDash val="solid"/>
          </a:ln>
          <a:effectLst/>
        </p:spPr>
        <p:txBody>
          <a:bodyPr tIns="91440" rIns="182880" bIns="91440" rtlCol="0" anchor="t" anchorCtr="0"/>
          <a:lstStyle/>
          <a:p>
            <a:pPr marL="291436" indent="-291436" defTabSz="914400">
              <a:buFont typeface="Arial" panose="020B0604020202020204" pitchFamily="34" charset="0"/>
              <a:buChar char="•"/>
              <a:defRPr/>
            </a:pPr>
            <a:r>
              <a:rPr lang="en-US" sz="1836" kern="0" dirty="0" smtClean="0">
                <a:solidFill>
                  <a:srgbClr val="505050"/>
                </a:solidFill>
                <a:cs typeface="Segoe UI Light" panose="020B0502040204020203" pitchFamily="34" charset="0"/>
              </a:rPr>
              <a:t>Industry’s lowest data warehouse appliance price per terabyte</a:t>
            </a:r>
          </a:p>
          <a:p>
            <a:pPr marL="291436" indent="-291436" defTabSz="914400">
              <a:buFont typeface="Arial" panose="020B0604020202020204" pitchFamily="34" charset="0"/>
              <a:buChar char="•"/>
              <a:defRPr/>
            </a:pPr>
            <a:endParaRPr lang="en-US" sz="1836" kern="0" dirty="0" smtClean="0">
              <a:solidFill>
                <a:srgbClr val="505050"/>
              </a:solidFill>
              <a:cs typeface="Segoe UI Light" panose="020B0502040204020203" pitchFamily="34" charset="0"/>
            </a:endParaRPr>
          </a:p>
          <a:p>
            <a:pPr marL="291436" indent="-291436" defTabSz="914400">
              <a:buFont typeface="Arial" panose="020B0604020202020204" pitchFamily="34" charset="0"/>
              <a:buChar char="•"/>
              <a:defRPr/>
            </a:pPr>
            <a:r>
              <a:rPr lang="en-US" sz="1836" kern="0" dirty="0" smtClean="0">
                <a:solidFill>
                  <a:srgbClr val="505050"/>
                </a:solidFill>
                <a:cs typeface="Segoe UI Light" panose="020B0502040204020203" pitchFamily="34" charset="0"/>
              </a:rPr>
              <a:t>Value through a single appliance solution</a:t>
            </a:r>
          </a:p>
          <a:p>
            <a:pPr marL="291436" indent="-291436" defTabSz="914400">
              <a:buFont typeface="Arial" panose="020B0604020202020204" pitchFamily="34" charset="0"/>
              <a:buChar char="•"/>
              <a:defRPr/>
            </a:pPr>
            <a:endParaRPr lang="en-US" sz="1836" kern="0" dirty="0" smtClean="0">
              <a:solidFill>
                <a:srgbClr val="505050"/>
              </a:solidFill>
              <a:cs typeface="Segoe UI Light" panose="020B0502040204020203" pitchFamily="34" charset="0"/>
            </a:endParaRPr>
          </a:p>
          <a:p>
            <a:pPr marL="291436" indent="-291436" defTabSz="914400">
              <a:buFont typeface="Arial" panose="020B0604020202020204" pitchFamily="34" charset="0"/>
              <a:buChar char="•"/>
              <a:defRPr/>
            </a:pPr>
            <a:r>
              <a:rPr lang="en-US" sz="1836" kern="0" dirty="0" smtClean="0">
                <a:solidFill>
                  <a:srgbClr val="505050"/>
                </a:solidFill>
                <a:cs typeface="Segoe UI Light" panose="020B0502040204020203" pitchFamily="34" charset="0"/>
              </a:rPr>
              <a:t>Value with flexible hardware options using commodity hardware</a:t>
            </a:r>
          </a:p>
          <a:p>
            <a:pPr marL="291436" indent="-291436" defTabSz="914400">
              <a:buFont typeface="Arial" panose="020B0604020202020204" pitchFamily="34" charset="0"/>
              <a:buChar char="•"/>
              <a:defRPr/>
            </a:pPr>
            <a:endParaRPr lang="en-US" sz="1836" b="1" kern="0" dirty="0" smtClean="0">
              <a:solidFill>
                <a:srgbClr val="505050"/>
              </a:solidFill>
              <a:cs typeface="Segoe UI Light" panose="020B0502040204020203" pitchFamily="34" charset="0"/>
            </a:endParaRPr>
          </a:p>
        </p:txBody>
      </p:sp>
    </p:spTree>
    <p:extLst>
      <p:ext uri="{BB962C8B-B14F-4D97-AF65-F5344CB8AC3E}">
        <p14:creationId xmlns:p14="http://schemas.microsoft.com/office/powerpoint/2010/main" val="297548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decel="10000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decel="10000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0-#ppt_w/2"/>
                                          </p:val>
                                        </p:tav>
                                        <p:tav tm="100000">
                                          <p:val>
                                            <p:strVal val="#ppt_x"/>
                                          </p:val>
                                        </p:tav>
                                      </p:tavLst>
                                    </p:anim>
                                    <p:anim calcmode="lin" valueType="num">
                                      <p:cBhvr additive="base">
                                        <p:cTn id="30"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Group 133"/>
          <p:cNvGrpSpPr/>
          <p:nvPr/>
        </p:nvGrpSpPr>
        <p:grpSpPr>
          <a:xfrm>
            <a:off x="3528300" y="1126070"/>
            <a:ext cx="5699709" cy="5618702"/>
            <a:chOff x="134224" y="1116970"/>
            <a:chExt cx="5588457" cy="5509031"/>
          </a:xfrm>
        </p:grpSpPr>
        <p:grpSp>
          <p:nvGrpSpPr>
            <p:cNvPr id="148" name="Group 147"/>
            <p:cNvGrpSpPr/>
            <p:nvPr/>
          </p:nvGrpSpPr>
          <p:grpSpPr>
            <a:xfrm>
              <a:off x="134224" y="1116970"/>
              <a:ext cx="5588457" cy="5509031"/>
              <a:chOff x="127682" y="1108537"/>
              <a:chExt cx="5588457" cy="5509031"/>
            </a:xfrm>
          </p:grpSpPr>
          <p:sp>
            <p:nvSpPr>
              <p:cNvPr id="150" name="TextBox 149"/>
              <p:cNvSpPr txBox="1"/>
              <p:nvPr/>
            </p:nvSpPr>
            <p:spPr>
              <a:xfrm>
                <a:off x="127682" y="4767439"/>
                <a:ext cx="730841" cy="469103"/>
              </a:xfrm>
              <a:prstGeom prst="rect">
                <a:avLst/>
              </a:prstGeom>
              <a:noFill/>
            </p:spPr>
            <p:txBody>
              <a:bodyPr wrap="none" rtlCol="0">
                <a:spAutoFit/>
              </a:bodyPr>
              <a:lstStyle/>
              <a:p>
                <a:r>
                  <a:rPr lang="en-US" sz="1224" dirty="0">
                    <a:solidFill>
                      <a:srgbClr val="7FBA00"/>
                    </a:solidFill>
                    <a:latin typeface="Segoe UI Light"/>
                  </a:rPr>
                  <a:t>IB and</a:t>
                </a:r>
              </a:p>
              <a:p>
                <a:r>
                  <a:rPr lang="en-US" sz="1224" dirty="0">
                    <a:solidFill>
                      <a:srgbClr val="7FBA00"/>
                    </a:solidFill>
                    <a:latin typeface="Segoe UI Light"/>
                  </a:rPr>
                  <a:t>Ethernet</a:t>
                </a:r>
              </a:p>
            </p:txBody>
          </p:sp>
          <p:grpSp>
            <p:nvGrpSpPr>
              <p:cNvPr id="151" name="Group 150"/>
              <p:cNvGrpSpPr/>
              <p:nvPr/>
            </p:nvGrpSpPr>
            <p:grpSpPr>
              <a:xfrm>
                <a:off x="772902" y="1108537"/>
                <a:ext cx="4943237" cy="5509031"/>
                <a:chOff x="772902" y="1108537"/>
                <a:chExt cx="4943237" cy="5509031"/>
              </a:xfrm>
            </p:grpSpPr>
            <p:sp>
              <p:nvSpPr>
                <p:cNvPr id="153" name="Rectangle 152"/>
                <p:cNvSpPr/>
                <p:nvPr/>
              </p:nvSpPr>
              <p:spPr>
                <a:xfrm>
                  <a:off x="1064773" y="3168412"/>
                  <a:ext cx="2633906" cy="557044"/>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HST04</a:t>
                  </a:r>
                  <a:endParaRPr lang="en-US" sz="1836" dirty="0">
                    <a:solidFill>
                      <a:srgbClr val="505050"/>
                    </a:solidFill>
                  </a:endParaRPr>
                </a:p>
              </p:txBody>
            </p:sp>
            <p:sp>
              <p:nvSpPr>
                <p:cNvPr id="154" name="Rounded Rectangle 153"/>
                <p:cNvSpPr/>
                <p:nvPr/>
              </p:nvSpPr>
              <p:spPr>
                <a:xfrm>
                  <a:off x="3998217" y="3908168"/>
                  <a:ext cx="1709239" cy="1292769"/>
                </a:xfrm>
                <a:prstGeom prst="roundRect">
                  <a:avLst>
                    <a:gd name="adj" fmla="val 4372"/>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1836" dirty="0">
                      <a:solidFill>
                        <a:srgbClr val="505050"/>
                      </a:solidFill>
                    </a:rPr>
                    <a:t>JBOD</a:t>
                  </a:r>
                </a:p>
              </p:txBody>
            </p:sp>
            <p:cxnSp>
              <p:nvCxnSpPr>
                <p:cNvPr id="155" name="Elbow Connector 154"/>
                <p:cNvCxnSpPr/>
                <p:nvPr/>
              </p:nvCxnSpPr>
              <p:spPr>
                <a:xfrm rot="10800000" flipV="1">
                  <a:off x="772902" y="2780047"/>
                  <a:ext cx="280194" cy="793939"/>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56" name="Elbow Connector 155"/>
                <p:cNvCxnSpPr/>
                <p:nvPr/>
              </p:nvCxnSpPr>
              <p:spPr>
                <a:xfrm rot="5400000" flipH="1" flipV="1">
                  <a:off x="572190" y="3649068"/>
                  <a:ext cx="683039" cy="27877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59" name="Elbow Connector 158"/>
                <p:cNvCxnSpPr/>
                <p:nvPr/>
              </p:nvCxnSpPr>
              <p:spPr>
                <a:xfrm rot="5400000" flipH="1" flipV="1">
                  <a:off x="521184" y="4342777"/>
                  <a:ext cx="787640" cy="282216"/>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60" name="TextBox 159"/>
                <p:cNvSpPr txBox="1"/>
                <p:nvPr/>
              </p:nvSpPr>
              <p:spPr>
                <a:xfrm>
                  <a:off x="3859269" y="3681552"/>
                  <a:ext cx="1473545" cy="280718"/>
                </a:xfrm>
                <a:prstGeom prst="rect">
                  <a:avLst/>
                </a:prstGeom>
                <a:noFill/>
              </p:spPr>
              <p:txBody>
                <a:bodyPr wrap="none" rtlCol="0">
                  <a:spAutoFit/>
                </a:bodyPr>
                <a:lstStyle/>
                <a:p>
                  <a:r>
                    <a:rPr lang="en-US" sz="1224" dirty="0">
                      <a:solidFill>
                        <a:srgbClr val="7FBA00"/>
                      </a:solidFill>
                      <a:latin typeface="Segoe UI Light"/>
                    </a:rPr>
                    <a:t>Direct attached SAS</a:t>
                  </a:r>
                </a:p>
              </p:txBody>
            </p:sp>
            <p:grpSp>
              <p:nvGrpSpPr>
                <p:cNvPr id="162" name="Group 161"/>
                <p:cNvGrpSpPr/>
                <p:nvPr/>
              </p:nvGrpSpPr>
              <p:grpSpPr>
                <a:xfrm>
                  <a:off x="1081384" y="5264107"/>
                  <a:ext cx="2633906" cy="1222000"/>
                  <a:chOff x="1064773" y="3914648"/>
                  <a:chExt cx="2633906" cy="1222000"/>
                </a:xfrm>
              </p:grpSpPr>
              <p:grpSp>
                <p:nvGrpSpPr>
                  <p:cNvPr id="191" name="Group 190"/>
                  <p:cNvGrpSpPr/>
                  <p:nvPr/>
                </p:nvGrpSpPr>
                <p:grpSpPr>
                  <a:xfrm>
                    <a:off x="1064773" y="4579604"/>
                    <a:ext cx="2633906" cy="557044"/>
                    <a:chOff x="1064773" y="4660884"/>
                    <a:chExt cx="2633906" cy="557044"/>
                  </a:xfrm>
                </p:grpSpPr>
                <p:sp>
                  <p:nvSpPr>
                    <p:cNvPr id="195" name="Rectangle 194"/>
                    <p:cNvSpPr/>
                    <p:nvPr/>
                  </p:nvSpPr>
                  <p:spPr>
                    <a:xfrm>
                      <a:off x="1064773" y="4660884"/>
                      <a:ext cx="2633906" cy="557044"/>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smtClean="0">
                          <a:solidFill>
                            <a:srgbClr val="505050"/>
                          </a:solidFill>
                        </a:rPr>
                        <a:t>HSA01</a:t>
                      </a:r>
                      <a:endParaRPr lang="en-US" sz="1224" dirty="0">
                        <a:solidFill>
                          <a:srgbClr val="505050"/>
                        </a:solidFill>
                      </a:endParaRPr>
                    </a:p>
                  </p:txBody>
                </p:sp>
                <p:sp>
                  <p:nvSpPr>
                    <p:cNvPr id="196" name="Rectangle 195"/>
                    <p:cNvSpPr/>
                    <p:nvPr/>
                  </p:nvSpPr>
                  <p:spPr>
                    <a:xfrm>
                      <a:off x="1139253" y="4719023"/>
                      <a:ext cx="1991532" cy="440766"/>
                    </a:xfrm>
                    <a:prstGeom prst="rect">
                      <a:avLst/>
                    </a:prstGeom>
                    <a:solidFill>
                      <a:srgbClr val="0070C0"/>
                    </a:solidFill>
                    <a:ln>
                      <a:solidFill>
                        <a:srgbClr val="0072C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Compute </a:t>
                      </a:r>
                      <a:r>
                        <a:rPr lang="en-US" sz="1632" dirty="0" smtClean="0">
                          <a:solidFill>
                            <a:srgbClr val="FFFFFF"/>
                          </a:solidFill>
                        </a:rPr>
                        <a:t>1</a:t>
                      </a:r>
                      <a:endParaRPr lang="en-US" sz="1632" dirty="0">
                        <a:solidFill>
                          <a:srgbClr val="FFFFFF"/>
                        </a:solidFill>
                      </a:endParaRPr>
                    </a:p>
                  </p:txBody>
                </p:sp>
              </p:grpSp>
              <p:grpSp>
                <p:nvGrpSpPr>
                  <p:cNvPr id="192" name="Group 191"/>
                  <p:cNvGrpSpPr/>
                  <p:nvPr/>
                </p:nvGrpSpPr>
                <p:grpSpPr>
                  <a:xfrm>
                    <a:off x="1064773" y="3914648"/>
                    <a:ext cx="2633906" cy="557044"/>
                    <a:chOff x="1064773" y="3914648"/>
                    <a:chExt cx="2633906" cy="557044"/>
                  </a:xfrm>
                </p:grpSpPr>
                <p:sp>
                  <p:nvSpPr>
                    <p:cNvPr id="193" name="Rectangle 192"/>
                    <p:cNvSpPr/>
                    <p:nvPr/>
                  </p:nvSpPr>
                  <p:spPr>
                    <a:xfrm>
                      <a:off x="1064773" y="3914648"/>
                      <a:ext cx="2633906" cy="557044"/>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smtClean="0">
                          <a:solidFill>
                            <a:srgbClr val="505050"/>
                          </a:solidFill>
                        </a:rPr>
                        <a:t>HSA02</a:t>
                      </a:r>
                      <a:endParaRPr lang="en-US" sz="1224" dirty="0">
                        <a:solidFill>
                          <a:srgbClr val="505050"/>
                        </a:solidFill>
                      </a:endParaRPr>
                    </a:p>
                  </p:txBody>
                </p:sp>
                <p:sp>
                  <p:nvSpPr>
                    <p:cNvPr id="194" name="Rectangle 193"/>
                    <p:cNvSpPr/>
                    <p:nvPr/>
                  </p:nvSpPr>
                  <p:spPr>
                    <a:xfrm>
                      <a:off x="1119371" y="3987850"/>
                      <a:ext cx="2011413" cy="440766"/>
                    </a:xfrm>
                    <a:prstGeom prst="rect">
                      <a:avLst/>
                    </a:prstGeom>
                    <a:solidFill>
                      <a:srgbClr val="0070C0"/>
                    </a:solidFill>
                    <a:ln>
                      <a:solidFill>
                        <a:srgbClr val="0072C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Compute </a:t>
                      </a:r>
                      <a:r>
                        <a:rPr lang="en-US" sz="1632" dirty="0" smtClean="0">
                          <a:solidFill>
                            <a:srgbClr val="FFFFFF"/>
                          </a:solidFill>
                        </a:rPr>
                        <a:t>2</a:t>
                      </a:r>
                      <a:endParaRPr lang="en-US" sz="1632" dirty="0">
                        <a:solidFill>
                          <a:srgbClr val="FFFFFF"/>
                        </a:solidFill>
                      </a:endParaRPr>
                    </a:p>
                  </p:txBody>
                </p:sp>
              </p:grpSp>
            </p:grpSp>
            <p:sp>
              <p:nvSpPr>
                <p:cNvPr id="164" name="Rectangle 163"/>
                <p:cNvSpPr/>
                <p:nvPr/>
              </p:nvSpPr>
              <p:spPr>
                <a:xfrm>
                  <a:off x="1064772" y="1781047"/>
                  <a:ext cx="2633906" cy="557044"/>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HST02</a:t>
                  </a:r>
                  <a:endParaRPr lang="en-US" sz="1836" dirty="0">
                    <a:solidFill>
                      <a:srgbClr val="505050"/>
                    </a:solidFill>
                  </a:endParaRPr>
                </a:p>
              </p:txBody>
            </p:sp>
            <p:cxnSp>
              <p:nvCxnSpPr>
                <p:cNvPr id="165" name="Elbow Connector 164"/>
                <p:cNvCxnSpPr/>
                <p:nvPr/>
              </p:nvCxnSpPr>
              <p:spPr>
                <a:xfrm rot="10800000">
                  <a:off x="1073830" y="4874613"/>
                  <a:ext cx="12700" cy="664956"/>
                </a:xfrm>
                <a:prstGeom prst="bentConnector3">
                  <a:avLst>
                    <a:gd name="adj1" fmla="val 2484299"/>
                  </a:avLst>
                </a:prstGeom>
              </p:spPr>
              <p:style>
                <a:lnRef idx="1">
                  <a:schemeClr val="accent1"/>
                </a:lnRef>
                <a:fillRef idx="0">
                  <a:schemeClr val="accent1"/>
                </a:fillRef>
                <a:effectRef idx="0">
                  <a:schemeClr val="accent1"/>
                </a:effectRef>
                <a:fontRef idx="minor">
                  <a:schemeClr val="tx1"/>
                </a:fontRef>
              </p:style>
            </p:cxnSp>
            <p:cxnSp>
              <p:nvCxnSpPr>
                <p:cNvPr id="166" name="Elbow Connector 165"/>
                <p:cNvCxnSpPr/>
                <p:nvPr/>
              </p:nvCxnSpPr>
              <p:spPr>
                <a:xfrm rot="10800000">
                  <a:off x="1065457" y="5539569"/>
                  <a:ext cx="12700" cy="664956"/>
                </a:xfrm>
                <a:prstGeom prst="bentConnector3">
                  <a:avLst>
                    <a:gd name="adj1" fmla="val 2440000"/>
                  </a:avLst>
                </a:prstGeom>
              </p:spPr>
              <p:style>
                <a:lnRef idx="1">
                  <a:schemeClr val="accent1"/>
                </a:lnRef>
                <a:fillRef idx="0">
                  <a:schemeClr val="accent1"/>
                </a:fillRef>
                <a:effectRef idx="0">
                  <a:schemeClr val="accent1"/>
                </a:effectRef>
                <a:fontRef idx="minor">
                  <a:schemeClr val="tx1"/>
                </a:fontRef>
              </p:style>
            </p:cxnSp>
            <p:sp>
              <p:nvSpPr>
                <p:cNvPr id="167" name="Rounded Rectangle 166"/>
                <p:cNvSpPr/>
                <p:nvPr/>
              </p:nvSpPr>
              <p:spPr>
                <a:xfrm>
                  <a:off x="4006900" y="5324799"/>
                  <a:ext cx="1709239" cy="1292769"/>
                </a:xfrm>
                <a:prstGeom prst="roundRect">
                  <a:avLst>
                    <a:gd name="adj" fmla="val 4372"/>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1836" dirty="0">
                      <a:solidFill>
                        <a:srgbClr val="505050"/>
                      </a:solidFill>
                    </a:rPr>
                    <a:t>JBOD</a:t>
                  </a:r>
                </a:p>
              </p:txBody>
            </p:sp>
            <p:grpSp>
              <p:nvGrpSpPr>
                <p:cNvPr id="168" name="Group 167"/>
                <p:cNvGrpSpPr/>
                <p:nvPr/>
              </p:nvGrpSpPr>
              <p:grpSpPr>
                <a:xfrm>
                  <a:off x="3706917" y="5539569"/>
                  <a:ext cx="308222" cy="663381"/>
                  <a:chOff x="3706917" y="5585090"/>
                  <a:chExt cx="308222" cy="650680"/>
                </a:xfrm>
              </p:grpSpPr>
              <p:cxnSp>
                <p:nvCxnSpPr>
                  <p:cNvPr id="189" name="Elbow Connector 188"/>
                  <p:cNvCxnSpPr/>
                  <p:nvPr/>
                </p:nvCxnSpPr>
                <p:spPr>
                  <a:xfrm flipV="1">
                    <a:off x="3706917" y="5949188"/>
                    <a:ext cx="308222" cy="28658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90" name="Elbow Connector 189"/>
                  <p:cNvCxnSpPr/>
                  <p:nvPr/>
                </p:nvCxnSpPr>
                <p:spPr>
                  <a:xfrm>
                    <a:off x="3708839" y="5585090"/>
                    <a:ext cx="299538" cy="361383"/>
                  </a:xfrm>
                  <a:prstGeom prst="bentConnector3">
                    <a:avLst/>
                  </a:prstGeom>
                </p:spPr>
                <p:style>
                  <a:lnRef idx="1">
                    <a:schemeClr val="accent1"/>
                  </a:lnRef>
                  <a:fillRef idx="0">
                    <a:schemeClr val="accent1"/>
                  </a:fillRef>
                  <a:effectRef idx="0">
                    <a:schemeClr val="accent1"/>
                  </a:effectRef>
                  <a:fontRef idx="minor">
                    <a:schemeClr val="tx1"/>
                  </a:fontRef>
                </p:style>
              </p:cxnSp>
            </p:grpSp>
            <p:cxnSp>
              <p:nvCxnSpPr>
                <p:cNvPr id="169" name="Elbow Connector 168"/>
                <p:cNvCxnSpPr/>
                <p:nvPr/>
              </p:nvCxnSpPr>
              <p:spPr>
                <a:xfrm rot="10800000" flipV="1">
                  <a:off x="1064773" y="2114412"/>
                  <a:ext cx="12700" cy="664605"/>
                </a:xfrm>
                <a:prstGeom prst="bentConnector3">
                  <a:avLst>
                    <a:gd name="adj1" fmla="val 2360000"/>
                  </a:avLst>
                </a:prstGeom>
              </p:spPr>
              <p:style>
                <a:lnRef idx="1">
                  <a:schemeClr val="accent1"/>
                </a:lnRef>
                <a:fillRef idx="0">
                  <a:schemeClr val="accent1"/>
                </a:fillRef>
                <a:effectRef idx="0">
                  <a:schemeClr val="accent1"/>
                </a:effectRef>
                <a:fontRef idx="minor">
                  <a:schemeClr val="tx1"/>
                </a:fontRef>
              </p:style>
            </p:cxnSp>
            <p:cxnSp>
              <p:nvCxnSpPr>
                <p:cNvPr id="170" name="Elbow Connector 169"/>
                <p:cNvCxnSpPr/>
                <p:nvPr/>
              </p:nvCxnSpPr>
              <p:spPr>
                <a:xfrm rot="10800000" flipV="1">
                  <a:off x="1064773" y="1454585"/>
                  <a:ext cx="12700" cy="664605"/>
                </a:xfrm>
                <a:prstGeom prst="bentConnector3">
                  <a:avLst>
                    <a:gd name="adj1" fmla="val 2360000"/>
                  </a:avLst>
                </a:prstGeom>
              </p:spPr>
              <p:style>
                <a:lnRef idx="1">
                  <a:schemeClr val="accent1"/>
                </a:lnRef>
                <a:fillRef idx="0">
                  <a:schemeClr val="accent1"/>
                </a:fillRef>
                <a:effectRef idx="0">
                  <a:schemeClr val="accent1"/>
                </a:effectRef>
                <a:fontRef idx="minor">
                  <a:schemeClr val="tx1"/>
                </a:fontRef>
              </p:style>
            </p:cxnSp>
            <p:sp>
              <p:nvSpPr>
                <p:cNvPr id="171" name="Rectangle 170"/>
                <p:cNvSpPr/>
                <p:nvPr/>
              </p:nvSpPr>
              <p:spPr>
                <a:xfrm>
                  <a:off x="1064772" y="1108537"/>
                  <a:ext cx="2633906" cy="557044"/>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HST01</a:t>
                  </a:r>
                  <a:endParaRPr lang="en-US" sz="1836" dirty="0">
                    <a:solidFill>
                      <a:srgbClr val="505050"/>
                    </a:solidFill>
                  </a:endParaRPr>
                </a:p>
              </p:txBody>
            </p:sp>
            <p:grpSp>
              <p:nvGrpSpPr>
                <p:cNvPr id="172" name="Group 171"/>
                <p:cNvGrpSpPr/>
                <p:nvPr/>
              </p:nvGrpSpPr>
              <p:grpSpPr>
                <a:xfrm>
                  <a:off x="1064772" y="3884857"/>
                  <a:ext cx="2633906" cy="1241519"/>
                  <a:chOff x="1051349" y="5298396"/>
                  <a:chExt cx="2633906" cy="1241519"/>
                </a:xfrm>
              </p:grpSpPr>
              <p:grpSp>
                <p:nvGrpSpPr>
                  <p:cNvPr id="181" name="Group 180"/>
                  <p:cNvGrpSpPr/>
                  <p:nvPr/>
                </p:nvGrpSpPr>
                <p:grpSpPr>
                  <a:xfrm>
                    <a:off x="1051349" y="5982871"/>
                    <a:ext cx="2633906" cy="557044"/>
                    <a:chOff x="1051349" y="6005173"/>
                    <a:chExt cx="2633906" cy="557044"/>
                  </a:xfrm>
                </p:grpSpPr>
                <p:sp>
                  <p:nvSpPr>
                    <p:cNvPr id="186" name="Rectangle 185"/>
                    <p:cNvSpPr/>
                    <p:nvPr/>
                  </p:nvSpPr>
                  <p:spPr>
                    <a:xfrm>
                      <a:off x="1051349" y="6005173"/>
                      <a:ext cx="2633906" cy="557044"/>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smtClean="0">
                          <a:solidFill>
                            <a:srgbClr val="505050"/>
                          </a:solidFill>
                        </a:rPr>
                        <a:t>HSA03</a:t>
                      </a:r>
                      <a:endParaRPr lang="en-US" sz="1224" dirty="0">
                        <a:solidFill>
                          <a:srgbClr val="505050"/>
                        </a:solidFill>
                      </a:endParaRPr>
                    </a:p>
                  </p:txBody>
                </p:sp>
                <p:sp>
                  <p:nvSpPr>
                    <p:cNvPr id="187" name="Rectangle 186"/>
                    <p:cNvSpPr/>
                    <p:nvPr/>
                  </p:nvSpPr>
                  <p:spPr>
                    <a:xfrm>
                      <a:off x="1119371" y="6063312"/>
                      <a:ext cx="961256" cy="440766"/>
                    </a:xfrm>
                    <a:prstGeom prst="rect">
                      <a:avLst/>
                    </a:prstGeom>
                    <a:solidFill>
                      <a:schemeClr val="accent2">
                        <a:lumMod val="60000"/>
                        <a:lumOff val="40000"/>
                      </a:schemeClr>
                    </a:solidFill>
                    <a:ln>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Data </a:t>
                      </a:r>
                      <a:r>
                        <a:rPr lang="en-US" sz="1632" dirty="0" smtClean="0">
                          <a:solidFill>
                            <a:srgbClr val="FFFFFF"/>
                          </a:solidFill>
                        </a:rPr>
                        <a:t>1</a:t>
                      </a:r>
                      <a:endParaRPr lang="en-US" sz="1632" dirty="0">
                        <a:solidFill>
                          <a:srgbClr val="FFFFFF"/>
                        </a:solidFill>
                      </a:endParaRPr>
                    </a:p>
                  </p:txBody>
                </p:sp>
                <p:sp>
                  <p:nvSpPr>
                    <p:cNvPr id="188" name="Rectangle 187"/>
                    <p:cNvSpPr/>
                    <p:nvPr/>
                  </p:nvSpPr>
                  <p:spPr>
                    <a:xfrm>
                      <a:off x="2164828" y="6060687"/>
                      <a:ext cx="961256" cy="440766"/>
                    </a:xfrm>
                    <a:prstGeom prst="rect">
                      <a:avLst/>
                    </a:prstGeom>
                    <a:solidFill>
                      <a:schemeClr val="accent2">
                        <a:lumMod val="60000"/>
                        <a:lumOff val="40000"/>
                      </a:schemeClr>
                    </a:solidFill>
                    <a:ln>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Data </a:t>
                      </a:r>
                      <a:r>
                        <a:rPr lang="en-US" sz="1632" dirty="0" smtClean="0">
                          <a:solidFill>
                            <a:srgbClr val="FFFFFF"/>
                          </a:solidFill>
                        </a:rPr>
                        <a:t>2</a:t>
                      </a:r>
                      <a:endParaRPr lang="en-US" sz="1632" dirty="0">
                        <a:solidFill>
                          <a:srgbClr val="FFFFFF"/>
                        </a:solidFill>
                      </a:endParaRPr>
                    </a:p>
                  </p:txBody>
                </p:sp>
              </p:grpSp>
              <p:grpSp>
                <p:nvGrpSpPr>
                  <p:cNvPr id="182" name="Group 181"/>
                  <p:cNvGrpSpPr/>
                  <p:nvPr/>
                </p:nvGrpSpPr>
                <p:grpSpPr>
                  <a:xfrm>
                    <a:off x="1051349" y="5298396"/>
                    <a:ext cx="2633906" cy="557044"/>
                    <a:chOff x="1051349" y="5309547"/>
                    <a:chExt cx="2633906" cy="557044"/>
                  </a:xfrm>
                </p:grpSpPr>
                <p:sp>
                  <p:nvSpPr>
                    <p:cNvPr id="183" name="Rectangle 182"/>
                    <p:cNvSpPr/>
                    <p:nvPr/>
                  </p:nvSpPr>
                  <p:spPr>
                    <a:xfrm>
                      <a:off x="1051349" y="5309547"/>
                      <a:ext cx="2633906" cy="557044"/>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smtClean="0">
                          <a:solidFill>
                            <a:srgbClr val="505050"/>
                          </a:solidFill>
                        </a:rPr>
                        <a:t>HSA04</a:t>
                      </a:r>
                      <a:endParaRPr lang="en-US" sz="1224" dirty="0">
                        <a:solidFill>
                          <a:srgbClr val="505050"/>
                        </a:solidFill>
                      </a:endParaRPr>
                    </a:p>
                  </p:txBody>
                </p:sp>
                <p:sp>
                  <p:nvSpPr>
                    <p:cNvPr id="184" name="Rectangle 183"/>
                    <p:cNvSpPr/>
                    <p:nvPr/>
                  </p:nvSpPr>
                  <p:spPr>
                    <a:xfrm>
                      <a:off x="1119371" y="5367686"/>
                      <a:ext cx="966949" cy="440766"/>
                    </a:xfrm>
                    <a:prstGeom prst="rect">
                      <a:avLst/>
                    </a:prstGeom>
                    <a:solidFill>
                      <a:schemeClr val="accent2">
                        <a:lumMod val="60000"/>
                        <a:lumOff val="40000"/>
                      </a:schemeClr>
                    </a:solidFill>
                    <a:ln>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Data </a:t>
                      </a:r>
                      <a:r>
                        <a:rPr lang="en-US" sz="1632" dirty="0" smtClean="0">
                          <a:solidFill>
                            <a:srgbClr val="FFFFFF"/>
                          </a:solidFill>
                        </a:rPr>
                        <a:t>3</a:t>
                      </a:r>
                      <a:endParaRPr lang="en-US" sz="1632" dirty="0">
                        <a:solidFill>
                          <a:srgbClr val="FFFFFF"/>
                        </a:solidFill>
                      </a:endParaRPr>
                    </a:p>
                  </p:txBody>
                </p:sp>
                <p:sp>
                  <p:nvSpPr>
                    <p:cNvPr id="185" name="Rectangle 184"/>
                    <p:cNvSpPr/>
                    <p:nvPr/>
                  </p:nvSpPr>
                  <p:spPr>
                    <a:xfrm>
                      <a:off x="2164828" y="5367686"/>
                      <a:ext cx="955795" cy="440766"/>
                    </a:xfrm>
                    <a:prstGeom prst="rect">
                      <a:avLst/>
                    </a:prstGeom>
                    <a:solidFill>
                      <a:schemeClr val="accent2">
                        <a:lumMod val="60000"/>
                        <a:lumOff val="40000"/>
                      </a:schemeClr>
                    </a:solidFill>
                    <a:ln>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Data </a:t>
                      </a:r>
                      <a:r>
                        <a:rPr lang="en-US" sz="1632" dirty="0" smtClean="0">
                          <a:solidFill>
                            <a:srgbClr val="FFFFFF"/>
                          </a:solidFill>
                        </a:rPr>
                        <a:t>4</a:t>
                      </a:r>
                      <a:endParaRPr lang="en-US" sz="1632" dirty="0">
                        <a:solidFill>
                          <a:srgbClr val="FFFFFF"/>
                        </a:solidFill>
                      </a:endParaRPr>
                    </a:p>
                  </p:txBody>
                </p:sp>
              </p:grpSp>
            </p:grpSp>
            <p:grpSp>
              <p:nvGrpSpPr>
                <p:cNvPr id="173" name="Group 172"/>
                <p:cNvGrpSpPr/>
                <p:nvPr/>
              </p:nvGrpSpPr>
              <p:grpSpPr>
                <a:xfrm>
                  <a:off x="1064773" y="2503807"/>
                  <a:ext cx="2633906" cy="557044"/>
                  <a:chOff x="1064773" y="2503807"/>
                  <a:chExt cx="2633906" cy="557044"/>
                </a:xfrm>
              </p:grpSpPr>
              <p:sp>
                <p:nvSpPr>
                  <p:cNvPr id="177" name="Rectangle 176"/>
                  <p:cNvSpPr/>
                  <p:nvPr/>
                </p:nvSpPr>
                <p:spPr>
                  <a:xfrm>
                    <a:off x="1064773" y="2503807"/>
                    <a:ext cx="2633906" cy="557044"/>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HST03</a:t>
                    </a:r>
                    <a:endParaRPr lang="en-US" sz="1836" dirty="0">
                      <a:solidFill>
                        <a:srgbClr val="505050"/>
                      </a:solidFill>
                    </a:endParaRPr>
                  </a:p>
                </p:txBody>
              </p:sp>
              <p:sp>
                <p:nvSpPr>
                  <p:cNvPr id="178" name="Rectangle 177"/>
                  <p:cNvSpPr/>
                  <p:nvPr/>
                </p:nvSpPr>
                <p:spPr>
                  <a:xfrm>
                    <a:off x="2508446" y="2572106"/>
                    <a:ext cx="622337" cy="440766"/>
                  </a:xfrm>
                  <a:prstGeom prst="rect">
                    <a:avLst/>
                  </a:prstGeom>
                  <a:solidFill>
                    <a:schemeClr val="accent2">
                      <a:lumMod val="60000"/>
                      <a:lumOff val="40000"/>
                    </a:schemeClr>
                  </a:solidFill>
                  <a:ln>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918" b="1" dirty="0">
                        <a:solidFill>
                          <a:srgbClr val="FFFFFF"/>
                        </a:solidFill>
                      </a:rPr>
                      <a:t>HMN01</a:t>
                    </a:r>
                  </a:p>
                </p:txBody>
              </p:sp>
              <p:sp>
                <p:nvSpPr>
                  <p:cNvPr id="179" name="Rectangle 178"/>
                  <p:cNvSpPr/>
                  <p:nvPr/>
                </p:nvSpPr>
                <p:spPr>
                  <a:xfrm>
                    <a:off x="1139252" y="2572106"/>
                    <a:ext cx="640947" cy="440766"/>
                  </a:xfrm>
                  <a:prstGeom prst="rect">
                    <a:avLst/>
                  </a:prstGeom>
                  <a:solidFill>
                    <a:schemeClr val="accent2">
                      <a:lumMod val="60000"/>
                      <a:lumOff val="40000"/>
                    </a:schemeClr>
                  </a:solidFill>
                  <a:ln>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918" b="1" dirty="0">
                        <a:solidFill>
                          <a:srgbClr val="FFFFFF"/>
                        </a:solidFill>
                      </a:rPr>
                      <a:t>HHN01</a:t>
                    </a:r>
                  </a:p>
                </p:txBody>
              </p:sp>
              <p:sp>
                <p:nvSpPr>
                  <p:cNvPr id="180" name="Rectangle 179"/>
                  <p:cNvSpPr/>
                  <p:nvPr/>
                </p:nvSpPr>
                <p:spPr>
                  <a:xfrm>
                    <a:off x="1856916" y="2569748"/>
                    <a:ext cx="573674" cy="440766"/>
                  </a:xfrm>
                  <a:prstGeom prst="rect">
                    <a:avLst/>
                  </a:prstGeom>
                  <a:solidFill>
                    <a:schemeClr val="accent2">
                      <a:lumMod val="60000"/>
                      <a:lumOff val="40000"/>
                    </a:schemeClr>
                  </a:solidFill>
                  <a:ln>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18" b="1" dirty="0">
                        <a:solidFill>
                          <a:srgbClr val="FFFFFF"/>
                        </a:solidFill>
                      </a:rPr>
                      <a:t>HSN01</a:t>
                    </a:r>
                    <a:endParaRPr lang="en-US" sz="816" b="1" dirty="0">
                      <a:solidFill>
                        <a:srgbClr val="FFFFFF"/>
                      </a:solidFill>
                    </a:endParaRPr>
                  </a:p>
                </p:txBody>
              </p:sp>
            </p:grpSp>
            <p:grpSp>
              <p:nvGrpSpPr>
                <p:cNvPr id="174" name="Group 173"/>
                <p:cNvGrpSpPr/>
                <p:nvPr/>
              </p:nvGrpSpPr>
              <p:grpSpPr>
                <a:xfrm>
                  <a:off x="3698504" y="4093339"/>
                  <a:ext cx="308222" cy="788969"/>
                  <a:chOff x="3706917" y="5585090"/>
                  <a:chExt cx="308222" cy="650680"/>
                </a:xfrm>
              </p:grpSpPr>
              <p:cxnSp>
                <p:nvCxnSpPr>
                  <p:cNvPr id="175" name="Elbow Connector 174"/>
                  <p:cNvCxnSpPr/>
                  <p:nvPr/>
                </p:nvCxnSpPr>
                <p:spPr>
                  <a:xfrm flipV="1">
                    <a:off x="3706917" y="5949188"/>
                    <a:ext cx="308222" cy="28658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76" name="Elbow Connector 175"/>
                  <p:cNvCxnSpPr/>
                  <p:nvPr/>
                </p:nvCxnSpPr>
                <p:spPr>
                  <a:xfrm>
                    <a:off x="3708839" y="5585090"/>
                    <a:ext cx="299538" cy="361383"/>
                  </a:xfrm>
                  <a:prstGeom prst="bentConnector3">
                    <a:avLst/>
                  </a:prstGeom>
                </p:spPr>
                <p:style>
                  <a:lnRef idx="1">
                    <a:schemeClr val="accent1"/>
                  </a:lnRef>
                  <a:fillRef idx="0">
                    <a:schemeClr val="accent1"/>
                  </a:fillRef>
                  <a:effectRef idx="0">
                    <a:schemeClr val="accent1"/>
                  </a:effectRef>
                  <a:fontRef idx="minor">
                    <a:schemeClr val="tx1"/>
                  </a:fontRef>
                </p:style>
              </p:cxnSp>
            </p:grpSp>
          </p:grpSp>
        </p:grpSp>
        <p:sp>
          <p:nvSpPr>
            <p:cNvPr id="141" name="Rectangle 140"/>
            <p:cNvSpPr/>
            <p:nvPr/>
          </p:nvSpPr>
          <p:spPr>
            <a:xfrm>
              <a:off x="2736464" y="1183280"/>
              <a:ext cx="388306" cy="440766"/>
            </a:xfrm>
            <a:prstGeom prst="rect">
              <a:avLst/>
            </a:prstGeom>
            <a:solidFill>
              <a:srgbClr val="0070C0"/>
            </a:solidFill>
            <a:ln>
              <a:solidFill>
                <a:srgbClr val="0072C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18" dirty="0">
                  <a:solidFill>
                    <a:srgbClr val="FFFFFF"/>
                  </a:solidFill>
                  <a:latin typeface="Arial Narrow" pitchFamily="34" charset="0"/>
                </a:rPr>
                <a:t>CTL</a:t>
              </a:r>
            </a:p>
          </p:txBody>
        </p:sp>
        <p:sp>
          <p:nvSpPr>
            <p:cNvPr id="142" name="Rectangle 141"/>
            <p:cNvSpPr/>
            <p:nvPr/>
          </p:nvSpPr>
          <p:spPr>
            <a:xfrm>
              <a:off x="1669819" y="1183280"/>
              <a:ext cx="460800" cy="440766"/>
            </a:xfrm>
            <a:prstGeom prst="rect">
              <a:avLst/>
            </a:prstGeom>
            <a:solidFill>
              <a:srgbClr val="FFFF00"/>
            </a:solidFill>
            <a:ln>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18" b="1" dirty="0">
                  <a:solidFill>
                    <a:srgbClr val="505050"/>
                  </a:solidFill>
                  <a:latin typeface="Arial Narrow" pitchFamily="34" charset="0"/>
                </a:rPr>
                <a:t>WDS</a:t>
              </a:r>
            </a:p>
          </p:txBody>
        </p:sp>
        <p:sp>
          <p:nvSpPr>
            <p:cNvPr id="143" name="Rectangle 142"/>
            <p:cNvSpPr/>
            <p:nvPr/>
          </p:nvSpPr>
          <p:spPr>
            <a:xfrm>
              <a:off x="1136946" y="1183280"/>
              <a:ext cx="460800" cy="44076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18" b="1" dirty="0">
                  <a:solidFill>
                    <a:srgbClr val="505050"/>
                  </a:solidFill>
                  <a:latin typeface="Arial Narrow" pitchFamily="34" charset="0"/>
                </a:rPr>
                <a:t>AD01</a:t>
              </a:r>
            </a:p>
          </p:txBody>
        </p:sp>
        <p:sp>
          <p:nvSpPr>
            <p:cNvPr id="144" name="Rectangle 143"/>
            <p:cNvSpPr/>
            <p:nvPr/>
          </p:nvSpPr>
          <p:spPr>
            <a:xfrm>
              <a:off x="2197842" y="1183280"/>
              <a:ext cx="460800" cy="44076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16" b="1" dirty="0">
                  <a:solidFill>
                    <a:srgbClr val="505050"/>
                  </a:solidFill>
                  <a:latin typeface="Arial Narrow" pitchFamily="34" charset="0"/>
                </a:rPr>
                <a:t>VMM</a:t>
              </a:r>
            </a:p>
          </p:txBody>
        </p:sp>
        <p:sp>
          <p:nvSpPr>
            <p:cNvPr id="145" name="Rectangle 144"/>
            <p:cNvSpPr/>
            <p:nvPr/>
          </p:nvSpPr>
          <p:spPr>
            <a:xfrm>
              <a:off x="1138798" y="1851177"/>
              <a:ext cx="464400" cy="44076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18" b="1" dirty="0">
                  <a:solidFill>
                    <a:srgbClr val="505050"/>
                  </a:solidFill>
                  <a:latin typeface="Arial Narrow" pitchFamily="34" charset="0"/>
                </a:rPr>
                <a:t>AD02</a:t>
              </a:r>
            </a:p>
          </p:txBody>
        </p:sp>
      </p:grpSp>
      <p:grpSp>
        <p:nvGrpSpPr>
          <p:cNvPr id="117" name="Group 116"/>
          <p:cNvGrpSpPr/>
          <p:nvPr/>
        </p:nvGrpSpPr>
        <p:grpSpPr>
          <a:xfrm>
            <a:off x="3525446" y="1129707"/>
            <a:ext cx="5699709" cy="5618702"/>
            <a:chOff x="127682" y="1108537"/>
            <a:chExt cx="5588457" cy="5509031"/>
          </a:xfrm>
        </p:grpSpPr>
        <p:sp>
          <p:nvSpPr>
            <p:cNvPr id="118" name="TextBox 117"/>
            <p:cNvSpPr txBox="1"/>
            <p:nvPr/>
          </p:nvSpPr>
          <p:spPr>
            <a:xfrm>
              <a:off x="127682" y="4767439"/>
              <a:ext cx="730841" cy="469103"/>
            </a:xfrm>
            <a:prstGeom prst="rect">
              <a:avLst/>
            </a:prstGeom>
            <a:noFill/>
          </p:spPr>
          <p:txBody>
            <a:bodyPr wrap="none" rtlCol="0">
              <a:spAutoFit/>
            </a:bodyPr>
            <a:lstStyle/>
            <a:p>
              <a:r>
                <a:rPr lang="en-US" sz="1224" dirty="0">
                  <a:solidFill>
                    <a:srgbClr val="7FBA00"/>
                  </a:solidFill>
                  <a:latin typeface="Segoe UI Light"/>
                </a:rPr>
                <a:t>IB and</a:t>
              </a:r>
            </a:p>
            <a:p>
              <a:r>
                <a:rPr lang="en-US" sz="1224" dirty="0">
                  <a:solidFill>
                    <a:srgbClr val="7FBA00"/>
                  </a:solidFill>
                  <a:latin typeface="Segoe UI Light"/>
                </a:rPr>
                <a:t>Ethernet</a:t>
              </a:r>
            </a:p>
          </p:txBody>
        </p:sp>
        <p:grpSp>
          <p:nvGrpSpPr>
            <p:cNvPr id="119" name="Group 118"/>
            <p:cNvGrpSpPr/>
            <p:nvPr/>
          </p:nvGrpSpPr>
          <p:grpSpPr>
            <a:xfrm>
              <a:off x="772903" y="1108537"/>
              <a:ext cx="4943236" cy="5509031"/>
              <a:chOff x="772903" y="1108537"/>
              <a:chExt cx="4943236" cy="5509031"/>
            </a:xfrm>
          </p:grpSpPr>
          <p:sp>
            <p:nvSpPr>
              <p:cNvPr id="120" name="Rectangle 119"/>
              <p:cNvSpPr/>
              <p:nvPr/>
            </p:nvSpPr>
            <p:spPr>
              <a:xfrm>
                <a:off x="1064773" y="3168412"/>
                <a:ext cx="2633906" cy="557044"/>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HST04</a:t>
                </a:r>
                <a:endParaRPr lang="en-US" sz="1836" dirty="0">
                  <a:solidFill>
                    <a:srgbClr val="505050"/>
                  </a:solidFill>
                </a:endParaRPr>
              </a:p>
            </p:txBody>
          </p:sp>
          <p:sp>
            <p:nvSpPr>
              <p:cNvPr id="121" name="Rounded Rectangle 120"/>
              <p:cNvSpPr/>
              <p:nvPr/>
            </p:nvSpPr>
            <p:spPr>
              <a:xfrm>
                <a:off x="3998217" y="3908168"/>
                <a:ext cx="1709239" cy="1292769"/>
              </a:xfrm>
              <a:prstGeom prst="roundRect">
                <a:avLst>
                  <a:gd name="adj" fmla="val 4372"/>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1836" dirty="0">
                    <a:solidFill>
                      <a:srgbClr val="505050"/>
                    </a:solidFill>
                  </a:rPr>
                  <a:t>JBOD</a:t>
                </a:r>
              </a:p>
            </p:txBody>
          </p:sp>
          <p:cxnSp>
            <p:nvCxnSpPr>
              <p:cNvPr id="122" name="Elbow Connector 121"/>
              <p:cNvCxnSpPr/>
              <p:nvPr/>
            </p:nvCxnSpPr>
            <p:spPr>
              <a:xfrm rot="10800000" flipV="1">
                <a:off x="772902" y="2780047"/>
                <a:ext cx="280194" cy="793939"/>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23" name="Elbow Connector 122"/>
              <p:cNvCxnSpPr/>
              <p:nvPr/>
            </p:nvCxnSpPr>
            <p:spPr>
              <a:xfrm rot="5400000" flipH="1" flipV="1">
                <a:off x="572190" y="3649068"/>
                <a:ext cx="683039" cy="27877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24" name="Elbow Connector 123"/>
              <p:cNvCxnSpPr/>
              <p:nvPr/>
            </p:nvCxnSpPr>
            <p:spPr>
              <a:xfrm rot="5400000" flipH="1" flipV="1">
                <a:off x="521184" y="4342777"/>
                <a:ext cx="787640" cy="282216"/>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3859269" y="3681552"/>
                <a:ext cx="1473545" cy="280718"/>
              </a:xfrm>
              <a:prstGeom prst="rect">
                <a:avLst/>
              </a:prstGeom>
              <a:noFill/>
            </p:spPr>
            <p:txBody>
              <a:bodyPr wrap="none" rtlCol="0">
                <a:spAutoFit/>
              </a:bodyPr>
              <a:lstStyle/>
              <a:p>
                <a:r>
                  <a:rPr lang="en-US" sz="1224" dirty="0">
                    <a:solidFill>
                      <a:srgbClr val="7FBA00"/>
                    </a:solidFill>
                    <a:latin typeface="Segoe UI Light"/>
                  </a:rPr>
                  <a:t>Direct attached SAS</a:t>
                </a:r>
              </a:p>
            </p:txBody>
          </p:sp>
          <p:grpSp>
            <p:nvGrpSpPr>
              <p:cNvPr id="126" name="Group 125"/>
              <p:cNvGrpSpPr/>
              <p:nvPr/>
            </p:nvGrpSpPr>
            <p:grpSpPr>
              <a:xfrm>
                <a:off x="1081384" y="5264107"/>
                <a:ext cx="2633906" cy="1222000"/>
                <a:chOff x="1064773" y="3914648"/>
                <a:chExt cx="2633906" cy="1222000"/>
              </a:xfrm>
            </p:grpSpPr>
            <p:sp>
              <p:nvSpPr>
                <p:cNvPr id="163" name="Rectangle 162"/>
                <p:cNvSpPr/>
                <p:nvPr/>
              </p:nvSpPr>
              <p:spPr>
                <a:xfrm>
                  <a:off x="1064773" y="4579604"/>
                  <a:ext cx="2633906" cy="557044"/>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smtClean="0">
                      <a:solidFill>
                        <a:srgbClr val="505050"/>
                      </a:solidFill>
                    </a:rPr>
                    <a:t>HSA01</a:t>
                  </a:r>
                  <a:endParaRPr lang="en-US" sz="1224" dirty="0">
                    <a:solidFill>
                      <a:srgbClr val="505050"/>
                    </a:solidFill>
                  </a:endParaRPr>
                </a:p>
              </p:txBody>
            </p:sp>
            <p:sp>
              <p:nvSpPr>
                <p:cNvPr id="161" name="Rectangle 160"/>
                <p:cNvSpPr/>
                <p:nvPr/>
              </p:nvSpPr>
              <p:spPr>
                <a:xfrm>
                  <a:off x="1064773" y="3914648"/>
                  <a:ext cx="2633906" cy="557044"/>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smtClean="0">
                      <a:solidFill>
                        <a:srgbClr val="505050"/>
                      </a:solidFill>
                    </a:rPr>
                    <a:t>HSA02</a:t>
                  </a:r>
                  <a:endParaRPr lang="en-US" sz="1224" dirty="0">
                    <a:solidFill>
                      <a:srgbClr val="505050"/>
                    </a:solidFill>
                  </a:endParaRPr>
                </a:p>
              </p:txBody>
            </p:sp>
          </p:grpSp>
          <p:sp>
            <p:nvSpPr>
              <p:cNvPr id="127" name="Rectangle 126"/>
              <p:cNvSpPr/>
              <p:nvPr/>
            </p:nvSpPr>
            <p:spPr>
              <a:xfrm>
                <a:off x="1064772" y="1781047"/>
                <a:ext cx="2633906" cy="557044"/>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HST02</a:t>
                </a:r>
                <a:endParaRPr lang="en-US" sz="1836" dirty="0">
                  <a:solidFill>
                    <a:srgbClr val="505050"/>
                  </a:solidFill>
                </a:endParaRPr>
              </a:p>
            </p:txBody>
          </p:sp>
          <p:cxnSp>
            <p:nvCxnSpPr>
              <p:cNvPr id="128" name="Elbow Connector 127"/>
              <p:cNvCxnSpPr/>
              <p:nvPr/>
            </p:nvCxnSpPr>
            <p:spPr>
              <a:xfrm rot="10800000">
                <a:off x="1073830" y="4874613"/>
                <a:ext cx="12700" cy="664956"/>
              </a:xfrm>
              <a:prstGeom prst="bentConnector3">
                <a:avLst>
                  <a:gd name="adj1" fmla="val 2484299"/>
                </a:avLst>
              </a:prstGeom>
            </p:spPr>
            <p:style>
              <a:lnRef idx="1">
                <a:schemeClr val="accent1"/>
              </a:lnRef>
              <a:fillRef idx="0">
                <a:schemeClr val="accent1"/>
              </a:fillRef>
              <a:effectRef idx="0">
                <a:schemeClr val="accent1"/>
              </a:effectRef>
              <a:fontRef idx="minor">
                <a:schemeClr val="tx1"/>
              </a:fontRef>
            </p:style>
          </p:cxnSp>
          <p:cxnSp>
            <p:nvCxnSpPr>
              <p:cNvPr id="129" name="Elbow Connector 128"/>
              <p:cNvCxnSpPr/>
              <p:nvPr/>
            </p:nvCxnSpPr>
            <p:spPr>
              <a:xfrm rot="10800000">
                <a:off x="1065457" y="5539569"/>
                <a:ext cx="12700" cy="664956"/>
              </a:xfrm>
              <a:prstGeom prst="bentConnector3">
                <a:avLst>
                  <a:gd name="adj1" fmla="val 2440000"/>
                </a:avLst>
              </a:prstGeom>
            </p:spPr>
            <p:style>
              <a:lnRef idx="1">
                <a:schemeClr val="accent1"/>
              </a:lnRef>
              <a:fillRef idx="0">
                <a:schemeClr val="accent1"/>
              </a:fillRef>
              <a:effectRef idx="0">
                <a:schemeClr val="accent1"/>
              </a:effectRef>
              <a:fontRef idx="minor">
                <a:schemeClr val="tx1"/>
              </a:fontRef>
            </p:style>
          </p:cxnSp>
          <p:sp>
            <p:nvSpPr>
              <p:cNvPr id="130" name="Rounded Rectangle 129"/>
              <p:cNvSpPr/>
              <p:nvPr/>
            </p:nvSpPr>
            <p:spPr>
              <a:xfrm>
                <a:off x="4006900" y="5324799"/>
                <a:ext cx="1709239" cy="1292769"/>
              </a:xfrm>
              <a:prstGeom prst="roundRect">
                <a:avLst>
                  <a:gd name="adj" fmla="val 4372"/>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1836" dirty="0">
                    <a:solidFill>
                      <a:srgbClr val="505050"/>
                    </a:solidFill>
                  </a:rPr>
                  <a:t>JBOD</a:t>
                </a:r>
              </a:p>
            </p:txBody>
          </p:sp>
          <p:grpSp>
            <p:nvGrpSpPr>
              <p:cNvPr id="131" name="Group 130"/>
              <p:cNvGrpSpPr/>
              <p:nvPr/>
            </p:nvGrpSpPr>
            <p:grpSpPr>
              <a:xfrm>
                <a:off x="3706917" y="5539569"/>
                <a:ext cx="308222" cy="663381"/>
                <a:chOff x="3706917" y="5585090"/>
                <a:chExt cx="308222" cy="650680"/>
              </a:xfrm>
            </p:grpSpPr>
            <p:cxnSp>
              <p:nvCxnSpPr>
                <p:cNvPr id="157" name="Elbow Connector 156"/>
                <p:cNvCxnSpPr/>
                <p:nvPr/>
              </p:nvCxnSpPr>
              <p:spPr>
                <a:xfrm flipV="1">
                  <a:off x="3706917" y="5949188"/>
                  <a:ext cx="308222" cy="28658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58" name="Elbow Connector 157"/>
                <p:cNvCxnSpPr/>
                <p:nvPr/>
              </p:nvCxnSpPr>
              <p:spPr>
                <a:xfrm>
                  <a:off x="3708839" y="5585090"/>
                  <a:ext cx="299538" cy="361383"/>
                </a:xfrm>
                <a:prstGeom prst="bentConnector3">
                  <a:avLst/>
                </a:prstGeom>
              </p:spPr>
              <p:style>
                <a:lnRef idx="1">
                  <a:schemeClr val="accent1"/>
                </a:lnRef>
                <a:fillRef idx="0">
                  <a:schemeClr val="accent1"/>
                </a:fillRef>
                <a:effectRef idx="0">
                  <a:schemeClr val="accent1"/>
                </a:effectRef>
                <a:fontRef idx="minor">
                  <a:schemeClr val="tx1"/>
                </a:fontRef>
              </p:style>
            </p:cxnSp>
          </p:grpSp>
          <p:cxnSp>
            <p:nvCxnSpPr>
              <p:cNvPr id="132" name="Elbow Connector 131"/>
              <p:cNvCxnSpPr/>
              <p:nvPr/>
            </p:nvCxnSpPr>
            <p:spPr>
              <a:xfrm rot="10800000" flipV="1">
                <a:off x="1064773" y="2114412"/>
                <a:ext cx="12700" cy="664605"/>
              </a:xfrm>
              <a:prstGeom prst="bentConnector3">
                <a:avLst>
                  <a:gd name="adj1" fmla="val 2360000"/>
                </a:avLst>
              </a:prstGeom>
            </p:spPr>
            <p:style>
              <a:lnRef idx="1">
                <a:schemeClr val="accent1"/>
              </a:lnRef>
              <a:fillRef idx="0">
                <a:schemeClr val="accent1"/>
              </a:fillRef>
              <a:effectRef idx="0">
                <a:schemeClr val="accent1"/>
              </a:effectRef>
              <a:fontRef idx="minor">
                <a:schemeClr val="tx1"/>
              </a:fontRef>
            </p:style>
          </p:cxnSp>
          <p:cxnSp>
            <p:nvCxnSpPr>
              <p:cNvPr id="133" name="Elbow Connector 132"/>
              <p:cNvCxnSpPr/>
              <p:nvPr/>
            </p:nvCxnSpPr>
            <p:spPr>
              <a:xfrm rot="10800000" flipV="1">
                <a:off x="1064773" y="1454585"/>
                <a:ext cx="12700" cy="664605"/>
              </a:xfrm>
              <a:prstGeom prst="bentConnector3">
                <a:avLst>
                  <a:gd name="adj1" fmla="val 2360000"/>
                </a:avLst>
              </a:prstGeom>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064772" y="1108537"/>
                <a:ext cx="2633906" cy="557044"/>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HST01</a:t>
                </a:r>
                <a:endParaRPr lang="en-US" sz="1836" dirty="0">
                  <a:solidFill>
                    <a:srgbClr val="505050"/>
                  </a:solidFill>
                </a:endParaRPr>
              </a:p>
            </p:txBody>
          </p:sp>
          <p:grpSp>
            <p:nvGrpSpPr>
              <p:cNvPr id="135" name="Group 134"/>
              <p:cNvGrpSpPr/>
              <p:nvPr/>
            </p:nvGrpSpPr>
            <p:grpSpPr>
              <a:xfrm>
                <a:off x="1064772" y="3884857"/>
                <a:ext cx="2633906" cy="1241519"/>
                <a:chOff x="1051349" y="5298396"/>
                <a:chExt cx="2633906" cy="1241519"/>
              </a:xfrm>
            </p:grpSpPr>
            <p:sp>
              <p:nvSpPr>
                <p:cNvPr id="149" name="Rectangle 148"/>
                <p:cNvSpPr/>
                <p:nvPr/>
              </p:nvSpPr>
              <p:spPr>
                <a:xfrm>
                  <a:off x="1051349" y="5982871"/>
                  <a:ext cx="2633906" cy="557044"/>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smtClean="0">
                      <a:solidFill>
                        <a:srgbClr val="505050"/>
                      </a:solidFill>
                    </a:rPr>
                    <a:t>HSA03</a:t>
                  </a:r>
                  <a:endParaRPr lang="en-US" sz="1224" dirty="0">
                    <a:solidFill>
                      <a:srgbClr val="505050"/>
                    </a:solidFill>
                  </a:endParaRPr>
                </a:p>
              </p:txBody>
            </p:sp>
            <p:sp>
              <p:nvSpPr>
                <p:cNvPr id="146" name="Rectangle 145"/>
                <p:cNvSpPr/>
                <p:nvPr/>
              </p:nvSpPr>
              <p:spPr>
                <a:xfrm>
                  <a:off x="1051349" y="5298396"/>
                  <a:ext cx="2633906" cy="557044"/>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smtClean="0">
                      <a:solidFill>
                        <a:srgbClr val="505050"/>
                      </a:solidFill>
                    </a:rPr>
                    <a:t>HSA04</a:t>
                  </a:r>
                  <a:endParaRPr lang="en-US" sz="1224" dirty="0">
                    <a:solidFill>
                      <a:srgbClr val="505050"/>
                    </a:solidFill>
                  </a:endParaRPr>
                </a:p>
              </p:txBody>
            </p:sp>
          </p:grpSp>
          <p:sp>
            <p:nvSpPr>
              <p:cNvPr id="140" name="Rectangle 139"/>
              <p:cNvSpPr/>
              <p:nvPr/>
            </p:nvSpPr>
            <p:spPr>
              <a:xfrm>
                <a:off x="1064773" y="2503807"/>
                <a:ext cx="2633906" cy="557044"/>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HST03</a:t>
                </a:r>
                <a:endParaRPr lang="en-US" sz="1836" dirty="0">
                  <a:solidFill>
                    <a:srgbClr val="505050"/>
                  </a:solidFill>
                </a:endParaRPr>
              </a:p>
            </p:txBody>
          </p:sp>
          <p:grpSp>
            <p:nvGrpSpPr>
              <p:cNvPr id="137" name="Group 136"/>
              <p:cNvGrpSpPr/>
              <p:nvPr/>
            </p:nvGrpSpPr>
            <p:grpSpPr>
              <a:xfrm>
                <a:off x="3698504" y="4093339"/>
                <a:ext cx="308222" cy="788969"/>
                <a:chOff x="3706917" y="5585090"/>
                <a:chExt cx="308222" cy="650680"/>
              </a:xfrm>
            </p:grpSpPr>
            <p:cxnSp>
              <p:nvCxnSpPr>
                <p:cNvPr id="138" name="Elbow Connector 137"/>
                <p:cNvCxnSpPr/>
                <p:nvPr/>
              </p:nvCxnSpPr>
              <p:spPr>
                <a:xfrm flipV="1">
                  <a:off x="3706917" y="5949188"/>
                  <a:ext cx="308222" cy="28658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39" name="Elbow Connector 138"/>
                <p:cNvCxnSpPr/>
                <p:nvPr/>
              </p:nvCxnSpPr>
              <p:spPr>
                <a:xfrm>
                  <a:off x="3708839" y="5585090"/>
                  <a:ext cx="299538" cy="361383"/>
                </a:xfrm>
                <a:prstGeom prst="bentConnector3">
                  <a:avLst/>
                </a:prstGeom>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title"/>
          </p:nvPr>
        </p:nvSpPr>
        <p:spPr>
          <a:xfrm>
            <a:off x="531948" y="250421"/>
            <a:ext cx="11590945" cy="678031"/>
          </a:xfrm>
        </p:spPr>
        <p:txBody>
          <a:bodyPr/>
          <a:lstStyle/>
          <a:p>
            <a:r>
              <a:rPr lang="en-US" sz="4896" dirty="0"/>
              <a:t>Hardware Architecture Overview (</a:t>
            </a:r>
            <a:r>
              <a:rPr lang="en-US" sz="4896" dirty="0">
                <a:solidFill>
                  <a:srgbClr val="0070C0"/>
                </a:solidFill>
              </a:rPr>
              <a:t>PDW</a:t>
            </a:r>
            <a:r>
              <a:rPr lang="en-US" sz="4896" dirty="0"/>
              <a:t>+</a:t>
            </a:r>
            <a:r>
              <a:rPr lang="en-US" sz="4896" dirty="0">
                <a:solidFill>
                  <a:schemeClr val="accent2">
                    <a:lumMod val="60000"/>
                    <a:lumOff val="40000"/>
                  </a:schemeClr>
                </a:solidFill>
              </a:rPr>
              <a:t>HDI</a:t>
            </a:r>
            <a:r>
              <a:rPr lang="en-US" sz="4896" dirty="0"/>
              <a:t>)</a:t>
            </a:r>
          </a:p>
        </p:txBody>
      </p:sp>
      <p:grpSp>
        <p:nvGrpSpPr>
          <p:cNvPr id="3" name="Group 2"/>
          <p:cNvGrpSpPr/>
          <p:nvPr/>
        </p:nvGrpSpPr>
        <p:grpSpPr>
          <a:xfrm>
            <a:off x="7469736" y="1212519"/>
            <a:ext cx="2076404" cy="1138087"/>
            <a:chOff x="7321483" y="1121120"/>
            <a:chExt cx="2035875" cy="1115873"/>
          </a:xfrm>
        </p:grpSpPr>
        <p:sp>
          <p:nvSpPr>
            <p:cNvPr id="31" name="TextBox 30"/>
            <p:cNvSpPr txBox="1"/>
            <p:nvPr/>
          </p:nvSpPr>
          <p:spPr>
            <a:xfrm>
              <a:off x="7346870" y="1494026"/>
              <a:ext cx="2010488" cy="510857"/>
            </a:xfrm>
            <a:prstGeom prst="rect">
              <a:avLst/>
            </a:prstGeom>
            <a:noFill/>
            <a:effectLst/>
          </p:spPr>
          <p:txBody>
            <a:bodyPr wrap="square" lIns="182602" tIns="146081" rIns="182602" bIns="146081" rtlCol="0">
              <a:spAutoFit/>
            </a:bodyPr>
            <a:lstStyle/>
            <a:p>
              <a:pPr defTabSz="931349">
                <a:lnSpc>
                  <a:spcPct val="90000"/>
                </a:lnSpc>
                <a:spcAft>
                  <a:spcPts val="600"/>
                </a:spcAft>
              </a:pPr>
              <a:r>
                <a:rPr lang="en-US" sz="1632" b="1" dirty="0">
                  <a:solidFill>
                    <a:srgbClr val="0070C0"/>
                  </a:solidFill>
                  <a:latin typeface="Segoe UI Light"/>
                </a:rPr>
                <a:t>PDW Region</a:t>
              </a:r>
            </a:p>
          </p:txBody>
        </p:sp>
        <p:cxnSp>
          <p:nvCxnSpPr>
            <p:cNvPr id="32" name="Straight Connector 31"/>
            <p:cNvCxnSpPr/>
            <p:nvPr/>
          </p:nvCxnSpPr>
          <p:spPr>
            <a:xfrm>
              <a:off x="7321483" y="1121120"/>
              <a:ext cx="0" cy="1115873"/>
            </a:xfrm>
            <a:prstGeom prst="line">
              <a:avLst/>
            </a:prstGeom>
            <a:ln w="31750">
              <a:solidFill>
                <a:srgbClr val="0070C0"/>
              </a:solidFill>
              <a:headEnd type="none"/>
              <a:tailEnd type="none"/>
            </a:ln>
            <a:effectLst/>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9683369" y="5481749"/>
            <a:ext cx="2076404" cy="1234520"/>
            <a:chOff x="7321483" y="1147769"/>
            <a:chExt cx="2035875" cy="1210424"/>
          </a:xfrm>
        </p:grpSpPr>
        <p:sp>
          <p:nvSpPr>
            <p:cNvPr id="35" name="TextBox 34"/>
            <p:cNvSpPr txBox="1"/>
            <p:nvPr/>
          </p:nvSpPr>
          <p:spPr>
            <a:xfrm>
              <a:off x="7346870" y="1494026"/>
              <a:ext cx="2010488" cy="510857"/>
            </a:xfrm>
            <a:prstGeom prst="rect">
              <a:avLst/>
            </a:prstGeom>
            <a:noFill/>
            <a:effectLst/>
          </p:spPr>
          <p:txBody>
            <a:bodyPr wrap="square" lIns="182602" tIns="146081" rIns="182602" bIns="146081" rtlCol="0">
              <a:spAutoFit/>
            </a:bodyPr>
            <a:lstStyle/>
            <a:p>
              <a:pPr defTabSz="931349">
                <a:lnSpc>
                  <a:spcPct val="90000"/>
                </a:lnSpc>
                <a:spcAft>
                  <a:spcPts val="600"/>
                </a:spcAft>
              </a:pPr>
              <a:r>
                <a:rPr lang="en-US" sz="1632" b="1" dirty="0">
                  <a:solidFill>
                    <a:srgbClr val="0070C0"/>
                  </a:solidFill>
                  <a:latin typeface="Segoe UI Light"/>
                </a:rPr>
                <a:t>PDW Region</a:t>
              </a:r>
            </a:p>
          </p:txBody>
        </p:sp>
        <p:cxnSp>
          <p:nvCxnSpPr>
            <p:cNvPr id="36" name="Straight Connector 35"/>
            <p:cNvCxnSpPr/>
            <p:nvPr/>
          </p:nvCxnSpPr>
          <p:spPr>
            <a:xfrm>
              <a:off x="7321483" y="1147769"/>
              <a:ext cx="0" cy="1210424"/>
            </a:xfrm>
            <a:prstGeom prst="line">
              <a:avLst/>
            </a:prstGeom>
            <a:ln w="31750">
              <a:solidFill>
                <a:srgbClr val="0070C0"/>
              </a:solidFill>
              <a:headEnd type="none"/>
              <a:tailEnd type="none"/>
            </a:ln>
            <a:effectLst/>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7469736" y="2634672"/>
            <a:ext cx="2076404" cy="1127461"/>
            <a:chOff x="7321483" y="1252739"/>
            <a:chExt cx="2035875" cy="1105454"/>
          </a:xfrm>
        </p:grpSpPr>
        <p:sp>
          <p:nvSpPr>
            <p:cNvPr id="49" name="TextBox 48"/>
            <p:cNvSpPr txBox="1"/>
            <p:nvPr/>
          </p:nvSpPr>
          <p:spPr>
            <a:xfrm>
              <a:off x="7346870" y="1494026"/>
              <a:ext cx="2010488" cy="510857"/>
            </a:xfrm>
            <a:prstGeom prst="rect">
              <a:avLst/>
            </a:prstGeom>
            <a:noFill/>
            <a:effectLst/>
          </p:spPr>
          <p:txBody>
            <a:bodyPr wrap="square" lIns="182602" tIns="146081" rIns="182602" bIns="146081" rtlCol="0">
              <a:spAutoFit/>
            </a:bodyPr>
            <a:lstStyle/>
            <a:p>
              <a:pPr defTabSz="931349">
                <a:lnSpc>
                  <a:spcPct val="90000"/>
                </a:lnSpc>
                <a:spcAft>
                  <a:spcPts val="600"/>
                </a:spcAft>
              </a:pPr>
              <a:r>
                <a:rPr lang="en-US" sz="1632" b="1" dirty="0">
                  <a:solidFill>
                    <a:srgbClr val="DC3C00">
                      <a:lumMod val="60000"/>
                      <a:lumOff val="40000"/>
                    </a:srgbClr>
                  </a:solidFill>
                  <a:latin typeface="Segoe UI Light"/>
                </a:rPr>
                <a:t>HDI Region</a:t>
              </a:r>
            </a:p>
          </p:txBody>
        </p:sp>
        <p:cxnSp>
          <p:nvCxnSpPr>
            <p:cNvPr id="50" name="Straight Connector 49"/>
            <p:cNvCxnSpPr/>
            <p:nvPr/>
          </p:nvCxnSpPr>
          <p:spPr>
            <a:xfrm>
              <a:off x="7321483" y="1252739"/>
              <a:ext cx="0" cy="1105454"/>
            </a:xfrm>
            <a:prstGeom prst="line">
              <a:avLst/>
            </a:prstGeom>
            <a:ln w="31750">
              <a:solidFill>
                <a:schemeClr val="accent2">
                  <a:lumMod val="60000"/>
                  <a:lumOff val="40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9683369" y="3997775"/>
            <a:ext cx="2076404" cy="1285146"/>
            <a:chOff x="7321483" y="1098132"/>
            <a:chExt cx="2035875" cy="1260061"/>
          </a:xfrm>
        </p:grpSpPr>
        <p:sp>
          <p:nvSpPr>
            <p:cNvPr id="60" name="TextBox 59"/>
            <p:cNvSpPr txBox="1"/>
            <p:nvPr/>
          </p:nvSpPr>
          <p:spPr>
            <a:xfrm>
              <a:off x="7346870" y="1494026"/>
              <a:ext cx="2010488" cy="510857"/>
            </a:xfrm>
            <a:prstGeom prst="rect">
              <a:avLst/>
            </a:prstGeom>
            <a:noFill/>
            <a:effectLst/>
          </p:spPr>
          <p:txBody>
            <a:bodyPr wrap="square" lIns="182602" tIns="146081" rIns="182602" bIns="146081" rtlCol="0">
              <a:spAutoFit/>
            </a:bodyPr>
            <a:lstStyle/>
            <a:p>
              <a:pPr defTabSz="931349">
                <a:lnSpc>
                  <a:spcPct val="90000"/>
                </a:lnSpc>
                <a:spcAft>
                  <a:spcPts val="600"/>
                </a:spcAft>
              </a:pPr>
              <a:r>
                <a:rPr lang="en-US" sz="1632" b="1" dirty="0">
                  <a:solidFill>
                    <a:srgbClr val="DC3C00">
                      <a:lumMod val="60000"/>
                      <a:lumOff val="40000"/>
                    </a:srgbClr>
                  </a:solidFill>
                  <a:latin typeface="Segoe UI Light"/>
                </a:rPr>
                <a:t>HDI Region</a:t>
              </a:r>
            </a:p>
          </p:txBody>
        </p:sp>
        <p:cxnSp>
          <p:nvCxnSpPr>
            <p:cNvPr id="61" name="Straight Connector 60"/>
            <p:cNvCxnSpPr/>
            <p:nvPr/>
          </p:nvCxnSpPr>
          <p:spPr>
            <a:xfrm>
              <a:off x="7321483" y="1098132"/>
              <a:ext cx="0" cy="1260061"/>
            </a:xfrm>
            <a:prstGeom prst="line">
              <a:avLst/>
            </a:prstGeom>
            <a:ln w="31750">
              <a:solidFill>
                <a:schemeClr val="accent2">
                  <a:lumMod val="60000"/>
                  <a:lumOff val="40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3346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4"/>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075" y="280105"/>
            <a:ext cx="11188326" cy="565027"/>
          </a:xfrm>
        </p:spPr>
        <p:txBody>
          <a:bodyPr/>
          <a:lstStyle/>
          <a:p>
            <a:r>
              <a:rPr lang="en-US" sz="4080" dirty="0"/>
              <a:t>Virtual Machine Architecture Overview (PDW Region)</a:t>
            </a:r>
          </a:p>
        </p:txBody>
      </p:sp>
      <p:grpSp>
        <p:nvGrpSpPr>
          <p:cNvPr id="40" name="Group 39"/>
          <p:cNvGrpSpPr/>
          <p:nvPr/>
        </p:nvGrpSpPr>
        <p:grpSpPr>
          <a:xfrm>
            <a:off x="5983006" y="1158952"/>
            <a:ext cx="6261764" cy="5510246"/>
            <a:chOff x="6162674" y="1435608"/>
            <a:chExt cx="5522976" cy="5402692"/>
          </a:xfrm>
        </p:grpSpPr>
        <p:sp>
          <p:nvSpPr>
            <p:cNvPr id="41" name="Rectangle 40"/>
            <p:cNvSpPr/>
            <p:nvPr/>
          </p:nvSpPr>
          <p:spPr bwMode="auto">
            <a:xfrm>
              <a:off x="6162674" y="1984248"/>
              <a:ext cx="5522976" cy="4854052"/>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28" b="1" dirty="0">
                  <a:solidFill>
                    <a:srgbClr val="FFFFFF"/>
                  </a:solidFill>
                </a:rPr>
                <a:t>General details</a:t>
              </a:r>
            </a:p>
            <a:p>
              <a:pPr lvl="1"/>
              <a:r>
                <a:rPr lang="en-US" sz="1428" dirty="0">
                  <a:solidFill>
                    <a:srgbClr val="FFFFFF"/>
                  </a:solidFill>
                </a:rPr>
                <a:t>All hosts run Windows Server 2012 R2 Standard</a:t>
              </a:r>
            </a:p>
            <a:p>
              <a:pPr lvl="1"/>
              <a:r>
                <a:rPr lang="en-US" sz="1428" dirty="0">
                  <a:solidFill>
                    <a:srgbClr val="FFFFFF"/>
                  </a:solidFill>
                </a:rPr>
                <a:t>All virtual machines run Windows Server 2012 R2 Standard as a guest operating system</a:t>
              </a:r>
            </a:p>
            <a:p>
              <a:pPr lvl="1"/>
              <a:r>
                <a:rPr lang="en-US" sz="1428" dirty="0">
                  <a:solidFill>
                    <a:srgbClr val="FFFFFF"/>
                  </a:solidFill>
                </a:rPr>
                <a:t>All fabric and workload activity happens in Hyper-V virtual machines</a:t>
              </a:r>
            </a:p>
            <a:p>
              <a:pPr lvl="1"/>
              <a:r>
                <a:rPr lang="en-US" sz="1428" dirty="0">
                  <a:solidFill>
                    <a:srgbClr val="FFFFFF"/>
                  </a:solidFill>
                </a:rPr>
                <a:t>Fabric virtual machines and CTL share one server </a:t>
              </a:r>
            </a:p>
            <a:p>
              <a:pPr lvl="1"/>
              <a:r>
                <a:rPr lang="en-US" sz="1428" dirty="0">
                  <a:solidFill>
                    <a:srgbClr val="FFFFFF"/>
                  </a:solidFill>
                </a:rPr>
                <a:t>Lower overhead costs especially for small topologies</a:t>
              </a:r>
            </a:p>
            <a:p>
              <a:pPr lvl="1"/>
              <a:r>
                <a:rPr lang="en-US" sz="1428" dirty="0">
                  <a:solidFill>
                    <a:srgbClr val="FFFFFF"/>
                  </a:solidFill>
                </a:rPr>
                <a:t>PDW Agent runs on all hosts and all virtual machines and collects appliance health data on fabric and workload</a:t>
              </a:r>
            </a:p>
            <a:p>
              <a:pPr lvl="1"/>
              <a:r>
                <a:rPr lang="en-US" sz="1428" dirty="0">
                  <a:solidFill>
                    <a:srgbClr val="FFFFFF"/>
                  </a:solidFill>
                </a:rPr>
                <a:t>DWConfig and Admin Console continue to exist </a:t>
              </a:r>
            </a:p>
            <a:p>
              <a:pPr lvl="1"/>
              <a:r>
                <a:rPr lang="en-US" sz="1428" dirty="0">
                  <a:solidFill>
                    <a:srgbClr val="FFFFFF"/>
                  </a:solidFill>
                </a:rPr>
                <a:t>Minor extensions expose host-level information</a:t>
              </a:r>
            </a:p>
            <a:p>
              <a:pPr lvl="1"/>
              <a:r>
                <a:rPr lang="en-US" sz="1428" dirty="0">
                  <a:solidFill>
                    <a:srgbClr val="FFFFFF"/>
                  </a:solidFill>
                </a:rPr>
                <a:t>Windows Storage Spaces handles mirroring and spares and enables use of lower cost DAS (JBODs)</a:t>
              </a:r>
            </a:p>
            <a:p>
              <a:endParaRPr lang="en-US" sz="1428" dirty="0">
                <a:solidFill>
                  <a:srgbClr val="FFFFFF"/>
                </a:solidFill>
              </a:endParaRPr>
            </a:p>
            <a:p>
              <a:r>
                <a:rPr lang="en-US" sz="1428" b="1" dirty="0">
                  <a:solidFill>
                    <a:srgbClr val="FFFFFF"/>
                  </a:solidFill>
                </a:rPr>
                <a:t>PDW workload details</a:t>
              </a:r>
            </a:p>
            <a:p>
              <a:pPr lvl="1"/>
              <a:r>
                <a:rPr lang="en-US" sz="1428" dirty="0">
                  <a:solidFill>
                    <a:srgbClr val="FFFFFF"/>
                  </a:solidFill>
                </a:rPr>
                <a:t>SQL Server 2014 Enterprise Edition (PDW build) control node and compute nodes for PDW workload</a:t>
              </a:r>
            </a:p>
            <a:p>
              <a:pPr lvl="1"/>
              <a:endParaRPr lang="en-US" sz="1428" dirty="0">
                <a:solidFill>
                  <a:srgbClr val="FFFFFF"/>
                </a:solidFill>
              </a:endParaRPr>
            </a:p>
            <a:p>
              <a:r>
                <a:rPr lang="en-US" sz="1428" b="1" dirty="0">
                  <a:solidFill>
                    <a:srgbClr val="FFFFFF"/>
                  </a:solidFill>
                </a:rPr>
                <a:t>Storage details</a:t>
              </a:r>
            </a:p>
            <a:p>
              <a:pPr lvl="1"/>
              <a:r>
                <a:rPr lang="en-US" sz="1428" dirty="0">
                  <a:solidFill>
                    <a:srgbClr val="FFFFFF"/>
                  </a:solidFill>
                </a:rPr>
                <a:t>2 Files on 2 LUNs per </a:t>
              </a:r>
              <a:r>
                <a:rPr lang="en-US" sz="1428" dirty="0" err="1">
                  <a:solidFill>
                    <a:srgbClr val="FFFFFF"/>
                  </a:solidFill>
                </a:rPr>
                <a:t>Filegroup</a:t>
              </a:r>
              <a:r>
                <a:rPr lang="en-US" sz="1428" dirty="0">
                  <a:solidFill>
                    <a:srgbClr val="FFFFFF"/>
                  </a:solidFill>
                </a:rPr>
                <a:t>, 8 </a:t>
              </a:r>
              <a:r>
                <a:rPr lang="en-US" sz="1428" dirty="0" err="1">
                  <a:solidFill>
                    <a:srgbClr val="FFFFFF"/>
                  </a:solidFill>
                </a:rPr>
                <a:t>Filegroups</a:t>
              </a:r>
              <a:r>
                <a:rPr lang="en-US" sz="1428" dirty="0">
                  <a:solidFill>
                    <a:srgbClr val="FFFFFF"/>
                  </a:solidFill>
                </a:rPr>
                <a:t> per compute node</a:t>
              </a:r>
            </a:p>
            <a:p>
              <a:pPr lvl="1"/>
              <a:r>
                <a:rPr lang="en-US" sz="1428" dirty="0">
                  <a:solidFill>
                    <a:srgbClr val="FFFFFF"/>
                  </a:solidFill>
                </a:rPr>
                <a:t>Each LUN is configured as RAID 1</a:t>
              </a:r>
            </a:p>
            <a:p>
              <a:pPr lvl="1"/>
              <a:r>
                <a:rPr lang="en-US" sz="1428" dirty="0">
                  <a:solidFill>
                    <a:srgbClr val="FFFFFF"/>
                  </a:solidFill>
                  <a:sym typeface="Wingdings" panose="05000000000000000000" pitchFamily="2" charset="2"/>
                </a:rPr>
                <a:t></a:t>
              </a:r>
              <a:r>
                <a:rPr lang="en-US" sz="1428" dirty="0">
                  <a:solidFill>
                    <a:srgbClr val="FFFFFF"/>
                  </a:solidFill>
                </a:rPr>
                <a:t>Large numbers of spindles are used in parallel</a:t>
              </a:r>
            </a:p>
          </p:txBody>
        </p:sp>
        <p:sp>
          <p:nvSpPr>
            <p:cNvPr id="42" name="Rectangle 41"/>
            <p:cNvSpPr/>
            <p:nvPr>
              <p:custDataLst>
                <p:tags r:id="rId3"/>
              </p:custDataLst>
            </p:nvPr>
          </p:nvSpPr>
          <p:spPr bwMode="auto">
            <a:xfrm>
              <a:off x="6162674" y="1435608"/>
              <a:ext cx="5522976" cy="548640"/>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pPr>
              <a:r>
                <a:rPr lang="en-US" sz="2856" dirty="0">
                  <a:gradFill flip="none" rotWithShape="1">
                    <a:gsLst>
                      <a:gs pos="0">
                        <a:srgbClr val="FFFFFF"/>
                      </a:gs>
                      <a:gs pos="100000">
                        <a:srgbClr val="FFFFFF"/>
                      </a:gs>
                    </a:gsLst>
                    <a:lin ang="5400000" scaled="0"/>
                    <a:tileRect/>
                  </a:gradFill>
                  <a:latin typeface="Segoe UI Light"/>
                </a:rPr>
                <a:t>Software details</a:t>
              </a:r>
            </a:p>
          </p:txBody>
        </p:sp>
      </p:grpSp>
      <p:sp>
        <p:nvSpPr>
          <p:cNvPr id="77" name="Rectangle 76"/>
          <p:cNvSpPr/>
          <p:nvPr/>
        </p:nvSpPr>
        <p:spPr>
          <a:xfrm>
            <a:off x="1088471" y="3231487"/>
            <a:ext cx="2686340" cy="568133"/>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HST02</a:t>
            </a:r>
            <a:endParaRPr lang="en-US" sz="1836" dirty="0">
              <a:solidFill>
                <a:srgbClr val="505050"/>
              </a:solidFill>
            </a:endParaRPr>
          </a:p>
        </p:txBody>
      </p:sp>
      <p:sp>
        <p:nvSpPr>
          <p:cNvPr id="78" name="Rectangle 77"/>
          <p:cNvSpPr/>
          <p:nvPr/>
        </p:nvSpPr>
        <p:spPr>
          <a:xfrm>
            <a:off x="1088471" y="2481115"/>
            <a:ext cx="2686340" cy="568133"/>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HST01</a:t>
            </a:r>
            <a:endParaRPr lang="en-US" sz="1836" dirty="0">
              <a:solidFill>
                <a:srgbClr val="505050"/>
              </a:solidFill>
            </a:endParaRPr>
          </a:p>
        </p:txBody>
      </p:sp>
      <p:sp>
        <p:nvSpPr>
          <p:cNvPr id="79" name="Rectangle 78"/>
          <p:cNvSpPr/>
          <p:nvPr/>
        </p:nvSpPr>
        <p:spPr>
          <a:xfrm>
            <a:off x="1088471" y="3992578"/>
            <a:ext cx="2686340" cy="568133"/>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smtClean="0">
                <a:solidFill>
                  <a:srgbClr val="505050"/>
                </a:solidFill>
              </a:rPr>
              <a:t>HSA02</a:t>
            </a:r>
            <a:endParaRPr lang="en-US" sz="1224" dirty="0">
              <a:solidFill>
                <a:srgbClr val="505050"/>
              </a:solidFill>
            </a:endParaRPr>
          </a:p>
        </p:txBody>
      </p:sp>
      <p:sp>
        <p:nvSpPr>
          <p:cNvPr id="80" name="Rectangle 79"/>
          <p:cNvSpPr/>
          <p:nvPr/>
        </p:nvSpPr>
        <p:spPr>
          <a:xfrm>
            <a:off x="1088471" y="4753670"/>
            <a:ext cx="2686340" cy="568133"/>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smtClean="0">
                <a:solidFill>
                  <a:srgbClr val="505050"/>
                </a:solidFill>
              </a:rPr>
              <a:t>HSA01</a:t>
            </a:r>
            <a:endParaRPr lang="en-US" sz="1224" dirty="0">
              <a:solidFill>
                <a:srgbClr val="505050"/>
              </a:solidFill>
            </a:endParaRPr>
          </a:p>
        </p:txBody>
      </p:sp>
      <p:sp>
        <p:nvSpPr>
          <p:cNvPr id="81" name="Rounded Rectangle 80"/>
          <p:cNvSpPr/>
          <p:nvPr/>
        </p:nvSpPr>
        <p:spPr>
          <a:xfrm>
            <a:off x="4089169" y="4003299"/>
            <a:ext cx="1743266" cy="1318505"/>
          </a:xfrm>
          <a:prstGeom prst="roundRect">
            <a:avLst>
              <a:gd name="adj" fmla="val 4372"/>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1836" dirty="0">
                <a:solidFill>
                  <a:srgbClr val="505050"/>
                </a:solidFill>
              </a:rPr>
              <a:t>JBOD</a:t>
            </a:r>
          </a:p>
        </p:txBody>
      </p:sp>
      <p:cxnSp>
        <p:nvCxnSpPr>
          <p:cNvPr id="82" name="Elbow Connector 81"/>
          <p:cNvCxnSpPr>
            <a:stCxn id="78" idx="1"/>
            <a:endCxn id="77" idx="1"/>
          </p:cNvCxnSpPr>
          <p:nvPr/>
        </p:nvCxnSpPr>
        <p:spPr>
          <a:xfrm rot="10800000" flipV="1">
            <a:off x="1088471" y="2765182"/>
            <a:ext cx="17266" cy="750371"/>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83" name="Elbow Connector 82"/>
          <p:cNvCxnSpPr>
            <a:stCxn id="79" idx="1"/>
            <a:endCxn id="77" idx="1"/>
          </p:cNvCxnSpPr>
          <p:nvPr/>
        </p:nvCxnSpPr>
        <p:spPr>
          <a:xfrm rot="10800000">
            <a:off x="1088471" y="3515553"/>
            <a:ext cx="17266" cy="761092"/>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80" idx="1"/>
            <a:endCxn id="79" idx="1"/>
          </p:cNvCxnSpPr>
          <p:nvPr/>
        </p:nvCxnSpPr>
        <p:spPr>
          <a:xfrm rot="10800000">
            <a:off x="1088471" y="4276644"/>
            <a:ext cx="17266" cy="761092"/>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85" name="Elbow Connector 84"/>
          <p:cNvCxnSpPr>
            <a:stCxn id="79" idx="3"/>
            <a:endCxn id="81" idx="1"/>
          </p:cNvCxnSpPr>
          <p:nvPr/>
        </p:nvCxnSpPr>
        <p:spPr>
          <a:xfrm>
            <a:off x="3774812" y="4276645"/>
            <a:ext cx="314357" cy="38590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86" name="Elbow Connector 85"/>
          <p:cNvCxnSpPr>
            <a:stCxn id="80" idx="3"/>
            <a:endCxn id="81" idx="1"/>
          </p:cNvCxnSpPr>
          <p:nvPr/>
        </p:nvCxnSpPr>
        <p:spPr>
          <a:xfrm flipV="1">
            <a:off x="3774812" y="4662551"/>
            <a:ext cx="314357" cy="375185"/>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132725" y="4862346"/>
            <a:ext cx="745390" cy="478442"/>
          </a:xfrm>
          <a:prstGeom prst="rect">
            <a:avLst/>
          </a:prstGeom>
          <a:noFill/>
        </p:spPr>
        <p:txBody>
          <a:bodyPr wrap="none" rtlCol="0">
            <a:spAutoFit/>
          </a:bodyPr>
          <a:lstStyle/>
          <a:p>
            <a:r>
              <a:rPr lang="en-US" sz="1224" dirty="0">
                <a:solidFill>
                  <a:srgbClr val="7FBA00"/>
                </a:solidFill>
                <a:latin typeface="Segoe UI Light"/>
              </a:rPr>
              <a:t>IB and</a:t>
            </a:r>
          </a:p>
          <a:p>
            <a:r>
              <a:rPr lang="en-US" sz="1224" dirty="0">
                <a:solidFill>
                  <a:srgbClr val="7FBA00"/>
                </a:solidFill>
                <a:latin typeface="Segoe UI Light"/>
              </a:rPr>
              <a:t>Ethernet</a:t>
            </a:r>
          </a:p>
        </p:txBody>
      </p:sp>
      <p:sp>
        <p:nvSpPr>
          <p:cNvPr id="88" name="TextBox 87"/>
          <p:cNvSpPr txBox="1"/>
          <p:nvPr/>
        </p:nvSpPr>
        <p:spPr>
          <a:xfrm>
            <a:off x="3101632" y="5368140"/>
            <a:ext cx="1502879" cy="286306"/>
          </a:xfrm>
          <a:prstGeom prst="rect">
            <a:avLst/>
          </a:prstGeom>
          <a:noFill/>
        </p:spPr>
        <p:txBody>
          <a:bodyPr wrap="none" rtlCol="0">
            <a:spAutoFit/>
          </a:bodyPr>
          <a:lstStyle/>
          <a:p>
            <a:r>
              <a:rPr lang="en-US" sz="1224" dirty="0">
                <a:solidFill>
                  <a:srgbClr val="7FBA00"/>
                </a:solidFill>
                <a:latin typeface="Segoe UI Light"/>
              </a:rPr>
              <a:t>Direct attached SAS</a:t>
            </a:r>
          </a:p>
        </p:txBody>
      </p:sp>
      <p:sp>
        <p:nvSpPr>
          <p:cNvPr id="89" name="TextBox 88"/>
          <p:cNvSpPr txBox="1"/>
          <p:nvPr/>
        </p:nvSpPr>
        <p:spPr>
          <a:xfrm>
            <a:off x="4089168" y="2527376"/>
            <a:ext cx="1151094" cy="768409"/>
          </a:xfrm>
          <a:prstGeom prst="rect">
            <a:avLst/>
          </a:prstGeom>
          <a:noFill/>
        </p:spPr>
        <p:txBody>
          <a:bodyPr wrap="square" lIns="0" tIns="0" rIns="0" bIns="0" rtlCol="0">
            <a:spAutoFit/>
          </a:bodyPr>
          <a:lstStyle/>
          <a:p>
            <a:r>
              <a:rPr lang="en-US" sz="2448" spc="-71" dirty="0">
                <a:gradFill>
                  <a:gsLst>
                    <a:gs pos="2917">
                      <a:srgbClr val="FFFFFF"/>
                    </a:gs>
                    <a:gs pos="30000">
                      <a:srgbClr val="FFFFFF"/>
                    </a:gs>
                  </a:gsLst>
                  <a:lin ang="5400000" scaled="0"/>
                </a:gradFill>
              </a:rPr>
              <a:t>Base unit</a:t>
            </a:r>
          </a:p>
        </p:txBody>
      </p:sp>
      <p:sp>
        <p:nvSpPr>
          <p:cNvPr id="110" name="Rectangle 109"/>
          <p:cNvSpPr/>
          <p:nvPr/>
        </p:nvSpPr>
        <p:spPr>
          <a:xfrm>
            <a:off x="1164434" y="4812966"/>
            <a:ext cx="2031178" cy="449541"/>
          </a:xfrm>
          <a:prstGeom prst="rect">
            <a:avLst/>
          </a:prstGeom>
          <a:solidFill>
            <a:srgbClr val="0070C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Compute </a:t>
            </a:r>
            <a:r>
              <a:rPr lang="en-US" sz="1632" dirty="0" smtClean="0">
                <a:solidFill>
                  <a:srgbClr val="FFFFFF"/>
                </a:solidFill>
              </a:rPr>
              <a:t>1</a:t>
            </a:r>
            <a:endParaRPr lang="en-US" sz="1632" dirty="0">
              <a:solidFill>
                <a:srgbClr val="FFFFFF"/>
              </a:solidFill>
            </a:endParaRPr>
          </a:p>
        </p:txBody>
      </p:sp>
      <p:sp>
        <p:nvSpPr>
          <p:cNvPr id="111" name="Rectangle 110"/>
          <p:cNvSpPr/>
          <p:nvPr/>
        </p:nvSpPr>
        <p:spPr>
          <a:xfrm>
            <a:off x="1162081" y="4067237"/>
            <a:ext cx="2033530" cy="449541"/>
          </a:xfrm>
          <a:prstGeom prst="rect">
            <a:avLst/>
          </a:prstGeom>
          <a:solidFill>
            <a:srgbClr val="0070C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Compute </a:t>
            </a:r>
            <a:r>
              <a:rPr lang="en-US" sz="1632" dirty="0" smtClean="0">
                <a:solidFill>
                  <a:srgbClr val="FFFFFF"/>
                </a:solidFill>
              </a:rPr>
              <a:t>2</a:t>
            </a:r>
            <a:endParaRPr lang="en-US" sz="1632" dirty="0">
              <a:solidFill>
                <a:srgbClr val="FFFFFF"/>
              </a:solidFill>
            </a:endParaRPr>
          </a:p>
        </p:txBody>
      </p:sp>
      <p:sp>
        <p:nvSpPr>
          <p:cNvPr id="31" name="Rectangular Callout 30"/>
          <p:cNvSpPr/>
          <p:nvPr>
            <p:custDataLst>
              <p:tags r:id="rId1"/>
            </p:custDataLst>
          </p:nvPr>
        </p:nvSpPr>
        <p:spPr>
          <a:xfrm>
            <a:off x="1105739" y="1098569"/>
            <a:ext cx="4726696" cy="1031107"/>
          </a:xfrm>
          <a:prstGeom prst="wedgeRectCallout">
            <a:avLst>
              <a:gd name="adj1" fmla="val -44066"/>
              <a:gd name="adj2" fmla="val 97873"/>
            </a:avLst>
          </a:prstGeom>
          <a:solidFill>
            <a:srgbClr val="008272"/>
          </a:solidFill>
          <a:ln w="9525" cap="flat" cmpd="sng" algn="ctr">
            <a:noFill/>
            <a:prstDash val="solid"/>
          </a:ln>
          <a:effectLst/>
          <a:extLst>
            <a:ext uri="{91240B29-F687-4F45-9708-019B960494DF}">
              <a14:hiddenLine xmlns:a14="http://schemas.microsoft.com/office/drawing/2010/main" w="9525" cap="flat" cmpd="sng" algn="ctr">
                <a:solidFill>
                  <a:schemeClr val="bg1">
                    <a:lumMod val="50000"/>
                  </a:schemeClr>
                </a:solidFill>
                <a:prstDash val="solid"/>
              </a14:hiddenLine>
            </a:ext>
          </a:extLst>
        </p:spPr>
        <p:style>
          <a:lnRef idx="1">
            <a:schemeClr val="dk1"/>
          </a:lnRef>
          <a:fillRef idx="2">
            <a:schemeClr val="dk1"/>
          </a:fillRef>
          <a:effectRef idx="1">
            <a:schemeClr val="dk1"/>
          </a:effectRef>
          <a:fontRef idx="minor">
            <a:schemeClr val="dk1"/>
          </a:fontRef>
        </p:style>
        <p:txBody>
          <a:bodyPr rtlCol="0" anchor="ctr"/>
          <a:lstStyle/>
          <a:p>
            <a:pPr marL="116575" indent="-116575">
              <a:buFont typeface="Arial" panose="020B0604020202020204" pitchFamily="34" charset="0"/>
              <a:buChar char="•"/>
            </a:pPr>
            <a:r>
              <a:rPr lang="en-US" sz="1224" dirty="0">
                <a:solidFill>
                  <a:srgbClr val="FFFFFF"/>
                </a:solidFill>
              </a:rPr>
              <a:t>Window Server 2012 R2 Standard </a:t>
            </a:r>
          </a:p>
          <a:p>
            <a:pPr marL="116575" indent="-116575">
              <a:buFont typeface="Arial" panose="020B0604020202020204" pitchFamily="34" charset="0"/>
              <a:buChar char="•"/>
            </a:pPr>
            <a:r>
              <a:rPr lang="en-US" sz="1224" dirty="0">
                <a:solidFill>
                  <a:srgbClr val="FFFFFF"/>
                </a:solidFill>
              </a:rPr>
              <a:t>PDW engine</a:t>
            </a:r>
          </a:p>
          <a:p>
            <a:pPr marL="116575" indent="-116575">
              <a:buFont typeface="Arial" panose="020B0604020202020204" pitchFamily="34" charset="0"/>
              <a:buChar char="•"/>
            </a:pPr>
            <a:r>
              <a:rPr lang="en-US" sz="1224" dirty="0">
                <a:solidFill>
                  <a:srgbClr val="FFFFFF"/>
                </a:solidFill>
              </a:rPr>
              <a:t>DMS Manager</a:t>
            </a:r>
          </a:p>
          <a:p>
            <a:pPr marL="116575" indent="-116575">
              <a:buFont typeface="Arial" panose="020B0604020202020204" pitchFamily="34" charset="0"/>
              <a:buChar char="•"/>
            </a:pPr>
            <a:r>
              <a:rPr lang="en-US" sz="1224" dirty="0">
                <a:solidFill>
                  <a:srgbClr val="FFFFFF"/>
                </a:solidFill>
              </a:rPr>
              <a:t>SQL Server 2014 Enterprise Edition (PDW build)</a:t>
            </a:r>
          </a:p>
          <a:p>
            <a:pPr marL="116575" indent="-116575">
              <a:buFont typeface="Arial" panose="020B0604020202020204" pitchFamily="34" charset="0"/>
              <a:buChar char="•"/>
            </a:pPr>
            <a:r>
              <a:rPr lang="en-US" sz="1224" dirty="0">
                <a:solidFill>
                  <a:srgbClr val="FFFFFF"/>
                </a:solidFill>
              </a:rPr>
              <a:t>Shell databases just as in older versions</a:t>
            </a:r>
          </a:p>
        </p:txBody>
      </p:sp>
      <p:sp>
        <p:nvSpPr>
          <p:cNvPr id="11" name="Rectangular Callout 10"/>
          <p:cNvSpPr/>
          <p:nvPr>
            <p:custDataLst>
              <p:tags r:id="rId2"/>
            </p:custDataLst>
          </p:nvPr>
        </p:nvSpPr>
        <p:spPr>
          <a:xfrm>
            <a:off x="1069322" y="5723845"/>
            <a:ext cx="4763112" cy="1165243"/>
          </a:xfrm>
          <a:prstGeom prst="wedgeRectCallout">
            <a:avLst>
              <a:gd name="adj1" fmla="val -35031"/>
              <a:gd name="adj2" fmla="val -100740"/>
            </a:avLst>
          </a:prstGeom>
          <a:solidFill>
            <a:srgbClr val="008272"/>
          </a:solidFill>
          <a:ln w="9525" cap="flat" cmpd="sng" algn="ctr">
            <a:noFill/>
            <a:prstDash val="solid"/>
          </a:ln>
          <a:effectLst/>
          <a:extLst>
            <a:ext uri="{91240B29-F687-4F45-9708-019B960494DF}">
              <a14:hiddenLine xmlns:a14="http://schemas.microsoft.com/office/drawing/2010/main" w="9525" cap="flat" cmpd="sng" algn="ctr">
                <a:solidFill>
                  <a:schemeClr val="bg1">
                    <a:lumMod val="50000"/>
                  </a:schemeClr>
                </a:solidFill>
                <a:prstDash val="solid"/>
              </a14:hiddenLine>
            </a:ext>
          </a:extLst>
        </p:spPr>
        <p:style>
          <a:lnRef idx="1">
            <a:schemeClr val="dk1"/>
          </a:lnRef>
          <a:fillRef idx="2">
            <a:schemeClr val="dk1"/>
          </a:fillRef>
          <a:effectRef idx="1">
            <a:schemeClr val="dk1"/>
          </a:effectRef>
          <a:fontRef idx="minor">
            <a:schemeClr val="dk1"/>
          </a:fontRef>
        </p:style>
        <p:txBody>
          <a:bodyPr rtlCol="0" anchor="ctr"/>
          <a:lstStyle/>
          <a:p>
            <a:pPr marL="116575" indent="-116575">
              <a:buFont typeface="Arial" panose="020B0604020202020204" pitchFamily="34" charset="0"/>
              <a:buChar char="•"/>
            </a:pPr>
            <a:r>
              <a:rPr lang="en-US" sz="1224" dirty="0">
                <a:solidFill>
                  <a:srgbClr val="FFFFFF"/>
                </a:solidFill>
              </a:rPr>
              <a:t>Window Server 2012 R2 Standard </a:t>
            </a:r>
          </a:p>
          <a:p>
            <a:pPr marL="116575" indent="-116575">
              <a:buFont typeface="Arial" panose="020B0604020202020204" pitchFamily="34" charset="0"/>
              <a:buChar char="•"/>
            </a:pPr>
            <a:r>
              <a:rPr lang="en-US" sz="1224" dirty="0">
                <a:solidFill>
                  <a:srgbClr val="FFFFFF"/>
                </a:solidFill>
              </a:rPr>
              <a:t>DMS Core </a:t>
            </a:r>
          </a:p>
          <a:p>
            <a:pPr marL="116575" indent="-116575">
              <a:buFont typeface="Arial" panose="020B0604020202020204" pitchFamily="34" charset="0"/>
              <a:buChar char="•"/>
            </a:pPr>
            <a:r>
              <a:rPr lang="en-US" sz="1224" dirty="0">
                <a:solidFill>
                  <a:srgbClr val="FFFFFF"/>
                </a:solidFill>
              </a:rPr>
              <a:t>SQL Server 2014 Enterprise Edition (PDW build)</a:t>
            </a:r>
          </a:p>
        </p:txBody>
      </p:sp>
      <p:sp>
        <p:nvSpPr>
          <p:cNvPr id="27" name="Rectangle 26"/>
          <p:cNvSpPr/>
          <p:nvPr/>
        </p:nvSpPr>
        <p:spPr>
          <a:xfrm>
            <a:off x="2793441" y="2546636"/>
            <a:ext cx="396036" cy="449541"/>
          </a:xfrm>
          <a:prstGeom prst="rect">
            <a:avLst/>
          </a:prstGeom>
          <a:solidFill>
            <a:srgbClr val="0070C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18" dirty="0">
                <a:solidFill>
                  <a:srgbClr val="FFFFFF"/>
                </a:solidFill>
                <a:latin typeface="Arial Narrow" pitchFamily="34" charset="0"/>
              </a:rPr>
              <a:t>CTL</a:t>
            </a:r>
          </a:p>
        </p:txBody>
      </p:sp>
      <p:sp>
        <p:nvSpPr>
          <p:cNvPr id="28" name="Rectangle 27"/>
          <p:cNvSpPr/>
          <p:nvPr/>
        </p:nvSpPr>
        <p:spPr>
          <a:xfrm>
            <a:off x="1705562" y="2546636"/>
            <a:ext cx="469973" cy="449541"/>
          </a:xfrm>
          <a:prstGeom prst="rect">
            <a:avLst/>
          </a:prstGeom>
          <a:solidFill>
            <a:srgbClr val="FFFF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18" b="1" dirty="0">
                <a:solidFill>
                  <a:srgbClr val="505050"/>
                </a:solidFill>
                <a:latin typeface="Arial Narrow" pitchFamily="34" charset="0"/>
              </a:rPr>
              <a:t>WDS</a:t>
            </a:r>
          </a:p>
        </p:txBody>
      </p:sp>
      <p:sp>
        <p:nvSpPr>
          <p:cNvPr id="29" name="Rectangle 28"/>
          <p:cNvSpPr/>
          <p:nvPr/>
        </p:nvSpPr>
        <p:spPr>
          <a:xfrm>
            <a:off x="1162081" y="2546636"/>
            <a:ext cx="469973" cy="449541"/>
          </a:xfrm>
          <a:prstGeom prst="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18" b="1" dirty="0">
                <a:solidFill>
                  <a:srgbClr val="505050"/>
                </a:solidFill>
                <a:latin typeface="Arial Narrow" pitchFamily="34" charset="0"/>
              </a:rPr>
              <a:t>AD01</a:t>
            </a:r>
          </a:p>
        </p:txBody>
      </p:sp>
      <p:sp>
        <p:nvSpPr>
          <p:cNvPr id="30" name="Rectangle 29"/>
          <p:cNvSpPr/>
          <p:nvPr/>
        </p:nvSpPr>
        <p:spPr>
          <a:xfrm>
            <a:off x="2244097" y="2546636"/>
            <a:ext cx="469973" cy="449541"/>
          </a:xfrm>
          <a:prstGeom prst="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16" b="1" dirty="0">
                <a:solidFill>
                  <a:srgbClr val="505050"/>
                </a:solidFill>
                <a:latin typeface="Arial Narrow" pitchFamily="34" charset="0"/>
              </a:rPr>
              <a:t>VMM</a:t>
            </a:r>
          </a:p>
        </p:txBody>
      </p:sp>
      <p:sp>
        <p:nvSpPr>
          <p:cNvPr id="32" name="Rectangle 31"/>
          <p:cNvSpPr/>
          <p:nvPr/>
        </p:nvSpPr>
        <p:spPr>
          <a:xfrm>
            <a:off x="1162081" y="3288357"/>
            <a:ext cx="473645" cy="449541"/>
          </a:xfrm>
          <a:prstGeom prst="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18" b="1" dirty="0">
                <a:solidFill>
                  <a:srgbClr val="505050"/>
                </a:solidFill>
                <a:latin typeface="Arial Narrow" pitchFamily="34" charset="0"/>
              </a:rPr>
              <a:t>AD02</a:t>
            </a:r>
          </a:p>
        </p:txBody>
      </p:sp>
    </p:spTree>
    <p:extLst>
      <p:ext uri="{BB962C8B-B14F-4D97-AF65-F5344CB8AC3E}">
        <p14:creationId xmlns:p14="http://schemas.microsoft.com/office/powerpoint/2010/main" val="17289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075" y="280105"/>
            <a:ext cx="11188326" cy="565027"/>
          </a:xfrm>
        </p:spPr>
        <p:txBody>
          <a:bodyPr/>
          <a:lstStyle/>
          <a:p>
            <a:r>
              <a:rPr lang="en-US" sz="4080" dirty="0"/>
              <a:t>Virtual Machine Architecture Overview (HDI Region)</a:t>
            </a:r>
          </a:p>
        </p:txBody>
      </p:sp>
      <p:grpSp>
        <p:nvGrpSpPr>
          <p:cNvPr id="40" name="Group 39"/>
          <p:cNvGrpSpPr/>
          <p:nvPr/>
        </p:nvGrpSpPr>
        <p:grpSpPr>
          <a:xfrm>
            <a:off x="5983006" y="1158952"/>
            <a:ext cx="6261764" cy="5510246"/>
            <a:chOff x="6162674" y="1435608"/>
            <a:chExt cx="5522976" cy="5402692"/>
          </a:xfrm>
        </p:grpSpPr>
        <p:sp>
          <p:nvSpPr>
            <p:cNvPr id="41" name="Rectangle 40"/>
            <p:cNvSpPr/>
            <p:nvPr/>
          </p:nvSpPr>
          <p:spPr bwMode="auto">
            <a:xfrm>
              <a:off x="6162674" y="1984248"/>
              <a:ext cx="5522976" cy="4854052"/>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28" b="1" dirty="0">
                  <a:solidFill>
                    <a:srgbClr val="FFFFFF"/>
                  </a:solidFill>
                </a:rPr>
                <a:t>General details</a:t>
              </a:r>
            </a:p>
            <a:p>
              <a:pPr lvl="1"/>
              <a:r>
                <a:rPr lang="en-US" sz="1428" dirty="0">
                  <a:solidFill>
                    <a:srgbClr val="FFFFFF"/>
                  </a:solidFill>
                </a:rPr>
                <a:t>All hosts run Windows Server 2012 R2 Standard</a:t>
              </a:r>
            </a:p>
            <a:p>
              <a:pPr lvl="1"/>
              <a:r>
                <a:rPr lang="en-US" sz="1428" dirty="0">
                  <a:solidFill>
                    <a:srgbClr val="FFFFFF"/>
                  </a:solidFill>
                </a:rPr>
                <a:t>All virtual machines run Windows Server 2012 R2 Standard as a guest operating system</a:t>
              </a:r>
            </a:p>
            <a:p>
              <a:pPr lvl="1"/>
              <a:r>
                <a:rPr lang="en-US" sz="1428" dirty="0">
                  <a:solidFill>
                    <a:srgbClr val="FFFFFF"/>
                  </a:solidFill>
                </a:rPr>
                <a:t>All HDI workload activity happens in Hyper-V virtual machines</a:t>
              </a:r>
            </a:p>
            <a:p>
              <a:pPr lvl="1"/>
              <a:r>
                <a:rPr lang="en-US" sz="1428" dirty="0">
                  <a:solidFill>
                    <a:srgbClr val="FFFFFF"/>
                  </a:solidFill>
                </a:rPr>
                <a:t>Lower overhead costs especially for small topologies</a:t>
              </a:r>
            </a:p>
            <a:p>
              <a:pPr lvl="1"/>
              <a:r>
                <a:rPr lang="en-US" sz="1428" dirty="0">
                  <a:solidFill>
                    <a:srgbClr val="FFFFFF"/>
                  </a:solidFill>
                </a:rPr>
                <a:t>Windows Storage Spaces handles mirroring and spares and enables use of lower cost DAS (JBODs) rather than SAN</a:t>
              </a:r>
            </a:p>
            <a:p>
              <a:endParaRPr lang="en-US" sz="1428" dirty="0">
                <a:solidFill>
                  <a:srgbClr val="FFFFFF"/>
                </a:solidFill>
              </a:endParaRPr>
            </a:p>
            <a:p>
              <a:r>
                <a:rPr lang="en-US" sz="1428" b="1" dirty="0">
                  <a:solidFill>
                    <a:srgbClr val="FFFFFF"/>
                  </a:solidFill>
                </a:rPr>
                <a:t>HDI workload details</a:t>
              </a:r>
            </a:p>
            <a:p>
              <a:pPr lvl="1"/>
              <a:r>
                <a:rPr lang="en-US" sz="1428" dirty="0">
                  <a:solidFill>
                    <a:srgbClr val="FFFFFF"/>
                  </a:solidFill>
                </a:rPr>
                <a:t>Windows HDI Head-/Security-/Management- node and Data nodes for HDI workload</a:t>
              </a:r>
            </a:p>
            <a:p>
              <a:pPr lvl="1"/>
              <a:endParaRPr lang="en-US" sz="1428" dirty="0">
                <a:solidFill>
                  <a:srgbClr val="FFFFFF"/>
                </a:solidFill>
              </a:endParaRPr>
            </a:p>
            <a:p>
              <a:r>
                <a:rPr lang="en-US" sz="1428" b="1" dirty="0">
                  <a:solidFill>
                    <a:srgbClr val="FFFFFF"/>
                  </a:solidFill>
                </a:rPr>
                <a:t>Storage details</a:t>
              </a:r>
            </a:p>
            <a:p>
              <a:pPr marL="757716" lvl="1" indent="-291436">
                <a:buFont typeface="Arial" panose="020B0604020202020204" pitchFamily="34" charset="0"/>
                <a:buChar char="•"/>
              </a:pPr>
              <a:r>
                <a:rPr lang="en-US" sz="1428" dirty="0">
                  <a:solidFill>
                    <a:srgbClr val="FFFFFF"/>
                  </a:solidFill>
                </a:rPr>
                <a:t>16 Data Disks per Data Node</a:t>
              </a:r>
            </a:p>
            <a:p>
              <a:pPr marL="757716" lvl="1" indent="-291436">
                <a:buFont typeface="Arial" panose="020B0604020202020204" pitchFamily="34" charset="0"/>
                <a:buChar char="•"/>
              </a:pPr>
              <a:r>
                <a:rPr lang="en-US" sz="1428" dirty="0">
                  <a:solidFill>
                    <a:srgbClr val="FFFFFF"/>
                  </a:solidFill>
                </a:rPr>
                <a:t>No RAID 1 – single drives only! </a:t>
              </a:r>
            </a:p>
            <a:p>
              <a:pPr marL="757716" lvl="1" indent="-291436">
                <a:buFont typeface="Arial" panose="020B0604020202020204" pitchFamily="34" charset="0"/>
                <a:buChar char="•"/>
              </a:pPr>
              <a:r>
                <a:rPr lang="en-US" sz="1428" dirty="0">
                  <a:solidFill>
                    <a:srgbClr val="FFFFFF"/>
                  </a:solidFill>
                </a:rPr>
                <a:t>But each file is stores 3 times in HDFS</a:t>
              </a:r>
            </a:p>
          </p:txBody>
        </p:sp>
        <p:sp>
          <p:nvSpPr>
            <p:cNvPr id="42" name="Rectangle 41"/>
            <p:cNvSpPr/>
            <p:nvPr>
              <p:custDataLst>
                <p:tags r:id="rId3"/>
              </p:custDataLst>
            </p:nvPr>
          </p:nvSpPr>
          <p:spPr bwMode="auto">
            <a:xfrm>
              <a:off x="6162674" y="1435608"/>
              <a:ext cx="5522976" cy="548640"/>
            </a:xfrm>
            <a:prstGeom prst="rect">
              <a:avLst/>
            </a:prstGeom>
            <a:solidFill>
              <a:schemeClr val="accent2">
                <a:lumMod val="60000"/>
                <a:lumOff val="40000"/>
              </a:schemeClr>
            </a:solidFill>
            <a:ln>
              <a:solidFill>
                <a:schemeClr val="accent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pPr>
              <a:r>
                <a:rPr lang="en-US" sz="2856" dirty="0">
                  <a:solidFill>
                    <a:srgbClr val="FFFFFF"/>
                  </a:solidFill>
                  <a:latin typeface="Segoe UI Light"/>
                </a:rPr>
                <a:t>Software details</a:t>
              </a:r>
            </a:p>
          </p:txBody>
        </p:sp>
      </p:grpSp>
      <p:sp>
        <p:nvSpPr>
          <p:cNvPr id="77" name="Rectangle 76"/>
          <p:cNvSpPr/>
          <p:nvPr/>
        </p:nvSpPr>
        <p:spPr>
          <a:xfrm>
            <a:off x="1088471" y="3231487"/>
            <a:ext cx="2686340" cy="568133"/>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HST04</a:t>
            </a:r>
            <a:endParaRPr lang="en-US" sz="1836" dirty="0">
              <a:solidFill>
                <a:srgbClr val="505050"/>
              </a:solidFill>
            </a:endParaRPr>
          </a:p>
        </p:txBody>
      </p:sp>
      <p:sp>
        <p:nvSpPr>
          <p:cNvPr id="78" name="Rectangle 77"/>
          <p:cNvSpPr/>
          <p:nvPr/>
        </p:nvSpPr>
        <p:spPr>
          <a:xfrm>
            <a:off x="1088471" y="2481115"/>
            <a:ext cx="2686340" cy="568133"/>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HST03</a:t>
            </a:r>
            <a:endParaRPr lang="en-US" sz="1836" dirty="0">
              <a:solidFill>
                <a:srgbClr val="505050"/>
              </a:solidFill>
            </a:endParaRPr>
          </a:p>
        </p:txBody>
      </p:sp>
      <p:sp>
        <p:nvSpPr>
          <p:cNvPr id="79" name="Rectangle 78"/>
          <p:cNvSpPr/>
          <p:nvPr/>
        </p:nvSpPr>
        <p:spPr>
          <a:xfrm>
            <a:off x="1088471" y="3992578"/>
            <a:ext cx="2686340" cy="568133"/>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smtClean="0">
                <a:solidFill>
                  <a:srgbClr val="505050"/>
                </a:solidFill>
              </a:rPr>
              <a:t>HSA04</a:t>
            </a:r>
            <a:endParaRPr lang="en-US" sz="1224" dirty="0">
              <a:solidFill>
                <a:srgbClr val="505050"/>
              </a:solidFill>
            </a:endParaRPr>
          </a:p>
        </p:txBody>
      </p:sp>
      <p:sp>
        <p:nvSpPr>
          <p:cNvPr id="80" name="Rectangle 79"/>
          <p:cNvSpPr/>
          <p:nvPr/>
        </p:nvSpPr>
        <p:spPr>
          <a:xfrm>
            <a:off x="1088471" y="4753670"/>
            <a:ext cx="2686340" cy="568133"/>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smtClean="0">
                <a:solidFill>
                  <a:srgbClr val="505050"/>
                </a:solidFill>
              </a:rPr>
              <a:t>HSA03</a:t>
            </a:r>
            <a:endParaRPr lang="en-US" sz="1224" dirty="0">
              <a:solidFill>
                <a:srgbClr val="505050"/>
              </a:solidFill>
            </a:endParaRPr>
          </a:p>
        </p:txBody>
      </p:sp>
      <p:sp>
        <p:nvSpPr>
          <p:cNvPr id="81" name="Rounded Rectangle 80"/>
          <p:cNvSpPr/>
          <p:nvPr/>
        </p:nvSpPr>
        <p:spPr>
          <a:xfrm>
            <a:off x="4089169" y="4003299"/>
            <a:ext cx="1743266" cy="1318505"/>
          </a:xfrm>
          <a:prstGeom prst="roundRect">
            <a:avLst>
              <a:gd name="adj" fmla="val 4372"/>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1836" dirty="0">
                <a:solidFill>
                  <a:srgbClr val="505050"/>
                </a:solidFill>
              </a:rPr>
              <a:t>JBOD</a:t>
            </a:r>
          </a:p>
        </p:txBody>
      </p:sp>
      <p:cxnSp>
        <p:nvCxnSpPr>
          <p:cNvPr id="82" name="Elbow Connector 81"/>
          <p:cNvCxnSpPr>
            <a:stCxn id="78" idx="1"/>
            <a:endCxn id="77" idx="1"/>
          </p:cNvCxnSpPr>
          <p:nvPr/>
        </p:nvCxnSpPr>
        <p:spPr>
          <a:xfrm rot="10800000" flipV="1">
            <a:off x="1088471" y="2765182"/>
            <a:ext cx="17266" cy="750371"/>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83" name="Elbow Connector 82"/>
          <p:cNvCxnSpPr>
            <a:stCxn id="79" idx="1"/>
            <a:endCxn id="77" idx="1"/>
          </p:cNvCxnSpPr>
          <p:nvPr/>
        </p:nvCxnSpPr>
        <p:spPr>
          <a:xfrm rot="10800000">
            <a:off x="1088471" y="3515553"/>
            <a:ext cx="17266" cy="761092"/>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80" idx="1"/>
            <a:endCxn id="79" idx="1"/>
          </p:cNvCxnSpPr>
          <p:nvPr/>
        </p:nvCxnSpPr>
        <p:spPr>
          <a:xfrm rot="10800000">
            <a:off x="1088471" y="4276644"/>
            <a:ext cx="17266" cy="761092"/>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85" name="Elbow Connector 84"/>
          <p:cNvCxnSpPr>
            <a:stCxn id="79" idx="3"/>
            <a:endCxn id="81" idx="1"/>
          </p:cNvCxnSpPr>
          <p:nvPr/>
        </p:nvCxnSpPr>
        <p:spPr>
          <a:xfrm>
            <a:off x="3774812" y="4276645"/>
            <a:ext cx="314357" cy="38590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86" name="Elbow Connector 85"/>
          <p:cNvCxnSpPr>
            <a:stCxn id="80" idx="3"/>
            <a:endCxn id="81" idx="1"/>
          </p:cNvCxnSpPr>
          <p:nvPr/>
        </p:nvCxnSpPr>
        <p:spPr>
          <a:xfrm flipV="1">
            <a:off x="3774812" y="4662551"/>
            <a:ext cx="314357" cy="375185"/>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132725" y="4862346"/>
            <a:ext cx="745390" cy="478442"/>
          </a:xfrm>
          <a:prstGeom prst="rect">
            <a:avLst/>
          </a:prstGeom>
          <a:noFill/>
        </p:spPr>
        <p:txBody>
          <a:bodyPr wrap="none" rtlCol="0">
            <a:spAutoFit/>
          </a:bodyPr>
          <a:lstStyle/>
          <a:p>
            <a:r>
              <a:rPr lang="en-US" sz="1224" dirty="0">
                <a:solidFill>
                  <a:srgbClr val="7FBA00"/>
                </a:solidFill>
                <a:latin typeface="Segoe UI Light"/>
              </a:rPr>
              <a:t>IB and</a:t>
            </a:r>
          </a:p>
          <a:p>
            <a:r>
              <a:rPr lang="en-US" sz="1224" dirty="0">
                <a:solidFill>
                  <a:srgbClr val="7FBA00"/>
                </a:solidFill>
                <a:latin typeface="Segoe UI Light"/>
              </a:rPr>
              <a:t>Ethernet</a:t>
            </a:r>
          </a:p>
        </p:txBody>
      </p:sp>
      <p:sp>
        <p:nvSpPr>
          <p:cNvPr id="88" name="TextBox 87"/>
          <p:cNvSpPr txBox="1"/>
          <p:nvPr/>
        </p:nvSpPr>
        <p:spPr>
          <a:xfrm>
            <a:off x="3101632" y="5368140"/>
            <a:ext cx="1502879" cy="286306"/>
          </a:xfrm>
          <a:prstGeom prst="rect">
            <a:avLst/>
          </a:prstGeom>
          <a:noFill/>
        </p:spPr>
        <p:txBody>
          <a:bodyPr wrap="none" rtlCol="0">
            <a:spAutoFit/>
          </a:bodyPr>
          <a:lstStyle/>
          <a:p>
            <a:r>
              <a:rPr lang="en-US" sz="1224" dirty="0">
                <a:solidFill>
                  <a:srgbClr val="7FBA00"/>
                </a:solidFill>
                <a:latin typeface="Segoe UI Light"/>
              </a:rPr>
              <a:t>Direct attached SAS</a:t>
            </a:r>
          </a:p>
        </p:txBody>
      </p:sp>
      <p:sp>
        <p:nvSpPr>
          <p:cNvPr id="89" name="TextBox 88"/>
          <p:cNvSpPr txBox="1"/>
          <p:nvPr/>
        </p:nvSpPr>
        <p:spPr>
          <a:xfrm>
            <a:off x="4089168" y="2527376"/>
            <a:ext cx="1151094" cy="768409"/>
          </a:xfrm>
          <a:prstGeom prst="rect">
            <a:avLst/>
          </a:prstGeom>
          <a:noFill/>
        </p:spPr>
        <p:txBody>
          <a:bodyPr wrap="square" lIns="0" tIns="0" rIns="0" bIns="0" rtlCol="0">
            <a:spAutoFit/>
          </a:bodyPr>
          <a:lstStyle/>
          <a:p>
            <a:r>
              <a:rPr lang="en-US" sz="2448" spc="-71" dirty="0">
                <a:gradFill>
                  <a:gsLst>
                    <a:gs pos="2917">
                      <a:srgbClr val="FFFFFF"/>
                    </a:gs>
                    <a:gs pos="30000">
                      <a:srgbClr val="FFFFFF"/>
                    </a:gs>
                  </a:gsLst>
                  <a:lin ang="5400000" scaled="0"/>
                </a:gradFill>
              </a:rPr>
              <a:t>Base unit</a:t>
            </a:r>
          </a:p>
        </p:txBody>
      </p:sp>
      <p:sp>
        <p:nvSpPr>
          <p:cNvPr id="106" name="Rectangle 105"/>
          <p:cNvSpPr/>
          <p:nvPr/>
        </p:nvSpPr>
        <p:spPr>
          <a:xfrm>
            <a:off x="2560884" y="2551616"/>
            <a:ext cx="634726" cy="449541"/>
          </a:xfrm>
          <a:prstGeom prst="rect">
            <a:avLst/>
          </a:prstGeom>
          <a:solidFill>
            <a:schemeClr val="accent2">
              <a:lumMod val="60000"/>
              <a:lumOff val="40000"/>
            </a:schemeClr>
          </a:solidFill>
          <a:ln>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900" b="1" dirty="0">
                <a:solidFill>
                  <a:srgbClr val="FFFFFF"/>
                </a:solidFill>
              </a:rPr>
              <a:t>HMN01</a:t>
            </a:r>
          </a:p>
        </p:txBody>
      </p:sp>
      <p:sp>
        <p:nvSpPr>
          <p:cNvPr id="107" name="Rectangle 106"/>
          <p:cNvSpPr/>
          <p:nvPr/>
        </p:nvSpPr>
        <p:spPr>
          <a:xfrm>
            <a:off x="1164433" y="2551616"/>
            <a:ext cx="680139" cy="449541"/>
          </a:xfrm>
          <a:prstGeom prst="rect">
            <a:avLst/>
          </a:prstGeom>
          <a:solidFill>
            <a:schemeClr val="accent2">
              <a:lumMod val="60000"/>
              <a:lumOff val="40000"/>
            </a:schemeClr>
          </a:solidFill>
          <a:ln>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900" b="1" dirty="0">
                <a:solidFill>
                  <a:srgbClr val="FFFFFF"/>
                </a:solidFill>
              </a:rPr>
              <a:t>HHN01</a:t>
            </a:r>
            <a:endParaRPr lang="en-GB" sz="800" b="1" dirty="0">
              <a:solidFill>
                <a:srgbClr val="FFFFFF"/>
              </a:solidFill>
            </a:endParaRPr>
          </a:p>
        </p:txBody>
      </p:sp>
      <p:sp>
        <p:nvSpPr>
          <p:cNvPr id="110" name="Rectangle 109"/>
          <p:cNvSpPr/>
          <p:nvPr/>
        </p:nvSpPr>
        <p:spPr>
          <a:xfrm>
            <a:off x="1164434" y="4824171"/>
            <a:ext cx="980392" cy="449541"/>
          </a:xfrm>
          <a:prstGeom prst="rect">
            <a:avLst/>
          </a:prstGeom>
          <a:solidFill>
            <a:schemeClr val="accent2">
              <a:lumMod val="60000"/>
              <a:lumOff val="40000"/>
            </a:schemeClr>
          </a:solidFill>
          <a:ln>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Data </a:t>
            </a:r>
            <a:r>
              <a:rPr lang="en-US" sz="1632" dirty="0" smtClean="0">
                <a:solidFill>
                  <a:srgbClr val="FFFFFF"/>
                </a:solidFill>
              </a:rPr>
              <a:t>1</a:t>
            </a:r>
            <a:endParaRPr lang="en-US" sz="1632" dirty="0">
              <a:solidFill>
                <a:srgbClr val="FFFFFF"/>
              </a:solidFill>
            </a:endParaRPr>
          </a:p>
        </p:txBody>
      </p:sp>
      <p:sp>
        <p:nvSpPr>
          <p:cNvPr id="111" name="Rectangle 110"/>
          <p:cNvSpPr/>
          <p:nvPr/>
        </p:nvSpPr>
        <p:spPr>
          <a:xfrm>
            <a:off x="1164433" y="4055833"/>
            <a:ext cx="986198" cy="449541"/>
          </a:xfrm>
          <a:prstGeom prst="rect">
            <a:avLst/>
          </a:prstGeom>
          <a:solidFill>
            <a:schemeClr val="accent2">
              <a:lumMod val="60000"/>
              <a:lumOff val="40000"/>
            </a:schemeClr>
          </a:solidFill>
          <a:ln>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Data </a:t>
            </a:r>
            <a:r>
              <a:rPr lang="en-US" sz="1632" dirty="0" smtClean="0">
                <a:solidFill>
                  <a:srgbClr val="FFFFFF"/>
                </a:solidFill>
              </a:rPr>
              <a:t>3</a:t>
            </a:r>
            <a:endParaRPr lang="en-US" sz="1632" dirty="0">
              <a:solidFill>
                <a:srgbClr val="FFFFFF"/>
              </a:solidFill>
            </a:endParaRPr>
          </a:p>
        </p:txBody>
      </p:sp>
      <p:sp>
        <p:nvSpPr>
          <p:cNvPr id="31" name="Rectangular Callout 30"/>
          <p:cNvSpPr/>
          <p:nvPr>
            <p:custDataLst>
              <p:tags r:id="rId1"/>
            </p:custDataLst>
          </p:nvPr>
        </p:nvSpPr>
        <p:spPr>
          <a:xfrm>
            <a:off x="1105739" y="1098569"/>
            <a:ext cx="4726696" cy="1031107"/>
          </a:xfrm>
          <a:prstGeom prst="wedgeRectCallout">
            <a:avLst>
              <a:gd name="adj1" fmla="val -44066"/>
              <a:gd name="adj2" fmla="val 97873"/>
            </a:avLst>
          </a:prstGeom>
          <a:solidFill>
            <a:srgbClr val="008272"/>
          </a:solidFill>
          <a:ln w="9525" cap="flat" cmpd="sng" algn="ctr">
            <a:noFill/>
            <a:prstDash val="solid"/>
          </a:ln>
          <a:effectLst/>
          <a:extLst>
            <a:ext uri="{91240B29-F687-4F45-9708-019B960494DF}">
              <a14:hiddenLine xmlns:a14="http://schemas.microsoft.com/office/drawing/2010/main" w="9525" cap="flat" cmpd="sng" algn="ctr">
                <a:solidFill>
                  <a:schemeClr val="bg1">
                    <a:lumMod val="50000"/>
                  </a:schemeClr>
                </a:solidFill>
                <a:prstDash val="solid"/>
              </a14:hiddenLine>
            </a:ext>
          </a:extLst>
        </p:spPr>
        <p:style>
          <a:lnRef idx="1">
            <a:schemeClr val="dk1"/>
          </a:lnRef>
          <a:fillRef idx="2">
            <a:schemeClr val="dk1"/>
          </a:fillRef>
          <a:effectRef idx="1">
            <a:schemeClr val="dk1"/>
          </a:effectRef>
          <a:fontRef idx="minor">
            <a:schemeClr val="dk1"/>
          </a:fontRef>
        </p:style>
        <p:txBody>
          <a:bodyPr rtlCol="0" anchor="ctr"/>
          <a:lstStyle/>
          <a:p>
            <a:pPr marL="116575" indent="-116575">
              <a:buFont typeface="Arial" panose="020B0604020202020204" pitchFamily="34" charset="0"/>
              <a:buChar char="•"/>
            </a:pPr>
            <a:r>
              <a:rPr lang="en-US" sz="1224" dirty="0">
                <a:solidFill>
                  <a:srgbClr val="FFFFFF"/>
                </a:solidFill>
              </a:rPr>
              <a:t>Window Server 2012 R2 Standard </a:t>
            </a:r>
          </a:p>
          <a:p>
            <a:pPr marL="116575" indent="-116575">
              <a:buFont typeface="Arial" panose="020B0604020202020204" pitchFamily="34" charset="0"/>
              <a:buChar char="•"/>
            </a:pPr>
            <a:r>
              <a:rPr lang="en-US" sz="1224" dirty="0">
                <a:solidFill>
                  <a:srgbClr val="FFFFFF"/>
                </a:solidFill>
              </a:rPr>
              <a:t>Windows HDI distribution software (version 2.x)</a:t>
            </a:r>
          </a:p>
        </p:txBody>
      </p:sp>
      <p:sp>
        <p:nvSpPr>
          <p:cNvPr id="11" name="Rectangular Callout 10"/>
          <p:cNvSpPr/>
          <p:nvPr>
            <p:custDataLst>
              <p:tags r:id="rId2"/>
            </p:custDataLst>
          </p:nvPr>
        </p:nvSpPr>
        <p:spPr>
          <a:xfrm>
            <a:off x="1069322" y="5723845"/>
            <a:ext cx="4763112" cy="1165243"/>
          </a:xfrm>
          <a:prstGeom prst="wedgeRectCallout">
            <a:avLst>
              <a:gd name="adj1" fmla="val -35031"/>
              <a:gd name="adj2" fmla="val -100740"/>
            </a:avLst>
          </a:prstGeom>
          <a:solidFill>
            <a:srgbClr val="008272"/>
          </a:solidFill>
          <a:ln w="9525" cap="flat" cmpd="sng" algn="ctr">
            <a:noFill/>
            <a:prstDash val="solid"/>
          </a:ln>
          <a:effectLst/>
          <a:extLst>
            <a:ext uri="{91240B29-F687-4F45-9708-019B960494DF}">
              <a14:hiddenLine xmlns:a14="http://schemas.microsoft.com/office/drawing/2010/main" w="9525" cap="flat" cmpd="sng" algn="ctr">
                <a:solidFill>
                  <a:schemeClr val="bg1">
                    <a:lumMod val="50000"/>
                  </a:schemeClr>
                </a:solidFill>
                <a:prstDash val="solid"/>
              </a14:hiddenLine>
            </a:ext>
          </a:extLst>
        </p:spPr>
        <p:style>
          <a:lnRef idx="1">
            <a:schemeClr val="dk1"/>
          </a:lnRef>
          <a:fillRef idx="2">
            <a:schemeClr val="dk1"/>
          </a:fillRef>
          <a:effectRef idx="1">
            <a:schemeClr val="dk1"/>
          </a:effectRef>
          <a:fontRef idx="minor">
            <a:schemeClr val="dk1"/>
          </a:fontRef>
        </p:style>
        <p:txBody>
          <a:bodyPr rtlCol="0" anchor="ctr"/>
          <a:lstStyle/>
          <a:p>
            <a:pPr marL="116575" indent="-116575">
              <a:buFont typeface="Arial" panose="020B0604020202020204" pitchFamily="34" charset="0"/>
              <a:buChar char="•"/>
            </a:pPr>
            <a:r>
              <a:rPr lang="en-US" sz="1224" dirty="0">
                <a:solidFill>
                  <a:srgbClr val="FFFFFF"/>
                </a:solidFill>
              </a:rPr>
              <a:t>Window Server 2012 R2 Standard </a:t>
            </a:r>
          </a:p>
          <a:p>
            <a:pPr marL="116575" indent="-116575">
              <a:buFont typeface="Arial" panose="020B0604020202020204" pitchFamily="34" charset="0"/>
              <a:buChar char="•"/>
            </a:pPr>
            <a:r>
              <a:rPr lang="en-US" sz="1224" dirty="0">
                <a:solidFill>
                  <a:srgbClr val="FFFFFF"/>
                </a:solidFill>
              </a:rPr>
              <a:t>Windows HDI distribution software (version 2.x)</a:t>
            </a:r>
          </a:p>
          <a:p>
            <a:pPr marL="116575" indent="-116575">
              <a:buFont typeface="Arial" panose="020B0604020202020204" pitchFamily="34" charset="0"/>
              <a:buChar char="•"/>
            </a:pPr>
            <a:endParaRPr lang="en-US" sz="1224" dirty="0">
              <a:solidFill>
                <a:srgbClr val="FFFFFF"/>
              </a:solidFill>
            </a:endParaRPr>
          </a:p>
        </p:txBody>
      </p:sp>
      <p:sp>
        <p:nvSpPr>
          <p:cNvPr id="27" name="Rectangle 26"/>
          <p:cNvSpPr/>
          <p:nvPr/>
        </p:nvSpPr>
        <p:spPr>
          <a:xfrm>
            <a:off x="2220789" y="4811520"/>
            <a:ext cx="980392" cy="449541"/>
          </a:xfrm>
          <a:prstGeom prst="rect">
            <a:avLst/>
          </a:prstGeom>
          <a:solidFill>
            <a:schemeClr val="accent2">
              <a:lumMod val="60000"/>
              <a:lumOff val="40000"/>
            </a:schemeClr>
          </a:solidFill>
          <a:ln>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Data </a:t>
            </a:r>
            <a:r>
              <a:rPr lang="en-US" sz="1632" dirty="0" smtClean="0">
                <a:solidFill>
                  <a:srgbClr val="FFFFFF"/>
                </a:solidFill>
              </a:rPr>
              <a:t>2</a:t>
            </a:r>
            <a:endParaRPr lang="en-US" sz="1632" dirty="0">
              <a:solidFill>
                <a:srgbClr val="FFFFFF"/>
              </a:solidFill>
            </a:endParaRPr>
          </a:p>
        </p:txBody>
      </p:sp>
      <p:sp>
        <p:nvSpPr>
          <p:cNvPr id="28" name="Rectangle 27"/>
          <p:cNvSpPr/>
          <p:nvPr/>
        </p:nvSpPr>
        <p:spPr>
          <a:xfrm>
            <a:off x="2220788" y="4055833"/>
            <a:ext cx="974822" cy="449541"/>
          </a:xfrm>
          <a:prstGeom prst="rect">
            <a:avLst/>
          </a:prstGeom>
          <a:solidFill>
            <a:schemeClr val="accent2">
              <a:lumMod val="60000"/>
              <a:lumOff val="40000"/>
            </a:schemeClr>
          </a:solidFill>
          <a:ln>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Data </a:t>
            </a:r>
            <a:r>
              <a:rPr lang="en-US" sz="1632" dirty="0" smtClean="0">
                <a:solidFill>
                  <a:srgbClr val="FFFFFF"/>
                </a:solidFill>
              </a:rPr>
              <a:t>4</a:t>
            </a:r>
            <a:endParaRPr lang="en-US" sz="1632" dirty="0">
              <a:solidFill>
                <a:srgbClr val="FFFFFF"/>
              </a:solidFill>
            </a:endParaRPr>
          </a:p>
        </p:txBody>
      </p:sp>
      <p:sp>
        <p:nvSpPr>
          <p:cNvPr id="29" name="Rectangle 28"/>
          <p:cNvSpPr/>
          <p:nvPr/>
        </p:nvSpPr>
        <p:spPr>
          <a:xfrm>
            <a:off x="1922289" y="2549211"/>
            <a:ext cx="585094" cy="449541"/>
          </a:xfrm>
          <a:prstGeom prst="rect">
            <a:avLst/>
          </a:prstGeom>
          <a:solidFill>
            <a:schemeClr val="accent2">
              <a:lumMod val="60000"/>
              <a:lumOff val="40000"/>
            </a:schemeClr>
          </a:solidFill>
          <a:ln>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b="1" dirty="0">
                <a:solidFill>
                  <a:srgbClr val="FFFFFF"/>
                </a:solidFill>
              </a:rPr>
              <a:t>HSN01</a:t>
            </a:r>
            <a:endParaRPr lang="en-US" sz="800" b="1" dirty="0">
              <a:solidFill>
                <a:srgbClr val="FFFFFF"/>
              </a:solidFill>
            </a:endParaRPr>
          </a:p>
        </p:txBody>
      </p:sp>
    </p:spTree>
    <p:extLst>
      <p:ext uri="{BB962C8B-B14F-4D97-AF65-F5344CB8AC3E}">
        <p14:creationId xmlns:p14="http://schemas.microsoft.com/office/powerpoint/2010/main" val="362699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083243" y="4479768"/>
            <a:ext cx="2686340" cy="568133"/>
          </a:xfrm>
          <a:prstGeom prst="rect">
            <a:avLst/>
          </a:prstGeom>
          <a:solidFill>
            <a:srgbClr val="FF0000"/>
          </a:solidFill>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smtClean="0">
                <a:solidFill>
                  <a:srgbClr val="505050"/>
                </a:solidFill>
              </a:rPr>
              <a:t>HSA02</a:t>
            </a:r>
            <a:endParaRPr lang="en-US" sz="1224" dirty="0">
              <a:solidFill>
                <a:srgbClr val="505050"/>
              </a:solidFill>
            </a:endParaRPr>
          </a:p>
        </p:txBody>
      </p:sp>
      <p:sp>
        <p:nvSpPr>
          <p:cNvPr id="79" name="Rectangle 78"/>
          <p:cNvSpPr/>
          <p:nvPr/>
        </p:nvSpPr>
        <p:spPr>
          <a:xfrm>
            <a:off x="1088471" y="4465848"/>
            <a:ext cx="2686340" cy="568133"/>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smtClean="0">
                <a:solidFill>
                  <a:srgbClr val="505050"/>
                </a:solidFill>
              </a:rPr>
              <a:t>HSA02</a:t>
            </a:r>
            <a:endParaRPr lang="en-US" sz="1224" dirty="0">
              <a:solidFill>
                <a:srgbClr val="505050"/>
              </a:solidFill>
            </a:endParaRPr>
          </a:p>
        </p:txBody>
      </p:sp>
      <p:sp>
        <p:nvSpPr>
          <p:cNvPr id="32" name="Rectangle 31"/>
          <p:cNvSpPr/>
          <p:nvPr/>
        </p:nvSpPr>
        <p:spPr>
          <a:xfrm>
            <a:off x="1090788" y="2998461"/>
            <a:ext cx="2686340" cy="568133"/>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HST01</a:t>
            </a:r>
            <a:endParaRPr lang="en-US" sz="1836" dirty="0">
              <a:solidFill>
                <a:srgbClr val="505050"/>
              </a:solidFill>
            </a:endParaRPr>
          </a:p>
        </p:txBody>
      </p:sp>
      <p:sp>
        <p:nvSpPr>
          <p:cNvPr id="77" name="Rectangle 76"/>
          <p:cNvSpPr/>
          <p:nvPr/>
        </p:nvSpPr>
        <p:spPr>
          <a:xfrm>
            <a:off x="1083625" y="3008771"/>
            <a:ext cx="2686340" cy="568133"/>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HST02</a:t>
            </a:r>
            <a:endParaRPr lang="en-US" sz="1836" dirty="0">
              <a:solidFill>
                <a:srgbClr val="505050"/>
              </a:solidFill>
            </a:endParaRPr>
          </a:p>
        </p:txBody>
      </p:sp>
      <p:sp>
        <p:nvSpPr>
          <p:cNvPr id="78" name="Rectangle 77"/>
          <p:cNvSpPr/>
          <p:nvPr/>
        </p:nvSpPr>
        <p:spPr>
          <a:xfrm>
            <a:off x="1093036" y="2258400"/>
            <a:ext cx="2686340" cy="568133"/>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HST01</a:t>
            </a:r>
            <a:endParaRPr lang="en-US" sz="1836" dirty="0">
              <a:solidFill>
                <a:srgbClr val="505050"/>
              </a:solidFill>
            </a:endParaRPr>
          </a:p>
        </p:txBody>
      </p:sp>
      <p:sp>
        <p:nvSpPr>
          <p:cNvPr id="2" name="Title 1"/>
          <p:cNvSpPr>
            <a:spLocks noGrp="1"/>
          </p:cNvSpPr>
          <p:nvPr>
            <p:ph type="title"/>
          </p:nvPr>
        </p:nvSpPr>
        <p:spPr>
          <a:xfrm>
            <a:off x="624075" y="280107"/>
            <a:ext cx="11188326" cy="762786"/>
          </a:xfrm>
        </p:spPr>
        <p:txBody>
          <a:bodyPr/>
          <a:lstStyle/>
          <a:p>
            <a:r>
              <a:rPr lang="en-US" dirty="0" smtClean="0"/>
              <a:t>Failover Functionality</a:t>
            </a:r>
            <a:endParaRPr lang="en-US" dirty="0"/>
          </a:p>
        </p:txBody>
      </p:sp>
      <p:grpSp>
        <p:nvGrpSpPr>
          <p:cNvPr id="40" name="Group 39"/>
          <p:cNvGrpSpPr/>
          <p:nvPr/>
        </p:nvGrpSpPr>
        <p:grpSpPr>
          <a:xfrm>
            <a:off x="5983006" y="1158952"/>
            <a:ext cx="6371308" cy="5510246"/>
            <a:chOff x="6162673" y="1435608"/>
            <a:chExt cx="5619595" cy="5402692"/>
          </a:xfrm>
        </p:grpSpPr>
        <p:sp>
          <p:nvSpPr>
            <p:cNvPr id="41" name="Rectangle 40"/>
            <p:cNvSpPr/>
            <p:nvPr/>
          </p:nvSpPr>
          <p:spPr bwMode="auto">
            <a:xfrm>
              <a:off x="6162673" y="1984248"/>
              <a:ext cx="5619595" cy="4854052"/>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28" b="1" dirty="0">
                  <a:solidFill>
                    <a:srgbClr val="FFFFFF"/>
                  </a:solidFill>
                </a:rPr>
                <a:t>Failover Cluster Manager starts virtual machine on a new host after failure</a:t>
              </a:r>
            </a:p>
            <a:p>
              <a:endParaRPr lang="en-US" sz="1428" b="1" dirty="0">
                <a:solidFill>
                  <a:srgbClr val="FFFFFF"/>
                </a:solidFill>
              </a:endParaRPr>
            </a:p>
            <a:p>
              <a:endParaRPr lang="en-US" sz="1428" dirty="0">
                <a:solidFill>
                  <a:srgbClr val="FFFFFF"/>
                </a:solidFill>
              </a:endParaRPr>
            </a:p>
            <a:p>
              <a:r>
                <a:rPr lang="en-US" sz="1428" b="1" dirty="0">
                  <a:solidFill>
                    <a:srgbClr val="FFFFFF"/>
                  </a:solidFill>
                </a:rPr>
                <a:t>Cluster Shared Volumes</a:t>
              </a:r>
            </a:p>
            <a:p>
              <a:pPr lvl="1"/>
              <a:r>
                <a:rPr lang="en-US" sz="1428" dirty="0">
                  <a:solidFill>
                    <a:srgbClr val="FFFFFF"/>
                  </a:solidFill>
                </a:rPr>
                <a:t>Enables all nodes to access the LUNs on the JBOD as long as at least one of the hosts attached to the JBOD is active</a:t>
              </a:r>
            </a:p>
            <a:p>
              <a:pPr lvl="1"/>
              <a:r>
                <a:rPr lang="en-US" sz="1428" dirty="0">
                  <a:solidFill>
                    <a:srgbClr val="FFFFFF"/>
                  </a:solidFill>
                </a:rPr>
                <a:t>Uses SMB3 protocol</a:t>
              </a:r>
            </a:p>
            <a:p>
              <a:endParaRPr lang="en-US" sz="1428" dirty="0">
                <a:solidFill>
                  <a:srgbClr val="FFFFFF"/>
                </a:solidFill>
              </a:endParaRPr>
            </a:p>
            <a:p>
              <a:r>
                <a:rPr lang="en-US" sz="1428" b="1" dirty="0">
                  <a:solidFill>
                    <a:srgbClr val="FFFFFF"/>
                  </a:solidFill>
                </a:rPr>
                <a:t>Failover details</a:t>
              </a:r>
            </a:p>
            <a:p>
              <a:pPr lvl="1"/>
              <a:r>
                <a:rPr lang="en-US" sz="1428" dirty="0">
                  <a:solidFill>
                    <a:srgbClr val="FFFFFF"/>
                  </a:solidFill>
                </a:rPr>
                <a:t>One cluster across the whole appliance</a:t>
              </a:r>
            </a:p>
            <a:p>
              <a:pPr lvl="1"/>
              <a:r>
                <a:rPr lang="en-US" sz="1428" dirty="0">
                  <a:solidFill>
                    <a:srgbClr val="FFFFFF"/>
                  </a:solidFill>
                </a:rPr>
                <a:t>Virtual machine images are automatically started on new host in the event of failover</a:t>
              </a:r>
            </a:p>
            <a:p>
              <a:pPr lvl="1"/>
              <a:r>
                <a:rPr lang="en-US" sz="1428" dirty="0">
                  <a:solidFill>
                    <a:srgbClr val="FFFFFF"/>
                  </a:solidFill>
                </a:rPr>
                <a:t>Rules enforced by affinity and anti-affinity maps</a:t>
              </a:r>
            </a:p>
            <a:p>
              <a:pPr lvl="1"/>
              <a:r>
                <a:rPr lang="en-US" sz="1428" dirty="0">
                  <a:solidFill>
                    <a:srgbClr val="FFFFFF"/>
                  </a:solidFill>
                </a:rPr>
                <a:t>Failback continues to be through CSS </a:t>
              </a:r>
            </a:p>
            <a:p>
              <a:pPr lvl="1"/>
              <a:r>
                <a:rPr lang="en-US" sz="1428" dirty="0">
                  <a:solidFill>
                    <a:srgbClr val="FFFFFF"/>
                  </a:solidFill>
                </a:rPr>
                <a:t>	Uses Windows Failover Cluster Manager</a:t>
              </a:r>
            </a:p>
            <a:p>
              <a:endParaRPr lang="en-US" sz="1428" b="1" dirty="0">
                <a:solidFill>
                  <a:srgbClr val="FFFFFF"/>
                </a:solidFill>
              </a:endParaRPr>
            </a:p>
            <a:p>
              <a:r>
                <a:rPr lang="en-US" sz="1428" b="1" dirty="0">
                  <a:solidFill>
                    <a:srgbClr val="FFFFFF"/>
                  </a:solidFill>
                </a:rPr>
                <a:t>Adding Passive Unit increases HA capacity</a:t>
              </a:r>
            </a:p>
            <a:p>
              <a:pPr lvl="1"/>
              <a:r>
                <a:rPr lang="en-US" sz="1428" dirty="0">
                  <a:solidFill>
                    <a:srgbClr val="FFFFFF"/>
                  </a:solidFill>
                </a:rPr>
                <a:t>Enables another virtual machine to fail without disabling the appliance</a:t>
              </a:r>
            </a:p>
            <a:p>
              <a:pPr lvl="1"/>
              <a:r>
                <a:rPr lang="en-US" sz="1428" dirty="0">
                  <a:solidFill>
                    <a:srgbClr val="FFFFFF"/>
                  </a:solidFill>
                </a:rPr>
                <a:t>All hosts connected to a single JBOD cannot failover    </a:t>
              </a:r>
            </a:p>
            <a:p>
              <a:pPr lvl="1"/>
              <a:endParaRPr lang="en-US" sz="1428" dirty="0">
                <a:solidFill>
                  <a:srgbClr val="FFFFFF"/>
                </a:solidFill>
              </a:endParaRPr>
            </a:p>
            <a:p>
              <a:pPr lvl="1"/>
              <a:endParaRPr lang="en-US" sz="1428" dirty="0">
                <a:solidFill>
                  <a:srgbClr val="FFFFFF"/>
                </a:solidFill>
              </a:endParaRPr>
            </a:p>
            <a:p>
              <a:endParaRPr lang="en-US" sz="1428" dirty="0">
                <a:solidFill>
                  <a:srgbClr val="FFFFFF"/>
                </a:solidFill>
              </a:endParaRPr>
            </a:p>
            <a:p>
              <a:endParaRPr lang="en-US" sz="1428" dirty="0">
                <a:solidFill>
                  <a:srgbClr val="FFFFFF"/>
                </a:solidFill>
              </a:endParaRPr>
            </a:p>
            <a:p>
              <a:endParaRPr lang="en-US" sz="1428" dirty="0">
                <a:solidFill>
                  <a:srgbClr val="FFFFFF"/>
                </a:solidFill>
              </a:endParaRPr>
            </a:p>
          </p:txBody>
        </p:sp>
        <p:sp>
          <p:nvSpPr>
            <p:cNvPr id="42" name="Rectangle 41"/>
            <p:cNvSpPr/>
            <p:nvPr>
              <p:custDataLst>
                <p:tags r:id="rId1"/>
              </p:custDataLst>
            </p:nvPr>
          </p:nvSpPr>
          <p:spPr bwMode="auto">
            <a:xfrm>
              <a:off x="6162674" y="1435608"/>
              <a:ext cx="5522976" cy="548640"/>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pPr>
              <a:r>
                <a:rPr lang="en-US" sz="2856" dirty="0">
                  <a:gradFill flip="none" rotWithShape="1">
                    <a:gsLst>
                      <a:gs pos="0">
                        <a:srgbClr val="FFFFFF"/>
                      </a:gs>
                      <a:gs pos="100000">
                        <a:srgbClr val="FFFFFF"/>
                      </a:gs>
                    </a:gsLst>
                    <a:lin ang="5400000" scaled="0"/>
                    <a:tileRect/>
                  </a:gradFill>
                  <a:latin typeface="Segoe UI Light"/>
                </a:rPr>
                <a:t>Details</a:t>
              </a:r>
            </a:p>
          </p:txBody>
        </p:sp>
      </p:grpSp>
      <p:sp>
        <p:nvSpPr>
          <p:cNvPr id="80" name="Rectangle 79"/>
          <p:cNvSpPr/>
          <p:nvPr/>
        </p:nvSpPr>
        <p:spPr>
          <a:xfrm>
            <a:off x="1088471" y="5226939"/>
            <a:ext cx="2686340" cy="568133"/>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smtClean="0">
                <a:solidFill>
                  <a:srgbClr val="505050"/>
                </a:solidFill>
              </a:rPr>
              <a:t>HSA01 </a:t>
            </a:r>
            <a:endParaRPr lang="en-US" sz="1224" dirty="0">
              <a:solidFill>
                <a:srgbClr val="505050"/>
              </a:solidFill>
            </a:endParaRPr>
          </a:p>
        </p:txBody>
      </p:sp>
      <p:sp>
        <p:nvSpPr>
          <p:cNvPr id="81" name="Rounded Rectangle 80"/>
          <p:cNvSpPr/>
          <p:nvPr/>
        </p:nvSpPr>
        <p:spPr>
          <a:xfrm>
            <a:off x="4089170" y="4476570"/>
            <a:ext cx="1743266" cy="1318505"/>
          </a:xfrm>
          <a:prstGeom prst="roundRect">
            <a:avLst>
              <a:gd name="adj" fmla="val 4372"/>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1836" dirty="0">
                <a:solidFill>
                  <a:srgbClr val="505050"/>
                </a:solidFill>
              </a:rPr>
              <a:t>JBOD</a:t>
            </a:r>
          </a:p>
        </p:txBody>
      </p:sp>
      <p:cxnSp>
        <p:nvCxnSpPr>
          <p:cNvPr id="82" name="Elbow Connector 81"/>
          <p:cNvCxnSpPr>
            <a:stCxn id="78" idx="1"/>
          </p:cNvCxnSpPr>
          <p:nvPr/>
        </p:nvCxnSpPr>
        <p:spPr>
          <a:xfrm rot="10800000" flipV="1">
            <a:off x="805451" y="2542467"/>
            <a:ext cx="287586" cy="75037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83" name="Elbow Connector 82"/>
          <p:cNvCxnSpPr/>
          <p:nvPr/>
        </p:nvCxnSpPr>
        <p:spPr>
          <a:xfrm rot="10800000">
            <a:off x="1088472" y="3267783"/>
            <a:ext cx="12952" cy="1468667"/>
          </a:xfrm>
          <a:prstGeom prst="bentConnector3">
            <a:avLst>
              <a:gd name="adj1" fmla="val 2337315"/>
            </a:avLst>
          </a:prstGeom>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80" idx="1"/>
            <a:endCxn id="79" idx="1"/>
          </p:cNvCxnSpPr>
          <p:nvPr/>
        </p:nvCxnSpPr>
        <p:spPr>
          <a:xfrm rot="10800000">
            <a:off x="1088471" y="4749914"/>
            <a:ext cx="17266" cy="761092"/>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85" name="Elbow Connector 84"/>
          <p:cNvCxnSpPr>
            <a:stCxn id="79" idx="3"/>
            <a:endCxn id="81" idx="1"/>
          </p:cNvCxnSpPr>
          <p:nvPr/>
        </p:nvCxnSpPr>
        <p:spPr>
          <a:xfrm>
            <a:off x="3774812" y="4749915"/>
            <a:ext cx="314357" cy="38590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86" name="Elbow Connector 85"/>
          <p:cNvCxnSpPr>
            <a:stCxn id="80" idx="3"/>
            <a:endCxn id="81" idx="1"/>
          </p:cNvCxnSpPr>
          <p:nvPr/>
        </p:nvCxnSpPr>
        <p:spPr>
          <a:xfrm flipV="1">
            <a:off x="3774812" y="5135821"/>
            <a:ext cx="314357" cy="375185"/>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132726" y="5335618"/>
            <a:ext cx="745390" cy="478442"/>
          </a:xfrm>
          <a:prstGeom prst="rect">
            <a:avLst/>
          </a:prstGeom>
          <a:noFill/>
        </p:spPr>
        <p:txBody>
          <a:bodyPr wrap="none" rtlCol="0">
            <a:spAutoFit/>
          </a:bodyPr>
          <a:lstStyle/>
          <a:p>
            <a:r>
              <a:rPr lang="en-US" sz="1224" dirty="0">
                <a:solidFill>
                  <a:srgbClr val="7FBA00"/>
                </a:solidFill>
                <a:latin typeface="Segoe UI Light"/>
              </a:rPr>
              <a:t>IB &amp;</a:t>
            </a:r>
          </a:p>
          <a:p>
            <a:r>
              <a:rPr lang="en-US" sz="1224" dirty="0">
                <a:solidFill>
                  <a:srgbClr val="7FBA00"/>
                </a:solidFill>
                <a:latin typeface="Segoe UI Light"/>
              </a:rPr>
              <a:t>Ethernet</a:t>
            </a:r>
          </a:p>
        </p:txBody>
      </p:sp>
      <p:sp>
        <p:nvSpPr>
          <p:cNvPr id="88" name="TextBox 87"/>
          <p:cNvSpPr txBox="1"/>
          <p:nvPr/>
        </p:nvSpPr>
        <p:spPr>
          <a:xfrm>
            <a:off x="3101632" y="5841411"/>
            <a:ext cx="1502879" cy="286306"/>
          </a:xfrm>
          <a:prstGeom prst="rect">
            <a:avLst/>
          </a:prstGeom>
          <a:noFill/>
        </p:spPr>
        <p:txBody>
          <a:bodyPr wrap="none" rtlCol="0">
            <a:spAutoFit/>
          </a:bodyPr>
          <a:lstStyle/>
          <a:p>
            <a:r>
              <a:rPr lang="en-US" sz="1224" dirty="0">
                <a:solidFill>
                  <a:srgbClr val="7FBA00"/>
                </a:solidFill>
                <a:latin typeface="Segoe UI Light"/>
              </a:rPr>
              <a:t>Direct attached SAS</a:t>
            </a:r>
          </a:p>
        </p:txBody>
      </p:sp>
      <p:sp>
        <p:nvSpPr>
          <p:cNvPr id="89" name="TextBox 88"/>
          <p:cNvSpPr txBox="1"/>
          <p:nvPr/>
        </p:nvSpPr>
        <p:spPr>
          <a:xfrm>
            <a:off x="4089170" y="2527375"/>
            <a:ext cx="1634229" cy="384205"/>
          </a:xfrm>
          <a:prstGeom prst="rect">
            <a:avLst/>
          </a:prstGeom>
          <a:noFill/>
        </p:spPr>
        <p:txBody>
          <a:bodyPr wrap="square" lIns="0" tIns="0" rIns="0" bIns="0" rtlCol="0">
            <a:spAutoFit/>
          </a:bodyPr>
          <a:lstStyle/>
          <a:p>
            <a:r>
              <a:rPr lang="en-US" sz="2448" spc="-71" dirty="0">
                <a:gradFill>
                  <a:gsLst>
                    <a:gs pos="2917">
                      <a:srgbClr val="FFFFFF"/>
                    </a:gs>
                    <a:gs pos="30000">
                      <a:srgbClr val="FFFFFF"/>
                    </a:gs>
                  </a:gsLst>
                  <a:lin ang="5400000" scaled="0"/>
                </a:gradFill>
              </a:rPr>
              <a:t>Base Unit</a:t>
            </a:r>
          </a:p>
        </p:txBody>
      </p:sp>
      <p:sp>
        <p:nvSpPr>
          <p:cNvPr id="106" name="Rectangle 105"/>
          <p:cNvSpPr/>
          <p:nvPr/>
        </p:nvSpPr>
        <p:spPr>
          <a:xfrm>
            <a:off x="2834248" y="2317696"/>
            <a:ext cx="396036" cy="449541"/>
          </a:xfrm>
          <a:prstGeom prst="rect">
            <a:avLst/>
          </a:prstGeom>
          <a:solidFill>
            <a:srgbClr val="0070C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18" dirty="0">
                <a:solidFill>
                  <a:srgbClr val="FFFFFF"/>
                </a:solidFill>
                <a:latin typeface="Arial Narrow" pitchFamily="34" charset="0"/>
              </a:rPr>
              <a:t>CTL</a:t>
            </a:r>
          </a:p>
        </p:txBody>
      </p:sp>
      <p:sp>
        <p:nvSpPr>
          <p:cNvPr id="107" name="Rectangle 106"/>
          <p:cNvSpPr/>
          <p:nvPr/>
        </p:nvSpPr>
        <p:spPr>
          <a:xfrm>
            <a:off x="1712445" y="2317696"/>
            <a:ext cx="469973" cy="449541"/>
          </a:xfrm>
          <a:prstGeom prst="rect">
            <a:avLst/>
          </a:prstGeom>
          <a:solidFill>
            <a:srgbClr val="FFFF00"/>
          </a:solidFill>
          <a:ln>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18" b="1" dirty="0">
                <a:solidFill>
                  <a:srgbClr val="505050"/>
                </a:solidFill>
                <a:latin typeface="Arial Narrow" pitchFamily="34" charset="0"/>
              </a:rPr>
              <a:t>WDS</a:t>
            </a:r>
          </a:p>
        </p:txBody>
      </p:sp>
      <p:sp>
        <p:nvSpPr>
          <p:cNvPr id="108" name="Rectangle 107"/>
          <p:cNvSpPr/>
          <p:nvPr/>
        </p:nvSpPr>
        <p:spPr>
          <a:xfrm>
            <a:off x="1165802" y="2317696"/>
            <a:ext cx="473645" cy="4495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18" b="1" dirty="0">
                <a:solidFill>
                  <a:srgbClr val="505050"/>
                </a:solidFill>
                <a:latin typeface="Arial Narrow" pitchFamily="34" charset="0"/>
              </a:rPr>
              <a:t>AD01</a:t>
            </a:r>
          </a:p>
        </p:txBody>
      </p:sp>
      <p:sp>
        <p:nvSpPr>
          <p:cNvPr id="109" name="Rectangle 108"/>
          <p:cNvSpPr/>
          <p:nvPr/>
        </p:nvSpPr>
        <p:spPr>
          <a:xfrm>
            <a:off x="2252795" y="2317696"/>
            <a:ext cx="469973" cy="4495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16" b="1" dirty="0">
                <a:solidFill>
                  <a:srgbClr val="505050"/>
                </a:solidFill>
                <a:latin typeface="Arial Narrow" pitchFamily="34" charset="0"/>
              </a:rPr>
              <a:t>VMM</a:t>
            </a:r>
          </a:p>
        </p:txBody>
      </p:sp>
      <p:sp>
        <p:nvSpPr>
          <p:cNvPr id="110" name="Rectangle 109"/>
          <p:cNvSpPr/>
          <p:nvPr/>
        </p:nvSpPr>
        <p:spPr>
          <a:xfrm>
            <a:off x="1164433" y="5286235"/>
            <a:ext cx="2053623" cy="449541"/>
          </a:xfrm>
          <a:prstGeom prst="rect">
            <a:avLst/>
          </a:prstGeom>
          <a:solidFill>
            <a:srgbClr val="0070C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Compute </a:t>
            </a:r>
            <a:r>
              <a:rPr lang="en-US" sz="1632" dirty="0" smtClean="0">
                <a:solidFill>
                  <a:srgbClr val="FFFFFF"/>
                </a:solidFill>
              </a:rPr>
              <a:t>1</a:t>
            </a:r>
            <a:endParaRPr lang="en-US" sz="1632" dirty="0">
              <a:solidFill>
                <a:srgbClr val="FFFFFF"/>
              </a:solidFill>
            </a:endParaRPr>
          </a:p>
        </p:txBody>
      </p:sp>
      <p:sp>
        <p:nvSpPr>
          <p:cNvPr id="111" name="Rectangle 110"/>
          <p:cNvSpPr/>
          <p:nvPr/>
        </p:nvSpPr>
        <p:spPr>
          <a:xfrm>
            <a:off x="1144157" y="4540507"/>
            <a:ext cx="2070645" cy="449541"/>
          </a:xfrm>
          <a:prstGeom prst="rect">
            <a:avLst/>
          </a:prstGeom>
          <a:solidFill>
            <a:srgbClr val="0070C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Compute </a:t>
            </a:r>
            <a:r>
              <a:rPr lang="en-US" sz="1632" dirty="0" smtClean="0">
                <a:solidFill>
                  <a:srgbClr val="FFFFFF"/>
                </a:solidFill>
              </a:rPr>
              <a:t>2</a:t>
            </a:r>
            <a:endParaRPr lang="en-US" sz="1632" dirty="0">
              <a:solidFill>
                <a:srgbClr val="FFFFFF"/>
              </a:solidFill>
            </a:endParaRPr>
          </a:p>
        </p:txBody>
      </p:sp>
      <p:sp>
        <p:nvSpPr>
          <p:cNvPr id="30" name="Rectangle 29"/>
          <p:cNvSpPr/>
          <p:nvPr/>
        </p:nvSpPr>
        <p:spPr>
          <a:xfrm>
            <a:off x="1076870" y="3734913"/>
            <a:ext cx="2686340" cy="568133"/>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HST03</a:t>
            </a:r>
            <a:endParaRPr lang="en-US" sz="1836" dirty="0">
              <a:solidFill>
                <a:srgbClr val="505050"/>
              </a:solidFill>
            </a:endParaRPr>
          </a:p>
        </p:txBody>
      </p:sp>
      <p:sp>
        <p:nvSpPr>
          <p:cNvPr id="3" name="TextBox 2"/>
          <p:cNvSpPr txBox="1"/>
          <p:nvPr/>
        </p:nvSpPr>
        <p:spPr>
          <a:xfrm>
            <a:off x="4089170" y="3869608"/>
            <a:ext cx="1743266" cy="384205"/>
          </a:xfrm>
          <a:prstGeom prst="rect">
            <a:avLst/>
          </a:prstGeom>
          <a:noFill/>
        </p:spPr>
        <p:txBody>
          <a:bodyPr wrap="square" lIns="0" tIns="0" rIns="0" bIns="0" rtlCol="0">
            <a:spAutoFit/>
          </a:bodyPr>
          <a:lstStyle/>
          <a:p>
            <a:r>
              <a:rPr lang="en-US" sz="2448" spc="-71" dirty="0">
                <a:gradFill>
                  <a:gsLst>
                    <a:gs pos="2917">
                      <a:srgbClr val="FFFFFF"/>
                    </a:gs>
                    <a:gs pos="30000">
                      <a:srgbClr val="FFFFFF"/>
                    </a:gs>
                  </a:gsLst>
                  <a:lin ang="5400000" scaled="0"/>
                </a:gradFill>
              </a:rPr>
              <a:t>Passive Unit</a:t>
            </a:r>
          </a:p>
        </p:txBody>
      </p:sp>
      <p:sp>
        <p:nvSpPr>
          <p:cNvPr id="31" name="Rectangle 30"/>
          <p:cNvSpPr/>
          <p:nvPr/>
        </p:nvSpPr>
        <p:spPr>
          <a:xfrm>
            <a:off x="1081272" y="3739316"/>
            <a:ext cx="2686340" cy="568133"/>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HST02</a:t>
            </a:r>
            <a:endParaRPr lang="en-US" sz="1836" dirty="0">
              <a:solidFill>
                <a:srgbClr val="505050"/>
              </a:solidFill>
            </a:endParaRPr>
          </a:p>
        </p:txBody>
      </p:sp>
      <p:cxnSp>
        <p:nvCxnSpPr>
          <p:cNvPr id="34" name="Elbow Connector 33"/>
          <p:cNvCxnSpPr>
            <a:stCxn id="32" idx="1"/>
            <a:endCxn id="31" idx="1"/>
          </p:cNvCxnSpPr>
          <p:nvPr/>
        </p:nvCxnSpPr>
        <p:spPr>
          <a:xfrm rot="10800000" flipV="1">
            <a:off x="1081273" y="3282527"/>
            <a:ext cx="9517" cy="740855"/>
          </a:xfrm>
          <a:prstGeom prst="bentConnector3">
            <a:avLst>
              <a:gd name="adj1" fmla="val 3049877"/>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091487" y="3267436"/>
            <a:ext cx="1634229" cy="384205"/>
          </a:xfrm>
          <a:prstGeom prst="rect">
            <a:avLst/>
          </a:prstGeom>
          <a:noFill/>
        </p:spPr>
        <p:txBody>
          <a:bodyPr wrap="square" lIns="0" tIns="0" rIns="0" bIns="0" rtlCol="0">
            <a:spAutoFit/>
          </a:bodyPr>
          <a:lstStyle/>
          <a:p>
            <a:r>
              <a:rPr lang="en-US" sz="2448" spc="-71" dirty="0">
                <a:gradFill>
                  <a:gsLst>
                    <a:gs pos="2917">
                      <a:srgbClr val="FFFFFF"/>
                    </a:gs>
                    <a:gs pos="30000">
                      <a:srgbClr val="FFFFFF"/>
                    </a:gs>
                  </a:gsLst>
                  <a:lin ang="5400000" scaled="0"/>
                </a:gradFill>
              </a:rPr>
              <a:t>Base Unit</a:t>
            </a:r>
          </a:p>
        </p:txBody>
      </p:sp>
      <p:sp>
        <p:nvSpPr>
          <p:cNvPr id="36" name="Rectangle 35"/>
          <p:cNvSpPr/>
          <p:nvPr/>
        </p:nvSpPr>
        <p:spPr>
          <a:xfrm>
            <a:off x="2818738" y="3067274"/>
            <a:ext cx="399319" cy="449541"/>
          </a:xfrm>
          <a:prstGeom prst="rect">
            <a:avLst/>
          </a:prstGeom>
          <a:solidFill>
            <a:srgbClr val="0070C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18" dirty="0">
                <a:solidFill>
                  <a:srgbClr val="FFFFFF"/>
                </a:solidFill>
                <a:latin typeface="Arial Narrow" pitchFamily="34" charset="0"/>
              </a:rPr>
              <a:t>CTL</a:t>
            </a:r>
          </a:p>
        </p:txBody>
      </p:sp>
      <p:sp>
        <p:nvSpPr>
          <p:cNvPr id="43" name="Rectangle 42"/>
          <p:cNvSpPr/>
          <p:nvPr/>
        </p:nvSpPr>
        <p:spPr>
          <a:xfrm>
            <a:off x="1690148" y="3808129"/>
            <a:ext cx="1526309" cy="449541"/>
          </a:xfrm>
          <a:prstGeom prst="rect">
            <a:avLst/>
          </a:prstGeom>
          <a:solidFill>
            <a:srgbClr val="0070C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Compute </a:t>
            </a:r>
            <a:r>
              <a:rPr lang="en-US" sz="1632" dirty="0" smtClean="0">
                <a:solidFill>
                  <a:srgbClr val="FFFFFF"/>
                </a:solidFill>
              </a:rPr>
              <a:t>2</a:t>
            </a:r>
            <a:endParaRPr lang="en-US" sz="1632" dirty="0">
              <a:solidFill>
                <a:srgbClr val="FFFFFF"/>
              </a:solidFill>
            </a:endParaRPr>
          </a:p>
        </p:txBody>
      </p:sp>
      <p:sp>
        <p:nvSpPr>
          <p:cNvPr id="48" name="Rectangle 47"/>
          <p:cNvSpPr/>
          <p:nvPr/>
        </p:nvSpPr>
        <p:spPr>
          <a:xfrm>
            <a:off x="2822789" y="3811508"/>
            <a:ext cx="396036" cy="444154"/>
          </a:xfrm>
          <a:prstGeom prst="rect">
            <a:avLst/>
          </a:prstGeom>
          <a:solidFill>
            <a:srgbClr val="0070C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18" dirty="0">
                <a:solidFill>
                  <a:srgbClr val="FFFFFF"/>
                </a:solidFill>
                <a:latin typeface="Arial Narrow" pitchFamily="34" charset="0"/>
              </a:rPr>
              <a:t>CTL</a:t>
            </a:r>
          </a:p>
        </p:txBody>
      </p:sp>
      <p:sp>
        <p:nvSpPr>
          <p:cNvPr id="44" name="Down Arrow 43"/>
          <p:cNvSpPr/>
          <p:nvPr/>
        </p:nvSpPr>
        <p:spPr bwMode="auto">
          <a:xfrm rot="10800000" flipH="1">
            <a:off x="2124014" y="4076555"/>
            <a:ext cx="392599" cy="644024"/>
          </a:xfrm>
          <a:prstGeom prst="downArrow">
            <a:avLst/>
          </a:prstGeom>
          <a:solidFill>
            <a:srgbClr val="0070C0"/>
          </a:solidFill>
          <a:ln>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505050"/>
                  </a:gs>
                  <a:gs pos="100000">
                    <a:srgbClr val="505050"/>
                  </a:gs>
                </a:gsLst>
                <a:lin ang="5400000" scaled="0"/>
              </a:gradFill>
            </a:endParaRPr>
          </a:p>
        </p:txBody>
      </p:sp>
      <p:sp>
        <p:nvSpPr>
          <p:cNvPr id="49" name="Rectangle 48"/>
          <p:cNvSpPr/>
          <p:nvPr/>
        </p:nvSpPr>
        <p:spPr>
          <a:xfrm>
            <a:off x="624075" y="1120705"/>
            <a:ext cx="4154514" cy="382308"/>
          </a:xfrm>
          <a:prstGeom prst="rect">
            <a:avLst/>
          </a:prstGeom>
        </p:spPr>
        <p:txBody>
          <a:bodyPr wrap="none">
            <a:spAutoFit/>
          </a:bodyPr>
          <a:lstStyle/>
          <a:p>
            <a:r>
              <a:rPr lang="en-US" sz="1836" dirty="0">
                <a:solidFill>
                  <a:srgbClr val="FFC000"/>
                </a:solidFill>
              </a:rPr>
              <a:t>Sample: PDW Region (Base Unit - HP)</a:t>
            </a:r>
          </a:p>
        </p:txBody>
      </p:sp>
      <p:sp>
        <p:nvSpPr>
          <p:cNvPr id="45" name="Rectangle 44"/>
          <p:cNvSpPr/>
          <p:nvPr/>
        </p:nvSpPr>
        <p:spPr>
          <a:xfrm>
            <a:off x="1688117" y="3059757"/>
            <a:ext cx="469973" cy="449541"/>
          </a:xfrm>
          <a:prstGeom prst="rect">
            <a:avLst/>
          </a:prstGeom>
          <a:solidFill>
            <a:srgbClr val="FFFF00"/>
          </a:solidFill>
          <a:ln>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18" b="1" dirty="0">
                <a:solidFill>
                  <a:srgbClr val="505050"/>
                </a:solidFill>
                <a:latin typeface="Arial Narrow" pitchFamily="34" charset="0"/>
              </a:rPr>
              <a:t>WDS</a:t>
            </a:r>
          </a:p>
        </p:txBody>
      </p:sp>
      <p:sp>
        <p:nvSpPr>
          <p:cNvPr id="47" name="Rectangle 46"/>
          <p:cNvSpPr/>
          <p:nvPr/>
        </p:nvSpPr>
        <p:spPr>
          <a:xfrm>
            <a:off x="1153070" y="3059757"/>
            <a:ext cx="473645" cy="4495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18" b="1" dirty="0">
                <a:solidFill>
                  <a:srgbClr val="505050"/>
                </a:solidFill>
                <a:latin typeface="Arial Narrow" pitchFamily="34" charset="0"/>
              </a:rPr>
              <a:t>AD01</a:t>
            </a:r>
          </a:p>
        </p:txBody>
      </p:sp>
      <p:sp>
        <p:nvSpPr>
          <p:cNvPr id="50" name="Rectangle 49"/>
          <p:cNvSpPr/>
          <p:nvPr/>
        </p:nvSpPr>
        <p:spPr>
          <a:xfrm>
            <a:off x="2249578" y="3059757"/>
            <a:ext cx="469973" cy="4495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16" b="1" dirty="0">
                <a:solidFill>
                  <a:srgbClr val="505050"/>
                </a:solidFill>
                <a:latin typeface="Arial Narrow" pitchFamily="34" charset="0"/>
              </a:rPr>
              <a:t>VMM</a:t>
            </a:r>
          </a:p>
        </p:txBody>
      </p:sp>
      <p:sp>
        <p:nvSpPr>
          <p:cNvPr id="46" name="Rectangle 45"/>
          <p:cNvSpPr/>
          <p:nvPr/>
        </p:nvSpPr>
        <p:spPr>
          <a:xfrm>
            <a:off x="1673083" y="3069398"/>
            <a:ext cx="1537911" cy="449541"/>
          </a:xfrm>
          <a:prstGeom prst="rect">
            <a:avLst/>
          </a:prstGeom>
          <a:solidFill>
            <a:srgbClr val="0070C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Compute </a:t>
            </a:r>
            <a:r>
              <a:rPr lang="en-US" sz="1632" dirty="0" smtClean="0">
                <a:solidFill>
                  <a:srgbClr val="FFFFFF"/>
                </a:solidFill>
              </a:rPr>
              <a:t>2</a:t>
            </a:r>
            <a:endParaRPr lang="en-US" sz="1632" dirty="0">
              <a:solidFill>
                <a:srgbClr val="FFFFFF"/>
              </a:solidFill>
            </a:endParaRPr>
          </a:p>
        </p:txBody>
      </p:sp>
      <p:sp>
        <p:nvSpPr>
          <p:cNvPr id="27" name="Down Arrow 26"/>
          <p:cNvSpPr/>
          <p:nvPr/>
        </p:nvSpPr>
        <p:spPr bwMode="auto">
          <a:xfrm flipH="1">
            <a:off x="2818738" y="2712637"/>
            <a:ext cx="392599" cy="1209420"/>
          </a:xfrm>
          <a:prstGeom prst="downArrow">
            <a:avLst/>
          </a:prstGeom>
          <a:solidFill>
            <a:srgbClr val="0070C0"/>
          </a:solidFill>
          <a:ln>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505050"/>
                  </a:gs>
                  <a:gs pos="100000">
                    <a:srgbClr val="505050"/>
                  </a:gs>
                </a:gsLst>
                <a:lin ang="5400000" scaled="0"/>
              </a:gradFill>
            </a:endParaRPr>
          </a:p>
        </p:txBody>
      </p:sp>
      <p:sp>
        <p:nvSpPr>
          <p:cNvPr id="57" name="Rectangle 56"/>
          <p:cNvSpPr/>
          <p:nvPr/>
        </p:nvSpPr>
        <p:spPr>
          <a:xfrm>
            <a:off x="1148019" y="3074105"/>
            <a:ext cx="473645" cy="4495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18" b="1" dirty="0">
                <a:solidFill>
                  <a:srgbClr val="505050"/>
                </a:solidFill>
                <a:latin typeface="Arial Narrow" pitchFamily="34" charset="0"/>
              </a:rPr>
              <a:t>AD02</a:t>
            </a:r>
          </a:p>
        </p:txBody>
      </p:sp>
      <p:sp>
        <p:nvSpPr>
          <p:cNvPr id="56" name="Rectangle 55"/>
          <p:cNvSpPr/>
          <p:nvPr/>
        </p:nvSpPr>
        <p:spPr>
          <a:xfrm>
            <a:off x="1141995" y="3806293"/>
            <a:ext cx="473645" cy="4495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18" b="1" dirty="0">
                <a:solidFill>
                  <a:srgbClr val="505050"/>
                </a:solidFill>
                <a:latin typeface="Arial Narrow" pitchFamily="34" charset="0"/>
              </a:rPr>
              <a:t>AD02</a:t>
            </a:r>
          </a:p>
        </p:txBody>
      </p:sp>
      <p:sp>
        <p:nvSpPr>
          <p:cNvPr id="51" name="Right Arrow 50"/>
          <p:cNvSpPr/>
          <p:nvPr/>
        </p:nvSpPr>
        <p:spPr bwMode="auto">
          <a:xfrm>
            <a:off x="6024865" y="4155117"/>
            <a:ext cx="459583" cy="249912"/>
          </a:xfrm>
          <a:prstGeom prst="right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505050"/>
                  </a:gs>
                  <a:gs pos="100000">
                    <a:srgbClr val="505050"/>
                  </a:gs>
                </a:gsLst>
                <a:lin ang="5400000" scaled="0"/>
              </a:gradFill>
            </a:endParaRPr>
          </a:p>
        </p:txBody>
      </p:sp>
      <p:sp>
        <p:nvSpPr>
          <p:cNvPr id="52" name="Right Arrow 51"/>
          <p:cNvSpPr/>
          <p:nvPr/>
        </p:nvSpPr>
        <p:spPr bwMode="auto">
          <a:xfrm>
            <a:off x="5592762" y="5444101"/>
            <a:ext cx="459583" cy="249912"/>
          </a:xfrm>
          <a:prstGeom prst="right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505050"/>
                  </a:gs>
                  <a:gs pos="100000">
                    <a:srgbClr val="505050"/>
                  </a:gs>
                </a:gsLst>
                <a:lin ang="5400000" scaled="0"/>
              </a:gradFill>
            </a:endParaRPr>
          </a:p>
        </p:txBody>
      </p:sp>
      <p:sp>
        <p:nvSpPr>
          <p:cNvPr id="53" name="Right Arrow 52"/>
          <p:cNvSpPr/>
          <p:nvPr/>
        </p:nvSpPr>
        <p:spPr bwMode="auto">
          <a:xfrm>
            <a:off x="6037550" y="5684556"/>
            <a:ext cx="459583" cy="249912"/>
          </a:xfrm>
          <a:prstGeom prst="right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97954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300"/>
                                        <p:tgtEl>
                                          <p:spTgt spid="111"/>
                                        </p:tgtEl>
                                      </p:cBhvr>
                                    </p:animEffect>
                                    <p:set>
                                      <p:cBhvr>
                                        <p:cTn id="11" dur="1" fill="hold">
                                          <p:stCondLst>
                                            <p:cond delay="299"/>
                                          </p:stCondLst>
                                        </p:cTn>
                                        <p:tgtEl>
                                          <p:spTgt spid="111"/>
                                        </p:tgtEl>
                                        <p:attrNameLst>
                                          <p:attrName>style.visibility</p:attrName>
                                        </p:attrNameLst>
                                      </p:cBhvr>
                                      <p:to>
                                        <p:strVal val="hidden"/>
                                      </p:to>
                                    </p:set>
                                  </p:childTnLst>
                                </p:cTn>
                              </p:par>
                            </p:childTnLst>
                          </p:cTn>
                        </p:par>
                        <p:par>
                          <p:cTn id="12" fill="hold">
                            <p:stCondLst>
                              <p:cond delay="300"/>
                            </p:stCondLst>
                            <p:childTnLst>
                              <p:par>
                                <p:cTn id="13" presetID="22" presetClass="entr" presetSubtype="4"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par>
                          <p:cTn id="16" fill="hold">
                            <p:stCondLst>
                              <p:cond delay="800"/>
                            </p:stCondLst>
                            <p:childTnLst>
                              <p:par>
                                <p:cTn id="17" presetID="10" presetClass="entr" presetSubtype="0"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par>
                          <p:cTn id="20" fill="hold">
                            <p:stCondLst>
                              <p:cond delay="1300"/>
                            </p:stCondLst>
                            <p:childTnLst>
                              <p:par>
                                <p:cTn id="21" presetID="22" presetClass="exit" presetSubtype="4" fill="hold" grpId="1" nodeType="afterEffect">
                                  <p:stCondLst>
                                    <p:cond delay="0"/>
                                  </p:stCondLst>
                                  <p:childTnLst>
                                    <p:animEffect transition="out" filter="wipe(down)">
                                      <p:cBhvr>
                                        <p:cTn id="22" dur="500"/>
                                        <p:tgtEl>
                                          <p:spTgt spid="44"/>
                                        </p:tgtEl>
                                      </p:cBhvr>
                                    </p:animEffect>
                                    <p:set>
                                      <p:cBhvr>
                                        <p:cTn id="23" dur="1" fill="hold">
                                          <p:stCondLst>
                                            <p:cond delay="499"/>
                                          </p:stCondLst>
                                        </p:cTn>
                                        <p:tgtEl>
                                          <p:spTgt spid="44"/>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fade">
                                      <p:cBhvr>
                                        <p:cTn id="30" dur="1000"/>
                                        <p:tgtEl>
                                          <p:spTgt spid="78"/>
                                        </p:tgtEl>
                                      </p:cBhvr>
                                    </p:animEffect>
                                    <p:anim calcmode="lin" valueType="num">
                                      <p:cBhvr>
                                        <p:cTn id="31" dur="1000" fill="hold"/>
                                        <p:tgtEl>
                                          <p:spTgt spid="78"/>
                                        </p:tgtEl>
                                        <p:attrNameLst>
                                          <p:attrName>ppt_x</p:attrName>
                                        </p:attrNameLst>
                                      </p:cBhvr>
                                      <p:tavLst>
                                        <p:tav tm="0">
                                          <p:val>
                                            <p:strVal val="#ppt_x"/>
                                          </p:val>
                                        </p:tav>
                                        <p:tav tm="100000">
                                          <p:val>
                                            <p:strVal val="#ppt_x"/>
                                          </p:val>
                                        </p:tav>
                                      </p:tavLst>
                                    </p:anim>
                                    <p:anim calcmode="lin" valueType="num">
                                      <p:cBhvr>
                                        <p:cTn id="32" dur="1000" fill="hold"/>
                                        <p:tgtEl>
                                          <p:spTgt spid="78"/>
                                        </p:tgtEl>
                                        <p:attrNameLst>
                                          <p:attrName>ppt_y</p:attrName>
                                        </p:attrNameLst>
                                      </p:cBhvr>
                                      <p:tavLst>
                                        <p:tav tm="0">
                                          <p:val>
                                            <p:strVal val="#ppt_y+.1"/>
                                          </p:val>
                                        </p:tav>
                                        <p:tav tm="100000">
                                          <p:val>
                                            <p:strVal val="#ppt_y"/>
                                          </p:val>
                                        </p:tav>
                                      </p:tavLst>
                                    </p:anim>
                                  </p:childTnLst>
                                </p:cTn>
                              </p:par>
                              <p:par>
                                <p:cTn id="33" presetID="1" presetClass="exit" presetSubtype="0" fill="hold" grpId="1" nodeType="withEffect">
                                  <p:stCondLst>
                                    <p:cond delay="0"/>
                                  </p:stCondLst>
                                  <p:childTnLst>
                                    <p:set>
                                      <p:cBhvr>
                                        <p:cTn id="34" dur="1" fill="hold">
                                          <p:stCondLst>
                                            <p:cond delay="0"/>
                                          </p:stCondLst>
                                        </p:cTn>
                                        <p:tgtEl>
                                          <p:spTgt spid="51"/>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42" presetClass="entr" presetSubtype="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fade">
                                      <p:cBhvr>
                                        <p:cTn id="39" dur="1000"/>
                                        <p:tgtEl>
                                          <p:spTgt spid="77"/>
                                        </p:tgtEl>
                                      </p:cBhvr>
                                    </p:animEffect>
                                    <p:anim calcmode="lin" valueType="num">
                                      <p:cBhvr>
                                        <p:cTn id="40" dur="1000" fill="hold"/>
                                        <p:tgtEl>
                                          <p:spTgt spid="77"/>
                                        </p:tgtEl>
                                        <p:attrNameLst>
                                          <p:attrName>ppt_x</p:attrName>
                                        </p:attrNameLst>
                                      </p:cBhvr>
                                      <p:tavLst>
                                        <p:tav tm="0">
                                          <p:val>
                                            <p:strVal val="#ppt_x"/>
                                          </p:val>
                                        </p:tav>
                                        <p:tav tm="100000">
                                          <p:val>
                                            <p:strVal val="#ppt_x"/>
                                          </p:val>
                                        </p:tav>
                                      </p:tavLst>
                                    </p:anim>
                                    <p:anim calcmode="lin" valueType="num">
                                      <p:cBhvr>
                                        <p:cTn id="41" dur="1000" fill="hold"/>
                                        <p:tgtEl>
                                          <p:spTgt spid="7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6"/>
                                        </p:tgtEl>
                                        <p:attrNameLst>
                                          <p:attrName>style.visibility</p:attrName>
                                        </p:attrNameLst>
                                      </p:cBhvr>
                                      <p:to>
                                        <p:strVal val="visible"/>
                                      </p:to>
                                    </p:set>
                                    <p:animEffect transition="in" filter="fade">
                                      <p:cBhvr>
                                        <p:cTn id="44" dur="1000"/>
                                        <p:tgtEl>
                                          <p:spTgt spid="106"/>
                                        </p:tgtEl>
                                      </p:cBhvr>
                                    </p:animEffect>
                                    <p:anim calcmode="lin" valueType="num">
                                      <p:cBhvr>
                                        <p:cTn id="45" dur="1000" fill="hold"/>
                                        <p:tgtEl>
                                          <p:spTgt spid="106"/>
                                        </p:tgtEl>
                                        <p:attrNameLst>
                                          <p:attrName>ppt_x</p:attrName>
                                        </p:attrNameLst>
                                      </p:cBhvr>
                                      <p:tavLst>
                                        <p:tav tm="0">
                                          <p:val>
                                            <p:strVal val="#ppt_x"/>
                                          </p:val>
                                        </p:tav>
                                        <p:tav tm="100000">
                                          <p:val>
                                            <p:strVal val="#ppt_x"/>
                                          </p:val>
                                        </p:tav>
                                      </p:tavLst>
                                    </p:anim>
                                    <p:anim calcmode="lin" valueType="num">
                                      <p:cBhvr>
                                        <p:cTn id="46" dur="1000" fill="hold"/>
                                        <p:tgtEl>
                                          <p:spTgt spid="10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07"/>
                                        </p:tgtEl>
                                        <p:attrNameLst>
                                          <p:attrName>style.visibility</p:attrName>
                                        </p:attrNameLst>
                                      </p:cBhvr>
                                      <p:to>
                                        <p:strVal val="visible"/>
                                      </p:to>
                                    </p:set>
                                    <p:animEffect transition="in" filter="fade">
                                      <p:cBhvr>
                                        <p:cTn id="49" dur="1000"/>
                                        <p:tgtEl>
                                          <p:spTgt spid="107"/>
                                        </p:tgtEl>
                                      </p:cBhvr>
                                    </p:animEffect>
                                    <p:anim calcmode="lin" valueType="num">
                                      <p:cBhvr>
                                        <p:cTn id="50" dur="1000" fill="hold"/>
                                        <p:tgtEl>
                                          <p:spTgt spid="107"/>
                                        </p:tgtEl>
                                        <p:attrNameLst>
                                          <p:attrName>ppt_x</p:attrName>
                                        </p:attrNameLst>
                                      </p:cBhvr>
                                      <p:tavLst>
                                        <p:tav tm="0">
                                          <p:val>
                                            <p:strVal val="#ppt_x"/>
                                          </p:val>
                                        </p:tav>
                                        <p:tav tm="100000">
                                          <p:val>
                                            <p:strVal val="#ppt_x"/>
                                          </p:val>
                                        </p:tav>
                                      </p:tavLst>
                                    </p:anim>
                                    <p:anim calcmode="lin" valueType="num">
                                      <p:cBhvr>
                                        <p:cTn id="51" dur="1000" fill="hold"/>
                                        <p:tgtEl>
                                          <p:spTgt spid="10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08"/>
                                        </p:tgtEl>
                                        <p:attrNameLst>
                                          <p:attrName>style.visibility</p:attrName>
                                        </p:attrNameLst>
                                      </p:cBhvr>
                                      <p:to>
                                        <p:strVal val="visible"/>
                                      </p:to>
                                    </p:set>
                                    <p:animEffect transition="in" filter="fade">
                                      <p:cBhvr>
                                        <p:cTn id="54" dur="1000"/>
                                        <p:tgtEl>
                                          <p:spTgt spid="108"/>
                                        </p:tgtEl>
                                      </p:cBhvr>
                                    </p:animEffect>
                                    <p:anim calcmode="lin" valueType="num">
                                      <p:cBhvr>
                                        <p:cTn id="55" dur="1000" fill="hold"/>
                                        <p:tgtEl>
                                          <p:spTgt spid="108"/>
                                        </p:tgtEl>
                                        <p:attrNameLst>
                                          <p:attrName>ppt_x</p:attrName>
                                        </p:attrNameLst>
                                      </p:cBhvr>
                                      <p:tavLst>
                                        <p:tav tm="0">
                                          <p:val>
                                            <p:strVal val="#ppt_x"/>
                                          </p:val>
                                        </p:tav>
                                        <p:tav tm="100000">
                                          <p:val>
                                            <p:strVal val="#ppt_x"/>
                                          </p:val>
                                        </p:tav>
                                      </p:tavLst>
                                    </p:anim>
                                    <p:anim calcmode="lin" valueType="num">
                                      <p:cBhvr>
                                        <p:cTn id="56" dur="1000" fill="hold"/>
                                        <p:tgtEl>
                                          <p:spTgt spid="108"/>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09"/>
                                        </p:tgtEl>
                                        <p:attrNameLst>
                                          <p:attrName>style.visibility</p:attrName>
                                        </p:attrNameLst>
                                      </p:cBhvr>
                                      <p:to>
                                        <p:strVal val="visible"/>
                                      </p:to>
                                    </p:set>
                                    <p:animEffect transition="in" filter="fade">
                                      <p:cBhvr>
                                        <p:cTn id="59" dur="1000"/>
                                        <p:tgtEl>
                                          <p:spTgt spid="109"/>
                                        </p:tgtEl>
                                      </p:cBhvr>
                                    </p:animEffect>
                                    <p:anim calcmode="lin" valueType="num">
                                      <p:cBhvr>
                                        <p:cTn id="60" dur="1000" fill="hold"/>
                                        <p:tgtEl>
                                          <p:spTgt spid="109"/>
                                        </p:tgtEl>
                                        <p:attrNameLst>
                                          <p:attrName>ppt_x</p:attrName>
                                        </p:attrNameLst>
                                      </p:cBhvr>
                                      <p:tavLst>
                                        <p:tav tm="0">
                                          <p:val>
                                            <p:strVal val="#ppt_x"/>
                                          </p:val>
                                        </p:tav>
                                        <p:tav tm="100000">
                                          <p:val>
                                            <p:strVal val="#ppt_x"/>
                                          </p:val>
                                        </p:tav>
                                      </p:tavLst>
                                    </p:anim>
                                    <p:anim calcmode="lin" valueType="num">
                                      <p:cBhvr>
                                        <p:cTn id="61" dur="1000" fill="hold"/>
                                        <p:tgtEl>
                                          <p:spTgt spid="10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fade">
                                      <p:cBhvr>
                                        <p:cTn id="64" dur="1000"/>
                                        <p:tgtEl>
                                          <p:spTgt spid="89"/>
                                        </p:tgtEl>
                                      </p:cBhvr>
                                    </p:animEffect>
                                    <p:anim calcmode="lin" valueType="num">
                                      <p:cBhvr>
                                        <p:cTn id="65" dur="1000" fill="hold"/>
                                        <p:tgtEl>
                                          <p:spTgt spid="89"/>
                                        </p:tgtEl>
                                        <p:attrNameLst>
                                          <p:attrName>ppt_x</p:attrName>
                                        </p:attrNameLst>
                                      </p:cBhvr>
                                      <p:tavLst>
                                        <p:tav tm="0">
                                          <p:val>
                                            <p:strVal val="#ppt_x"/>
                                          </p:val>
                                        </p:tav>
                                        <p:tav tm="100000">
                                          <p:val>
                                            <p:strVal val="#ppt_x"/>
                                          </p:val>
                                        </p:tav>
                                      </p:tavLst>
                                    </p:anim>
                                    <p:anim calcmode="lin" valueType="num">
                                      <p:cBhvr>
                                        <p:cTn id="66" dur="1000" fill="hold"/>
                                        <p:tgtEl>
                                          <p:spTgt spid="89"/>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82"/>
                                        </p:tgtEl>
                                        <p:attrNameLst>
                                          <p:attrName>style.visibility</p:attrName>
                                        </p:attrNameLst>
                                      </p:cBhvr>
                                      <p:to>
                                        <p:strVal val="visible"/>
                                      </p:to>
                                    </p:set>
                                    <p:animEffect transition="in" filter="fade">
                                      <p:cBhvr>
                                        <p:cTn id="69" dur="1000"/>
                                        <p:tgtEl>
                                          <p:spTgt spid="82"/>
                                        </p:tgtEl>
                                      </p:cBhvr>
                                    </p:animEffect>
                                    <p:anim calcmode="lin" valueType="num">
                                      <p:cBhvr>
                                        <p:cTn id="70" dur="1000" fill="hold"/>
                                        <p:tgtEl>
                                          <p:spTgt spid="82"/>
                                        </p:tgtEl>
                                        <p:attrNameLst>
                                          <p:attrName>ppt_x</p:attrName>
                                        </p:attrNameLst>
                                      </p:cBhvr>
                                      <p:tavLst>
                                        <p:tav tm="0">
                                          <p:val>
                                            <p:strVal val="#ppt_x"/>
                                          </p:val>
                                        </p:tav>
                                        <p:tav tm="100000">
                                          <p:val>
                                            <p:strVal val="#ppt_x"/>
                                          </p:val>
                                        </p:tav>
                                      </p:tavLst>
                                    </p:anim>
                                    <p:anim calcmode="lin" valueType="num">
                                      <p:cBhvr>
                                        <p:cTn id="71" dur="1000" fill="hold"/>
                                        <p:tgtEl>
                                          <p:spTgt spid="82"/>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1000"/>
                                        <p:tgtEl>
                                          <p:spTgt spid="46"/>
                                        </p:tgtEl>
                                      </p:cBhvr>
                                    </p:animEffect>
                                    <p:anim calcmode="lin" valueType="num">
                                      <p:cBhvr>
                                        <p:cTn id="75" dur="1000" fill="hold"/>
                                        <p:tgtEl>
                                          <p:spTgt spid="46"/>
                                        </p:tgtEl>
                                        <p:attrNameLst>
                                          <p:attrName>ppt_x</p:attrName>
                                        </p:attrNameLst>
                                      </p:cBhvr>
                                      <p:tavLst>
                                        <p:tav tm="0">
                                          <p:val>
                                            <p:strVal val="#ppt_x"/>
                                          </p:val>
                                        </p:tav>
                                        <p:tav tm="100000">
                                          <p:val>
                                            <p:strVal val="#ppt_x"/>
                                          </p:val>
                                        </p:tav>
                                      </p:tavLst>
                                    </p:anim>
                                    <p:anim calcmode="lin" valueType="num">
                                      <p:cBhvr>
                                        <p:cTn id="76" dur="1000" fill="hold"/>
                                        <p:tgtEl>
                                          <p:spTgt spid="4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fade">
                                      <p:cBhvr>
                                        <p:cTn id="79" dur="1000"/>
                                        <p:tgtEl>
                                          <p:spTgt spid="57"/>
                                        </p:tgtEl>
                                      </p:cBhvr>
                                    </p:animEffect>
                                    <p:anim calcmode="lin" valueType="num">
                                      <p:cBhvr>
                                        <p:cTn id="80" dur="1000" fill="hold"/>
                                        <p:tgtEl>
                                          <p:spTgt spid="57"/>
                                        </p:tgtEl>
                                        <p:attrNameLst>
                                          <p:attrName>ppt_x</p:attrName>
                                        </p:attrNameLst>
                                      </p:cBhvr>
                                      <p:tavLst>
                                        <p:tav tm="0">
                                          <p:val>
                                            <p:strVal val="#ppt_x"/>
                                          </p:val>
                                        </p:tav>
                                        <p:tav tm="100000">
                                          <p:val>
                                            <p:strVal val="#ppt_x"/>
                                          </p:val>
                                        </p:tav>
                                      </p:tavLst>
                                    </p:anim>
                                    <p:anim calcmode="lin" valueType="num">
                                      <p:cBhvr>
                                        <p:cTn id="81" dur="1000" fill="hold"/>
                                        <p:tgtEl>
                                          <p:spTgt spid="57"/>
                                        </p:tgtEl>
                                        <p:attrNameLst>
                                          <p:attrName>ppt_y</p:attrName>
                                        </p:attrNameLst>
                                      </p:cBhvr>
                                      <p:tavLst>
                                        <p:tav tm="0">
                                          <p:val>
                                            <p:strVal val="#ppt_y+.1"/>
                                          </p:val>
                                        </p:tav>
                                        <p:tav tm="100000">
                                          <p:val>
                                            <p:strVal val="#ppt_y"/>
                                          </p:val>
                                        </p:tav>
                                      </p:tavLst>
                                    </p:anim>
                                  </p:childTnLst>
                                </p:cTn>
                              </p:par>
                              <p:par>
                                <p:cTn id="82" presetID="1" presetClass="exit" presetSubtype="0" fill="hold" grpId="1" nodeType="withEffect">
                                  <p:stCondLst>
                                    <p:cond delay="0"/>
                                  </p:stCondLst>
                                  <p:childTnLst>
                                    <p:set>
                                      <p:cBhvr>
                                        <p:cTn id="83" dur="1" fill="hold">
                                          <p:stCondLst>
                                            <p:cond delay="0"/>
                                          </p:stCondLst>
                                        </p:cTn>
                                        <p:tgtEl>
                                          <p:spTgt spid="56"/>
                                        </p:tgtEl>
                                        <p:attrNameLst>
                                          <p:attrName>style.visibility</p:attrName>
                                        </p:attrNameLst>
                                      </p:cBhvr>
                                      <p:to>
                                        <p:strVal val="hidden"/>
                                      </p:to>
                                    </p:set>
                                  </p:childTnLst>
                                </p:cTn>
                              </p:par>
                              <p:par>
                                <p:cTn id="84" presetID="1" presetClass="exit" presetSubtype="0" fill="hold" grpId="0" nodeType="withEffect">
                                  <p:stCondLst>
                                    <p:cond delay="0"/>
                                  </p:stCondLst>
                                  <p:childTnLst>
                                    <p:set>
                                      <p:cBhvr>
                                        <p:cTn id="85" dur="1" fill="hold">
                                          <p:stCondLst>
                                            <p:cond delay="0"/>
                                          </p:stCondLst>
                                        </p:cTn>
                                        <p:tgtEl>
                                          <p:spTgt spid="32"/>
                                        </p:tgtEl>
                                        <p:attrNameLst>
                                          <p:attrName>style.visibility</p:attrName>
                                        </p:attrNameLst>
                                      </p:cBhvr>
                                      <p:to>
                                        <p:strVal val="hidden"/>
                                      </p:to>
                                    </p:set>
                                  </p:childTnLst>
                                </p:cTn>
                              </p:par>
                              <p:par>
                                <p:cTn id="86" presetID="1" presetClass="exit" presetSubtype="0" fill="hold" grpId="0" nodeType="withEffect">
                                  <p:stCondLst>
                                    <p:cond delay="0"/>
                                  </p:stCondLst>
                                  <p:childTnLst>
                                    <p:set>
                                      <p:cBhvr>
                                        <p:cTn id="87" dur="1" fill="hold">
                                          <p:stCondLst>
                                            <p:cond delay="0"/>
                                          </p:stCondLst>
                                        </p:cTn>
                                        <p:tgtEl>
                                          <p:spTgt spid="36"/>
                                        </p:tgtEl>
                                        <p:attrNameLst>
                                          <p:attrName>style.visibility</p:attrName>
                                        </p:attrNameLst>
                                      </p:cBhvr>
                                      <p:to>
                                        <p:strVal val="hidden"/>
                                      </p:to>
                                    </p:set>
                                  </p:childTnLst>
                                </p:cTn>
                              </p:par>
                              <p:par>
                                <p:cTn id="88" presetID="1" presetClass="exit" presetSubtype="0" fill="hold" grpId="0" nodeType="withEffect">
                                  <p:stCondLst>
                                    <p:cond delay="0"/>
                                  </p:stCondLst>
                                  <p:childTnLst>
                                    <p:set>
                                      <p:cBhvr>
                                        <p:cTn id="89" dur="1" fill="hold">
                                          <p:stCondLst>
                                            <p:cond delay="0"/>
                                          </p:stCondLst>
                                        </p:cTn>
                                        <p:tgtEl>
                                          <p:spTgt spid="45"/>
                                        </p:tgtEl>
                                        <p:attrNameLst>
                                          <p:attrName>style.visibility</p:attrName>
                                        </p:attrNameLst>
                                      </p:cBhvr>
                                      <p:to>
                                        <p:strVal val="hidden"/>
                                      </p:to>
                                    </p:set>
                                  </p:childTnLst>
                                </p:cTn>
                              </p:par>
                              <p:par>
                                <p:cTn id="90" presetID="1" presetClass="exit" presetSubtype="0" fill="hold" grpId="0" nodeType="withEffect">
                                  <p:stCondLst>
                                    <p:cond delay="0"/>
                                  </p:stCondLst>
                                  <p:childTnLst>
                                    <p:set>
                                      <p:cBhvr>
                                        <p:cTn id="91" dur="1" fill="hold">
                                          <p:stCondLst>
                                            <p:cond delay="0"/>
                                          </p:stCondLst>
                                        </p:cTn>
                                        <p:tgtEl>
                                          <p:spTgt spid="47"/>
                                        </p:tgtEl>
                                        <p:attrNameLst>
                                          <p:attrName>style.visibility</p:attrName>
                                        </p:attrNameLst>
                                      </p:cBhvr>
                                      <p:to>
                                        <p:strVal val="hidden"/>
                                      </p:to>
                                    </p:set>
                                  </p:childTnLst>
                                </p:cTn>
                              </p:par>
                              <p:par>
                                <p:cTn id="92" presetID="1" presetClass="exit" presetSubtype="0" fill="hold" grpId="0" nodeType="withEffect">
                                  <p:stCondLst>
                                    <p:cond delay="0"/>
                                  </p:stCondLst>
                                  <p:childTnLst>
                                    <p:set>
                                      <p:cBhvr>
                                        <p:cTn id="93" dur="1" fill="hold">
                                          <p:stCondLst>
                                            <p:cond delay="0"/>
                                          </p:stCondLst>
                                        </p:cTn>
                                        <p:tgtEl>
                                          <p:spTgt spid="50"/>
                                        </p:tgtEl>
                                        <p:attrNameLst>
                                          <p:attrName>style.visibility</p:attrName>
                                        </p:attrNameLst>
                                      </p:cBhvr>
                                      <p:to>
                                        <p:strVal val="hidden"/>
                                      </p:to>
                                    </p:set>
                                  </p:childTnLst>
                                </p:cTn>
                              </p:par>
                              <p:par>
                                <p:cTn id="94" presetID="1" presetClass="exit" presetSubtype="0" fill="hold" grpId="0" nodeType="withEffect">
                                  <p:stCondLst>
                                    <p:cond delay="0"/>
                                  </p:stCondLst>
                                  <p:childTnLst>
                                    <p:set>
                                      <p:cBhvr>
                                        <p:cTn id="95" dur="1" fill="hold">
                                          <p:stCondLst>
                                            <p:cond delay="0"/>
                                          </p:stCondLst>
                                        </p:cTn>
                                        <p:tgtEl>
                                          <p:spTgt spid="35"/>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43"/>
                                        </p:tgtEl>
                                        <p:attrNameLst>
                                          <p:attrName>style.visibility</p:attrName>
                                        </p:attrNameLst>
                                      </p:cBhvr>
                                      <p:to>
                                        <p:strVal val="hidden"/>
                                      </p:to>
                                    </p:set>
                                  </p:childTnLst>
                                </p:cTn>
                              </p:par>
                              <p:par>
                                <p:cTn id="98" presetID="1" presetClass="exit" presetSubtype="0" fill="hold" grpId="0" nodeType="withEffect">
                                  <p:stCondLst>
                                    <p:cond delay="0"/>
                                  </p:stCondLst>
                                  <p:childTnLst>
                                    <p:set>
                                      <p:cBhvr>
                                        <p:cTn id="99" dur="1" fill="hold">
                                          <p:stCondLst>
                                            <p:cond delay="0"/>
                                          </p:stCondLst>
                                        </p:cTn>
                                        <p:tgtEl>
                                          <p:spTgt spid="31"/>
                                        </p:tgtEl>
                                        <p:attrNameLst>
                                          <p:attrName>style.visibility</p:attrName>
                                        </p:attrNameLst>
                                      </p:cBhvr>
                                      <p:to>
                                        <p:strVal val="hidden"/>
                                      </p:to>
                                    </p:set>
                                  </p:childTnLst>
                                </p:cTn>
                              </p:par>
                            </p:childTnLst>
                          </p:cTn>
                        </p:par>
                        <p:par>
                          <p:cTn id="100" fill="hold">
                            <p:stCondLst>
                              <p:cond delay="1000"/>
                            </p:stCondLst>
                            <p:childTnLst>
                              <p:par>
                                <p:cTn id="101" presetID="42" presetClass="entr" presetSubtype="0" fill="hold" grpId="0" nodeType="after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fade">
                                      <p:cBhvr>
                                        <p:cTn id="103" dur="1000"/>
                                        <p:tgtEl>
                                          <p:spTgt spid="30"/>
                                        </p:tgtEl>
                                      </p:cBhvr>
                                    </p:animEffect>
                                    <p:anim calcmode="lin" valueType="num">
                                      <p:cBhvr>
                                        <p:cTn id="104" dur="1000" fill="hold"/>
                                        <p:tgtEl>
                                          <p:spTgt spid="30"/>
                                        </p:tgtEl>
                                        <p:attrNameLst>
                                          <p:attrName>ppt_x</p:attrName>
                                        </p:attrNameLst>
                                      </p:cBhvr>
                                      <p:tavLst>
                                        <p:tav tm="0">
                                          <p:val>
                                            <p:strVal val="#ppt_x"/>
                                          </p:val>
                                        </p:tav>
                                        <p:tav tm="100000">
                                          <p:val>
                                            <p:strVal val="#ppt_x"/>
                                          </p:val>
                                        </p:tav>
                                      </p:tavLst>
                                    </p:anim>
                                    <p:anim calcmode="lin" valueType="num">
                                      <p:cBhvr>
                                        <p:cTn id="105" dur="1000" fill="hold"/>
                                        <p:tgtEl>
                                          <p:spTgt spid="30"/>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3"/>
                                        </p:tgtEl>
                                        <p:attrNameLst>
                                          <p:attrName>style.visibility</p:attrName>
                                        </p:attrNameLst>
                                      </p:cBhvr>
                                      <p:to>
                                        <p:strVal val="visible"/>
                                      </p:to>
                                    </p:set>
                                    <p:animEffect transition="in" filter="fade">
                                      <p:cBhvr>
                                        <p:cTn id="108" dur="1000"/>
                                        <p:tgtEl>
                                          <p:spTgt spid="3"/>
                                        </p:tgtEl>
                                      </p:cBhvr>
                                    </p:animEffect>
                                    <p:anim calcmode="lin" valueType="num">
                                      <p:cBhvr>
                                        <p:cTn id="109" dur="1000" fill="hold"/>
                                        <p:tgtEl>
                                          <p:spTgt spid="3"/>
                                        </p:tgtEl>
                                        <p:attrNameLst>
                                          <p:attrName>ppt_x</p:attrName>
                                        </p:attrNameLst>
                                      </p:cBhvr>
                                      <p:tavLst>
                                        <p:tav tm="0">
                                          <p:val>
                                            <p:strVal val="#ppt_x"/>
                                          </p:val>
                                        </p:tav>
                                        <p:tav tm="100000">
                                          <p:val>
                                            <p:strVal val="#ppt_x"/>
                                          </p:val>
                                        </p:tav>
                                      </p:tavLst>
                                    </p:anim>
                                    <p:anim calcmode="lin" valueType="num">
                                      <p:cBhvr>
                                        <p:cTn id="11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grpId="0" nodeType="click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wipe(up)">
                                      <p:cBhvr>
                                        <p:cTn id="115" dur="500"/>
                                        <p:tgtEl>
                                          <p:spTgt spid="27"/>
                                        </p:tgtEl>
                                      </p:cBhvr>
                                    </p:animEffect>
                                  </p:childTnLst>
                                </p:cTn>
                              </p:par>
                              <p:par>
                                <p:cTn id="116" presetID="1" presetClass="exit" presetSubtype="0" fill="hold" grpId="1" nodeType="withEffect">
                                  <p:stCondLst>
                                    <p:cond delay="0"/>
                                  </p:stCondLst>
                                  <p:childTnLst>
                                    <p:set>
                                      <p:cBhvr>
                                        <p:cTn id="117" dur="1" fill="hold">
                                          <p:stCondLst>
                                            <p:cond delay="0"/>
                                          </p:stCondLst>
                                        </p:cTn>
                                        <p:tgtEl>
                                          <p:spTgt spid="52"/>
                                        </p:tgtEl>
                                        <p:attrNameLst>
                                          <p:attrName>style.visibility</p:attrName>
                                        </p:attrNameLst>
                                      </p:cBhvr>
                                      <p:to>
                                        <p:strVal val="hidden"/>
                                      </p:to>
                                    </p:set>
                                  </p:childTnLst>
                                </p:cTn>
                              </p:par>
                            </p:childTnLst>
                          </p:cTn>
                        </p:par>
                        <p:par>
                          <p:cTn id="118" fill="hold">
                            <p:stCondLst>
                              <p:cond delay="500"/>
                            </p:stCondLst>
                            <p:childTnLst>
                              <p:par>
                                <p:cTn id="119" presetID="10" presetClass="entr" presetSubtype="0" fill="hold" grpId="0" nodeType="after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fade">
                                      <p:cBhvr>
                                        <p:cTn id="121" dur="500"/>
                                        <p:tgtEl>
                                          <p:spTgt spid="48"/>
                                        </p:tgtEl>
                                      </p:cBhvr>
                                    </p:animEffect>
                                  </p:childTnLst>
                                </p:cTn>
                              </p:par>
                            </p:childTnLst>
                          </p:cTn>
                        </p:par>
                        <p:par>
                          <p:cTn id="122" fill="hold">
                            <p:stCondLst>
                              <p:cond delay="1000"/>
                            </p:stCondLst>
                            <p:childTnLst>
                              <p:par>
                                <p:cTn id="123" presetID="1" presetClass="exit" presetSubtype="0" fill="hold" grpId="1" nodeType="afterEffect">
                                  <p:stCondLst>
                                    <p:cond delay="0"/>
                                  </p:stCondLst>
                                  <p:childTnLst>
                                    <p:set>
                                      <p:cBhvr>
                                        <p:cTn id="124" dur="1" fill="hold">
                                          <p:stCondLst>
                                            <p:cond delay="0"/>
                                          </p:stCondLst>
                                        </p:cTn>
                                        <p:tgtEl>
                                          <p:spTgt spid="106"/>
                                        </p:tgtEl>
                                        <p:attrNameLst>
                                          <p:attrName>style.visibility</p:attrName>
                                        </p:attrNameLst>
                                      </p:cBhvr>
                                      <p:to>
                                        <p:strVal val="hidden"/>
                                      </p:to>
                                    </p:set>
                                  </p:childTnLst>
                                </p:cTn>
                              </p:par>
                            </p:childTnLst>
                          </p:cTn>
                        </p:par>
                        <p:par>
                          <p:cTn id="125" fill="hold">
                            <p:stCondLst>
                              <p:cond delay="1000"/>
                            </p:stCondLst>
                            <p:childTnLst>
                              <p:par>
                                <p:cTn id="126" presetID="22" presetClass="exit" presetSubtype="1" fill="hold" grpId="1" nodeType="afterEffect">
                                  <p:stCondLst>
                                    <p:cond delay="0"/>
                                  </p:stCondLst>
                                  <p:childTnLst>
                                    <p:animEffect transition="out" filter="wipe(up)">
                                      <p:cBhvr>
                                        <p:cTn id="127" dur="500"/>
                                        <p:tgtEl>
                                          <p:spTgt spid="27"/>
                                        </p:tgtEl>
                                      </p:cBhvr>
                                    </p:animEffect>
                                    <p:set>
                                      <p:cBhvr>
                                        <p:cTn id="128" dur="1" fill="hold">
                                          <p:stCondLst>
                                            <p:cond delay="499"/>
                                          </p:stCondLst>
                                        </p:cTn>
                                        <p:tgtEl>
                                          <p:spTgt spid="27"/>
                                        </p:tgtEl>
                                        <p:attrNameLst>
                                          <p:attrName>style.visibility</p:attrName>
                                        </p:attrNameLst>
                                      </p:cBhvr>
                                      <p:to>
                                        <p:strVal val="hidden"/>
                                      </p:to>
                                    </p:set>
                                  </p:childTnLst>
                                </p:cTn>
                              </p:par>
                              <p:par>
                                <p:cTn id="129" presetID="1" presetClass="exit" presetSubtype="0" fill="hold" grpId="0" nodeType="withEffect">
                                  <p:stCondLst>
                                    <p:cond delay="0"/>
                                  </p:stCondLst>
                                  <p:childTnLst>
                                    <p:set>
                                      <p:cBhvr>
                                        <p:cTn id="130" dur="1" fill="hold">
                                          <p:stCondLst>
                                            <p:cond delay="0"/>
                                          </p:stCondLst>
                                        </p:cTn>
                                        <p:tgtEl>
                                          <p:spTgt spid="56"/>
                                        </p:tgtEl>
                                        <p:attrNameLst>
                                          <p:attrName>style.visibility</p:attrName>
                                        </p:attrNameLst>
                                      </p:cBhvr>
                                      <p:to>
                                        <p:strVal val="hidden"/>
                                      </p:to>
                                    </p:set>
                                  </p:childTnLst>
                                </p:cTn>
                              </p:par>
                              <p:par>
                                <p:cTn id="131" presetID="1" presetClass="entr" presetSubtype="0" fill="hold" grpId="0" nodeType="withEffect">
                                  <p:stCondLst>
                                    <p:cond delay="0"/>
                                  </p:stCondLst>
                                  <p:childTnLst>
                                    <p:set>
                                      <p:cBhvr>
                                        <p:cTn id="13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79" grpId="0" animBg="1"/>
      <p:bldP spid="32" grpId="0" animBg="1"/>
      <p:bldP spid="77" grpId="0" animBg="1"/>
      <p:bldP spid="78" grpId="0" animBg="1"/>
      <p:bldP spid="89" grpId="0"/>
      <p:bldP spid="106" grpId="0" animBg="1"/>
      <p:bldP spid="106" grpId="1" animBg="1"/>
      <p:bldP spid="107" grpId="0" animBg="1"/>
      <p:bldP spid="108" grpId="0" animBg="1"/>
      <p:bldP spid="109" grpId="0" animBg="1"/>
      <p:bldP spid="111" grpId="0" animBg="1"/>
      <p:bldP spid="30" grpId="0" animBg="1"/>
      <p:bldP spid="3" grpId="0"/>
      <p:bldP spid="31" grpId="0" animBg="1"/>
      <p:bldP spid="35" grpId="0"/>
      <p:bldP spid="36" grpId="0" animBg="1"/>
      <p:bldP spid="43" grpId="0" animBg="1"/>
      <p:bldP spid="43" grpId="1" animBg="1"/>
      <p:bldP spid="48" grpId="0" animBg="1"/>
      <p:bldP spid="44" grpId="0" animBg="1"/>
      <p:bldP spid="44" grpId="1" animBg="1"/>
      <p:bldP spid="45" grpId="0" animBg="1"/>
      <p:bldP spid="47" grpId="0" animBg="1"/>
      <p:bldP spid="50" grpId="0" animBg="1"/>
      <p:bldP spid="46" grpId="0" animBg="1"/>
      <p:bldP spid="27" grpId="0" animBg="1"/>
      <p:bldP spid="27" grpId="1" animBg="1"/>
      <p:bldP spid="57" grpId="0" animBg="1"/>
      <p:bldP spid="56" grpId="0" animBg="1"/>
      <p:bldP spid="56" grpId="1" animBg="1"/>
      <p:bldP spid="51" grpId="0" animBg="1"/>
      <p:bldP spid="51" grpId="1" animBg="1"/>
      <p:bldP spid="52" grpId="0" animBg="1"/>
      <p:bldP spid="52" grpId="1" animBg="1"/>
      <p:bldP spid="5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083243" y="4479768"/>
            <a:ext cx="2686340" cy="568133"/>
          </a:xfrm>
          <a:prstGeom prst="rect">
            <a:avLst/>
          </a:prstGeom>
          <a:solidFill>
            <a:srgbClr val="FF0000"/>
          </a:solidFill>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smtClean="0">
                <a:solidFill>
                  <a:srgbClr val="505050"/>
                </a:solidFill>
              </a:rPr>
              <a:t>HSA02</a:t>
            </a:r>
            <a:endParaRPr lang="en-US" sz="1224" dirty="0">
              <a:solidFill>
                <a:srgbClr val="505050"/>
              </a:solidFill>
            </a:endParaRPr>
          </a:p>
        </p:txBody>
      </p:sp>
      <p:sp>
        <p:nvSpPr>
          <p:cNvPr id="79" name="Rectangle 78"/>
          <p:cNvSpPr/>
          <p:nvPr/>
        </p:nvSpPr>
        <p:spPr>
          <a:xfrm>
            <a:off x="1088471" y="4465848"/>
            <a:ext cx="2686340" cy="568133"/>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HSA02</a:t>
            </a:r>
          </a:p>
        </p:txBody>
      </p:sp>
      <p:sp>
        <p:nvSpPr>
          <p:cNvPr id="2" name="Title 1"/>
          <p:cNvSpPr>
            <a:spLocks noGrp="1"/>
          </p:cNvSpPr>
          <p:nvPr>
            <p:ph type="title"/>
          </p:nvPr>
        </p:nvSpPr>
        <p:spPr>
          <a:xfrm>
            <a:off x="624075" y="280107"/>
            <a:ext cx="11188326" cy="762786"/>
          </a:xfrm>
        </p:spPr>
        <p:txBody>
          <a:bodyPr/>
          <a:lstStyle/>
          <a:p>
            <a:r>
              <a:rPr lang="en-US" dirty="0" smtClean="0"/>
              <a:t>Replace Node</a:t>
            </a:r>
            <a:endParaRPr lang="en-US" dirty="0"/>
          </a:p>
        </p:txBody>
      </p:sp>
      <p:grpSp>
        <p:nvGrpSpPr>
          <p:cNvPr id="40" name="Group 39"/>
          <p:cNvGrpSpPr/>
          <p:nvPr/>
        </p:nvGrpSpPr>
        <p:grpSpPr>
          <a:xfrm>
            <a:off x="5983007" y="1158952"/>
            <a:ext cx="6261764" cy="5510246"/>
            <a:chOff x="6162674" y="1435608"/>
            <a:chExt cx="5522976" cy="5402692"/>
          </a:xfrm>
        </p:grpSpPr>
        <p:sp>
          <p:nvSpPr>
            <p:cNvPr id="41" name="Rectangle 40"/>
            <p:cNvSpPr/>
            <p:nvPr/>
          </p:nvSpPr>
          <p:spPr bwMode="auto">
            <a:xfrm>
              <a:off x="6162674" y="1984248"/>
              <a:ext cx="5522976" cy="4854052"/>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28" b="1" dirty="0">
                  <a:solidFill>
                    <a:srgbClr val="FFFFFF"/>
                  </a:solidFill>
                </a:rPr>
                <a:t>Single type of node</a:t>
              </a:r>
            </a:p>
            <a:p>
              <a:pPr lvl="1"/>
              <a:r>
                <a:rPr lang="en-US" sz="1428" dirty="0">
                  <a:solidFill>
                    <a:srgbClr val="FFFFFF"/>
                  </a:solidFill>
                </a:rPr>
                <a:t>Sole differentiator—storage attached vs. storage unattached</a:t>
              </a:r>
            </a:p>
            <a:p>
              <a:pPr lvl="1"/>
              <a:r>
                <a:rPr lang="en-US" sz="1428" dirty="0">
                  <a:solidFill>
                    <a:srgbClr val="FFFFFF"/>
                  </a:solidFill>
                </a:rPr>
                <a:t>Execution commonality regardless if host is being replaced</a:t>
              </a:r>
            </a:p>
            <a:p>
              <a:endParaRPr lang="en-US" sz="1428" dirty="0">
                <a:solidFill>
                  <a:srgbClr val="FFFFFF"/>
                </a:solidFill>
              </a:endParaRPr>
            </a:p>
            <a:p>
              <a:r>
                <a:rPr lang="en-US" sz="1428" b="1" dirty="0">
                  <a:solidFill>
                    <a:srgbClr val="FFFFFF"/>
                  </a:solidFill>
                </a:rPr>
                <a:t>Workloads migrate with virtual machines</a:t>
              </a:r>
            </a:p>
            <a:p>
              <a:pPr lvl="1"/>
              <a:r>
                <a:rPr lang="en-US" sz="1428" dirty="0">
                  <a:solidFill>
                    <a:srgbClr val="FFFFFF"/>
                  </a:solidFill>
                </a:rPr>
                <a:t>Replace Node follows a subset of the bare metal provisioning</a:t>
              </a:r>
            </a:p>
            <a:p>
              <a:pPr lvl="2"/>
              <a:r>
                <a:rPr lang="en-US" sz="1428" dirty="0">
                  <a:solidFill>
                    <a:srgbClr val="FFFFFF"/>
                  </a:solidFill>
                </a:rPr>
                <a:t>using WDS and executes the APS Setup.exe with the replace node action specified, along with the necessary information targeting the replacement node</a:t>
              </a:r>
            </a:p>
            <a:p>
              <a:pPr lvl="1"/>
              <a:endParaRPr lang="en-US" sz="1428" dirty="0">
                <a:solidFill>
                  <a:srgbClr val="FFFFFF"/>
                </a:solidFill>
              </a:endParaRPr>
            </a:p>
            <a:p>
              <a:pPr lvl="1"/>
              <a:r>
                <a:rPr lang="en-US" sz="1428" dirty="0">
                  <a:solidFill>
                    <a:srgbClr val="FFFFFF"/>
                  </a:solidFill>
                </a:rPr>
                <a:t>Workload virtual machines do not have to be re-provisioned</a:t>
              </a:r>
            </a:p>
            <a:p>
              <a:endParaRPr lang="en-US" sz="1428" dirty="0">
                <a:solidFill>
                  <a:srgbClr val="FFFFFF"/>
                </a:solidFill>
              </a:endParaRPr>
            </a:p>
            <a:p>
              <a:r>
                <a:rPr lang="en-US" sz="1428" b="1" dirty="0">
                  <a:solidFill>
                    <a:srgbClr val="FFFFFF"/>
                  </a:solidFill>
                </a:rPr>
                <a:t>Workload virtual machines are failed back using Windows Failover Cluster Manager</a:t>
              </a:r>
            </a:p>
            <a:p>
              <a:pPr lvl="1"/>
              <a:r>
                <a:rPr lang="en-US" sz="1428" dirty="0">
                  <a:solidFill>
                    <a:srgbClr val="FFFFFF"/>
                  </a:solidFill>
                </a:rPr>
                <a:t>Failback still incurs small downtime</a:t>
              </a:r>
            </a:p>
            <a:p>
              <a:pPr lvl="1"/>
              <a:r>
                <a:rPr lang="en-US" sz="1428" dirty="0">
                  <a:solidFill>
                    <a:srgbClr val="FFFFFF"/>
                  </a:solidFill>
                </a:rPr>
                <a:t>May be a small performance impact by failed over compute nodes; documentation will suggest fail-back</a:t>
              </a:r>
            </a:p>
            <a:p>
              <a:pPr lvl="1"/>
              <a:r>
                <a:rPr lang="en-US" sz="1428" dirty="0">
                  <a:solidFill>
                    <a:srgbClr val="FFFFFF"/>
                  </a:solidFill>
                </a:rPr>
                <a:t>Currently not using Live Migration for failover and failback</a:t>
              </a:r>
            </a:p>
            <a:p>
              <a:endParaRPr lang="en-US" sz="1428" dirty="0">
                <a:solidFill>
                  <a:srgbClr val="FFFFFF"/>
                </a:solidFill>
              </a:endParaRPr>
            </a:p>
          </p:txBody>
        </p:sp>
        <p:sp>
          <p:nvSpPr>
            <p:cNvPr id="42" name="Rectangle 41"/>
            <p:cNvSpPr/>
            <p:nvPr>
              <p:custDataLst>
                <p:tags r:id="rId1"/>
              </p:custDataLst>
            </p:nvPr>
          </p:nvSpPr>
          <p:spPr bwMode="auto">
            <a:xfrm>
              <a:off x="6162674" y="1435608"/>
              <a:ext cx="5522976" cy="548640"/>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pPr>
              <a:r>
                <a:rPr lang="en-US" sz="2856" dirty="0">
                  <a:gradFill flip="none" rotWithShape="1">
                    <a:gsLst>
                      <a:gs pos="0">
                        <a:srgbClr val="FFFFFF"/>
                      </a:gs>
                      <a:gs pos="100000">
                        <a:srgbClr val="FFFFFF"/>
                      </a:gs>
                    </a:gsLst>
                    <a:lin ang="5400000" scaled="0"/>
                    <a:tileRect/>
                  </a:gradFill>
                  <a:latin typeface="Segoe UI Light"/>
                </a:rPr>
                <a:t>Details</a:t>
              </a:r>
            </a:p>
          </p:txBody>
        </p:sp>
      </p:grpSp>
      <p:sp>
        <p:nvSpPr>
          <p:cNvPr id="80" name="Rectangle 79"/>
          <p:cNvSpPr/>
          <p:nvPr/>
        </p:nvSpPr>
        <p:spPr>
          <a:xfrm>
            <a:off x="1088471" y="5226939"/>
            <a:ext cx="2686340" cy="568133"/>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HSA01</a:t>
            </a:r>
          </a:p>
        </p:txBody>
      </p:sp>
      <p:sp>
        <p:nvSpPr>
          <p:cNvPr id="81" name="Rounded Rectangle 80"/>
          <p:cNvSpPr/>
          <p:nvPr/>
        </p:nvSpPr>
        <p:spPr>
          <a:xfrm>
            <a:off x="4089170" y="4476570"/>
            <a:ext cx="1743266" cy="1318505"/>
          </a:xfrm>
          <a:prstGeom prst="roundRect">
            <a:avLst>
              <a:gd name="adj" fmla="val 4372"/>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1836" dirty="0">
                <a:solidFill>
                  <a:srgbClr val="505050"/>
                </a:solidFill>
              </a:rPr>
              <a:t>JBOD</a:t>
            </a:r>
          </a:p>
        </p:txBody>
      </p:sp>
      <p:cxnSp>
        <p:nvCxnSpPr>
          <p:cNvPr id="83" name="Elbow Connector 82"/>
          <p:cNvCxnSpPr>
            <a:stCxn id="79" idx="1"/>
          </p:cNvCxnSpPr>
          <p:nvPr/>
        </p:nvCxnSpPr>
        <p:spPr>
          <a:xfrm rot="10800000">
            <a:off x="1088472" y="3292838"/>
            <a:ext cx="12952" cy="1457076"/>
          </a:xfrm>
          <a:prstGeom prst="bentConnector3">
            <a:avLst>
              <a:gd name="adj1" fmla="val 2337315"/>
            </a:avLst>
          </a:prstGeom>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80" idx="1"/>
            <a:endCxn id="79" idx="1"/>
          </p:cNvCxnSpPr>
          <p:nvPr/>
        </p:nvCxnSpPr>
        <p:spPr>
          <a:xfrm rot="10800000">
            <a:off x="1088471" y="4749914"/>
            <a:ext cx="17266" cy="761092"/>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85" name="Elbow Connector 84"/>
          <p:cNvCxnSpPr>
            <a:stCxn id="79" idx="3"/>
            <a:endCxn id="81" idx="1"/>
          </p:cNvCxnSpPr>
          <p:nvPr/>
        </p:nvCxnSpPr>
        <p:spPr>
          <a:xfrm>
            <a:off x="3774812" y="4749915"/>
            <a:ext cx="314357" cy="38590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86" name="Elbow Connector 85"/>
          <p:cNvCxnSpPr>
            <a:stCxn id="80" idx="3"/>
            <a:endCxn id="81" idx="1"/>
          </p:cNvCxnSpPr>
          <p:nvPr/>
        </p:nvCxnSpPr>
        <p:spPr>
          <a:xfrm flipV="1">
            <a:off x="3774812" y="5135821"/>
            <a:ext cx="314357" cy="375185"/>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132726" y="5335618"/>
            <a:ext cx="745390" cy="478442"/>
          </a:xfrm>
          <a:prstGeom prst="rect">
            <a:avLst/>
          </a:prstGeom>
          <a:noFill/>
        </p:spPr>
        <p:txBody>
          <a:bodyPr wrap="none" rtlCol="0">
            <a:spAutoFit/>
          </a:bodyPr>
          <a:lstStyle/>
          <a:p>
            <a:r>
              <a:rPr lang="en-US" sz="1224" dirty="0">
                <a:solidFill>
                  <a:srgbClr val="7FBA00"/>
                </a:solidFill>
                <a:latin typeface="Segoe UI Light"/>
              </a:rPr>
              <a:t>IB and</a:t>
            </a:r>
          </a:p>
          <a:p>
            <a:r>
              <a:rPr lang="en-US" sz="1224" dirty="0">
                <a:solidFill>
                  <a:srgbClr val="7FBA00"/>
                </a:solidFill>
                <a:latin typeface="Segoe UI Light"/>
              </a:rPr>
              <a:t>Ethernet</a:t>
            </a:r>
          </a:p>
        </p:txBody>
      </p:sp>
      <p:sp>
        <p:nvSpPr>
          <p:cNvPr id="88" name="TextBox 87"/>
          <p:cNvSpPr txBox="1"/>
          <p:nvPr/>
        </p:nvSpPr>
        <p:spPr>
          <a:xfrm>
            <a:off x="3101632" y="5841411"/>
            <a:ext cx="1502879" cy="286306"/>
          </a:xfrm>
          <a:prstGeom prst="rect">
            <a:avLst/>
          </a:prstGeom>
          <a:noFill/>
        </p:spPr>
        <p:txBody>
          <a:bodyPr wrap="none" rtlCol="0">
            <a:spAutoFit/>
          </a:bodyPr>
          <a:lstStyle/>
          <a:p>
            <a:r>
              <a:rPr lang="en-US" sz="1224" dirty="0">
                <a:solidFill>
                  <a:srgbClr val="7FBA00"/>
                </a:solidFill>
                <a:latin typeface="Segoe UI Light"/>
              </a:rPr>
              <a:t>Direct attached SAS</a:t>
            </a:r>
          </a:p>
        </p:txBody>
      </p:sp>
      <p:sp>
        <p:nvSpPr>
          <p:cNvPr id="110" name="Rectangle 109"/>
          <p:cNvSpPr/>
          <p:nvPr/>
        </p:nvSpPr>
        <p:spPr>
          <a:xfrm>
            <a:off x="1164434" y="5286235"/>
            <a:ext cx="2031178" cy="449541"/>
          </a:xfrm>
          <a:prstGeom prst="rect">
            <a:avLst/>
          </a:prstGeom>
          <a:solidFill>
            <a:srgbClr val="0070C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Compute 1</a:t>
            </a:r>
          </a:p>
        </p:txBody>
      </p:sp>
      <p:sp>
        <p:nvSpPr>
          <p:cNvPr id="111" name="Rectangle 110"/>
          <p:cNvSpPr/>
          <p:nvPr/>
        </p:nvSpPr>
        <p:spPr>
          <a:xfrm>
            <a:off x="1163386" y="4540507"/>
            <a:ext cx="2032227" cy="449541"/>
          </a:xfrm>
          <a:prstGeom prst="rect">
            <a:avLst/>
          </a:prstGeom>
          <a:solidFill>
            <a:srgbClr val="0070C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Compute 2</a:t>
            </a:r>
          </a:p>
        </p:txBody>
      </p:sp>
      <p:cxnSp>
        <p:nvCxnSpPr>
          <p:cNvPr id="33" name="Elbow Connector 32"/>
          <p:cNvCxnSpPr/>
          <p:nvPr/>
        </p:nvCxnSpPr>
        <p:spPr>
          <a:xfrm rot="10800000" flipH="1">
            <a:off x="1076869" y="3292838"/>
            <a:ext cx="11602" cy="726141"/>
          </a:xfrm>
          <a:prstGeom prst="bentConnector3">
            <a:avLst>
              <a:gd name="adj1" fmla="val -2369400"/>
            </a:avLst>
          </a:prstGeom>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090788" y="3748833"/>
            <a:ext cx="2686340" cy="568133"/>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HST02</a:t>
            </a:r>
            <a:endParaRPr lang="en-US" sz="1836" dirty="0">
              <a:solidFill>
                <a:srgbClr val="505050"/>
              </a:solidFill>
            </a:endParaRPr>
          </a:p>
        </p:txBody>
      </p:sp>
      <p:sp>
        <p:nvSpPr>
          <p:cNvPr id="32" name="Rectangle 31"/>
          <p:cNvSpPr/>
          <p:nvPr/>
        </p:nvSpPr>
        <p:spPr>
          <a:xfrm>
            <a:off x="1090788" y="2998461"/>
            <a:ext cx="2686340" cy="568133"/>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HST01</a:t>
            </a:r>
            <a:endParaRPr lang="en-US" sz="1836" dirty="0">
              <a:solidFill>
                <a:srgbClr val="505050"/>
              </a:solidFill>
            </a:endParaRPr>
          </a:p>
        </p:txBody>
      </p:sp>
      <p:sp>
        <p:nvSpPr>
          <p:cNvPr id="35" name="TextBox 34"/>
          <p:cNvSpPr txBox="1"/>
          <p:nvPr/>
        </p:nvSpPr>
        <p:spPr>
          <a:xfrm>
            <a:off x="4091487" y="3267436"/>
            <a:ext cx="1634229" cy="384205"/>
          </a:xfrm>
          <a:prstGeom prst="rect">
            <a:avLst/>
          </a:prstGeom>
          <a:noFill/>
        </p:spPr>
        <p:txBody>
          <a:bodyPr wrap="square" lIns="0" tIns="0" rIns="0" bIns="0" rtlCol="0">
            <a:spAutoFit/>
          </a:bodyPr>
          <a:lstStyle/>
          <a:p>
            <a:r>
              <a:rPr lang="en-US" sz="2448" spc="-71" dirty="0">
                <a:gradFill>
                  <a:gsLst>
                    <a:gs pos="2917">
                      <a:srgbClr val="FFFFFF"/>
                    </a:gs>
                    <a:gs pos="30000">
                      <a:srgbClr val="FFFFFF"/>
                    </a:gs>
                  </a:gsLst>
                  <a:lin ang="5400000" scaled="0"/>
                </a:gradFill>
              </a:rPr>
              <a:t>Base Unit</a:t>
            </a:r>
          </a:p>
        </p:txBody>
      </p:sp>
      <p:sp>
        <p:nvSpPr>
          <p:cNvPr id="36" name="Rectangle 35"/>
          <p:cNvSpPr/>
          <p:nvPr/>
        </p:nvSpPr>
        <p:spPr>
          <a:xfrm>
            <a:off x="2804955" y="3057757"/>
            <a:ext cx="396036" cy="449541"/>
          </a:xfrm>
          <a:prstGeom prst="rect">
            <a:avLst/>
          </a:prstGeom>
          <a:solidFill>
            <a:srgbClr val="0070C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18" dirty="0">
                <a:solidFill>
                  <a:srgbClr val="FFFFFF"/>
                </a:solidFill>
                <a:latin typeface="Arial Narrow" pitchFamily="34" charset="0"/>
              </a:rPr>
              <a:t>CTL</a:t>
            </a:r>
          </a:p>
        </p:txBody>
      </p:sp>
      <p:sp>
        <p:nvSpPr>
          <p:cNvPr id="37" name="Rectangle 36"/>
          <p:cNvSpPr/>
          <p:nvPr/>
        </p:nvSpPr>
        <p:spPr>
          <a:xfrm>
            <a:off x="1705053" y="3057757"/>
            <a:ext cx="469973" cy="449541"/>
          </a:xfrm>
          <a:prstGeom prst="rect">
            <a:avLst/>
          </a:prstGeom>
          <a:solidFill>
            <a:srgbClr val="FFFF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18" b="1" dirty="0">
                <a:solidFill>
                  <a:srgbClr val="505050"/>
                </a:solidFill>
                <a:latin typeface="Arial Narrow" pitchFamily="34" charset="0"/>
              </a:rPr>
              <a:t>WDS</a:t>
            </a:r>
          </a:p>
        </p:txBody>
      </p:sp>
      <p:sp>
        <p:nvSpPr>
          <p:cNvPr id="38" name="Rectangle 37"/>
          <p:cNvSpPr/>
          <p:nvPr/>
        </p:nvSpPr>
        <p:spPr>
          <a:xfrm>
            <a:off x="1150035" y="3057757"/>
            <a:ext cx="469973" cy="449541"/>
          </a:xfrm>
          <a:prstGeom prst="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18" b="1" dirty="0">
                <a:solidFill>
                  <a:srgbClr val="505050"/>
                </a:solidFill>
                <a:latin typeface="Arial Narrow" pitchFamily="34" charset="0"/>
              </a:rPr>
              <a:t>AD01</a:t>
            </a:r>
          </a:p>
        </p:txBody>
      </p:sp>
      <p:sp>
        <p:nvSpPr>
          <p:cNvPr id="39" name="Rectangle 38"/>
          <p:cNvSpPr/>
          <p:nvPr/>
        </p:nvSpPr>
        <p:spPr>
          <a:xfrm>
            <a:off x="2260747" y="3057757"/>
            <a:ext cx="469973" cy="449541"/>
          </a:xfrm>
          <a:prstGeom prst="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16" b="1" dirty="0">
                <a:solidFill>
                  <a:srgbClr val="505050"/>
                </a:solidFill>
                <a:latin typeface="Arial Narrow" pitchFamily="34" charset="0"/>
              </a:rPr>
              <a:t>VMM</a:t>
            </a:r>
          </a:p>
        </p:txBody>
      </p:sp>
      <p:sp>
        <p:nvSpPr>
          <p:cNvPr id="43" name="Rectangle 42"/>
          <p:cNvSpPr/>
          <p:nvPr/>
        </p:nvSpPr>
        <p:spPr>
          <a:xfrm>
            <a:off x="1705053" y="3808129"/>
            <a:ext cx="1513155" cy="449541"/>
          </a:xfrm>
          <a:prstGeom prst="rect">
            <a:avLst/>
          </a:prstGeom>
          <a:solidFill>
            <a:srgbClr val="0070C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Compute 2</a:t>
            </a:r>
          </a:p>
        </p:txBody>
      </p:sp>
      <p:sp>
        <p:nvSpPr>
          <p:cNvPr id="46" name="Rectangle 45"/>
          <p:cNvSpPr/>
          <p:nvPr/>
        </p:nvSpPr>
        <p:spPr>
          <a:xfrm>
            <a:off x="624075" y="1120705"/>
            <a:ext cx="4154514" cy="382308"/>
          </a:xfrm>
          <a:prstGeom prst="rect">
            <a:avLst/>
          </a:prstGeom>
        </p:spPr>
        <p:txBody>
          <a:bodyPr wrap="none">
            <a:spAutoFit/>
          </a:bodyPr>
          <a:lstStyle/>
          <a:p>
            <a:r>
              <a:rPr lang="en-US" sz="1836" dirty="0">
                <a:solidFill>
                  <a:srgbClr val="FFC000"/>
                </a:solidFill>
              </a:rPr>
              <a:t>Sample: PDW Region (Base Unit - HP)</a:t>
            </a:r>
          </a:p>
        </p:txBody>
      </p:sp>
      <p:sp>
        <p:nvSpPr>
          <p:cNvPr id="30" name="Down Arrow 29"/>
          <p:cNvSpPr/>
          <p:nvPr/>
        </p:nvSpPr>
        <p:spPr bwMode="auto">
          <a:xfrm flipH="1">
            <a:off x="2801892" y="4002742"/>
            <a:ext cx="392599" cy="824718"/>
          </a:xfrm>
          <a:prstGeom prst="downArrow">
            <a:avLst/>
          </a:prstGeom>
          <a:solidFill>
            <a:srgbClr val="0070C0"/>
          </a:solidFill>
          <a:ln>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505050"/>
                  </a:gs>
                  <a:gs pos="100000">
                    <a:srgbClr val="505050"/>
                  </a:gs>
                </a:gsLst>
                <a:lin ang="5400000" scaled="0"/>
              </a:gradFill>
            </a:endParaRPr>
          </a:p>
        </p:txBody>
      </p:sp>
      <p:sp>
        <p:nvSpPr>
          <p:cNvPr id="34" name="Rectangle 33"/>
          <p:cNvSpPr/>
          <p:nvPr/>
        </p:nvSpPr>
        <p:spPr>
          <a:xfrm>
            <a:off x="1163385" y="3806293"/>
            <a:ext cx="473645" cy="449541"/>
          </a:xfrm>
          <a:prstGeom prst="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18" b="1" dirty="0">
                <a:solidFill>
                  <a:srgbClr val="505050"/>
                </a:solidFill>
                <a:latin typeface="Arial Narrow" pitchFamily="34" charset="0"/>
              </a:rPr>
              <a:t>AD02</a:t>
            </a:r>
          </a:p>
        </p:txBody>
      </p:sp>
      <p:sp>
        <p:nvSpPr>
          <p:cNvPr id="44" name="Down Arrow 43"/>
          <p:cNvSpPr/>
          <p:nvPr/>
        </p:nvSpPr>
        <p:spPr bwMode="auto">
          <a:xfrm flipH="1">
            <a:off x="1740167" y="3516177"/>
            <a:ext cx="392599" cy="1164130"/>
          </a:xfrm>
          <a:prstGeom prst="downArrow">
            <a:avLst/>
          </a:prstGeom>
          <a:solidFill>
            <a:srgbClr val="FFFF00"/>
          </a:solidFill>
          <a:ln>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505050"/>
                  </a:gs>
                  <a:gs pos="100000">
                    <a:srgbClr val="505050"/>
                  </a:gs>
                </a:gsLst>
                <a:lin ang="5400000" scaled="0"/>
              </a:gradFill>
            </a:endParaRPr>
          </a:p>
        </p:txBody>
      </p:sp>
      <p:sp>
        <p:nvSpPr>
          <p:cNvPr id="45" name="Right Arrow 44"/>
          <p:cNvSpPr/>
          <p:nvPr/>
        </p:nvSpPr>
        <p:spPr bwMode="auto">
          <a:xfrm>
            <a:off x="5983006" y="2873505"/>
            <a:ext cx="459583" cy="249912"/>
          </a:xfrm>
          <a:prstGeom prst="right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505050"/>
                  </a:gs>
                  <a:gs pos="100000">
                    <a:srgbClr val="505050"/>
                  </a:gs>
                </a:gsLst>
                <a:lin ang="5400000" scaled="0"/>
              </a:gradFill>
            </a:endParaRPr>
          </a:p>
        </p:txBody>
      </p:sp>
      <p:sp>
        <p:nvSpPr>
          <p:cNvPr id="47" name="Right Arrow 46"/>
          <p:cNvSpPr/>
          <p:nvPr/>
        </p:nvSpPr>
        <p:spPr bwMode="auto">
          <a:xfrm>
            <a:off x="5624570" y="4448070"/>
            <a:ext cx="459583" cy="249912"/>
          </a:xfrm>
          <a:prstGeom prst="right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0278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par>
                                <p:cTn id="8" presetID="1" presetClass="exit"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79"/>
                                        </p:tgtEl>
                                        <p:attrNameLst>
                                          <p:attrName>style.visibility</p:attrName>
                                        </p:attrNameLst>
                                      </p:cBhvr>
                                      <p:to>
                                        <p:strVal val="visible"/>
                                      </p:to>
                                    </p:set>
                                  </p:childTnLst>
                                </p:cTn>
                              </p:par>
                            </p:childTnLst>
                          </p:cTn>
                        </p:par>
                        <p:par>
                          <p:cTn id="12" fill="hold">
                            <p:stCondLst>
                              <p:cond delay="500"/>
                            </p:stCondLst>
                            <p:childTnLst>
                              <p:par>
                                <p:cTn id="13" presetID="22" presetClass="exit" presetSubtype="1" fill="hold" grpId="1" nodeType="afterEffect">
                                  <p:stCondLst>
                                    <p:cond delay="0"/>
                                  </p:stCondLst>
                                  <p:childTnLst>
                                    <p:animEffect transition="out" filter="wipe(up)">
                                      <p:cBhvr>
                                        <p:cTn id="14" dur="500"/>
                                        <p:tgtEl>
                                          <p:spTgt spid="44"/>
                                        </p:tgtEl>
                                      </p:cBhvr>
                                    </p:animEffect>
                                    <p:set>
                                      <p:cBhvr>
                                        <p:cTn id="15" dur="1" fill="hold">
                                          <p:stCondLst>
                                            <p:cond delay="499"/>
                                          </p:stCondLst>
                                        </p:cTn>
                                        <p:tgtEl>
                                          <p:spTgt spid="44"/>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500"/>
                                        <p:tgtEl>
                                          <p:spTgt spid="30"/>
                                        </p:tgtEl>
                                      </p:cBhvr>
                                    </p:animEffect>
                                  </p:childTnLst>
                                </p:cTn>
                              </p:par>
                              <p:par>
                                <p:cTn id="23" presetID="1" presetClass="exit" presetSubtype="0" fill="hold" grpId="1" nodeType="withEffect">
                                  <p:stCondLst>
                                    <p:cond delay="0"/>
                                  </p:stCondLst>
                                  <p:childTnLst>
                                    <p:set>
                                      <p:cBhvr>
                                        <p:cTn id="24" dur="1" fill="hold">
                                          <p:stCondLst>
                                            <p:cond delay="0"/>
                                          </p:stCondLst>
                                        </p:cTn>
                                        <p:tgtEl>
                                          <p:spTgt spid="45"/>
                                        </p:tgtEl>
                                        <p:attrNameLst>
                                          <p:attrName>style.visibility</p:attrName>
                                        </p:attrNameLst>
                                      </p:cBhvr>
                                      <p:to>
                                        <p:strVal val="hidden"/>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11"/>
                                        </p:tgtEl>
                                        <p:attrNameLst>
                                          <p:attrName>style.visibility</p:attrName>
                                        </p:attrNameLst>
                                      </p:cBhvr>
                                      <p:to>
                                        <p:strVal val="visible"/>
                                      </p:to>
                                    </p:set>
                                  </p:childTnLst>
                                </p:cTn>
                              </p:par>
                            </p:childTnLst>
                          </p:cTn>
                        </p:par>
                        <p:par>
                          <p:cTn id="28" fill="hold">
                            <p:stCondLst>
                              <p:cond delay="500"/>
                            </p:stCondLst>
                            <p:childTnLst>
                              <p:par>
                                <p:cTn id="29" presetID="1" presetClass="exit" presetSubtype="0" fill="hold" grpId="0" nodeType="afterEffect">
                                  <p:stCondLst>
                                    <p:cond delay="0"/>
                                  </p:stCondLst>
                                  <p:childTnLst>
                                    <p:set>
                                      <p:cBhvr>
                                        <p:cTn id="30" dur="1" fill="hold">
                                          <p:stCondLst>
                                            <p:cond delay="0"/>
                                          </p:stCondLst>
                                        </p:cTn>
                                        <p:tgtEl>
                                          <p:spTgt spid="43"/>
                                        </p:tgtEl>
                                        <p:attrNameLst>
                                          <p:attrName>style.visibility</p:attrName>
                                        </p:attrNameLst>
                                      </p:cBhvr>
                                      <p:to>
                                        <p:strVal val="hidden"/>
                                      </p:to>
                                    </p:set>
                                  </p:childTnLst>
                                </p:cTn>
                              </p:par>
                            </p:childTnLst>
                          </p:cTn>
                        </p:par>
                        <p:par>
                          <p:cTn id="31" fill="hold">
                            <p:stCondLst>
                              <p:cond delay="500"/>
                            </p:stCondLst>
                            <p:childTnLst>
                              <p:par>
                                <p:cTn id="32" presetID="22" presetClass="exit" presetSubtype="1" fill="hold" grpId="1" nodeType="afterEffect">
                                  <p:stCondLst>
                                    <p:cond delay="0"/>
                                  </p:stCondLst>
                                  <p:childTnLst>
                                    <p:animEffect transition="out" filter="wipe(up)">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79" grpId="0" animBg="1"/>
      <p:bldP spid="111" grpId="0" animBg="1"/>
      <p:bldP spid="43" grpId="0" animBg="1"/>
      <p:bldP spid="30" grpId="0" animBg="1"/>
      <p:bldP spid="30" grpId="1" animBg="1"/>
      <p:bldP spid="44" grpId="0" animBg="1"/>
      <p:bldP spid="44" grpId="1" animBg="1"/>
      <p:bldP spid="45" grpId="0" animBg="1"/>
      <p:bldP spid="45" grpId="1" animBg="1"/>
      <p:bldP spid="4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custDataLst>
              <p:tags r:id="rId1"/>
            </p:custDataLst>
          </p:nvPr>
        </p:nvSpPr>
        <p:spPr>
          <a:xfrm>
            <a:off x="1092882" y="3110446"/>
            <a:ext cx="2686340" cy="568133"/>
          </a:xfrm>
          <a:prstGeom prst="rect">
            <a:avLst/>
          </a:prstGeom>
          <a:solidFill>
            <a:schemeClr val="bg1">
              <a:lumMod val="75000"/>
              <a:lumOff val="25000"/>
            </a:schemeClr>
          </a:solidFill>
          <a:ln w="9525" cap="flat" cmpd="sng" algn="ctr">
            <a:noFill/>
            <a:prstDash val="solid"/>
          </a:ln>
          <a:effectLst/>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FFFFFF"/>
                </a:solidFill>
              </a:rPr>
              <a:t>HSA04</a:t>
            </a:r>
          </a:p>
        </p:txBody>
      </p:sp>
      <p:sp>
        <p:nvSpPr>
          <p:cNvPr id="57" name="Rectangle 56"/>
          <p:cNvSpPr/>
          <p:nvPr>
            <p:custDataLst>
              <p:tags r:id="rId2"/>
            </p:custDataLst>
          </p:nvPr>
        </p:nvSpPr>
        <p:spPr>
          <a:xfrm>
            <a:off x="1092882" y="3871538"/>
            <a:ext cx="2686340" cy="568133"/>
          </a:xfrm>
          <a:prstGeom prst="rect">
            <a:avLst/>
          </a:prstGeom>
          <a:solidFill>
            <a:schemeClr val="bg1">
              <a:lumMod val="75000"/>
              <a:lumOff val="25000"/>
            </a:schemeClr>
          </a:solidFill>
          <a:ln w="9525" cap="flat" cmpd="sng" algn="ctr">
            <a:noFill/>
            <a:prstDash val="solid"/>
          </a:ln>
          <a:effectLst/>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FFFFFF"/>
                </a:solidFill>
              </a:rPr>
              <a:t>HSA03</a:t>
            </a:r>
          </a:p>
        </p:txBody>
      </p:sp>
      <p:cxnSp>
        <p:nvCxnSpPr>
          <p:cNvPr id="49" name="Elbow Connector 48"/>
          <p:cNvCxnSpPr>
            <a:stCxn id="34" idx="3"/>
            <a:endCxn id="47" idx="1"/>
          </p:cNvCxnSpPr>
          <p:nvPr/>
        </p:nvCxnSpPr>
        <p:spPr>
          <a:xfrm>
            <a:off x="3791048" y="3393807"/>
            <a:ext cx="305477" cy="38590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0" name="Elbow Connector 49"/>
          <p:cNvCxnSpPr>
            <a:stCxn id="46" idx="3"/>
            <a:endCxn id="47" idx="1"/>
          </p:cNvCxnSpPr>
          <p:nvPr/>
        </p:nvCxnSpPr>
        <p:spPr>
          <a:xfrm flipV="1">
            <a:off x="3791048" y="3779715"/>
            <a:ext cx="305477" cy="375183"/>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58" name="Rounded Rectangle 57"/>
          <p:cNvSpPr/>
          <p:nvPr>
            <p:custDataLst>
              <p:tags r:id="rId3"/>
            </p:custDataLst>
          </p:nvPr>
        </p:nvSpPr>
        <p:spPr>
          <a:xfrm>
            <a:off x="4093581" y="3121168"/>
            <a:ext cx="1743266" cy="1318505"/>
          </a:xfrm>
          <a:prstGeom prst="roundRect">
            <a:avLst>
              <a:gd name="adj" fmla="val 4372"/>
            </a:avLst>
          </a:prstGeom>
          <a:solidFill>
            <a:schemeClr val="bg1">
              <a:lumMod val="75000"/>
              <a:lumOff val="25000"/>
            </a:schemeClr>
          </a:solidFill>
          <a:ln w="9525" cap="flat" cmpd="sng" algn="ctr">
            <a:noFill/>
            <a:prstDash val="solid"/>
          </a:ln>
          <a:effectLst/>
        </p:spPr>
        <p:style>
          <a:lnRef idx="1">
            <a:schemeClr val="dk1"/>
          </a:lnRef>
          <a:fillRef idx="2">
            <a:schemeClr val="dk1"/>
          </a:fillRef>
          <a:effectRef idx="1">
            <a:schemeClr val="dk1"/>
          </a:effectRef>
          <a:fontRef idx="minor">
            <a:schemeClr val="dk1"/>
          </a:fontRef>
        </p:style>
        <p:txBody>
          <a:bodyPr rtlCol="0" anchor="ctr"/>
          <a:lstStyle/>
          <a:p>
            <a:pPr algn="ctr"/>
            <a:r>
              <a:rPr lang="en-US" sz="1836" dirty="0">
                <a:solidFill>
                  <a:srgbClr val="FFFFFF"/>
                </a:solidFill>
              </a:rPr>
              <a:t>JBOD</a:t>
            </a:r>
          </a:p>
        </p:txBody>
      </p:sp>
      <p:sp>
        <p:nvSpPr>
          <p:cNvPr id="46" name="Rectangle 45"/>
          <p:cNvSpPr/>
          <p:nvPr>
            <p:custDataLst>
              <p:tags r:id="rId4"/>
            </p:custDataLst>
          </p:nvPr>
        </p:nvSpPr>
        <p:spPr>
          <a:xfrm>
            <a:off x="1104708" y="3870832"/>
            <a:ext cx="2686340" cy="568133"/>
          </a:xfrm>
          <a:prstGeom prst="rect">
            <a:avLst/>
          </a:prstGeom>
          <a:solidFill>
            <a:schemeClr val="tx1">
              <a:lumMod val="65000"/>
            </a:schemeClr>
          </a:solidFill>
          <a:ln w="9525" cap="flat" cmpd="sng" algn="ctr">
            <a:noFill/>
            <a:prstDash val="solid"/>
          </a:ln>
          <a:effectLst/>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HSA03</a:t>
            </a:r>
          </a:p>
        </p:txBody>
      </p:sp>
      <p:sp>
        <p:nvSpPr>
          <p:cNvPr id="53" name="Rectangle 52"/>
          <p:cNvSpPr/>
          <p:nvPr>
            <p:custDataLst>
              <p:tags r:id="rId5"/>
            </p:custDataLst>
          </p:nvPr>
        </p:nvSpPr>
        <p:spPr>
          <a:xfrm>
            <a:off x="1180671" y="3930133"/>
            <a:ext cx="2031178" cy="449541"/>
          </a:xfrm>
          <a:prstGeom prst="rect">
            <a:avLst/>
          </a:prstGeom>
          <a:solidFill>
            <a:srgbClr val="68217A"/>
          </a:solidFill>
          <a:ln w="10795" cap="flat" cmpd="sng" algn="ctr">
            <a:noFill/>
            <a:prstDash val="solid"/>
          </a:ln>
          <a:effectLst/>
          <a:extLst>
            <a:ext uri="{91240B29-F687-4F45-9708-019B960494DF}">
              <a14:hiddenLine xmlns:a14="http://schemas.microsoft.com/office/drawing/2010/main" w="10795" cap="flat" cmpd="sng" algn="ctr">
                <a:solidFill>
                  <a:schemeClr val="accent2">
                    <a:shade val="50000"/>
                  </a:schemeClr>
                </a:solidFill>
                <a:prstDash val="solid"/>
              </a14:hiddenLine>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Compute 3</a:t>
            </a:r>
          </a:p>
        </p:txBody>
      </p:sp>
      <p:sp>
        <p:nvSpPr>
          <p:cNvPr id="34" name="Rectangle 33"/>
          <p:cNvSpPr/>
          <p:nvPr>
            <p:custDataLst>
              <p:tags r:id="rId6"/>
            </p:custDataLst>
          </p:nvPr>
        </p:nvSpPr>
        <p:spPr>
          <a:xfrm>
            <a:off x="1104708" y="3109740"/>
            <a:ext cx="2686340" cy="568133"/>
          </a:xfrm>
          <a:prstGeom prst="rect">
            <a:avLst/>
          </a:prstGeom>
          <a:solidFill>
            <a:schemeClr val="tx1">
              <a:lumMod val="65000"/>
            </a:schemeClr>
          </a:solidFill>
          <a:ln w="9525" cap="flat" cmpd="sng" algn="ctr">
            <a:noFill/>
            <a:prstDash val="solid"/>
          </a:ln>
          <a:effectLst/>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HSA04</a:t>
            </a:r>
          </a:p>
        </p:txBody>
      </p:sp>
      <p:sp>
        <p:nvSpPr>
          <p:cNvPr id="54" name="Rectangle 53"/>
          <p:cNvSpPr/>
          <p:nvPr>
            <p:custDataLst>
              <p:tags r:id="rId7"/>
            </p:custDataLst>
          </p:nvPr>
        </p:nvSpPr>
        <p:spPr>
          <a:xfrm>
            <a:off x="1160394" y="3170062"/>
            <a:ext cx="2051455" cy="449541"/>
          </a:xfrm>
          <a:prstGeom prst="rect">
            <a:avLst/>
          </a:prstGeom>
          <a:solidFill>
            <a:srgbClr val="68217A"/>
          </a:solidFill>
          <a:ln w="10795" cap="flat" cmpd="sng" algn="ctr">
            <a:noFill/>
            <a:prstDash val="solid"/>
          </a:ln>
          <a:effectLst/>
          <a:extLst>
            <a:ext uri="{91240B29-F687-4F45-9708-019B960494DF}">
              <a14:hiddenLine xmlns:a14="http://schemas.microsoft.com/office/drawing/2010/main" w="10795" cap="flat" cmpd="sng" algn="ctr">
                <a:solidFill>
                  <a:schemeClr val="accent2">
                    <a:shade val="50000"/>
                  </a:schemeClr>
                </a:solidFill>
                <a:prstDash val="solid"/>
              </a14:hiddenLine>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Compute 4</a:t>
            </a:r>
          </a:p>
        </p:txBody>
      </p:sp>
      <p:sp>
        <p:nvSpPr>
          <p:cNvPr id="43" name="Rectangle 42"/>
          <p:cNvSpPr/>
          <p:nvPr>
            <p:custDataLst>
              <p:tags r:id="rId8"/>
            </p:custDataLst>
          </p:nvPr>
        </p:nvSpPr>
        <p:spPr>
          <a:xfrm>
            <a:off x="1168417" y="3183842"/>
            <a:ext cx="2031144" cy="427722"/>
          </a:xfrm>
          <a:prstGeom prst="rect">
            <a:avLst/>
          </a:prstGeom>
          <a:solidFill>
            <a:srgbClr val="0072C6"/>
          </a:solidFill>
          <a:ln w="10795" cap="flat" cmpd="sng" algn="ctr">
            <a:solidFill>
              <a:srgbClr val="0070C0"/>
            </a:solidFill>
            <a:prstDash val="solid"/>
          </a:ln>
          <a:effectLs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Compute 4</a:t>
            </a:r>
          </a:p>
        </p:txBody>
      </p:sp>
      <p:sp>
        <p:nvSpPr>
          <p:cNvPr id="60" name="Rectangle 59"/>
          <p:cNvSpPr/>
          <p:nvPr>
            <p:custDataLst>
              <p:tags r:id="rId9"/>
            </p:custDataLst>
          </p:nvPr>
        </p:nvSpPr>
        <p:spPr>
          <a:xfrm>
            <a:off x="1173907" y="3923346"/>
            <a:ext cx="2031178" cy="465836"/>
          </a:xfrm>
          <a:prstGeom prst="rect">
            <a:avLst/>
          </a:prstGeom>
          <a:solidFill>
            <a:srgbClr val="0072C6"/>
          </a:solidFill>
          <a:ln w="10795" cap="flat" cmpd="sng" algn="ctr">
            <a:solidFill>
              <a:srgbClr val="0070C0"/>
            </a:solidFill>
            <a:prstDash val="solid"/>
          </a:ln>
          <a:effectLs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Compute 3</a:t>
            </a:r>
          </a:p>
        </p:txBody>
      </p:sp>
      <p:sp>
        <p:nvSpPr>
          <p:cNvPr id="2" name="Title 1"/>
          <p:cNvSpPr>
            <a:spLocks noGrp="1"/>
          </p:cNvSpPr>
          <p:nvPr>
            <p:ph type="title"/>
          </p:nvPr>
        </p:nvSpPr>
        <p:spPr>
          <a:xfrm>
            <a:off x="624075" y="280107"/>
            <a:ext cx="11188326" cy="762786"/>
          </a:xfrm>
        </p:spPr>
        <p:txBody>
          <a:bodyPr/>
          <a:lstStyle/>
          <a:p>
            <a:r>
              <a:rPr lang="en-US" dirty="0" smtClean="0"/>
              <a:t>Add Unit: Scaling from 2 to 56 Nodes</a:t>
            </a:r>
            <a:endParaRPr lang="en-US" dirty="0"/>
          </a:p>
        </p:txBody>
      </p:sp>
      <p:grpSp>
        <p:nvGrpSpPr>
          <p:cNvPr id="40" name="Group 39"/>
          <p:cNvGrpSpPr/>
          <p:nvPr/>
        </p:nvGrpSpPr>
        <p:grpSpPr>
          <a:xfrm>
            <a:off x="5983007" y="1158952"/>
            <a:ext cx="6261764" cy="5510246"/>
            <a:chOff x="6162674" y="1435608"/>
            <a:chExt cx="5522976" cy="5402692"/>
          </a:xfrm>
        </p:grpSpPr>
        <p:sp>
          <p:nvSpPr>
            <p:cNvPr id="41" name="Rectangle 40"/>
            <p:cNvSpPr/>
            <p:nvPr/>
          </p:nvSpPr>
          <p:spPr bwMode="auto">
            <a:xfrm>
              <a:off x="6162674" y="1984248"/>
              <a:ext cx="5522976" cy="4854052"/>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28" b="1" dirty="0">
                  <a:solidFill>
                    <a:srgbClr val="FFFFFF"/>
                  </a:solidFill>
                </a:rPr>
                <a:t>Addition to the appliance is in the form of one or more scale units</a:t>
              </a:r>
            </a:p>
            <a:p>
              <a:pPr lvl="1"/>
              <a:endParaRPr lang="en-US" sz="1428" b="1" dirty="0">
                <a:solidFill>
                  <a:srgbClr val="FFFFFF"/>
                </a:solidFill>
              </a:endParaRPr>
            </a:p>
            <a:p>
              <a:r>
                <a:rPr lang="en-US" sz="1428" b="1" dirty="0">
                  <a:solidFill>
                    <a:srgbClr val="FFFFFF"/>
                  </a:solidFill>
                </a:rPr>
                <a:t>IHV owns installation and cabling of new scale units</a:t>
              </a:r>
            </a:p>
            <a:p>
              <a:endParaRPr lang="en-US" sz="1428" b="1" dirty="0">
                <a:solidFill>
                  <a:srgbClr val="FFFFFF"/>
                </a:solidFill>
              </a:endParaRPr>
            </a:p>
            <a:p>
              <a:r>
                <a:rPr lang="en-US" sz="1428" b="1" dirty="0">
                  <a:solidFill>
                    <a:srgbClr val="FFFFFF"/>
                  </a:solidFill>
                </a:rPr>
                <a:t>Software provisioning consists of three phases</a:t>
              </a:r>
            </a:p>
            <a:p>
              <a:pPr lvl="1"/>
              <a:r>
                <a:rPr lang="en-US" sz="1428" dirty="0">
                  <a:solidFill>
                    <a:srgbClr val="FFFFFF"/>
                  </a:solidFill>
                </a:rPr>
                <a:t>Bare metal provisioning of new nodes (</a:t>
              </a:r>
              <a:r>
                <a:rPr lang="en-US" sz="1428" dirty="0">
                  <a:solidFill>
                    <a:srgbClr val="FFC000"/>
                  </a:solidFill>
                </a:rPr>
                <a:t>online since AU1</a:t>
              </a:r>
              <a:r>
                <a:rPr lang="en-US" sz="1428" dirty="0">
                  <a:solidFill>
                    <a:srgbClr val="FFFFFF"/>
                  </a:solidFill>
                </a:rPr>
                <a:t>)</a:t>
              </a:r>
            </a:p>
            <a:p>
              <a:pPr lvl="1"/>
              <a:r>
                <a:rPr lang="en-US" sz="1428" dirty="0">
                  <a:solidFill>
                    <a:srgbClr val="FFFFFF"/>
                  </a:solidFill>
                </a:rPr>
                <a:t>Provisioning of workload virtual machines (</a:t>
              </a:r>
              <a:r>
                <a:rPr lang="en-US" sz="1428" dirty="0">
                  <a:solidFill>
                    <a:srgbClr val="FFC000"/>
                  </a:solidFill>
                </a:rPr>
                <a:t>online since AU1</a:t>
              </a:r>
              <a:r>
                <a:rPr lang="en-US" sz="1428" dirty="0">
                  <a:solidFill>
                    <a:srgbClr val="FFFFFF"/>
                  </a:solidFill>
                </a:rPr>
                <a:t>)</a:t>
              </a:r>
            </a:p>
            <a:p>
              <a:pPr lvl="1"/>
              <a:r>
                <a:rPr lang="en-US" sz="1428" dirty="0">
                  <a:solidFill>
                    <a:srgbClr val="FFFFFF"/>
                  </a:solidFill>
                </a:rPr>
                <a:t>Redistribution of data (</a:t>
              </a:r>
              <a:r>
                <a:rPr lang="en-US" sz="1428" dirty="0">
                  <a:solidFill>
                    <a:srgbClr val="FFC000"/>
                  </a:solidFill>
                </a:rPr>
                <a:t>offline</a:t>
              </a:r>
              <a:r>
                <a:rPr lang="en-US" sz="1428" dirty="0">
                  <a:solidFill>
                    <a:srgbClr val="FFFFFF"/>
                  </a:solidFill>
                </a:rPr>
                <a:t>)</a:t>
              </a:r>
            </a:p>
            <a:p>
              <a:pPr lvl="1"/>
              <a:endParaRPr lang="en-US" sz="1428" dirty="0">
                <a:solidFill>
                  <a:srgbClr val="FFFFFF"/>
                </a:solidFill>
              </a:endParaRPr>
            </a:p>
            <a:p>
              <a:r>
                <a:rPr lang="en-US" sz="1428" b="1" dirty="0">
                  <a:solidFill>
                    <a:srgbClr val="FFFFFF"/>
                  </a:solidFill>
                </a:rPr>
                <a:t>CSS assistance (may have to help prepare user data)</a:t>
              </a:r>
            </a:p>
            <a:p>
              <a:pPr lvl="1"/>
              <a:r>
                <a:rPr lang="en-US" sz="1428" dirty="0">
                  <a:solidFill>
                    <a:srgbClr val="FFFFFF"/>
                  </a:solidFill>
                </a:rPr>
                <a:t>Tools to validate environment/data transition</a:t>
              </a:r>
            </a:p>
            <a:p>
              <a:pPr lvl="1"/>
              <a:r>
                <a:rPr lang="en-US" sz="1428" dirty="0">
                  <a:solidFill>
                    <a:srgbClr val="FFFFFF"/>
                  </a:solidFill>
                </a:rPr>
                <a:t>Develop strategy for successful addition</a:t>
              </a:r>
            </a:p>
            <a:p>
              <a:pPr lvl="1"/>
              <a:r>
                <a:rPr lang="en-US" sz="1428" dirty="0">
                  <a:solidFill>
                    <a:srgbClr val="FFFFFF"/>
                  </a:solidFill>
                </a:rPr>
                <a:t>	Deleting old data</a:t>
              </a:r>
            </a:p>
            <a:p>
              <a:pPr lvl="1"/>
              <a:r>
                <a:rPr lang="en-US" sz="1428" dirty="0">
                  <a:solidFill>
                    <a:srgbClr val="FFFFFF"/>
                  </a:solidFill>
                </a:rPr>
                <a:t>	Partition switching from largest tables</a:t>
              </a:r>
            </a:p>
            <a:p>
              <a:pPr lvl="1"/>
              <a:r>
                <a:rPr lang="en-US" sz="1428" dirty="0">
                  <a:solidFill>
                    <a:srgbClr val="FFFFFF"/>
                  </a:solidFill>
                </a:rPr>
                <a:t>	CRTAS to move data off appliance temporarily</a:t>
              </a:r>
            </a:p>
            <a:p>
              <a:endParaRPr lang="en-US" sz="1836" dirty="0">
                <a:solidFill>
                  <a:srgbClr val="FFFFFF"/>
                </a:solidFill>
              </a:endParaRPr>
            </a:p>
          </p:txBody>
        </p:sp>
        <p:sp>
          <p:nvSpPr>
            <p:cNvPr id="42" name="Rectangle 41"/>
            <p:cNvSpPr/>
            <p:nvPr>
              <p:custDataLst>
                <p:tags r:id="rId11"/>
              </p:custDataLst>
            </p:nvPr>
          </p:nvSpPr>
          <p:spPr bwMode="auto">
            <a:xfrm>
              <a:off x="6162674" y="1435608"/>
              <a:ext cx="5522976" cy="548640"/>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pPr>
              <a:r>
                <a:rPr lang="en-US" sz="2856" dirty="0">
                  <a:gradFill flip="none" rotWithShape="1">
                    <a:gsLst>
                      <a:gs pos="0">
                        <a:srgbClr val="FFFFFF"/>
                      </a:gs>
                      <a:gs pos="100000">
                        <a:srgbClr val="FFFFFF"/>
                      </a:gs>
                    </a:gsLst>
                    <a:lin ang="5400000" scaled="0"/>
                    <a:tileRect/>
                  </a:gradFill>
                  <a:latin typeface="Segoe UI Light"/>
                </a:rPr>
                <a:t>Details</a:t>
              </a:r>
            </a:p>
          </p:txBody>
        </p:sp>
      </p:grpSp>
      <p:cxnSp>
        <p:nvCxnSpPr>
          <p:cNvPr id="83" name="Elbow Connector 82"/>
          <p:cNvCxnSpPr/>
          <p:nvPr/>
        </p:nvCxnSpPr>
        <p:spPr>
          <a:xfrm rot="5400000" flipH="1" flipV="1">
            <a:off x="-169337" y="2882967"/>
            <a:ext cx="2225980" cy="289623"/>
          </a:xfrm>
          <a:prstGeom prst="bentConnector3">
            <a:avLst>
              <a:gd name="adj1" fmla="val 99877"/>
            </a:avLst>
          </a:prstGeom>
        </p:spPr>
        <p:style>
          <a:lnRef idx="1">
            <a:schemeClr val="accent1"/>
          </a:lnRef>
          <a:fillRef idx="0">
            <a:schemeClr val="accent1"/>
          </a:fillRef>
          <a:effectRef idx="0">
            <a:schemeClr val="accent1"/>
          </a:effectRef>
          <a:fontRef idx="minor">
            <a:schemeClr val="tx1"/>
          </a:fontRef>
        </p:style>
      </p:cxnSp>
      <p:cxnSp>
        <p:nvCxnSpPr>
          <p:cNvPr id="84" name="Elbow Connector 83"/>
          <p:cNvCxnSpPr/>
          <p:nvPr/>
        </p:nvCxnSpPr>
        <p:spPr>
          <a:xfrm rot="10800000">
            <a:off x="1088462" y="3371864"/>
            <a:ext cx="12953" cy="761092"/>
          </a:xfrm>
          <a:prstGeom prst="bentConnector3">
            <a:avLst>
              <a:gd name="adj1" fmla="val 2345449"/>
            </a:avLst>
          </a:prstGeom>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10800000" flipH="1">
            <a:off x="1076869" y="1914788"/>
            <a:ext cx="11602" cy="726141"/>
          </a:xfrm>
          <a:prstGeom prst="bentConnector3">
            <a:avLst>
              <a:gd name="adj1" fmla="val -2369400"/>
            </a:avLst>
          </a:prstGeom>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090788" y="2370783"/>
            <a:ext cx="2686340" cy="568133"/>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HST02</a:t>
            </a:r>
            <a:endParaRPr lang="en-US" sz="1836" dirty="0">
              <a:solidFill>
                <a:srgbClr val="505050"/>
              </a:solidFill>
            </a:endParaRPr>
          </a:p>
        </p:txBody>
      </p:sp>
      <p:sp>
        <p:nvSpPr>
          <p:cNvPr id="32" name="Rectangle 31"/>
          <p:cNvSpPr/>
          <p:nvPr/>
        </p:nvSpPr>
        <p:spPr>
          <a:xfrm>
            <a:off x="1090788" y="1620411"/>
            <a:ext cx="2686340" cy="568133"/>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HST01</a:t>
            </a:r>
            <a:endParaRPr lang="en-US" sz="1836" dirty="0">
              <a:solidFill>
                <a:srgbClr val="505050"/>
              </a:solidFill>
            </a:endParaRPr>
          </a:p>
        </p:txBody>
      </p:sp>
      <p:sp>
        <p:nvSpPr>
          <p:cNvPr id="35" name="TextBox 34"/>
          <p:cNvSpPr txBox="1"/>
          <p:nvPr/>
        </p:nvSpPr>
        <p:spPr>
          <a:xfrm>
            <a:off x="4091487" y="1889386"/>
            <a:ext cx="1634229" cy="384205"/>
          </a:xfrm>
          <a:prstGeom prst="rect">
            <a:avLst/>
          </a:prstGeom>
          <a:noFill/>
        </p:spPr>
        <p:txBody>
          <a:bodyPr wrap="square" lIns="0" tIns="0" rIns="0" bIns="0" rtlCol="0">
            <a:spAutoFit/>
          </a:bodyPr>
          <a:lstStyle/>
          <a:p>
            <a:r>
              <a:rPr lang="en-US" sz="2448" spc="-71" dirty="0">
                <a:gradFill>
                  <a:gsLst>
                    <a:gs pos="2917">
                      <a:srgbClr val="FFFFFF"/>
                    </a:gs>
                    <a:gs pos="30000">
                      <a:srgbClr val="FFFFFF"/>
                    </a:gs>
                  </a:gsLst>
                  <a:lin ang="5400000" scaled="0"/>
                </a:gradFill>
              </a:rPr>
              <a:t>Base Unit</a:t>
            </a:r>
          </a:p>
        </p:txBody>
      </p:sp>
      <p:sp>
        <p:nvSpPr>
          <p:cNvPr id="36" name="Rectangle 35"/>
          <p:cNvSpPr/>
          <p:nvPr/>
        </p:nvSpPr>
        <p:spPr>
          <a:xfrm>
            <a:off x="2793441" y="1679707"/>
            <a:ext cx="396036" cy="449541"/>
          </a:xfrm>
          <a:prstGeom prst="rect">
            <a:avLst/>
          </a:prstGeom>
          <a:solidFill>
            <a:srgbClr val="0070C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18" dirty="0">
                <a:solidFill>
                  <a:srgbClr val="FFFFFF"/>
                </a:solidFill>
                <a:latin typeface="Arial Narrow" pitchFamily="34" charset="0"/>
              </a:rPr>
              <a:t>CTL</a:t>
            </a:r>
          </a:p>
        </p:txBody>
      </p:sp>
      <p:sp>
        <p:nvSpPr>
          <p:cNvPr id="37" name="Rectangle 36"/>
          <p:cNvSpPr/>
          <p:nvPr/>
        </p:nvSpPr>
        <p:spPr>
          <a:xfrm>
            <a:off x="1705562" y="1679707"/>
            <a:ext cx="469973" cy="449541"/>
          </a:xfrm>
          <a:prstGeom prst="rect">
            <a:avLst/>
          </a:prstGeom>
          <a:solidFill>
            <a:srgbClr val="FFFF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18" b="1" dirty="0">
                <a:solidFill>
                  <a:srgbClr val="505050"/>
                </a:solidFill>
                <a:latin typeface="Arial Narrow" pitchFamily="34" charset="0"/>
              </a:rPr>
              <a:t>WDS</a:t>
            </a:r>
          </a:p>
        </p:txBody>
      </p:sp>
      <p:sp>
        <p:nvSpPr>
          <p:cNvPr id="38" name="Rectangle 37"/>
          <p:cNvSpPr/>
          <p:nvPr/>
        </p:nvSpPr>
        <p:spPr>
          <a:xfrm>
            <a:off x="1162081" y="1679707"/>
            <a:ext cx="469973" cy="449541"/>
          </a:xfrm>
          <a:prstGeom prst="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18" b="1" dirty="0">
                <a:solidFill>
                  <a:srgbClr val="505050"/>
                </a:solidFill>
                <a:latin typeface="Arial Narrow" pitchFamily="34" charset="0"/>
              </a:rPr>
              <a:t>AD01</a:t>
            </a:r>
          </a:p>
        </p:txBody>
      </p:sp>
      <p:sp>
        <p:nvSpPr>
          <p:cNvPr id="39" name="Rectangle 38"/>
          <p:cNvSpPr/>
          <p:nvPr/>
        </p:nvSpPr>
        <p:spPr>
          <a:xfrm>
            <a:off x="2244097" y="1679707"/>
            <a:ext cx="469973" cy="449541"/>
          </a:xfrm>
          <a:prstGeom prst="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16" b="1" dirty="0">
                <a:solidFill>
                  <a:srgbClr val="505050"/>
                </a:solidFill>
                <a:latin typeface="Arial Narrow" pitchFamily="34" charset="0"/>
              </a:rPr>
              <a:t>VMM</a:t>
            </a:r>
          </a:p>
        </p:txBody>
      </p:sp>
      <p:sp>
        <p:nvSpPr>
          <p:cNvPr id="47" name="Rounded Rectangle 46"/>
          <p:cNvSpPr/>
          <p:nvPr>
            <p:custDataLst>
              <p:tags r:id="rId10"/>
            </p:custDataLst>
          </p:nvPr>
        </p:nvSpPr>
        <p:spPr>
          <a:xfrm>
            <a:off x="4096525" y="3120463"/>
            <a:ext cx="1743266" cy="1318505"/>
          </a:xfrm>
          <a:prstGeom prst="roundRect">
            <a:avLst>
              <a:gd name="adj" fmla="val 4372"/>
            </a:avLst>
          </a:prstGeom>
          <a:solidFill>
            <a:schemeClr val="tx1">
              <a:lumMod val="65000"/>
            </a:schemeClr>
          </a:solidFill>
          <a:ln w="9525" cap="flat" cmpd="sng" algn="ctr">
            <a:noFill/>
            <a:prstDash val="solid"/>
          </a:ln>
          <a:effectLst/>
        </p:spPr>
        <p:style>
          <a:lnRef idx="1">
            <a:schemeClr val="dk1"/>
          </a:lnRef>
          <a:fillRef idx="2">
            <a:schemeClr val="dk1"/>
          </a:fillRef>
          <a:effectRef idx="1">
            <a:schemeClr val="dk1"/>
          </a:effectRef>
          <a:fontRef idx="minor">
            <a:schemeClr val="dk1"/>
          </a:fontRef>
        </p:style>
        <p:txBody>
          <a:bodyPr rtlCol="0" anchor="ctr"/>
          <a:lstStyle/>
          <a:p>
            <a:pPr algn="ctr"/>
            <a:r>
              <a:rPr lang="en-US" sz="1836" dirty="0">
                <a:solidFill>
                  <a:srgbClr val="505050"/>
                </a:solidFill>
              </a:rPr>
              <a:t>JBOD</a:t>
            </a:r>
          </a:p>
        </p:txBody>
      </p:sp>
      <p:cxnSp>
        <p:nvCxnSpPr>
          <p:cNvPr id="48" name="Elbow Connector 47"/>
          <p:cNvCxnSpPr>
            <a:stCxn id="68" idx="1"/>
          </p:cNvCxnSpPr>
          <p:nvPr/>
        </p:nvCxnSpPr>
        <p:spPr>
          <a:xfrm rot="10800000">
            <a:off x="798842" y="4857458"/>
            <a:ext cx="289640" cy="759193"/>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48963" y="5463212"/>
            <a:ext cx="745390" cy="478442"/>
          </a:xfrm>
          <a:prstGeom prst="rect">
            <a:avLst/>
          </a:prstGeom>
          <a:noFill/>
        </p:spPr>
        <p:txBody>
          <a:bodyPr wrap="none" rtlCol="0">
            <a:spAutoFit/>
          </a:bodyPr>
          <a:lstStyle/>
          <a:p>
            <a:r>
              <a:rPr lang="en-US" sz="1224" dirty="0">
                <a:solidFill>
                  <a:srgbClr val="7FBA00"/>
                </a:solidFill>
                <a:latin typeface="Segoe UI Light"/>
              </a:rPr>
              <a:t>IB and</a:t>
            </a:r>
          </a:p>
          <a:p>
            <a:r>
              <a:rPr lang="en-US" sz="1224" dirty="0">
                <a:solidFill>
                  <a:srgbClr val="7FBA00"/>
                </a:solidFill>
                <a:latin typeface="Segoe UI Light"/>
              </a:rPr>
              <a:t>Ethernet</a:t>
            </a:r>
          </a:p>
        </p:txBody>
      </p:sp>
      <p:sp>
        <p:nvSpPr>
          <p:cNvPr id="52" name="TextBox 51"/>
          <p:cNvSpPr txBox="1"/>
          <p:nvPr/>
        </p:nvSpPr>
        <p:spPr>
          <a:xfrm>
            <a:off x="3117869" y="5969006"/>
            <a:ext cx="1502879" cy="286306"/>
          </a:xfrm>
          <a:prstGeom prst="rect">
            <a:avLst/>
          </a:prstGeom>
          <a:noFill/>
        </p:spPr>
        <p:txBody>
          <a:bodyPr wrap="none" rtlCol="0">
            <a:spAutoFit/>
          </a:bodyPr>
          <a:lstStyle/>
          <a:p>
            <a:r>
              <a:rPr lang="en-US" sz="1224" dirty="0">
                <a:solidFill>
                  <a:srgbClr val="7FBA00"/>
                </a:solidFill>
                <a:latin typeface="Segoe UI Light"/>
              </a:rPr>
              <a:t>Direct attached SAS</a:t>
            </a:r>
          </a:p>
        </p:txBody>
      </p:sp>
      <p:cxnSp>
        <p:nvCxnSpPr>
          <p:cNvPr id="55" name="Elbow Connector 54"/>
          <p:cNvCxnSpPr>
            <a:endCxn id="67" idx="1"/>
          </p:cNvCxnSpPr>
          <p:nvPr/>
        </p:nvCxnSpPr>
        <p:spPr>
          <a:xfrm rot="16200000" flipH="1">
            <a:off x="568881" y="4335960"/>
            <a:ext cx="750527" cy="288672"/>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45" name="Down Arrow 44"/>
          <p:cNvSpPr/>
          <p:nvPr/>
        </p:nvSpPr>
        <p:spPr bwMode="auto">
          <a:xfrm flipH="1">
            <a:off x="2283774" y="2138127"/>
            <a:ext cx="392599" cy="1180579"/>
          </a:xfrm>
          <a:prstGeom prst="downArrow">
            <a:avLst/>
          </a:prstGeom>
          <a:solidFill>
            <a:srgbClr val="FFFF00"/>
          </a:solidFill>
          <a:ln>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505050"/>
                  </a:gs>
                  <a:gs pos="100000">
                    <a:srgbClr val="505050"/>
                  </a:gs>
                </a:gsLst>
                <a:lin ang="5400000" scaled="0"/>
              </a:gradFill>
            </a:endParaRPr>
          </a:p>
        </p:txBody>
      </p:sp>
      <p:sp>
        <p:nvSpPr>
          <p:cNvPr id="59" name="Rectangle 58"/>
          <p:cNvSpPr/>
          <p:nvPr/>
        </p:nvSpPr>
        <p:spPr>
          <a:xfrm>
            <a:off x="624075" y="1120705"/>
            <a:ext cx="4154514" cy="382308"/>
          </a:xfrm>
          <a:prstGeom prst="rect">
            <a:avLst/>
          </a:prstGeom>
        </p:spPr>
        <p:txBody>
          <a:bodyPr wrap="none">
            <a:spAutoFit/>
          </a:bodyPr>
          <a:lstStyle/>
          <a:p>
            <a:r>
              <a:rPr lang="en-US" sz="1836" dirty="0">
                <a:solidFill>
                  <a:srgbClr val="FFC000"/>
                </a:solidFill>
              </a:rPr>
              <a:t>Sample: PDW Region (Base Unit - HP)</a:t>
            </a:r>
          </a:p>
        </p:txBody>
      </p:sp>
      <p:sp>
        <p:nvSpPr>
          <p:cNvPr id="10" name="Right Arrow 9"/>
          <p:cNvSpPr/>
          <p:nvPr/>
        </p:nvSpPr>
        <p:spPr bwMode="auto">
          <a:xfrm>
            <a:off x="5577041" y="2179937"/>
            <a:ext cx="459583" cy="249912"/>
          </a:xfrm>
          <a:prstGeom prst="right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505050"/>
                  </a:gs>
                  <a:gs pos="100000">
                    <a:srgbClr val="505050"/>
                  </a:gs>
                </a:gsLst>
                <a:lin ang="5400000" scaled="0"/>
              </a:gradFill>
            </a:endParaRPr>
          </a:p>
        </p:txBody>
      </p:sp>
      <p:sp>
        <p:nvSpPr>
          <p:cNvPr id="61" name="Right Arrow 60"/>
          <p:cNvSpPr/>
          <p:nvPr/>
        </p:nvSpPr>
        <p:spPr bwMode="auto">
          <a:xfrm>
            <a:off x="6022125" y="2848608"/>
            <a:ext cx="459583" cy="249912"/>
          </a:xfrm>
          <a:prstGeom prst="right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505050"/>
                  </a:gs>
                  <a:gs pos="100000">
                    <a:srgbClr val="505050"/>
                  </a:gs>
                </a:gsLst>
                <a:lin ang="5400000" scaled="0"/>
              </a:gradFill>
            </a:endParaRPr>
          </a:p>
        </p:txBody>
      </p:sp>
      <p:sp>
        <p:nvSpPr>
          <p:cNvPr id="63" name="Right Arrow 62"/>
          <p:cNvSpPr/>
          <p:nvPr/>
        </p:nvSpPr>
        <p:spPr bwMode="auto">
          <a:xfrm>
            <a:off x="6025275" y="3278287"/>
            <a:ext cx="459583" cy="249912"/>
          </a:xfrm>
          <a:prstGeom prst="right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505050"/>
                  </a:gs>
                  <a:gs pos="100000">
                    <a:srgbClr val="505050"/>
                  </a:gs>
                </a:gsLst>
                <a:lin ang="5400000" scaled="0"/>
              </a:gradFill>
            </a:endParaRPr>
          </a:p>
        </p:txBody>
      </p:sp>
      <p:sp>
        <p:nvSpPr>
          <p:cNvPr id="64" name="Right Arrow 63"/>
          <p:cNvSpPr/>
          <p:nvPr/>
        </p:nvSpPr>
        <p:spPr bwMode="auto">
          <a:xfrm>
            <a:off x="6028656" y="3068794"/>
            <a:ext cx="459583" cy="249912"/>
          </a:xfrm>
          <a:prstGeom prst="right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505050"/>
                  </a:gs>
                  <a:gs pos="100000">
                    <a:srgbClr val="505050"/>
                  </a:gs>
                </a:gsLst>
                <a:lin ang="5400000" scaled="0"/>
              </a:gradFill>
            </a:endParaRPr>
          </a:p>
        </p:txBody>
      </p:sp>
      <p:sp>
        <p:nvSpPr>
          <p:cNvPr id="65" name="Rectangle 64"/>
          <p:cNvSpPr/>
          <p:nvPr/>
        </p:nvSpPr>
        <p:spPr>
          <a:xfrm>
            <a:off x="1163970" y="2426577"/>
            <a:ext cx="473645" cy="449541"/>
          </a:xfrm>
          <a:prstGeom prst="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18" b="1" dirty="0">
                <a:solidFill>
                  <a:srgbClr val="505050"/>
                </a:solidFill>
                <a:latin typeface="Arial Narrow" pitchFamily="34" charset="0"/>
              </a:rPr>
              <a:t>AD02</a:t>
            </a:r>
          </a:p>
        </p:txBody>
      </p:sp>
      <p:sp>
        <p:nvSpPr>
          <p:cNvPr id="44" name="Down Arrow 43"/>
          <p:cNvSpPr/>
          <p:nvPr/>
        </p:nvSpPr>
        <p:spPr bwMode="auto">
          <a:xfrm flipH="1">
            <a:off x="1744472" y="2129248"/>
            <a:ext cx="392599" cy="995674"/>
          </a:xfrm>
          <a:prstGeom prst="downArrow">
            <a:avLst/>
          </a:prstGeom>
          <a:solidFill>
            <a:srgbClr val="FFFF00"/>
          </a:solidFill>
          <a:ln>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505050"/>
                  </a:gs>
                  <a:gs pos="100000">
                    <a:srgbClr val="505050"/>
                  </a:gs>
                </a:gsLst>
                <a:lin ang="5400000" scaled="0"/>
              </a:gradFill>
            </a:endParaRPr>
          </a:p>
        </p:txBody>
      </p:sp>
      <p:grpSp>
        <p:nvGrpSpPr>
          <p:cNvPr id="66" name="Group 65"/>
          <p:cNvGrpSpPr/>
          <p:nvPr/>
        </p:nvGrpSpPr>
        <p:grpSpPr>
          <a:xfrm>
            <a:off x="1088481" y="4571493"/>
            <a:ext cx="4743965" cy="1329227"/>
            <a:chOff x="1064773" y="3027528"/>
            <a:chExt cx="4651368" cy="1303282"/>
          </a:xfrm>
        </p:grpSpPr>
        <p:sp>
          <p:nvSpPr>
            <p:cNvPr id="67" name="Rectangle 66"/>
            <p:cNvSpPr/>
            <p:nvPr/>
          </p:nvSpPr>
          <p:spPr>
            <a:xfrm>
              <a:off x="1064773" y="3027528"/>
              <a:ext cx="2633906" cy="557044"/>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HSA02</a:t>
              </a:r>
            </a:p>
          </p:txBody>
        </p:sp>
        <p:sp>
          <p:nvSpPr>
            <p:cNvPr id="68" name="Rectangle 67"/>
            <p:cNvSpPr/>
            <p:nvPr/>
          </p:nvSpPr>
          <p:spPr>
            <a:xfrm>
              <a:off x="1064773" y="3773764"/>
              <a:ext cx="2633906" cy="557044"/>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b"/>
            <a:lstStyle/>
            <a:p>
              <a:pPr algn="r"/>
              <a:r>
                <a:rPr lang="en-US" sz="1224" dirty="0">
                  <a:solidFill>
                    <a:srgbClr val="505050"/>
                  </a:solidFill>
                </a:rPr>
                <a:t>HSA01</a:t>
              </a:r>
            </a:p>
          </p:txBody>
        </p:sp>
        <p:sp>
          <p:nvSpPr>
            <p:cNvPr id="69" name="Rounded Rectangle 68"/>
            <p:cNvSpPr/>
            <p:nvPr/>
          </p:nvSpPr>
          <p:spPr>
            <a:xfrm>
              <a:off x="4006902" y="3038041"/>
              <a:ext cx="1709239" cy="1292769"/>
            </a:xfrm>
            <a:prstGeom prst="roundRect">
              <a:avLst>
                <a:gd name="adj" fmla="val 4372"/>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1836" dirty="0">
                  <a:solidFill>
                    <a:srgbClr val="505050"/>
                  </a:solidFill>
                </a:rPr>
                <a:t>JBOD</a:t>
              </a:r>
            </a:p>
          </p:txBody>
        </p:sp>
        <p:cxnSp>
          <p:nvCxnSpPr>
            <p:cNvPr id="70" name="Elbow Connector 69"/>
            <p:cNvCxnSpPr>
              <a:stCxn id="67" idx="3"/>
              <a:endCxn id="69" idx="1"/>
            </p:cNvCxnSpPr>
            <p:nvPr/>
          </p:nvCxnSpPr>
          <p:spPr>
            <a:xfrm>
              <a:off x="3698679" y="3306050"/>
              <a:ext cx="308221" cy="37837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1" name="Elbow Connector 70"/>
            <p:cNvCxnSpPr>
              <a:stCxn id="68" idx="3"/>
              <a:endCxn id="69" idx="1"/>
            </p:cNvCxnSpPr>
            <p:nvPr/>
          </p:nvCxnSpPr>
          <p:spPr>
            <a:xfrm flipV="1">
              <a:off x="3698679" y="3684424"/>
              <a:ext cx="308221" cy="367862"/>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1139253" y="3831903"/>
              <a:ext cx="1991532" cy="440766"/>
            </a:xfrm>
            <a:prstGeom prst="rect">
              <a:avLst/>
            </a:prstGeom>
            <a:solidFill>
              <a:srgbClr val="0070C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Compute 1</a:t>
              </a:r>
            </a:p>
          </p:txBody>
        </p:sp>
        <p:sp>
          <p:nvSpPr>
            <p:cNvPr id="73" name="Rectangle 72"/>
            <p:cNvSpPr/>
            <p:nvPr/>
          </p:nvSpPr>
          <p:spPr>
            <a:xfrm>
              <a:off x="1119372" y="3100730"/>
              <a:ext cx="2011413" cy="440766"/>
            </a:xfrm>
            <a:prstGeom prst="rect">
              <a:avLst/>
            </a:prstGeom>
            <a:solidFill>
              <a:srgbClr val="0070C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32" dirty="0">
                  <a:solidFill>
                    <a:srgbClr val="FFFFFF"/>
                  </a:solidFill>
                </a:rPr>
                <a:t>Compute 2</a:t>
              </a:r>
            </a:p>
          </p:txBody>
        </p:sp>
      </p:grpSp>
      <p:sp>
        <p:nvSpPr>
          <p:cNvPr id="62" name="Rectangle 61"/>
          <p:cNvSpPr/>
          <p:nvPr/>
        </p:nvSpPr>
        <p:spPr>
          <a:xfrm>
            <a:off x="858830" y="5657502"/>
            <a:ext cx="11012132" cy="11012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63" dirty="0">
                <a:solidFill>
                  <a:srgbClr val="FFFFFF"/>
                </a:solidFill>
                <a:latin typeface="Segoe UI Light"/>
              </a:rPr>
              <a:t>PDW Region must have enough free space to re-distribute the largest table.</a:t>
            </a:r>
          </a:p>
        </p:txBody>
      </p:sp>
    </p:spTree>
    <p:extLst>
      <p:ext uri="{BB962C8B-B14F-4D97-AF65-F5344CB8AC3E}">
        <p14:creationId xmlns:p14="http://schemas.microsoft.com/office/powerpoint/2010/main" val="7632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up)">
                                      <p:cBhvr>
                                        <p:cTn id="23" dur="500"/>
                                        <p:tgtEl>
                                          <p:spTgt spid="44"/>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par>
                          <p:cTn id="33" fill="hold">
                            <p:stCondLst>
                              <p:cond delay="500"/>
                            </p:stCondLst>
                            <p:childTnLst>
                              <p:par>
                                <p:cTn id="34" presetID="1" presetClass="exit" presetSubtype="0" fill="hold" grpId="1" nodeType="afterEffect">
                                  <p:stCondLst>
                                    <p:cond delay="0"/>
                                  </p:stCondLst>
                                  <p:childTnLst>
                                    <p:set>
                                      <p:cBhvr>
                                        <p:cTn id="35" dur="1" fill="hold">
                                          <p:stCondLst>
                                            <p:cond delay="0"/>
                                          </p:stCondLst>
                                        </p:cTn>
                                        <p:tgtEl>
                                          <p:spTgt spid="5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57"/>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58"/>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0"/>
                                        </p:tgtEl>
                                        <p:attrNameLst>
                                          <p:attrName>style.visibility</p:attrName>
                                        </p:attrNameLst>
                                      </p:cBhvr>
                                      <p:to>
                                        <p:strVal val="hidden"/>
                                      </p:to>
                                    </p:set>
                                  </p:childTnLst>
                                </p:cTn>
                              </p:par>
                            </p:childTnLst>
                          </p:cTn>
                        </p:par>
                        <p:par>
                          <p:cTn id="42" fill="hold">
                            <p:stCondLst>
                              <p:cond delay="500"/>
                            </p:stCondLst>
                            <p:childTnLst>
                              <p:par>
                                <p:cTn id="43" presetID="22" presetClass="exit" presetSubtype="1" fill="hold" grpId="1" nodeType="afterEffect">
                                  <p:stCondLst>
                                    <p:cond delay="1000"/>
                                  </p:stCondLst>
                                  <p:childTnLst>
                                    <p:animEffect transition="out" filter="wipe(up)">
                                      <p:cBhvr>
                                        <p:cTn id="44" dur="500"/>
                                        <p:tgtEl>
                                          <p:spTgt spid="44"/>
                                        </p:tgtEl>
                                      </p:cBhvr>
                                    </p:animEffect>
                                    <p:set>
                                      <p:cBhvr>
                                        <p:cTn id="45" dur="1" fill="hold">
                                          <p:stCondLst>
                                            <p:cond delay="499"/>
                                          </p:stCondLst>
                                        </p:cTn>
                                        <p:tgtEl>
                                          <p:spTgt spid="4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up)">
                                      <p:cBhvr>
                                        <p:cTn id="50" dur="500"/>
                                        <p:tgtEl>
                                          <p:spTgt spid="45"/>
                                        </p:tgtEl>
                                      </p:cBhvr>
                                    </p:animEffect>
                                  </p:childTnLst>
                                </p:cTn>
                              </p:par>
                              <p:par>
                                <p:cTn id="51" presetID="1" presetClass="exit" presetSubtype="0" fill="hold" grpId="1" nodeType="withEffect">
                                  <p:stCondLst>
                                    <p:cond delay="0"/>
                                  </p:stCondLst>
                                  <p:childTnLst>
                                    <p:set>
                                      <p:cBhvr>
                                        <p:cTn id="52" dur="1" fill="hold">
                                          <p:stCondLst>
                                            <p:cond delay="0"/>
                                          </p:stCondLst>
                                        </p:cTn>
                                        <p:tgtEl>
                                          <p:spTgt spid="61"/>
                                        </p:tgtEl>
                                        <p:attrNameLst>
                                          <p:attrName>style.visibility</p:attrName>
                                        </p:attrNameLst>
                                      </p:cBhvr>
                                      <p:to>
                                        <p:strVal val="hidden"/>
                                      </p:to>
                                    </p:set>
                                  </p:childTnLst>
                                </p:cTn>
                              </p:par>
                            </p:childTnLst>
                          </p:cTn>
                        </p:par>
                        <p:par>
                          <p:cTn id="53" fill="hold">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64"/>
                                        </p:tgtEl>
                                        <p:attrNameLst>
                                          <p:attrName>style.visibility</p:attrName>
                                        </p:attrNameLst>
                                      </p:cBhvr>
                                      <p:to>
                                        <p:strVal val="visible"/>
                                      </p:to>
                                    </p:set>
                                  </p:childTnLst>
                                </p:cTn>
                              </p:par>
                              <p:par>
                                <p:cTn id="56" presetID="10" presetClass="entr" presetSubtype="0" fill="hold" grpId="0" nodeType="withEffect">
                                  <p:stCondLst>
                                    <p:cond delay="30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par>
                                <p:cTn id="59" presetID="10" presetClass="entr" presetSubtype="0" fill="hold" grpId="0" nodeType="withEffect">
                                  <p:stCondLst>
                                    <p:cond delay="30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childTnLst>
                                </p:cTn>
                              </p:par>
                            </p:childTnLst>
                          </p:cTn>
                        </p:par>
                        <p:par>
                          <p:cTn id="62" fill="hold">
                            <p:stCondLst>
                              <p:cond delay="1300"/>
                            </p:stCondLst>
                            <p:childTnLst>
                              <p:par>
                                <p:cTn id="63" presetID="22" presetClass="exit" presetSubtype="1" fill="hold" grpId="1" nodeType="afterEffect">
                                  <p:stCondLst>
                                    <p:cond delay="0"/>
                                  </p:stCondLst>
                                  <p:childTnLst>
                                    <p:animEffect transition="out" filter="wipe(up)">
                                      <p:cBhvr>
                                        <p:cTn id="64" dur="500"/>
                                        <p:tgtEl>
                                          <p:spTgt spid="45"/>
                                        </p:tgtEl>
                                      </p:cBhvr>
                                    </p:animEffect>
                                    <p:set>
                                      <p:cBhvr>
                                        <p:cTn id="65" dur="1" fill="hold">
                                          <p:stCondLst>
                                            <p:cond delay="499"/>
                                          </p:stCondLst>
                                        </p:cTn>
                                        <p:tgtEl>
                                          <p:spTgt spid="4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53"/>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54"/>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500"/>
                                        <p:tgtEl>
                                          <p:spTgt spid="4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fade">
                                      <p:cBhvr>
                                        <p:cTn id="77" dur="500"/>
                                        <p:tgtEl>
                                          <p:spTgt spid="60"/>
                                        </p:tgtEl>
                                      </p:cBhvr>
                                    </p:animEffect>
                                  </p:childTnLst>
                                </p:cTn>
                              </p:par>
                              <p:par>
                                <p:cTn id="78" presetID="1" presetClass="exit" presetSubtype="0" fill="hold" grpId="1" nodeType="withEffect">
                                  <p:stCondLst>
                                    <p:cond delay="0"/>
                                  </p:stCondLst>
                                  <p:childTnLst>
                                    <p:set>
                                      <p:cBhvr>
                                        <p:cTn id="79" dur="1" fill="hold">
                                          <p:stCondLst>
                                            <p:cond delay="0"/>
                                          </p:stCondLst>
                                        </p:cTn>
                                        <p:tgtEl>
                                          <p:spTgt spid="64"/>
                                        </p:tgtEl>
                                        <p:attrNameLst>
                                          <p:attrName>style.visibility</p:attrName>
                                        </p:attrNameLst>
                                      </p:cBhvr>
                                      <p:to>
                                        <p:strVal val="hidden"/>
                                      </p:to>
                                    </p:se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6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57" grpId="0" animBg="1"/>
      <p:bldP spid="57" grpId="1" animBg="1"/>
      <p:bldP spid="58" grpId="0" animBg="1"/>
      <p:bldP spid="58" grpId="1" animBg="1"/>
      <p:bldP spid="46" grpId="0" animBg="1"/>
      <p:bldP spid="53" grpId="0" animBg="1"/>
      <p:bldP spid="53" grpId="1" animBg="1"/>
      <p:bldP spid="34" grpId="0" animBg="1"/>
      <p:bldP spid="54" grpId="0" animBg="1"/>
      <p:bldP spid="54" grpId="1" animBg="1"/>
      <p:bldP spid="43" grpId="0" animBg="1"/>
      <p:bldP spid="60" grpId="0" animBg="1"/>
      <p:bldP spid="47" grpId="0" animBg="1"/>
      <p:bldP spid="45" grpId="0" animBg="1"/>
      <p:bldP spid="45" grpId="1" animBg="1"/>
      <p:bldP spid="10" grpId="0" animBg="1"/>
      <p:bldP spid="10" grpId="1" animBg="1"/>
      <p:bldP spid="61" grpId="0" animBg="1"/>
      <p:bldP spid="61" grpId="1" animBg="1"/>
      <p:bldP spid="63" grpId="0" animBg="1"/>
      <p:bldP spid="64" grpId="0" animBg="1"/>
      <p:bldP spid="64" grpId="1" animBg="1"/>
      <p:bldP spid="44" grpId="0" animBg="1"/>
      <p:bldP spid="44" grpId="1" animBg="1"/>
      <p:bldP spid="6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Minimum Topology: PDW Region only</a:t>
            </a:r>
            <a:endParaRPr lang="en-GB" dirty="0"/>
          </a:p>
        </p:txBody>
      </p:sp>
      <p:pic>
        <p:nvPicPr>
          <p:cNvPr id="5" name="Picture 4"/>
          <p:cNvPicPr>
            <a:picLocks noChangeAspect="1"/>
          </p:cNvPicPr>
          <p:nvPr/>
        </p:nvPicPr>
        <p:blipFill>
          <a:blip r:embed="rId3"/>
          <a:stretch>
            <a:fillRect/>
          </a:stretch>
        </p:blipFill>
        <p:spPr>
          <a:xfrm>
            <a:off x="5397525" y="1724807"/>
            <a:ext cx="1468284" cy="4814219"/>
          </a:xfrm>
          <a:prstGeom prst="rect">
            <a:avLst/>
          </a:prstGeom>
        </p:spPr>
      </p:pic>
      <p:pic>
        <p:nvPicPr>
          <p:cNvPr id="38" name="Picture 2" descr="\\MAGNUM\Projects\Microsoft\Cloud Power FY12\Design\Icons\PNGs\Cloud_on_your_terms.png"/>
          <p:cNvPicPr>
            <a:picLocks noChangeAspect="1" noChangeArrowheads="1"/>
          </p:cNvPicPr>
          <p:nvPr/>
        </p:nvPicPr>
        <p:blipFill rotWithShape="1">
          <a:blip r:embed="rId4" cstate="print">
            <a:lum bright="100000"/>
          </a:blip>
          <a:srcRect t="13225" b="13766"/>
          <a:stretch/>
        </p:blipFill>
        <p:spPr bwMode="auto">
          <a:xfrm>
            <a:off x="5757478" y="5703458"/>
            <a:ext cx="742046" cy="591956"/>
          </a:xfrm>
          <a:prstGeom prst="rect">
            <a:avLst/>
          </a:prstGeom>
          <a:noFill/>
          <a:ln>
            <a:noFill/>
          </a:ln>
        </p:spPr>
      </p:pic>
      <p:pic>
        <p:nvPicPr>
          <p:cNvPr id="43" name="Picture 2" descr="\\MAGNUM\Projects\Microsoft\Cloud Power FY12\Design\Icons\PNGs\Cloud_on_your_terms.png"/>
          <p:cNvPicPr>
            <a:picLocks noChangeAspect="1" noChangeArrowheads="1"/>
          </p:cNvPicPr>
          <p:nvPr/>
        </p:nvPicPr>
        <p:blipFill rotWithShape="1">
          <a:blip r:embed="rId4" cstate="print">
            <a:lum bright="100000"/>
          </a:blip>
          <a:srcRect t="13225" b="13766"/>
          <a:stretch/>
        </p:blipFill>
        <p:spPr bwMode="auto">
          <a:xfrm>
            <a:off x="6041396" y="2288466"/>
            <a:ext cx="174211" cy="138975"/>
          </a:xfrm>
          <a:prstGeom prst="rect">
            <a:avLst/>
          </a:prstGeom>
          <a:noFill/>
          <a:ln>
            <a:noFill/>
          </a:ln>
        </p:spPr>
      </p:pic>
      <p:sp>
        <p:nvSpPr>
          <p:cNvPr id="51" name="Left Arrow 50"/>
          <p:cNvSpPr/>
          <p:nvPr/>
        </p:nvSpPr>
        <p:spPr>
          <a:xfrm>
            <a:off x="7205940" y="3397774"/>
            <a:ext cx="1468284" cy="1468284"/>
          </a:xfrm>
          <a:prstGeom prst="lef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835" dirty="0">
                <a:solidFill>
                  <a:srgbClr val="FFFFFF"/>
                </a:solidFill>
              </a:rPr>
              <a:t>Min</a:t>
            </a:r>
          </a:p>
        </p:txBody>
      </p:sp>
      <p:pic>
        <p:nvPicPr>
          <p:cNvPr id="4" name="Picture 3"/>
          <p:cNvPicPr>
            <a:picLocks noChangeAspect="1"/>
          </p:cNvPicPr>
          <p:nvPr/>
        </p:nvPicPr>
        <p:blipFill>
          <a:blip r:embed="rId5"/>
          <a:stretch>
            <a:fillRect/>
          </a:stretch>
        </p:blipFill>
        <p:spPr>
          <a:xfrm>
            <a:off x="5453846" y="1779030"/>
            <a:ext cx="1340450" cy="4584727"/>
          </a:xfrm>
          <a:prstGeom prst="rect">
            <a:avLst/>
          </a:prstGeom>
        </p:spPr>
      </p:pic>
      <p:pic>
        <p:nvPicPr>
          <p:cNvPr id="13" name="Picture 2" descr="\\MAGNUM\Projects\Microsoft\Cloud Power FY12\Design\Icons\PNGs\Cloud_on_your_terms.png"/>
          <p:cNvPicPr>
            <a:picLocks noChangeAspect="1" noChangeArrowheads="1"/>
          </p:cNvPicPr>
          <p:nvPr/>
        </p:nvPicPr>
        <p:blipFill rotWithShape="1">
          <a:blip r:embed="rId4" cstate="print">
            <a:lum bright="100000"/>
          </a:blip>
          <a:srcRect t="13225" b="13766"/>
          <a:stretch/>
        </p:blipFill>
        <p:spPr bwMode="auto">
          <a:xfrm>
            <a:off x="5759576" y="5706953"/>
            <a:ext cx="742046" cy="591956"/>
          </a:xfrm>
          <a:prstGeom prst="rect">
            <a:avLst/>
          </a:prstGeom>
          <a:noFill/>
          <a:ln>
            <a:noFill/>
          </a:ln>
        </p:spPr>
      </p:pic>
      <p:pic>
        <p:nvPicPr>
          <p:cNvPr id="14" name="Picture 2" descr="\\MAGNUM\Projects\Microsoft\Cloud Power FY12\Design\Icons\PNGs\Cloud_on_your_terms.png"/>
          <p:cNvPicPr>
            <a:picLocks noChangeAspect="1" noChangeArrowheads="1"/>
          </p:cNvPicPr>
          <p:nvPr/>
        </p:nvPicPr>
        <p:blipFill rotWithShape="1">
          <a:blip r:embed="rId4" cstate="print">
            <a:lum bright="100000"/>
          </a:blip>
          <a:srcRect t="13225" b="13766"/>
          <a:stretch/>
        </p:blipFill>
        <p:spPr bwMode="auto">
          <a:xfrm>
            <a:off x="6043494" y="2288466"/>
            <a:ext cx="174211" cy="138975"/>
          </a:xfrm>
          <a:prstGeom prst="rect">
            <a:avLst/>
          </a:prstGeom>
          <a:noFill/>
          <a:ln>
            <a:noFill/>
          </a:ln>
        </p:spPr>
      </p:pic>
    </p:spTree>
    <p:extLst>
      <p:ext uri="{BB962C8B-B14F-4D97-AF65-F5344CB8AC3E}">
        <p14:creationId xmlns:p14="http://schemas.microsoft.com/office/powerpoint/2010/main" val="122990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par>
                                <p:cTn id="12" presetID="10" presetClass="entr" presetSubtype="0"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Minimum Topology: PDW + HDI Region</a:t>
            </a:r>
            <a:endParaRPr lang="en-GB" dirty="0"/>
          </a:p>
        </p:txBody>
      </p:sp>
      <p:pic>
        <p:nvPicPr>
          <p:cNvPr id="5" name="Picture 4"/>
          <p:cNvPicPr>
            <a:picLocks noChangeAspect="1"/>
          </p:cNvPicPr>
          <p:nvPr/>
        </p:nvPicPr>
        <p:blipFill>
          <a:blip r:embed="rId3"/>
          <a:stretch>
            <a:fillRect/>
          </a:stretch>
        </p:blipFill>
        <p:spPr>
          <a:xfrm>
            <a:off x="5397525" y="1724807"/>
            <a:ext cx="1468284" cy="4814219"/>
          </a:xfrm>
          <a:prstGeom prst="rect">
            <a:avLst/>
          </a:prstGeom>
        </p:spPr>
      </p:pic>
      <p:pic>
        <p:nvPicPr>
          <p:cNvPr id="6" name="Picture 5"/>
          <p:cNvPicPr>
            <a:picLocks noChangeAspect="1"/>
          </p:cNvPicPr>
          <p:nvPr/>
        </p:nvPicPr>
        <p:blipFill>
          <a:blip r:embed="rId4"/>
          <a:stretch>
            <a:fillRect/>
          </a:stretch>
        </p:blipFill>
        <p:spPr>
          <a:xfrm>
            <a:off x="5397525" y="1724807"/>
            <a:ext cx="1468284" cy="4814219"/>
          </a:xfrm>
          <a:prstGeom prst="rect">
            <a:avLst/>
          </a:prstGeom>
        </p:spPr>
      </p:pic>
      <p:pic>
        <p:nvPicPr>
          <p:cNvPr id="7" name="Picture 6"/>
          <p:cNvPicPr>
            <a:picLocks noChangeAspect="1"/>
          </p:cNvPicPr>
          <p:nvPr/>
        </p:nvPicPr>
        <p:blipFill>
          <a:blip r:embed="rId5"/>
          <a:stretch>
            <a:fillRect/>
          </a:stretch>
        </p:blipFill>
        <p:spPr>
          <a:xfrm>
            <a:off x="5397525" y="1724807"/>
            <a:ext cx="1468284" cy="4814219"/>
          </a:xfrm>
          <a:prstGeom prst="rect">
            <a:avLst/>
          </a:prstGeom>
        </p:spPr>
      </p:pic>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763808" y="5018306"/>
            <a:ext cx="735716" cy="54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descr="\\MAGNUM\Projects\Microsoft\Cloud Power FY12\Design\Icons\PNGs\Cloud_on_your_terms.png"/>
          <p:cNvPicPr>
            <a:picLocks noChangeAspect="1" noChangeArrowheads="1"/>
          </p:cNvPicPr>
          <p:nvPr/>
        </p:nvPicPr>
        <p:blipFill rotWithShape="1">
          <a:blip r:embed="rId7" cstate="print">
            <a:lum bright="100000"/>
          </a:blip>
          <a:srcRect t="13225" b="13766"/>
          <a:stretch/>
        </p:blipFill>
        <p:spPr bwMode="auto">
          <a:xfrm>
            <a:off x="5757478" y="5703458"/>
            <a:ext cx="742046" cy="591956"/>
          </a:xfrm>
          <a:prstGeom prst="rect">
            <a:avLst/>
          </a:prstGeom>
          <a:noFill/>
          <a:ln>
            <a:noFill/>
          </a:ln>
        </p:spPr>
      </p:pic>
      <p:pic>
        <p:nvPicPr>
          <p:cNvPr id="42"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022833" y="2509497"/>
            <a:ext cx="211337" cy="15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descr="\\MAGNUM\Projects\Microsoft\Cloud Power FY12\Design\Icons\PNGs\Cloud_on_your_terms.png"/>
          <p:cNvPicPr>
            <a:picLocks noChangeAspect="1" noChangeArrowheads="1"/>
          </p:cNvPicPr>
          <p:nvPr/>
        </p:nvPicPr>
        <p:blipFill rotWithShape="1">
          <a:blip r:embed="rId7" cstate="print">
            <a:lum bright="100000"/>
          </a:blip>
          <a:srcRect t="13225" b="13766"/>
          <a:stretch/>
        </p:blipFill>
        <p:spPr bwMode="auto">
          <a:xfrm>
            <a:off x="6041396" y="2288466"/>
            <a:ext cx="174211" cy="138975"/>
          </a:xfrm>
          <a:prstGeom prst="rect">
            <a:avLst/>
          </a:prstGeom>
          <a:noFill/>
          <a:ln>
            <a:noFill/>
          </a:ln>
        </p:spPr>
      </p:pic>
      <p:sp>
        <p:nvSpPr>
          <p:cNvPr id="51" name="Left Arrow 50"/>
          <p:cNvSpPr/>
          <p:nvPr/>
        </p:nvSpPr>
        <p:spPr>
          <a:xfrm>
            <a:off x="7205940" y="3397774"/>
            <a:ext cx="1468284" cy="1468284"/>
          </a:xfrm>
          <a:prstGeom prst="lef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835" dirty="0">
                <a:solidFill>
                  <a:srgbClr val="FFFFFF"/>
                </a:solidFill>
              </a:rPr>
              <a:t>Min</a:t>
            </a:r>
          </a:p>
        </p:txBody>
      </p:sp>
    </p:spTree>
    <p:extLst>
      <p:ext uri="{BB962C8B-B14F-4D97-AF65-F5344CB8AC3E}">
        <p14:creationId xmlns:p14="http://schemas.microsoft.com/office/powerpoint/2010/main" val="1804491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par>
                                <p:cTn id="12" presetID="10" presetClass="entr" presetSubtype="0"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1" y="962233"/>
            <a:ext cx="12538841" cy="603229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AU"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50">
            <a:hlinkClick r:id="rId3" action="ppaction://hlinksldjump"/>
          </p:cNvPr>
          <p:cNvSpPr/>
          <p:nvPr/>
        </p:nvSpPr>
        <p:spPr bwMode="auto">
          <a:xfrm>
            <a:off x="1515537" y="1238495"/>
            <a:ext cx="2551054" cy="4219853"/>
          </a:xfrm>
          <a:prstGeom prst="rect">
            <a:avLst/>
          </a:prstGeom>
          <a:solidFill>
            <a:srgbClr val="E6E6E6"/>
          </a:solidFill>
          <a:ln w="19050" cap="flat" cmpd="sng" algn="ctr">
            <a:noFill/>
            <a:prstDash val="solid"/>
            <a:miter lim="800000"/>
            <a:headEnd type="none" w="med" len="med"/>
            <a:tailEnd type="none" w="med" len="med"/>
          </a:ln>
          <a:effectLst/>
        </p:spPr>
        <p:txBody>
          <a:bodyPr rot="0" spcFirstLastPara="0" vertOverflow="overflow" horzOverflow="overflow" vert="horz" wrap="square" lIns="182880" tIns="137160" rIns="182880" bIns="45720" numCol="1" spcCol="0" rtlCol="0" fromWordArt="0" anchor="t" anchorCtr="0" forceAA="0" compatLnSpc="1">
            <a:prstTxWarp prst="textNoShape">
              <a:avLst/>
            </a:prstTxWarp>
            <a:noAutofit/>
          </a:bodyPr>
          <a:lstStyle/>
          <a:p>
            <a:pPr defTabSz="776927" fontAlgn="base">
              <a:lnSpc>
                <a:spcPct val="90000"/>
              </a:lnSpc>
              <a:spcBef>
                <a:spcPct val="0"/>
              </a:spcBef>
              <a:spcAft>
                <a:spcPct val="0"/>
              </a:spcAft>
              <a:defRPr/>
            </a:pPr>
            <a:endParaRPr lang="en-US" sz="1400" kern="0" dirty="0" smtClean="0">
              <a:ln>
                <a:solidFill>
                  <a:srgbClr val="FFFFFF">
                    <a:alpha val="0"/>
                  </a:srgbClr>
                </a:solidFill>
              </a:ln>
              <a:gradFill>
                <a:gsLst>
                  <a:gs pos="85841">
                    <a:srgbClr val="000000"/>
                  </a:gs>
                  <a:gs pos="0">
                    <a:srgbClr val="000000"/>
                  </a:gs>
                </a:gsLst>
                <a:lin ang="5400000" scaled="0"/>
              </a:gradFill>
              <a:latin typeface="Segoe UI Light"/>
            </a:endParaRPr>
          </a:p>
        </p:txBody>
      </p:sp>
      <p:sp>
        <p:nvSpPr>
          <p:cNvPr id="52" name="Rectangle 51"/>
          <p:cNvSpPr/>
          <p:nvPr/>
        </p:nvSpPr>
        <p:spPr>
          <a:xfrm>
            <a:off x="1515537" y="5527949"/>
            <a:ext cx="2551054" cy="1375708"/>
          </a:xfrm>
          <a:prstGeom prst="rect">
            <a:avLst/>
          </a:prstGeom>
          <a:noFill/>
          <a:ln w="25400" cap="flat" cmpd="sng" algn="ctr">
            <a:solidFill>
              <a:srgbClr val="0072C6"/>
            </a:solidFill>
            <a:prstDash val="solid"/>
          </a:ln>
          <a:effectLst/>
        </p:spPr>
        <p:txBody>
          <a:bodyPr rtlCol="0" anchor="ctr"/>
          <a:lstStyle/>
          <a:p>
            <a:pPr algn="ctr" defTabSz="914400">
              <a:defRPr/>
            </a:pPr>
            <a:endParaRPr lang="en-US" kern="0" dirty="0" smtClean="0">
              <a:solidFill>
                <a:srgbClr val="FFFFFF"/>
              </a:solidFill>
            </a:endParaRPr>
          </a:p>
        </p:txBody>
      </p:sp>
      <p:sp>
        <p:nvSpPr>
          <p:cNvPr id="53" name="TextBox 52"/>
          <p:cNvSpPr txBox="1"/>
          <p:nvPr/>
        </p:nvSpPr>
        <p:spPr>
          <a:xfrm>
            <a:off x="2016515" y="5530188"/>
            <a:ext cx="1562928" cy="400110"/>
          </a:xfrm>
          <a:prstGeom prst="rect">
            <a:avLst/>
          </a:prstGeom>
          <a:noFill/>
        </p:spPr>
        <p:txBody>
          <a:bodyPr wrap="none" rtlCol="0">
            <a:spAutoFit/>
          </a:bodyPr>
          <a:lstStyle/>
          <a:p>
            <a:r>
              <a:rPr lang="en-US" sz="2000" dirty="0" smtClean="0">
                <a:solidFill>
                  <a:srgbClr val="FFFFFF"/>
                </a:solidFill>
                <a:latin typeface="Segoe UI Light"/>
              </a:rPr>
              <a:t>Data sources</a:t>
            </a:r>
            <a:endParaRPr lang="en-US" sz="2000" dirty="0">
              <a:solidFill>
                <a:srgbClr val="FFFFFF"/>
              </a:solidFill>
              <a:latin typeface="Segoe UI Light"/>
            </a:endParaRPr>
          </a:p>
        </p:txBody>
      </p:sp>
      <p:sp>
        <p:nvSpPr>
          <p:cNvPr id="54" name="TextBox 53"/>
          <p:cNvSpPr txBox="1"/>
          <p:nvPr/>
        </p:nvSpPr>
        <p:spPr>
          <a:xfrm>
            <a:off x="2010466" y="6482837"/>
            <a:ext cx="425815" cy="166199"/>
          </a:xfrm>
          <a:prstGeom prst="rect">
            <a:avLst/>
          </a:prstGeom>
          <a:noFill/>
        </p:spPr>
        <p:txBody>
          <a:bodyPr wrap="square" lIns="0" tIns="0" rIns="0" bIns="0" rtlCol="0">
            <a:spAutoFit/>
          </a:bodyPr>
          <a:lstStyle/>
          <a:p>
            <a:pPr defTabSz="914400">
              <a:lnSpc>
                <a:spcPct val="90000"/>
              </a:lnSpc>
              <a:defRPr/>
            </a:pPr>
            <a:r>
              <a:rPr lang="en-US" sz="1200" kern="0" dirty="0" smtClean="0">
                <a:ln>
                  <a:solidFill>
                    <a:srgbClr val="FFFFFF">
                      <a:alpha val="0"/>
                    </a:srgbClr>
                  </a:solidFill>
                </a:ln>
                <a:solidFill>
                  <a:srgbClr val="FFFFFF"/>
                </a:solidFill>
              </a:rPr>
              <a:t>OLTP</a:t>
            </a:r>
          </a:p>
        </p:txBody>
      </p:sp>
      <p:grpSp>
        <p:nvGrpSpPr>
          <p:cNvPr id="55" name="Group 54"/>
          <p:cNvGrpSpPr/>
          <p:nvPr/>
        </p:nvGrpSpPr>
        <p:grpSpPr>
          <a:xfrm>
            <a:off x="2017300" y="6079314"/>
            <a:ext cx="244335" cy="333922"/>
            <a:chOff x="1447438" y="3993203"/>
            <a:chExt cx="656000" cy="1195540"/>
          </a:xfrm>
        </p:grpSpPr>
        <p:sp>
          <p:nvSpPr>
            <p:cNvPr id="56" name="Freeform 55"/>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0072C6"/>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57" name="Oval 56"/>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sp>
        <p:nvSpPr>
          <p:cNvPr id="58" name="TextBox 57"/>
          <p:cNvSpPr txBox="1"/>
          <p:nvPr/>
        </p:nvSpPr>
        <p:spPr>
          <a:xfrm>
            <a:off x="2525167" y="6482837"/>
            <a:ext cx="311570" cy="166199"/>
          </a:xfrm>
          <a:prstGeom prst="rect">
            <a:avLst/>
          </a:prstGeom>
          <a:noFill/>
        </p:spPr>
        <p:txBody>
          <a:bodyPr wrap="square" lIns="0" tIns="0" rIns="0" bIns="0" rtlCol="0">
            <a:spAutoFit/>
          </a:bodyPr>
          <a:lstStyle/>
          <a:p>
            <a:pPr defTabSz="914400">
              <a:lnSpc>
                <a:spcPct val="90000"/>
              </a:lnSpc>
              <a:defRPr/>
            </a:pPr>
            <a:r>
              <a:rPr lang="en-US" sz="1200" kern="0" dirty="0" smtClean="0">
                <a:ln>
                  <a:solidFill>
                    <a:srgbClr val="FFFFFF">
                      <a:alpha val="0"/>
                    </a:srgbClr>
                  </a:solidFill>
                </a:ln>
                <a:solidFill>
                  <a:srgbClr val="FFFFFF"/>
                </a:solidFill>
              </a:rPr>
              <a:t>ERP</a:t>
            </a:r>
          </a:p>
        </p:txBody>
      </p:sp>
      <p:grpSp>
        <p:nvGrpSpPr>
          <p:cNvPr id="59" name="Group 58"/>
          <p:cNvGrpSpPr/>
          <p:nvPr/>
        </p:nvGrpSpPr>
        <p:grpSpPr>
          <a:xfrm>
            <a:off x="2484453" y="6079314"/>
            <a:ext cx="244335" cy="333922"/>
            <a:chOff x="1447438" y="3993203"/>
            <a:chExt cx="656000" cy="1195540"/>
          </a:xfrm>
        </p:grpSpPr>
        <p:sp>
          <p:nvSpPr>
            <p:cNvPr id="60" name="Freeform 59"/>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0072C6"/>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61" name="Oval 60"/>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sp>
        <p:nvSpPr>
          <p:cNvPr id="62" name="TextBox 61"/>
          <p:cNvSpPr txBox="1"/>
          <p:nvPr/>
        </p:nvSpPr>
        <p:spPr>
          <a:xfrm>
            <a:off x="2955849" y="6482837"/>
            <a:ext cx="405739" cy="166199"/>
          </a:xfrm>
          <a:prstGeom prst="rect">
            <a:avLst/>
          </a:prstGeom>
          <a:noFill/>
        </p:spPr>
        <p:txBody>
          <a:bodyPr wrap="square" lIns="0" tIns="0" rIns="0" bIns="0" rtlCol="0">
            <a:spAutoFit/>
          </a:bodyPr>
          <a:lstStyle/>
          <a:p>
            <a:pPr defTabSz="914400">
              <a:lnSpc>
                <a:spcPct val="90000"/>
              </a:lnSpc>
              <a:defRPr/>
            </a:pPr>
            <a:r>
              <a:rPr lang="en-US" sz="1200" kern="0" dirty="0" smtClean="0">
                <a:ln>
                  <a:solidFill>
                    <a:srgbClr val="FFFFFF">
                      <a:alpha val="0"/>
                    </a:srgbClr>
                  </a:solidFill>
                </a:ln>
                <a:solidFill>
                  <a:srgbClr val="FFFFFF"/>
                </a:solidFill>
              </a:rPr>
              <a:t>CRM</a:t>
            </a:r>
          </a:p>
        </p:txBody>
      </p:sp>
      <p:grpSp>
        <p:nvGrpSpPr>
          <p:cNvPr id="63" name="Group 62"/>
          <p:cNvGrpSpPr/>
          <p:nvPr/>
        </p:nvGrpSpPr>
        <p:grpSpPr>
          <a:xfrm>
            <a:off x="2937925" y="6079314"/>
            <a:ext cx="244335" cy="333922"/>
            <a:chOff x="1447438" y="3993203"/>
            <a:chExt cx="656000" cy="1195540"/>
          </a:xfrm>
        </p:grpSpPr>
        <p:sp>
          <p:nvSpPr>
            <p:cNvPr id="64" name="Freeform 63"/>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0072C6"/>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65" name="Oval 64"/>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sp>
        <p:nvSpPr>
          <p:cNvPr id="66" name="TextBox 65"/>
          <p:cNvSpPr txBox="1"/>
          <p:nvPr/>
        </p:nvSpPr>
        <p:spPr>
          <a:xfrm>
            <a:off x="3418577" y="6482837"/>
            <a:ext cx="318466" cy="151970"/>
          </a:xfrm>
          <a:prstGeom prst="rect">
            <a:avLst/>
          </a:prstGeom>
          <a:noFill/>
        </p:spPr>
        <p:txBody>
          <a:bodyPr wrap="square" lIns="0" tIns="0" rIns="0" bIns="0" rtlCol="0">
            <a:noAutofit/>
          </a:bodyPr>
          <a:lstStyle/>
          <a:p>
            <a:pPr defTabSz="914400">
              <a:lnSpc>
                <a:spcPct val="90000"/>
              </a:lnSpc>
              <a:defRPr/>
            </a:pPr>
            <a:r>
              <a:rPr lang="en-US" sz="1200" kern="0" dirty="0" smtClean="0">
                <a:ln>
                  <a:solidFill>
                    <a:srgbClr val="FFFFFF">
                      <a:alpha val="0"/>
                    </a:srgbClr>
                  </a:solidFill>
                </a:ln>
                <a:solidFill>
                  <a:srgbClr val="FFFFFF"/>
                </a:solidFill>
              </a:rPr>
              <a:t>LOB</a:t>
            </a:r>
          </a:p>
        </p:txBody>
      </p:sp>
      <p:grpSp>
        <p:nvGrpSpPr>
          <p:cNvPr id="67" name="Group 66"/>
          <p:cNvGrpSpPr/>
          <p:nvPr/>
        </p:nvGrpSpPr>
        <p:grpSpPr>
          <a:xfrm>
            <a:off x="3366659" y="6079314"/>
            <a:ext cx="244335" cy="333922"/>
            <a:chOff x="1447438" y="3993203"/>
            <a:chExt cx="656000" cy="1195540"/>
          </a:xfrm>
        </p:grpSpPr>
        <p:sp>
          <p:nvSpPr>
            <p:cNvPr id="68" name="Freeform 67"/>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0072C6"/>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69" name="Oval 68"/>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grpSp>
        <p:nvGrpSpPr>
          <p:cNvPr id="70" name="Group 69"/>
          <p:cNvGrpSpPr/>
          <p:nvPr/>
        </p:nvGrpSpPr>
        <p:grpSpPr>
          <a:xfrm>
            <a:off x="1714899" y="4063493"/>
            <a:ext cx="2103120" cy="1280160"/>
            <a:chOff x="3427148" y="1967994"/>
            <a:chExt cx="2103120" cy="1375708"/>
          </a:xfrm>
        </p:grpSpPr>
        <p:sp>
          <p:nvSpPr>
            <p:cNvPr id="71" name="Rectangle 70"/>
            <p:cNvSpPr/>
            <p:nvPr/>
          </p:nvSpPr>
          <p:spPr bwMode="auto">
            <a:xfrm>
              <a:off x="3427148" y="1967994"/>
              <a:ext cx="2103120" cy="1375708"/>
            </a:xfrm>
            <a:prstGeom prst="rect">
              <a:avLst/>
            </a:prstGeom>
            <a:solidFill>
              <a:srgbClr val="92D050"/>
            </a:solidFill>
            <a:ln w="19050" cap="flat" cmpd="sng" algn="ctr">
              <a:noFill/>
              <a:prstDash val="solid"/>
              <a:miter lim="800000"/>
              <a:headEnd type="none" w="med" len="med"/>
              <a:tailEnd type="none" w="med" len="med"/>
            </a:ln>
            <a:effectLst/>
          </p:spPr>
          <p:txBody>
            <a:bodyPr rot="0" spcFirstLastPara="0" vertOverflow="overflow" horzOverflow="overflow" vert="horz" wrap="square" lIns="182828" tIns="91440" rIns="182828" bIns="146262" numCol="1" spcCol="0" rtlCol="0" fromWordArt="0" anchor="t" anchorCtr="0" forceAA="0" compatLnSpc="1">
              <a:prstTxWarp prst="textNoShape">
                <a:avLst/>
              </a:prstTxWarp>
              <a:noAutofit/>
            </a:bodyPr>
            <a:lstStyle/>
            <a:p>
              <a:pPr algn="ctr" defTabSz="776628" fontAlgn="base">
                <a:lnSpc>
                  <a:spcPct val="90000"/>
                </a:lnSpc>
                <a:spcBef>
                  <a:spcPct val="0"/>
                </a:spcBef>
                <a:spcAft>
                  <a:spcPct val="0"/>
                </a:spcAft>
                <a:defRPr/>
              </a:pPr>
              <a:endParaRPr lang="en-US" sz="2000" kern="0" dirty="0" smtClean="0">
                <a:gradFill>
                  <a:gsLst>
                    <a:gs pos="0">
                      <a:srgbClr val="505050"/>
                    </a:gs>
                    <a:gs pos="100000">
                      <a:srgbClr val="505050"/>
                    </a:gs>
                  </a:gsLst>
                  <a:lin ang="5400000" scaled="0"/>
                </a:gradFill>
              </a:endParaRPr>
            </a:p>
          </p:txBody>
        </p:sp>
        <p:sp>
          <p:nvSpPr>
            <p:cNvPr id="72" name="TextBox 71"/>
            <p:cNvSpPr txBox="1"/>
            <p:nvPr/>
          </p:nvSpPr>
          <p:spPr>
            <a:xfrm>
              <a:off x="4198022" y="1970592"/>
              <a:ext cx="561372" cy="400110"/>
            </a:xfrm>
            <a:prstGeom prst="rect">
              <a:avLst/>
            </a:prstGeom>
            <a:noFill/>
          </p:spPr>
          <p:txBody>
            <a:bodyPr wrap="none" rtlCol="0">
              <a:spAutoFit/>
            </a:bodyPr>
            <a:lstStyle/>
            <a:p>
              <a:pPr defTabSz="914400">
                <a:defRPr/>
              </a:pPr>
              <a:r>
                <a:rPr lang="en-US" sz="2000" kern="0" dirty="0" smtClean="0">
                  <a:gradFill>
                    <a:gsLst>
                      <a:gs pos="0">
                        <a:srgbClr val="FFFFFF"/>
                      </a:gs>
                      <a:gs pos="100000">
                        <a:srgbClr val="FFFFFF"/>
                      </a:gs>
                    </a:gsLst>
                    <a:lin ang="5400000" scaled="1"/>
                  </a:gradFill>
                  <a:latin typeface="Segoe UI Light"/>
                </a:rPr>
                <a:t>ETL</a:t>
              </a:r>
            </a:p>
          </p:txBody>
        </p:sp>
        <p:grpSp>
          <p:nvGrpSpPr>
            <p:cNvPr id="73" name="Group 72"/>
            <p:cNvGrpSpPr/>
            <p:nvPr/>
          </p:nvGrpSpPr>
          <p:grpSpPr>
            <a:xfrm>
              <a:off x="3641311" y="2449973"/>
              <a:ext cx="391813" cy="576239"/>
              <a:chOff x="3759911" y="2727063"/>
              <a:chExt cx="313300" cy="460770"/>
            </a:xfrm>
          </p:grpSpPr>
          <p:grpSp>
            <p:nvGrpSpPr>
              <p:cNvPr id="79" name="Group 78"/>
              <p:cNvGrpSpPr/>
              <p:nvPr/>
            </p:nvGrpSpPr>
            <p:grpSpPr>
              <a:xfrm>
                <a:off x="3759911" y="2853911"/>
                <a:ext cx="244335" cy="333922"/>
                <a:chOff x="1447438" y="3993203"/>
                <a:chExt cx="656000" cy="1195540"/>
              </a:xfrm>
            </p:grpSpPr>
            <p:sp>
              <p:nvSpPr>
                <p:cNvPr id="81" name="Freeform 80"/>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82" name="Oval 81"/>
                <p:cNvSpPr/>
                <p:nvPr/>
              </p:nvSpPr>
              <p:spPr>
                <a:xfrm>
                  <a:off x="1501819" y="4049582"/>
                  <a:ext cx="532616" cy="237683"/>
                </a:xfrm>
                <a:prstGeom prst="ellipse">
                  <a:avLst/>
                </a:prstGeom>
                <a:solidFill>
                  <a:srgbClr val="92D050"/>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sp>
            <p:nvSpPr>
              <p:cNvPr id="80" name="Freeform 36"/>
              <p:cNvSpPr>
                <a:spLocks/>
              </p:cNvSpPr>
              <p:nvPr/>
            </p:nvSpPr>
            <p:spPr bwMode="auto">
              <a:xfrm rot="4500000">
                <a:off x="3837481" y="2724921"/>
                <a:ext cx="233588" cy="237872"/>
              </a:xfrm>
              <a:custGeom>
                <a:avLst/>
                <a:gdLst/>
                <a:ahLst/>
                <a:cxnLst>
                  <a:cxn ang="0">
                    <a:pos x="769" y="780"/>
                  </a:cxn>
                  <a:cxn ang="0">
                    <a:pos x="103" y="291"/>
                  </a:cxn>
                  <a:cxn ang="0">
                    <a:pos x="0" y="313"/>
                  </a:cxn>
                  <a:cxn ang="0">
                    <a:pos x="212" y="0"/>
                  </a:cxn>
                  <a:cxn ang="0">
                    <a:pos x="400" y="313"/>
                  </a:cxn>
                  <a:cxn ang="0">
                    <a:pos x="297" y="291"/>
                  </a:cxn>
                  <a:cxn ang="0">
                    <a:pos x="770" y="780"/>
                  </a:cxn>
                </a:cxnLst>
                <a:rect l="0" t="0" r="r" b="b"/>
                <a:pathLst>
                  <a:path w="770" h="781">
                    <a:moveTo>
                      <a:pt x="769" y="780"/>
                    </a:moveTo>
                    <a:cubicBezTo>
                      <a:pt x="20" y="781"/>
                      <a:pt x="103" y="291"/>
                      <a:pt x="103" y="291"/>
                    </a:cubicBezTo>
                    <a:cubicBezTo>
                      <a:pt x="0" y="313"/>
                      <a:pt x="0" y="313"/>
                      <a:pt x="0" y="313"/>
                    </a:cubicBezTo>
                    <a:cubicBezTo>
                      <a:pt x="212" y="0"/>
                      <a:pt x="212" y="0"/>
                      <a:pt x="212" y="0"/>
                    </a:cubicBezTo>
                    <a:cubicBezTo>
                      <a:pt x="305" y="207"/>
                      <a:pt x="400" y="313"/>
                      <a:pt x="400" y="313"/>
                    </a:cubicBezTo>
                    <a:cubicBezTo>
                      <a:pt x="297" y="291"/>
                      <a:pt x="297" y="291"/>
                      <a:pt x="297" y="291"/>
                    </a:cubicBezTo>
                    <a:cubicBezTo>
                      <a:pt x="297" y="291"/>
                      <a:pt x="228" y="688"/>
                      <a:pt x="770" y="78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srgbClr val="000000"/>
                  </a:solidFill>
                </a:endParaRPr>
              </a:p>
            </p:txBody>
          </p:sp>
        </p:grpSp>
        <p:grpSp>
          <p:nvGrpSpPr>
            <p:cNvPr id="74" name="Group 73"/>
            <p:cNvGrpSpPr/>
            <p:nvPr/>
          </p:nvGrpSpPr>
          <p:grpSpPr>
            <a:xfrm>
              <a:off x="4205048" y="2574019"/>
              <a:ext cx="1182903" cy="486781"/>
              <a:chOff x="3375167" y="2601492"/>
              <a:chExt cx="1182903" cy="486781"/>
            </a:xfrm>
          </p:grpSpPr>
          <p:sp>
            <p:nvSpPr>
              <p:cNvPr id="75" name="Freeform 30"/>
              <p:cNvSpPr>
                <a:spLocks noEditPoints="1"/>
              </p:cNvSpPr>
              <p:nvPr/>
            </p:nvSpPr>
            <p:spPr bwMode="auto">
              <a:xfrm>
                <a:off x="3375167" y="2601492"/>
                <a:ext cx="382565" cy="486781"/>
              </a:xfrm>
              <a:custGeom>
                <a:avLst/>
                <a:gdLst>
                  <a:gd name="T0" fmla="*/ 57 w 290"/>
                  <a:gd name="T1" fmla="*/ 95 h 369"/>
                  <a:gd name="T2" fmla="*/ 222 w 290"/>
                  <a:gd name="T3" fmla="*/ 95 h 369"/>
                  <a:gd name="T4" fmla="*/ 222 w 290"/>
                  <a:gd name="T5" fmla="*/ 108 h 369"/>
                  <a:gd name="T6" fmla="*/ 57 w 290"/>
                  <a:gd name="T7" fmla="*/ 108 h 369"/>
                  <a:gd name="T8" fmla="*/ 57 w 290"/>
                  <a:gd name="T9" fmla="*/ 95 h 369"/>
                  <a:gd name="T10" fmla="*/ 57 w 290"/>
                  <a:gd name="T11" fmla="*/ 150 h 369"/>
                  <a:gd name="T12" fmla="*/ 222 w 290"/>
                  <a:gd name="T13" fmla="*/ 150 h 369"/>
                  <a:gd name="T14" fmla="*/ 222 w 290"/>
                  <a:gd name="T15" fmla="*/ 139 h 369"/>
                  <a:gd name="T16" fmla="*/ 57 w 290"/>
                  <a:gd name="T17" fmla="*/ 139 h 369"/>
                  <a:gd name="T18" fmla="*/ 57 w 290"/>
                  <a:gd name="T19" fmla="*/ 150 h 369"/>
                  <a:gd name="T20" fmla="*/ 57 w 290"/>
                  <a:gd name="T21" fmla="*/ 194 h 369"/>
                  <a:gd name="T22" fmla="*/ 222 w 290"/>
                  <a:gd name="T23" fmla="*/ 194 h 369"/>
                  <a:gd name="T24" fmla="*/ 222 w 290"/>
                  <a:gd name="T25" fmla="*/ 181 h 369"/>
                  <a:gd name="T26" fmla="*/ 57 w 290"/>
                  <a:gd name="T27" fmla="*/ 181 h 369"/>
                  <a:gd name="T28" fmla="*/ 57 w 290"/>
                  <a:gd name="T29" fmla="*/ 194 h 369"/>
                  <a:gd name="T30" fmla="*/ 57 w 290"/>
                  <a:gd name="T31" fmla="*/ 236 h 369"/>
                  <a:gd name="T32" fmla="*/ 222 w 290"/>
                  <a:gd name="T33" fmla="*/ 236 h 369"/>
                  <a:gd name="T34" fmla="*/ 222 w 290"/>
                  <a:gd name="T35" fmla="*/ 223 h 369"/>
                  <a:gd name="T36" fmla="*/ 57 w 290"/>
                  <a:gd name="T37" fmla="*/ 223 h 369"/>
                  <a:gd name="T38" fmla="*/ 57 w 290"/>
                  <a:gd name="T39" fmla="*/ 236 h 369"/>
                  <a:gd name="T40" fmla="*/ 290 w 290"/>
                  <a:gd name="T41" fmla="*/ 90 h 369"/>
                  <a:gd name="T42" fmla="*/ 290 w 290"/>
                  <a:gd name="T43" fmla="*/ 369 h 369"/>
                  <a:gd name="T44" fmla="*/ 0 w 290"/>
                  <a:gd name="T45" fmla="*/ 369 h 369"/>
                  <a:gd name="T46" fmla="*/ 0 w 290"/>
                  <a:gd name="T47" fmla="*/ 1 h 369"/>
                  <a:gd name="T48" fmla="*/ 216 w 290"/>
                  <a:gd name="T49" fmla="*/ 1 h 369"/>
                  <a:gd name="T50" fmla="*/ 216 w 290"/>
                  <a:gd name="T51" fmla="*/ 0 h 369"/>
                  <a:gd name="T52" fmla="*/ 290 w 290"/>
                  <a:gd name="T53" fmla="*/ 90 h 369"/>
                  <a:gd name="T54" fmla="*/ 271 w 290"/>
                  <a:gd name="T55" fmla="*/ 79 h 369"/>
                  <a:gd name="T56" fmla="*/ 214 w 290"/>
                  <a:gd name="T57" fmla="*/ 79 h 369"/>
                  <a:gd name="T58" fmla="*/ 216 w 290"/>
                  <a:gd name="T59" fmla="*/ 21 h 369"/>
                  <a:gd name="T60" fmla="*/ 20 w 290"/>
                  <a:gd name="T61" fmla="*/ 21 h 369"/>
                  <a:gd name="T62" fmla="*/ 20 w 290"/>
                  <a:gd name="T63" fmla="*/ 349 h 369"/>
                  <a:gd name="T64" fmla="*/ 271 w 290"/>
                  <a:gd name="T65" fmla="*/ 349 h 369"/>
                  <a:gd name="T66" fmla="*/ 271 w 290"/>
                  <a:gd name="T67" fmla="*/ 7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 h="369">
                    <a:moveTo>
                      <a:pt x="57" y="95"/>
                    </a:moveTo>
                    <a:lnTo>
                      <a:pt x="222" y="95"/>
                    </a:lnTo>
                    <a:lnTo>
                      <a:pt x="222" y="108"/>
                    </a:lnTo>
                    <a:lnTo>
                      <a:pt x="57" y="108"/>
                    </a:lnTo>
                    <a:lnTo>
                      <a:pt x="57" y="95"/>
                    </a:lnTo>
                    <a:close/>
                    <a:moveTo>
                      <a:pt x="57" y="150"/>
                    </a:moveTo>
                    <a:lnTo>
                      <a:pt x="222" y="150"/>
                    </a:lnTo>
                    <a:lnTo>
                      <a:pt x="222" y="139"/>
                    </a:lnTo>
                    <a:lnTo>
                      <a:pt x="57" y="139"/>
                    </a:lnTo>
                    <a:lnTo>
                      <a:pt x="57" y="150"/>
                    </a:lnTo>
                    <a:close/>
                    <a:moveTo>
                      <a:pt x="57" y="194"/>
                    </a:moveTo>
                    <a:lnTo>
                      <a:pt x="222" y="194"/>
                    </a:lnTo>
                    <a:lnTo>
                      <a:pt x="222" y="181"/>
                    </a:lnTo>
                    <a:lnTo>
                      <a:pt x="57" y="181"/>
                    </a:lnTo>
                    <a:lnTo>
                      <a:pt x="57" y="194"/>
                    </a:lnTo>
                    <a:close/>
                    <a:moveTo>
                      <a:pt x="57" y="236"/>
                    </a:moveTo>
                    <a:lnTo>
                      <a:pt x="222" y="236"/>
                    </a:lnTo>
                    <a:lnTo>
                      <a:pt x="222" y="223"/>
                    </a:lnTo>
                    <a:lnTo>
                      <a:pt x="57" y="223"/>
                    </a:lnTo>
                    <a:lnTo>
                      <a:pt x="57" y="236"/>
                    </a:lnTo>
                    <a:close/>
                    <a:moveTo>
                      <a:pt x="290" y="90"/>
                    </a:moveTo>
                    <a:lnTo>
                      <a:pt x="290" y="369"/>
                    </a:lnTo>
                    <a:lnTo>
                      <a:pt x="0" y="369"/>
                    </a:lnTo>
                    <a:lnTo>
                      <a:pt x="0" y="1"/>
                    </a:lnTo>
                    <a:lnTo>
                      <a:pt x="216" y="1"/>
                    </a:lnTo>
                    <a:lnTo>
                      <a:pt x="216" y="0"/>
                    </a:lnTo>
                    <a:lnTo>
                      <a:pt x="290" y="90"/>
                    </a:lnTo>
                    <a:close/>
                    <a:moveTo>
                      <a:pt x="271" y="79"/>
                    </a:moveTo>
                    <a:lnTo>
                      <a:pt x="214" y="79"/>
                    </a:lnTo>
                    <a:lnTo>
                      <a:pt x="216" y="21"/>
                    </a:lnTo>
                    <a:lnTo>
                      <a:pt x="20" y="21"/>
                    </a:lnTo>
                    <a:lnTo>
                      <a:pt x="20" y="349"/>
                    </a:lnTo>
                    <a:lnTo>
                      <a:pt x="271" y="349"/>
                    </a:lnTo>
                    <a:lnTo>
                      <a:pt x="271" y="79"/>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sp>
            <p:nvSpPr>
              <p:cNvPr id="76" name="Freeform 30"/>
              <p:cNvSpPr>
                <a:spLocks noEditPoints="1"/>
              </p:cNvSpPr>
              <p:nvPr/>
            </p:nvSpPr>
            <p:spPr bwMode="auto">
              <a:xfrm>
                <a:off x="4175505" y="2601492"/>
                <a:ext cx="382565" cy="486781"/>
              </a:xfrm>
              <a:custGeom>
                <a:avLst/>
                <a:gdLst>
                  <a:gd name="T0" fmla="*/ 57 w 290"/>
                  <a:gd name="T1" fmla="*/ 95 h 369"/>
                  <a:gd name="T2" fmla="*/ 222 w 290"/>
                  <a:gd name="T3" fmla="*/ 95 h 369"/>
                  <a:gd name="T4" fmla="*/ 222 w 290"/>
                  <a:gd name="T5" fmla="*/ 108 h 369"/>
                  <a:gd name="T6" fmla="*/ 57 w 290"/>
                  <a:gd name="T7" fmla="*/ 108 h 369"/>
                  <a:gd name="T8" fmla="*/ 57 w 290"/>
                  <a:gd name="T9" fmla="*/ 95 h 369"/>
                  <a:gd name="T10" fmla="*/ 57 w 290"/>
                  <a:gd name="T11" fmla="*/ 150 h 369"/>
                  <a:gd name="T12" fmla="*/ 222 w 290"/>
                  <a:gd name="T13" fmla="*/ 150 h 369"/>
                  <a:gd name="T14" fmla="*/ 222 w 290"/>
                  <a:gd name="T15" fmla="*/ 139 h 369"/>
                  <a:gd name="T16" fmla="*/ 57 w 290"/>
                  <a:gd name="T17" fmla="*/ 139 h 369"/>
                  <a:gd name="T18" fmla="*/ 57 w 290"/>
                  <a:gd name="T19" fmla="*/ 150 h 369"/>
                  <a:gd name="T20" fmla="*/ 57 w 290"/>
                  <a:gd name="T21" fmla="*/ 194 h 369"/>
                  <a:gd name="T22" fmla="*/ 222 w 290"/>
                  <a:gd name="T23" fmla="*/ 194 h 369"/>
                  <a:gd name="T24" fmla="*/ 222 w 290"/>
                  <a:gd name="T25" fmla="*/ 181 h 369"/>
                  <a:gd name="T26" fmla="*/ 57 w 290"/>
                  <a:gd name="T27" fmla="*/ 181 h 369"/>
                  <a:gd name="T28" fmla="*/ 57 w 290"/>
                  <a:gd name="T29" fmla="*/ 194 h 369"/>
                  <a:gd name="T30" fmla="*/ 57 w 290"/>
                  <a:gd name="T31" fmla="*/ 236 h 369"/>
                  <a:gd name="T32" fmla="*/ 222 w 290"/>
                  <a:gd name="T33" fmla="*/ 236 h 369"/>
                  <a:gd name="T34" fmla="*/ 222 w 290"/>
                  <a:gd name="T35" fmla="*/ 223 h 369"/>
                  <a:gd name="T36" fmla="*/ 57 w 290"/>
                  <a:gd name="T37" fmla="*/ 223 h 369"/>
                  <a:gd name="T38" fmla="*/ 57 w 290"/>
                  <a:gd name="T39" fmla="*/ 236 h 369"/>
                  <a:gd name="T40" fmla="*/ 290 w 290"/>
                  <a:gd name="T41" fmla="*/ 90 h 369"/>
                  <a:gd name="T42" fmla="*/ 290 w 290"/>
                  <a:gd name="T43" fmla="*/ 369 h 369"/>
                  <a:gd name="T44" fmla="*/ 0 w 290"/>
                  <a:gd name="T45" fmla="*/ 369 h 369"/>
                  <a:gd name="T46" fmla="*/ 0 w 290"/>
                  <a:gd name="T47" fmla="*/ 1 h 369"/>
                  <a:gd name="T48" fmla="*/ 216 w 290"/>
                  <a:gd name="T49" fmla="*/ 1 h 369"/>
                  <a:gd name="T50" fmla="*/ 216 w 290"/>
                  <a:gd name="T51" fmla="*/ 0 h 369"/>
                  <a:gd name="T52" fmla="*/ 290 w 290"/>
                  <a:gd name="T53" fmla="*/ 90 h 369"/>
                  <a:gd name="T54" fmla="*/ 271 w 290"/>
                  <a:gd name="T55" fmla="*/ 79 h 369"/>
                  <a:gd name="T56" fmla="*/ 214 w 290"/>
                  <a:gd name="T57" fmla="*/ 79 h 369"/>
                  <a:gd name="T58" fmla="*/ 216 w 290"/>
                  <a:gd name="T59" fmla="*/ 21 h 369"/>
                  <a:gd name="T60" fmla="*/ 20 w 290"/>
                  <a:gd name="T61" fmla="*/ 21 h 369"/>
                  <a:gd name="T62" fmla="*/ 20 w 290"/>
                  <a:gd name="T63" fmla="*/ 349 h 369"/>
                  <a:gd name="T64" fmla="*/ 271 w 290"/>
                  <a:gd name="T65" fmla="*/ 349 h 369"/>
                  <a:gd name="T66" fmla="*/ 271 w 290"/>
                  <a:gd name="T67" fmla="*/ 7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 h="369">
                    <a:moveTo>
                      <a:pt x="57" y="95"/>
                    </a:moveTo>
                    <a:lnTo>
                      <a:pt x="222" y="95"/>
                    </a:lnTo>
                    <a:lnTo>
                      <a:pt x="222" y="108"/>
                    </a:lnTo>
                    <a:lnTo>
                      <a:pt x="57" y="108"/>
                    </a:lnTo>
                    <a:lnTo>
                      <a:pt x="57" y="95"/>
                    </a:lnTo>
                    <a:close/>
                    <a:moveTo>
                      <a:pt x="57" y="150"/>
                    </a:moveTo>
                    <a:lnTo>
                      <a:pt x="222" y="150"/>
                    </a:lnTo>
                    <a:lnTo>
                      <a:pt x="222" y="139"/>
                    </a:lnTo>
                    <a:lnTo>
                      <a:pt x="57" y="139"/>
                    </a:lnTo>
                    <a:lnTo>
                      <a:pt x="57" y="150"/>
                    </a:lnTo>
                    <a:close/>
                    <a:moveTo>
                      <a:pt x="57" y="194"/>
                    </a:moveTo>
                    <a:lnTo>
                      <a:pt x="222" y="194"/>
                    </a:lnTo>
                    <a:lnTo>
                      <a:pt x="222" y="181"/>
                    </a:lnTo>
                    <a:lnTo>
                      <a:pt x="57" y="181"/>
                    </a:lnTo>
                    <a:lnTo>
                      <a:pt x="57" y="194"/>
                    </a:lnTo>
                    <a:close/>
                    <a:moveTo>
                      <a:pt x="57" y="236"/>
                    </a:moveTo>
                    <a:lnTo>
                      <a:pt x="222" y="236"/>
                    </a:lnTo>
                    <a:lnTo>
                      <a:pt x="222" y="223"/>
                    </a:lnTo>
                    <a:lnTo>
                      <a:pt x="57" y="223"/>
                    </a:lnTo>
                    <a:lnTo>
                      <a:pt x="57" y="236"/>
                    </a:lnTo>
                    <a:close/>
                    <a:moveTo>
                      <a:pt x="290" y="90"/>
                    </a:moveTo>
                    <a:lnTo>
                      <a:pt x="290" y="369"/>
                    </a:lnTo>
                    <a:lnTo>
                      <a:pt x="0" y="369"/>
                    </a:lnTo>
                    <a:lnTo>
                      <a:pt x="0" y="1"/>
                    </a:lnTo>
                    <a:lnTo>
                      <a:pt x="216" y="1"/>
                    </a:lnTo>
                    <a:lnTo>
                      <a:pt x="216" y="0"/>
                    </a:lnTo>
                    <a:lnTo>
                      <a:pt x="290" y="90"/>
                    </a:lnTo>
                    <a:close/>
                    <a:moveTo>
                      <a:pt x="271" y="79"/>
                    </a:moveTo>
                    <a:lnTo>
                      <a:pt x="214" y="79"/>
                    </a:lnTo>
                    <a:lnTo>
                      <a:pt x="216" y="21"/>
                    </a:lnTo>
                    <a:lnTo>
                      <a:pt x="20" y="21"/>
                    </a:lnTo>
                    <a:lnTo>
                      <a:pt x="20" y="349"/>
                    </a:lnTo>
                    <a:lnTo>
                      <a:pt x="271" y="349"/>
                    </a:lnTo>
                    <a:lnTo>
                      <a:pt x="271" y="79"/>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sp>
            <p:nvSpPr>
              <p:cNvPr id="77" name="Freeform 26"/>
              <p:cNvSpPr>
                <a:spLocks/>
              </p:cNvSpPr>
              <p:nvPr/>
            </p:nvSpPr>
            <p:spPr bwMode="auto">
              <a:xfrm>
                <a:off x="4018456" y="2738982"/>
                <a:ext cx="102583" cy="184795"/>
              </a:xfrm>
              <a:custGeom>
                <a:avLst/>
                <a:gdLst>
                  <a:gd name="T0" fmla="*/ 66 w 68"/>
                  <a:gd name="T1" fmla="*/ 57 h 123"/>
                  <a:gd name="T2" fmla="*/ 12 w 68"/>
                  <a:gd name="T3" fmla="*/ 2 h 123"/>
                  <a:gd name="T4" fmla="*/ 4 w 68"/>
                  <a:gd name="T5" fmla="*/ 1 h 123"/>
                  <a:gd name="T6" fmla="*/ 0 w 68"/>
                  <a:gd name="T7" fmla="*/ 7 h 123"/>
                  <a:gd name="T8" fmla="*/ 0 w 68"/>
                  <a:gd name="T9" fmla="*/ 116 h 123"/>
                  <a:gd name="T10" fmla="*/ 4 w 68"/>
                  <a:gd name="T11" fmla="*/ 123 h 123"/>
                  <a:gd name="T12" fmla="*/ 7 w 68"/>
                  <a:gd name="T13" fmla="*/ 123 h 123"/>
                  <a:gd name="T14" fmla="*/ 12 w 68"/>
                  <a:gd name="T15" fmla="*/ 121 h 123"/>
                  <a:gd name="T16" fmla="*/ 66 w 68"/>
                  <a:gd name="T17" fmla="*/ 66 h 123"/>
                  <a:gd name="T18" fmla="*/ 68 w 68"/>
                  <a:gd name="T19" fmla="*/ 62 h 123"/>
                  <a:gd name="T20" fmla="*/ 66 w 68"/>
                  <a:gd name="T21" fmla="*/ 5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123">
                    <a:moveTo>
                      <a:pt x="66" y="57"/>
                    </a:moveTo>
                    <a:cubicBezTo>
                      <a:pt x="12" y="2"/>
                      <a:pt x="12" y="2"/>
                      <a:pt x="12" y="2"/>
                    </a:cubicBezTo>
                    <a:cubicBezTo>
                      <a:pt x="10" y="0"/>
                      <a:pt x="7" y="0"/>
                      <a:pt x="4" y="1"/>
                    </a:cubicBezTo>
                    <a:cubicBezTo>
                      <a:pt x="2" y="2"/>
                      <a:pt x="0" y="4"/>
                      <a:pt x="0" y="7"/>
                    </a:cubicBezTo>
                    <a:cubicBezTo>
                      <a:pt x="0" y="116"/>
                      <a:pt x="0" y="116"/>
                      <a:pt x="0" y="116"/>
                    </a:cubicBezTo>
                    <a:cubicBezTo>
                      <a:pt x="0" y="119"/>
                      <a:pt x="2" y="122"/>
                      <a:pt x="4" y="123"/>
                    </a:cubicBezTo>
                    <a:cubicBezTo>
                      <a:pt x="5" y="123"/>
                      <a:pt x="6" y="123"/>
                      <a:pt x="7" y="123"/>
                    </a:cubicBezTo>
                    <a:cubicBezTo>
                      <a:pt x="9" y="123"/>
                      <a:pt x="10" y="123"/>
                      <a:pt x="12" y="121"/>
                    </a:cubicBezTo>
                    <a:cubicBezTo>
                      <a:pt x="66" y="66"/>
                      <a:pt x="66" y="66"/>
                      <a:pt x="66" y="66"/>
                    </a:cubicBezTo>
                    <a:cubicBezTo>
                      <a:pt x="68" y="65"/>
                      <a:pt x="68" y="63"/>
                      <a:pt x="68" y="62"/>
                    </a:cubicBezTo>
                    <a:cubicBezTo>
                      <a:pt x="68" y="60"/>
                      <a:pt x="68" y="58"/>
                      <a:pt x="66" y="57"/>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sp>
            <p:nvSpPr>
              <p:cNvPr id="78" name="Freeform 26"/>
              <p:cNvSpPr>
                <a:spLocks/>
              </p:cNvSpPr>
              <p:nvPr/>
            </p:nvSpPr>
            <p:spPr bwMode="auto">
              <a:xfrm flipH="1">
                <a:off x="3810893" y="2735897"/>
                <a:ext cx="102583" cy="184795"/>
              </a:xfrm>
              <a:custGeom>
                <a:avLst/>
                <a:gdLst>
                  <a:gd name="T0" fmla="*/ 66 w 68"/>
                  <a:gd name="T1" fmla="*/ 57 h 123"/>
                  <a:gd name="T2" fmla="*/ 12 w 68"/>
                  <a:gd name="T3" fmla="*/ 2 h 123"/>
                  <a:gd name="T4" fmla="*/ 4 w 68"/>
                  <a:gd name="T5" fmla="*/ 1 h 123"/>
                  <a:gd name="T6" fmla="*/ 0 w 68"/>
                  <a:gd name="T7" fmla="*/ 7 h 123"/>
                  <a:gd name="T8" fmla="*/ 0 w 68"/>
                  <a:gd name="T9" fmla="*/ 116 h 123"/>
                  <a:gd name="T10" fmla="*/ 4 w 68"/>
                  <a:gd name="T11" fmla="*/ 123 h 123"/>
                  <a:gd name="T12" fmla="*/ 7 w 68"/>
                  <a:gd name="T13" fmla="*/ 123 h 123"/>
                  <a:gd name="T14" fmla="*/ 12 w 68"/>
                  <a:gd name="T15" fmla="*/ 121 h 123"/>
                  <a:gd name="T16" fmla="*/ 66 w 68"/>
                  <a:gd name="T17" fmla="*/ 66 h 123"/>
                  <a:gd name="T18" fmla="*/ 68 w 68"/>
                  <a:gd name="T19" fmla="*/ 62 h 123"/>
                  <a:gd name="T20" fmla="*/ 66 w 68"/>
                  <a:gd name="T21" fmla="*/ 5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123">
                    <a:moveTo>
                      <a:pt x="66" y="57"/>
                    </a:moveTo>
                    <a:cubicBezTo>
                      <a:pt x="12" y="2"/>
                      <a:pt x="12" y="2"/>
                      <a:pt x="12" y="2"/>
                    </a:cubicBezTo>
                    <a:cubicBezTo>
                      <a:pt x="10" y="0"/>
                      <a:pt x="7" y="0"/>
                      <a:pt x="4" y="1"/>
                    </a:cubicBezTo>
                    <a:cubicBezTo>
                      <a:pt x="2" y="2"/>
                      <a:pt x="0" y="4"/>
                      <a:pt x="0" y="7"/>
                    </a:cubicBezTo>
                    <a:cubicBezTo>
                      <a:pt x="0" y="116"/>
                      <a:pt x="0" y="116"/>
                      <a:pt x="0" y="116"/>
                    </a:cubicBezTo>
                    <a:cubicBezTo>
                      <a:pt x="0" y="119"/>
                      <a:pt x="2" y="122"/>
                      <a:pt x="4" y="123"/>
                    </a:cubicBezTo>
                    <a:cubicBezTo>
                      <a:pt x="5" y="123"/>
                      <a:pt x="6" y="123"/>
                      <a:pt x="7" y="123"/>
                    </a:cubicBezTo>
                    <a:cubicBezTo>
                      <a:pt x="9" y="123"/>
                      <a:pt x="10" y="123"/>
                      <a:pt x="12" y="121"/>
                    </a:cubicBezTo>
                    <a:cubicBezTo>
                      <a:pt x="66" y="66"/>
                      <a:pt x="66" y="66"/>
                      <a:pt x="66" y="66"/>
                    </a:cubicBezTo>
                    <a:cubicBezTo>
                      <a:pt x="68" y="65"/>
                      <a:pt x="68" y="63"/>
                      <a:pt x="68" y="62"/>
                    </a:cubicBezTo>
                    <a:cubicBezTo>
                      <a:pt x="68" y="60"/>
                      <a:pt x="68" y="58"/>
                      <a:pt x="66" y="57"/>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grpSp>
      </p:grpSp>
      <p:grpSp>
        <p:nvGrpSpPr>
          <p:cNvPr id="83" name="Group 82"/>
          <p:cNvGrpSpPr/>
          <p:nvPr/>
        </p:nvGrpSpPr>
        <p:grpSpPr>
          <a:xfrm>
            <a:off x="1724665" y="2713035"/>
            <a:ext cx="2103120" cy="1280160"/>
            <a:chOff x="6692048" y="1967994"/>
            <a:chExt cx="2103120" cy="1375708"/>
          </a:xfrm>
          <a:solidFill>
            <a:srgbClr val="F0880A"/>
          </a:solidFill>
        </p:grpSpPr>
        <p:sp>
          <p:nvSpPr>
            <p:cNvPr id="84" name="Rectangle 83"/>
            <p:cNvSpPr/>
            <p:nvPr/>
          </p:nvSpPr>
          <p:spPr bwMode="auto">
            <a:xfrm>
              <a:off x="6692048" y="1967994"/>
              <a:ext cx="2103120" cy="1375708"/>
            </a:xfrm>
            <a:prstGeom prst="rect">
              <a:avLst/>
            </a:prstGeom>
            <a:grpFill/>
            <a:ln w="19050" cap="flat" cmpd="sng" algn="ctr">
              <a:noFill/>
              <a:prstDash val="solid"/>
              <a:miter lim="800000"/>
              <a:headEnd type="none" w="med" len="med"/>
              <a:tailEnd type="none" w="med" len="med"/>
            </a:ln>
            <a:effectLst/>
          </p:spPr>
          <p:txBody>
            <a:bodyPr rot="0" spcFirstLastPara="0" vertOverflow="overflow" horzOverflow="overflow" vert="horz" wrap="square" lIns="182828" tIns="91440" rIns="182828" bIns="146262" numCol="1" spcCol="0" rtlCol="0" fromWordArt="0" anchor="t" anchorCtr="0" forceAA="0" compatLnSpc="1">
              <a:prstTxWarp prst="textNoShape">
                <a:avLst/>
              </a:prstTxWarp>
              <a:noAutofit/>
            </a:bodyPr>
            <a:lstStyle/>
            <a:p>
              <a:pPr algn="ctr" defTabSz="776628" fontAlgn="base">
                <a:lnSpc>
                  <a:spcPct val="90000"/>
                </a:lnSpc>
                <a:spcBef>
                  <a:spcPct val="0"/>
                </a:spcBef>
                <a:spcAft>
                  <a:spcPct val="0"/>
                </a:spcAft>
                <a:defRPr/>
              </a:pPr>
              <a:endParaRPr lang="en-US" sz="2000" kern="0" dirty="0" smtClean="0">
                <a:gradFill>
                  <a:gsLst>
                    <a:gs pos="0">
                      <a:srgbClr val="505050"/>
                    </a:gs>
                    <a:gs pos="100000">
                      <a:srgbClr val="505050"/>
                    </a:gs>
                  </a:gsLst>
                  <a:lin ang="5400000" scaled="0"/>
                </a:gradFill>
              </a:endParaRPr>
            </a:p>
          </p:txBody>
        </p:sp>
        <p:sp>
          <p:nvSpPr>
            <p:cNvPr id="85" name="TextBox 84"/>
            <p:cNvSpPr txBox="1"/>
            <p:nvPr/>
          </p:nvSpPr>
          <p:spPr>
            <a:xfrm>
              <a:off x="6729939" y="1970592"/>
              <a:ext cx="2035246" cy="400110"/>
            </a:xfrm>
            <a:prstGeom prst="rect">
              <a:avLst/>
            </a:prstGeom>
            <a:grpFill/>
          </p:spPr>
          <p:txBody>
            <a:bodyPr wrap="square" rtlCol="0">
              <a:spAutoFit/>
            </a:bodyPr>
            <a:lstStyle/>
            <a:p>
              <a:pPr algn="ctr" defTabSz="914400">
                <a:defRPr/>
              </a:pPr>
              <a:r>
                <a:rPr lang="en-US" sz="2000" kern="0" dirty="0" smtClean="0">
                  <a:gradFill>
                    <a:gsLst>
                      <a:gs pos="0">
                        <a:srgbClr val="FFFFFF"/>
                      </a:gs>
                      <a:gs pos="100000">
                        <a:srgbClr val="FFFFFF"/>
                      </a:gs>
                    </a:gsLst>
                    <a:lin ang="5400000" scaled="1"/>
                  </a:gradFill>
                  <a:latin typeface="Segoe UI Light"/>
                </a:rPr>
                <a:t>Data warehouse</a:t>
              </a:r>
            </a:p>
          </p:txBody>
        </p:sp>
        <p:grpSp>
          <p:nvGrpSpPr>
            <p:cNvPr id="86" name="Group 85"/>
            <p:cNvGrpSpPr/>
            <p:nvPr/>
          </p:nvGrpSpPr>
          <p:grpSpPr>
            <a:xfrm>
              <a:off x="7528418" y="2535010"/>
              <a:ext cx="430381" cy="588184"/>
              <a:chOff x="1447438" y="3993203"/>
              <a:chExt cx="656000" cy="1195540"/>
            </a:xfrm>
            <a:grpFill/>
          </p:grpSpPr>
          <p:sp>
            <p:nvSpPr>
              <p:cNvPr id="87" name="Oval 86"/>
              <p:cNvSpPr/>
              <p:nvPr/>
            </p:nvSpPr>
            <p:spPr>
              <a:xfrm>
                <a:off x="1501819" y="4049582"/>
                <a:ext cx="532616" cy="237683"/>
              </a:xfrm>
              <a:prstGeom prst="ellipse">
                <a:avLst/>
              </a:prstGeom>
              <a:grp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88" name="Freeform 87"/>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grpSp>
      <p:grpSp>
        <p:nvGrpSpPr>
          <p:cNvPr id="89" name="Group 88"/>
          <p:cNvGrpSpPr/>
          <p:nvPr/>
        </p:nvGrpSpPr>
        <p:grpSpPr>
          <a:xfrm>
            <a:off x="1739943" y="1360583"/>
            <a:ext cx="2103120" cy="1280160"/>
            <a:chOff x="9766618" y="1967994"/>
            <a:chExt cx="2103120" cy="1375708"/>
          </a:xfrm>
          <a:solidFill>
            <a:srgbClr val="C00000"/>
          </a:solidFill>
        </p:grpSpPr>
        <p:sp>
          <p:nvSpPr>
            <p:cNvPr id="90" name="Rectangle 89"/>
            <p:cNvSpPr/>
            <p:nvPr/>
          </p:nvSpPr>
          <p:spPr bwMode="auto">
            <a:xfrm>
              <a:off x="9766618" y="1967994"/>
              <a:ext cx="2103120" cy="1375708"/>
            </a:xfrm>
            <a:prstGeom prst="rect">
              <a:avLst/>
            </a:prstGeom>
            <a:grpFill/>
            <a:ln w="19050" cap="flat" cmpd="sng" algn="ctr">
              <a:noFill/>
              <a:prstDash val="solid"/>
              <a:miter lim="800000"/>
              <a:headEnd type="none" w="med" len="med"/>
              <a:tailEnd type="none" w="med" len="med"/>
            </a:ln>
            <a:effectLst/>
          </p:spPr>
          <p:txBody>
            <a:bodyPr rot="0" spcFirstLastPara="0" vertOverflow="overflow" horzOverflow="overflow" vert="horz" wrap="square" lIns="182828" tIns="91440" rIns="182828" bIns="146262" numCol="1" spcCol="0" rtlCol="0" fromWordArt="0" anchor="t" anchorCtr="0" forceAA="0" compatLnSpc="1">
              <a:prstTxWarp prst="textNoShape">
                <a:avLst/>
              </a:prstTxWarp>
              <a:noAutofit/>
            </a:bodyPr>
            <a:lstStyle/>
            <a:p>
              <a:pPr algn="ctr" defTabSz="776628" fontAlgn="base">
                <a:lnSpc>
                  <a:spcPct val="90000"/>
                </a:lnSpc>
                <a:spcBef>
                  <a:spcPct val="0"/>
                </a:spcBef>
                <a:spcAft>
                  <a:spcPct val="0"/>
                </a:spcAft>
                <a:defRPr/>
              </a:pPr>
              <a:endParaRPr lang="en-US" sz="2000" kern="0" dirty="0" smtClean="0">
                <a:gradFill>
                  <a:gsLst>
                    <a:gs pos="0">
                      <a:srgbClr val="505050"/>
                    </a:gs>
                    <a:gs pos="100000">
                      <a:srgbClr val="505050"/>
                    </a:gs>
                  </a:gsLst>
                  <a:lin ang="5400000" scaled="0"/>
                </a:gradFill>
              </a:endParaRPr>
            </a:p>
          </p:txBody>
        </p:sp>
        <p:sp>
          <p:nvSpPr>
            <p:cNvPr id="91" name="TextBox 90"/>
            <p:cNvSpPr txBox="1"/>
            <p:nvPr/>
          </p:nvSpPr>
          <p:spPr>
            <a:xfrm>
              <a:off x="9787591" y="1970592"/>
              <a:ext cx="2055950" cy="400110"/>
            </a:xfrm>
            <a:prstGeom prst="rect">
              <a:avLst/>
            </a:prstGeom>
            <a:grpFill/>
          </p:spPr>
          <p:txBody>
            <a:bodyPr wrap="square" rtlCol="0">
              <a:spAutoFit/>
            </a:bodyPr>
            <a:lstStyle/>
            <a:p>
              <a:pPr algn="ctr" defTabSz="914400">
                <a:defRPr/>
              </a:pPr>
              <a:r>
                <a:rPr lang="en-US" sz="2000" kern="0" dirty="0" smtClean="0">
                  <a:gradFill>
                    <a:gsLst>
                      <a:gs pos="0">
                        <a:srgbClr val="FFFFFF"/>
                      </a:gs>
                      <a:gs pos="100000">
                        <a:srgbClr val="FFFFFF"/>
                      </a:gs>
                    </a:gsLst>
                    <a:lin ang="5400000" scaled="1"/>
                  </a:gradFill>
                  <a:latin typeface="Segoe UI Light"/>
                </a:rPr>
                <a:t>BI and analytics</a:t>
              </a:r>
            </a:p>
          </p:txBody>
        </p:sp>
        <p:pic>
          <p:nvPicPr>
            <p:cNvPr id="92" name="Picture 2" descr="\\MAGNUM\Projects\Microsoft\Cloud Power FY12\Design\ICONS_PNG\Pie.png"/>
            <p:cNvPicPr>
              <a:picLocks noChangeAspect="1" noChangeArrowheads="1"/>
            </p:cNvPicPr>
            <p:nvPr/>
          </p:nvPicPr>
          <p:blipFill>
            <a:blip r:embed="rId4" cstate="print">
              <a:lum bright="100000"/>
            </a:blip>
            <a:srcRect/>
            <a:stretch>
              <a:fillRect/>
            </a:stretch>
          </p:blipFill>
          <p:spPr bwMode="auto">
            <a:xfrm>
              <a:off x="10113849" y="2456784"/>
              <a:ext cx="580842" cy="580842"/>
            </a:xfrm>
            <a:prstGeom prst="rect">
              <a:avLst/>
            </a:prstGeom>
            <a:grpFill/>
            <a:ln w="15875">
              <a:solidFill>
                <a:srgbClr val="FFFFFF"/>
              </a:solidFill>
            </a:ln>
          </p:spPr>
        </p:pic>
        <p:sp>
          <p:nvSpPr>
            <p:cNvPr id="93" name="TextBox 92"/>
            <p:cNvSpPr txBox="1"/>
            <p:nvPr/>
          </p:nvSpPr>
          <p:spPr>
            <a:xfrm>
              <a:off x="10019529" y="3100201"/>
              <a:ext cx="881713" cy="166199"/>
            </a:xfrm>
            <a:prstGeom prst="rect">
              <a:avLst/>
            </a:prstGeom>
            <a:grpFill/>
          </p:spPr>
          <p:txBody>
            <a:bodyPr wrap="square" lIns="0" tIns="0" rIns="0" bIns="0" rtlCol="0">
              <a:spAutoFit/>
            </a:bodyPr>
            <a:lstStyle/>
            <a:p>
              <a:pPr defTabSz="914400">
                <a:lnSpc>
                  <a:spcPct val="90000"/>
                </a:lnSpc>
                <a:defRPr/>
              </a:pPr>
              <a:r>
                <a:rPr lang="en-US" sz="1200" kern="0" dirty="0" smtClean="0">
                  <a:ln>
                    <a:solidFill>
                      <a:srgbClr val="FFFFFF">
                        <a:alpha val="0"/>
                      </a:srgbClr>
                    </a:solidFill>
                  </a:ln>
                  <a:gradFill>
                    <a:gsLst>
                      <a:gs pos="0">
                        <a:srgbClr val="FFFFFF"/>
                      </a:gs>
                      <a:gs pos="100000">
                        <a:srgbClr val="FFFFFF"/>
                      </a:gs>
                    </a:gsLst>
                    <a:lin ang="5400000" scaled="1"/>
                  </a:gradFill>
                </a:rPr>
                <a:t>Dashboards</a:t>
              </a:r>
            </a:p>
          </p:txBody>
        </p:sp>
        <p:sp>
          <p:nvSpPr>
            <p:cNvPr id="94" name="TextBox 93"/>
            <p:cNvSpPr txBox="1"/>
            <p:nvPr/>
          </p:nvSpPr>
          <p:spPr>
            <a:xfrm>
              <a:off x="10970430" y="3100201"/>
              <a:ext cx="743803" cy="166199"/>
            </a:xfrm>
            <a:prstGeom prst="rect">
              <a:avLst/>
            </a:prstGeom>
            <a:grpFill/>
          </p:spPr>
          <p:txBody>
            <a:bodyPr wrap="square" lIns="0" tIns="0" rIns="0" bIns="0" rtlCol="0">
              <a:spAutoFit/>
            </a:bodyPr>
            <a:lstStyle>
              <a:defPPr>
                <a:defRPr lang="en-US"/>
              </a:defPPr>
              <a:lvl1pPr>
                <a:lnSpc>
                  <a:spcPct val="90000"/>
                </a:lnSpc>
                <a:defRPr sz="1200">
                  <a:ln>
                    <a:solidFill>
                      <a:schemeClr val="bg1">
                        <a:alpha val="0"/>
                      </a:schemeClr>
                    </a:solidFill>
                  </a:ln>
                  <a:gradFill>
                    <a:gsLst>
                      <a:gs pos="0">
                        <a:schemeClr val="bg1"/>
                      </a:gs>
                      <a:gs pos="100000">
                        <a:schemeClr val="bg1"/>
                      </a:gs>
                    </a:gsLst>
                    <a:lin ang="5400000" scaled="1"/>
                  </a:gradFill>
                </a:defRPr>
              </a:lvl1pPr>
            </a:lstStyle>
            <a:p>
              <a:pPr defTabSz="914400">
                <a:defRPr/>
              </a:pPr>
              <a:r>
                <a:rPr lang="en-US" kern="0" dirty="0">
                  <a:ln>
                    <a:solidFill>
                      <a:srgbClr val="FFFFFF">
                        <a:alpha val="0"/>
                      </a:srgbClr>
                    </a:solidFill>
                  </a:ln>
                  <a:gradFill>
                    <a:gsLst>
                      <a:gs pos="0">
                        <a:srgbClr val="FFFFFF"/>
                      </a:gs>
                      <a:gs pos="100000">
                        <a:srgbClr val="FFFFFF"/>
                      </a:gs>
                    </a:gsLst>
                    <a:lin ang="5400000" scaled="1"/>
                  </a:gradFill>
                </a:rPr>
                <a:t>Reporting</a:t>
              </a:r>
            </a:p>
          </p:txBody>
        </p:sp>
        <p:sp>
          <p:nvSpPr>
            <p:cNvPr id="95" name="Freeform 6"/>
            <p:cNvSpPr>
              <a:spLocks noChangeAspect="1" noEditPoints="1"/>
            </p:cNvSpPr>
            <p:nvPr/>
          </p:nvSpPr>
          <p:spPr bwMode="black">
            <a:xfrm>
              <a:off x="11082345" y="2459919"/>
              <a:ext cx="429626" cy="549582"/>
            </a:xfrm>
            <a:custGeom>
              <a:avLst/>
              <a:gdLst>
                <a:gd name="T0" fmla="*/ 326 w 813"/>
                <a:gd name="T1" fmla="*/ 0 h 1040"/>
                <a:gd name="T2" fmla="*/ 121 w 813"/>
                <a:gd name="T3" fmla="*/ 174 h 1040"/>
                <a:gd name="T4" fmla="*/ 121 w 813"/>
                <a:gd name="T5" fmla="*/ 254 h 1040"/>
                <a:gd name="T6" fmla="*/ 0 w 813"/>
                <a:gd name="T7" fmla="*/ 357 h 1040"/>
                <a:gd name="T8" fmla="*/ 0 w 813"/>
                <a:gd name="T9" fmla="*/ 1040 h 1040"/>
                <a:gd name="T10" fmla="*/ 692 w 813"/>
                <a:gd name="T11" fmla="*/ 1040 h 1040"/>
                <a:gd name="T12" fmla="*/ 692 w 813"/>
                <a:gd name="T13" fmla="*/ 857 h 1040"/>
                <a:gd name="T14" fmla="*/ 813 w 813"/>
                <a:gd name="T15" fmla="*/ 857 h 1040"/>
                <a:gd name="T16" fmla="*/ 813 w 813"/>
                <a:gd name="T17" fmla="*/ 0 h 1040"/>
                <a:gd name="T18" fmla="*/ 326 w 813"/>
                <a:gd name="T19" fmla="*/ 0 h 1040"/>
                <a:gd name="T20" fmla="*/ 619 w 813"/>
                <a:gd name="T21" fmla="*/ 978 h 1040"/>
                <a:gd name="T22" fmla="*/ 73 w 813"/>
                <a:gd name="T23" fmla="*/ 978 h 1040"/>
                <a:gd name="T24" fmla="*/ 73 w 813"/>
                <a:gd name="T25" fmla="*/ 424 h 1040"/>
                <a:gd name="T26" fmla="*/ 121 w 813"/>
                <a:gd name="T27" fmla="*/ 424 h 1040"/>
                <a:gd name="T28" fmla="*/ 121 w 813"/>
                <a:gd name="T29" fmla="*/ 857 h 1040"/>
                <a:gd name="T30" fmla="*/ 619 w 813"/>
                <a:gd name="T31" fmla="*/ 857 h 1040"/>
                <a:gd name="T32" fmla="*/ 619 w 813"/>
                <a:gd name="T33" fmla="*/ 978 h 1040"/>
                <a:gd name="T34" fmla="*/ 740 w 813"/>
                <a:gd name="T35" fmla="*/ 796 h 1040"/>
                <a:gd name="T36" fmla="*/ 194 w 813"/>
                <a:gd name="T37" fmla="*/ 796 h 1040"/>
                <a:gd name="T38" fmla="*/ 194 w 813"/>
                <a:gd name="T39" fmla="*/ 241 h 1040"/>
                <a:gd name="T40" fmla="*/ 404 w 813"/>
                <a:gd name="T41" fmla="*/ 241 h 1040"/>
                <a:gd name="T42" fmla="*/ 404 w 813"/>
                <a:gd name="T43" fmla="*/ 62 h 1040"/>
                <a:gd name="T44" fmla="*/ 740 w 813"/>
                <a:gd name="T45" fmla="*/ 62 h 1040"/>
                <a:gd name="T46" fmla="*/ 740 w 813"/>
                <a:gd name="T47" fmla="*/ 79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3" h="1040">
                  <a:moveTo>
                    <a:pt x="326" y="0"/>
                  </a:moveTo>
                  <a:lnTo>
                    <a:pt x="121" y="174"/>
                  </a:lnTo>
                  <a:lnTo>
                    <a:pt x="121" y="254"/>
                  </a:lnTo>
                  <a:lnTo>
                    <a:pt x="0" y="357"/>
                  </a:lnTo>
                  <a:lnTo>
                    <a:pt x="0" y="1040"/>
                  </a:lnTo>
                  <a:lnTo>
                    <a:pt x="692" y="1040"/>
                  </a:lnTo>
                  <a:lnTo>
                    <a:pt x="692" y="857"/>
                  </a:lnTo>
                  <a:lnTo>
                    <a:pt x="813" y="857"/>
                  </a:lnTo>
                  <a:lnTo>
                    <a:pt x="813" y="0"/>
                  </a:lnTo>
                  <a:lnTo>
                    <a:pt x="326" y="0"/>
                  </a:lnTo>
                  <a:close/>
                  <a:moveTo>
                    <a:pt x="619" y="978"/>
                  </a:moveTo>
                  <a:lnTo>
                    <a:pt x="73" y="978"/>
                  </a:lnTo>
                  <a:lnTo>
                    <a:pt x="73" y="424"/>
                  </a:lnTo>
                  <a:lnTo>
                    <a:pt x="121" y="424"/>
                  </a:lnTo>
                  <a:lnTo>
                    <a:pt x="121" y="857"/>
                  </a:lnTo>
                  <a:lnTo>
                    <a:pt x="619" y="857"/>
                  </a:lnTo>
                  <a:lnTo>
                    <a:pt x="619" y="978"/>
                  </a:lnTo>
                  <a:close/>
                  <a:moveTo>
                    <a:pt x="740" y="796"/>
                  </a:moveTo>
                  <a:lnTo>
                    <a:pt x="194" y="796"/>
                  </a:lnTo>
                  <a:lnTo>
                    <a:pt x="194" y="241"/>
                  </a:lnTo>
                  <a:lnTo>
                    <a:pt x="404" y="241"/>
                  </a:lnTo>
                  <a:lnTo>
                    <a:pt x="404" y="62"/>
                  </a:lnTo>
                  <a:lnTo>
                    <a:pt x="740" y="62"/>
                  </a:lnTo>
                  <a:lnTo>
                    <a:pt x="740" y="796"/>
                  </a:lnTo>
                  <a:close/>
                </a:path>
              </a:pathLst>
            </a:custGeom>
            <a:solidFill>
              <a:srgbClr val="FFFFFF"/>
            </a:solidFill>
            <a:ln w="7" cap="flat">
              <a:noFill/>
              <a:prstDash val="solid"/>
              <a:miter lim="800000"/>
              <a:headEnd/>
              <a:tailEnd/>
            </a:ln>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grpSp>
      <p:sp>
        <p:nvSpPr>
          <p:cNvPr id="96" name="Oval 95"/>
          <p:cNvSpPr/>
          <p:nvPr/>
        </p:nvSpPr>
        <p:spPr>
          <a:xfrm>
            <a:off x="2603897" y="3266481"/>
            <a:ext cx="349433" cy="108814"/>
          </a:xfrm>
          <a:prstGeom prst="ellipse">
            <a:avLst/>
          </a:prstGeom>
          <a:solidFill>
            <a:srgbClr val="F0880A"/>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nvGrpSpPr>
          <p:cNvPr id="102" name="Group 101"/>
          <p:cNvGrpSpPr/>
          <p:nvPr/>
        </p:nvGrpSpPr>
        <p:grpSpPr>
          <a:xfrm>
            <a:off x="4610056" y="2412315"/>
            <a:ext cx="7167022" cy="2340181"/>
            <a:chOff x="1740610" y="4620662"/>
            <a:chExt cx="8496920" cy="1267562"/>
          </a:xfrm>
          <a:noFill/>
        </p:grpSpPr>
        <p:sp>
          <p:nvSpPr>
            <p:cNvPr id="103" name="Rectangle 102"/>
            <p:cNvSpPr/>
            <p:nvPr/>
          </p:nvSpPr>
          <p:spPr bwMode="auto">
            <a:xfrm>
              <a:off x="1740610" y="4620662"/>
              <a:ext cx="8496920" cy="1267562"/>
            </a:xfrm>
            <a:prstGeom prst="rect">
              <a:avLst/>
            </a:prstGeom>
            <a:grpFill/>
            <a:ln w="38100" cap="flat" cmpd="sng" algn="ctr">
              <a:noFill/>
              <a:prstDash val="solid"/>
              <a:headEnd type="none" w="med" len="med"/>
              <a:tailEnd type="none" w="med" len="med"/>
            </a:ln>
            <a:effectLst/>
          </p:spPr>
          <p:txBody>
            <a:bodyPr vert="horz" wrap="square" lIns="457200" tIns="182880" rIns="182880" bIns="45718" numCol="1" rtlCol="0" anchor="ctr" anchorCtr="0" compatLnSpc="1">
              <a:prstTxWarp prst="textNoShape">
                <a:avLst/>
              </a:prstTxWarp>
            </a:bodyPr>
            <a:lstStyle/>
            <a:p>
              <a:pPr marL="230188" defTabSz="914099" fontAlgn="base">
                <a:spcAft>
                  <a:spcPct val="0"/>
                </a:spcAft>
                <a:defRPr/>
              </a:pPr>
              <a:r>
                <a:rPr lang="en-US" sz="2400" kern="0" dirty="0" smtClean="0">
                  <a:solidFill>
                    <a:srgbClr val="FFFFFF"/>
                  </a:solidFill>
                  <a:ea typeface="Segoe UI" pitchFamily="34" charset="0"/>
                  <a:cs typeface="Segoe UI" pitchFamily="34" charset="0"/>
                </a:rPr>
                <a:t>… data </a:t>
              </a:r>
              <a:r>
                <a:rPr lang="en-US" sz="2400" kern="0" dirty="0">
                  <a:solidFill>
                    <a:srgbClr val="FFFFFF"/>
                  </a:solidFill>
                  <a:ea typeface="Segoe UI" pitchFamily="34" charset="0"/>
                  <a:cs typeface="Segoe UI" pitchFamily="34" charset="0"/>
                </a:rPr>
                <a:t>warehousing has reached the most significant tipping point since its inception. The biggest, possibly most elaborate data management system in IT is changing</a:t>
              </a:r>
              <a:r>
                <a:rPr lang="en-US" sz="2400" kern="0" dirty="0" smtClean="0">
                  <a:solidFill>
                    <a:srgbClr val="FFFFFF"/>
                  </a:solidFill>
                  <a:ea typeface="Segoe UI" pitchFamily="34" charset="0"/>
                  <a:cs typeface="Segoe UI" pitchFamily="34" charset="0"/>
                </a:rPr>
                <a:t>.  </a:t>
              </a:r>
            </a:p>
            <a:p>
              <a:pPr marL="230188" defTabSz="914099" fontAlgn="base">
                <a:spcAft>
                  <a:spcPct val="0"/>
                </a:spcAft>
                <a:defRPr/>
              </a:pPr>
              <a:endParaRPr lang="en-US" sz="1600" kern="0" dirty="0" smtClean="0">
                <a:solidFill>
                  <a:srgbClr val="FFFFFF"/>
                </a:solidFill>
                <a:ea typeface="Segoe UI" pitchFamily="34" charset="0"/>
                <a:cs typeface="Segoe UI" pitchFamily="34" charset="0"/>
              </a:endParaRPr>
            </a:p>
            <a:p>
              <a:pPr marL="230188" defTabSz="914099" fontAlgn="base">
                <a:spcAft>
                  <a:spcPct val="0"/>
                </a:spcAft>
                <a:defRPr/>
              </a:pPr>
              <a:r>
                <a:rPr lang="en-US" sz="1600" kern="0" dirty="0" smtClean="0">
                  <a:solidFill>
                    <a:srgbClr val="FFFFFF"/>
                  </a:solidFill>
                  <a:ea typeface="Segoe UI" pitchFamily="34" charset="0"/>
                  <a:cs typeface="Segoe UI" pitchFamily="34" charset="0"/>
                </a:rPr>
                <a:t> – Gartner, “The State of Data Warehousing in 2012”</a:t>
              </a:r>
            </a:p>
          </p:txBody>
        </p:sp>
        <p:pic>
          <p:nvPicPr>
            <p:cNvPr id="104" name="Picture 2"/>
            <p:cNvPicPr>
              <a:picLocks noChangeAspect="1" noChangeArrowheads="1"/>
            </p:cNvPicPr>
            <p:nvPr/>
          </p:nvPicPr>
          <p:blipFill rotWithShape="1">
            <a:blip r:embed="rId5" cstate="screen">
              <a:duotone>
                <a:prstClr val="black"/>
                <a:srgbClr val="DC3C00">
                  <a:tint val="45000"/>
                  <a:satMod val="400000"/>
                </a:srgbClr>
              </a:duotone>
              <a:extLst>
                <a:ext uri="{28A0092B-C50C-407E-A947-70E740481C1C}">
                  <a14:useLocalDpi xmlns:a14="http://schemas.microsoft.com/office/drawing/2010/main" val="0"/>
                </a:ext>
              </a:extLst>
            </a:blip>
            <a:srcRect/>
            <a:stretch/>
          </p:blipFill>
          <p:spPr bwMode="auto">
            <a:xfrm flipH="1" flipV="1">
              <a:off x="2017274" y="4638768"/>
              <a:ext cx="462702" cy="31765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 name="Picture 2"/>
            <p:cNvPicPr>
              <a:picLocks noChangeAspect="1" noChangeArrowheads="1"/>
            </p:cNvPicPr>
            <p:nvPr/>
          </p:nvPicPr>
          <p:blipFill rotWithShape="1">
            <a:blip r:embed="rId5" cstate="screen">
              <a:duotone>
                <a:prstClr val="black"/>
                <a:srgbClr val="DC3C00">
                  <a:tint val="45000"/>
                  <a:satMod val="400000"/>
                </a:srgbClr>
              </a:duotone>
              <a:extLst>
                <a:ext uri="{28A0092B-C50C-407E-A947-70E740481C1C}">
                  <a14:useLocalDpi xmlns:a14="http://schemas.microsoft.com/office/drawing/2010/main" val="0"/>
                </a:ext>
              </a:extLst>
            </a:blip>
            <a:srcRect/>
            <a:stretch/>
          </p:blipFill>
          <p:spPr bwMode="auto">
            <a:xfrm>
              <a:off x="9646995" y="5222391"/>
              <a:ext cx="462702" cy="31765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7" name="Title 1"/>
          <p:cNvSpPr>
            <a:spLocks noGrp="1"/>
          </p:cNvSpPr>
          <p:nvPr>
            <p:ph type="title"/>
          </p:nvPr>
        </p:nvSpPr>
        <p:spPr>
          <a:xfrm>
            <a:off x="-1" y="84081"/>
            <a:ext cx="12436475" cy="798786"/>
          </a:xfrm>
        </p:spPr>
        <p:txBody>
          <a:bodyPr/>
          <a:lstStyle/>
          <a:p>
            <a:r>
              <a:rPr lang="en-US" sz="4400" dirty="0"/>
              <a:t>New World of Big Data &amp; DW – Yet another ‘Hype’?</a:t>
            </a:r>
          </a:p>
        </p:txBody>
      </p:sp>
    </p:spTree>
    <p:extLst>
      <p:ext uri="{BB962C8B-B14F-4D97-AF65-F5344CB8AC3E}">
        <p14:creationId xmlns:p14="http://schemas.microsoft.com/office/powerpoint/2010/main" val="377643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ppt_x"/>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a:spLocks noGrp="1"/>
          </p:cNvSpPr>
          <p:nvPr>
            <p:ph type="title"/>
          </p:nvPr>
        </p:nvSpPr>
        <p:spPr>
          <a:xfrm>
            <a:off x="531948" y="233151"/>
            <a:ext cx="11370961" cy="762786"/>
          </a:xfrm>
        </p:spPr>
        <p:txBody>
          <a:bodyPr/>
          <a:lstStyle/>
          <a:p>
            <a:r>
              <a:rPr lang="en-US" dirty="0" smtClean="0"/>
              <a:t>Seamlessly Add Capacity</a:t>
            </a:r>
            <a:endParaRPr lang="en-US" dirty="0"/>
          </a:p>
        </p:txBody>
      </p:sp>
      <p:grpSp>
        <p:nvGrpSpPr>
          <p:cNvPr id="217" name="Group 216"/>
          <p:cNvGrpSpPr/>
          <p:nvPr/>
        </p:nvGrpSpPr>
        <p:grpSpPr>
          <a:xfrm>
            <a:off x="11398019" y="307122"/>
            <a:ext cx="722102" cy="707905"/>
            <a:chOff x="6268571" y="3605181"/>
            <a:chExt cx="1765896" cy="2130540"/>
          </a:xfrm>
        </p:grpSpPr>
        <p:grpSp>
          <p:nvGrpSpPr>
            <p:cNvPr id="218" name="Group 217"/>
            <p:cNvGrpSpPr>
              <a:grpSpLocks noChangeAspect="1"/>
            </p:cNvGrpSpPr>
            <p:nvPr/>
          </p:nvGrpSpPr>
          <p:grpSpPr>
            <a:xfrm>
              <a:off x="6268571" y="4908435"/>
              <a:ext cx="658286" cy="827286"/>
              <a:chOff x="5803618" y="1201523"/>
              <a:chExt cx="1313364" cy="1325562"/>
            </a:xfrm>
          </p:grpSpPr>
          <p:sp>
            <p:nvSpPr>
              <p:cNvPr id="229" name="Oval 122"/>
              <p:cNvSpPr>
                <a:spLocks noChangeArrowheads="1"/>
              </p:cNvSpPr>
              <p:nvPr/>
            </p:nvSpPr>
            <p:spPr bwMode="auto">
              <a:xfrm>
                <a:off x="5803618" y="1201523"/>
                <a:ext cx="1295902" cy="187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71" tIns="60935" rIns="121871" bIns="60935" numCol="1" anchor="t" anchorCtr="0" compatLnSpc="1">
                <a:prstTxWarp prst="textNoShape">
                  <a:avLst/>
                </a:prstTxWarp>
              </a:bodyPr>
              <a:lstStyle/>
              <a:p>
                <a:pPr defTabSz="1242769">
                  <a:defRPr/>
                </a:pPr>
                <a:endParaRPr lang="en-US" sz="2599" kern="0" dirty="0">
                  <a:solidFill>
                    <a:sysClr val="windowText" lastClr="000000"/>
                  </a:solidFill>
                </a:endParaRPr>
              </a:p>
            </p:txBody>
          </p:sp>
          <p:sp>
            <p:nvSpPr>
              <p:cNvPr id="230" name="Freeform 123"/>
              <p:cNvSpPr>
                <a:spLocks noEditPoints="1"/>
              </p:cNvSpPr>
              <p:nvPr/>
            </p:nvSpPr>
            <p:spPr bwMode="auto">
              <a:xfrm>
                <a:off x="5803618" y="1331699"/>
                <a:ext cx="1313364" cy="1195386"/>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71" tIns="60935" rIns="121871" bIns="60935" numCol="1" anchor="t" anchorCtr="0" compatLnSpc="1">
                <a:prstTxWarp prst="textNoShape">
                  <a:avLst/>
                </a:prstTxWarp>
              </a:bodyPr>
              <a:lstStyle/>
              <a:p>
                <a:pPr defTabSz="1242769">
                  <a:defRPr/>
                </a:pPr>
                <a:endParaRPr lang="en-US" sz="2599" kern="0" dirty="0">
                  <a:solidFill>
                    <a:sysClr val="windowText" lastClr="000000"/>
                  </a:solidFill>
                </a:endParaRPr>
              </a:p>
            </p:txBody>
          </p:sp>
        </p:grpSp>
        <p:grpSp>
          <p:nvGrpSpPr>
            <p:cNvPr id="219" name="Group 218"/>
            <p:cNvGrpSpPr>
              <a:grpSpLocks noChangeAspect="1"/>
            </p:cNvGrpSpPr>
            <p:nvPr/>
          </p:nvGrpSpPr>
          <p:grpSpPr>
            <a:xfrm>
              <a:off x="7108549" y="5109872"/>
              <a:ext cx="437418" cy="563972"/>
              <a:chOff x="8766077" y="1209576"/>
              <a:chExt cx="1280160" cy="1325560"/>
            </a:xfrm>
          </p:grpSpPr>
          <p:sp>
            <p:nvSpPr>
              <p:cNvPr id="227" name="Oval 122"/>
              <p:cNvSpPr>
                <a:spLocks noChangeArrowheads="1"/>
              </p:cNvSpPr>
              <p:nvPr/>
            </p:nvSpPr>
            <p:spPr bwMode="auto">
              <a:xfrm>
                <a:off x="8783532" y="1209576"/>
                <a:ext cx="1262696" cy="22696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71" tIns="60935" rIns="121871" bIns="60935" numCol="1" anchor="t" anchorCtr="0" compatLnSpc="1">
                <a:prstTxWarp prst="textNoShape">
                  <a:avLst/>
                </a:prstTxWarp>
              </a:bodyPr>
              <a:lstStyle/>
              <a:p>
                <a:pPr defTabSz="1242769">
                  <a:defRPr/>
                </a:pPr>
                <a:endParaRPr lang="en-US" sz="2599" kern="0" dirty="0">
                  <a:solidFill>
                    <a:sysClr val="windowText" lastClr="000000"/>
                  </a:solidFill>
                </a:endParaRPr>
              </a:p>
            </p:txBody>
          </p:sp>
          <p:sp>
            <p:nvSpPr>
              <p:cNvPr id="228" name="Freeform 123"/>
              <p:cNvSpPr>
                <a:spLocks noEditPoints="1"/>
              </p:cNvSpPr>
              <p:nvPr/>
            </p:nvSpPr>
            <p:spPr bwMode="auto">
              <a:xfrm>
                <a:off x="8766077" y="1396898"/>
                <a:ext cx="1280160" cy="1138238"/>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71" tIns="60935" rIns="121871" bIns="60935" numCol="1" anchor="t" anchorCtr="0" compatLnSpc="1">
                <a:prstTxWarp prst="textNoShape">
                  <a:avLst/>
                </a:prstTxWarp>
              </a:bodyPr>
              <a:lstStyle/>
              <a:p>
                <a:pPr defTabSz="1242769">
                  <a:defRPr/>
                </a:pPr>
                <a:endParaRPr lang="en-US" sz="2599" kern="0" dirty="0">
                  <a:solidFill>
                    <a:sysClr val="windowText" lastClr="000000"/>
                  </a:solidFill>
                </a:endParaRPr>
              </a:p>
            </p:txBody>
          </p:sp>
        </p:grpSp>
        <p:grpSp>
          <p:nvGrpSpPr>
            <p:cNvPr id="220" name="Group 219"/>
            <p:cNvGrpSpPr>
              <a:grpSpLocks noChangeAspect="1"/>
            </p:cNvGrpSpPr>
            <p:nvPr/>
          </p:nvGrpSpPr>
          <p:grpSpPr>
            <a:xfrm>
              <a:off x="7688825" y="5198823"/>
              <a:ext cx="345642" cy="387207"/>
              <a:chOff x="11476818" y="1194080"/>
              <a:chExt cx="1338464" cy="1204203"/>
            </a:xfrm>
          </p:grpSpPr>
          <p:sp>
            <p:nvSpPr>
              <p:cNvPr id="225" name="Oval 122"/>
              <p:cNvSpPr>
                <a:spLocks noChangeArrowheads="1"/>
              </p:cNvSpPr>
              <p:nvPr/>
            </p:nvSpPr>
            <p:spPr bwMode="auto">
              <a:xfrm>
                <a:off x="11494297" y="1194080"/>
                <a:ext cx="1320985" cy="18732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71" tIns="60935" rIns="121871" bIns="60935" numCol="1" anchor="t" anchorCtr="0" compatLnSpc="1">
                <a:prstTxWarp prst="textNoShape">
                  <a:avLst/>
                </a:prstTxWarp>
              </a:bodyPr>
              <a:lstStyle/>
              <a:p>
                <a:pPr defTabSz="1242769">
                  <a:defRPr/>
                </a:pPr>
                <a:endParaRPr lang="en-US" sz="2599" kern="0" dirty="0">
                  <a:solidFill>
                    <a:sysClr val="windowText" lastClr="000000"/>
                  </a:solidFill>
                </a:endParaRPr>
              </a:p>
            </p:txBody>
          </p:sp>
          <p:sp>
            <p:nvSpPr>
              <p:cNvPr id="226" name="Freeform 123"/>
              <p:cNvSpPr>
                <a:spLocks noEditPoints="1"/>
              </p:cNvSpPr>
              <p:nvPr/>
            </p:nvSpPr>
            <p:spPr bwMode="auto">
              <a:xfrm>
                <a:off x="11476818" y="1347930"/>
                <a:ext cx="1338452" cy="105035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71" tIns="60935" rIns="121871" bIns="60935" numCol="1" anchor="t" anchorCtr="0" compatLnSpc="1">
                <a:prstTxWarp prst="textNoShape">
                  <a:avLst/>
                </a:prstTxWarp>
              </a:bodyPr>
              <a:lstStyle/>
              <a:p>
                <a:pPr defTabSz="1242769">
                  <a:defRPr/>
                </a:pPr>
                <a:endParaRPr lang="en-US" sz="2599" kern="0" dirty="0">
                  <a:solidFill>
                    <a:sysClr val="windowText" lastClr="000000"/>
                  </a:solidFill>
                </a:endParaRPr>
              </a:p>
            </p:txBody>
          </p:sp>
        </p:grpSp>
        <p:cxnSp>
          <p:nvCxnSpPr>
            <p:cNvPr id="221" name="Straight Connector 220"/>
            <p:cNvCxnSpPr/>
            <p:nvPr/>
          </p:nvCxnSpPr>
          <p:spPr>
            <a:xfrm flipH="1">
              <a:off x="7242629" y="4622093"/>
              <a:ext cx="89662" cy="331822"/>
            </a:xfrm>
            <a:prstGeom prst="line">
              <a:avLst/>
            </a:prstGeom>
            <a:noFill/>
            <a:ln w="25400" cap="flat" cmpd="sng" algn="ctr">
              <a:solidFill>
                <a:srgbClr val="FFFFFF"/>
              </a:solidFill>
              <a:prstDash val="sysDash"/>
              <a:headEnd type="none" w="lg" len="lg"/>
              <a:tailEnd type="none" w="lg" len="lg"/>
            </a:ln>
            <a:effectLst/>
          </p:spPr>
        </p:cxnSp>
        <p:cxnSp>
          <p:nvCxnSpPr>
            <p:cNvPr id="222" name="Straight Connector 221"/>
            <p:cNvCxnSpPr/>
            <p:nvPr/>
          </p:nvCxnSpPr>
          <p:spPr>
            <a:xfrm>
              <a:off x="7593508" y="4588209"/>
              <a:ext cx="185001" cy="331822"/>
            </a:xfrm>
            <a:prstGeom prst="line">
              <a:avLst/>
            </a:prstGeom>
            <a:noFill/>
            <a:ln w="25400" cap="flat" cmpd="sng" algn="ctr">
              <a:solidFill>
                <a:srgbClr val="FFFFFF"/>
              </a:solidFill>
              <a:prstDash val="sysDash"/>
              <a:headEnd type="none" w="lg" len="lg"/>
              <a:tailEnd type="none" w="lg" len="lg"/>
            </a:ln>
            <a:effectLst/>
          </p:spPr>
        </p:cxnSp>
        <p:cxnSp>
          <p:nvCxnSpPr>
            <p:cNvPr id="223" name="Straight Connector 222"/>
            <p:cNvCxnSpPr/>
            <p:nvPr/>
          </p:nvCxnSpPr>
          <p:spPr>
            <a:xfrm flipH="1">
              <a:off x="6799714" y="4545032"/>
              <a:ext cx="236781" cy="325916"/>
            </a:xfrm>
            <a:prstGeom prst="line">
              <a:avLst/>
            </a:prstGeom>
            <a:noFill/>
            <a:ln w="25400" cap="flat" cmpd="sng" algn="ctr">
              <a:solidFill>
                <a:srgbClr val="FFFFFF"/>
              </a:solidFill>
              <a:prstDash val="sysDash"/>
              <a:headEnd type="none" w="lg" len="lg"/>
              <a:tailEnd type="none" w="lg" len="lg"/>
            </a:ln>
            <a:effectLst/>
          </p:spPr>
        </p:cxnSp>
        <p:pic>
          <p:nvPicPr>
            <p:cNvPr id="224" name="Picture 2" descr="C:\Users\sigurdg\Desktop\Scalable.png"/>
            <p:cNvPicPr>
              <a:picLocks noChangeAspect="1" noChangeArrowheads="1"/>
            </p:cNvPicPr>
            <p:nvPr/>
          </p:nvPicPr>
          <p:blipFill>
            <a:blip r:embed="rId7" cstate="print"/>
            <a:srcRect/>
            <a:stretch>
              <a:fillRect/>
            </a:stretch>
          </p:blipFill>
          <p:spPr bwMode="auto">
            <a:xfrm>
              <a:off x="6934200" y="3605181"/>
              <a:ext cx="796181" cy="737395"/>
            </a:xfrm>
            <a:prstGeom prst="rect">
              <a:avLst/>
            </a:prstGeom>
            <a:noFill/>
            <a:ln>
              <a:noFill/>
            </a:ln>
          </p:spPr>
        </p:pic>
      </p:grpSp>
      <p:sp>
        <p:nvSpPr>
          <p:cNvPr id="206" name="Rectangle 205"/>
          <p:cNvSpPr/>
          <p:nvPr>
            <p:custDataLst>
              <p:tags r:id="rId1"/>
            </p:custDataLst>
          </p:nvPr>
        </p:nvSpPr>
        <p:spPr>
          <a:xfrm>
            <a:off x="645954" y="1522861"/>
            <a:ext cx="5863934" cy="4899274"/>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93224" tIns="46610" rIns="93224" bIns="46610" rtlCol="0" anchor="ctr"/>
          <a:lstStyle/>
          <a:p>
            <a:pPr algn="ctr" defTabSz="932230"/>
            <a:endParaRPr lang="en-US" sz="2399" dirty="0">
              <a:solidFill>
                <a:srgbClr val="FFFFFF"/>
              </a:solidFill>
            </a:endParaRPr>
          </a:p>
        </p:txBody>
      </p:sp>
      <p:sp>
        <p:nvSpPr>
          <p:cNvPr id="209" name="Rectangle 208"/>
          <p:cNvSpPr/>
          <p:nvPr/>
        </p:nvSpPr>
        <p:spPr bwMode="auto">
          <a:xfrm>
            <a:off x="6663890" y="2099248"/>
            <a:ext cx="5015368" cy="2673614"/>
          </a:xfrm>
          <a:prstGeom prst="rect">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2148" tIns="62148" rIns="62148" bIns="124296" numCol="1" spcCol="0" rtlCol="0" fromWordArt="0" anchor="t" anchorCtr="0" forceAA="0" compatLnSpc="1">
            <a:prstTxWarp prst="textNoShape">
              <a:avLst/>
            </a:prstTxWarp>
            <a:noAutofit/>
          </a:bodyPr>
          <a:lstStyle/>
          <a:p>
            <a:pPr algn="ctr" defTabSz="932230">
              <a:lnSpc>
                <a:spcPct val="90000"/>
              </a:lnSpc>
            </a:pPr>
            <a:r>
              <a:rPr lang="en-US" sz="2399" b="1" dirty="0">
                <a:solidFill>
                  <a:prstClr val="white"/>
                </a:solidFill>
              </a:rPr>
              <a:t>Smallest (53TB) To Largest (6PB)</a:t>
            </a:r>
            <a:r>
              <a:rPr lang="en-GB" sz="2399" b="1" dirty="0">
                <a:solidFill>
                  <a:prstClr val="white"/>
                </a:solidFill>
              </a:rPr>
              <a:t> </a:t>
            </a:r>
          </a:p>
          <a:p>
            <a:pPr algn="ctr" defTabSz="932230">
              <a:lnSpc>
                <a:spcPct val="90000"/>
              </a:lnSpc>
            </a:pPr>
            <a:endParaRPr lang="en-GB" sz="2199" dirty="0">
              <a:solidFill>
                <a:prstClr val="white"/>
              </a:solidFill>
            </a:endParaRPr>
          </a:p>
          <a:p>
            <a:pPr marL="388419" indent="-388419" defTabSz="932230">
              <a:lnSpc>
                <a:spcPct val="90000"/>
              </a:lnSpc>
              <a:buFont typeface="Arial" pitchFamily="34" charset="0"/>
              <a:buChar char="•"/>
            </a:pPr>
            <a:r>
              <a:rPr lang="en-GB" sz="1899" dirty="0">
                <a:solidFill>
                  <a:prstClr val="white"/>
                </a:solidFill>
              </a:rPr>
              <a:t>Start small with a warehouse capacity of several terabytes</a:t>
            </a:r>
          </a:p>
          <a:p>
            <a:pPr marL="388419" indent="-388419" defTabSz="932230">
              <a:lnSpc>
                <a:spcPct val="90000"/>
              </a:lnSpc>
              <a:buFont typeface="Arial" pitchFamily="34" charset="0"/>
              <a:buChar char="•"/>
            </a:pPr>
            <a:endParaRPr lang="en-GB" sz="1899" dirty="0">
              <a:solidFill>
                <a:prstClr val="white"/>
              </a:solidFill>
            </a:endParaRPr>
          </a:p>
          <a:p>
            <a:pPr marL="388419" indent="-388419" defTabSz="932230">
              <a:lnSpc>
                <a:spcPct val="90000"/>
              </a:lnSpc>
              <a:buFont typeface="Arial" pitchFamily="34" charset="0"/>
              <a:buChar char="•"/>
            </a:pPr>
            <a:r>
              <a:rPr lang="en-GB" sz="1899" dirty="0">
                <a:solidFill>
                  <a:prstClr val="white"/>
                </a:solidFill>
              </a:rPr>
              <a:t>Add capacity up to 6 Petabytes (PB)</a:t>
            </a:r>
          </a:p>
          <a:p>
            <a:pPr marL="388419" indent="-388419" defTabSz="932230">
              <a:lnSpc>
                <a:spcPct val="90000"/>
              </a:lnSpc>
              <a:buFont typeface="Arial" pitchFamily="34" charset="0"/>
              <a:buChar char="•"/>
            </a:pPr>
            <a:endParaRPr lang="en-GB" sz="1899" dirty="0">
              <a:solidFill>
                <a:prstClr val="white"/>
              </a:solidFill>
            </a:endParaRPr>
          </a:p>
        </p:txBody>
      </p:sp>
      <p:grpSp>
        <p:nvGrpSpPr>
          <p:cNvPr id="3" name="Group 2"/>
          <p:cNvGrpSpPr/>
          <p:nvPr/>
        </p:nvGrpSpPr>
        <p:grpSpPr>
          <a:xfrm>
            <a:off x="723105" y="2498768"/>
            <a:ext cx="828765" cy="2711915"/>
            <a:chOff x="2885809" y="1037230"/>
            <a:chExt cx="1160690" cy="3645603"/>
          </a:xfrm>
        </p:grpSpPr>
        <p:pic>
          <p:nvPicPr>
            <p:cNvPr id="4"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885809" y="1037230"/>
              <a:ext cx="1160690" cy="3645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2955178" y="4003789"/>
              <a:ext cx="998013" cy="575196"/>
              <a:chOff x="2401785" y="3947000"/>
              <a:chExt cx="1278762" cy="818454"/>
            </a:xfrm>
          </p:grpSpPr>
          <p:pic>
            <p:nvPicPr>
              <p:cNvPr id="23"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990004" y="1565793"/>
              <a:ext cx="998013" cy="79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013706" y="1301834"/>
              <a:ext cx="984111" cy="86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013706" y="1390670"/>
              <a:ext cx="984111" cy="86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983052" y="1477984"/>
              <a:ext cx="998013" cy="79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79539" y="3346801"/>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72590" y="3259239"/>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79540" y="3171677"/>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83052" y="2933140"/>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83053" y="3020702"/>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79541" y="3108001"/>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65566" y="3848024"/>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58617" y="3760462"/>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65567" y="3672900"/>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69079" y="3434363"/>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69080" y="3521925"/>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65568" y="3609224"/>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55178" y="3935586"/>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 name="TextBox 28"/>
          <p:cNvSpPr txBox="1"/>
          <p:nvPr/>
        </p:nvSpPr>
        <p:spPr>
          <a:xfrm>
            <a:off x="723106" y="5364960"/>
            <a:ext cx="1032653" cy="509500"/>
          </a:xfrm>
          <a:prstGeom prst="rect">
            <a:avLst/>
          </a:prstGeom>
          <a:noFill/>
        </p:spPr>
        <p:txBody>
          <a:bodyPr wrap="square" lIns="93224" tIns="46610" rIns="93224" bIns="46610" rtlCol="0">
            <a:spAutoFit/>
          </a:bodyPr>
          <a:lstStyle/>
          <a:p>
            <a:pPr defTabSz="932230"/>
            <a:r>
              <a:rPr lang="en-US" sz="2699" dirty="0">
                <a:solidFill>
                  <a:prstClr val="white"/>
                </a:solidFill>
              </a:rPr>
              <a:t>53 TB</a:t>
            </a:r>
          </a:p>
        </p:txBody>
      </p:sp>
      <p:grpSp>
        <p:nvGrpSpPr>
          <p:cNvPr id="232" name="Group 231"/>
          <p:cNvGrpSpPr/>
          <p:nvPr/>
        </p:nvGrpSpPr>
        <p:grpSpPr>
          <a:xfrm>
            <a:off x="3026049" y="2526334"/>
            <a:ext cx="828765" cy="2702515"/>
            <a:chOff x="7869010" y="847783"/>
            <a:chExt cx="1160690" cy="3542029"/>
          </a:xfrm>
        </p:grpSpPr>
        <p:pic>
          <p:nvPicPr>
            <p:cNvPr id="181"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869010" y="847783"/>
              <a:ext cx="1160690" cy="354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2" name="Group 181"/>
            <p:cNvGrpSpPr/>
            <p:nvPr/>
          </p:nvGrpSpPr>
          <p:grpSpPr>
            <a:xfrm>
              <a:off x="7938379" y="3814342"/>
              <a:ext cx="998013" cy="558854"/>
              <a:chOff x="2401785" y="3947000"/>
              <a:chExt cx="1278762" cy="818454"/>
            </a:xfrm>
          </p:grpSpPr>
          <p:pic>
            <p:nvPicPr>
              <p:cNvPr id="183"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6" name="Group 185"/>
            <p:cNvGrpSpPr/>
            <p:nvPr/>
          </p:nvGrpSpPr>
          <p:grpSpPr>
            <a:xfrm>
              <a:off x="7973205" y="1536146"/>
              <a:ext cx="998013" cy="558853"/>
              <a:chOff x="2401785" y="3947000"/>
              <a:chExt cx="1278762" cy="818454"/>
            </a:xfrm>
          </p:grpSpPr>
          <p:pic>
            <p:nvPicPr>
              <p:cNvPr id="187"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8"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0" name="Group 189"/>
            <p:cNvGrpSpPr/>
            <p:nvPr/>
          </p:nvGrpSpPr>
          <p:grpSpPr>
            <a:xfrm>
              <a:off x="7952353" y="3239146"/>
              <a:ext cx="998013" cy="558854"/>
              <a:chOff x="2401785" y="3947000"/>
              <a:chExt cx="1278762" cy="818454"/>
            </a:xfrm>
          </p:grpSpPr>
          <p:pic>
            <p:nvPicPr>
              <p:cNvPr id="191"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2"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3"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4" name="Group 193"/>
            <p:cNvGrpSpPr/>
            <p:nvPr/>
          </p:nvGrpSpPr>
          <p:grpSpPr>
            <a:xfrm>
              <a:off x="7966254" y="2686544"/>
              <a:ext cx="998013" cy="558854"/>
              <a:chOff x="2401785" y="3947000"/>
              <a:chExt cx="1278762" cy="818454"/>
            </a:xfrm>
          </p:grpSpPr>
          <p:pic>
            <p:nvPicPr>
              <p:cNvPr id="195"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7"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8" name="Group 197"/>
            <p:cNvGrpSpPr/>
            <p:nvPr/>
          </p:nvGrpSpPr>
          <p:grpSpPr>
            <a:xfrm>
              <a:off x="7966254" y="2111347"/>
              <a:ext cx="998013" cy="558854"/>
              <a:chOff x="2401785" y="3947000"/>
              <a:chExt cx="1278762" cy="818454"/>
            </a:xfrm>
          </p:grpSpPr>
          <p:pic>
            <p:nvPicPr>
              <p:cNvPr id="199"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0"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1"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2"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973205" y="1376346"/>
              <a:ext cx="998013" cy="77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3" name="Picture 3"/>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996907" y="1112388"/>
              <a:ext cx="984111" cy="8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 name="Picture 3"/>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996907" y="1201224"/>
              <a:ext cx="984111" cy="8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966253" y="1288537"/>
              <a:ext cx="998013" cy="77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6" name="TextBox 215"/>
          <p:cNvSpPr txBox="1"/>
          <p:nvPr/>
        </p:nvSpPr>
        <p:spPr>
          <a:xfrm>
            <a:off x="5493127" y="5364960"/>
            <a:ext cx="1450339" cy="517769"/>
          </a:xfrm>
          <a:prstGeom prst="rect">
            <a:avLst/>
          </a:prstGeom>
          <a:noFill/>
        </p:spPr>
        <p:txBody>
          <a:bodyPr wrap="square" lIns="93224" tIns="46610" rIns="93224" bIns="46610" rtlCol="0">
            <a:spAutoFit/>
          </a:bodyPr>
          <a:lstStyle/>
          <a:p>
            <a:pPr defTabSz="932230"/>
            <a:r>
              <a:rPr lang="en-US" sz="2699" dirty="0">
                <a:solidFill>
                  <a:prstClr val="white"/>
                </a:solidFill>
              </a:rPr>
              <a:t>6 PB</a:t>
            </a:r>
          </a:p>
        </p:txBody>
      </p:sp>
      <p:cxnSp>
        <p:nvCxnSpPr>
          <p:cNvPr id="231" name="Straight Arrow Connector 230"/>
          <p:cNvCxnSpPr>
            <a:stCxn id="29" idx="3"/>
            <a:endCxn id="216" idx="1"/>
          </p:cNvCxnSpPr>
          <p:nvPr/>
        </p:nvCxnSpPr>
        <p:spPr>
          <a:xfrm>
            <a:off x="1755759" y="5619710"/>
            <a:ext cx="3737368" cy="4135"/>
          </a:xfrm>
          <a:prstGeom prst="straightConnector1">
            <a:avLst/>
          </a:prstGeom>
          <a:ln w="8572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108" name="Group 107"/>
          <p:cNvGrpSpPr/>
          <p:nvPr/>
        </p:nvGrpSpPr>
        <p:grpSpPr>
          <a:xfrm>
            <a:off x="1923209" y="2517339"/>
            <a:ext cx="828765" cy="2693344"/>
            <a:chOff x="1559526" y="940315"/>
            <a:chExt cx="897202" cy="2621938"/>
          </a:xfrm>
        </p:grpSpPr>
        <p:grpSp>
          <p:nvGrpSpPr>
            <p:cNvPr id="208" name="Group 207"/>
            <p:cNvGrpSpPr/>
            <p:nvPr/>
          </p:nvGrpSpPr>
          <p:grpSpPr>
            <a:xfrm>
              <a:off x="1559526" y="940315"/>
              <a:ext cx="897202" cy="2621938"/>
              <a:chOff x="2885809" y="1037230"/>
              <a:chExt cx="1160690" cy="3645603"/>
            </a:xfrm>
          </p:grpSpPr>
          <p:pic>
            <p:nvPicPr>
              <p:cNvPr id="213"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885809" y="1037230"/>
                <a:ext cx="1160690" cy="3645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3" name="Group 232"/>
              <p:cNvGrpSpPr/>
              <p:nvPr/>
            </p:nvGrpSpPr>
            <p:grpSpPr>
              <a:xfrm>
                <a:off x="2955178" y="4003789"/>
                <a:ext cx="998013" cy="575196"/>
                <a:chOff x="2401785" y="3947000"/>
                <a:chExt cx="1278762" cy="818454"/>
              </a:xfrm>
            </p:grpSpPr>
            <p:pic>
              <p:nvPicPr>
                <p:cNvPr id="251"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2"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3"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34"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990004" y="1565793"/>
                <a:ext cx="998013" cy="79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 name="Picture 3"/>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013706" y="1301834"/>
                <a:ext cx="984111" cy="86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6" name="Picture 3"/>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013706" y="1390670"/>
                <a:ext cx="984111" cy="86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7"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983052" y="1477984"/>
                <a:ext cx="998013" cy="79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79539" y="3346801"/>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72590" y="3259239"/>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0"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79540" y="3171677"/>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1"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83052" y="2933140"/>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2"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83053" y="3020702"/>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3"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79541" y="3108001"/>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4"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65566" y="3848024"/>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58617" y="3760462"/>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65567" y="3672900"/>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7"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69079" y="3434363"/>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8"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69080" y="3521925"/>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9"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65568" y="3609224"/>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955178" y="3935586"/>
                <a:ext cx="963187" cy="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2" name="Group 51"/>
            <p:cNvGrpSpPr/>
            <p:nvPr/>
          </p:nvGrpSpPr>
          <p:grpSpPr>
            <a:xfrm>
              <a:off x="1606829" y="2629658"/>
              <a:ext cx="795854" cy="465492"/>
              <a:chOff x="2401785" y="3947000"/>
              <a:chExt cx="1278762" cy="818454"/>
            </a:xfrm>
          </p:grpSpPr>
          <p:pic>
            <p:nvPicPr>
              <p:cNvPr id="53" name="Picture 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207" name="Rectangle 206"/>
          <p:cNvSpPr/>
          <p:nvPr/>
        </p:nvSpPr>
        <p:spPr>
          <a:xfrm>
            <a:off x="1928150" y="4282690"/>
            <a:ext cx="838182" cy="514263"/>
          </a:xfrm>
          <a:prstGeom prst="rect">
            <a:avLst/>
          </a:prstGeom>
          <a:noFill/>
          <a:ln w="444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3224" tIns="46610" rIns="93224" bIns="46610" rtlCol="0" anchor="ctr"/>
          <a:lstStyle/>
          <a:p>
            <a:pPr algn="ctr" defTabSz="932230"/>
            <a:endParaRPr lang="en-US" sz="2399" dirty="0">
              <a:solidFill>
                <a:prstClr val="white"/>
              </a:solidFill>
            </a:endParaRPr>
          </a:p>
        </p:txBody>
      </p:sp>
      <p:cxnSp>
        <p:nvCxnSpPr>
          <p:cNvPr id="255" name="Straight Arrow Connector 254"/>
          <p:cNvCxnSpPr/>
          <p:nvPr/>
        </p:nvCxnSpPr>
        <p:spPr>
          <a:xfrm flipV="1">
            <a:off x="1508829" y="4539823"/>
            <a:ext cx="404965" cy="6484"/>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860393" y="2526334"/>
            <a:ext cx="828765" cy="2702515"/>
            <a:chOff x="7869010" y="847783"/>
            <a:chExt cx="1160690" cy="3542029"/>
          </a:xfrm>
        </p:grpSpPr>
        <p:pic>
          <p:nvPicPr>
            <p:cNvPr id="339"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869010" y="847783"/>
              <a:ext cx="1160690" cy="354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0" name="Group 339"/>
            <p:cNvGrpSpPr/>
            <p:nvPr/>
          </p:nvGrpSpPr>
          <p:grpSpPr>
            <a:xfrm>
              <a:off x="7938379" y="3814342"/>
              <a:ext cx="998013" cy="558854"/>
              <a:chOff x="2401785" y="3947000"/>
              <a:chExt cx="1278762" cy="818454"/>
            </a:xfrm>
          </p:grpSpPr>
          <p:pic>
            <p:nvPicPr>
              <p:cNvPr id="361"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2"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3"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41" name="Group 340"/>
            <p:cNvGrpSpPr/>
            <p:nvPr/>
          </p:nvGrpSpPr>
          <p:grpSpPr>
            <a:xfrm>
              <a:off x="7973205" y="1536146"/>
              <a:ext cx="998013" cy="558853"/>
              <a:chOff x="2401785" y="3947000"/>
              <a:chExt cx="1278762" cy="818454"/>
            </a:xfrm>
          </p:grpSpPr>
          <p:pic>
            <p:nvPicPr>
              <p:cNvPr id="358"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9"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0"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42" name="Group 341"/>
            <p:cNvGrpSpPr/>
            <p:nvPr/>
          </p:nvGrpSpPr>
          <p:grpSpPr>
            <a:xfrm>
              <a:off x="7952353" y="3239146"/>
              <a:ext cx="998013" cy="558854"/>
              <a:chOff x="2401785" y="3947000"/>
              <a:chExt cx="1278762" cy="818454"/>
            </a:xfrm>
          </p:grpSpPr>
          <p:pic>
            <p:nvPicPr>
              <p:cNvPr id="355"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6"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7"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43" name="Group 342"/>
            <p:cNvGrpSpPr/>
            <p:nvPr/>
          </p:nvGrpSpPr>
          <p:grpSpPr>
            <a:xfrm>
              <a:off x="7966254" y="2686544"/>
              <a:ext cx="998013" cy="558854"/>
              <a:chOff x="2401785" y="3947000"/>
              <a:chExt cx="1278762" cy="818454"/>
            </a:xfrm>
          </p:grpSpPr>
          <p:pic>
            <p:nvPicPr>
              <p:cNvPr id="352"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3"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4"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44" name="Group 343"/>
            <p:cNvGrpSpPr/>
            <p:nvPr/>
          </p:nvGrpSpPr>
          <p:grpSpPr>
            <a:xfrm>
              <a:off x="7966254" y="2111347"/>
              <a:ext cx="998013" cy="558854"/>
              <a:chOff x="2401785" y="3947000"/>
              <a:chExt cx="1278762" cy="818454"/>
            </a:xfrm>
          </p:grpSpPr>
          <p:pic>
            <p:nvPicPr>
              <p:cNvPr id="349"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0"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1"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45"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973205" y="1376346"/>
              <a:ext cx="998013" cy="77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6" name="Picture 3"/>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996907" y="1112388"/>
              <a:ext cx="984111" cy="8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7" name="Picture 3"/>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996907" y="1201224"/>
              <a:ext cx="984111" cy="8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966253" y="1288537"/>
              <a:ext cx="998013" cy="77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64" name="Group 363"/>
          <p:cNvGrpSpPr/>
          <p:nvPr/>
        </p:nvGrpSpPr>
        <p:grpSpPr>
          <a:xfrm>
            <a:off x="4689524" y="2522755"/>
            <a:ext cx="828765" cy="2702515"/>
            <a:chOff x="7869010" y="847783"/>
            <a:chExt cx="1160690" cy="3542029"/>
          </a:xfrm>
        </p:grpSpPr>
        <p:pic>
          <p:nvPicPr>
            <p:cNvPr id="365"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869010" y="847783"/>
              <a:ext cx="1160690" cy="354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6" name="Group 365"/>
            <p:cNvGrpSpPr/>
            <p:nvPr/>
          </p:nvGrpSpPr>
          <p:grpSpPr>
            <a:xfrm>
              <a:off x="7938379" y="3814342"/>
              <a:ext cx="998013" cy="558854"/>
              <a:chOff x="2401785" y="3947000"/>
              <a:chExt cx="1278762" cy="818454"/>
            </a:xfrm>
          </p:grpSpPr>
          <p:pic>
            <p:nvPicPr>
              <p:cNvPr id="387"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8"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67" name="Group 366"/>
            <p:cNvGrpSpPr/>
            <p:nvPr/>
          </p:nvGrpSpPr>
          <p:grpSpPr>
            <a:xfrm>
              <a:off x="7973205" y="1536146"/>
              <a:ext cx="998013" cy="558853"/>
              <a:chOff x="2401785" y="3947000"/>
              <a:chExt cx="1278762" cy="818454"/>
            </a:xfrm>
          </p:grpSpPr>
          <p:pic>
            <p:nvPicPr>
              <p:cNvPr id="384"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5"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6"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68" name="Group 367"/>
            <p:cNvGrpSpPr/>
            <p:nvPr/>
          </p:nvGrpSpPr>
          <p:grpSpPr>
            <a:xfrm>
              <a:off x="7952353" y="3239146"/>
              <a:ext cx="998013" cy="558854"/>
              <a:chOff x="2401785" y="3947000"/>
              <a:chExt cx="1278762" cy="818454"/>
            </a:xfrm>
          </p:grpSpPr>
          <p:pic>
            <p:nvPicPr>
              <p:cNvPr id="381"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2"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3"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69" name="Group 368"/>
            <p:cNvGrpSpPr/>
            <p:nvPr/>
          </p:nvGrpSpPr>
          <p:grpSpPr>
            <a:xfrm>
              <a:off x="7966254" y="2686544"/>
              <a:ext cx="998013" cy="558854"/>
              <a:chOff x="2401785" y="3947000"/>
              <a:chExt cx="1278762" cy="818454"/>
            </a:xfrm>
          </p:grpSpPr>
          <p:pic>
            <p:nvPicPr>
              <p:cNvPr id="378"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0"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70" name="Group 369"/>
            <p:cNvGrpSpPr/>
            <p:nvPr/>
          </p:nvGrpSpPr>
          <p:grpSpPr>
            <a:xfrm>
              <a:off x="7966254" y="2111347"/>
              <a:ext cx="998013" cy="558854"/>
              <a:chOff x="2401785" y="3947000"/>
              <a:chExt cx="1278762" cy="818454"/>
            </a:xfrm>
          </p:grpSpPr>
          <p:pic>
            <p:nvPicPr>
              <p:cNvPr id="375"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6"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7"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71"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973205" y="1376346"/>
              <a:ext cx="998013" cy="77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2" name="Picture 3"/>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996907" y="1112388"/>
              <a:ext cx="984111" cy="8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3" name="Picture 3"/>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996907" y="1201224"/>
              <a:ext cx="984111" cy="8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4"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966253" y="1288537"/>
              <a:ext cx="998013" cy="77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90" name="Group 389"/>
          <p:cNvGrpSpPr/>
          <p:nvPr/>
        </p:nvGrpSpPr>
        <p:grpSpPr>
          <a:xfrm>
            <a:off x="5527006" y="2526334"/>
            <a:ext cx="828765" cy="2702515"/>
            <a:chOff x="7869010" y="847783"/>
            <a:chExt cx="1160690" cy="3542029"/>
          </a:xfrm>
        </p:grpSpPr>
        <p:pic>
          <p:nvPicPr>
            <p:cNvPr id="391"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869010" y="847783"/>
              <a:ext cx="1160690" cy="354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2" name="Group 391"/>
            <p:cNvGrpSpPr/>
            <p:nvPr/>
          </p:nvGrpSpPr>
          <p:grpSpPr>
            <a:xfrm>
              <a:off x="7938379" y="3814342"/>
              <a:ext cx="998013" cy="558854"/>
              <a:chOff x="2401785" y="3947000"/>
              <a:chExt cx="1278762" cy="818454"/>
            </a:xfrm>
          </p:grpSpPr>
          <p:pic>
            <p:nvPicPr>
              <p:cNvPr id="413"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4"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5"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93" name="Group 392"/>
            <p:cNvGrpSpPr/>
            <p:nvPr/>
          </p:nvGrpSpPr>
          <p:grpSpPr>
            <a:xfrm>
              <a:off x="7973205" y="1536146"/>
              <a:ext cx="998013" cy="558853"/>
              <a:chOff x="2401785" y="3947000"/>
              <a:chExt cx="1278762" cy="818454"/>
            </a:xfrm>
          </p:grpSpPr>
          <p:pic>
            <p:nvPicPr>
              <p:cNvPr id="410"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94" name="Group 393"/>
            <p:cNvGrpSpPr/>
            <p:nvPr/>
          </p:nvGrpSpPr>
          <p:grpSpPr>
            <a:xfrm>
              <a:off x="7952353" y="3239146"/>
              <a:ext cx="998013" cy="558854"/>
              <a:chOff x="2401785" y="3947000"/>
              <a:chExt cx="1278762" cy="818454"/>
            </a:xfrm>
          </p:grpSpPr>
          <p:pic>
            <p:nvPicPr>
              <p:cNvPr id="407"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8"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95" name="Group 394"/>
            <p:cNvGrpSpPr/>
            <p:nvPr/>
          </p:nvGrpSpPr>
          <p:grpSpPr>
            <a:xfrm>
              <a:off x="7966254" y="2686544"/>
              <a:ext cx="998013" cy="558854"/>
              <a:chOff x="2401785" y="3947000"/>
              <a:chExt cx="1278762" cy="818454"/>
            </a:xfrm>
          </p:grpSpPr>
          <p:pic>
            <p:nvPicPr>
              <p:cNvPr id="404"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6"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96" name="Group 395"/>
            <p:cNvGrpSpPr/>
            <p:nvPr/>
          </p:nvGrpSpPr>
          <p:grpSpPr>
            <a:xfrm>
              <a:off x="7966254" y="2111347"/>
              <a:ext cx="998013" cy="558854"/>
              <a:chOff x="2401785" y="3947000"/>
              <a:chExt cx="1278762" cy="818454"/>
            </a:xfrm>
          </p:grpSpPr>
          <p:pic>
            <p:nvPicPr>
              <p:cNvPr id="401"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19597" y="4188637"/>
                <a:ext cx="1260950" cy="57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2"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4060205"/>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3"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01785" y="3947000"/>
                <a:ext cx="1278762" cy="11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97"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973205" y="1376346"/>
              <a:ext cx="998013" cy="77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8" name="Picture 3"/>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996907" y="1112388"/>
              <a:ext cx="984111" cy="8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 name="Picture 3"/>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996907" y="1201224"/>
              <a:ext cx="984111" cy="8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0" name="Picture 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966253" y="1288537"/>
              <a:ext cx="998013" cy="77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16" name="Rectangle 415"/>
          <p:cNvSpPr/>
          <p:nvPr/>
        </p:nvSpPr>
        <p:spPr>
          <a:xfrm>
            <a:off x="3839114" y="2517339"/>
            <a:ext cx="2531007" cy="2693343"/>
          </a:xfrm>
          <a:prstGeom prst="rect">
            <a:avLst/>
          </a:prstGeom>
          <a:noFill/>
          <a:ln w="444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3224" tIns="46610" rIns="93224" bIns="46610" rtlCol="0" anchor="ctr"/>
          <a:lstStyle/>
          <a:p>
            <a:pPr algn="ctr" defTabSz="932230"/>
            <a:endParaRPr lang="en-US" sz="2399" dirty="0">
              <a:solidFill>
                <a:prstClr val="white"/>
              </a:solidFill>
            </a:endParaRPr>
          </a:p>
        </p:txBody>
      </p:sp>
      <p:sp>
        <p:nvSpPr>
          <p:cNvPr id="417" name="Rectangle 416"/>
          <p:cNvSpPr/>
          <p:nvPr/>
        </p:nvSpPr>
        <p:spPr>
          <a:xfrm>
            <a:off x="3012793" y="3168857"/>
            <a:ext cx="838182" cy="1087209"/>
          </a:xfrm>
          <a:prstGeom prst="rect">
            <a:avLst/>
          </a:prstGeom>
          <a:noFill/>
          <a:ln w="444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3224" tIns="46610" rIns="93224" bIns="46610" rtlCol="0" anchor="ctr"/>
          <a:lstStyle/>
          <a:p>
            <a:pPr algn="ctr" defTabSz="932230"/>
            <a:endParaRPr lang="en-US" sz="2399" dirty="0">
              <a:solidFill>
                <a:prstClr val="white"/>
              </a:solidFill>
            </a:endParaRPr>
          </a:p>
        </p:txBody>
      </p:sp>
      <p:sp>
        <p:nvSpPr>
          <p:cNvPr id="214" name="TextBox 213"/>
          <p:cNvSpPr txBox="1"/>
          <p:nvPr/>
        </p:nvSpPr>
        <p:spPr>
          <a:xfrm>
            <a:off x="2010808" y="3652516"/>
            <a:ext cx="1450339" cy="470667"/>
          </a:xfrm>
          <a:prstGeom prst="rect">
            <a:avLst/>
          </a:prstGeom>
          <a:noFill/>
          <a:ln>
            <a:noFill/>
          </a:ln>
        </p:spPr>
        <p:txBody>
          <a:bodyPr wrap="square" lIns="93224" tIns="46610" rIns="93224" bIns="46610" rtlCol="0">
            <a:spAutoFit/>
          </a:bodyPr>
          <a:lstStyle/>
          <a:p>
            <a:pPr defTabSz="932230"/>
            <a:r>
              <a:rPr lang="en-US" sz="1199" dirty="0">
                <a:solidFill>
                  <a:prstClr val="white"/>
                </a:solidFill>
              </a:rPr>
              <a:t>Add</a:t>
            </a:r>
          </a:p>
          <a:p>
            <a:pPr defTabSz="932230"/>
            <a:r>
              <a:rPr lang="en-US" sz="1199" dirty="0">
                <a:solidFill>
                  <a:prstClr val="white"/>
                </a:solidFill>
              </a:rPr>
              <a:t>capacity</a:t>
            </a:r>
          </a:p>
        </p:txBody>
      </p:sp>
      <p:sp>
        <p:nvSpPr>
          <p:cNvPr id="419" name="TextBox 418"/>
          <p:cNvSpPr txBox="1"/>
          <p:nvPr/>
        </p:nvSpPr>
        <p:spPr>
          <a:xfrm>
            <a:off x="3120402" y="2686206"/>
            <a:ext cx="1450339" cy="470667"/>
          </a:xfrm>
          <a:prstGeom prst="rect">
            <a:avLst/>
          </a:prstGeom>
          <a:noFill/>
        </p:spPr>
        <p:txBody>
          <a:bodyPr wrap="square" lIns="93224" tIns="46610" rIns="93224" bIns="46610" rtlCol="0">
            <a:spAutoFit/>
          </a:bodyPr>
          <a:lstStyle/>
          <a:p>
            <a:pPr defTabSz="932230"/>
            <a:r>
              <a:rPr lang="en-US" sz="1199" dirty="0">
                <a:solidFill>
                  <a:srgbClr val="FFFFFF"/>
                </a:solidFill>
              </a:rPr>
              <a:t>Add</a:t>
            </a:r>
          </a:p>
          <a:p>
            <a:pPr defTabSz="932230"/>
            <a:r>
              <a:rPr lang="en-US" sz="1199" dirty="0">
                <a:solidFill>
                  <a:srgbClr val="FFFFFF"/>
                </a:solidFill>
              </a:rPr>
              <a:t>capacity</a:t>
            </a:r>
          </a:p>
        </p:txBody>
      </p:sp>
      <p:sp>
        <p:nvSpPr>
          <p:cNvPr id="261" name="Rectangle 260"/>
          <p:cNvSpPr/>
          <p:nvPr>
            <p:custDataLst>
              <p:tags r:id="rId2"/>
            </p:custDataLst>
          </p:nvPr>
        </p:nvSpPr>
        <p:spPr bwMode="auto">
          <a:xfrm>
            <a:off x="8414088" y="4956962"/>
            <a:ext cx="1543667" cy="1465172"/>
          </a:xfrm>
          <a:prstGeom prst="rect">
            <a:avLst/>
          </a:prstGeom>
          <a:solidFill>
            <a:srgbClr val="008272"/>
          </a:solidFill>
          <a:ln w="25400" cap="flat" cmpd="sng" algn="ctr">
            <a:noFill/>
            <a:prstDash val="solid"/>
            <a:headEnd type="none" w="med" len="med"/>
            <a:tailEnd type="none" w="med" len="med"/>
          </a:ln>
          <a:effectLst/>
        </p:spPr>
        <p:txBody>
          <a:bodyPr rot="0" spcFirstLastPara="0" vertOverflow="overflow" horzOverflow="overflow" vert="horz" wrap="square" lIns="0" tIns="62148" rIns="0" bIns="186445" numCol="1" spcCol="0" rtlCol="0" fromWordArt="0" anchor="t" anchorCtr="0" forceAA="0" compatLnSpc="1">
            <a:prstTxWarp prst="textNoShape">
              <a:avLst/>
            </a:prstTxWarp>
            <a:noAutofit/>
          </a:bodyPr>
          <a:lstStyle/>
          <a:p>
            <a:pPr algn="ctr" defTabSz="1793484" fontAlgn="base">
              <a:lnSpc>
                <a:spcPct val="90000"/>
              </a:lnSpc>
              <a:spcBef>
                <a:spcPct val="0"/>
              </a:spcBef>
              <a:spcAft>
                <a:spcPct val="0"/>
              </a:spcAft>
              <a:defRPr/>
            </a:pPr>
            <a:r>
              <a:rPr lang="en-US" sz="1899" spc="-136" dirty="0">
                <a:ln w="3175">
                  <a:noFill/>
                </a:ln>
                <a:solidFill>
                  <a:srgbClr val="FFFFFF"/>
                </a:solidFill>
                <a:latin typeface="Segoe UI Light" pitchFamily="34" charset="0"/>
                <a:cs typeface="Segoe UI" pitchFamily="34" charset="0"/>
              </a:rPr>
              <a:t>Largest warehouse</a:t>
            </a:r>
          </a:p>
          <a:p>
            <a:pPr algn="ctr" defTabSz="1793484" fontAlgn="base">
              <a:lnSpc>
                <a:spcPct val="90000"/>
              </a:lnSpc>
              <a:spcBef>
                <a:spcPct val="0"/>
              </a:spcBef>
              <a:spcAft>
                <a:spcPct val="0"/>
              </a:spcAft>
              <a:defRPr/>
            </a:pPr>
            <a:r>
              <a:rPr lang="en-US" sz="1899" spc="-136" dirty="0">
                <a:ln w="3175">
                  <a:noFill/>
                </a:ln>
                <a:solidFill>
                  <a:srgbClr val="FFFFFF"/>
                </a:solidFill>
                <a:latin typeface="Segoe UI Light" pitchFamily="34" charset="0"/>
                <a:cs typeface="Segoe UI" pitchFamily="34" charset="0"/>
              </a:rPr>
              <a:t/>
            </a:r>
            <a:br>
              <a:rPr lang="en-US" sz="1899" spc="-136" dirty="0">
                <a:ln w="3175">
                  <a:noFill/>
                </a:ln>
                <a:solidFill>
                  <a:srgbClr val="FFFFFF"/>
                </a:solidFill>
                <a:latin typeface="Segoe UI Light" pitchFamily="34" charset="0"/>
                <a:cs typeface="Segoe UI" pitchFamily="34" charset="0"/>
              </a:rPr>
            </a:br>
            <a:r>
              <a:rPr lang="en-US" sz="3298" b="1" spc="-136" dirty="0">
                <a:ln w="3175">
                  <a:noFill/>
                </a:ln>
                <a:solidFill>
                  <a:srgbClr val="FFFFFF"/>
                </a:solidFill>
                <a:cs typeface="Segoe UI" pitchFamily="34" charset="0"/>
              </a:rPr>
              <a:t>PB</a:t>
            </a:r>
            <a:endParaRPr lang="en-US" sz="1899" b="1" spc="-136" dirty="0">
              <a:ln w="3175">
                <a:noFill/>
              </a:ln>
              <a:solidFill>
                <a:srgbClr val="FFFFFF"/>
              </a:solidFill>
              <a:cs typeface="Segoe UI" pitchFamily="34" charset="0"/>
            </a:endParaRPr>
          </a:p>
          <a:p>
            <a:pPr algn="ctr" defTabSz="1793484" fontAlgn="base">
              <a:lnSpc>
                <a:spcPct val="90000"/>
              </a:lnSpc>
              <a:spcBef>
                <a:spcPct val="0"/>
              </a:spcBef>
              <a:spcAft>
                <a:spcPct val="0"/>
              </a:spcAft>
              <a:defRPr/>
            </a:pPr>
            <a:endParaRPr lang="en-US" sz="1899" spc="-136" dirty="0">
              <a:ln w="3175">
                <a:noFill/>
              </a:ln>
              <a:solidFill>
                <a:srgbClr val="FFFFFF"/>
              </a:solidFill>
              <a:latin typeface="Segoe UI Light" pitchFamily="34" charset="0"/>
              <a:cs typeface="Segoe UI" pitchFamily="34" charset="0"/>
            </a:endParaRPr>
          </a:p>
        </p:txBody>
      </p:sp>
      <p:grpSp>
        <p:nvGrpSpPr>
          <p:cNvPr id="26" name="Group 25"/>
          <p:cNvGrpSpPr/>
          <p:nvPr/>
        </p:nvGrpSpPr>
        <p:grpSpPr>
          <a:xfrm>
            <a:off x="6692586" y="4956962"/>
            <a:ext cx="1543667" cy="1465172"/>
            <a:chOff x="4942642" y="3017886"/>
            <a:chExt cx="1135448" cy="1077864"/>
          </a:xfrm>
          <a:solidFill>
            <a:srgbClr val="0072C6"/>
          </a:solidFill>
        </p:grpSpPr>
        <p:sp>
          <p:nvSpPr>
            <p:cNvPr id="254" name="Rectangle 253"/>
            <p:cNvSpPr/>
            <p:nvPr>
              <p:custDataLst>
                <p:tags r:id="rId4"/>
              </p:custDataLst>
            </p:nvPr>
          </p:nvSpPr>
          <p:spPr bwMode="auto">
            <a:xfrm>
              <a:off x="4942642" y="3017886"/>
              <a:ext cx="1135448" cy="1077864"/>
            </a:xfrm>
            <a:prstGeom prst="rect">
              <a:avLst/>
            </a:prstGeom>
            <a:solidFill>
              <a:srgbClr val="008272"/>
            </a:solidFill>
            <a:ln w="25400" cap="flat" cmpd="sng" algn="ctr">
              <a:noFill/>
              <a:prstDash val="solid"/>
              <a:headEnd type="none" w="med" len="med"/>
              <a:tailEnd type="none" w="med" len="med"/>
            </a:ln>
            <a:effectLst/>
          </p:spPr>
          <p:txBody>
            <a:bodyPr rot="0" spcFirstLastPara="0" vertOverflow="overflow" horzOverflow="overflow" vert="horz" wrap="square" lIns="0" tIns="60935" rIns="0" bIns="182806" numCol="1" spcCol="0" rtlCol="0" fromWordArt="0" anchor="t" anchorCtr="0" forceAA="0" compatLnSpc="1">
              <a:prstTxWarp prst="textNoShape">
                <a:avLst/>
              </a:prstTxWarp>
              <a:noAutofit/>
            </a:bodyPr>
            <a:lstStyle/>
            <a:p>
              <a:pPr algn="ctr" defTabSz="1793484" fontAlgn="base">
                <a:lnSpc>
                  <a:spcPct val="90000"/>
                </a:lnSpc>
                <a:spcBef>
                  <a:spcPct val="0"/>
                </a:spcBef>
                <a:spcAft>
                  <a:spcPct val="0"/>
                </a:spcAft>
                <a:defRPr/>
              </a:pPr>
              <a:r>
                <a:rPr lang="en-US" sz="1899" spc="-136" dirty="0">
                  <a:ln w="3175">
                    <a:noFill/>
                  </a:ln>
                  <a:solidFill>
                    <a:srgbClr val="FFFFFF"/>
                  </a:solidFill>
                  <a:latin typeface="Segoe UI Light" pitchFamily="34" charset="0"/>
                  <a:cs typeface="Segoe UI" pitchFamily="34" charset="0"/>
                </a:rPr>
                <a:t>Start small </a:t>
              </a:r>
              <a:br>
                <a:rPr lang="en-US" sz="1899" spc="-136" dirty="0">
                  <a:ln w="3175">
                    <a:noFill/>
                  </a:ln>
                  <a:solidFill>
                    <a:srgbClr val="FFFFFF"/>
                  </a:solidFill>
                  <a:latin typeface="Segoe UI Light" pitchFamily="34" charset="0"/>
                  <a:cs typeface="Segoe UI" pitchFamily="34" charset="0"/>
                </a:rPr>
              </a:br>
              <a:r>
                <a:rPr lang="en-US" sz="1899" spc="-136" dirty="0">
                  <a:ln w="3175">
                    <a:noFill/>
                  </a:ln>
                  <a:solidFill>
                    <a:srgbClr val="FFFFFF"/>
                  </a:solidFill>
                  <a:latin typeface="Segoe UI Light" pitchFamily="34" charset="0"/>
                  <a:cs typeface="Segoe UI" pitchFamily="34" charset="0"/>
                </a:rPr>
                <a:t>and grow</a:t>
              </a:r>
            </a:p>
          </p:txBody>
        </p:sp>
        <p:pic>
          <p:nvPicPr>
            <p:cNvPr id="258" name="Picture 2" descr="\\MAGNUM\Projects\Microsoft\Cloud Power FY12\Design\ICONS_PNG\Growth.png"/>
            <p:cNvPicPr>
              <a:picLocks noChangeAspect="1" noChangeArrowheads="1"/>
            </p:cNvPicPr>
            <p:nvPr/>
          </p:nvPicPr>
          <p:blipFill>
            <a:blip r:embed="rId14" cstate="print">
              <a:lum bright="100000"/>
            </a:blip>
            <a:srcRect/>
            <a:stretch>
              <a:fillRect/>
            </a:stretch>
          </p:blipFill>
          <p:spPr bwMode="auto">
            <a:xfrm>
              <a:off x="5196053" y="3506570"/>
              <a:ext cx="608540" cy="589180"/>
            </a:xfrm>
            <a:prstGeom prst="rect">
              <a:avLst/>
            </a:prstGeom>
            <a:solidFill>
              <a:srgbClr val="008272"/>
            </a:solidFill>
          </p:spPr>
        </p:pic>
      </p:grpSp>
      <p:cxnSp>
        <p:nvCxnSpPr>
          <p:cNvPr id="418" name="Straight Arrow Connector 417"/>
          <p:cNvCxnSpPr/>
          <p:nvPr/>
        </p:nvCxnSpPr>
        <p:spPr>
          <a:xfrm flipV="1">
            <a:off x="2760691" y="3545813"/>
            <a:ext cx="256641" cy="357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10" name="Rectangle 209"/>
          <p:cNvSpPr/>
          <p:nvPr>
            <p:custDataLst>
              <p:tags r:id="rId3"/>
            </p:custDataLst>
          </p:nvPr>
        </p:nvSpPr>
        <p:spPr bwMode="auto">
          <a:xfrm>
            <a:off x="6663890" y="1522860"/>
            <a:ext cx="4999733" cy="559562"/>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pPr>
            <a:r>
              <a:rPr lang="en-US" sz="2856" dirty="0">
                <a:gradFill flip="none" rotWithShape="1">
                  <a:gsLst>
                    <a:gs pos="0">
                      <a:srgbClr val="FFFFFF"/>
                    </a:gs>
                    <a:gs pos="100000">
                      <a:srgbClr val="FFFFFF"/>
                    </a:gs>
                  </a:gsLst>
                  <a:lin ang="5400000" scaled="0"/>
                  <a:tileRect/>
                </a:gradFill>
                <a:latin typeface="Segoe UI Light"/>
              </a:rPr>
              <a:t>Start Small Linearly Scale OUT</a:t>
            </a:r>
          </a:p>
        </p:txBody>
      </p:sp>
    </p:spTree>
    <p:extLst>
      <p:ext uri="{BB962C8B-B14F-4D97-AF65-F5344CB8AC3E}">
        <p14:creationId xmlns:p14="http://schemas.microsoft.com/office/powerpoint/2010/main" val="1866917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6"/>
                                        </p:tgtEl>
                                        <p:attrNameLst>
                                          <p:attrName>style.visibility</p:attrName>
                                        </p:attrNameLst>
                                      </p:cBhvr>
                                      <p:to>
                                        <p:strVal val="visible"/>
                                      </p:to>
                                    </p:set>
                                  </p:childTnLst>
                                </p:cTn>
                              </p:par>
                            </p:childTnLst>
                          </p:cTn>
                        </p:par>
                        <p:par>
                          <p:cTn id="37" fill="hold">
                            <p:stCondLst>
                              <p:cond delay="0"/>
                            </p:stCondLst>
                            <p:childTnLst>
                              <p:par>
                                <p:cTn id="38" presetID="2" presetClass="entr" presetSubtype="2" decel="100000" fill="hold" grpId="0" nodeType="afterEffect">
                                  <p:stCondLst>
                                    <p:cond delay="0"/>
                                  </p:stCondLst>
                                  <p:childTnLst>
                                    <p:set>
                                      <p:cBhvr>
                                        <p:cTn id="39" dur="1" fill="hold">
                                          <p:stCondLst>
                                            <p:cond delay="0"/>
                                          </p:stCondLst>
                                        </p:cTn>
                                        <p:tgtEl>
                                          <p:spTgt spid="209"/>
                                        </p:tgtEl>
                                        <p:attrNameLst>
                                          <p:attrName>style.visibility</p:attrName>
                                        </p:attrNameLst>
                                      </p:cBhvr>
                                      <p:to>
                                        <p:strVal val="visible"/>
                                      </p:to>
                                    </p:set>
                                    <p:anim calcmode="lin" valueType="num">
                                      <p:cBhvr additive="base">
                                        <p:cTn id="40" dur="750" fill="hold"/>
                                        <p:tgtEl>
                                          <p:spTgt spid="209"/>
                                        </p:tgtEl>
                                        <p:attrNameLst>
                                          <p:attrName>ppt_x</p:attrName>
                                        </p:attrNameLst>
                                      </p:cBhvr>
                                      <p:tavLst>
                                        <p:tav tm="0">
                                          <p:val>
                                            <p:strVal val="1+#ppt_w/2"/>
                                          </p:val>
                                        </p:tav>
                                        <p:tav tm="100000">
                                          <p:val>
                                            <p:strVal val="#ppt_x"/>
                                          </p:val>
                                        </p:tav>
                                      </p:tavLst>
                                    </p:anim>
                                    <p:anim calcmode="lin" valueType="num">
                                      <p:cBhvr additive="base">
                                        <p:cTn id="41" dur="750" fill="hold"/>
                                        <p:tgtEl>
                                          <p:spTgt spid="209"/>
                                        </p:tgtEl>
                                        <p:attrNameLst>
                                          <p:attrName>ppt_y</p:attrName>
                                        </p:attrNameLst>
                                      </p:cBhvr>
                                      <p:tavLst>
                                        <p:tav tm="0">
                                          <p:val>
                                            <p:strVal val="#ppt_y"/>
                                          </p:val>
                                        </p:tav>
                                        <p:tav tm="100000">
                                          <p:val>
                                            <p:strVal val="#ppt_y"/>
                                          </p:val>
                                        </p:tav>
                                      </p:tavLst>
                                    </p:anim>
                                  </p:childTnLst>
                                </p:cTn>
                              </p:par>
                            </p:childTnLst>
                          </p:cTn>
                        </p:par>
                        <p:par>
                          <p:cTn id="42" fill="hold">
                            <p:stCondLst>
                              <p:cond delay="750"/>
                            </p:stCondLst>
                            <p:childTnLst>
                              <p:par>
                                <p:cTn id="43" presetID="2" presetClass="entr" presetSubtype="2" decel="10000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1+#ppt_w/2"/>
                                          </p:val>
                                        </p:tav>
                                        <p:tav tm="100000">
                                          <p:val>
                                            <p:strVal val="#ppt_x"/>
                                          </p:val>
                                        </p:tav>
                                      </p:tavLst>
                                    </p:anim>
                                    <p:anim calcmode="lin" valueType="num">
                                      <p:cBhvr additive="base">
                                        <p:cTn id="46" dur="500" fill="hold"/>
                                        <p:tgtEl>
                                          <p:spTgt spid="26"/>
                                        </p:tgtEl>
                                        <p:attrNameLst>
                                          <p:attrName>ppt_y</p:attrName>
                                        </p:attrNameLst>
                                      </p:cBhvr>
                                      <p:tavLst>
                                        <p:tav tm="0">
                                          <p:val>
                                            <p:strVal val="#ppt_y"/>
                                          </p:val>
                                        </p:tav>
                                        <p:tav tm="100000">
                                          <p:val>
                                            <p:strVal val="#ppt_y"/>
                                          </p:val>
                                        </p:tav>
                                      </p:tavLst>
                                    </p:anim>
                                  </p:childTnLst>
                                </p:cTn>
                              </p:par>
                            </p:childTnLst>
                          </p:cTn>
                        </p:par>
                        <p:par>
                          <p:cTn id="47" fill="hold">
                            <p:stCondLst>
                              <p:cond delay="1250"/>
                            </p:stCondLst>
                            <p:childTnLst>
                              <p:par>
                                <p:cTn id="48" presetID="2" presetClass="entr" presetSubtype="2" decel="100000" fill="hold" grpId="0" nodeType="afterEffect">
                                  <p:stCondLst>
                                    <p:cond delay="0"/>
                                  </p:stCondLst>
                                  <p:childTnLst>
                                    <p:set>
                                      <p:cBhvr>
                                        <p:cTn id="49" dur="1" fill="hold">
                                          <p:stCondLst>
                                            <p:cond delay="0"/>
                                          </p:stCondLst>
                                        </p:cTn>
                                        <p:tgtEl>
                                          <p:spTgt spid="261"/>
                                        </p:tgtEl>
                                        <p:attrNameLst>
                                          <p:attrName>style.visibility</p:attrName>
                                        </p:attrNameLst>
                                      </p:cBhvr>
                                      <p:to>
                                        <p:strVal val="visible"/>
                                      </p:to>
                                    </p:set>
                                    <p:anim calcmode="lin" valueType="num">
                                      <p:cBhvr additive="base">
                                        <p:cTn id="50" dur="500" fill="hold"/>
                                        <p:tgtEl>
                                          <p:spTgt spid="261"/>
                                        </p:tgtEl>
                                        <p:attrNameLst>
                                          <p:attrName>ppt_x</p:attrName>
                                        </p:attrNameLst>
                                      </p:cBhvr>
                                      <p:tavLst>
                                        <p:tav tm="0">
                                          <p:val>
                                            <p:strVal val="1+#ppt_w/2"/>
                                          </p:val>
                                        </p:tav>
                                        <p:tav tm="100000">
                                          <p:val>
                                            <p:strVal val="#ppt_x"/>
                                          </p:val>
                                        </p:tav>
                                      </p:tavLst>
                                    </p:anim>
                                    <p:anim calcmode="lin" valueType="num">
                                      <p:cBhvr additive="base">
                                        <p:cTn id="51" dur="500" fill="hold"/>
                                        <p:tgtEl>
                                          <p:spTgt spid="2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animBg="1"/>
      <p:bldP spid="29" grpId="0"/>
      <p:bldP spid="216" grpId="0"/>
      <p:bldP spid="207" grpId="0" animBg="1"/>
      <p:bldP spid="416" grpId="0" animBg="1"/>
      <p:bldP spid="417" grpId="0" animBg="1"/>
      <p:bldP spid="214" grpId="0"/>
      <p:bldP spid="419" grpId="0"/>
      <p:bldP spid="26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3"/>
          <a:stretch>
            <a:fillRect/>
          </a:stretch>
        </p:blipFill>
        <p:spPr>
          <a:xfrm>
            <a:off x="3082538" y="1724806"/>
            <a:ext cx="1468284" cy="4814219"/>
          </a:xfrm>
          <a:prstGeom prst="rect">
            <a:avLst/>
          </a:prstGeom>
        </p:spPr>
      </p:pic>
      <p:sp>
        <p:nvSpPr>
          <p:cNvPr id="2" name="Title 1"/>
          <p:cNvSpPr>
            <a:spLocks noGrp="1"/>
          </p:cNvSpPr>
          <p:nvPr>
            <p:ph type="title"/>
          </p:nvPr>
        </p:nvSpPr>
        <p:spPr/>
        <p:txBody>
          <a:bodyPr/>
          <a:lstStyle/>
          <a:p>
            <a:r>
              <a:rPr lang="en-US" dirty="0"/>
              <a:t>Scaling Out Your Data to Petabytes</a:t>
            </a:r>
            <a:endParaRPr lang="en-GB" dirty="0"/>
          </a:p>
        </p:txBody>
      </p:sp>
      <p:pic>
        <p:nvPicPr>
          <p:cNvPr id="10" name="Picture 9"/>
          <p:cNvPicPr>
            <a:picLocks noChangeAspect="1"/>
          </p:cNvPicPr>
          <p:nvPr/>
        </p:nvPicPr>
        <p:blipFill>
          <a:blip r:embed="rId4"/>
          <a:stretch>
            <a:fillRect/>
          </a:stretch>
        </p:blipFill>
        <p:spPr>
          <a:xfrm>
            <a:off x="3093134" y="1724807"/>
            <a:ext cx="1468284" cy="4814219"/>
          </a:xfrm>
          <a:prstGeom prst="rect">
            <a:avLst/>
          </a:prstGeom>
        </p:spPr>
      </p:pic>
      <p:pic>
        <p:nvPicPr>
          <p:cNvPr id="11" name="Picture 10"/>
          <p:cNvPicPr>
            <a:picLocks noChangeAspect="1"/>
          </p:cNvPicPr>
          <p:nvPr/>
        </p:nvPicPr>
        <p:blipFill>
          <a:blip r:embed="rId5"/>
          <a:stretch>
            <a:fillRect/>
          </a:stretch>
        </p:blipFill>
        <p:spPr>
          <a:xfrm>
            <a:off x="4561418" y="1724807"/>
            <a:ext cx="1468284" cy="4814219"/>
          </a:xfrm>
          <a:prstGeom prst="rect">
            <a:avLst/>
          </a:prstGeom>
        </p:spPr>
      </p:pic>
      <p:pic>
        <p:nvPicPr>
          <p:cNvPr id="14" name="Picture 13"/>
          <p:cNvPicPr>
            <a:picLocks noChangeAspect="1"/>
          </p:cNvPicPr>
          <p:nvPr/>
        </p:nvPicPr>
        <p:blipFill>
          <a:blip r:embed="rId5"/>
          <a:stretch>
            <a:fillRect/>
          </a:stretch>
        </p:blipFill>
        <p:spPr>
          <a:xfrm>
            <a:off x="6029703" y="1724807"/>
            <a:ext cx="1468284" cy="4814219"/>
          </a:xfrm>
          <a:prstGeom prst="rect">
            <a:avLst/>
          </a:prstGeom>
        </p:spPr>
      </p:pic>
      <p:pic>
        <p:nvPicPr>
          <p:cNvPr id="15" name="Picture 14"/>
          <p:cNvPicPr>
            <a:picLocks noChangeAspect="1"/>
          </p:cNvPicPr>
          <p:nvPr/>
        </p:nvPicPr>
        <p:blipFill>
          <a:blip r:embed="rId5"/>
          <a:stretch>
            <a:fillRect/>
          </a:stretch>
        </p:blipFill>
        <p:spPr>
          <a:xfrm>
            <a:off x="7497987" y="1724807"/>
            <a:ext cx="1468284" cy="4814219"/>
          </a:xfrm>
          <a:prstGeom prst="rect">
            <a:avLst/>
          </a:prstGeom>
        </p:spPr>
      </p:pic>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910776" y="5733689"/>
            <a:ext cx="735716" cy="54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910776" y="4994516"/>
            <a:ext cx="735716" cy="54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927702" y="4255342"/>
            <a:ext cx="735716" cy="54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910776" y="3516169"/>
            <a:ext cx="735716" cy="54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descr="\\MAGNUM\Projects\Microsoft\Cloud Power FY12\Design\Icons\PNGs\Cloud_on_your_terms.png"/>
          <p:cNvPicPr>
            <a:picLocks noChangeAspect="1" noChangeArrowheads="1"/>
          </p:cNvPicPr>
          <p:nvPr/>
        </p:nvPicPr>
        <p:blipFill rotWithShape="1">
          <a:blip r:embed="rId7" cstate="print">
            <a:lum bright="100000"/>
          </a:blip>
          <a:srcRect t="13225" b="13766"/>
          <a:stretch/>
        </p:blipFill>
        <p:spPr bwMode="auto">
          <a:xfrm>
            <a:off x="6395986" y="3492381"/>
            <a:ext cx="742046" cy="591956"/>
          </a:xfrm>
          <a:prstGeom prst="rect">
            <a:avLst/>
          </a:prstGeom>
          <a:noFill/>
          <a:ln>
            <a:noFill/>
          </a:ln>
        </p:spPr>
      </p:pic>
      <p:pic>
        <p:nvPicPr>
          <p:cNvPr id="23" name="Picture 2" descr="\\MAGNUM\Projects\Microsoft\Cloud Power FY12\Design\Icons\PNGs\Cloud_on_your_terms.png"/>
          <p:cNvPicPr>
            <a:picLocks noChangeAspect="1" noChangeArrowheads="1"/>
          </p:cNvPicPr>
          <p:nvPr/>
        </p:nvPicPr>
        <p:blipFill rotWithShape="1">
          <a:blip r:embed="rId7" cstate="print">
            <a:lum bright="100000"/>
          </a:blip>
          <a:srcRect t="13225" b="13766"/>
          <a:stretch/>
        </p:blipFill>
        <p:spPr bwMode="auto">
          <a:xfrm>
            <a:off x="6389656" y="4231554"/>
            <a:ext cx="742046" cy="591956"/>
          </a:xfrm>
          <a:prstGeom prst="rect">
            <a:avLst/>
          </a:prstGeom>
          <a:noFill/>
          <a:ln>
            <a:noFill/>
          </a:ln>
        </p:spPr>
      </p:pic>
      <p:pic>
        <p:nvPicPr>
          <p:cNvPr id="30" name="Picture 2" descr="\\MAGNUM\Projects\Microsoft\Cloud Power FY12\Design\Icons\PNGs\Cloud_on_your_terms.png"/>
          <p:cNvPicPr>
            <a:picLocks noChangeAspect="1" noChangeArrowheads="1"/>
          </p:cNvPicPr>
          <p:nvPr/>
        </p:nvPicPr>
        <p:blipFill rotWithShape="1">
          <a:blip r:embed="rId7" cstate="print">
            <a:lum bright="100000"/>
          </a:blip>
          <a:srcRect t="13225" b="13766"/>
          <a:stretch/>
        </p:blipFill>
        <p:spPr bwMode="auto">
          <a:xfrm>
            <a:off x="7857940" y="3492381"/>
            <a:ext cx="742046" cy="591956"/>
          </a:xfrm>
          <a:prstGeom prst="rect">
            <a:avLst/>
          </a:prstGeom>
          <a:noFill/>
          <a:ln>
            <a:noFill/>
          </a:ln>
        </p:spPr>
      </p:pic>
      <p:pic>
        <p:nvPicPr>
          <p:cNvPr id="31" name="Picture 2" descr="\\MAGNUM\Projects\Microsoft\Cloud Power FY12\Design\Icons\PNGs\Cloud_on_your_terms.png"/>
          <p:cNvPicPr>
            <a:picLocks noChangeAspect="1" noChangeArrowheads="1"/>
          </p:cNvPicPr>
          <p:nvPr/>
        </p:nvPicPr>
        <p:blipFill rotWithShape="1">
          <a:blip r:embed="rId7" cstate="print">
            <a:lum bright="100000"/>
          </a:blip>
          <a:srcRect t="13225" b="13766"/>
          <a:stretch/>
        </p:blipFill>
        <p:spPr bwMode="auto">
          <a:xfrm>
            <a:off x="7851610" y="4231554"/>
            <a:ext cx="742046" cy="591956"/>
          </a:xfrm>
          <a:prstGeom prst="rect">
            <a:avLst/>
          </a:prstGeom>
          <a:noFill/>
          <a:ln>
            <a:noFill/>
          </a:ln>
        </p:spPr>
      </p:pic>
      <p:pic>
        <p:nvPicPr>
          <p:cNvPr id="32" name="Picture 2" descr="\\MAGNUM\Projects\Microsoft\Cloud Power FY12\Design\Icons\PNGs\Cloud_on_your_terms.png"/>
          <p:cNvPicPr>
            <a:picLocks noChangeAspect="1" noChangeArrowheads="1"/>
          </p:cNvPicPr>
          <p:nvPr/>
        </p:nvPicPr>
        <p:blipFill rotWithShape="1">
          <a:blip r:embed="rId7" cstate="print">
            <a:lum bright="100000"/>
          </a:blip>
          <a:srcRect t="13225" b="13766"/>
          <a:stretch/>
        </p:blipFill>
        <p:spPr bwMode="auto">
          <a:xfrm>
            <a:off x="7851610" y="4970726"/>
            <a:ext cx="742046" cy="591956"/>
          </a:xfrm>
          <a:prstGeom prst="rect">
            <a:avLst/>
          </a:prstGeom>
          <a:noFill/>
          <a:ln>
            <a:noFill/>
          </a:ln>
        </p:spPr>
      </p:pic>
      <p:pic>
        <p:nvPicPr>
          <p:cNvPr id="33" name="Picture 2" descr="\\MAGNUM\Projects\Microsoft\Cloud Power FY12\Design\Icons\PNGs\Cloud_on_your_terms.png"/>
          <p:cNvPicPr>
            <a:picLocks noChangeAspect="1" noChangeArrowheads="1"/>
          </p:cNvPicPr>
          <p:nvPr/>
        </p:nvPicPr>
        <p:blipFill rotWithShape="1">
          <a:blip r:embed="rId7" cstate="print">
            <a:lum bright="100000"/>
          </a:blip>
          <a:srcRect t="13225" b="13766"/>
          <a:stretch/>
        </p:blipFill>
        <p:spPr bwMode="auto">
          <a:xfrm>
            <a:off x="7851610" y="5709899"/>
            <a:ext cx="742046" cy="591956"/>
          </a:xfrm>
          <a:prstGeom prst="rect">
            <a:avLst/>
          </a:prstGeom>
          <a:noFill/>
          <a:ln>
            <a:noFill/>
          </a:ln>
        </p:spPr>
      </p:pic>
      <p:pic>
        <p:nvPicPr>
          <p:cNvPr id="40"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378435" y="5733689"/>
            <a:ext cx="735716" cy="54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378435" y="4994516"/>
            <a:ext cx="735716" cy="54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descr="\\MAGNUM\Projects\Microsoft\Cloud Power FY12\Design\Icons\PNGs\Cloud_on_your_terms.png"/>
          <p:cNvPicPr>
            <a:picLocks noChangeAspect="1" noChangeArrowheads="1"/>
          </p:cNvPicPr>
          <p:nvPr/>
        </p:nvPicPr>
        <p:blipFill rotWithShape="1">
          <a:blip r:embed="rId7" cstate="print">
            <a:lum bright="100000"/>
          </a:blip>
          <a:srcRect t="13225" b="13766"/>
          <a:stretch/>
        </p:blipFill>
        <p:spPr bwMode="auto">
          <a:xfrm>
            <a:off x="5189063" y="2287484"/>
            <a:ext cx="174211" cy="138975"/>
          </a:xfrm>
          <a:prstGeom prst="rect">
            <a:avLst/>
          </a:prstGeom>
          <a:noFill/>
          <a:ln>
            <a:noFill/>
          </a:ln>
        </p:spPr>
      </p:pic>
      <p:pic>
        <p:nvPicPr>
          <p:cNvPr id="47" name="Picture 2" descr="\\MAGNUM\Projects\Microsoft\Cloud Power FY12\Design\Icons\PNGs\Cloud_on_your_terms.png"/>
          <p:cNvPicPr>
            <a:picLocks noChangeAspect="1" noChangeArrowheads="1"/>
          </p:cNvPicPr>
          <p:nvPr/>
        </p:nvPicPr>
        <p:blipFill rotWithShape="1">
          <a:blip r:embed="rId7" cstate="print">
            <a:lum bright="100000"/>
          </a:blip>
          <a:srcRect t="13225" b="13766"/>
          <a:stretch/>
        </p:blipFill>
        <p:spPr bwMode="auto">
          <a:xfrm>
            <a:off x="6676739" y="2284238"/>
            <a:ext cx="174211" cy="138975"/>
          </a:xfrm>
          <a:prstGeom prst="rect">
            <a:avLst/>
          </a:prstGeom>
          <a:noFill/>
          <a:ln>
            <a:noFill/>
          </a:ln>
        </p:spPr>
      </p:pic>
      <p:pic>
        <p:nvPicPr>
          <p:cNvPr id="48" name="Picture 2" descr="\\MAGNUM\Projects\Microsoft\Cloud Power FY12\Design\Icons\PNGs\Cloud_on_your_terms.png"/>
          <p:cNvPicPr>
            <a:picLocks noChangeAspect="1" noChangeArrowheads="1"/>
          </p:cNvPicPr>
          <p:nvPr/>
        </p:nvPicPr>
        <p:blipFill rotWithShape="1">
          <a:blip r:embed="rId7" cstate="print">
            <a:lum bright="100000"/>
          </a:blip>
          <a:srcRect t="13225" b="13766"/>
          <a:stretch/>
        </p:blipFill>
        <p:spPr bwMode="auto">
          <a:xfrm>
            <a:off x="8145023" y="2290703"/>
            <a:ext cx="174211" cy="138975"/>
          </a:xfrm>
          <a:prstGeom prst="rect">
            <a:avLst/>
          </a:prstGeom>
          <a:noFill/>
          <a:ln>
            <a:noFill/>
          </a:ln>
        </p:spPr>
      </p:pic>
      <p:pic>
        <p:nvPicPr>
          <p:cNvPr id="26" name="Picture 2" descr="\\MAGNUM\Projects\Microsoft\Cloud Power FY12\Design\Icons\PNGs\Cloud_on_your_terms.png"/>
          <p:cNvPicPr>
            <a:picLocks noChangeAspect="1" noChangeArrowheads="1"/>
          </p:cNvPicPr>
          <p:nvPr/>
        </p:nvPicPr>
        <p:blipFill rotWithShape="1">
          <a:blip r:embed="rId7" cstate="print">
            <a:lum bright="100000"/>
          </a:blip>
          <a:srcRect t="13225" b="13766"/>
          <a:stretch/>
        </p:blipFill>
        <p:spPr bwMode="auto">
          <a:xfrm>
            <a:off x="3470639" y="3468591"/>
            <a:ext cx="742046" cy="591956"/>
          </a:xfrm>
          <a:prstGeom prst="rect">
            <a:avLst/>
          </a:prstGeom>
          <a:noFill/>
          <a:ln>
            <a:noFill/>
          </a:ln>
        </p:spPr>
      </p:pic>
      <p:pic>
        <p:nvPicPr>
          <p:cNvPr id="27" name="Picture 2" descr="\\MAGNUM\Projects\Microsoft\Cloud Power FY12\Design\Icons\PNGs\Cloud_on_your_terms.png"/>
          <p:cNvPicPr>
            <a:picLocks noChangeAspect="1" noChangeArrowheads="1"/>
          </p:cNvPicPr>
          <p:nvPr/>
        </p:nvPicPr>
        <p:blipFill rotWithShape="1">
          <a:blip r:embed="rId7" cstate="print">
            <a:lum bright="100000"/>
          </a:blip>
          <a:srcRect t="13225" b="13766"/>
          <a:stretch/>
        </p:blipFill>
        <p:spPr bwMode="auto">
          <a:xfrm>
            <a:off x="3464309" y="4207763"/>
            <a:ext cx="742046" cy="591956"/>
          </a:xfrm>
          <a:prstGeom prst="rect">
            <a:avLst/>
          </a:prstGeom>
          <a:noFill/>
          <a:ln>
            <a:noFill/>
          </a:ln>
        </p:spPr>
      </p:pic>
      <p:pic>
        <p:nvPicPr>
          <p:cNvPr id="28" name="Picture 2" descr="\\MAGNUM\Projects\Microsoft\Cloud Power FY12\Design\Icons\PNGs\Cloud_on_your_terms.png"/>
          <p:cNvPicPr>
            <a:picLocks noChangeAspect="1" noChangeArrowheads="1"/>
          </p:cNvPicPr>
          <p:nvPr/>
        </p:nvPicPr>
        <p:blipFill rotWithShape="1">
          <a:blip r:embed="rId7" cstate="print">
            <a:lum bright="100000"/>
          </a:blip>
          <a:srcRect t="13225" b="13766"/>
          <a:stretch/>
        </p:blipFill>
        <p:spPr bwMode="auto">
          <a:xfrm>
            <a:off x="3464309" y="4946936"/>
            <a:ext cx="742046" cy="591956"/>
          </a:xfrm>
          <a:prstGeom prst="rect">
            <a:avLst/>
          </a:prstGeom>
          <a:noFill/>
          <a:ln>
            <a:noFill/>
          </a:ln>
        </p:spPr>
      </p:pic>
      <p:pic>
        <p:nvPicPr>
          <p:cNvPr id="29" name="Picture 2" descr="\\MAGNUM\Projects\Microsoft\Cloud Power FY12\Design\Icons\PNGs\Cloud_on_your_terms.png"/>
          <p:cNvPicPr>
            <a:picLocks noChangeAspect="1" noChangeArrowheads="1"/>
          </p:cNvPicPr>
          <p:nvPr/>
        </p:nvPicPr>
        <p:blipFill rotWithShape="1">
          <a:blip r:embed="rId7" cstate="print">
            <a:lum bright="100000"/>
          </a:blip>
          <a:srcRect t="13225" b="13766"/>
          <a:stretch/>
        </p:blipFill>
        <p:spPr bwMode="auto">
          <a:xfrm>
            <a:off x="3464309" y="5686109"/>
            <a:ext cx="742046" cy="591956"/>
          </a:xfrm>
          <a:prstGeom prst="rect">
            <a:avLst/>
          </a:prstGeom>
          <a:noFill/>
          <a:ln>
            <a:noFill/>
          </a:ln>
        </p:spPr>
      </p:pic>
      <p:pic>
        <p:nvPicPr>
          <p:cNvPr id="44"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721608" y="2509497"/>
            <a:ext cx="211337" cy="15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descr="\\MAGNUM\Projects\Microsoft\Cloud Power FY12\Design\Icons\PNGs\Cloud_on_your_terms.png"/>
          <p:cNvPicPr>
            <a:picLocks noChangeAspect="1" noChangeArrowheads="1"/>
          </p:cNvPicPr>
          <p:nvPr/>
        </p:nvPicPr>
        <p:blipFill rotWithShape="1">
          <a:blip r:embed="rId7" cstate="print">
            <a:lum bright="100000"/>
          </a:blip>
          <a:srcRect t="13225" b="13766"/>
          <a:stretch/>
        </p:blipFill>
        <p:spPr bwMode="auto">
          <a:xfrm>
            <a:off x="3740171" y="2288466"/>
            <a:ext cx="174211" cy="138975"/>
          </a:xfrm>
          <a:prstGeom prst="rect">
            <a:avLst/>
          </a:prstGeom>
          <a:noFill/>
          <a:ln>
            <a:noFill/>
          </a:ln>
        </p:spPr>
      </p:pic>
      <p:sp>
        <p:nvSpPr>
          <p:cNvPr id="52" name="Right Arrow 51"/>
          <p:cNvSpPr/>
          <p:nvPr/>
        </p:nvSpPr>
        <p:spPr>
          <a:xfrm>
            <a:off x="1247970" y="3526232"/>
            <a:ext cx="1468284" cy="1468284"/>
          </a:xfrm>
          <a:prstGeom prst="right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835" dirty="0">
                <a:solidFill>
                  <a:srgbClr val="FFFFFF"/>
                </a:solidFill>
              </a:rPr>
              <a:t>Extend</a:t>
            </a:r>
          </a:p>
        </p:txBody>
      </p:sp>
    </p:spTree>
    <p:extLst>
      <p:ext uri="{BB962C8B-B14F-4D97-AF65-F5344CB8AC3E}">
        <p14:creationId xmlns:p14="http://schemas.microsoft.com/office/powerpoint/2010/main" val="2744792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par>
                          <p:cTn id="45" fill="hold">
                            <p:stCondLst>
                              <p:cond delay="2000"/>
                            </p:stCondLst>
                            <p:childTnLst>
                              <p:par>
                                <p:cTn id="46" presetID="10" presetClass="entr" presetSubtype="0" fill="hold"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par>
                          <p:cTn id="53" fill="hold">
                            <p:stCondLst>
                              <p:cond delay="3000"/>
                            </p:stCondLst>
                            <p:childTnLst>
                              <p:par>
                                <p:cTn id="54" presetID="10" presetClass="entr" presetSubtype="0" fill="hold" nodeType="after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childTnLst>
                          </p:cTn>
                        </p:par>
                        <p:par>
                          <p:cTn id="57" fill="hold">
                            <p:stCondLst>
                              <p:cond delay="35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0"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10"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par>
                                <p:cTn id="67" presetID="10"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childTnLst>
                          </p:cTn>
                        </p:par>
                        <p:par>
                          <p:cTn id="76" fill="hold">
                            <p:stCondLst>
                              <p:cond delay="4000"/>
                            </p:stCondLst>
                            <p:childTnLst>
                              <p:par>
                                <p:cTn id="77" presetID="10" presetClass="entr" presetSubtype="0" fill="hold" nodeType="after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childTnLst>
                          </p:cTn>
                        </p:par>
                        <p:par>
                          <p:cTn id="80" fill="hold">
                            <p:stCondLst>
                              <p:cond delay="4500"/>
                            </p:stCondLst>
                            <p:childTnLst>
                              <p:par>
                                <p:cTn id="81" presetID="10" presetClass="entr" presetSubtype="0" fill="hold" nodeType="after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par>
                          <p:cTn id="84" fill="hold">
                            <p:stCondLst>
                              <p:cond delay="5000"/>
                            </p:stCondLst>
                            <p:childTnLst>
                              <p:par>
                                <p:cTn id="85" presetID="10" presetClass="entr" presetSubtype="0" fill="hold" nodeType="after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500"/>
                                        <p:tgtEl>
                                          <p:spTgt spid="15"/>
                                        </p:tgtEl>
                                      </p:cBhvr>
                                    </p:animEffect>
                                  </p:childTnLst>
                                </p:cTn>
                              </p:par>
                            </p:childTnLst>
                          </p:cTn>
                        </p:par>
                        <p:par>
                          <p:cTn id="88" fill="hold">
                            <p:stCondLst>
                              <p:cond delay="5500"/>
                            </p:stCondLst>
                            <p:childTnLst>
                              <p:par>
                                <p:cTn id="89" presetID="10" presetClass="entr" presetSubtype="0" fill="hold" nodeType="after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fade">
                                      <p:cBhvr>
                                        <p:cTn id="91" dur="500"/>
                                        <p:tgtEl>
                                          <p:spTgt spid="48"/>
                                        </p:tgtEl>
                                      </p:cBhvr>
                                    </p:animEffect>
                                  </p:childTnLst>
                                </p:cTn>
                              </p:par>
                            </p:childTnLst>
                          </p:cTn>
                        </p:par>
                        <p:par>
                          <p:cTn id="92" fill="hold">
                            <p:stCondLst>
                              <p:cond delay="6000"/>
                            </p:stCondLst>
                            <p:childTnLst>
                              <p:par>
                                <p:cTn id="93" presetID="10" presetClass="entr" presetSubtype="0" fill="hold" nodeType="after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500"/>
                                        <p:tgtEl>
                                          <p:spTgt spid="33"/>
                                        </p:tgtEl>
                                      </p:cBhvr>
                                    </p:animEffect>
                                  </p:childTnLst>
                                </p:cTn>
                              </p:par>
                              <p:par>
                                <p:cTn id="96" presetID="10" presetClass="entr" presetSubtype="0" fill="hold" nodeType="with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500"/>
                                        <p:tgtEl>
                                          <p:spTgt spid="32"/>
                                        </p:tgtEl>
                                      </p:cBhvr>
                                    </p:animEffect>
                                  </p:childTnLst>
                                </p:cTn>
                              </p:par>
                            </p:childTnLst>
                          </p:cTn>
                        </p:par>
                        <p:par>
                          <p:cTn id="99" fill="hold">
                            <p:stCondLst>
                              <p:cond delay="6500"/>
                            </p:stCondLst>
                            <p:childTnLst>
                              <p:par>
                                <p:cTn id="100" presetID="10" presetClass="entr" presetSubtype="0" fill="hold" nodeType="after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fade">
                                      <p:cBhvr>
                                        <p:cTn id="102" dur="500"/>
                                        <p:tgtEl>
                                          <p:spTgt spid="31"/>
                                        </p:tgtEl>
                                      </p:cBhvr>
                                    </p:animEffect>
                                  </p:childTnLst>
                                </p:cTn>
                              </p:par>
                              <p:par>
                                <p:cTn id="103" presetID="10" presetClass="entr" presetSubtype="0" fill="hold" nodeType="with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48" y="233151"/>
            <a:ext cx="11370961" cy="762786"/>
          </a:xfrm>
        </p:spPr>
        <p:txBody>
          <a:bodyPr/>
          <a:lstStyle/>
          <a:p>
            <a:r>
              <a:rPr lang="en-US" dirty="0"/>
              <a:t>Internet of Things (</a:t>
            </a:r>
            <a:r>
              <a:rPr lang="en-US" dirty="0" err="1"/>
              <a:t>IoT</a:t>
            </a:r>
            <a:r>
              <a:rPr lang="en-US" dirty="0" smtClean="0"/>
              <a:t>) - Microsoft</a:t>
            </a:r>
            <a:endParaRPr lang="en-US" dirty="0"/>
          </a:p>
        </p:txBody>
      </p:sp>
      <p:sp>
        <p:nvSpPr>
          <p:cNvPr id="3" name="Text Placeholder 2"/>
          <p:cNvSpPr>
            <a:spLocks noGrp="1"/>
          </p:cNvSpPr>
          <p:nvPr>
            <p:ph type="body" sz="quarter" idx="10"/>
          </p:nvPr>
        </p:nvSpPr>
        <p:spPr>
          <a:xfrm>
            <a:off x="531947" y="1336733"/>
            <a:ext cx="11370961" cy="5473236"/>
          </a:xfrm>
          <a:noFill/>
        </p:spPr>
        <p:txBody>
          <a:bodyPr/>
          <a:lstStyle/>
          <a:p>
            <a:pPr marL="0" indent="0">
              <a:lnSpc>
                <a:spcPct val="100000"/>
              </a:lnSpc>
              <a:spcBef>
                <a:spcPts val="1836"/>
              </a:spcBef>
              <a:buNone/>
            </a:pPr>
            <a:r>
              <a:rPr lang="en-US" b="1" dirty="0">
                <a:solidFill>
                  <a:srgbClr val="FFC000"/>
                </a:solidFill>
              </a:rPr>
              <a:t>With </a:t>
            </a:r>
            <a:r>
              <a:rPr lang="en-US" b="1" dirty="0" smtClean="0">
                <a:solidFill>
                  <a:srgbClr val="FFC000"/>
                </a:solidFill>
              </a:rPr>
              <a:t>Microsoft, </a:t>
            </a:r>
            <a:r>
              <a:rPr lang="en-US" b="1" dirty="0">
                <a:solidFill>
                  <a:srgbClr val="FFC000"/>
                </a:solidFill>
              </a:rPr>
              <a:t>you can do the following: </a:t>
            </a:r>
            <a:endParaRPr lang="en-US" b="1" dirty="0" smtClean="0">
              <a:solidFill>
                <a:srgbClr val="FFC000"/>
              </a:solidFill>
            </a:endParaRPr>
          </a:p>
          <a:p>
            <a:pPr>
              <a:lnSpc>
                <a:spcPct val="100000"/>
              </a:lnSpc>
              <a:spcBef>
                <a:spcPts val="1836"/>
              </a:spcBef>
              <a:buFont typeface="Arial" panose="020B0604020202020204" pitchFamily="34" charset="0"/>
              <a:buChar char="•"/>
            </a:pPr>
            <a:r>
              <a:rPr lang="en-US" b="1" dirty="0"/>
              <a:t>Build on what already works </a:t>
            </a:r>
            <a:endParaRPr lang="en-US" b="1" dirty="0" smtClean="0"/>
          </a:p>
          <a:p>
            <a:pPr>
              <a:lnSpc>
                <a:spcPct val="100000"/>
              </a:lnSpc>
              <a:spcBef>
                <a:spcPts val="1836"/>
              </a:spcBef>
              <a:buFont typeface="Arial" panose="020B0604020202020204" pitchFamily="34" charset="0"/>
              <a:buChar char="•"/>
            </a:pPr>
            <a:r>
              <a:rPr lang="en-US" b="1" dirty="0"/>
              <a:t>Lean on trusted support and expertise </a:t>
            </a:r>
            <a:endParaRPr lang="en-US" b="1" dirty="0" smtClean="0"/>
          </a:p>
          <a:p>
            <a:pPr>
              <a:lnSpc>
                <a:spcPct val="100000"/>
              </a:lnSpc>
              <a:spcBef>
                <a:spcPts val="1836"/>
              </a:spcBef>
              <a:buFont typeface="Arial" panose="020B0604020202020204" pitchFamily="34" charset="0"/>
              <a:buChar char="•"/>
            </a:pPr>
            <a:r>
              <a:rPr lang="en-US" b="1" dirty="0"/>
              <a:t>Unlock innovation with a cohesive platform and skilled </a:t>
            </a:r>
            <a:r>
              <a:rPr lang="en-US" b="1" dirty="0" smtClean="0"/>
              <a:t>partners</a:t>
            </a:r>
          </a:p>
          <a:p>
            <a:pPr marL="824118" indent="-544015">
              <a:lnSpc>
                <a:spcPct val="100000"/>
              </a:lnSpc>
              <a:spcBef>
                <a:spcPts val="1836"/>
              </a:spcBef>
              <a:buNone/>
            </a:pPr>
            <a:r>
              <a:rPr lang="en-US" b="1" dirty="0" smtClean="0">
                <a:sym typeface="Wingdings" panose="05000000000000000000" pitchFamily="2" charset="2"/>
              </a:rPr>
              <a:t></a:t>
            </a:r>
            <a:r>
              <a:rPr lang="en-US" sz="3672" b="1" dirty="0">
                <a:solidFill>
                  <a:srgbClr val="FFC000"/>
                </a:solidFill>
              </a:rPr>
              <a:t>Microsoft’s Analytic Platform System is the perfect backbone for storing </a:t>
            </a:r>
            <a:r>
              <a:rPr lang="en-US" sz="3672" b="1" dirty="0" err="1">
                <a:solidFill>
                  <a:srgbClr val="FFC000"/>
                </a:solidFill>
              </a:rPr>
              <a:t>IoT</a:t>
            </a:r>
            <a:r>
              <a:rPr lang="en-US" sz="3672" b="1" dirty="0">
                <a:solidFill>
                  <a:srgbClr val="FFC000"/>
                </a:solidFill>
              </a:rPr>
              <a:t>-data</a:t>
            </a:r>
            <a:endParaRPr lang="en-US" sz="3672" dirty="0">
              <a:solidFill>
                <a:srgbClr val="FFC000"/>
              </a:solidFill>
            </a:endParaRPr>
          </a:p>
        </p:txBody>
      </p:sp>
    </p:spTree>
    <p:extLst>
      <p:ext uri="{BB962C8B-B14F-4D97-AF65-F5344CB8AC3E}">
        <p14:creationId xmlns:p14="http://schemas.microsoft.com/office/powerpoint/2010/main" val="615081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028" y="1733878"/>
            <a:ext cx="12070012" cy="1071062"/>
          </a:xfrm>
        </p:spPr>
        <p:txBody>
          <a:bodyPr/>
          <a:lstStyle/>
          <a:p>
            <a:pPr lvl="0">
              <a:spcBef>
                <a:spcPts val="2400"/>
              </a:spcBef>
            </a:pPr>
            <a:r>
              <a:rPr lang="en-US" sz="3600" dirty="0" smtClean="0">
                <a:solidFill>
                  <a:schemeClr val="accent4">
                    <a:lumMod val="60000"/>
                    <a:lumOff val="40000"/>
                  </a:schemeClr>
                </a:solidFill>
              </a:rPr>
              <a:t>DBI-B311</a:t>
            </a:r>
            <a:r>
              <a:rPr lang="en-US" sz="3600" dirty="0" smtClean="0">
                <a:gradFill>
                  <a:gsLst>
                    <a:gs pos="1250">
                      <a:schemeClr val="tx1"/>
                    </a:gs>
                    <a:gs pos="100000">
                      <a:schemeClr val="tx1"/>
                    </a:gs>
                  </a:gsLst>
                  <a:lin ang="5400000" scaled="0"/>
                </a:gradFill>
              </a:rPr>
              <a:t> Microsoft Analytics Platform System – Deep Dive </a:t>
            </a:r>
            <a:br>
              <a:rPr lang="en-US" sz="3600" dirty="0" smtClean="0">
                <a:gradFill>
                  <a:gsLst>
                    <a:gs pos="1250">
                      <a:schemeClr val="tx1"/>
                    </a:gs>
                    <a:gs pos="100000">
                      <a:schemeClr val="tx1"/>
                    </a:gs>
                  </a:gsLst>
                  <a:lin ang="5400000" scaled="0"/>
                </a:gradFill>
              </a:rPr>
            </a:br>
            <a:r>
              <a:rPr lang="en-US" sz="2800" dirty="0" smtClean="0">
                <a:solidFill>
                  <a:srgbClr val="FFC000"/>
                </a:solidFill>
              </a:rPr>
              <a:t>(Thursday, </a:t>
            </a:r>
            <a:r>
              <a:rPr lang="en-US" sz="2800" dirty="0">
                <a:solidFill>
                  <a:srgbClr val="FFC000"/>
                </a:solidFill>
              </a:rPr>
              <a:t>October </a:t>
            </a:r>
            <a:r>
              <a:rPr lang="en-US" sz="2800" dirty="0" smtClean="0">
                <a:solidFill>
                  <a:srgbClr val="FFC000"/>
                </a:solidFill>
              </a:rPr>
              <a:t>30 12:00 </a:t>
            </a:r>
            <a:r>
              <a:rPr lang="en-US" sz="2800" dirty="0">
                <a:solidFill>
                  <a:srgbClr val="FFC000"/>
                </a:solidFill>
              </a:rPr>
              <a:t>PM-1:15 PM </a:t>
            </a:r>
            <a:r>
              <a:rPr lang="en-US" sz="2800" dirty="0" smtClean="0">
                <a:solidFill>
                  <a:srgbClr val="FFC000"/>
                </a:solidFill>
              </a:rPr>
              <a:t>)</a:t>
            </a:r>
            <a:endParaRPr lang="en-US" sz="3600" dirty="0">
              <a:solidFill>
                <a:srgbClr val="FFC000"/>
              </a:solidFill>
            </a:endParaRPr>
          </a:p>
        </p:txBody>
      </p:sp>
      <p:sp>
        <p:nvSpPr>
          <p:cNvPr id="2" name="Title 1"/>
          <p:cNvSpPr>
            <a:spLocks noGrp="1"/>
          </p:cNvSpPr>
          <p:nvPr>
            <p:ph type="title"/>
          </p:nvPr>
        </p:nvSpPr>
        <p:spPr/>
        <p:txBody>
          <a:bodyPr/>
          <a:lstStyle/>
          <a:p>
            <a:r>
              <a:rPr lang="en-US" dirty="0" smtClean="0"/>
              <a:t>Related content</a:t>
            </a:r>
            <a:endParaRPr lang="en-US" dirty="0"/>
          </a:p>
        </p:txBody>
      </p:sp>
      <p:sp>
        <p:nvSpPr>
          <p:cNvPr id="10" name="Text Placeholder 7"/>
          <p:cNvSpPr txBox="1">
            <a:spLocks/>
          </p:cNvSpPr>
          <p:nvPr/>
        </p:nvSpPr>
        <p:spPr>
          <a:xfrm>
            <a:off x="267028" y="3196104"/>
            <a:ext cx="12070012" cy="109876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68217A"/>
              </a:buClr>
            </a:pPr>
            <a:r>
              <a:rPr lang="en-US" sz="3800" dirty="0">
                <a:solidFill>
                  <a:srgbClr val="009E49">
                    <a:lumMod val="60000"/>
                    <a:lumOff val="40000"/>
                  </a:srgbClr>
                </a:solidFill>
              </a:rPr>
              <a:t>DBI-B337</a:t>
            </a:r>
            <a:r>
              <a:rPr lang="en-US" sz="3800" dirty="0">
                <a:gradFill>
                  <a:gsLst>
                    <a:gs pos="1250">
                      <a:srgbClr val="FFFFFF"/>
                    </a:gs>
                    <a:gs pos="100000">
                      <a:srgbClr val="FFFFFF"/>
                    </a:gs>
                  </a:gsLst>
                  <a:lin ang="5400000" scaled="0"/>
                </a:gradFill>
              </a:rPr>
              <a:t> </a:t>
            </a:r>
            <a:r>
              <a:rPr lang="en-US" sz="3800" dirty="0" err="1">
                <a:gradFill>
                  <a:gsLst>
                    <a:gs pos="1250">
                      <a:srgbClr val="FFFFFF"/>
                    </a:gs>
                    <a:gs pos="100000">
                      <a:srgbClr val="FFFFFF"/>
                    </a:gs>
                  </a:gsLst>
                  <a:lin ang="5400000" scaled="0"/>
                </a:gradFill>
              </a:rPr>
              <a:t>Polybase</a:t>
            </a:r>
            <a:r>
              <a:rPr lang="en-US" sz="3800" dirty="0">
                <a:gradFill>
                  <a:gsLst>
                    <a:gs pos="1250">
                      <a:srgbClr val="FFFFFF"/>
                    </a:gs>
                    <a:gs pos="100000">
                      <a:srgbClr val="FFFFFF"/>
                    </a:gs>
                  </a:gsLst>
                  <a:lin ang="5400000" scaled="0"/>
                </a:gradFill>
              </a:rPr>
              <a:t> in the Modern Data </a:t>
            </a:r>
            <a:r>
              <a:rPr lang="en-US" sz="3800" dirty="0" smtClean="0">
                <a:gradFill>
                  <a:gsLst>
                    <a:gs pos="1250">
                      <a:srgbClr val="FFFFFF"/>
                    </a:gs>
                    <a:gs pos="100000">
                      <a:srgbClr val="FFFFFF"/>
                    </a:gs>
                  </a:gsLst>
                  <a:lin ang="5400000" scaled="0"/>
                </a:gradFill>
              </a:rPr>
              <a:t>Warehouse </a:t>
            </a:r>
            <a:br>
              <a:rPr lang="en-US" sz="3800" dirty="0" smtClean="0">
                <a:gradFill>
                  <a:gsLst>
                    <a:gs pos="1250">
                      <a:srgbClr val="FFFFFF"/>
                    </a:gs>
                    <a:gs pos="100000">
                      <a:srgbClr val="FFFFFF"/>
                    </a:gs>
                  </a:gsLst>
                  <a:lin ang="5400000" scaled="0"/>
                </a:gradFill>
              </a:rPr>
            </a:br>
            <a:r>
              <a:rPr lang="en-US" sz="2800" dirty="0" smtClean="0">
                <a:solidFill>
                  <a:srgbClr val="FFC000"/>
                </a:solidFill>
              </a:rPr>
              <a:t>(Friday, </a:t>
            </a:r>
            <a:r>
              <a:rPr lang="en-US" sz="2800" dirty="0">
                <a:solidFill>
                  <a:srgbClr val="FFC000"/>
                </a:solidFill>
              </a:rPr>
              <a:t>October 31 8:30 AM - 9:45 AM)</a:t>
            </a:r>
            <a:endParaRPr lang="en-US" sz="3800" dirty="0">
              <a:solidFill>
                <a:srgbClr val="FFC000"/>
              </a:solidFill>
            </a:endParaRPr>
          </a:p>
        </p:txBody>
      </p:sp>
    </p:spTree>
    <p:extLst>
      <p:ext uri="{BB962C8B-B14F-4D97-AF65-F5344CB8AC3E}">
        <p14:creationId xmlns:p14="http://schemas.microsoft.com/office/powerpoint/2010/main" val="10801040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3" presetClass="path" presetSubtype="0" decel="100000" fill="hold" grpId="1" nodeType="withEffect">
                                  <p:stCondLst>
                                    <p:cond delay="250"/>
                                  </p:stCondLst>
                                  <p:childTnLst>
                                    <p:animMotion origin="layout" path="M -0.02413 -6.8089E-8 L 2.26704E-6 -6.8089E-8 " pathEditMode="relative" rAng="0" ptsTypes="AA">
                                      <p:cBhvr>
                                        <p:cTn id="14" dur="500" fill="hold"/>
                                        <p:tgtEl>
                                          <p:spTgt spid="10"/>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7070" y="-1"/>
            <a:ext cx="12671044" cy="6994526"/>
          </a:xfrm>
          <a:prstGeom prst="rect">
            <a:avLst/>
          </a:prstGeom>
        </p:spPr>
      </p:pic>
      <p:sp>
        <p:nvSpPr>
          <p:cNvPr id="2" name="Rectangle 1"/>
          <p:cNvSpPr/>
          <p:nvPr/>
        </p:nvSpPr>
        <p:spPr bwMode="auto">
          <a:xfrm>
            <a:off x="5296969" y="-116577"/>
            <a:ext cx="7137006" cy="7227676"/>
          </a:xfrm>
          <a:prstGeom prst="rect">
            <a:avLst/>
          </a:prstGeom>
          <a:gradFill>
            <a:gsLst>
              <a:gs pos="14000">
                <a:schemeClr val="bg1"/>
              </a:gs>
              <a:gs pos="100000">
                <a:schemeClr val="bg1">
                  <a:alpha val="0"/>
                </a:schemeClr>
              </a:gs>
            </a:gsLst>
            <a:lin ang="10800000" scaled="0"/>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505050"/>
                  </a:gs>
                  <a:gs pos="100000">
                    <a:srgbClr val="505050"/>
                  </a:gs>
                </a:gsLst>
                <a:lin ang="5400000" scaled="0"/>
              </a:gradFill>
            </a:endParaRPr>
          </a:p>
        </p:txBody>
      </p:sp>
      <p:sp>
        <p:nvSpPr>
          <p:cNvPr id="4" name="TextBox 3"/>
          <p:cNvSpPr txBox="1"/>
          <p:nvPr/>
        </p:nvSpPr>
        <p:spPr>
          <a:xfrm>
            <a:off x="6098453" y="1907792"/>
            <a:ext cx="6698371" cy="1069104"/>
          </a:xfrm>
          <a:prstGeom prst="rect">
            <a:avLst/>
          </a:prstGeom>
        </p:spPr>
        <p:txBody>
          <a:bodyPr vert="horz" wrap="square" lIns="0" tIns="0" rIns="0" bIns="0" rtlCol="0">
            <a:spAutoFit/>
          </a:bodyPr>
          <a:lstStyle/>
          <a:p>
            <a:pPr>
              <a:lnSpc>
                <a:spcPts val="8159"/>
              </a:lnSpc>
            </a:pPr>
            <a:r>
              <a:rPr lang="en-US" sz="9791" spc="-102" dirty="0">
                <a:ln w="3175">
                  <a:noFill/>
                </a:ln>
                <a:gradFill>
                  <a:gsLst>
                    <a:gs pos="0">
                      <a:srgbClr val="FBFBFB"/>
                    </a:gs>
                    <a:gs pos="86000">
                      <a:srgbClr val="FBFBFB"/>
                    </a:gs>
                  </a:gsLst>
                  <a:lin ang="5400000" scaled="0"/>
                </a:gradFill>
                <a:latin typeface="Segoe UI Light"/>
                <a:cs typeface="Segoe Light"/>
              </a:rPr>
              <a:t>Questions?</a:t>
            </a:r>
          </a:p>
        </p:txBody>
      </p:sp>
    </p:spTree>
    <p:extLst>
      <p:ext uri="{BB962C8B-B14F-4D97-AF65-F5344CB8AC3E}">
        <p14:creationId xmlns:p14="http://schemas.microsoft.com/office/powerpoint/2010/main" val="245279484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872" y="1213174"/>
            <a:ext cx="12068300" cy="724987"/>
          </a:xfrm>
        </p:spPr>
        <p:txBody>
          <a:bodyPr/>
          <a:lstStyle/>
          <a:p>
            <a:pPr>
              <a:spcBef>
                <a:spcPts val="2400"/>
              </a:spcBef>
            </a:pPr>
            <a:r>
              <a:rPr lang="en-US" sz="3799" dirty="0">
                <a:gradFill>
                  <a:gsLst>
                    <a:gs pos="1250">
                      <a:schemeClr val="tx1"/>
                    </a:gs>
                    <a:gs pos="100000">
                      <a:schemeClr val="tx1"/>
                    </a:gs>
                  </a:gsLst>
                  <a:lin ang="5400000" scaled="0"/>
                </a:gradFill>
              </a:rPr>
              <a:t>27 Hands on Labs + 8 Instructor Led Labs in Hall 7</a:t>
            </a:r>
          </a:p>
        </p:txBody>
      </p:sp>
      <p:sp>
        <p:nvSpPr>
          <p:cNvPr id="2" name="Title 1"/>
          <p:cNvSpPr>
            <a:spLocks noGrp="1"/>
          </p:cNvSpPr>
          <p:nvPr>
            <p:ph type="title"/>
          </p:nvPr>
        </p:nvSpPr>
        <p:spPr/>
        <p:txBody>
          <a:bodyPr/>
          <a:lstStyle/>
          <a:p>
            <a:r>
              <a:rPr lang="en-US" dirty="0" smtClean="0"/>
              <a:t>DBI Track resources</a:t>
            </a:r>
            <a:endParaRPr lang="en-US" dirty="0"/>
          </a:p>
        </p:txBody>
      </p:sp>
      <p:sp>
        <p:nvSpPr>
          <p:cNvPr id="10" name="Text Placeholder 7"/>
          <p:cNvSpPr txBox="1">
            <a:spLocks/>
          </p:cNvSpPr>
          <p:nvPr/>
        </p:nvSpPr>
        <p:spPr>
          <a:xfrm>
            <a:off x="267872" y="2232734"/>
            <a:ext cx="12068300" cy="1341309"/>
          </a:xfrm>
          <a:prstGeom prst="rect">
            <a:avLst/>
          </a:prstGeom>
        </p:spPr>
        <p:txBody>
          <a:bodyPr vert="horz" wrap="square" lIns="146283" tIns="91427" rIns="146283" bIns="91427"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34" indent="-342834" defTabSz="932563">
              <a:spcBef>
                <a:spcPts val="2400"/>
              </a:spcBef>
              <a:buClr>
                <a:srgbClr val="68217A"/>
              </a:buClr>
            </a:pPr>
            <a:r>
              <a:rPr lang="en-US" sz="3799" dirty="0">
                <a:gradFill>
                  <a:gsLst>
                    <a:gs pos="1250">
                      <a:srgbClr val="FFFFFF"/>
                    </a:gs>
                    <a:gs pos="100000">
                      <a:srgbClr val="FFFFFF"/>
                    </a:gs>
                  </a:gsLst>
                  <a:lin ang="5400000" scaled="0"/>
                </a:gradFill>
              </a:rPr>
              <a:t>Free SQL Server 2014 Technical Overview e-book</a:t>
            </a:r>
          </a:p>
          <a:p>
            <a:pPr marL="246102" lvl="1" indent="0" defTabSz="932563">
              <a:spcBef>
                <a:spcPts val="2400"/>
              </a:spcBef>
              <a:buClr>
                <a:srgbClr val="68217A"/>
              </a:buClr>
              <a:buNone/>
            </a:pPr>
            <a:r>
              <a:rPr lang="en-US" sz="2167" u="sng" dirty="0">
                <a:solidFill>
                  <a:srgbClr val="FFFF00"/>
                </a:solidFill>
                <a:latin typeface="Segoe UI Light"/>
                <a:hlinkClick r:id="rId4"/>
              </a:rPr>
              <a:t>microsoft.com/sqlserver</a:t>
            </a:r>
            <a:r>
              <a:rPr lang="en-US" sz="2167" dirty="0">
                <a:solidFill>
                  <a:srgbClr val="0072C6">
                    <a:lumMod val="60000"/>
                    <a:lumOff val="40000"/>
                  </a:srgbClr>
                </a:solidFill>
                <a:latin typeface="Segoe UI Light"/>
              </a:rPr>
              <a:t> and </a:t>
            </a:r>
            <a:r>
              <a:rPr lang="en-US" sz="2167" u="sng" dirty="0">
                <a:solidFill>
                  <a:srgbClr val="FFFF00"/>
                </a:solidFill>
                <a:latin typeface="Segoe UI Light"/>
                <a:hlinkClick r:id="rId5"/>
              </a:rPr>
              <a:t>Amazon Kindle Store</a:t>
            </a:r>
            <a:endParaRPr lang="en-US" sz="2167" u="sng" dirty="0">
              <a:solidFill>
                <a:srgbClr val="FFFF00"/>
              </a:solidFill>
              <a:latin typeface="Segoe UI Light"/>
            </a:endParaRPr>
          </a:p>
        </p:txBody>
      </p:sp>
      <p:sp>
        <p:nvSpPr>
          <p:cNvPr id="11" name="Text Placeholder 7"/>
          <p:cNvSpPr txBox="1">
            <a:spLocks/>
          </p:cNvSpPr>
          <p:nvPr/>
        </p:nvSpPr>
        <p:spPr>
          <a:xfrm>
            <a:off x="267872" y="3556818"/>
            <a:ext cx="12068300" cy="1341309"/>
          </a:xfrm>
          <a:prstGeom prst="rect">
            <a:avLst/>
          </a:prstGeom>
        </p:spPr>
        <p:txBody>
          <a:bodyPr vert="horz" wrap="square" lIns="146283" tIns="91427" rIns="146283" bIns="91427"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34" indent="-342834" defTabSz="932563">
              <a:spcBef>
                <a:spcPts val="2400"/>
              </a:spcBef>
              <a:buClr>
                <a:srgbClr val="68217A"/>
              </a:buClr>
            </a:pPr>
            <a:r>
              <a:rPr lang="en-US" sz="3799" dirty="0">
                <a:gradFill>
                  <a:gsLst>
                    <a:gs pos="1250">
                      <a:srgbClr val="FFFFFF"/>
                    </a:gs>
                    <a:gs pos="100000">
                      <a:srgbClr val="FFFFFF"/>
                    </a:gs>
                  </a:gsLst>
                  <a:lin ang="5400000" scaled="0"/>
                </a:gradFill>
              </a:rPr>
              <a:t>Free online training at Microsoft Virtual Academy</a:t>
            </a:r>
          </a:p>
          <a:p>
            <a:pPr marL="246102" lvl="1" indent="0" defTabSz="932563">
              <a:spcBef>
                <a:spcPts val="2400"/>
              </a:spcBef>
              <a:buClr>
                <a:srgbClr val="68217A"/>
              </a:buClr>
              <a:buNone/>
            </a:pPr>
            <a:r>
              <a:rPr lang="en-US" sz="2167" u="sng" dirty="0">
                <a:solidFill>
                  <a:srgbClr val="0072C6">
                    <a:lumMod val="60000"/>
                    <a:lumOff val="40000"/>
                  </a:srgbClr>
                </a:solidFill>
                <a:latin typeface="Segoe UI Light"/>
                <a:hlinkClick r:id="rId6"/>
              </a:rPr>
              <a:t>microsoftvirtualacademy.com</a:t>
            </a:r>
            <a:r>
              <a:rPr lang="en-US" sz="2167" dirty="0">
                <a:solidFill>
                  <a:srgbClr val="0072C6">
                    <a:lumMod val="60000"/>
                    <a:lumOff val="40000"/>
                  </a:srgbClr>
                </a:solidFill>
                <a:latin typeface="Segoe UI Light"/>
                <a:hlinkClick r:id="rId6"/>
              </a:rPr>
              <a:t> </a:t>
            </a:r>
            <a:endParaRPr lang="en-US" sz="2167" dirty="0">
              <a:solidFill>
                <a:srgbClr val="0072C6">
                  <a:lumMod val="60000"/>
                  <a:lumOff val="40000"/>
                </a:srgbClr>
              </a:solidFill>
              <a:latin typeface="Segoe UI Light"/>
            </a:endParaRPr>
          </a:p>
        </p:txBody>
      </p:sp>
      <p:sp>
        <p:nvSpPr>
          <p:cNvPr id="12" name="Text Placeholder 7"/>
          <p:cNvSpPr txBox="1">
            <a:spLocks/>
          </p:cNvSpPr>
          <p:nvPr/>
        </p:nvSpPr>
        <p:spPr>
          <a:xfrm>
            <a:off x="267872" y="4899941"/>
            <a:ext cx="12068300" cy="1341309"/>
          </a:xfrm>
          <a:prstGeom prst="rect">
            <a:avLst/>
          </a:prstGeom>
        </p:spPr>
        <p:txBody>
          <a:bodyPr vert="horz" wrap="square" lIns="146283" tIns="91427" rIns="146283" bIns="91427"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34" indent="-342834" defTabSz="932563">
              <a:spcBef>
                <a:spcPts val="2400"/>
              </a:spcBef>
              <a:buClr>
                <a:srgbClr val="68217A"/>
              </a:buClr>
            </a:pPr>
            <a:r>
              <a:rPr lang="en-US" sz="3799" dirty="0">
                <a:gradFill>
                  <a:gsLst>
                    <a:gs pos="1250">
                      <a:srgbClr val="FFFFFF"/>
                    </a:gs>
                    <a:gs pos="100000">
                      <a:srgbClr val="FFFFFF"/>
                    </a:gs>
                  </a:gsLst>
                  <a:lin ang="5400000" scaled="0"/>
                </a:gradFill>
              </a:rPr>
              <a:t>Try new Azure data services previews!</a:t>
            </a:r>
          </a:p>
          <a:p>
            <a:pPr marL="246102" lvl="1" indent="0" defTabSz="932563">
              <a:spcBef>
                <a:spcPts val="2400"/>
              </a:spcBef>
              <a:buClr>
                <a:srgbClr val="68217A"/>
              </a:buClr>
              <a:buNone/>
            </a:pPr>
            <a:r>
              <a:rPr lang="en-US" sz="2167" dirty="0">
                <a:solidFill>
                  <a:srgbClr val="FFFF00"/>
                </a:solidFill>
                <a:latin typeface="Segoe UI Light"/>
                <a:hlinkClick r:id="rId7"/>
              </a:rPr>
              <a:t>Azure Machine Learning</a:t>
            </a:r>
            <a:r>
              <a:rPr lang="en-US" sz="2167" dirty="0">
                <a:solidFill>
                  <a:srgbClr val="0072C6">
                    <a:lumMod val="60000"/>
                    <a:lumOff val="40000"/>
                  </a:srgbClr>
                </a:solidFill>
                <a:latin typeface="Segoe UI Light"/>
              </a:rPr>
              <a:t>,</a:t>
            </a:r>
            <a:r>
              <a:rPr lang="en-US" sz="2167" dirty="0">
                <a:solidFill>
                  <a:srgbClr val="FFFF00"/>
                </a:solidFill>
                <a:latin typeface="Segoe UI Light"/>
              </a:rPr>
              <a:t> </a:t>
            </a:r>
            <a:r>
              <a:rPr lang="en-US" sz="2167" dirty="0">
                <a:solidFill>
                  <a:srgbClr val="FFFF00"/>
                </a:solidFill>
                <a:latin typeface="Segoe UI Light"/>
                <a:hlinkClick r:id="rId8" action="ppaction://hlinkfile"/>
              </a:rPr>
              <a:t>DocumentDB</a:t>
            </a:r>
            <a:r>
              <a:rPr lang="en-US" sz="2167" dirty="0">
                <a:solidFill>
                  <a:srgbClr val="0072C6">
                    <a:lumMod val="60000"/>
                    <a:lumOff val="40000"/>
                  </a:srgbClr>
                </a:solidFill>
                <a:latin typeface="Segoe UI Light"/>
              </a:rPr>
              <a:t>, and </a:t>
            </a:r>
            <a:r>
              <a:rPr lang="en-US" sz="2167" dirty="0">
                <a:solidFill>
                  <a:srgbClr val="FFFF00"/>
                </a:solidFill>
                <a:latin typeface="Segoe UI Light"/>
                <a:hlinkClick r:id="rId8" action="ppaction://hlinkfile"/>
              </a:rPr>
              <a:t>Stream Analytics </a:t>
            </a:r>
            <a:endParaRPr lang="en-US" sz="2167" dirty="0">
              <a:solidFill>
                <a:srgbClr val="FFFF00"/>
              </a:solidFill>
              <a:latin typeface="Segoe UI Light"/>
            </a:endParaRPr>
          </a:p>
        </p:txBody>
      </p:sp>
    </p:spTree>
    <p:extLst>
      <p:ext uri="{BB962C8B-B14F-4D97-AF65-F5344CB8AC3E}">
        <p14:creationId xmlns:p14="http://schemas.microsoft.com/office/powerpoint/2010/main" val="24322624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3" presetClass="path" presetSubtype="0" decel="100000" fill="hold" grpId="1" nodeType="withEffect">
                                  <p:stCondLst>
                                    <p:cond delay="250"/>
                                  </p:stCondLst>
                                  <p:childTnLst>
                                    <p:animMotion origin="layout" path="M -0.02413 -6.8089E-8 L 2.26704E-6 -6.8089E-8 " pathEditMode="relative" rAng="0" ptsTypes="AA">
                                      <p:cBhvr>
                                        <p:cTn id="14" dur="500" fill="hold"/>
                                        <p:tgtEl>
                                          <p:spTgt spid="10"/>
                                        </p:tgtEl>
                                        <p:attrNameLst>
                                          <p:attrName>ppt_x</p:attrName>
                                          <p:attrName>ppt_y</p:attrName>
                                        </p:attrNameLst>
                                      </p:cBhvr>
                                      <p:rCtr x="1200" y="0"/>
                                    </p:animMotion>
                                  </p:childTnLst>
                                </p:cTn>
                              </p:par>
                              <p:par>
                                <p:cTn id="15" presetID="10"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63" presetClass="path" presetSubtype="0" decel="100000" fill="hold" grpId="1" nodeType="withEffect">
                                  <p:stCondLst>
                                    <p:cond delay="500"/>
                                  </p:stCondLst>
                                  <p:childTnLst>
                                    <p:animMotion origin="layout" path="M -0.02413 2.57376E-6 L 2.26704E-6 2.57376E-6 " pathEditMode="relative" rAng="0" ptsTypes="AA">
                                      <p:cBhvr>
                                        <p:cTn id="19" dur="500" fill="hold"/>
                                        <p:tgtEl>
                                          <p:spTgt spid="11"/>
                                        </p:tgtEl>
                                        <p:attrNameLst>
                                          <p:attrName>ppt_x</p:attrName>
                                          <p:attrName>ppt_y</p:attrName>
                                        </p:attrNameLst>
                                      </p:cBhvr>
                                      <p:rCtr x="1200" y="0"/>
                                    </p:animMotion>
                                  </p:childTnLst>
                                </p:cTn>
                              </p:par>
                              <p:par>
                                <p:cTn id="20" presetID="10" presetClass="entr" presetSubtype="0" fill="hold" grpId="0" nodeType="withEffect">
                                  <p:stCondLst>
                                    <p:cond delay="7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63" presetClass="path" presetSubtype="0" decel="100000" fill="hold" grpId="1" nodeType="withEffect">
                                  <p:stCondLst>
                                    <p:cond delay="750"/>
                                  </p:stCondLst>
                                  <p:childTnLst>
                                    <p:animMotion origin="layout" path="M -0.02413 2.17885E-6 L 2.26704E-6 2.17885E-6 " pathEditMode="relative" rAng="0" ptsTypes="AA">
                                      <p:cBhvr>
                                        <p:cTn id="24" dur="500" fill="hold"/>
                                        <p:tgtEl>
                                          <p:spTgt spid="12"/>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1" grpId="0"/>
      <p:bldP spid="11" grpId="1"/>
      <p:bldP spid="12" grpId="0"/>
      <p:bldP spid="12"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4"/>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chemeClr val="bg1"/>
                      </a:gs>
                      <a:gs pos="100000">
                        <a:schemeClr val="bg1"/>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hlinkClick r:id="rId5"/>
                </a:rPr>
                <a:t>http://channel9.msdn.com/Events/TechEd</a:t>
              </a:r>
              <a:endParaRPr lang="en-US" dirty="0"/>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grpSp>
        <p:nvGrpSpPr>
          <p:cNvPr id="3" name="Group 2"/>
          <p:cNvGrpSpPr/>
          <p:nvPr/>
        </p:nvGrpSpPr>
        <p:grpSpPr>
          <a:xfrm>
            <a:off x="5987589" y="3946350"/>
            <a:ext cx="5491447" cy="2734059"/>
            <a:chOff x="5987589" y="3946350"/>
            <a:chExt cx="5491447" cy="2734059"/>
          </a:xfrm>
        </p:grpSpPr>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7"/>
                  </a:rPr>
                  <a:t>http</a:t>
                </a:r>
                <a:r>
                  <a:rPr lang="en-US" dirty="0" smtClean="0">
                    <a:solidFill>
                      <a:srgbClr val="FFFFFF"/>
                    </a:solidFill>
                    <a:hlinkClick r:id="rId7"/>
                  </a:rPr>
                  <a:t>://developer.microsoft.com </a:t>
                </a:r>
                <a:endParaRPr lang="en-US" dirty="0">
                  <a:solidFill>
                    <a:srgbClr val="FFFFFF"/>
                  </a:solidFill>
                </a:endParaRPr>
              </a:p>
            </p:txBody>
          </p:sp>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25352562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750"/>
                                        <p:tgtEl>
                                          <p:spTgt spid="3"/>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Complete An Evaluation Form</a:t>
            </a:r>
            <a:br>
              <a:rPr lang="en-US" dirty="0"/>
            </a:br>
            <a:r>
              <a:rPr lang="en-US" sz="4400" dirty="0"/>
              <a:t>Your input is important</a:t>
            </a:r>
            <a:r>
              <a:rPr lang="en-US" sz="4400" dirty="0" smtClean="0"/>
              <a:t>!</a:t>
            </a:r>
            <a:endParaRPr lang="en-US" dirty="0"/>
          </a:p>
        </p:txBody>
      </p:sp>
      <p:sp>
        <p:nvSpPr>
          <p:cNvPr id="9" name="Text Placeholder 2"/>
          <p:cNvSpPr txBox="1">
            <a:spLocks/>
          </p:cNvSpPr>
          <p:nvPr/>
        </p:nvSpPr>
        <p:spPr>
          <a:xfrm>
            <a:off x="207934" y="2568267"/>
            <a:ext cx="4023956" cy="12937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spcBef>
                <a:spcPts val="0"/>
              </a:spcBef>
              <a:buClr>
                <a:srgbClr val="FFFFFF"/>
              </a:buClr>
              <a:buFontTx/>
              <a:buNone/>
            </a:pPr>
            <a:r>
              <a:rPr lang="en-US" sz="2800" u="sng" dirty="0">
                <a:gradFill>
                  <a:gsLst>
                    <a:gs pos="1250">
                      <a:srgbClr val="FFFFFF"/>
                    </a:gs>
                    <a:gs pos="100000">
                      <a:srgbClr val="FFFFFF"/>
                    </a:gs>
                  </a:gsLst>
                  <a:lin ang="5400000" scaled="0"/>
                </a:gradFill>
              </a:rPr>
              <a:t>TechEd Schedule Builder </a:t>
            </a:r>
            <a:endParaRPr lang="en-US" sz="2800" u="sng" dirty="0" smtClean="0">
              <a:gradFill>
                <a:gsLst>
                  <a:gs pos="1250">
                    <a:srgbClr val="FFFFFF"/>
                  </a:gs>
                  <a:gs pos="100000">
                    <a:srgbClr val="FFFFFF"/>
                  </a:gs>
                </a:gsLst>
                <a:lin ang="5400000" scaled="0"/>
              </a:gradFill>
            </a:endParaRPr>
          </a:p>
          <a:p>
            <a:pPr marL="101600" indent="0" algn="ctr">
              <a:spcBef>
                <a:spcPts val="0"/>
              </a:spcBef>
              <a:buClr>
                <a:srgbClr val="FFFFFF"/>
              </a:buClr>
              <a:buFontTx/>
              <a:buNone/>
            </a:pPr>
            <a:r>
              <a:rPr lang="en-US" sz="2400" dirty="0" smtClean="0">
                <a:gradFill>
                  <a:gsLst>
                    <a:gs pos="1250">
                      <a:srgbClr val="FFFFFF"/>
                    </a:gs>
                    <a:gs pos="100000">
                      <a:srgbClr val="FFFFFF"/>
                    </a:gs>
                  </a:gsLst>
                  <a:lin ang="5400000" scaled="0"/>
                </a:gradFill>
              </a:rPr>
              <a:t>CommNet </a:t>
            </a:r>
            <a:r>
              <a:rPr lang="en-US" sz="2400" dirty="0">
                <a:gradFill>
                  <a:gsLst>
                    <a:gs pos="1250">
                      <a:srgbClr val="FFFFFF"/>
                    </a:gs>
                    <a:gs pos="100000">
                      <a:srgbClr val="FFFFFF"/>
                    </a:gs>
                  </a:gsLst>
                  <a:lin ang="5400000" scaled="0"/>
                </a:gradFill>
              </a:rPr>
              <a:t>station </a:t>
            </a:r>
            <a:r>
              <a:rPr lang="en-US" sz="2400" dirty="0" smtClean="0">
                <a:gradFill>
                  <a:gsLst>
                    <a:gs pos="1250">
                      <a:srgbClr val="FFFFFF"/>
                    </a:gs>
                    <a:gs pos="100000">
                      <a:srgbClr val="FFFFFF"/>
                    </a:gs>
                  </a:gsLst>
                  <a:lin ang="5400000" scaled="0"/>
                </a:gradFill>
              </a:rPr>
              <a:t>or PC</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48042"/>
          <a:stretch/>
        </p:blipFill>
        <p:spPr>
          <a:xfrm>
            <a:off x="4954934" y="3581319"/>
            <a:ext cx="3390998" cy="3421143"/>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86982" y="3581318"/>
            <a:ext cx="3119115" cy="311911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p:cNvSpPr txBox="1">
            <a:spLocks/>
          </p:cNvSpPr>
          <p:nvPr/>
        </p:nvSpPr>
        <p:spPr>
          <a:xfrm>
            <a:off x="4769627" y="2496990"/>
            <a:ext cx="3588183" cy="1548427"/>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lnSpc>
                <a:spcPct val="100000"/>
              </a:lnSpc>
              <a:spcBef>
                <a:spcPts val="0"/>
              </a:spcBef>
              <a:buClr>
                <a:srgbClr val="FFFFFF"/>
              </a:buClr>
              <a:buFontTx/>
              <a:buNone/>
            </a:pPr>
            <a:r>
              <a:rPr lang="en-US" sz="2800" u="sng" dirty="0">
                <a:gradFill>
                  <a:gsLst>
                    <a:gs pos="1250">
                      <a:srgbClr val="FFFFFF"/>
                    </a:gs>
                    <a:gs pos="100000">
                      <a:srgbClr val="FFFFFF"/>
                    </a:gs>
                  </a:gsLst>
                  <a:lin ang="5400000" scaled="0"/>
                </a:gradFill>
              </a:rPr>
              <a:t>TechEd Mobile </a:t>
            </a:r>
            <a:r>
              <a:rPr lang="en-US" sz="2800" u="sng" dirty="0" smtClean="0">
                <a:gradFill>
                  <a:gsLst>
                    <a:gs pos="1250">
                      <a:srgbClr val="FFFFFF"/>
                    </a:gs>
                    <a:gs pos="100000">
                      <a:srgbClr val="FFFFFF"/>
                    </a:gs>
                  </a:gsLst>
                  <a:lin ang="5400000" scaled="0"/>
                </a:gradFill>
              </a:rPr>
              <a:t>app</a:t>
            </a:r>
          </a:p>
          <a:p>
            <a:pPr marL="101600" indent="0" algn="ctr">
              <a:lnSpc>
                <a:spcPct val="100000"/>
              </a:lnSpc>
              <a:spcBef>
                <a:spcPts val="0"/>
              </a:spcBef>
              <a:buClr>
                <a:srgbClr val="FFFFFF"/>
              </a:buClr>
              <a:buFontTx/>
              <a:buNone/>
            </a:pPr>
            <a:r>
              <a:rPr lang="en-US" sz="2400" dirty="0" smtClean="0">
                <a:gradFill>
                  <a:gsLst>
                    <a:gs pos="1250">
                      <a:srgbClr val="FFFFFF"/>
                    </a:gs>
                    <a:gs pos="100000">
                      <a:srgbClr val="FFFFFF"/>
                    </a:gs>
                  </a:gsLst>
                  <a:lin ang="5400000" scaled="0"/>
                </a:gradFill>
              </a:rPr>
              <a:t>Phone or Tablet</a:t>
            </a:r>
            <a:r>
              <a:rPr lang="en-US" sz="2800" u="sng" dirty="0" smtClean="0">
                <a:gradFill>
                  <a:gsLst>
                    <a:gs pos="1250">
                      <a:srgbClr val="FFFFFF"/>
                    </a:gs>
                    <a:gs pos="100000">
                      <a:srgbClr val="FFFFFF"/>
                    </a:gs>
                  </a:gsLst>
                  <a:lin ang="5400000" scaled="0"/>
                </a:gradFill>
              </a:rPr>
              <a:t> </a:t>
            </a:r>
          </a:p>
        </p:txBody>
      </p:sp>
      <p:sp>
        <p:nvSpPr>
          <p:cNvPr id="18" name="Text Placeholder 2"/>
          <p:cNvSpPr txBox="1">
            <a:spLocks/>
          </p:cNvSpPr>
          <p:nvPr/>
        </p:nvSpPr>
        <p:spPr>
          <a:xfrm>
            <a:off x="9036053" y="2495478"/>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spcAft>
                <a:spcPts val="600"/>
              </a:spcAft>
              <a:buClr>
                <a:srgbClr val="FFFFFF"/>
              </a:buClr>
              <a:buFontTx/>
              <a:buNone/>
            </a:pPr>
            <a:r>
              <a:rPr lang="en-US" sz="2800" u="sng" dirty="0" smtClean="0">
                <a:gradFill>
                  <a:gsLst>
                    <a:gs pos="1250">
                      <a:srgbClr val="FFFFFF"/>
                    </a:gs>
                    <a:gs pos="100000">
                      <a:srgbClr val="FFFFFF"/>
                    </a:gs>
                  </a:gsLst>
                  <a:lin ang="5400000" scaled="0"/>
                </a:gradFill>
              </a:rPr>
              <a:t>QR code</a:t>
            </a:r>
          </a:p>
        </p:txBody>
      </p:sp>
      <p:grpSp>
        <p:nvGrpSpPr>
          <p:cNvPr id="5" name="Group 4"/>
          <p:cNvGrpSpPr/>
          <p:nvPr/>
        </p:nvGrpSpPr>
        <p:grpSpPr>
          <a:xfrm>
            <a:off x="387213" y="3526770"/>
            <a:ext cx="4060839" cy="3475692"/>
            <a:chOff x="328598" y="3526770"/>
            <a:chExt cx="4060839" cy="3475692"/>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98" y="3526870"/>
              <a:ext cx="4060839" cy="3475492"/>
            </a:xfrm>
            <a:prstGeom prst="rect">
              <a:avLst/>
            </a:prstGeom>
          </p:spPr>
        </p:pic>
        <p:sp>
          <p:nvSpPr>
            <p:cNvPr id="4" name="Rectangle 3"/>
            <p:cNvSpPr/>
            <p:nvPr/>
          </p:nvSpPr>
          <p:spPr bwMode="auto">
            <a:xfrm>
              <a:off x="328598" y="3526770"/>
              <a:ext cx="4060839" cy="3475692"/>
            </a:xfrm>
            <a:prstGeom prst="rect">
              <a:avLst/>
            </a:prstGeom>
            <a:gradFill flip="none" rotWithShape="1">
              <a:gsLst>
                <a:gs pos="18000">
                  <a:schemeClr val="bg2">
                    <a:alpha val="0"/>
                  </a:schemeClr>
                </a:gs>
                <a:gs pos="59000">
                  <a:srgbClr val="442359">
                    <a:alpha val="50000"/>
                  </a:srgbClr>
                </a:gs>
                <a:gs pos="92000">
                  <a:schemeClr val="bg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841180384"/>
      </p:ext>
    </p:extLst>
  </p:cSld>
  <p:clrMapOvr>
    <a:masterClrMapping/>
  </p:clrMapOvr>
  <p:transition spd="slow">
    <p:push/>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75830" y="1212849"/>
            <a:ext cx="5484814" cy="548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176936"/>
      </p:ext>
    </p:extLst>
  </p:cSld>
  <p:clrMapOvr>
    <a:masterClrMapping/>
  </p:clrMapOvr>
  <p:transition spd="slow">
    <p:push/>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4808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9793" y="3559435"/>
            <a:ext cx="2984331" cy="2984331"/>
            <a:chOff x="1094250" y="3267688"/>
            <a:chExt cx="2926080" cy="2926080"/>
          </a:xfrm>
        </p:grpSpPr>
        <p:pic>
          <p:nvPicPr>
            <p:cNvPr id="35" name="Picture 34"/>
            <p:cNvPicPr>
              <a:picLocks noChangeAspect="1"/>
            </p:cNvPicPr>
            <p:nvPr/>
          </p:nvPicPr>
          <p:blipFill rotWithShape="1">
            <a:blip r:embed="rId3">
              <a:extLst>
                <a:ext uri="{28A0092B-C50C-407E-A947-70E740481C1C}">
                  <a14:useLocalDpi xmlns:a14="http://schemas.microsoft.com/office/drawing/2010/main" val="0"/>
                </a:ext>
              </a:extLst>
            </a:blip>
            <a:srcRect l="9713" r="25253" b="2494"/>
            <a:stretch/>
          </p:blipFill>
          <p:spPr>
            <a:xfrm flipH="1">
              <a:off x="1094250" y="3267688"/>
              <a:ext cx="2926080" cy="2926080"/>
            </a:xfrm>
            <a:prstGeom prst="rect">
              <a:avLst/>
            </a:prstGeom>
          </p:spPr>
        </p:pic>
        <p:sp>
          <p:nvSpPr>
            <p:cNvPr id="36" name="TextBox 35"/>
            <p:cNvSpPr txBox="1"/>
            <p:nvPr/>
          </p:nvSpPr>
          <p:spPr>
            <a:xfrm>
              <a:off x="1094250" y="4858907"/>
              <a:ext cx="2926080" cy="1334861"/>
            </a:xfrm>
            <a:prstGeom prst="rect">
              <a:avLst/>
            </a:prstGeom>
            <a:gradFill flip="none" rotWithShape="1">
              <a:gsLst>
                <a:gs pos="10000">
                  <a:srgbClr val="000000"/>
                </a:gs>
                <a:gs pos="100000">
                  <a:srgbClr val="000000">
                    <a:alpha val="0"/>
                  </a:srgbClr>
                </a:gs>
              </a:gsLst>
              <a:lin ang="16200000" scaled="1"/>
              <a:tileRect/>
            </a:gradFill>
          </p:spPr>
          <p:txBody>
            <a:bodyPr wrap="square" lIns="186521" tIns="139891" rIns="186521" bIns="139891" rtlCol="0" anchor="b">
              <a:noAutofit/>
            </a:bodyPr>
            <a:lstStyle/>
            <a:p>
              <a:pPr defTabSz="1656758" fontAlgn="base">
                <a:lnSpc>
                  <a:spcPct val="85000"/>
                </a:lnSpc>
                <a:spcBef>
                  <a:spcPct val="0"/>
                </a:spcBef>
                <a:spcAft>
                  <a:spcPct val="0"/>
                </a:spcAft>
                <a:defRPr/>
              </a:pPr>
              <a:r>
                <a:rPr lang="en-US" sz="2856" kern="0" dirty="0">
                  <a:gradFill>
                    <a:gsLst>
                      <a:gs pos="0">
                        <a:sysClr val="window" lastClr="FFFFFF"/>
                      </a:gs>
                      <a:gs pos="100000">
                        <a:sysClr val="window" lastClr="FFFFFF"/>
                      </a:gs>
                    </a:gsLst>
                    <a:lin ang="16200000" scaled="0"/>
                  </a:gradFill>
                  <a:latin typeface="Segoe UI Light"/>
                </a:rPr>
                <a:t>Social and web analytics</a:t>
              </a:r>
            </a:p>
          </p:txBody>
        </p:sp>
      </p:grpSp>
      <p:grpSp>
        <p:nvGrpSpPr>
          <p:cNvPr id="8" name="Group 7"/>
          <p:cNvGrpSpPr/>
          <p:nvPr/>
        </p:nvGrpSpPr>
        <p:grpSpPr>
          <a:xfrm>
            <a:off x="4726072" y="3559435"/>
            <a:ext cx="2984331" cy="2984331"/>
            <a:chOff x="4708301" y="2040060"/>
            <a:chExt cx="2926080" cy="2926080"/>
          </a:xfrm>
        </p:grpSpPr>
        <p:pic>
          <p:nvPicPr>
            <p:cNvPr id="38" name="Picture 37"/>
            <p:cNvPicPr>
              <a:picLocks noChangeAspect="1"/>
            </p:cNvPicPr>
            <p:nvPr/>
          </p:nvPicPr>
          <p:blipFill rotWithShape="1">
            <a:blip r:embed="rId4">
              <a:extLst>
                <a:ext uri="{28A0092B-C50C-407E-A947-70E740481C1C}">
                  <a14:useLocalDpi xmlns:a14="http://schemas.microsoft.com/office/drawing/2010/main" val="0"/>
                </a:ext>
              </a:extLst>
            </a:blip>
            <a:srcRect l="19268" t="-183" r="14209"/>
            <a:stretch/>
          </p:blipFill>
          <p:spPr>
            <a:xfrm flipH="1">
              <a:off x="4708301" y="2040060"/>
              <a:ext cx="2926080" cy="2926080"/>
            </a:xfrm>
            <a:prstGeom prst="rect">
              <a:avLst/>
            </a:prstGeom>
          </p:spPr>
        </p:pic>
        <p:sp>
          <p:nvSpPr>
            <p:cNvPr id="40" name="TextBox 39"/>
            <p:cNvSpPr txBox="1"/>
            <p:nvPr/>
          </p:nvSpPr>
          <p:spPr>
            <a:xfrm>
              <a:off x="4708301" y="3631279"/>
              <a:ext cx="2926080" cy="1334861"/>
            </a:xfrm>
            <a:prstGeom prst="rect">
              <a:avLst/>
            </a:prstGeom>
            <a:gradFill flip="none" rotWithShape="1">
              <a:gsLst>
                <a:gs pos="10000">
                  <a:srgbClr val="000000"/>
                </a:gs>
                <a:gs pos="100000">
                  <a:srgbClr val="000000">
                    <a:alpha val="0"/>
                  </a:srgbClr>
                </a:gs>
              </a:gsLst>
              <a:lin ang="16200000" scaled="1"/>
              <a:tileRect/>
            </a:gradFill>
          </p:spPr>
          <p:txBody>
            <a:bodyPr wrap="square" lIns="186521" tIns="139891" rIns="186521" bIns="139891" rtlCol="0" anchor="b">
              <a:noAutofit/>
            </a:bodyPr>
            <a:lstStyle/>
            <a:p>
              <a:pPr defTabSz="1656758" fontAlgn="base">
                <a:lnSpc>
                  <a:spcPct val="85000"/>
                </a:lnSpc>
                <a:spcBef>
                  <a:spcPct val="0"/>
                </a:spcBef>
                <a:spcAft>
                  <a:spcPct val="0"/>
                </a:spcAft>
                <a:defRPr/>
              </a:pPr>
              <a:r>
                <a:rPr lang="en-US" sz="2856" kern="0" dirty="0">
                  <a:gradFill>
                    <a:gsLst>
                      <a:gs pos="0">
                        <a:sysClr val="window" lastClr="FFFFFF"/>
                      </a:gs>
                      <a:gs pos="100000">
                        <a:sysClr val="window" lastClr="FFFFFF"/>
                      </a:gs>
                    </a:gsLst>
                    <a:lin ang="16200000" scaled="0"/>
                  </a:gradFill>
                  <a:latin typeface="Segoe UI Light"/>
                </a:rPr>
                <a:t>Live data </a:t>
              </a:r>
              <a:br>
                <a:rPr lang="en-US" sz="2856" kern="0" dirty="0">
                  <a:gradFill>
                    <a:gsLst>
                      <a:gs pos="0">
                        <a:sysClr val="window" lastClr="FFFFFF"/>
                      </a:gs>
                      <a:gs pos="100000">
                        <a:sysClr val="window" lastClr="FFFFFF"/>
                      </a:gs>
                    </a:gsLst>
                    <a:lin ang="16200000" scaled="0"/>
                  </a:gradFill>
                  <a:latin typeface="Segoe UI Light"/>
                </a:rPr>
              </a:br>
              <a:r>
                <a:rPr lang="en-US" sz="2856" kern="0" dirty="0">
                  <a:gradFill>
                    <a:gsLst>
                      <a:gs pos="0">
                        <a:sysClr val="window" lastClr="FFFFFF"/>
                      </a:gs>
                      <a:gs pos="100000">
                        <a:sysClr val="window" lastClr="FFFFFF"/>
                      </a:gs>
                    </a:gsLst>
                    <a:lin ang="16200000" scaled="0"/>
                  </a:gradFill>
                  <a:latin typeface="Segoe UI Light"/>
                </a:rPr>
                <a:t>feeds</a:t>
              </a:r>
            </a:p>
          </p:txBody>
        </p:sp>
      </p:grpSp>
      <p:grpSp>
        <p:nvGrpSpPr>
          <p:cNvPr id="9" name="Group 8"/>
          <p:cNvGrpSpPr/>
          <p:nvPr/>
        </p:nvGrpSpPr>
        <p:grpSpPr>
          <a:xfrm>
            <a:off x="8002350" y="3559435"/>
            <a:ext cx="2984331" cy="2984331"/>
            <a:chOff x="8323682" y="3267950"/>
            <a:chExt cx="2926080" cy="2926080"/>
          </a:xfrm>
        </p:grpSpPr>
        <p:pic>
          <p:nvPicPr>
            <p:cNvPr id="42" name="Picture 41"/>
            <p:cNvPicPr>
              <a:picLocks noChangeAspect="1"/>
            </p:cNvPicPr>
            <p:nvPr/>
          </p:nvPicPr>
          <p:blipFill rotWithShape="1">
            <a:blip r:embed="rId5" cstate="print">
              <a:extLst>
                <a:ext uri="{28A0092B-C50C-407E-A947-70E740481C1C}">
                  <a14:useLocalDpi xmlns:a14="http://schemas.microsoft.com/office/drawing/2010/main" val="0"/>
                </a:ext>
              </a:extLst>
            </a:blip>
            <a:srcRect l="26518" t="21522" r="9032" b="2656"/>
            <a:stretch/>
          </p:blipFill>
          <p:spPr>
            <a:xfrm flipH="1">
              <a:off x="8323682" y="3267950"/>
              <a:ext cx="2926080" cy="2926080"/>
            </a:xfrm>
            <a:prstGeom prst="rect">
              <a:avLst/>
            </a:prstGeom>
          </p:spPr>
        </p:pic>
        <p:sp>
          <p:nvSpPr>
            <p:cNvPr id="43" name="TextBox 42"/>
            <p:cNvSpPr txBox="1"/>
            <p:nvPr/>
          </p:nvSpPr>
          <p:spPr>
            <a:xfrm>
              <a:off x="8323682" y="4859169"/>
              <a:ext cx="2926080" cy="1334861"/>
            </a:xfrm>
            <a:prstGeom prst="rect">
              <a:avLst/>
            </a:prstGeom>
            <a:gradFill flip="none" rotWithShape="1">
              <a:gsLst>
                <a:gs pos="10000">
                  <a:srgbClr val="000000"/>
                </a:gs>
                <a:gs pos="100000">
                  <a:srgbClr val="000000">
                    <a:alpha val="0"/>
                  </a:srgbClr>
                </a:gs>
              </a:gsLst>
              <a:lin ang="16200000" scaled="1"/>
              <a:tileRect/>
            </a:gradFill>
          </p:spPr>
          <p:txBody>
            <a:bodyPr wrap="square" lIns="186521" tIns="139891" rIns="186521" bIns="139891" rtlCol="0" anchor="b">
              <a:noAutofit/>
            </a:bodyPr>
            <a:lstStyle/>
            <a:p>
              <a:pPr defTabSz="1656758" fontAlgn="base">
                <a:lnSpc>
                  <a:spcPct val="85000"/>
                </a:lnSpc>
                <a:spcBef>
                  <a:spcPct val="0"/>
                </a:spcBef>
                <a:spcAft>
                  <a:spcPct val="0"/>
                </a:spcAft>
                <a:defRPr/>
              </a:pPr>
              <a:r>
                <a:rPr lang="en-US" sz="2856" kern="0" dirty="0">
                  <a:gradFill>
                    <a:gsLst>
                      <a:gs pos="0">
                        <a:sysClr val="window" lastClr="FFFFFF"/>
                      </a:gs>
                      <a:gs pos="100000">
                        <a:sysClr val="window" lastClr="FFFFFF"/>
                      </a:gs>
                    </a:gsLst>
                    <a:lin ang="16200000" scaled="0"/>
                  </a:gradFill>
                  <a:latin typeface="Segoe UI Light"/>
                </a:rPr>
                <a:t>Advanced analytics</a:t>
              </a:r>
            </a:p>
          </p:txBody>
        </p:sp>
      </p:grpSp>
      <p:sp>
        <p:nvSpPr>
          <p:cNvPr id="19" name="Rectangle 18"/>
          <p:cNvSpPr/>
          <p:nvPr/>
        </p:nvSpPr>
        <p:spPr bwMode="auto">
          <a:xfrm>
            <a:off x="1449793" y="2188510"/>
            <a:ext cx="2984331" cy="1576523"/>
          </a:xfrm>
          <a:custGeom>
            <a:avLst/>
            <a:gdLst/>
            <a:ahLst/>
            <a:cxnLst/>
            <a:rect l="l" t="t" r="r" b="b"/>
            <a:pathLst>
              <a:path w="2926080" h="1545751">
                <a:moveTo>
                  <a:pt x="0" y="0"/>
                </a:moveTo>
                <a:lnTo>
                  <a:pt x="2926080" y="0"/>
                </a:lnTo>
                <a:lnTo>
                  <a:pt x="2926080" y="1097280"/>
                </a:lnTo>
                <a:lnTo>
                  <a:pt x="2487754" y="1097280"/>
                </a:lnTo>
                <a:lnTo>
                  <a:pt x="2003164" y="1545751"/>
                </a:lnTo>
                <a:lnTo>
                  <a:pt x="2001876" y="1097280"/>
                </a:lnTo>
                <a:lnTo>
                  <a:pt x="0" y="1097280"/>
                </a:ln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6521" tIns="139891" rIns="186521" bIns="139891" numCol="1" rtlCol="0" anchor="t" anchorCtr="0" compatLnSpc="1">
            <a:prstTxWarp prst="textNoShape">
              <a:avLst/>
            </a:prstTxWarp>
          </a:bodyPr>
          <a:lstStyle/>
          <a:p>
            <a:pPr marL="0" lvl="1" defTabSz="1656758" fontAlgn="base">
              <a:lnSpc>
                <a:spcPct val="90000"/>
              </a:lnSpc>
              <a:spcBef>
                <a:spcPct val="0"/>
              </a:spcBef>
              <a:spcAft>
                <a:spcPct val="0"/>
              </a:spcAft>
              <a:defRPr/>
            </a:pPr>
            <a:r>
              <a:rPr lang="en-US" sz="2040" kern="0" spc="-10" dirty="0">
                <a:gradFill>
                  <a:gsLst>
                    <a:gs pos="0">
                      <a:sysClr val="window" lastClr="FFFFFF"/>
                    </a:gs>
                    <a:gs pos="100000">
                      <a:sysClr val="window" lastClr="FFFFFF"/>
                    </a:gs>
                  </a:gsLst>
                  <a:lin ang="16200000" scaled="0"/>
                </a:gradFill>
              </a:rPr>
              <a:t>What’s the social sentiment for my brand or products?</a:t>
            </a:r>
          </a:p>
        </p:txBody>
      </p:sp>
      <p:sp>
        <p:nvSpPr>
          <p:cNvPr id="53" name="Rectangle 18"/>
          <p:cNvSpPr/>
          <p:nvPr/>
        </p:nvSpPr>
        <p:spPr bwMode="auto">
          <a:xfrm>
            <a:off x="4726072" y="2188510"/>
            <a:ext cx="2984331" cy="1576523"/>
          </a:xfrm>
          <a:custGeom>
            <a:avLst/>
            <a:gdLst/>
            <a:ahLst/>
            <a:cxnLst/>
            <a:rect l="l" t="t" r="r" b="b"/>
            <a:pathLst>
              <a:path w="2926080" h="1545751">
                <a:moveTo>
                  <a:pt x="0" y="0"/>
                </a:moveTo>
                <a:lnTo>
                  <a:pt x="2926080" y="0"/>
                </a:lnTo>
                <a:lnTo>
                  <a:pt x="2926080" y="1097280"/>
                </a:lnTo>
                <a:lnTo>
                  <a:pt x="2487754" y="1097280"/>
                </a:lnTo>
                <a:lnTo>
                  <a:pt x="2003164" y="1545751"/>
                </a:lnTo>
                <a:lnTo>
                  <a:pt x="2001876" y="1097280"/>
                </a:lnTo>
                <a:lnTo>
                  <a:pt x="0" y="1097280"/>
                </a:lnTo>
                <a:close/>
              </a:path>
            </a:pathLst>
          </a:cu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6521" tIns="139891" rIns="186521" bIns="139891" numCol="1" rtlCol="0" anchor="t" anchorCtr="0" compatLnSpc="1">
            <a:prstTxWarp prst="textNoShape">
              <a:avLst/>
            </a:prstTxWarp>
          </a:bodyPr>
          <a:lstStyle/>
          <a:p>
            <a:pPr marL="0" lvl="1" defTabSz="1656758" fontAlgn="base">
              <a:lnSpc>
                <a:spcPct val="90000"/>
              </a:lnSpc>
              <a:spcBef>
                <a:spcPct val="0"/>
              </a:spcBef>
              <a:spcAft>
                <a:spcPct val="0"/>
              </a:spcAft>
              <a:defRPr/>
            </a:pPr>
            <a:r>
              <a:rPr lang="en-US" sz="2040" kern="0" spc="-10" dirty="0">
                <a:gradFill>
                  <a:gsLst>
                    <a:gs pos="0">
                      <a:sysClr val="window" lastClr="FFFFFF"/>
                    </a:gs>
                    <a:gs pos="100000">
                      <a:sysClr val="window" lastClr="FFFFFF"/>
                    </a:gs>
                  </a:gsLst>
                  <a:lin ang="16200000" scaled="0"/>
                </a:gradFill>
              </a:rPr>
              <a:t>How do I optimize my fleet based on weather and traffic patterns? </a:t>
            </a:r>
          </a:p>
        </p:txBody>
      </p:sp>
      <p:sp>
        <p:nvSpPr>
          <p:cNvPr id="54" name="Rectangle 18"/>
          <p:cNvSpPr/>
          <p:nvPr/>
        </p:nvSpPr>
        <p:spPr bwMode="auto">
          <a:xfrm>
            <a:off x="8002350" y="2188510"/>
            <a:ext cx="2984331" cy="1576523"/>
          </a:xfrm>
          <a:custGeom>
            <a:avLst/>
            <a:gdLst/>
            <a:ahLst/>
            <a:cxnLst/>
            <a:rect l="l" t="t" r="r" b="b"/>
            <a:pathLst>
              <a:path w="2926080" h="1545751">
                <a:moveTo>
                  <a:pt x="0" y="0"/>
                </a:moveTo>
                <a:lnTo>
                  <a:pt x="2926080" y="0"/>
                </a:lnTo>
                <a:lnTo>
                  <a:pt x="2926080" y="1097280"/>
                </a:lnTo>
                <a:lnTo>
                  <a:pt x="2487754" y="1097280"/>
                </a:lnTo>
                <a:lnTo>
                  <a:pt x="2003164" y="1545751"/>
                </a:lnTo>
                <a:lnTo>
                  <a:pt x="2001876" y="1097280"/>
                </a:lnTo>
                <a:lnTo>
                  <a:pt x="0" y="1097280"/>
                </a:lnTo>
                <a:close/>
              </a:path>
            </a:pathLst>
          </a:custGeom>
          <a:gradFill>
            <a:gsLst>
              <a:gs pos="90833">
                <a:schemeClr val="accent5">
                  <a:lumMod val="90000"/>
                </a:schemeClr>
              </a:gs>
              <a:gs pos="73000">
                <a:schemeClr val="accent5">
                  <a:lumMod val="90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6521" tIns="139891" rIns="186521" bIns="139891" numCol="1" rtlCol="0" anchor="t" anchorCtr="0" compatLnSpc="1">
            <a:prstTxWarp prst="textNoShape">
              <a:avLst/>
            </a:prstTxWarp>
          </a:bodyPr>
          <a:lstStyle/>
          <a:p>
            <a:pPr marL="0" lvl="1" defTabSz="1656758" fontAlgn="base">
              <a:lnSpc>
                <a:spcPct val="90000"/>
              </a:lnSpc>
              <a:spcBef>
                <a:spcPct val="0"/>
              </a:spcBef>
              <a:spcAft>
                <a:spcPct val="0"/>
              </a:spcAft>
            </a:pPr>
            <a:r>
              <a:rPr lang="en-US" sz="2040" kern="0" spc="-10" dirty="0">
                <a:gradFill>
                  <a:gsLst>
                    <a:gs pos="0">
                      <a:sysClr val="window" lastClr="FFFFFF"/>
                    </a:gs>
                    <a:gs pos="100000">
                      <a:sysClr val="window" lastClr="FFFFFF"/>
                    </a:gs>
                  </a:gsLst>
                  <a:lin ang="16200000" scaled="0"/>
                </a:gradFill>
              </a:rPr>
              <a:t>How do I better predict future outcomes?</a:t>
            </a:r>
          </a:p>
        </p:txBody>
      </p:sp>
      <p:sp useBgFill="1">
        <p:nvSpPr>
          <p:cNvPr id="21" name="Slide background fill shape - bottom edge"/>
          <p:cNvSpPr/>
          <p:nvPr/>
        </p:nvSpPr>
        <p:spPr bwMode="auto">
          <a:xfrm>
            <a:off x="2502" y="1799008"/>
            <a:ext cx="962351" cy="4769878"/>
          </a:xfrm>
          <a:prstGeom prst="rect">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3253" tIns="46626" rIns="93253" bIns="46626" numCol="1" rtlCol="0" anchor="ctr" anchorCtr="0" compatLnSpc="1">
            <a:prstTxWarp prst="textNoShape">
              <a:avLst/>
            </a:prstTxWarp>
          </a:bodyPr>
          <a:lstStyle/>
          <a:p>
            <a:pPr algn="ctr" defTabSz="932253" fontAlgn="base">
              <a:spcBef>
                <a:spcPct val="0"/>
              </a:spcBef>
              <a:spcAft>
                <a:spcPct val="0"/>
              </a:spcAft>
            </a:pPr>
            <a:endParaRPr lang="en-US" sz="2244" dirty="0">
              <a:gradFill>
                <a:gsLst>
                  <a:gs pos="0">
                    <a:srgbClr val="FFFFFF"/>
                  </a:gs>
                  <a:gs pos="100000">
                    <a:srgbClr val="FFFFFF"/>
                  </a:gs>
                </a:gsLst>
                <a:lin ang="5400000" scaled="0"/>
              </a:gradFill>
            </a:endParaRPr>
          </a:p>
        </p:txBody>
      </p:sp>
      <p:sp useBgFill="1">
        <p:nvSpPr>
          <p:cNvPr id="22" name="Slide background fill shape - bottom edge"/>
          <p:cNvSpPr/>
          <p:nvPr/>
        </p:nvSpPr>
        <p:spPr bwMode="auto">
          <a:xfrm>
            <a:off x="11476217" y="1721292"/>
            <a:ext cx="957757" cy="4847594"/>
          </a:xfrm>
          <a:prstGeom prst="rect">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3253" tIns="46626" rIns="93253" bIns="46626" numCol="1" rtlCol="0" anchor="ctr" anchorCtr="0" compatLnSpc="1">
            <a:prstTxWarp prst="textNoShape">
              <a:avLst/>
            </a:prstTxWarp>
          </a:bodyPr>
          <a:lstStyle/>
          <a:p>
            <a:pPr algn="ctr" defTabSz="932253" fontAlgn="base">
              <a:spcBef>
                <a:spcPct val="0"/>
              </a:spcBef>
              <a:spcAft>
                <a:spcPct val="0"/>
              </a:spcAft>
            </a:pPr>
            <a:endParaRPr lang="en-US" sz="2244" dirty="0">
              <a:gradFill>
                <a:gsLst>
                  <a:gs pos="0">
                    <a:srgbClr val="FFFFFF"/>
                  </a:gs>
                  <a:gs pos="100000">
                    <a:srgbClr val="FFFFFF"/>
                  </a:gs>
                </a:gsLst>
                <a:lin ang="5400000" scaled="0"/>
              </a:gradFill>
            </a:endParaRPr>
          </a:p>
        </p:txBody>
      </p:sp>
      <p:sp useBgFill="1">
        <p:nvSpPr>
          <p:cNvPr id="23" name="Slide background fill shape - bottom edge"/>
          <p:cNvSpPr/>
          <p:nvPr/>
        </p:nvSpPr>
        <p:spPr bwMode="auto">
          <a:xfrm>
            <a:off x="1090539" y="-1"/>
            <a:ext cx="11118713" cy="1914130"/>
          </a:xfrm>
          <a:prstGeom prst="rect">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3253" tIns="46626" rIns="93253" bIns="46626" numCol="1" rtlCol="0" anchor="ctr" anchorCtr="0" compatLnSpc="1">
            <a:prstTxWarp prst="textNoShape">
              <a:avLst/>
            </a:prstTxWarp>
          </a:bodyPr>
          <a:lstStyle/>
          <a:p>
            <a:pPr algn="ctr" defTabSz="932253"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24" name="Title 1"/>
          <p:cNvSpPr txBox="1">
            <a:spLocks/>
          </p:cNvSpPr>
          <p:nvPr/>
        </p:nvSpPr>
        <p:spPr>
          <a:xfrm>
            <a:off x="483677" y="291606"/>
            <a:ext cx="9536886" cy="1555785"/>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1"/>
                    </a:gs>
                    <a:gs pos="100000">
                      <a:schemeClr val="tx1"/>
                    </a:gs>
                  </a:gsLst>
                  <a:lin ang="5400000" scaled="0"/>
                </a:gradFill>
                <a:effectLst/>
                <a:latin typeface="+mj-lt"/>
                <a:ea typeface="+mn-ea"/>
                <a:cs typeface="Arial" charset="0"/>
              </a:defRPr>
            </a:lvl1pPr>
          </a:lstStyle>
          <a:p>
            <a:r>
              <a:rPr sz="5507">
                <a:gradFill>
                  <a:gsLst>
                    <a:gs pos="1250">
                      <a:srgbClr val="FFFFFF"/>
                    </a:gs>
                    <a:gs pos="100000">
                      <a:srgbClr val="FFFFFF"/>
                    </a:gs>
                  </a:gsLst>
                  <a:lin ang="5400000" scaled="0"/>
                </a:gradFill>
              </a:rPr>
              <a:t>Today, a new set of questions are being asked of the business</a:t>
            </a:r>
          </a:p>
        </p:txBody>
      </p:sp>
      <p:sp useBgFill="1">
        <p:nvSpPr>
          <p:cNvPr id="18" name="Rectangle 17"/>
          <p:cNvSpPr/>
          <p:nvPr/>
        </p:nvSpPr>
        <p:spPr bwMode="auto">
          <a:xfrm>
            <a:off x="2502" y="6557368"/>
            <a:ext cx="12431473" cy="43715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82912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childTnLst>
                          </p:cTn>
                        </p:par>
                        <p:par>
                          <p:cTn id="17" fill="hold">
                            <p:stCondLst>
                              <p:cond delay="1250"/>
                            </p:stCondLst>
                            <p:childTnLst>
                              <p:par>
                                <p:cTn id="18" presetID="47"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childTnLst>
                          </p:cTn>
                        </p:par>
                        <p:par>
                          <p:cTn id="23" fill="hold">
                            <p:stCondLst>
                              <p:cond delay="2250"/>
                            </p:stCondLst>
                            <p:childTnLst>
                              <p:par>
                                <p:cTn id="24" presetID="42"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750"/>
                                        <p:tgtEl>
                                          <p:spTgt spid="19"/>
                                        </p:tgtEl>
                                      </p:cBhvr>
                                    </p:animEffect>
                                    <p:anim calcmode="lin" valueType="num">
                                      <p:cBhvr>
                                        <p:cTn id="27" dur="750" fill="hold"/>
                                        <p:tgtEl>
                                          <p:spTgt spid="19"/>
                                        </p:tgtEl>
                                        <p:attrNameLst>
                                          <p:attrName>ppt_x</p:attrName>
                                        </p:attrNameLst>
                                      </p:cBhvr>
                                      <p:tavLst>
                                        <p:tav tm="0">
                                          <p:val>
                                            <p:strVal val="#ppt_x"/>
                                          </p:val>
                                        </p:tav>
                                        <p:tav tm="100000">
                                          <p:val>
                                            <p:strVal val="#ppt_x"/>
                                          </p:val>
                                        </p:tav>
                                      </p:tavLst>
                                    </p:anim>
                                    <p:anim calcmode="lin" valueType="num">
                                      <p:cBhvr>
                                        <p:cTn id="28" dur="75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5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750"/>
                                        <p:tgtEl>
                                          <p:spTgt spid="53"/>
                                        </p:tgtEl>
                                      </p:cBhvr>
                                    </p:animEffect>
                                    <p:anim calcmode="lin" valueType="num">
                                      <p:cBhvr>
                                        <p:cTn id="32" dur="750" fill="hold"/>
                                        <p:tgtEl>
                                          <p:spTgt spid="53"/>
                                        </p:tgtEl>
                                        <p:attrNameLst>
                                          <p:attrName>ppt_x</p:attrName>
                                        </p:attrNameLst>
                                      </p:cBhvr>
                                      <p:tavLst>
                                        <p:tav tm="0">
                                          <p:val>
                                            <p:strVal val="#ppt_x"/>
                                          </p:val>
                                        </p:tav>
                                        <p:tav tm="100000">
                                          <p:val>
                                            <p:strVal val="#ppt_x"/>
                                          </p:val>
                                        </p:tav>
                                      </p:tavLst>
                                    </p:anim>
                                    <p:anim calcmode="lin" valueType="num">
                                      <p:cBhvr>
                                        <p:cTn id="33" dur="750" fill="hold"/>
                                        <p:tgtEl>
                                          <p:spTgt spid="5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750"/>
                                        <p:tgtEl>
                                          <p:spTgt spid="54"/>
                                        </p:tgtEl>
                                      </p:cBhvr>
                                    </p:animEffect>
                                    <p:anim calcmode="lin" valueType="num">
                                      <p:cBhvr>
                                        <p:cTn id="37" dur="750" fill="hold"/>
                                        <p:tgtEl>
                                          <p:spTgt spid="54"/>
                                        </p:tgtEl>
                                        <p:attrNameLst>
                                          <p:attrName>ppt_x</p:attrName>
                                        </p:attrNameLst>
                                      </p:cBhvr>
                                      <p:tavLst>
                                        <p:tav tm="0">
                                          <p:val>
                                            <p:strVal val="#ppt_x"/>
                                          </p:val>
                                        </p:tav>
                                        <p:tav tm="100000">
                                          <p:val>
                                            <p:strVal val="#ppt_x"/>
                                          </p:val>
                                        </p:tav>
                                      </p:tavLst>
                                    </p:anim>
                                    <p:anim calcmode="lin" valueType="num">
                                      <p:cBhvr>
                                        <p:cTn id="38" dur="75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3" grpId="0" animBg="1"/>
      <p:bldP spid="54" grpId="0" animBg="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48" y="233151"/>
            <a:ext cx="11370961" cy="762786"/>
          </a:xfrm>
        </p:spPr>
        <p:txBody>
          <a:bodyPr/>
          <a:lstStyle/>
          <a:p>
            <a:r>
              <a:rPr lang="en-US" dirty="0" smtClean="0"/>
              <a:t>Global Trends</a:t>
            </a:r>
            <a:endParaRPr lang="en-US" dirty="0"/>
          </a:p>
        </p:txBody>
      </p:sp>
      <p:sp>
        <p:nvSpPr>
          <p:cNvPr id="3" name="Text Placeholder 2"/>
          <p:cNvSpPr>
            <a:spLocks noGrp="1"/>
          </p:cNvSpPr>
          <p:nvPr>
            <p:ph type="body" sz="quarter" idx="10"/>
          </p:nvPr>
        </p:nvSpPr>
        <p:spPr>
          <a:xfrm>
            <a:off x="531948" y="2580201"/>
            <a:ext cx="11370961" cy="2636397"/>
          </a:xfrm>
        </p:spPr>
        <p:txBody>
          <a:bodyPr/>
          <a:lstStyle/>
          <a:p>
            <a:pPr marL="0" indent="0" algn="ctr">
              <a:lnSpc>
                <a:spcPct val="100000"/>
              </a:lnSpc>
              <a:spcBef>
                <a:spcPts val="5507"/>
              </a:spcBef>
              <a:buNone/>
            </a:pPr>
            <a:r>
              <a:rPr lang="en-US" sz="5507" dirty="0">
                <a:solidFill>
                  <a:srgbClr val="FFC000"/>
                </a:solidFill>
              </a:rPr>
              <a:t>From BIG DATA</a:t>
            </a:r>
          </a:p>
          <a:p>
            <a:pPr marL="0" indent="0" algn="ctr">
              <a:lnSpc>
                <a:spcPct val="100000"/>
              </a:lnSpc>
              <a:spcBef>
                <a:spcPts val="5507"/>
              </a:spcBef>
              <a:buNone/>
            </a:pPr>
            <a:r>
              <a:rPr lang="en-US" sz="5507" dirty="0">
                <a:solidFill>
                  <a:srgbClr val="FFC000"/>
                </a:solidFill>
              </a:rPr>
              <a:t>To “Internet of Things” (</a:t>
            </a:r>
            <a:r>
              <a:rPr lang="en-US" sz="5507" dirty="0" err="1">
                <a:solidFill>
                  <a:srgbClr val="FFC000"/>
                </a:solidFill>
              </a:rPr>
              <a:t>IoT</a:t>
            </a:r>
            <a:r>
              <a:rPr lang="en-US" sz="5507" dirty="0">
                <a:solidFill>
                  <a:srgbClr val="FFC000"/>
                </a:solidFill>
              </a:rPr>
              <a:t>)</a:t>
            </a:r>
          </a:p>
        </p:txBody>
      </p:sp>
    </p:spTree>
    <p:extLst>
      <p:ext uri="{BB962C8B-B14F-4D97-AF65-F5344CB8AC3E}">
        <p14:creationId xmlns:p14="http://schemas.microsoft.com/office/powerpoint/2010/main" val="103690822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48" y="233151"/>
            <a:ext cx="11370961" cy="762786"/>
          </a:xfrm>
        </p:spPr>
        <p:txBody>
          <a:bodyPr/>
          <a:lstStyle/>
          <a:p>
            <a:r>
              <a:rPr lang="en-US" dirty="0"/>
              <a:t>Internet of Things (</a:t>
            </a:r>
            <a:r>
              <a:rPr lang="en-US" dirty="0" err="1"/>
              <a:t>IoT</a:t>
            </a:r>
            <a:r>
              <a:rPr lang="en-US" dirty="0" smtClean="0"/>
              <a:t>) - Definition</a:t>
            </a:r>
            <a:endParaRPr lang="en-US" dirty="0"/>
          </a:p>
        </p:txBody>
      </p:sp>
      <p:sp>
        <p:nvSpPr>
          <p:cNvPr id="3" name="Text Placeholder 2"/>
          <p:cNvSpPr>
            <a:spLocks noGrp="1"/>
          </p:cNvSpPr>
          <p:nvPr>
            <p:ph type="body" sz="quarter" idx="10"/>
          </p:nvPr>
        </p:nvSpPr>
        <p:spPr>
          <a:xfrm>
            <a:off x="531948" y="1849662"/>
            <a:ext cx="11370961" cy="4708553"/>
          </a:xfrm>
          <a:solidFill>
            <a:schemeClr val="bg2">
              <a:lumMod val="50000"/>
            </a:schemeClr>
          </a:solidFill>
        </p:spPr>
        <p:txBody>
          <a:bodyPr/>
          <a:lstStyle/>
          <a:p>
            <a:pPr marL="0" indent="0" algn="ctr">
              <a:buNone/>
            </a:pPr>
            <a:r>
              <a:rPr lang="en-US" dirty="0"/>
              <a:t>The </a:t>
            </a:r>
            <a:r>
              <a:rPr lang="en-US" dirty="0">
                <a:solidFill>
                  <a:srgbClr val="FFC000"/>
                </a:solidFill>
              </a:rPr>
              <a:t>Internet of Things (</a:t>
            </a:r>
            <a:r>
              <a:rPr lang="en-US" dirty="0" err="1">
                <a:solidFill>
                  <a:srgbClr val="FFC000"/>
                </a:solidFill>
              </a:rPr>
              <a:t>IoT</a:t>
            </a:r>
            <a:r>
              <a:rPr lang="en-US" dirty="0">
                <a:solidFill>
                  <a:srgbClr val="FFC000"/>
                </a:solidFill>
              </a:rPr>
              <a:t>) </a:t>
            </a:r>
            <a:r>
              <a:rPr lang="en-US" dirty="0"/>
              <a:t>is a scenario in which </a:t>
            </a:r>
            <a:r>
              <a:rPr lang="en-US" dirty="0">
                <a:solidFill>
                  <a:srgbClr val="92D050"/>
                </a:solidFill>
              </a:rPr>
              <a:t>objects, animals or people </a:t>
            </a:r>
            <a:r>
              <a:rPr lang="en-US" dirty="0">
                <a:solidFill>
                  <a:schemeClr val="tx1"/>
                </a:solidFill>
              </a:rPr>
              <a:t>are provided </a:t>
            </a:r>
            <a:r>
              <a:rPr lang="en-US" dirty="0"/>
              <a:t>with </a:t>
            </a:r>
            <a:r>
              <a:rPr lang="en-US" dirty="0">
                <a:hlinkClick r:id="rId2"/>
              </a:rPr>
              <a:t>unique identifiers</a:t>
            </a:r>
            <a:r>
              <a:rPr lang="en-US" dirty="0"/>
              <a:t> and the </a:t>
            </a:r>
            <a:r>
              <a:rPr lang="en-US" dirty="0">
                <a:solidFill>
                  <a:srgbClr val="92D050"/>
                </a:solidFill>
              </a:rPr>
              <a:t>ability to transfer data over a network</a:t>
            </a:r>
            <a:r>
              <a:rPr lang="en-US" dirty="0"/>
              <a:t> without requiring human-to-human or human-to-computer interaction. </a:t>
            </a:r>
            <a:r>
              <a:rPr lang="en-US" dirty="0" err="1"/>
              <a:t>IoT</a:t>
            </a:r>
            <a:r>
              <a:rPr lang="en-US" dirty="0"/>
              <a:t> has evolved from the convergence of </a:t>
            </a:r>
            <a:r>
              <a:rPr lang="en-US" dirty="0">
                <a:hlinkClick r:id="rId3"/>
              </a:rPr>
              <a:t>wireless</a:t>
            </a:r>
            <a:r>
              <a:rPr lang="en-US" dirty="0"/>
              <a:t> technologies, micro-electromechanical systems (</a:t>
            </a:r>
            <a:r>
              <a:rPr lang="en-US" dirty="0">
                <a:hlinkClick r:id="rId4"/>
              </a:rPr>
              <a:t>MEMS</a:t>
            </a:r>
            <a:r>
              <a:rPr lang="en-US" dirty="0"/>
              <a:t>) and the Internet.</a:t>
            </a:r>
          </a:p>
        </p:txBody>
      </p:sp>
    </p:spTree>
    <p:extLst>
      <p:ext uri="{BB962C8B-B14F-4D97-AF65-F5344CB8AC3E}">
        <p14:creationId xmlns:p14="http://schemas.microsoft.com/office/powerpoint/2010/main" val="407218078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1" y="962233"/>
            <a:ext cx="12538841" cy="603229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AU"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5" name="Isosceles Triangle 51"/>
          <p:cNvSpPr/>
          <p:nvPr/>
        </p:nvSpPr>
        <p:spPr>
          <a:xfrm rot="5400000">
            <a:off x="7442619" y="4613963"/>
            <a:ext cx="1787368" cy="3822109"/>
          </a:xfrm>
          <a:custGeom>
            <a:avLst/>
            <a:gdLst>
              <a:gd name="connsiteX0" fmla="*/ 0 w 3403786"/>
              <a:gd name="connsiteY0" fmla="*/ 1371600 h 1371600"/>
              <a:gd name="connsiteX1" fmla="*/ 1868236 w 3403786"/>
              <a:gd name="connsiteY1" fmla="*/ 0 h 1371600"/>
              <a:gd name="connsiteX2" fmla="*/ 3403786 w 3403786"/>
              <a:gd name="connsiteY2" fmla="*/ 1371600 h 1371600"/>
              <a:gd name="connsiteX3" fmla="*/ 0 w 3403786"/>
              <a:gd name="connsiteY3" fmla="*/ 1371600 h 1371600"/>
              <a:gd name="connsiteX0" fmla="*/ 0 w 3403786"/>
              <a:gd name="connsiteY0" fmla="*/ 3229190 h 3229190"/>
              <a:gd name="connsiteX1" fmla="*/ 1629650 w 3403786"/>
              <a:gd name="connsiteY1" fmla="*/ 0 h 3229190"/>
              <a:gd name="connsiteX2" fmla="*/ 3403786 w 3403786"/>
              <a:gd name="connsiteY2" fmla="*/ 3229190 h 3229190"/>
              <a:gd name="connsiteX3" fmla="*/ 0 w 3403786"/>
              <a:gd name="connsiteY3" fmla="*/ 3229190 h 3229190"/>
              <a:gd name="connsiteX0" fmla="*/ 0 w 3023021"/>
              <a:gd name="connsiteY0" fmla="*/ 3229190 h 3822109"/>
              <a:gd name="connsiteX1" fmla="*/ 1629650 w 3023021"/>
              <a:gd name="connsiteY1" fmla="*/ 0 h 3822109"/>
              <a:gd name="connsiteX2" fmla="*/ 3023021 w 3023021"/>
              <a:gd name="connsiteY2" fmla="*/ 3822109 h 3822109"/>
              <a:gd name="connsiteX3" fmla="*/ 0 w 3023021"/>
              <a:gd name="connsiteY3" fmla="*/ 3229190 h 3822109"/>
              <a:gd name="connsiteX0" fmla="*/ 0 w 2483455"/>
              <a:gd name="connsiteY0" fmla="*/ 1634333 h 3822109"/>
              <a:gd name="connsiteX1" fmla="*/ 1090084 w 2483455"/>
              <a:gd name="connsiteY1" fmla="*/ 0 h 3822109"/>
              <a:gd name="connsiteX2" fmla="*/ 2483455 w 2483455"/>
              <a:gd name="connsiteY2" fmla="*/ 3822109 h 3822109"/>
              <a:gd name="connsiteX3" fmla="*/ 0 w 2483455"/>
              <a:gd name="connsiteY3" fmla="*/ 1634333 h 3822109"/>
            </a:gdLst>
            <a:ahLst/>
            <a:cxnLst>
              <a:cxn ang="0">
                <a:pos x="connsiteX0" y="connsiteY0"/>
              </a:cxn>
              <a:cxn ang="0">
                <a:pos x="connsiteX1" y="connsiteY1"/>
              </a:cxn>
              <a:cxn ang="0">
                <a:pos x="connsiteX2" y="connsiteY2"/>
              </a:cxn>
              <a:cxn ang="0">
                <a:pos x="connsiteX3" y="connsiteY3"/>
              </a:cxn>
            </a:cxnLst>
            <a:rect l="l" t="t" r="r" b="b"/>
            <a:pathLst>
              <a:path w="2483455" h="3822109">
                <a:moveTo>
                  <a:pt x="0" y="1634333"/>
                </a:moveTo>
                <a:lnTo>
                  <a:pt x="1090084" y="0"/>
                </a:lnTo>
                <a:lnTo>
                  <a:pt x="2483455" y="3822109"/>
                </a:lnTo>
                <a:lnTo>
                  <a:pt x="0" y="1634333"/>
                </a:lnTo>
                <a:close/>
              </a:path>
            </a:pathLst>
          </a:custGeom>
          <a:gradFill>
            <a:gsLst>
              <a:gs pos="100000">
                <a:srgbClr val="FFFFFF">
                  <a:alpha val="0"/>
                </a:srgbClr>
              </a:gs>
              <a:gs pos="0">
                <a:srgbClr val="0072C6">
                  <a:alpha val="30000"/>
                </a:srgbClr>
              </a:gs>
            </a:gsLst>
            <a:lin ang="5400000" scaled="0"/>
          </a:gra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nvGrpSpPr>
          <p:cNvPr id="226" name="Group 225"/>
          <p:cNvGrpSpPr/>
          <p:nvPr/>
        </p:nvGrpSpPr>
        <p:grpSpPr>
          <a:xfrm>
            <a:off x="5071303" y="6052386"/>
            <a:ext cx="1775456" cy="260518"/>
            <a:chOff x="575253" y="3901735"/>
            <a:chExt cx="1775456" cy="260518"/>
          </a:xfrm>
        </p:grpSpPr>
        <p:grpSp>
          <p:nvGrpSpPr>
            <p:cNvPr id="227" name="Group 226"/>
            <p:cNvGrpSpPr/>
            <p:nvPr/>
          </p:nvGrpSpPr>
          <p:grpSpPr>
            <a:xfrm>
              <a:off x="575253" y="3901735"/>
              <a:ext cx="190624" cy="260518"/>
              <a:chOff x="1447438" y="3993203"/>
              <a:chExt cx="656000" cy="1195540"/>
            </a:xfrm>
          </p:grpSpPr>
          <p:sp>
            <p:nvSpPr>
              <p:cNvPr id="249" name="Freeform 248"/>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DC3C00"/>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250" name="Oval 249"/>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grpSp>
          <p:nvGrpSpPr>
            <p:cNvPr id="228" name="Group 227"/>
            <p:cNvGrpSpPr/>
            <p:nvPr/>
          </p:nvGrpSpPr>
          <p:grpSpPr>
            <a:xfrm>
              <a:off x="798385" y="3901735"/>
              <a:ext cx="190624" cy="260518"/>
              <a:chOff x="1447438" y="3993203"/>
              <a:chExt cx="656000" cy="1195540"/>
            </a:xfrm>
          </p:grpSpPr>
          <p:sp>
            <p:nvSpPr>
              <p:cNvPr id="247" name="Freeform 246"/>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DC3C00"/>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248" name="Oval 247"/>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grpSp>
          <p:nvGrpSpPr>
            <p:cNvPr id="229" name="Group 228"/>
            <p:cNvGrpSpPr/>
            <p:nvPr/>
          </p:nvGrpSpPr>
          <p:grpSpPr>
            <a:xfrm>
              <a:off x="1048828" y="3901735"/>
              <a:ext cx="190624" cy="260518"/>
              <a:chOff x="1447438" y="3993203"/>
              <a:chExt cx="656000" cy="1195540"/>
            </a:xfrm>
          </p:grpSpPr>
          <p:sp>
            <p:nvSpPr>
              <p:cNvPr id="245" name="Freeform 244"/>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DC3C00"/>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246" name="Oval 245"/>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grpSp>
          <p:nvGrpSpPr>
            <p:cNvPr id="230" name="Group 229"/>
            <p:cNvGrpSpPr/>
            <p:nvPr/>
          </p:nvGrpSpPr>
          <p:grpSpPr>
            <a:xfrm>
              <a:off x="1271960" y="3901735"/>
              <a:ext cx="190624" cy="260518"/>
              <a:chOff x="1447438" y="3993203"/>
              <a:chExt cx="656000" cy="1195540"/>
            </a:xfrm>
          </p:grpSpPr>
          <p:sp>
            <p:nvSpPr>
              <p:cNvPr id="243" name="Freeform 242"/>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DC3C00"/>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244" name="Oval 243"/>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grpSp>
          <p:nvGrpSpPr>
            <p:cNvPr id="231" name="Group 230"/>
            <p:cNvGrpSpPr/>
            <p:nvPr/>
          </p:nvGrpSpPr>
          <p:grpSpPr>
            <a:xfrm>
              <a:off x="1495878" y="3901735"/>
              <a:ext cx="190624" cy="260518"/>
              <a:chOff x="1447438" y="3993203"/>
              <a:chExt cx="656000" cy="1195540"/>
            </a:xfrm>
          </p:grpSpPr>
          <p:sp>
            <p:nvSpPr>
              <p:cNvPr id="241" name="Freeform 240"/>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DC3C00"/>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242" name="Oval 241"/>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grpSp>
          <p:nvGrpSpPr>
            <p:cNvPr id="232" name="Group 231"/>
            <p:cNvGrpSpPr/>
            <p:nvPr/>
          </p:nvGrpSpPr>
          <p:grpSpPr>
            <a:xfrm>
              <a:off x="1719010" y="3901735"/>
              <a:ext cx="190624" cy="260518"/>
              <a:chOff x="1447438" y="3993203"/>
              <a:chExt cx="656000" cy="1195540"/>
            </a:xfrm>
          </p:grpSpPr>
          <p:sp>
            <p:nvSpPr>
              <p:cNvPr id="239" name="Freeform 238"/>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DC3C00"/>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240" name="Oval 239"/>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grpSp>
          <p:nvGrpSpPr>
            <p:cNvPr id="233" name="Group 232"/>
            <p:cNvGrpSpPr/>
            <p:nvPr/>
          </p:nvGrpSpPr>
          <p:grpSpPr>
            <a:xfrm>
              <a:off x="1936953" y="3901735"/>
              <a:ext cx="190624" cy="260518"/>
              <a:chOff x="1447438" y="3993203"/>
              <a:chExt cx="656000" cy="1195540"/>
            </a:xfrm>
          </p:grpSpPr>
          <p:sp>
            <p:nvSpPr>
              <p:cNvPr id="237" name="Freeform 236"/>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DC3C00"/>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238" name="Oval 237"/>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grpSp>
          <p:nvGrpSpPr>
            <p:cNvPr id="234" name="Group 233"/>
            <p:cNvGrpSpPr/>
            <p:nvPr/>
          </p:nvGrpSpPr>
          <p:grpSpPr>
            <a:xfrm>
              <a:off x="2160085" y="3901735"/>
              <a:ext cx="190624" cy="260518"/>
              <a:chOff x="1447438" y="3993203"/>
              <a:chExt cx="656000" cy="1195540"/>
            </a:xfrm>
          </p:grpSpPr>
          <p:sp>
            <p:nvSpPr>
              <p:cNvPr id="235" name="Freeform 234"/>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DC3C00"/>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236" name="Oval 235"/>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grpSp>
      <p:sp>
        <p:nvSpPr>
          <p:cNvPr id="251" name="Rectangle 250">
            <a:hlinkClick r:id="rId3" action="ppaction://hlinksldjump"/>
          </p:cNvPr>
          <p:cNvSpPr/>
          <p:nvPr/>
        </p:nvSpPr>
        <p:spPr bwMode="auto">
          <a:xfrm>
            <a:off x="4644220" y="1238495"/>
            <a:ext cx="2551054" cy="4219853"/>
          </a:xfrm>
          <a:prstGeom prst="rect">
            <a:avLst/>
          </a:prstGeom>
          <a:solidFill>
            <a:srgbClr val="E6E6E6"/>
          </a:solidFill>
          <a:ln w="19050" cap="flat" cmpd="sng" algn="ctr">
            <a:noFill/>
            <a:prstDash val="solid"/>
            <a:miter lim="800000"/>
            <a:headEnd type="none" w="med" len="med"/>
            <a:tailEnd type="none" w="med" len="med"/>
          </a:ln>
          <a:effectLst/>
        </p:spPr>
        <p:txBody>
          <a:bodyPr rot="0" spcFirstLastPara="0" vertOverflow="overflow" horzOverflow="overflow" vert="horz" wrap="square" lIns="182880" tIns="137160" rIns="182880" bIns="45720" numCol="1" spcCol="0" rtlCol="0" fromWordArt="0" anchor="t" anchorCtr="0" forceAA="0" compatLnSpc="1">
            <a:prstTxWarp prst="textNoShape">
              <a:avLst/>
            </a:prstTxWarp>
            <a:noAutofit/>
          </a:bodyPr>
          <a:lstStyle/>
          <a:p>
            <a:pPr defTabSz="776927" fontAlgn="base">
              <a:lnSpc>
                <a:spcPct val="90000"/>
              </a:lnSpc>
              <a:spcBef>
                <a:spcPct val="0"/>
              </a:spcBef>
              <a:spcAft>
                <a:spcPct val="0"/>
              </a:spcAft>
              <a:defRPr/>
            </a:pPr>
            <a:endParaRPr lang="en-US" sz="1400" kern="0" dirty="0" smtClean="0">
              <a:ln>
                <a:solidFill>
                  <a:srgbClr val="FFFFFF">
                    <a:alpha val="0"/>
                  </a:srgbClr>
                </a:solidFill>
              </a:ln>
              <a:gradFill>
                <a:gsLst>
                  <a:gs pos="85841">
                    <a:srgbClr val="000000"/>
                  </a:gs>
                  <a:gs pos="0">
                    <a:srgbClr val="000000"/>
                  </a:gs>
                </a:gsLst>
                <a:lin ang="5400000" scaled="0"/>
              </a:gradFill>
              <a:latin typeface="Segoe UI Light"/>
            </a:endParaRPr>
          </a:p>
        </p:txBody>
      </p:sp>
      <p:sp>
        <p:nvSpPr>
          <p:cNvPr id="252" name="Slide Number Placeholder 4"/>
          <p:cNvSpPr txBox="1">
            <a:spLocks/>
          </p:cNvSpPr>
          <p:nvPr/>
        </p:nvSpPr>
        <p:spPr>
          <a:xfrm>
            <a:off x="11869738" y="6565900"/>
            <a:ext cx="566737" cy="136525"/>
          </a:xfrm>
          <a:prstGeom prst="rect">
            <a:avLst/>
          </a:prstGeom>
        </p:spPr>
        <p:txBody>
          <a:bodyPr vert="horz" lIns="91413" tIns="0" rIns="0" bIns="0" rtlCol="0" anchor="ctr"/>
          <a:lstStyle>
            <a:defPPr>
              <a:defRPr lang="en-US"/>
            </a:defPPr>
            <a:lvl1pPr marL="0" algn="r" defTabSz="932742" rtl="0" eaLnBrk="1" latinLnBrk="0" hangingPunct="1">
              <a:defRPr lang="en-US" sz="900" b="0" kern="1200" smtClean="0">
                <a:solidFill>
                  <a:schemeClr val="bg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fld id="{27258FFF-F925-446B-8502-81C933981705}" type="slidenum">
              <a:rPr lang="en-AU">
                <a:solidFill>
                  <a:srgbClr val="FFFFFF"/>
                </a:solidFill>
              </a:rPr>
              <a:pPr>
                <a:defRPr/>
              </a:pPr>
              <a:t>8</a:t>
            </a:fld>
            <a:endParaRPr lang="en-AU" dirty="0">
              <a:solidFill>
                <a:srgbClr val="FFFFFF"/>
              </a:solidFill>
            </a:endParaRPr>
          </a:p>
        </p:txBody>
      </p:sp>
      <p:grpSp>
        <p:nvGrpSpPr>
          <p:cNvPr id="253" name="Group 252"/>
          <p:cNvGrpSpPr/>
          <p:nvPr/>
        </p:nvGrpSpPr>
        <p:grpSpPr>
          <a:xfrm>
            <a:off x="4675295" y="5556649"/>
            <a:ext cx="2551054" cy="1375708"/>
            <a:chOff x="3211420" y="5580436"/>
            <a:chExt cx="2551054" cy="1375708"/>
          </a:xfrm>
        </p:grpSpPr>
        <p:sp>
          <p:nvSpPr>
            <p:cNvPr id="254" name="TextBox 253"/>
            <p:cNvSpPr txBox="1"/>
            <p:nvPr/>
          </p:nvSpPr>
          <p:spPr>
            <a:xfrm>
              <a:off x="3712398" y="5582675"/>
              <a:ext cx="1562928" cy="400110"/>
            </a:xfrm>
            <a:prstGeom prst="rect">
              <a:avLst/>
            </a:prstGeom>
            <a:noFill/>
          </p:spPr>
          <p:txBody>
            <a:bodyPr wrap="none" rtlCol="0">
              <a:spAutoFit/>
            </a:bodyPr>
            <a:lstStyle/>
            <a:p>
              <a:pPr defTabSz="914400">
                <a:defRPr/>
              </a:pPr>
              <a:r>
                <a:rPr lang="en-US" sz="2000" kern="0" dirty="0" smtClean="0">
                  <a:solidFill>
                    <a:srgbClr val="FFFFFF"/>
                  </a:solidFill>
                  <a:latin typeface="Segoe UI Light"/>
                </a:rPr>
                <a:t>Data sources</a:t>
              </a:r>
            </a:p>
          </p:txBody>
        </p:sp>
        <p:grpSp>
          <p:nvGrpSpPr>
            <p:cNvPr id="255" name="Group 254"/>
            <p:cNvGrpSpPr/>
            <p:nvPr/>
          </p:nvGrpSpPr>
          <p:grpSpPr>
            <a:xfrm>
              <a:off x="3211420" y="5580436"/>
              <a:ext cx="2551054" cy="1375708"/>
              <a:chOff x="3211420" y="5580436"/>
              <a:chExt cx="2551054" cy="1375708"/>
            </a:xfrm>
          </p:grpSpPr>
          <p:sp>
            <p:nvSpPr>
              <p:cNvPr id="256" name="Rectangle 255"/>
              <p:cNvSpPr/>
              <p:nvPr/>
            </p:nvSpPr>
            <p:spPr>
              <a:xfrm>
                <a:off x="3211420" y="5580436"/>
                <a:ext cx="2551054" cy="1375708"/>
              </a:xfrm>
              <a:prstGeom prst="rect">
                <a:avLst/>
              </a:prstGeom>
              <a:noFill/>
              <a:ln w="25400" cap="flat" cmpd="sng" algn="ctr">
                <a:solidFill>
                  <a:srgbClr val="0072C6"/>
                </a:solidFill>
                <a:prstDash val="solid"/>
              </a:ln>
              <a:effectLst/>
            </p:spPr>
            <p:txBody>
              <a:bodyPr rtlCol="0" anchor="ctr"/>
              <a:lstStyle/>
              <a:p>
                <a:pPr algn="ctr" defTabSz="914400">
                  <a:defRPr/>
                </a:pPr>
                <a:endParaRPr lang="en-US" kern="0" dirty="0" smtClean="0">
                  <a:solidFill>
                    <a:srgbClr val="FFFFFF"/>
                  </a:solidFill>
                </a:endParaRPr>
              </a:p>
            </p:txBody>
          </p:sp>
          <p:sp>
            <p:nvSpPr>
              <p:cNvPr id="257" name="TextBox 256"/>
              <p:cNvSpPr txBox="1"/>
              <p:nvPr/>
            </p:nvSpPr>
            <p:spPr>
              <a:xfrm>
                <a:off x="3660548" y="6535324"/>
                <a:ext cx="425815" cy="166199"/>
              </a:xfrm>
              <a:prstGeom prst="rect">
                <a:avLst/>
              </a:prstGeom>
              <a:noFill/>
            </p:spPr>
            <p:txBody>
              <a:bodyPr wrap="square" lIns="0" tIns="0" rIns="0" bIns="0" rtlCol="0">
                <a:spAutoFit/>
              </a:bodyPr>
              <a:lstStyle/>
              <a:p>
                <a:pPr defTabSz="914400">
                  <a:lnSpc>
                    <a:spcPct val="90000"/>
                  </a:lnSpc>
                  <a:defRPr/>
                </a:pPr>
                <a:r>
                  <a:rPr lang="en-US" sz="1200" kern="0" dirty="0" smtClean="0">
                    <a:ln>
                      <a:solidFill>
                        <a:srgbClr val="FFFFFF">
                          <a:alpha val="0"/>
                        </a:srgbClr>
                      </a:solidFill>
                    </a:ln>
                    <a:solidFill>
                      <a:srgbClr val="FFFFFF"/>
                    </a:solidFill>
                  </a:rPr>
                  <a:t>OLTP</a:t>
                </a:r>
              </a:p>
            </p:txBody>
          </p:sp>
          <p:grpSp>
            <p:nvGrpSpPr>
              <p:cNvPr id="258" name="Group 257"/>
              <p:cNvGrpSpPr/>
              <p:nvPr/>
            </p:nvGrpSpPr>
            <p:grpSpPr>
              <a:xfrm>
                <a:off x="3713183" y="6131801"/>
                <a:ext cx="244335" cy="333922"/>
                <a:chOff x="1447438" y="3993203"/>
                <a:chExt cx="656000" cy="1195540"/>
              </a:xfrm>
            </p:grpSpPr>
            <p:sp>
              <p:nvSpPr>
                <p:cNvPr id="271" name="Freeform 270"/>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0072C6"/>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272" name="Oval 271"/>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sp>
            <p:nvSpPr>
              <p:cNvPr id="259" name="TextBox 258"/>
              <p:cNvSpPr txBox="1"/>
              <p:nvPr/>
            </p:nvSpPr>
            <p:spPr>
              <a:xfrm>
                <a:off x="4175249" y="6535324"/>
                <a:ext cx="311570" cy="166199"/>
              </a:xfrm>
              <a:prstGeom prst="rect">
                <a:avLst/>
              </a:prstGeom>
              <a:noFill/>
            </p:spPr>
            <p:txBody>
              <a:bodyPr wrap="square" lIns="0" tIns="0" rIns="0" bIns="0" rtlCol="0">
                <a:spAutoFit/>
              </a:bodyPr>
              <a:lstStyle/>
              <a:p>
                <a:pPr defTabSz="914400">
                  <a:lnSpc>
                    <a:spcPct val="90000"/>
                  </a:lnSpc>
                  <a:defRPr/>
                </a:pPr>
                <a:r>
                  <a:rPr lang="en-US" sz="1200" kern="0" dirty="0" smtClean="0">
                    <a:ln>
                      <a:solidFill>
                        <a:srgbClr val="FFFFFF">
                          <a:alpha val="0"/>
                        </a:srgbClr>
                      </a:solidFill>
                    </a:ln>
                    <a:solidFill>
                      <a:srgbClr val="FFFFFF"/>
                    </a:solidFill>
                  </a:rPr>
                  <a:t>ERP</a:t>
                </a:r>
              </a:p>
            </p:txBody>
          </p:sp>
          <p:grpSp>
            <p:nvGrpSpPr>
              <p:cNvPr id="260" name="Group 259"/>
              <p:cNvGrpSpPr/>
              <p:nvPr/>
            </p:nvGrpSpPr>
            <p:grpSpPr>
              <a:xfrm>
                <a:off x="4180336" y="6131801"/>
                <a:ext cx="244335" cy="333922"/>
                <a:chOff x="1447438" y="3993203"/>
                <a:chExt cx="656000" cy="1195540"/>
              </a:xfrm>
            </p:grpSpPr>
            <p:sp>
              <p:nvSpPr>
                <p:cNvPr id="269" name="Freeform 268"/>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0072C6"/>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270" name="Oval 269"/>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sp>
            <p:nvSpPr>
              <p:cNvPr id="261" name="TextBox 260"/>
              <p:cNvSpPr txBox="1"/>
              <p:nvPr/>
            </p:nvSpPr>
            <p:spPr>
              <a:xfrm>
                <a:off x="4605931" y="6535324"/>
                <a:ext cx="405739" cy="166199"/>
              </a:xfrm>
              <a:prstGeom prst="rect">
                <a:avLst/>
              </a:prstGeom>
              <a:noFill/>
            </p:spPr>
            <p:txBody>
              <a:bodyPr wrap="square" lIns="0" tIns="0" rIns="0" bIns="0" rtlCol="0">
                <a:spAutoFit/>
              </a:bodyPr>
              <a:lstStyle/>
              <a:p>
                <a:pPr defTabSz="914400">
                  <a:lnSpc>
                    <a:spcPct val="90000"/>
                  </a:lnSpc>
                  <a:defRPr/>
                </a:pPr>
                <a:r>
                  <a:rPr lang="en-US" sz="1200" kern="0" dirty="0" smtClean="0">
                    <a:ln>
                      <a:solidFill>
                        <a:srgbClr val="FFFFFF">
                          <a:alpha val="0"/>
                        </a:srgbClr>
                      </a:solidFill>
                    </a:ln>
                    <a:solidFill>
                      <a:srgbClr val="FFFFFF"/>
                    </a:solidFill>
                  </a:rPr>
                  <a:t>CRM</a:t>
                </a:r>
              </a:p>
            </p:txBody>
          </p:sp>
          <p:grpSp>
            <p:nvGrpSpPr>
              <p:cNvPr id="262" name="Group 261"/>
              <p:cNvGrpSpPr/>
              <p:nvPr/>
            </p:nvGrpSpPr>
            <p:grpSpPr>
              <a:xfrm>
                <a:off x="4633808" y="6131801"/>
                <a:ext cx="244335" cy="333922"/>
                <a:chOff x="1447438" y="3993203"/>
                <a:chExt cx="656000" cy="1195540"/>
              </a:xfrm>
            </p:grpSpPr>
            <p:sp>
              <p:nvSpPr>
                <p:cNvPr id="267" name="Freeform 266"/>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0072C6"/>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268" name="Oval 267"/>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sp>
            <p:nvSpPr>
              <p:cNvPr id="263" name="TextBox 262"/>
              <p:cNvSpPr txBox="1"/>
              <p:nvPr/>
            </p:nvSpPr>
            <p:spPr>
              <a:xfrm>
                <a:off x="5068659" y="6535324"/>
                <a:ext cx="318466" cy="151970"/>
              </a:xfrm>
              <a:prstGeom prst="rect">
                <a:avLst/>
              </a:prstGeom>
              <a:noFill/>
            </p:spPr>
            <p:txBody>
              <a:bodyPr wrap="square" lIns="0" tIns="0" rIns="0" bIns="0" rtlCol="0">
                <a:noAutofit/>
              </a:bodyPr>
              <a:lstStyle/>
              <a:p>
                <a:pPr defTabSz="914400">
                  <a:lnSpc>
                    <a:spcPct val="90000"/>
                  </a:lnSpc>
                  <a:defRPr/>
                </a:pPr>
                <a:r>
                  <a:rPr lang="en-US" sz="1200" kern="0" dirty="0" smtClean="0">
                    <a:ln>
                      <a:solidFill>
                        <a:srgbClr val="FFFFFF">
                          <a:alpha val="0"/>
                        </a:srgbClr>
                      </a:solidFill>
                    </a:ln>
                    <a:solidFill>
                      <a:srgbClr val="FFFFFF"/>
                    </a:solidFill>
                  </a:rPr>
                  <a:t>LOB</a:t>
                </a:r>
              </a:p>
            </p:txBody>
          </p:sp>
          <p:grpSp>
            <p:nvGrpSpPr>
              <p:cNvPr id="264" name="Group 263"/>
              <p:cNvGrpSpPr/>
              <p:nvPr/>
            </p:nvGrpSpPr>
            <p:grpSpPr>
              <a:xfrm>
                <a:off x="5062542" y="6131801"/>
                <a:ext cx="244335" cy="333922"/>
                <a:chOff x="1447438" y="3993203"/>
                <a:chExt cx="656000" cy="1195540"/>
              </a:xfrm>
            </p:grpSpPr>
            <p:sp>
              <p:nvSpPr>
                <p:cNvPr id="265" name="Freeform 264"/>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0072C6"/>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266" name="Oval 265"/>
                <p:cNvSpPr/>
                <p:nvPr/>
              </p:nvSpPr>
              <p:spPr>
                <a:xfrm>
                  <a:off x="1501819" y="4049582"/>
                  <a:ext cx="532616" cy="237683"/>
                </a:xfrm>
                <a:prstGeom prst="ellipse">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grpSp>
      </p:grpSp>
      <p:grpSp>
        <p:nvGrpSpPr>
          <p:cNvPr id="273" name="Group 272"/>
          <p:cNvGrpSpPr/>
          <p:nvPr/>
        </p:nvGrpSpPr>
        <p:grpSpPr>
          <a:xfrm>
            <a:off x="4843582" y="4063493"/>
            <a:ext cx="2103120" cy="1280160"/>
            <a:chOff x="3427148" y="1967994"/>
            <a:chExt cx="2103120" cy="1375708"/>
          </a:xfrm>
        </p:grpSpPr>
        <p:sp>
          <p:nvSpPr>
            <p:cNvPr id="274" name="Rectangle 273"/>
            <p:cNvSpPr/>
            <p:nvPr/>
          </p:nvSpPr>
          <p:spPr bwMode="auto">
            <a:xfrm>
              <a:off x="3427148" y="1967994"/>
              <a:ext cx="2103120" cy="1375708"/>
            </a:xfrm>
            <a:prstGeom prst="rect">
              <a:avLst/>
            </a:prstGeom>
            <a:solidFill>
              <a:srgbClr val="92D050"/>
            </a:solidFill>
            <a:ln w="19050" cap="flat" cmpd="sng" algn="ctr">
              <a:noFill/>
              <a:prstDash val="solid"/>
              <a:miter lim="800000"/>
              <a:headEnd type="none" w="med" len="med"/>
              <a:tailEnd type="none" w="med" len="med"/>
            </a:ln>
            <a:effectLst/>
          </p:spPr>
          <p:txBody>
            <a:bodyPr rot="0" spcFirstLastPara="0" vertOverflow="overflow" horzOverflow="overflow" vert="horz" wrap="square" lIns="182828" tIns="91440" rIns="182828" bIns="146262" numCol="1" spcCol="0" rtlCol="0" fromWordArt="0" anchor="t" anchorCtr="0" forceAA="0" compatLnSpc="1">
              <a:prstTxWarp prst="textNoShape">
                <a:avLst/>
              </a:prstTxWarp>
              <a:noAutofit/>
            </a:bodyPr>
            <a:lstStyle/>
            <a:p>
              <a:pPr algn="ctr" defTabSz="776628" fontAlgn="base">
                <a:lnSpc>
                  <a:spcPct val="90000"/>
                </a:lnSpc>
                <a:spcBef>
                  <a:spcPct val="0"/>
                </a:spcBef>
                <a:spcAft>
                  <a:spcPct val="0"/>
                </a:spcAft>
                <a:defRPr/>
              </a:pPr>
              <a:endParaRPr lang="en-US" sz="2000" kern="0" dirty="0" smtClean="0">
                <a:gradFill>
                  <a:gsLst>
                    <a:gs pos="0">
                      <a:srgbClr val="505050"/>
                    </a:gs>
                    <a:gs pos="100000">
                      <a:srgbClr val="505050"/>
                    </a:gs>
                  </a:gsLst>
                  <a:lin ang="5400000" scaled="0"/>
                </a:gradFill>
              </a:endParaRPr>
            </a:p>
          </p:txBody>
        </p:sp>
        <p:sp>
          <p:nvSpPr>
            <p:cNvPr id="275" name="TextBox 274"/>
            <p:cNvSpPr txBox="1"/>
            <p:nvPr/>
          </p:nvSpPr>
          <p:spPr>
            <a:xfrm>
              <a:off x="4198022" y="1970592"/>
              <a:ext cx="561372" cy="400110"/>
            </a:xfrm>
            <a:prstGeom prst="rect">
              <a:avLst/>
            </a:prstGeom>
            <a:noFill/>
          </p:spPr>
          <p:txBody>
            <a:bodyPr wrap="none" rtlCol="0">
              <a:spAutoFit/>
            </a:bodyPr>
            <a:lstStyle/>
            <a:p>
              <a:pPr defTabSz="914400">
                <a:defRPr/>
              </a:pPr>
              <a:r>
                <a:rPr lang="en-US" sz="2000" kern="0" dirty="0" smtClean="0">
                  <a:gradFill>
                    <a:gsLst>
                      <a:gs pos="0">
                        <a:srgbClr val="FFFFFF"/>
                      </a:gs>
                      <a:gs pos="100000">
                        <a:srgbClr val="FFFFFF"/>
                      </a:gs>
                    </a:gsLst>
                    <a:lin ang="5400000" scaled="1"/>
                  </a:gradFill>
                  <a:latin typeface="Segoe UI Light"/>
                </a:rPr>
                <a:t>ETL</a:t>
              </a:r>
            </a:p>
          </p:txBody>
        </p:sp>
        <p:grpSp>
          <p:nvGrpSpPr>
            <p:cNvPr id="276" name="Group 275"/>
            <p:cNvGrpSpPr/>
            <p:nvPr/>
          </p:nvGrpSpPr>
          <p:grpSpPr>
            <a:xfrm>
              <a:off x="3641311" y="2449973"/>
              <a:ext cx="391813" cy="576239"/>
              <a:chOff x="3759911" y="2727063"/>
              <a:chExt cx="313300" cy="460770"/>
            </a:xfrm>
          </p:grpSpPr>
          <p:grpSp>
            <p:nvGrpSpPr>
              <p:cNvPr id="282" name="Group 281"/>
              <p:cNvGrpSpPr/>
              <p:nvPr/>
            </p:nvGrpSpPr>
            <p:grpSpPr>
              <a:xfrm>
                <a:off x="3759911" y="2853911"/>
                <a:ext cx="244335" cy="333922"/>
                <a:chOff x="1447438" y="3993203"/>
                <a:chExt cx="656000" cy="1195540"/>
              </a:xfrm>
            </p:grpSpPr>
            <p:sp>
              <p:nvSpPr>
                <p:cNvPr id="284" name="Freeform 283"/>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285" name="Oval 284"/>
                <p:cNvSpPr/>
                <p:nvPr/>
              </p:nvSpPr>
              <p:spPr>
                <a:xfrm>
                  <a:off x="1501819" y="4049582"/>
                  <a:ext cx="532616" cy="237683"/>
                </a:xfrm>
                <a:prstGeom prst="ellipse">
                  <a:avLst/>
                </a:prstGeom>
                <a:solidFill>
                  <a:srgbClr val="92D050"/>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sp>
            <p:nvSpPr>
              <p:cNvPr id="283" name="Freeform 36"/>
              <p:cNvSpPr>
                <a:spLocks/>
              </p:cNvSpPr>
              <p:nvPr/>
            </p:nvSpPr>
            <p:spPr bwMode="auto">
              <a:xfrm rot="4500000">
                <a:off x="3837481" y="2724921"/>
                <a:ext cx="233588" cy="237872"/>
              </a:xfrm>
              <a:custGeom>
                <a:avLst/>
                <a:gdLst/>
                <a:ahLst/>
                <a:cxnLst>
                  <a:cxn ang="0">
                    <a:pos x="769" y="780"/>
                  </a:cxn>
                  <a:cxn ang="0">
                    <a:pos x="103" y="291"/>
                  </a:cxn>
                  <a:cxn ang="0">
                    <a:pos x="0" y="313"/>
                  </a:cxn>
                  <a:cxn ang="0">
                    <a:pos x="212" y="0"/>
                  </a:cxn>
                  <a:cxn ang="0">
                    <a:pos x="400" y="313"/>
                  </a:cxn>
                  <a:cxn ang="0">
                    <a:pos x="297" y="291"/>
                  </a:cxn>
                  <a:cxn ang="0">
                    <a:pos x="770" y="780"/>
                  </a:cxn>
                </a:cxnLst>
                <a:rect l="0" t="0" r="r" b="b"/>
                <a:pathLst>
                  <a:path w="770" h="781">
                    <a:moveTo>
                      <a:pt x="769" y="780"/>
                    </a:moveTo>
                    <a:cubicBezTo>
                      <a:pt x="20" y="781"/>
                      <a:pt x="103" y="291"/>
                      <a:pt x="103" y="291"/>
                    </a:cubicBezTo>
                    <a:cubicBezTo>
                      <a:pt x="0" y="313"/>
                      <a:pt x="0" y="313"/>
                      <a:pt x="0" y="313"/>
                    </a:cubicBezTo>
                    <a:cubicBezTo>
                      <a:pt x="212" y="0"/>
                      <a:pt x="212" y="0"/>
                      <a:pt x="212" y="0"/>
                    </a:cubicBezTo>
                    <a:cubicBezTo>
                      <a:pt x="305" y="207"/>
                      <a:pt x="400" y="313"/>
                      <a:pt x="400" y="313"/>
                    </a:cubicBezTo>
                    <a:cubicBezTo>
                      <a:pt x="297" y="291"/>
                      <a:pt x="297" y="291"/>
                      <a:pt x="297" y="291"/>
                    </a:cubicBezTo>
                    <a:cubicBezTo>
                      <a:pt x="297" y="291"/>
                      <a:pt x="228" y="688"/>
                      <a:pt x="770" y="78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srgbClr val="000000"/>
                  </a:solidFill>
                </a:endParaRPr>
              </a:p>
            </p:txBody>
          </p:sp>
        </p:grpSp>
        <p:grpSp>
          <p:nvGrpSpPr>
            <p:cNvPr id="277" name="Group 276"/>
            <p:cNvGrpSpPr/>
            <p:nvPr/>
          </p:nvGrpSpPr>
          <p:grpSpPr>
            <a:xfrm>
              <a:off x="4205048" y="2574019"/>
              <a:ext cx="1182903" cy="486781"/>
              <a:chOff x="3375167" y="2601492"/>
              <a:chExt cx="1182903" cy="486781"/>
            </a:xfrm>
          </p:grpSpPr>
          <p:sp>
            <p:nvSpPr>
              <p:cNvPr id="278" name="Freeform 30"/>
              <p:cNvSpPr>
                <a:spLocks noEditPoints="1"/>
              </p:cNvSpPr>
              <p:nvPr/>
            </p:nvSpPr>
            <p:spPr bwMode="auto">
              <a:xfrm>
                <a:off x="3375167" y="2601492"/>
                <a:ext cx="382565" cy="486781"/>
              </a:xfrm>
              <a:custGeom>
                <a:avLst/>
                <a:gdLst>
                  <a:gd name="T0" fmla="*/ 57 w 290"/>
                  <a:gd name="T1" fmla="*/ 95 h 369"/>
                  <a:gd name="T2" fmla="*/ 222 w 290"/>
                  <a:gd name="T3" fmla="*/ 95 h 369"/>
                  <a:gd name="T4" fmla="*/ 222 w 290"/>
                  <a:gd name="T5" fmla="*/ 108 h 369"/>
                  <a:gd name="T6" fmla="*/ 57 w 290"/>
                  <a:gd name="T7" fmla="*/ 108 h 369"/>
                  <a:gd name="T8" fmla="*/ 57 w 290"/>
                  <a:gd name="T9" fmla="*/ 95 h 369"/>
                  <a:gd name="T10" fmla="*/ 57 w 290"/>
                  <a:gd name="T11" fmla="*/ 150 h 369"/>
                  <a:gd name="T12" fmla="*/ 222 w 290"/>
                  <a:gd name="T13" fmla="*/ 150 h 369"/>
                  <a:gd name="T14" fmla="*/ 222 w 290"/>
                  <a:gd name="T15" fmla="*/ 139 h 369"/>
                  <a:gd name="T16" fmla="*/ 57 w 290"/>
                  <a:gd name="T17" fmla="*/ 139 h 369"/>
                  <a:gd name="T18" fmla="*/ 57 w 290"/>
                  <a:gd name="T19" fmla="*/ 150 h 369"/>
                  <a:gd name="T20" fmla="*/ 57 w 290"/>
                  <a:gd name="T21" fmla="*/ 194 h 369"/>
                  <a:gd name="T22" fmla="*/ 222 w 290"/>
                  <a:gd name="T23" fmla="*/ 194 h 369"/>
                  <a:gd name="T24" fmla="*/ 222 w 290"/>
                  <a:gd name="T25" fmla="*/ 181 h 369"/>
                  <a:gd name="T26" fmla="*/ 57 w 290"/>
                  <a:gd name="T27" fmla="*/ 181 h 369"/>
                  <a:gd name="T28" fmla="*/ 57 w 290"/>
                  <a:gd name="T29" fmla="*/ 194 h 369"/>
                  <a:gd name="T30" fmla="*/ 57 w 290"/>
                  <a:gd name="T31" fmla="*/ 236 h 369"/>
                  <a:gd name="T32" fmla="*/ 222 w 290"/>
                  <a:gd name="T33" fmla="*/ 236 h 369"/>
                  <a:gd name="T34" fmla="*/ 222 w 290"/>
                  <a:gd name="T35" fmla="*/ 223 h 369"/>
                  <a:gd name="T36" fmla="*/ 57 w 290"/>
                  <a:gd name="T37" fmla="*/ 223 h 369"/>
                  <a:gd name="T38" fmla="*/ 57 w 290"/>
                  <a:gd name="T39" fmla="*/ 236 h 369"/>
                  <a:gd name="T40" fmla="*/ 290 w 290"/>
                  <a:gd name="T41" fmla="*/ 90 h 369"/>
                  <a:gd name="T42" fmla="*/ 290 w 290"/>
                  <a:gd name="T43" fmla="*/ 369 h 369"/>
                  <a:gd name="T44" fmla="*/ 0 w 290"/>
                  <a:gd name="T45" fmla="*/ 369 h 369"/>
                  <a:gd name="T46" fmla="*/ 0 w 290"/>
                  <a:gd name="T47" fmla="*/ 1 h 369"/>
                  <a:gd name="T48" fmla="*/ 216 w 290"/>
                  <a:gd name="T49" fmla="*/ 1 h 369"/>
                  <a:gd name="T50" fmla="*/ 216 w 290"/>
                  <a:gd name="T51" fmla="*/ 0 h 369"/>
                  <a:gd name="T52" fmla="*/ 290 w 290"/>
                  <a:gd name="T53" fmla="*/ 90 h 369"/>
                  <a:gd name="T54" fmla="*/ 271 w 290"/>
                  <a:gd name="T55" fmla="*/ 79 h 369"/>
                  <a:gd name="T56" fmla="*/ 214 w 290"/>
                  <a:gd name="T57" fmla="*/ 79 h 369"/>
                  <a:gd name="T58" fmla="*/ 216 w 290"/>
                  <a:gd name="T59" fmla="*/ 21 h 369"/>
                  <a:gd name="T60" fmla="*/ 20 w 290"/>
                  <a:gd name="T61" fmla="*/ 21 h 369"/>
                  <a:gd name="T62" fmla="*/ 20 w 290"/>
                  <a:gd name="T63" fmla="*/ 349 h 369"/>
                  <a:gd name="T64" fmla="*/ 271 w 290"/>
                  <a:gd name="T65" fmla="*/ 349 h 369"/>
                  <a:gd name="T66" fmla="*/ 271 w 290"/>
                  <a:gd name="T67" fmla="*/ 7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 h="369">
                    <a:moveTo>
                      <a:pt x="57" y="95"/>
                    </a:moveTo>
                    <a:lnTo>
                      <a:pt x="222" y="95"/>
                    </a:lnTo>
                    <a:lnTo>
                      <a:pt x="222" y="108"/>
                    </a:lnTo>
                    <a:lnTo>
                      <a:pt x="57" y="108"/>
                    </a:lnTo>
                    <a:lnTo>
                      <a:pt x="57" y="95"/>
                    </a:lnTo>
                    <a:close/>
                    <a:moveTo>
                      <a:pt x="57" y="150"/>
                    </a:moveTo>
                    <a:lnTo>
                      <a:pt x="222" y="150"/>
                    </a:lnTo>
                    <a:lnTo>
                      <a:pt x="222" y="139"/>
                    </a:lnTo>
                    <a:lnTo>
                      <a:pt x="57" y="139"/>
                    </a:lnTo>
                    <a:lnTo>
                      <a:pt x="57" y="150"/>
                    </a:lnTo>
                    <a:close/>
                    <a:moveTo>
                      <a:pt x="57" y="194"/>
                    </a:moveTo>
                    <a:lnTo>
                      <a:pt x="222" y="194"/>
                    </a:lnTo>
                    <a:lnTo>
                      <a:pt x="222" y="181"/>
                    </a:lnTo>
                    <a:lnTo>
                      <a:pt x="57" y="181"/>
                    </a:lnTo>
                    <a:lnTo>
                      <a:pt x="57" y="194"/>
                    </a:lnTo>
                    <a:close/>
                    <a:moveTo>
                      <a:pt x="57" y="236"/>
                    </a:moveTo>
                    <a:lnTo>
                      <a:pt x="222" y="236"/>
                    </a:lnTo>
                    <a:lnTo>
                      <a:pt x="222" y="223"/>
                    </a:lnTo>
                    <a:lnTo>
                      <a:pt x="57" y="223"/>
                    </a:lnTo>
                    <a:lnTo>
                      <a:pt x="57" y="236"/>
                    </a:lnTo>
                    <a:close/>
                    <a:moveTo>
                      <a:pt x="290" y="90"/>
                    </a:moveTo>
                    <a:lnTo>
                      <a:pt x="290" y="369"/>
                    </a:lnTo>
                    <a:lnTo>
                      <a:pt x="0" y="369"/>
                    </a:lnTo>
                    <a:lnTo>
                      <a:pt x="0" y="1"/>
                    </a:lnTo>
                    <a:lnTo>
                      <a:pt x="216" y="1"/>
                    </a:lnTo>
                    <a:lnTo>
                      <a:pt x="216" y="0"/>
                    </a:lnTo>
                    <a:lnTo>
                      <a:pt x="290" y="90"/>
                    </a:lnTo>
                    <a:close/>
                    <a:moveTo>
                      <a:pt x="271" y="79"/>
                    </a:moveTo>
                    <a:lnTo>
                      <a:pt x="214" y="79"/>
                    </a:lnTo>
                    <a:lnTo>
                      <a:pt x="216" y="21"/>
                    </a:lnTo>
                    <a:lnTo>
                      <a:pt x="20" y="21"/>
                    </a:lnTo>
                    <a:lnTo>
                      <a:pt x="20" y="349"/>
                    </a:lnTo>
                    <a:lnTo>
                      <a:pt x="271" y="349"/>
                    </a:lnTo>
                    <a:lnTo>
                      <a:pt x="271" y="79"/>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sp>
            <p:nvSpPr>
              <p:cNvPr id="279" name="Freeform 30"/>
              <p:cNvSpPr>
                <a:spLocks noEditPoints="1"/>
              </p:cNvSpPr>
              <p:nvPr/>
            </p:nvSpPr>
            <p:spPr bwMode="auto">
              <a:xfrm>
                <a:off x="4175505" y="2601492"/>
                <a:ext cx="382565" cy="486781"/>
              </a:xfrm>
              <a:custGeom>
                <a:avLst/>
                <a:gdLst>
                  <a:gd name="T0" fmla="*/ 57 w 290"/>
                  <a:gd name="T1" fmla="*/ 95 h 369"/>
                  <a:gd name="T2" fmla="*/ 222 w 290"/>
                  <a:gd name="T3" fmla="*/ 95 h 369"/>
                  <a:gd name="T4" fmla="*/ 222 w 290"/>
                  <a:gd name="T5" fmla="*/ 108 h 369"/>
                  <a:gd name="T6" fmla="*/ 57 w 290"/>
                  <a:gd name="T7" fmla="*/ 108 h 369"/>
                  <a:gd name="T8" fmla="*/ 57 w 290"/>
                  <a:gd name="T9" fmla="*/ 95 h 369"/>
                  <a:gd name="T10" fmla="*/ 57 w 290"/>
                  <a:gd name="T11" fmla="*/ 150 h 369"/>
                  <a:gd name="T12" fmla="*/ 222 w 290"/>
                  <a:gd name="T13" fmla="*/ 150 h 369"/>
                  <a:gd name="T14" fmla="*/ 222 w 290"/>
                  <a:gd name="T15" fmla="*/ 139 h 369"/>
                  <a:gd name="T16" fmla="*/ 57 w 290"/>
                  <a:gd name="T17" fmla="*/ 139 h 369"/>
                  <a:gd name="T18" fmla="*/ 57 w 290"/>
                  <a:gd name="T19" fmla="*/ 150 h 369"/>
                  <a:gd name="T20" fmla="*/ 57 w 290"/>
                  <a:gd name="T21" fmla="*/ 194 h 369"/>
                  <a:gd name="T22" fmla="*/ 222 w 290"/>
                  <a:gd name="T23" fmla="*/ 194 h 369"/>
                  <a:gd name="T24" fmla="*/ 222 w 290"/>
                  <a:gd name="T25" fmla="*/ 181 h 369"/>
                  <a:gd name="T26" fmla="*/ 57 w 290"/>
                  <a:gd name="T27" fmla="*/ 181 h 369"/>
                  <a:gd name="T28" fmla="*/ 57 w 290"/>
                  <a:gd name="T29" fmla="*/ 194 h 369"/>
                  <a:gd name="T30" fmla="*/ 57 w 290"/>
                  <a:gd name="T31" fmla="*/ 236 h 369"/>
                  <a:gd name="T32" fmla="*/ 222 w 290"/>
                  <a:gd name="T33" fmla="*/ 236 h 369"/>
                  <a:gd name="T34" fmla="*/ 222 w 290"/>
                  <a:gd name="T35" fmla="*/ 223 h 369"/>
                  <a:gd name="T36" fmla="*/ 57 w 290"/>
                  <a:gd name="T37" fmla="*/ 223 h 369"/>
                  <a:gd name="T38" fmla="*/ 57 w 290"/>
                  <a:gd name="T39" fmla="*/ 236 h 369"/>
                  <a:gd name="T40" fmla="*/ 290 w 290"/>
                  <a:gd name="T41" fmla="*/ 90 h 369"/>
                  <a:gd name="T42" fmla="*/ 290 w 290"/>
                  <a:gd name="T43" fmla="*/ 369 h 369"/>
                  <a:gd name="T44" fmla="*/ 0 w 290"/>
                  <a:gd name="T45" fmla="*/ 369 h 369"/>
                  <a:gd name="T46" fmla="*/ 0 w 290"/>
                  <a:gd name="T47" fmla="*/ 1 h 369"/>
                  <a:gd name="T48" fmla="*/ 216 w 290"/>
                  <a:gd name="T49" fmla="*/ 1 h 369"/>
                  <a:gd name="T50" fmla="*/ 216 w 290"/>
                  <a:gd name="T51" fmla="*/ 0 h 369"/>
                  <a:gd name="T52" fmla="*/ 290 w 290"/>
                  <a:gd name="T53" fmla="*/ 90 h 369"/>
                  <a:gd name="T54" fmla="*/ 271 w 290"/>
                  <a:gd name="T55" fmla="*/ 79 h 369"/>
                  <a:gd name="T56" fmla="*/ 214 w 290"/>
                  <a:gd name="T57" fmla="*/ 79 h 369"/>
                  <a:gd name="T58" fmla="*/ 216 w 290"/>
                  <a:gd name="T59" fmla="*/ 21 h 369"/>
                  <a:gd name="T60" fmla="*/ 20 w 290"/>
                  <a:gd name="T61" fmla="*/ 21 h 369"/>
                  <a:gd name="T62" fmla="*/ 20 w 290"/>
                  <a:gd name="T63" fmla="*/ 349 h 369"/>
                  <a:gd name="T64" fmla="*/ 271 w 290"/>
                  <a:gd name="T65" fmla="*/ 349 h 369"/>
                  <a:gd name="T66" fmla="*/ 271 w 290"/>
                  <a:gd name="T67" fmla="*/ 7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 h="369">
                    <a:moveTo>
                      <a:pt x="57" y="95"/>
                    </a:moveTo>
                    <a:lnTo>
                      <a:pt x="222" y="95"/>
                    </a:lnTo>
                    <a:lnTo>
                      <a:pt x="222" y="108"/>
                    </a:lnTo>
                    <a:lnTo>
                      <a:pt x="57" y="108"/>
                    </a:lnTo>
                    <a:lnTo>
                      <a:pt x="57" y="95"/>
                    </a:lnTo>
                    <a:close/>
                    <a:moveTo>
                      <a:pt x="57" y="150"/>
                    </a:moveTo>
                    <a:lnTo>
                      <a:pt x="222" y="150"/>
                    </a:lnTo>
                    <a:lnTo>
                      <a:pt x="222" y="139"/>
                    </a:lnTo>
                    <a:lnTo>
                      <a:pt x="57" y="139"/>
                    </a:lnTo>
                    <a:lnTo>
                      <a:pt x="57" y="150"/>
                    </a:lnTo>
                    <a:close/>
                    <a:moveTo>
                      <a:pt x="57" y="194"/>
                    </a:moveTo>
                    <a:lnTo>
                      <a:pt x="222" y="194"/>
                    </a:lnTo>
                    <a:lnTo>
                      <a:pt x="222" y="181"/>
                    </a:lnTo>
                    <a:lnTo>
                      <a:pt x="57" y="181"/>
                    </a:lnTo>
                    <a:lnTo>
                      <a:pt x="57" y="194"/>
                    </a:lnTo>
                    <a:close/>
                    <a:moveTo>
                      <a:pt x="57" y="236"/>
                    </a:moveTo>
                    <a:lnTo>
                      <a:pt x="222" y="236"/>
                    </a:lnTo>
                    <a:lnTo>
                      <a:pt x="222" y="223"/>
                    </a:lnTo>
                    <a:lnTo>
                      <a:pt x="57" y="223"/>
                    </a:lnTo>
                    <a:lnTo>
                      <a:pt x="57" y="236"/>
                    </a:lnTo>
                    <a:close/>
                    <a:moveTo>
                      <a:pt x="290" y="90"/>
                    </a:moveTo>
                    <a:lnTo>
                      <a:pt x="290" y="369"/>
                    </a:lnTo>
                    <a:lnTo>
                      <a:pt x="0" y="369"/>
                    </a:lnTo>
                    <a:lnTo>
                      <a:pt x="0" y="1"/>
                    </a:lnTo>
                    <a:lnTo>
                      <a:pt x="216" y="1"/>
                    </a:lnTo>
                    <a:lnTo>
                      <a:pt x="216" y="0"/>
                    </a:lnTo>
                    <a:lnTo>
                      <a:pt x="290" y="90"/>
                    </a:lnTo>
                    <a:close/>
                    <a:moveTo>
                      <a:pt x="271" y="79"/>
                    </a:moveTo>
                    <a:lnTo>
                      <a:pt x="214" y="79"/>
                    </a:lnTo>
                    <a:lnTo>
                      <a:pt x="216" y="21"/>
                    </a:lnTo>
                    <a:lnTo>
                      <a:pt x="20" y="21"/>
                    </a:lnTo>
                    <a:lnTo>
                      <a:pt x="20" y="349"/>
                    </a:lnTo>
                    <a:lnTo>
                      <a:pt x="271" y="349"/>
                    </a:lnTo>
                    <a:lnTo>
                      <a:pt x="271" y="79"/>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sp>
            <p:nvSpPr>
              <p:cNvPr id="280" name="Freeform 26"/>
              <p:cNvSpPr>
                <a:spLocks/>
              </p:cNvSpPr>
              <p:nvPr/>
            </p:nvSpPr>
            <p:spPr bwMode="auto">
              <a:xfrm>
                <a:off x="4018456" y="2738982"/>
                <a:ext cx="102583" cy="184795"/>
              </a:xfrm>
              <a:custGeom>
                <a:avLst/>
                <a:gdLst>
                  <a:gd name="T0" fmla="*/ 66 w 68"/>
                  <a:gd name="T1" fmla="*/ 57 h 123"/>
                  <a:gd name="T2" fmla="*/ 12 w 68"/>
                  <a:gd name="T3" fmla="*/ 2 h 123"/>
                  <a:gd name="T4" fmla="*/ 4 w 68"/>
                  <a:gd name="T5" fmla="*/ 1 h 123"/>
                  <a:gd name="T6" fmla="*/ 0 w 68"/>
                  <a:gd name="T7" fmla="*/ 7 h 123"/>
                  <a:gd name="T8" fmla="*/ 0 w 68"/>
                  <a:gd name="T9" fmla="*/ 116 h 123"/>
                  <a:gd name="T10" fmla="*/ 4 w 68"/>
                  <a:gd name="T11" fmla="*/ 123 h 123"/>
                  <a:gd name="T12" fmla="*/ 7 w 68"/>
                  <a:gd name="T13" fmla="*/ 123 h 123"/>
                  <a:gd name="T14" fmla="*/ 12 w 68"/>
                  <a:gd name="T15" fmla="*/ 121 h 123"/>
                  <a:gd name="T16" fmla="*/ 66 w 68"/>
                  <a:gd name="T17" fmla="*/ 66 h 123"/>
                  <a:gd name="T18" fmla="*/ 68 w 68"/>
                  <a:gd name="T19" fmla="*/ 62 h 123"/>
                  <a:gd name="T20" fmla="*/ 66 w 68"/>
                  <a:gd name="T21" fmla="*/ 5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123">
                    <a:moveTo>
                      <a:pt x="66" y="57"/>
                    </a:moveTo>
                    <a:cubicBezTo>
                      <a:pt x="12" y="2"/>
                      <a:pt x="12" y="2"/>
                      <a:pt x="12" y="2"/>
                    </a:cubicBezTo>
                    <a:cubicBezTo>
                      <a:pt x="10" y="0"/>
                      <a:pt x="7" y="0"/>
                      <a:pt x="4" y="1"/>
                    </a:cubicBezTo>
                    <a:cubicBezTo>
                      <a:pt x="2" y="2"/>
                      <a:pt x="0" y="4"/>
                      <a:pt x="0" y="7"/>
                    </a:cubicBezTo>
                    <a:cubicBezTo>
                      <a:pt x="0" y="116"/>
                      <a:pt x="0" y="116"/>
                      <a:pt x="0" y="116"/>
                    </a:cubicBezTo>
                    <a:cubicBezTo>
                      <a:pt x="0" y="119"/>
                      <a:pt x="2" y="122"/>
                      <a:pt x="4" y="123"/>
                    </a:cubicBezTo>
                    <a:cubicBezTo>
                      <a:pt x="5" y="123"/>
                      <a:pt x="6" y="123"/>
                      <a:pt x="7" y="123"/>
                    </a:cubicBezTo>
                    <a:cubicBezTo>
                      <a:pt x="9" y="123"/>
                      <a:pt x="10" y="123"/>
                      <a:pt x="12" y="121"/>
                    </a:cubicBezTo>
                    <a:cubicBezTo>
                      <a:pt x="66" y="66"/>
                      <a:pt x="66" y="66"/>
                      <a:pt x="66" y="66"/>
                    </a:cubicBezTo>
                    <a:cubicBezTo>
                      <a:pt x="68" y="65"/>
                      <a:pt x="68" y="63"/>
                      <a:pt x="68" y="62"/>
                    </a:cubicBezTo>
                    <a:cubicBezTo>
                      <a:pt x="68" y="60"/>
                      <a:pt x="68" y="58"/>
                      <a:pt x="66" y="57"/>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sp>
            <p:nvSpPr>
              <p:cNvPr id="281" name="Freeform 26"/>
              <p:cNvSpPr>
                <a:spLocks/>
              </p:cNvSpPr>
              <p:nvPr/>
            </p:nvSpPr>
            <p:spPr bwMode="auto">
              <a:xfrm flipH="1">
                <a:off x="3810893" y="2735897"/>
                <a:ext cx="102583" cy="184795"/>
              </a:xfrm>
              <a:custGeom>
                <a:avLst/>
                <a:gdLst>
                  <a:gd name="T0" fmla="*/ 66 w 68"/>
                  <a:gd name="T1" fmla="*/ 57 h 123"/>
                  <a:gd name="T2" fmla="*/ 12 w 68"/>
                  <a:gd name="T3" fmla="*/ 2 h 123"/>
                  <a:gd name="T4" fmla="*/ 4 w 68"/>
                  <a:gd name="T5" fmla="*/ 1 h 123"/>
                  <a:gd name="T6" fmla="*/ 0 w 68"/>
                  <a:gd name="T7" fmla="*/ 7 h 123"/>
                  <a:gd name="T8" fmla="*/ 0 w 68"/>
                  <a:gd name="T9" fmla="*/ 116 h 123"/>
                  <a:gd name="T10" fmla="*/ 4 w 68"/>
                  <a:gd name="T11" fmla="*/ 123 h 123"/>
                  <a:gd name="T12" fmla="*/ 7 w 68"/>
                  <a:gd name="T13" fmla="*/ 123 h 123"/>
                  <a:gd name="T14" fmla="*/ 12 w 68"/>
                  <a:gd name="T15" fmla="*/ 121 h 123"/>
                  <a:gd name="T16" fmla="*/ 66 w 68"/>
                  <a:gd name="T17" fmla="*/ 66 h 123"/>
                  <a:gd name="T18" fmla="*/ 68 w 68"/>
                  <a:gd name="T19" fmla="*/ 62 h 123"/>
                  <a:gd name="T20" fmla="*/ 66 w 68"/>
                  <a:gd name="T21" fmla="*/ 5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123">
                    <a:moveTo>
                      <a:pt x="66" y="57"/>
                    </a:moveTo>
                    <a:cubicBezTo>
                      <a:pt x="12" y="2"/>
                      <a:pt x="12" y="2"/>
                      <a:pt x="12" y="2"/>
                    </a:cubicBezTo>
                    <a:cubicBezTo>
                      <a:pt x="10" y="0"/>
                      <a:pt x="7" y="0"/>
                      <a:pt x="4" y="1"/>
                    </a:cubicBezTo>
                    <a:cubicBezTo>
                      <a:pt x="2" y="2"/>
                      <a:pt x="0" y="4"/>
                      <a:pt x="0" y="7"/>
                    </a:cubicBezTo>
                    <a:cubicBezTo>
                      <a:pt x="0" y="116"/>
                      <a:pt x="0" y="116"/>
                      <a:pt x="0" y="116"/>
                    </a:cubicBezTo>
                    <a:cubicBezTo>
                      <a:pt x="0" y="119"/>
                      <a:pt x="2" y="122"/>
                      <a:pt x="4" y="123"/>
                    </a:cubicBezTo>
                    <a:cubicBezTo>
                      <a:pt x="5" y="123"/>
                      <a:pt x="6" y="123"/>
                      <a:pt x="7" y="123"/>
                    </a:cubicBezTo>
                    <a:cubicBezTo>
                      <a:pt x="9" y="123"/>
                      <a:pt x="10" y="123"/>
                      <a:pt x="12" y="121"/>
                    </a:cubicBezTo>
                    <a:cubicBezTo>
                      <a:pt x="66" y="66"/>
                      <a:pt x="66" y="66"/>
                      <a:pt x="66" y="66"/>
                    </a:cubicBezTo>
                    <a:cubicBezTo>
                      <a:pt x="68" y="65"/>
                      <a:pt x="68" y="63"/>
                      <a:pt x="68" y="62"/>
                    </a:cubicBezTo>
                    <a:cubicBezTo>
                      <a:pt x="68" y="60"/>
                      <a:pt x="68" y="58"/>
                      <a:pt x="66" y="57"/>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grpSp>
      </p:grpSp>
      <p:grpSp>
        <p:nvGrpSpPr>
          <p:cNvPr id="286" name="Group 285"/>
          <p:cNvGrpSpPr/>
          <p:nvPr/>
        </p:nvGrpSpPr>
        <p:grpSpPr>
          <a:xfrm>
            <a:off x="4853348" y="2713035"/>
            <a:ext cx="2103120" cy="1280160"/>
            <a:chOff x="6692048" y="1967994"/>
            <a:chExt cx="2103120" cy="1375708"/>
          </a:xfrm>
        </p:grpSpPr>
        <p:sp>
          <p:nvSpPr>
            <p:cNvPr id="287" name="Rectangle 286"/>
            <p:cNvSpPr/>
            <p:nvPr/>
          </p:nvSpPr>
          <p:spPr bwMode="auto">
            <a:xfrm>
              <a:off x="6692048" y="1967994"/>
              <a:ext cx="2103120" cy="1375708"/>
            </a:xfrm>
            <a:prstGeom prst="rect">
              <a:avLst/>
            </a:prstGeom>
            <a:solidFill>
              <a:srgbClr val="F0880A"/>
            </a:solidFill>
            <a:ln w="19050" cap="flat" cmpd="sng" algn="ctr">
              <a:noFill/>
              <a:prstDash val="solid"/>
              <a:miter lim="800000"/>
              <a:headEnd type="none" w="med" len="med"/>
              <a:tailEnd type="none" w="med" len="med"/>
            </a:ln>
            <a:effectLst/>
          </p:spPr>
          <p:txBody>
            <a:bodyPr rot="0" spcFirstLastPara="0" vertOverflow="overflow" horzOverflow="overflow" vert="horz" wrap="square" lIns="182828" tIns="91440" rIns="182828" bIns="146262" numCol="1" spcCol="0" rtlCol="0" fromWordArt="0" anchor="t" anchorCtr="0" forceAA="0" compatLnSpc="1">
              <a:prstTxWarp prst="textNoShape">
                <a:avLst/>
              </a:prstTxWarp>
              <a:noAutofit/>
            </a:bodyPr>
            <a:lstStyle/>
            <a:p>
              <a:pPr algn="ctr" defTabSz="776628" fontAlgn="base">
                <a:lnSpc>
                  <a:spcPct val="90000"/>
                </a:lnSpc>
                <a:spcBef>
                  <a:spcPct val="0"/>
                </a:spcBef>
                <a:spcAft>
                  <a:spcPct val="0"/>
                </a:spcAft>
                <a:defRPr/>
              </a:pPr>
              <a:endParaRPr lang="en-US" sz="2000" kern="0" dirty="0" smtClean="0">
                <a:gradFill>
                  <a:gsLst>
                    <a:gs pos="0">
                      <a:srgbClr val="505050"/>
                    </a:gs>
                    <a:gs pos="100000">
                      <a:srgbClr val="505050"/>
                    </a:gs>
                  </a:gsLst>
                  <a:lin ang="5400000" scaled="0"/>
                </a:gradFill>
              </a:endParaRPr>
            </a:p>
          </p:txBody>
        </p:sp>
        <p:sp>
          <p:nvSpPr>
            <p:cNvPr id="288" name="TextBox 287"/>
            <p:cNvSpPr txBox="1"/>
            <p:nvPr/>
          </p:nvSpPr>
          <p:spPr>
            <a:xfrm>
              <a:off x="6729939" y="1970592"/>
              <a:ext cx="2035246" cy="400110"/>
            </a:xfrm>
            <a:prstGeom prst="rect">
              <a:avLst/>
            </a:prstGeom>
            <a:noFill/>
          </p:spPr>
          <p:txBody>
            <a:bodyPr wrap="square" rtlCol="0">
              <a:spAutoFit/>
            </a:bodyPr>
            <a:lstStyle/>
            <a:p>
              <a:pPr algn="ctr" defTabSz="914400">
                <a:defRPr/>
              </a:pPr>
              <a:r>
                <a:rPr lang="en-US" sz="2000" kern="0" dirty="0" smtClean="0">
                  <a:gradFill>
                    <a:gsLst>
                      <a:gs pos="0">
                        <a:srgbClr val="FFFFFF"/>
                      </a:gs>
                      <a:gs pos="100000">
                        <a:srgbClr val="FFFFFF"/>
                      </a:gs>
                    </a:gsLst>
                    <a:lin ang="5400000" scaled="1"/>
                  </a:gradFill>
                  <a:latin typeface="Segoe UI Light"/>
                </a:rPr>
                <a:t>Data warehouse</a:t>
              </a:r>
            </a:p>
          </p:txBody>
        </p:sp>
        <p:grpSp>
          <p:nvGrpSpPr>
            <p:cNvPr id="289" name="Group 288"/>
            <p:cNvGrpSpPr/>
            <p:nvPr/>
          </p:nvGrpSpPr>
          <p:grpSpPr>
            <a:xfrm>
              <a:off x="7528418" y="2535010"/>
              <a:ext cx="430381" cy="588184"/>
              <a:chOff x="1447438" y="3993203"/>
              <a:chExt cx="656000" cy="1195540"/>
            </a:xfrm>
          </p:grpSpPr>
          <p:sp>
            <p:nvSpPr>
              <p:cNvPr id="290" name="Freeform 289"/>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291" name="Oval 290"/>
              <p:cNvSpPr/>
              <p:nvPr/>
            </p:nvSpPr>
            <p:spPr>
              <a:xfrm>
                <a:off x="1501819" y="4049582"/>
                <a:ext cx="532616" cy="237683"/>
              </a:xfrm>
              <a:prstGeom prst="ellipse">
                <a:avLst/>
              </a:prstGeom>
              <a:solidFill>
                <a:srgbClr val="F0880A"/>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grpSp>
      </p:grpSp>
      <p:grpSp>
        <p:nvGrpSpPr>
          <p:cNvPr id="292" name="Group 291"/>
          <p:cNvGrpSpPr/>
          <p:nvPr/>
        </p:nvGrpSpPr>
        <p:grpSpPr>
          <a:xfrm>
            <a:off x="4868626" y="1360583"/>
            <a:ext cx="2103120" cy="1280160"/>
            <a:chOff x="9766618" y="1967994"/>
            <a:chExt cx="2103120" cy="1375708"/>
          </a:xfrm>
          <a:solidFill>
            <a:srgbClr val="C00000"/>
          </a:solidFill>
        </p:grpSpPr>
        <p:sp>
          <p:nvSpPr>
            <p:cNvPr id="293" name="Rectangle 292"/>
            <p:cNvSpPr/>
            <p:nvPr/>
          </p:nvSpPr>
          <p:spPr bwMode="auto">
            <a:xfrm>
              <a:off x="9766618" y="1967994"/>
              <a:ext cx="2103120" cy="1375708"/>
            </a:xfrm>
            <a:prstGeom prst="rect">
              <a:avLst/>
            </a:prstGeom>
            <a:grpFill/>
            <a:ln w="19050" cap="flat" cmpd="sng" algn="ctr">
              <a:noFill/>
              <a:prstDash val="solid"/>
              <a:miter lim="800000"/>
              <a:headEnd type="none" w="med" len="med"/>
              <a:tailEnd type="none" w="med" len="med"/>
            </a:ln>
            <a:effectLst/>
          </p:spPr>
          <p:txBody>
            <a:bodyPr rot="0" spcFirstLastPara="0" vertOverflow="overflow" horzOverflow="overflow" vert="horz" wrap="square" lIns="182828" tIns="91440" rIns="182828" bIns="146262" numCol="1" spcCol="0" rtlCol="0" fromWordArt="0" anchor="t" anchorCtr="0" forceAA="0" compatLnSpc="1">
              <a:prstTxWarp prst="textNoShape">
                <a:avLst/>
              </a:prstTxWarp>
              <a:noAutofit/>
            </a:bodyPr>
            <a:lstStyle/>
            <a:p>
              <a:pPr algn="ctr" defTabSz="776628" fontAlgn="base">
                <a:lnSpc>
                  <a:spcPct val="90000"/>
                </a:lnSpc>
                <a:spcBef>
                  <a:spcPct val="0"/>
                </a:spcBef>
                <a:spcAft>
                  <a:spcPct val="0"/>
                </a:spcAft>
                <a:defRPr/>
              </a:pPr>
              <a:endParaRPr lang="en-US" sz="2000" kern="0" dirty="0" smtClean="0">
                <a:gradFill>
                  <a:gsLst>
                    <a:gs pos="0">
                      <a:srgbClr val="505050"/>
                    </a:gs>
                    <a:gs pos="100000">
                      <a:srgbClr val="505050"/>
                    </a:gs>
                  </a:gsLst>
                  <a:lin ang="5400000" scaled="0"/>
                </a:gradFill>
              </a:endParaRPr>
            </a:p>
          </p:txBody>
        </p:sp>
        <p:sp>
          <p:nvSpPr>
            <p:cNvPr id="294" name="TextBox 293"/>
            <p:cNvSpPr txBox="1"/>
            <p:nvPr/>
          </p:nvSpPr>
          <p:spPr>
            <a:xfrm>
              <a:off x="9787591" y="1970592"/>
              <a:ext cx="2055950" cy="400110"/>
            </a:xfrm>
            <a:prstGeom prst="rect">
              <a:avLst/>
            </a:prstGeom>
            <a:grpFill/>
          </p:spPr>
          <p:txBody>
            <a:bodyPr wrap="square" rtlCol="0">
              <a:spAutoFit/>
            </a:bodyPr>
            <a:lstStyle/>
            <a:p>
              <a:pPr algn="ctr" defTabSz="914400">
                <a:defRPr/>
              </a:pPr>
              <a:r>
                <a:rPr lang="en-US" sz="2000" kern="0" dirty="0" smtClean="0">
                  <a:gradFill>
                    <a:gsLst>
                      <a:gs pos="0">
                        <a:srgbClr val="FFFFFF"/>
                      </a:gs>
                      <a:gs pos="100000">
                        <a:srgbClr val="FFFFFF"/>
                      </a:gs>
                    </a:gsLst>
                    <a:lin ang="5400000" scaled="1"/>
                  </a:gradFill>
                  <a:latin typeface="Segoe UI Light"/>
                </a:rPr>
                <a:t>BI and analytics</a:t>
              </a:r>
            </a:p>
          </p:txBody>
        </p:sp>
        <p:pic>
          <p:nvPicPr>
            <p:cNvPr id="295" name="Picture 2" descr="\\MAGNUM\Projects\Microsoft\Cloud Power FY12\Design\ICONS_PNG\Pie.png"/>
            <p:cNvPicPr>
              <a:picLocks noChangeAspect="1" noChangeArrowheads="1"/>
            </p:cNvPicPr>
            <p:nvPr/>
          </p:nvPicPr>
          <p:blipFill>
            <a:blip r:embed="rId4" cstate="print">
              <a:lum bright="100000"/>
            </a:blip>
            <a:srcRect/>
            <a:stretch>
              <a:fillRect/>
            </a:stretch>
          </p:blipFill>
          <p:spPr bwMode="auto">
            <a:xfrm>
              <a:off x="10113849" y="2456784"/>
              <a:ext cx="580842" cy="580842"/>
            </a:xfrm>
            <a:prstGeom prst="rect">
              <a:avLst/>
            </a:prstGeom>
            <a:grpFill/>
            <a:ln w="15875">
              <a:solidFill>
                <a:srgbClr val="FFFFFF"/>
              </a:solidFill>
            </a:ln>
          </p:spPr>
        </p:pic>
        <p:sp>
          <p:nvSpPr>
            <p:cNvPr id="296" name="TextBox 295"/>
            <p:cNvSpPr txBox="1"/>
            <p:nvPr/>
          </p:nvSpPr>
          <p:spPr>
            <a:xfrm>
              <a:off x="10019529" y="3100201"/>
              <a:ext cx="881713" cy="166199"/>
            </a:xfrm>
            <a:prstGeom prst="rect">
              <a:avLst/>
            </a:prstGeom>
            <a:grpFill/>
          </p:spPr>
          <p:txBody>
            <a:bodyPr wrap="square" lIns="0" tIns="0" rIns="0" bIns="0" rtlCol="0">
              <a:spAutoFit/>
            </a:bodyPr>
            <a:lstStyle/>
            <a:p>
              <a:pPr defTabSz="914400">
                <a:lnSpc>
                  <a:spcPct val="90000"/>
                </a:lnSpc>
                <a:defRPr/>
              </a:pPr>
              <a:r>
                <a:rPr lang="en-US" sz="1200" kern="0" dirty="0" smtClean="0">
                  <a:ln>
                    <a:solidFill>
                      <a:srgbClr val="FFFFFF">
                        <a:alpha val="0"/>
                      </a:srgbClr>
                    </a:solidFill>
                  </a:ln>
                  <a:gradFill>
                    <a:gsLst>
                      <a:gs pos="0">
                        <a:srgbClr val="FFFFFF"/>
                      </a:gs>
                      <a:gs pos="100000">
                        <a:srgbClr val="FFFFFF"/>
                      </a:gs>
                    </a:gsLst>
                    <a:lin ang="5400000" scaled="1"/>
                  </a:gradFill>
                </a:rPr>
                <a:t>Dashboards</a:t>
              </a:r>
            </a:p>
          </p:txBody>
        </p:sp>
        <p:sp>
          <p:nvSpPr>
            <p:cNvPr id="297" name="Freeform 6"/>
            <p:cNvSpPr>
              <a:spLocks noChangeAspect="1" noEditPoints="1"/>
            </p:cNvSpPr>
            <p:nvPr/>
          </p:nvSpPr>
          <p:spPr bwMode="black">
            <a:xfrm>
              <a:off x="11082345" y="2459919"/>
              <a:ext cx="429626" cy="549582"/>
            </a:xfrm>
            <a:custGeom>
              <a:avLst/>
              <a:gdLst>
                <a:gd name="T0" fmla="*/ 326 w 813"/>
                <a:gd name="T1" fmla="*/ 0 h 1040"/>
                <a:gd name="T2" fmla="*/ 121 w 813"/>
                <a:gd name="T3" fmla="*/ 174 h 1040"/>
                <a:gd name="T4" fmla="*/ 121 w 813"/>
                <a:gd name="T5" fmla="*/ 254 h 1040"/>
                <a:gd name="T6" fmla="*/ 0 w 813"/>
                <a:gd name="T7" fmla="*/ 357 h 1040"/>
                <a:gd name="T8" fmla="*/ 0 w 813"/>
                <a:gd name="T9" fmla="*/ 1040 h 1040"/>
                <a:gd name="T10" fmla="*/ 692 w 813"/>
                <a:gd name="T11" fmla="*/ 1040 h 1040"/>
                <a:gd name="T12" fmla="*/ 692 w 813"/>
                <a:gd name="T13" fmla="*/ 857 h 1040"/>
                <a:gd name="T14" fmla="*/ 813 w 813"/>
                <a:gd name="T15" fmla="*/ 857 h 1040"/>
                <a:gd name="T16" fmla="*/ 813 w 813"/>
                <a:gd name="T17" fmla="*/ 0 h 1040"/>
                <a:gd name="T18" fmla="*/ 326 w 813"/>
                <a:gd name="T19" fmla="*/ 0 h 1040"/>
                <a:gd name="T20" fmla="*/ 619 w 813"/>
                <a:gd name="T21" fmla="*/ 978 h 1040"/>
                <a:gd name="T22" fmla="*/ 73 w 813"/>
                <a:gd name="T23" fmla="*/ 978 h 1040"/>
                <a:gd name="T24" fmla="*/ 73 w 813"/>
                <a:gd name="T25" fmla="*/ 424 h 1040"/>
                <a:gd name="T26" fmla="*/ 121 w 813"/>
                <a:gd name="T27" fmla="*/ 424 h 1040"/>
                <a:gd name="T28" fmla="*/ 121 w 813"/>
                <a:gd name="T29" fmla="*/ 857 h 1040"/>
                <a:gd name="T30" fmla="*/ 619 w 813"/>
                <a:gd name="T31" fmla="*/ 857 h 1040"/>
                <a:gd name="T32" fmla="*/ 619 w 813"/>
                <a:gd name="T33" fmla="*/ 978 h 1040"/>
                <a:gd name="T34" fmla="*/ 740 w 813"/>
                <a:gd name="T35" fmla="*/ 796 h 1040"/>
                <a:gd name="T36" fmla="*/ 194 w 813"/>
                <a:gd name="T37" fmla="*/ 796 h 1040"/>
                <a:gd name="T38" fmla="*/ 194 w 813"/>
                <a:gd name="T39" fmla="*/ 241 h 1040"/>
                <a:gd name="T40" fmla="*/ 404 w 813"/>
                <a:gd name="T41" fmla="*/ 241 h 1040"/>
                <a:gd name="T42" fmla="*/ 404 w 813"/>
                <a:gd name="T43" fmla="*/ 62 h 1040"/>
                <a:gd name="T44" fmla="*/ 740 w 813"/>
                <a:gd name="T45" fmla="*/ 62 h 1040"/>
                <a:gd name="T46" fmla="*/ 740 w 813"/>
                <a:gd name="T47" fmla="*/ 79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3" h="1040">
                  <a:moveTo>
                    <a:pt x="326" y="0"/>
                  </a:moveTo>
                  <a:lnTo>
                    <a:pt x="121" y="174"/>
                  </a:lnTo>
                  <a:lnTo>
                    <a:pt x="121" y="254"/>
                  </a:lnTo>
                  <a:lnTo>
                    <a:pt x="0" y="357"/>
                  </a:lnTo>
                  <a:lnTo>
                    <a:pt x="0" y="1040"/>
                  </a:lnTo>
                  <a:lnTo>
                    <a:pt x="692" y="1040"/>
                  </a:lnTo>
                  <a:lnTo>
                    <a:pt x="692" y="857"/>
                  </a:lnTo>
                  <a:lnTo>
                    <a:pt x="813" y="857"/>
                  </a:lnTo>
                  <a:lnTo>
                    <a:pt x="813" y="0"/>
                  </a:lnTo>
                  <a:lnTo>
                    <a:pt x="326" y="0"/>
                  </a:lnTo>
                  <a:close/>
                  <a:moveTo>
                    <a:pt x="619" y="978"/>
                  </a:moveTo>
                  <a:lnTo>
                    <a:pt x="73" y="978"/>
                  </a:lnTo>
                  <a:lnTo>
                    <a:pt x="73" y="424"/>
                  </a:lnTo>
                  <a:lnTo>
                    <a:pt x="121" y="424"/>
                  </a:lnTo>
                  <a:lnTo>
                    <a:pt x="121" y="857"/>
                  </a:lnTo>
                  <a:lnTo>
                    <a:pt x="619" y="857"/>
                  </a:lnTo>
                  <a:lnTo>
                    <a:pt x="619" y="978"/>
                  </a:lnTo>
                  <a:close/>
                  <a:moveTo>
                    <a:pt x="740" y="796"/>
                  </a:moveTo>
                  <a:lnTo>
                    <a:pt x="194" y="796"/>
                  </a:lnTo>
                  <a:lnTo>
                    <a:pt x="194" y="241"/>
                  </a:lnTo>
                  <a:lnTo>
                    <a:pt x="404" y="241"/>
                  </a:lnTo>
                  <a:lnTo>
                    <a:pt x="404" y="62"/>
                  </a:lnTo>
                  <a:lnTo>
                    <a:pt x="740" y="62"/>
                  </a:lnTo>
                  <a:lnTo>
                    <a:pt x="740" y="796"/>
                  </a:lnTo>
                  <a:close/>
                </a:path>
              </a:pathLst>
            </a:custGeom>
            <a:grpFill/>
            <a:ln w="7" cap="flat">
              <a:noFill/>
              <a:prstDash val="solid"/>
              <a:miter lim="800000"/>
              <a:headEnd/>
              <a:tailEnd/>
            </a:ln>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sp>
          <p:nvSpPr>
            <p:cNvPr id="298" name="TextBox 297"/>
            <p:cNvSpPr txBox="1"/>
            <p:nvPr/>
          </p:nvSpPr>
          <p:spPr>
            <a:xfrm>
              <a:off x="10970430" y="3100201"/>
              <a:ext cx="743803" cy="166199"/>
            </a:xfrm>
            <a:prstGeom prst="rect">
              <a:avLst/>
            </a:prstGeom>
            <a:grpFill/>
          </p:spPr>
          <p:txBody>
            <a:bodyPr wrap="square" lIns="0" tIns="0" rIns="0" bIns="0" rtlCol="0">
              <a:spAutoFit/>
            </a:bodyPr>
            <a:lstStyle>
              <a:defPPr>
                <a:defRPr lang="en-US"/>
              </a:defPPr>
              <a:lvl1pPr>
                <a:lnSpc>
                  <a:spcPct val="90000"/>
                </a:lnSpc>
                <a:defRPr sz="1200">
                  <a:ln>
                    <a:solidFill>
                      <a:schemeClr val="bg1">
                        <a:alpha val="0"/>
                      </a:schemeClr>
                    </a:solidFill>
                  </a:ln>
                  <a:gradFill>
                    <a:gsLst>
                      <a:gs pos="0">
                        <a:schemeClr val="bg1"/>
                      </a:gs>
                      <a:gs pos="100000">
                        <a:schemeClr val="bg1"/>
                      </a:gs>
                    </a:gsLst>
                    <a:lin ang="5400000" scaled="1"/>
                  </a:gradFill>
                </a:defRPr>
              </a:lvl1pPr>
            </a:lstStyle>
            <a:p>
              <a:pPr defTabSz="914400">
                <a:defRPr/>
              </a:pPr>
              <a:r>
                <a:rPr lang="en-US" kern="0" dirty="0">
                  <a:ln>
                    <a:solidFill>
                      <a:srgbClr val="FFFFFF">
                        <a:alpha val="0"/>
                      </a:srgbClr>
                    </a:solidFill>
                  </a:ln>
                  <a:gradFill>
                    <a:gsLst>
                      <a:gs pos="0">
                        <a:srgbClr val="FFFFFF"/>
                      </a:gs>
                      <a:gs pos="100000">
                        <a:srgbClr val="FFFFFF"/>
                      </a:gs>
                    </a:gsLst>
                    <a:lin ang="5400000" scaled="1"/>
                  </a:gradFill>
                </a:rPr>
                <a:t>Reporting</a:t>
              </a:r>
            </a:p>
          </p:txBody>
        </p:sp>
      </p:grpSp>
      <p:grpSp>
        <p:nvGrpSpPr>
          <p:cNvPr id="299" name="Group 298"/>
          <p:cNvGrpSpPr/>
          <p:nvPr/>
        </p:nvGrpSpPr>
        <p:grpSpPr>
          <a:xfrm>
            <a:off x="2861250" y="4585007"/>
            <a:ext cx="1986138" cy="857514"/>
            <a:chOff x="338115" y="4564204"/>
            <a:chExt cx="1986138" cy="857514"/>
          </a:xfrm>
        </p:grpSpPr>
        <p:sp>
          <p:nvSpPr>
            <p:cNvPr id="300" name="Rectangle 299"/>
            <p:cNvSpPr/>
            <p:nvPr/>
          </p:nvSpPr>
          <p:spPr bwMode="auto">
            <a:xfrm>
              <a:off x="573539" y="4813865"/>
              <a:ext cx="1750714" cy="60785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defRPr/>
              </a:pPr>
              <a:r>
                <a:rPr lang="en-US" sz="2000" kern="0" dirty="0" smtClean="0">
                  <a:solidFill>
                    <a:srgbClr val="FFFFFF"/>
                  </a:solidFill>
                  <a:latin typeface="Segoe UI Light"/>
                  <a:ea typeface="Segoe UI" pitchFamily="34" charset="0"/>
                  <a:cs typeface="Segoe UI" pitchFamily="34" charset="0"/>
                </a:rPr>
                <a:t>Increasing </a:t>
              </a:r>
            </a:p>
            <a:p>
              <a:pPr defTabSz="932472" fontAlgn="base">
                <a:lnSpc>
                  <a:spcPct val="90000"/>
                </a:lnSpc>
                <a:spcBef>
                  <a:spcPct val="0"/>
                </a:spcBef>
                <a:spcAft>
                  <a:spcPct val="0"/>
                </a:spcAft>
                <a:defRPr/>
              </a:pPr>
              <a:r>
                <a:rPr lang="en-US" sz="2000" kern="0" dirty="0" smtClean="0">
                  <a:solidFill>
                    <a:srgbClr val="FFFFFF"/>
                  </a:solidFill>
                  <a:latin typeface="Segoe UI Light"/>
                  <a:ea typeface="Segoe UI" pitchFamily="34" charset="0"/>
                  <a:cs typeface="Segoe UI" pitchFamily="34" charset="0"/>
                </a:rPr>
                <a:t>data volumes</a:t>
              </a:r>
            </a:p>
          </p:txBody>
        </p:sp>
        <p:grpSp>
          <p:nvGrpSpPr>
            <p:cNvPr id="301" name="Group 300"/>
            <p:cNvGrpSpPr/>
            <p:nvPr/>
          </p:nvGrpSpPr>
          <p:grpSpPr>
            <a:xfrm>
              <a:off x="338115" y="4564204"/>
              <a:ext cx="332142" cy="400110"/>
              <a:chOff x="1701199" y="4887650"/>
              <a:chExt cx="465205" cy="560402"/>
            </a:xfrm>
          </p:grpSpPr>
          <p:sp>
            <p:nvSpPr>
              <p:cNvPr id="302" name="Oval 301"/>
              <p:cNvSpPr/>
              <p:nvPr/>
            </p:nvSpPr>
            <p:spPr>
              <a:xfrm>
                <a:off x="1720397" y="4962286"/>
                <a:ext cx="421835" cy="421835"/>
              </a:xfrm>
              <a:prstGeom prst="ellipse">
                <a:avLst/>
              </a:prstGeom>
              <a:solidFill>
                <a:srgbClr val="FFFFFF"/>
              </a:solidFill>
              <a:ln w="28575" cap="flat" cmpd="sng" algn="ctr">
                <a:solidFill>
                  <a:srgbClr val="DC3C00"/>
                </a:solidFill>
                <a:prstDash val="solid"/>
              </a:ln>
              <a:effectLst/>
            </p:spPr>
            <p:txBody>
              <a:bodyPr rtlCol="0" anchor="ctr"/>
              <a:lstStyle/>
              <a:p>
                <a:pPr algn="ctr" defTabSz="914400">
                  <a:defRPr/>
                </a:pPr>
                <a:endParaRPr lang="en-US" kern="0" dirty="0" smtClean="0">
                  <a:solidFill>
                    <a:srgbClr val="FFFFFF"/>
                  </a:solidFill>
                </a:endParaRPr>
              </a:p>
            </p:txBody>
          </p:sp>
          <p:sp>
            <p:nvSpPr>
              <p:cNvPr id="303" name="TextBox 302"/>
              <p:cNvSpPr txBox="1"/>
              <p:nvPr/>
            </p:nvSpPr>
            <p:spPr>
              <a:xfrm>
                <a:off x="1701199" y="4887650"/>
                <a:ext cx="465205" cy="560402"/>
              </a:xfrm>
              <a:prstGeom prst="rect">
                <a:avLst/>
              </a:prstGeom>
              <a:noFill/>
            </p:spPr>
            <p:txBody>
              <a:bodyPr wrap="none" rtlCol="0">
                <a:spAutoFit/>
              </a:bodyPr>
              <a:lstStyle/>
              <a:p>
                <a:pPr defTabSz="914400">
                  <a:defRPr/>
                </a:pPr>
                <a:r>
                  <a:rPr lang="en-US" sz="2000" b="1" kern="0" dirty="0" smtClean="0">
                    <a:solidFill>
                      <a:srgbClr val="505050"/>
                    </a:solidFill>
                  </a:rPr>
                  <a:t>1</a:t>
                </a:r>
              </a:p>
            </p:txBody>
          </p:sp>
        </p:grpSp>
      </p:grpSp>
      <p:grpSp>
        <p:nvGrpSpPr>
          <p:cNvPr id="304" name="Group 303"/>
          <p:cNvGrpSpPr/>
          <p:nvPr/>
        </p:nvGrpSpPr>
        <p:grpSpPr>
          <a:xfrm>
            <a:off x="7318977" y="1374127"/>
            <a:ext cx="1031443" cy="771317"/>
            <a:chOff x="9523115" y="2546730"/>
            <a:chExt cx="749631" cy="603503"/>
          </a:xfrm>
          <a:solidFill>
            <a:schemeClr val="accent1">
              <a:lumMod val="60000"/>
              <a:lumOff val="40000"/>
            </a:schemeClr>
          </a:solidFill>
        </p:grpSpPr>
        <p:sp>
          <p:nvSpPr>
            <p:cNvPr id="305" name="Freeform 57"/>
            <p:cNvSpPr>
              <a:spLocks/>
            </p:cNvSpPr>
            <p:nvPr/>
          </p:nvSpPr>
          <p:spPr bwMode="auto">
            <a:xfrm>
              <a:off x="9990721" y="2546730"/>
              <a:ext cx="282025" cy="518749"/>
            </a:xfrm>
            <a:custGeom>
              <a:avLst/>
              <a:gdLst>
                <a:gd name="T0" fmla="*/ 146 w 150"/>
                <a:gd name="T1" fmla="*/ 130 h 275"/>
                <a:gd name="T2" fmla="*/ 98 w 150"/>
                <a:gd name="T3" fmla="*/ 105 h 275"/>
                <a:gd name="T4" fmla="*/ 98 w 150"/>
                <a:gd name="T5" fmla="*/ 88 h 275"/>
                <a:gd name="T6" fmla="*/ 105 w 150"/>
                <a:gd name="T7" fmla="*/ 75 h 275"/>
                <a:gd name="T8" fmla="*/ 111 w 150"/>
                <a:gd name="T9" fmla="*/ 67 h 275"/>
                <a:gd name="T10" fmla="*/ 113 w 150"/>
                <a:gd name="T11" fmla="*/ 54 h 275"/>
                <a:gd name="T12" fmla="*/ 109 w 150"/>
                <a:gd name="T13" fmla="*/ 46 h 275"/>
                <a:gd name="T14" fmla="*/ 70 w 150"/>
                <a:gd name="T15" fmla="*/ 0 h 275"/>
                <a:gd name="T16" fmla="*/ 32 w 150"/>
                <a:gd name="T17" fmla="*/ 46 h 275"/>
                <a:gd name="T18" fmla="*/ 28 w 150"/>
                <a:gd name="T19" fmla="*/ 54 h 275"/>
                <a:gd name="T20" fmla="*/ 30 w 150"/>
                <a:gd name="T21" fmla="*/ 67 h 275"/>
                <a:gd name="T22" fmla="*/ 36 w 150"/>
                <a:gd name="T23" fmla="*/ 75 h 275"/>
                <a:gd name="T24" fmla="*/ 43 w 150"/>
                <a:gd name="T25" fmla="*/ 88 h 275"/>
                <a:gd name="T26" fmla="*/ 43 w 150"/>
                <a:gd name="T27" fmla="*/ 105 h 275"/>
                <a:gd name="T28" fmla="*/ 0 w 150"/>
                <a:gd name="T29" fmla="*/ 124 h 275"/>
                <a:gd name="T30" fmla="*/ 22 w 150"/>
                <a:gd name="T31" fmla="*/ 133 h 275"/>
                <a:gd name="T32" fmla="*/ 50 w 150"/>
                <a:gd name="T33" fmla="*/ 159 h 275"/>
                <a:gd name="T34" fmla="*/ 51 w 150"/>
                <a:gd name="T35" fmla="*/ 275 h 275"/>
                <a:gd name="T36" fmla="*/ 70 w 150"/>
                <a:gd name="T37" fmla="*/ 275 h 275"/>
                <a:gd name="T38" fmla="*/ 146 w 150"/>
                <a:gd name="T39" fmla="*/ 249 h 275"/>
                <a:gd name="T40" fmla="*/ 146 w 150"/>
                <a:gd name="T41" fmla="*/ 13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275">
                  <a:moveTo>
                    <a:pt x="146" y="130"/>
                  </a:moveTo>
                  <a:cubicBezTo>
                    <a:pt x="145" y="123"/>
                    <a:pt x="116" y="110"/>
                    <a:pt x="98" y="105"/>
                  </a:cubicBezTo>
                  <a:cubicBezTo>
                    <a:pt x="98" y="88"/>
                    <a:pt x="98" y="88"/>
                    <a:pt x="98" y="88"/>
                  </a:cubicBezTo>
                  <a:cubicBezTo>
                    <a:pt x="101" y="84"/>
                    <a:pt x="103" y="80"/>
                    <a:pt x="105" y="75"/>
                  </a:cubicBezTo>
                  <a:cubicBezTo>
                    <a:pt x="108" y="74"/>
                    <a:pt x="111" y="71"/>
                    <a:pt x="111" y="67"/>
                  </a:cubicBezTo>
                  <a:cubicBezTo>
                    <a:pt x="113" y="54"/>
                    <a:pt x="113" y="54"/>
                    <a:pt x="113" y="54"/>
                  </a:cubicBezTo>
                  <a:cubicBezTo>
                    <a:pt x="113" y="51"/>
                    <a:pt x="112" y="47"/>
                    <a:pt x="109" y="46"/>
                  </a:cubicBezTo>
                  <a:cubicBezTo>
                    <a:pt x="108" y="17"/>
                    <a:pt x="99" y="0"/>
                    <a:pt x="70" y="0"/>
                  </a:cubicBezTo>
                  <a:cubicBezTo>
                    <a:pt x="42" y="0"/>
                    <a:pt x="32" y="17"/>
                    <a:pt x="32" y="46"/>
                  </a:cubicBezTo>
                  <a:cubicBezTo>
                    <a:pt x="29" y="47"/>
                    <a:pt x="28" y="51"/>
                    <a:pt x="28" y="54"/>
                  </a:cubicBezTo>
                  <a:cubicBezTo>
                    <a:pt x="30" y="67"/>
                    <a:pt x="30" y="67"/>
                    <a:pt x="30" y="67"/>
                  </a:cubicBezTo>
                  <a:cubicBezTo>
                    <a:pt x="30" y="71"/>
                    <a:pt x="33" y="74"/>
                    <a:pt x="36" y="75"/>
                  </a:cubicBezTo>
                  <a:cubicBezTo>
                    <a:pt x="38" y="80"/>
                    <a:pt x="40" y="84"/>
                    <a:pt x="43" y="88"/>
                  </a:cubicBezTo>
                  <a:cubicBezTo>
                    <a:pt x="43" y="105"/>
                    <a:pt x="43" y="105"/>
                    <a:pt x="43" y="105"/>
                  </a:cubicBezTo>
                  <a:cubicBezTo>
                    <a:pt x="29" y="109"/>
                    <a:pt x="9" y="117"/>
                    <a:pt x="0" y="124"/>
                  </a:cubicBezTo>
                  <a:cubicBezTo>
                    <a:pt x="7" y="126"/>
                    <a:pt x="15" y="129"/>
                    <a:pt x="22" y="133"/>
                  </a:cubicBezTo>
                  <a:cubicBezTo>
                    <a:pt x="40" y="142"/>
                    <a:pt x="48" y="149"/>
                    <a:pt x="50" y="159"/>
                  </a:cubicBezTo>
                  <a:cubicBezTo>
                    <a:pt x="52" y="174"/>
                    <a:pt x="54" y="228"/>
                    <a:pt x="51" y="275"/>
                  </a:cubicBezTo>
                  <a:cubicBezTo>
                    <a:pt x="57" y="275"/>
                    <a:pt x="64" y="275"/>
                    <a:pt x="70" y="275"/>
                  </a:cubicBezTo>
                  <a:cubicBezTo>
                    <a:pt x="110" y="275"/>
                    <a:pt x="144" y="270"/>
                    <a:pt x="146" y="249"/>
                  </a:cubicBezTo>
                  <a:cubicBezTo>
                    <a:pt x="150" y="203"/>
                    <a:pt x="148" y="144"/>
                    <a:pt x="146" y="130"/>
                  </a:cubicBezTo>
                  <a:close/>
                </a:path>
              </a:pathLst>
            </a:custGeom>
            <a:grpFill/>
            <a:ln>
              <a:noFill/>
            </a:ln>
            <a:extLst/>
          </p:spPr>
          <p:txBody>
            <a:bodyPr vert="horz" wrap="square" lIns="89642" tIns="44821" rIns="89642" bIns="44821" numCol="1" anchor="t" anchorCtr="0" compatLnSpc="1">
              <a:prstTxWarp prst="textNoShape">
                <a:avLst/>
              </a:prstTxWarp>
            </a:bodyPr>
            <a:lstStyle/>
            <a:p>
              <a:pPr defTabSz="914400">
                <a:defRPr/>
              </a:pPr>
              <a:endParaRPr lang="en-US" sz="1765" kern="0" dirty="0" smtClean="0">
                <a:solidFill>
                  <a:srgbClr val="000000"/>
                </a:solidFill>
              </a:endParaRPr>
            </a:p>
          </p:txBody>
        </p:sp>
        <p:sp>
          <p:nvSpPr>
            <p:cNvPr id="306" name="Freeform 58"/>
            <p:cNvSpPr>
              <a:spLocks/>
            </p:cNvSpPr>
            <p:nvPr/>
          </p:nvSpPr>
          <p:spPr bwMode="auto">
            <a:xfrm>
              <a:off x="9523115" y="2546730"/>
              <a:ext cx="283486" cy="518749"/>
            </a:xfrm>
            <a:custGeom>
              <a:avLst/>
              <a:gdLst>
                <a:gd name="T0" fmla="*/ 101 w 150"/>
                <a:gd name="T1" fmla="*/ 159 h 275"/>
                <a:gd name="T2" fmla="*/ 129 w 150"/>
                <a:gd name="T3" fmla="*/ 133 h 275"/>
                <a:gd name="T4" fmla="*/ 150 w 150"/>
                <a:gd name="T5" fmla="*/ 124 h 275"/>
                <a:gd name="T6" fmla="*/ 108 w 150"/>
                <a:gd name="T7" fmla="*/ 105 h 275"/>
                <a:gd name="T8" fmla="*/ 108 w 150"/>
                <a:gd name="T9" fmla="*/ 88 h 275"/>
                <a:gd name="T10" fmla="*/ 114 w 150"/>
                <a:gd name="T11" fmla="*/ 75 h 275"/>
                <a:gd name="T12" fmla="*/ 121 w 150"/>
                <a:gd name="T13" fmla="*/ 67 h 275"/>
                <a:gd name="T14" fmla="*/ 122 w 150"/>
                <a:gd name="T15" fmla="*/ 54 h 275"/>
                <a:gd name="T16" fmla="*/ 119 w 150"/>
                <a:gd name="T17" fmla="*/ 46 h 275"/>
                <a:gd name="T18" fmla="*/ 80 w 150"/>
                <a:gd name="T19" fmla="*/ 0 h 275"/>
                <a:gd name="T20" fmla="*/ 41 w 150"/>
                <a:gd name="T21" fmla="*/ 46 h 275"/>
                <a:gd name="T22" fmla="*/ 38 w 150"/>
                <a:gd name="T23" fmla="*/ 54 h 275"/>
                <a:gd name="T24" fmla="*/ 39 w 150"/>
                <a:gd name="T25" fmla="*/ 67 h 275"/>
                <a:gd name="T26" fmla="*/ 46 w 150"/>
                <a:gd name="T27" fmla="*/ 75 h 275"/>
                <a:gd name="T28" fmla="*/ 52 w 150"/>
                <a:gd name="T29" fmla="*/ 88 h 275"/>
                <a:gd name="T30" fmla="*/ 52 w 150"/>
                <a:gd name="T31" fmla="*/ 105 h 275"/>
                <a:gd name="T32" fmla="*/ 4 w 150"/>
                <a:gd name="T33" fmla="*/ 130 h 275"/>
                <a:gd name="T34" fmla="*/ 4 w 150"/>
                <a:gd name="T35" fmla="*/ 249 h 275"/>
                <a:gd name="T36" fmla="*/ 80 w 150"/>
                <a:gd name="T37" fmla="*/ 275 h 275"/>
                <a:gd name="T38" fmla="*/ 99 w 150"/>
                <a:gd name="T39" fmla="*/ 275 h 275"/>
                <a:gd name="T40" fmla="*/ 101 w 150"/>
                <a:gd name="T41" fmla="*/ 15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275">
                  <a:moveTo>
                    <a:pt x="101" y="159"/>
                  </a:moveTo>
                  <a:cubicBezTo>
                    <a:pt x="102" y="149"/>
                    <a:pt x="110" y="142"/>
                    <a:pt x="129" y="133"/>
                  </a:cubicBezTo>
                  <a:cubicBezTo>
                    <a:pt x="135" y="129"/>
                    <a:pt x="143" y="126"/>
                    <a:pt x="150" y="124"/>
                  </a:cubicBezTo>
                  <a:cubicBezTo>
                    <a:pt x="141" y="117"/>
                    <a:pt x="122" y="109"/>
                    <a:pt x="108" y="105"/>
                  </a:cubicBezTo>
                  <a:cubicBezTo>
                    <a:pt x="108" y="88"/>
                    <a:pt x="108" y="88"/>
                    <a:pt x="108" y="88"/>
                  </a:cubicBezTo>
                  <a:cubicBezTo>
                    <a:pt x="110" y="84"/>
                    <a:pt x="113" y="80"/>
                    <a:pt x="114" y="75"/>
                  </a:cubicBezTo>
                  <a:cubicBezTo>
                    <a:pt x="118" y="74"/>
                    <a:pt x="120" y="71"/>
                    <a:pt x="121" y="67"/>
                  </a:cubicBezTo>
                  <a:cubicBezTo>
                    <a:pt x="122" y="54"/>
                    <a:pt x="122" y="54"/>
                    <a:pt x="122" y="54"/>
                  </a:cubicBezTo>
                  <a:cubicBezTo>
                    <a:pt x="123" y="51"/>
                    <a:pt x="121" y="47"/>
                    <a:pt x="119" y="46"/>
                  </a:cubicBezTo>
                  <a:cubicBezTo>
                    <a:pt x="118" y="17"/>
                    <a:pt x="109" y="0"/>
                    <a:pt x="80" y="0"/>
                  </a:cubicBezTo>
                  <a:cubicBezTo>
                    <a:pt x="51" y="0"/>
                    <a:pt x="42" y="17"/>
                    <a:pt x="41" y="46"/>
                  </a:cubicBezTo>
                  <a:cubicBezTo>
                    <a:pt x="39" y="47"/>
                    <a:pt x="37" y="51"/>
                    <a:pt x="38" y="54"/>
                  </a:cubicBezTo>
                  <a:cubicBezTo>
                    <a:pt x="39" y="67"/>
                    <a:pt x="39" y="67"/>
                    <a:pt x="39" y="67"/>
                  </a:cubicBezTo>
                  <a:cubicBezTo>
                    <a:pt x="40" y="71"/>
                    <a:pt x="42" y="74"/>
                    <a:pt x="46" y="75"/>
                  </a:cubicBezTo>
                  <a:cubicBezTo>
                    <a:pt x="47" y="80"/>
                    <a:pt x="50" y="84"/>
                    <a:pt x="52" y="88"/>
                  </a:cubicBezTo>
                  <a:cubicBezTo>
                    <a:pt x="52" y="105"/>
                    <a:pt x="52" y="105"/>
                    <a:pt x="52" y="105"/>
                  </a:cubicBezTo>
                  <a:cubicBezTo>
                    <a:pt x="34" y="110"/>
                    <a:pt x="5" y="123"/>
                    <a:pt x="4" y="130"/>
                  </a:cubicBezTo>
                  <a:cubicBezTo>
                    <a:pt x="2" y="144"/>
                    <a:pt x="0" y="203"/>
                    <a:pt x="4" y="249"/>
                  </a:cubicBezTo>
                  <a:cubicBezTo>
                    <a:pt x="6" y="270"/>
                    <a:pt x="40" y="275"/>
                    <a:pt x="80" y="275"/>
                  </a:cubicBezTo>
                  <a:cubicBezTo>
                    <a:pt x="87" y="275"/>
                    <a:pt x="93" y="275"/>
                    <a:pt x="99" y="275"/>
                  </a:cubicBezTo>
                  <a:cubicBezTo>
                    <a:pt x="97" y="228"/>
                    <a:pt x="98" y="174"/>
                    <a:pt x="101" y="159"/>
                  </a:cubicBezTo>
                  <a:close/>
                </a:path>
              </a:pathLst>
            </a:custGeom>
            <a:grpFill/>
            <a:ln>
              <a:noFill/>
            </a:ln>
            <a:extLst/>
          </p:spPr>
          <p:txBody>
            <a:bodyPr vert="horz" wrap="square" lIns="89642" tIns="44821" rIns="89642" bIns="44821" numCol="1" anchor="t" anchorCtr="0" compatLnSpc="1">
              <a:prstTxWarp prst="textNoShape">
                <a:avLst/>
              </a:prstTxWarp>
            </a:bodyPr>
            <a:lstStyle/>
            <a:p>
              <a:pPr defTabSz="914400">
                <a:defRPr/>
              </a:pPr>
              <a:endParaRPr lang="en-US" sz="1765" kern="0" dirty="0" smtClean="0">
                <a:solidFill>
                  <a:srgbClr val="000000"/>
                </a:solidFill>
              </a:endParaRPr>
            </a:p>
          </p:txBody>
        </p:sp>
        <p:sp>
          <p:nvSpPr>
            <p:cNvPr id="307" name="Freeform 59"/>
            <p:cNvSpPr>
              <a:spLocks/>
            </p:cNvSpPr>
            <p:nvPr/>
          </p:nvSpPr>
          <p:spPr bwMode="auto">
            <a:xfrm>
              <a:off x="9810985" y="2584723"/>
              <a:ext cx="175352" cy="220651"/>
            </a:xfrm>
            <a:custGeom>
              <a:avLst/>
              <a:gdLst>
                <a:gd name="T0" fmla="*/ 76 w 93"/>
                <a:gd name="T1" fmla="*/ 110 h 117"/>
                <a:gd name="T2" fmla="*/ 76 w 93"/>
                <a:gd name="T3" fmla="*/ 96 h 117"/>
                <a:gd name="T4" fmla="*/ 84 w 93"/>
                <a:gd name="T5" fmla="*/ 81 h 117"/>
                <a:gd name="T6" fmla="*/ 91 w 93"/>
                <a:gd name="T7" fmla="*/ 73 h 117"/>
                <a:gd name="T8" fmla="*/ 92 w 93"/>
                <a:gd name="T9" fmla="*/ 59 h 117"/>
                <a:gd name="T10" fmla="*/ 88 w 93"/>
                <a:gd name="T11" fmla="*/ 50 h 117"/>
                <a:gd name="T12" fmla="*/ 46 w 93"/>
                <a:gd name="T13" fmla="*/ 0 h 117"/>
                <a:gd name="T14" fmla="*/ 4 w 93"/>
                <a:gd name="T15" fmla="*/ 50 h 117"/>
                <a:gd name="T16" fmla="*/ 0 w 93"/>
                <a:gd name="T17" fmla="*/ 59 h 117"/>
                <a:gd name="T18" fmla="*/ 2 w 93"/>
                <a:gd name="T19" fmla="*/ 73 h 117"/>
                <a:gd name="T20" fmla="*/ 9 w 93"/>
                <a:gd name="T21" fmla="*/ 81 h 117"/>
                <a:gd name="T22" fmla="*/ 16 w 93"/>
                <a:gd name="T23" fmla="*/ 96 h 117"/>
                <a:gd name="T24" fmla="*/ 16 w 93"/>
                <a:gd name="T25" fmla="*/ 110 h 117"/>
                <a:gd name="T26" fmla="*/ 46 w 93"/>
                <a:gd name="T27" fmla="*/ 117 h 117"/>
                <a:gd name="T28" fmla="*/ 76 w 93"/>
                <a:gd name="T29" fmla="*/ 11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17">
                  <a:moveTo>
                    <a:pt x="76" y="110"/>
                  </a:moveTo>
                  <a:cubicBezTo>
                    <a:pt x="76" y="96"/>
                    <a:pt x="76" y="96"/>
                    <a:pt x="76" y="96"/>
                  </a:cubicBezTo>
                  <a:cubicBezTo>
                    <a:pt x="79" y="92"/>
                    <a:pt x="82" y="87"/>
                    <a:pt x="84" y="81"/>
                  </a:cubicBezTo>
                  <a:cubicBezTo>
                    <a:pt x="87" y="80"/>
                    <a:pt x="90" y="77"/>
                    <a:pt x="91" y="73"/>
                  </a:cubicBezTo>
                  <a:cubicBezTo>
                    <a:pt x="92" y="59"/>
                    <a:pt x="92" y="59"/>
                    <a:pt x="92" y="59"/>
                  </a:cubicBezTo>
                  <a:cubicBezTo>
                    <a:pt x="93" y="55"/>
                    <a:pt x="91" y="52"/>
                    <a:pt x="88" y="50"/>
                  </a:cubicBezTo>
                  <a:cubicBezTo>
                    <a:pt x="88" y="18"/>
                    <a:pt x="77" y="0"/>
                    <a:pt x="46" y="0"/>
                  </a:cubicBezTo>
                  <a:cubicBezTo>
                    <a:pt x="15" y="0"/>
                    <a:pt x="5" y="18"/>
                    <a:pt x="4" y="50"/>
                  </a:cubicBezTo>
                  <a:cubicBezTo>
                    <a:pt x="1" y="52"/>
                    <a:pt x="0" y="55"/>
                    <a:pt x="0" y="59"/>
                  </a:cubicBezTo>
                  <a:cubicBezTo>
                    <a:pt x="2" y="73"/>
                    <a:pt x="2" y="73"/>
                    <a:pt x="2" y="73"/>
                  </a:cubicBezTo>
                  <a:cubicBezTo>
                    <a:pt x="2" y="77"/>
                    <a:pt x="5" y="80"/>
                    <a:pt x="9" y="81"/>
                  </a:cubicBezTo>
                  <a:cubicBezTo>
                    <a:pt x="11" y="87"/>
                    <a:pt x="13" y="92"/>
                    <a:pt x="16" y="96"/>
                  </a:cubicBezTo>
                  <a:cubicBezTo>
                    <a:pt x="16" y="110"/>
                    <a:pt x="16" y="110"/>
                    <a:pt x="16" y="110"/>
                  </a:cubicBezTo>
                  <a:cubicBezTo>
                    <a:pt x="27" y="115"/>
                    <a:pt x="37" y="117"/>
                    <a:pt x="46" y="117"/>
                  </a:cubicBezTo>
                  <a:cubicBezTo>
                    <a:pt x="55" y="117"/>
                    <a:pt x="65" y="115"/>
                    <a:pt x="76" y="110"/>
                  </a:cubicBezTo>
                  <a:close/>
                </a:path>
              </a:pathLst>
            </a:custGeom>
            <a:grpFill/>
            <a:ln>
              <a:noFill/>
            </a:ln>
            <a:extLst/>
          </p:spPr>
          <p:txBody>
            <a:bodyPr vert="horz" wrap="square" lIns="89642" tIns="44821" rIns="89642" bIns="44821" numCol="1" anchor="t" anchorCtr="0" compatLnSpc="1">
              <a:prstTxWarp prst="textNoShape">
                <a:avLst/>
              </a:prstTxWarp>
            </a:bodyPr>
            <a:lstStyle/>
            <a:p>
              <a:pPr defTabSz="914400">
                <a:defRPr/>
              </a:pPr>
              <a:endParaRPr lang="en-US" sz="1765" kern="0" dirty="0" smtClean="0">
                <a:solidFill>
                  <a:srgbClr val="000000"/>
                </a:solidFill>
              </a:endParaRPr>
            </a:p>
          </p:txBody>
        </p:sp>
        <p:sp>
          <p:nvSpPr>
            <p:cNvPr id="308" name="Freeform 60"/>
            <p:cNvSpPr>
              <a:spLocks/>
            </p:cNvSpPr>
            <p:nvPr/>
          </p:nvSpPr>
          <p:spPr bwMode="auto">
            <a:xfrm>
              <a:off x="9735000" y="2802451"/>
              <a:ext cx="327323" cy="347782"/>
            </a:xfrm>
            <a:custGeom>
              <a:avLst/>
              <a:gdLst>
                <a:gd name="T0" fmla="*/ 170 w 174"/>
                <a:gd name="T1" fmla="*/ 25 h 184"/>
                <a:gd name="T2" fmla="*/ 123 w 174"/>
                <a:gd name="T3" fmla="*/ 0 h 184"/>
                <a:gd name="T4" fmla="*/ 117 w 174"/>
                <a:gd name="T5" fmla="*/ 17 h 184"/>
                <a:gd name="T6" fmla="*/ 127 w 174"/>
                <a:gd name="T7" fmla="*/ 92 h 184"/>
                <a:gd name="T8" fmla="*/ 105 w 174"/>
                <a:gd name="T9" fmla="*/ 118 h 184"/>
                <a:gd name="T10" fmla="*/ 93 w 174"/>
                <a:gd name="T11" fmla="*/ 38 h 184"/>
                <a:gd name="T12" fmla="*/ 101 w 174"/>
                <a:gd name="T13" fmla="*/ 34 h 184"/>
                <a:gd name="T14" fmla="*/ 95 w 174"/>
                <a:gd name="T15" fmla="*/ 14 h 184"/>
                <a:gd name="T16" fmla="*/ 79 w 174"/>
                <a:gd name="T17" fmla="*/ 14 h 184"/>
                <a:gd name="T18" fmla="*/ 73 w 174"/>
                <a:gd name="T19" fmla="*/ 34 h 184"/>
                <a:gd name="T20" fmla="*/ 81 w 174"/>
                <a:gd name="T21" fmla="*/ 38 h 184"/>
                <a:gd name="T22" fmla="*/ 69 w 174"/>
                <a:gd name="T23" fmla="*/ 118 h 184"/>
                <a:gd name="T24" fmla="*/ 48 w 174"/>
                <a:gd name="T25" fmla="*/ 92 h 184"/>
                <a:gd name="T26" fmla="*/ 58 w 174"/>
                <a:gd name="T27" fmla="*/ 17 h 184"/>
                <a:gd name="T28" fmla="*/ 52 w 174"/>
                <a:gd name="T29" fmla="*/ 0 h 184"/>
                <a:gd name="T30" fmla="*/ 5 w 174"/>
                <a:gd name="T31" fmla="*/ 25 h 184"/>
                <a:gd name="T32" fmla="*/ 5 w 174"/>
                <a:gd name="T33" fmla="*/ 156 h 184"/>
                <a:gd name="T34" fmla="*/ 87 w 174"/>
                <a:gd name="T35" fmla="*/ 184 h 184"/>
                <a:gd name="T36" fmla="*/ 170 w 174"/>
                <a:gd name="T37" fmla="*/ 156 h 184"/>
                <a:gd name="T38" fmla="*/ 170 w 174"/>
                <a:gd name="T39" fmla="*/ 2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4" h="184">
                  <a:moveTo>
                    <a:pt x="170" y="25"/>
                  </a:moveTo>
                  <a:cubicBezTo>
                    <a:pt x="169" y="18"/>
                    <a:pt x="143" y="6"/>
                    <a:pt x="123" y="0"/>
                  </a:cubicBezTo>
                  <a:cubicBezTo>
                    <a:pt x="122" y="5"/>
                    <a:pt x="120" y="11"/>
                    <a:pt x="117" y="17"/>
                  </a:cubicBezTo>
                  <a:cubicBezTo>
                    <a:pt x="127" y="92"/>
                    <a:pt x="127" y="92"/>
                    <a:pt x="127" y="92"/>
                  </a:cubicBezTo>
                  <a:cubicBezTo>
                    <a:pt x="105" y="118"/>
                    <a:pt x="105" y="118"/>
                    <a:pt x="105" y="118"/>
                  </a:cubicBezTo>
                  <a:cubicBezTo>
                    <a:pt x="93" y="38"/>
                    <a:pt x="93" y="38"/>
                    <a:pt x="93" y="38"/>
                  </a:cubicBezTo>
                  <a:cubicBezTo>
                    <a:pt x="101" y="34"/>
                    <a:pt x="101" y="34"/>
                    <a:pt x="101" y="34"/>
                  </a:cubicBezTo>
                  <a:cubicBezTo>
                    <a:pt x="95" y="14"/>
                    <a:pt x="95" y="14"/>
                    <a:pt x="95" y="14"/>
                  </a:cubicBezTo>
                  <a:cubicBezTo>
                    <a:pt x="79" y="14"/>
                    <a:pt x="79" y="14"/>
                    <a:pt x="79" y="14"/>
                  </a:cubicBezTo>
                  <a:cubicBezTo>
                    <a:pt x="73" y="34"/>
                    <a:pt x="73" y="34"/>
                    <a:pt x="73" y="34"/>
                  </a:cubicBezTo>
                  <a:cubicBezTo>
                    <a:pt x="81" y="38"/>
                    <a:pt x="81" y="38"/>
                    <a:pt x="81" y="38"/>
                  </a:cubicBezTo>
                  <a:cubicBezTo>
                    <a:pt x="69" y="118"/>
                    <a:pt x="69" y="118"/>
                    <a:pt x="69" y="118"/>
                  </a:cubicBezTo>
                  <a:cubicBezTo>
                    <a:pt x="48" y="92"/>
                    <a:pt x="48" y="92"/>
                    <a:pt x="48" y="92"/>
                  </a:cubicBezTo>
                  <a:cubicBezTo>
                    <a:pt x="58" y="17"/>
                    <a:pt x="58" y="17"/>
                    <a:pt x="58" y="17"/>
                  </a:cubicBezTo>
                  <a:cubicBezTo>
                    <a:pt x="55" y="11"/>
                    <a:pt x="53" y="6"/>
                    <a:pt x="52" y="0"/>
                  </a:cubicBezTo>
                  <a:cubicBezTo>
                    <a:pt x="32" y="6"/>
                    <a:pt x="6" y="18"/>
                    <a:pt x="5" y="25"/>
                  </a:cubicBezTo>
                  <a:cubicBezTo>
                    <a:pt x="2" y="41"/>
                    <a:pt x="0" y="106"/>
                    <a:pt x="5" y="156"/>
                  </a:cubicBezTo>
                  <a:cubicBezTo>
                    <a:pt x="6" y="178"/>
                    <a:pt x="44" y="184"/>
                    <a:pt x="87" y="184"/>
                  </a:cubicBezTo>
                  <a:cubicBezTo>
                    <a:pt x="131" y="184"/>
                    <a:pt x="168" y="178"/>
                    <a:pt x="170" y="156"/>
                  </a:cubicBezTo>
                  <a:cubicBezTo>
                    <a:pt x="174" y="106"/>
                    <a:pt x="172" y="41"/>
                    <a:pt x="170" y="25"/>
                  </a:cubicBezTo>
                  <a:close/>
                </a:path>
              </a:pathLst>
            </a:custGeom>
            <a:grpFill/>
            <a:ln>
              <a:noFill/>
            </a:ln>
            <a:extLst/>
          </p:spPr>
          <p:txBody>
            <a:bodyPr vert="horz" wrap="square" lIns="89642" tIns="44821" rIns="89642" bIns="44821" numCol="1" anchor="t" anchorCtr="0" compatLnSpc="1">
              <a:prstTxWarp prst="textNoShape">
                <a:avLst/>
              </a:prstTxWarp>
            </a:bodyPr>
            <a:lstStyle/>
            <a:p>
              <a:pPr defTabSz="914400">
                <a:defRPr/>
              </a:pPr>
              <a:endParaRPr lang="en-US" sz="1765" kern="0" dirty="0" smtClean="0">
                <a:solidFill>
                  <a:srgbClr val="000000"/>
                </a:solidFill>
              </a:endParaRPr>
            </a:p>
          </p:txBody>
        </p:sp>
      </p:grpSp>
      <p:grpSp>
        <p:nvGrpSpPr>
          <p:cNvPr id="309" name="Group 308"/>
          <p:cNvGrpSpPr/>
          <p:nvPr/>
        </p:nvGrpSpPr>
        <p:grpSpPr>
          <a:xfrm>
            <a:off x="7388805" y="1954845"/>
            <a:ext cx="1534939" cy="622558"/>
            <a:chOff x="10721479" y="4137872"/>
            <a:chExt cx="1534939" cy="622558"/>
          </a:xfrm>
        </p:grpSpPr>
        <p:sp>
          <p:nvSpPr>
            <p:cNvPr id="310" name="Rectangle 309"/>
            <p:cNvSpPr/>
            <p:nvPr/>
          </p:nvSpPr>
          <p:spPr bwMode="auto">
            <a:xfrm>
              <a:off x="11036652" y="4248457"/>
              <a:ext cx="1219766" cy="51197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defRPr/>
              </a:pPr>
              <a:r>
                <a:rPr lang="en-US" sz="2000" kern="0" dirty="0" smtClean="0">
                  <a:solidFill>
                    <a:srgbClr val="FFFFFF"/>
                  </a:solidFill>
                  <a:latin typeface="Segoe UI Light"/>
                  <a:ea typeface="Segoe UI" pitchFamily="34" charset="0"/>
                  <a:cs typeface="Segoe UI" pitchFamily="34" charset="0"/>
                </a:rPr>
                <a:t>Real-time </a:t>
              </a:r>
            </a:p>
            <a:p>
              <a:pPr defTabSz="932472" fontAlgn="base">
                <a:lnSpc>
                  <a:spcPct val="90000"/>
                </a:lnSpc>
                <a:spcBef>
                  <a:spcPct val="0"/>
                </a:spcBef>
                <a:spcAft>
                  <a:spcPct val="0"/>
                </a:spcAft>
                <a:defRPr/>
              </a:pPr>
              <a:r>
                <a:rPr lang="en-US" sz="2000" kern="0" dirty="0" smtClean="0">
                  <a:solidFill>
                    <a:srgbClr val="FFFFFF"/>
                  </a:solidFill>
                  <a:latin typeface="Segoe UI Light"/>
                  <a:ea typeface="Segoe UI" pitchFamily="34" charset="0"/>
                  <a:cs typeface="Segoe UI" pitchFamily="34" charset="0"/>
                </a:rPr>
                <a:t>data</a:t>
              </a:r>
            </a:p>
          </p:txBody>
        </p:sp>
        <p:grpSp>
          <p:nvGrpSpPr>
            <p:cNvPr id="311" name="Group 310"/>
            <p:cNvGrpSpPr/>
            <p:nvPr/>
          </p:nvGrpSpPr>
          <p:grpSpPr>
            <a:xfrm>
              <a:off x="10721479" y="4137872"/>
              <a:ext cx="332142" cy="400110"/>
              <a:chOff x="2430719" y="4876495"/>
              <a:chExt cx="488600" cy="588586"/>
            </a:xfrm>
          </p:grpSpPr>
          <p:sp>
            <p:nvSpPr>
              <p:cNvPr id="312" name="Oval 311"/>
              <p:cNvSpPr/>
              <p:nvPr/>
            </p:nvSpPr>
            <p:spPr>
              <a:xfrm>
                <a:off x="2451621" y="4962286"/>
                <a:ext cx="421835" cy="421835"/>
              </a:xfrm>
              <a:prstGeom prst="ellipse">
                <a:avLst/>
              </a:prstGeom>
              <a:solidFill>
                <a:srgbClr val="FFFFFF"/>
              </a:solidFill>
              <a:ln w="28575" cap="flat" cmpd="sng" algn="ctr">
                <a:solidFill>
                  <a:srgbClr val="DC3C00"/>
                </a:solidFill>
                <a:prstDash val="solid"/>
              </a:ln>
              <a:effectLst/>
            </p:spPr>
            <p:txBody>
              <a:bodyPr rtlCol="0" anchor="ctr"/>
              <a:lstStyle/>
              <a:p>
                <a:pPr algn="ctr" defTabSz="914400">
                  <a:defRPr/>
                </a:pPr>
                <a:endParaRPr lang="en-US" kern="0" dirty="0" smtClean="0">
                  <a:solidFill>
                    <a:srgbClr val="FFFFFF"/>
                  </a:solidFill>
                </a:endParaRPr>
              </a:p>
            </p:txBody>
          </p:sp>
          <p:sp>
            <p:nvSpPr>
              <p:cNvPr id="313" name="TextBox 312"/>
              <p:cNvSpPr txBox="1"/>
              <p:nvPr/>
            </p:nvSpPr>
            <p:spPr>
              <a:xfrm>
                <a:off x="2430719" y="4876495"/>
                <a:ext cx="488600" cy="588586"/>
              </a:xfrm>
              <a:prstGeom prst="rect">
                <a:avLst/>
              </a:prstGeom>
              <a:noFill/>
            </p:spPr>
            <p:txBody>
              <a:bodyPr wrap="none" rtlCol="0">
                <a:spAutoFit/>
              </a:bodyPr>
              <a:lstStyle/>
              <a:p>
                <a:pPr defTabSz="914400">
                  <a:defRPr/>
                </a:pPr>
                <a:r>
                  <a:rPr lang="en-US" sz="2000" b="1" kern="0" dirty="0" smtClean="0">
                    <a:solidFill>
                      <a:srgbClr val="505050"/>
                    </a:solidFill>
                  </a:rPr>
                  <a:t>2</a:t>
                </a:r>
              </a:p>
            </p:txBody>
          </p:sp>
        </p:grpSp>
      </p:grpSp>
      <p:grpSp>
        <p:nvGrpSpPr>
          <p:cNvPr id="314" name="Group 313"/>
          <p:cNvGrpSpPr/>
          <p:nvPr/>
        </p:nvGrpSpPr>
        <p:grpSpPr>
          <a:xfrm>
            <a:off x="5845082" y="5557180"/>
            <a:ext cx="2925350" cy="1375708"/>
            <a:chOff x="5845082" y="5557180"/>
            <a:chExt cx="2925350" cy="1375708"/>
          </a:xfrm>
        </p:grpSpPr>
        <p:sp>
          <p:nvSpPr>
            <p:cNvPr id="315" name="Rectangle 314"/>
            <p:cNvSpPr/>
            <p:nvPr/>
          </p:nvSpPr>
          <p:spPr>
            <a:xfrm>
              <a:off x="5985292" y="5557180"/>
              <a:ext cx="2560320" cy="1375708"/>
            </a:xfrm>
            <a:prstGeom prst="rect">
              <a:avLst/>
            </a:prstGeom>
            <a:solidFill>
              <a:srgbClr val="FFFFFF"/>
            </a:solidFill>
            <a:ln w="25400" cap="flat" cmpd="sng" algn="ctr">
              <a:solidFill>
                <a:srgbClr val="0072C6"/>
              </a:solidFill>
              <a:prstDash val="solid"/>
            </a:ln>
            <a:effectLst/>
          </p:spPr>
          <p:txBody>
            <a:bodyPr rtlCol="0" anchor="ctr"/>
            <a:lstStyle/>
            <a:p>
              <a:pPr algn="ctr" defTabSz="914400">
                <a:defRPr/>
              </a:pPr>
              <a:endParaRPr lang="en-US" kern="0" dirty="0" smtClean="0">
                <a:solidFill>
                  <a:srgbClr val="FFFFFF"/>
                </a:solidFill>
              </a:endParaRPr>
            </a:p>
          </p:txBody>
        </p:sp>
        <p:sp>
          <p:nvSpPr>
            <p:cNvPr id="316" name="TextBox 315"/>
            <p:cNvSpPr txBox="1"/>
            <p:nvPr/>
          </p:nvSpPr>
          <p:spPr>
            <a:xfrm>
              <a:off x="5845082" y="5559785"/>
              <a:ext cx="2925350" cy="400110"/>
            </a:xfrm>
            <a:prstGeom prst="rect">
              <a:avLst/>
            </a:prstGeom>
            <a:noFill/>
          </p:spPr>
          <p:txBody>
            <a:bodyPr wrap="square" rtlCol="0">
              <a:spAutoFit/>
            </a:bodyPr>
            <a:lstStyle/>
            <a:p>
              <a:pPr algn="ctr" defTabSz="914400">
                <a:defRPr/>
              </a:pPr>
              <a:r>
                <a:rPr lang="en-US" sz="2000" kern="0" dirty="0" smtClean="0">
                  <a:solidFill>
                    <a:srgbClr val="000000"/>
                  </a:solidFill>
                  <a:latin typeface="Segoe UI Light"/>
                </a:rPr>
                <a:t>Non-relational data</a:t>
              </a:r>
            </a:p>
          </p:txBody>
        </p:sp>
        <p:sp>
          <p:nvSpPr>
            <p:cNvPr id="317" name="TextBox 316"/>
            <p:cNvSpPr txBox="1"/>
            <p:nvPr/>
          </p:nvSpPr>
          <p:spPr>
            <a:xfrm>
              <a:off x="6191194" y="6642040"/>
              <a:ext cx="645845" cy="193899"/>
            </a:xfrm>
            <a:prstGeom prst="rect">
              <a:avLst/>
            </a:prstGeom>
            <a:noFill/>
          </p:spPr>
          <p:txBody>
            <a:bodyPr wrap="square" lIns="0" tIns="0" rIns="0" bIns="0" rtlCol="0">
              <a:spAutoFit/>
            </a:bodyPr>
            <a:lstStyle/>
            <a:p>
              <a:pPr defTabSz="914400">
                <a:lnSpc>
                  <a:spcPct val="90000"/>
                </a:lnSpc>
                <a:defRPr/>
              </a:pPr>
              <a:r>
                <a:rPr lang="en-US" sz="1400" kern="0" dirty="0" smtClean="0">
                  <a:ln>
                    <a:solidFill>
                      <a:srgbClr val="FFFFFF">
                        <a:alpha val="0"/>
                      </a:srgbClr>
                    </a:solidFill>
                  </a:ln>
                  <a:gradFill>
                    <a:gsLst>
                      <a:gs pos="0">
                        <a:srgbClr val="505050"/>
                      </a:gs>
                      <a:gs pos="100000">
                        <a:srgbClr val="505050"/>
                      </a:gs>
                    </a:gsLst>
                    <a:lin ang="5400000" scaled="0"/>
                  </a:gradFill>
                </a:rPr>
                <a:t>Devices</a:t>
              </a:r>
            </a:p>
          </p:txBody>
        </p:sp>
        <p:sp>
          <p:nvSpPr>
            <p:cNvPr id="318" name="TextBox 317"/>
            <p:cNvSpPr txBox="1"/>
            <p:nvPr/>
          </p:nvSpPr>
          <p:spPr>
            <a:xfrm>
              <a:off x="6936569" y="6643060"/>
              <a:ext cx="413078" cy="193899"/>
            </a:xfrm>
            <a:prstGeom prst="rect">
              <a:avLst/>
            </a:prstGeom>
            <a:noFill/>
          </p:spPr>
          <p:txBody>
            <a:bodyPr wrap="square" lIns="0" tIns="0" rIns="0" bIns="0" rtlCol="0">
              <a:spAutoFit/>
            </a:bodyPr>
            <a:lstStyle/>
            <a:p>
              <a:pPr defTabSz="914400">
                <a:lnSpc>
                  <a:spcPct val="90000"/>
                </a:lnSpc>
                <a:defRPr/>
              </a:pPr>
              <a:r>
                <a:rPr lang="en-US" sz="1400" kern="0" dirty="0" smtClean="0">
                  <a:ln>
                    <a:solidFill>
                      <a:srgbClr val="FFFFFF">
                        <a:alpha val="0"/>
                      </a:srgbClr>
                    </a:solidFill>
                  </a:ln>
                  <a:gradFill>
                    <a:gsLst>
                      <a:gs pos="0">
                        <a:srgbClr val="505050"/>
                      </a:gs>
                      <a:gs pos="100000">
                        <a:srgbClr val="505050"/>
                      </a:gs>
                    </a:gsLst>
                    <a:lin ang="5400000" scaled="0"/>
                  </a:gradFill>
                </a:rPr>
                <a:t>Web</a:t>
              </a:r>
            </a:p>
          </p:txBody>
        </p:sp>
        <p:sp>
          <p:nvSpPr>
            <p:cNvPr id="319" name="TextBox 318"/>
            <p:cNvSpPr txBox="1"/>
            <p:nvPr/>
          </p:nvSpPr>
          <p:spPr>
            <a:xfrm>
              <a:off x="7382163" y="6642040"/>
              <a:ext cx="627082" cy="193899"/>
            </a:xfrm>
            <a:prstGeom prst="rect">
              <a:avLst/>
            </a:prstGeom>
            <a:noFill/>
          </p:spPr>
          <p:txBody>
            <a:bodyPr wrap="square" lIns="0" tIns="0" rIns="0" bIns="0" rtlCol="0">
              <a:spAutoFit/>
            </a:bodyPr>
            <a:lstStyle/>
            <a:p>
              <a:pPr defTabSz="914400">
                <a:lnSpc>
                  <a:spcPct val="90000"/>
                </a:lnSpc>
                <a:defRPr/>
              </a:pPr>
              <a:r>
                <a:rPr lang="en-US" sz="1400" kern="0" dirty="0" smtClean="0">
                  <a:ln>
                    <a:solidFill>
                      <a:srgbClr val="FFFFFF">
                        <a:alpha val="0"/>
                      </a:srgbClr>
                    </a:solidFill>
                  </a:ln>
                  <a:gradFill>
                    <a:gsLst>
                      <a:gs pos="0">
                        <a:srgbClr val="505050"/>
                      </a:gs>
                      <a:gs pos="100000">
                        <a:srgbClr val="505050"/>
                      </a:gs>
                    </a:gsLst>
                    <a:lin ang="5400000" scaled="0"/>
                  </a:gradFill>
                </a:rPr>
                <a:t>Sensors</a:t>
              </a:r>
            </a:p>
          </p:txBody>
        </p:sp>
        <p:sp>
          <p:nvSpPr>
            <p:cNvPr id="320" name="TextBox 319"/>
            <p:cNvSpPr txBox="1"/>
            <p:nvPr/>
          </p:nvSpPr>
          <p:spPr>
            <a:xfrm>
              <a:off x="8059955" y="6646596"/>
              <a:ext cx="487175" cy="193899"/>
            </a:xfrm>
            <a:prstGeom prst="rect">
              <a:avLst/>
            </a:prstGeom>
            <a:noFill/>
          </p:spPr>
          <p:txBody>
            <a:bodyPr wrap="square" lIns="0" tIns="0" rIns="0" bIns="0" rtlCol="0">
              <a:spAutoFit/>
            </a:bodyPr>
            <a:lstStyle/>
            <a:p>
              <a:pPr defTabSz="914400">
                <a:lnSpc>
                  <a:spcPct val="90000"/>
                </a:lnSpc>
                <a:defRPr/>
              </a:pPr>
              <a:r>
                <a:rPr lang="en-US" sz="1400" kern="0" dirty="0" smtClean="0">
                  <a:ln>
                    <a:solidFill>
                      <a:srgbClr val="FFFFFF">
                        <a:alpha val="0"/>
                      </a:srgbClr>
                    </a:solidFill>
                  </a:ln>
                  <a:gradFill>
                    <a:gsLst>
                      <a:gs pos="0">
                        <a:srgbClr val="505050"/>
                      </a:gs>
                      <a:gs pos="100000">
                        <a:srgbClr val="505050"/>
                      </a:gs>
                    </a:gsLst>
                    <a:lin ang="5400000" scaled="0"/>
                  </a:gradFill>
                </a:rPr>
                <a:t>Social</a:t>
              </a:r>
            </a:p>
          </p:txBody>
        </p:sp>
        <p:grpSp>
          <p:nvGrpSpPr>
            <p:cNvPr id="321" name="Group 320"/>
            <p:cNvGrpSpPr/>
            <p:nvPr/>
          </p:nvGrpSpPr>
          <p:grpSpPr>
            <a:xfrm>
              <a:off x="6188634" y="6149009"/>
              <a:ext cx="645830" cy="382078"/>
              <a:chOff x="2850173" y="4068523"/>
              <a:chExt cx="724052" cy="428355"/>
            </a:xfrm>
          </p:grpSpPr>
          <p:sp>
            <p:nvSpPr>
              <p:cNvPr id="329" name="Freeform 43"/>
              <p:cNvSpPr>
                <a:spLocks noChangeAspect="1" noEditPoints="1"/>
              </p:cNvSpPr>
              <p:nvPr/>
            </p:nvSpPr>
            <p:spPr bwMode="black">
              <a:xfrm>
                <a:off x="2850173" y="4068523"/>
                <a:ext cx="220416" cy="424899"/>
              </a:xfrm>
              <a:custGeom>
                <a:avLst/>
                <a:gdLst>
                  <a:gd name="T0" fmla="*/ 544 w 602"/>
                  <a:gd name="T1" fmla="*/ 95 h 1156"/>
                  <a:gd name="T2" fmla="*/ 119 w 602"/>
                  <a:gd name="T3" fmla="*/ 1068 h 1156"/>
                  <a:gd name="T4" fmla="*/ 112 w 602"/>
                  <a:gd name="T5" fmla="*/ 1048 h 1156"/>
                  <a:gd name="T6" fmla="*/ 288 w 602"/>
                  <a:gd name="T7" fmla="*/ 1050 h 1156"/>
                  <a:gd name="T8" fmla="*/ 296 w 602"/>
                  <a:gd name="T9" fmla="*/ 1053 h 1156"/>
                  <a:gd name="T10" fmla="*/ 291 w 602"/>
                  <a:gd name="T11" fmla="*/ 1071 h 1156"/>
                  <a:gd name="T12" fmla="*/ 290 w 602"/>
                  <a:gd name="T13" fmla="*/ 1072 h 1156"/>
                  <a:gd name="T14" fmla="*/ 290 w 602"/>
                  <a:gd name="T15" fmla="*/ 1072 h 1156"/>
                  <a:gd name="T16" fmla="*/ 276 w 602"/>
                  <a:gd name="T17" fmla="*/ 1069 h 1156"/>
                  <a:gd name="T18" fmla="*/ 271 w 602"/>
                  <a:gd name="T19" fmla="*/ 1071 h 1156"/>
                  <a:gd name="T20" fmla="*/ 275 w 602"/>
                  <a:gd name="T21" fmla="*/ 1052 h 1156"/>
                  <a:gd name="T22" fmla="*/ 285 w 602"/>
                  <a:gd name="T23" fmla="*/ 1050 h 1156"/>
                  <a:gd name="T24" fmla="*/ 298 w 602"/>
                  <a:gd name="T25" fmla="*/ 1055 h 1156"/>
                  <a:gd name="T26" fmla="*/ 315 w 602"/>
                  <a:gd name="T27" fmla="*/ 1058 h 1156"/>
                  <a:gd name="T28" fmla="*/ 319 w 602"/>
                  <a:gd name="T29" fmla="*/ 1057 h 1156"/>
                  <a:gd name="T30" fmla="*/ 320 w 602"/>
                  <a:gd name="T31" fmla="*/ 1057 h 1156"/>
                  <a:gd name="T32" fmla="*/ 314 w 602"/>
                  <a:gd name="T33" fmla="*/ 1075 h 1156"/>
                  <a:gd name="T34" fmla="*/ 301 w 602"/>
                  <a:gd name="T35" fmla="*/ 1077 h 1156"/>
                  <a:gd name="T36" fmla="*/ 292 w 602"/>
                  <a:gd name="T37" fmla="*/ 1073 h 1156"/>
                  <a:gd name="T38" fmla="*/ 298 w 602"/>
                  <a:gd name="T39" fmla="*/ 1055 h 1156"/>
                  <a:gd name="T40" fmla="*/ 298 w 602"/>
                  <a:gd name="T41" fmla="*/ 1055 h 1156"/>
                  <a:gd name="T42" fmla="*/ 298 w 602"/>
                  <a:gd name="T43" fmla="*/ 1055 h 1156"/>
                  <a:gd name="T44" fmla="*/ 305 w 602"/>
                  <a:gd name="T45" fmla="*/ 1034 h 1156"/>
                  <a:gd name="T46" fmla="*/ 318 w 602"/>
                  <a:gd name="T47" fmla="*/ 1037 h 1156"/>
                  <a:gd name="T48" fmla="*/ 325 w 602"/>
                  <a:gd name="T49" fmla="*/ 1035 h 1156"/>
                  <a:gd name="T50" fmla="*/ 326 w 602"/>
                  <a:gd name="T51" fmla="*/ 1035 h 1156"/>
                  <a:gd name="T52" fmla="*/ 314 w 602"/>
                  <a:gd name="T53" fmla="*/ 1056 h 1156"/>
                  <a:gd name="T54" fmla="*/ 299 w 602"/>
                  <a:gd name="T55" fmla="*/ 1052 h 1156"/>
                  <a:gd name="T56" fmla="*/ 299 w 602"/>
                  <a:gd name="T57" fmla="*/ 1052 h 1156"/>
                  <a:gd name="T58" fmla="*/ 304 w 602"/>
                  <a:gd name="T59" fmla="*/ 1034 h 1156"/>
                  <a:gd name="T60" fmla="*/ 292 w 602"/>
                  <a:gd name="T61" fmla="*/ 1028 h 1156"/>
                  <a:gd name="T62" fmla="*/ 302 w 602"/>
                  <a:gd name="T63" fmla="*/ 1032 h 1156"/>
                  <a:gd name="T64" fmla="*/ 302 w 602"/>
                  <a:gd name="T65" fmla="*/ 1032 h 1156"/>
                  <a:gd name="T66" fmla="*/ 297 w 602"/>
                  <a:gd name="T67" fmla="*/ 1050 h 1156"/>
                  <a:gd name="T68" fmla="*/ 297 w 602"/>
                  <a:gd name="T69" fmla="*/ 1050 h 1156"/>
                  <a:gd name="T70" fmla="*/ 296 w 602"/>
                  <a:gd name="T71" fmla="*/ 1050 h 1156"/>
                  <a:gd name="T72" fmla="*/ 296 w 602"/>
                  <a:gd name="T73" fmla="*/ 1050 h 1156"/>
                  <a:gd name="T74" fmla="*/ 296 w 602"/>
                  <a:gd name="T75" fmla="*/ 1050 h 1156"/>
                  <a:gd name="T76" fmla="*/ 277 w 602"/>
                  <a:gd name="T77" fmla="*/ 1049 h 1156"/>
                  <a:gd name="T78" fmla="*/ 277 w 602"/>
                  <a:gd name="T79" fmla="*/ 1049 h 1156"/>
                  <a:gd name="T80" fmla="*/ 277 w 602"/>
                  <a:gd name="T81" fmla="*/ 1049 h 1156"/>
                  <a:gd name="T82" fmla="*/ 276 w 602"/>
                  <a:gd name="T83" fmla="*/ 1049 h 1156"/>
                  <a:gd name="T84" fmla="*/ 281 w 602"/>
                  <a:gd name="T85" fmla="*/ 1032 h 1156"/>
                  <a:gd name="T86" fmla="*/ 287 w 602"/>
                  <a:gd name="T87" fmla="*/ 1029 h 1156"/>
                  <a:gd name="T88" fmla="*/ 467 w 602"/>
                  <a:gd name="T89" fmla="*/ 1059 h 1156"/>
                  <a:gd name="T90" fmla="*/ 478 w 602"/>
                  <a:gd name="T91" fmla="*/ 1064 h 1156"/>
                  <a:gd name="T92" fmla="*/ 466 w 602"/>
                  <a:gd name="T93" fmla="*/ 1048 h 1156"/>
                  <a:gd name="T94" fmla="*/ 602 w 602"/>
                  <a:gd name="T95" fmla="*/ 1116 h 1156"/>
                  <a:gd name="T96" fmla="*/ 0 w 602"/>
                  <a:gd name="T97" fmla="*/ 40 h 1156"/>
                  <a:gd name="T98" fmla="*/ 602 w 602"/>
                  <a:gd name="T99" fmla="*/ 1116 h 1156"/>
                  <a:gd name="T100" fmla="*/ 273 w 602"/>
                  <a:gd name="T101" fmla="*/ 202 h 1156"/>
                  <a:gd name="T102" fmla="*/ 273 w 602"/>
                  <a:gd name="T103" fmla="*/ 911 h 1156"/>
                  <a:gd name="T104" fmla="*/ 462 w 602"/>
                  <a:gd name="T105" fmla="*/ 581 h 1156"/>
                  <a:gd name="T106" fmla="*/ 284 w 602"/>
                  <a:gd name="T107" fmla="*/ 391 h 1156"/>
                  <a:gd name="T108" fmla="*/ 284 w 602"/>
                  <a:gd name="T109" fmla="*/ 391 h 1156"/>
                  <a:gd name="T110" fmla="*/ 273 w 602"/>
                  <a:gd name="T111" fmla="*/ 391 h 1156"/>
                  <a:gd name="T112" fmla="*/ 462 w 602"/>
                  <a:gd name="T113" fmla="*/ 911 h 1156"/>
                  <a:gd name="T114" fmla="*/ 462 w 602"/>
                  <a:gd name="T115" fmla="*/ 379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2" h="1156">
                    <a:moveTo>
                      <a:pt x="54" y="95"/>
                    </a:moveTo>
                    <a:cubicBezTo>
                      <a:pt x="54" y="367"/>
                      <a:pt x="54" y="639"/>
                      <a:pt x="54" y="911"/>
                    </a:cubicBezTo>
                    <a:cubicBezTo>
                      <a:pt x="217" y="911"/>
                      <a:pt x="381" y="911"/>
                      <a:pt x="544" y="911"/>
                    </a:cubicBezTo>
                    <a:cubicBezTo>
                      <a:pt x="544" y="639"/>
                      <a:pt x="544" y="367"/>
                      <a:pt x="544" y="95"/>
                    </a:cubicBezTo>
                    <a:cubicBezTo>
                      <a:pt x="381" y="95"/>
                      <a:pt x="217" y="95"/>
                      <a:pt x="54" y="95"/>
                    </a:cubicBezTo>
                    <a:close/>
                    <a:moveTo>
                      <a:pt x="112" y="1053"/>
                    </a:moveTo>
                    <a:cubicBezTo>
                      <a:pt x="126" y="1068"/>
                      <a:pt x="126" y="1068"/>
                      <a:pt x="126" y="1068"/>
                    </a:cubicBezTo>
                    <a:cubicBezTo>
                      <a:pt x="119" y="1068"/>
                      <a:pt x="119" y="1068"/>
                      <a:pt x="119" y="1068"/>
                    </a:cubicBezTo>
                    <a:cubicBezTo>
                      <a:pt x="103" y="1050"/>
                      <a:pt x="103" y="1050"/>
                      <a:pt x="103" y="1050"/>
                    </a:cubicBezTo>
                    <a:cubicBezTo>
                      <a:pt x="119" y="1034"/>
                      <a:pt x="119" y="1034"/>
                      <a:pt x="119" y="1034"/>
                    </a:cubicBezTo>
                    <a:cubicBezTo>
                      <a:pt x="126" y="1034"/>
                      <a:pt x="126" y="1034"/>
                      <a:pt x="126" y="1034"/>
                    </a:cubicBezTo>
                    <a:cubicBezTo>
                      <a:pt x="112" y="1048"/>
                      <a:pt x="112" y="1048"/>
                      <a:pt x="112" y="1048"/>
                    </a:cubicBezTo>
                    <a:cubicBezTo>
                      <a:pt x="137" y="1048"/>
                      <a:pt x="137" y="1048"/>
                      <a:pt x="137" y="1048"/>
                    </a:cubicBezTo>
                    <a:cubicBezTo>
                      <a:pt x="137" y="1053"/>
                      <a:pt x="137" y="1053"/>
                      <a:pt x="137" y="1053"/>
                    </a:cubicBezTo>
                    <a:lnTo>
                      <a:pt x="112" y="1053"/>
                    </a:lnTo>
                    <a:close/>
                    <a:moveTo>
                      <a:pt x="288" y="1050"/>
                    </a:moveTo>
                    <a:cubicBezTo>
                      <a:pt x="291" y="1050"/>
                      <a:pt x="294" y="1052"/>
                      <a:pt x="296" y="1053"/>
                    </a:cubicBezTo>
                    <a:cubicBezTo>
                      <a:pt x="296" y="1053"/>
                      <a:pt x="296" y="1053"/>
                      <a:pt x="296" y="1053"/>
                    </a:cubicBezTo>
                    <a:cubicBezTo>
                      <a:pt x="296" y="1053"/>
                      <a:pt x="296" y="1053"/>
                      <a:pt x="296" y="1053"/>
                    </a:cubicBezTo>
                    <a:cubicBezTo>
                      <a:pt x="296" y="1053"/>
                      <a:pt x="296" y="1053"/>
                      <a:pt x="296" y="1053"/>
                    </a:cubicBezTo>
                    <a:cubicBezTo>
                      <a:pt x="296" y="1053"/>
                      <a:pt x="296" y="1053"/>
                      <a:pt x="296" y="1053"/>
                    </a:cubicBezTo>
                    <a:cubicBezTo>
                      <a:pt x="296" y="1054"/>
                      <a:pt x="296" y="1054"/>
                      <a:pt x="296" y="1054"/>
                    </a:cubicBezTo>
                    <a:cubicBezTo>
                      <a:pt x="296" y="1054"/>
                      <a:pt x="291" y="1071"/>
                      <a:pt x="291" y="1072"/>
                    </a:cubicBezTo>
                    <a:cubicBezTo>
                      <a:pt x="291" y="1071"/>
                      <a:pt x="291" y="1071"/>
                      <a:pt x="291" y="1071"/>
                    </a:cubicBezTo>
                    <a:cubicBezTo>
                      <a:pt x="291" y="1072"/>
                      <a:pt x="291" y="1072"/>
                      <a:pt x="291"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89" y="1071"/>
                      <a:pt x="288" y="1071"/>
                      <a:pt x="286" y="1070"/>
                    </a:cubicBezTo>
                    <a:cubicBezTo>
                      <a:pt x="285" y="1069"/>
                      <a:pt x="285" y="1069"/>
                      <a:pt x="284" y="1069"/>
                    </a:cubicBezTo>
                    <a:cubicBezTo>
                      <a:pt x="283" y="1069"/>
                      <a:pt x="281" y="1069"/>
                      <a:pt x="280" y="1069"/>
                    </a:cubicBezTo>
                    <a:cubicBezTo>
                      <a:pt x="279" y="1069"/>
                      <a:pt x="278" y="1069"/>
                      <a:pt x="276" y="1069"/>
                    </a:cubicBezTo>
                    <a:cubicBezTo>
                      <a:pt x="274" y="1069"/>
                      <a:pt x="273" y="1070"/>
                      <a:pt x="271" y="1071"/>
                    </a:cubicBezTo>
                    <a:cubicBezTo>
                      <a:pt x="271" y="1071"/>
                      <a:pt x="271" y="1071"/>
                      <a:pt x="271" y="1071"/>
                    </a:cubicBezTo>
                    <a:cubicBezTo>
                      <a:pt x="271" y="1071"/>
                      <a:pt x="271" y="1071"/>
                      <a:pt x="271" y="1071"/>
                    </a:cubicBezTo>
                    <a:cubicBezTo>
                      <a:pt x="271" y="1071"/>
                      <a:pt x="271" y="1071"/>
                      <a:pt x="271" y="1071"/>
                    </a:cubicBezTo>
                    <a:cubicBezTo>
                      <a:pt x="270" y="1070"/>
                      <a:pt x="270" y="1070"/>
                      <a:pt x="270" y="1070"/>
                    </a:cubicBezTo>
                    <a:cubicBezTo>
                      <a:pt x="270" y="1070"/>
                      <a:pt x="270" y="1070"/>
                      <a:pt x="270" y="1070"/>
                    </a:cubicBezTo>
                    <a:cubicBezTo>
                      <a:pt x="275" y="1052"/>
                      <a:pt x="275" y="1052"/>
                      <a:pt x="275" y="1052"/>
                    </a:cubicBezTo>
                    <a:cubicBezTo>
                      <a:pt x="275" y="1052"/>
                      <a:pt x="275" y="1052"/>
                      <a:pt x="275" y="1052"/>
                    </a:cubicBezTo>
                    <a:cubicBezTo>
                      <a:pt x="275" y="1052"/>
                      <a:pt x="275" y="1052"/>
                      <a:pt x="275" y="1052"/>
                    </a:cubicBezTo>
                    <a:cubicBezTo>
                      <a:pt x="277" y="1051"/>
                      <a:pt x="278" y="1051"/>
                      <a:pt x="279" y="1051"/>
                    </a:cubicBezTo>
                    <a:cubicBezTo>
                      <a:pt x="280" y="1050"/>
                      <a:pt x="281" y="1050"/>
                      <a:pt x="282" y="1050"/>
                    </a:cubicBezTo>
                    <a:cubicBezTo>
                      <a:pt x="283" y="1050"/>
                      <a:pt x="284" y="1050"/>
                      <a:pt x="285" y="1050"/>
                    </a:cubicBezTo>
                    <a:cubicBezTo>
                      <a:pt x="286" y="1050"/>
                      <a:pt x="287" y="1050"/>
                      <a:pt x="288" y="1050"/>
                    </a:cubicBezTo>
                    <a:close/>
                    <a:moveTo>
                      <a:pt x="298" y="1055"/>
                    </a:moveTo>
                    <a:cubicBezTo>
                      <a:pt x="298" y="1055"/>
                      <a:pt x="298" y="1055"/>
                      <a:pt x="298" y="1055"/>
                    </a:cubicBezTo>
                    <a:cubicBezTo>
                      <a:pt x="298" y="1055"/>
                      <a:pt x="298" y="1055"/>
                      <a:pt x="298" y="1055"/>
                    </a:cubicBezTo>
                    <a:cubicBezTo>
                      <a:pt x="300" y="1056"/>
                      <a:pt x="301" y="1056"/>
                      <a:pt x="302" y="1057"/>
                    </a:cubicBezTo>
                    <a:cubicBezTo>
                      <a:pt x="303" y="1058"/>
                      <a:pt x="305" y="1058"/>
                      <a:pt x="306" y="1058"/>
                    </a:cubicBezTo>
                    <a:cubicBezTo>
                      <a:pt x="308" y="1058"/>
                      <a:pt x="310" y="1058"/>
                      <a:pt x="312" y="1058"/>
                    </a:cubicBezTo>
                    <a:cubicBezTo>
                      <a:pt x="313" y="1058"/>
                      <a:pt x="314" y="1058"/>
                      <a:pt x="315" y="1058"/>
                    </a:cubicBezTo>
                    <a:cubicBezTo>
                      <a:pt x="316" y="1057"/>
                      <a:pt x="317" y="1057"/>
                      <a:pt x="319" y="1056"/>
                    </a:cubicBezTo>
                    <a:cubicBezTo>
                      <a:pt x="319" y="1056"/>
                      <a:pt x="319" y="1057"/>
                      <a:pt x="319" y="1057"/>
                    </a:cubicBezTo>
                    <a:cubicBezTo>
                      <a:pt x="319" y="1057"/>
                      <a:pt x="319" y="1057"/>
                      <a:pt x="319" y="1057"/>
                    </a:cubicBezTo>
                    <a:cubicBezTo>
                      <a:pt x="319" y="1057"/>
                      <a:pt x="319" y="1057"/>
                      <a:pt x="319" y="1057"/>
                    </a:cubicBezTo>
                    <a:cubicBezTo>
                      <a:pt x="319" y="1057"/>
                      <a:pt x="319" y="1057"/>
                      <a:pt x="319" y="1057"/>
                    </a:cubicBezTo>
                    <a:cubicBezTo>
                      <a:pt x="319" y="1057"/>
                      <a:pt x="320" y="1057"/>
                      <a:pt x="320" y="1057"/>
                    </a:cubicBezTo>
                    <a:cubicBezTo>
                      <a:pt x="320" y="1057"/>
                      <a:pt x="320" y="1057"/>
                      <a:pt x="320" y="1057"/>
                    </a:cubicBezTo>
                    <a:cubicBezTo>
                      <a:pt x="320" y="1057"/>
                      <a:pt x="320" y="1057"/>
                      <a:pt x="320" y="1057"/>
                    </a:cubicBezTo>
                    <a:cubicBezTo>
                      <a:pt x="320" y="1057"/>
                      <a:pt x="320" y="1057"/>
                      <a:pt x="320" y="1057"/>
                    </a:cubicBezTo>
                    <a:cubicBezTo>
                      <a:pt x="320" y="1057"/>
                      <a:pt x="315" y="1075"/>
                      <a:pt x="315" y="1075"/>
                    </a:cubicBezTo>
                    <a:cubicBezTo>
                      <a:pt x="314" y="1075"/>
                      <a:pt x="314" y="1075"/>
                      <a:pt x="314" y="1075"/>
                    </a:cubicBezTo>
                    <a:cubicBezTo>
                      <a:pt x="314" y="1075"/>
                      <a:pt x="314" y="1075"/>
                      <a:pt x="314" y="1075"/>
                    </a:cubicBezTo>
                    <a:cubicBezTo>
                      <a:pt x="313" y="1076"/>
                      <a:pt x="312" y="1076"/>
                      <a:pt x="311" y="1076"/>
                    </a:cubicBezTo>
                    <a:cubicBezTo>
                      <a:pt x="309" y="1077"/>
                      <a:pt x="308" y="1077"/>
                      <a:pt x="307" y="1077"/>
                    </a:cubicBezTo>
                    <a:cubicBezTo>
                      <a:pt x="306" y="1077"/>
                      <a:pt x="305" y="1077"/>
                      <a:pt x="304" y="1077"/>
                    </a:cubicBezTo>
                    <a:cubicBezTo>
                      <a:pt x="303" y="1077"/>
                      <a:pt x="302" y="1077"/>
                      <a:pt x="301" y="1077"/>
                    </a:cubicBezTo>
                    <a:cubicBezTo>
                      <a:pt x="300" y="1077"/>
                      <a:pt x="300" y="1077"/>
                      <a:pt x="299" y="1077"/>
                    </a:cubicBezTo>
                    <a:cubicBezTo>
                      <a:pt x="298" y="1076"/>
                      <a:pt x="297" y="1076"/>
                      <a:pt x="297" y="1076"/>
                    </a:cubicBezTo>
                    <a:cubicBezTo>
                      <a:pt x="295" y="1075"/>
                      <a:pt x="294" y="1075"/>
                      <a:pt x="293" y="1074"/>
                    </a:cubicBezTo>
                    <a:cubicBezTo>
                      <a:pt x="293" y="1074"/>
                      <a:pt x="292" y="1073"/>
                      <a:pt x="292" y="1073"/>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lose/>
                    <a:moveTo>
                      <a:pt x="305" y="1034"/>
                    </a:moveTo>
                    <a:cubicBezTo>
                      <a:pt x="306" y="1034"/>
                      <a:pt x="307" y="1035"/>
                      <a:pt x="308" y="1036"/>
                    </a:cubicBezTo>
                    <a:cubicBezTo>
                      <a:pt x="310" y="1036"/>
                      <a:pt x="311" y="1037"/>
                      <a:pt x="313" y="1037"/>
                    </a:cubicBezTo>
                    <a:cubicBezTo>
                      <a:pt x="313" y="1037"/>
                      <a:pt x="314" y="1037"/>
                      <a:pt x="315" y="1037"/>
                    </a:cubicBezTo>
                    <a:cubicBezTo>
                      <a:pt x="316" y="1037"/>
                      <a:pt x="317" y="1037"/>
                      <a:pt x="318" y="1037"/>
                    </a:cubicBezTo>
                    <a:cubicBezTo>
                      <a:pt x="319" y="1037"/>
                      <a:pt x="320" y="1036"/>
                      <a:pt x="321" y="1036"/>
                    </a:cubicBezTo>
                    <a:cubicBezTo>
                      <a:pt x="322" y="1036"/>
                      <a:pt x="324" y="1035"/>
                      <a:pt x="325" y="1035"/>
                    </a:cubicBezTo>
                    <a:cubicBezTo>
                      <a:pt x="325" y="1035"/>
                      <a:pt x="325" y="1035"/>
                      <a:pt x="325" y="1035"/>
                    </a:cubicBezTo>
                    <a:cubicBezTo>
                      <a:pt x="325" y="1035"/>
                      <a:pt x="325" y="1035"/>
                      <a:pt x="325" y="1035"/>
                    </a:cubicBezTo>
                    <a:cubicBezTo>
                      <a:pt x="325" y="1035"/>
                      <a:pt x="325" y="1035"/>
                      <a:pt x="325" y="1035"/>
                    </a:cubicBezTo>
                    <a:cubicBezTo>
                      <a:pt x="325" y="1035"/>
                      <a:pt x="326" y="1035"/>
                      <a:pt x="326" y="1035"/>
                    </a:cubicBezTo>
                    <a:cubicBezTo>
                      <a:pt x="326" y="1035"/>
                      <a:pt x="326" y="1035"/>
                      <a:pt x="326" y="1035"/>
                    </a:cubicBezTo>
                    <a:cubicBezTo>
                      <a:pt x="326" y="1035"/>
                      <a:pt x="326" y="1035"/>
                      <a:pt x="326" y="1035"/>
                    </a:cubicBezTo>
                    <a:cubicBezTo>
                      <a:pt x="326" y="1035"/>
                      <a:pt x="321" y="1054"/>
                      <a:pt x="321" y="1054"/>
                    </a:cubicBezTo>
                    <a:cubicBezTo>
                      <a:pt x="321" y="1054"/>
                      <a:pt x="320" y="1054"/>
                      <a:pt x="320" y="1054"/>
                    </a:cubicBezTo>
                    <a:cubicBezTo>
                      <a:pt x="320" y="1054"/>
                      <a:pt x="320" y="1054"/>
                      <a:pt x="320" y="1054"/>
                    </a:cubicBezTo>
                    <a:cubicBezTo>
                      <a:pt x="318" y="1055"/>
                      <a:pt x="316" y="1055"/>
                      <a:pt x="314" y="1056"/>
                    </a:cubicBezTo>
                    <a:cubicBezTo>
                      <a:pt x="313" y="1056"/>
                      <a:pt x="311" y="1056"/>
                      <a:pt x="310" y="1056"/>
                    </a:cubicBezTo>
                    <a:cubicBezTo>
                      <a:pt x="308" y="1056"/>
                      <a:pt x="307" y="1056"/>
                      <a:pt x="306" y="1056"/>
                    </a:cubicBezTo>
                    <a:cubicBezTo>
                      <a:pt x="304" y="1055"/>
                      <a:pt x="302" y="1054"/>
                      <a:pt x="300" y="1053"/>
                    </a:cubicBezTo>
                    <a:cubicBezTo>
                      <a:pt x="300" y="1053"/>
                      <a:pt x="299" y="1053"/>
                      <a:pt x="299" y="1052"/>
                    </a:cubicBezTo>
                    <a:cubicBezTo>
                      <a:pt x="299" y="1052"/>
                      <a:pt x="299" y="1052"/>
                      <a:pt x="299" y="1052"/>
                    </a:cubicBezTo>
                    <a:cubicBezTo>
                      <a:pt x="299" y="1052"/>
                      <a:pt x="299" y="1052"/>
                      <a:pt x="299" y="1052"/>
                    </a:cubicBezTo>
                    <a:cubicBezTo>
                      <a:pt x="299" y="1052"/>
                      <a:pt x="299" y="1052"/>
                      <a:pt x="299" y="1052"/>
                    </a:cubicBezTo>
                    <a:cubicBezTo>
                      <a:pt x="299" y="1052"/>
                      <a:pt x="299" y="1052"/>
                      <a:pt x="299" y="1052"/>
                    </a:cubicBezTo>
                    <a:cubicBezTo>
                      <a:pt x="299" y="1052"/>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3"/>
                      <a:pt x="304" y="1033"/>
                      <a:pt x="305" y="1034"/>
                    </a:cubicBezTo>
                    <a:close/>
                    <a:moveTo>
                      <a:pt x="292" y="1028"/>
                    </a:moveTo>
                    <a:cubicBezTo>
                      <a:pt x="295" y="1028"/>
                      <a:pt x="297" y="1029"/>
                      <a:pt x="299" y="1030"/>
                    </a:cubicBezTo>
                    <a:cubicBezTo>
                      <a:pt x="299" y="1030"/>
                      <a:pt x="299" y="1030"/>
                      <a:pt x="299" y="1030"/>
                    </a:cubicBezTo>
                    <a:cubicBezTo>
                      <a:pt x="300" y="1030"/>
                      <a:pt x="301" y="1031"/>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3"/>
                      <a:pt x="302" y="1033"/>
                      <a:pt x="302" y="1033"/>
                    </a:cubicBezTo>
                    <a:cubicBezTo>
                      <a:pt x="300" y="1039"/>
                      <a:pt x="300" y="1039"/>
                      <a:pt x="300" y="1039"/>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5" y="1049"/>
                      <a:pt x="294" y="1049"/>
                      <a:pt x="292" y="1048"/>
                    </a:cubicBezTo>
                    <a:cubicBezTo>
                      <a:pt x="291" y="1048"/>
                      <a:pt x="290" y="1047"/>
                      <a:pt x="288" y="1047"/>
                    </a:cubicBezTo>
                    <a:cubicBezTo>
                      <a:pt x="285" y="1047"/>
                      <a:pt x="281" y="1047"/>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81" y="1032"/>
                      <a:pt x="281" y="1032"/>
                      <a:pt x="281" y="1032"/>
                    </a:cubicBezTo>
                    <a:cubicBezTo>
                      <a:pt x="281" y="1031"/>
                      <a:pt x="281" y="1031"/>
                      <a:pt x="281" y="1031"/>
                    </a:cubicBezTo>
                    <a:cubicBezTo>
                      <a:pt x="281" y="1030"/>
                      <a:pt x="282" y="1030"/>
                      <a:pt x="282" y="1030"/>
                    </a:cubicBezTo>
                    <a:cubicBezTo>
                      <a:pt x="282" y="1030"/>
                      <a:pt x="282" y="1030"/>
                      <a:pt x="282" y="1030"/>
                    </a:cubicBezTo>
                    <a:cubicBezTo>
                      <a:pt x="284" y="1030"/>
                      <a:pt x="286" y="1029"/>
                      <a:pt x="287" y="1029"/>
                    </a:cubicBezTo>
                    <a:cubicBezTo>
                      <a:pt x="289" y="1028"/>
                      <a:pt x="291" y="1028"/>
                      <a:pt x="292" y="1028"/>
                    </a:cubicBezTo>
                    <a:close/>
                    <a:moveTo>
                      <a:pt x="478" y="1033"/>
                    </a:moveTo>
                    <a:cubicBezTo>
                      <a:pt x="469" y="1033"/>
                      <a:pt x="462" y="1040"/>
                      <a:pt x="462" y="1048"/>
                    </a:cubicBezTo>
                    <a:cubicBezTo>
                      <a:pt x="462" y="1052"/>
                      <a:pt x="464" y="1056"/>
                      <a:pt x="467" y="1059"/>
                    </a:cubicBezTo>
                    <a:cubicBezTo>
                      <a:pt x="460" y="1068"/>
                      <a:pt x="460" y="1068"/>
                      <a:pt x="460" y="1068"/>
                    </a:cubicBezTo>
                    <a:cubicBezTo>
                      <a:pt x="463" y="1070"/>
                      <a:pt x="463" y="1070"/>
                      <a:pt x="463" y="1070"/>
                    </a:cubicBezTo>
                    <a:cubicBezTo>
                      <a:pt x="470" y="1061"/>
                      <a:pt x="470" y="1061"/>
                      <a:pt x="470" y="1061"/>
                    </a:cubicBezTo>
                    <a:cubicBezTo>
                      <a:pt x="472" y="1063"/>
                      <a:pt x="475" y="1064"/>
                      <a:pt x="478" y="1064"/>
                    </a:cubicBezTo>
                    <a:cubicBezTo>
                      <a:pt x="486" y="1064"/>
                      <a:pt x="493" y="1057"/>
                      <a:pt x="493" y="1048"/>
                    </a:cubicBezTo>
                    <a:cubicBezTo>
                      <a:pt x="493" y="1040"/>
                      <a:pt x="486" y="1033"/>
                      <a:pt x="478" y="1033"/>
                    </a:cubicBezTo>
                    <a:close/>
                    <a:moveTo>
                      <a:pt x="478" y="1060"/>
                    </a:moveTo>
                    <a:cubicBezTo>
                      <a:pt x="471" y="1060"/>
                      <a:pt x="466" y="1055"/>
                      <a:pt x="466" y="1048"/>
                    </a:cubicBezTo>
                    <a:cubicBezTo>
                      <a:pt x="466" y="1042"/>
                      <a:pt x="471" y="1037"/>
                      <a:pt x="478" y="1037"/>
                    </a:cubicBezTo>
                    <a:cubicBezTo>
                      <a:pt x="484" y="1037"/>
                      <a:pt x="489" y="1042"/>
                      <a:pt x="489" y="1048"/>
                    </a:cubicBezTo>
                    <a:cubicBezTo>
                      <a:pt x="489" y="1055"/>
                      <a:pt x="484" y="1060"/>
                      <a:pt x="478" y="1060"/>
                    </a:cubicBezTo>
                    <a:close/>
                    <a:moveTo>
                      <a:pt x="602" y="1116"/>
                    </a:moveTo>
                    <a:cubicBezTo>
                      <a:pt x="602" y="1139"/>
                      <a:pt x="584" y="1156"/>
                      <a:pt x="562" y="1156"/>
                    </a:cubicBezTo>
                    <a:cubicBezTo>
                      <a:pt x="40" y="1156"/>
                      <a:pt x="40" y="1156"/>
                      <a:pt x="40" y="1156"/>
                    </a:cubicBezTo>
                    <a:cubicBezTo>
                      <a:pt x="18" y="1156"/>
                      <a:pt x="0" y="1139"/>
                      <a:pt x="0" y="1116"/>
                    </a:cubicBezTo>
                    <a:cubicBezTo>
                      <a:pt x="0" y="40"/>
                      <a:pt x="0" y="40"/>
                      <a:pt x="0" y="40"/>
                    </a:cubicBezTo>
                    <a:cubicBezTo>
                      <a:pt x="0" y="18"/>
                      <a:pt x="18" y="0"/>
                      <a:pt x="40" y="0"/>
                    </a:cubicBezTo>
                    <a:cubicBezTo>
                      <a:pt x="562" y="0"/>
                      <a:pt x="562" y="0"/>
                      <a:pt x="562" y="0"/>
                    </a:cubicBezTo>
                    <a:cubicBezTo>
                      <a:pt x="584" y="0"/>
                      <a:pt x="602" y="18"/>
                      <a:pt x="602" y="40"/>
                    </a:cubicBezTo>
                    <a:lnTo>
                      <a:pt x="602" y="1116"/>
                    </a:lnTo>
                    <a:close/>
                    <a:moveTo>
                      <a:pt x="273" y="379"/>
                    </a:moveTo>
                    <a:cubicBezTo>
                      <a:pt x="95" y="379"/>
                      <a:pt x="95" y="379"/>
                      <a:pt x="95" y="379"/>
                    </a:cubicBezTo>
                    <a:cubicBezTo>
                      <a:pt x="95" y="202"/>
                      <a:pt x="95" y="202"/>
                      <a:pt x="95" y="202"/>
                    </a:cubicBezTo>
                    <a:cubicBezTo>
                      <a:pt x="273" y="202"/>
                      <a:pt x="273" y="202"/>
                      <a:pt x="273" y="202"/>
                    </a:cubicBezTo>
                    <a:lnTo>
                      <a:pt x="273" y="379"/>
                    </a:lnTo>
                    <a:close/>
                    <a:moveTo>
                      <a:pt x="95" y="769"/>
                    </a:moveTo>
                    <a:cubicBezTo>
                      <a:pt x="273" y="769"/>
                      <a:pt x="273" y="769"/>
                      <a:pt x="273" y="769"/>
                    </a:cubicBezTo>
                    <a:cubicBezTo>
                      <a:pt x="273" y="911"/>
                      <a:pt x="273" y="911"/>
                      <a:pt x="273" y="911"/>
                    </a:cubicBezTo>
                    <a:cubicBezTo>
                      <a:pt x="95" y="911"/>
                      <a:pt x="95" y="911"/>
                      <a:pt x="95" y="911"/>
                    </a:cubicBezTo>
                    <a:lnTo>
                      <a:pt x="95" y="769"/>
                    </a:lnTo>
                    <a:close/>
                    <a:moveTo>
                      <a:pt x="95" y="581"/>
                    </a:moveTo>
                    <a:cubicBezTo>
                      <a:pt x="462" y="581"/>
                      <a:pt x="462" y="581"/>
                      <a:pt x="462" y="581"/>
                    </a:cubicBezTo>
                    <a:cubicBezTo>
                      <a:pt x="462" y="758"/>
                      <a:pt x="462" y="758"/>
                      <a:pt x="462" y="758"/>
                    </a:cubicBezTo>
                    <a:cubicBezTo>
                      <a:pt x="95" y="758"/>
                      <a:pt x="95" y="758"/>
                      <a:pt x="95" y="758"/>
                    </a:cubicBezTo>
                    <a:lnTo>
                      <a:pt x="95" y="581"/>
                    </a:lnTo>
                    <a:close/>
                    <a:moveTo>
                      <a:pt x="284" y="391"/>
                    </a:moveTo>
                    <a:cubicBezTo>
                      <a:pt x="462" y="391"/>
                      <a:pt x="462" y="391"/>
                      <a:pt x="462" y="391"/>
                    </a:cubicBezTo>
                    <a:cubicBezTo>
                      <a:pt x="462" y="568"/>
                      <a:pt x="462" y="568"/>
                      <a:pt x="462" y="568"/>
                    </a:cubicBezTo>
                    <a:cubicBezTo>
                      <a:pt x="284" y="568"/>
                      <a:pt x="284" y="568"/>
                      <a:pt x="284" y="568"/>
                    </a:cubicBezTo>
                    <a:lnTo>
                      <a:pt x="284" y="391"/>
                    </a:lnTo>
                    <a:close/>
                    <a:moveTo>
                      <a:pt x="273" y="568"/>
                    </a:moveTo>
                    <a:cubicBezTo>
                      <a:pt x="95" y="568"/>
                      <a:pt x="95" y="568"/>
                      <a:pt x="95" y="568"/>
                    </a:cubicBezTo>
                    <a:cubicBezTo>
                      <a:pt x="95" y="391"/>
                      <a:pt x="95" y="391"/>
                      <a:pt x="95" y="391"/>
                    </a:cubicBezTo>
                    <a:cubicBezTo>
                      <a:pt x="273" y="391"/>
                      <a:pt x="273" y="391"/>
                      <a:pt x="273" y="391"/>
                    </a:cubicBezTo>
                    <a:lnTo>
                      <a:pt x="273" y="568"/>
                    </a:lnTo>
                    <a:close/>
                    <a:moveTo>
                      <a:pt x="284" y="769"/>
                    </a:moveTo>
                    <a:cubicBezTo>
                      <a:pt x="462" y="769"/>
                      <a:pt x="462" y="769"/>
                      <a:pt x="462" y="769"/>
                    </a:cubicBezTo>
                    <a:cubicBezTo>
                      <a:pt x="462" y="911"/>
                      <a:pt x="462" y="911"/>
                      <a:pt x="462" y="911"/>
                    </a:cubicBezTo>
                    <a:cubicBezTo>
                      <a:pt x="284" y="911"/>
                      <a:pt x="284" y="911"/>
                      <a:pt x="284" y="911"/>
                    </a:cubicBezTo>
                    <a:lnTo>
                      <a:pt x="284" y="769"/>
                    </a:lnTo>
                    <a:close/>
                    <a:moveTo>
                      <a:pt x="462" y="202"/>
                    </a:moveTo>
                    <a:cubicBezTo>
                      <a:pt x="462" y="379"/>
                      <a:pt x="462" y="379"/>
                      <a:pt x="462" y="379"/>
                    </a:cubicBezTo>
                    <a:cubicBezTo>
                      <a:pt x="284" y="379"/>
                      <a:pt x="284" y="379"/>
                      <a:pt x="284" y="379"/>
                    </a:cubicBezTo>
                    <a:cubicBezTo>
                      <a:pt x="284" y="202"/>
                      <a:pt x="284" y="202"/>
                      <a:pt x="284" y="202"/>
                    </a:cubicBezTo>
                    <a:lnTo>
                      <a:pt x="462" y="202"/>
                    </a:ln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srgbClr val="000000"/>
                  </a:solidFill>
                </a:endParaRPr>
              </a:p>
            </p:txBody>
          </p:sp>
          <p:grpSp>
            <p:nvGrpSpPr>
              <p:cNvPr id="330" name="Group 329"/>
              <p:cNvGrpSpPr/>
              <p:nvPr/>
            </p:nvGrpSpPr>
            <p:grpSpPr>
              <a:xfrm>
                <a:off x="3113588" y="4171950"/>
                <a:ext cx="460637" cy="324928"/>
                <a:chOff x="6432941" y="4098201"/>
                <a:chExt cx="709176" cy="500244"/>
              </a:xfrm>
            </p:grpSpPr>
            <p:sp>
              <p:nvSpPr>
                <p:cNvPr id="331" name="Rounded Rectangle 6"/>
                <p:cNvSpPr>
                  <a:spLocks noChangeAspect="1"/>
                </p:cNvSpPr>
                <p:nvPr/>
              </p:nvSpPr>
              <p:spPr bwMode="black">
                <a:xfrm rot="16200000">
                  <a:off x="6537407" y="3993735"/>
                  <a:ext cx="500244" cy="709176"/>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solidFill>
                  <a:srgbClr val="505050"/>
                </a:solidFill>
                <a:ln w="25400" cap="flat" cmpd="sng" algn="ctr">
                  <a:noFill/>
                  <a:prstDash val="solid"/>
                  <a:headEnd type="none" w="med" len="med"/>
                  <a:tailEnd type="none" w="med" len="med"/>
                </a:ln>
                <a:effectLst/>
              </p:spPr>
              <p:txBody>
                <a:bodyPr vert="horz" wrap="square" lIns="82302" tIns="41151" rIns="82302" bIns="41151" numCol="1" rtlCol="0" anchor="ctr" anchorCtr="0" compatLnSpc="1">
                  <a:prstTxWarp prst="textNoShape">
                    <a:avLst/>
                  </a:prstTxWarp>
                </a:bodyPr>
                <a:lstStyle/>
                <a:p>
                  <a:pPr defTabSz="740740">
                    <a:defRPr/>
                  </a:pPr>
                  <a:endParaRPr lang="en-US" kern="0" spc="-122" dirty="0" smtClean="0">
                    <a:solidFill>
                      <a:srgbClr val="000000">
                        <a:lumMod val="50000"/>
                      </a:srgbClr>
                    </a:solidFill>
                    <a:latin typeface="Segoe Light" pitchFamily="34" charset="0"/>
                  </a:endParaRPr>
                </a:p>
              </p:txBody>
            </p:sp>
            <p:sp>
              <p:nvSpPr>
                <p:cNvPr id="332" name="Freeform 6"/>
                <p:cNvSpPr>
                  <a:spLocks noEditPoints="1"/>
                </p:cNvSpPr>
                <p:nvPr/>
              </p:nvSpPr>
              <p:spPr bwMode="auto">
                <a:xfrm rot="5400000">
                  <a:off x="6590383" y="4115019"/>
                  <a:ext cx="329607" cy="503240"/>
                </a:xfrm>
                <a:custGeom>
                  <a:avLst/>
                  <a:gdLst>
                    <a:gd name="T0" fmla="*/ 448 w 448"/>
                    <a:gd name="T1" fmla="*/ 0 h 684"/>
                    <a:gd name="T2" fmla="*/ 448 w 448"/>
                    <a:gd name="T3" fmla="*/ 207 h 684"/>
                    <a:gd name="T4" fmla="*/ 241 w 448"/>
                    <a:gd name="T5" fmla="*/ 207 h 684"/>
                    <a:gd name="T6" fmla="*/ 241 w 448"/>
                    <a:gd name="T7" fmla="*/ 0 h 684"/>
                    <a:gd name="T8" fmla="*/ 448 w 448"/>
                    <a:gd name="T9" fmla="*/ 0 h 684"/>
                    <a:gd name="T10" fmla="*/ 241 w 448"/>
                    <a:gd name="T11" fmla="*/ 238 h 684"/>
                    <a:gd name="T12" fmla="*/ 241 w 448"/>
                    <a:gd name="T13" fmla="*/ 446 h 684"/>
                    <a:gd name="T14" fmla="*/ 448 w 448"/>
                    <a:gd name="T15" fmla="*/ 446 h 684"/>
                    <a:gd name="T16" fmla="*/ 448 w 448"/>
                    <a:gd name="T17" fmla="*/ 238 h 684"/>
                    <a:gd name="T18" fmla="*/ 241 w 448"/>
                    <a:gd name="T19" fmla="*/ 238 h 684"/>
                    <a:gd name="T20" fmla="*/ 0 w 448"/>
                    <a:gd name="T21" fmla="*/ 0 h 684"/>
                    <a:gd name="T22" fmla="*/ 0 w 448"/>
                    <a:gd name="T23" fmla="*/ 207 h 684"/>
                    <a:gd name="T24" fmla="*/ 210 w 448"/>
                    <a:gd name="T25" fmla="*/ 207 h 684"/>
                    <a:gd name="T26" fmla="*/ 210 w 448"/>
                    <a:gd name="T27" fmla="*/ 0 h 684"/>
                    <a:gd name="T28" fmla="*/ 0 w 448"/>
                    <a:gd name="T29" fmla="*/ 0 h 684"/>
                    <a:gd name="T30" fmla="*/ 0 w 448"/>
                    <a:gd name="T31" fmla="*/ 238 h 684"/>
                    <a:gd name="T32" fmla="*/ 0 w 448"/>
                    <a:gd name="T33" fmla="*/ 446 h 684"/>
                    <a:gd name="T34" fmla="*/ 210 w 448"/>
                    <a:gd name="T35" fmla="*/ 446 h 684"/>
                    <a:gd name="T36" fmla="*/ 210 w 448"/>
                    <a:gd name="T37" fmla="*/ 238 h 684"/>
                    <a:gd name="T38" fmla="*/ 0 w 448"/>
                    <a:gd name="T39" fmla="*/ 238 h 684"/>
                    <a:gd name="T40" fmla="*/ 0 w 448"/>
                    <a:gd name="T41" fmla="*/ 477 h 684"/>
                    <a:gd name="T42" fmla="*/ 0 w 448"/>
                    <a:gd name="T43" fmla="*/ 684 h 684"/>
                    <a:gd name="T44" fmla="*/ 448 w 448"/>
                    <a:gd name="T45" fmla="*/ 684 h 684"/>
                    <a:gd name="T46" fmla="*/ 448 w 448"/>
                    <a:gd name="T47" fmla="*/ 477 h 684"/>
                    <a:gd name="T48" fmla="*/ 0 w 448"/>
                    <a:gd name="T49" fmla="*/ 477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8" h="684">
                      <a:moveTo>
                        <a:pt x="448" y="0"/>
                      </a:moveTo>
                      <a:lnTo>
                        <a:pt x="448" y="207"/>
                      </a:lnTo>
                      <a:lnTo>
                        <a:pt x="241" y="207"/>
                      </a:lnTo>
                      <a:lnTo>
                        <a:pt x="241" y="0"/>
                      </a:lnTo>
                      <a:lnTo>
                        <a:pt x="448" y="0"/>
                      </a:lnTo>
                      <a:close/>
                      <a:moveTo>
                        <a:pt x="241" y="238"/>
                      </a:moveTo>
                      <a:lnTo>
                        <a:pt x="241" y="446"/>
                      </a:lnTo>
                      <a:lnTo>
                        <a:pt x="448" y="446"/>
                      </a:lnTo>
                      <a:lnTo>
                        <a:pt x="448" y="238"/>
                      </a:lnTo>
                      <a:lnTo>
                        <a:pt x="241" y="238"/>
                      </a:lnTo>
                      <a:close/>
                      <a:moveTo>
                        <a:pt x="0" y="0"/>
                      </a:moveTo>
                      <a:lnTo>
                        <a:pt x="0" y="207"/>
                      </a:lnTo>
                      <a:lnTo>
                        <a:pt x="210" y="207"/>
                      </a:lnTo>
                      <a:lnTo>
                        <a:pt x="210" y="0"/>
                      </a:lnTo>
                      <a:lnTo>
                        <a:pt x="0" y="0"/>
                      </a:lnTo>
                      <a:close/>
                      <a:moveTo>
                        <a:pt x="0" y="238"/>
                      </a:moveTo>
                      <a:lnTo>
                        <a:pt x="0" y="446"/>
                      </a:lnTo>
                      <a:lnTo>
                        <a:pt x="210" y="446"/>
                      </a:lnTo>
                      <a:lnTo>
                        <a:pt x="210" y="238"/>
                      </a:lnTo>
                      <a:lnTo>
                        <a:pt x="0" y="238"/>
                      </a:lnTo>
                      <a:close/>
                      <a:moveTo>
                        <a:pt x="0" y="477"/>
                      </a:moveTo>
                      <a:lnTo>
                        <a:pt x="0" y="684"/>
                      </a:lnTo>
                      <a:lnTo>
                        <a:pt x="448" y="684"/>
                      </a:lnTo>
                      <a:lnTo>
                        <a:pt x="448" y="477"/>
                      </a:lnTo>
                      <a:lnTo>
                        <a:pt x="0" y="477"/>
                      </a:lnTo>
                      <a:close/>
                    </a:path>
                  </a:pathLst>
                </a:custGeom>
                <a:solidFill>
                  <a:srgbClr val="505050"/>
                </a:solidFill>
                <a:ln>
                  <a:noFill/>
                </a:ln>
              </p:spPr>
              <p:txBody>
                <a:bodyPr vert="horz" wrap="square" lIns="91436" tIns="45719" rIns="91436" bIns="45719" numCol="1" anchor="t" anchorCtr="0" compatLnSpc="1">
                  <a:prstTxWarp prst="textNoShape">
                    <a:avLst/>
                  </a:prstTxWarp>
                </a:bodyPr>
                <a:lstStyle/>
                <a:p>
                  <a:pPr defTabSz="914184">
                    <a:defRPr/>
                  </a:pPr>
                  <a:endParaRPr lang="en-US" sz="1700" kern="0" dirty="0" smtClean="0">
                    <a:solidFill>
                      <a:srgbClr val="000000"/>
                    </a:solidFill>
                  </a:endParaRPr>
                </a:p>
              </p:txBody>
            </p:sp>
          </p:grpSp>
        </p:grpSp>
        <p:sp>
          <p:nvSpPr>
            <p:cNvPr id="322" name="Freeform 30"/>
            <p:cNvSpPr>
              <a:spLocks noChangeAspect="1" noEditPoints="1"/>
            </p:cNvSpPr>
            <p:nvPr/>
          </p:nvSpPr>
          <p:spPr bwMode="auto">
            <a:xfrm>
              <a:off x="6969821" y="6239501"/>
              <a:ext cx="291077" cy="342710"/>
            </a:xfrm>
            <a:custGeom>
              <a:avLst/>
              <a:gdLst>
                <a:gd name="T0" fmla="*/ 115 w 191"/>
                <a:gd name="T1" fmla="*/ 158 h 225"/>
                <a:gd name="T2" fmla="*/ 132 w 191"/>
                <a:gd name="T3" fmla="*/ 185 h 225"/>
                <a:gd name="T4" fmla="*/ 21 w 191"/>
                <a:gd name="T5" fmla="*/ 185 h 225"/>
                <a:gd name="T6" fmla="*/ 0 w 191"/>
                <a:gd name="T7" fmla="*/ 164 h 225"/>
                <a:gd name="T8" fmla="*/ 0 w 191"/>
                <a:gd name="T9" fmla="*/ 21 h 225"/>
                <a:gd name="T10" fmla="*/ 21 w 191"/>
                <a:gd name="T11" fmla="*/ 0 h 225"/>
                <a:gd name="T12" fmla="*/ 163 w 191"/>
                <a:gd name="T13" fmla="*/ 0 h 225"/>
                <a:gd name="T14" fmla="*/ 185 w 191"/>
                <a:gd name="T15" fmla="*/ 21 h 225"/>
                <a:gd name="T16" fmla="*/ 185 w 191"/>
                <a:gd name="T17" fmla="*/ 164 h 225"/>
                <a:gd name="T18" fmla="*/ 181 w 191"/>
                <a:gd name="T19" fmla="*/ 175 h 225"/>
                <a:gd name="T20" fmla="*/ 154 w 191"/>
                <a:gd name="T21" fmla="*/ 133 h 225"/>
                <a:gd name="T22" fmla="*/ 157 w 191"/>
                <a:gd name="T23" fmla="*/ 63 h 225"/>
                <a:gd name="T24" fmla="*/ 70 w 191"/>
                <a:gd name="T25" fmla="*/ 43 h 225"/>
                <a:gd name="T26" fmla="*/ 51 w 191"/>
                <a:gd name="T27" fmla="*/ 130 h 225"/>
                <a:gd name="T28" fmla="*/ 115 w 191"/>
                <a:gd name="T29" fmla="*/ 158 h 225"/>
                <a:gd name="T30" fmla="*/ 183 w 191"/>
                <a:gd name="T31" fmla="*/ 221 h 225"/>
                <a:gd name="T32" fmla="*/ 165 w 191"/>
                <a:gd name="T33" fmla="*/ 217 h 225"/>
                <a:gd name="T34" fmla="*/ 120 w 191"/>
                <a:gd name="T35" fmla="*/ 146 h 225"/>
                <a:gd name="T36" fmla="*/ 59 w 191"/>
                <a:gd name="T37" fmla="*/ 124 h 225"/>
                <a:gd name="T38" fmla="*/ 75 w 191"/>
                <a:gd name="T39" fmla="*/ 52 h 225"/>
                <a:gd name="T40" fmla="*/ 148 w 191"/>
                <a:gd name="T41" fmla="*/ 68 h 225"/>
                <a:gd name="T42" fmla="*/ 142 w 191"/>
                <a:gd name="T43" fmla="*/ 132 h 225"/>
                <a:gd name="T44" fmla="*/ 187 w 191"/>
                <a:gd name="T45" fmla="*/ 203 h 225"/>
                <a:gd name="T46" fmla="*/ 183 w 191"/>
                <a:gd name="T47" fmla="*/ 221 h 225"/>
                <a:gd name="T48" fmla="*/ 144 w 191"/>
                <a:gd name="T49" fmla="*/ 71 h 225"/>
                <a:gd name="T50" fmla="*/ 78 w 191"/>
                <a:gd name="T51" fmla="*/ 56 h 225"/>
                <a:gd name="T52" fmla="*/ 64 w 191"/>
                <a:gd name="T53" fmla="*/ 122 h 225"/>
                <a:gd name="T54" fmla="*/ 129 w 191"/>
                <a:gd name="T55" fmla="*/ 136 h 225"/>
                <a:gd name="T56" fmla="*/ 144 w 191"/>
                <a:gd name="T57" fmla="*/ 7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1" h="225">
                  <a:moveTo>
                    <a:pt x="115" y="158"/>
                  </a:moveTo>
                  <a:cubicBezTo>
                    <a:pt x="132" y="185"/>
                    <a:pt x="132" y="185"/>
                    <a:pt x="132" y="185"/>
                  </a:cubicBezTo>
                  <a:cubicBezTo>
                    <a:pt x="21" y="185"/>
                    <a:pt x="21" y="185"/>
                    <a:pt x="21" y="185"/>
                  </a:cubicBezTo>
                  <a:cubicBezTo>
                    <a:pt x="9" y="185"/>
                    <a:pt x="0" y="175"/>
                    <a:pt x="0" y="164"/>
                  </a:cubicBezTo>
                  <a:cubicBezTo>
                    <a:pt x="0" y="21"/>
                    <a:pt x="0" y="21"/>
                    <a:pt x="0" y="21"/>
                  </a:cubicBezTo>
                  <a:cubicBezTo>
                    <a:pt x="0" y="9"/>
                    <a:pt x="9" y="0"/>
                    <a:pt x="21" y="0"/>
                  </a:cubicBezTo>
                  <a:cubicBezTo>
                    <a:pt x="163" y="0"/>
                    <a:pt x="163" y="0"/>
                    <a:pt x="163" y="0"/>
                  </a:cubicBezTo>
                  <a:cubicBezTo>
                    <a:pt x="175" y="0"/>
                    <a:pt x="185" y="9"/>
                    <a:pt x="185" y="21"/>
                  </a:cubicBezTo>
                  <a:cubicBezTo>
                    <a:pt x="185" y="164"/>
                    <a:pt x="185" y="164"/>
                    <a:pt x="185" y="164"/>
                  </a:cubicBezTo>
                  <a:cubicBezTo>
                    <a:pt x="185" y="168"/>
                    <a:pt x="183" y="172"/>
                    <a:pt x="181" y="175"/>
                  </a:cubicBezTo>
                  <a:cubicBezTo>
                    <a:pt x="154" y="133"/>
                    <a:pt x="154" y="133"/>
                    <a:pt x="154" y="133"/>
                  </a:cubicBezTo>
                  <a:cubicBezTo>
                    <a:pt x="169" y="112"/>
                    <a:pt x="170" y="84"/>
                    <a:pt x="157" y="63"/>
                  </a:cubicBezTo>
                  <a:cubicBezTo>
                    <a:pt x="138" y="33"/>
                    <a:pt x="99" y="25"/>
                    <a:pt x="70" y="43"/>
                  </a:cubicBezTo>
                  <a:cubicBezTo>
                    <a:pt x="41" y="62"/>
                    <a:pt x="32" y="101"/>
                    <a:pt x="51" y="130"/>
                  </a:cubicBezTo>
                  <a:cubicBezTo>
                    <a:pt x="65" y="152"/>
                    <a:pt x="90" y="163"/>
                    <a:pt x="115" y="158"/>
                  </a:cubicBezTo>
                  <a:close/>
                  <a:moveTo>
                    <a:pt x="183" y="221"/>
                  </a:moveTo>
                  <a:cubicBezTo>
                    <a:pt x="177" y="225"/>
                    <a:pt x="169" y="223"/>
                    <a:pt x="165" y="217"/>
                  </a:cubicBezTo>
                  <a:cubicBezTo>
                    <a:pt x="120" y="146"/>
                    <a:pt x="120" y="146"/>
                    <a:pt x="120" y="146"/>
                  </a:cubicBezTo>
                  <a:cubicBezTo>
                    <a:pt x="98" y="153"/>
                    <a:pt x="72" y="145"/>
                    <a:pt x="59" y="124"/>
                  </a:cubicBezTo>
                  <a:cubicBezTo>
                    <a:pt x="44" y="100"/>
                    <a:pt x="51" y="67"/>
                    <a:pt x="75" y="52"/>
                  </a:cubicBezTo>
                  <a:cubicBezTo>
                    <a:pt x="100" y="36"/>
                    <a:pt x="132" y="44"/>
                    <a:pt x="148" y="68"/>
                  </a:cubicBezTo>
                  <a:cubicBezTo>
                    <a:pt x="161" y="89"/>
                    <a:pt x="158" y="115"/>
                    <a:pt x="142" y="132"/>
                  </a:cubicBezTo>
                  <a:cubicBezTo>
                    <a:pt x="187" y="203"/>
                    <a:pt x="187" y="203"/>
                    <a:pt x="187" y="203"/>
                  </a:cubicBezTo>
                  <a:cubicBezTo>
                    <a:pt x="191" y="209"/>
                    <a:pt x="189" y="217"/>
                    <a:pt x="183" y="221"/>
                  </a:cubicBezTo>
                  <a:close/>
                  <a:moveTo>
                    <a:pt x="144" y="71"/>
                  </a:moveTo>
                  <a:cubicBezTo>
                    <a:pt x="129" y="49"/>
                    <a:pt x="100" y="42"/>
                    <a:pt x="78" y="56"/>
                  </a:cubicBezTo>
                  <a:cubicBezTo>
                    <a:pt x="56" y="70"/>
                    <a:pt x="50" y="100"/>
                    <a:pt x="64" y="122"/>
                  </a:cubicBezTo>
                  <a:cubicBezTo>
                    <a:pt x="78" y="144"/>
                    <a:pt x="107" y="150"/>
                    <a:pt x="129" y="136"/>
                  </a:cubicBezTo>
                  <a:cubicBezTo>
                    <a:pt x="151" y="122"/>
                    <a:pt x="158" y="93"/>
                    <a:pt x="144" y="71"/>
                  </a:cubicBez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grpSp>
          <p:nvGrpSpPr>
            <p:cNvPr id="323" name="Group 322"/>
            <p:cNvGrpSpPr/>
            <p:nvPr/>
          </p:nvGrpSpPr>
          <p:grpSpPr>
            <a:xfrm>
              <a:off x="7374719" y="6267944"/>
              <a:ext cx="684049" cy="285824"/>
              <a:chOff x="5416550" y="3144838"/>
              <a:chExt cx="1352550" cy="565151"/>
            </a:xfrm>
            <a:solidFill>
              <a:srgbClr val="505050"/>
            </a:solidFill>
          </p:grpSpPr>
          <p:sp>
            <p:nvSpPr>
              <p:cNvPr id="325" name="Freeform 21"/>
              <p:cNvSpPr>
                <a:spLocks/>
              </p:cNvSpPr>
              <p:nvPr/>
            </p:nvSpPr>
            <p:spPr bwMode="auto">
              <a:xfrm>
                <a:off x="5435600" y="3144838"/>
                <a:ext cx="1333500" cy="561975"/>
              </a:xfrm>
              <a:custGeom>
                <a:avLst/>
                <a:gdLst>
                  <a:gd name="T0" fmla="*/ 316 w 353"/>
                  <a:gd name="T1" fmla="*/ 100 h 147"/>
                  <a:gd name="T2" fmla="*/ 314 w 353"/>
                  <a:gd name="T3" fmla="*/ 97 h 147"/>
                  <a:gd name="T4" fmla="*/ 351 w 353"/>
                  <a:gd name="T5" fmla="*/ 74 h 147"/>
                  <a:gd name="T6" fmla="*/ 47 w 353"/>
                  <a:gd name="T7" fmla="*/ 0 h 147"/>
                  <a:gd name="T8" fmla="*/ 0 w 353"/>
                  <a:gd name="T9" fmla="*/ 16 h 147"/>
                  <a:gd name="T10" fmla="*/ 1 w 353"/>
                  <a:gd name="T11" fmla="*/ 17 h 147"/>
                  <a:gd name="T12" fmla="*/ 304 w 353"/>
                  <a:gd name="T13" fmla="*/ 98 h 147"/>
                  <a:gd name="T14" fmla="*/ 312 w 353"/>
                  <a:gd name="T15" fmla="*/ 108 h 147"/>
                  <a:gd name="T16" fmla="*/ 312 w 353"/>
                  <a:gd name="T17" fmla="*/ 144 h 147"/>
                  <a:gd name="T18" fmla="*/ 312 w 353"/>
                  <a:gd name="T19" fmla="*/ 147 h 147"/>
                  <a:gd name="T20" fmla="*/ 353 w 353"/>
                  <a:gd name="T21" fmla="*/ 77 h 147"/>
                  <a:gd name="T22" fmla="*/ 316 w 353"/>
                  <a:gd name="T23" fmla="*/ 10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3" h="147">
                    <a:moveTo>
                      <a:pt x="316" y="100"/>
                    </a:moveTo>
                    <a:cubicBezTo>
                      <a:pt x="314" y="97"/>
                      <a:pt x="314" y="97"/>
                      <a:pt x="314" y="97"/>
                    </a:cubicBezTo>
                    <a:cubicBezTo>
                      <a:pt x="351" y="74"/>
                      <a:pt x="351" y="74"/>
                      <a:pt x="351" y="74"/>
                    </a:cubicBezTo>
                    <a:cubicBezTo>
                      <a:pt x="47" y="0"/>
                      <a:pt x="47" y="0"/>
                      <a:pt x="47" y="0"/>
                    </a:cubicBezTo>
                    <a:cubicBezTo>
                      <a:pt x="0" y="16"/>
                      <a:pt x="0" y="16"/>
                      <a:pt x="0" y="16"/>
                    </a:cubicBezTo>
                    <a:cubicBezTo>
                      <a:pt x="1" y="16"/>
                      <a:pt x="1" y="16"/>
                      <a:pt x="1" y="17"/>
                    </a:cubicBezTo>
                    <a:cubicBezTo>
                      <a:pt x="304" y="98"/>
                      <a:pt x="304" y="98"/>
                      <a:pt x="304" y="98"/>
                    </a:cubicBezTo>
                    <a:cubicBezTo>
                      <a:pt x="309" y="99"/>
                      <a:pt x="312" y="104"/>
                      <a:pt x="312" y="108"/>
                    </a:cubicBezTo>
                    <a:cubicBezTo>
                      <a:pt x="312" y="144"/>
                      <a:pt x="312" y="144"/>
                      <a:pt x="312" y="144"/>
                    </a:cubicBezTo>
                    <a:cubicBezTo>
                      <a:pt x="312" y="145"/>
                      <a:pt x="312" y="146"/>
                      <a:pt x="312" y="147"/>
                    </a:cubicBezTo>
                    <a:cubicBezTo>
                      <a:pt x="347" y="128"/>
                      <a:pt x="352" y="86"/>
                      <a:pt x="353" y="77"/>
                    </a:cubicBezTo>
                    <a:lnTo>
                      <a:pt x="316"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sp>
            <p:nvSpPr>
              <p:cNvPr id="326" name="Freeform 22"/>
              <p:cNvSpPr>
                <a:spLocks noEditPoints="1"/>
              </p:cNvSpPr>
              <p:nvPr/>
            </p:nvSpPr>
            <p:spPr bwMode="auto">
              <a:xfrm>
                <a:off x="5416550" y="3216276"/>
                <a:ext cx="1185863" cy="493713"/>
              </a:xfrm>
              <a:custGeom>
                <a:avLst/>
                <a:gdLst>
                  <a:gd name="T0" fmla="*/ 308 w 314"/>
                  <a:gd name="T1" fmla="*/ 82 h 129"/>
                  <a:gd name="T2" fmla="*/ 5 w 314"/>
                  <a:gd name="T3" fmla="*/ 0 h 129"/>
                  <a:gd name="T4" fmla="*/ 4 w 314"/>
                  <a:gd name="T5" fmla="*/ 0 h 129"/>
                  <a:gd name="T6" fmla="*/ 0 w 314"/>
                  <a:gd name="T7" fmla="*/ 4 h 129"/>
                  <a:gd name="T8" fmla="*/ 0 w 314"/>
                  <a:gd name="T9" fmla="*/ 40 h 129"/>
                  <a:gd name="T10" fmla="*/ 6 w 314"/>
                  <a:gd name="T11" fmla="*/ 48 h 129"/>
                  <a:gd name="T12" fmla="*/ 309 w 314"/>
                  <a:gd name="T13" fmla="*/ 129 h 129"/>
                  <a:gd name="T14" fmla="*/ 313 w 314"/>
                  <a:gd name="T15" fmla="*/ 128 h 129"/>
                  <a:gd name="T16" fmla="*/ 314 w 314"/>
                  <a:gd name="T17" fmla="*/ 125 h 129"/>
                  <a:gd name="T18" fmla="*/ 314 w 314"/>
                  <a:gd name="T19" fmla="*/ 89 h 129"/>
                  <a:gd name="T20" fmla="*/ 308 w 314"/>
                  <a:gd name="T21" fmla="*/ 82 h 129"/>
                  <a:gd name="T22" fmla="*/ 72 w 314"/>
                  <a:gd name="T23" fmla="*/ 54 h 129"/>
                  <a:gd name="T24" fmla="*/ 60 w 314"/>
                  <a:gd name="T25" fmla="*/ 39 h 129"/>
                  <a:gd name="T26" fmla="*/ 72 w 314"/>
                  <a:gd name="T27" fmla="*/ 30 h 129"/>
                  <a:gd name="T28" fmla="*/ 84 w 314"/>
                  <a:gd name="T29" fmla="*/ 45 h 129"/>
                  <a:gd name="T30" fmla="*/ 72 w 314"/>
                  <a:gd name="T31" fmla="*/ 54 h 129"/>
                  <a:gd name="T32" fmla="*/ 139 w 314"/>
                  <a:gd name="T33" fmla="*/ 72 h 129"/>
                  <a:gd name="T34" fmla="*/ 127 w 314"/>
                  <a:gd name="T35" fmla="*/ 57 h 129"/>
                  <a:gd name="T36" fmla="*/ 139 w 314"/>
                  <a:gd name="T37" fmla="*/ 48 h 129"/>
                  <a:gd name="T38" fmla="*/ 151 w 314"/>
                  <a:gd name="T39" fmla="*/ 63 h 129"/>
                  <a:gd name="T40" fmla="*/ 139 w 314"/>
                  <a:gd name="T41" fmla="*/ 72 h 129"/>
                  <a:gd name="T42" fmla="*/ 175 w 314"/>
                  <a:gd name="T43" fmla="*/ 82 h 129"/>
                  <a:gd name="T44" fmla="*/ 163 w 314"/>
                  <a:gd name="T45" fmla="*/ 66 h 129"/>
                  <a:gd name="T46" fmla="*/ 175 w 314"/>
                  <a:gd name="T47" fmla="*/ 57 h 129"/>
                  <a:gd name="T48" fmla="*/ 188 w 314"/>
                  <a:gd name="T49" fmla="*/ 73 h 129"/>
                  <a:gd name="T50" fmla="*/ 175 w 314"/>
                  <a:gd name="T51" fmla="*/ 8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4" h="129">
                    <a:moveTo>
                      <a:pt x="308" y="82"/>
                    </a:moveTo>
                    <a:cubicBezTo>
                      <a:pt x="5" y="0"/>
                      <a:pt x="5" y="0"/>
                      <a:pt x="5" y="0"/>
                    </a:cubicBezTo>
                    <a:cubicBezTo>
                      <a:pt x="5" y="0"/>
                      <a:pt x="4" y="0"/>
                      <a:pt x="4" y="0"/>
                    </a:cubicBezTo>
                    <a:cubicBezTo>
                      <a:pt x="2" y="0"/>
                      <a:pt x="0" y="2"/>
                      <a:pt x="0" y="4"/>
                    </a:cubicBezTo>
                    <a:cubicBezTo>
                      <a:pt x="0" y="40"/>
                      <a:pt x="0" y="40"/>
                      <a:pt x="0" y="40"/>
                    </a:cubicBezTo>
                    <a:cubicBezTo>
                      <a:pt x="0" y="43"/>
                      <a:pt x="3" y="47"/>
                      <a:pt x="6" y="48"/>
                    </a:cubicBezTo>
                    <a:cubicBezTo>
                      <a:pt x="309" y="129"/>
                      <a:pt x="309" y="129"/>
                      <a:pt x="309" y="129"/>
                    </a:cubicBezTo>
                    <a:cubicBezTo>
                      <a:pt x="311" y="129"/>
                      <a:pt x="312" y="129"/>
                      <a:pt x="313" y="128"/>
                    </a:cubicBezTo>
                    <a:cubicBezTo>
                      <a:pt x="314" y="127"/>
                      <a:pt x="314" y="126"/>
                      <a:pt x="314" y="125"/>
                    </a:cubicBezTo>
                    <a:cubicBezTo>
                      <a:pt x="314" y="89"/>
                      <a:pt x="314" y="89"/>
                      <a:pt x="314" y="89"/>
                    </a:cubicBezTo>
                    <a:cubicBezTo>
                      <a:pt x="314" y="86"/>
                      <a:pt x="311" y="82"/>
                      <a:pt x="308" y="82"/>
                    </a:cubicBezTo>
                    <a:close/>
                    <a:moveTo>
                      <a:pt x="72" y="54"/>
                    </a:moveTo>
                    <a:cubicBezTo>
                      <a:pt x="65" y="52"/>
                      <a:pt x="60" y="45"/>
                      <a:pt x="60" y="39"/>
                    </a:cubicBezTo>
                    <a:cubicBezTo>
                      <a:pt x="60" y="32"/>
                      <a:pt x="65" y="28"/>
                      <a:pt x="72" y="30"/>
                    </a:cubicBezTo>
                    <a:cubicBezTo>
                      <a:pt x="79" y="31"/>
                      <a:pt x="84" y="38"/>
                      <a:pt x="84" y="45"/>
                    </a:cubicBezTo>
                    <a:cubicBezTo>
                      <a:pt x="84" y="52"/>
                      <a:pt x="79" y="56"/>
                      <a:pt x="72" y="54"/>
                    </a:cubicBezTo>
                    <a:close/>
                    <a:moveTo>
                      <a:pt x="139" y="72"/>
                    </a:moveTo>
                    <a:cubicBezTo>
                      <a:pt x="132" y="70"/>
                      <a:pt x="127" y="63"/>
                      <a:pt x="127" y="57"/>
                    </a:cubicBezTo>
                    <a:cubicBezTo>
                      <a:pt x="127" y="50"/>
                      <a:pt x="132" y="46"/>
                      <a:pt x="139" y="48"/>
                    </a:cubicBezTo>
                    <a:cubicBezTo>
                      <a:pt x="146" y="49"/>
                      <a:pt x="151" y="56"/>
                      <a:pt x="151" y="63"/>
                    </a:cubicBezTo>
                    <a:cubicBezTo>
                      <a:pt x="151" y="70"/>
                      <a:pt x="146" y="74"/>
                      <a:pt x="139" y="72"/>
                    </a:cubicBezTo>
                    <a:close/>
                    <a:moveTo>
                      <a:pt x="175" y="82"/>
                    </a:moveTo>
                    <a:cubicBezTo>
                      <a:pt x="169" y="80"/>
                      <a:pt x="163" y="73"/>
                      <a:pt x="163" y="66"/>
                    </a:cubicBezTo>
                    <a:cubicBezTo>
                      <a:pt x="163" y="60"/>
                      <a:pt x="169" y="56"/>
                      <a:pt x="175" y="57"/>
                    </a:cubicBezTo>
                    <a:cubicBezTo>
                      <a:pt x="182" y="59"/>
                      <a:pt x="188" y="66"/>
                      <a:pt x="188" y="73"/>
                    </a:cubicBezTo>
                    <a:cubicBezTo>
                      <a:pt x="188" y="80"/>
                      <a:pt x="182" y="84"/>
                      <a:pt x="175"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sp>
            <p:nvSpPr>
              <p:cNvPr id="327" name="Freeform 23"/>
              <p:cNvSpPr>
                <a:spLocks/>
              </p:cNvSpPr>
              <p:nvPr/>
            </p:nvSpPr>
            <p:spPr bwMode="auto">
              <a:xfrm>
                <a:off x="6046788" y="3576638"/>
                <a:ext cx="188913" cy="117475"/>
              </a:xfrm>
              <a:custGeom>
                <a:avLst/>
                <a:gdLst>
                  <a:gd name="T0" fmla="*/ 0 w 119"/>
                  <a:gd name="T1" fmla="*/ 0 h 74"/>
                  <a:gd name="T2" fmla="*/ 0 w 119"/>
                  <a:gd name="T3" fmla="*/ 12 h 74"/>
                  <a:gd name="T4" fmla="*/ 88 w 119"/>
                  <a:gd name="T5" fmla="*/ 74 h 74"/>
                  <a:gd name="T6" fmla="*/ 119 w 119"/>
                  <a:gd name="T7" fmla="*/ 50 h 74"/>
                  <a:gd name="T8" fmla="*/ 43 w 119"/>
                  <a:gd name="T9" fmla="*/ 12 h 74"/>
                  <a:gd name="T10" fmla="*/ 0 w 119"/>
                  <a:gd name="T11" fmla="*/ 0 h 74"/>
                </a:gdLst>
                <a:ahLst/>
                <a:cxnLst>
                  <a:cxn ang="0">
                    <a:pos x="T0" y="T1"/>
                  </a:cxn>
                  <a:cxn ang="0">
                    <a:pos x="T2" y="T3"/>
                  </a:cxn>
                  <a:cxn ang="0">
                    <a:pos x="T4" y="T5"/>
                  </a:cxn>
                  <a:cxn ang="0">
                    <a:pos x="T6" y="T7"/>
                  </a:cxn>
                  <a:cxn ang="0">
                    <a:pos x="T8" y="T9"/>
                  </a:cxn>
                  <a:cxn ang="0">
                    <a:pos x="T10" y="T11"/>
                  </a:cxn>
                </a:cxnLst>
                <a:rect l="0" t="0" r="r" b="b"/>
                <a:pathLst>
                  <a:path w="119" h="74">
                    <a:moveTo>
                      <a:pt x="0" y="0"/>
                    </a:moveTo>
                    <a:lnTo>
                      <a:pt x="0" y="12"/>
                    </a:lnTo>
                    <a:lnTo>
                      <a:pt x="88" y="74"/>
                    </a:lnTo>
                    <a:lnTo>
                      <a:pt x="119" y="50"/>
                    </a:lnTo>
                    <a:lnTo>
                      <a:pt x="43" y="1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sp>
            <p:nvSpPr>
              <p:cNvPr id="328" name="Freeform 24"/>
              <p:cNvSpPr>
                <a:spLocks/>
              </p:cNvSpPr>
              <p:nvPr/>
            </p:nvSpPr>
            <p:spPr bwMode="auto">
              <a:xfrm>
                <a:off x="5808663" y="3549651"/>
                <a:ext cx="374650" cy="149225"/>
              </a:xfrm>
              <a:custGeom>
                <a:avLst/>
                <a:gdLst>
                  <a:gd name="T0" fmla="*/ 148 w 236"/>
                  <a:gd name="T1" fmla="*/ 31 h 94"/>
                  <a:gd name="T2" fmla="*/ 148 w 236"/>
                  <a:gd name="T3" fmla="*/ 17 h 94"/>
                  <a:gd name="T4" fmla="*/ 91 w 236"/>
                  <a:gd name="T5" fmla="*/ 0 h 94"/>
                  <a:gd name="T6" fmla="*/ 91 w 236"/>
                  <a:gd name="T7" fmla="*/ 5 h 94"/>
                  <a:gd name="T8" fmla="*/ 53 w 236"/>
                  <a:gd name="T9" fmla="*/ 7 h 94"/>
                  <a:gd name="T10" fmla="*/ 0 w 236"/>
                  <a:gd name="T11" fmla="*/ 29 h 94"/>
                  <a:gd name="T12" fmla="*/ 91 w 236"/>
                  <a:gd name="T13" fmla="*/ 12 h 94"/>
                  <a:gd name="T14" fmla="*/ 91 w 236"/>
                  <a:gd name="T15" fmla="*/ 14 h 94"/>
                  <a:gd name="T16" fmla="*/ 60 w 236"/>
                  <a:gd name="T17" fmla="*/ 19 h 94"/>
                  <a:gd name="T18" fmla="*/ 0 w 236"/>
                  <a:gd name="T19" fmla="*/ 29 h 94"/>
                  <a:gd name="T20" fmla="*/ 119 w 236"/>
                  <a:gd name="T21" fmla="*/ 63 h 94"/>
                  <a:gd name="T22" fmla="*/ 236 w 236"/>
                  <a:gd name="T23" fmla="*/ 94 h 94"/>
                  <a:gd name="T24" fmla="*/ 176 w 236"/>
                  <a:gd name="T25" fmla="*/ 50 h 94"/>
                  <a:gd name="T26" fmla="*/ 148 w 236"/>
                  <a:gd name="T2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94">
                    <a:moveTo>
                      <a:pt x="148" y="31"/>
                    </a:moveTo>
                    <a:lnTo>
                      <a:pt x="148" y="17"/>
                    </a:lnTo>
                    <a:lnTo>
                      <a:pt x="91" y="0"/>
                    </a:lnTo>
                    <a:lnTo>
                      <a:pt x="91" y="5"/>
                    </a:lnTo>
                    <a:lnTo>
                      <a:pt x="53" y="7"/>
                    </a:lnTo>
                    <a:lnTo>
                      <a:pt x="0" y="29"/>
                    </a:lnTo>
                    <a:lnTo>
                      <a:pt x="91" y="12"/>
                    </a:lnTo>
                    <a:lnTo>
                      <a:pt x="91" y="14"/>
                    </a:lnTo>
                    <a:lnTo>
                      <a:pt x="60" y="19"/>
                    </a:lnTo>
                    <a:lnTo>
                      <a:pt x="0" y="29"/>
                    </a:lnTo>
                    <a:lnTo>
                      <a:pt x="119" y="63"/>
                    </a:lnTo>
                    <a:lnTo>
                      <a:pt x="236" y="94"/>
                    </a:lnTo>
                    <a:lnTo>
                      <a:pt x="176" y="50"/>
                    </a:lnTo>
                    <a:lnTo>
                      <a:pt x="148"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grpSp>
        <p:sp>
          <p:nvSpPr>
            <p:cNvPr id="324" name="Freeform 13"/>
            <p:cNvSpPr>
              <a:spLocks noChangeAspect="1" noEditPoints="1"/>
            </p:cNvSpPr>
            <p:nvPr/>
          </p:nvSpPr>
          <p:spPr bwMode="black">
            <a:xfrm>
              <a:off x="8119678" y="6236621"/>
              <a:ext cx="409278" cy="348471"/>
            </a:xfrm>
            <a:custGeom>
              <a:avLst/>
              <a:gdLst>
                <a:gd name="T0" fmla="*/ 344 w 414"/>
                <a:gd name="T1" fmla="*/ 55 h 353"/>
                <a:gd name="T2" fmla="*/ 296 w 414"/>
                <a:gd name="T3" fmla="*/ 9 h 353"/>
                <a:gd name="T4" fmla="*/ 206 w 414"/>
                <a:gd name="T5" fmla="*/ 45 h 353"/>
                <a:gd name="T6" fmla="*/ 0 w 414"/>
                <a:gd name="T7" fmla="*/ 174 h 353"/>
                <a:gd name="T8" fmla="*/ 158 w 414"/>
                <a:gd name="T9" fmla="*/ 278 h 353"/>
                <a:gd name="T10" fmla="*/ 160 w 414"/>
                <a:gd name="T11" fmla="*/ 278 h 353"/>
                <a:gd name="T12" fmla="*/ 160 w 414"/>
                <a:gd name="T13" fmla="*/ 332 h 353"/>
                <a:gd name="T14" fmla="*/ 133 w 414"/>
                <a:gd name="T15" fmla="*/ 337 h 353"/>
                <a:gd name="T16" fmla="*/ 128 w 414"/>
                <a:gd name="T17" fmla="*/ 347 h 353"/>
                <a:gd name="T18" fmla="*/ 137 w 414"/>
                <a:gd name="T19" fmla="*/ 352 h 353"/>
                <a:gd name="T20" fmla="*/ 137 w 414"/>
                <a:gd name="T21" fmla="*/ 352 h 353"/>
                <a:gd name="T22" fmla="*/ 176 w 414"/>
                <a:gd name="T23" fmla="*/ 346 h 353"/>
                <a:gd name="T24" fmla="*/ 215 w 414"/>
                <a:gd name="T25" fmla="*/ 352 h 353"/>
                <a:gd name="T26" fmla="*/ 218 w 414"/>
                <a:gd name="T27" fmla="*/ 352 h 353"/>
                <a:gd name="T28" fmla="*/ 224 w 414"/>
                <a:gd name="T29" fmla="*/ 347 h 353"/>
                <a:gd name="T30" fmla="*/ 245 w 414"/>
                <a:gd name="T31" fmla="*/ 352 h 353"/>
                <a:gd name="T32" fmla="*/ 248 w 414"/>
                <a:gd name="T33" fmla="*/ 352 h 353"/>
                <a:gd name="T34" fmla="*/ 255 w 414"/>
                <a:gd name="T35" fmla="*/ 347 h 353"/>
                <a:gd name="T36" fmla="*/ 250 w 414"/>
                <a:gd name="T37" fmla="*/ 337 h 353"/>
                <a:gd name="T38" fmla="*/ 207 w 414"/>
                <a:gd name="T39" fmla="*/ 331 h 353"/>
                <a:gd name="T40" fmla="*/ 207 w 414"/>
                <a:gd name="T41" fmla="*/ 271 h 353"/>
                <a:gd name="T42" fmla="*/ 343 w 414"/>
                <a:gd name="T43" fmla="*/ 112 h 353"/>
                <a:gd name="T44" fmla="*/ 414 w 414"/>
                <a:gd name="T45" fmla="*/ 83 h 353"/>
                <a:gd name="T46" fmla="*/ 344 w 414"/>
                <a:gd name="T47" fmla="*/ 55 h 353"/>
                <a:gd name="T48" fmla="*/ 192 w 414"/>
                <a:gd name="T49" fmla="*/ 332 h 353"/>
                <a:gd name="T50" fmla="*/ 192 w 414"/>
                <a:gd name="T51" fmla="*/ 332 h 353"/>
                <a:gd name="T52" fmla="*/ 191 w 414"/>
                <a:gd name="T53" fmla="*/ 332 h 353"/>
                <a:gd name="T54" fmla="*/ 176 w 414"/>
                <a:gd name="T55" fmla="*/ 331 h 353"/>
                <a:gd name="T56" fmla="*/ 175 w 414"/>
                <a:gd name="T57" fmla="*/ 331 h 353"/>
                <a:gd name="T58" fmla="*/ 175 w 414"/>
                <a:gd name="T59" fmla="*/ 277 h 353"/>
                <a:gd name="T60" fmla="*/ 192 w 414"/>
                <a:gd name="T61" fmla="*/ 275 h 353"/>
                <a:gd name="T62" fmla="*/ 192 w 414"/>
                <a:gd name="T63" fmla="*/ 332 h 353"/>
                <a:gd name="T64" fmla="*/ 286 w 414"/>
                <a:gd name="T65" fmla="*/ 82 h 353"/>
                <a:gd name="T66" fmla="*/ 271 w 414"/>
                <a:gd name="T67" fmla="*/ 67 h 353"/>
                <a:gd name="T68" fmla="*/ 286 w 414"/>
                <a:gd name="T69" fmla="*/ 52 h 353"/>
                <a:gd name="T70" fmla="*/ 301 w 414"/>
                <a:gd name="T71" fmla="*/ 67 h 353"/>
                <a:gd name="T72" fmla="*/ 286 w 414"/>
                <a:gd name="T73" fmla="*/ 8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4" h="353">
                  <a:moveTo>
                    <a:pt x="344" y="55"/>
                  </a:moveTo>
                  <a:cubicBezTo>
                    <a:pt x="336" y="33"/>
                    <a:pt x="319" y="16"/>
                    <a:pt x="296" y="9"/>
                  </a:cubicBezTo>
                  <a:cubicBezTo>
                    <a:pt x="263" y="0"/>
                    <a:pt x="228" y="11"/>
                    <a:pt x="206" y="45"/>
                  </a:cubicBezTo>
                  <a:cubicBezTo>
                    <a:pt x="145" y="140"/>
                    <a:pt x="71" y="200"/>
                    <a:pt x="0" y="174"/>
                  </a:cubicBezTo>
                  <a:cubicBezTo>
                    <a:pt x="0" y="174"/>
                    <a:pt x="50" y="278"/>
                    <a:pt x="158" y="278"/>
                  </a:cubicBezTo>
                  <a:cubicBezTo>
                    <a:pt x="159" y="278"/>
                    <a:pt x="160" y="278"/>
                    <a:pt x="160" y="278"/>
                  </a:cubicBezTo>
                  <a:cubicBezTo>
                    <a:pt x="160" y="332"/>
                    <a:pt x="160" y="332"/>
                    <a:pt x="160" y="332"/>
                  </a:cubicBezTo>
                  <a:cubicBezTo>
                    <a:pt x="150" y="333"/>
                    <a:pt x="140" y="335"/>
                    <a:pt x="133" y="337"/>
                  </a:cubicBezTo>
                  <a:cubicBezTo>
                    <a:pt x="129" y="339"/>
                    <a:pt x="127" y="343"/>
                    <a:pt x="128" y="347"/>
                  </a:cubicBezTo>
                  <a:cubicBezTo>
                    <a:pt x="129" y="351"/>
                    <a:pt x="134" y="353"/>
                    <a:pt x="137" y="352"/>
                  </a:cubicBezTo>
                  <a:cubicBezTo>
                    <a:pt x="137" y="352"/>
                    <a:pt x="137" y="352"/>
                    <a:pt x="137" y="352"/>
                  </a:cubicBezTo>
                  <a:cubicBezTo>
                    <a:pt x="147" y="348"/>
                    <a:pt x="161" y="346"/>
                    <a:pt x="176" y="346"/>
                  </a:cubicBezTo>
                  <a:cubicBezTo>
                    <a:pt x="192" y="346"/>
                    <a:pt x="206" y="348"/>
                    <a:pt x="215" y="352"/>
                  </a:cubicBezTo>
                  <a:cubicBezTo>
                    <a:pt x="216" y="352"/>
                    <a:pt x="217" y="352"/>
                    <a:pt x="218" y="352"/>
                  </a:cubicBezTo>
                  <a:cubicBezTo>
                    <a:pt x="221" y="352"/>
                    <a:pt x="223" y="350"/>
                    <a:pt x="224" y="347"/>
                  </a:cubicBezTo>
                  <a:cubicBezTo>
                    <a:pt x="232" y="348"/>
                    <a:pt x="240" y="350"/>
                    <a:pt x="245" y="352"/>
                  </a:cubicBezTo>
                  <a:cubicBezTo>
                    <a:pt x="246" y="352"/>
                    <a:pt x="247" y="352"/>
                    <a:pt x="248" y="352"/>
                  </a:cubicBezTo>
                  <a:cubicBezTo>
                    <a:pt x="251" y="352"/>
                    <a:pt x="254" y="350"/>
                    <a:pt x="255" y="347"/>
                  </a:cubicBezTo>
                  <a:cubicBezTo>
                    <a:pt x="256" y="343"/>
                    <a:pt x="254" y="339"/>
                    <a:pt x="250" y="337"/>
                  </a:cubicBezTo>
                  <a:cubicBezTo>
                    <a:pt x="239" y="334"/>
                    <a:pt x="224" y="331"/>
                    <a:pt x="207" y="331"/>
                  </a:cubicBezTo>
                  <a:cubicBezTo>
                    <a:pt x="207" y="271"/>
                    <a:pt x="207" y="271"/>
                    <a:pt x="207" y="271"/>
                  </a:cubicBezTo>
                  <a:cubicBezTo>
                    <a:pt x="283" y="251"/>
                    <a:pt x="323" y="185"/>
                    <a:pt x="343" y="112"/>
                  </a:cubicBezTo>
                  <a:cubicBezTo>
                    <a:pt x="414" y="83"/>
                    <a:pt x="414" y="83"/>
                    <a:pt x="414" y="83"/>
                  </a:cubicBezTo>
                  <a:lnTo>
                    <a:pt x="344" y="55"/>
                  </a:lnTo>
                  <a:close/>
                  <a:moveTo>
                    <a:pt x="192" y="332"/>
                  </a:moveTo>
                  <a:cubicBezTo>
                    <a:pt x="192" y="332"/>
                    <a:pt x="192" y="332"/>
                    <a:pt x="192" y="332"/>
                  </a:cubicBezTo>
                  <a:cubicBezTo>
                    <a:pt x="192" y="332"/>
                    <a:pt x="192" y="332"/>
                    <a:pt x="191" y="332"/>
                  </a:cubicBezTo>
                  <a:cubicBezTo>
                    <a:pt x="187" y="331"/>
                    <a:pt x="181" y="331"/>
                    <a:pt x="176" y="331"/>
                  </a:cubicBezTo>
                  <a:cubicBezTo>
                    <a:pt x="176" y="331"/>
                    <a:pt x="176" y="331"/>
                    <a:pt x="175" y="331"/>
                  </a:cubicBezTo>
                  <a:cubicBezTo>
                    <a:pt x="175" y="277"/>
                    <a:pt x="175" y="277"/>
                    <a:pt x="175" y="277"/>
                  </a:cubicBezTo>
                  <a:cubicBezTo>
                    <a:pt x="181" y="276"/>
                    <a:pt x="187" y="276"/>
                    <a:pt x="192" y="275"/>
                  </a:cubicBezTo>
                  <a:lnTo>
                    <a:pt x="192" y="332"/>
                  </a:lnTo>
                  <a:close/>
                  <a:moveTo>
                    <a:pt x="286" y="82"/>
                  </a:moveTo>
                  <a:cubicBezTo>
                    <a:pt x="278" y="82"/>
                    <a:pt x="271" y="75"/>
                    <a:pt x="271" y="67"/>
                  </a:cubicBezTo>
                  <a:cubicBezTo>
                    <a:pt x="271" y="59"/>
                    <a:pt x="278" y="52"/>
                    <a:pt x="286" y="52"/>
                  </a:cubicBezTo>
                  <a:cubicBezTo>
                    <a:pt x="294" y="52"/>
                    <a:pt x="301" y="59"/>
                    <a:pt x="301" y="67"/>
                  </a:cubicBezTo>
                  <a:cubicBezTo>
                    <a:pt x="301" y="75"/>
                    <a:pt x="294" y="82"/>
                    <a:pt x="286" y="82"/>
                  </a:cubicBezTo>
                  <a:close/>
                </a:path>
              </a:pathLst>
            </a:custGeom>
            <a:solidFill>
              <a:srgbClr val="505050"/>
            </a:solidFill>
            <a:ln w="25400" cap="flat" cmpd="sng" algn="ctr">
              <a:noFill/>
              <a:prstDash val="solid"/>
              <a:headEnd type="none" w="med" len="med"/>
              <a:tailEnd type="none" w="med" len="med"/>
            </a:ln>
            <a:effectLst/>
          </p:spPr>
          <p:txBody>
            <a:bodyPr vert="horz" wrap="square" lIns="82302" tIns="41151" rIns="82302" bIns="41151" numCol="1" rtlCol="0" anchor="ctr" anchorCtr="0" compatLnSpc="1">
              <a:prstTxWarp prst="textNoShape">
                <a:avLst/>
              </a:prstTxWarp>
            </a:bodyPr>
            <a:lstStyle/>
            <a:p>
              <a:pPr defTabSz="740740">
                <a:defRPr/>
              </a:pPr>
              <a:endParaRPr lang="en-US" kern="0" spc="-122" dirty="0" smtClean="0">
                <a:solidFill>
                  <a:srgbClr val="000000">
                    <a:lumMod val="50000"/>
                  </a:srgbClr>
                </a:solidFill>
                <a:latin typeface="Segoe Light" pitchFamily="34" charset="0"/>
              </a:endParaRPr>
            </a:p>
          </p:txBody>
        </p:sp>
      </p:grpSp>
      <p:grpSp>
        <p:nvGrpSpPr>
          <p:cNvPr id="333" name="Group 332"/>
          <p:cNvGrpSpPr/>
          <p:nvPr/>
        </p:nvGrpSpPr>
        <p:grpSpPr>
          <a:xfrm>
            <a:off x="7307755" y="4631475"/>
            <a:ext cx="2328466" cy="784233"/>
            <a:chOff x="4762780" y="4639149"/>
            <a:chExt cx="2328466" cy="784233"/>
          </a:xfrm>
        </p:grpSpPr>
        <p:sp>
          <p:nvSpPr>
            <p:cNvPr id="334" name="Rectangle 333"/>
            <p:cNvSpPr/>
            <p:nvPr/>
          </p:nvSpPr>
          <p:spPr bwMode="auto">
            <a:xfrm>
              <a:off x="4988781" y="4824373"/>
              <a:ext cx="2102465" cy="59900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defRPr/>
              </a:pPr>
              <a:r>
                <a:rPr lang="en-US" sz="2000" kern="0" dirty="0" smtClean="0">
                  <a:solidFill>
                    <a:srgbClr val="FFFFFF"/>
                  </a:solidFill>
                  <a:latin typeface="Segoe UI Light"/>
                  <a:ea typeface="Segoe UI" pitchFamily="34" charset="0"/>
                  <a:cs typeface="Segoe UI" pitchFamily="34" charset="0"/>
                </a:rPr>
                <a:t>New data </a:t>
              </a:r>
            </a:p>
            <a:p>
              <a:pPr defTabSz="932472" fontAlgn="base">
                <a:lnSpc>
                  <a:spcPct val="90000"/>
                </a:lnSpc>
                <a:spcBef>
                  <a:spcPct val="0"/>
                </a:spcBef>
                <a:spcAft>
                  <a:spcPct val="0"/>
                </a:spcAft>
                <a:defRPr/>
              </a:pPr>
              <a:r>
                <a:rPr lang="en-US" sz="2000" kern="0" dirty="0" smtClean="0">
                  <a:solidFill>
                    <a:srgbClr val="FFFFFF"/>
                  </a:solidFill>
                  <a:latin typeface="Segoe UI Light"/>
                  <a:ea typeface="Segoe UI" pitchFamily="34" charset="0"/>
                  <a:cs typeface="Segoe UI" pitchFamily="34" charset="0"/>
                </a:rPr>
                <a:t>sources and types</a:t>
              </a:r>
            </a:p>
          </p:txBody>
        </p:sp>
        <p:grpSp>
          <p:nvGrpSpPr>
            <p:cNvPr id="335" name="Group 334"/>
            <p:cNvGrpSpPr/>
            <p:nvPr/>
          </p:nvGrpSpPr>
          <p:grpSpPr>
            <a:xfrm>
              <a:off x="4762780" y="4639149"/>
              <a:ext cx="332142" cy="400110"/>
              <a:chOff x="3012989" y="4901710"/>
              <a:chExt cx="446307" cy="537637"/>
            </a:xfrm>
          </p:grpSpPr>
          <p:sp>
            <p:nvSpPr>
              <p:cNvPr id="336" name="Oval 335"/>
              <p:cNvSpPr/>
              <p:nvPr/>
            </p:nvSpPr>
            <p:spPr>
              <a:xfrm>
                <a:off x="3021094" y="4962286"/>
                <a:ext cx="421835" cy="421835"/>
              </a:xfrm>
              <a:prstGeom prst="ellipse">
                <a:avLst/>
              </a:prstGeom>
              <a:solidFill>
                <a:srgbClr val="FFFFFF"/>
              </a:solidFill>
              <a:ln w="28575" cap="flat" cmpd="sng" algn="ctr">
                <a:solidFill>
                  <a:srgbClr val="DC3C00"/>
                </a:solidFill>
                <a:prstDash val="solid"/>
              </a:ln>
              <a:effectLst/>
            </p:spPr>
            <p:txBody>
              <a:bodyPr rtlCol="0" anchor="ctr"/>
              <a:lstStyle/>
              <a:p>
                <a:pPr algn="ctr" defTabSz="914400">
                  <a:defRPr/>
                </a:pPr>
                <a:endParaRPr lang="en-US" kern="0" dirty="0" smtClean="0">
                  <a:solidFill>
                    <a:srgbClr val="FFFFFF"/>
                  </a:solidFill>
                </a:endParaRPr>
              </a:p>
            </p:txBody>
          </p:sp>
          <p:sp>
            <p:nvSpPr>
              <p:cNvPr id="337" name="TextBox 336"/>
              <p:cNvSpPr txBox="1"/>
              <p:nvPr/>
            </p:nvSpPr>
            <p:spPr>
              <a:xfrm>
                <a:off x="3012989" y="4901710"/>
                <a:ext cx="446307" cy="537637"/>
              </a:xfrm>
              <a:prstGeom prst="rect">
                <a:avLst/>
              </a:prstGeom>
              <a:noFill/>
            </p:spPr>
            <p:txBody>
              <a:bodyPr wrap="none" rtlCol="0">
                <a:spAutoFit/>
              </a:bodyPr>
              <a:lstStyle/>
              <a:p>
                <a:pPr defTabSz="914400">
                  <a:defRPr/>
                </a:pPr>
                <a:r>
                  <a:rPr lang="en-US" sz="2000" b="1" kern="0" dirty="0" smtClean="0">
                    <a:solidFill>
                      <a:srgbClr val="505050"/>
                    </a:solidFill>
                  </a:rPr>
                  <a:t>3</a:t>
                </a:r>
              </a:p>
            </p:txBody>
          </p:sp>
        </p:grpSp>
      </p:grpSp>
      <p:sp>
        <p:nvSpPr>
          <p:cNvPr id="338" name="Freeform 128"/>
          <p:cNvSpPr>
            <a:spLocks noChangeAspect="1"/>
          </p:cNvSpPr>
          <p:nvPr/>
        </p:nvSpPr>
        <p:spPr bwMode="black">
          <a:xfrm>
            <a:off x="10006256" y="5649284"/>
            <a:ext cx="1797123" cy="992756"/>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srgbClr val="000000"/>
              </a:solidFill>
            </a:endParaRPr>
          </a:p>
        </p:txBody>
      </p:sp>
      <p:grpSp>
        <p:nvGrpSpPr>
          <p:cNvPr id="339" name="Group 338"/>
          <p:cNvGrpSpPr/>
          <p:nvPr/>
        </p:nvGrpSpPr>
        <p:grpSpPr>
          <a:xfrm>
            <a:off x="568376" y="5545197"/>
            <a:ext cx="616177" cy="1265928"/>
            <a:chOff x="3229167" y="4410574"/>
            <a:chExt cx="616177" cy="1265928"/>
          </a:xfrm>
        </p:grpSpPr>
        <p:sp>
          <p:nvSpPr>
            <p:cNvPr id="340" name="Rectangle 339"/>
            <p:cNvSpPr/>
            <p:nvPr/>
          </p:nvSpPr>
          <p:spPr>
            <a:xfrm>
              <a:off x="3229167" y="4546758"/>
              <a:ext cx="501739" cy="941903"/>
            </a:xfrm>
            <a:prstGeom prst="rect">
              <a:avLst/>
            </a:prstGeom>
            <a:solidFill>
              <a:srgbClr val="FFFFFF"/>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341" name="Freeform 15"/>
            <p:cNvSpPr>
              <a:spLocks noEditPoints="1"/>
            </p:cNvSpPr>
            <p:nvPr/>
          </p:nvSpPr>
          <p:spPr bwMode="auto">
            <a:xfrm>
              <a:off x="3229167" y="4410574"/>
              <a:ext cx="616177" cy="1265928"/>
            </a:xfrm>
            <a:custGeom>
              <a:avLst/>
              <a:gdLst>
                <a:gd name="T0" fmla="*/ 248 w 312"/>
                <a:gd name="T1" fmla="*/ 48 h 641"/>
                <a:gd name="T2" fmla="*/ 71 w 312"/>
                <a:gd name="T3" fmla="*/ 0 h 641"/>
                <a:gd name="T4" fmla="*/ 258 w 312"/>
                <a:gd name="T5" fmla="*/ 641 h 641"/>
                <a:gd name="T6" fmla="*/ 312 w 312"/>
                <a:gd name="T7" fmla="*/ 10 h 641"/>
                <a:gd name="T8" fmla="*/ 258 w 312"/>
                <a:gd name="T9" fmla="*/ 641 h 641"/>
                <a:gd name="T10" fmla="*/ 248 w 312"/>
                <a:gd name="T11" fmla="*/ 55 h 641"/>
                <a:gd name="T12" fmla="*/ 0 w 312"/>
                <a:gd name="T13" fmla="*/ 641 h 641"/>
                <a:gd name="T14" fmla="*/ 19 w 312"/>
                <a:gd name="T15" fmla="*/ 107 h 641"/>
                <a:gd name="T16" fmla="*/ 232 w 312"/>
                <a:gd name="T17" fmla="*/ 78 h 641"/>
                <a:gd name="T18" fmla="*/ 19 w 312"/>
                <a:gd name="T19" fmla="*/ 107 h 641"/>
                <a:gd name="T20" fmla="*/ 232 w 312"/>
                <a:gd name="T21" fmla="*/ 135 h 641"/>
                <a:gd name="T22" fmla="*/ 19 w 312"/>
                <a:gd name="T23" fmla="*/ 121 h 641"/>
                <a:gd name="T24" fmla="*/ 19 w 312"/>
                <a:gd name="T25" fmla="*/ 166 h 641"/>
                <a:gd name="T26" fmla="*/ 232 w 312"/>
                <a:gd name="T27" fmla="*/ 152 h 641"/>
                <a:gd name="T28" fmla="*/ 19 w 312"/>
                <a:gd name="T29" fmla="*/ 166 h 641"/>
                <a:gd name="T30" fmla="*/ 232 w 312"/>
                <a:gd name="T31" fmla="*/ 196 h 641"/>
                <a:gd name="T32" fmla="*/ 19 w 312"/>
                <a:gd name="T33" fmla="*/ 182 h 641"/>
                <a:gd name="T34" fmla="*/ 19 w 312"/>
                <a:gd name="T35" fmla="*/ 227 h 641"/>
                <a:gd name="T36" fmla="*/ 232 w 312"/>
                <a:gd name="T37" fmla="*/ 213 h 641"/>
                <a:gd name="T38" fmla="*/ 19 w 312"/>
                <a:gd name="T39" fmla="*/ 227 h 641"/>
                <a:gd name="T40" fmla="*/ 232 w 312"/>
                <a:gd name="T41" fmla="*/ 258 h 641"/>
                <a:gd name="T42" fmla="*/ 19 w 312"/>
                <a:gd name="T43" fmla="*/ 244 h 641"/>
                <a:gd name="T44" fmla="*/ 19 w 312"/>
                <a:gd name="T45" fmla="*/ 289 h 641"/>
                <a:gd name="T46" fmla="*/ 232 w 312"/>
                <a:gd name="T47" fmla="*/ 274 h 641"/>
                <a:gd name="T48" fmla="*/ 19 w 312"/>
                <a:gd name="T49" fmla="*/ 289 h 641"/>
                <a:gd name="T50" fmla="*/ 232 w 312"/>
                <a:gd name="T51" fmla="*/ 319 h 641"/>
                <a:gd name="T52" fmla="*/ 19 w 312"/>
                <a:gd name="T53" fmla="*/ 305 h 641"/>
                <a:gd name="T54" fmla="*/ 19 w 312"/>
                <a:gd name="T55" fmla="*/ 352 h 641"/>
                <a:gd name="T56" fmla="*/ 232 w 312"/>
                <a:gd name="T57" fmla="*/ 338 h 641"/>
                <a:gd name="T58" fmla="*/ 19 w 312"/>
                <a:gd name="T59" fmla="*/ 352 h 641"/>
                <a:gd name="T60" fmla="*/ 232 w 312"/>
                <a:gd name="T61" fmla="*/ 383 h 641"/>
                <a:gd name="T62" fmla="*/ 19 w 312"/>
                <a:gd name="T63" fmla="*/ 369 h 641"/>
                <a:gd name="T64" fmla="*/ 19 w 312"/>
                <a:gd name="T65" fmla="*/ 414 h 641"/>
                <a:gd name="T66" fmla="*/ 232 w 312"/>
                <a:gd name="T67" fmla="*/ 400 h 641"/>
                <a:gd name="T68" fmla="*/ 19 w 312"/>
                <a:gd name="T69" fmla="*/ 414 h 641"/>
                <a:gd name="T70" fmla="*/ 232 w 312"/>
                <a:gd name="T71" fmla="*/ 445 h 641"/>
                <a:gd name="T72" fmla="*/ 19 w 312"/>
                <a:gd name="T73" fmla="*/ 43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2" h="641">
                  <a:moveTo>
                    <a:pt x="312" y="0"/>
                  </a:moveTo>
                  <a:lnTo>
                    <a:pt x="248" y="48"/>
                  </a:lnTo>
                  <a:lnTo>
                    <a:pt x="5" y="48"/>
                  </a:lnTo>
                  <a:lnTo>
                    <a:pt x="71" y="0"/>
                  </a:lnTo>
                  <a:lnTo>
                    <a:pt x="312" y="0"/>
                  </a:lnTo>
                  <a:close/>
                  <a:moveTo>
                    <a:pt x="258" y="641"/>
                  </a:moveTo>
                  <a:lnTo>
                    <a:pt x="312" y="572"/>
                  </a:lnTo>
                  <a:lnTo>
                    <a:pt x="312" y="10"/>
                  </a:lnTo>
                  <a:lnTo>
                    <a:pt x="258" y="52"/>
                  </a:lnTo>
                  <a:lnTo>
                    <a:pt x="258" y="641"/>
                  </a:lnTo>
                  <a:close/>
                  <a:moveTo>
                    <a:pt x="0" y="55"/>
                  </a:moveTo>
                  <a:lnTo>
                    <a:pt x="248" y="55"/>
                  </a:lnTo>
                  <a:lnTo>
                    <a:pt x="248" y="641"/>
                  </a:lnTo>
                  <a:lnTo>
                    <a:pt x="0" y="641"/>
                  </a:lnTo>
                  <a:lnTo>
                    <a:pt x="0" y="55"/>
                  </a:lnTo>
                  <a:close/>
                  <a:moveTo>
                    <a:pt x="19" y="107"/>
                  </a:moveTo>
                  <a:lnTo>
                    <a:pt x="232" y="107"/>
                  </a:lnTo>
                  <a:lnTo>
                    <a:pt x="232" y="78"/>
                  </a:lnTo>
                  <a:lnTo>
                    <a:pt x="19" y="78"/>
                  </a:lnTo>
                  <a:lnTo>
                    <a:pt x="19" y="107"/>
                  </a:lnTo>
                  <a:close/>
                  <a:moveTo>
                    <a:pt x="19" y="135"/>
                  </a:moveTo>
                  <a:lnTo>
                    <a:pt x="232" y="135"/>
                  </a:lnTo>
                  <a:lnTo>
                    <a:pt x="232" y="121"/>
                  </a:lnTo>
                  <a:lnTo>
                    <a:pt x="19" y="121"/>
                  </a:lnTo>
                  <a:lnTo>
                    <a:pt x="19" y="135"/>
                  </a:lnTo>
                  <a:close/>
                  <a:moveTo>
                    <a:pt x="19" y="166"/>
                  </a:moveTo>
                  <a:lnTo>
                    <a:pt x="232" y="166"/>
                  </a:lnTo>
                  <a:lnTo>
                    <a:pt x="232" y="152"/>
                  </a:lnTo>
                  <a:lnTo>
                    <a:pt x="19" y="152"/>
                  </a:lnTo>
                  <a:lnTo>
                    <a:pt x="19" y="166"/>
                  </a:lnTo>
                  <a:close/>
                  <a:moveTo>
                    <a:pt x="19" y="196"/>
                  </a:moveTo>
                  <a:lnTo>
                    <a:pt x="232" y="196"/>
                  </a:lnTo>
                  <a:lnTo>
                    <a:pt x="232" y="182"/>
                  </a:lnTo>
                  <a:lnTo>
                    <a:pt x="19" y="182"/>
                  </a:lnTo>
                  <a:lnTo>
                    <a:pt x="19" y="196"/>
                  </a:lnTo>
                  <a:close/>
                  <a:moveTo>
                    <a:pt x="19" y="227"/>
                  </a:moveTo>
                  <a:lnTo>
                    <a:pt x="232" y="227"/>
                  </a:lnTo>
                  <a:lnTo>
                    <a:pt x="232" y="213"/>
                  </a:lnTo>
                  <a:lnTo>
                    <a:pt x="19" y="213"/>
                  </a:lnTo>
                  <a:lnTo>
                    <a:pt x="19" y="227"/>
                  </a:lnTo>
                  <a:close/>
                  <a:moveTo>
                    <a:pt x="19" y="258"/>
                  </a:moveTo>
                  <a:lnTo>
                    <a:pt x="232" y="258"/>
                  </a:lnTo>
                  <a:lnTo>
                    <a:pt x="232" y="244"/>
                  </a:lnTo>
                  <a:lnTo>
                    <a:pt x="19" y="244"/>
                  </a:lnTo>
                  <a:lnTo>
                    <a:pt x="19" y="258"/>
                  </a:lnTo>
                  <a:close/>
                  <a:moveTo>
                    <a:pt x="19" y="289"/>
                  </a:moveTo>
                  <a:lnTo>
                    <a:pt x="232" y="289"/>
                  </a:lnTo>
                  <a:lnTo>
                    <a:pt x="232" y="274"/>
                  </a:lnTo>
                  <a:lnTo>
                    <a:pt x="19" y="274"/>
                  </a:lnTo>
                  <a:lnTo>
                    <a:pt x="19" y="289"/>
                  </a:lnTo>
                  <a:close/>
                  <a:moveTo>
                    <a:pt x="19" y="319"/>
                  </a:moveTo>
                  <a:lnTo>
                    <a:pt x="232" y="319"/>
                  </a:lnTo>
                  <a:lnTo>
                    <a:pt x="232" y="305"/>
                  </a:lnTo>
                  <a:lnTo>
                    <a:pt x="19" y="305"/>
                  </a:lnTo>
                  <a:lnTo>
                    <a:pt x="19" y="319"/>
                  </a:lnTo>
                  <a:close/>
                  <a:moveTo>
                    <a:pt x="19" y="352"/>
                  </a:moveTo>
                  <a:lnTo>
                    <a:pt x="232" y="352"/>
                  </a:lnTo>
                  <a:lnTo>
                    <a:pt x="232" y="338"/>
                  </a:lnTo>
                  <a:lnTo>
                    <a:pt x="19" y="338"/>
                  </a:lnTo>
                  <a:lnTo>
                    <a:pt x="19" y="352"/>
                  </a:lnTo>
                  <a:close/>
                  <a:moveTo>
                    <a:pt x="19" y="383"/>
                  </a:moveTo>
                  <a:lnTo>
                    <a:pt x="232" y="383"/>
                  </a:lnTo>
                  <a:lnTo>
                    <a:pt x="232" y="369"/>
                  </a:lnTo>
                  <a:lnTo>
                    <a:pt x="19" y="369"/>
                  </a:lnTo>
                  <a:lnTo>
                    <a:pt x="19" y="383"/>
                  </a:lnTo>
                  <a:close/>
                  <a:moveTo>
                    <a:pt x="19" y="414"/>
                  </a:moveTo>
                  <a:lnTo>
                    <a:pt x="232" y="414"/>
                  </a:lnTo>
                  <a:lnTo>
                    <a:pt x="232" y="400"/>
                  </a:lnTo>
                  <a:lnTo>
                    <a:pt x="19" y="400"/>
                  </a:lnTo>
                  <a:lnTo>
                    <a:pt x="19" y="414"/>
                  </a:lnTo>
                  <a:close/>
                  <a:moveTo>
                    <a:pt x="19" y="445"/>
                  </a:moveTo>
                  <a:lnTo>
                    <a:pt x="232" y="445"/>
                  </a:lnTo>
                  <a:lnTo>
                    <a:pt x="232" y="430"/>
                  </a:lnTo>
                  <a:lnTo>
                    <a:pt x="19" y="430"/>
                  </a:lnTo>
                  <a:lnTo>
                    <a:pt x="19" y="445"/>
                  </a:lnTo>
                  <a:close/>
                </a:path>
              </a:pathLst>
            </a:custGeom>
            <a:solidFill>
              <a:srgbClr val="000000">
                <a:lumMod val="50000"/>
                <a:lumOff val="50000"/>
              </a:srgbClr>
            </a:solidFill>
            <a:ln>
              <a:noFill/>
            </a:ln>
            <a:extLst/>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grpSp>
      <p:grpSp>
        <p:nvGrpSpPr>
          <p:cNvPr id="343" name="Group 342"/>
          <p:cNvGrpSpPr/>
          <p:nvPr/>
        </p:nvGrpSpPr>
        <p:grpSpPr>
          <a:xfrm>
            <a:off x="10492622" y="4678280"/>
            <a:ext cx="1512906" cy="878900"/>
            <a:chOff x="9184992" y="5230766"/>
            <a:chExt cx="1512906" cy="878900"/>
          </a:xfrm>
        </p:grpSpPr>
        <p:sp>
          <p:nvSpPr>
            <p:cNvPr id="344" name="Rectangle 343"/>
            <p:cNvSpPr/>
            <p:nvPr/>
          </p:nvSpPr>
          <p:spPr bwMode="auto">
            <a:xfrm>
              <a:off x="9184992" y="5491835"/>
              <a:ext cx="1512906" cy="61783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defRPr/>
              </a:pPr>
              <a:r>
                <a:rPr lang="en-US" sz="2000" kern="0" dirty="0" smtClean="0">
                  <a:solidFill>
                    <a:srgbClr val="FFFFFF"/>
                  </a:solidFill>
                  <a:latin typeface="Segoe UI Light"/>
                  <a:ea typeface="Segoe UI" pitchFamily="34" charset="0"/>
                  <a:cs typeface="Segoe UI" pitchFamily="34" charset="0"/>
                </a:rPr>
                <a:t>Cloud-born </a:t>
              </a:r>
            </a:p>
            <a:p>
              <a:pPr defTabSz="932472" fontAlgn="base">
                <a:lnSpc>
                  <a:spcPct val="90000"/>
                </a:lnSpc>
                <a:spcBef>
                  <a:spcPct val="0"/>
                </a:spcBef>
                <a:spcAft>
                  <a:spcPct val="0"/>
                </a:spcAft>
                <a:defRPr/>
              </a:pPr>
              <a:r>
                <a:rPr lang="en-US" sz="2000" kern="0" dirty="0" smtClean="0">
                  <a:solidFill>
                    <a:srgbClr val="FFFFFF"/>
                  </a:solidFill>
                  <a:latin typeface="Segoe UI Light"/>
                  <a:ea typeface="Segoe UI" pitchFamily="34" charset="0"/>
                  <a:cs typeface="Segoe UI" pitchFamily="34" charset="0"/>
                </a:rPr>
                <a:t>data</a:t>
              </a:r>
            </a:p>
          </p:txBody>
        </p:sp>
        <p:grpSp>
          <p:nvGrpSpPr>
            <p:cNvPr id="345" name="Group 344"/>
            <p:cNvGrpSpPr/>
            <p:nvPr/>
          </p:nvGrpSpPr>
          <p:grpSpPr>
            <a:xfrm>
              <a:off x="9796519" y="5230766"/>
              <a:ext cx="345757" cy="400110"/>
              <a:chOff x="3642641" y="4931386"/>
              <a:chExt cx="430542" cy="498223"/>
            </a:xfrm>
          </p:grpSpPr>
          <p:sp>
            <p:nvSpPr>
              <p:cNvPr id="346" name="Oval 345"/>
              <p:cNvSpPr/>
              <p:nvPr/>
            </p:nvSpPr>
            <p:spPr>
              <a:xfrm>
                <a:off x="3651348" y="4962286"/>
                <a:ext cx="421835" cy="421835"/>
              </a:xfrm>
              <a:prstGeom prst="ellipse">
                <a:avLst/>
              </a:prstGeom>
              <a:solidFill>
                <a:srgbClr val="FFFFFF"/>
              </a:solidFill>
              <a:ln w="28575" cap="flat" cmpd="sng" algn="ctr">
                <a:solidFill>
                  <a:srgbClr val="DC3C00"/>
                </a:solidFill>
                <a:prstDash val="solid"/>
              </a:ln>
              <a:effectLst/>
            </p:spPr>
            <p:txBody>
              <a:bodyPr rtlCol="0" anchor="ctr"/>
              <a:lstStyle/>
              <a:p>
                <a:pPr algn="ctr" defTabSz="914400">
                  <a:defRPr/>
                </a:pPr>
                <a:endParaRPr lang="en-US" kern="0" dirty="0" smtClean="0">
                  <a:solidFill>
                    <a:srgbClr val="FFFFFF"/>
                  </a:solidFill>
                </a:endParaRPr>
              </a:p>
            </p:txBody>
          </p:sp>
          <p:sp>
            <p:nvSpPr>
              <p:cNvPr id="347" name="TextBox 346"/>
              <p:cNvSpPr txBox="1"/>
              <p:nvPr/>
            </p:nvSpPr>
            <p:spPr>
              <a:xfrm>
                <a:off x="3642641" y="4931386"/>
                <a:ext cx="413588" cy="498223"/>
              </a:xfrm>
              <a:prstGeom prst="rect">
                <a:avLst/>
              </a:prstGeom>
              <a:noFill/>
            </p:spPr>
            <p:txBody>
              <a:bodyPr wrap="none" rtlCol="0">
                <a:spAutoFit/>
              </a:bodyPr>
              <a:lstStyle/>
              <a:p>
                <a:pPr defTabSz="914400">
                  <a:defRPr/>
                </a:pPr>
                <a:r>
                  <a:rPr lang="en-US" sz="2000" b="1" kern="0" dirty="0" smtClean="0">
                    <a:solidFill>
                      <a:srgbClr val="505050"/>
                    </a:solidFill>
                  </a:rPr>
                  <a:t>4</a:t>
                </a:r>
              </a:p>
            </p:txBody>
          </p:sp>
        </p:grpSp>
      </p:grpSp>
      <p:sp>
        <p:nvSpPr>
          <p:cNvPr id="348" name="Explosion 1 347"/>
          <p:cNvSpPr/>
          <p:nvPr/>
        </p:nvSpPr>
        <p:spPr>
          <a:xfrm>
            <a:off x="5425732" y="3398509"/>
            <a:ext cx="983269" cy="362345"/>
          </a:xfrm>
          <a:prstGeom prst="irregularSeal1">
            <a:avLst/>
          </a:prstGeom>
          <a:solidFill>
            <a:srgbClr val="F0880A"/>
          </a:solidFill>
          <a:ln w="25400" cap="flat" cmpd="sng" algn="ctr">
            <a:noFill/>
            <a:prstDash val="solid"/>
          </a:ln>
          <a:effectLst/>
        </p:spPr>
        <p:txBody>
          <a:bodyPr rtlCol="0" anchor="ctr"/>
          <a:lstStyle/>
          <a:p>
            <a:pPr algn="ctr" defTabSz="914400">
              <a:defRPr/>
            </a:pPr>
            <a:endParaRPr lang="en-US" kern="0" dirty="0" smtClean="0">
              <a:solidFill>
                <a:srgbClr val="FFFFFF"/>
              </a:solidFill>
            </a:endParaRPr>
          </a:p>
        </p:txBody>
      </p:sp>
      <p:sp>
        <p:nvSpPr>
          <p:cNvPr id="349" name="Freeform 6"/>
          <p:cNvSpPr>
            <a:spLocks noChangeAspect="1" noEditPoints="1"/>
          </p:cNvSpPr>
          <p:nvPr/>
        </p:nvSpPr>
        <p:spPr bwMode="black">
          <a:xfrm>
            <a:off x="6169572" y="1818342"/>
            <a:ext cx="429626" cy="511412"/>
          </a:xfrm>
          <a:custGeom>
            <a:avLst/>
            <a:gdLst>
              <a:gd name="T0" fmla="*/ 326 w 813"/>
              <a:gd name="T1" fmla="*/ 0 h 1040"/>
              <a:gd name="T2" fmla="*/ 121 w 813"/>
              <a:gd name="T3" fmla="*/ 174 h 1040"/>
              <a:gd name="T4" fmla="*/ 121 w 813"/>
              <a:gd name="T5" fmla="*/ 254 h 1040"/>
              <a:gd name="T6" fmla="*/ 0 w 813"/>
              <a:gd name="T7" fmla="*/ 357 h 1040"/>
              <a:gd name="T8" fmla="*/ 0 w 813"/>
              <a:gd name="T9" fmla="*/ 1040 h 1040"/>
              <a:gd name="T10" fmla="*/ 692 w 813"/>
              <a:gd name="T11" fmla="*/ 1040 h 1040"/>
              <a:gd name="T12" fmla="*/ 692 w 813"/>
              <a:gd name="T13" fmla="*/ 857 h 1040"/>
              <a:gd name="T14" fmla="*/ 813 w 813"/>
              <a:gd name="T15" fmla="*/ 857 h 1040"/>
              <a:gd name="T16" fmla="*/ 813 w 813"/>
              <a:gd name="T17" fmla="*/ 0 h 1040"/>
              <a:gd name="T18" fmla="*/ 326 w 813"/>
              <a:gd name="T19" fmla="*/ 0 h 1040"/>
              <a:gd name="T20" fmla="*/ 619 w 813"/>
              <a:gd name="T21" fmla="*/ 978 h 1040"/>
              <a:gd name="T22" fmla="*/ 73 w 813"/>
              <a:gd name="T23" fmla="*/ 978 h 1040"/>
              <a:gd name="T24" fmla="*/ 73 w 813"/>
              <a:gd name="T25" fmla="*/ 424 h 1040"/>
              <a:gd name="T26" fmla="*/ 121 w 813"/>
              <a:gd name="T27" fmla="*/ 424 h 1040"/>
              <a:gd name="T28" fmla="*/ 121 w 813"/>
              <a:gd name="T29" fmla="*/ 857 h 1040"/>
              <a:gd name="T30" fmla="*/ 619 w 813"/>
              <a:gd name="T31" fmla="*/ 857 h 1040"/>
              <a:gd name="T32" fmla="*/ 619 w 813"/>
              <a:gd name="T33" fmla="*/ 978 h 1040"/>
              <a:gd name="T34" fmla="*/ 740 w 813"/>
              <a:gd name="T35" fmla="*/ 796 h 1040"/>
              <a:gd name="T36" fmla="*/ 194 w 813"/>
              <a:gd name="T37" fmla="*/ 796 h 1040"/>
              <a:gd name="T38" fmla="*/ 194 w 813"/>
              <a:gd name="T39" fmla="*/ 241 h 1040"/>
              <a:gd name="T40" fmla="*/ 404 w 813"/>
              <a:gd name="T41" fmla="*/ 241 h 1040"/>
              <a:gd name="T42" fmla="*/ 404 w 813"/>
              <a:gd name="T43" fmla="*/ 62 h 1040"/>
              <a:gd name="T44" fmla="*/ 740 w 813"/>
              <a:gd name="T45" fmla="*/ 62 h 1040"/>
              <a:gd name="T46" fmla="*/ 740 w 813"/>
              <a:gd name="T47" fmla="*/ 79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3" h="1040">
                <a:moveTo>
                  <a:pt x="326" y="0"/>
                </a:moveTo>
                <a:lnTo>
                  <a:pt x="121" y="174"/>
                </a:lnTo>
                <a:lnTo>
                  <a:pt x="121" y="254"/>
                </a:lnTo>
                <a:lnTo>
                  <a:pt x="0" y="357"/>
                </a:lnTo>
                <a:lnTo>
                  <a:pt x="0" y="1040"/>
                </a:lnTo>
                <a:lnTo>
                  <a:pt x="692" y="1040"/>
                </a:lnTo>
                <a:lnTo>
                  <a:pt x="692" y="857"/>
                </a:lnTo>
                <a:lnTo>
                  <a:pt x="813" y="857"/>
                </a:lnTo>
                <a:lnTo>
                  <a:pt x="813" y="0"/>
                </a:lnTo>
                <a:lnTo>
                  <a:pt x="326" y="0"/>
                </a:lnTo>
                <a:close/>
                <a:moveTo>
                  <a:pt x="619" y="978"/>
                </a:moveTo>
                <a:lnTo>
                  <a:pt x="73" y="978"/>
                </a:lnTo>
                <a:lnTo>
                  <a:pt x="73" y="424"/>
                </a:lnTo>
                <a:lnTo>
                  <a:pt x="121" y="424"/>
                </a:lnTo>
                <a:lnTo>
                  <a:pt x="121" y="857"/>
                </a:lnTo>
                <a:lnTo>
                  <a:pt x="619" y="857"/>
                </a:lnTo>
                <a:lnTo>
                  <a:pt x="619" y="978"/>
                </a:lnTo>
                <a:close/>
                <a:moveTo>
                  <a:pt x="740" y="796"/>
                </a:moveTo>
                <a:lnTo>
                  <a:pt x="194" y="796"/>
                </a:lnTo>
                <a:lnTo>
                  <a:pt x="194" y="241"/>
                </a:lnTo>
                <a:lnTo>
                  <a:pt x="404" y="241"/>
                </a:lnTo>
                <a:lnTo>
                  <a:pt x="404" y="62"/>
                </a:lnTo>
                <a:lnTo>
                  <a:pt x="740" y="62"/>
                </a:lnTo>
                <a:lnTo>
                  <a:pt x="740" y="796"/>
                </a:lnTo>
                <a:close/>
              </a:path>
            </a:pathLst>
          </a:custGeom>
          <a:solidFill>
            <a:srgbClr val="FFFFFF"/>
          </a:solidFill>
          <a:ln w="7" cap="flat">
            <a:noFill/>
            <a:prstDash val="solid"/>
            <a:miter lim="800000"/>
            <a:headEnd/>
            <a:tailEnd/>
          </a:ln>
        </p:spPr>
        <p:txBody>
          <a:bodyPr vert="horz" wrap="square" lIns="91440" tIns="45720" rIns="91440" bIns="45720" numCol="1" anchor="t" anchorCtr="0" compatLnSpc="1">
            <a:prstTxWarp prst="textNoShape">
              <a:avLst/>
            </a:prstTxWarp>
          </a:bodyPr>
          <a:lstStyle/>
          <a:p>
            <a:pPr defTabSz="914184">
              <a:defRPr/>
            </a:pPr>
            <a:endParaRPr lang="en-US" sz="1700" kern="0" dirty="0" smtClean="0">
              <a:solidFill>
                <a:srgbClr val="000000"/>
              </a:solidFill>
            </a:endParaRPr>
          </a:p>
        </p:txBody>
      </p:sp>
      <p:sp>
        <p:nvSpPr>
          <p:cNvPr id="350" name="Title 1"/>
          <p:cNvSpPr>
            <a:spLocks noGrp="1"/>
          </p:cNvSpPr>
          <p:nvPr>
            <p:ph type="title"/>
          </p:nvPr>
        </p:nvSpPr>
        <p:spPr>
          <a:xfrm>
            <a:off x="-1" y="84081"/>
            <a:ext cx="12436475" cy="798786"/>
          </a:xfrm>
        </p:spPr>
        <p:txBody>
          <a:bodyPr/>
          <a:lstStyle/>
          <a:p>
            <a:r>
              <a:rPr lang="en-US" sz="4400" dirty="0"/>
              <a:t>Impact on </a:t>
            </a:r>
            <a:r>
              <a:rPr lang="en-US" sz="4400" dirty="0" smtClean="0"/>
              <a:t>the Traditional Data Warehouse</a:t>
            </a:r>
            <a:endParaRPr lang="en-US" sz="4400" dirty="0"/>
          </a:p>
        </p:txBody>
      </p:sp>
    </p:spTree>
    <p:extLst>
      <p:ext uri="{BB962C8B-B14F-4D97-AF65-F5344CB8AC3E}">
        <p14:creationId xmlns:p14="http://schemas.microsoft.com/office/powerpoint/2010/main" val="25394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1000"/>
                                        <p:tgtEl>
                                          <p:spTgt spid="2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8"/>
                                        </p:tgtEl>
                                        <p:attrNameLst>
                                          <p:attrName>style.visibility</p:attrName>
                                        </p:attrNameLst>
                                      </p:cBhvr>
                                      <p:to>
                                        <p:strVal val="visible"/>
                                      </p:to>
                                    </p:set>
                                    <p:animEffect transition="in" filter="fade">
                                      <p:cBhvr>
                                        <p:cTn id="10" dur="500"/>
                                        <p:tgtEl>
                                          <p:spTgt spid="348"/>
                                        </p:tgtEl>
                                      </p:cBhvr>
                                    </p:animEffect>
                                  </p:childTnLst>
                                </p:cTn>
                              </p:par>
                              <p:par>
                                <p:cTn id="11" presetID="10" presetClass="entr" presetSubtype="0" fill="hold" nodeType="withEffect">
                                  <p:stCondLst>
                                    <p:cond delay="0"/>
                                  </p:stCondLst>
                                  <p:childTnLst>
                                    <p:set>
                                      <p:cBhvr>
                                        <p:cTn id="12" dur="1" fill="hold">
                                          <p:stCondLst>
                                            <p:cond delay="0"/>
                                          </p:stCondLst>
                                        </p:cTn>
                                        <p:tgtEl>
                                          <p:spTgt spid="226"/>
                                        </p:tgtEl>
                                        <p:attrNameLst>
                                          <p:attrName>style.visibility</p:attrName>
                                        </p:attrNameLst>
                                      </p:cBhvr>
                                      <p:to>
                                        <p:strVal val="visible"/>
                                      </p:to>
                                    </p:set>
                                    <p:animEffect transition="in" filter="fade">
                                      <p:cBhvr>
                                        <p:cTn id="13" dur="1000"/>
                                        <p:tgtEl>
                                          <p:spTgt spid="22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09"/>
                                        </p:tgtEl>
                                        <p:attrNameLst>
                                          <p:attrName>style.visibility</p:attrName>
                                        </p:attrNameLst>
                                      </p:cBhvr>
                                      <p:to>
                                        <p:strVal val="visible"/>
                                      </p:to>
                                    </p:set>
                                    <p:animEffect transition="in" filter="fade">
                                      <p:cBhvr>
                                        <p:cTn id="18" dur="1000"/>
                                        <p:tgtEl>
                                          <p:spTgt spid="309"/>
                                        </p:tgtEl>
                                      </p:cBhvr>
                                    </p:animEffect>
                                    <p:anim calcmode="lin" valueType="num">
                                      <p:cBhvr>
                                        <p:cTn id="19" dur="1000" fill="hold"/>
                                        <p:tgtEl>
                                          <p:spTgt spid="309"/>
                                        </p:tgtEl>
                                        <p:attrNameLst>
                                          <p:attrName>ppt_x</p:attrName>
                                        </p:attrNameLst>
                                      </p:cBhvr>
                                      <p:tavLst>
                                        <p:tav tm="0">
                                          <p:val>
                                            <p:strVal val="#ppt_x"/>
                                          </p:val>
                                        </p:tav>
                                        <p:tav tm="100000">
                                          <p:val>
                                            <p:strVal val="#ppt_x"/>
                                          </p:val>
                                        </p:tav>
                                      </p:tavLst>
                                    </p:anim>
                                    <p:anim calcmode="lin" valueType="num">
                                      <p:cBhvr>
                                        <p:cTn id="20" dur="1000" fill="hold"/>
                                        <p:tgtEl>
                                          <p:spTgt spid="30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04"/>
                                        </p:tgtEl>
                                        <p:attrNameLst>
                                          <p:attrName>style.visibility</p:attrName>
                                        </p:attrNameLst>
                                      </p:cBhvr>
                                      <p:to>
                                        <p:strVal val="visible"/>
                                      </p:to>
                                    </p:set>
                                    <p:animEffect transition="in" filter="fade">
                                      <p:cBhvr>
                                        <p:cTn id="23" dur="1000"/>
                                        <p:tgtEl>
                                          <p:spTgt spid="304"/>
                                        </p:tgtEl>
                                      </p:cBhvr>
                                    </p:animEffect>
                                    <p:anim calcmode="lin" valueType="num">
                                      <p:cBhvr>
                                        <p:cTn id="24" dur="1000" fill="hold"/>
                                        <p:tgtEl>
                                          <p:spTgt spid="304"/>
                                        </p:tgtEl>
                                        <p:attrNameLst>
                                          <p:attrName>ppt_x</p:attrName>
                                        </p:attrNameLst>
                                      </p:cBhvr>
                                      <p:tavLst>
                                        <p:tav tm="0">
                                          <p:val>
                                            <p:strVal val="#ppt_x"/>
                                          </p:val>
                                        </p:tav>
                                        <p:tav tm="100000">
                                          <p:val>
                                            <p:strVal val="#ppt_x"/>
                                          </p:val>
                                        </p:tav>
                                      </p:tavLst>
                                    </p:anim>
                                    <p:anim calcmode="lin" valueType="num">
                                      <p:cBhvr>
                                        <p:cTn id="25" dur="1000" fill="hold"/>
                                        <p:tgtEl>
                                          <p:spTgt spid="30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path" presetSubtype="0" decel="100000" fill="hold" nodeType="clickEffect">
                                  <p:stCondLst>
                                    <p:cond delay="0"/>
                                  </p:stCondLst>
                                  <p:childTnLst>
                                    <p:animMotion origin="layout" path="M -3.26015E-6 -1.78847E-6 L -0.11616 -0.00045 " pathEditMode="relative" rAng="0" ptsTypes="AA">
                                      <p:cBhvr>
                                        <p:cTn id="29" dur="1000" fill="hold"/>
                                        <p:tgtEl>
                                          <p:spTgt spid="226"/>
                                        </p:tgtEl>
                                        <p:attrNameLst>
                                          <p:attrName>ppt_x</p:attrName>
                                          <p:attrName>ppt_y</p:attrName>
                                        </p:attrNameLst>
                                      </p:cBhvr>
                                      <p:rCtr x="-5808" y="-23"/>
                                    </p:animMotion>
                                  </p:childTnLst>
                                </p:cTn>
                              </p:par>
                              <p:par>
                                <p:cTn id="30" presetID="42" presetClass="path" presetSubtype="0" decel="100000" fill="hold" nodeType="withEffect">
                                  <p:stCondLst>
                                    <p:cond delay="0"/>
                                  </p:stCondLst>
                                  <p:childTnLst>
                                    <p:animMotion origin="layout" path="M 4.41665E-6 3.60872E-6 L -0.11616 -0.00046 " pathEditMode="relative" rAng="0" ptsTypes="AA">
                                      <p:cBhvr>
                                        <p:cTn id="31" dur="1000" fill="hold"/>
                                        <p:tgtEl>
                                          <p:spTgt spid="253"/>
                                        </p:tgtEl>
                                        <p:attrNameLst>
                                          <p:attrName>ppt_x</p:attrName>
                                          <p:attrName>ppt_y</p:attrName>
                                        </p:attrNameLst>
                                      </p:cBhvr>
                                      <p:rCtr x="-5808" y="-23"/>
                                    </p:animMotion>
                                  </p:childTnLst>
                                </p:cTn>
                              </p:par>
                              <p:par>
                                <p:cTn id="32" presetID="42" presetClass="entr" presetSubtype="0" fill="hold" nodeType="withEffect">
                                  <p:stCondLst>
                                    <p:cond delay="750"/>
                                  </p:stCondLst>
                                  <p:childTnLst>
                                    <p:set>
                                      <p:cBhvr>
                                        <p:cTn id="33" dur="1" fill="hold">
                                          <p:stCondLst>
                                            <p:cond delay="0"/>
                                          </p:stCondLst>
                                        </p:cTn>
                                        <p:tgtEl>
                                          <p:spTgt spid="314"/>
                                        </p:tgtEl>
                                        <p:attrNameLst>
                                          <p:attrName>style.visibility</p:attrName>
                                        </p:attrNameLst>
                                      </p:cBhvr>
                                      <p:to>
                                        <p:strVal val="visible"/>
                                      </p:to>
                                    </p:set>
                                    <p:animEffect transition="in" filter="fade">
                                      <p:cBhvr>
                                        <p:cTn id="34" dur="1000"/>
                                        <p:tgtEl>
                                          <p:spTgt spid="314"/>
                                        </p:tgtEl>
                                      </p:cBhvr>
                                    </p:animEffect>
                                    <p:anim calcmode="lin" valueType="num">
                                      <p:cBhvr>
                                        <p:cTn id="35" dur="1000" fill="hold"/>
                                        <p:tgtEl>
                                          <p:spTgt spid="314"/>
                                        </p:tgtEl>
                                        <p:attrNameLst>
                                          <p:attrName>ppt_x</p:attrName>
                                        </p:attrNameLst>
                                      </p:cBhvr>
                                      <p:tavLst>
                                        <p:tav tm="0">
                                          <p:val>
                                            <p:strVal val="#ppt_x"/>
                                          </p:val>
                                        </p:tav>
                                        <p:tav tm="100000">
                                          <p:val>
                                            <p:strVal val="#ppt_x"/>
                                          </p:val>
                                        </p:tav>
                                      </p:tavLst>
                                    </p:anim>
                                    <p:anim calcmode="lin" valueType="num">
                                      <p:cBhvr>
                                        <p:cTn id="36" dur="1000" fill="hold"/>
                                        <p:tgtEl>
                                          <p:spTgt spid="31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750"/>
                                  </p:stCondLst>
                                  <p:childTnLst>
                                    <p:set>
                                      <p:cBhvr>
                                        <p:cTn id="38" dur="1" fill="hold">
                                          <p:stCondLst>
                                            <p:cond delay="0"/>
                                          </p:stCondLst>
                                        </p:cTn>
                                        <p:tgtEl>
                                          <p:spTgt spid="333"/>
                                        </p:tgtEl>
                                        <p:attrNameLst>
                                          <p:attrName>style.visibility</p:attrName>
                                        </p:attrNameLst>
                                      </p:cBhvr>
                                      <p:to>
                                        <p:strVal val="visible"/>
                                      </p:to>
                                    </p:set>
                                    <p:animEffect transition="in" filter="fade">
                                      <p:cBhvr>
                                        <p:cTn id="39" dur="1000"/>
                                        <p:tgtEl>
                                          <p:spTgt spid="333"/>
                                        </p:tgtEl>
                                      </p:cBhvr>
                                    </p:animEffect>
                                    <p:anim calcmode="lin" valueType="num">
                                      <p:cBhvr>
                                        <p:cTn id="40" dur="1000" fill="hold"/>
                                        <p:tgtEl>
                                          <p:spTgt spid="333"/>
                                        </p:tgtEl>
                                        <p:attrNameLst>
                                          <p:attrName>ppt_x</p:attrName>
                                        </p:attrNameLst>
                                      </p:cBhvr>
                                      <p:tavLst>
                                        <p:tav tm="0">
                                          <p:val>
                                            <p:strVal val="#ppt_x"/>
                                          </p:val>
                                        </p:tav>
                                        <p:tav tm="100000">
                                          <p:val>
                                            <p:strVal val="#ppt_x"/>
                                          </p:val>
                                        </p:tav>
                                      </p:tavLst>
                                    </p:anim>
                                    <p:anim calcmode="lin" valueType="num">
                                      <p:cBhvr>
                                        <p:cTn id="41" dur="1000" fill="hold"/>
                                        <p:tgtEl>
                                          <p:spTgt spid="33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38"/>
                                        </p:tgtEl>
                                        <p:attrNameLst>
                                          <p:attrName>style.visibility</p:attrName>
                                        </p:attrNameLst>
                                      </p:cBhvr>
                                      <p:to>
                                        <p:strVal val="visible"/>
                                      </p:to>
                                    </p:set>
                                    <p:animEffect transition="in" filter="fade">
                                      <p:cBhvr>
                                        <p:cTn id="46" dur="1000"/>
                                        <p:tgtEl>
                                          <p:spTgt spid="338"/>
                                        </p:tgtEl>
                                      </p:cBhvr>
                                    </p:animEffect>
                                    <p:anim calcmode="lin" valueType="num">
                                      <p:cBhvr>
                                        <p:cTn id="47" dur="1000" fill="hold"/>
                                        <p:tgtEl>
                                          <p:spTgt spid="338"/>
                                        </p:tgtEl>
                                        <p:attrNameLst>
                                          <p:attrName>ppt_x</p:attrName>
                                        </p:attrNameLst>
                                      </p:cBhvr>
                                      <p:tavLst>
                                        <p:tav tm="0">
                                          <p:val>
                                            <p:strVal val="#ppt_x"/>
                                          </p:val>
                                        </p:tav>
                                        <p:tav tm="100000">
                                          <p:val>
                                            <p:strVal val="#ppt_x"/>
                                          </p:val>
                                        </p:tav>
                                      </p:tavLst>
                                    </p:anim>
                                    <p:anim calcmode="lin" valueType="num">
                                      <p:cBhvr>
                                        <p:cTn id="48" dur="1000" fill="hold"/>
                                        <p:tgtEl>
                                          <p:spTgt spid="338"/>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43"/>
                                        </p:tgtEl>
                                        <p:attrNameLst>
                                          <p:attrName>style.visibility</p:attrName>
                                        </p:attrNameLst>
                                      </p:cBhvr>
                                      <p:to>
                                        <p:strVal val="visible"/>
                                      </p:to>
                                    </p:set>
                                    <p:animEffect transition="in" filter="fade">
                                      <p:cBhvr>
                                        <p:cTn id="51" dur="1000"/>
                                        <p:tgtEl>
                                          <p:spTgt spid="343"/>
                                        </p:tgtEl>
                                      </p:cBhvr>
                                    </p:animEffect>
                                    <p:anim calcmode="lin" valueType="num">
                                      <p:cBhvr>
                                        <p:cTn id="52" dur="1000" fill="hold"/>
                                        <p:tgtEl>
                                          <p:spTgt spid="343"/>
                                        </p:tgtEl>
                                        <p:attrNameLst>
                                          <p:attrName>ppt_x</p:attrName>
                                        </p:attrNameLst>
                                      </p:cBhvr>
                                      <p:tavLst>
                                        <p:tav tm="0">
                                          <p:val>
                                            <p:strVal val="#ppt_x"/>
                                          </p:val>
                                        </p:tav>
                                        <p:tav tm="100000">
                                          <p:val>
                                            <p:strVal val="#ppt_x"/>
                                          </p:val>
                                        </p:tav>
                                      </p:tavLst>
                                    </p:anim>
                                    <p:anim calcmode="lin" valueType="num">
                                      <p:cBhvr>
                                        <p:cTn id="53" dur="1000" fill="hold"/>
                                        <p:tgtEl>
                                          <p:spTgt spid="34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25"/>
                                        </p:tgtEl>
                                        <p:attrNameLst>
                                          <p:attrName>style.visibility</p:attrName>
                                        </p:attrNameLst>
                                      </p:cBhvr>
                                      <p:to>
                                        <p:strVal val="visible"/>
                                      </p:to>
                                    </p:set>
                                    <p:animEffect transition="in" filter="fade">
                                      <p:cBhvr>
                                        <p:cTn id="56" dur="1000"/>
                                        <p:tgtEl>
                                          <p:spTgt spid="225"/>
                                        </p:tgtEl>
                                      </p:cBhvr>
                                    </p:animEffect>
                                    <p:anim calcmode="lin" valueType="num">
                                      <p:cBhvr>
                                        <p:cTn id="57" dur="1000" fill="hold"/>
                                        <p:tgtEl>
                                          <p:spTgt spid="225"/>
                                        </p:tgtEl>
                                        <p:attrNameLst>
                                          <p:attrName>ppt_x</p:attrName>
                                        </p:attrNameLst>
                                      </p:cBhvr>
                                      <p:tavLst>
                                        <p:tav tm="0">
                                          <p:val>
                                            <p:strVal val="#ppt_x"/>
                                          </p:val>
                                        </p:tav>
                                        <p:tav tm="100000">
                                          <p:val>
                                            <p:strVal val="#ppt_x"/>
                                          </p:val>
                                        </p:tav>
                                      </p:tavLst>
                                    </p:anim>
                                    <p:anim calcmode="lin" valueType="num">
                                      <p:cBhvr>
                                        <p:cTn id="58" dur="1000" fill="hold"/>
                                        <p:tgtEl>
                                          <p:spTgt spid="225"/>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39"/>
                                        </p:tgtEl>
                                        <p:attrNameLst>
                                          <p:attrName>style.visibility</p:attrName>
                                        </p:attrNameLst>
                                      </p:cBhvr>
                                      <p:to>
                                        <p:strVal val="visible"/>
                                      </p:to>
                                    </p:set>
                                    <p:animEffect transition="in" filter="fade">
                                      <p:cBhvr>
                                        <p:cTn id="61" dur="1000"/>
                                        <p:tgtEl>
                                          <p:spTgt spid="339"/>
                                        </p:tgtEl>
                                      </p:cBhvr>
                                    </p:animEffect>
                                    <p:anim calcmode="lin" valueType="num">
                                      <p:cBhvr>
                                        <p:cTn id="62" dur="1000" fill="hold"/>
                                        <p:tgtEl>
                                          <p:spTgt spid="339"/>
                                        </p:tgtEl>
                                        <p:attrNameLst>
                                          <p:attrName>ppt_x</p:attrName>
                                        </p:attrNameLst>
                                      </p:cBhvr>
                                      <p:tavLst>
                                        <p:tav tm="0">
                                          <p:val>
                                            <p:strVal val="#ppt_x"/>
                                          </p:val>
                                        </p:tav>
                                        <p:tav tm="100000">
                                          <p:val>
                                            <p:strVal val="#ppt_x"/>
                                          </p:val>
                                        </p:tav>
                                      </p:tavLst>
                                    </p:anim>
                                    <p:anim calcmode="lin" valueType="num">
                                      <p:cBhvr>
                                        <p:cTn id="63" dur="1000" fill="hold"/>
                                        <p:tgtEl>
                                          <p:spTgt spid="3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338" grpId="0" animBg="1"/>
      <p:bldP spid="3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7783715" y="2119946"/>
            <a:ext cx="2622544" cy="3971496"/>
            <a:chOff x="6280545" y="2078566"/>
            <a:chExt cx="2571355" cy="3893977"/>
          </a:xfrm>
        </p:grpSpPr>
        <p:sp>
          <p:nvSpPr>
            <p:cNvPr id="47" name="Round Same Side Corner Rectangle 46"/>
            <p:cNvSpPr/>
            <p:nvPr/>
          </p:nvSpPr>
          <p:spPr bwMode="auto">
            <a:xfrm>
              <a:off x="6297038" y="2078566"/>
              <a:ext cx="2554862" cy="3893977"/>
            </a:xfrm>
            <a:prstGeom prst="round2SameRect">
              <a:avLst>
                <a:gd name="adj1" fmla="val 245"/>
                <a:gd name="adj2" fmla="val 8699"/>
              </a:avLst>
            </a:prstGeom>
            <a:gradFill flip="none" rotWithShape="1">
              <a:gsLst>
                <a:gs pos="0">
                  <a:srgbClr val="000000"/>
                </a:gs>
                <a:gs pos="52000">
                  <a:srgbClr val="000000">
                    <a:alpha val="15000"/>
                  </a:srgbClr>
                </a:gs>
                <a:gs pos="100000">
                  <a:srgbClr val="FFFFFF">
                    <a:alpha val="7000"/>
                  </a:srgbClr>
                </a:gs>
              </a:gsLst>
              <a:lin ang="16200000" scaled="0"/>
              <a:tileRect/>
            </a:gradFill>
            <a:ln w="12700" cap="flat" cmpd="sng" algn="ctr">
              <a:gradFill>
                <a:gsLst>
                  <a:gs pos="0">
                    <a:srgbClr val="FFFFFF">
                      <a:alpha val="33000"/>
                    </a:srgbClr>
                  </a:gs>
                  <a:gs pos="50000">
                    <a:srgbClr val="FFFFFF">
                      <a:alpha val="0"/>
                    </a:srgbClr>
                  </a:gs>
                  <a:gs pos="100000">
                    <a:srgbClr val="008272"/>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6620" tIns="46620" rIns="55944" bIns="41964" numCol="1" rtlCol="0" anchor="ctr" anchorCtr="1" compatLnSpc="1">
              <a:prstTxWarp prst="textNoShape">
                <a:avLst/>
              </a:prstTxWarp>
            </a:bodyPr>
            <a:lstStyle/>
            <a:p>
              <a:pPr marL="231667" indent="-231667" algn="ctr" defTabSz="932351" fontAlgn="base">
                <a:lnSpc>
                  <a:spcPct val="90000"/>
                </a:lnSpc>
                <a:spcBef>
                  <a:spcPts val="643"/>
                </a:spcBef>
                <a:spcAft>
                  <a:spcPct val="0"/>
                </a:spcAft>
                <a:buClr>
                  <a:srgbClr val="FFFF99"/>
                </a:buClr>
                <a:buSzPct val="120000"/>
                <a:defRPr/>
              </a:pPr>
              <a:endParaRPr lang="en-US" altLang="zh-CN" sz="3264" b="1" i="1" kern="0" dirty="0">
                <a:solidFill>
                  <a:srgbClr val="FFFFFF"/>
                </a:solidFill>
              </a:endParaRPr>
            </a:p>
          </p:txBody>
        </p:sp>
        <p:sp>
          <p:nvSpPr>
            <p:cNvPr id="42" name="TextBox 41"/>
            <p:cNvSpPr txBox="1"/>
            <p:nvPr/>
          </p:nvSpPr>
          <p:spPr>
            <a:xfrm>
              <a:off x="6280545" y="4525118"/>
              <a:ext cx="2558656" cy="531812"/>
            </a:xfrm>
            <a:prstGeom prst="rect">
              <a:avLst/>
            </a:prstGeom>
            <a:noFill/>
          </p:spPr>
          <p:txBody>
            <a:bodyPr wrap="square" rtlCol="0">
              <a:spAutoFit/>
            </a:bodyPr>
            <a:lstStyle/>
            <a:p>
              <a:pPr algn="ctr"/>
              <a:r>
                <a:rPr lang="en-GB" sz="1428" b="1" dirty="0">
                  <a:solidFill>
                    <a:srgbClr val="FFFFFF"/>
                  </a:solidFill>
                  <a:effectLst>
                    <a:outerShdw blurRad="38100" dist="38100" dir="2700000" algn="tl">
                      <a:srgbClr val="000000">
                        <a:alpha val="43137"/>
                      </a:srgbClr>
                    </a:outerShdw>
                  </a:effectLst>
                  <a:ea typeface="Segoe UI" pitchFamily="34" charset="0"/>
                  <a:cs typeface="Segoe UI" pitchFamily="34" charset="0"/>
                </a:rPr>
                <a:t>Complete data </a:t>
              </a:r>
              <a:br>
                <a:rPr lang="en-GB" sz="1428" b="1" dirty="0">
                  <a:solidFill>
                    <a:srgbClr val="FFFFFF"/>
                  </a:solidFill>
                  <a:effectLst>
                    <a:outerShdw blurRad="38100" dist="38100" dir="2700000" algn="tl">
                      <a:srgbClr val="000000">
                        <a:alpha val="43137"/>
                      </a:srgbClr>
                    </a:outerShdw>
                  </a:effectLst>
                  <a:ea typeface="Segoe UI" pitchFamily="34" charset="0"/>
                  <a:cs typeface="Segoe UI" pitchFamily="34" charset="0"/>
                </a:rPr>
              </a:br>
              <a:r>
                <a:rPr lang="en-GB" sz="1428" b="1" dirty="0">
                  <a:solidFill>
                    <a:srgbClr val="FFFFFF"/>
                  </a:solidFill>
                  <a:effectLst>
                    <a:outerShdw blurRad="38100" dist="38100" dir="2700000" algn="tl">
                      <a:srgbClr val="000000">
                        <a:alpha val="43137"/>
                      </a:srgbClr>
                    </a:outerShdw>
                  </a:effectLst>
                  <a:ea typeface="Segoe UI" pitchFamily="34" charset="0"/>
                  <a:cs typeface="Segoe UI" pitchFamily="34" charset="0"/>
                </a:rPr>
                <a:t>warehouse solution</a:t>
              </a: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7550" r="7004"/>
            <a:stretch/>
          </p:blipFill>
          <p:spPr>
            <a:xfrm>
              <a:off x="6333877" y="2445312"/>
              <a:ext cx="2480046" cy="1934959"/>
            </a:xfrm>
            <a:prstGeom prst="rect">
              <a:avLst/>
            </a:prstGeom>
            <a:ln w="15875">
              <a:solidFill>
                <a:schemeClr val="tx1">
                  <a:lumMod val="85000"/>
                  <a:lumOff val="15000"/>
                </a:schemeClr>
              </a:solidFill>
            </a:ln>
            <a:effectLst>
              <a:innerShdw blurRad="190500">
                <a:prstClr val="black">
                  <a:alpha val="85000"/>
                </a:prstClr>
              </a:innerShdw>
            </a:effectLst>
          </p:spPr>
        </p:pic>
      </p:grpSp>
      <p:grpSp>
        <p:nvGrpSpPr>
          <p:cNvPr id="22" name="Group 21"/>
          <p:cNvGrpSpPr/>
          <p:nvPr/>
        </p:nvGrpSpPr>
        <p:grpSpPr>
          <a:xfrm>
            <a:off x="5008921" y="2119946"/>
            <a:ext cx="2618676" cy="3971496"/>
            <a:chOff x="3617789" y="2078566"/>
            <a:chExt cx="2567562" cy="3893977"/>
          </a:xfrm>
        </p:grpSpPr>
        <p:sp>
          <p:nvSpPr>
            <p:cNvPr id="46" name="Round Same Side Corner Rectangle 45"/>
            <p:cNvSpPr/>
            <p:nvPr/>
          </p:nvSpPr>
          <p:spPr bwMode="auto">
            <a:xfrm>
              <a:off x="3630489" y="2078566"/>
              <a:ext cx="2554862" cy="3893977"/>
            </a:xfrm>
            <a:prstGeom prst="round2SameRect">
              <a:avLst>
                <a:gd name="adj1" fmla="val 245"/>
                <a:gd name="adj2" fmla="val 8699"/>
              </a:avLst>
            </a:prstGeom>
            <a:gradFill flip="none" rotWithShape="1">
              <a:gsLst>
                <a:gs pos="0">
                  <a:srgbClr val="000000"/>
                </a:gs>
                <a:gs pos="52000">
                  <a:srgbClr val="000000">
                    <a:alpha val="15000"/>
                  </a:srgbClr>
                </a:gs>
                <a:gs pos="100000">
                  <a:srgbClr val="FFFFFF">
                    <a:alpha val="7000"/>
                  </a:srgbClr>
                </a:gs>
              </a:gsLst>
              <a:lin ang="16200000" scaled="0"/>
              <a:tileRect/>
            </a:gradFill>
            <a:ln w="12700" cap="flat" cmpd="sng" algn="ctr">
              <a:gradFill>
                <a:gsLst>
                  <a:gs pos="0">
                    <a:srgbClr val="FFFFFF">
                      <a:alpha val="33000"/>
                    </a:srgbClr>
                  </a:gs>
                  <a:gs pos="50000">
                    <a:srgbClr val="FFFFFF">
                      <a:alpha val="0"/>
                    </a:srgbClr>
                  </a:gs>
                  <a:gs pos="100000">
                    <a:srgbClr val="008272"/>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6620" tIns="46620" rIns="55944" bIns="41964" numCol="1" rtlCol="0" anchor="ctr" anchorCtr="1" compatLnSpc="1">
              <a:prstTxWarp prst="textNoShape">
                <a:avLst/>
              </a:prstTxWarp>
            </a:bodyPr>
            <a:lstStyle/>
            <a:p>
              <a:pPr marL="231667" indent="-231667" algn="ctr" defTabSz="932351" fontAlgn="base">
                <a:lnSpc>
                  <a:spcPct val="90000"/>
                </a:lnSpc>
                <a:spcBef>
                  <a:spcPts val="643"/>
                </a:spcBef>
                <a:spcAft>
                  <a:spcPct val="0"/>
                </a:spcAft>
                <a:buClr>
                  <a:srgbClr val="FFFF99"/>
                </a:buClr>
                <a:buSzPct val="120000"/>
                <a:defRPr/>
              </a:pPr>
              <a:endParaRPr lang="en-US" altLang="zh-CN" sz="3264" b="1" i="1" kern="0" dirty="0">
                <a:solidFill>
                  <a:srgbClr val="FFFFFF"/>
                </a:solidFill>
              </a:endParaRPr>
            </a:p>
          </p:txBody>
        </p:sp>
        <p:sp>
          <p:nvSpPr>
            <p:cNvPr id="43" name="TextBox 42"/>
            <p:cNvSpPr txBox="1"/>
            <p:nvPr/>
          </p:nvSpPr>
          <p:spPr>
            <a:xfrm>
              <a:off x="3617789" y="4525118"/>
              <a:ext cx="2541375" cy="312073"/>
            </a:xfrm>
            <a:prstGeom prst="rect">
              <a:avLst/>
            </a:prstGeom>
            <a:noFill/>
          </p:spPr>
          <p:txBody>
            <a:bodyPr wrap="square" rtlCol="0">
              <a:spAutoFit/>
            </a:bodyPr>
            <a:lstStyle/>
            <a:p>
              <a:pPr algn="ctr"/>
              <a:r>
                <a:rPr lang="en-GB" sz="1428" b="1" dirty="0">
                  <a:solidFill>
                    <a:srgbClr val="FFFFFF"/>
                  </a:solidFill>
                  <a:effectLst>
                    <a:outerShdw blurRad="38100" dist="38100" dir="2700000" algn="tl">
                      <a:srgbClr val="000000">
                        <a:alpha val="43137"/>
                      </a:srgbClr>
                    </a:outerShdw>
                  </a:effectLst>
                  <a:ea typeface="Segoe UI" pitchFamily="34" charset="0"/>
                  <a:cs typeface="Segoe UI" pitchFamily="34" charset="0"/>
                </a:rPr>
                <a:t>Flexibility and choice </a:t>
              </a:r>
            </a:p>
          </p:txBody>
        </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4164" r="9941"/>
            <a:stretch/>
          </p:blipFill>
          <p:spPr>
            <a:xfrm>
              <a:off x="3667757" y="2446573"/>
              <a:ext cx="2491407" cy="1933698"/>
            </a:xfrm>
            <a:prstGeom prst="rect">
              <a:avLst/>
            </a:prstGeom>
            <a:ln w="15875">
              <a:solidFill>
                <a:schemeClr val="tx1">
                  <a:lumMod val="85000"/>
                  <a:lumOff val="15000"/>
                </a:schemeClr>
              </a:solidFill>
            </a:ln>
            <a:effectLst>
              <a:innerShdw blurRad="190500">
                <a:prstClr val="black">
                  <a:alpha val="85000"/>
                </a:prstClr>
              </a:innerShdw>
            </a:effectLst>
          </p:spPr>
        </p:pic>
      </p:grpSp>
      <p:grpSp>
        <p:nvGrpSpPr>
          <p:cNvPr id="21" name="Group 20"/>
          <p:cNvGrpSpPr/>
          <p:nvPr/>
        </p:nvGrpSpPr>
        <p:grpSpPr>
          <a:xfrm>
            <a:off x="2244502" y="2119946"/>
            <a:ext cx="2618674" cy="3971496"/>
            <a:chOff x="965201" y="2078566"/>
            <a:chExt cx="2567561" cy="3893977"/>
          </a:xfrm>
        </p:grpSpPr>
        <p:sp>
          <p:nvSpPr>
            <p:cNvPr id="45" name="Round Same Side Corner Rectangle 44"/>
            <p:cNvSpPr/>
            <p:nvPr/>
          </p:nvSpPr>
          <p:spPr bwMode="auto">
            <a:xfrm>
              <a:off x="977900" y="2078566"/>
              <a:ext cx="2554862" cy="3893977"/>
            </a:xfrm>
            <a:prstGeom prst="round2SameRect">
              <a:avLst>
                <a:gd name="adj1" fmla="val 245"/>
                <a:gd name="adj2" fmla="val 8699"/>
              </a:avLst>
            </a:prstGeom>
            <a:gradFill flip="none" rotWithShape="1">
              <a:gsLst>
                <a:gs pos="0">
                  <a:srgbClr val="000000"/>
                </a:gs>
                <a:gs pos="52000">
                  <a:srgbClr val="000000">
                    <a:alpha val="15000"/>
                  </a:srgbClr>
                </a:gs>
                <a:gs pos="100000">
                  <a:srgbClr val="FFFFFF">
                    <a:alpha val="7000"/>
                  </a:srgbClr>
                </a:gs>
              </a:gsLst>
              <a:lin ang="16200000" scaled="0"/>
              <a:tileRect/>
            </a:gradFill>
            <a:ln w="12700" cap="flat" cmpd="sng" algn="ctr">
              <a:gradFill>
                <a:gsLst>
                  <a:gs pos="0">
                    <a:srgbClr val="FFFFFF">
                      <a:alpha val="33000"/>
                    </a:srgbClr>
                  </a:gs>
                  <a:gs pos="50000">
                    <a:srgbClr val="FFFFFF">
                      <a:alpha val="0"/>
                    </a:srgbClr>
                  </a:gs>
                  <a:gs pos="100000">
                    <a:srgbClr val="008272"/>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6620" tIns="46620" rIns="55944" bIns="41964" numCol="1" rtlCol="0" anchor="ctr" anchorCtr="1" compatLnSpc="1">
              <a:prstTxWarp prst="textNoShape">
                <a:avLst/>
              </a:prstTxWarp>
            </a:bodyPr>
            <a:lstStyle/>
            <a:p>
              <a:pPr marL="231667" indent="-231667" algn="ctr" defTabSz="932351" fontAlgn="base">
                <a:lnSpc>
                  <a:spcPct val="90000"/>
                </a:lnSpc>
                <a:spcBef>
                  <a:spcPts val="643"/>
                </a:spcBef>
                <a:spcAft>
                  <a:spcPct val="0"/>
                </a:spcAft>
                <a:buClr>
                  <a:srgbClr val="FFFF99"/>
                </a:buClr>
                <a:buSzPct val="120000"/>
                <a:defRPr/>
              </a:pPr>
              <a:endParaRPr lang="en-US" altLang="zh-CN" sz="3264" b="1" i="1" kern="0" dirty="0">
                <a:solidFill>
                  <a:srgbClr val="FFFFFF"/>
                </a:solidFill>
              </a:endParaRPr>
            </a:p>
          </p:txBody>
        </p:sp>
        <p:sp>
          <p:nvSpPr>
            <p:cNvPr id="41" name="TextBox 40"/>
            <p:cNvSpPr txBox="1"/>
            <p:nvPr/>
          </p:nvSpPr>
          <p:spPr>
            <a:xfrm>
              <a:off x="965201" y="4525118"/>
              <a:ext cx="2554862" cy="531812"/>
            </a:xfrm>
            <a:prstGeom prst="rect">
              <a:avLst/>
            </a:prstGeom>
            <a:noFill/>
          </p:spPr>
          <p:txBody>
            <a:bodyPr wrap="square" rtlCol="0">
              <a:spAutoFit/>
            </a:bodyPr>
            <a:lstStyle/>
            <a:p>
              <a:pPr algn="ctr"/>
              <a:r>
                <a:rPr lang="en-GB" sz="1428" b="1" dirty="0">
                  <a:solidFill>
                    <a:srgbClr val="FFFFFF"/>
                  </a:solidFill>
                  <a:effectLst>
                    <a:outerShdw blurRad="38100" dist="38100" dir="2700000" algn="tl">
                      <a:srgbClr val="000000">
                        <a:alpha val="43137"/>
                      </a:srgbClr>
                    </a:outerShdw>
                  </a:effectLst>
                  <a:ea typeface="Segoe UI" pitchFamily="34" charset="0"/>
                  <a:cs typeface="Segoe UI" pitchFamily="34" charset="0"/>
                </a:rPr>
                <a:t>Massive scalability </a:t>
              </a:r>
              <a:br>
                <a:rPr lang="en-GB" sz="1428" b="1" dirty="0">
                  <a:solidFill>
                    <a:srgbClr val="FFFFFF"/>
                  </a:solidFill>
                  <a:effectLst>
                    <a:outerShdw blurRad="38100" dist="38100" dir="2700000" algn="tl">
                      <a:srgbClr val="000000">
                        <a:alpha val="43137"/>
                      </a:srgbClr>
                    </a:outerShdw>
                  </a:effectLst>
                  <a:ea typeface="Segoe UI" pitchFamily="34" charset="0"/>
                  <a:cs typeface="Segoe UI" pitchFamily="34" charset="0"/>
                </a:rPr>
              </a:br>
              <a:r>
                <a:rPr lang="en-GB" sz="1428" b="1" dirty="0">
                  <a:solidFill>
                    <a:srgbClr val="FFFFFF"/>
                  </a:solidFill>
                  <a:effectLst>
                    <a:outerShdw blurRad="38100" dist="38100" dir="2700000" algn="tl">
                      <a:srgbClr val="000000">
                        <a:alpha val="43137"/>
                      </a:srgbClr>
                    </a:outerShdw>
                  </a:effectLst>
                  <a:ea typeface="Segoe UI" pitchFamily="34" charset="0"/>
                  <a:cs typeface="Segoe UI" pitchFamily="34" charset="0"/>
                </a:rPr>
                <a:t>at a low cost</a:t>
              </a:r>
            </a:p>
          </p:txBody>
        </p:sp>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7463" r="5970"/>
            <a:stretch/>
          </p:blipFill>
          <p:spPr>
            <a:xfrm>
              <a:off x="1014093" y="2452875"/>
              <a:ext cx="2492010" cy="1919134"/>
            </a:xfrm>
            <a:prstGeom prst="rect">
              <a:avLst/>
            </a:prstGeom>
            <a:ln w="15875">
              <a:solidFill>
                <a:schemeClr val="tx1">
                  <a:lumMod val="85000"/>
                  <a:lumOff val="15000"/>
                </a:schemeClr>
              </a:solidFill>
            </a:ln>
            <a:effectLst>
              <a:innerShdw blurRad="190500">
                <a:prstClr val="black">
                  <a:alpha val="85000"/>
                </a:prstClr>
              </a:innerShdw>
            </a:effectLst>
          </p:spPr>
        </p:pic>
      </p:grpSp>
      <p:sp>
        <p:nvSpPr>
          <p:cNvPr id="2" name="Title 1"/>
          <p:cNvSpPr>
            <a:spLocks noGrp="1"/>
          </p:cNvSpPr>
          <p:nvPr>
            <p:ph type="title"/>
          </p:nvPr>
        </p:nvSpPr>
        <p:spPr>
          <a:xfrm>
            <a:off x="531948" y="233151"/>
            <a:ext cx="11370961" cy="762786"/>
          </a:xfrm>
        </p:spPr>
        <p:txBody>
          <a:bodyPr/>
          <a:lstStyle/>
          <a:p>
            <a:r>
              <a:rPr lang="en-US" dirty="0"/>
              <a:t>Microsoft </a:t>
            </a:r>
            <a:r>
              <a:rPr lang="en-US" dirty="0" smtClean="0"/>
              <a:t>Data Warehouse Vision</a:t>
            </a:r>
            <a:endParaRPr lang="en-US" dirty="0"/>
          </a:p>
        </p:txBody>
      </p:sp>
      <p:sp>
        <p:nvSpPr>
          <p:cNvPr id="44" name="TextBox 43"/>
          <p:cNvSpPr txBox="1"/>
          <p:nvPr/>
        </p:nvSpPr>
        <p:spPr>
          <a:xfrm>
            <a:off x="2294365" y="5464836"/>
            <a:ext cx="8111893" cy="470856"/>
          </a:xfrm>
          <a:prstGeom prst="rect">
            <a:avLst/>
          </a:prstGeom>
          <a:gradFill flip="none" rotWithShape="1">
            <a:gsLst>
              <a:gs pos="97917">
                <a:schemeClr val="bg1"/>
              </a:gs>
              <a:gs pos="52000">
                <a:srgbClr val="008272"/>
              </a:gs>
              <a:gs pos="0">
                <a:schemeClr val="bg1"/>
              </a:gs>
            </a:gsLst>
            <a:lin ang="0" scaled="1"/>
            <a:tileRect/>
          </a:gradFill>
          <a:ln>
            <a:gradFill>
              <a:gsLst>
                <a:gs pos="100000">
                  <a:srgbClr val="5B1616">
                    <a:alpha val="0"/>
                  </a:srgbClr>
                </a:gs>
                <a:gs pos="51000">
                  <a:srgbClr val="8D2323">
                    <a:alpha val="22000"/>
                  </a:srgbClr>
                </a:gs>
                <a:gs pos="0">
                  <a:srgbClr val="701C1C">
                    <a:alpha val="0"/>
                  </a:srgbClr>
                </a:gs>
              </a:gsLst>
              <a:lin ang="5400000" scaled="0"/>
            </a:gradFill>
          </a:ln>
          <a:effectLst>
            <a:outerShdw blurRad="177800" dist="63500" dir="6600000" algn="t" rotWithShape="0">
              <a:prstClr val="black">
                <a:alpha val="36000"/>
              </a:prstClr>
            </a:outerShdw>
          </a:effectLst>
          <a:scene3d>
            <a:camera prst="orthographicFront">
              <a:rot lat="0" lon="0" rev="0"/>
            </a:camera>
            <a:lightRig rig="glow" dir="t">
              <a:rot lat="0" lon="0" rev="0"/>
            </a:lightRig>
          </a:scene3d>
          <a:sp3d prstMaterial="flat">
            <a:contourClr>
              <a:schemeClr val="accent1">
                <a:satMod val="300000"/>
              </a:schemeClr>
            </a:contourClr>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sz="1400" i="0" u="none" strike="noStrike" kern="0" cap="none" spc="0" normalizeH="0" baseline="0">
                <a:ln>
                  <a:noFill/>
                </a:ln>
                <a:solidFill>
                  <a:sysClr val="window" lastClr="FFFFFF"/>
                </a:solidFill>
                <a:effectLst/>
                <a:uLnTx/>
                <a:uFillTx/>
                <a:latin typeface="Segoe UI" pitchFamily="34" charset="0"/>
                <a:ea typeface="Segoe UI" pitchFamily="34" charset="0"/>
                <a:cs typeface="Segoe UI" pitchFamily="34" charset="0"/>
              </a:defRPr>
            </a:lvl1pPr>
          </a:lstStyle>
          <a:p>
            <a:r>
              <a:rPr lang="en-GB" sz="1428" b="1" dirty="0"/>
              <a:t>Simplified data warehouse management</a:t>
            </a:r>
          </a:p>
        </p:txBody>
      </p:sp>
      <p:sp>
        <p:nvSpPr>
          <p:cNvPr id="24" name="Rectangle 23"/>
          <p:cNvSpPr/>
          <p:nvPr>
            <p:custDataLst>
              <p:tags r:id="rId1"/>
            </p:custDataLst>
          </p:nvPr>
        </p:nvSpPr>
        <p:spPr bwMode="auto">
          <a:xfrm>
            <a:off x="646441" y="1152264"/>
            <a:ext cx="11046910" cy="967681"/>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9945" tIns="46630" rIns="69945" bIns="46630" numCol="1" rtlCol="0" anchor="ctr" anchorCtr="0" compatLnSpc="1">
            <a:prstTxWarp prst="textNoShape">
              <a:avLst/>
            </a:prstTxWarp>
          </a:bodyPr>
          <a:lstStyle/>
          <a:p>
            <a:pPr algn="ctr"/>
            <a:r>
              <a:rPr lang="en-GB" sz="2856" i="1" dirty="0">
                <a:solidFill>
                  <a:srgbClr val="FFFFFF"/>
                </a:solidFill>
                <a:ea typeface="Segoe UI" pitchFamily="34" charset="0"/>
                <a:cs typeface="Segoe UI" pitchFamily="34" charset="0"/>
              </a:rPr>
              <a:t>Make SQL Server the </a:t>
            </a:r>
            <a:r>
              <a:rPr lang="en-GB" sz="2856" b="1" i="1" dirty="0">
                <a:solidFill>
                  <a:srgbClr val="FFFFFF"/>
                </a:solidFill>
                <a:ea typeface="Segoe UI" pitchFamily="34" charset="0"/>
                <a:cs typeface="Segoe UI" pitchFamily="34" charset="0"/>
              </a:rPr>
              <a:t>fastest</a:t>
            </a:r>
            <a:r>
              <a:rPr lang="en-GB" sz="2856" i="1" dirty="0">
                <a:solidFill>
                  <a:srgbClr val="FFFFFF"/>
                </a:solidFill>
                <a:ea typeface="Segoe UI" pitchFamily="34" charset="0"/>
                <a:cs typeface="Segoe UI" pitchFamily="34" charset="0"/>
              </a:rPr>
              <a:t> and </a:t>
            </a:r>
            <a:r>
              <a:rPr lang="en-GB" sz="2856" b="1" i="1" dirty="0">
                <a:solidFill>
                  <a:srgbClr val="FFFFFF"/>
                </a:solidFill>
                <a:ea typeface="Segoe UI" pitchFamily="34" charset="0"/>
                <a:cs typeface="Segoe UI" pitchFamily="34" charset="0"/>
              </a:rPr>
              <a:t>most affordable </a:t>
            </a:r>
            <a:r>
              <a:rPr lang="en-GB" sz="2856" i="1" dirty="0">
                <a:solidFill>
                  <a:srgbClr val="FFFFFF"/>
                </a:solidFill>
                <a:ea typeface="Segoe UI" pitchFamily="34" charset="0"/>
                <a:cs typeface="Segoe UI" pitchFamily="34" charset="0"/>
              </a:rPr>
              <a:t>database for </a:t>
            </a:r>
            <a:r>
              <a:rPr lang="en-GB" sz="2856" b="1" i="1" dirty="0">
                <a:solidFill>
                  <a:srgbClr val="FFFFFF"/>
                </a:solidFill>
                <a:ea typeface="Segoe UI" pitchFamily="34" charset="0"/>
                <a:cs typeface="Segoe UI" pitchFamily="34" charset="0"/>
              </a:rPr>
              <a:t>customers of all sizes.</a:t>
            </a:r>
            <a:endParaRPr lang="en-US" sz="2856" b="1" i="1" dirty="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56742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500"/>
                                        <p:tgtEl>
                                          <p:spTgt spid="23"/>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p:cTn id="19" dur="500" fill="hold"/>
                                        <p:tgtEl>
                                          <p:spTgt spid="44"/>
                                        </p:tgtEl>
                                        <p:attrNameLst>
                                          <p:attrName>ppt_w</p:attrName>
                                        </p:attrNameLst>
                                      </p:cBhvr>
                                      <p:tavLst>
                                        <p:tav tm="0">
                                          <p:val>
                                            <p:fltVal val="0"/>
                                          </p:val>
                                        </p:tav>
                                        <p:tav tm="100000">
                                          <p:val>
                                            <p:strVal val="#ppt_w"/>
                                          </p:val>
                                        </p:tav>
                                      </p:tavLst>
                                    </p:anim>
                                    <p:anim calcmode="lin" valueType="num">
                                      <p:cBhvr>
                                        <p:cTn id="20" dur="500" fill="hold"/>
                                        <p:tgtEl>
                                          <p:spTgt spid="44"/>
                                        </p:tgtEl>
                                        <p:attrNameLst>
                                          <p:attrName>ppt_h</p:attrName>
                                        </p:attrNameLst>
                                      </p:cBhvr>
                                      <p:tavLst>
                                        <p:tav tm="0">
                                          <p:val>
                                            <p:fltVal val="0"/>
                                          </p:val>
                                        </p:tav>
                                        <p:tav tm="100000">
                                          <p:val>
                                            <p:strVal val="#ppt_h"/>
                                          </p:val>
                                        </p:tav>
                                      </p:tavLst>
                                    </p:anim>
                                    <p:animEffect transition="in" filter="fade">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ags/tag10.xml><?xml version="1.0" encoding="utf-8"?>
<p:tagLst xmlns:a="http://schemas.openxmlformats.org/drawingml/2006/main" xmlns:r="http://schemas.openxmlformats.org/officeDocument/2006/relationships" xmlns:p="http://schemas.openxmlformats.org/presentationml/2006/main">
  <p:tag name="MT_TILE" val="YES"/>
</p:tagLst>
</file>

<file path=ppt/tags/tag11.xml><?xml version="1.0" encoding="utf-8"?>
<p:tagLst xmlns:a="http://schemas.openxmlformats.org/drawingml/2006/main" xmlns:r="http://schemas.openxmlformats.org/officeDocument/2006/relationships" xmlns:p="http://schemas.openxmlformats.org/presentationml/2006/main">
  <p:tag name="MT_TILE" val="YES"/>
</p:tagLst>
</file>

<file path=ppt/tags/tag12.xml><?xml version="1.0" encoding="utf-8"?>
<p:tagLst xmlns:a="http://schemas.openxmlformats.org/drawingml/2006/main" xmlns:r="http://schemas.openxmlformats.org/officeDocument/2006/relationships" xmlns:p="http://schemas.openxmlformats.org/presentationml/2006/main">
  <p:tag name="MT_TILE" val="YES"/>
</p:tagLst>
</file>

<file path=ppt/tags/tag13.xml><?xml version="1.0" encoding="utf-8"?>
<p:tagLst xmlns:a="http://schemas.openxmlformats.org/drawingml/2006/main" xmlns:r="http://schemas.openxmlformats.org/officeDocument/2006/relationships" xmlns:p="http://schemas.openxmlformats.org/presentationml/2006/main">
  <p:tag name="MT_TILE" val="YES"/>
</p:tagLst>
</file>

<file path=ppt/tags/tag14.xml><?xml version="1.0" encoding="utf-8"?>
<p:tagLst xmlns:a="http://schemas.openxmlformats.org/drawingml/2006/main" xmlns:r="http://schemas.openxmlformats.org/officeDocument/2006/relationships" xmlns:p="http://schemas.openxmlformats.org/presentationml/2006/main">
  <p:tag name="MT_TILE" val="YES"/>
</p:tagLst>
</file>

<file path=ppt/tags/tag15.xml><?xml version="1.0" encoding="utf-8"?>
<p:tagLst xmlns:a="http://schemas.openxmlformats.org/drawingml/2006/main" xmlns:r="http://schemas.openxmlformats.org/officeDocument/2006/relationships" xmlns:p="http://schemas.openxmlformats.org/presentationml/2006/main">
  <p:tag name="MT_TILE" val="YES"/>
</p:tagLst>
</file>

<file path=ppt/tags/tag16.xml><?xml version="1.0" encoding="utf-8"?>
<p:tagLst xmlns:a="http://schemas.openxmlformats.org/drawingml/2006/main" xmlns:r="http://schemas.openxmlformats.org/officeDocument/2006/relationships" xmlns:p="http://schemas.openxmlformats.org/presentationml/2006/main">
  <p:tag name="MT_TILE" val="YES"/>
</p:tagLst>
</file>

<file path=ppt/tags/tag17.xml><?xml version="1.0" encoding="utf-8"?>
<p:tagLst xmlns:a="http://schemas.openxmlformats.org/drawingml/2006/main" xmlns:r="http://schemas.openxmlformats.org/officeDocument/2006/relationships" xmlns:p="http://schemas.openxmlformats.org/presentationml/2006/main">
  <p:tag name="MT_TILE" val="YES"/>
</p:tagLst>
</file>

<file path=ppt/tags/tag18.xml><?xml version="1.0" encoding="utf-8"?>
<p:tagLst xmlns:a="http://schemas.openxmlformats.org/drawingml/2006/main" xmlns:r="http://schemas.openxmlformats.org/officeDocument/2006/relationships" xmlns:p="http://schemas.openxmlformats.org/presentationml/2006/main">
  <p:tag name="MT_TILE" val="YES"/>
</p:tagLst>
</file>

<file path=ppt/tags/tag19.xml><?xml version="1.0" encoding="utf-8"?>
<p:tagLst xmlns:a="http://schemas.openxmlformats.org/drawingml/2006/main" xmlns:r="http://schemas.openxmlformats.org/officeDocument/2006/relationships" xmlns:p="http://schemas.openxmlformats.org/presentationml/2006/main">
  <p:tag name="MT_TILE" val="YES"/>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adLp5CSddUyH2.S4SYXswQ"/>
</p:tagLst>
</file>

<file path=ppt/tags/tag20.xml><?xml version="1.0" encoding="utf-8"?>
<p:tagLst xmlns:a="http://schemas.openxmlformats.org/drawingml/2006/main" xmlns:r="http://schemas.openxmlformats.org/officeDocument/2006/relationships" xmlns:p="http://schemas.openxmlformats.org/presentationml/2006/main">
  <p:tag name="MT_TILE" val="YES"/>
</p:tagLst>
</file>

<file path=ppt/tags/tag21.xml><?xml version="1.0" encoding="utf-8"?>
<p:tagLst xmlns:a="http://schemas.openxmlformats.org/drawingml/2006/main" xmlns:r="http://schemas.openxmlformats.org/officeDocument/2006/relationships" xmlns:p="http://schemas.openxmlformats.org/presentationml/2006/main">
  <p:tag name="MT_TILE" val="YES"/>
</p:tagLst>
</file>

<file path=ppt/tags/tag22.xml><?xml version="1.0" encoding="utf-8"?>
<p:tagLst xmlns:a="http://schemas.openxmlformats.org/drawingml/2006/main" xmlns:r="http://schemas.openxmlformats.org/officeDocument/2006/relationships" xmlns:p="http://schemas.openxmlformats.org/presentationml/2006/main">
  <p:tag name="MT_TILE" val="YES"/>
</p:tagLst>
</file>

<file path=ppt/tags/tag23.xml><?xml version="1.0" encoding="utf-8"?>
<p:tagLst xmlns:a="http://schemas.openxmlformats.org/drawingml/2006/main" xmlns:r="http://schemas.openxmlformats.org/officeDocument/2006/relationships" xmlns:p="http://schemas.openxmlformats.org/presentationml/2006/main">
  <p:tag name="MT_TILE" val="YES"/>
</p:tagLst>
</file>

<file path=ppt/tags/tag24.xml><?xml version="1.0" encoding="utf-8"?>
<p:tagLst xmlns:a="http://schemas.openxmlformats.org/drawingml/2006/main" xmlns:r="http://schemas.openxmlformats.org/officeDocument/2006/relationships" xmlns:p="http://schemas.openxmlformats.org/presentationml/2006/main">
  <p:tag name="MT_TILE" val="YES"/>
</p:tagLst>
</file>

<file path=ppt/tags/tag25.xml><?xml version="1.0" encoding="utf-8"?>
<p:tagLst xmlns:a="http://schemas.openxmlformats.org/drawingml/2006/main" xmlns:r="http://schemas.openxmlformats.org/officeDocument/2006/relationships" xmlns:p="http://schemas.openxmlformats.org/presentationml/2006/main">
  <p:tag name="MT_TILE" val="YES"/>
</p:tagLst>
</file>

<file path=ppt/tags/tag26.xml><?xml version="1.0" encoding="utf-8"?>
<p:tagLst xmlns:a="http://schemas.openxmlformats.org/drawingml/2006/main" xmlns:r="http://schemas.openxmlformats.org/officeDocument/2006/relationships" xmlns:p="http://schemas.openxmlformats.org/presentationml/2006/main">
  <p:tag name="MT_TILE" val="YES"/>
</p:tagLst>
</file>

<file path=ppt/tags/tag27.xml><?xml version="1.0" encoding="utf-8"?>
<p:tagLst xmlns:a="http://schemas.openxmlformats.org/drawingml/2006/main" xmlns:r="http://schemas.openxmlformats.org/officeDocument/2006/relationships" xmlns:p="http://schemas.openxmlformats.org/presentationml/2006/main">
  <p:tag name="MT_TILE" val="YES"/>
</p:tagLst>
</file>

<file path=ppt/tags/tag28.xml><?xml version="1.0" encoding="utf-8"?>
<p:tagLst xmlns:a="http://schemas.openxmlformats.org/drawingml/2006/main" xmlns:r="http://schemas.openxmlformats.org/officeDocument/2006/relationships" xmlns:p="http://schemas.openxmlformats.org/presentationml/2006/main">
  <p:tag name="MT_TILE" val="YES"/>
</p:tagLst>
</file>

<file path=ppt/tags/tag29.xml><?xml version="1.0" encoding="utf-8"?>
<p:tagLst xmlns:a="http://schemas.openxmlformats.org/drawingml/2006/main" xmlns:r="http://schemas.openxmlformats.org/officeDocument/2006/relationships" xmlns:p="http://schemas.openxmlformats.org/presentationml/2006/main">
  <p:tag name="MT_TILE" val="YES"/>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adLp5CSddUyH2.S4SYXswQ"/>
</p:tagLst>
</file>

<file path=ppt/tags/tag30.xml><?xml version="1.0" encoding="utf-8"?>
<p:tagLst xmlns:a="http://schemas.openxmlformats.org/drawingml/2006/main" xmlns:r="http://schemas.openxmlformats.org/officeDocument/2006/relationships" xmlns:p="http://schemas.openxmlformats.org/presentationml/2006/main">
  <p:tag name="MT_TILE" val="YES"/>
</p:tagLst>
</file>

<file path=ppt/tags/tag31.xml><?xml version="1.0" encoding="utf-8"?>
<p:tagLst xmlns:a="http://schemas.openxmlformats.org/drawingml/2006/main" xmlns:r="http://schemas.openxmlformats.org/officeDocument/2006/relationships" xmlns:p="http://schemas.openxmlformats.org/presentationml/2006/main">
  <p:tag name="MT_TILE" val="YES"/>
</p:tagLst>
</file>

<file path=ppt/tags/tag4.xml><?xml version="1.0" encoding="utf-8"?>
<p:tagLst xmlns:a="http://schemas.openxmlformats.org/drawingml/2006/main" xmlns:r="http://schemas.openxmlformats.org/officeDocument/2006/relationships" xmlns:p="http://schemas.openxmlformats.org/presentationml/2006/main">
  <p:tag name="MT_TILE" val="YES"/>
</p:tagLst>
</file>

<file path=ppt/tags/tag5.xml><?xml version="1.0" encoding="utf-8"?>
<p:tagLst xmlns:a="http://schemas.openxmlformats.org/drawingml/2006/main" xmlns:r="http://schemas.openxmlformats.org/officeDocument/2006/relationships" xmlns:p="http://schemas.openxmlformats.org/presentationml/2006/main">
  <p:tag name="MT_TILE" val="YES"/>
</p:tagLst>
</file>

<file path=ppt/tags/tag6.xml><?xml version="1.0" encoding="utf-8"?>
<p:tagLst xmlns:a="http://schemas.openxmlformats.org/drawingml/2006/main" xmlns:r="http://schemas.openxmlformats.org/officeDocument/2006/relationships" xmlns:p="http://schemas.openxmlformats.org/presentationml/2006/main">
  <p:tag name="MT_TILE" val="YES"/>
</p:tagLst>
</file>

<file path=ppt/tags/tag7.xml><?xml version="1.0" encoding="utf-8"?>
<p:tagLst xmlns:a="http://schemas.openxmlformats.org/drawingml/2006/main" xmlns:r="http://schemas.openxmlformats.org/officeDocument/2006/relationships" xmlns:p="http://schemas.openxmlformats.org/presentationml/2006/main">
  <p:tag name="MT_TILE" val="YES"/>
</p:tagLst>
</file>

<file path=ppt/tags/tag8.xml><?xml version="1.0" encoding="utf-8"?>
<p:tagLst xmlns:a="http://schemas.openxmlformats.org/drawingml/2006/main" xmlns:r="http://schemas.openxmlformats.org/officeDocument/2006/relationships" xmlns:p="http://schemas.openxmlformats.org/presentationml/2006/main">
  <p:tag name="MT_TILE" val="YES"/>
</p:tagLst>
</file>

<file path=ppt/tags/tag9.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E14 Speaker PPT Template_v02.potx" id="{1DC5CB81-1092-4D98-82FC-5A51789E423C}" vid="{8D4EAD8D-F2B6-4BBA-B857-867178C2DA62}"/>
    </a:ext>
  </a:extLst>
</a:theme>
</file>

<file path=ppt/theme/theme2.xml><?xml version="1.0" encoding="utf-8"?>
<a:theme xmlns:a="http://schemas.openxmlformats.org/drawingml/2006/main" name="1_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E14 Speaker PPT Template.potx [Read-Only]" id="{91023C72-4903-4E25-90E4-7AA5C2381173}" vid="{12F682FB-5647-4FF5-BF3E-CFE6A2FD4011}"/>
    </a:ext>
  </a:extLst>
</a:theme>
</file>

<file path=ppt/theme/theme3.xml><?xml version="1.0" encoding="utf-8"?>
<a:theme xmlns:a="http://schemas.openxmlformats.org/drawingml/2006/main" name="2_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4.xml><?xml version="1.0" encoding="utf-8"?>
<a:theme xmlns:a="http://schemas.openxmlformats.org/drawingml/2006/main" name="3_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B 2013 colors">
    <a:dk1>
      <a:srgbClr val="000000"/>
    </a:dk1>
    <a:lt1>
      <a:srgbClr val="FFFFFF"/>
    </a:lt1>
    <a:dk2>
      <a:srgbClr val="505050"/>
    </a:dk2>
    <a:lt2>
      <a:srgbClr val="D2D2D2"/>
    </a:lt2>
    <a:accent1>
      <a:srgbClr val="0072C6"/>
    </a:accent1>
    <a:accent2>
      <a:srgbClr val="008272"/>
    </a:accent2>
    <a:accent3>
      <a:srgbClr val="68217A"/>
    </a:accent3>
    <a:accent4>
      <a:srgbClr val="DC3C00"/>
    </a:accent4>
    <a:accent5>
      <a:srgbClr val="FF8C00"/>
    </a:accent5>
    <a:accent6>
      <a:srgbClr val="00BCF2"/>
    </a:accent6>
    <a:hlink>
      <a:srgbClr val="505050"/>
    </a:hlink>
    <a:folHlink>
      <a:srgbClr val="505050"/>
    </a:folHlink>
  </a:clrScheme>
  <a:fontScheme name="STB-2013-Segoe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Franz Robeller; John Plummer; Lionel Pénuchot</External_x0020_Speaker>
    <Session_x0020_Code xmlns="e36bfbf9-5e42-489c-a259-4c54eb22cb57">DBI-B310</Session_x0020_Code>
    <Presentation_x0020_Date xmlns="e36bfbf9-5e42-489c-a259-4c54eb22cb57">2014-10-29T00:00:00+01:00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http://purl.org/dc/dcmitype/"/>
    <ds:schemaRef ds:uri="230e9df3-be65-4c73-a93b-d1236ebd677e"/>
    <ds:schemaRef ds:uri="e36bfbf9-5e42-489c-a259-4c54eb22cb57"/>
    <ds:schemaRef ds:uri="http://schemas.microsoft.com/office/2006/documentManagement/types"/>
    <ds:schemaRef ds:uri="http://purl.org/dc/elements/1.1/"/>
    <ds:schemaRef ds:uri="http://schemas.microsoft.com/office/infopath/2007/PartnerControls"/>
    <ds:schemaRef ds:uri="http://schemas.microsoft.com/sharepoint/v3"/>
    <ds:schemaRef ds:uri="http://schemas.microsoft.com/office/2006/metadata/properties"/>
    <ds:schemaRef ds:uri="http://www.w3.org/XML/1998/namespace"/>
    <ds:schemaRef ds:uri="http://purl.org/dc/terms/"/>
    <ds:schemaRef ds:uri="http://schemas.openxmlformats.org/package/2006/metadata/core-properties"/>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Template>
  <TotalTime>6</TotalTime>
  <Words>6607</Words>
  <Application>Microsoft Office PowerPoint</Application>
  <PresentationFormat>Custom</PresentationFormat>
  <Paragraphs>828</Paragraphs>
  <Slides>49</Slides>
  <Notes>47</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49</vt:i4>
      </vt:variant>
    </vt:vector>
  </HeadingPairs>
  <TitlesOfParts>
    <vt:vector size="66" baseType="lpstr">
      <vt:lpstr>Arial</vt:lpstr>
      <vt:lpstr>Arial Narrow</vt:lpstr>
      <vt:lpstr>Calibri</vt:lpstr>
      <vt:lpstr>Consolas</vt:lpstr>
      <vt:lpstr>Segoe</vt:lpstr>
      <vt:lpstr>Segoe Light</vt:lpstr>
      <vt:lpstr>Segoe UI</vt:lpstr>
      <vt:lpstr>Segoe UI Light</vt:lpstr>
      <vt:lpstr>Segoe UI Semibold</vt:lpstr>
      <vt:lpstr>Segoe WP Semibold</vt:lpstr>
      <vt:lpstr>Times New Roman</vt:lpstr>
      <vt:lpstr>Wingdings</vt:lpstr>
      <vt:lpstr>Wingdings 2</vt:lpstr>
      <vt:lpstr>TEE14 Speaker PPT Template</vt:lpstr>
      <vt:lpstr>1_TEE14 Speaker PPT Template</vt:lpstr>
      <vt:lpstr>2_TEE14 Speaker PPT Template</vt:lpstr>
      <vt:lpstr>3_TEE14 Speaker PPT Template</vt:lpstr>
      <vt:lpstr>PowerPoint Presentation</vt:lpstr>
      <vt:lpstr>Analytics Platform System Overview (APS)</vt:lpstr>
      <vt:lpstr>The World of Data HAS CHANGED</vt:lpstr>
      <vt:lpstr>New World of Big Data &amp; DW – Yet another ‘Hype’?</vt:lpstr>
      <vt:lpstr>PowerPoint Presentation</vt:lpstr>
      <vt:lpstr>Global Trends</vt:lpstr>
      <vt:lpstr>Internet of Things (IoT) - Definition</vt:lpstr>
      <vt:lpstr>Impact on the Traditional Data Warehouse</vt:lpstr>
      <vt:lpstr>Microsoft Data Warehouse Vision</vt:lpstr>
      <vt:lpstr>The Modern Data Warehouse</vt:lpstr>
      <vt:lpstr>Introducing Microsoft Analytics Platform System</vt:lpstr>
      <vt:lpstr>Microsoft Data Warehousing Solutions</vt:lpstr>
      <vt:lpstr>Gartner Magic Quadrant Leader</vt:lpstr>
      <vt:lpstr>PowerPoint Presentation</vt:lpstr>
      <vt:lpstr>Scale out relational data to petabytes</vt:lpstr>
      <vt:lpstr>Scale out non-relational data</vt:lpstr>
      <vt:lpstr>PowerPoint Presentation</vt:lpstr>
      <vt:lpstr>Hardware and Software Engineered Together</vt:lpstr>
      <vt:lpstr>Microsoft Analytics Platform System</vt:lpstr>
      <vt:lpstr>Hadoop Alone is NOT the Answer to All Challenges</vt:lpstr>
      <vt:lpstr>APS Delivers Enterprise-Ready Hadoop with HDInsight</vt:lpstr>
      <vt:lpstr>Connecting Islands of Data with PolyBase</vt:lpstr>
      <vt:lpstr>Microsoft Analytics Platform System</vt:lpstr>
      <vt:lpstr>Clustered Columnstore Index</vt:lpstr>
      <vt:lpstr>Updatable Columnstore Index</vt:lpstr>
      <vt:lpstr>Distributed Parallel Query Execution</vt:lpstr>
      <vt:lpstr>Distributed Data Warehouse Architectures</vt:lpstr>
      <vt:lpstr>Demo</vt:lpstr>
      <vt:lpstr>Microsoft Analytics Platform System</vt:lpstr>
      <vt:lpstr>Lowest Price Per TB for Data Warehouse Appliances</vt:lpstr>
      <vt:lpstr>Introducing the Microsoft Analytics Platform System</vt:lpstr>
      <vt:lpstr>Hardware Architecture Overview (PDW+HDI)</vt:lpstr>
      <vt:lpstr>Virtual Machine Architecture Overview (PDW Region)</vt:lpstr>
      <vt:lpstr>Virtual Machine Architecture Overview (HDI Region)</vt:lpstr>
      <vt:lpstr>Failover Functionality</vt:lpstr>
      <vt:lpstr>Replace Node</vt:lpstr>
      <vt:lpstr>Add Unit: Scaling from 2 to 56 Nodes</vt:lpstr>
      <vt:lpstr>Minimum Topology: PDW Region only</vt:lpstr>
      <vt:lpstr>Minimum Topology: PDW + HDI Region</vt:lpstr>
      <vt:lpstr>Seamlessly Add Capacity</vt:lpstr>
      <vt:lpstr>Scaling Out Your Data to Petabytes</vt:lpstr>
      <vt:lpstr>Internet of Things (IoT) - Microsoft</vt:lpstr>
      <vt:lpstr>Related content</vt:lpstr>
      <vt:lpstr>PowerPoint Presentation</vt:lpstr>
      <vt:lpstr>DBI Track resources</vt:lpstr>
      <vt:lpstr>Resources</vt:lpstr>
      <vt:lpstr>Please Complete An Evaluation Form Your input is important!</vt:lpstr>
      <vt:lpstr>Evaluate this session</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Analytics Platform System Overview</dc:title>
  <dc:subject>TechEd 2014</dc:subject>
  <dc:creator>Shows</dc:creator>
  <cp:keywords/>
  <dc:description>Template: Jordan Cayabyab, Artitudes Design
Formatting: 
Audience Type:</dc:description>
  <cp:lastModifiedBy>Shows</cp:lastModifiedBy>
  <cp:revision>6</cp:revision>
  <dcterms:created xsi:type="dcterms:W3CDTF">2014-10-26T07:51:43Z</dcterms:created>
  <dcterms:modified xsi:type="dcterms:W3CDTF">2014-10-29T09:49:18Z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