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7"/>
  </p:notesMasterIdLst>
  <p:handoutMasterIdLst>
    <p:handoutMasterId r:id="rId48"/>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8" r:id="rId43"/>
    <p:sldId id="299" r:id="rId44"/>
    <p:sldId id="300" r:id="rId45"/>
    <p:sldId id="297" r:id="rId4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8"/>
            <p14:sldId id="299"/>
            <p14:sldId id="300"/>
            <p14:sldId id="297"/>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788"/>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0765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37397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90932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9531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197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35428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7132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14694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15993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FECC79FE-85B8-4CC8-92C9-E05D193F58DB}"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31420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47217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64632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FECC79FE-85B8-4CC8-92C9-E05D193F58DB}"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85456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71500"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defTabSz="932742">
              <a:defRPr/>
            </a:pPr>
            <a:fld id="{E74353ED-ACB2-44BF-A903-985B0AF962B7}" type="datetime1">
              <a:rPr lang="en-US" smtClean="0">
                <a:solidFill>
                  <a:prstClr val="black"/>
                </a:solidFill>
                <a:latin typeface="Segoe UI" pitchFamily="34" charset="0"/>
              </a:rPr>
              <a:pPr defTabSz="932742">
                <a:defRPr/>
              </a:pPr>
              <a:t>10/30/2014</a:t>
            </a:fld>
            <a:endParaRPr lang="en-US" dirty="0">
              <a:solidFill>
                <a:prstClr val="black"/>
              </a:solidFill>
              <a:latin typeface="Segoe UI" pitchFamily="34" charset="0"/>
            </a:endParaRPr>
          </a:p>
        </p:txBody>
      </p:sp>
      <p:sp>
        <p:nvSpPr>
          <p:cNvPr id="6" name="Slide Number Placeholder 5"/>
          <p:cNvSpPr>
            <a:spLocks noGrp="1"/>
          </p:cNvSpPr>
          <p:nvPr>
            <p:ph type="sldNum" sz="quarter" idx="12"/>
          </p:nvPr>
        </p:nvSpPr>
        <p:spPr/>
        <p:txBody>
          <a:bodyPr/>
          <a:lstStyle/>
          <a:p>
            <a:pPr defTabSz="932742">
              <a:defRPr/>
            </a:pPr>
            <a:fld id="{B4008EB6-D09E-4580-8CD6-DDB14511944F}" type="slidenum">
              <a:rPr lang="en-US" smtClean="0">
                <a:solidFill>
                  <a:prstClr val="black"/>
                </a:solidFill>
                <a:latin typeface="Segoe UI" pitchFamily="34" charset="0"/>
              </a:rPr>
              <a:pPr defTabSz="932742">
                <a:defRPr/>
              </a:pPr>
              <a:t>39</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389789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2145441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52822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004285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2961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71456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1172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4696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4066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6831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3029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1227"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71954" y="254199"/>
            <a:ext cx="11255765" cy="1165754"/>
          </a:xfrm>
        </p:spPr>
        <p:txBody>
          <a:bodyPr lIns="0"/>
          <a:lstStyle>
            <a:lvl1pPr algn="l">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621824" y="6061922"/>
            <a:ext cx="9741905" cy="310868"/>
          </a:xfrm>
        </p:spPr>
        <p:txBody>
          <a:bodyPr>
            <a:noAutofit/>
          </a:bodyPr>
          <a:lstStyle>
            <a:lvl1pPr marL="0" indent="0">
              <a:lnSpc>
                <a:spcPts val="1380"/>
              </a:lnSpc>
              <a:spcBef>
                <a:spcPts val="0"/>
              </a:spcBef>
              <a:spcAft>
                <a:spcPts val="0"/>
              </a:spcAft>
              <a:buNone/>
              <a:defRPr sz="1074" spc="-31" baseline="0"/>
            </a:lvl1pPr>
            <a:lvl2pPr marL="350610" indent="0">
              <a:buNone/>
              <a:defRPr sz="920"/>
            </a:lvl2pPr>
            <a:lvl3pPr marL="701219" indent="0">
              <a:buNone/>
              <a:defRPr sz="767"/>
            </a:lvl3pPr>
            <a:lvl4pPr marL="1051829" indent="0">
              <a:buNone/>
              <a:defRPr sz="690"/>
            </a:lvl4pPr>
            <a:lvl5pPr marL="1402439" indent="0">
              <a:buNone/>
              <a:defRPr sz="690"/>
            </a:lvl5pPr>
            <a:lvl6pPr marL="1753048" indent="0">
              <a:buNone/>
              <a:defRPr sz="690"/>
            </a:lvl6pPr>
            <a:lvl7pPr marL="2103658" indent="0">
              <a:buNone/>
              <a:defRPr sz="690"/>
            </a:lvl7pPr>
            <a:lvl8pPr marL="2454268" indent="0">
              <a:buNone/>
              <a:defRPr sz="690"/>
            </a:lvl8pPr>
            <a:lvl9pPr marL="2804877" indent="0">
              <a:buNone/>
              <a:defRPr sz="690"/>
            </a:lvl9pPr>
          </a:lstStyle>
          <a:p>
            <a:pPr lvl="0"/>
            <a:r>
              <a:rPr lang="en-US" smtClean="0"/>
              <a:t>Click to edit Master text styles</a:t>
            </a:r>
          </a:p>
        </p:txBody>
      </p:sp>
      <p:sp>
        <p:nvSpPr>
          <p:cNvPr id="15" name="Content Placeholder 14"/>
          <p:cNvSpPr>
            <a:spLocks noGrp="1"/>
          </p:cNvSpPr>
          <p:nvPr>
            <p:ph sz="quarter" idx="18"/>
          </p:nvPr>
        </p:nvSpPr>
        <p:spPr>
          <a:xfrm>
            <a:off x="626614" y="1840921"/>
            <a:ext cx="9764443" cy="4221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57861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 id="2147484284"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hyperlink" Target="azure.microsoft.com" TargetMode="External"/><Relationship Id="rId3" Type="http://schemas.openxmlformats.org/officeDocument/2006/relationships/image" Target="../media/image2.png"/><Relationship Id="rId7" Type="http://schemas.openxmlformats.org/officeDocument/2006/relationships/hyperlink" Target="http://azure.microsoft.com/en-us/trial/get-started-machine-learning/"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hyperlink" Target="http://www.microsoftvirtualacademy.com/" TargetMode="External"/><Relationship Id="rId5" Type="http://schemas.openxmlformats.org/officeDocument/2006/relationships/hyperlink" Target="http://www.amazon.com/Introducing-Microsoft-SQL-Server-2014-ebook/dp/B00JYE19U8/ref=sr_1_1?s=digital-text&amp;ie=UTF8&amp;qid=1414405512&amp;sr=1-1&amp;keywords=sql+server+2014" TargetMode="External"/><Relationship Id="rId4" Type="http://schemas.openxmlformats.org/officeDocument/2006/relationships/hyperlink" Target="http://www.microsoft.com/sqlserv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hyperlink" Target="http://microsoft.com/msdn"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hyperlink" Target="http://channel9.msdn.com/Events/TechEd" TargetMode="External"/><Relationship Id="rId4" Type="http://schemas.openxmlformats.org/officeDocument/2006/relationships/hyperlink" Target="http://microsoft.com/techne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emf"/><Relationship Id="rId3" Type="http://schemas.openxmlformats.org/officeDocument/2006/relationships/image" Target="../media/image14.png"/><Relationship Id="rId7" Type="http://schemas.openxmlformats.org/officeDocument/2006/relationships/image" Target="../media/image18.emf"/><Relationship Id="rId12"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5" Type="http://schemas.openxmlformats.org/officeDocument/2006/relationships/image" Target="../media/image2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emf"/></Relationships>
</file>

<file path=ppt/slides/_rels/slide8.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emf"/><Relationship Id="rId3" Type="http://schemas.openxmlformats.org/officeDocument/2006/relationships/image" Target="../media/image14.png"/><Relationship Id="rId7" Type="http://schemas.openxmlformats.org/officeDocument/2006/relationships/image" Target="../media/image18.emf"/><Relationship Id="rId12"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5" Type="http://schemas.openxmlformats.org/officeDocument/2006/relationships/image" Target="../media/image2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emf"/></Relationships>
</file>

<file path=ppt/slides/_rels/slide9.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emf"/><Relationship Id="rId3" Type="http://schemas.openxmlformats.org/officeDocument/2006/relationships/image" Target="../media/image14.png"/><Relationship Id="rId7" Type="http://schemas.openxmlformats.org/officeDocument/2006/relationships/image" Target="../media/image18.emf"/><Relationship Id="rId12"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5" Type="http://schemas.openxmlformats.org/officeDocument/2006/relationships/image" Target="../media/image2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7304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457939"/>
            <a:ext cx="12436475" cy="5123877"/>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191" name="Straight Arrow Connector 190"/>
          <p:cNvCxnSpPr/>
          <p:nvPr/>
        </p:nvCxnSpPr>
        <p:spPr>
          <a:xfrm>
            <a:off x="7326964" y="5026472"/>
            <a:ext cx="2332741" cy="4304"/>
          </a:xfrm>
          <a:prstGeom prst="straightConnector1">
            <a:avLst/>
          </a:prstGeom>
          <a:noFill/>
          <a:ln w="41275" cap="flat" cmpd="sng" algn="ctr">
            <a:solidFill>
              <a:sysClr val="window" lastClr="FFFFFF">
                <a:lumMod val="65000"/>
              </a:sysClr>
            </a:solidFill>
            <a:prstDash val="solid"/>
            <a:miter lim="800000"/>
            <a:tailEnd type="triangle"/>
          </a:ln>
          <a:effectLst/>
        </p:spPr>
      </p:cxnSp>
      <p:sp>
        <p:nvSpPr>
          <p:cNvPr id="192" name="Rectangle 191"/>
          <p:cNvSpPr/>
          <p:nvPr/>
        </p:nvSpPr>
        <p:spPr>
          <a:xfrm>
            <a:off x="10112718" y="2923465"/>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BI Tools</a:t>
            </a:r>
            <a:endParaRPr lang="en-US" sz="816" kern="0" dirty="0" smtClean="0">
              <a:solidFill>
                <a:prstClr val="black">
                  <a:lumMod val="50000"/>
                  <a:lumOff val="50000"/>
                </a:prstClr>
              </a:solidFill>
              <a:latin typeface="Calibri" panose="020F0502020204030204"/>
            </a:endParaRPr>
          </a:p>
        </p:txBody>
      </p:sp>
      <p:sp>
        <p:nvSpPr>
          <p:cNvPr id="251" name="Rectangle 250"/>
          <p:cNvSpPr/>
          <p:nvPr/>
        </p:nvSpPr>
        <p:spPr>
          <a:xfrm>
            <a:off x="10112718" y="3362066"/>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Data Marts</a:t>
            </a:r>
            <a:endParaRPr lang="en-US" sz="816" kern="0" dirty="0" smtClean="0">
              <a:solidFill>
                <a:prstClr val="black">
                  <a:lumMod val="50000"/>
                  <a:lumOff val="50000"/>
                </a:prstClr>
              </a:solidFill>
              <a:latin typeface="Calibri" panose="020F0502020204030204"/>
            </a:endParaRPr>
          </a:p>
        </p:txBody>
      </p:sp>
      <p:sp>
        <p:nvSpPr>
          <p:cNvPr id="252" name="Rectangle 251"/>
          <p:cNvSpPr/>
          <p:nvPr/>
        </p:nvSpPr>
        <p:spPr>
          <a:xfrm>
            <a:off x="10112718" y="3819267"/>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Data Lake(s)</a:t>
            </a:r>
            <a:endParaRPr lang="en-US" sz="816" kern="0" dirty="0" smtClean="0">
              <a:solidFill>
                <a:prstClr val="black">
                  <a:lumMod val="50000"/>
                  <a:lumOff val="50000"/>
                </a:prstClr>
              </a:solidFill>
              <a:latin typeface="Calibri" panose="020F0502020204030204"/>
            </a:endParaRPr>
          </a:p>
        </p:txBody>
      </p:sp>
      <p:sp>
        <p:nvSpPr>
          <p:cNvPr id="253" name="Freeform 252"/>
          <p:cNvSpPr/>
          <p:nvPr/>
        </p:nvSpPr>
        <p:spPr>
          <a:xfrm>
            <a:off x="11189977" y="3852871"/>
            <a:ext cx="230231" cy="376678"/>
          </a:xfrm>
          <a:custGeom>
            <a:avLst/>
            <a:gdLst>
              <a:gd name="connsiteX0" fmla="*/ 1275312 w 3118060"/>
              <a:gd name="connsiteY0" fmla="*/ 346461 h 5407996"/>
              <a:gd name="connsiteX1" fmla="*/ 213130 w 3118060"/>
              <a:gd name="connsiteY1" fmla="*/ 725151 h 5407996"/>
              <a:gd name="connsiteX2" fmla="*/ 434803 w 3118060"/>
              <a:gd name="connsiteY2" fmla="*/ 1935115 h 5407996"/>
              <a:gd name="connsiteX3" fmla="*/ 694 w 3118060"/>
              <a:gd name="connsiteY3" fmla="*/ 2960351 h 5407996"/>
              <a:gd name="connsiteX4" fmla="*/ 554875 w 3118060"/>
              <a:gd name="connsiteY4" fmla="*/ 3763915 h 5407996"/>
              <a:gd name="connsiteX5" fmla="*/ 425566 w 3118060"/>
              <a:gd name="connsiteY5" fmla="*/ 4161079 h 5407996"/>
              <a:gd name="connsiteX6" fmla="*/ 591821 w 3118060"/>
              <a:gd name="connsiteY6" fmla="*/ 4447406 h 5407996"/>
              <a:gd name="connsiteX7" fmla="*/ 333203 w 3118060"/>
              <a:gd name="connsiteY7" fmla="*/ 4659842 h 5407996"/>
              <a:gd name="connsiteX8" fmla="*/ 83821 w 3118060"/>
              <a:gd name="connsiteY8" fmla="*/ 5075479 h 5407996"/>
              <a:gd name="connsiteX9" fmla="*/ 351675 w 3118060"/>
              <a:gd name="connsiteY9" fmla="*/ 5334097 h 5407996"/>
              <a:gd name="connsiteX10" fmla="*/ 628766 w 3118060"/>
              <a:gd name="connsiteY10" fmla="*/ 5324861 h 5407996"/>
              <a:gd name="connsiteX11" fmla="*/ 767312 w 3118060"/>
              <a:gd name="connsiteY11" fmla="*/ 5177079 h 5407996"/>
              <a:gd name="connsiteX12" fmla="*/ 1303021 w 3118060"/>
              <a:gd name="connsiteY12" fmla="*/ 5407988 h 5407996"/>
              <a:gd name="connsiteX13" fmla="*/ 1580112 w 3118060"/>
              <a:gd name="connsiteY13" fmla="*/ 5167842 h 5407996"/>
              <a:gd name="connsiteX14" fmla="*/ 1820257 w 3118060"/>
              <a:gd name="connsiteY14" fmla="*/ 5195551 h 5407996"/>
              <a:gd name="connsiteX15" fmla="*/ 2143530 w 3118060"/>
              <a:gd name="connsiteY15" fmla="*/ 5306388 h 5407996"/>
              <a:gd name="connsiteX16" fmla="*/ 2282075 w 3118060"/>
              <a:gd name="connsiteY16" fmla="*/ 5084715 h 5407996"/>
              <a:gd name="connsiteX17" fmla="*/ 2780839 w 3118060"/>
              <a:gd name="connsiteY17" fmla="*/ 4696788 h 5407996"/>
              <a:gd name="connsiteX18" fmla="*/ 2974803 w 3118060"/>
              <a:gd name="connsiteY18" fmla="*/ 4105661 h 5407996"/>
              <a:gd name="connsiteX19" fmla="*/ 3104112 w 3118060"/>
              <a:gd name="connsiteY19" fmla="*/ 3653079 h 5407996"/>
              <a:gd name="connsiteX20" fmla="*/ 2633057 w 3118060"/>
              <a:gd name="connsiteY20" fmla="*/ 3237442 h 5407996"/>
              <a:gd name="connsiteX21" fmla="*/ 2633057 w 3118060"/>
              <a:gd name="connsiteY21" fmla="*/ 2821806 h 5407996"/>
              <a:gd name="connsiteX22" fmla="*/ 2623821 w 3118060"/>
              <a:gd name="connsiteY22" fmla="*/ 2461588 h 5407996"/>
              <a:gd name="connsiteX23" fmla="*/ 2494512 w 3118060"/>
              <a:gd name="connsiteY23" fmla="*/ 2184497 h 5407996"/>
              <a:gd name="connsiteX24" fmla="*/ 2522221 w 3118060"/>
              <a:gd name="connsiteY24" fmla="*/ 1981297 h 5407996"/>
              <a:gd name="connsiteX25" fmla="*/ 2993275 w 3118060"/>
              <a:gd name="connsiteY25" fmla="*/ 1020715 h 5407996"/>
              <a:gd name="connsiteX26" fmla="*/ 2614584 w 3118060"/>
              <a:gd name="connsiteY26" fmla="*/ 115551 h 5407996"/>
              <a:gd name="connsiteX27" fmla="*/ 2411384 w 3118060"/>
              <a:gd name="connsiteY27" fmla="*/ 23188 h 5407996"/>
              <a:gd name="connsiteX28" fmla="*/ 2282075 w 3118060"/>
              <a:gd name="connsiteY28" fmla="*/ 217151 h 5407996"/>
              <a:gd name="connsiteX29" fmla="*/ 2272839 w 3118060"/>
              <a:gd name="connsiteY29" fmla="*/ 485006 h 5407996"/>
              <a:gd name="connsiteX30" fmla="*/ 1884912 w 3118060"/>
              <a:gd name="connsiteY30" fmla="*/ 337224 h 5407996"/>
              <a:gd name="connsiteX31" fmla="*/ 1737130 w 3118060"/>
              <a:gd name="connsiteY31" fmla="*/ 198679 h 5407996"/>
              <a:gd name="connsiteX32" fmla="*/ 1515457 w 3118060"/>
              <a:gd name="connsiteY32" fmla="*/ 87842 h 5407996"/>
              <a:gd name="connsiteX33" fmla="*/ 1275312 w 3118060"/>
              <a:gd name="connsiteY33" fmla="*/ 87842 h 5407996"/>
              <a:gd name="connsiteX34" fmla="*/ 1210657 w 3118060"/>
              <a:gd name="connsiteY34" fmla="*/ 152497 h 5407996"/>
              <a:gd name="connsiteX35" fmla="*/ 1330730 w 3118060"/>
              <a:gd name="connsiteY35" fmla="*/ 318751 h 5407996"/>
              <a:gd name="connsiteX36" fmla="*/ 1275312 w 3118060"/>
              <a:gd name="connsiteY36" fmla="*/ 346461 h 54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8060" h="5407996">
                <a:moveTo>
                  <a:pt x="1275312" y="346461"/>
                </a:moveTo>
                <a:cubicBezTo>
                  <a:pt x="1089046" y="414194"/>
                  <a:pt x="353215" y="460375"/>
                  <a:pt x="213130" y="725151"/>
                </a:cubicBezTo>
                <a:cubicBezTo>
                  <a:pt x="73045" y="989927"/>
                  <a:pt x="470209" y="1562582"/>
                  <a:pt x="434803" y="1935115"/>
                </a:cubicBezTo>
                <a:cubicBezTo>
                  <a:pt x="399397" y="2307648"/>
                  <a:pt x="-19318" y="2655551"/>
                  <a:pt x="694" y="2960351"/>
                </a:cubicBezTo>
                <a:cubicBezTo>
                  <a:pt x="20706" y="3265151"/>
                  <a:pt x="484063" y="3563794"/>
                  <a:pt x="554875" y="3763915"/>
                </a:cubicBezTo>
                <a:cubicBezTo>
                  <a:pt x="625687" y="3964036"/>
                  <a:pt x="419408" y="4047164"/>
                  <a:pt x="425566" y="4161079"/>
                </a:cubicBezTo>
                <a:cubicBezTo>
                  <a:pt x="431724" y="4274994"/>
                  <a:pt x="607215" y="4364279"/>
                  <a:pt x="591821" y="4447406"/>
                </a:cubicBezTo>
                <a:cubicBezTo>
                  <a:pt x="576427" y="4530533"/>
                  <a:pt x="417870" y="4555163"/>
                  <a:pt x="333203" y="4659842"/>
                </a:cubicBezTo>
                <a:cubicBezTo>
                  <a:pt x="248536" y="4764521"/>
                  <a:pt x="80742" y="4963103"/>
                  <a:pt x="83821" y="5075479"/>
                </a:cubicBezTo>
                <a:cubicBezTo>
                  <a:pt x="86900" y="5187855"/>
                  <a:pt x="260851" y="5292533"/>
                  <a:pt x="351675" y="5334097"/>
                </a:cubicBezTo>
                <a:cubicBezTo>
                  <a:pt x="442499" y="5375661"/>
                  <a:pt x="559493" y="5351031"/>
                  <a:pt x="628766" y="5324861"/>
                </a:cubicBezTo>
                <a:cubicBezTo>
                  <a:pt x="698039" y="5298691"/>
                  <a:pt x="654936" y="5163225"/>
                  <a:pt x="767312" y="5177079"/>
                </a:cubicBezTo>
                <a:cubicBezTo>
                  <a:pt x="879688" y="5190933"/>
                  <a:pt x="1167554" y="5409528"/>
                  <a:pt x="1303021" y="5407988"/>
                </a:cubicBezTo>
                <a:cubicBezTo>
                  <a:pt x="1438488" y="5406449"/>
                  <a:pt x="1493906" y="5203248"/>
                  <a:pt x="1580112" y="5167842"/>
                </a:cubicBezTo>
                <a:cubicBezTo>
                  <a:pt x="1666318" y="5132436"/>
                  <a:pt x="1726354" y="5172460"/>
                  <a:pt x="1820257" y="5195551"/>
                </a:cubicBezTo>
                <a:cubicBezTo>
                  <a:pt x="1914160" y="5218642"/>
                  <a:pt x="2066560" y="5324861"/>
                  <a:pt x="2143530" y="5306388"/>
                </a:cubicBezTo>
                <a:cubicBezTo>
                  <a:pt x="2220500" y="5287915"/>
                  <a:pt x="2175857" y="5186315"/>
                  <a:pt x="2282075" y="5084715"/>
                </a:cubicBezTo>
                <a:cubicBezTo>
                  <a:pt x="2388293" y="4983115"/>
                  <a:pt x="2665384" y="4859964"/>
                  <a:pt x="2780839" y="4696788"/>
                </a:cubicBezTo>
                <a:cubicBezTo>
                  <a:pt x="2896294" y="4533612"/>
                  <a:pt x="2920924" y="4279612"/>
                  <a:pt x="2974803" y="4105661"/>
                </a:cubicBezTo>
                <a:cubicBezTo>
                  <a:pt x="3028682" y="3931710"/>
                  <a:pt x="3161070" y="3797782"/>
                  <a:pt x="3104112" y="3653079"/>
                </a:cubicBezTo>
                <a:cubicBezTo>
                  <a:pt x="3047154" y="3508376"/>
                  <a:pt x="2711566" y="3375987"/>
                  <a:pt x="2633057" y="3237442"/>
                </a:cubicBezTo>
                <a:cubicBezTo>
                  <a:pt x="2554548" y="3098897"/>
                  <a:pt x="2634596" y="2951115"/>
                  <a:pt x="2633057" y="2821806"/>
                </a:cubicBezTo>
                <a:cubicBezTo>
                  <a:pt x="2631518" y="2692497"/>
                  <a:pt x="2646912" y="2567806"/>
                  <a:pt x="2623821" y="2461588"/>
                </a:cubicBezTo>
                <a:cubicBezTo>
                  <a:pt x="2600730" y="2355370"/>
                  <a:pt x="2511445" y="2264545"/>
                  <a:pt x="2494512" y="2184497"/>
                </a:cubicBezTo>
                <a:cubicBezTo>
                  <a:pt x="2477579" y="2104449"/>
                  <a:pt x="2439094" y="2175261"/>
                  <a:pt x="2522221" y="1981297"/>
                </a:cubicBezTo>
                <a:cubicBezTo>
                  <a:pt x="2605348" y="1787333"/>
                  <a:pt x="2977881" y="1331673"/>
                  <a:pt x="2993275" y="1020715"/>
                </a:cubicBezTo>
                <a:cubicBezTo>
                  <a:pt x="3008669" y="709757"/>
                  <a:pt x="2711566" y="281805"/>
                  <a:pt x="2614584" y="115551"/>
                </a:cubicBezTo>
                <a:cubicBezTo>
                  <a:pt x="2517602" y="-50703"/>
                  <a:pt x="2466802" y="6255"/>
                  <a:pt x="2411384" y="23188"/>
                </a:cubicBezTo>
                <a:cubicBezTo>
                  <a:pt x="2355966" y="40121"/>
                  <a:pt x="2305166" y="140181"/>
                  <a:pt x="2282075" y="217151"/>
                </a:cubicBezTo>
                <a:cubicBezTo>
                  <a:pt x="2258984" y="294121"/>
                  <a:pt x="2339033" y="464994"/>
                  <a:pt x="2272839" y="485006"/>
                </a:cubicBezTo>
                <a:cubicBezTo>
                  <a:pt x="2206645" y="505018"/>
                  <a:pt x="1974197" y="384945"/>
                  <a:pt x="1884912" y="337224"/>
                </a:cubicBezTo>
                <a:cubicBezTo>
                  <a:pt x="1795627" y="289503"/>
                  <a:pt x="1798706" y="240243"/>
                  <a:pt x="1737130" y="198679"/>
                </a:cubicBezTo>
                <a:cubicBezTo>
                  <a:pt x="1675554" y="157115"/>
                  <a:pt x="1592427" y="106315"/>
                  <a:pt x="1515457" y="87842"/>
                </a:cubicBezTo>
                <a:cubicBezTo>
                  <a:pt x="1438487" y="69369"/>
                  <a:pt x="1326112" y="77066"/>
                  <a:pt x="1275312" y="87842"/>
                </a:cubicBezTo>
                <a:cubicBezTo>
                  <a:pt x="1224512" y="98618"/>
                  <a:pt x="1201421" y="114012"/>
                  <a:pt x="1210657" y="152497"/>
                </a:cubicBezTo>
                <a:cubicBezTo>
                  <a:pt x="1219893" y="190982"/>
                  <a:pt x="1313797" y="284884"/>
                  <a:pt x="1330730" y="318751"/>
                </a:cubicBezTo>
                <a:cubicBezTo>
                  <a:pt x="1347663" y="352618"/>
                  <a:pt x="1461578" y="278728"/>
                  <a:pt x="1275312" y="346461"/>
                </a:cubicBezTo>
                <a:close/>
              </a:path>
            </a:pathLst>
          </a:custGeom>
          <a:solidFill>
            <a:srgbClr val="EAF2FA"/>
          </a:solidFill>
          <a:ln w="12700" cap="flat" cmpd="sng" algn="ctr">
            <a:solidFill>
              <a:srgbClr val="5B9BD5">
                <a:shade val="50000"/>
              </a:srgb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pic>
        <p:nvPicPr>
          <p:cNvPr id="254" name="Picture 25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11261245" y="3932498"/>
            <a:ext cx="143471" cy="87380"/>
          </a:xfrm>
          <a:prstGeom prst="rect">
            <a:avLst/>
          </a:prstGeom>
          <a:ln w="6350">
            <a:solidFill>
              <a:sysClr val="windowText" lastClr="000000">
                <a:lumMod val="50000"/>
                <a:lumOff val="50000"/>
              </a:sysClr>
            </a:solidFill>
          </a:ln>
        </p:spPr>
      </p:pic>
      <p:sp>
        <p:nvSpPr>
          <p:cNvPr id="255" name="Oval 254"/>
          <p:cNvSpPr/>
          <p:nvPr/>
        </p:nvSpPr>
        <p:spPr>
          <a:xfrm>
            <a:off x="11265800" y="4080250"/>
            <a:ext cx="46622" cy="59665"/>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56" name="Freeform 255"/>
          <p:cNvSpPr/>
          <p:nvPr/>
        </p:nvSpPr>
        <p:spPr>
          <a:xfrm>
            <a:off x="11222045" y="3422694"/>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257" name="Oval 256"/>
          <p:cNvSpPr/>
          <p:nvPr/>
        </p:nvSpPr>
        <p:spPr>
          <a:xfrm>
            <a:off x="11237029" y="3432273"/>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286" name="Rectangle 285"/>
          <p:cNvSpPr/>
          <p:nvPr/>
        </p:nvSpPr>
        <p:spPr>
          <a:xfrm>
            <a:off x="10112718" y="4303030"/>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Dashboards</a:t>
            </a:r>
            <a:endParaRPr lang="en-US" sz="816" kern="0" dirty="0" smtClean="0">
              <a:solidFill>
                <a:prstClr val="black">
                  <a:lumMod val="50000"/>
                  <a:lumOff val="50000"/>
                </a:prstClr>
              </a:solidFill>
              <a:latin typeface="Calibri" panose="020F0502020204030204"/>
            </a:endParaRPr>
          </a:p>
        </p:txBody>
      </p:sp>
      <p:sp>
        <p:nvSpPr>
          <p:cNvPr id="287" name="Rectangle 286"/>
          <p:cNvSpPr/>
          <p:nvPr/>
        </p:nvSpPr>
        <p:spPr>
          <a:xfrm>
            <a:off x="10104815" y="4749691"/>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Apps</a:t>
            </a:r>
            <a:endParaRPr lang="en-US" sz="816" kern="0" dirty="0" smtClean="0">
              <a:solidFill>
                <a:prstClr val="black">
                  <a:lumMod val="50000"/>
                  <a:lumOff val="50000"/>
                </a:prstClr>
              </a:solidFill>
              <a:latin typeface="Calibri" panose="020F0502020204030204"/>
            </a:endParaRPr>
          </a:p>
        </p:txBody>
      </p:sp>
      <p:cxnSp>
        <p:nvCxnSpPr>
          <p:cNvPr id="491" name="Straight Arrow Connector 490"/>
          <p:cNvCxnSpPr/>
          <p:nvPr/>
        </p:nvCxnSpPr>
        <p:spPr>
          <a:xfrm>
            <a:off x="2694782" y="5037414"/>
            <a:ext cx="2807350" cy="10439"/>
          </a:xfrm>
          <a:prstGeom prst="straightConnector1">
            <a:avLst/>
          </a:prstGeom>
          <a:noFill/>
          <a:ln w="41275" cap="flat" cmpd="sng" algn="ctr">
            <a:solidFill>
              <a:sysClr val="window" lastClr="FFFFFF">
                <a:lumMod val="65000"/>
              </a:sysClr>
            </a:solidFill>
            <a:prstDash val="solid"/>
            <a:miter lim="800000"/>
            <a:tailEnd type="triangle"/>
          </a:ln>
          <a:effectLst/>
        </p:spPr>
      </p:cxnSp>
      <p:cxnSp>
        <p:nvCxnSpPr>
          <p:cNvPr id="494" name="Straight Connector 493"/>
          <p:cNvCxnSpPr/>
          <p:nvPr/>
        </p:nvCxnSpPr>
        <p:spPr>
          <a:xfrm>
            <a:off x="2707446" y="4824758"/>
            <a:ext cx="714752" cy="207809"/>
          </a:xfrm>
          <a:prstGeom prst="line">
            <a:avLst/>
          </a:prstGeom>
          <a:noFill/>
          <a:ln w="41275" cap="flat" cmpd="sng" algn="ctr">
            <a:solidFill>
              <a:sysClr val="window" lastClr="FFFFFF">
                <a:lumMod val="65000"/>
              </a:sysClr>
            </a:solidFill>
            <a:prstDash val="solid"/>
            <a:miter lim="800000"/>
            <a:tailEnd type="none"/>
          </a:ln>
          <a:effectLst/>
        </p:spPr>
      </p:cxnSp>
      <p:cxnSp>
        <p:nvCxnSpPr>
          <p:cNvPr id="495" name="Straight Connector 494"/>
          <p:cNvCxnSpPr/>
          <p:nvPr/>
        </p:nvCxnSpPr>
        <p:spPr>
          <a:xfrm flipV="1">
            <a:off x="2697955" y="5063582"/>
            <a:ext cx="714752" cy="505418"/>
          </a:xfrm>
          <a:prstGeom prst="line">
            <a:avLst/>
          </a:prstGeom>
          <a:noFill/>
          <a:ln w="41275" cap="flat" cmpd="sng" algn="ctr">
            <a:solidFill>
              <a:sysClr val="window" lastClr="FFFFFF">
                <a:lumMod val="65000"/>
              </a:sysClr>
            </a:solidFill>
            <a:prstDash val="solid"/>
            <a:miter lim="800000"/>
            <a:tailEnd type="none"/>
          </a:ln>
          <a:effectLst/>
        </p:spPr>
      </p:cxnSp>
      <p:cxnSp>
        <p:nvCxnSpPr>
          <p:cNvPr id="496" name="Straight Connector 495"/>
          <p:cNvCxnSpPr/>
          <p:nvPr/>
        </p:nvCxnSpPr>
        <p:spPr>
          <a:xfrm flipV="1">
            <a:off x="2687884" y="5030776"/>
            <a:ext cx="738467" cy="285515"/>
          </a:xfrm>
          <a:prstGeom prst="line">
            <a:avLst/>
          </a:prstGeom>
          <a:noFill/>
          <a:ln w="41275" cap="flat" cmpd="sng" algn="ctr">
            <a:solidFill>
              <a:sysClr val="window" lastClr="FFFFFF">
                <a:lumMod val="65000"/>
              </a:sysClr>
            </a:solidFill>
            <a:prstDash val="solid"/>
            <a:miter lim="800000"/>
            <a:tailEnd type="none"/>
          </a:ln>
          <a:effectLst/>
        </p:spPr>
      </p:cxnSp>
      <p:sp>
        <p:nvSpPr>
          <p:cNvPr id="497" name="Rectangle 496"/>
          <p:cNvSpPr/>
          <p:nvPr/>
        </p:nvSpPr>
        <p:spPr>
          <a:xfrm>
            <a:off x="5549574" y="4484798"/>
            <a:ext cx="1603437" cy="1252434"/>
          </a:xfrm>
          <a:prstGeom prst="rect">
            <a:avLst/>
          </a:prstGeom>
          <a:solidFill>
            <a:srgbClr val="5B9BD5"/>
          </a:solidFill>
          <a:ln w="12700" cap="flat" cmpd="sng" algn="ctr">
            <a:solidFill>
              <a:srgbClr val="5B9BD5">
                <a:shade val="50000"/>
              </a:srgbClr>
            </a:solidFill>
            <a:prstDash val="solid"/>
            <a:miter lim="800000"/>
          </a:ln>
          <a:effectLst/>
        </p:spPr>
        <p:txBody>
          <a:bodyPr rtlCol="0" anchor="t"/>
          <a:lstStyle/>
          <a:p>
            <a:pPr algn="ctr" defTabSz="914400">
              <a:defRPr/>
            </a:pPr>
            <a:r>
              <a:rPr lang="en-US" sz="1765" b="1" kern="0" dirty="0" smtClean="0">
                <a:solidFill>
                  <a:prstClr val="white"/>
                </a:solidFill>
                <a:latin typeface="Calibri" panose="020F0502020204030204"/>
              </a:rPr>
              <a:t>Data Hub</a:t>
            </a:r>
          </a:p>
          <a:p>
            <a:pPr algn="ctr" defTabSz="914400">
              <a:defRPr/>
            </a:pPr>
            <a:r>
              <a:rPr lang="en-US" sz="1176" kern="0" dirty="0" smtClean="0">
                <a:solidFill>
                  <a:prstClr val="white"/>
                </a:solidFill>
                <a:latin typeface="Calibri" panose="020F0502020204030204"/>
              </a:rPr>
              <a:t>(Storage &amp; Compute)</a:t>
            </a:r>
            <a:endParaRPr lang="en-US" sz="1765" kern="0" dirty="0" smtClean="0">
              <a:solidFill>
                <a:prstClr val="white"/>
              </a:solidFill>
              <a:latin typeface="Calibri" panose="020F0502020204030204"/>
            </a:endParaRPr>
          </a:p>
        </p:txBody>
      </p:sp>
      <p:sp>
        <p:nvSpPr>
          <p:cNvPr id="498" name="Rectangle 497"/>
          <p:cNvSpPr/>
          <p:nvPr/>
        </p:nvSpPr>
        <p:spPr>
          <a:xfrm>
            <a:off x="579437" y="4740556"/>
            <a:ext cx="2011734" cy="86162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765" b="1" kern="0" dirty="0" smtClean="0">
                <a:solidFill>
                  <a:prstClr val="white"/>
                </a:solidFill>
                <a:latin typeface="Calibri" panose="020F0502020204030204"/>
              </a:rPr>
              <a:t>Data Sources</a:t>
            </a:r>
          </a:p>
          <a:p>
            <a:pPr algn="ctr" defTabSz="914400">
              <a:defRPr/>
            </a:pPr>
            <a:r>
              <a:rPr lang="en-US" sz="1176" kern="0" dirty="0" smtClean="0">
                <a:solidFill>
                  <a:prstClr val="white"/>
                </a:solidFill>
                <a:latin typeface="Calibri" panose="020F0502020204030204"/>
              </a:rPr>
              <a:t>(Import From)</a:t>
            </a:r>
            <a:endParaRPr lang="en-US" sz="1765" kern="0" dirty="0" smtClean="0">
              <a:solidFill>
                <a:prstClr val="white"/>
              </a:solidFill>
              <a:latin typeface="Calibri" panose="020F0502020204030204"/>
            </a:endParaRPr>
          </a:p>
        </p:txBody>
      </p:sp>
      <p:sp>
        <p:nvSpPr>
          <p:cNvPr id="501" name="Rectangle 500"/>
          <p:cNvSpPr/>
          <p:nvPr/>
        </p:nvSpPr>
        <p:spPr>
          <a:xfrm>
            <a:off x="5684837" y="3649662"/>
            <a:ext cx="1357076" cy="569430"/>
          </a:xfrm>
          <a:prstGeom prst="rect">
            <a:avLst/>
          </a:prstGeom>
          <a:solidFill>
            <a:sysClr val="window" lastClr="FFFFFF">
              <a:lumMod val="85000"/>
            </a:sysClr>
          </a:solidFill>
          <a:ln w="12700" cap="flat" cmpd="sng" algn="ctr">
            <a:noFill/>
            <a:prstDash val="solid"/>
            <a:miter lim="800000"/>
          </a:ln>
          <a:effectLst/>
        </p:spPr>
        <p:txBody>
          <a:bodyPr rtlCol="0" anchor="ctr"/>
          <a:lstStyle/>
          <a:p>
            <a:pPr algn="ctr" defTabSz="914225">
              <a:defRPr/>
            </a:pPr>
            <a:r>
              <a:rPr lang="en-US" sz="1372" b="1" kern="0" dirty="0" smtClean="0">
                <a:solidFill>
                  <a:srgbClr val="0070C0"/>
                </a:solidFill>
                <a:latin typeface="Calibri" panose="020F0502020204030204"/>
              </a:rPr>
              <a:t>Move data among Hubs</a:t>
            </a:r>
            <a:endParaRPr lang="en-US" sz="1029" kern="0" dirty="0" smtClean="0">
              <a:solidFill>
                <a:prstClr val="white">
                  <a:lumMod val="50000"/>
                </a:prstClr>
              </a:solidFill>
              <a:latin typeface="Calibri" panose="020F0502020204030204"/>
            </a:endParaRPr>
          </a:p>
        </p:txBody>
      </p:sp>
      <p:cxnSp>
        <p:nvCxnSpPr>
          <p:cNvPr id="502" name="Straight Arrow Connector 501"/>
          <p:cNvCxnSpPr/>
          <p:nvPr/>
        </p:nvCxnSpPr>
        <p:spPr>
          <a:xfrm>
            <a:off x="2694782" y="2639399"/>
            <a:ext cx="2807350" cy="10439"/>
          </a:xfrm>
          <a:prstGeom prst="straightConnector1">
            <a:avLst/>
          </a:prstGeom>
          <a:noFill/>
          <a:ln w="41275" cap="flat" cmpd="sng" algn="ctr">
            <a:solidFill>
              <a:sysClr val="window" lastClr="FFFFFF">
                <a:lumMod val="65000"/>
              </a:sysClr>
            </a:solidFill>
            <a:prstDash val="solid"/>
            <a:miter lim="800000"/>
            <a:tailEnd type="triangle"/>
          </a:ln>
          <a:effectLst/>
        </p:spPr>
      </p:cxnSp>
      <p:cxnSp>
        <p:nvCxnSpPr>
          <p:cNvPr id="503" name="Straight Connector 502"/>
          <p:cNvCxnSpPr/>
          <p:nvPr/>
        </p:nvCxnSpPr>
        <p:spPr>
          <a:xfrm>
            <a:off x="2707446" y="2426743"/>
            <a:ext cx="714752" cy="207809"/>
          </a:xfrm>
          <a:prstGeom prst="line">
            <a:avLst/>
          </a:prstGeom>
          <a:noFill/>
          <a:ln w="41275" cap="flat" cmpd="sng" algn="ctr">
            <a:solidFill>
              <a:sysClr val="window" lastClr="FFFFFF">
                <a:lumMod val="65000"/>
              </a:sysClr>
            </a:solidFill>
            <a:prstDash val="solid"/>
            <a:miter lim="800000"/>
            <a:tailEnd type="none"/>
          </a:ln>
          <a:effectLst/>
        </p:spPr>
      </p:cxnSp>
      <p:cxnSp>
        <p:nvCxnSpPr>
          <p:cNvPr id="504" name="Straight Connector 503"/>
          <p:cNvCxnSpPr/>
          <p:nvPr/>
        </p:nvCxnSpPr>
        <p:spPr>
          <a:xfrm flipV="1">
            <a:off x="2697955" y="2665567"/>
            <a:ext cx="714752" cy="505418"/>
          </a:xfrm>
          <a:prstGeom prst="line">
            <a:avLst/>
          </a:prstGeom>
          <a:noFill/>
          <a:ln w="41275" cap="flat" cmpd="sng" algn="ctr">
            <a:solidFill>
              <a:sysClr val="window" lastClr="FFFFFF">
                <a:lumMod val="65000"/>
              </a:sysClr>
            </a:solidFill>
            <a:prstDash val="solid"/>
            <a:miter lim="800000"/>
            <a:tailEnd type="none"/>
          </a:ln>
          <a:effectLst/>
        </p:spPr>
      </p:cxnSp>
      <p:cxnSp>
        <p:nvCxnSpPr>
          <p:cNvPr id="505" name="Straight Connector 504"/>
          <p:cNvCxnSpPr/>
          <p:nvPr/>
        </p:nvCxnSpPr>
        <p:spPr>
          <a:xfrm flipV="1">
            <a:off x="2687884" y="2632761"/>
            <a:ext cx="738467" cy="285515"/>
          </a:xfrm>
          <a:prstGeom prst="line">
            <a:avLst/>
          </a:prstGeom>
          <a:noFill/>
          <a:ln w="41275" cap="flat" cmpd="sng" algn="ctr">
            <a:solidFill>
              <a:sysClr val="window" lastClr="FFFFFF">
                <a:lumMod val="65000"/>
              </a:sysClr>
            </a:solidFill>
            <a:prstDash val="solid"/>
            <a:miter lim="800000"/>
            <a:tailEnd type="none"/>
          </a:ln>
          <a:effectLst/>
        </p:spPr>
      </p:cxnSp>
      <p:sp>
        <p:nvSpPr>
          <p:cNvPr id="506" name="Rectangle 505"/>
          <p:cNvSpPr/>
          <p:nvPr/>
        </p:nvSpPr>
        <p:spPr>
          <a:xfrm>
            <a:off x="5549574" y="2086783"/>
            <a:ext cx="1603437" cy="1252434"/>
          </a:xfrm>
          <a:prstGeom prst="rect">
            <a:avLst/>
          </a:prstGeom>
          <a:solidFill>
            <a:srgbClr val="5B9BD5"/>
          </a:solidFill>
          <a:ln w="12700" cap="flat" cmpd="sng" algn="ctr">
            <a:solidFill>
              <a:srgbClr val="5B9BD5">
                <a:shade val="50000"/>
              </a:srgbClr>
            </a:solidFill>
            <a:prstDash val="solid"/>
            <a:miter lim="800000"/>
          </a:ln>
          <a:effectLst/>
        </p:spPr>
        <p:txBody>
          <a:bodyPr rtlCol="0" anchor="t"/>
          <a:lstStyle/>
          <a:p>
            <a:pPr algn="ctr" defTabSz="914400">
              <a:defRPr/>
            </a:pPr>
            <a:r>
              <a:rPr lang="en-US" sz="1765" b="1" kern="0" dirty="0" smtClean="0">
                <a:solidFill>
                  <a:prstClr val="white"/>
                </a:solidFill>
                <a:latin typeface="Calibri" panose="020F0502020204030204"/>
              </a:rPr>
              <a:t>Data Hub</a:t>
            </a:r>
          </a:p>
          <a:p>
            <a:pPr algn="ctr" defTabSz="914400">
              <a:defRPr/>
            </a:pPr>
            <a:r>
              <a:rPr lang="en-US" sz="1176" kern="0" dirty="0" smtClean="0">
                <a:solidFill>
                  <a:prstClr val="white"/>
                </a:solidFill>
                <a:latin typeface="Calibri" panose="020F0502020204030204"/>
              </a:rPr>
              <a:t>(Storage &amp; Compute)</a:t>
            </a:r>
            <a:endParaRPr lang="en-US" sz="1765" kern="0" dirty="0" smtClean="0">
              <a:solidFill>
                <a:prstClr val="white"/>
              </a:solidFill>
              <a:latin typeface="Calibri" panose="020F0502020204030204"/>
            </a:endParaRPr>
          </a:p>
        </p:txBody>
      </p:sp>
      <p:sp>
        <p:nvSpPr>
          <p:cNvPr id="507" name="Rectangle 506"/>
          <p:cNvSpPr/>
          <p:nvPr/>
        </p:nvSpPr>
        <p:spPr>
          <a:xfrm>
            <a:off x="579437" y="2342541"/>
            <a:ext cx="2011734" cy="86162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765" b="1" kern="0" dirty="0" smtClean="0">
                <a:solidFill>
                  <a:prstClr val="white"/>
                </a:solidFill>
                <a:latin typeface="Calibri" panose="020F0502020204030204"/>
              </a:rPr>
              <a:t>Data Sources</a:t>
            </a:r>
          </a:p>
          <a:p>
            <a:pPr algn="ctr" defTabSz="914400">
              <a:defRPr/>
            </a:pPr>
            <a:r>
              <a:rPr lang="en-US" sz="1176" kern="0" dirty="0" smtClean="0">
                <a:solidFill>
                  <a:prstClr val="white"/>
                </a:solidFill>
                <a:latin typeface="Calibri" panose="020F0502020204030204"/>
              </a:rPr>
              <a:t>(Import From)</a:t>
            </a:r>
            <a:endParaRPr lang="en-US" sz="1765" kern="0" dirty="0" smtClean="0">
              <a:solidFill>
                <a:prstClr val="white"/>
              </a:solidFill>
              <a:latin typeface="Calibri" panose="020F0502020204030204"/>
            </a:endParaRPr>
          </a:p>
        </p:txBody>
      </p:sp>
      <p:sp>
        <p:nvSpPr>
          <p:cNvPr id="508" name="TextBox 507"/>
          <p:cNvSpPr txBox="1"/>
          <p:nvPr/>
        </p:nvSpPr>
        <p:spPr>
          <a:xfrm>
            <a:off x="3851296" y="4692176"/>
            <a:ext cx="1603581" cy="369332"/>
          </a:xfrm>
          <a:prstGeom prst="rect">
            <a:avLst/>
          </a:prstGeom>
          <a:noFill/>
        </p:spPr>
        <p:txBody>
          <a:bodyPr wrap="square" rtlCol="0">
            <a:spAutoFit/>
          </a:bodyPr>
          <a:lstStyle/>
          <a:p>
            <a:pPr defTabSz="914225"/>
            <a:r>
              <a:rPr lang="en-US" b="1" dirty="0" smtClean="0">
                <a:solidFill>
                  <a:srgbClr val="0070C0"/>
                </a:solidFill>
                <a:latin typeface="Calibri" panose="020F0502020204030204"/>
              </a:rPr>
              <a:t>Ingest</a:t>
            </a:r>
            <a:endParaRPr lang="en-US" sz="1100" b="1" dirty="0">
              <a:solidFill>
                <a:srgbClr val="0070C0"/>
              </a:solidFill>
              <a:latin typeface="Calibri" panose="020F0502020204030204"/>
            </a:endParaRPr>
          </a:p>
        </p:txBody>
      </p:sp>
      <p:cxnSp>
        <p:nvCxnSpPr>
          <p:cNvPr id="510" name="Straight Arrow Connector 509"/>
          <p:cNvCxnSpPr/>
          <p:nvPr/>
        </p:nvCxnSpPr>
        <p:spPr>
          <a:xfrm>
            <a:off x="7326087" y="3007697"/>
            <a:ext cx="2332741" cy="4304"/>
          </a:xfrm>
          <a:prstGeom prst="straightConnector1">
            <a:avLst/>
          </a:prstGeom>
          <a:noFill/>
          <a:ln w="41275" cap="flat" cmpd="sng" algn="ctr">
            <a:solidFill>
              <a:sysClr val="window" lastClr="FFFFFF">
                <a:lumMod val="65000"/>
              </a:sysClr>
            </a:solidFill>
            <a:prstDash val="solid"/>
            <a:miter lim="800000"/>
            <a:tailEnd type="triangle"/>
          </a:ln>
          <a:effectLst/>
        </p:spPr>
      </p:cxnSp>
      <p:cxnSp>
        <p:nvCxnSpPr>
          <p:cNvPr id="513" name="Straight Arrow Connector 512"/>
          <p:cNvCxnSpPr/>
          <p:nvPr/>
        </p:nvCxnSpPr>
        <p:spPr>
          <a:xfrm flipH="1" flipV="1">
            <a:off x="5899266" y="3742764"/>
            <a:ext cx="2819" cy="199382"/>
          </a:xfrm>
          <a:prstGeom prst="straightConnector1">
            <a:avLst/>
          </a:prstGeom>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4" name="Straight Arrow Connector 513"/>
          <p:cNvCxnSpPr/>
          <p:nvPr/>
        </p:nvCxnSpPr>
        <p:spPr>
          <a:xfrm flipH="1">
            <a:off x="5771258" y="3699414"/>
            <a:ext cx="4621" cy="237651"/>
          </a:xfrm>
          <a:prstGeom prst="straightConnector1">
            <a:avLst/>
          </a:prstGeom>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20" name="Picture 5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637" y="2857346"/>
            <a:ext cx="343566" cy="277914"/>
          </a:xfrm>
          <a:prstGeom prst="rect">
            <a:avLst/>
          </a:prstGeom>
          <a:ln w="6350">
            <a:solidFill>
              <a:sysClr val="windowText" lastClr="000000"/>
            </a:solidFill>
          </a:ln>
        </p:spPr>
      </p:pic>
      <p:pic>
        <p:nvPicPr>
          <p:cNvPr id="521" name="Picture 5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313" y="2855116"/>
            <a:ext cx="343566" cy="277914"/>
          </a:xfrm>
          <a:prstGeom prst="rect">
            <a:avLst/>
          </a:prstGeom>
          <a:ln w="6350">
            <a:solidFill>
              <a:sysClr val="windowText" lastClr="000000"/>
            </a:solidFill>
          </a:ln>
        </p:spPr>
      </p:pic>
      <p:cxnSp>
        <p:nvCxnSpPr>
          <p:cNvPr id="522" name="Curved Connector 521"/>
          <p:cNvCxnSpPr>
            <a:endCxn id="9" idx="1"/>
          </p:cNvCxnSpPr>
          <p:nvPr/>
        </p:nvCxnSpPr>
        <p:spPr>
          <a:xfrm flipV="1">
            <a:off x="2479879" y="3012001"/>
            <a:ext cx="3147709" cy="18814"/>
          </a:xfrm>
          <a:prstGeom prst="curvedConnector3">
            <a:avLst/>
          </a:prstGeom>
          <a:noFill/>
          <a:ln w="57150" cap="flat" cmpd="sng" algn="ctr">
            <a:solidFill>
              <a:srgbClr val="70AD47"/>
            </a:solidFill>
            <a:prstDash val="solid"/>
            <a:miter lim="800000"/>
            <a:tailEnd type="arrow"/>
          </a:ln>
          <a:effectLst/>
        </p:spPr>
      </p:cxnSp>
      <p:sp>
        <p:nvSpPr>
          <p:cNvPr id="9" name="Rectangle 8"/>
          <p:cNvSpPr/>
          <p:nvPr/>
        </p:nvSpPr>
        <p:spPr bwMode="auto">
          <a:xfrm>
            <a:off x="5627588" y="2873044"/>
            <a:ext cx="838200" cy="27791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Pipeline</a:t>
            </a:r>
          </a:p>
          <a:p>
            <a:pPr algn="ctr" defTabSz="932472" fontAlgn="base">
              <a:spcBef>
                <a:spcPct val="0"/>
              </a:spcBef>
              <a:spcAft>
                <a:spcPct val="0"/>
              </a:spcAft>
            </a:pPr>
            <a:r>
              <a:rPr lang="en-US" sz="700" dirty="0" smtClean="0">
                <a:gradFill>
                  <a:gsLst>
                    <a:gs pos="0">
                      <a:srgbClr val="FFFFFF"/>
                    </a:gs>
                    <a:gs pos="100000">
                      <a:srgbClr val="FFFFFF"/>
                    </a:gs>
                  </a:gsLst>
                  <a:lin ang="5400000" scaled="0"/>
                </a:gradFill>
              </a:rPr>
              <a:t>of Activities</a:t>
            </a:r>
            <a:endParaRPr lang="en-US" sz="700" dirty="0">
              <a:gradFill>
                <a:gsLst>
                  <a:gs pos="0">
                    <a:srgbClr val="FFFFFF"/>
                  </a:gs>
                  <a:gs pos="100000">
                    <a:srgbClr val="FFFFFF"/>
                  </a:gs>
                </a:gsLst>
                <a:lin ang="5400000" scaled="0"/>
              </a:gradFill>
            </a:endParaRPr>
          </a:p>
        </p:txBody>
      </p:sp>
      <p:cxnSp>
        <p:nvCxnSpPr>
          <p:cNvPr id="526" name="Curved Connector 525"/>
          <p:cNvCxnSpPr>
            <a:stCxn id="520" idx="3"/>
            <a:endCxn id="528" idx="1"/>
          </p:cNvCxnSpPr>
          <p:nvPr/>
        </p:nvCxnSpPr>
        <p:spPr>
          <a:xfrm flipH="1">
            <a:off x="5626660" y="2996303"/>
            <a:ext cx="1468543" cy="2410166"/>
          </a:xfrm>
          <a:prstGeom prst="curvedConnector5">
            <a:avLst>
              <a:gd name="adj1" fmla="val -15566"/>
              <a:gd name="adj2" fmla="val 19058"/>
              <a:gd name="adj3" fmla="val 144372"/>
            </a:avLst>
          </a:prstGeom>
          <a:noFill/>
          <a:ln w="57150" cap="flat" cmpd="sng" algn="ctr">
            <a:solidFill>
              <a:srgbClr val="70AD47"/>
            </a:solidFill>
            <a:prstDash val="solid"/>
            <a:miter lim="800000"/>
            <a:tailEnd type="arrow"/>
          </a:ln>
          <a:effectLst/>
        </p:spPr>
      </p:cxnSp>
      <p:pic>
        <p:nvPicPr>
          <p:cNvPr id="527" name="Picture 5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8239" y="5252624"/>
            <a:ext cx="343566" cy="277914"/>
          </a:xfrm>
          <a:prstGeom prst="rect">
            <a:avLst/>
          </a:prstGeom>
          <a:ln w="6350">
            <a:solidFill>
              <a:sysClr val="windowText" lastClr="000000"/>
            </a:solidFill>
          </a:ln>
        </p:spPr>
      </p:pic>
      <p:sp>
        <p:nvSpPr>
          <p:cNvPr id="528" name="Rectangle 527"/>
          <p:cNvSpPr/>
          <p:nvPr/>
        </p:nvSpPr>
        <p:spPr bwMode="auto">
          <a:xfrm>
            <a:off x="5626660" y="5267512"/>
            <a:ext cx="838200" cy="27791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Pipeline</a:t>
            </a:r>
          </a:p>
          <a:p>
            <a:pPr algn="ctr" defTabSz="932472" fontAlgn="base">
              <a:spcBef>
                <a:spcPct val="0"/>
              </a:spcBef>
              <a:spcAft>
                <a:spcPct val="0"/>
              </a:spcAft>
            </a:pPr>
            <a:r>
              <a:rPr lang="en-US" sz="800" dirty="0">
                <a:gradFill>
                  <a:gsLst>
                    <a:gs pos="0">
                      <a:srgbClr val="FFFFFF"/>
                    </a:gs>
                    <a:gs pos="100000">
                      <a:srgbClr val="FFFFFF"/>
                    </a:gs>
                  </a:gsLst>
                  <a:lin ang="5400000" scaled="0"/>
                </a:gradFill>
              </a:rPr>
              <a:t>of </a:t>
            </a:r>
            <a:r>
              <a:rPr lang="en-US" sz="800" dirty="0" smtClean="0">
                <a:gradFill>
                  <a:gsLst>
                    <a:gs pos="0">
                      <a:srgbClr val="FFFFFF"/>
                    </a:gs>
                    <a:gs pos="100000">
                      <a:srgbClr val="FFFFFF"/>
                    </a:gs>
                  </a:gsLst>
                  <a:lin ang="5400000" scaled="0"/>
                </a:gradFill>
              </a:rPr>
              <a:t>Activities</a:t>
            </a:r>
            <a:endParaRPr lang="en-US" sz="800" dirty="0">
              <a:gradFill>
                <a:gsLst>
                  <a:gs pos="0">
                    <a:srgbClr val="FFFFFF"/>
                  </a:gs>
                  <a:gs pos="100000">
                    <a:srgbClr val="FFFFFF"/>
                  </a:gs>
                </a:gsLst>
                <a:lin ang="5400000" scaled="0"/>
              </a:gradFill>
            </a:endParaRPr>
          </a:p>
        </p:txBody>
      </p:sp>
      <p:pic>
        <p:nvPicPr>
          <p:cNvPr id="529" name="Picture 5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313" y="5239042"/>
            <a:ext cx="343566" cy="277914"/>
          </a:xfrm>
          <a:prstGeom prst="rect">
            <a:avLst/>
          </a:prstGeom>
          <a:ln w="6350">
            <a:solidFill>
              <a:sysClr val="windowText" lastClr="000000"/>
            </a:solidFill>
          </a:ln>
        </p:spPr>
      </p:pic>
      <p:cxnSp>
        <p:nvCxnSpPr>
          <p:cNvPr id="530" name="Curved Connector 529"/>
          <p:cNvCxnSpPr>
            <a:stCxn id="529" idx="3"/>
          </p:cNvCxnSpPr>
          <p:nvPr/>
        </p:nvCxnSpPr>
        <p:spPr>
          <a:xfrm>
            <a:off x="2479879" y="5377999"/>
            <a:ext cx="2895742" cy="12700"/>
          </a:xfrm>
          <a:prstGeom prst="curvedConnector3">
            <a:avLst/>
          </a:prstGeom>
          <a:noFill/>
          <a:ln w="57150" cap="flat" cmpd="sng" algn="ctr">
            <a:solidFill>
              <a:srgbClr val="70AD47"/>
            </a:solidFill>
            <a:prstDash val="solid"/>
            <a:miter lim="800000"/>
            <a:tailEnd type="arrow"/>
          </a:ln>
          <a:effectLst/>
        </p:spPr>
      </p:cxnSp>
      <p:cxnSp>
        <p:nvCxnSpPr>
          <p:cNvPr id="532" name="Curved Connector 531"/>
          <p:cNvCxnSpPr/>
          <p:nvPr/>
        </p:nvCxnSpPr>
        <p:spPr>
          <a:xfrm flipV="1">
            <a:off x="6447126" y="3030815"/>
            <a:ext cx="304511" cy="10490"/>
          </a:xfrm>
          <a:prstGeom prst="curvedConnector3">
            <a:avLst/>
          </a:prstGeom>
          <a:noFill/>
          <a:ln w="57150" cap="flat" cmpd="sng" algn="ctr">
            <a:solidFill>
              <a:srgbClr val="70AD47"/>
            </a:solidFill>
            <a:prstDash val="solid"/>
            <a:miter lim="800000"/>
            <a:tailEnd type="arrow"/>
          </a:ln>
          <a:effectLst/>
        </p:spPr>
      </p:cxnSp>
      <p:cxnSp>
        <p:nvCxnSpPr>
          <p:cNvPr id="534" name="Curved Connector 533"/>
          <p:cNvCxnSpPr/>
          <p:nvPr/>
        </p:nvCxnSpPr>
        <p:spPr>
          <a:xfrm flipV="1">
            <a:off x="6462837" y="5424230"/>
            <a:ext cx="304511" cy="10490"/>
          </a:xfrm>
          <a:prstGeom prst="curvedConnector3">
            <a:avLst/>
          </a:prstGeom>
          <a:noFill/>
          <a:ln w="57150" cap="flat" cmpd="sng" algn="ctr">
            <a:solidFill>
              <a:srgbClr val="70AD47"/>
            </a:solidFill>
            <a:prstDash val="solid"/>
            <a:miter lim="800000"/>
            <a:tailEnd type="arrow"/>
          </a:ln>
          <a:effectLst/>
        </p:spPr>
      </p:cxnSp>
      <p:cxnSp>
        <p:nvCxnSpPr>
          <p:cNvPr id="535" name="Curved Connector 534"/>
          <p:cNvCxnSpPr/>
          <p:nvPr/>
        </p:nvCxnSpPr>
        <p:spPr>
          <a:xfrm flipV="1">
            <a:off x="7111805" y="3526157"/>
            <a:ext cx="2993010" cy="1889203"/>
          </a:xfrm>
          <a:prstGeom prst="curvedConnector3">
            <a:avLst>
              <a:gd name="adj1" fmla="val 25814"/>
            </a:avLst>
          </a:prstGeom>
          <a:noFill/>
          <a:ln w="57150" cap="flat" cmpd="sng" algn="ctr">
            <a:solidFill>
              <a:srgbClr val="70AD47"/>
            </a:solidFill>
            <a:prstDash val="solid"/>
            <a:miter lim="800000"/>
            <a:tailEnd type="arrow"/>
          </a:ln>
          <a:effectLst/>
        </p:spPr>
      </p:cxnSp>
      <p:sp>
        <p:nvSpPr>
          <p:cNvPr id="50" name="Title 16"/>
          <p:cNvSpPr>
            <a:spLocks noGrp="1"/>
          </p:cNvSpPr>
          <p:nvPr>
            <p:ph type="title"/>
          </p:nvPr>
        </p:nvSpPr>
        <p:spPr>
          <a:xfrm>
            <a:off x="274639" y="295275"/>
            <a:ext cx="11889564" cy="917575"/>
          </a:xfrm>
        </p:spPr>
        <p:txBody>
          <a:bodyPr/>
          <a:lstStyle/>
          <a:p>
            <a:r>
              <a:rPr lang="en-US" sz="3200" dirty="0" smtClean="0"/>
              <a:t>Evolving Approaches to Analytics</a:t>
            </a:r>
            <a:br>
              <a:rPr lang="en-US" sz="3200" dirty="0" smtClean="0"/>
            </a:br>
            <a:endParaRPr lang="en-US" sz="3200" dirty="0"/>
          </a:p>
        </p:txBody>
      </p:sp>
      <p:sp>
        <p:nvSpPr>
          <p:cNvPr id="2" name="TextBox 1"/>
          <p:cNvSpPr txBox="1"/>
          <p:nvPr/>
        </p:nvSpPr>
        <p:spPr>
          <a:xfrm>
            <a:off x="384782" y="6028142"/>
            <a:ext cx="4391025" cy="627864"/>
          </a:xfrm>
          <a:prstGeom prst="rect">
            <a:avLst/>
          </a:prstGeom>
          <a:noFill/>
        </p:spPr>
        <p:txBody>
          <a:bodyPr wrap="square" lIns="182880" tIns="146304" rIns="182880" bIns="146304" rtlCol="0">
            <a:spAutoFit/>
          </a:bodyPr>
          <a:lstStyle/>
          <a:p>
            <a:pPr defTabSz="932688">
              <a:lnSpc>
                <a:spcPct val="90000"/>
              </a:lnSpc>
              <a:spcAft>
                <a:spcPts val="600"/>
              </a:spcAft>
            </a:pPr>
            <a:r>
              <a:rPr lang="en-US" sz="2400" dirty="0" smtClean="0">
                <a:solidFill>
                  <a:srgbClr val="505050"/>
                </a:solidFill>
              </a:rPr>
              <a:t>Connect &amp; Collect</a:t>
            </a:r>
          </a:p>
        </p:txBody>
      </p:sp>
      <p:sp>
        <p:nvSpPr>
          <p:cNvPr id="47" name="TextBox 46"/>
          <p:cNvSpPr txBox="1"/>
          <p:nvPr/>
        </p:nvSpPr>
        <p:spPr>
          <a:xfrm>
            <a:off x="4924647" y="6028142"/>
            <a:ext cx="4391025" cy="627864"/>
          </a:xfrm>
          <a:prstGeom prst="rect">
            <a:avLst/>
          </a:prstGeom>
          <a:noFill/>
        </p:spPr>
        <p:txBody>
          <a:bodyPr wrap="square" lIns="182880" tIns="146304" rIns="182880" bIns="146304" rtlCol="0">
            <a:spAutoFit/>
          </a:bodyPr>
          <a:lstStyle/>
          <a:p>
            <a:pPr defTabSz="932688">
              <a:lnSpc>
                <a:spcPct val="90000"/>
              </a:lnSpc>
              <a:spcAft>
                <a:spcPts val="600"/>
              </a:spcAft>
            </a:pPr>
            <a:r>
              <a:rPr lang="en-US" sz="2400" dirty="0" smtClean="0">
                <a:solidFill>
                  <a:srgbClr val="505050"/>
                </a:solidFill>
              </a:rPr>
              <a:t>Transform &amp; Enrich</a:t>
            </a:r>
          </a:p>
        </p:txBody>
      </p:sp>
      <p:sp>
        <p:nvSpPr>
          <p:cNvPr id="48" name="TextBox 47"/>
          <p:cNvSpPr txBox="1"/>
          <p:nvPr/>
        </p:nvSpPr>
        <p:spPr>
          <a:xfrm>
            <a:off x="9997972" y="6028142"/>
            <a:ext cx="1956125" cy="627864"/>
          </a:xfrm>
          <a:prstGeom prst="rect">
            <a:avLst/>
          </a:prstGeom>
          <a:noFill/>
        </p:spPr>
        <p:txBody>
          <a:bodyPr wrap="square" lIns="182880" tIns="146304" rIns="182880" bIns="146304" rtlCol="0">
            <a:spAutoFit/>
          </a:bodyPr>
          <a:lstStyle/>
          <a:p>
            <a:pPr defTabSz="932688">
              <a:lnSpc>
                <a:spcPct val="90000"/>
              </a:lnSpc>
              <a:spcAft>
                <a:spcPts val="600"/>
              </a:spcAft>
            </a:pPr>
            <a:r>
              <a:rPr lang="en-US" sz="2400" dirty="0" smtClean="0">
                <a:solidFill>
                  <a:srgbClr val="505050"/>
                </a:solidFill>
              </a:rPr>
              <a:t>Publish</a:t>
            </a:r>
          </a:p>
        </p:txBody>
      </p:sp>
      <p:sp>
        <p:nvSpPr>
          <p:cNvPr id="3" name="Right Arrow 2"/>
          <p:cNvSpPr/>
          <p:nvPr/>
        </p:nvSpPr>
        <p:spPr bwMode="auto">
          <a:xfrm>
            <a:off x="3184644" y="6281534"/>
            <a:ext cx="1815981" cy="122588"/>
          </a:xfrm>
          <a:prstGeom prst="rightArrow">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1" name="Right Arrow 50"/>
          <p:cNvSpPr/>
          <p:nvPr/>
        </p:nvSpPr>
        <p:spPr bwMode="auto">
          <a:xfrm>
            <a:off x="7826391" y="6280779"/>
            <a:ext cx="2202224" cy="123343"/>
          </a:xfrm>
          <a:prstGeom prst="rightArrow">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TextBox 3"/>
          <p:cNvSpPr txBox="1"/>
          <p:nvPr/>
        </p:nvSpPr>
        <p:spPr>
          <a:xfrm>
            <a:off x="159579" y="5843284"/>
            <a:ext cx="5342553" cy="489365"/>
          </a:xfrm>
          <a:prstGeom prst="rect">
            <a:avLst/>
          </a:prstGeom>
          <a:noFill/>
        </p:spPr>
        <p:txBody>
          <a:bodyPr wrap="square" lIns="182880" tIns="146304" rIns="182880" bIns="146304" rtlCol="0">
            <a:spAutoFit/>
          </a:bodyPr>
          <a:lstStyle/>
          <a:p>
            <a:pPr defTabSz="932688">
              <a:lnSpc>
                <a:spcPct val="90000"/>
              </a:lnSpc>
              <a:spcAft>
                <a:spcPts val="600"/>
              </a:spcAft>
            </a:pPr>
            <a:r>
              <a:rPr lang="en-US" sz="1400" dirty="0" smtClean="0">
                <a:solidFill>
                  <a:srgbClr val="505050"/>
                </a:solidFill>
              </a:rPr>
              <a:t>Information Production:</a:t>
            </a:r>
          </a:p>
        </p:txBody>
      </p:sp>
      <p:sp>
        <p:nvSpPr>
          <p:cNvPr id="52" name="TextBox 51"/>
          <p:cNvSpPr txBox="1"/>
          <p:nvPr/>
        </p:nvSpPr>
        <p:spPr>
          <a:xfrm>
            <a:off x="3900811" y="2323948"/>
            <a:ext cx="1603581" cy="369332"/>
          </a:xfrm>
          <a:prstGeom prst="rect">
            <a:avLst/>
          </a:prstGeom>
          <a:noFill/>
        </p:spPr>
        <p:txBody>
          <a:bodyPr wrap="square" rtlCol="0">
            <a:spAutoFit/>
          </a:bodyPr>
          <a:lstStyle/>
          <a:p>
            <a:pPr defTabSz="914225"/>
            <a:r>
              <a:rPr lang="en-US" b="1" dirty="0" smtClean="0">
                <a:solidFill>
                  <a:srgbClr val="0070C0"/>
                </a:solidFill>
                <a:latin typeface="Calibri" panose="020F0502020204030204"/>
              </a:rPr>
              <a:t>Ingest</a:t>
            </a:r>
            <a:endParaRPr lang="en-US" sz="1100" b="1" dirty="0">
              <a:solidFill>
                <a:srgbClr val="0070C0"/>
              </a:solidFill>
              <a:latin typeface="Calibri" panose="020F0502020204030204"/>
            </a:endParaRPr>
          </a:p>
        </p:txBody>
      </p:sp>
      <p:sp>
        <p:nvSpPr>
          <p:cNvPr id="53" name="TextBox 52"/>
          <p:cNvSpPr txBox="1"/>
          <p:nvPr/>
        </p:nvSpPr>
        <p:spPr>
          <a:xfrm>
            <a:off x="7252688" y="4668082"/>
            <a:ext cx="2526382" cy="369332"/>
          </a:xfrm>
          <a:prstGeom prst="rect">
            <a:avLst/>
          </a:prstGeom>
          <a:noFill/>
        </p:spPr>
        <p:txBody>
          <a:bodyPr wrap="square" rtlCol="0">
            <a:spAutoFit/>
          </a:bodyPr>
          <a:lstStyle/>
          <a:p>
            <a:pPr defTabSz="914225"/>
            <a:r>
              <a:rPr lang="en-US" b="1" dirty="0" smtClean="0">
                <a:solidFill>
                  <a:srgbClr val="0070C0"/>
                </a:solidFill>
                <a:latin typeface="Calibri" panose="020F0502020204030204"/>
              </a:rPr>
              <a:t>Move to data mart, </a:t>
            </a:r>
            <a:r>
              <a:rPr lang="en-US" b="1" dirty="0" err="1" smtClean="0">
                <a:solidFill>
                  <a:srgbClr val="0070C0"/>
                </a:solidFill>
                <a:latin typeface="Calibri" panose="020F0502020204030204"/>
              </a:rPr>
              <a:t>etc</a:t>
            </a:r>
            <a:endParaRPr lang="en-US" sz="1100" b="1" dirty="0">
              <a:solidFill>
                <a:srgbClr val="0070C0"/>
              </a:solidFill>
              <a:latin typeface="Calibri" panose="020F0502020204030204"/>
            </a:endParaRPr>
          </a:p>
        </p:txBody>
      </p:sp>
    </p:spTree>
    <p:extLst>
      <p:ext uri="{BB962C8B-B14F-4D97-AF65-F5344CB8AC3E}">
        <p14:creationId xmlns:p14="http://schemas.microsoft.com/office/powerpoint/2010/main" val="333652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457939"/>
            <a:ext cx="12436475" cy="5123877"/>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191" name="Straight Arrow Connector 190"/>
          <p:cNvCxnSpPr/>
          <p:nvPr/>
        </p:nvCxnSpPr>
        <p:spPr>
          <a:xfrm>
            <a:off x="7326964" y="5026472"/>
            <a:ext cx="2332741" cy="4304"/>
          </a:xfrm>
          <a:prstGeom prst="straightConnector1">
            <a:avLst/>
          </a:prstGeom>
          <a:noFill/>
          <a:ln w="41275" cap="flat" cmpd="sng" algn="ctr">
            <a:solidFill>
              <a:sysClr val="window" lastClr="FFFFFF">
                <a:lumMod val="65000"/>
              </a:sysClr>
            </a:solidFill>
            <a:prstDash val="solid"/>
            <a:miter lim="800000"/>
            <a:tailEnd type="triangle"/>
          </a:ln>
          <a:effectLst/>
        </p:spPr>
      </p:cxnSp>
      <p:sp>
        <p:nvSpPr>
          <p:cNvPr id="192" name="Rectangle 191"/>
          <p:cNvSpPr/>
          <p:nvPr/>
        </p:nvSpPr>
        <p:spPr>
          <a:xfrm>
            <a:off x="10112718" y="2923465"/>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BI Tools</a:t>
            </a:r>
            <a:endParaRPr lang="en-US" sz="816" kern="0" dirty="0" smtClean="0">
              <a:solidFill>
                <a:prstClr val="black">
                  <a:lumMod val="50000"/>
                  <a:lumOff val="50000"/>
                </a:prstClr>
              </a:solidFill>
              <a:latin typeface="Calibri" panose="020F0502020204030204"/>
            </a:endParaRPr>
          </a:p>
        </p:txBody>
      </p:sp>
      <p:sp>
        <p:nvSpPr>
          <p:cNvPr id="251" name="Rectangle 250"/>
          <p:cNvSpPr/>
          <p:nvPr/>
        </p:nvSpPr>
        <p:spPr>
          <a:xfrm>
            <a:off x="10112718" y="3362066"/>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Data Marts</a:t>
            </a:r>
            <a:endParaRPr lang="en-US" sz="816" kern="0" dirty="0" smtClean="0">
              <a:solidFill>
                <a:prstClr val="black">
                  <a:lumMod val="50000"/>
                  <a:lumOff val="50000"/>
                </a:prstClr>
              </a:solidFill>
              <a:latin typeface="Calibri" panose="020F0502020204030204"/>
            </a:endParaRPr>
          </a:p>
        </p:txBody>
      </p:sp>
      <p:sp>
        <p:nvSpPr>
          <p:cNvPr id="252" name="Rectangle 251"/>
          <p:cNvSpPr/>
          <p:nvPr/>
        </p:nvSpPr>
        <p:spPr>
          <a:xfrm>
            <a:off x="10112718" y="3819267"/>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Data Lake(s)</a:t>
            </a:r>
            <a:endParaRPr lang="en-US" sz="816" kern="0" dirty="0" smtClean="0">
              <a:solidFill>
                <a:prstClr val="black">
                  <a:lumMod val="50000"/>
                  <a:lumOff val="50000"/>
                </a:prstClr>
              </a:solidFill>
              <a:latin typeface="Calibri" panose="020F0502020204030204"/>
            </a:endParaRPr>
          </a:p>
        </p:txBody>
      </p:sp>
      <p:sp>
        <p:nvSpPr>
          <p:cNvPr id="253" name="Freeform 252"/>
          <p:cNvSpPr/>
          <p:nvPr/>
        </p:nvSpPr>
        <p:spPr>
          <a:xfrm>
            <a:off x="11189977" y="3852871"/>
            <a:ext cx="230231" cy="376678"/>
          </a:xfrm>
          <a:custGeom>
            <a:avLst/>
            <a:gdLst>
              <a:gd name="connsiteX0" fmla="*/ 1275312 w 3118060"/>
              <a:gd name="connsiteY0" fmla="*/ 346461 h 5407996"/>
              <a:gd name="connsiteX1" fmla="*/ 213130 w 3118060"/>
              <a:gd name="connsiteY1" fmla="*/ 725151 h 5407996"/>
              <a:gd name="connsiteX2" fmla="*/ 434803 w 3118060"/>
              <a:gd name="connsiteY2" fmla="*/ 1935115 h 5407996"/>
              <a:gd name="connsiteX3" fmla="*/ 694 w 3118060"/>
              <a:gd name="connsiteY3" fmla="*/ 2960351 h 5407996"/>
              <a:gd name="connsiteX4" fmla="*/ 554875 w 3118060"/>
              <a:gd name="connsiteY4" fmla="*/ 3763915 h 5407996"/>
              <a:gd name="connsiteX5" fmla="*/ 425566 w 3118060"/>
              <a:gd name="connsiteY5" fmla="*/ 4161079 h 5407996"/>
              <a:gd name="connsiteX6" fmla="*/ 591821 w 3118060"/>
              <a:gd name="connsiteY6" fmla="*/ 4447406 h 5407996"/>
              <a:gd name="connsiteX7" fmla="*/ 333203 w 3118060"/>
              <a:gd name="connsiteY7" fmla="*/ 4659842 h 5407996"/>
              <a:gd name="connsiteX8" fmla="*/ 83821 w 3118060"/>
              <a:gd name="connsiteY8" fmla="*/ 5075479 h 5407996"/>
              <a:gd name="connsiteX9" fmla="*/ 351675 w 3118060"/>
              <a:gd name="connsiteY9" fmla="*/ 5334097 h 5407996"/>
              <a:gd name="connsiteX10" fmla="*/ 628766 w 3118060"/>
              <a:gd name="connsiteY10" fmla="*/ 5324861 h 5407996"/>
              <a:gd name="connsiteX11" fmla="*/ 767312 w 3118060"/>
              <a:gd name="connsiteY11" fmla="*/ 5177079 h 5407996"/>
              <a:gd name="connsiteX12" fmla="*/ 1303021 w 3118060"/>
              <a:gd name="connsiteY12" fmla="*/ 5407988 h 5407996"/>
              <a:gd name="connsiteX13" fmla="*/ 1580112 w 3118060"/>
              <a:gd name="connsiteY13" fmla="*/ 5167842 h 5407996"/>
              <a:gd name="connsiteX14" fmla="*/ 1820257 w 3118060"/>
              <a:gd name="connsiteY14" fmla="*/ 5195551 h 5407996"/>
              <a:gd name="connsiteX15" fmla="*/ 2143530 w 3118060"/>
              <a:gd name="connsiteY15" fmla="*/ 5306388 h 5407996"/>
              <a:gd name="connsiteX16" fmla="*/ 2282075 w 3118060"/>
              <a:gd name="connsiteY16" fmla="*/ 5084715 h 5407996"/>
              <a:gd name="connsiteX17" fmla="*/ 2780839 w 3118060"/>
              <a:gd name="connsiteY17" fmla="*/ 4696788 h 5407996"/>
              <a:gd name="connsiteX18" fmla="*/ 2974803 w 3118060"/>
              <a:gd name="connsiteY18" fmla="*/ 4105661 h 5407996"/>
              <a:gd name="connsiteX19" fmla="*/ 3104112 w 3118060"/>
              <a:gd name="connsiteY19" fmla="*/ 3653079 h 5407996"/>
              <a:gd name="connsiteX20" fmla="*/ 2633057 w 3118060"/>
              <a:gd name="connsiteY20" fmla="*/ 3237442 h 5407996"/>
              <a:gd name="connsiteX21" fmla="*/ 2633057 w 3118060"/>
              <a:gd name="connsiteY21" fmla="*/ 2821806 h 5407996"/>
              <a:gd name="connsiteX22" fmla="*/ 2623821 w 3118060"/>
              <a:gd name="connsiteY22" fmla="*/ 2461588 h 5407996"/>
              <a:gd name="connsiteX23" fmla="*/ 2494512 w 3118060"/>
              <a:gd name="connsiteY23" fmla="*/ 2184497 h 5407996"/>
              <a:gd name="connsiteX24" fmla="*/ 2522221 w 3118060"/>
              <a:gd name="connsiteY24" fmla="*/ 1981297 h 5407996"/>
              <a:gd name="connsiteX25" fmla="*/ 2993275 w 3118060"/>
              <a:gd name="connsiteY25" fmla="*/ 1020715 h 5407996"/>
              <a:gd name="connsiteX26" fmla="*/ 2614584 w 3118060"/>
              <a:gd name="connsiteY26" fmla="*/ 115551 h 5407996"/>
              <a:gd name="connsiteX27" fmla="*/ 2411384 w 3118060"/>
              <a:gd name="connsiteY27" fmla="*/ 23188 h 5407996"/>
              <a:gd name="connsiteX28" fmla="*/ 2282075 w 3118060"/>
              <a:gd name="connsiteY28" fmla="*/ 217151 h 5407996"/>
              <a:gd name="connsiteX29" fmla="*/ 2272839 w 3118060"/>
              <a:gd name="connsiteY29" fmla="*/ 485006 h 5407996"/>
              <a:gd name="connsiteX30" fmla="*/ 1884912 w 3118060"/>
              <a:gd name="connsiteY30" fmla="*/ 337224 h 5407996"/>
              <a:gd name="connsiteX31" fmla="*/ 1737130 w 3118060"/>
              <a:gd name="connsiteY31" fmla="*/ 198679 h 5407996"/>
              <a:gd name="connsiteX32" fmla="*/ 1515457 w 3118060"/>
              <a:gd name="connsiteY32" fmla="*/ 87842 h 5407996"/>
              <a:gd name="connsiteX33" fmla="*/ 1275312 w 3118060"/>
              <a:gd name="connsiteY33" fmla="*/ 87842 h 5407996"/>
              <a:gd name="connsiteX34" fmla="*/ 1210657 w 3118060"/>
              <a:gd name="connsiteY34" fmla="*/ 152497 h 5407996"/>
              <a:gd name="connsiteX35" fmla="*/ 1330730 w 3118060"/>
              <a:gd name="connsiteY35" fmla="*/ 318751 h 5407996"/>
              <a:gd name="connsiteX36" fmla="*/ 1275312 w 3118060"/>
              <a:gd name="connsiteY36" fmla="*/ 346461 h 54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8060" h="5407996">
                <a:moveTo>
                  <a:pt x="1275312" y="346461"/>
                </a:moveTo>
                <a:cubicBezTo>
                  <a:pt x="1089046" y="414194"/>
                  <a:pt x="353215" y="460375"/>
                  <a:pt x="213130" y="725151"/>
                </a:cubicBezTo>
                <a:cubicBezTo>
                  <a:pt x="73045" y="989927"/>
                  <a:pt x="470209" y="1562582"/>
                  <a:pt x="434803" y="1935115"/>
                </a:cubicBezTo>
                <a:cubicBezTo>
                  <a:pt x="399397" y="2307648"/>
                  <a:pt x="-19318" y="2655551"/>
                  <a:pt x="694" y="2960351"/>
                </a:cubicBezTo>
                <a:cubicBezTo>
                  <a:pt x="20706" y="3265151"/>
                  <a:pt x="484063" y="3563794"/>
                  <a:pt x="554875" y="3763915"/>
                </a:cubicBezTo>
                <a:cubicBezTo>
                  <a:pt x="625687" y="3964036"/>
                  <a:pt x="419408" y="4047164"/>
                  <a:pt x="425566" y="4161079"/>
                </a:cubicBezTo>
                <a:cubicBezTo>
                  <a:pt x="431724" y="4274994"/>
                  <a:pt x="607215" y="4364279"/>
                  <a:pt x="591821" y="4447406"/>
                </a:cubicBezTo>
                <a:cubicBezTo>
                  <a:pt x="576427" y="4530533"/>
                  <a:pt x="417870" y="4555163"/>
                  <a:pt x="333203" y="4659842"/>
                </a:cubicBezTo>
                <a:cubicBezTo>
                  <a:pt x="248536" y="4764521"/>
                  <a:pt x="80742" y="4963103"/>
                  <a:pt x="83821" y="5075479"/>
                </a:cubicBezTo>
                <a:cubicBezTo>
                  <a:pt x="86900" y="5187855"/>
                  <a:pt x="260851" y="5292533"/>
                  <a:pt x="351675" y="5334097"/>
                </a:cubicBezTo>
                <a:cubicBezTo>
                  <a:pt x="442499" y="5375661"/>
                  <a:pt x="559493" y="5351031"/>
                  <a:pt x="628766" y="5324861"/>
                </a:cubicBezTo>
                <a:cubicBezTo>
                  <a:pt x="698039" y="5298691"/>
                  <a:pt x="654936" y="5163225"/>
                  <a:pt x="767312" y="5177079"/>
                </a:cubicBezTo>
                <a:cubicBezTo>
                  <a:pt x="879688" y="5190933"/>
                  <a:pt x="1167554" y="5409528"/>
                  <a:pt x="1303021" y="5407988"/>
                </a:cubicBezTo>
                <a:cubicBezTo>
                  <a:pt x="1438488" y="5406449"/>
                  <a:pt x="1493906" y="5203248"/>
                  <a:pt x="1580112" y="5167842"/>
                </a:cubicBezTo>
                <a:cubicBezTo>
                  <a:pt x="1666318" y="5132436"/>
                  <a:pt x="1726354" y="5172460"/>
                  <a:pt x="1820257" y="5195551"/>
                </a:cubicBezTo>
                <a:cubicBezTo>
                  <a:pt x="1914160" y="5218642"/>
                  <a:pt x="2066560" y="5324861"/>
                  <a:pt x="2143530" y="5306388"/>
                </a:cubicBezTo>
                <a:cubicBezTo>
                  <a:pt x="2220500" y="5287915"/>
                  <a:pt x="2175857" y="5186315"/>
                  <a:pt x="2282075" y="5084715"/>
                </a:cubicBezTo>
                <a:cubicBezTo>
                  <a:pt x="2388293" y="4983115"/>
                  <a:pt x="2665384" y="4859964"/>
                  <a:pt x="2780839" y="4696788"/>
                </a:cubicBezTo>
                <a:cubicBezTo>
                  <a:pt x="2896294" y="4533612"/>
                  <a:pt x="2920924" y="4279612"/>
                  <a:pt x="2974803" y="4105661"/>
                </a:cubicBezTo>
                <a:cubicBezTo>
                  <a:pt x="3028682" y="3931710"/>
                  <a:pt x="3161070" y="3797782"/>
                  <a:pt x="3104112" y="3653079"/>
                </a:cubicBezTo>
                <a:cubicBezTo>
                  <a:pt x="3047154" y="3508376"/>
                  <a:pt x="2711566" y="3375987"/>
                  <a:pt x="2633057" y="3237442"/>
                </a:cubicBezTo>
                <a:cubicBezTo>
                  <a:pt x="2554548" y="3098897"/>
                  <a:pt x="2634596" y="2951115"/>
                  <a:pt x="2633057" y="2821806"/>
                </a:cubicBezTo>
                <a:cubicBezTo>
                  <a:pt x="2631518" y="2692497"/>
                  <a:pt x="2646912" y="2567806"/>
                  <a:pt x="2623821" y="2461588"/>
                </a:cubicBezTo>
                <a:cubicBezTo>
                  <a:pt x="2600730" y="2355370"/>
                  <a:pt x="2511445" y="2264545"/>
                  <a:pt x="2494512" y="2184497"/>
                </a:cubicBezTo>
                <a:cubicBezTo>
                  <a:pt x="2477579" y="2104449"/>
                  <a:pt x="2439094" y="2175261"/>
                  <a:pt x="2522221" y="1981297"/>
                </a:cubicBezTo>
                <a:cubicBezTo>
                  <a:pt x="2605348" y="1787333"/>
                  <a:pt x="2977881" y="1331673"/>
                  <a:pt x="2993275" y="1020715"/>
                </a:cubicBezTo>
                <a:cubicBezTo>
                  <a:pt x="3008669" y="709757"/>
                  <a:pt x="2711566" y="281805"/>
                  <a:pt x="2614584" y="115551"/>
                </a:cubicBezTo>
                <a:cubicBezTo>
                  <a:pt x="2517602" y="-50703"/>
                  <a:pt x="2466802" y="6255"/>
                  <a:pt x="2411384" y="23188"/>
                </a:cubicBezTo>
                <a:cubicBezTo>
                  <a:pt x="2355966" y="40121"/>
                  <a:pt x="2305166" y="140181"/>
                  <a:pt x="2282075" y="217151"/>
                </a:cubicBezTo>
                <a:cubicBezTo>
                  <a:pt x="2258984" y="294121"/>
                  <a:pt x="2339033" y="464994"/>
                  <a:pt x="2272839" y="485006"/>
                </a:cubicBezTo>
                <a:cubicBezTo>
                  <a:pt x="2206645" y="505018"/>
                  <a:pt x="1974197" y="384945"/>
                  <a:pt x="1884912" y="337224"/>
                </a:cubicBezTo>
                <a:cubicBezTo>
                  <a:pt x="1795627" y="289503"/>
                  <a:pt x="1798706" y="240243"/>
                  <a:pt x="1737130" y="198679"/>
                </a:cubicBezTo>
                <a:cubicBezTo>
                  <a:pt x="1675554" y="157115"/>
                  <a:pt x="1592427" y="106315"/>
                  <a:pt x="1515457" y="87842"/>
                </a:cubicBezTo>
                <a:cubicBezTo>
                  <a:pt x="1438487" y="69369"/>
                  <a:pt x="1326112" y="77066"/>
                  <a:pt x="1275312" y="87842"/>
                </a:cubicBezTo>
                <a:cubicBezTo>
                  <a:pt x="1224512" y="98618"/>
                  <a:pt x="1201421" y="114012"/>
                  <a:pt x="1210657" y="152497"/>
                </a:cubicBezTo>
                <a:cubicBezTo>
                  <a:pt x="1219893" y="190982"/>
                  <a:pt x="1313797" y="284884"/>
                  <a:pt x="1330730" y="318751"/>
                </a:cubicBezTo>
                <a:cubicBezTo>
                  <a:pt x="1347663" y="352618"/>
                  <a:pt x="1461578" y="278728"/>
                  <a:pt x="1275312" y="346461"/>
                </a:cubicBezTo>
                <a:close/>
              </a:path>
            </a:pathLst>
          </a:custGeom>
          <a:solidFill>
            <a:srgbClr val="EAF2FA"/>
          </a:solidFill>
          <a:ln w="12700" cap="flat" cmpd="sng" algn="ctr">
            <a:solidFill>
              <a:srgbClr val="5B9BD5">
                <a:shade val="50000"/>
              </a:srgb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pic>
        <p:nvPicPr>
          <p:cNvPr id="254" name="Picture 25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11261245" y="3932498"/>
            <a:ext cx="143471" cy="87380"/>
          </a:xfrm>
          <a:prstGeom prst="rect">
            <a:avLst/>
          </a:prstGeom>
          <a:ln w="6350">
            <a:solidFill>
              <a:sysClr val="windowText" lastClr="000000">
                <a:lumMod val="50000"/>
                <a:lumOff val="50000"/>
              </a:sysClr>
            </a:solidFill>
          </a:ln>
        </p:spPr>
      </p:pic>
      <p:sp>
        <p:nvSpPr>
          <p:cNvPr id="255" name="Oval 254"/>
          <p:cNvSpPr/>
          <p:nvPr/>
        </p:nvSpPr>
        <p:spPr>
          <a:xfrm>
            <a:off x="11265800" y="4080250"/>
            <a:ext cx="46622" cy="59665"/>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56" name="Freeform 255"/>
          <p:cNvSpPr/>
          <p:nvPr/>
        </p:nvSpPr>
        <p:spPr>
          <a:xfrm>
            <a:off x="11222045" y="3422694"/>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257" name="Oval 256"/>
          <p:cNvSpPr/>
          <p:nvPr/>
        </p:nvSpPr>
        <p:spPr>
          <a:xfrm>
            <a:off x="11237029" y="3432273"/>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286" name="Rectangle 285"/>
          <p:cNvSpPr/>
          <p:nvPr/>
        </p:nvSpPr>
        <p:spPr>
          <a:xfrm>
            <a:off x="10112718" y="4303030"/>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Dashboards</a:t>
            </a:r>
            <a:endParaRPr lang="en-US" sz="816" kern="0" dirty="0" smtClean="0">
              <a:solidFill>
                <a:prstClr val="black">
                  <a:lumMod val="50000"/>
                  <a:lumOff val="50000"/>
                </a:prstClr>
              </a:solidFill>
              <a:latin typeface="Calibri" panose="020F0502020204030204"/>
            </a:endParaRPr>
          </a:p>
        </p:txBody>
      </p:sp>
      <p:sp>
        <p:nvSpPr>
          <p:cNvPr id="287" name="Rectangle 286"/>
          <p:cNvSpPr/>
          <p:nvPr/>
        </p:nvSpPr>
        <p:spPr>
          <a:xfrm>
            <a:off x="10104815" y="4749691"/>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Apps</a:t>
            </a:r>
            <a:endParaRPr lang="en-US" sz="816" kern="0" dirty="0" smtClean="0">
              <a:solidFill>
                <a:prstClr val="black">
                  <a:lumMod val="50000"/>
                  <a:lumOff val="50000"/>
                </a:prstClr>
              </a:solidFill>
              <a:latin typeface="Calibri" panose="020F0502020204030204"/>
            </a:endParaRPr>
          </a:p>
        </p:txBody>
      </p:sp>
      <p:cxnSp>
        <p:nvCxnSpPr>
          <p:cNvPr id="491" name="Straight Arrow Connector 490"/>
          <p:cNvCxnSpPr/>
          <p:nvPr/>
        </p:nvCxnSpPr>
        <p:spPr>
          <a:xfrm>
            <a:off x="2694782" y="5037414"/>
            <a:ext cx="2807350" cy="10439"/>
          </a:xfrm>
          <a:prstGeom prst="straightConnector1">
            <a:avLst/>
          </a:prstGeom>
          <a:noFill/>
          <a:ln w="41275" cap="flat" cmpd="sng" algn="ctr">
            <a:solidFill>
              <a:sysClr val="window" lastClr="FFFFFF">
                <a:lumMod val="65000"/>
              </a:sysClr>
            </a:solidFill>
            <a:prstDash val="solid"/>
            <a:miter lim="800000"/>
            <a:tailEnd type="triangle"/>
          </a:ln>
          <a:effectLst/>
        </p:spPr>
      </p:cxnSp>
      <p:cxnSp>
        <p:nvCxnSpPr>
          <p:cNvPr id="494" name="Straight Connector 493"/>
          <p:cNvCxnSpPr/>
          <p:nvPr/>
        </p:nvCxnSpPr>
        <p:spPr>
          <a:xfrm>
            <a:off x="2707446" y="4824758"/>
            <a:ext cx="714752" cy="207809"/>
          </a:xfrm>
          <a:prstGeom prst="line">
            <a:avLst/>
          </a:prstGeom>
          <a:noFill/>
          <a:ln w="41275" cap="flat" cmpd="sng" algn="ctr">
            <a:solidFill>
              <a:sysClr val="window" lastClr="FFFFFF">
                <a:lumMod val="65000"/>
              </a:sysClr>
            </a:solidFill>
            <a:prstDash val="solid"/>
            <a:miter lim="800000"/>
            <a:tailEnd type="none"/>
          </a:ln>
          <a:effectLst/>
        </p:spPr>
      </p:cxnSp>
      <p:cxnSp>
        <p:nvCxnSpPr>
          <p:cNvPr id="495" name="Straight Connector 494"/>
          <p:cNvCxnSpPr/>
          <p:nvPr/>
        </p:nvCxnSpPr>
        <p:spPr>
          <a:xfrm flipV="1">
            <a:off x="2697955" y="5063582"/>
            <a:ext cx="714752" cy="505418"/>
          </a:xfrm>
          <a:prstGeom prst="line">
            <a:avLst/>
          </a:prstGeom>
          <a:noFill/>
          <a:ln w="41275" cap="flat" cmpd="sng" algn="ctr">
            <a:solidFill>
              <a:sysClr val="window" lastClr="FFFFFF">
                <a:lumMod val="65000"/>
              </a:sysClr>
            </a:solidFill>
            <a:prstDash val="solid"/>
            <a:miter lim="800000"/>
            <a:tailEnd type="none"/>
          </a:ln>
          <a:effectLst/>
        </p:spPr>
      </p:cxnSp>
      <p:cxnSp>
        <p:nvCxnSpPr>
          <p:cNvPr id="496" name="Straight Connector 495"/>
          <p:cNvCxnSpPr/>
          <p:nvPr/>
        </p:nvCxnSpPr>
        <p:spPr>
          <a:xfrm flipV="1">
            <a:off x="2687884" y="5030776"/>
            <a:ext cx="738467" cy="285515"/>
          </a:xfrm>
          <a:prstGeom prst="line">
            <a:avLst/>
          </a:prstGeom>
          <a:noFill/>
          <a:ln w="41275" cap="flat" cmpd="sng" algn="ctr">
            <a:solidFill>
              <a:sysClr val="window" lastClr="FFFFFF">
                <a:lumMod val="65000"/>
              </a:sysClr>
            </a:solidFill>
            <a:prstDash val="solid"/>
            <a:miter lim="800000"/>
            <a:tailEnd type="none"/>
          </a:ln>
          <a:effectLst/>
        </p:spPr>
      </p:cxnSp>
      <p:sp>
        <p:nvSpPr>
          <p:cNvPr id="497" name="Rectangle 496"/>
          <p:cNvSpPr/>
          <p:nvPr/>
        </p:nvSpPr>
        <p:spPr>
          <a:xfrm>
            <a:off x="5549574" y="4484798"/>
            <a:ext cx="1603437" cy="1252434"/>
          </a:xfrm>
          <a:prstGeom prst="rect">
            <a:avLst/>
          </a:prstGeom>
          <a:solidFill>
            <a:srgbClr val="5B9BD5"/>
          </a:solidFill>
          <a:ln w="12700" cap="flat" cmpd="sng" algn="ctr">
            <a:solidFill>
              <a:srgbClr val="5B9BD5">
                <a:shade val="50000"/>
              </a:srgbClr>
            </a:solidFill>
            <a:prstDash val="solid"/>
            <a:miter lim="800000"/>
          </a:ln>
          <a:effectLst/>
        </p:spPr>
        <p:txBody>
          <a:bodyPr rtlCol="0" anchor="t"/>
          <a:lstStyle/>
          <a:p>
            <a:pPr algn="ctr" defTabSz="914400">
              <a:defRPr/>
            </a:pPr>
            <a:r>
              <a:rPr lang="en-US" sz="1765" b="1" kern="0" dirty="0" smtClean="0">
                <a:solidFill>
                  <a:prstClr val="white"/>
                </a:solidFill>
                <a:latin typeface="Calibri" panose="020F0502020204030204"/>
              </a:rPr>
              <a:t>Data Hub</a:t>
            </a:r>
          </a:p>
          <a:p>
            <a:pPr algn="ctr" defTabSz="914400">
              <a:defRPr/>
            </a:pPr>
            <a:r>
              <a:rPr lang="en-US" sz="1176" kern="0" dirty="0" smtClean="0">
                <a:solidFill>
                  <a:prstClr val="white"/>
                </a:solidFill>
                <a:latin typeface="Calibri" panose="020F0502020204030204"/>
              </a:rPr>
              <a:t>(Storage &amp; Compute)</a:t>
            </a:r>
            <a:endParaRPr lang="en-US" sz="1765" kern="0" dirty="0" smtClean="0">
              <a:solidFill>
                <a:prstClr val="white"/>
              </a:solidFill>
              <a:latin typeface="Calibri" panose="020F0502020204030204"/>
            </a:endParaRPr>
          </a:p>
        </p:txBody>
      </p:sp>
      <p:sp>
        <p:nvSpPr>
          <p:cNvPr id="498" name="Rectangle 497"/>
          <p:cNvSpPr/>
          <p:nvPr/>
        </p:nvSpPr>
        <p:spPr>
          <a:xfrm>
            <a:off x="579437" y="4740556"/>
            <a:ext cx="2011734" cy="86162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765" b="1" kern="0" dirty="0" smtClean="0">
                <a:solidFill>
                  <a:prstClr val="white"/>
                </a:solidFill>
                <a:latin typeface="Calibri" panose="020F0502020204030204"/>
              </a:rPr>
              <a:t>Data Sources</a:t>
            </a:r>
          </a:p>
          <a:p>
            <a:pPr algn="ctr" defTabSz="914400">
              <a:defRPr/>
            </a:pPr>
            <a:r>
              <a:rPr lang="en-US" sz="1176" kern="0" dirty="0" smtClean="0">
                <a:solidFill>
                  <a:prstClr val="white"/>
                </a:solidFill>
                <a:latin typeface="Calibri" panose="020F0502020204030204"/>
              </a:rPr>
              <a:t>(Import From)</a:t>
            </a:r>
            <a:endParaRPr lang="en-US" sz="1765" kern="0" dirty="0" smtClean="0">
              <a:solidFill>
                <a:prstClr val="white"/>
              </a:solidFill>
              <a:latin typeface="Calibri" panose="020F0502020204030204"/>
            </a:endParaRPr>
          </a:p>
        </p:txBody>
      </p:sp>
      <p:sp>
        <p:nvSpPr>
          <p:cNvPr id="499" name="TextBox 498"/>
          <p:cNvSpPr txBox="1"/>
          <p:nvPr/>
        </p:nvSpPr>
        <p:spPr>
          <a:xfrm>
            <a:off x="3612335" y="4371277"/>
            <a:ext cx="1603581" cy="624530"/>
          </a:xfrm>
          <a:prstGeom prst="rect">
            <a:avLst/>
          </a:prstGeom>
          <a:noFill/>
        </p:spPr>
        <p:txBody>
          <a:bodyPr wrap="square" rtlCol="0">
            <a:spAutoFit/>
          </a:bodyPr>
          <a:lstStyle/>
          <a:p>
            <a:pPr defTabSz="914225"/>
            <a:r>
              <a:rPr lang="en-US" sz="1400" b="1" dirty="0">
                <a:solidFill>
                  <a:srgbClr val="0070C0"/>
                </a:solidFill>
                <a:latin typeface="Calibri" panose="020F0502020204030204"/>
              </a:rPr>
              <a:t>Data Connector:</a:t>
            </a:r>
          </a:p>
          <a:p>
            <a:pPr defTabSz="914225"/>
            <a:r>
              <a:rPr lang="en-US" sz="1029" b="1" dirty="0">
                <a:solidFill>
                  <a:srgbClr val="0070C0"/>
                </a:solidFill>
                <a:latin typeface="Calibri" panose="020F0502020204030204"/>
              </a:rPr>
              <a:t>Import from source to Hub</a:t>
            </a:r>
          </a:p>
        </p:txBody>
      </p:sp>
      <p:sp>
        <p:nvSpPr>
          <p:cNvPr id="501" name="Rectangle 500"/>
          <p:cNvSpPr/>
          <p:nvPr/>
        </p:nvSpPr>
        <p:spPr>
          <a:xfrm>
            <a:off x="5809395" y="3422694"/>
            <a:ext cx="1059516" cy="990453"/>
          </a:xfrm>
          <a:prstGeom prst="rect">
            <a:avLst/>
          </a:prstGeom>
          <a:solidFill>
            <a:sysClr val="window" lastClr="FFFFFF">
              <a:lumMod val="85000"/>
            </a:sysClr>
          </a:solidFill>
          <a:ln w="12700" cap="flat" cmpd="sng" algn="ctr">
            <a:noFill/>
            <a:prstDash val="solid"/>
            <a:miter lim="800000"/>
          </a:ln>
          <a:effectLst/>
        </p:spPr>
        <p:txBody>
          <a:bodyPr rtlCol="0" anchor="ctr"/>
          <a:lstStyle/>
          <a:p>
            <a:pPr algn="ctr" defTabSz="914225">
              <a:defRPr/>
            </a:pPr>
            <a:r>
              <a:rPr lang="en-US" sz="1372" b="1" kern="0" dirty="0" smtClean="0">
                <a:solidFill>
                  <a:srgbClr val="0070C0"/>
                </a:solidFill>
                <a:latin typeface="Calibri" panose="020F0502020204030204"/>
              </a:rPr>
              <a:t>Data Connector: </a:t>
            </a:r>
          </a:p>
          <a:p>
            <a:pPr algn="ctr" defTabSz="914225">
              <a:defRPr/>
            </a:pPr>
            <a:r>
              <a:rPr lang="en-US" sz="1029" b="1" kern="0" dirty="0" smtClean="0">
                <a:solidFill>
                  <a:srgbClr val="0070C0"/>
                </a:solidFill>
                <a:latin typeface="Calibri" panose="020F0502020204030204"/>
              </a:rPr>
              <a:t>Import/Export among Hubs</a:t>
            </a:r>
            <a:endParaRPr lang="en-US" sz="1029" kern="0" dirty="0" smtClean="0">
              <a:solidFill>
                <a:prstClr val="white">
                  <a:lumMod val="50000"/>
                </a:prstClr>
              </a:solidFill>
              <a:latin typeface="Calibri" panose="020F0502020204030204"/>
            </a:endParaRPr>
          </a:p>
        </p:txBody>
      </p:sp>
      <p:cxnSp>
        <p:nvCxnSpPr>
          <p:cNvPr id="502" name="Straight Arrow Connector 501"/>
          <p:cNvCxnSpPr/>
          <p:nvPr/>
        </p:nvCxnSpPr>
        <p:spPr>
          <a:xfrm>
            <a:off x="2694782" y="2639399"/>
            <a:ext cx="2807350" cy="10439"/>
          </a:xfrm>
          <a:prstGeom prst="straightConnector1">
            <a:avLst/>
          </a:prstGeom>
          <a:noFill/>
          <a:ln w="41275" cap="flat" cmpd="sng" algn="ctr">
            <a:solidFill>
              <a:sysClr val="window" lastClr="FFFFFF">
                <a:lumMod val="65000"/>
              </a:sysClr>
            </a:solidFill>
            <a:prstDash val="solid"/>
            <a:miter lim="800000"/>
            <a:tailEnd type="triangle"/>
          </a:ln>
          <a:effectLst/>
        </p:spPr>
      </p:cxnSp>
      <p:cxnSp>
        <p:nvCxnSpPr>
          <p:cNvPr id="503" name="Straight Connector 502"/>
          <p:cNvCxnSpPr/>
          <p:nvPr/>
        </p:nvCxnSpPr>
        <p:spPr>
          <a:xfrm>
            <a:off x="2707446" y="2426743"/>
            <a:ext cx="714752" cy="207809"/>
          </a:xfrm>
          <a:prstGeom prst="line">
            <a:avLst/>
          </a:prstGeom>
          <a:noFill/>
          <a:ln w="41275" cap="flat" cmpd="sng" algn="ctr">
            <a:solidFill>
              <a:sysClr val="window" lastClr="FFFFFF">
                <a:lumMod val="65000"/>
              </a:sysClr>
            </a:solidFill>
            <a:prstDash val="solid"/>
            <a:miter lim="800000"/>
            <a:tailEnd type="none"/>
          </a:ln>
          <a:effectLst/>
        </p:spPr>
      </p:cxnSp>
      <p:cxnSp>
        <p:nvCxnSpPr>
          <p:cNvPr id="504" name="Straight Connector 503"/>
          <p:cNvCxnSpPr/>
          <p:nvPr/>
        </p:nvCxnSpPr>
        <p:spPr>
          <a:xfrm flipV="1">
            <a:off x="2697955" y="2665567"/>
            <a:ext cx="714752" cy="505418"/>
          </a:xfrm>
          <a:prstGeom prst="line">
            <a:avLst/>
          </a:prstGeom>
          <a:noFill/>
          <a:ln w="41275" cap="flat" cmpd="sng" algn="ctr">
            <a:solidFill>
              <a:sysClr val="window" lastClr="FFFFFF">
                <a:lumMod val="65000"/>
              </a:sysClr>
            </a:solidFill>
            <a:prstDash val="solid"/>
            <a:miter lim="800000"/>
            <a:tailEnd type="none"/>
          </a:ln>
          <a:effectLst/>
        </p:spPr>
      </p:cxnSp>
      <p:cxnSp>
        <p:nvCxnSpPr>
          <p:cNvPr id="505" name="Straight Connector 504"/>
          <p:cNvCxnSpPr/>
          <p:nvPr/>
        </p:nvCxnSpPr>
        <p:spPr>
          <a:xfrm flipV="1">
            <a:off x="2687884" y="2632761"/>
            <a:ext cx="738467" cy="285515"/>
          </a:xfrm>
          <a:prstGeom prst="line">
            <a:avLst/>
          </a:prstGeom>
          <a:noFill/>
          <a:ln w="41275" cap="flat" cmpd="sng" algn="ctr">
            <a:solidFill>
              <a:sysClr val="window" lastClr="FFFFFF">
                <a:lumMod val="65000"/>
              </a:sysClr>
            </a:solidFill>
            <a:prstDash val="solid"/>
            <a:miter lim="800000"/>
            <a:tailEnd type="none"/>
          </a:ln>
          <a:effectLst/>
        </p:spPr>
      </p:cxnSp>
      <p:sp>
        <p:nvSpPr>
          <p:cNvPr id="506" name="Rectangle 505"/>
          <p:cNvSpPr/>
          <p:nvPr/>
        </p:nvSpPr>
        <p:spPr>
          <a:xfrm>
            <a:off x="5549574" y="2086783"/>
            <a:ext cx="1603437" cy="1252434"/>
          </a:xfrm>
          <a:prstGeom prst="rect">
            <a:avLst/>
          </a:prstGeom>
          <a:solidFill>
            <a:srgbClr val="5B9BD5"/>
          </a:solidFill>
          <a:ln w="12700" cap="flat" cmpd="sng" algn="ctr">
            <a:solidFill>
              <a:srgbClr val="5B9BD5">
                <a:shade val="50000"/>
              </a:srgbClr>
            </a:solidFill>
            <a:prstDash val="solid"/>
            <a:miter lim="800000"/>
          </a:ln>
          <a:effectLst/>
        </p:spPr>
        <p:txBody>
          <a:bodyPr rtlCol="0" anchor="t"/>
          <a:lstStyle/>
          <a:p>
            <a:pPr algn="ctr" defTabSz="914400">
              <a:defRPr/>
            </a:pPr>
            <a:r>
              <a:rPr lang="en-US" sz="1765" b="1" kern="0" dirty="0" smtClean="0">
                <a:solidFill>
                  <a:prstClr val="white"/>
                </a:solidFill>
                <a:latin typeface="Calibri" panose="020F0502020204030204"/>
              </a:rPr>
              <a:t>Data Hub</a:t>
            </a:r>
          </a:p>
          <a:p>
            <a:pPr algn="ctr" defTabSz="914400">
              <a:defRPr/>
            </a:pPr>
            <a:r>
              <a:rPr lang="en-US" sz="1176" kern="0" dirty="0" smtClean="0">
                <a:solidFill>
                  <a:prstClr val="white"/>
                </a:solidFill>
                <a:latin typeface="Calibri" panose="020F0502020204030204"/>
              </a:rPr>
              <a:t>(Storage &amp; Compute)</a:t>
            </a:r>
            <a:endParaRPr lang="en-US" sz="1765" kern="0" dirty="0" smtClean="0">
              <a:solidFill>
                <a:prstClr val="white"/>
              </a:solidFill>
              <a:latin typeface="Calibri" panose="020F0502020204030204"/>
            </a:endParaRPr>
          </a:p>
        </p:txBody>
      </p:sp>
      <p:sp>
        <p:nvSpPr>
          <p:cNvPr id="507" name="Rectangle 506"/>
          <p:cNvSpPr/>
          <p:nvPr/>
        </p:nvSpPr>
        <p:spPr>
          <a:xfrm>
            <a:off x="579437" y="2342541"/>
            <a:ext cx="2011734" cy="86162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765" b="1" kern="0" dirty="0" smtClean="0">
                <a:solidFill>
                  <a:prstClr val="white"/>
                </a:solidFill>
                <a:latin typeface="Calibri" panose="020F0502020204030204"/>
              </a:rPr>
              <a:t>Data Sources</a:t>
            </a:r>
          </a:p>
          <a:p>
            <a:pPr algn="ctr" defTabSz="914400">
              <a:defRPr/>
            </a:pPr>
            <a:r>
              <a:rPr lang="en-US" sz="1176" kern="0" dirty="0" smtClean="0">
                <a:solidFill>
                  <a:prstClr val="white"/>
                </a:solidFill>
                <a:latin typeface="Calibri" panose="020F0502020204030204"/>
              </a:rPr>
              <a:t>(Import From)</a:t>
            </a:r>
            <a:endParaRPr lang="en-US" sz="1765" kern="0" dirty="0" smtClean="0">
              <a:solidFill>
                <a:prstClr val="white"/>
              </a:solidFill>
              <a:latin typeface="Calibri" panose="020F0502020204030204"/>
            </a:endParaRPr>
          </a:p>
        </p:txBody>
      </p:sp>
      <p:sp>
        <p:nvSpPr>
          <p:cNvPr id="508" name="TextBox 507"/>
          <p:cNvSpPr txBox="1"/>
          <p:nvPr/>
        </p:nvSpPr>
        <p:spPr>
          <a:xfrm>
            <a:off x="3612335" y="1973262"/>
            <a:ext cx="1603581" cy="624530"/>
          </a:xfrm>
          <a:prstGeom prst="rect">
            <a:avLst/>
          </a:prstGeom>
          <a:noFill/>
        </p:spPr>
        <p:txBody>
          <a:bodyPr wrap="square" rtlCol="0">
            <a:spAutoFit/>
          </a:bodyPr>
          <a:lstStyle/>
          <a:p>
            <a:pPr defTabSz="914225"/>
            <a:r>
              <a:rPr lang="en-US" sz="1400" b="1" dirty="0">
                <a:solidFill>
                  <a:srgbClr val="0070C0"/>
                </a:solidFill>
                <a:latin typeface="Calibri" panose="020F0502020204030204"/>
              </a:rPr>
              <a:t>Data Connector:</a:t>
            </a:r>
          </a:p>
          <a:p>
            <a:pPr defTabSz="914225"/>
            <a:r>
              <a:rPr lang="en-US" sz="1029" b="1" dirty="0">
                <a:solidFill>
                  <a:srgbClr val="0070C0"/>
                </a:solidFill>
                <a:latin typeface="Calibri" panose="020F0502020204030204"/>
              </a:rPr>
              <a:t>Import from source to Hub</a:t>
            </a:r>
          </a:p>
        </p:txBody>
      </p:sp>
      <p:sp>
        <p:nvSpPr>
          <p:cNvPr id="509" name="TextBox 508"/>
          <p:cNvSpPr txBox="1"/>
          <p:nvPr/>
        </p:nvSpPr>
        <p:spPr>
          <a:xfrm>
            <a:off x="7902591" y="4368372"/>
            <a:ext cx="1603581" cy="624530"/>
          </a:xfrm>
          <a:prstGeom prst="rect">
            <a:avLst/>
          </a:prstGeom>
          <a:noFill/>
        </p:spPr>
        <p:txBody>
          <a:bodyPr wrap="square" rtlCol="0">
            <a:spAutoFit/>
          </a:bodyPr>
          <a:lstStyle>
            <a:defPPr>
              <a:defRPr lang="en-US"/>
            </a:defPPr>
            <a:lvl1pPr defTabSz="914225">
              <a:defRPr sz="1400" b="1">
                <a:solidFill>
                  <a:srgbClr val="0070C0"/>
                </a:solidFill>
                <a:latin typeface="Calibri" panose="020F0502020204030204"/>
              </a:defRPr>
            </a:lvl1pPr>
          </a:lstStyle>
          <a:p>
            <a:r>
              <a:rPr lang="en-US" dirty="0"/>
              <a:t>Data Connector:</a:t>
            </a:r>
          </a:p>
          <a:p>
            <a:r>
              <a:rPr lang="en-US" sz="1029" dirty="0"/>
              <a:t>Export from Hub to data store</a:t>
            </a:r>
          </a:p>
        </p:txBody>
      </p:sp>
      <p:cxnSp>
        <p:nvCxnSpPr>
          <p:cNvPr id="510" name="Straight Arrow Connector 509"/>
          <p:cNvCxnSpPr/>
          <p:nvPr/>
        </p:nvCxnSpPr>
        <p:spPr>
          <a:xfrm>
            <a:off x="7326087" y="3007697"/>
            <a:ext cx="2332741" cy="4304"/>
          </a:xfrm>
          <a:prstGeom prst="straightConnector1">
            <a:avLst/>
          </a:prstGeom>
          <a:noFill/>
          <a:ln w="41275" cap="flat" cmpd="sng" algn="ctr">
            <a:solidFill>
              <a:sysClr val="window" lastClr="FFFFFF">
                <a:lumMod val="65000"/>
              </a:sysClr>
            </a:solidFill>
            <a:prstDash val="solid"/>
            <a:miter lim="800000"/>
            <a:tailEnd type="triangle"/>
          </a:ln>
          <a:effectLst/>
        </p:spPr>
      </p:cxnSp>
      <p:cxnSp>
        <p:nvCxnSpPr>
          <p:cNvPr id="513" name="Straight Arrow Connector 512"/>
          <p:cNvCxnSpPr/>
          <p:nvPr/>
        </p:nvCxnSpPr>
        <p:spPr>
          <a:xfrm flipH="1" flipV="1">
            <a:off x="6065837" y="3526157"/>
            <a:ext cx="2819" cy="199382"/>
          </a:xfrm>
          <a:prstGeom prst="straightConnector1">
            <a:avLst/>
          </a:prstGeom>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4" name="Straight Arrow Connector 513"/>
          <p:cNvCxnSpPr/>
          <p:nvPr/>
        </p:nvCxnSpPr>
        <p:spPr>
          <a:xfrm flipH="1">
            <a:off x="5937829" y="3482807"/>
            <a:ext cx="4621" cy="237651"/>
          </a:xfrm>
          <a:prstGeom prst="straightConnector1">
            <a:avLst/>
          </a:prstGeom>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20" name="Picture 5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637" y="2857346"/>
            <a:ext cx="343566" cy="277914"/>
          </a:xfrm>
          <a:prstGeom prst="rect">
            <a:avLst/>
          </a:prstGeom>
          <a:ln w="6350">
            <a:solidFill>
              <a:sysClr val="windowText" lastClr="000000"/>
            </a:solidFill>
          </a:ln>
        </p:spPr>
      </p:pic>
      <p:pic>
        <p:nvPicPr>
          <p:cNvPr id="521" name="Picture 5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313" y="2855116"/>
            <a:ext cx="343566" cy="277914"/>
          </a:xfrm>
          <a:prstGeom prst="rect">
            <a:avLst/>
          </a:prstGeom>
          <a:ln w="6350">
            <a:solidFill>
              <a:sysClr val="windowText" lastClr="000000"/>
            </a:solidFill>
          </a:ln>
        </p:spPr>
      </p:pic>
      <p:cxnSp>
        <p:nvCxnSpPr>
          <p:cNvPr id="522" name="Curved Connector 521"/>
          <p:cNvCxnSpPr>
            <a:endCxn id="9" idx="1"/>
          </p:cNvCxnSpPr>
          <p:nvPr/>
        </p:nvCxnSpPr>
        <p:spPr>
          <a:xfrm flipV="1">
            <a:off x="2479879" y="3012001"/>
            <a:ext cx="3147709" cy="18814"/>
          </a:xfrm>
          <a:prstGeom prst="curvedConnector3">
            <a:avLst/>
          </a:prstGeom>
          <a:noFill/>
          <a:ln w="57150" cap="flat" cmpd="sng" algn="ctr">
            <a:solidFill>
              <a:srgbClr val="70AD47"/>
            </a:solidFill>
            <a:prstDash val="solid"/>
            <a:miter lim="800000"/>
            <a:tailEnd type="arrow"/>
          </a:ln>
          <a:effectLst/>
        </p:spPr>
      </p:cxnSp>
      <p:sp>
        <p:nvSpPr>
          <p:cNvPr id="9" name="Rectangle 8"/>
          <p:cNvSpPr/>
          <p:nvPr/>
        </p:nvSpPr>
        <p:spPr bwMode="auto">
          <a:xfrm>
            <a:off x="5627588" y="2873044"/>
            <a:ext cx="838200" cy="27791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Pipeline</a:t>
            </a:r>
          </a:p>
          <a:p>
            <a:pPr algn="ctr" defTabSz="932472" fontAlgn="base">
              <a:spcBef>
                <a:spcPct val="0"/>
              </a:spcBef>
              <a:spcAft>
                <a:spcPct val="0"/>
              </a:spcAft>
            </a:pPr>
            <a:r>
              <a:rPr lang="en-US" sz="700" dirty="0" smtClean="0">
                <a:gradFill>
                  <a:gsLst>
                    <a:gs pos="0">
                      <a:srgbClr val="FFFFFF"/>
                    </a:gs>
                    <a:gs pos="100000">
                      <a:srgbClr val="FFFFFF"/>
                    </a:gs>
                  </a:gsLst>
                  <a:lin ang="5400000" scaled="0"/>
                </a:gradFill>
              </a:rPr>
              <a:t>of Activities</a:t>
            </a:r>
            <a:endParaRPr lang="en-US" sz="700" dirty="0">
              <a:gradFill>
                <a:gsLst>
                  <a:gs pos="0">
                    <a:srgbClr val="FFFFFF"/>
                  </a:gs>
                  <a:gs pos="100000">
                    <a:srgbClr val="FFFFFF"/>
                  </a:gs>
                </a:gsLst>
                <a:lin ang="5400000" scaled="0"/>
              </a:gradFill>
            </a:endParaRPr>
          </a:p>
        </p:txBody>
      </p:sp>
      <p:cxnSp>
        <p:nvCxnSpPr>
          <p:cNvPr id="526" name="Curved Connector 525"/>
          <p:cNvCxnSpPr>
            <a:stCxn id="520" idx="3"/>
            <a:endCxn id="528" idx="1"/>
          </p:cNvCxnSpPr>
          <p:nvPr/>
        </p:nvCxnSpPr>
        <p:spPr>
          <a:xfrm flipH="1">
            <a:off x="5626660" y="2996303"/>
            <a:ext cx="1468543" cy="2410166"/>
          </a:xfrm>
          <a:prstGeom prst="curvedConnector5">
            <a:avLst>
              <a:gd name="adj1" fmla="val -15566"/>
              <a:gd name="adj2" fmla="val 19058"/>
              <a:gd name="adj3" fmla="val 144372"/>
            </a:avLst>
          </a:prstGeom>
          <a:noFill/>
          <a:ln w="57150" cap="flat" cmpd="sng" algn="ctr">
            <a:solidFill>
              <a:srgbClr val="70AD47"/>
            </a:solidFill>
            <a:prstDash val="solid"/>
            <a:miter lim="800000"/>
            <a:tailEnd type="arrow"/>
          </a:ln>
          <a:effectLst/>
        </p:spPr>
      </p:cxnSp>
      <p:pic>
        <p:nvPicPr>
          <p:cNvPr id="527" name="Picture 5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8239" y="5252624"/>
            <a:ext cx="343566" cy="277914"/>
          </a:xfrm>
          <a:prstGeom prst="rect">
            <a:avLst/>
          </a:prstGeom>
          <a:ln w="6350">
            <a:solidFill>
              <a:sysClr val="windowText" lastClr="000000"/>
            </a:solidFill>
          </a:ln>
        </p:spPr>
      </p:pic>
      <p:sp>
        <p:nvSpPr>
          <p:cNvPr id="528" name="Rectangle 527"/>
          <p:cNvSpPr/>
          <p:nvPr/>
        </p:nvSpPr>
        <p:spPr bwMode="auto">
          <a:xfrm>
            <a:off x="5626660" y="5267512"/>
            <a:ext cx="838200" cy="27791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Pipeline</a:t>
            </a:r>
          </a:p>
          <a:p>
            <a:pPr algn="ctr" defTabSz="932472" fontAlgn="base">
              <a:spcBef>
                <a:spcPct val="0"/>
              </a:spcBef>
              <a:spcAft>
                <a:spcPct val="0"/>
              </a:spcAft>
            </a:pPr>
            <a:r>
              <a:rPr lang="en-US" sz="800" dirty="0">
                <a:gradFill>
                  <a:gsLst>
                    <a:gs pos="0">
                      <a:srgbClr val="FFFFFF"/>
                    </a:gs>
                    <a:gs pos="100000">
                      <a:srgbClr val="FFFFFF"/>
                    </a:gs>
                  </a:gsLst>
                  <a:lin ang="5400000" scaled="0"/>
                </a:gradFill>
              </a:rPr>
              <a:t>of </a:t>
            </a:r>
            <a:r>
              <a:rPr lang="en-US" sz="800" dirty="0" smtClean="0">
                <a:gradFill>
                  <a:gsLst>
                    <a:gs pos="0">
                      <a:srgbClr val="FFFFFF"/>
                    </a:gs>
                    <a:gs pos="100000">
                      <a:srgbClr val="FFFFFF"/>
                    </a:gs>
                  </a:gsLst>
                  <a:lin ang="5400000" scaled="0"/>
                </a:gradFill>
              </a:rPr>
              <a:t>Activities</a:t>
            </a:r>
            <a:endParaRPr lang="en-US" sz="800" dirty="0">
              <a:gradFill>
                <a:gsLst>
                  <a:gs pos="0">
                    <a:srgbClr val="FFFFFF"/>
                  </a:gs>
                  <a:gs pos="100000">
                    <a:srgbClr val="FFFFFF"/>
                  </a:gs>
                </a:gsLst>
                <a:lin ang="5400000" scaled="0"/>
              </a:gradFill>
            </a:endParaRPr>
          </a:p>
        </p:txBody>
      </p:sp>
      <p:pic>
        <p:nvPicPr>
          <p:cNvPr id="529" name="Picture 5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313" y="5239042"/>
            <a:ext cx="343566" cy="277914"/>
          </a:xfrm>
          <a:prstGeom prst="rect">
            <a:avLst/>
          </a:prstGeom>
          <a:ln w="6350">
            <a:solidFill>
              <a:sysClr val="windowText" lastClr="000000"/>
            </a:solidFill>
          </a:ln>
        </p:spPr>
      </p:pic>
      <p:cxnSp>
        <p:nvCxnSpPr>
          <p:cNvPr id="530" name="Curved Connector 529"/>
          <p:cNvCxnSpPr>
            <a:stCxn id="529" idx="3"/>
          </p:cNvCxnSpPr>
          <p:nvPr/>
        </p:nvCxnSpPr>
        <p:spPr>
          <a:xfrm>
            <a:off x="2479879" y="5377999"/>
            <a:ext cx="2895742" cy="12700"/>
          </a:xfrm>
          <a:prstGeom prst="curvedConnector3">
            <a:avLst/>
          </a:prstGeom>
          <a:noFill/>
          <a:ln w="57150" cap="flat" cmpd="sng" algn="ctr">
            <a:solidFill>
              <a:srgbClr val="70AD47"/>
            </a:solidFill>
            <a:prstDash val="solid"/>
            <a:miter lim="800000"/>
            <a:tailEnd type="arrow"/>
          </a:ln>
          <a:effectLst/>
        </p:spPr>
      </p:cxnSp>
      <p:cxnSp>
        <p:nvCxnSpPr>
          <p:cNvPr id="532" name="Curved Connector 531"/>
          <p:cNvCxnSpPr/>
          <p:nvPr/>
        </p:nvCxnSpPr>
        <p:spPr>
          <a:xfrm flipV="1">
            <a:off x="6447126" y="3030815"/>
            <a:ext cx="304511" cy="10490"/>
          </a:xfrm>
          <a:prstGeom prst="curvedConnector3">
            <a:avLst/>
          </a:prstGeom>
          <a:noFill/>
          <a:ln w="57150" cap="flat" cmpd="sng" algn="ctr">
            <a:solidFill>
              <a:srgbClr val="70AD47"/>
            </a:solidFill>
            <a:prstDash val="solid"/>
            <a:miter lim="800000"/>
            <a:tailEnd type="arrow"/>
          </a:ln>
          <a:effectLst/>
        </p:spPr>
      </p:cxnSp>
      <p:cxnSp>
        <p:nvCxnSpPr>
          <p:cNvPr id="534" name="Curved Connector 533"/>
          <p:cNvCxnSpPr/>
          <p:nvPr/>
        </p:nvCxnSpPr>
        <p:spPr>
          <a:xfrm flipV="1">
            <a:off x="6462837" y="5424230"/>
            <a:ext cx="304511" cy="10490"/>
          </a:xfrm>
          <a:prstGeom prst="curvedConnector3">
            <a:avLst/>
          </a:prstGeom>
          <a:noFill/>
          <a:ln w="57150" cap="flat" cmpd="sng" algn="ctr">
            <a:solidFill>
              <a:srgbClr val="70AD47"/>
            </a:solidFill>
            <a:prstDash val="solid"/>
            <a:miter lim="800000"/>
            <a:tailEnd type="arrow"/>
          </a:ln>
          <a:effectLst/>
        </p:spPr>
      </p:cxnSp>
      <p:cxnSp>
        <p:nvCxnSpPr>
          <p:cNvPr id="535" name="Curved Connector 534"/>
          <p:cNvCxnSpPr/>
          <p:nvPr/>
        </p:nvCxnSpPr>
        <p:spPr>
          <a:xfrm flipV="1">
            <a:off x="7111805" y="3526157"/>
            <a:ext cx="2993010" cy="1889203"/>
          </a:xfrm>
          <a:prstGeom prst="curvedConnector3">
            <a:avLst>
              <a:gd name="adj1" fmla="val 25814"/>
            </a:avLst>
          </a:prstGeom>
          <a:noFill/>
          <a:ln w="57150" cap="flat" cmpd="sng" algn="ctr">
            <a:solidFill>
              <a:srgbClr val="70AD47"/>
            </a:solidFill>
            <a:prstDash val="solid"/>
            <a:miter lim="800000"/>
            <a:tailEnd type="arrow"/>
          </a:ln>
          <a:effectLst/>
        </p:spPr>
      </p:cxnSp>
      <p:sp>
        <p:nvSpPr>
          <p:cNvPr id="50" name="Title 16"/>
          <p:cNvSpPr>
            <a:spLocks noGrp="1"/>
          </p:cNvSpPr>
          <p:nvPr>
            <p:ph type="title"/>
          </p:nvPr>
        </p:nvSpPr>
        <p:spPr>
          <a:xfrm>
            <a:off x="273455" y="370492"/>
            <a:ext cx="11889564" cy="917575"/>
          </a:xfrm>
        </p:spPr>
        <p:txBody>
          <a:bodyPr/>
          <a:lstStyle/>
          <a:p>
            <a:r>
              <a:rPr lang="en-US" sz="3200" dirty="0" smtClean="0"/>
              <a:t>Operationalizing Information Production With Data Factory</a:t>
            </a:r>
            <a:endParaRPr lang="en-US" sz="3200" dirty="0"/>
          </a:p>
        </p:txBody>
      </p:sp>
      <p:sp>
        <p:nvSpPr>
          <p:cNvPr id="2" name="TextBox 1"/>
          <p:cNvSpPr txBox="1"/>
          <p:nvPr/>
        </p:nvSpPr>
        <p:spPr>
          <a:xfrm>
            <a:off x="384782" y="6028142"/>
            <a:ext cx="4391025" cy="627864"/>
          </a:xfrm>
          <a:prstGeom prst="rect">
            <a:avLst/>
          </a:prstGeom>
          <a:noFill/>
        </p:spPr>
        <p:txBody>
          <a:bodyPr wrap="square" lIns="182880" tIns="146304" rIns="182880" bIns="146304" rtlCol="0">
            <a:spAutoFit/>
          </a:bodyPr>
          <a:lstStyle/>
          <a:p>
            <a:pPr defTabSz="932688">
              <a:lnSpc>
                <a:spcPct val="90000"/>
              </a:lnSpc>
              <a:spcAft>
                <a:spcPts val="600"/>
              </a:spcAft>
            </a:pPr>
            <a:r>
              <a:rPr lang="en-US" sz="2400" dirty="0" smtClean="0">
                <a:solidFill>
                  <a:srgbClr val="505050"/>
                </a:solidFill>
              </a:rPr>
              <a:t>Connect &amp; Collect</a:t>
            </a:r>
          </a:p>
        </p:txBody>
      </p:sp>
      <p:sp>
        <p:nvSpPr>
          <p:cNvPr id="47" name="TextBox 46"/>
          <p:cNvSpPr txBox="1"/>
          <p:nvPr/>
        </p:nvSpPr>
        <p:spPr>
          <a:xfrm>
            <a:off x="4924647" y="6028142"/>
            <a:ext cx="4391025" cy="627864"/>
          </a:xfrm>
          <a:prstGeom prst="rect">
            <a:avLst/>
          </a:prstGeom>
          <a:noFill/>
        </p:spPr>
        <p:txBody>
          <a:bodyPr wrap="square" lIns="182880" tIns="146304" rIns="182880" bIns="146304" rtlCol="0">
            <a:spAutoFit/>
          </a:bodyPr>
          <a:lstStyle/>
          <a:p>
            <a:pPr defTabSz="932688">
              <a:lnSpc>
                <a:spcPct val="90000"/>
              </a:lnSpc>
              <a:spcAft>
                <a:spcPts val="600"/>
              </a:spcAft>
            </a:pPr>
            <a:r>
              <a:rPr lang="en-US" sz="2400" dirty="0" smtClean="0">
                <a:solidFill>
                  <a:srgbClr val="505050"/>
                </a:solidFill>
              </a:rPr>
              <a:t>Transform &amp; Enrich</a:t>
            </a:r>
          </a:p>
        </p:txBody>
      </p:sp>
      <p:sp>
        <p:nvSpPr>
          <p:cNvPr id="48" name="TextBox 47"/>
          <p:cNvSpPr txBox="1"/>
          <p:nvPr/>
        </p:nvSpPr>
        <p:spPr>
          <a:xfrm>
            <a:off x="9997972" y="6028142"/>
            <a:ext cx="1956125" cy="627864"/>
          </a:xfrm>
          <a:prstGeom prst="rect">
            <a:avLst/>
          </a:prstGeom>
          <a:noFill/>
        </p:spPr>
        <p:txBody>
          <a:bodyPr wrap="square" lIns="182880" tIns="146304" rIns="182880" bIns="146304" rtlCol="0">
            <a:spAutoFit/>
          </a:bodyPr>
          <a:lstStyle/>
          <a:p>
            <a:pPr defTabSz="932688">
              <a:lnSpc>
                <a:spcPct val="90000"/>
              </a:lnSpc>
              <a:spcAft>
                <a:spcPts val="600"/>
              </a:spcAft>
            </a:pPr>
            <a:r>
              <a:rPr lang="en-US" sz="2400" dirty="0" smtClean="0">
                <a:solidFill>
                  <a:srgbClr val="505050"/>
                </a:solidFill>
              </a:rPr>
              <a:t>Publish</a:t>
            </a:r>
          </a:p>
        </p:txBody>
      </p:sp>
      <p:sp>
        <p:nvSpPr>
          <p:cNvPr id="3" name="Right Arrow 2"/>
          <p:cNvSpPr/>
          <p:nvPr/>
        </p:nvSpPr>
        <p:spPr bwMode="auto">
          <a:xfrm>
            <a:off x="3184644" y="6281534"/>
            <a:ext cx="1815981" cy="122588"/>
          </a:xfrm>
          <a:prstGeom prst="rightArrow">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1" name="Right Arrow 50"/>
          <p:cNvSpPr/>
          <p:nvPr/>
        </p:nvSpPr>
        <p:spPr bwMode="auto">
          <a:xfrm>
            <a:off x="7826391" y="6280779"/>
            <a:ext cx="2202224" cy="123343"/>
          </a:xfrm>
          <a:prstGeom prst="rightArrow">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TextBox 3"/>
          <p:cNvSpPr txBox="1"/>
          <p:nvPr/>
        </p:nvSpPr>
        <p:spPr>
          <a:xfrm>
            <a:off x="159579" y="5843284"/>
            <a:ext cx="3697883" cy="489365"/>
          </a:xfrm>
          <a:prstGeom prst="rect">
            <a:avLst/>
          </a:prstGeom>
          <a:noFill/>
        </p:spPr>
        <p:txBody>
          <a:bodyPr wrap="square" lIns="182880" tIns="146304" rIns="182880" bIns="146304" rtlCol="0">
            <a:spAutoFit/>
          </a:bodyPr>
          <a:lstStyle/>
          <a:p>
            <a:pPr defTabSz="932688">
              <a:lnSpc>
                <a:spcPct val="90000"/>
              </a:lnSpc>
              <a:spcAft>
                <a:spcPts val="600"/>
              </a:spcAft>
            </a:pPr>
            <a:r>
              <a:rPr lang="en-US" sz="1400" dirty="0" smtClean="0">
                <a:solidFill>
                  <a:srgbClr val="505050"/>
                </a:solidFill>
              </a:rPr>
              <a:t>Information Production:</a:t>
            </a:r>
          </a:p>
        </p:txBody>
      </p:sp>
      <p:pic>
        <p:nvPicPr>
          <p:cNvPr id="6" name="Picture 5"/>
          <p:cNvPicPr>
            <a:picLocks noChangeAspect="1"/>
          </p:cNvPicPr>
          <p:nvPr/>
        </p:nvPicPr>
        <p:blipFill>
          <a:blip r:embed="rId4"/>
          <a:stretch>
            <a:fillRect/>
          </a:stretch>
        </p:blipFill>
        <p:spPr>
          <a:xfrm>
            <a:off x="808037" y="1516062"/>
            <a:ext cx="10245317" cy="4981148"/>
          </a:xfrm>
          <a:prstGeom prst="rect">
            <a:avLst/>
          </a:prstGeom>
          <a:ln>
            <a:noFill/>
          </a:ln>
          <a:effectLst>
            <a:outerShdw blurRad="292100" dist="139700" dir="2700000" algn="tl" rotWithShape="0">
              <a:srgbClr val="333333">
                <a:alpha val="65000"/>
              </a:srgbClr>
            </a:outerShdw>
          </a:effectLst>
        </p:spPr>
      </p:pic>
      <p:sp>
        <p:nvSpPr>
          <p:cNvPr id="53" name="TextBox 52"/>
          <p:cNvSpPr txBox="1"/>
          <p:nvPr/>
        </p:nvSpPr>
        <p:spPr>
          <a:xfrm>
            <a:off x="7339139" y="1641483"/>
            <a:ext cx="3531853" cy="1015663"/>
          </a:xfrm>
          <a:prstGeom prst="rect">
            <a:avLst/>
          </a:prstGeom>
          <a:solidFill>
            <a:schemeClr val="accent1"/>
          </a:solidFill>
          <a:ln>
            <a:solidFill>
              <a:sysClr val="windowText" lastClr="000000">
                <a:lumMod val="50000"/>
                <a:lumOff val="50000"/>
              </a:sysClr>
            </a:solidFill>
          </a:ln>
        </p:spPr>
        <p:txBody>
          <a:bodyPr wrap="square" rtlCol="0">
            <a:spAutoFit/>
          </a:bodyPr>
          <a:lstStyle/>
          <a:p>
            <a:pPr marL="336145" indent="-336145" defTabSz="914400">
              <a:buFont typeface="Arial" panose="020B0604020202020204" pitchFamily="34" charset="0"/>
              <a:buChar char="•"/>
              <a:defRPr/>
            </a:pPr>
            <a:r>
              <a:rPr lang="en-US" sz="2000" kern="0" dirty="0" smtClean="0">
                <a:solidFill>
                  <a:srgbClr val="FFFFFF"/>
                </a:solidFill>
                <a:latin typeface="Calibri" panose="020F0502020204030204"/>
              </a:rPr>
              <a:t>Coordination &amp; Scheduling </a:t>
            </a:r>
          </a:p>
          <a:p>
            <a:pPr marL="336145" indent="-336145" defTabSz="914400">
              <a:buFont typeface="Arial" panose="020B0604020202020204" pitchFamily="34" charset="0"/>
              <a:buChar char="•"/>
              <a:defRPr/>
            </a:pPr>
            <a:r>
              <a:rPr lang="en-US" sz="2000" kern="0" dirty="0" smtClean="0">
                <a:solidFill>
                  <a:srgbClr val="FFFFFF"/>
                </a:solidFill>
                <a:latin typeface="Calibri" panose="020F0502020204030204"/>
              </a:rPr>
              <a:t>Monitoring &amp; </a:t>
            </a:r>
            <a:r>
              <a:rPr lang="en-US" sz="2000" kern="0" dirty="0" err="1" smtClean="0">
                <a:solidFill>
                  <a:srgbClr val="FFFFFF"/>
                </a:solidFill>
                <a:latin typeface="Calibri" panose="020F0502020204030204"/>
              </a:rPr>
              <a:t>Mgmt</a:t>
            </a:r>
            <a:endParaRPr lang="en-US" sz="2000" kern="0" dirty="0" smtClean="0">
              <a:solidFill>
                <a:srgbClr val="FFFFFF"/>
              </a:solidFill>
              <a:latin typeface="Calibri" panose="020F0502020204030204"/>
            </a:endParaRPr>
          </a:p>
          <a:p>
            <a:pPr marL="336145" indent="-336145" defTabSz="914400">
              <a:buFont typeface="Arial" panose="020B0604020202020204" pitchFamily="34" charset="0"/>
              <a:buChar char="•"/>
              <a:defRPr/>
            </a:pPr>
            <a:r>
              <a:rPr lang="en-US" sz="2000" kern="0" dirty="0" smtClean="0">
                <a:solidFill>
                  <a:srgbClr val="FFFFFF"/>
                </a:solidFill>
                <a:latin typeface="Calibri" panose="020F0502020204030204"/>
              </a:rPr>
              <a:t>Data Lineage</a:t>
            </a:r>
          </a:p>
        </p:txBody>
      </p:sp>
    </p:spTree>
    <p:extLst>
      <p:ext uri="{BB962C8B-B14F-4D97-AF65-F5344CB8AC3E}">
        <p14:creationId xmlns:p14="http://schemas.microsoft.com/office/powerpoint/2010/main" val="166671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457939"/>
            <a:ext cx="12436475" cy="5123877"/>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0" name="Title 16"/>
          <p:cNvSpPr>
            <a:spLocks noGrp="1"/>
          </p:cNvSpPr>
          <p:nvPr>
            <p:ph type="title"/>
          </p:nvPr>
        </p:nvSpPr>
        <p:spPr>
          <a:xfrm>
            <a:off x="273455" y="370492"/>
            <a:ext cx="11889564" cy="917575"/>
          </a:xfrm>
        </p:spPr>
        <p:txBody>
          <a:bodyPr/>
          <a:lstStyle/>
          <a:p>
            <a:r>
              <a:rPr lang="en-US" sz="3200" dirty="0" smtClean="0"/>
              <a:t>Operationalizing Information Production With Data Factory</a:t>
            </a:r>
            <a:endParaRPr lang="en-US" sz="3200" dirty="0"/>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57" y="1529303"/>
            <a:ext cx="10806559" cy="49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5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4985980"/>
          </a:xfrm>
        </p:spPr>
        <p:txBody>
          <a:bodyPr/>
          <a:lstStyle/>
          <a:p>
            <a:r>
              <a:rPr lang="en-US" sz="2800" dirty="0"/>
              <a:t>New Azure service for data developers &amp; </a:t>
            </a:r>
            <a:r>
              <a:rPr lang="en-US" sz="2800" dirty="0" smtClean="0"/>
              <a:t>IT </a:t>
            </a:r>
          </a:p>
          <a:p>
            <a:pPr marL="0" indent="0">
              <a:buNone/>
            </a:pPr>
            <a:endParaRPr lang="en-US" sz="2800" dirty="0"/>
          </a:p>
          <a:p>
            <a:r>
              <a:rPr lang="en-US" sz="2800" b="1" dirty="0" smtClean="0"/>
              <a:t>Compose </a:t>
            </a:r>
            <a:r>
              <a:rPr lang="en-US" sz="2800" b="1" dirty="0"/>
              <a:t>data processing, storage and movement services to create &amp; </a:t>
            </a:r>
            <a:r>
              <a:rPr lang="en-US" sz="2800" b="1" dirty="0" smtClean="0"/>
              <a:t>manage </a:t>
            </a:r>
            <a:r>
              <a:rPr lang="en-US" sz="2800" b="1" dirty="0"/>
              <a:t>analytics </a:t>
            </a:r>
            <a:r>
              <a:rPr lang="en-US" sz="2800" b="1" dirty="0" smtClean="0"/>
              <a:t>pipelines</a:t>
            </a:r>
          </a:p>
          <a:p>
            <a:endParaRPr lang="en-US" sz="2800" dirty="0"/>
          </a:p>
          <a:p>
            <a:r>
              <a:rPr lang="en-US" sz="2800" dirty="0" smtClean="0"/>
              <a:t>Initially focused on Azure &amp; hybrid movement to/from on premises SQL Server.  Overtime will expand to more storage &amp; processing systems throughout</a:t>
            </a:r>
          </a:p>
          <a:p>
            <a:endParaRPr lang="en-US" sz="2800" dirty="0" smtClean="0"/>
          </a:p>
          <a:p>
            <a:r>
              <a:rPr lang="en-US" sz="2800" dirty="0" smtClean="0"/>
              <a:t>Rich, simple end-to-end pipeline monitoring and management</a:t>
            </a:r>
            <a:endParaRPr lang="en-US" sz="2800" dirty="0"/>
          </a:p>
          <a:p>
            <a:endParaRPr lang="en-US" sz="2400" dirty="0"/>
          </a:p>
        </p:txBody>
      </p:sp>
      <p:sp>
        <p:nvSpPr>
          <p:cNvPr id="5" name="Title 1"/>
          <p:cNvSpPr>
            <a:spLocks noGrp="1"/>
          </p:cNvSpPr>
          <p:nvPr>
            <p:ph type="title"/>
          </p:nvPr>
        </p:nvSpPr>
        <p:spPr/>
        <p:txBody>
          <a:bodyPr>
            <a:normAutofit/>
          </a:bodyPr>
          <a:lstStyle/>
          <a:p>
            <a:r>
              <a:rPr lang="en-US" sz="3200" dirty="0"/>
              <a:t>Azure Data Factory </a:t>
            </a:r>
            <a:r>
              <a:rPr lang="en-US" sz="3200" dirty="0" smtClean="0"/>
              <a:t>Overview </a:t>
            </a:r>
            <a:endParaRPr lang="en-US" sz="3200" dirty="0"/>
          </a:p>
        </p:txBody>
      </p:sp>
    </p:spTree>
    <p:extLst>
      <p:ext uri="{BB962C8B-B14F-4D97-AF65-F5344CB8AC3E}">
        <p14:creationId xmlns:p14="http://schemas.microsoft.com/office/powerpoint/2010/main" val="22188806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solidFill>
                  <a:schemeClr val="tx1"/>
                </a:solidFill>
              </a:rPr>
              <a:t>Example Scenario: </a:t>
            </a:r>
            <a:br>
              <a:rPr lang="en-US" sz="5400" dirty="0">
                <a:solidFill>
                  <a:schemeClr val="tx1"/>
                </a:solidFill>
              </a:rPr>
            </a:br>
            <a:r>
              <a:rPr lang="en-US" sz="5400" dirty="0">
                <a:solidFill>
                  <a:schemeClr val="tx1"/>
                </a:solidFill>
              </a:rPr>
              <a:t>Customer Profiling (game usage analytics)</a:t>
            </a:r>
            <a:endParaRPr lang="en-US" sz="5400" dirty="0"/>
          </a:p>
        </p:txBody>
      </p:sp>
    </p:spTree>
    <p:extLst>
      <p:ext uri="{BB962C8B-B14F-4D97-AF65-F5344CB8AC3E}">
        <p14:creationId xmlns:p14="http://schemas.microsoft.com/office/powerpoint/2010/main" val="21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Customer Profiling – Game Usage Analytics</a:t>
            </a:r>
            <a:endParaRPr lang="en-US" sz="4800" dirty="0"/>
          </a:p>
        </p:txBody>
      </p:sp>
      <p:sp>
        <p:nvSpPr>
          <p:cNvPr id="4" name="TextBox 3"/>
          <p:cNvSpPr txBox="1"/>
          <p:nvPr/>
        </p:nvSpPr>
        <p:spPr>
          <a:xfrm>
            <a:off x="547401" y="2036046"/>
            <a:ext cx="9275686" cy="1815882"/>
          </a:xfrm>
          <a:prstGeom prst="rect">
            <a:avLst/>
          </a:prstGeom>
          <a:solidFill>
            <a:schemeClr val="bg1">
              <a:lumMod val="50000"/>
            </a:schemeClr>
          </a:solidFill>
          <a:ln>
            <a:solidFill>
              <a:schemeClr val="tx1">
                <a:lumMod val="65000"/>
                <a:lumOff val="35000"/>
              </a:schemeClr>
            </a:solidFill>
          </a:ln>
        </p:spPr>
        <p:txBody>
          <a:bodyPr wrap="square" rtlCol="0">
            <a:spAutoFit/>
          </a:bodyPr>
          <a:lstStyle/>
          <a:p>
            <a:r>
              <a:rPr lang="en-US" sz="1400" dirty="0">
                <a:solidFill>
                  <a:srgbClr val="FFFFFF"/>
                </a:solidFill>
              </a:rPr>
              <a:t>2277,2013-06-01 02:26:54.3943450,111,164.234.187.32,24.84.225.233,true,8,1,2058</a:t>
            </a:r>
          </a:p>
          <a:p>
            <a:r>
              <a:rPr lang="en-US" sz="1400" dirty="0">
                <a:solidFill>
                  <a:srgbClr val="FFFFFF"/>
                </a:solidFill>
              </a:rPr>
              <a:t>2277,2013-06-01 03:26:23.2240000,111,164.234.187.32,24.84.225.233,true,8,1,2058-2123-2009-2068-2166</a:t>
            </a:r>
          </a:p>
          <a:p>
            <a:r>
              <a:rPr lang="en-US" sz="1400" dirty="0">
                <a:solidFill>
                  <a:srgbClr val="FFFFFF"/>
                </a:solidFill>
              </a:rPr>
              <a:t>2277,2013-06-01 04:22:39.4940000,111,164.234.187.32,24.84.225.233,true,8,1,</a:t>
            </a:r>
          </a:p>
          <a:p>
            <a:r>
              <a:rPr lang="en-US" sz="1400" dirty="0">
                <a:solidFill>
                  <a:srgbClr val="FFFFFF"/>
                </a:solidFill>
              </a:rPr>
              <a:t>2277,2013-06-01 05:43:54.1240000,111,164.234.187.32,24.84.225.233,true,8,1,2058-225545-2309-2068-2166</a:t>
            </a:r>
          </a:p>
          <a:p>
            <a:r>
              <a:rPr lang="en-US" sz="1400" dirty="0">
                <a:solidFill>
                  <a:srgbClr val="FFFFFF"/>
                </a:solidFill>
              </a:rPr>
              <a:t>2277,2013-06-01 06:11:23.9274300,111,164.234.187.32,24.84.225.233,true,8,1,223-2123-2009-4229-9936623</a:t>
            </a:r>
          </a:p>
          <a:p>
            <a:r>
              <a:rPr lang="en-US" sz="1400" dirty="0">
                <a:solidFill>
                  <a:srgbClr val="FFFFFF"/>
                </a:solidFill>
              </a:rPr>
              <a:t>2277,2013-06-01 07:37:01.3962500,111,164.234.187.32,24.84.225.233,true,8,1,</a:t>
            </a:r>
          </a:p>
          <a:p>
            <a:r>
              <a:rPr lang="en-US" sz="1400" dirty="0">
                <a:solidFill>
                  <a:srgbClr val="FFFFFF"/>
                </a:solidFill>
              </a:rPr>
              <a:t>2277,2013-06-01 </a:t>
            </a:r>
            <a:r>
              <a:rPr lang="en-US" sz="1400" dirty="0" smtClean="0">
                <a:solidFill>
                  <a:srgbClr val="FFFFFF"/>
                </a:solidFill>
              </a:rPr>
              <a:t>08:12:03.1109790,111,164.234.187.32,24.84.225.233,true,8,1,234322-2123-2234234-12432-344323</a:t>
            </a:r>
          </a:p>
          <a:p>
            <a:r>
              <a:rPr lang="en-US" sz="1400" dirty="0" smtClean="0">
                <a:solidFill>
                  <a:srgbClr val="FFFFFF"/>
                </a:solidFill>
              </a:rPr>
              <a:t>…</a:t>
            </a:r>
            <a:endParaRPr lang="en-US" sz="1400" dirty="0">
              <a:solidFill>
                <a:srgbClr val="FFFFFF"/>
              </a:solidFill>
            </a:endParaRPr>
          </a:p>
        </p:txBody>
      </p:sp>
      <p:sp>
        <p:nvSpPr>
          <p:cNvPr id="5" name="TextBox 4"/>
          <p:cNvSpPr txBox="1"/>
          <p:nvPr/>
        </p:nvSpPr>
        <p:spPr>
          <a:xfrm>
            <a:off x="467014" y="1639550"/>
            <a:ext cx="6604077" cy="374846"/>
          </a:xfrm>
          <a:prstGeom prst="rect">
            <a:avLst/>
          </a:prstGeom>
          <a:noFill/>
        </p:spPr>
        <p:txBody>
          <a:bodyPr wrap="square" rtlCol="0">
            <a:spAutoFit/>
          </a:bodyPr>
          <a:lstStyle/>
          <a:p>
            <a:r>
              <a:rPr lang="en-US" dirty="0" smtClean="0">
                <a:solidFill>
                  <a:srgbClr val="FFFFFF"/>
                </a:solidFill>
              </a:rPr>
              <a:t>Log Files Snippet (10s of TBs per day in cloud storage)</a:t>
            </a:r>
            <a:endParaRPr lang="en-US" dirty="0">
              <a:solidFill>
                <a:srgbClr val="FFFFFF"/>
              </a:solidFill>
            </a:endParaRPr>
          </a:p>
        </p:txBody>
      </p:sp>
      <p:sp>
        <p:nvSpPr>
          <p:cNvPr id="6" name="TextBox 5"/>
          <p:cNvSpPr txBox="1"/>
          <p:nvPr/>
        </p:nvSpPr>
        <p:spPr>
          <a:xfrm>
            <a:off x="467015" y="4039351"/>
            <a:ext cx="3070828" cy="374846"/>
          </a:xfrm>
          <a:prstGeom prst="rect">
            <a:avLst/>
          </a:prstGeom>
          <a:noFill/>
        </p:spPr>
        <p:txBody>
          <a:bodyPr wrap="square" rtlCol="0">
            <a:spAutoFit/>
          </a:bodyPr>
          <a:lstStyle/>
          <a:p>
            <a:r>
              <a:rPr lang="en-US" smtClean="0">
                <a:solidFill>
                  <a:srgbClr val="FFFFFF"/>
                </a:solidFill>
              </a:rPr>
              <a:t>User Table </a:t>
            </a:r>
            <a:endParaRPr lang="en-US" dirty="0">
              <a:solidFill>
                <a:srgbClr val="FFFFFF"/>
              </a:solidFill>
            </a:endParaRPr>
          </a:p>
        </p:txBody>
      </p:sp>
      <p:graphicFrame>
        <p:nvGraphicFramePr>
          <p:cNvPr id="7" name="Table 6"/>
          <p:cNvGraphicFramePr>
            <a:graphicFrameLocks noGrp="1"/>
          </p:cNvGraphicFramePr>
          <p:nvPr>
            <p:extLst/>
          </p:nvPr>
        </p:nvGraphicFramePr>
        <p:xfrm>
          <a:off x="547401" y="4358148"/>
          <a:ext cx="8326115" cy="1483360"/>
        </p:xfrm>
        <a:graphic>
          <a:graphicData uri="http://schemas.openxmlformats.org/drawingml/2006/table">
            <a:tbl>
              <a:tblPr firstRow="1" bandRow="1">
                <a:tableStyleId>{5940675A-B579-460E-94D1-54222C63F5DA}</a:tableStyleId>
              </a:tblPr>
              <a:tblGrid>
                <a:gridCol w="1665223"/>
                <a:gridCol w="1186213"/>
                <a:gridCol w="1295400"/>
                <a:gridCol w="2514056"/>
                <a:gridCol w="1665223"/>
              </a:tblGrid>
              <a:tr h="370840">
                <a:tc>
                  <a:txBody>
                    <a:bodyPr/>
                    <a:lstStyle/>
                    <a:p>
                      <a:r>
                        <a:rPr lang="en-US" sz="1400" dirty="0" err="1" smtClean="0"/>
                        <a:t>UserID</a:t>
                      </a:r>
                      <a:endParaRPr lang="en-US" sz="1400" dirty="0"/>
                    </a:p>
                  </a:txBody>
                  <a:tcPr>
                    <a:solidFill>
                      <a:schemeClr val="bg1">
                        <a:lumMod val="50000"/>
                      </a:schemeClr>
                    </a:solidFill>
                  </a:tcPr>
                </a:tc>
                <a:tc>
                  <a:txBody>
                    <a:bodyPr/>
                    <a:lstStyle/>
                    <a:p>
                      <a:r>
                        <a:rPr lang="en-US" sz="1400" dirty="0" err="1" smtClean="0"/>
                        <a:t>FirstName</a:t>
                      </a:r>
                      <a:endParaRPr lang="en-US" sz="1400" dirty="0"/>
                    </a:p>
                  </a:txBody>
                  <a:tcPr>
                    <a:solidFill>
                      <a:schemeClr val="bg1">
                        <a:lumMod val="50000"/>
                      </a:schemeClr>
                    </a:solidFill>
                  </a:tcPr>
                </a:tc>
                <a:tc>
                  <a:txBody>
                    <a:bodyPr/>
                    <a:lstStyle/>
                    <a:p>
                      <a:r>
                        <a:rPr lang="en-US" sz="1400" dirty="0" err="1" smtClean="0"/>
                        <a:t>LastName</a:t>
                      </a:r>
                      <a:endParaRPr lang="en-US" sz="1400" dirty="0"/>
                    </a:p>
                  </a:txBody>
                  <a:tcPr>
                    <a:solidFill>
                      <a:schemeClr val="bg1">
                        <a:lumMod val="50000"/>
                      </a:schemeClr>
                    </a:solidFill>
                  </a:tcPr>
                </a:tc>
                <a:tc>
                  <a:txBody>
                    <a:bodyPr/>
                    <a:lstStyle/>
                    <a:p>
                      <a:r>
                        <a:rPr lang="en-US" sz="1400" dirty="0" smtClean="0"/>
                        <a:t>State</a:t>
                      </a:r>
                      <a:endParaRPr lang="en-US" sz="1400" dirty="0"/>
                    </a:p>
                  </a:txBody>
                  <a:tcPr>
                    <a:solidFill>
                      <a:schemeClr val="bg1">
                        <a:lumMod val="50000"/>
                      </a:schemeClr>
                    </a:solidFill>
                  </a:tcPr>
                </a:tc>
                <a:tc>
                  <a:txBody>
                    <a:bodyPr/>
                    <a:lstStyle/>
                    <a:p>
                      <a:r>
                        <a:rPr lang="en-US" sz="1400" dirty="0" smtClean="0"/>
                        <a:t>…</a:t>
                      </a:r>
                      <a:endParaRPr lang="en-US" sz="1400" dirty="0"/>
                    </a:p>
                  </a:txBody>
                  <a:tcPr>
                    <a:solidFill>
                      <a:schemeClr val="bg1">
                        <a:lumMod val="50000"/>
                      </a:schemeClr>
                    </a:solidFill>
                  </a:tcPr>
                </a:tc>
              </a:tr>
              <a:tr h="370840">
                <a:tc>
                  <a:txBody>
                    <a:bodyPr/>
                    <a:lstStyle/>
                    <a:p>
                      <a:r>
                        <a:rPr lang="en-US" sz="1400" dirty="0" smtClean="0"/>
                        <a:t>2277</a:t>
                      </a:r>
                      <a:endParaRPr lang="en-US" sz="1400" dirty="0"/>
                    </a:p>
                  </a:txBody>
                  <a:tcPr>
                    <a:solidFill>
                      <a:schemeClr val="tx1">
                        <a:lumMod val="50000"/>
                      </a:schemeClr>
                    </a:solidFill>
                  </a:tcPr>
                </a:tc>
                <a:tc>
                  <a:txBody>
                    <a:bodyPr/>
                    <a:lstStyle/>
                    <a:p>
                      <a:r>
                        <a:rPr lang="en-US" sz="1400" dirty="0" smtClean="0"/>
                        <a:t>Pratik</a:t>
                      </a:r>
                      <a:endParaRPr lang="en-US" sz="1400" dirty="0"/>
                    </a:p>
                  </a:txBody>
                  <a:tcPr>
                    <a:solidFill>
                      <a:schemeClr val="tx1">
                        <a:lumMod val="50000"/>
                      </a:schemeClr>
                    </a:solidFill>
                  </a:tcPr>
                </a:tc>
                <a:tc>
                  <a:txBody>
                    <a:bodyPr/>
                    <a:lstStyle/>
                    <a:p>
                      <a:r>
                        <a:rPr lang="en-US" sz="1400" dirty="0" smtClean="0"/>
                        <a:t>Patel</a:t>
                      </a:r>
                      <a:endParaRPr lang="en-US" sz="1400" dirty="0"/>
                    </a:p>
                  </a:txBody>
                  <a:tcPr>
                    <a:solidFill>
                      <a:schemeClr val="tx1">
                        <a:lumMod val="50000"/>
                      </a:schemeClr>
                    </a:solidFill>
                  </a:tcPr>
                </a:tc>
                <a:tc>
                  <a:txBody>
                    <a:bodyPr/>
                    <a:lstStyle/>
                    <a:p>
                      <a:r>
                        <a:rPr lang="en-US" sz="1400" dirty="0" smtClean="0"/>
                        <a:t>Oregon</a:t>
                      </a:r>
                      <a:endParaRPr lang="en-US" sz="1400" dirty="0"/>
                    </a:p>
                  </a:txBody>
                  <a:tcPr>
                    <a:solidFill>
                      <a:schemeClr val="tx1">
                        <a:lumMod val="50000"/>
                      </a:schemeClr>
                    </a:solidFill>
                  </a:tcPr>
                </a:tc>
                <a:tc>
                  <a:txBody>
                    <a:bodyPr/>
                    <a:lstStyle/>
                    <a:p>
                      <a:endParaRPr lang="en-US" sz="1400" dirty="0"/>
                    </a:p>
                  </a:txBody>
                  <a:tcPr>
                    <a:solidFill>
                      <a:schemeClr val="tx1">
                        <a:lumMod val="50000"/>
                      </a:schemeClr>
                    </a:solidFill>
                  </a:tcPr>
                </a:tc>
              </a:tr>
              <a:tr h="370840">
                <a:tc>
                  <a:txBody>
                    <a:bodyPr/>
                    <a:lstStyle/>
                    <a:p>
                      <a:r>
                        <a:rPr lang="en-US" sz="1400" dirty="0" smtClean="0"/>
                        <a:t>664432</a:t>
                      </a:r>
                      <a:endParaRPr lang="en-US" sz="1400" dirty="0"/>
                    </a:p>
                  </a:txBody>
                  <a:tcPr>
                    <a:solidFill>
                      <a:schemeClr val="tx1">
                        <a:lumMod val="50000"/>
                      </a:schemeClr>
                    </a:solidFill>
                  </a:tcPr>
                </a:tc>
                <a:tc>
                  <a:txBody>
                    <a:bodyPr/>
                    <a:lstStyle/>
                    <a:p>
                      <a:r>
                        <a:rPr lang="en-US" sz="1400" dirty="0" smtClean="0"/>
                        <a:t>Dave</a:t>
                      </a:r>
                      <a:endParaRPr lang="en-US" sz="1400" dirty="0"/>
                    </a:p>
                  </a:txBody>
                  <a:tcPr>
                    <a:solidFill>
                      <a:schemeClr val="tx1">
                        <a:lumMod val="50000"/>
                      </a:schemeClr>
                    </a:solidFill>
                  </a:tcPr>
                </a:tc>
                <a:tc>
                  <a:txBody>
                    <a:bodyPr/>
                    <a:lstStyle/>
                    <a:p>
                      <a:r>
                        <a:rPr lang="en-US" sz="1400" dirty="0" smtClean="0"/>
                        <a:t>Nettleton</a:t>
                      </a:r>
                      <a:endParaRPr lang="en-US" sz="1400" dirty="0"/>
                    </a:p>
                  </a:txBody>
                  <a:tcPr>
                    <a:solidFill>
                      <a:schemeClr val="tx1">
                        <a:lumMod val="50000"/>
                      </a:schemeClr>
                    </a:solidFill>
                  </a:tcPr>
                </a:tc>
                <a:tc>
                  <a:txBody>
                    <a:bodyPr/>
                    <a:lstStyle/>
                    <a:p>
                      <a:r>
                        <a:rPr lang="en-US" sz="1400" dirty="0" smtClean="0"/>
                        <a:t>Washington</a:t>
                      </a:r>
                      <a:endParaRPr lang="en-US" sz="1400" dirty="0"/>
                    </a:p>
                  </a:txBody>
                  <a:tcPr>
                    <a:solidFill>
                      <a:schemeClr val="tx1">
                        <a:lumMod val="50000"/>
                      </a:schemeClr>
                    </a:solidFill>
                  </a:tcPr>
                </a:tc>
                <a:tc>
                  <a:txBody>
                    <a:bodyPr/>
                    <a:lstStyle/>
                    <a:p>
                      <a:endParaRPr lang="en-US" sz="1400" dirty="0"/>
                    </a:p>
                  </a:txBody>
                  <a:tcPr>
                    <a:solidFill>
                      <a:schemeClr val="tx1">
                        <a:lumMod val="50000"/>
                      </a:schemeClr>
                    </a:solidFill>
                  </a:tcPr>
                </a:tc>
              </a:tr>
              <a:tr h="370840">
                <a:tc>
                  <a:txBody>
                    <a:bodyPr/>
                    <a:lstStyle/>
                    <a:p>
                      <a:r>
                        <a:rPr lang="en-US" sz="1400" dirty="0" smtClean="0"/>
                        <a:t>8853</a:t>
                      </a:r>
                      <a:endParaRPr lang="en-US" sz="1400" dirty="0"/>
                    </a:p>
                  </a:txBody>
                  <a:tcPr>
                    <a:solidFill>
                      <a:schemeClr val="tx1">
                        <a:lumMod val="50000"/>
                      </a:schemeClr>
                    </a:solidFill>
                  </a:tcPr>
                </a:tc>
                <a:tc>
                  <a:txBody>
                    <a:bodyPr/>
                    <a:lstStyle/>
                    <a:p>
                      <a:r>
                        <a:rPr lang="en-US" sz="1400" dirty="0" smtClean="0"/>
                        <a:t>Mike</a:t>
                      </a:r>
                      <a:endParaRPr lang="en-US" sz="1400" dirty="0"/>
                    </a:p>
                  </a:txBody>
                  <a:tcPr>
                    <a:solidFill>
                      <a:schemeClr val="tx1">
                        <a:lumMod val="50000"/>
                      </a:schemeClr>
                    </a:solidFill>
                  </a:tcPr>
                </a:tc>
                <a:tc>
                  <a:txBody>
                    <a:bodyPr/>
                    <a:lstStyle/>
                    <a:p>
                      <a:r>
                        <a:rPr lang="en-US" sz="1400" dirty="0" smtClean="0"/>
                        <a:t>Flasko</a:t>
                      </a:r>
                      <a:endParaRPr lang="en-US" sz="1400" dirty="0"/>
                    </a:p>
                  </a:txBody>
                  <a:tcPr>
                    <a:solidFill>
                      <a:schemeClr val="tx1">
                        <a:lumMod val="50000"/>
                      </a:schemeClr>
                    </a:solidFill>
                  </a:tcPr>
                </a:tc>
                <a:tc>
                  <a:txBody>
                    <a:bodyPr/>
                    <a:lstStyle/>
                    <a:p>
                      <a:r>
                        <a:rPr lang="en-US" sz="1400" dirty="0" smtClean="0"/>
                        <a:t>California</a:t>
                      </a:r>
                      <a:endParaRPr lang="en-US" sz="1400" dirty="0"/>
                    </a:p>
                  </a:txBody>
                  <a:tcPr>
                    <a:solidFill>
                      <a:schemeClr val="tx1">
                        <a:lumMod val="50000"/>
                      </a:schemeClr>
                    </a:solidFill>
                  </a:tcPr>
                </a:tc>
                <a:tc>
                  <a:txBody>
                    <a:bodyPr/>
                    <a:lstStyle/>
                    <a:p>
                      <a:endParaRPr lang="en-US" sz="1400" dirty="0"/>
                    </a:p>
                  </a:txBody>
                  <a:tcPr>
                    <a:solidFill>
                      <a:schemeClr val="tx1">
                        <a:lumMod val="50000"/>
                      </a:schemeClr>
                    </a:solidFill>
                  </a:tcPr>
                </a:tc>
              </a:tr>
            </a:tbl>
          </a:graphicData>
        </a:graphic>
      </p:graphicFrame>
      <p:sp>
        <p:nvSpPr>
          <p:cNvPr id="8" name="Rounded Rectangle 7"/>
          <p:cNvSpPr/>
          <p:nvPr/>
        </p:nvSpPr>
        <p:spPr>
          <a:xfrm>
            <a:off x="6074272" y="2504946"/>
            <a:ext cx="6029011" cy="306881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a:solidFill>
                <a:prstClr val="white"/>
              </a:solidFill>
            </a:endParaRPr>
          </a:p>
        </p:txBody>
      </p:sp>
      <p:sp>
        <p:nvSpPr>
          <p:cNvPr id="9" name="Rectangle 8"/>
          <p:cNvSpPr/>
          <p:nvPr/>
        </p:nvSpPr>
        <p:spPr>
          <a:xfrm>
            <a:off x="6928812" y="2700732"/>
            <a:ext cx="4447115" cy="374846"/>
          </a:xfrm>
          <a:prstGeom prst="rect">
            <a:avLst/>
          </a:prstGeom>
        </p:spPr>
        <p:txBody>
          <a:bodyPr wrap="none">
            <a:spAutoFit/>
          </a:bodyPr>
          <a:lstStyle/>
          <a:p>
            <a:pPr defTabSz="932597"/>
            <a:r>
              <a:rPr lang="en-US" b="1" dirty="0" smtClean="0">
                <a:solidFill>
                  <a:prstClr val="black"/>
                </a:solidFill>
              </a:rPr>
              <a:t>New User Activity Per Week By Region</a:t>
            </a:r>
            <a:endParaRPr lang="en-US" b="1" dirty="0">
              <a:solidFill>
                <a:prstClr val="black"/>
              </a:solidFill>
            </a:endParaRPr>
          </a:p>
        </p:txBody>
      </p:sp>
      <p:graphicFrame>
        <p:nvGraphicFramePr>
          <p:cNvPr id="10" name="Table 9"/>
          <p:cNvGraphicFramePr>
            <a:graphicFrameLocks noGrp="1"/>
          </p:cNvGraphicFramePr>
          <p:nvPr>
            <p:extLst/>
          </p:nvPr>
        </p:nvGraphicFramePr>
        <p:xfrm>
          <a:off x="6151292" y="3640376"/>
          <a:ext cx="5791200" cy="1272540"/>
        </p:xfrm>
        <a:graphic>
          <a:graphicData uri="http://schemas.openxmlformats.org/drawingml/2006/table">
            <a:tbl>
              <a:tblPr/>
              <a:tblGrid>
                <a:gridCol w="698500"/>
                <a:gridCol w="584200"/>
                <a:gridCol w="850900"/>
                <a:gridCol w="812800"/>
                <a:gridCol w="571500"/>
                <a:gridCol w="1117600"/>
                <a:gridCol w="1155700"/>
              </a:tblGrid>
              <a:tr h="0">
                <a:tc>
                  <a:txBody>
                    <a:bodyPr/>
                    <a:lstStyle/>
                    <a:p>
                      <a:pPr algn="l" fontAlgn="ctr"/>
                      <a:r>
                        <a:rPr lang="en-US" sz="1100" b="1" i="0" u="none" strike="noStrike">
                          <a:solidFill>
                            <a:srgbClr val="FFFFFF"/>
                          </a:solidFill>
                          <a:effectLst/>
                          <a:latin typeface="Calibri" panose="020F0502020204030204" pitchFamily="34" charset="0"/>
                        </a:rPr>
                        <a:t>profileid</a:t>
                      </a:r>
                    </a:p>
                  </a:txBody>
                  <a:tcPr marL="7620" marR="7620" marT="7620"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l" fontAlgn="ctr"/>
                      <a:r>
                        <a:rPr lang="en-US" sz="1100" b="1" i="0" u="none" strike="noStrike">
                          <a:solidFill>
                            <a:srgbClr val="FFFFFF"/>
                          </a:solidFill>
                          <a:effectLst/>
                          <a:latin typeface="Calibri" panose="020F0502020204030204" pitchFamily="34" charset="0"/>
                        </a:rPr>
                        <a:t>day</a:t>
                      </a:r>
                    </a:p>
                  </a:txBody>
                  <a:tcPr marR="7620" marT="7620"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l" fontAlgn="ctr"/>
                      <a:r>
                        <a:rPr lang="en-US" sz="1100" b="1" i="0" u="none" strike="noStrike">
                          <a:solidFill>
                            <a:srgbClr val="FFFFFF"/>
                          </a:solidFill>
                          <a:effectLst/>
                          <a:latin typeface="Calibri" panose="020F0502020204030204" pitchFamily="34" charset="0"/>
                        </a:rPr>
                        <a:t>state</a:t>
                      </a:r>
                    </a:p>
                  </a:txBody>
                  <a:tcPr marL="7620" marR="7620" marT="7620"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l" fontAlgn="ctr"/>
                      <a:r>
                        <a:rPr lang="en-US" sz="1100" b="1" i="0" u="none" strike="noStrike">
                          <a:solidFill>
                            <a:srgbClr val="FFFFFF"/>
                          </a:solidFill>
                          <a:effectLst/>
                          <a:latin typeface="Calibri" panose="020F0502020204030204" pitchFamily="34" charset="0"/>
                        </a:rPr>
                        <a:t>duration</a:t>
                      </a:r>
                    </a:p>
                  </a:txBody>
                  <a:tcPr marR="7620" marT="7620"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l" fontAlgn="ctr"/>
                      <a:r>
                        <a:rPr lang="en-US" sz="1100" b="1" i="0" u="none" strike="noStrike">
                          <a:solidFill>
                            <a:srgbClr val="FFFFFF"/>
                          </a:solidFill>
                          <a:effectLst/>
                          <a:latin typeface="Calibri" panose="020F0502020204030204" pitchFamily="34" charset="0"/>
                        </a:rPr>
                        <a:t>rank</a:t>
                      </a:r>
                    </a:p>
                  </a:txBody>
                  <a:tcPr marR="7620" marT="7620"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l" fontAlgn="ctr"/>
                      <a:r>
                        <a:rPr lang="en-US" sz="1100" b="1" i="0" u="none" strike="noStrike">
                          <a:solidFill>
                            <a:srgbClr val="FFFFFF"/>
                          </a:solidFill>
                          <a:effectLst/>
                          <a:latin typeface="Calibri" panose="020F0502020204030204" pitchFamily="34" charset="0"/>
                        </a:rPr>
                        <a:t>weaponsused</a:t>
                      </a:r>
                    </a:p>
                  </a:txBody>
                  <a:tcPr marR="7620" marT="7620"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l" fontAlgn="ctr"/>
                      <a:r>
                        <a:rPr lang="en-US" sz="1100" b="1" i="0" u="none" strike="noStrike">
                          <a:solidFill>
                            <a:srgbClr val="FFFFFF"/>
                          </a:solidFill>
                          <a:effectLst/>
                          <a:latin typeface="Calibri" panose="020F0502020204030204" pitchFamily="34" charset="0"/>
                        </a:rPr>
                        <a:t>interactedwith</a:t>
                      </a:r>
                    </a:p>
                  </a:txBody>
                  <a:tcPr marR="7620" marT="7620"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r>
              <a:tr h="182880">
                <a:tc>
                  <a:txBody>
                    <a:bodyPr/>
                    <a:lstStyle/>
                    <a:p>
                      <a:pPr algn="l" fontAlgn="b"/>
                      <a:r>
                        <a:rPr lang="en-US" sz="1100" b="0" i="0" u="none" strike="noStrike">
                          <a:solidFill>
                            <a:srgbClr val="000000"/>
                          </a:solidFill>
                          <a:effectLst/>
                          <a:latin typeface="Calibri" panose="020F0502020204030204" pitchFamily="34" charset="0"/>
                        </a:rPr>
                        <a:t>1148</a:t>
                      </a:r>
                    </a:p>
                  </a:txBody>
                  <a:tcPr marL="7620" marR="7620" marT="7620" marB="0" anchor="b">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6/2/2013</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Oregon</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216</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33</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7620" marR="7620" marT="7620"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r>
              <a:tr h="182880">
                <a:tc>
                  <a:txBody>
                    <a:bodyPr/>
                    <a:lstStyle/>
                    <a:p>
                      <a:pPr algn="l" fontAlgn="b"/>
                      <a:r>
                        <a:rPr lang="en-US" sz="1100" b="0" i="0" u="none" strike="noStrike">
                          <a:solidFill>
                            <a:srgbClr val="000000"/>
                          </a:solidFill>
                          <a:effectLst/>
                          <a:latin typeface="Calibri" panose="020F0502020204030204" pitchFamily="34" charset="0"/>
                        </a:rPr>
                        <a:t>1004</a:t>
                      </a:r>
                    </a:p>
                  </a:txBody>
                  <a:tcPr marL="7620" marR="7620" marT="7620" marB="0" anchor="b">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6/2/2013</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Missouri</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7620" marR="7620" marT="7620"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r>
              <a:tr h="182880">
                <a:tc>
                  <a:txBody>
                    <a:bodyPr/>
                    <a:lstStyle/>
                    <a:p>
                      <a:pPr algn="l" fontAlgn="b"/>
                      <a:r>
                        <a:rPr lang="en-US" sz="1100" b="0" i="0" u="none" strike="noStrike">
                          <a:solidFill>
                            <a:srgbClr val="000000"/>
                          </a:solidFill>
                          <a:effectLst/>
                          <a:latin typeface="Calibri" panose="020F0502020204030204" pitchFamily="34" charset="0"/>
                        </a:rPr>
                        <a:t>292</a:t>
                      </a:r>
                    </a:p>
                  </a:txBody>
                  <a:tcPr marL="7620" marR="7620" marT="7620" marB="0" anchor="b">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6/1/2013</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Georgia</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201</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137</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7620" marR="7620" marT="7620"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r>
              <a:tr h="182880">
                <a:tc>
                  <a:txBody>
                    <a:bodyPr/>
                    <a:lstStyle/>
                    <a:p>
                      <a:pPr algn="l" fontAlgn="b"/>
                      <a:r>
                        <a:rPr lang="en-US" sz="1100" b="0" i="0" u="none" strike="noStrike">
                          <a:solidFill>
                            <a:srgbClr val="000000"/>
                          </a:solidFill>
                          <a:effectLst/>
                          <a:latin typeface="Calibri" panose="020F0502020204030204" pitchFamily="34" charset="0"/>
                        </a:rPr>
                        <a:t>1059</a:t>
                      </a:r>
                    </a:p>
                  </a:txBody>
                  <a:tcPr marL="7620" marR="7620" marT="7620" marB="0" anchor="b">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6/2/2013</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Oregon</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104</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7620" marR="7620" marT="7620"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r>
              <a:tr h="182880">
                <a:tc>
                  <a:txBody>
                    <a:bodyPr/>
                    <a:lstStyle/>
                    <a:p>
                      <a:pPr algn="l" fontAlgn="b"/>
                      <a:r>
                        <a:rPr lang="en-US" sz="1100" b="0" i="0" u="none" strike="noStrike">
                          <a:solidFill>
                            <a:srgbClr val="000000"/>
                          </a:solidFill>
                          <a:effectLst/>
                          <a:latin typeface="Calibri" panose="020F0502020204030204" pitchFamily="34" charset="0"/>
                        </a:rPr>
                        <a:t>675</a:t>
                      </a:r>
                    </a:p>
                  </a:txBody>
                  <a:tcPr marL="7620" marR="7620" marT="7620" marB="0" anchor="b">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6/2/2013</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California</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65</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164</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7620" marR="7620" marT="7620"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r>
              <a:tr h="182880">
                <a:tc>
                  <a:txBody>
                    <a:bodyPr/>
                    <a:lstStyle/>
                    <a:p>
                      <a:pPr algn="l" fontAlgn="b"/>
                      <a:r>
                        <a:rPr lang="en-US" sz="1100" b="0" i="0" u="none" strike="noStrike">
                          <a:solidFill>
                            <a:srgbClr val="000000"/>
                          </a:solidFill>
                          <a:effectLst/>
                          <a:latin typeface="Calibri" panose="020F0502020204030204" pitchFamily="34" charset="0"/>
                        </a:rPr>
                        <a:t>1348</a:t>
                      </a:r>
                    </a:p>
                  </a:txBody>
                  <a:tcPr marL="7620" marR="7620" marT="7620" marB="0" anchor="b">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6/3/2013</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Nebraska</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21</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95</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7620" marR="7620" marT="762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7620" marR="7620" marT="7620"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31515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smtClean="0">
                <a:solidFill>
                  <a:schemeClr val="tx1"/>
                </a:solidFill>
              </a:rPr>
              <a:t>Data Factory Walkthrough</a:t>
            </a:r>
            <a:endParaRPr lang="en-US" sz="5400" dirty="0"/>
          </a:p>
        </p:txBody>
      </p:sp>
    </p:spTree>
    <p:extLst>
      <p:ext uri="{BB962C8B-B14F-4D97-AF65-F5344CB8AC3E}">
        <p14:creationId xmlns:p14="http://schemas.microsoft.com/office/powerpoint/2010/main" val="258626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646237" y="1743652"/>
            <a:ext cx="9195958" cy="685800"/>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Rectangle 4"/>
          <p:cNvSpPr/>
          <p:nvPr/>
        </p:nvSpPr>
        <p:spPr>
          <a:xfrm>
            <a:off x="1722437" y="1777601"/>
            <a:ext cx="5715000" cy="646331"/>
          </a:xfrm>
          <a:prstGeom prst="rect">
            <a:avLst/>
          </a:prstGeom>
          <a:solidFill>
            <a:schemeClr val="tx1"/>
          </a:solidFill>
        </p:spPr>
        <p:txBody>
          <a:bodyPr wrap="square">
            <a:spAutoFit/>
          </a:bodyPr>
          <a:lstStyle/>
          <a:p>
            <a:pPr defTabSz="932597"/>
            <a:r>
              <a:rPr lang="en-US" sz="1200" dirty="0" smtClean="0">
                <a:solidFill>
                  <a:srgbClr val="0000FF"/>
                </a:solidFill>
                <a:latin typeface="Lucida Console" panose="020B0609040504020204" pitchFamily="49" charset="0"/>
              </a:rPr>
              <a:t>New-</a:t>
            </a:r>
            <a:r>
              <a:rPr lang="en-US" sz="1200" dirty="0" err="1" smtClean="0">
                <a:solidFill>
                  <a:srgbClr val="0000FF"/>
                </a:solidFill>
                <a:latin typeface="Lucida Console" panose="020B0609040504020204" pitchFamily="49" charset="0"/>
              </a:rPr>
              <a:t>AzureDataFactory</a:t>
            </a:r>
            <a:r>
              <a:rPr lang="en-US" sz="1200" dirty="0">
                <a:solidFill>
                  <a:srgbClr val="000080"/>
                </a:solidFill>
                <a:latin typeface="Lucida Console" panose="020B0609040504020204" pitchFamily="49" charset="0"/>
              </a:rPr>
              <a:t/>
            </a:r>
            <a:br>
              <a:rPr lang="en-US" sz="1200" dirty="0">
                <a:solidFill>
                  <a:srgbClr val="000080"/>
                </a:solidFill>
                <a:latin typeface="Lucida Console" panose="020B0609040504020204" pitchFamily="49" charset="0"/>
              </a:rPr>
            </a:br>
            <a:r>
              <a:rPr lang="en-US" sz="1200" dirty="0">
                <a:solidFill>
                  <a:srgbClr val="000080"/>
                </a:solidFill>
                <a:latin typeface="Lucida Console" panose="020B0609040504020204" pitchFamily="49" charset="0"/>
              </a:rPr>
              <a:t>-</a:t>
            </a:r>
            <a:r>
              <a:rPr lang="en-US" sz="1200" dirty="0" smtClean="0">
                <a:solidFill>
                  <a:srgbClr val="000080"/>
                </a:solidFill>
                <a:latin typeface="Lucida Console" panose="020B0609040504020204" pitchFamily="49" charset="0"/>
              </a:rPr>
              <a:t>Name </a:t>
            </a:r>
            <a:r>
              <a:rPr lang="en-US" sz="1200" dirty="0" smtClean="0">
                <a:solidFill>
                  <a:srgbClr val="8B0000"/>
                </a:solidFill>
                <a:latin typeface="Lucida Console" panose="020B0609040504020204" pitchFamily="49" charset="0"/>
              </a:rPr>
              <a:t>“</a:t>
            </a:r>
            <a:r>
              <a:rPr lang="en-US" sz="1200" dirty="0" err="1" smtClean="0">
                <a:solidFill>
                  <a:srgbClr val="8B0000"/>
                </a:solidFill>
                <a:latin typeface="Lucida Console" panose="020B0609040504020204" pitchFamily="49" charset="0"/>
              </a:rPr>
              <a:t>HaloTelemetry</a:t>
            </a:r>
            <a:r>
              <a:rPr lang="en-US" sz="1200" dirty="0" smtClean="0">
                <a:solidFill>
                  <a:srgbClr val="8B0000"/>
                </a:solidFill>
                <a:latin typeface="Lucida Console" panose="020B0609040504020204" pitchFamily="49" charset="0"/>
              </a:rPr>
              <a:t>“</a:t>
            </a:r>
            <a:r>
              <a:rPr lang="en-US" sz="1200" dirty="0">
                <a:solidFill>
                  <a:srgbClr val="8B0000"/>
                </a:solidFill>
                <a:latin typeface="Lucida Console" panose="020B0609040504020204" pitchFamily="49" charset="0"/>
              </a:rPr>
              <a:t/>
            </a:r>
            <a:br>
              <a:rPr lang="en-US" sz="1200" dirty="0">
                <a:solidFill>
                  <a:srgbClr val="8B0000"/>
                </a:solidFill>
                <a:latin typeface="Lucida Console" panose="020B0609040504020204" pitchFamily="49" charset="0"/>
              </a:rPr>
            </a:br>
            <a:r>
              <a:rPr lang="en-US" sz="1200" dirty="0" smtClean="0">
                <a:solidFill>
                  <a:srgbClr val="000080"/>
                </a:solidFill>
                <a:latin typeface="Lucida Console" panose="020B0609040504020204" pitchFamily="49" charset="0"/>
              </a:rPr>
              <a:t>-</a:t>
            </a:r>
            <a:r>
              <a:rPr lang="en-US" sz="1200" dirty="0">
                <a:solidFill>
                  <a:srgbClr val="000080"/>
                </a:solidFill>
                <a:latin typeface="Lucida Console" panose="020B0609040504020204" pitchFamily="49" charset="0"/>
              </a:rPr>
              <a:t>Location</a:t>
            </a:r>
            <a:r>
              <a:rPr lang="en-US" sz="1200" dirty="0">
                <a:solidFill>
                  <a:prstClr val="black"/>
                </a:solidFill>
                <a:latin typeface="Lucida Console" panose="020B0609040504020204" pitchFamily="49" charset="0"/>
              </a:rPr>
              <a:t> </a:t>
            </a:r>
            <a:r>
              <a:rPr lang="en-US" sz="1200" dirty="0">
                <a:solidFill>
                  <a:srgbClr val="8B0000"/>
                </a:solidFill>
                <a:latin typeface="Lucida Console" panose="020B0609040504020204" pitchFamily="49" charset="0"/>
              </a:rPr>
              <a:t>“West-US</a:t>
            </a:r>
            <a:r>
              <a:rPr lang="en-US" sz="1200" dirty="0" smtClean="0">
                <a:solidFill>
                  <a:srgbClr val="8B0000"/>
                </a:solidFill>
                <a:latin typeface="Lucida Console" panose="020B0609040504020204" pitchFamily="49" charset="0"/>
              </a:rPr>
              <a:t>“</a:t>
            </a:r>
            <a:endParaRPr lang="en-US" sz="1200" dirty="0">
              <a:solidFill>
                <a:prstClr val="black"/>
              </a:solidFill>
            </a:endParaRPr>
          </a:p>
        </p:txBody>
      </p:sp>
      <p:sp>
        <p:nvSpPr>
          <p:cNvPr id="8" name="Title 7"/>
          <p:cNvSpPr>
            <a:spLocks noGrp="1"/>
          </p:cNvSpPr>
          <p:nvPr>
            <p:ph type="title"/>
          </p:nvPr>
        </p:nvSpPr>
        <p:spPr/>
        <p:txBody>
          <a:bodyPr/>
          <a:lstStyle/>
          <a:p>
            <a:r>
              <a:rPr lang="en-US" dirty="0" smtClean="0"/>
              <a:t>Step 1: Create a Data Factory</a:t>
            </a:r>
            <a:endParaRPr lang="en-US" dirty="0"/>
          </a:p>
        </p:txBody>
      </p:sp>
      <p:sp>
        <p:nvSpPr>
          <p:cNvPr id="13" name="Rectangle 12"/>
          <p:cNvSpPr/>
          <p:nvPr/>
        </p:nvSpPr>
        <p:spPr bwMode="auto">
          <a:xfrm>
            <a:off x="579437" y="1743652"/>
            <a:ext cx="9195958" cy="4491760"/>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ectangle 13"/>
          <p:cNvSpPr/>
          <p:nvPr/>
        </p:nvSpPr>
        <p:spPr>
          <a:xfrm>
            <a:off x="655637" y="1777601"/>
            <a:ext cx="5715000" cy="830997"/>
          </a:xfrm>
          <a:prstGeom prst="rect">
            <a:avLst/>
          </a:prstGeom>
          <a:solidFill>
            <a:schemeClr val="tx1"/>
          </a:solidFill>
        </p:spPr>
        <p:txBody>
          <a:bodyPr wrap="square">
            <a:spAutoFit/>
          </a:bodyPr>
          <a:lstStyle/>
          <a:p>
            <a:pPr defTabSz="932597"/>
            <a:r>
              <a:rPr lang="en-US" sz="1600" dirty="0" smtClean="0">
                <a:solidFill>
                  <a:srgbClr val="0000FF"/>
                </a:solidFill>
                <a:latin typeface="Lucida Console" panose="020B0609040504020204" pitchFamily="49" charset="0"/>
              </a:rPr>
              <a:t>New-</a:t>
            </a:r>
            <a:r>
              <a:rPr lang="en-US" sz="1600" dirty="0" err="1" smtClean="0">
                <a:solidFill>
                  <a:srgbClr val="0000FF"/>
                </a:solidFill>
                <a:latin typeface="Lucida Console" panose="020B0609040504020204" pitchFamily="49" charset="0"/>
              </a:rPr>
              <a:t>AzureDataFactory</a:t>
            </a:r>
            <a:r>
              <a:rPr lang="en-US" sz="1600" dirty="0">
                <a:solidFill>
                  <a:srgbClr val="000080"/>
                </a:solidFill>
                <a:latin typeface="Lucida Console" panose="020B0609040504020204" pitchFamily="49" charset="0"/>
              </a:rPr>
              <a:t/>
            </a:r>
            <a:br>
              <a:rPr lang="en-US" sz="1600" dirty="0">
                <a:solidFill>
                  <a:srgbClr val="000080"/>
                </a:solidFill>
                <a:latin typeface="Lucida Console" panose="020B0609040504020204" pitchFamily="49" charset="0"/>
              </a:rPr>
            </a:br>
            <a:r>
              <a:rPr lang="en-US" sz="1600" dirty="0">
                <a:solidFill>
                  <a:srgbClr val="000080"/>
                </a:solidFill>
                <a:latin typeface="Lucida Console" panose="020B0609040504020204" pitchFamily="49" charset="0"/>
              </a:rPr>
              <a:t>-</a:t>
            </a:r>
            <a:r>
              <a:rPr lang="en-US" sz="1600" dirty="0" smtClean="0">
                <a:solidFill>
                  <a:srgbClr val="000080"/>
                </a:solidFill>
                <a:latin typeface="Lucida Console" panose="020B0609040504020204" pitchFamily="49" charset="0"/>
              </a:rPr>
              <a:t>Name </a:t>
            </a:r>
            <a:r>
              <a:rPr lang="en-US" sz="1600" dirty="0" smtClean="0">
                <a:solidFill>
                  <a:srgbClr val="8B0000"/>
                </a:solidFill>
                <a:latin typeface="Lucida Console" panose="020B0609040504020204" pitchFamily="49" charset="0"/>
              </a:rPr>
              <a:t>“</a:t>
            </a:r>
            <a:r>
              <a:rPr lang="en-US" sz="1600" dirty="0" err="1" smtClean="0">
                <a:solidFill>
                  <a:srgbClr val="8B0000"/>
                </a:solidFill>
                <a:latin typeface="Lucida Console" panose="020B0609040504020204" pitchFamily="49" charset="0"/>
              </a:rPr>
              <a:t>GameTelemetry</a:t>
            </a:r>
            <a:r>
              <a:rPr lang="en-US" sz="1600" dirty="0" smtClean="0">
                <a:solidFill>
                  <a:srgbClr val="8B0000"/>
                </a:solidFill>
                <a:latin typeface="Lucida Console" panose="020B0609040504020204" pitchFamily="49" charset="0"/>
              </a:rPr>
              <a:t>“</a:t>
            </a:r>
            <a:r>
              <a:rPr lang="en-US" sz="1600" dirty="0">
                <a:solidFill>
                  <a:srgbClr val="8B0000"/>
                </a:solidFill>
                <a:latin typeface="Lucida Console" panose="020B0609040504020204" pitchFamily="49" charset="0"/>
              </a:rPr>
              <a:t/>
            </a:r>
            <a:br>
              <a:rPr lang="en-US" sz="1600" dirty="0">
                <a:solidFill>
                  <a:srgbClr val="8B0000"/>
                </a:solidFill>
                <a:latin typeface="Lucida Console" panose="020B0609040504020204" pitchFamily="49" charset="0"/>
              </a:rPr>
            </a:br>
            <a:r>
              <a:rPr lang="en-US" sz="1600" dirty="0" smtClean="0">
                <a:solidFill>
                  <a:srgbClr val="000080"/>
                </a:solidFill>
                <a:latin typeface="Lucida Console" panose="020B0609040504020204" pitchFamily="49" charset="0"/>
              </a:rPr>
              <a:t>-</a:t>
            </a:r>
            <a:r>
              <a:rPr lang="en-US" sz="1600" dirty="0">
                <a:solidFill>
                  <a:srgbClr val="000080"/>
                </a:solidFill>
                <a:latin typeface="Lucida Console" panose="020B0609040504020204" pitchFamily="49" charset="0"/>
              </a:rPr>
              <a:t>Location</a:t>
            </a:r>
            <a:r>
              <a:rPr lang="en-US" sz="1600" dirty="0">
                <a:solidFill>
                  <a:prstClr val="black"/>
                </a:solidFill>
                <a:latin typeface="Lucida Console" panose="020B0609040504020204" pitchFamily="49" charset="0"/>
              </a:rPr>
              <a:t> </a:t>
            </a:r>
            <a:r>
              <a:rPr lang="en-US" sz="1600" dirty="0">
                <a:solidFill>
                  <a:srgbClr val="8B0000"/>
                </a:solidFill>
                <a:latin typeface="Lucida Console" panose="020B0609040504020204" pitchFamily="49" charset="0"/>
              </a:rPr>
              <a:t>“West-US</a:t>
            </a:r>
            <a:r>
              <a:rPr lang="en-US" sz="1600" dirty="0" smtClean="0">
                <a:solidFill>
                  <a:srgbClr val="8B0000"/>
                </a:solidFill>
                <a:latin typeface="Lucida Console" panose="020B0609040504020204" pitchFamily="49" charset="0"/>
              </a:rPr>
              <a:t>“</a:t>
            </a:r>
            <a:endParaRPr lang="en-US" sz="1600" dirty="0">
              <a:solidFill>
                <a:prstClr val="black"/>
              </a:solidFill>
            </a:endParaRPr>
          </a:p>
        </p:txBody>
      </p:sp>
      <p:pic>
        <p:nvPicPr>
          <p:cNvPr id="4" name="Picture 3"/>
          <p:cNvPicPr>
            <a:picLocks noChangeAspect="1"/>
          </p:cNvPicPr>
          <p:nvPr/>
        </p:nvPicPr>
        <p:blipFill>
          <a:blip r:embed="rId2"/>
          <a:stretch>
            <a:fillRect/>
          </a:stretch>
        </p:blipFill>
        <p:spPr>
          <a:xfrm>
            <a:off x="3477452" y="1743651"/>
            <a:ext cx="8736344" cy="4496811"/>
          </a:xfrm>
          <a:prstGeom prst="rect">
            <a:avLst/>
          </a:prstGeom>
        </p:spPr>
      </p:pic>
    </p:spTree>
    <p:extLst>
      <p:ext uri="{BB962C8B-B14F-4D97-AF65-F5344CB8AC3E}">
        <p14:creationId xmlns:p14="http://schemas.microsoft.com/office/powerpoint/2010/main" val="3299782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71954" y="1375542"/>
            <a:ext cx="10270241" cy="5630863"/>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Rectangle 4"/>
          <p:cNvSpPr/>
          <p:nvPr/>
        </p:nvSpPr>
        <p:spPr>
          <a:xfrm>
            <a:off x="660713" y="1581690"/>
            <a:ext cx="5715000" cy="2462213"/>
          </a:xfrm>
          <a:prstGeom prst="rect">
            <a:avLst/>
          </a:prstGeom>
          <a:solidFill>
            <a:schemeClr val="tx1"/>
          </a:solidFill>
        </p:spPr>
        <p:txBody>
          <a:bodyPr wrap="square">
            <a:spAutoFit/>
          </a:bodyPr>
          <a:lstStyle/>
          <a:p>
            <a:pPr defTabSz="932597"/>
            <a:r>
              <a:rPr lang="en-US" sz="1400" dirty="0" smtClean="0">
                <a:solidFill>
                  <a:srgbClr val="0000FF"/>
                </a:solidFill>
                <a:latin typeface="Lucida Console" panose="020B0609040504020204" pitchFamily="49" charset="0"/>
              </a:rPr>
              <a:t>New-</a:t>
            </a:r>
            <a:r>
              <a:rPr lang="en-US" sz="1400" dirty="0" err="1" smtClean="0">
                <a:solidFill>
                  <a:srgbClr val="0000FF"/>
                </a:solidFill>
                <a:latin typeface="Lucida Console" panose="020B0609040504020204" pitchFamily="49" charset="0"/>
              </a:rPr>
              <a:t>AzureDataFactoryLinkedService</a:t>
            </a:r>
            <a:r>
              <a:rPr lang="en-US" sz="1400" dirty="0" smtClean="0">
                <a:solidFill>
                  <a:prstClr val="black"/>
                </a:solidFill>
                <a:latin typeface="Lucida Console" panose="020B0609040504020204" pitchFamily="49" charset="0"/>
              </a:rPr>
              <a:t> </a:t>
            </a:r>
            <a:r>
              <a:rPr lang="en-US" sz="1400" dirty="0">
                <a:solidFill>
                  <a:srgbClr val="000080"/>
                </a:solidFill>
                <a:latin typeface="Lucida Console" panose="020B0609040504020204" pitchFamily="49" charset="0"/>
              </a:rPr>
              <a:t/>
            </a:r>
            <a:br>
              <a:rPr lang="en-US" sz="1400" dirty="0">
                <a:solidFill>
                  <a:srgbClr val="000080"/>
                </a:solidFill>
                <a:latin typeface="Lucida Console" panose="020B0609040504020204" pitchFamily="49" charset="0"/>
              </a:rPr>
            </a:br>
            <a:r>
              <a:rPr lang="en-US" sz="1400" dirty="0">
                <a:solidFill>
                  <a:srgbClr val="000080"/>
                </a:solidFill>
                <a:latin typeface="Lucida Console" panose="020B0609040504020204" pitchFamily="49" charset="0"/>
              </a:rPr>
              <a:t>-Name</a:t>
            </a:r>
            <a:r>
              <a:rPr lang="en-US" sz="1400" dirty="0">
                <a:solidFill>
                  <a:prstClr val="black"/>
                </a:solidFill>
                <a:latin typeface="Lucida Console" panose="020B0609040504020204" pitchFamily="49" charset="0"/>
              </a:rPr>
              <a:t> </a:t>
            </a:r>
            <a:r>
              <a:rPr lang="en-US" sz="1400" dirty="0">
                <a:solidFill>
                  <a:srgbClr val="8B0000"/>
                </a:solidFill>
                <a:latin typeface="Lucida Console" panose="020B0609040504020204" pitchFamily="49" charset="0"/>
              </a:rPr>
              <a:t>"</a:t>
            </a:r>
            <a:r>
              <a:rPr lang="en-US" sz="1400" dirty="0" err="1">
                <a:solidFill>
                  <a:srgbClr val="8B0000"/>
                </a:solidFill>
                <a:latin typeface="Lucida Console" panose="020B0609040504020204" pitchFamily="49" charset="0"/>
              </a:rPr>
              <a:t>MyHDInsightCluster</a:t>
            </a:r>
            <a:r>
              <a:rPr lang="en-US" sz="1400" dirty="0">
                <a:solidFill>
                  <a:srgbClr val="8B0000"/>
                </a:solidFill>
                <a:latin typeface="Lucida Console" panose="020B0609040504020204" pitchFamily="49" charset="0"/>
              </a:rPr>
              <a:t>“</a:t>
            </a:r>
            <a:br>
              <a:rPr lang="en-US" sz="1400" dirty="0">
                <a:solidFill>
                  <a:srgbClr val="8B0000"/>
                </a:solidFill>
                <a:latin typeface="Lucida Console" panose="020B0609040504020204" pitchFamily="49" charset="0"/>
              </a:rPr>
            </a:br>
            <a:r>
              <a:rPr lang="en-US" sz="1400" dirty="0" smtClean="0">
                <a:solidFill>
                  <a:srgbClr val="000080"/>
                </a:solidFill>
                <a:latin typeface="Lucida Console" panose="020B0609040504020204" pitchFamily="49" charset="0"/>
              </a:rPr>
              <a:t>-</a:t>
            </a:r>
            <a:r>
              <a:rPr lang="en-US" sz="1400" dirty="0" err="1" smtClean="0">
                <a:solidFill>
                  <a:srgbClr val="000080"/>
                </a:solidFill>
                <a:latin typeface="Lucida Console" panose="020B0609040504020204" pitchFamily="49" charset="0"/>
              </a:rPr>
              <a:t>DataFactory</a:t>
            </a:r>
            <a:r>
              <a:rPr lang="en-US" sz="1400" dirty="0" err="1" smtClean="0">
                <a:solidFill>
                  <a:srgbClr val="8B0000"/>
                </a:solidFill>
                <a:latin typeface="Lucida Console" panose="020B0609040504020204" pitchFamily="49" charset="0"/>
              </a:rPr>
              <a:t>“GameTelemetry</a:t>
            </a:r>
            <a:r>
              <a:rPr lang="en-US" sz="1400" dirty="0">
                <a:solidFill>
                  <a:srgbClr val="8B0000"/>
                </a:solidFill>
                <a:latin typeface="Lucida Console" panose="020B0609040504020204" pitchFamily="49" charset="0"/>
              </a:rPr>
              <a:t>"</a:t>
            </a:r>
            <a:endParaRPr lang="en-US" sz="1400" dirty="0">
              <a:solidFill>
                <a:prstClr val="black"/>
              </a:solidFill>
              <a:latin typeface="Lucida Console" panose="020B0609040504020204" pitchFamily="49" charset="0"/>
            </a:endParaRPr>
          </a:p>
          <a:p>
            <a:pPr defTabSz="932597"/>
            <a:r>
              <a:rPr lang="en-US" sz="1400" dirty="0">
                <a:solidFill>
                  <a:srgbClr val="000080"/>
                </a:solidFill>
                <a:latin typeface="Lucida Console" panose="020B0609040504020204" pitchFamily="49" charset="0"/>
              </a:rPr>
              <a:t>-File</a:t>
            </a:r>
            <a:r>
              <a:rPr lang="en-US" sz="1400" dirty="0">
                <a:solidFill>
                  <a:prstClr val="black"/>
                </a:solidFill>
                <a:latin typeface="Lucida Console" panose="020B0609040504020204" pitchFamily="49" charset="0"/>
              </a:rPr>
              <a:t> </a:t>
            </a:r>
            <a:r>
              <a:rPr lang="en-US" sz="1400" dirty="0" err="1">
                <a:solidFill>
                  <a:srgbClr val="8A2BE2"/>
                </a:solidFill>
                <a:latin typeface="Lucida Console" panose="020B0609040504020204" pitchFamily="49" charset="0"/>
              </a:rPr>
              <a:t>HDIResource.json</a:t>
            </a:r>
            <a:r>
              <a:rPr lang="en-US" sz="1400" dirty="0">
                <a:solidFill>
                  <a:srgbClr val="8A2BE2"/>
                </a:solidFill>
                <a:latin typeface="Lucida Console" panose="020B0609040504020204" pitchFamily="49" charset="0"/>
              </a:rPr>
              <a:t> </a:t>
            </a:r>
          </a:p>
          <a:p>
            <a:pPr defTabSz="932597"/>
            <a:endParaRPr lang="en-US" sz="1400" dirty="0" smtClean="0">
              <a:solidFill>
                <a:prstClr val="black"/>
              </a:solidFill>
            </a:endParaRPr>
          </a:p>
          <a:p>
            <a:pPr defTabSz="932597"/>
            <a:endParaRPr lang="en-US" sz="1400" dirty="0">
              <a:solidFill>
                <a:prstClr val="black"/>
              </a:solidFill>
            </a:endParaRPr>
          </a:p>
          <a:p>
            <a:pPr defTabSz="932597"/>
            <a:r>
              <a:rPr lang="en-US" sz="1400" dirty="0">
                <a:solidFill>
                  <a:prstClr val="black"/>
                </a:solidFill>
              </a:rPr>
              <a:t/>
            </a:r>
            <a:br>
              <a:rPr lang="en-US" sz="1400" dirty="0">
                <a:solidFill>
                  <a:prstClr val="black"/>
                </a:solidFill>
              </a:rPr>
            </a:br>
            <a:r>
              <a:rPr lang="en-US" sz="1400" dirty="0" smtClean="0">
                <a:solidFill>
                  <a:srgbClr val="0000FF"/>
                </a:solidFill>
                <a:latin typeface="Lucida Console" panose="020B0609040504020204" pitchFamily="49" charset="0"/>
              </a:rPr>
              <a:t>New-</a:t>
            </a:r>
            <a:r>
              <a:rPr lang="en-US" sz="1400" dirty="0" err="1" smtClean="0">
                <a:solidFill>
                  <a:srgbClr val="0000FF"/>
                </a:solidFill>
                <a:latin typeface="Lucida Console" panose="020B0609040504020204" pitchFamily="49" charset="0"/>
              </a:rPr>
              <a:t>AzureDataFactoryLinkedService</a:t>
            </a:r>
            <a:r>
              <a:rPr lang="en-US" sz="1400" dirty="0" smtClean="0">
                <a:solidFill>
                  <a:prstClr val="black"/>
                </a:solidFill>
                <a:latin typeface="Lucida Console" panose="020B0609040504020204" pitchFamily="49" charset="0"/>
              </a:rPr>
              <a:t> </a:t>
            </a:r>
            <a:r>
              <a:rPr lang="en-US" sz="1400" dirty="0">
                <a:solidFill>
                  <a:prstClr val="black"/>
                </a:solidFill>
                <a:latin typeface="Lucida Console" panose="020B0609040504020204" pitchFamily="49" charset="0"/>
              </a:rPr>
              <a:t/>
            </a:r>
            <a:br>
              <a:rPr lang="en-US" sz="1400" dirty="0">
                <a:solidFill>
                  <a:prstClr val="black"/>
                </a:solidFill>
                <a:latin typeface="Lucida Console" panose="020B0609040504020204" pitchFamily="49" charset="0"/>
              </a:rPr>
            </a:br>
            <a:r>
              <a:rPr lang="en-US" sz="1400" dirty="0">
                <a:solidFill>
                  <a:srgbClr val="000080"/>
                </a:solidFill>
                <a:latin typeface="Lucida Console" panose="020B0609040504020204" pitchFamily="49" charset="0"/>
              </a:rPr>
              <a:t>-Name</a:t>
            </a:r>
            <a:r>
              <a:rPr lang="en-US" sz="1400" dirty="0">
                <a:solidFill>
                  <a:prstClr val="black"/>
                </a:solidFill>
                <a:latin typeface="Lucida Console" panose="020B0609040504020204" pitchFamily="49" charset="0"/>
              </a:rPr>
              <a:t> </a:t>
            </a:r>
            <a:r>
              <a:rPr lang="en-US" sz="1400" dirty="0">
                <a:solidFill>
                  <a:srgbClr val="8B0000"/>
                </a:solidFill>
                <a:latin typeface="Lucida Console" panose="020B0609040504020204" pitchFamily="49" charset="0"/>
              </a:rPr>
              <a:t>"</a:t>
            </a:r>
            <a:r>
              <a:rPr lang="en-US" sz="1400" dirty="0" err="1">
                <a:solidFill>
                  <a:srgbClr val="8B0000"/>
                </a:solidFill>
                <a:latin typeface="Lucida Console" panose="020B0609040504020204" pitchFamily="49" charset="0"/>
              </a:rPr>
              <a:t>MyStorageAccount</a:t>
            </a:r>
            <a:r>
              <a:rPr lang="en-US" sz="1400" dirty="0">
                <a:solidFill>
                  <a:srgbClr val="8B0000"/>
                </a:solidFill>
                <a:latin typeface="Lucida Console" panose="020B0609040504020204" pitchFamily="49" charset="0"/>
              </a:rPr>
              <a:t>"</a:t>
            </a:r>
            <a:br>
              <a:rPr lang="en-US" sz="1400" dirty="0">
                <a:solidFill>
                  <a:srgbClr val="8B0000"/>
                </a:solidFill>
                <a:latin typeface="Lucida Console" panose="020B0609040504020204" pitchFamily="49" charset="0"/>
              </a:rPr>
            </a:br>
            <a:r>
              <a:rPr lang="en-US" sz="1400" dirty="0" smtClean="0">
                <a:solidFill>
                  <a:srgbClr val="000080"/>
                </a:solidFill>
                <a:latin typeface="Lucida Console" panose="020B0609040504020204" pitchFamily="49" charset="0"/>
              </a:rPr>
              <a:t>-</a:t>
            </a:r>
            <a:r>
              <a:rPr lang="en-US" sz="1400" dirty="0" err="1" smtClean="0">
                <a:solidFill>
                  <a:srgbClr val="000080"/>
                </a:solidFill>
                <a:latin typeface="Lucida Console" panose="020B0609040504020204" pitchFamily="49" charset="0"/>
              </a:rPr>
              <a:t>DataFactory</a:t>
            </a:r>
            <a:r>
              <a:rPr lang="en-US" sz="1400" dirty="0" err="1" smtClean="0">
                <a:solidFill>
                  <a:srgbClr val="8B0000"/>
                </a:solidFill>
                <a:latin typeface="Lucida Console" panose="020B0609040504020204" pitchFamily="49" charset="0"/>
              </a:rPr>
              <a:t>“GameTelemetry</a:t>
            </a:r>
            <a:r>
              <a:rPr lang="en-US" sz="1400" dirty="0">
                <a:solidFill>
                  <a:srgbClr val="8B0000"/>
                </a:solidFill>
                <a:latin typeface="Lucida Console" panose="020B0609040504020204" pitchFamily="49" charset="0"/>
              </a:rPr>
              <a:t>"</a:t>
            </a:r>
            <a:endParaRPr lang="en-US" sz="1400" dirty="0">
              <a:solidFill>
                <a:prstClr val="black"/>
              </a:solidFill>
              <a:latin typeface="Lucida Console" panose="020B0609040504020204" pitchFamily="49" charset="0"/>
            </a:endParaRPr>
          </a:p>
          <a:p>
            <a:pPr defTabSz="932597"/>
            <a:r>
              <a:rPr lang="en-US" sz="1400" dirty="0">
                <a:solidFill>
                  <a:srgbClr val="000080"/>
                </a:solidFill>
                <a:latin typeface="Lucida Console" panose="020B0609040504020204" pitchFamily="49" charset="0"/>
              </a:rPr>
              <a:t>-File</a:t>
            </a:r>
            <a:r>
              <a:rPr lang="en-US" sz="1400" dirty="0">
                <a:solidFill>
                  <a:prstClr val="black"/>
                </a:solidFill>
                <a:latin typeface="Lucida Console" panose="020B0609040504020204" pitchFamily="49" charset="0"/>
              </a:rPr>
              <a:t> </a:t>
            </a:r>
            <a:r>
              <a:rPr lang="en-US" sz="1400" dirty="0" err="1">
                <a:solidFill>
                  <a:srgbClr val="8A2BE2"/>
                </a:solidFill>
                <a:latin typeface="Lucida Console" panose="020B0609040504020204" pitchFamily="49" charset="0"/>
              </a:rPr>
              <a:t>BlobResource.json</a:t>
            </a:r>
            <a:r>
              <a:rPr lang="en-US" sz="1400" dirty="0">
                <a:solidFill>
                  <a:srgbClr val="8A2BE2"/>
                </a:solidFill>
                <a:latin typeface="Lucida Console" panose="020B0609040504020204" pitchFamily="49" charset="0"/>
              </a:rPr>
              <a:t> </a:t>
            </a:r>
          </a:p>
        </p:txBody>
      </p:sp>
      <p:sp>
        <p:nvSpPr>
          <p:cNvPr id="8" name="Title 7"/>
          <p:cNvSpPr>
            <a:spLocks noGrp="1"/>
          </p:cNvSpPr>
          <p:nvPr>
            <p:ph type="title"/>
          </p:nvPr>
        </p:nvSpPr>
        <p:spPr/>
        <p:txBody>
          <a:bodyPr/>
          <a:lstStyle/>
          <a:p>
            <a:r>
              <a:rPr lang="en-US" dirty="0" smtClean="0"/>
              <a:t>Step 2: Add Data Sources</a:t>
            </a:r>
            <a:endParaRPr lang="en-US" dirty="0"/>
          </a:p>
        </p:txBody>
      </p:sp>
      <p:pic>
        <p:nvPicPr>
          <p:cNvPr id="2" name="Picture 1"/>
          <p:cNvPicPr>
            <a:picLocks noChangeAspect="1"/>
          </p:cNvPicPr>
          <p:nvPr/>
        </p:nvPicPr>
        <p:blipFill>
          <a:blip r:embed="rId2"/>
          <a:stretch>
            <a:fillRect/>
          </a:stretch>
        </p:blipFill>
        <p:spPr>
          <a:xfrm>
            <a:off x="4503737" y="1363662"/>
            <a:ext cx="6338458" cy="5678390"/>
          </a:xfrm>
          <a:prstGeom prst="rect">
            <a:avLst/>
          </a:prstGeom>
        </p:spPr>
      </p:pic>
    </p:spTree>
    <p:extLst>
      <p:ext uri="{BB962C8B-B14F-4D97-AF65-F5344CB8AC3E}">
        <p14:creationId xmlns:p14="http://schemas.microsoft.com/office/powerpoint/2010/main" val="4271824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985837"/>
            <a:ext cx="12436475" cy="57880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Title 16"/>
          <p:cNvSpPr>
            <a:spLocks noGrp="1"/>
          </p:cNvSpPr>
          <p:nvPr>
            <p:ph type="title"/>
          </p:nvPr>
        </p:nvSpPr>
        <p:spPr>
          <a:xfrm>
            <a:off x="274639" y="68262"/>
            <a:ext cx="11889564" cy="917575"/>
          </a:xfrm>
        </p:spPr>
        <p:txBody>
          <a:bodyPr/>
          <a:lstStyle/>
          <a:p>
            <a:r>
              <a:rPr lang="en-US" sz="4800" dirty="0" smtClean="0"/>
              <a:t>Example</a:t>
            </a:r>
            <a:r>
              <a:rPr lang="en-US" dirty="0" smtClean="0"/>
              <a:t>: Game Logs, Customer Profiling</a:t>
            </a:r>
            <a:endParaRPr lang="en-US" dirty="0"/>
          </a:p>
        </p:txBody>
      </p:sp>
      <p:sp>
        <p:nvSpPr>
          <p:cNvPr id="53" name="Rectangle 52"/>
          <p:cNvSpPr/>
          <p:nvPr/>
        </p:nvSpPr>
        <p:spPr>
          <a:xfrm>
            <a:off x="401932" y="5834133"/>
            <a:ext cx="1995645" cy="790489"/>
          </a:xfrm>
          <a:prstGeom prst="rect">
            <a:avLst/>
          </a:prstGeom>
          <a:solidFill>
            <a:sysClr val="window" lastClr="FFFFFF"/>
          </a:solidFill>
          <a:ln w="12700" cap="flat" cmpd="sng" algn="ctr">
            <a:solidFill>
              <a:sysClr val="window" lastClr="FFFFFF">
                <a:lumMod val="65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54" name="TextBox 53"/>
          <p:cNvSpPr txBox="1"/>
          <p:nvPr/>
        </p:nvSpPr>
        <p:spPr>
          <a:xfrm>
            <a:off x="427860" y="6315926"/>
            <a:ext cx="2568694" cy="313577"/>
          </a:xfrm>
          <a:prstGeom prst="rect">
            <a:avLst/>
          </a:prstGeom>
          <a:noFill/>
        </p:spPr>
        <p:txBody>
          <a:bodyPr wrap="square" rtlCol="0">
            <a:spAutoFit/>
          </a:bodyPr>
          <a:lstStyle/>
          <a:p>
            <a:pPr defTabSz="932418">
              <a:defRPr/>
            </a:pPr>
            <a:r>
              <a:rPr lang="en-US" sz="1398" b="1" kern="0" dirty="0" smtClean="0">
                <a:solidFill>
                  <a:prstClr val="black">
                    <a:lumMod val="50000"/>
                    <a:lumOff val="50000"/>
                  </a:prstClr>
                </a:solidFill>
                <a:latin typeface="Calibri" panose="020F0502020204030204"/>
              </a:rPr>
              <a:t>On Premises SQL Server</a:t>
            </a:r>
          </a:p>
        </p:txBody>
      </p:sp>
      <p:sp>
        <p:nvSpPr>
          <p:cNvPr id="55" name="TextBox 54"/>
          <p:cNvSpPr txBox="1"/>
          <p:nvPr/>
        </p:nvSpPr>
        <p:spPr>
          <a:xfrm>
            <a:off x="4045876" y="6327671"/>
            <a:ext cx="1943794" cy="313728"/>
          </a:xfrm>
          <a:prstGeom prst="rect">
            <a:avLst/>
          </a:prstGeom>
          <a:noFill/>
        </p:spPr>
        <p:txBody>
          <a:bodyPr wrap="square" rtlCol="0">
            <a:spAutoFit/>
          </a:bodyPr>
          <a:lstStyle/>
          <a:p>
            <a:pPr defTabSz="932418">
              <a:defRPr/>
            </a:pPr>
            <a:r>
              <a:rPr lang="en-US" sz="1398" b="1" kern="0" dirty="0" smtClean="0">
                <a:solidFill>
                  <a:prstClr val="black">
                    <a:lumMod val="50000"/>
                    <a:lumOff val="50000"/>
                  </a:prstClr>
                </a:solidFill>
                <a:latin typeface="Calibri" panose="020F0502020204030204"/>
              </a:rPr>
              <a:t>Azure Blob Storage</a:t>
            </a:r>
          </a:p>
        </p:txBody>
      </p:sp>
      <p:sp>
        <p:nvSpPr>
          <p:cNvPr id="56" name="Rectangle 55"/>
          <p:cNvSpPr/>
          <p:nvPr/>
        </p:nvSpPr>
        <p:spPr>
          <a:xfrm>
            <a:off x="2865912" y="5940906"/>
            <a:ext cx="1300935" cy="316926"/>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r>
              <a:rPr lang="en-US" sz="1198" kern="0" dirty="0" smtClean="0">
                <a:solidFill>
                  <a:prstClr val="black"/>
                </a:solidFill>
                <a:latin typeface="Calibri" panose="020F0502020204030204"/>
              </a:rPr>
              <a:t>1000’s Log Files</a:t>
            </a:r>
          </a:p>
        </p:txBody>
      </p:sp>
      <p:sp>
        <p:nvSpPr>
          <p:cNvPr id="57" name="Rectangle 56"/>
          <p:cNvSpPr/>
          <p:nvPr/>
        </p:nvSpPr>
        <p:spPr>
          <a:xfrm>
            <a:off x="505690" y="5940908"/>
            <a:ext cx="1704971" cy="296608"/>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r>
              <a:rPr lang="en-US" sz="1198" kern="0" dirty="0" smtClean="0">
                <a:solidFill>
                  <a:prstClr val="black"/>
                </a:solidFill>
                <a:latin typeface="Calibri" panose="020F0502020204030204"/>
              </a:rPr>
              <a:t>New User View</a:t>
            </a:r>
          </a:p>
        </p:txBody>
      </p:sp>
      <p:sp>
        <p:nvSpPr>
          <p:cNvPr id="58" name="Rectangle 57"/>
          <p:cNvSpPr/>
          <p:nvPr/>
        </p:nvSpPr>
        <p:spPr>
          <a:xfrm>
            <a:off x="2724562" y="5834135"/>
            <a:ext cx="4281071" cy="790488"/>
          </a:xfrm>
          <a:prstGeom prst="rect">
            <a:avLst/>
          </a:prstGeom>
          <a:noFill/>
          <a:ln w="12700" cap="flat" cmpd="sng" algn="ctr">
            <a:solidFill>
              <a:sysClr val="window" lastClr="FFFFFF">
                <a:lumMod val="65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59" name="Rectangle 58"/>
          <p:cNvSpPr/>
          <p:nvPr/>
        </p:nvSpPr>
        <p:spPr>
          <a:xfrm>
            <a:off x="427860" y="1472086"/>
            <a:ext cx="11325595" cy="3705897"/>
          </a:xfrm>
          <a:prstGeom prst="rect">
            <a:avLst/>
          </a:prstGeom>
          <a:noFill/>
          <a:ln w="19050" cap="flat" cmpd="sng" algn="ctr">
            <a:solidFill>
              <a:srgbClr val="5B9BD5">
                <a:lumMod val="60000"/>
                <a:lumOff val="40000"/>
              </a:srgbClr>
            </a:solidFill>
            <a:prstDash val="dash"/>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60" name="TextBox 59"/>
          <p:cNvSpPr txBox="1"/>
          <p:nvPr/>
        </p:nvSpPr>
        <p:spPr>
          <a:xfrm>
            <a:off x="335861" y="1135062"/>
            <a:ext cx="4130026" cy="374739"/>
          </a:xfrm>
          <a:prstGeom prst="rect">
            <a:avLst/>
          </a:prstGeom>
          <a:noFill/>
        </p:spPr>
        <p:txBody>
          <a:bodyPr wrap="square" rtlCol="0">
            <a:spAutoFit/>
          </a:bodyPr>
          <a:lstStyle/>
          <a:p>
            <a:pPr defTabSz="932418">
              <a:defRPr/>
            </a:pPr>
            <a:r>
              <a:rPr lang="en-US" kern="0" dirty="0" smtClean="0">
                <a:solidFill>
                  <a:prstClr val="black"/>
                </a:solidFill>
                <a:latin typeface="Calibri" panose="020F0502020204030204"/>
              </a:rPr>
              <a:t>Azure Data Factory</a:t>
            </a:r>
          </a:p>
        </p:txBody>
      </p:sp>
    </p:spTree>
    <p:extLst>
      <p:ext uri="{BB962C8B-B14F-4D97-AF65-F5344CB8AC3E}">
        <p14:creationId xmlns:p14="http://schemas.microsoft.com/office/powerpoint/2010/main" val="77962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Azure Data Factory</a:t>
            </a:r>
            <a:endParaRPr lang="en-US" dirty="0"/>
          </a:p>
        </p:txBody>
      </p:sp>
      <p:sp>
        <p:nvSpPr>
          <p:cNvPr id="3" name="Text Placeholder 2"/>
          <p:cNvSpPr>
            <a:spLocks noGrp="1"/>
          </p:cNvSpPr>
          <p:nvPr>
            <p:ph type="body" sz="quarter" idx="14"/>
          </p:nvPr>
        </p:nvSpPr>
        <p:spPr/>
        <p:txBody>
          <a:bodyPr/>
          <a:lstStyle/>
          <a:p>
            <a:r>
              <a:rPr lang="en-US" dirty="0" smtClean="0"/>
              <a:t>DBI-B317</a:t>
            </a:r>
          </a:p>
          <a:p>
            <a:r>
              <a:rPr lang="en-US" dirty="0" smtClean="0"/>
              <a:t>Mike Flasko</a:t>
            </a:r>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endParaRPr lang="en-US" dirty="0"/>
          </a:p>
          <a:p>
            <a:pPr>
              <a:buClr>
                <a:srgbClr val="FFFFFF"/>
              </a:buClr>
            </a:pPr>
            <a:endParaRPr lang="en-US" dirty="0" smtClean="0"/>
          </a:p>
        </p:txBody>
      </p:sp>
    </p:spTree>
    <p:extLst>
      <p:ext uri="{BB962C8B-B14F-4D97-AF65-F5344CB8AC3E}">
        <p14:creationId xmlns:p14="http://schemas.microsoft.com/office/powerpoint/2010/main" val="273847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68262"/>
            <a:ext cx="11889564" cy="917575"/>
          </a:xfrm>
        </p:spPr>
        <p:txBody>
          <a:bodyPr/>
          <a:lstStyle/>
          <a:p>
            <a:r>
              <a:rPr lang="en-US" sz="4800" dirty="0" smtClean="0"/>
              <a:t>Example</a:t>
            </a:r>
            <a:r>
              <a:rPr lang="en-US" dirty="0" smtClean="0"/>
              <a:t>: Game Logs, Customer Profiling</a:t>
            </a:r>
            <a:endParaRPr lang="en-US" dirty="0"/>
          </a:p>
        </p:txBody>
      </p:sp>
      <p:sp>
        <p:nvSpPr>
          <p:cNvPr id="5" name="Rectangle 4"/>
          <p:cNvSpPr/>
          <p:nvPr/>
        </p:nvSpPr>
        <p:spPr bwMode="auto">
          <a:xfrm>
            <a:off x="0" y="985837"/>
            <a:ext cx="12436475" cy="57880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52" name="Group 51"/>
          <p:cNvGrpSpPr/>
          <p:nvPr/>
        </p:nvGrpSpPr>
        <p:grpSpPr>
          <a:xfrm>
            <a:off x="335861" y="1135062"/>
            <a:ext cx="11417594" cy="5506337"/>
            <a:chOff x="335861" y="1287777"/>
            <a:chExt cx="11417594" cy="5506337"/>
          </a:xfrm>
        </p:grpSpPr>
        <p:sp>
          <p:nvSpPr>
            <p:cNvPr id="53" name="Rectangle 52"/>
            <p:cNvSpPr/>
            <p:nvPr/>
          </p:nvSpPr>
          <p:spPr>
            <a:xfrm>
              <a:off x="401932" y="5986848"/>
              <a:ext cx="1995645" cy="790489"/>
            </a:xfrm>
            <a:prstGeom prst="rect">
              <a:avLst/>
            </a:prstGeom>
            <a:solidFill>
              <a:sysClr val="window" lastClr="FFFFFF"/>
            </a:solidFill>
            <a:ln w="12700" cap="flat" cmpd="sng" algn="ctr">
              <a:solidFill>
                <a:sysClr val="window" lastClr="FFFFFF">
                  <a:lumMod val="65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54" name="TextBox 53"/>
            <p:cNvSpPr txBox="1"/>
            <p:nvPr/>
          </p:nvSpPr>
          <p:spPr>
            <a:xfrm>
              <a:off x="427860" y="6468641"/>
              <a:ext cx="2568694" cy="313577"/>
            </a:xfrm>
            <a:prstGeom prst="rect">
              <a:avLst/>
            </a:prstGeom>
            <a:noFill/>
          </p:spPr>
          <p:txBody>
            <a:bodyPr wrap="square" rtlCol="0">
              <a:spAutoFit/>
            </a:bodyPr>
            <a:lstStyle/>
            <a:p>
              <a:pPr defTabSz="932418">
                <a:defRPr/>
              </a:pPr>
              <a:r>
                <a:rPr lang="en-US" sz="1398" b="1" kern="0" dirty="0" smtClean="0">
                  <a:solidFill>
                    <a:prstClr val="black">
                      <a:lumMod val="50000"/>
                      <a:lumOff val="50000"/>
                    </a:prstClr>
                  </a:solidFill>
                  <a:latin typeface="Calibri" panose="020F0502020204030204"/>
                </a:rPr>
                <a:t>On Premises SQL Server</a:t>
              </a:r>
            </a:p>
          </p:txBody>
        </p:sp>
        <p:sp>
          <p:nvSpPr>
            <p:cNvPr id="55" name="TextBox 54"/>
            <p:cNvSpPr txBox="1"/>
            <p:nvPr/>
          </p:nvSpPr>
          <p:spPr>
            <a:xfrm>
              <a:off x="4045876" y="6480386"/>
              <a:ext cx="1943794" cy="313728"/>
            </a:xfrm>
            <a:prstGeom prst="rect">
              <a:avLst/>
            </a:prstGeom>
            <a:noFill/>
          </p:spPr>
          <p:txBody>
            <a:bodyPr wrap="square" rtlCol="0">
              <a:spAutoFit/>
            </a:bodyPr>
            <a:lstStyle/>
            <a:p>
              <a:pPr defTabSz="932418">
                <a:defRPr/>
              </a:pPr>
              <a:r>
                <a:rPr lang="en-US" sz="1398" b="1" kern="0" dirty="0" smtClean="0">
                  <a:solidFill>
                    <a:prstClr val="black">
                      <a:lumMod val="50000"/>
                      <a:lumOff val="50000"/>
                    </a:prstClr>
                  </a:solidFill>
                  <a:latin typeface="Calibri" panose="020F0502020204030204"/>
                </a:rPr>
                <a:t>Azure Blob Storage</a:t>
              </a:r>
            </a:p>
          </p:txBody>
        </p:sp>
        <p:sp>
          <p:nvSpPr>
            <p:cNvPr id="56" name="Rectangle 55"/>
            <p:cNvSpPr/>
            <p:nvPr/>
          </p:nvSpPr>
          <p:spPr>
            <a:xfrm>
              <a:off x="2865912" y="6093621"/>
              <a:ext cx="1300935" cy="316926"/>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r>
                <a:rPr lang="en-US" sz="1198" kern="0" dirty="0" smtClean="0">
                  <a:solidFill>
                    <a:prstClr val="black"/>
                  </a:solidFill>
                  <a:latin typeface="Calibri" panose="020F0502020204030204"/>
                </a:rPr>
                <a:t>1000’s Log Files</a:t>
              </a:r>
            </a:p>
          </p:txBody>
        </p:sp>
        <p:sp>
          <p:nvSpPr>
            <p:cNvPr id="57" name="Rectangle 56"/>
            <p:cNvSpPr/>
            <p:nvPr/>
          </p:nvSpPr>
          <p:spPr>
            <a:xfrm>
              <a:off x="505690" y="6093623"/>
              <a:ext cx="1704971" cy="296608"/>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r>
                <a:rPr lang="en-US" sz="1198" kern="0" dirty="0" smtClean="0">
                  <a:solidFill>
                    <a:prstClr val="black"/>
                  </a:solidFill>
                  <a:latin typeface="Calibri" panose="020F0502020204030204"/>
                </a:rPr>
                <a:t>New User View</a:t>
              </a:r>
            </a:p>
          </p:txBody>
        </p:sp>
        <p:sp>
          <p:nvSpPr>
            <p:cNvPr id="58" name="Rectangle 57"/>
            <p:cNvSpPr/>
            <p:nvPr/>
          </p:nvSpPr>
          <p:spPr>
            <a:xfrm>
              <a:off x="2724562" y="5986850"/>
              <a:ext cx="4281071" cy="790488"/>
            </a:xfrm>
            <a:prstGeom prst="rect">
              <a:avLst/>
            </a:prstGeom>
            <a:noFill/>
            <a:ln w="12700" cap="flat" cmpd="sng" algn="ctr">
              <a:solidFill>
                <a:sysClr val="window" lastClr="FFFFFF">
                  <a:lumMod val="65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59" name="Rectangle 58"/>
            <p:cNvSpPr/>
            <p:nvPr/>
          </p:nvSpPr>
          <p:spPr>
            <a:xfrm>
              <a:off x="427860" y="1624801"/>
              <a:ext cx="11325595" cy="3705897"/>
            </a:xfrm>
            <a:prstGeom prst="rect">
              <a:avLst/>
            </a:prstGeom>
            <a:noFill/>
            <a:ln w="19050" cap="flat" cmpd="sng" algn="ctr">
              <a:solidFill>
                <a:srgbClr val="5B9BD5">
                  <a:lumMod val="60000"/>
                  <a:lumOff val="40000"/>
                </a:srgbClr>
              </a:solidFill>
              <a:prstDash val="dash"/>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60" name="TextBox 59"/>
            <p:cNvSpPr txBox="1"/>
            <p:nvPr/>
          </p:nvSpPr>
          <p:spPr>
            <a:xfrm>
              <a:off x="335861" y="1287777"/>
              <a:ext cx="4130026" cy="374739"/>
            </a:xfrm>
            <a:prstGeom prst="rect">
              <a:avLst/>
            </a:prstGeom>
            <a:noFill/>
          </p:spPr>
          <p:txBody>
            <a:bodyPr wrap="square" rtlCol="0">
              <a:spAutoFit/>
            </a:bodyPr>
            <a:lstStyle/>
            <a:p>
              <a:pPr defTabSz="932418">
                <a:defRPr/>
              </a:pPr>
              <a:r>
                <a:rPr lang="en-US" kern="0" dirty="0" smtClean="0">
                  <a:solidFill>
                    <a:prstClr val="black"/>
                  </a:solidFill>
                  <a:latin typeface="Calibri" panose="020F0502020204030204"/>
                </a:rPr>
                <a:t>Azure Data Factory</a:t>
              </a:r>
            </a:p>
          </p:txBody>
        </p:sp>
        <p:sp>
          <p:nvSpPr>
            <p:cNvPr id="61" name="Down Arrow 60"/>
            <p:cNvSpPr/>
            <p:nvPr/>
          </p:nvSpPr>
          <p:spPr>
            <a:xfrm>
              <a:off x="1175693" y="2722274"/>
              <a:ext cx="330706" cy="3370253"/>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r>
                <a:rPr lang="en-US" sz="1428" kern="0" dirty="0" smtClean="0">
                  <a:solidFill>
                    <a:prstClr val="white"/>
                  </a:solidFill>
                  <a:latin typeface="Calibri" panose="020F0502020204030204"/>
                </a:rPr>
                <a:t>View Of</a:t>
              </a:r>
            </a:p>
          </p:txBody>
        </p:sp>
        <p:grpSp>
          <p:nvGrpSpPr>
            <p:cNvPr id="62" name="Group 61"/>
            <p:cNvGrpSpPr/>
            <p:nvPr/>
          </p:nvGrpSpPr>
          <p:grpSpPr>
            <a:xfrm>
              <a:off x="2713535" y="4476090"/>
              <a:ext cx="1217183" cy="621146"/>
              <a:chOff x="1088711" y="3374600"/>
              <a:chExt cx="1217529" cy="1068479"/>
            </a:xfrm>
          </p:grpSpPr>
          <p:sp>
            <p:nvSpPr>
              <p:cNvPr id="87" name="Rectangle 86"/>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88" name="Rectangle 87"/>
              <p:cNvSpPr/>
              <p:nvPr/>
            </p:nvSpPr>
            <p:spPr>
              <a:xfrm>
                <a:off x="1088711" y="3374600"/>
                <a:ext cx="1205802" cy="452176"/>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Game Usage</a:t>
                </a:r>
              </a:p>
            </p:txBody>
          </p:sp>
          <p:cxnSp>
            <p:nvCxnSpPr>
              <p:cNvPr id="89" name="Straight Connector 88"/>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90" name="Straight Connector 89"/>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91" name="Straight Connector 90"/>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92" name="Straight Connector 91"/>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93" name="Straight Connector 92"/>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94" name="Straight Connector 93"/>
              <p:cNvCxnSpPr>
                <a:stCxn id="87" idx="1"/>
                <a:endCxn id="87"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95" name="Straight Connector 94"/>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96" name="Straight Connector 95"/>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sp>
          <p:nvSpPr>
            <p:cNvPr id="63" name="Down Arrow 62"/>
            <p:cNvSpPr/>
            <p:nvPr/>
          </p:nvSpPr>
          <p:spPr>
            <a:xfrm>
              <a:off x="3228800" y="4868669"/>
              <a:ext cx="322816" cy="1224953"/>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r>
                <a:rPr lang="en-US" sz="1428" kern="0" dirty="0" smtClean="0">
                  <a:solidFill>
                    <a:prstClr val="white"/>
                  </a:solidFill>
                  <a:latin typeface="Calibri" panose="020F0502020204030204"/>
                </a:rPr>
                <a:t>View Of</a:t>
              </a:r>
            </a:p>
          </p:txBody>
        </p:sp>
        <p:grpSp>
          <p:nvGrpSpPr>
            <p:cNvPr id="64" name="Group 63"/>
            <p:cNvGrpSpPr/>
            <p:nvPr/>
          </p:nvGrpSpPr>
          <p:grpSpPr>
            <a:xfrm>
              <a:off x="788503" y="2115719"/>
              <a:ext cx="1217183" cy="782863"/>
              <a:chOff x="5000881" y="2051709"/>
              <a:chExt cx="1217356" cy="1068328"/>
            </a:xfrm>
          </p:grpSpPr>
          <p:sp>
            <p:nvSpPr>
              <p:cNvPr id="76" name="Rectangle 75"/>
              <p:cNvSpPr/>
              <p:nvPr/>
            </p:nvSpPr>
            <p:spPr>
              <a:xfrm>
                <a:off x="5000881" y="2051709"/>
                <a:ext cx="1205630" cy="452112"/>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New Users</a:t>
                </a:r>
              </a:p>
            </p:txBody>
          </p:sp>
          <p:grpSp>
            <p:nvGrpSpPr>
              <p:cNvPr id="77" name="Group 76"/>
              <p:cNvGrpSpPr/>
              <p:nvPr/>
            </p:nvGrpSpPr>
            <p:grpSpPr>
              <a:xfrm>
                <a:off x="5000881" y="2503820"/>
                <a:ext cx="1217356" cy="616217"/>
                <a:chOff x="6399351" y="3945654"/>
                <a:chExt cx="1217529" cy="616304"/>
              </a:xfrm>
              <a:solidFill>
                <a:sysClr val="window" lastClr="FFFFFF"/>
              </a:solidFill>
            </p:grpSpPr>
            <p:sp>
              <p:nvSpPr>
                <p:cNvPr id="78" name="Rectangle 77"/>
                <p:cNvSpPr/>
                <p:nvPr/>
              </p:nvSpPr>
              <p:spPr>
                <a:xfrm>
                  <a:off x="6399351" y="3945654"/>
                  <a:ext cx="1205802" cy="592852"/>
                </a:xfrm>
                <a:prstGeom prst="rect">
                  <a:avLst/>
                </a:prstGeom>
                <a:grp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cxnSp>
              <p:nvCxnSpPr>
                <p:cNvPr id="79" name="Straight Connector 78"/>
                <p:cNvCxnSpPr/>
                <p:nvPr/>
              </p:nvCxnSpPr>
              <p:spPr>
                <a:xfrm>
                  <a:off x="6771138" y="3945654"/>
                  <a:ext cx="0" cy="592852"/>
                </a:xfrm>
                <a:prstGeom prst="line">
                  <a:avLst/>
                </a:prstGeom>
                <a:grpFill/>
                <a:ln w="6350" cap="flat" cmpd="sng" algn="ctr">
                  <a:solidFill>
                    <a:sysClr val="windowText" lastClr="000000"/>
                  </a:solidFill>
                  <a:prstDash val="solid"/>
                  <a:miter lim="800000"/>
                </a:ln>
                <a:effectLst/>
              </p:spPr>
            </p:cxnSp>
            <p:cxnSp>
              <p:nvCxnSpPr>
                <p:cNvPr id="80" name="Straight Connector 79"/>
                <p:cNvCxnSpPr/>
                <p:nvPr/>
              </p:nvCxnSpPr>
              <p:spPr>
                <a:xfrm>
                  <a:off x="6983825" y="3967429"/>
                  <a:ext cx="0" cy="592852"/>
                </a:xfrm>
                <a:prstGeom prst="line">
                  <a:avLst/>
                </a:prstGeom>
                <a:grpFill/>
                <a:ln w="6350" cap="flat" cmpd="sng" algn="ctr">
                  <a:solidFill>
                    <a:sysClr val="windowText" lastClr="000000"/>
                  </a:solidFill>
                  <a:prstDash val="solid"/>
                  <a:miter lim="800000"/>
                </a:ln>
                <a:effectLst/>
              </p:spPr>
            </p:cxnSp>
            <p:cxnSp>
              <p:nvCxnSpPr>
                <p:cNvPr id="81" name="Straight Connector 80"/>
                <p:cNvCxnSpPr/>
                <p:nvPr/>
              </p:nvCxnSpPr>
              <p:spPr>
                <a:xfrm>
                  <a:off x="7186465" y="3969106"/>
                  <a:ext cx="0" cy="592852"/>
                </a:xfrm>
                <a:prstGeom prst="line">
                  <a:avLst/>
                </a:prstGeom>
                <a:grpFill/>
                <a:ln w="6350" cap="flat" cmpd="sng" algn="ctr">
                  <a:solidFill>
                    <a:sysClr val="windowText" lastClr="000000"/>
                  </a:solidFill>
                  <a:prstDash val="solid"/>
                  <a:miter lim="800000"/>
                </a:ln>
                <a:effectLst/>
              </p:spPr>
            </p:cxnSp>
            <p:cxnSp>
              <p:nvCxnSpPr>
                <p:cNvPr id="82" name="Straight Connector 81"/>
                <p:cNvCxnSpPr/>
                <p:nvPr/>
              </p:nvCxnSpPr>
              <p:spPr>
                <a:xfrm>
                  <a:off x="7399153" y="3950685"/>
                  <a:ext cx="0" cy="592852"/>
                </a:xfrm>
                <a:prstGeom prst="line">
                  <a:avLst/>
                </a:prstGeom>
                <a:grpFill/>
                <a:ln w="6350" cap="flat" cmpd="sng" algn="ctr">
                  <a:solidFill>
                    <a:sysClr val="windowText" lastClr="000000"/>
                  </a:solidFill>
                  <a:prstDash val="solid"/>
                  <a:miter lim="800000"/>
                </a:ln>
                <a:effectLst/>
              </p:spPr>
            </p:cxnSp>
            <p:cxnSp>
              <p:nvCxnSpPr>
                <p:cNvPr id="83" name="Straight Connector 82"/>
                <p:cNvCxnSpPr/>
                <p:nvPr/>
              </p:nvCxnSpPr>
              <p:spPr>
                <a:xfrm>
                  <a:off x="6576866" y="3952364"/>
                  <a:ext cx="0" cy="592852"/>
                </a:xfrm>
                <a:prstGeom prst="line">
                  <a:avLst/>
                </a:prstGeom>
                <a:grpFill/>
                <a:ln w="6350" cap="flat" cmpd="sng" algn="ctr">
                  <a:solidFill>
                    <a:sysClr val="windowText" lastClr="000000"/>
                  </a:solidFill>
                  <a:prstDash val="solid"/>
                  <a:miter lim="800000"/>
                </a:ln>
                <a:effectLst/>
              </p:spPr>
            </p:cxnSp>
            <p:cxnSp>
              <p:nvCxnSpPr>
                <p:cNvPr id="84" name="Straight Connector 83"/>
                <p:cNvCxnSpPr>
                  <a:stCxn id="78" idx="1"/>
                  <a:endCxn id="78" idx="3"/>
                </p:cNvCxnSpPr>
                <p:nvPr/>
              </p:nvCxnSpPr>
              <p:spPr>
                <a:xfrm>
                  <a:off x="6399351" y="4242080"/>
                  <a:ext cx="1205802" cy="0"/>
                </a:xfrm>
                <a:prstGeom prst="line">
                  <a:avLst/>
                </a:prstGeom>
                <a:grpFill/>
                <a:ln w="6350" cap="flat" cmpd="sng" algn="ctr">
                  <a:solidFill>
                    <a:sysClr val="windowText" lastClr="000000"/>
                  </a:solidFill>
                  <a:prstDash val="solid"/>
                  <a:miter lim="800000"/>
                </a:ln>
                <a:effectLst/>
              </p:spPr>
            </p:cxnSp>
            <p:cxnSp>
              <p:nvCxnSpPr>
                <p:cNvPr id="85" name="Straight Connector 84"/>
                <p:cNvCxnSpPr/>
                <p:nvPr/>
              </p:nvCxnSpPr>
              <p:spPr>
                <a:xfrm>
                  <a:off x="6411078" y="4394480"/>
                  <a:ext cx="1205802" cy="0"/>
                </a:xfrm>
                <a:prstGeom prst="line">
                  <a:avLst/>
                </a:prstGeom>
                <a:grpFill/>
                <a:ln w="6350" cap="flat" cmpd="sng" algn="ctr">
                  <a:solidFill>
                    <a:sysClr val="windowText" lastClr="000000"/>
                  </a:solidFill>
                  <a:prstDash val="solid"/>
                  <a:miter lim="800000"/>
                </a:ln>
                <a:effectLst/>
              </p:spPr>
            </p:cxnSp>
            <p:cxnSp>
              <p:nvCxnSpPr>
                <p:cNvPr id="86" name="Straight Connector 85"/>
                <p:cNvCxnSpPr/>
                <p:nvPr/>
              </p:nvCxnSpPr>
              <p:spPr>
                <a:xfrm>
                  <a:off x="6402708" y="4114801"/>
                  <a:ext cx="1205802" cy="0"/>
                </a:xfrm>
                <a:prstGeom prst="line">
                  <a:avLst/>
                </a:prstGeom>
                <a:grpFill/>
                <a:ln w="6350" cap="flat" cmpd="sng" algn="ctr">
                  <a:solidFill>
                    <a:sysClr val="windowText" lastClr="000000"/>
                  </a:solidFill>
                  <a:prstDash val="solid"/>
                  <a:miter lim="800000"/>
                </a:ln>
                <a:effectLst/>
              </p:spPr>
            </p:cxnSp>
          </p:grpSp>
        </p:grpSp>
        <p:grpSp>
          <p:nvGrpSpPr>
            <p:cNvPr id="65" name="Group 64"/>
            <p:cNvGrpSpPr/>
            <p:nvPr/>
          </p:nvGrpSpPr>
          <p:grpSpPr>
            <a:xfrm>
              <a:off x="10193301" y="2960503"/>
              <a:ext cx="1217184" cy="727126"/>
              <a:chOff x="1088710" y="3192296"/>
              <a:chExt cx="1217530" cy="1250783"/>
            </a:xfrm>
          </p:grpSpPr>
          <p:sp>
            <p:nvSpPr>
              <p:cNvPr id="66" name="Rectangle 65"/>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67" name="Rectangle 66"/>
              <p:cNvSpPr/>
              <p:nvPr/>
            </p:nvSpPr>
            <p:spPr>
              <a:xfrm>
                <a:off x="1088710" y="3192296"/>
                <a:ext cx="1217529" cy="634479"/>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New User Activity</a:t>
                </a:r>
              </a:p>
            </p:txBody>
          </p:sp>
          <p:cxnSp>
            <p:nvCxnSpPr>
              <p:cNvPr id="68" name="Straight Connector 67"/>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69" name="Straight Connector 68"/>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70" name="Straight Connector 69"/>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71" name="Straight Connector 70"/>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72" name="Straight Connector 71"/>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73" name="Straight Connector 72"/>
              <p:cNvCxnSpPr>
                <a:stCxn id="66" idx="1"/>
                <a:endCxn id="66"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74" name="Straight Connector 73"/>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75" name="Straight Connector 74"/>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grpSp>
    </p:spTree>
    <p:extLst>
      <p:ext uri="{BB962C8B-B14F-4D97-AF65-F5344CB8AC3E}">
        <p14:creationId xmlns:p14="http://schemas.microsoft.com/office/powerpoint/2010/main" val="92559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68262"/>
            <a:ext cx="11889564" cy="917575"/>
          </a:xfrm>
        </p:spPr>
        <p:txBody>
          <a:bodyPr/>
          <a:lstStyle/>
          <a:p>
            <a:r>
              <a:rPr lang="en-US" sz="4800" dirty="0" smtClean="0"/>
              <a:t>Example</a:t>
            </a:r>
            <a:r>
              <a:rPr lang="en-US" dirty="0" smtClean="0"/>
              <a:t>: Game Logs, Customer Profiling</a:t>
            </a:r>
            <a:endParaRPr lang="en-US" dirty="0"/>
          </a:p>
        </p:txBody>
      </p:sp>
      <p:sp>
        <p:nvSpPr>
          <p:cNvPr id="5" name="Rectangle 4"/>
          <p:cNvSpPr/>
          <p:nvPr/>
        </p:nvSpPr>
        <p:spPr bwMode="auto">
          <a:xfrm>
            <a:off x="0" y="985837"/>
            <a:ext cx="12436475" cy="57880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56" name="Group 155"/>
          <p:cNvGrpSpPr/>
          <p:nvPr/>
        </p:nvGrpSpPr>
        <p:grpSpPr>
          <a:xfrm>
            <a:off x="335861" y="1135062"/>
            <a:ext cx="11417594" cy="5506337"/>
            <a:chOff x="335861" y="1287777"/>
            <a:chExt cx="11417594" cy="5506337"/>
          </a:xfrm>
        </p:grpSpPr>
        <p:sp>
          <p:nvSpPr>
            <p:cNvPr id="157" name="Down Arrow 156"/>
            <p:cNvSpPr/>
            <p:nvPr/>
          </p:nvSpPr>
          <p:spPr>
            <a:xfrm>
              <a:off x="5412355" y="2824948"/>
              <a:ext cx="289224" cy="3336703"/>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r>
                <a:rPr lang="en-US" sz="1428" kern="0" dirty="0" smtClean="0">
                  <a:solidFill>
                    <a:prstClr val="white"/>
                  </a:solidFill>
                  <a:latin typeface="Calibri" panose="020F0502020204030204"/>
                </a:rPr>
                <a:t>View Of</a:t>
              </a:r>
            </a:p>
          </p:txBody>
        </p:sp>
        <p:sp>
          <p:nvSpPr>
            <p:cNvPr id="158" name="Rectangle 157"/>
            <p:cNvSpPr/>
            <p:nvPr/>
          </p:nvSpPr>
          <p:spPr>
            <a:xfrm>
              <a:off x="401932" y="5986848"/>
              <a:ext cx="1995645" cy="790489"/>
            </a:xfrm>
            <a:prstGeom prst="rect">
              <a:avLst/>
            </a:prstGeom>
            <a:solidFill>
              <a:sysClr val="window" lastClr="FFFFFF"/>
            </a:solidFill>
            <a:ln w="12700" cap="flat" cmpd="sng" algn="ctr">
              <a:solidFill>
                <a:sysClr val="window" lastClr="FFFFFF">
                  <a:lumMod val="65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159" name="TextBox 158"/>
            <p:cNvSpPr txBox="1"/>
            <p:nvPr/>
          </p:nvSpPr>
          <p:spPr>
            <a:xfrm>
              <a:off x="427860" y="6468641"/>
              <a:ext cx="2568694" cy="313577"/>
            </a:xfrm>
            <a:prstGeom prst="rect">
              <a:avLst/>
            </a:prstGeom>
            <a:noFill/>
          </p:spPr>
          <p:txBody>
            <a:bodyPr wrap="square" rtlCol="0">
              <a:spAutoFit/>
            </a:bodyPr>
            <a:lstStyle/>
            <a:p>
              <a:pPr defTabSz="932418">
                <a:defRPr/>
              </a:pPr>
              <a:r>
                <a:rPr lang="en-US" sz="1398" b="1" kern="0" dirty="0" smtClean="0">
                  <a:solidFill>
                    <a:prstClr val="black">
                      <a:lumMod val="50000"/>
                      <a:lumOff val="50000"/>
                    </a:prstClr>
                  </a:solidFill>
                  <a:latin typeface="Calibri" panose="020F0502020204030204"/>
                </a:rPr>
                <a:t>On Premises SQL Server</a:t>
              </a:r>
            </a:p>
          </p:txBody>
        </p:sp>
        <p:sp>
          <p:nvSpPr>
            <p:cNvPr id="160" name="TextBox 159"/>
            <p:cNvSpPr txBox="1"/>
            <p:nvPr/>
          </p:nvSpPr>
          <p:spPr>
            <a:xfrm>
              <a:off x="4045876" y="6480386"/>
              <a:ext cx="1943794" cy="313728"/>
            </a:xfrm>
            <a:prstGeom prst="rect">
              <a:avLst/>
            </a:prstGeom>
            <a:noFill/>
          </p:spPr>
          <p:txBody>
            <a:bodyPr wrap="square" rtlCol="0">
              <a:spAutoFit/>
            </a:bodyPr>
            <a:lstStyle/>
            <a:p>
              <a:pPr defTabSz="932418">
                <a:defRPr/>
              </a:pPr>
              <a:r>
                <a:rPr lang="en-US" sz="1398" b="1" kern="0" dirty="0" smtClean="0">
                  <a:solidFill>
                    <a:prstClr val="black">
                      <a:lumMod val="50000"/>
                      <a:lumOff val="50000"/>
                    </a:prstClr>
                  </a:solidFill>
                  <a:latin typeface="Calibri" panose="020F0502020204030204"/>
                </a:rPr>
                <a:t>Azure Blob Storage</a:t>
              </a:r>
            </a:p>
          </p:txBody>
        </p:sp>
        <p:sp>
          <p:nvSpPr>
            <p:cNvPr id="161" name="Flowchart: Process 160"/>
            <p:cNvSpPr/>
            <p:nvPr/>
          </p:nvSpPr>
          <p:spPr>
            <a:xfrm>
              <a:off x="656427" y="1973785"/>
              <a:ext cx="5816698" cy="1142532"/>
            </a:xfrm>
            <a:prstGeom prst="flowChartProcess">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162" name="Rectangle 161"/>
            <p:cNvSpPr/>
            <p:nvPr/>
          </p:nvSpPr>
          <p:spPr>
            <a:xfrm>
              <a:off x="2865912" y="6093621"/>
              <a:ext cx="1300935" cy="316926"/>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r>
                <a:rPr lang="en-US" sz="1198" kern="0" dirty="0" smtClean="0">
                  <a:solidFill>
                    <a:prstClr val="black"/>
                  </a:solidFill>
                  <a:latin typeface="Calibri" panose="020F0502020204030204"/>
                </a:rPr>
                <a:t>1000’s Log Files</a:t>
              </a:r>
            </a:p>
          </p:txBody>
        </p:sp>
        <p:sp>
          <p:nvSpPr>
            <p:cNvPr id="163" name="Rectangle 162"/>
            <p:cNvSpPr/>
            <p:nvPr/>
          </p:nvSpPr>
          <p:spPr>
            <a:xfrm>
              <a:off x="505690" y="6093623"/>
              <a:ext cx="1704971" cy="296608"/>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r>
                <a:rPr lang="en-US" sz="1198" kern="0" dirty="0" smtClean="0">
                  <a:solidFill>
                    <a:prstClr val="black"/>
                  </a:solidFill>
                  <a:latin typeface="Calibri" panose="020F0502020204030204"/>
                </a:rPr>
                <a:t>New User View</a:t>
              </a:r>
            </a:p>
          </p:txBody>
        </p:sp>
        <p:sp>
          <p:nvSpPr>
            <p:cNvPr id="164" name="Rectangle 163"/>
            <p:cNvSpPr/>
            <p:nvPr/>
          </p:nvSpPr>
          <p:spPr>
            <a:xfrm>
              <a:off x="2724562" y="5986850"/>
              <a:ext cx="4281071" cy="790488"/>
            </a:xfrm>
            <a:prstGeom prst="rect">
              <a:avLst/>
            </a:prstGeom>
            <a:noFill/>
            <a:ln w="12700" cap="flat" cmpd="sng" algn="ctr">
              <a:solidFill>
                <a:sysClr val="window" lastClr="FFFFFF">
                  <a:lumMod val="65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165" name="Rectangle 164"/>
            <p:cNvSpPr/>
            <p:nvPr/>
          </p:nvSpPr>
          <p:spPr>
            <a:xfrm>
              <a:off x="2664351" y="2156561"/>
              <a:ext cx="1894663" cy="82373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32418">
                <a:defRPr/>
              </a:pPr>
              <a:r>
                <a:rPr lang="en-US" sz="1599" kern="0" dirty="0" smtClean="0">
                  <a:solidFill>
                    <a:prstClr val="white"/>
                  </a:solidFill>
                  <a:latin typeface="Calibri" panose="020F0502020204030204"/>
                </a:rPr>
                <a:t>Copy “</a:t>
              </a:r>
              <a:r>
                <a:rPr lang="en-US" sz="1599" kern="0" dirty="0" err="1" smtClean="0">
                  <a:solidFill>
                    <a:prstClr val="white"/>
                  </a:solidFill>
                  <a:latin typeface="Calibri" panose="020F0502020204030204"/>
                </a:rPr>
                <a:t>NewUsers</a:t>
              </a:r>
              <a:r>
                <a:rPr lang="en-US" sz="1599" kern="0" dirty="0" smtClean="0">
                  <a:solidFill>
                    <a:prstClr val="white"/>
                  </a:solidFill>
                  <a:latin typeface="Calibri" panose="020F0502020204030204"/>
                </a:rPr>
                <a:t>” to Blob Storage</a:t>
              </a:r>
              <a:endParaRPr lang="en-US" sz="1099" kern="0" dirty="0" smtClean="0">
                <a:solidFill>
                  <a:prstClr val="white"/>
                </a:solidFill>
                <a:latin typeface="Calibri" panose="020F0502020204030204"/>
              </a:endParaRPr>
            </a:p>
          </p:txBody>
        </p:sp>
        <p:grpSp>
          <p:nvGrpSpPr>
            <p:cNvPr id="166" name="Group 165"/>
            <p:cNvGrpSpPr/>
            <p:nvPr/>
          </p:nvGrpSpPr>
          <p:grpSpPr>
            <a:xfrm>
              <a:off x="5001055" y="2104885"/>
              <a:ext cx="1217183" cy="782863"/>
              <a:chOff x="5000881" y="2051709"/>
              <a:chExt cx="1217356" cy="1068328"/>
            </a:xfrm>
          </p:grpSpPr>
          <p:sp>
            <p:nvSpPr>
              <p:cNvPr id="207" name="Rectangle 206"/>
              <p:cNvSpPr/>
              <p:nvPr/>
            </p:nvSpPr>
            <p:spPr>
              <a:xfrm>
                <a:off x="5000881" y="2051709"/>
                <a:ext cx="1205630" cy="452112"/>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Cloud New Users</a:t>
                </a:r>
              </a:p>
            </p:txBody>
          </p:sp>
          <p:grpSp>
            <p:nvGrpSpPr>
              <p:cNvPr id="208" name="Group 207"/>
              <p:cNvGrpSpPr/>
              <p:nvPr/>
            </p:nvGrpSpPr>
            <p:grpSpPr>
              <a:xfrm>
                <a:off x="5000881" y="2503820"/>
                <a:ext cx="1217356" cy="616217"/>
                <a:chOff x="6399351" y="3945654"/>
                <a:chExt cx="1217529" cy="616304"/>
              </a:xfrm>
              <a:solidFill>
                <a:sysClr val="window" lastClr="FFFFFF"/>
              </a:solidFill>
            </p:grpSpPr>
            <p:sp>
              <p:nvSpPr>
                <p:cNvPr id="209" name="Rectangle 208"/>
                <p:cNvSpPr/>
                <p:nvPr/>
              </p:nvSpPr>
              <p:spPr>
                <a:xfrm>
                  <a:off x="6399351" y="3945654"/>
                  <a:ext cx="1205802" cy="592852"/>
                </a:xfrm>
                <a:prstGeom prst="rect">
                  <a:avLst/>
                </a:prstGeom>
                <a:grp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cxnSp>
              <p:nvCxnSpPr>
                <p:cNvPr id="210" name="Straight Connector 209"/>
                <p:cNvCxnSpPr/>
                <p:nvPr/>
              </p:nvCxnSpPr>
              <p:spPr>
                <a:xfrm>
                  <a:off x="6771138" y="3945654"/>
                  <a:ext cx="0" cy="592852"/>
                </a:xfrm>
                <a:prstGeom prst="line">
                  <a:avLst/>
                </a:prstGeom>
                <a:grpFill/>
                <a:ln w="6350" cap="flat" cmpd="sng" algn="ctr">
                  <a:solidFill>
                    <a:sysClr val="windowText" lastClr="000000"/>
                  </a:solidFill>
                  <a:prstDash val="solid"/>
                  <a:miter lim="800000"/>
                </a:ln>
                <a:effectLst/>
              </p:spPr>
            </p:cxnSp>
            <p:cxnSp>
              <p:nvCxnSpPr>
                <p:cNvPr id="211" name="Straight Connector 210"/>
                <p:cNvCxnSpPr/>
                <p:nvPr/>
              </p:nvCxnSpPr>
              <p:spPr>
                <a:xfrm>
                  <a:off x="6983825" y="3967429"/>
                  <a:ext cx="0" cy="592852"/>
                </a:xfrm>
                <a:prstGeom prst="line">
                  <a:avLst/>
                </a:prstGeom>
                <a:grpFill/>
                <a:ln w="6350" cap="flat" cmpd="sng" algn="ctr">
                  <a:solidFill>
                    <a:sysClr val="windowText" lastClr="000000"/>
                  </a:solidFill>
                  <a:prstDash val="solid"/>
                  <a:miter lim="800000"/>
                </a:ln>
                <a:effectLst/>
              </p:spPr>
            </p:cxnSp>
            <p:cxnSp>
              <p:nvCxnSpPr>
                <p:cNvPr id="212" name="Straight Connector 211"/>
                <p:cNvCxnSpPr/>
                <p:nvPr/>
              </p:nvCxnSpPr>
              <p:spPr>
                <a:xfrm>
                  <a:off x="7186465" y="3969106"/>
                  <a:ext cx="0" cy="592852"/>
                </a:xfrm>
                <a:prstGeom prst="line">
                  <a:avLst/>
                </a:prstGeom>
                <a:grpFill/>
                <a:ln w="6350" cap="flat" cmpd="sng" algn="ctr">
                  <a:solidFill>
                    <a:sysClr val="windowText" lastClr="000000"/>
                  </a:solidFill>
                  <a:prstDash val="solid"/>
                  <a:miter lim="800000"/>
                </a:ln>
                <a:effectLst/>
              </p:spPr>
            </p:cxnSp>
            <p:cxnSp>
              <p:nvCxnSpPr>
                <p:cNvPr id="213" name="Straight Connector 212"/>
                <p:cNvCxnSpPr/>
                <p:nvPr/>
              </p:nvCxnSpPr>
              <p:spPr>
                <a:xfrm>
                  <a:off x="7399153" y="3950685"/>
                  <a:ext cx="0" cy="592852"/>
                </a:xfrm>
                <a:prstGeom prst="line">
                  <a:avLst/>
                </a:prstGeom>
                <a:grpFill/>
                <a:ln w="6350" cap="flat" cmpd="sng" algn="ctr">
                  <a:solidFill>
                    <a:sysClr val="windowText" lastClr="000000"/>
                  </a:solidFill>
                  <a:prstDash val="solid"/>
                  <a:miter lim="800000"/>
                </a:ln>
                <a:effectLst/>
              </p:spPr>
            </p:cxnSp>
            <p:cxnSp>
              <p:nvCxnSpPr>
                <p:cNvPr id="214" name="Straight Connector 213"/>
                <p:cNvCxnSpPr/>
                <p:nvPr/>
              </p:nvCxnSpPr>
              <p:spPr>
                <a:xfrm>
                  <a:off x="6576866" y="3952364"/>
                  <a:ext cx="0" cy="592852"/>
                </a:xfrm>
                <a:prstGeom prst="line">
                  <a:avLst/>
                </a:prstGeom>
                <a:grpFill/>
                <a:ln w="6350" cap="flat" cmpd="sng" algn="ctr">
                  <a:solidFill>
                    <a:sysClr val="windowText" lastClr="000000"/>
                  </a:solidFill>
                  <a:prstDash val="solid"/>
                  <a:miter lim="800000"/>
                </a:ln>
                <a:effectLst/>
              </p:spPr>
            </p:cxnSp>
            <p:cxnSp>
              <p:nvCxnSpPr>
                <p:cNvPr id="215" name="Straight Connector 214"/>
                <p:cNvCxnSpPr>
                  <a:stCxn id="209" idx="1"/>
                  <a:endCxn id="209" idx="3"/>
                </p:cNvCxnSpPr>
                <p:nvPr/>
              </p:nvCxnSpPr>
              <p:spPr>
                <a:xfrm>
                  <a:off x="6399351" y="4242080"/>
                  <a:ext cx="1205802" cy="0"/>
                </a:xfrm>
                <a:prstGeom prst="line">
                  <a:avLst/>
                </a:prstGeom>
                <a:grpFill/>
                <a:ln w="6350" cap="flat" cmpd="sng" algn="ctr">
                  <a:solidFill>
                    <a:sysClr val="windowText" lastClr="000000"/>
                  </a:solidFill>
                  <a:prstDash val="solid"/>
                  <a:miter lim="800000"/>
                </a:ln>
                <a:effectLst/>
              </p:spPr>
            </p:cxnSp>
            <p:cxnSp>
              <p:nvCxnSpPr>
                <p:cNvPr id="216" name="Straight Connector 215"/>
                <p:cNvCxnSpPr/>
                <p:nvPr/>
              </p:nvCxnSpPr>
              <p:spPr>
                <a:xfrm>
                  <a:off x="6411078" y="4394480"/>
                  <a:ext cx="1205802" cy="0"/>
                </a:xfrm>
                <a:prstGeom prst="line">
                  <a:avLst/>
                </a:prstGeom>
                <a:grpFill/>
                <a:ln w="6350" cap="flat" cmpd="sng" algn="ctr">
                  <a:solidFill>
                    <a:sysClr val="windowText" lastClr="000000"/>
                  </a:solidFill>
                  <a:prstDash val="solid"/>
                  <a:miter lim="800000"/>
                </a:ln>
                <a:effectLst/>
              </p:spPr>
            </p:cxnSp>
            <p:cxnSp>
              <p:nvCxnSpPr>
                <p:cNvPr id="217" name="Straight Connector 216"/>
                <p:cNvCxnSpPr/>
                <p:nvPr/>
              </p:nvCxnSpPr>
              <p:spPr>
                <a:xfrm>
                  <a:off x="6402708" y="4114801"/>
                  <a:ext cx="1205802" cy="0"/>
                </a:xfrm>
                <a:prstGeom prst="line">
                  <a:avLst/>
                </a:prstGeom>
                <a:grpFill/>
                <a:ln w="6350" cap="flat" cmpd="sng" algn="ctr">
                  <a:solidFill>
                    <a:sysClr val="windowText" lastClr="000000"/>
                  </a:solidFill>
                  <a:prstDash val="solid"/>
                  <a:miter lim="800000"/>
                </a:ln>
                <a:effectLst/>
              </p:spPr>
            </p:cxnSp>
          </p:grpSp>
        </p:grpSp>
        <p:cxnSp>
          <p:nvCxnSpPr>
            <p:cNvPr id="167" name="Straight Arrow Connector 166"/>
            <p:cNvCxnSpPr>
              <a:endCxn id="165" idx="1"/>
            </p:cNvCxnSpPr>
            <p:nvPr/>
          </p:nvCxnSpPr>
          <p:spPr>
            <a:xfrm>
              <a:off x="2062957" y="2568427"/>
              <a:ext cx="601394" cy="1"/>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cxnSp>
          <p:nvCxnSpPr>
            <p:cNvPr id="168" name="Straight Arrow Connector 167"/>
            <p:cNvCxnSpPr>
              <a:stCxn id="165" idx="3"/>
            </p:cNvCxnSpPr>
            <p:nvPr/>
          </p:nvCxnSpPr>
          <p:spPr>
            <a:xfrm>
              <a:off x="4559013" y="2568427"/>
              <a:ext cx="416674" cy="0"/>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sp>
          <p:nvSpPr>
            <p:cNvPr id="169" name="Rectangle 168"/>
            <p:cNvSpPr/>
            <p:nvPr/>
          </p:nvSpPr>
          <p:spPr>
            <a:xfrm>
              <a:off x="427860" y="1624801"/>
              <a:ext cx="11325595" cy="3705897"/>
            </a:xfrm>
            <a:prstGeom prst="rect">
              <a:avLst/>
            </a:prstGeom>
            <a:noFill/>
            <a:ln w="19050" cap="flat" cmpd="sng" algn="ctr">
              <a:solidFill>
                <a:srgbClr val="5B9BD5">
                  <a:lumMod val="60000"/>
                  <a:lumOff val="40000"/>
                </a:srgbClr>
              </a:solidFill>
              <a:prstDash val="dash"/>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170" name="TextBox 169"/>
            <p:cNvSpPr txBox="1"/>
            <p:nvPr/>
          </p:nvSpPr>
          <p:spPr>
            <a:xfrm>
              <a:off x="335861" y="1287777"/>
              <a:ext cx="4130026" cy="374739"/>
            </a:xfrm>
            <a:prstGeom prst="rect">
              <a:avLst/>
            </a:prstGeom>
            <a:noFill/>
          </p:spPr>
          <p:txBody>
            <a:bodyPr wrap="square" rtlCol="0">
              <a:spAutoFit/>
            </a:bodyPr>
            <a:lstStyle/>
            <a:p>
              <a:pPr defTabSz="932418">
                <a:defRPr/>
              </a:pPr>
              <a:r>
                <a:rPr lang="en-US" kern="0" dirty="0" smtClean="0">
                  <a:solidFill>
                    <a:prstClr val="black"/>
                  </a:solidFill>
                  <a:latin typeface="Calibri" panose="020F0502020204030204"/>
                </a:rPr>
                <a:t>Azure Data Factory</a:t>
              </a:r>
            </a:p>
          </p:txBody>
        </p:sp>
        <p:sp>
          <p:nvSpPr>
            <p:cNvPr id="171" name="Down Arrow 170"/>
            <p:cNvSpPr/>
            <p:nvPr/>
          </p:nvSpPr>
          <p:spPr>
            <a:xfrm>
              <a:off x="1175693" y="2722274"/>
              <a:ext cx="330706" cy="3370253"/>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r>
                <a:rPr lang="en-US" sz="1428" kern="0" dirty="0" smtClean="0">
                  <a:solidFill>
                    <a:prstClr val="white"/>
                  </a:solidFill>
                  <a:latin typeface="Calibri" panose="020F0502020204030204"/>
                </a:rPr>
                <a:t>View Of</a:t>
              </a:r>
            </a:p>
          </p:txBody>
        </p:sp>
        <p:grpSp>
          <p:nvGrpSpPr>
            <p:cNvPr id="172" name="Group 171"/>
            <p:cNvGrpSpPr/>
            <p:nvPr/>
          </p:nvGrpSpPr>
          <p:grpSpPr>
            <a:xfrm>
              <a:off x="2713535" y="4476090"/>
              <a:ext cx="1217183" cy="621146"/>
              <a:chOff x="1088711" y="3374600"/>
              <a:chExt cx="1217529" cy="1068479"/>
            </a:xfrm>
          </p:grpSpPr>
          <p:sp>
            <p:nvSpPr>
              <p:cNvPr id="197" name="Rectangle 196"/>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198" name="Rectangle 197"/>
              <p:cNvSpPr/>
              <p:nvPr/>
            </p:nvSpPr>
            <p:spPr>
              <a:xfrm>
                <a:off x="1088711" y="3374600"/>
                <a:ext cx="1205802" cy="452176"/>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Game Usage</a:t>
                </a:r>
              </a:p>
            </p:txBody>
          </p:sp>
          <p:cxnSp>
            <p:nvCxnSpPr>
              <p:cNvPr id="199" name="Straight Connector 198"/>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200" name="Straight Connector 199"/>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201" name="Straight Connector 200"/>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202" name="Straight Connector 201"/>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203" name="Straight Connector 202"/>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204" name="Straight Connector 203"/>
              <p:cNvCxnSpPr>
                <a:stCxn id="197" idx="1"/>
                <a:endCxn id="197"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205" name="Straight Connector 204"/>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206" name="Straight Connector 205"/>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sp>
          <p:nvSpPr>
            <p:cNvPr id="173" name="Down Arrow 172"/>
            <p:cNvSpPr/>
            <p:nvPr/>
          </p:nvSpPr>
          <p:spPr>
            <a:xfrm>
              <a:off x="3228800" y="4868669"/>
              <a:ext cx="322816" cy="1224953"/>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r>
                <a:rPr lang="en-US" sz="1428" kern="0" dirty="0" smtClean="0">
                  <a:solidFill>
                    <a:prstClr val="white"/>
                  </a:solidFill>
                  <a:latin typeface="Calibri" panose="020F0502020204030204"/>
                </a:rPr>
                <a:t>View Of</a:t>
              </a:r>
            </a:p>
          </p:txBody>
        </p:sp>
        <p:grpSp>
          <p:nvGrpSpPr>
            <p:cNvPr id="174" name="Group 173"/>
            <p:cNvGrpSpPr/>
            <p:nvPr/>
          </p:nvGrpSpPr>
          <p:grpSpPr>
            <a:xfrm>
              <a:off x="788503" y="2115719"/>
              <a:ext cx="1217183" cy="782863"/>
              <a:chOff x="5000881" y="2051709"/>
              <a:chExt cx="1217356" cy="1068328"/>
            </a:xfrm>
          </p:grpSpPr>
          <p:sp>
            <p:nvSpPr>
              <p:cNvPr id="186" name="Rectangle 185"/>
              <p:cNvSpPr/>
              <p:nvPr/>
            </p:nvSpPr>
            <p:spPr>
              <a:xfrm>
                <a:off x="5000881" y="2051709"/>
                <a:ext cx="1205630" cy="452112"/>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New Users</a:t>
                </a:r>
              </a:p>
            </p:txBody>
          </p:sp>
          <p:grpSp>
            <p:nvGrpSpPr>
              <p:cNvPr id="187" name="Group 186"/>
              <p:cNvGrpSpPr/>
              <p:nvPr/>
            </p:nvGrpSpPr>
            <p:grpSpPr>
              <a:xfrm>
                <a:off x="5000881" y="2503820"/>
                <a:ext cx="1217356" cy="616217"/>
                <a:chOff x="6399351" y="3945654"/>
                <a:chExt cx="1217529" cy="616304"/>
              </a:xfrm>
              <a:solidFill>
                <a:sysClr val="window" lastClr="FFFFFF"/>
              </a:solidFill>
            </p:grpSpPr>
            <p:sp>
              <p:nvSpPr>
                <p:cNvPr id="188" name="Rectangle 187"/>
                <p:cNvSpPr/>
                <p:nvPr/>
              </p:nvSpPr>
              <p:spPr>
                <a:xfrm>
                  <a:off x="6399351" y="3945654"/>
                  <a:ext cx="1205802" cy="592852"/>
                </a:xfrm>
                <a:prstGeom prst="rect">
                  <a:avLst/>
                </a:prstGeom>
                <a:grp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cxnSp>
              <p:nvCxnSpPr>
                <p:cNvPr id="189" name="Straight Connector 188"/>
                <p:cNvCxnSpPr/>
                <p:nvPr/>
              </p:nvCxnSpPr>
              <p:spPr>
                <a:xfrm>
                  <a:off x="6771138" y="3945654"/>
                  <a:ext cx="0" cy="592852"/>
                </a:xfrm>
                <a:prstGeom prst="line">
                  <a:avLst/>
                </a:prstGeom>
                <a:grpFill/>
                <a:ln w="6350" cap="flat" cmpd="sng" algn="ctr">
                  <a:solidFill>
                    <a:sysClr val="windowText" lastClr="000000"/>
                  </a:solidFill>
                  <a:prstDash val="solid"/>
                  <a:miter lim="800000"/>
                </a:ln>
                <a:effectLst/>
              </p:spPr>
            </p:cxnSp>
            <p:cxnSp>
              <p:nvCxnSpPr>
                <p:cNvPr id="190" name="Straight Connector 189"/>
                <p:cNvCxnSpPr/>
                <p:nvPr/>
              </p:nvCxnSpPr>
              <p:spPr>
                <a:xfrm>
                  <a:off x="6983825" y="3967429"/>
                  <a:ext cx="0" cy="592852"/>
                </a:xfrm>
                <a:prstGeom prst="line">
                  <a:avLst/>
                </a:prstGeom>
                <a:grpFill/>
                <a:ln w="6350" cap="flat" cmpd="sng" algn="ctr">
                  <a:solidFill>
                    <a:sysClr val="windowText" lastClr="000000"/>
                  </a:solidFill>
                  <a:prstDash val="solid"/>
                  <a:miter lim="800000"/>
                </a:ln>
                <a:effectLst/>
              </p:spPr>
            </p:cxnSp>
            <p:cxnSp>
              <p:nvCxnSpPr>
                <p:cNvPr id="191" name="Straight Connector 190"/>
                <p:cNvCxnSpPr/>
                <p:nvPr/>
              </p:nvCxnSpPr>
              <p:spPr>
                <a:xfrm>
                  <a:off x="7186465" y="3969106"/>
                  <a:ext cx="0" cy="592852"/>
                </a:xfrm>
                <a:prstGeom prst="line">
                  <a:avLst/>
                </a:prstGeom>
                <a:grpFill/>
                <a:ln w="6350" cap="flat" cmpd="sng" algn="ctr">
                  <a:solidFill>
                    <a:sysClr val="windowText" lastClr="000000"/>
                  </a:solidFill>
                  <a:prstDash val="solid"/>
                  <a:miter lim="800000"/>
                </a:ln>
                <a:effectLst/>
              </p:spPr>
            </p:cxnSp>
            <p:cxnSp>
              <p:nvCxnSpPr>
                <p:cNvPr id="192" name="Straight Connector 191"/>
                <p:cNvCxnSpPr/>
                <p:nvPr/>
              </p:nvCxnSpPr>
              <p:spPr>
                <a:xfrm>
                  <a:off x="7399153" y="3950685"/>
                  <a:ext cx="0" cy="592852"/>
                </a:xfrm>
                <a:prstGeom prst="line">
                  <a:avLst/>
                </a:prstGeom>
                <a:grpFill/>
                <a:ln w="6350" cap="flat" cmpd="sng" algn="ctr">
                  <a:solidFill>
                    <a:sysClr val="windowText" lastClr="000000"/>
                  </a:solidFill>
                  <a:prstDash val="solid"/>
                  <a:miter lim="800000"/>
                </a:ln>
                <a:effectLst/>
              </p:spPr>
            </p:cxnSp>
            <p:cxnSp>
              <p:nvCxnSpPr>
                <p:cNvPr id="193" name="Straight Connector 192"/>
                <p:cNvCxnSpPr/>
                <p:nvPr/>
              </p:nvCxnSpPr>
              <p:spPr>
                <a:xfrm>
                  <a:off x="6576866" y="3952364"/>
                  <a:ext cx="0" cy="592852"/>
                </a:xfrm>
                <a:prstGeom prst="line">
                  <a:avLst/>
                </a:prstGeom>
                <a:grpFill/>
                <a:ln w="6350" cap="flat" cmpd="sng" algn="ctr">
                  <a:solidFill>
                    <a:sysClr val="windowText" lastClr="000000"/>
                  </a:solidFill>
                  <a:prstDash val="solid"/>
                  <a:miter lim="800000"/>
                </a:ln>
                <a:effectLst/>
              </p:spPr>
            </p:cxnSp>
            <p:cxnSp>
              <p:nvCxnSpPr>
                <p:cNvPr id="194" name="Straight Connector 193"/>
                <p:cNvCxnSpPr>
                  <a:stCxn id="188" idx="1"/>
                  <a:endCxn id="188" idx="3"/>
                </p:cNvCxnSpPr>
                <p:nvPr/>
              </p:nvCxnSpPr>
              <p:spPr>
                <a:xfrm>
                  <a:off x="6399351" y="4242080"/>
                  <a:ext cx="1205802" cy="0"/>
                </a:xfrm>
                <a:prstGeom prst="line">
                  <a:avLst/>
                </a:prstGeom>
                <a:grpFill/>
                <a:ln w="6350" cap="flat" cmpd="sng" algn="ctr">
                  <a:solidFill>
                    <a:sysClr val="windowText" lastClr="000000"/>
                  </a:solidFill>
                  <a:prstDash val="solid"/>
                  <a:miter lim="800000"/>
                </a:ln>
                <a:effectLst/>
              </p:spPr>
            </p:cxnSp>
            <p:cxnSp>
              <p:nvCxnSpPr>
                <p:cNvPr id="195" name="Straight Connector 194"/>
                <p:cNvCxnSpPr/>
                <p:nvPr/>
              </p:nvCxnSpPr>
              <p:spPr>
                <a:xfrm>
                  <a:off x="6411078" y="4394480"/>
                  <a:ext cx="1205802" cy="0"/>
                </a:xfrm>
                <a:prstGeom prst="line">
                  <a:avLst/>
                </a:prstGeom>
                <a:grpFill/>
                <a:ln w="6350" cap="flat" cmpd="sng" algn="ctr">
                  <a:solidFill>
                    <a:sysClr val="windowText" lastClr="000000"/>
                  </a:solidFill>
                  <a:prstDash val="solid"/>
                  <a:miter lim="800000"/>
                </a:ln>
                <a:effectLst/>
              </p:spPr>
            </p:cxnSp>
            <p:cxnSp>
              <p:nvCxnSpPr>
                <p:cNvPr id="196" name="Straight Connector 195"/>
                <p:cNvCxnSpPr/>
                <p:nvPr/>
              </p:nvCxnSpPr>
              <p:spPr>
                <a:xfrm>
                  <a:off x="6402708" y="4114801"/>
                  <a:ext cx="1205802" cy="0"/>
                </a:xfrm>
                <a:prstGeom prst="line">
                  <a:avLst/>
                </a:prstGeom>
                <a:grpFill/>
                <a:ln w="6350" cap="flat" cmpd="sng" algn="ctr">
                  <a:solidFill>
                    <a:sysClr val="windowText" lastClr="000000"/>
                  </a:solidFill>
                  <a:prstDash val="solid"/>
                  <a:miter lim="800000"/>
                </a:ln>
                <a:effectLst/>
              </p:spPr>
            </p:cxnSp>
          </p:grpSp>
        </p:grpSp>
        <p:grpSp>
          <p:nvGrpSpPr>
            <p:cNvPr id="175" name="Group 174"/>
            <p:cNvGrpSpPr/>
            <p:nvPr/>
          </p:nvGrpSpPr>
          <p:grpSpPr>
            <a:xfrm>
              <a:off x="10193302" y="2960503"/>
              <a:ext cx="1217183" cy="727126"/>
              <a:chOff x="1088711" y="3192296"/>
              <a:chExt cx="1217529" cy="1250783"/>
            </a:xfrm>
          </p:grpSpPr>
          <p:sp>
            <p:nvSpPr>
              <p:cNvPr id="176" name="Rectangle 175"/>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177" name="Rectangle 176"/>
              <p:cNvSpPr/>
              <p:nvPr/>
            </p:nvSpPr>
            <p:spPr>
              <a:xfrm>
                <a:off x="1088711" y="3192296"/>
                <a:ext cx="1217528" cy="634480"/>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New User Activity</a:t>
                </a:r>
              </a:p>
            </p:txBody>
          </p:sp>
          <p:cxnSp>
            <p:nvCxnSpPr>
              <p:cNvPr id="178" name="Straight Connector 177"/>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179" name="Straight Connector 178"/>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180" name="Straight Connector 179"/>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181" name="Straight Connector 180"/>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182" name="Straight Connector 181"/>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183" name="Straight Connector 182"/>
              <p:cNvCxnSpPr>
                <a:stCxn id="176" idx="1"/>
                <a:endCxn id="176"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184" name="Straight Connector 183"/>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185" name="Straight Connector 184"/>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grpSp>
      <p:sp>
        <p:nvSpPr>
          <p:cNvPr id="2" name="TextBox 1"/>
          <p:cNvSpPr txBox="1"/>
          <p:nvPr/>
        </p:nvSpPr>
        <p:spPr>
          <a:xfrm>
            <a:off x="511415" y="1452854"/>
            <a:ext cx="175963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rgbClr val="505050">
                    <a:lumMod val="50000"/>
                  </a:srgbClr>
                </a:solidFill>
              </a:rPr>
              <a:t>Pipeline</a:t>
            </a:r>
          </a:p>
        </p:txBody>
      </p:sp>
    </p:spTree>
    <p:extLst>
      <p:ext uri="{BB962C8B-B14F-4D97-AF65-F5344CB8AC3E}">
        <p14:creationId xmlns:p14="http://schemas.microsoft.com/office/powerpoint/2010/main" val="28889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68262"/>
            <a:ext cx="11889564" cy="917575"/>
          </a:xfrm>
        </p:spPr>
        <p:txBody>
          <a:bodyPr/>
          <a:lstStyle/>
          <a:p>
            <a:r>
              <a:rPr lang="en-US" sz="4800" dirty="0" smtClean="0"/>
              <a:t>Example</a:t>
            </a:r>
            <a:r>
              <a:rPr lang="en-US" dirty="0" smtClean="0"/>
              <a:t>: Game Logs, Customer Profiling</a:t>
            </a:r>
            <a:endParaRPr lang="en-US" dirty="0"/>
          </a:p>
        </p:txBody>
      </p:sp>
      <p:sp>
        <p:nvSpPr>
          <p:cNvPr id="5" name="Rectangle 4"/>
          <p:cNvSpPr/>
          <p:nvPr/>
        </p:nvSpPr>
        <p:spPr bwMode="auto">
          <a:xfrm>
            <a:off x="0" y="985837"/>
            <a:ext cx="12436475" cy="57880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85" name="Group 184"/>
          <p:cNvGrpSpPr/>
          <p:nvPr/>
        </p:nvGrpSpPr>
        <p:grpSpPr>
          <a:xfrm>
            <a:off x="335861" y="1135062"/>
            <a:ext cx="11417594" cy="5506337"/>
            <a:chOff x="335861" y="1287777"/>
            <a:chExt cx="11417594" cy="5506337"/>
          </a:xfrm>
        </p:grpSpPr>
        <p:sp>
          <p:nvSpPr>
            <p:cNvPr id="186" name="Flowchart: Process 185"/>
            <p:cNvSpPr/>
            <p:nvPr/>
          </p:nvSpPr>
          <p:spPr>
            <a:xfrm>
              <a:off x="656427" y="1973785"/>
              <a:ext cx="5816698" cy="1142532"/>
            </a:xfrm>
            <a:prstGeom prst="flowChartProcess">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187" name="Flowchart: Process 186"/>
            <p:cNvSpPr/>
            <p:nvPr/>
          </p:nvSpPr>
          <p:spPr>
            <a:xfrm>
              <a:off x="2570274" y="3649259"/>
              <a:ext cx="4930940" cy="1514691"/>
            </a:xfrm>
            <a:prstGeom prst="flowChartProcess">
              <a:avLst/>
            </a:prstGeom>
            <a:solidFill>
              <a:sysClr val="window" lastClr="FFFFFF"/>
            </a:solidFill>
            <a:ln w="12700" cap="flat" cmpd="sng" algn="ctr">
              <a:solidFill>
                <a:sysClr val="window" lastClr="FFFFFF">
                  <a:lumMod val="50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188" name="Rectangle 187"/>
            <p:cNvSpPr/>
            <p:nvPr/>
          </p:nvSpPr>
          <p:spPr>
            <a:xfrm>
              <a:off x="401932" y="5986848"/>
              <a:ext cx="1995645" cy="790489"/>
            </a:xfrm>
            <a:prstGeom prst="rect">
              <a:avLst/>
            </a:prstGeom>
            <a:solidFill>
              <a:sysClr val="window" lastClr="FFFFFF"/>
            </a:solidFill>
            <a:ln w="12700" cap="flat" cmpd="sng" algn="ctr">
              <a:solidFill>
                <a:sysClr val="window" lastClr="FFFFFF">
                  <a:lumMod val="65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189" name="TextBox 188"/>
            <p:cNvSpPr txBox="1"/>
            <p:nvPr/>
          </p:nvSpPr>
          <p:spPr>
            <a:xfrm>
              <a:off x="427860" y="6468641"/>
              <a:ext cx="2568694" cy="313577"/>
            </a:xfrm>
            <a:prstGeom prst="rect">
              <a:avLst/>
            </a:prstGeom>
            <a:noFill/>
          </p:spPr>
          <p:txBody>
            <a:bodyPr wrap="square" rtlCol="0">
              <a:spAutoFit/>
            </a:bodyPr>
            <a:lstStyle/>
            <a:p>
              <a:pPr defTabSz="932418">
                <a:defRPr/>
              </a:pPr>
              <a:r>
                <a:rPr lang="en-US" sz="1398" b="1" kern="0" dirty="0" smtClean="0">
                  <a:solidFill>
                    <a:prstClr val="black">
                      <a:lumMod val="50000"/>
                      <a:lumOff val="50000"/>
                    </a:prstClr>
                  </a:solidFill>
                  <a:latin typeface="Calibri" panose="020F0502020204030204"/>
                </a:rPr>
                <a:t>On Premises SQL Server</a:t>
              </a:r>
            </a:p>
          </p:txBody>
        </p:sp>
        <p:sp>
          <p:nvSpPr>
            <p:cNvPr id="190" name="TextBox 189"/>
            <p:cNvSpPr txBox="1"/>
            <p:nvPr/>
          </p:nvSpPr>
          <p:spPr>
            <a:xfrm>
              <a:off x="4045876" y="6480386"/>
              <a:ext cx="1943794" cy="313728"/>
            </a:xfrm>
            <a:prstGeom prst="rect">
              <a:avLst/>
            </a:prstGeom>
            <a:noFill/>
          </p:spPr>
          <p:txBody>
            <a:bodyPr wrap="square" rtlCol="0">
              <a:spAutoFit/>
            </a:bodyPr>
            <a:lstStyle/>
            <a:p>
              <a:pPr defTabSz="932418">
                <a:defRPr/>
              </a:pPr>
              <a:r>
                <a:rPr lang="en-US" sz="1398" b="1" kern="0" dirty="0" smtClean="0">
                  <a:solidFill>
                    <a:prstClr val="black">
                      <a:lumMod val="50000"/>
                      <a:lumOff val="50000"/>
                    </a:prstClr>
                  </a:solidFill>
                  <a:latin typeface="Calibri" panose="020F0502020204030204"/>
                </a:rPr>
                <a:t>Azure Blob Storage</a:t>
              </a:r>
            </a:p>
          </p:txBody>
        </p:sp>
        <p:sp>
          <p:nvSpPr>
            <p:cNvPr id="191" name="Rectangle 190"/>
            <p:cNvSpPr/>
            <p:nvPr/>
          </p:nvSpPr>
          <p:spPr>
            <a:xfrm>
              <a:off x="2865912" y="6093621"/>
              <a:ext cx="1300935" cy="316926"/>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r>
                <a:rPr lang="en-US" sz="1198" kern="0" dirty="0" smtClean="0">
                  <a:solidFill>
                    <a:prstClr val="black"/>
                  </a:solidFill>
                  <a:latin typeface="Calibri" panose="020F0502020204030204"/>
                </a:rPr>
                <a:t>1000’s Log Files</a:t>
              </a:r>
            </a:p>
          </p:txBody>
        </p:sp>
        <p:sp>
          <p:nvSpPr>
            <p:cNvPr id="192" name="Rectangle 191"/>
            <p:cNvSpPr/>
            <p:nvPr/>
          </p:nvSpPr>
          <p:spPr>
            <a:xfrm>
              <a:off x="505690" y="6093623"/>
              <a:ext cx="1704971" cy="296608"/>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r>
                <a:rPr lang="en-US" sz="1198" kern="0" dirty="0" smtClean="0">
                  <a:solidFill>
                    <a:prstClr val="black"/>
                  </a:solidFill>
                  <a:latin typeface="Calibri" panose="020F0502020204030204"/>
                </a:rPr>
                <a:t>New User View</a:t>
              </a:r>
            </a:p>
          </p:txBody>
        </p:sp>
        <p:sp>
          <p:nvSpPr>
            <p:cNvPr id="193" name="Rectangle 192"/>
            <p:cNvSpPr/>
            <p:nvPr/>
          </p:nvSpPr>
          <p:spPr>
            <a:xfrm>
              <a:off x="2724562" y="5986850"/>
              <a:ext cx="4281071" cy="790488"/>
            </a:xfrm>
            <a:prstGeom prst="rect">
              <a:avLst/>
            </a:prstGeom>
            <a:noFill/>
            <a:ln w="12700" cap="flat" cmpd="sng" algn="ctr">
              <a:solidFill>
                <a:sysClr val="window" lastClr="FFFFFF">
                  <a:lumMod val="65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194" name="Rectangle 193"/>
            <p:cNvSpPr/>
            <p:nvPr/>
          </p:nvSpPr>
          <p:spPr>
            <a:xfrm>
              <a:off x="2664351" y="2156561"/>
              <a:ext cx="1894663" cy="82373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32418">
                <a:defRPr/>
              </a:pPr>
              <a:r>
                <a:rPr lang="en-US" sz="1599" kern="0" dirty="0" smtClean="0">
                  <a:solidFill>
                    <a:prstClr val="white"/>
                  </a:solidFill>
                  <a:latin typeface="Calibri" panose="020F0502020204030204"/>
                </a:rPr>
                <a:t>Copy </a:t>
              </a:r>
              <a:r>
                <a:rPr lang="en-US" sz="1599" kern="0" dirty="0" err="1" smtClean="0">
                  <a:solidFill>
                    <a:prstClr val="white"/>
                  </a:solidFill>
                  <a:latin typeface="Calibri" panose="020F0502020204030204"/>
                </a:rPr>
                <a:t>NewUsers</a:t>
              </a:r>
              <a:r>
                <a:rPr lang="en-US" sz="1599" kern="0" dirty="0" smtClean="0">
                  <a:solidFill>
                    <a:prstClr val="white"/>
                  </a:solidFill>
                  <a:latin typeface="Calibri" panose="020F0502020204030204"/>
                </a:rPr>
                <a:t> to Blob Storage</a:t>
              </a:r>
              <a:endParaRPr lang="en-US" sz="1099" kern="0" dirty="0" smtClean="0">
                <a:solidFill>
                  <a:prstClr val="white"/>
                </a:solidFill>
                <a:latin typeface="Calibri" panose="020F0502020204030204"/>
              </a:endParaRPr>
            </a:p>
          </p:txBody>
        </p:sp>
        <p:grpSp>
          <p:nvGrpSpPr>
            <p:cNvPr id="195" name="Group 194"/>
            <p:cNvGrpSpPr/>
            <p:nvPr/>
          </p:nvGrpSpPr>
          <p:grpSpPr>
            <a:xfrm>
              <a:off x="5001055" y="2104885"/>
              <a:ext cx="1217183" cy="782863"/>
              <a:chOff x="5000881" y="2051709"/>
              <a:chExt cx="1217356" cy="1068328"/>
            </a:xfrm>
          </p:grpSpPr>
          <p:sp>
            <p:nvSpPr>
              <p:cNvPr id="265" name="Rectangle 264"/>
              <p:cNvSpPr/>
              <p:nvPr/>
            </p:nvSpPr>
            <p:spPr>
              <a:xfrm>
                <a:off x="5000881" y="2051709"/>
                <a:ext cx="1205630" cy="452112"/>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Cloud New Users</a:t>
                </a:r>
              </a:p>
            </p:txBody>
          </p:sp>
          <p:grpSp>
            <p:nvGrpSpPr>
              <p:cNvPr id="266" name="Group 265"/>
              <p:cNvGrpSpPr/>
              <p:nvPr/>
            </p:nvGrpSpPr>
            <p:grpSpPr>
              <a:xfrm>
                <a:off x="5000881" y="2503820"/>
                <a:ext cx="1217356" cy="616217"/>
                <a:chOff x="6399351" y="3945654"/>
                <a:chExt cx="1217529" cy="616304"/>
              </a:xfrm>
              <a:solidFill>
                <a:sysClr val="window" lastClr="FFFFFF"/>
              </a:solidFill>
            </p:grpSpPr>
            <p:sp>
              <p:nvSpPr>
                <p:cNvPr id="267" name="Rectangle 266"/>
                <p:cNvSpPr/>
                <p:nvPr/>
              </p:nvSpPr>
              <p:spPr>
                <a:xfrm>
                  <a:off x="6399351" y="3945654"/>
                  <a:ext cx="1205802" cy="592852"/>
                </a:xfrm>
                <a:prstGeom prst="rect">
                  <a:avLst/>
                </a:prstGeom>
                <a:grp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cxnSp>
              <p:nvCxnSpPr>
                <p:cNvPr id="268" name="Straight Connector 267"/>
                <p:cNvCxnSpPr/>
                <p:nvPr/>
              </p:nvCxnSpPr>
              <p:spPr>
                <a:xfrm>
                  <a:off x="6771138" y="3945654"/>
                  <a:ext cx="0" cy="592852"/>
                </a:xfrm>
                <a:prstGeom prst="line">
                  <a:avLst/>
                </a:prstGeom>
                <a:grpFill/>
                <a:ln w="6350" cap="flat" cmpd="sng" algn="ctr">
                  <a:solidFill>
                    <a:sysClr val="windowText" lastClr="000000"/>
                  </a:solidFill>
                  <a:prstDash val="solid"/>
                  <a:miter lim="800000"/>
                </a:ln>
                <a:effectLst/>
              </p:spPr>
            </p:cxnSp>
            <p:cxnSp>
              <p:nvCxnSpPr>
                <p:cNvPr id="269" name="Straight Connector 268"/>
                <p:cNvCxnSpPr/>
                <p:nvPr/>
              </p:nvCxnSpPr>
              <p:spPr>
                <a:xfrm>
                  <a:off x="6983825" y="3967429"/>
                  <a:ext cx="0" cy="592852"/>
                </a:xfrm>
                <a:prstGeom prst="line">
                  <a:avLst/>
                </a:prstGeom>
                <a:grpFill/>
                <a:ln w="6350" cap="flat" cmpd="sng" algn="ctr">
                  <a:solidFill>
                    <a:sysClr val="windowText" lastClr="000000"/>
                  </a:solidFill>
                  <a:prstDash val="solid"/>
                  <a:miter lim="800000"/>
                </a:ln>
                <a:effectLst/>
              </p:spPr>
            </p:cxnSp>
            <p:cxnSp>
              <p:nvCxnSpPr>
                <p:cNvPr id="270" name="Straight Connector 269"/>
                <p:cNvCxnSpPr/>
                <p:nvPr/>
              </p:nvCxnSpPr>
              <p:spPr>
                <a:xfrm>
                  <a:off x="7186465" y="3969106"/>
                  <a:ext cx="0" cy="592852"/>
                </a:xfrm>
                <a:prstGeom prst="line">
                  <a:avLst/>
                </a:prstGeom>
                <a:grpFill/>
                <a:ln w="6350" cap="flat" cmpd="sng" algn="ctr">
                  <a:solidFill>
                    <a:sysClr val="windowText" lastClr="000000"/>
                  </a:solidFill>
                  <a:prstDash val="solid"/>
                  <a:miter lim="800000"/>
                </a:ln>
                <a:effectLst/>
              </p:spPr>
            </p:cxnSp>
            <p:cxnSp>
              <p:nvCxnSpPr>
                <p:cNvPr id="271" name="Straight Connector 270"/>
                <p:cNvCxnSpPr/>
                <p:nvPr/>
              </p:nvCxnSpPr>
              <p:spPr>
                <a:xfrm>
                  <a:off x="7399153" y="3950685"/>
                  <a:ext cx="0" cy="592852"/>
                </a:xfrm>
                <a:prstGeom prst="line">
                  <a:avLst/>
                </a:prstGeom>
                <a:grpFill/>
                <a:ln w="6350" cap="flat" cmpd="sng" algn="ctr">
                  <a:solidFill>
                    <a:sysClr val="windowText" lastClr="000000"/>
                  </a:solidFill>
                  <a:prstDash val="solid"/>
                  <a:miter lim="800000"/>
                </a:ln>
                <a:effectLst/>
              </p:spPr>
            </p:cxnSp>
            <p:cxnSp>
              <p:nvCxnSpPr>
                <p:cNvPr id="272" name="Straight Connector 271"/>
                <p:cNvCxnSpPr/>
                <p:nvPr/>
              </p:nvCxnSpPr>
              <p:spPr>
                <a:xfrm>
                  <a:off x="6576866" y="3952364"/>
                  <a:ext cx="0" cy="592852"/>
                </a:xfrm>
                <a:prstGeom prst="line">
                  <a:avLst/>
                </a:prstGeom>
                <a:grpFill/>
                <a:ln w="6350" cap="flat" cmpd="sng" algn="ctr">
                  <a:solidFill>
                    <a:sysClr val="windowText" lastClr="000000"/>
                  </a:solidFill>
                  <a:prstDash val="solid"/>
                  <a:miter lim="800000"/>
                </a:ln>
                <a:effectLst/>
              </p:spPr>
            </p:cxnSp>
            <p:cxnSp>
              <p:nvCxnSpPr>
                <p:cNvPr id="273" name="Straight Connector 272"/>
                <p:cNvCxnSpPr>
                  <a:stCxn id="267" idx="1"/>
                  <a:endCxn id="267" idx="3"/>
                </p:cNvCxnSpPr>
                <p:nvPr/>
              </p:nvCxnSpPr>
              <p:spPr>
                <a:xfrm>
                  <a:off x="6399351" y="4242080"/>
                  <a:ext cx="1205802" cy="0"/>
                </a:xfrm>
                <a:prstGeom prst="line">
                  <a:avLst/>
                </a:prstGeom>
                <a:grpFill/>
                <a:ln w="6350" cap="flat" cmpd="sng" algn="ctr">
                  <a:solidFill>
                    <a:sysClr val="windowText" lastClr="000000"/>
                  </a:solidFill>
                  <a:prstDash val="solid"/>
                  <a:miter lim="800000"/>
                </a:ln>
                <a:effectLst/>
              </p:spPr>
            </p:cxnSp>
            <p:cxnSp>
              <p:nvCxnSpPr>
                <p:cNvPr id="274" name="Straight Connector 273"/>
                <p:cNvCxnSpPr/>
                <p:nvPr/>
              </p:nvCxnSpPr>
              <p:spPr>
                <a:xfrm>
                  <a:off x="6411078" y="4394480"/>
                  <a:ext cx="1205802" cy="0"/>
                </a:xfrm>
                <a:prstGeom prst="line">
                  <a:avLst/>
                </a:prstGeom>
                <a:grpFill/>
                <a:ln w="6350" cap="flat" cmpd="sng" algn="ctr">
                  <a:solidFill>
                    <a:sysClr val="windowText" lastClr="000000"/>
                  </a:solidFill>
                  <a:prstDash val="solid"/>
                  <a:miter lim="800000"/>
                </a:ln>
                <a:effectLst/>
              </p:spPr>
            </p:cxnSp>
            <p:cxnSp>
              <p:nvCxnSpPr>
                <p:cNvPr id="275" name="Straight Connector 274"/>
                <p:cNvCxnSpPr/>
                <p:nvPr/>
              </p:nvCxnSpPr>
              <p:spPr>
                <a:xfrm>
                  <a:off x="6402708" y="4114801"/>
                  <a:ext cx="1205802" cy="0"/>
                </a:xfrm>
                <a:prstGeom prst="line">
                  <a:avLst/>
                </a:prstGeom>
                <a:grpFill/>
                <a:ln w="6350" cap="flat" cmpd="sng" algn="ctr">
                  <a:solidFill>
                    <a:sysClr val="windowText" lastClr="000000"/>
                  </a:solidFill>
                  <a:prstDash val="solid"/>
                  <a:miter lim="800000"/>
                </a:ln>
                <a:effectLst/>
              </p:spPr>
            </p:cxnSp>
          </p:grpSp>
        </p:grpSp>
        <p:cxnSp>
          <p:nvCxnSpPr>
            <p:cNvPr id="196" name="Straight Arrow Connector 195"/>
            <p:cNvCxnSpPr>
              <a:endCxn id="194" idx="1"/>
            </p:cNvCxnSpPr>
            <p:nvPr/>
          </p:nvCxnSpPr>
          <p:spPr>
            <a:xfrm>
              <a:off x="2062957" y="2568427"/>
              <a:ext cx="601394" cy="1"/>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cxnSp>
          <p:nvCxnSpPr>
            <p:cNvPr id="197" name="Straight Arrow Connector 196"/>
            <p:cNvCxnSpPr/>
            <p:nvPr/>
          </p:nvCxnSpPr>
          <p:spPr>
            <a:xfrm>
              <a:off x="3940771" y="4640100"/>
              <a:ext cx="428634" cy="0"/>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cxnSp>
          <p:nvCxnSpPr>
            <p:cNvPr id="198" name="Straight Arrow Connector 197"/>
            <p:cNvCxnSpPr>
              <a:stCxn id="194" idx="3"/>
            </p:cNvCxnSpPr>
            <p:nvPr/>
          </p:nvCxnSpPr>
          <p:spPr>
            <a:xfrm>
              <a:off x="4559013" y="2568427"/>
              <a:ext cx="416674" cy="0"/>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sp>
          <p:nvSpPr>
            <p:cNvPr id="199" name="Rectangle 198"/>
            <p:cNvSpPr/>
            <p:nvPr/>
          </p:nvSpPr>
          <p:spPr>
            <a:xfrm>
              <a:off x="427860" y="1624801"/>
              <a:ext cx="11325595" cy="3705897"/>
            </a:xfrm>
            <a:prstGeom prst="rect">
              <a:avLst/>
            </a:prstGeom>
            <a:noFill/>
            <a:ln w="19050" cap="flat" cmpd="sng" algn="ctr">
              <a:solidFill>
                <a:srgbClr val="5B9BD5">
                  <a:lumMod val="60000"/>
                  <a:lumOff val="40000"/>
                </a:srgbClr>
              </a:solidFill>
              <a:prstDash val="dash"/>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00" name="TextBox 199"/>
            <p:cNvSpPr txBox="1"/>
            <p:nvPr/>
          </p:nvSpPr>
          <p:spPr>
            <a:xfrm>
              <a:off x="335861" y="1287777"/>
              <a:ext cx="4130026" cy="374739"/>
            </a:xfrm>
            <a:prstGeom prst="rect">
              <a:avLst/>
            </a:prstGeom>
            <a:noFill/>
          </p:spPr>
          <p:txBody>
            <a:bodyPr wrap="square" rtlCol="0">
              <a:spAutoFit/>
            </a:bodyPr>
            <a:lstStyle/>
            <a:p>
              <a:pPr defTabSz="932418">
                <a:defRPr/>
              </a:pPr>
              <a:r>
                <a:rPr lang="en-US" kern="0" dirty="0" smtClean="0">
                  <a:solidFill>
                    <a:prstClr val="black"/>
                  </a:solidFill>
                  <a:latin typeface="Calibri" panose="020F0502020204030204"/>
                </a:rPr>
                <a:t>Azure Data Factory</a:t>
              </a:r>
            </a:p>
          </p:txBody>
        </p:sp>
        <p:sp>
          <p:nvSpPr>
            <p:cNvPr id="201" name="Down Arrow 200"/>
            <p:cNvSpPr/>
            <p:nvPr/>
          </p:nvSpPr>
          <p:spPr>
            <a:xfrm>
              <a:off x="1175693" y="2722274"/>
              <a:ext cx="330706" cy="3370253"/>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r>
                <a:rPr lang="en-US" sz="1428" kern="0" dirty="0" smtClean="0">
                  <a:solidFill>
                    <a:prstClr val="white"/>
                  </a:solidFill>
                  <a:latin typeface="Calibri" panose="020F0502020204030204"/>
                </a:rPr>
                <a:t>View Of</a:t>
              </a:r>
            </a:p>
          </p:txBody>
        </p:sp>
        <p:grpSp>
          <p:nvGrpSpPr>
            <p:cNvPr id="202" name="Group 201"/>
            <p:cNvGrpSpPr/>
            <p:nvPr/>
          </p:nvGrpSpPr>
          <p:grpSpPr>
            <a:xfrm>
              <a:off x="2713535" y="4476090"/>
              <a:ext cx="1217183" cy="621146"/>
              <a:chOff x="1088711" y="3374600"/>
              <a:chExt cx="1217529" cy="1068479"/>
            </a:xfrm>
          </p:grpSpPr>
          <p:sp>
            <p:nvSpPr>
              <p:cNvPr id="255" name="Rectangle 254"/>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56" name="Rectangle 255"/>
              <p:cNvSpPr/>
              <p:nvPr/>
            </p:nvSpPr>
            <p:spPr>
              <a:xfrm>
                <a:off x="1088711" y="3374600"/>
                <a:ext cx="1205802" cy="452176"/>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Game Usage</a:t>
                </a:r>
              </a:p>
            </p:txBody>
          </p:sp>
          <p:cxnSp>
            <p:nvCxnSpPr>
              <p:cNvPr id="257" name="Straight Connector 256"/>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258" name="Straight Connector 257"/>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259" name="Straight Connector 258"/>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260" name="Straight Connector 259"/>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261" name="Straight Connector 260"/>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262" name="Straight Connector 261"/>
              <p:cNvCxnSpPr>
                <a:stCxn id="255" idx="1"/>
                <a:endCxn id="255"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263" name="Straight Connector 262"/>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264" name="Straight Connector 263"/>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sp>
          <p:nvSpPr>
            <p:cNvPr id="203" name="Down Arrow 202"/>
            <p:cNvSpPr/>
            <p:nvPr/>
          </p:nvSpPr>
          <p:spPr>
            <a:xfrm>
              <a:off x="3228800" y="4868669"/>
              <a:ext cx="322816" cy="1224953"/>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r>
                <a:rPr lang="en-US" sz="1428" kern="0" dirty="0" smtClean="0">
                  <a:solidFill>
                    <a:prstClr val="white"/>
                  </a:solidFill>
                  <a:latin typeface="Calibri" panose="020F0502020204030204"/>
                </a:rPr>
                <a:t>View Of</a:t>
              </a:r>
            </a:p>
          </p:txBody>
        </p:sp>
        <p:sp>
          <p:nvSpPr>
            <p:cNvPr id="204" name="Rectangle 203"/>
            <p:cNvSpPr/>
            <p:nvPr/>
          </p:nvSpPr>
          <p:spPr>
            <a:xfrm>
              <a:off x="4361196" y="5554370"/>
              <a:ext cx="5365788" cy="326791"/>
            </a:xfrm>
            <a:prstGeom prst="rect">
              <a:avLst/>
            </a:prstGeom>
            <a:solidFill>
              <a:sysClr val="window" lastClr="FFFFFF"/>
            </a:solidFill>
            <a:ln w="12700" cap="flat" cmpd="sng" algn="ctr">
              <a:solidFill>
                <a:sysClr val="window" lastClr="FFFFFF">
                  <a:lumMod val="65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05" name="Rectangle 204"/>
            <p:cNvSpPr/>
            <p:nvPr/>
          </p:nvSpPr>
          <p:spPr>
            <a:xfrm>
              <a:off x="4369406" y="4038018"/>
              <a:ext cx="1496778" cy="82373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32418">
                <a:defRPr/>
              </a:pPr>
              <a:r>
                <a:rPr lang="en-US" sz="1599" kern="0" dirty="0" smtClean="0">
                  <a:solidFill>
                    <a:prstClr val="white"/>
                  </a:solidFill>
                  <a:latin typeface="Calibri" panose="020F0502020204030204"/>
                </a:rPr>
                <a:t>Mask &amp; Geo-Code</a:t>
              </a:r>
            </a:p>
          </p:txBody>
        </p:sp>
        <p:grpSp>
          <p:nvGrpSpPr>
            <p:cNvPr id="206" name="Group 205"/>
            <p:cNvGrpSpPr/>
            <p:nvPr/>
          </p:nvGrpSpPr>
          <p:grpSpPr>
            <a:xfrm>
              <a:off x="788503" y="2115719"/>
              <a:ext cx="1217183" cy="782863"/>
              <a:chOff x="5000881" y="2051709"/>
              <a:chExt cx="1217356" cy="1068328"/>
            </a:xfrm>
          </p:grpSpPr>
          <p:sp>
            <p:nvSpPr>
              <p:cNvPr id="244" name="Rectangle 243"/>
              <p:cNvSpPr/>
              <p:nvPr/>
            </p:nvSpPr>
            <p:spPr>
              <a:xfrm>
                <a:off x="5000881" y="2051709"/>
                <a:ext cx="1205630" cy="452112"/>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New Users</a:t>
                </a:r>
              </a:p>
            </p:txBody>
          </p:sp>
          <p:grpSp>
            <p:nvGrpSpPr>
              <p:cNvPr id="245" name="Group 244"/>
              <p:cNvGrpSpPr/>
              <p:nvPr/>
            </p:nvGrpSpPr>
            <p:grpSpPr>
              <a:xfrm>
                <a:off x="5000881" y="2503820"/>
                <a:ext cx="1217356" cy="616217"/>
                <a:chOff x="6399351" y="3945654"/>
                <a:chExt cx="1217529" cy="616304"/>
              </a:xfrm>
              <a:solidFill>
                <a:sysClr val="window" lastClr="FFFFFF"/>
              </a:solidFill>
            </p:grpSpPr>
            <p:sp>
              <p:nvSpPr>
                <p:cNvPr id="246" name="Rectangle 245"/>
                <p:cNvSpPr/>
                <p:nvPr/>
              </p:nvSpPr>
              <p:spPr>
                <a:xfrm>
                  <a:off x="6399351" y="3945654"/>
                  <a:ext cx="1205802" cy="592852"/>
                </a:xfrm>
                <a:prstGeom prst="rect">
                  <a:avLst/>
                </a:prstGeom>
                <a:grp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cxnSp>
              <p:nvCxnSpPr>
                <p:cNvPr id="247" name="Straight Connector 246"/>
                <p:cNvCxnSpPr/>
                <p:nvPr/>
              </p:nvCxnSpPr>
              <p:spPr>
                <a:xfrm>
                  <a:off x="6771138" y="3945654"/>
                  <a:ext cx="0" cy="592852"/>
                </a:xfrm>
                <a:prstGeom prst="line">
                  <a:avLst/>
                </a:prstGeom>
                <a:grpFill/>
                <a:ln w="6350" cap="flat" cmpd="sng" algn="ctr">
                  <a:solidFill>
                    <a:sysClr val="windowText" lastClr="000000"/>
                  </a:solidFill>
                  <a:prstDash val="solid"/>
                  <a:miter lim="800000"/>
                </a:ln>
                <a:effectLst/>
              </p:spPr>
            </p:cxnSp>
            <p:cxnSp>
              <p:nvCxnSpPr>
                <p:cNvPr id="248" name="Straight Connector 247"/>
                <p:cNvCxnSpPr/>
                <p:nvPr/>
              </p:nvCxnSpPr>
              <p:spPr>
                <a:xfrm>
                  <a:off x="6983825" y="3967429"/>
                  <a:ext cx="0" cy="592852"/>
                </a:xfrm>
                <a:prstGeom prst="line">
                  <a:avLst/>
                </a:prstGeom>
                <a:grpFill/>
                <a:ln w="6350" cap="flat" cmpd="sng" algn="ctr">
                  <a:solidFill>
                    <a:sysClr val="windowText" lastClr="000000"/>
                  </a:solidFill>
                  <a:prstDash val="solid"/>
                  <a:miter lim="800000"/>
                </a:ln>
                <a:effectLst/>
              </p:spPr>
            </p:cxnSp>
            <p:cxnSp>
              <p:nvCxnSpPr>
                <p:cNvPr id="249" name="Straight Connector 248"/>
                <p:cNvCxnSpPr/>
                <p:nvPr/>
              </p:nvCxnSpPr>
              <p:spPr>
                <a:xfrm>
                  <a:off x="7186465" y="3969106"/>
                  <a:ext cx="0" cy="592852"/>
                </a:xfrm>
                <a:prstGeom prst="line">
                  <a:avLst/>
                </a:prstGeom>
                <a:grpFill/>
                <a:ln w="6350" cap="flat" cmpd="sng" algn="ctr">
                  <a:solidFill>
                    <a:sysClr val="windowText" lastClr="000000"/>
                  </a:solidFill>
                  <a:prstDash val="solid"/>
                  <a:miter lim="800000"/>
                </a:ln>
                <a:effectLst/>
              </p:spPr>
            </p:cxnSp>
            <p:cxnSp>
              <p:nvCxnSpPr>
                <p:cNvPr id="250" name="Straight Connector 249"/>
                <p:cNvCxnSpPr/>
                <p:nvPr/>
              </p:nvCxnSpPr>
              <p:spPr>
                <a:xfrm>
                  <a:off x="7399153" y="3950685"/>
                  <a:ext cx="0" cy="592852"/>
                </a:xfrm>
                <a:prstGeom prst="line">
                  <a:avLst/>
                </a:prstGeom>
                <a:grpFill/>
                <a:ln w="6350" cap="flat" cmpd="sng" algn="ctr">
                  <a:solidFill>
                    <a:sysClr val="windowText" lastClr="000000"/>
                  </a:solidFill>
                  <a:prstDash val="solid"/>
                  <a:miter lim="800000"/>
                </a:ln>
                <a:effectLst/>
              </p:spPr>
            </p:cxnSp>
            <p:cxnSp>
              <p:nvCxnSpPr>
                <p:cNvPr id="251" name="Straight Connector 250"/>
                <p:cNvCxnSpPr/>
                <p:nvPr/>
              </p:nvCxnSpPr>
              <p:spPr>
                <a:xfrm>
                  <a:off x="6576866" y="3952364"/>
                  <a:ext cx="0" cy="592852"/>
                </a:xfrm>
                <a:prstGeom prst="line">
                  <a:avLst/>
                </a:prstGeom>
                <a:grpFill/>
                <a:ln w="6350" cap="flat" cmpd="sng" algn="ctr">
                  <a:solidFill>
                    <a:sysClr val="windowText" lastClr="000000"/>
                  </a:solidFill>
                  <a:prstDash val="solid"/>
                  <a:miter lim="800000"/>
                </a:ln>
                <a:effectLst/>
              </p:spPr>
            </p:cxnSp>
            <p:cxnSp>
              <p:nvCxnSpPr>
                <p:cNvPr id="252" name="Straight Connector 251"/>
                <p:cNvCxnSpPr>
                  <a:stCxn id="246" idx="1"/>
                  <a:endCxn id="246" idx="3"/>
                </p:cNvCxnSpPr>
                <p:nvPr/>
              </p:nvCxnSpPr>
              <p:spPr>
                <a:xfrm>
                  <a:off x="6399351" y="4242080"/>
                  <a:ext cx="1205802" cy="0"/>
                </a:xfrm>
                <a:prstGeom prst="line">
                  <a:avLst/>
                </a:prstGeom>
                <a:grpFill/>
                <a:ln w="6350" cap="flat" cmpd="sng" algn="ctr">
                  <a:solidFill>
                    <a:sysClr val="windowText" lastClr="000000"/>
                  </a:solidFill>
                  <a:prstDash val="solid"/>
                  <a:miter lim="800000"/>
                </a:ln>
                <a:effectLst/>
              </p:spPr>
            </p:cxnSp>
            <p:cxnSp>
              <p:nvCxnSpPr>
                <p:cNvPr id="253" name="Straight Connector 252"/>
                <p:cNvCxnSpPr/>
                <p:nvPr/>
              </p:nvCxnSpPr>
              <p:spPr>
                <a:xfrm>
                  <a:off x="6411078" y="4394480"/>
                  <a:ext cx="1205802" cy="0"/>
                </a:xfrm>
                <a:prstGeom prst="line">
                  <a:avLst/>
                </a:prstGeom>
                <a:grpFill/>
                <a:ln w="6350" cap="flat" cmpd="sng" algn="ctr">
                  <a:solidFill>
                    <a:sysClr val="windowText" lastClr="000000"/>
                  </a:solidFill>
                  <a:prstDash val="solid"/>
                  <a:miter lim="800000"/>
                </a:ln>
                <a:effectLst/>
              </p:spPr>
            </p:cxnSp>
            <p:cxnSp>
              <p:nvCxnSpPr>
                <p:cNvPr id="254" name="Straight Connector 253"/>
                <p:cNvCxnSpPr/>
                <p:nvPr/>
              </p:nvCxnSpPr>
              <p:spPr>
                <a:xfrm>
                  <a:off x="6402708" y="4114801"/>
                  <a:ext cx="1205802" cy="0"/>
                </a:xfrm>
                <a:prstGeom prst="line">
                  <a:avLst/>
                </a:prstGeom>
                <a:grpFill/>
                <a:ln w="6350" cap="flat" cmpd="sng" algn="ctr">
                  <a:solidFill>
                    <a:sysClr val="windowText" lastClr="000000"/>
                  </a:solidFill>
                  <a:prstDash val="solid"/>
                  <a:miter lim="800000"/>
                </a:ln>
                <a:effectLst/>
              </p:spPr>
            </p:cxnSp>
          </p:grpSp>
        </p:grpSp>
        <p:grpSp>
          <p:nvGrpSpPr>
            <p:cNvPr id="207" name="Group 206"/>
            <p:cNvGrpSpPr/>
            <p:nvPr/>
          </p:nvGrpSpPr>
          <p:grpSpPr>
            <a:xfrm>
              <a:off x="2715379" y="3725829"/>
              <a:ext cx="1217183" cy="621146"/>
              <a:chOff x="1088711" y="3374600"/>
              <a:chExt cx="1217529" cy="1068479"/>
            </a:xfrm>
          </p:grpSpPr>
          <p:sp>
            <p:nvSpPr>
              <p:cNvPr id="234" name="Rectangle 233"/>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35" name="Rectangle 234"/>
              <p:cNvSpPr/>
              <p:nvPr/>
            </p:nvSpPr>
            <p:spPr>
              <a:xfrm>
                <a:off x="1088711" y="3374600"/>
                <a:ext cx="1205802" cy="452176"/>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Geo Dictionary</a:t>
                </a:r>
              </a:p>
            </p:txBody>
          </p:sp>
          <p:cxnSp>
            <p:nvCxnSpPr>
              <p:cNvPr id="236" name="Straight Connector 235"/>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237" name="Straight Connector 236"/>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238" name="Straight Connector 237"/>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239" name="Straight Connector 238"/>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240" name="Straight Connector 239"/>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241" name="Straight Connector 240"/>
              <p:cNvCxnSpPr>
                <a:stCxn id="234" idx="1"/>
                <a:endCxn id="234"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242" name="Straight Connector 241"/>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243" name="Straight Connector 242"/>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cxnSp>
          <p:nvCxnSpPr>
            <p:cNvPr id="208" name="Straight Arrow Connector 207"/>
            <p:cNvCxnSpPr/>
            <p:nvPr/>
          </p:nvCxnSpPr>
          <p:spPr>
            <a:xfrm>
              <a:off x="3932561" y="4182965"/>
              <a:ext cx="428634" cy="0"/>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grpSp>
          <p:nvGrpSpPr>
            <p:cNvPr id="209" name="Group 208"/>
            <p:cNvGrpSpPr/>
            <p:nvPr/>
          </p:nvGrpSpPr>
          <p:grpSpPr>
            <a:xfrm>
              <a:off x="6203995" y="3992597"/>
              <a:ext cx="1217183" cy="727126"/>
              <a:chOff x="1088711" y="3192296"/>
              <a:chExt cx="1217529" cy="1250783"/>
            </a:xfrm>
          </p:grpSpPr>
          <p:sp>
            <p:nvSpPr>
              <p:cNvPr id="224" name="Rectangle 223"/>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25" name="Rectangle 224"/>
              <p:cNvSpPr/>
              <p:nvPr/>
            </p:nvSpPr>
            <p:spPr>
              <a:xfrm>
                <a:off x="1088711" y="3192296"/>
                <a:ext cx="1217528" cy="634480"/>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Geo Coded Game Usage</a:t>
                </a:r>
              </a:p>
            </p:txBody>
          </p:sp>
          <p:cxnSp>
            <p:nvCxnSpPr>
              <p:cNvPr id="226" name="Straight Connector 225"/>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227" name="Straight Connector 226"/>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228" name="Straight Connector 227"/>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229" name="Straight Connector 228"/>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230" name="Straight Connector 229"/>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231" name="Straight Connector 230"/>
              <p:cNvCxnSpPr>
                <a:stCxn id="224" idx="1"/>
                <a:endCxn id="224"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232" name="Straight Connector 231"/>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233" name="Straight Connector 232"/>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cxnSp>
          <p:nvCxnSpPr>
            <p:cNvPr id="210" name="Straight Arrow Connector 209"/>
            <p:cNvCxnSpPr/>
            <p:nvPr/>
          </p:nvCxnSpPr>
          <p:spPr>
            <a:xfrm>
              <a:off x="5865792" y="4335343"/>
              <a:ext cx="338202" cy="1899"/>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sp>
          <p:nvSpPr>
            <p:cNvPr id="211" name="TextBox 210"/>
            <p:cNvSpPr txBox="1"/>
            <p:nvPr/>
          </p:nvSpPr>
          <p:spPr>
            <a:xfrm>
              <a:off x="6629111" y="5567988"/>
              <a:ext cx="1148802" cy="313577"/>
            </a:xfrm>
            <a:prstGeom prst="rect">
              <a:avLst/>
            </a:prstGeom>
            <a:noFill/>
          </p:spPr>
          <p:txBody>
            <a:bodyPr wrap="square" rtlCol="0">
              <a:spAutoFit/>
            </a:bodyPr>
            <a:lstStyle/>
            <a:p>
              <a:pPr defTabSz="932418">
                <a:defRPr/>
              </a:pPr>
              <a:r>
                <a:rPr lang="en-US" sz="1398" b="1" kern="0" dirty="0" err="1" smtClean="0">
                  <a:solidFill>
                    <a:prstClr val="black">
                      <a:lumMod val="50000"/>
                      <a:lumOff val="50000"/>
                    </a:prstClr>
                  </a:solidFill>
                  <a:latin typeface="Calibri" panose="020F0502020204030204"/>
                </a:rPr>
                <a:t>HDInsight</a:t>
              </a:r>
              <a:endParaRPr lang="en-US" sz="1398" b="1" kern="0" dirty="0" smtClean="0">
                <a:solidFill>
                  <a:prstClr val="black">
                    <a:lumMod val="50000"/>
                    <a:lumOff val="50000"/>
                  </a:prstClr>
                </a:solidFill>
                <a:latin typeface="Calibri" panose="020F0502020204030204"/>
              </a:endParaRPr>
            </a:p>
          </p:txBody>
        </p:sp>
        <p:sp>
          <p:nvSpPr>
            <p:cNvPr id="212" name="Down Arrow 211"/>
            <p:cNvSpPr/>
            <p:nvPr/>
          </p:nvSpPr>
          <p:spPr>
            <a:xfrm>
              <a:off x="5055121" y="4864590"/>
              <a:ext cx="244436" cy="792897"/>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endParaRPr lang="en-US" sz="1632" kern="0" dirty="0" smtClean="0">
                <a:solidFill>
                  <a:prstClr val="white"/>
                </a:solidFill>
                <a:latin typeface="Calibri" panose="020F0502020204030204"/>
              </a:endParaRPr>
            </a:p>
          </p:txBody>
        </p:sp>
        <p:grpSp>
          <p:nvGrpSpPr>
            <p:cNvPr id="213" name="Group 212"/>
            <p:cNvGrpSpPr/>
            <p:nvPr/>
          </p:nvGrpSpPr>
          <p:grpSpPr>
            <a:xfrm>
              <a:off x="10193302" y="2960503"/>
              <a:ext cx="1217183" cy="727126"/>
              <a:chOff x="1088711" y="3192296"/>
              <a:chExt cx="1217529" cy="1250783"/>
            </a:xfrm>
          </p:grpSpPr>
          <p:sp>
            <p:nvSpPr>
              <p:cNvPr id="214" name="Rectangle 213"/>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15" name="Rectangle 214"/>
              <p:cNvSpPr/>
              <p:nvPr/>
            </p:nvSpPr>
            <p:spPr>
              <a:xfrm>
                <a:off x="1088711" y="3192296"/>
                <a:ext cx="1217528" cy="634480"/>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New User Activity</a:t>
                </a:r>
              </a:p>
            </p:txBody>
          </p:sp>
          <p:cxnSp>
            <p:nvCxnSpPr>
              <p:cNvPr id="216" name="Straight Connector 215"/>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217" name="Straight Connector 216"/>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218" name="Straight Connector 217"/>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219" name="Straight Connector 218"/>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220" name="Straight Connector 219"/>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221" name="Straight Connector 220"/>
              <p:cNvCxnSpPr>
                <a:stCxn id="214" idx="1"/>
                <a:endCxn id="214"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222" name="Straight Connector 221"/>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223" name="Straight Connector 222"/>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grpSp>
      <p:sp>
        <p:nvSpPr>
          <p:cNvPr id="95" name="TextBox 94"/>
          <p:cNvSpPr txBox="1"/>
          <p:nvPr/>
        </p:nvSpPr>
        <p:spPr>
          <a:xfrm>
            <a:off x="511415" y="1452854"/>
            <a:ext cx="175963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rgbClr val="505050">
                    <a:lumMod val="50000"/>
                  </a:srgbClr>
                </a:solidFill>
              </a:rPr>
              <a:t>Pipeline</a:t>
            </a:r>
          </a:p>
        </p:txBody>
      </p:sp>
      <p:sp>
        <p:nvSpPr>
          <p:cNvPr id="96" name="TextBox 95"/>
          <p:cNvSpPr txBox="1"/>
          <p:nvPr/>
        </p:nvSpPr>
        <p:spPr>
          <a:xfrm>
            <a:off x="2395455" y="3126614"/>
            <a:ext cx="175963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rgbClr val="505050">
                    <a:lumMod val="50000"/>
                  </a:srgbClr>
                </a:solidFill>
              </a:rPr>
              <a:t>Pipeline</a:t>
            </a:r>
          </a:p>
        </p:txBody>
      </p:sp>
    </p:spTree>
    <p:extLst>
      <p:ext uri="{BB962C8B-B14F-4D97-AF65-F5344CB8AC3E}">
        <p14:creationId xmlns:p14="http://schemas.microsoft.com/office/powerpoint/2010/main" val="214172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68262"/>
            <a:ext cx="11889564" cy="917575"/>
          </a:xfrm>
        </p:spPr>
        <p:txBody>
          <a:bodyPr/>
          <a:lstStyle/>
          <a:p>
            <a:r>
              <a:rPr lang="en-US" sz="4800" dirty="0" smtClean="0"/>
              <a:t>Example</a:t>
            </a:r>
            <a:r>
              <a:rPr lang="en-US" dirty="0" smtClean="0"/>
              <a:t>: Game Logs, Customer Profiling</a:t>
            </a:r>
            <a:endParaRPr lang="en-US" dirty="0"/>
          </a:p>
        </p:txBody>
      </p:sp>
      <p:sp>
        <p:nvSpPr>
          <p:cNvPr id="5" name="Rectangle 4"/>
          <p:cNvSpPr/>
          <p:nvPr/>
        </p:nvSpPr>
        <p:spPr bwMode="auto">
          <a:xfrm>
            <a:off x="0" y="985837"/>
            <a:ext cx="12436475" cy="57880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91" name="Group 190"/>
          <p:cNvGrpSpPr/>
          <p:nvPr/>
        </p:nvGrpSpPr>
        <p:grpSpPr>
          <a:xfrm>
            <a:off x="335861" y="1135062"/>
            <a:ext cx="11417594" cy="5506337"/>
            <a:chOff x="335861" y="1287777"/>
            <a:chExt cx="11417594" cy="5506337"/>
          </a:xfrm>
        </p:grpSpPr>
        <p:sp>
          <p:nvSpPr>
            <p:cNvPr id="192" name="Flowchart: Process 191"/>
            <p:cNvSpPr/>
            <p:nvPr/>
          </p:nvSpPr>
          <p:spPr>
            <a:xfrm>
              <a:off x="2570274" y="3649259"/>
              <a:ext cx="4930940" cy="1514691"/>
            </a:xfrm>
            <a:prstGeom prst="flowChartProcess">
              <a:avLst/>
            </a:prstGeom>
            <a:solidFill>
              <a:sysClr val="window" lastClr="FFFFFF"/>
            </a:solidFill>
            <a:ln w="12700" cap="flat" cmpd="sng" algn="ctr">
              <a:solidFill>
                <a:sysClr val="window" lastClr="FFFFFF">
                  <a:lumMod val="50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193" name="Rectangle 192"/>
            <p:cNvSpPr/>
            <p:nvPr/>
          </p:nvSpPr>
          <p:spPr>
            <a:xfrm>
              <a:off x="401932" y="5986848"/>
              <a:ext cx="1995645" cy="790489"/>
            </a:xfrm>
            <a:prstGeom prst="rect">
              <a:avLst/>
            </a:prstGeom>
            <a:solidFill>
              <a:sysClr val="window" lastClr="FFFFFF"/>
            </a:solidFill>
            <a:ln w="12700" cap="flat" cmpd="sng" algn="ctr">
              <a:solidFill>
                <a:sysClr val="window" lastClr="FFFFFF">
                  <a:lumMod val="65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194" name="TextBox 193"/>
            <p:cNvSpPr txBox="1"/>
            <p:nvPr/>
          </p:nvSpPr>
          <p:spPr>
            <a:xfrm>
              <a:off x="427860" y="6468641"/>
              <a:ext cx="2568694" cy="313577"/>
            </a:xfrm>
            <a:prstGeom prst="rect">
              <a:avLst/>
            </a:prstGeom>
            <a:noFill/>
          </p:spPr>
          <p:txBody>
            <a:bodyPr wrap="square" rtlCol="0">
              <a:spAutoFit/>
            </a:bodyPr>
            <a:lstStyle/>
            <a:p>
              <a:pPr defTabSz="932418">
                <a:defRPr/>
              </a:pPr>
              <a:r>
                <a:rPr lang="en-US" sz="1398" b="1" kern="0" dirty="0" smtClean="0">
                  <a:solidFill>
                    <a:prstClr val="black">
                      <a:lumMod val="50000"/>
                      <a:lumOff val="50000"/>
                    </a:prstClr>
                  </a:solidFill>
                  <a:latin typeface="Calibri" panose="020F0502020204030204"/>
                </a:rPr>
                <a:t>On Premises SQL Server</a:t>
              </a:r>
            </a:p>
          </p:txBody>
        </p:sp>
        <p:sp>
          <p:nvSpPr>
            <p:cNvPr id="195" name="TextBox 194"/>
            <p:cNvSpPr txBox="1"/>
            <p:nvPr/>
          </p:nvSpPr>
          <p:spPr>
            <a:xfrm>
              <a:off x="4045876" y="6480386"/>
              <a:ext cx="1943794" cy="313728"/>
            </a:xfrm>
            <a:prstGeom prst="rect">
              <a:avLst/>
            </a:prstGeom>
            <a:noFill/>
          </p:spPr>
          <p:txBody>
            <a:bodyPr wrap="square" rtlCol="0">
              <a:spAutoFit/>
            </a:bodyPr>
            <a:lstStyle/>
            <a:p>
              <a:pPr defTabSz="932418">
                <a:defRPr/>
              </a:pPr>
              <a:r>
                <a:rPr lang="en-US" sz="1398" b="1" kern="0" dirty="0" smtClean="0">
                  <a:solidFill>
                    <a:prstClr val="black">
                      <a:lumMod val="50000"/>
                      <a:lumOff val="50000"/>
                    </a:prstClr>
                  </a:solidFill>
                  <a:latin typeface="Calibri" panose="020F0502020204030204"/>
                </a:rPr>
                <a:t>Azure Blob Storage</a:t>
              </a:r>
            </a:p>
          </p:txBody>
        </p:sp>
        <p:sp>
          <p:nvSpPr>
            <p:cNvPr id="196" name="Flowchart: Process 195"/>
            <p:cNvSpPr/>
            <p:nvPr/>
          </p:nvSpPr>
          <p:spPr>
            <a:xfrm>
              <a:off x="656427" y="1973785"/>
              <a:ext cx="5816698" cy="1142532"/>
            </a:xfrm>
            <a:prstGeom prst="flowChartProcess">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197" name="Rectangle 196"/>
            <p:cNvSpPr/>
            <p:nvPr/>
          </p:nvSpPr>
          <p:spPr>
            <a:xfrm>
              <a:off x="2865912" y="6093621"/>
              <a:ext cx="1300935" cy="316926"/>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r>
                <a:rPr lang="en-US" sz="1198" kern="0" dirty="0" smtClean="0">
                  <a:solidFill>
                    <a:prstClr val="black"/>
                  </a:solidFill>
                  <a:latin typeface="Calibri" panose="020F0502020204030204"/>
                </a:rPr>
                <a:t>1000’s Log Files</a:t>
              </a:r>
            </a:p>
          </p:txBody>
        </p:sp>
        <p:sp>
          <p:nvSpPr>
            <p:cNvPr id="198" name="Rectangle 197"/>
            <p:cNvSpPr/>
            <p:nvPr/>
          </p:nvSpPr>
          <p:spPr>
            <a:xfrm>
              <a:off x="505690" y="6093623"/>
              <a:ext cx="1704971" cy="296608"/>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r>
                <a:rPr lang="en-US" sz="1198" kern="0" dirty="0" smtClean="0">
                  <a:solidFill>
                    <a:prstClr val="black"/>
                  </a:solidFill>
                  <a:latin typeface="Calibri" panose="020F0502020204030204"/>
                </a:rPr>
                <a:t>New User View</a:t>
              </a:r>
            </a:p>
          </p:txBody>
        </p:sp>
        <p:sp>
          <p:nvSpPr>
            <p:cNvPr id="199" name="Rectangle 198"/>
            <p:cNvSpPr/>
            <p:nvPr/>
          </p:nvSpPr>
          <p:spPr>
            <a:xfrm>
              <a:off x="2724562" y="5986850"/>
              <a:ext cx="8674199" cy="790488"/>
            </a:xfrm>
            <a:prstGeom prst="rect">
              <a:avLst/>
            </a:prstGeom>
            <a:noFill/>
            <a:ln w="12700" cap="flat" cmpd="sng" algn="ctr">
              <a:solidFill>
                <a:sysClr val="window" lastClr="FFFFFF">
                  <a:lumMod val="65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00" name="Rectangle 199"/>
            <p:cNvSpPr/>
            <p:nvPr/>
          </p:nvSpPr>
          <p:spPr>
            <a:xfrm>
              <a:off x="2664351" y="2156561"/>
              <a:ext cx="1894663" cy="82373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32418">
                <a:defRPr/>
              </a:pPr>
              <a:r>
                <a:rPr lang="en-US" sz="1599" kern="0" dirty="0" smtClean="0">
                  <a:solidFill>
                    <a:prstClr val="white"/>
                  </a:solidFill>
                  <a:latin typeface="Calibri" panose="020F0502020204030204"/>
                </a:rPr>
                <a:t>Copy </a:t>
              </a:r>
              <a:r>
                <a:rPr lang="en-US" sz="1599" kern="0" dirty="0" err="1" smtClean="0">
                  <a:solidFill>
                    <a:prstClr val="white"/>
                  </a:solidFill>
                  <a:latin typeface="Calibri" panose="020F0502020204030204"/>
                </a:rPr>
                <a:t>NewUsers</a:t>
              </a:r>
              <a:r>
                <a:rPr lang="en-US" sz="1599" kern="0" dirty="0" smtClean="0">
                  <a:solidFill>
                    <a:prstClr val="white"/>
                  </a:solidFill>
                  <a:latin typeface="Calibri" panose="020F0502020204030204"/>
                </a:rPr>
                <a:t> to Blob Storage</a:t>
              </a:r>
              <a:endParaRPr lang="en-US" sz="1099" kern="0" dirty="0" smtClean="0">
                <a:solidFill>
                  <a:prstClr val="white"/>
                </a:solidFill>
                <a:latin typeface="Calibri" panose="020F0502020204030204"/>
              </a:endParaRPr>
            </a:p>
          </p:txBody>
        </p:sp>
        <p:grpSp>
          <p:nvGrpSpPr>
            <p:cNvPr id="201" name="Group 200"/>
            <p:cNvGrpSpPr/>
            <p:nvPr/>
          </p:nvGrpSpPr>
          <p:grpSpPr>
            <a:xfrm>
              <a:off x="5001055" y="2104885"/>
              <a:ext cx="1217183" cy="782863"/>
              <a:chOff x="5000881" y="2051709"/>
              <a:chExt cx="1217356" cy="1068328"/>
            </a:xfrm>
          </p:grpSpPr>
          <p:sp>
            <p:nvSpPr>
              <p:cNvPr id="277" name="Rectangle 276"/>
              <p:cNvSpPr/>
              <p:nvPr/>
            </p:nvSpPr>
            <p:spPr>
              <a:xfrm>
                <a:off x="5000881" y="2051709"/>
                <a:ext cx="1205630" cy="452112"/>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Cloud New Users</a:t>
                </a:r>
              </a:p>
            </p:txBody>
          </p:sp>
          <p:grpSp>
            <p:nvGrpSpPr>
              <p:cNvPr id="278" name="Group 277"/>
              <p:cNvGrpSpPr/>
              <p:nvPr/>
            </p:nvGrpSpPr>
            <p:grpSpPr>
              <a:xfrm>
                <a:off x="5000881" y="2503820"/>
                <a:ext cx="1217356" cy="616217"/>
                <a:chOff x="6399351" y="3945654"/>
                <a:chExt cx="1217529" cy="616304"/>
              </a:xfrm>
              <a:solidFill>
                <a:sysClr val="window" lastClr="FFFFFF"/>
              </a:solidFill>
            </p:grpSpPr>
            <p:sp>
              <p:nvSpPr>
                <p:cNvPr id="279" name="Rectangle 278"/>
                <p:cNvSpPr/>
                <p:nvPr/>
              </p:nvSpPr>
              <p:spPr>
                <a:xfrm>
                  <a:off x="6399351" y="3945654"/>
                  <a:ext cx="1205802" cy="592852"/>
                </a:xfrm>
                <a:prstGeom prst="rect">
                  <a:avLst/>
                </a:prstGeom>
                <a:grp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cxnSp>
              <p:nvCxnSpPr>
                <p:cNvPr id="280" name="Straight Connector 279"/>
                <p:cNvCxnSpPr/>
                <p:nvPr/>
              </p:nvCxnSpPr>
              <p:spPr>
                <a:xfrm>
                  <a:off x="6771138" y="3945654"/>
                  <a:ext cx="0" cy="592852"/>
                </a:xfrm>
                <a:prstGeom prst="line">
                  <a:avLst/>
                </a:prstGeom>
                <a:grpFill/>
                <a:ln w="6350" cap="flat" cmpd="sng" algn="ctr">
                  <a:solidFill>
                    <a:sysClr val="windowText" lastClr="000000"/>
                  </a:solidFill>
                  <a:prstDash val="solid"/>
                  <a:miter lim="800000"/>
                </a:ln>
                <a:effectLst/>
              </p:spPr>
            </p:cxnSp>
            <p:cxnSp>
              <p:nvCxnSpPr>
                <p:cNvPr id="281" name="Straight Connector 280"/>
                <p:cNvCxnSpPr/>
                <p:nvPr/>
              </p:nvCxnSpPr>
              <p:spPr>
                <a:xfrm>
                  <a:off x="6983825" y="3967429"/>
                  <a:ext cx="0" cy="592852"/>
                </a:xfrm>
                <a:prstGeom prst="line">
                  <a:avLst/>
                </a:prstGeom>
                <a:grpFill/>
                <a:ln w="6350" cap="flat" cmpd="sng" algn="ctr">
                  <a:solidFill>
                    <a:sysClr val="windowText" lastClr="000000"/>
                  </a:solidFill>
                  <a:prstDash val="solid"/>
                  <a:miter lim="800000"/>
                </a:ln>
                <a:effectLst/>
              </p:spPr>
            </p:cxnSp>
            <p:cxnSp>
              <p:nvCxnSpPr>
                <p:cNvPr id="282" name="Straight Connector 281"/>
                <p:cNvCxnSpPr/>
                <p:nvPr/>
              </p:nvCxnSpPr>
              <p:spPr>
                <a:xfrm>
                  <a:off x="7186465" y="3969106"/>
                  <a:ext cx="0" cy="592852"/>
                </a:xfrm>
                <a:prstGeom prst="line">
                  <a:avLst/>
                </a:prstGeom>
                <a:grpFill/>
                <a:ln w="6350" cap="flat" cmpd="sng" algn="ctr">
                  <a:solidFill>
                    <a:sysClr val="windowText" lastClr="000000"/>
                  </a:solidFill>
                  <a:prstDash val="solid"/>
                  <a:miter lim="800000"/>
                </a:ln>
                <a:effectLst/>
              </p:spPr>
            </p:cxnSp>
            <p:cxnSp>
              <p:nvCxnSpPr>
                <p:cNvPr id="283" name="Straight Connector 282"/>
                <p:cNvCxnSpPr/>
                <p:nvPr/>
              </p:nvCxnSpPr>
              <p:spPr>
                <a:xfrm>
                  <a:off x="7399153" y="3950685"/>
                  <a:ext cx="0" cy="592852"/>
                </a:xfrm>
                <a:prstGeom prst="line">
                  <a:avLst/>
                </a:prstGeom>
                <a:grpFill/>
                <a:ln w="6350" cap="flat" cmpd="sng" algn="ctr">
                  <a:solidFill>
                    <a:sysClr val="windowText" lastClr="000000"/>
                  </a:solidFill>
                  <a:prstDash val="solid"/>
                  <a:miter lim="800000"/>
                </a:ln>
                <a:effectLst/>
              </p:spPr>
            </p:cxnSp>
            <p:cxnSp>
              <p:nvCxnSpPr>
                <p:cNvPr id="284" name="Straight Connector 283"/>
                <p:cNvCxnSpPr/>
                <p:nvPr/>
              </p:nvCxnSpPr>
              <p:spPr>
                <a:xfrm>
                  <a:off x="6576866" y="3952364"/>
                  <a:ext cx="0" cy="592852"/>
                </a:xfrm>
                <a:prstGeom prst="line">
                  <a:avLst/>
                </a:prstGeom>
                <a:grpFill/>
                <a:ln w="6350" cap="flat" cmpd="sng" algn="ctr">
                  <a:solidFill>
                    <a:sysClr val="windowText" lastClr="000000"/>
                  </a:solidFill>
                  <a:prstDash val="solid"/>
                  <a:miter lim="800000"/>
                </a:ln>
                <a:effectLst/>
              </p:spPr>
            </p:cxnSp>
            <p:cxnSp>
              <p:nvCxnSpPr>
                <p:cNvPr id="285" name="Straight Connector 284"/>
                <p:cNvCxnSpPr>
                  <a:stCxn id="279" idx="1"/>
                  <a:endCxn id="279" idx="3"/>
                </p:cNvCxnSpPr>
                <p:nvPr/>
              </p:nvCxnSpPr>
              <p:spPr>
                <a:xfrm>
                  <a:off x="6399351" y="4242080"/>
                  <a:ext cx="1205802" cy="0"/>
                </a:xfrm>
                <a:prstGeom prst="line">
                  <a:avLst/>
                </a:prstGeom>
                <a:grpFill/>
                <a:ln w="6350" cap="flat" cmpd="sng" algn="ctr">
                  <a:solidFill>
                    <a:sysClr val="windowText" lastClr="000000"/>
                  </a:solidFill>
                  <a:prstDash val="solid"/>
                  <a:miter lim="800000"/>
                </a:ln>
                <a:effectLst/>
              </p:spPr>
            </p:cxnSp>
            <p:cxnSp>
              <p:nvCxnSpPr>
                <p:cNvPr id="286" name="Straight Connector 285"/>
                <p:cNvCxnSpPr/>
                <p:nvPr/>
              </p:nvCxnSpPr>
              <p:spPr>
                <a:xfrm>
                  <a:off x="6411078" y="4394480"/>
                  <a:ext cx="1205802" cy="0"/>
                </a:xfrm>
                <a:prstGeom prst="line">
                  <a:avLst/>
                </a:prstGeom>
                <a:grpFill/>
                <a:ln w="6350" cap="flat" cmpd="sng" algn="ctr">
                  <a:solidFill>
                    <a:sysClr val="windowText" lastClr="000000"/>
                  </a:solidFill>
                  <a:prstDash val="solid"/>
                  <a:miter lim="800000"/>
                </a:ln>
                <a:effectLst/>
              </p:spPr>
            </p:cxnSp>
            <p:cxnSp>
              <p:nvCxnSpPr>
                <p:cNvPr id="287" name="Straight Connector 286"/>
                <p:cNvCxnSpPr/>
                <p:nvPr/>
              </p:nvCxnSpPr>
              <p:spPr>
                <a:xfrm>
                  <a:off x="6402708" y="4114801"/>
                  <a:ext cx="1205802" cy="0"/>
                </a:xfrm>
                <a:prstGeom prst="line">
                  <a:avLst/>
                </a:prstGeom>
                <a:grpFill/>
                <a:ln w="6350" cap="flat" cmpd="sng" algn="ctr">
                  <a:solidFill>
                    <a:sysClr val="windowText" lastClr="000000"/>
                  </a:solidFill>
                  <a:prstDash val="solid"/>
                  <a:miter lim="800000"/>
                </a:ln>
                <a:effectLst/>
              </p:spPr>
            </p:cxnSp>
          </p:grpSp>
        </p:grpSp>
        <p:cxnSp>
          <p:nvCxnSpPr>
            <p:cNvPr id="202" name="Straight Arrow Connector 201"/>
            <p:cNvCxnSpPr>
              <a:endCxn id="200" idx="1"/>
            </p:cNvCxnSpPr>
            <p:nvPr/>
          </p:nvCxnSpPr>
          <p:spPr>
            <a:xfrm>
              <a:off x="2062957" y="2568427"/>
              <a:ext cx="601394" cy="1"/>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cxnSp>
          <p:nvCxnSpPr>
            <p:cNvPr id="203" name="Straight Arrow Connector 202"/>
            <p:cNvCxnSpPr/>
            <p:nvPr/>
          </p:nvCxnSpPr>
          <p:spPr>
            <a:xfrm>
              <a:off x="3940771" y="4640100"/>
              <a:ext cx="428634" cy="0"/>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cxnSp>
          <p:nvCxnSpPr>
            <p:cNvPr id="204" name="Straight Arrow Connector 203"/>
            <p:cNvCxnSpPr>
              <a:stCxn id="200" idx="3"/>
            </p:cNvCxnSpPr>
            <p:nvPr/>
          </p:nvCxnSpPr>
          <p:spPr>
            <a:xfrm>
              <a:off x="4559013" y="2568427"/>
              <a:ext cx="416674" cy="0"/>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sp>
          <p:nvSpPr>
            <p:cNvPr id="205" name="Rectangle 204"/>
            <p:cNvSpPr/>
            <p:nvPr/>
          </p:nvSpPr>
          <p:spPr>
            <a:xfrm>
              <a:off x="427860" y="1624801"/>
              <a:ext cx="11325595" cy="3705897"/>
            </a:xfrm>
            <a:prstGeom prst="rect">
              <a:avLst/>
            </a:prstGeom>
            <a:noFill/>
            <a:ln w="19050" cap="flat" cmpd="sng" algn="ctr">
              <a:solidFill>
                <a:srgbClr val="5B9BD5">
                  <a:lumMod val="60000"/>
                  <a:lumOff val="40000"/>
                </a:srgbClr>
              </a:solidFill>
              <a:prstDash val="dash"/>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06" name="TextBox 205"/>
            <p:cNvSpPr txBox="1"/>
            <p:nvPr/>
          </p:nvSpPr>
          <p:spPr>
            <a:xfrm>
              <a:off x="335861" y="1287777"/>
              <a:ext cx="4130026" cy="374739"/>
            </a:xfrm>
            <a:prstGeom prst="rect">
              <a:avLst/>
            </a:prstGeom>
            <a:noFill/>
          </p:spPr>
          <p:txBody>
            <a:bodyPr wrap="square" rtlCol="0">
              <a:spAutoFit/>
            </a:bodyPr>
            <a:lstStyle/>
            <a:p>
              <a:pPr defTabSz="932418">
                <a:defRPr/>
              </a:pPr>
              <a:r>
                <a:rPr lang="en-US" kern="0" dirty="0" smtClean="0">
                  <a:solidFill>
                    <a:prstClr val="black"/>
                  </a:solidFill>
                  <a:latin typeface="Calibri" panose="020F0502020204030204"/>
                </a:rPr>
                <a:t>Azure Data Factory</a:t>
              </a:r>
            </a:p>
          </p:txBody>
        </p:sp>
        <p:sp>
          <p:nvSpPr>
            <p:cNvPr id="207" name="Down Arrow 206"/>
            <p:cNvSpPr/>
            <p:nvPr/>
          </p:nvSpPr>
          <p:spPr>
            <a:xfrm>
              <a:off x="1175693" y="2722274"/>
              <a:ext cx="330706" cy="3370253"/>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r>
                <a:rPr lang="en-US" sz="1428" kern="0" dirty="0" smtClean="0">
                  <a:solidFill>
                    <a:prstClr val="white"/>
                  </a:solidFill>
                  <a:latin typeface="Calibri" panose="020F0502020204030204"/>
                </a:rPr>
                <a:t>View Of</a:t>
              </a:r>
            </a:p>
          </p:txBody>
        </p:sp>
        <p:grpSp>
          <p:nvGrpSpPr>
            <p:cNvPr id="208" name="Group 207"/>
            <p:cNvGrpSpPr/>
            <p:nvPr/>
          </p:nvGrpSpPr>
          <p:grpSpPr>
            <a:xfrm>
              <a:off x="2713535" y="4476090"/>
              <a:ext cx="1217183" cy="621146"/>
              <a:chOff x="1088711" y="3374600"/>
              <a:chExt cx="1217529" cy="1068479"/>
            </a:xfrm>
          </p:grpSpPr>
          <p:sp>
            <p:nvSpPr>
              <p:cNvPr id="267" name="Rectangle 266"/>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68" name="Rectangle 267"/>
              <p:cNvSpPr/>
              <p:nvPr/>
            </p:nvSpPr>
            <p:spPr>
              <a:xfrm>
                <a:off x="1088711" y="3374600"/>
                <a:ext cx="1205802" cy="452176"/>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Game Usage</a:t>
                </a:r>
              </a:p>
            </p:txBody>
          </p:sp>
          <p:cxnSp>
            <p:nvCxnSpPr>
              <p:cNvPr id="269" name="Straight Connector 268"/>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270" name="Straight Connector 269"/>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271" name="Straight Connector 270"/>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272" name="Straight Connector 271"/>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273" name="Straight Connector 272"/>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274" name="Straight Connector 273"/>
              <p:cNvCxnSpPr>
                <a:stCxn id="267" idx="1"/>
                <a:endCxn id="267"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275" name="Straight Connector 274"/>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276" name="Straight Connector 275"/>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sp>
          <p:nvSpPr>
            <p:cNvPr id="209" name="Down Arrow 208"/>
            <p:cNvSpPr/>
            <p:nvPr/>
          </p:nvSpPr>
          <p:spPr>
            <a:xfrm>
              <a:off x="3228800" y="4868669"/>
              <a:ext cx="322816" cy="1224953"/>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r>
                <a:rPr lang="en-US" sz="1428" kern="0" dirty="0" smtClean="0">
                  <a:solidFill>
                    <a:prstClr val="white"/>
                  </a:solidFill>
                  <a:latin typeface="Calibri" panose="020F0502020204030204"/>
                </a:rPr>
                <a:t>View Of</a:t>
              </a:r>
            </a:p>
          </p:txBody>
        </p:sp>
        <p:sp>
          <p:nvSpPr>
            <p:cNvPr id="210" name="Rectangle 209"/>
            <p:cNvSpPr/>
            <p:nvPr/>
          </p:nvSpPr>
          <p:spPr>
            <a:xfrm>
              <a:off x="4361196" y="5554370"/>
              <a:ext cx="5365788" cy="326791"/>
            </a:xfrm>
            <a:prstGeom prst="rect">
              <a:avLst/>
            </a:prstGeom>
            <a:solidFill>
              <a:sysClr val="window" lastClr="FFFFFF"/>
            </a:solidFill>
            <a:ln w="12700" cap="flat" cmpd="sng" algn="ctr">
              <a:solidFill>
                <a:sysClr val="window" lastClr="FFFFFF">
                  <a:lumMod val="65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11" name="Down Arrow 210"/>
            <p:cNvSpPr/>
            <p:nvPr/>
          </p:nvSpPr>
          <p:spPr>
            <a:xfrm>
              <a:off x="8620838" y="3738540"/>
              <a:ext cx="316290" cy="1929182"/>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r>
                <a:rPr lang="en-US" sz="1632" kern="0" dirty="0" smtClean="0">
                  <a:solidFill>
                    <a:prstClr val="white"/>
                  </a:solidFill>
                  <a:latin typeface="Calibri" panose="020F0502020204030204"/>
                </a:rPr>
                <a:t>Runs On</a:t>
              </a:r>
            </a:p>
          </p:txBody>
        </p:sp>
        <p:sp>
          <p:nvSpPr>
            <p:cNvPr id="212" name="Rectangle 211"/>
            <p:cNvSpPr/>
            <p:nvPr/>
          </p:nvSpPr>
          <p:spPr>
            <a:xfrm>
              <a:off x="4369406" y="4038018"/>
              <a:ext cx="1496778" cy="82373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32418">
                <a:defRPr/>
              </a:pPr>
              <a:r>
                <a:rPr lang="en-US" sz="1599" kern="0" dirty="0" smtClean="0">
                  <a:solidFill>
                    <a:prstClr val="white"/>
                  </a:solidFill>
                  <a:latin typeface="Calibri" panose="020F0502020204030204"/>
                </a:rPr>
                <a:t>Mask &amp; Geo-Code</a:t>
              </a:r>
            </a:p>
          </p:txBody>
        </p:sp>
        <p:grpSp>
          <p:nvGrpSpPr>
            <p:cNvPr id="213" name="Group 212"/>
            <p:cNvGrpSpPr/>
            <p:nvPr/>
          </p:nvGrpSpPr>
          <p:grpSpPr>
            <a:xfrm>
              <a:off x="788503" y="2115719"/>
              <a:ext cx="1217183" cy="782863"/>
              <a:chOff x="5000881" y="2051709"/>
              <a:chExt cx="1217356" cy="1068328"/>
            </a:xfrm>
          </p:grpSpPr>
          <p:sp>
            <p:nvSpPr>
              <p:cNvPr id="256" name="Rectangle 255"/>
              <p:cNvSpPr/>
              <p:nvPr/>
            </p:nvSpPr>
            <p:spPr>
              <a:xfrm>
                <a:off x="5000881" y="2051709"/>
                <a:ext cx="1205630" cy="452112"/>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New Users</a:t>
                </a:r>
              </a:p>
            </p:txBody>
          </p:sp>
          <p:grpSp>
            <p:nvGrpSpPr>
              <p:cNvPr id="257" name="Group 256"/>
              <p:cNvGrpSpPr/>
              <p:nvPr/>
            </p:nvGrpSpPr>
            <p:grpSpPr>
              <a:xfrm>
                <a:off x="5000881" y="2503820"/>
                <a:ext cx="1217356" cy="616217"/>
                <a:chOff x="6399351" y="3945654"/>
                <a:chExt cx="1217529" cy="616304"/>
              </a:xfrm>
              <a:solidFill>
                <a:sysClr val="window" lastClr="FFFFFF"/>
              </a:solidFill>
            </p:grpSpPr>
            <p:sp>
              <p:nvSpPr>
                <p:cNvPr id="258" name="Rectangle 257"/>
                <p:cNvSpPr/>
                <p:nvPr/>
              </p:nvSpPr>
              <p:spPr>
                <a:xfrm>
                  <a:off x="6399351" y="3945654"/>
                  <a:ext cx="1205802" cy="592852"/>
                </a:xfrm>
                <a:prstGeom prst="rect">
                  <a:avLst/>
                </a:prstGeom>
                <a:grp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cxnSp>
              <p:nvCxnSpPr>
                <p:cNvPr id="259" name="Straight Connector 258"/>
                <p:cNvCxnSpPr/>
                <p:nvPr/>
              </p:nvCxnSpPr>
              <p:spPr>
                <a:xfrm>
                  <a:off x="6771138" y="3945654"/>
                  <a:ext cx="0" cy="592852"/>
                </a:xfrm>
                <a:prstGeom prst="line">
                  <a:avLst/>
                </a:prstGeom>
                <a:grpFill/>
                <a:ln w="6350" cap="flat" cmpd="sng" algn="ctr">
                  <a:solidFill>
                    <a:sysClr val="windowText" lastClr="000000"/>
                  </a:solidFill>
                  <a:prstDash val="solid"/>
                  <a:miter lim="800000"/>
                </a:ln>
                <a:effectLst/>
              </p:spPr>
            </p:cxnSp>
            <p:cxnSp>
              <p:nvCxnSpPr>
                <p:cNvPr id="260" name="Straight Connector 259"/>
                <p:cNvCxnSpPr/>
                <p:nvPr/>
              </p:nvCxnSpPr>
              <p:spPr>
                <a:xfrm>
                  <a:off x="6983825" y="3967429"/>
                  <a:ext cx="0" cy="592852"/>
                </a:xfrm>
                <a:prstGeom prst="line">
                  <a:avLst/>
                </a:prstGeom>
                <a:grpFill/>
                <a:ln w="6350" cap="flat" cmpd="sng" algn="ctr">
                  <a:solidFill>
                    <a:sysClr val="windowText" lastClr="000000"/>
                  </a:solidFill>
                  <a:prstDash val="solid"/>
                  <a:miter lim="800000"/>
                </a:ln>
                <a:effectLst/>
              </p:spPr>
            </p:cxnSp>
            <p:cxnSp>
              <p:nvCxnSpPr>
                <p:cNvPr id="261" name="Straight Connector 260"/>
                <p:cNvCxnSpPr/>
                <p:nvPr/>
              </p:nvCxnSpPr>
              <p:spPr>
                <a:xfrm>
                  <a:off x="7186465" y="3969106"/>
                  <a:ext cx="0" cy="592852"/>
                </a:xfrm>
                <a:prstGeom prst="line">
                  <a:avLst/>
                </a:prstGeom>
                <a:grpFill/>
                <a:ln w="6350" cap="flat" cmpd="sng" algn="ctr">
                  <a:solidFill>
                    <a:sysClr val="windowText" lastClr="000000"/>
                  </a:solidFill>
                  <a:prstDash val="solid"/>
                  <a:miter lim="800000"/>
                </a:ln>
                <a:effectLst/>
              </p:spPr>
            </p:cxnSp>
            <p:cxnSp>
              <p:nvCxnSpPr>
                <p:cNvPr id="262" name="Straight Connector 261"/>
                <p:cNvCxnSpPr/>
                <p:nvPr/>
              </p:nvCxnSpPr>
              <p:spPr>
                <a:xfrm>
                  <a:off x="7399153" y="3950685"/>
                  <a:ext cx="0" cy="592852"/>
                </a:xfrm>
                <a:prstGeom prst="line">
                  <a:avLst/>
                </a:prstGeom>
                <a:grpFill/>
                <a:ln w="6350" cap="flat" cmpd="sng" algn="ctr">
                  <a:solidFill>
                    <a:sysClr val="windowText" lastClr="000000"/>
                  </a:solidFill>
                  <a:prstDash val="solid"/>
                  <a:miter lim="800000"/>
                </a:ln>
                <a:effectLst/>
              </p:spPr>
            </p:cxnSp>
            <p:cxnSp>
              <p:nvCxnSpPr>
                <p:cNvPr id="263" name="Straight Connector 262"/>
                <p:cNvCxnSpPr/>
                <p:nvPr/>
              </p:nvCxnSpPr>
              <p:spPr>
                <a:xfrm>
                  <a:off x="6576866" y="3952364"/>
                  <a:ext cx="0" cy="592852"/>
                </a:xfrm>
                <a:prstGeom prst="line">
                  <a:avLst/>
                </a:prstGeom>
                <a:grpFill/>
                <a:ln w="6350" cap="flat" cmpd="sng" algn="ctr">
                  <a:solidFill>
                    <a:sysClr val="windowText" lastClr="000000"/>
                  </a:solidFill>
                  <a:prstDash val="solid"/>
                  <a:miter lim="800000"/>
                </a:ln>
                <a:effectLst/>
              </p:spPr>
            </p:cxnSp>
            <p:cxnSp>
              <p:nvCxnSpPr>
                <p:cNvPr id="264" name="Straight Connector 263"/>
                <p:cNvCxnSpPr>
                  <a:stCxn id="258" idx="1"/>
                  <a:endCxn id="258" idx="3"/>
                </p:cNvCxnSpPr>
                <p:nvPr/>
              </p:nvCxnSpPr>
              <p:spPr>
                <a:xfrm>
                  <a:off x="6399351" y="4242080"/>
                  <a:ext cx="1205802" cy="0"/>
                </a:xfrm>
                <a:prstGeom prst="line">
                  <a:avLst/>
                </a:prstGeom>
                <a:grpFill/>
                <a:ln w="6350" cap="flat" cmpd="sng" algn="ctr">
                  <a:solidFill>
                    <a:sysClr val="windowText" lastClr="000000"/>
                  </a:solidFill>
                  <a:prstDash val="solid"/>
                  <a:miter lim="800000"/>
                </a:ln>
                <a:effectLst/>
              </p:spPr>
            </p:cxnSp>
            <p:cxnSp>
              <p:nvCxnSpPr>
                <p:cNvPr id="265" name="Straight Connector 264"/>
                <p:cNvCxnSpPr/>
                <p:nvPr/>
              </p:nvCxnSpPr>
              <p:spPr>
                <a:xfrm>
                  <a:off x="6411078" y="4394480"/>
                  <a:ext cx="1205802" cy="0"/>
                </a:xfrm>
                <a:prstGeom prst="line">
                  <a:avLst/>
                </a:prstGeom>
                <a:grpFill/>
                <a:ln w="6350" cap="flat" cmpd="sng" algn="ctr">
                  <a:solidFill>
                    <a:sysClr val="windowText" lastClr="000000"/>
                  </a:solidFill>
                  <a:prstDash val="solid"/>
                  <a:miter lim="800000"/>
                </a:ln>
                <a:effectLst/>
              </p:spPr>
            </p:cxnSp>
            <p:cxnSp>
              <p:nvCxnSpPr>
                <p:cNvPr id="266" name="Straight Connector 265"/>
                <p:cNvCxnSpPr/>
                <p:nvPr/>
              </p:nvCxnSpPr>
              <p:spPr>
                <a:xfrm>
                  <a:off x="6402708" y="4114801"/>
                  <a:ext cx="1205802" cy="0"/>
                </a:xfrm>
                <a:prstGeom prst="line">
                  <a:avLst/>
                </a:prstGeom>
                <a:grpFill/>
                <a:ln w="6350" cap="flat" cmpd="sng" algn="ctr">
                  <a:solidFill>
                    <a:sysClr val="windowText" lastClr="000000"/>
                  </a:solidFill>
                  <a:prstDash val="solid"/>
                  <a:miter lim="800000"/>
                </a:ln>
                <a:effectLst/>
              </p:spPr>
            </p:cxnSp>
          </p:grpSp>
        </p:grpSp>
        <p:grpSp>
          <p:nvGrpSpPr>
            <p:cNvPr id="214" name="Group 213"/>
            <p:cNvGrpSpPr/>
            <p:nvPr/>
          </p:nvGrpSpPr>
          <p:grpSpPr>
            <a:xfrm>
              <a:off x="2715379" y="3725829"/>
              <a:ext cx="1217183" cy="621146"/>
              <a:chOff x="1088711" y="3374600"/>
              <a:chExt cx="1217529" cy="1068479"/>
            </a:xfrm>
          </p:grpSpPr>
          <p:sp>
            <p:nvSpPr>
              <p:cNvPr id="246" name="Rectangle 245"/>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47" name="Rectangle 246"/>
              <p:cNvSpPr/>
              <p:nvPr/>
            </p:nvSpPr>
            <p:spPr>
              <a:xfrm>
                <a:off x="1088711" y="3374600"/>
                <a:ext cx="1205802" cy="452176"/>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Geo Dictionary</a:t>
                </a:r>
              </a:p>
            </p:txBody>
          </p:sp>
          <p:cxnSp>
            <p:nvCxnSpPr>
              <p:cNvPr id="248" name="Straight Connector 247"/>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249" name="Straight Connector 248"/>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250" name="Straight Connector 249"/>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251" name="Straight Connector 250"/>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252" name="Straight Connector 251"/>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253" name="Straight Connector 252"/>
              <p:cNvCxnSpPr>
                <a:stCxn id="246" idx="1"/>
                <a:endCxn id="246"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254" name="Straight Connector 253"/>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255" name="Straight Connector 254"/>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cxnSp>
          <p:nvCxnSpPr>
            <p:cNvPr id="215" name="Straight Arrow Connector 214"/>
            <p:cNvCxnSpPr/>
            <p:nvPr/>
          </p:nvCxnSpPr>
          <p:spPr>
            <a:xfrm>
              <a:off x="3932561" y="4182965"/>
              <a:ext cx="428634" cy="0"/>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grpSp>
          <p:nvGrpSpPr>
            <p:cNvPr id="216" name="Group 215"/>
            <p:cNvGrpSpPr/>
            <p:nvPr/>
          </p:nvGrpSpPr>
          <p:grpSpPr>
            <a:xfrm>
              <a:off x="6203995" y="3992597"/>
              <a:ext cx="1217183" cy="727126"/>
              <a:chOff x="1088711" y="3192296"/>
              <a:chExt cx="1217529" cy="1250783"/>
            </a:xfrm>
          </p:grpSpPr>
          <p:sp>
            <p:nvSpPr>
              <p:cNvPr id="236" name="Rectangle 235"/>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37" name="Rectangle 236"/>
              <p:cNvSpPr/>
              <p:nvPr/>
            </p:nvSpPr>
            <p:spPr>
              <a:xfrm>
                <a:off x="1088711" y="3192296"/>
                <a:ext cx="1217528" cy="634480"/>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Geo Coded Game Usage</a:t>
                </a:r>
              </a:p>
            </p:txBody>
          </p:sp>
          <p:cxnSp>
            <p:nvCxnSpPr>
              <p:cNvPr id="238" name="Straight Connector 237"/>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239" name="Straight Connector 238"/>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240" name="Straight Connector 239"/>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241" name="Straight Connector 240"/>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242" name="Straight Connector 241"/>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243" name="Straight Connector 242"/>
              <p:cNvCxnSpPr>
                <a:stCxn id="236" idx="1"/>
                <a:endCxn id="236"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244" name="Straight Connector 243"/>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245" name="Straight Connector 244"/>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cxnSp>
          <p:nvCxnSpPr>
            <p:cNvPr id="217" name="Straight Arrow Connector 216"/>
            <p:cNvCxnSpPr/>
            <p:nvPr/>
          </p:nvCxnSpPr>
          <p:spPr>
            <a:xfrm>
              <a:off x="5865792" y="4335343"/>
              <a:ext cx="338202" cy="1899"/>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sp>
          <p:nvSpPr>
            <p:cNvPr id="218" name="Rectangle 217"/>
            <p:cNvSpPr/>
            <p:nvPr/>
          </p:nvSpPr>
          <p:spPr>
            <a:xfrm>
              <a:off x="8230206" y="2912200"/>
              <a:ext cx="1496778" cy="82373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32418">
                <a:defRPr/>
              </a:pPr>
              <a:r>
                <a:rPr lang="en-US" sz="1599" kern="0" dirty="0" smtClean="0">
                  <a:solidFill>
                    <a:prstClr val="white"/>
                  </a:solidFill>
                  <a:latin typeface="Calibri" panose="020F0502020204030204"/>
                </a:rPr>
                <a:t>Join &amp; Aggregate</a:t>
              </a:r>
            </a:p>
          </p:txBody>
        </p:sp>
        <p:cxnSp>
          <p:nvCxnSpPr>
            <p:cNvPr id="219" name="Straight Arrow Connector 218"/>
            <p:cNvCxnSpPr/>
            <p:nvPr/>
          </p:nvCxnSpPr>
          <p:spPr>
            <a:xfrm>
              <a:off x="6264787" y="2548455"/>
              <a:ext cx="1882930" cy="708009"/>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cxnSp>
          <p:nvCxnSpPr>
            <p:cNvPr id="220" name="Straight Arrow Connector 219"/>
            <p:cNvCxnSpPr/>
            <p:nvPr/>
          </p:nvCxnSpPr>
          <p:spPr>
            <a:xfrm flipV="1">
              <a:off x="7506223" y="3404817"/>
              <a:ext cx="609365" cy="999827"/>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sp>
          <p:nvSpPr>
            <p:cNvPr id="221" name="Flowchart: Process 220"/>
            <p:cNvSpPr/>
            <p:nvPr/>
          </p:nvSpPr>
          <p:spPr>
            <a:xfrm>
              <a:off x="7938057" y="2664212"/>
              <a:ext cx="3729122" cy="1261061"/>
            </a:xfrm>
            <a:prstGeom prst="flowChartProcess">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22" name="TextBox 221"/>
            <p:cNvSpPr txBox="1"/>
            <p:nvPr/>
          </p:nvSpPr>
          <p:spPr>
            <a:xfrm>
              <a:off x="6629111" y="5567988"/>
              <a:ext cx="1148802" cy="313577"/>
            </a:xfrm>
            <a:prstGeom prst="rect">
              <a:avLst/>
            </a:prstGeom>
            <a:noFill/>
          </p:spPr>
          <p:txBody>
            <a:bodyPr wrap="square" rtlCol="0">
              <a:spAutoFit/>
            </a:bodyPr>
            <a:lstStyle/>
            <a:p>
              <a:pPr defTabSz="932418">
                <a:defRPr/>
              </a:pPr>
              <a:r>
                <a:rPr lang="en-US" sz="1398" b="1" kern="0" dirty="0" err="1" smtClean="0">
                  <a:solidFill>
                    <a:prstClr val="black">
                      <a:lumMod val="50000"/>
                      <a:lumOff val="50000"/>
                    </a:prstClr>
                  </a:solidFill>
                  <a:latin typeface="Calibri" panose="020F0502020204030204"/>
                </a:rPr>
                <a:t>HDInsight</a:t>
              </a:r>
              <a:endParaRPr lang="en-US" sz="1398" b="1" kern="0" dirty="0" smtClean="0">
                <a:solidFill>
                  <a:prstClr val="black">
                    <a:lumMod val="50000"/>
                    <a:lumOff val="50000"/>
                  </a:prstClr>
                </a:solidFill>
                <a:latin typeface="Calibri" panose="020F0502020204030204"/>
              </a:endParaRPr>
            </a:p>
          </p:txBody>
        </p:sp>
        <p:sp>
          <p:nvSpPr>
            <p:cNvPr id="223" name="Down Arrow 222"/>
            <p:cNvSpPr/>
            <p:nvPr/>
          </p:nvSpPr>
          <p:spPr>
            <a:xfrm>
              <a:off x="5055121" y="4864590"/>
              <a:ext cx="244436" cy="792897"/>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endParaRPr lang="en-US" sz="1632" kern="0" dirty="0" smtClean="0">
                <a:solidFill>
                  <a:prstClr val="white"/>
                </a:solidFill>
                <a:latin typeface="Calibri" panose="020F0502020204030204"/>
              </a:endParaRPr>
            </a:p>
          </p:txBody>
        </p:sp>
        <p:grpSp>
          <p:nvGrpSpPr>
            <p:cNvPr id="224" name="Group 223"/>
            <p:cNvGrpSpPr/>
            <p:nvPr/>
          </p:nvGrpSpPr>
          <p:grpSpPr>
            <a:xfrm>
              <a:off x="10193302" y="2960503"/>
              <a:ext cx="1217183" cy="727126"/>
              <a:chOff x="1088711" y="3192296"/>
              <a:chExt cx="1217529" cy="1250783"/>
            </a:xfrm>
          </p:grpSpPr>
          <p:sp>
            <p:nvSpPr>
              <p:cNvPr id="226" name="Rectangle 225"/>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27" name="Rectangle 226"/>
              <p:cNvSpPr/>
              <p:nvPr/>
            </p:nvSpPr>
            <p:spPr>
              <a:xfrm>
                <a:off x="1088711" y="3192296"/>
                <a:ext cx="1217528" cy="634480"/>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New User Activity</a:t>
                </a:r>
              </a:p>
            </p:txBody>
          </p:sp>
          <p:cxnSp>
            <p:nvCxnSpPr>
              <p:cNvPr id="228" name="Straight Connector 227"/>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229" name="Straight Connector 228"/>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230" name="Straight Connector 229"/>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231" name="Straight Connector 230"/>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232" name="Straight Connector 231"/>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233" name="Straight Connector 232"/>
              <p:cNvCxnSpPr>
                <a:stCxn id="226" idx="1"/>
                <a:endCxn id="226"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234" name="Straight Connector 233"/>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235" name="Straight Connector 234"/>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sp>
          <p:nvSpPr>
            <p:cNvPr id="225" name="Down Arrow 224"/>
            <p:cNvSpPr/>
            <p:nvPr/>
          </p:nvSpPr>
          <p:spPr>
            <a:xfrm>
              <a:off x="10602217" y="3605105"/>
              <a:ext cx="322185" cy="2556547"/>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r>
                <a:rPr lang="en-US" sz="1428" kern="0" dirty="0" smtClean="0">
                  <a:solidFill>
                    <a:prstClr val="white"/>
                  </a:solidFill>
                  <a:latin typeface="Calibri" panose="020F0502020204030204"/>
                </a:rPr>
                <a:t>View Of</a:t>
              </a:r>
            </a:p>
          </p:txBody>
        </p:sp>
      </p:grpSp>
      <p:cxnSp>
        <p:nvCxnSpPr>
          <p:cNvPr id="288" name="Straight Arrow Connector 287"/>
          <p:cNvCxnSpPr/>
          <p:nvPr/>
        </p:nvCxnSpPr>
        <p:spPr>
          <a:xfrm>
            <a:off x="9726984" y="3252102"/>
            <a:ext cx="466318" cy="0"/>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sp>
        <p:nvSpPr>
          <p:cNvPr id="102" name="TextBox 101"/>
          <p:cNvSpPr txBox="1"/>
          <p:nvPr/>
        </p:nvSpPr>
        <p:spPr>
          <a:xfrm>
            <a:off x="511415" y="1452854"/>
            <a:ext cx="175963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rgbClr val="505050">
                    <a:lumMod val="50000"/>
                  </a:srgbClr>
                </a:solidFill>
              </a:rPr>
              <a:t>Pipeline</a:t>
            </a:r>
          </a:p>
        </p:txBody>
      </p:sp>
      <p:sp>
        <p:nvSpPr>
          <p:cNvPr id="103" name="TextBox 102"/>
          <p:cNvSpPr txBox="1"/>
          <p:nvPr/>
        </p:nvSpPr>
        <p:spPr>
          <a:xfrm>
            <a:off x="2396276" y="3126614"/>
            <a:ext cx="175963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rgbClr val="505050">
                    <a:lumMod val="50000"/>
                  </a:srgbClr>
                </a:solidFill>
              </a:rPr>
              <a:t>Pipeline</a:t>
            </a:r>
          </a:p>
        </p:txBody>
      </p:sp>
      <p:sp>
        <p:nvSpPr>
          <p:cNvPr id="104" name="TextBox 103"/>
          <p:cNvSpPr txBox="1"/>
          <p:nvPr/>
        </p:nvSpPr>
        <p:spPr>
          <a:xfrm>
            <a:off x="7778233" y="2135904"/>
            <a:ext cx="175963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rgbClr val="505050">
                    <a:lumMod val="50000"/>
                  </a:srgbClr>
                </a:solidFill>
              </a:rPr>
              <a:t>Pipeline</a:t>
            </a:r>
          </a:p>
        </p:txBody>
      </p:sp>
    </p:spTree>
    <p:extLst>
      <p:ext uri="{BB962C8B-B14F-4D97-AF65-F5344CB8AC3E}">
        <p14:creationId xmlns:p14="http://schemas.microsoft.com/office/powerpoint/2010/main" val="167710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68262"/>
            <a:ext cx="11889564" cy="917575"/>
          </a:xfrm>
        </p:spPr>
        <p:txBody>
          <a:bodyPr/>
          <a:lstStyle/>
          <a:p>
            <a:r>
              <a:rPr lang="en-US" sz="4800" dirty="0" smtClean="0"/>
              <a:t>Example</a:t>
            </a:r>
            <a:r>
              <a:rPr lang="en-US" dirty="0" smtClean="0"/>
              <a:t>: Game Logs, Customer Profiling</a:t>
            </a:r>
            <a:endParaRPr lang="en-US" dirty="0"/>
          </a:p>
        </p:txBody>
      </p:sp>
      <p:sp>
        <p:nvSpPr>
          <p:cNvPr id="5" name="Rectangle 4"/>
          <p:cNvSpPr/>
          <p:nvPr/>
        </p:nvSpPr>
        <p:spPr bwMode="auto">
          <a:xfrm>
            <a:off x="0" y="985837"/>
            <a:ext cx="12436475" cy="57880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92" name="Flowchart: Process 191"/>
          <p:cNvSpPr/>
          <p:nvPr/>
        </p:nvSpPr>
        <p:spPr>
          <a:xfrm>
            <a:off x="2570274" y="3496544"/>
            <a:ext cx="4930940" cy="1514691"/>
          </a:xfrm>
          <a:prstGeom prst="flowChartProcess">
            <a:avLst/>
          </a:prstGeom>
          <a:solidFill>
            <a:sysClr val="window" lastClr="FFFFFF"/>
          </a:solidFill>
          <a:ln w="57150" cap="flat" cmpd="sng" algn="ctr">
            <a:solidFill>
              <a:srgbClr val="00B05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193" name="Rectangle 192"/>
          <p:cNvSpPr/>
          <p:nvPr/>
        </p:nvSpPr>
        <p:spPr>
          <a:xfrm>
            <a:off x="401932" y="5834133"/>
            <a:ext cx="1995645" cy="790489"/>
          </a:xfrm>
          <a:prstGeom prst="rect">
            <a:avLst/>
          </a:prstGeom>
          <a:solidFill>
            <a:sysClr val="window" lastClr="FFFFFF"/>
          </a:solidFill>
          <a:ln w="12700" cap="flat" cmpd="sng" algn="ctr">
            <a:solidFill>
              <a:sysClr val="window" lastClr="FFFFFF">
                <a:lumMod val="65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194" name="TextBox 193"/>
          <p:cNvSpPr txBox="1"/>
          <p:nvPr/>
        </p:nvSpPr>
        <p:spPr>
          <a:xfrm>
            <a:off x="427860" y="6315926"/>
            <a:ext cx="2568694" cy="313577"/>
          </a:xfrm>
          <a:prstGeom prst="rect">
            <a:avLst/>
          </a:prstGeom>
          <a:noFill/>
        </p:spPr>
        <p:txBody>
          <a:bodyPr wrap="square" rtlCol="0">
            <a:spAutoFit/>
          </a:bodyPr>
          <a:lstStyle/>
          <a:p>
            <a:pPr defTabSz="932418">
              <a:defRPr/>
            </a:pPr>
            <a:r>
              <a:rPr lang="en-US" sz="1398" b="1" kern="0" dirty="0" smtClean="0">
                <a:solidFill>
                  <a:prstClr val="black">
                    <a:lumMod val="50000"/>
                    <a:lumOff val="50000"/>
                  </a:prstClr>
                </a:solidFill>
                <a:latin typeface="Calibri" panose="020F0502020204030204"/>
              </a:rPr>
              <a:t>On Premises SQL Server</a:t>
            </a:r>
          </a:p>
        </p:txBody>
      </p:sp>
      <p:sp>
        <p:nvSpPr>
          <p:cNvPr id="195" name="TextBox 194"/>
          <p:cNvSpPr txBox="1"/>
          <p:nvPr/>
        </p:nvSpPr>
        <p:spPr>
          <a:xfrm>
            <a:off x="4045876" y="6327671"/>
            <a:ext cx="1943794" cy="313728"/>
          </a:xfrm>
          <a:prstGeom prst="rect">
            <a:avLst/>
          </a:prstGeom>
          <a:noFill/>
        </p:spPr>
        <p:txBody>
          <a:bodyPr wrap="square" rtlCol="0">
            <a:spAutoFit/>
          </a:bodyPr>
          <a:lstStyle/>
          <a:p>
            <a:pPr defTabSz="932418">
              <a:defRPr/>
            </a:pPr>
            <a:r>
              <a:rPr lang="en-US" sz="1398" b="1" kern="0" dirty="0" smtClean="0">
                <a:solidFill>
                  <a:prstClr val="black">
                    <a:lumMod val="50000"/>
                    <a:lumOff val="50000"/>
                  </a:prstClr>
                </a:solidFill>
                <a:latin typeface="Calibri" panose="020F0502020204030204"/>
              </a:rPr>
              <a:t>Azure Blob Storage</a:t>
            </a:r>
          </a:p>
        </p:txBody>
      </p:sp>
      <p:sp>
        <p:nvSpPr>
          <p:cNvPr id="196" name="Flowchart: Process 195"/>
          <p:cNvSpPr/>
          <p:nvPr/>
        </p:nvSpPr>
        <p:spPr>
          <a:xfrm>
            <a:off x="656427" y="1821070"/>
            <a:ext cx="5816698" cy="1142532"/>
          </a:xfrm>
          <a:prstGeom prst="flowChartProcess">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197" name="Rectangle 196"/>
          <p:cNvSpPr/>
          <p:nvPr/>
        </p:nvSpPr>
        <p:spPr>
          <a:xfrm>
            <a:off x="2865912" y="5940906"/>
            <a:ext cx="1300935" cy="316926"/>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r>
              <a:rPr lang="en-US" sz="1198" kern="0" dirty="0" smtClean="0">
                <a:solidFill>
                  <a:prstClr val="black"/>
                </a:solidFill>
                <a:latin typeface="Calibri" panose="020F0502020204030204"/>
              </a:rPr>
              <a:t>1000’s Log Files</a:t>
            </a:r>
          </a:p>
        </p:txBody>
      </p:sp>
      <p:sp>
        <p:nvSpPr>
          <p:cNvPr id="198" name="Rectangle 197"/>
          <p:cNvSpPr/>
          <p:nvPr/>
        </p:nvSpPr>
        <p:spPr>
          <a:xfrm>
            <a:off x="505690" y="5940908"/>
            <a:ext cx="1704971" cy="296608"/>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r>
              <a:rPr lang="en-US" sz="1198" kern="0" dirty="0" smtClean="0">
                <a:solidFill>
                  <a:prstClr val="black"/>
                </a:solidFill>
                <a:latin typeface="Calibri" panose="020F0502020204030204"/>
              </a:rPr>
              <a:t>New User View</a:t>
            </a:r>
          </a:p>
        </p:txBody>
      </p:sp>
      <p:sp>
        <p:nvSpPr>
          <p:cNvPr id="199" name="Rectangle 198"/>
          <p:cNvSpPr/>
          <p:nvPr/>
        </p:nvSpPr>
        <p:spPr>
          <a:xfrm>
            <a:off x="2724562" y="5834135"/>
            <a:ext cx="8674199" cy="790488"/>
          </a:xfrm>
          <a:prstGeom prst="rect">
            <a:avLst/>
          </a:prstGeom>
          <a:noFill/>
          <a:ln w="12700" cap="flat" cmpd="sng" algn="ctr">
            <a:solidFill>
              <a:sysClr val="window" lastClr="FFFFFF">
                <a:lumMod val="65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00" name="Rectangle 199"/>
          <p:cNvSpPr/>
          <p:nvPr/>
        </p:nvSpPr>
        <p:spPr>
          <a:xfrm>
            <a:off x="2664351" y="2003846"/>
            <a:ext cx="1894663" cy="82373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32418">
              <a:defRPr/>
            </a:pPr>
            <a:r>
              <a:rPr lang="en-US" sz="1599" kern="0" dirty="0" smtClean="0">
                <a:solidFill>
                  <a:prstClr val="white"/>
                </a:solidFill>
                <a:latin typeface="Calibri" panose="020F0502020204030204"/>
              </a:rPr>
              <a:t>Copy </a:t>
            </a:r>
            <a:r>
              <a:rPr lang="en-US" sz="1599" kern="0" dirty="0" err="1" smtClean="0">
                <a:solidFill>
                  <a:prstClr val="white"/>
                </a:solidFill>
                <a:latin typeface="Calibri" panose="020F0502020204030204"/>
              </a:rPr>
              <a:t>NewUsers</a:t>
            </a:r>
            <a:r>
              <a:rPr lang="en-US" sz="1599" kern="0" dirty="0" smtClean="0">
                <a:solidFill>
                  <a:prstClr val="white"/>
                </a:solidFill>
                <a:latin typeface="Calibri" panose="020F0502020204030204"/>
              </a:rPr>
              <a:t> to Blob Storage</a:t>
            </a:r>
            <a:endParaRPr lang="en-US" sz="1099" kern="0" dirty="0" smtClean="0">
              <a:solidFill>
                <a:prstClr val="white"/>
              </a:solidFill>
              <a:latin typeface="Calibri" panose="020F0502020204030204"/>
            </a:endParaRPr>
          </a:p>
        </p:txBody>
      </p:sp>
      <p:grpSp>
        <p:nvGrpSpPr>
          <p:cNvPr id="201" name="Group 200"/>
          <p:cNvGrpSpPr/>
          <p:nvPr/>
        </p:nvGrpSpPr>
        <p:grpSpPr>
          <a:xfrm>
            <a:off x="5001055" y="1952170"/>
            <a:ext cx="1217183" cy="782863"/>
            <a:chOff x="5000881" y="2051709"/>
            <a:chExt cx="1217356" cy="1068328"/>
          </a:xfrm>
        </p:grpSpPr>
        <p:sp>
          <p:nvSpPr>
            <p:cNvPr id="277" name="Rectangle 276"/>
            <p:cNvSpPr/>
            <p:nvPr/>
          </p:nvSpPr>
          <p:spPr>
            <a:xfrm>
              <a:off x="5000881" y="2051709"/>
              <a:ext cx="1205630" cy="452112"/>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Cloud New Users</a:t>
              </a:r>
            </a:p>
          </p:txBody>
        </p:sp>
        <p:grpSp>
          <p:nvGrpSpPr>
            <p:cNvPr id="278" name="Group 277"/>
            <p:cNvGrpSpPr/>
            <p:nvPr/>
          </p:nvGrpSpPr>
          <p:grpSpPr>
            <a:xfrm>
              <a:off x="5000881" y="2503820"/>
              <a:ext cx="1217356" cy="616217"/>
              <a:chOff x="6399351" y="3945654"/>
              <a:chExt cx="1217529" cy="616304"/>
            </a:xfrm>
            <a:solidFill>
              <a:sysClr val="window" lastClr="FFFFFF"/>
            </a:solidFill>
          </p:grpSpPr>
          <p:sp>
            <p:nvSpPr>
              <p:cNvPr id="279" name="Rectangle 278"/>
              <p:cNvSpPr/>
              <p:nvPr/>
            </p:nvSpPr>
            <p:spPr>
              <a:xfrm>
                <a:off x="6399351" y="3945654"/>
                <a:ext cx="1205802" cy="592852"/>
              </a:xfrm>
              <a:prstGeom prst="rect">
                <a:avLst/>
              </a:prstGeom>
              <a:grp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cxnSp>
            <p:nvCxnSpPr>
              <p:cNvPr id="280" name="Straight Connector 279"/>
              <p:cNvCxnSpPr/>
              <p:nvPr/>
            </p:nvCxnSpPr>
            <p:spPr>
              <a:xfrm>
                <a:off x="6771138" y="3945654"/>
                <a:ext cx="0" cy="592852"/>
              </a:xfrm>
              <a:prstGeom prst="line">
                <a:avLst/>
              </a:prstGeom>
              <a:grpFill/>
              <a:ln w="6350" cap="flat" cmpd="sng" algn="ctr">
                <a:solidFill>
                  <a:sysClr val="windowText" lastClr="000000"/>
                </a:solidFill>
                <a:prstDash val="solid"/>
                <a:miter lim="800000"/>
              </a:ln>
              <a:effectLst/>
            </p:spPr>
          </p:cxnSp>
          <p:cxnSp>
            <p:nvCxnSpPr>
              <p:cNvPr id="281" name="Straight Connector 280"/>
              <p:cNvCxnSpPr/>
              <p:nvPr/>
            </p:nvCxnSpPr>
            <p:spPr>
              <a:xfrm>
                <a:off x="6983825" y="3967429"/>
                <a:ext cx="0" cy="592852"/>
              </a:xfrm>
              <a:prstGeom prst="line">
                <a:avLst/>
              </a:prstGeom>
              <a:grpFill/>
              <a:ln w="6350" cap="flat" cmpd="sng" algn="ctr">
                <a:solidFill>
                  <a:sysClr val="windowText" lastClr="000000"/>
                </a:solidFill>
                <a:prstDash val="solid"/>
                <a:miter lim="800000"/>
              </a:ln>
              <a:effectLst/>
            </p:spPr>
          </p:cxnSp>
          <p:cxnSp>
            <p:nvCxnSpPr>
              <p:cNvPr id="282" name="Straight Connector 281"/>
              <p:cNvCxnSpPr/>
              <p:nvPr/>
            </p:nvCxnSpPr>
            <p:spPr>
              <a:xfrm>
                <a:off x="7186465" y="3969106"/>
                <a:ext cx="0" cy="592852"/>
              </a:xfrm>
              <a:prstGeom prst="line">
                <a:avLst/>
              </a:prstGeom>
              <a:grpFill/>
              <a:ln w="6350" cap="flat" cmpd="sng" algn="ctr">
                <a:solidFill>
                  <a:sysClr val="windowText" lastClr="000000"/>
                </a:solidFill>
                <a:prstDash val="solid"/>
                <a:miter lim="800000"/>
              </a:ln>
              <a:effectLst/>
            </p:spPr>
          </p:cxnSp>
          <p:cxnSp>
            <p:nvCxnSpPr>
              <p:cNvPr id="283" name="Straight Connector 282"/>
              <p:cNvCxnSpPr/>
              <p:nvPr/>
            </p:nvCxnSpPr>
            <p:spPr>
              <a:xfrm>
                <a:off x="7399153" y="3950685"/>
                <a:ext cx="0" cy="592852"/>
              </a:xfrm>
              <a:prstGeom prst="line">
                <a:avLst/>
              </a:prstGeom>
              <a:grpFill/>
              <a:ln w="6350" cap="flat" cmpd="sng" algn="ctr">
                <a:solidFill>
                  <a:sysClr val="windowText" lastClr="000000"/>
                </a:solidFill>
                <a:prstDash val="solid"/>
                <a:miter lim="800000"/>
              </a:ln>
              <a:effectLst/>
            </p:spPr>
          </p:cxnSp>
          <p:cxnSp>
            <p:nvCxnSpPr>
              <p:cNvPr id="284" name="Straight Connector 283"/>
              <p:cNvCxnSpPr/>
              <p:nvPr/>
            </p:nvCxnSpPr>
            <p:spPr>
              <a:xfrm>
                <a:off x="6576866" y="3952364"/>
                <a:ext cx="0" cy="592852"/>
              </a:xfrm>
              <a:prstGeom prst="line">
                <a:avLst/>
              </a:prstGeom>
              <a:grpFill/>
              <a:ln w="6350" cap="flat" cmpd="sng" algn="ctr">
                <a:solidFill>
                  <a:sysClr val="windowText" lastClr="000000"/>
                </a:solidFill>
                <a:prstDash val="solid"/>
                <a:miter lim="800000"/>
              </a:ln>
              <a:effectLst/>
            </p:spPr>
          </p:cxnSp>
          <p:cxnSp>
            <p:nvCxnSpPr>
              <p:cNvPr id="285" name="Straight Connector 284"/>
              <p:cNvCxnSpPr>
                <a:stCxn id="279" idx="1"/>
                <a:endCxn id="279" idx="3"/>
              </p:cNvCxnSpPr>
              <p:nvPr/>
            </p:nvCxnSpPr>
            <p:spPr>
              <a:xfrm>
                <a:off x="6399351" y="4242080"/>
                <a:ext cx="1205802" cy="0"/>
              </a:xfrm>
              <a:prstGeom prst="line">
                <a:avLst/>
              </a:prstGeom>
              <a:grpFill/>
              <a:ln w="6350" cap="flat" cmpd="sng" algn="ctr">
                <a:solidFill>
                  <a:sysClr val="windowText" lastClr="000000"/>
                </a:solidFill>
                <a:prstDash val="solid"/>
                <a:miter lim="800000"/>
              </a:ln>
              <a:effectLst/>
            </p:spPr>
          </p:cxnSp>
          <p:cxnSp>
            <p:nvCxnSpPr>
              <p:cNvPr id="286" name="Straight Connector 285"/>
              <p:cNvCxnSpPr/>
              <p:nvPr/>
            </p:nvCxnSpPr>
            <p:spPr>
              <a:xfrm>
                <a:off x="6411078" y="4394480"/>
                <a:ext cx="1205802" cy="0"/>
              </a:xfrm>
              <a:prstGeom prst="line">
                <a:avLst/>
              </a:prstGeom>
              <a:grpFill/>
              <a:ln w="6350" cap="flat" cmpd="sng" algn="ctr">
                <a:solidFill>
                  <a:sysClr val="windowText" lastClr="000000"/>
                </a:solidFill>
                <a:prstDash val="solid"/>
                <a:miter lim="800000"/>
              </a:ln>
              <a:effectLst/>
            </p:spPr>
          </p:cxnSp>
          <p:cxnSp>
            <p:nvCxnSpPr>
              <p:cNvPr id="287" name="Straight Connector 286"/>
              <p:cNvCxnSpPr/>
              <p:nvPr/>
            </p:nvCxnSpPr>
            <p:spPr>
              <a:xfrm>
                <a:off x="6402708" y="4114801"/>
                <a:ext cx="1205802" cy="0"/>
              </a:xfrm>
              <a:prstGeom prst="line">
                <a:avLst/>
              </a:prstGeom>
              <a:grpFill/>
              <a:ln w="6350" cap="flat" cmpd="sng" algn="ctr">
                <a:solidFill>
                  <a:sysClr val="windowText" lastClr="000000"/>
                </a:solidFill>
                <a:prstDash val="solid"/>
                <a:miter lim="800000"/>
              </a:ln>
              <a:effectLst/>
            </p:spPr>
          </p:cxnSp>
        </p:grpSp>
      </p:grpSp>
      <p:cxnSp>
        <p:nvCxnSpPr>
          <p:cNvPr id="202" name="Straight Arrow Connector 201"/>
          <p:cNvCxnSpPr>
            <a:endCxn id="200" idx="1"/>
          </p:cNvCxnSpPr>
          <p:nvPr/>
        </p:nvCxnSpPr>
        <p:spPr>
          <a:xfrm>
            <a:off x="2062957" y="2415712"/>
            <a:ext cx="601394" cy="1"/>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cxnSp>
        <p:nvCxnSpPr>
          <p:cNvPr id="203" name="Straight Arrow Connector 202"/>
          <p:cNvCxnSpPr/>
          <p:nvPr/>
        </p:nvCxnSpPr>
        <p:spPr>
          <a:xfrm>
            <a:off x="3940771" y="4487385"/>
            <a:ext cx="428634" cy="0"/>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cxnSp>
        <p:nvCxnSpPr>
          <p:cNvPr id="204" name="Straight Arrow Connector 203"/>
          <p:cNvCxnSpPr>
            <a:stCxn id="200" idx="3"/>
          </p:cNvCxnSpPr>
          <p:nvPr/>
        </p:nvCxnSpPr>
        <p:spPr>
          <a:xfrm>
            <a:off x="4559013" y="2415712"/>
            <a:ext cx="416674" cy="0"/>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sp>
        <p:nvSpPr>
          <p:cNvPr id="205" name="Rectangle 204"/>
          <p:cNvSpPr/>
          <p:nvPr/>
        </p:nvSpPr>
        <p:spPr>
          <a:xfrm>
            <a:off x="427860" y="1472086"/>
            <a:ext cx="11325595" cy="3705897"/>
          </a:xfrm>
          <a:prstGeom prst="rect">
            <a:avLst/>
          </a:prstGeom>
          <a:noFill/>
          <a:ln w="19050" cap="flat" cmpd="sng" algn="ctr">
            <a:solidFill>
              <a:srgbClr val="5B9BD5">
                <a:lumMod val="60000"/>
                <a:lumOff val="40000"/>
              </a:srgbClr>
            </a:solidFill>
            <a:prstDash val="dash"/>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06" name="TextBox 205"/>
          <p:cNvSpPr txBox="1"/>
          <p:nvPr/>
        </p:nvSpPr>
        <p:spPr>
          <a:xfrm>
            <a:off x="335861" y="1135062"/>
            <a:ext cx="4130026" cy="374739"/>
          </a:xfrm>
          <a:prstGeom prst="rect">
            <a:avLst/>
          </a:prstGeom>
          <a:noFill/>
        </p:spPr>
        <p:txBody>
          <a:bodyPr wrap="square" rtlCol="0">
            <a:spAutoFit/>
          </a:bodyPr>
          <a:lstStyle/>
          <a:p>
            <a:pPr defTabSz="932418">
              <a:defRPr/>
            </a:pPr>
            <a:r>
              <a:rPr lang="en-US" kern="0" dirty="0" smtClean="0">
                <a:solidFill>
                  <a:prstClr val="black"/>
                </a:solidFill>
                <a:latin typeface="Calibri" panose="020F0502020204030204"/>
              </a:rPr>
              <a:t>Azure Data Factory</a:t>
            </a:r>
          </a:p>
        </p:txBody>
      </p:sp>
      <p:sp>
        <p:nvSpPr>
          <p:cNvPr id="207" name="Down Arrow 206"/>
          <p:cNvSpPr/>
          <p:nvPr/>
        </p:nvSpPr>
        <p:spPr>
          <a:xfrm>
            <a:off x="1175693" y="2569559"/>
            <a:ext cx="330706" cy="3370253"/>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r>
              <a:rPr lang="en-US" sz="1428" kern="0" dirty="0" smtClean="0">
                <a:solidFill>
                  <a:prstClr val="white"/>
                </a:solidFill>
                <a:latin typeface="Calibri" panose="020F0502020204030204"/>
              </a:rPr>
              <a:t>View Of</a:t>
            </a:r>
          </a:p>
        </p:txBody>
      </p:sp>
      <p:grpSp>
        <p:nvGrpSpPr>
          <p:cNvPr id="208" name="Group 207"/>
          <p:cNvGrpSpPr/>
          <p:nvPr/>
        </p:nvGrpSpPr>
        <p:grpSpPr>
          <a:xfrm>
            <a:off x="2713535" y="4323375"/>
            <a:ext cx="1217183" cy="621146"/>
            <a:chOff x="1088711" y="3374600"/>
            <a:chExt cx="1217529" cy="1068479"/>
          </a:xfrm>
        </p:grpSpPr>
        <p:sp>
          <p:nvSpPr>
            <p:cNvPr id="267" name="Rectangle 266"/>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68" name="Rectangle 267"/>
            <p:cNvSpPr/>
            <p:nvPr/>
          </p:nvSpPr>
          <p:spPr>
            <a:xfrm>
              <a:off x="1088711" y="3374600"/>
              <a:ext cx="1205802" cy="452176"/>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Game Usage</a:t>
              </a:r>
            </a:p>
          </p:txBody>
        </p:sp>
        <p:cxnSp>
          <p:nvCxnSpPr>
            <p:cNvPr id="269" name="Straight Connector 268"/>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270" name="Straight Connector 269"/>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271" name="Straight Connector 270"/>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272" name="Straight Connector 271"/>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273" name="Straight Connector 272"/>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274" name="Straight Connector 273"/>
            <p:cNvCxnSpPr>
              <a:stCxn id="267" idx="1"/>
              <a:endCxn id="267"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275" name="Straight Connector 274"/>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276" name="Straight Connector 275"/>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sp>
        <p:nvSpPr>
          <p:cNvPr id="209" name="Down Arrow 208"/>
          <p:cNvSpPr/>
          <p:nvPr/>
        </p:nvSpPr>
        <p:spPr>
          <a:xfrm>
            <a:off x="3228800" y="4715954"/>
            <a:ext cx="322816" cy="1224953"/>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r>
              <a:rPr lang="en-US" sz="1428" kern="0" dirty="0" smtClean="0">
                <a:solidFill>
                  <a:prstClr val="white"/>
                </a:solidFill>
                <a:latin typeface="Calibri" panose="020F0502020204030204"/>
              </a:rPr>
              <a:t>View Of</a:t>
            </a:r>
          </a:p>
        </p:txBody>
      </p:sp>
      <p:sp>
        <p:nvSpPr>
          <p:cNvPr id="210" name="Rectangle 209"/>
          <p:cNvSpPr/>
          <p:nvPr/>
        </p:nvSpPr>
        <p:spPr>
          <a:xfrm>
            <a:off x="4361196" y="5401655"/>
            <a:ext cx="5365788" cy="326791"/>
          </a:xfrm>
          <a:prstGeom prst="rect">
            <a:avLst/>
          </a:prstGeom>
          <a:solidFill>
            <a:sysClr val="window" lastClr="FFFFFF"/>
          </a:solidFill>
          <a:ln w="12700" cap="flat" cmpd="sng" algn="ctr">
            <a:solidFill>
              <a:sysClr val="window" lastClr="FFFFFF">
                <a:lumMod val="65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11" name="Down Arrow 210"/>
          <p:cNvSpPr/>
          <p:nvPr/>
        </p:nvSpPr>
        <p:spPr>
          <a:xfrm>
            <a:off x="8620838" y="3585825"/>
            <a:ext cx="316290" cy="1929182"/>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r>
              <a:rPr lang="en-US" sz="1632" kern="0" dirty="0" smtClean="0">
                <a:solidFill>
                  <a:prstClr val="white"/>
                </a:solidFill>
                <a:latin typeface="Calibri" panose="020F0502020204030204"/>
              </a:rPr>
              <a:t>Runs On</a:t>
            </a:r>
          </a:p>
        </p:txBody>
      </p:sp>
      <p:sp>
        <p:nvSpPr>
          <p:cNvPr id="212" name="Rectangle 211"/>
          <p:cNvSpPr/>
          <p:nvPr/>
        </p:nvSpPr>
        <p:spPr>
          <a:xfrm>
            <a:off x="4369406" y="3885303"/>
            <a:ext cx="1496778" cy="82373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32418">
              <a:defRPr/>
            </a:pPr>
            <a:r>
              <a:rPr lang="en-US" sz="1599" kern="0" dirty="0" smtClean="0">
                <a:solidFill>
                  <a:prstClr val="white"/>
                </a:solidFill>
                <a:latin typeface="Calibri" panose="020F0502020204030204"/>
              </a:rPr>
              <a:t>Mask &amp; Geo-Code</a:t>
            </a:r>
          </a:p>
        </p:txBody>
      </p:sp>
      <p:grpSp>
        <p:nvGrpSpPr>
          <p:cNvPr id="213" name="Group 212"/>
          <p:cNvGrpSpPr/>
          <p:nvPr/>
        </p:nvGrpSpPr>
        <p:grpSpPr>
          <a:xfrm>
            <a:off x="788503" y="1963004"/>
            <a:ext cx="1217183" cy="782863"/>
            <a:chOff x="5000881" y="2051709"/>
            <a:chExt cx="1217356" cy="1068328"/>
          </a:xfrm>
        </p:grpSpPr>
        <p:sp>
          <p:nvSpPr>
            <p:cNvPr id="256" name="Rectangle 255"/>
            <p:cNvSpPr/>
            <p:nvPr/>
          </p:nvSpPr>
          <p:spPr>
            <a:xfrm>
              <a:off x="5000881" y="2051709"/>
              <a:ext cx="1205630" cy="452112"/>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New Users</a:t>
              </a:r>
            </a:p>
          </p:txBody>
        </p:sp>
        <p:grpSp>
          <p:nvGrpSpPr>
            <p:cNvPr id="257" name="Group 256"/>
            <p:cNvGrpSpPr/>
            <p:nvPr/>
          </p:nvGrpSpPr>
          <p:grpSpPr>
            <a:xfrm>
              <a:off x="5000881" y="2503820"/>
              <a:ext cx="1217356" cy="616217"/>
              <a:chOff x="6399351" y="3945654"/>
              <a:chExt cx="1217529" cy="616304"/>
            </a:xfrm>
            <a:solidFill>
              <a:sysClr val="window" lastClr="FFFFFF"/>
            </a:solidFill>
          </p:grpSpPr>
          <p:sp>
            <p:nvSpPr>
              <p:cNvPr id="258" name="Rectangle 257"/>
              <p:cNvSpPr/>
              <p:nvPr/>
            </p:nvSpPr>
            <p:spPr>
              <a:xfrm>
                <a:off x="6399351" y="3945654"/>
                <a:ext cx="1205802" cy="592852"/>
              </a:xfrm>
              <a:prstGeom prst="rect">
                <a:avLst/>
              </a:prstGeom>
              <a:grp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cxnSp>
            <p:nvCxnSpPr>
              <p:cNvPr id="259" name="Straight Connector 258"/>
              <p:cNvCxnSpPr/>
              <p:nvPr/>
            </p:nvCxnSpPr>
            <p:spPr>
              <a:xfrm>
                <a:off x="6771138" y="3945654"/>
                <a:ext cx="0" cy="592852"/>
              </a:xfrm>
              <a:prstGeom prst="line">
                <a:avLst/>
              </a:prstGeom>
              <a:grpFill/>
              <a:ln w="6350" cap="flat" cmpd="sng" algn="ctr">
                <a:solidFill>
                  <a:sysClr val="windowText" lastClr="000000"/>
                </a:solidFill>
                <a:prstDash val="solid"/>
                <a:miter lim="800000"/>
              </a:ln>
              <a:effectLst/>
            </p:spPr>
          </p:cxnSp>
          <p:cxnSp>
            <p:nvCxnSpPr>
              <p:cNvPr id="260" name="Straight Connector 259"/>
              <p:cNvCxnSpPr/>
              <p:nvPr/>
            </p:nvCxnSpPr>
            <p:spPr>
              <a:xfrm>
                <a:off x="6983825" y="3967429"/>
                <a:ext cx="0" cy="592852"/>
              </a:xfrm>
              <a:prstGeom prst="line">
                <a:avLst/>
              </a:prstGeom>
              <a:grpFill/>
              <a:ln w="6350" cap="flat" cmpd="sng" algn="ctr">
                <a:solidFill>
                  <a:sysClr val="windowText" lastClr="000000"/>
                </a:solidFill>
                <a:prstDash val="solid"/>
                <a:miter lim="800000"/>
              </a:ln>
              <a:effectLst/>
            </p:spPr>
          </p:cxnSp>
          <p:cxnSp>
            <p:nvCxnSpPr>
              <p:cNvPr id="261" name="Straight Connector 260"/>
              <p:cNvCxnSpPr/>
              <p:nvPr/>
            </p:nvCxnSpPr>
            <p:spPr>
              <a:xfrm>
                <a:off x="7186465" y="3969106"/>
                <a:ext cx="0" cy="592852"/>
              </a:xfrm>
              <a:prstGeom prst="line">
                <a:avLst/>
              </a:prstGeom>
              <a:grpFill/>
              <a:ln w="6350" cap="flat" cmpd="sng" algn="ctr">
                <a:solidFill>
                  <a:sysClr val="windowText" lastClr="000000"/>
                </a:solidFill>
                <a:prstDash val="solid"/>
                <a:miter lim="800000"/>
              </a:ln>
              <a:effectLst/>
            </p:spPr>
          </p:cxnSp>
          <p:cxnSp>
            <p:nvCxnSpPr>
              <p:cNvPr id="262" name="Straight Connector 261"/>
              <p:cNvCxnSpPr/>
              <p:nvPr/>
            </p:nvCxnSpPr>
            <p:spPr>
              <a:xfrm>
                <a:off x="7399153" y="3950685"/>
                <a:ext cx="0" cy="592852"/>
              </a:xfrm>
              <a:prstGeom prst="line">
                <a:avLst/>
              </a:prstGeom>
              <a:grpFill/>
              <a:ln w="6350" cap="flat" cmpd="sng" algn="ctr">
                <a:solidFill>
                  <a:sysClr val="windowText" lastClr="000000"/>
                </a:solidFill>
                <a:prstDash val="solid"/>
                <a:miter lim="800000"/>
              </a:ln>
              <a:effectLst/>
            </p:spPr>
          </p:cxnSp>
          <p:cxnSp>
            <p:nvCxnSpPr>
              <p:cNvPr id="263" name="Straight Connector 262"/>
              <p:cNvCxnSpPr/>
              <p:nvPr/>
            </p:nvCxnSpPr>
            <p:spPr>
              <a:xfrm>
                <a:off x="6576866" y="3952364"/>
                <a:ext cx="0" cy="592852"/>
              </a:xfrm>
              <a:prstGeom prst="line">
                <a:avLst/>
              </a:prstGeom>
              <a:grpFill/>
              <a:ln w="6350" cap="flat" cmpd="sng" algn="ctr">
                <a:solidFill>
                  <a:sysClr val="windowText" lastClr="000000"/>
                </a:solidFill>
                <a:prstDash val="solid"/>
                <a:miter lim="800000"/>
              </a:ln>
              <a:effectLst/>
            </p:spPr>
          </p:cxnSp>
          <p:cxnSp>
            <p:nvCxnSpPr>
              <p:cNvPr id="264" name="Straight Connector 263"/>
              <p:cNvCxnSpPr>
                <a:stCxn id="258" idx="1"/>
                <a:endCxn id="258" idx="3"/>
              </p:cNvCxnSpPr>
              <p:nvPr/>
            </p:nvCxnSpPr>
            <p:spPr>
              <a:xfrm>
                <a:off x="6399351" y="4242080"/>
                <a:ext cx="1205802" cy="0"/>
              </a:xfrm>
              <a:prstGeom prst="line">
                <a:avLst/>
              </a:prstGeom>
              <a:grpFill/>
              <a:ln w="6350" cap="flat" cmpd="sng" algn="ctr">
                <a:solidFill>
                  <a:sysClr val="windowText" lastClr="000000"/>
                </a:solidFill>
                <a:prstDash val="solid"/>
                <a:miter lim="800000"/>
              </a:ln>
              <a:effectLst/>
            </p:spPr>
          </p:cxnSp>
          <p:cxnSp>
            <p:nvCxnSpPr>
              <p:cNvPr id="265" name="Straight Connector 264"/>
              <p:cNvCxnSpPr/>
              <p:nvPr/>
            </p:nvCxnSpPr>
            <p:spPr>
              <a:xfrm>
                <a:off x="6411078" y="4394480"/>
                <a:ext cx="1205802" cy="0"/>
              </a:xfrm>
              <a:prstGeom prst="line">
                <a:avLst/>
              </a:prstGeom>
              <a:grpFill/>
              <a:ln w="6350" cap="flat" cmpd="sng" algn="ctr">
                <a:solidFill>
                  <a:sysClr val="windowText" lastClr="000000"/>
                </a:solidFill>
                <a:prstDash val="solid"/>
                <a:miter lim="800000"/>
              </a:ln>
              <a:effectLst/>
            </p:spPr>
          </p:cxnSp>
          <p:cxnSp>
            <p:nvCxnSpPr>
              <p:cNvPr id="266" name="Straight Connector 265"/>
              <p:cNvCxnSpPr/>
              <p:nvPr/>
            </p:nvCxnSpPr>
            <p:spPr>
              <a:xfrm>
                <a:off x="6402708" y="4114801"/>
                <a:ext cx="1205802" cy="0"/>
              </a:xfrm>
              <a:prstGeom prst="line">
                <a:avLst/>
              </a:prstGeom>
              <a:grpFill/>
              <a:ln w="6350" cap="flat" cmpd="sng" algn="ctr">
                <a:solidFill>
                  <a:sysClr val="windowText" lastClr="000000"/>
                </a:solidFill>
                <a:prstDash val="solid"/>
                <a:miter lim="800000"/>
              </a:ln>
              <a:effectLst/>
            </p:spPr>
          </p:cxnSp>
        </p:grpSp>
      </p:grpSp>
      <p:grpSp>
        <p:nvGrpSpPr>
          <p:cNvPr id="214" name="Group 213"/>
          <p:cNvGrpSpPr/>
          <p:nvPr/>
        </p:nvGrpSpPr>
        <p:grpSpPr>
          <a:xfrm>
            <a:off x="2715379" y="3573114"/>
            <a:ext cx="1217183" cy="621146"/>
            <a:chOff x="1088711" y="3374600"/>
            <a:chExt cx="1217529" cy="1068479"/>
          </a:xfrm>
        </p:grpSpPr>
        <p:sp>
          <p:nvSpPr>
            <p:cNvPr id="246" name="Rectangle 245"/>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47" name="Rectangle 246"/>
            <p:cNvSpPr/>
            <p:nvPr/>
          </p:nvSpPr>
          <p:spPr>
            <a:xfrm>
              <a:off x="1088711" y="3374600"/>
              <a:ext cx="1205802" cy="452176"/>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Geo Dictionary</a:t>
              </a:r>
            </a:p>
          </p:txBody>
        </p:sp>
        <p:cxnSp>
          <p:nvCxnSpPr>
            <p:cNvPr id="248" name="Straight Connector 247"/>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249" name="Straight Connector 248"/>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250" name="Straight Connector 249"/>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251" name="Straight Connector 250"/>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252" name="Straight Connector 251"/>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253" name="Straight Connector 252"/>
            <p:cNvCxnSpPr>
              <a:stCxn id="246" idx="1"/>
              <a:endCxn id="246"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254" name="Straight Connector 253"/>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255" name="Straight Connector 254"/>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cxnSp>
        <p:nvCxnSpPr>
          <p:cNvPr id="215" name="Straight Arrow Connector 214"/>
          <p:cNvCxnSpPr/>
          <p:nvPr/>
        </p:nvCxnSpPr>
        <p:spPr>
          <a:xfrm>
            <a:off x="3932561" y="4030250"/>
            <a:ext cx="428634" cy="0"/>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grpSp>
        <p:nvGrpSpPr>
          <p:cNvPr id="216" name="Group 215"/>
          <p:cNvGrpSpPr/>
          <p:nvPr/>
        </p:nvGrpSpPr>
        <p:grpSpPr>
          <a:xfrm>
            <a:off x="6203995" y="3839882"/>
            <a:ext cx="1217183" cy="727126"/>
            <a:chOff x="1088711" y="3192296"/>
            <a:chExt cx="1217529" cy="1250783"/>
          </a:xfrm>
        </p:grpSpPr>
        <p:sp>
          <p:nvSpPr>
            <p:cNvPr id="236" name="Rectangle 235"/>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37" name="Rectangle 236"/>
            <p:cNvSpPr/>
            <p:nvPr/>
          </p:nvSpPr>
          <p:spPr>
            <a:xfrm>
              <a:off x="1088711" y="3192296"/>
              <a:ext cx="1217528" cy="634480"/>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Geo Coded Game Usage</a:t>
              </a:r>
            </a:p>
          </p:txBody>
        </p:sp>
        <p:cxnSp>
          <p:nvCxnSpPr>
            <p:cNvPr id="238" name="Straight Connector 237"/>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239" name="Straight Connector 238"/>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240" name="Straight Connector 239"/>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241" name="Straight Connector 240"/>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242" name="Straight Connector 241"/>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243" name="Straight Connector 242"/>
            <p:cNvCxnSpPr>
              <a:stCxn id="236" idx="1"/>
              <a:endCxn id="236"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244" name="Straight Connector 243"/>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245" name="Straight Connector 244"/>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cxnSp>
        <p:nvCxnSpPr>
          <p:cNvPr id="217" name="Straight Arrow Connector 216"/>
          <p:cNvCxnSpPr/>
          <p:nvPr/>
        </p:nvCxnSpPr>
        <p:spPr>
          <a:xfrm>
            <a:off x="5865792" y="4182628"/>
            <a:ext cx="338202" cy="1899"/>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sp>
        <p:nvSpPr>
          <p:cNvPr id="218" name="Rectangle 217"/>
          <p:cNvSpPr/>
          <p:nvPr/>
        </p:nvSpPr>
        <p:spPr>
          <a:xfrm>
            <a:off x="8230206" y="2759485"/>
            <a:ext cx="1496778" cy="82373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32418">
              <a:defRPr/>
            </a:pPr>
            <a:r>
              <a:rPr lang="en-US" sz="1599" kern="0" dirty="0" smtClean="0">
                <a:solidFill>
                  <a:prstClr val="white"/>
                </a:solidFill>
                <a:latin typeface="Calibri" panose="020F0502020204030204"/>
              </a:rPr>
              <a:t>Join &amp; Aggregate</a:t>
            </a:r>
          </a:p>
        </p:txBody>
      </p:sp>
      <p:cxnSp>
        <p:nvCxnSpPr>
          <p:cNvPr id="219" name="Straight Arrow Connector 218"/>
          <p:cNvCxnSpPr/>
          <p:nvPr/>
        </p:nvCxnSpPr>
        <p:spPr>
          <a:xfrm>
            <a:off x="6264787" y="2395740"/>
            <a:ext cx="1882930" cy="708009"/>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cxnSp>
        <p:nvCxnSpPr>
          <p:cNvPr id="220" name="Straight Arrow Connector 219"/>
          <p:cNvCxnSpPr/>
          <p:nvPr/>
        </p:nvCxnSpPr>
        <p:spPr>
          <a:xfrm flipV="1">
            <a:off x="7506223" y="3252102"/>
            <a:ext cx="609365" cy="999827"/>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sp>
        <p:nvSpPr>
          <p:cNvPr id="221" name="Flowchart: Process 220"/>
          <p:cNvSpPr/>
          <p:nvPr/>
        </p:nvSpPr>
        <p:spPr>
          <a:xfrm>
            <a:off x="7938057" y="2511497"/>
            <a:ext cx="3729122" cy="1261061"/>
          </a:xfrm>
          <a:prstGeom prst="flowChartProcess">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22" name="TextBox 221"/>
          <p:cNvSpPr txBox="1"/>
          <p:nvPr/>
        </p:nvSpPr>
        <p:spPr>
          <a:xfrm>
            <a:off x="6629111" y="5415273"/>
            <a:ext cx="1148802" cy="313577"/>
          </a:xfrm>
          <a:prstGeom prst="rect">
            <a:avLst/>
          </a:prstGeom>
          <a:noFill/>
        </p:spPr>
        <p:txBody>
          <a:bodyPr wrap="square" rtlCol="0">
            <a:spAutoFit/>
          </a:bodyPr>
          <a:lstStyle/>
          <a:p>
            <a:pPr defTabSz="932418">
              <a:defRPr/>
            </a:pPr>
            <a:r>
              <a:rPr lang="en-US" sz="1398" b="1" kern="0" dirty="0" err="1" smtClean="0">
                <a:solidFill>
                  <a:prstClr val="black">
                    <a:lumMod val="50000"/>
                    <a:lumOff val="50000"/>
                  </a:prstClr>
                </a:solidFill>
                <a:latin typeface="Calibri" panose="020F0502020204030204"/>
              </a:rPr>
              <a:t>HDInsight</a:t>
            </a:r>
            <a:endParaRPr lang="en-US" sz="1398" b="1" kern="0" dirty="0" smtClean="0">
              <a:solidFill>
                <a:prstClr val="black">
                  <a:lumMod val="50000"/>
                  <a:lumOff val="50000"/>
                </a:prstClr>
              </a:solidFill>
              <a:latin typeface="Calibri" panose="020F0502020204030204"/>
            </a:endParaRPr>
          </a:p>
        </p:txBody>
      </p:sp>
      <p:sp>
        <p:nvSpPr>
          <p:cNvPr id="223" name="Down Arrow 222"/>
          <p:cNvSpPr/>
          <p:nvPr/>
        </p:nvSpPr>
        <p:spPr>
          <a:xfrm>
            <a:off x="5055121" y="4711875"/>
            <a:ext cx="244436" cy="792897"/>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endParaRPr lang="en-US" sz="1632" kern="0" dirty="0" smtClean="0">
              <a:solidFill>
                <a:prstClr val="white"/>
              </a:solidFill>
              <a:latin typeface="Calibri" panose="020F0502020204030204"/>
            </a:endParaRPr>
          </a:p>
        </p:txBody>
      </p:sp>
      <p:grpSp>
        <p:nvGrpSpPr>
          <p:cNvPr id="224" name="Group 223"/>
          <p:cNvGrpSpPr/>
          <p:nvPr/>
        </p:nvGrpSpPr>
        <p:grpSpPr>
          <a:xfrm>
            <a:off x="10193302" y="2807788"/>
            <a:ext cx="1217183" cy="727126"/>
            <a:chOff x="1088711" y="3192296"/>
            <a:chExt cx="1217529" cy="1250783"/>
          </a:xfrm>
        </p:grpSpPr>
        <p:sp>
          <p:nvSpPr>
            <p:cNvPr id="226" name="Rectangle 225"/>
            <p:cNvSpPr/>
            <p:nvPr/>
          </p:nvSpPr>
          <p:spPr>
            <a:xfrm>
              <a:off x="1088711" y="3826775"/>
              <a:ext cx="1205802" cy="592852"/>
            </a:xfrm>
            <a:prstGeom prst="rect">
              <a:avLst/>
            </a:prstGeom>
            <a:noFill/>
            <a:ln w="12700" cap="flat" cmpd="sng" algn="ctr">
              <a:solidFill>
                <a:sysClr val="windowText" lastClr="000000"/>
              </a:solidFill>
              <a:prstDash val="solid"/>
              <a:miter lim="800000"/>
            </a:ln>
            <a:effectLst/>
          </p:spPr>
          <p:txBody>
            <a:bodyPr rtlCol="0" anchor="ctr"/>
            <a:lstStyle/>
            <a:p>
              <a:pPr algn="ctr" defTabSz="932418">
                <a:defRPr/>
              </a:pPr>
              <a:endParaRPr lang="en-US" kern="0" smtClean="0">
                <a:solidFill>
                  <a:prstClr val="white"/>
                </a:solidFill>
                <a:latin typeface="Calibri" panose="020F0502020204030204"/>
              </a:endParaRPr>
            </a:p>
          </p:txBody>
        </p:sp>
        <p:sp>
          <p:nvSpPr>
            <p:cNvPr id="227" name="Rectangle 226"/>
            <p:cNvSpPr/>
            <p:nvPr/>
          </p:nvSpPr>
          <p:spPr>
            <a:xfrm>
              <a:off x="1088711" y="3192296"/>
              <a:ext cx="1217528" cy="634480"/>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32418">
                <a:defRPr/>
              </a:pPr>
              <a:r>
                <a:rPr lang="en-US" sz="1198" kern="0" dirty="0" smtClean="0">
                  <a:solidFill>
                    <a:prstClr val="white"/>
                  </a:solidFill>
                  <a:latin typeface="Calibri" panose="020F0502020204030204"/>
                </a:rPr>
                <a:t>New User Activity</a:t>
              </a:r>
            </a:p>
          </p:txBody>
        </p:sp>
        <p:cxnSp>
          <p:nvCxnSpPr>
            <p:cNvPr id="228" name="Straight Connector 227"/>
            <p:cNvCxnSpPr/>
            <p:nvPr/>
          </p:nvCxnSpPr>
          <p:spPr>
            <a:xfrm>
              <a:off x="1460498" y="3826775"/>
              <a:ext cx="0" cy="592852"/>
            </a:xfrm>
            <a:prstGeom prst="line">
              <a:avLst/>
            </a:prstGeom>
            <a:noFill/>
            <a:ln w="6350" cap="flat" cmpd="sng" algn="ctr">
              <a:solidFill>
                <a:sysClr val="windowText" lastClr="000000"/>
              </a:solidFill>
              <a:prstDash val="solid"/>
              <a:miter lim="800000"/>
            </a:ln>
            <a:effectLst/>
          </p:spPr>
        </p:cxnSp>
        <p:cxnSp>
          <p:nvCxnSpPr>
            <p:cNvPr id="229" name="Straight Connector 228"/>
            <p:cNvCxnSpPr/>
            <p:nvPr/>
          </p:nvCxnSpPr>
          <p:spPr>
            <a:xfrm>
              <a:off x="1673185" y="3848550"/>
              <a:ext cx="0" cy="592852"/>
            </a:xfrm>
            <a:prstGeom prst="line">
              <a:avLst/>
            </a:prstGeom>
            <a:noFill/>
            <a:ln w="6350" cap="flat" cmpd="sng" algn="ctr">
              <a:solidFill>
                <a:sysClr val="windowText" lastClr="000000"/>
              </a:solidFill>
              <a:prstDash val="solid"/>
              <a:miter lim="800000"/>
            </a:ln>
            <a:effectLst/>
          </p:spPr>
        </p:cxnSp>
        <p:cxnSp>
          <p:nvCxnSpPr>
            <p:cNvPr id="230" name="Straight Connector 229"/>
            <p:cNvCxnSpPr/>
            <p:nvPr/>
          </p:nvCxnSpPr>
          <p:spPr>
            <a:xfrm>
              <a:off x="1875825" y="3850227"/>
              <a:ext cx="0" cy="592852"/>
            </a:xfrm>
            <a:prstGeom prst="line">
              <a:avLst/>
            </a:prstGeom>
            <a:noFill/>
            <a:ln w="6350" cap="flat" cmpd="sng" algn="ctr">
              <a:solidFill>
                <a:sysClr val="windowText" lastClr="000000"/>
              </a:solidFill>
              <a:prstDash val="solid"/>
              <a:miter lim="800000"/>
            </a:ln>
            <a:effectLst/>
          </p:spPr>
        </p:cxnSp>
        <p:cxnSp>
          <p:nvCxnSpPr>
            <p:cNvPr id="231" name="Straight Connector 230"/>
            <p:cNvCxnSpPr/>
            <p:nvPr/>
          </p:nvCxnSpPr>
          <p:spPr>
            <a:xfrm>
              <a:off x="2088513" y="3831806"/>
              <a:ext cx="0" cy="592852"/>
            </a:xfrm>
            <a:prstGeom prst="line">
              <a:avLst/>
            </a:prstGeom>
            <a:noFill/>
            <a:ln w="6350" cap="flat" cmpd="sng" algn="ctr">
              <a:solidFill>
                <a:sysClr val="windowText" lastClr="000000"/>
              </a:solidFill>
              <a:prstDash val="solid"/>
              <a:miter lim="800000"/>
            </a:ln>
            <a:effectLst/>
          </p:spPr>
        </p:cxnSp>
        <p:cxnSp>
          <p:nvCxnSpPr>
            <p:cNvPr id="232" name="Straight Connector 231"/>
            <p:cNvCxnSpPr/>
            <p:nvPr/>
          </p:nvCxnSpPr>
          <p:spPr>
            <a:xfrm>
              <a:off x="1266226" y="3833485"/>
              <a:ext cx="0" cy="592852"/>
            </a:xfrm>
            <a:prstGeom prst="line">
              <a:avLst/>
            </a:prstGeom>
            <a:noFill/>
            <a:ln w="6350" cap="flat" cmpd="sng" algn="ctr">
              <a:solidFill>
                <a:sysClr val="windowText" lastClr="000000"/>
              </a:solidFill>
              <a:prstDash val="solid"/>
              <a:miter lim="800000"/>
            </a:ln>
            <a:effectLst/>
          </p:spPr>
        </p:cxnSp>
        <p:cxnSp>
          <p:nvCxnSpPr>
            <p:cNvPr id="233" name="Straight Connector 232"/>
            <p:cNvCxnSpPr>
              <a:stCxn id="226" idx="1"/>
              <a:endCxn id="226" idx="3"/>
            </p:cNvCxnSpPr>
            <p:nvPr/>
          </p:nvCxnSpPr>
          <p:spPr>
            <a:xfrm>
              <a:off x="1088711" y="4123201"/>
              <a:ext cx="1205802" cy="0"/>
            </a:xfrm>
            <a:prstGeom prst="line">
              <a:avLst/>
            </a:prstGeom>
            <a:noFill/>
            <a:ln w="6350" cap="flat" cmpd="sng" algn="ctr">
              <a:solidFill>
                <a:sysClr val="windowText" lastClr="000000"/>
              </a:solidFill>
              <a:prstDash val="solid"/>
              <a:miter lim="800000"/>
            </a:ln>
            <a:effectLst/>
          </p:spPr>
        </p:cxnSp>
        <p:cxnSp>
          <p:nvCxnSpPr>
            <p:cNvPr id="234" name="Straight Connector 233"/>
            <p:cNvCxnSpPr/>
            <p:nvPr/>
          </p:nvCxnSpPr>
          <p:spPr>
            <a:xfrm>
              <a:off x="1100438" y="4275601"/>
              <a:ext cx="1205802" cy="0"/>
            </a:xfrm>
            <a:prstGeom prst="line">
              <a:avLst/>
            </a:prstGeom>
            <a:noFill/>
            <a:ln w="6350" cap="flat" cmpd="sng" algn="ctr">
              <a:solidFill>
                <a:sysClr val="windowText" lastClr="000000"/>
              </a:solidFill>
              <a:prstDash val="solid"/>
              <a:miter lim="800000"/>
            </a:ln>
            <a:effectLst/>
          </p:spPr>
        </p:cxnSp>
        <p:cxnSp>
          <p:nvCxnSpPr>
            <p:cNvPr id="235" name="Straight Connector 234"/>
            <p:cNvCxnSpPr/>
            <p:nvPr/>
          </p:nvCxnSpPr>
          <p:spPr>
            <a:xfrm>
              <a:off x="1092068" y="3995922"/>
              <a:ext cx="1205802" cy="0"/>
            </a:xfrm>
            <a:prstGeom prst="line">
              <a:avLst/>
            </a:prstGeom>
            <a:noFill/>
            <a:ln w="6350" cap="flat" cmpd="sng" algn="ctr">
              <a:solidFill>
                <a:sysClr val="windowText" lastClr="000000"/>
              </a:solidFill>
              <a:prstDash val="solid"/>
              <a:miter lim="800000"/>
            </a:ln>
            <a:effectLst/>
          </p:spPr>
        </p:cxnSp>
      </p:grpSp>
      <p:sp>
        <p:nvSpPr>
          <p:cNvPr id="225" name="Down Arrow 224"/>
          <p:cNvSpPr/>
          <p:nvPr/>
        </p:nvSpPr>
        <p:spPr>
          <a:xfrm>
            <a:off x="10602217" y="3452390"/>
            <a:ext cx="322185" cy="2556547"/>
          </a:xfrm>
          <a:prstGeom prst="downArrow">
            <a:avLst/>
          </a:prstGeom>
          <a:solidFill>
            <a:sysClr val="window" lastClr="FFFFFF">
              <a:lumMod val="65000"/>
            </a:sysClr>
          </a:solidFill>
          <a:ln w="12700" cap="flat" cmpd="sng" algn="ctr">
            <a:noFill/>
            <a:prstDash val="solid"/>
            <a:miter lim="800000"/>
          </a:ln>
          <a:effectLst/>
        </p:spPr>
        <p:txBody>
          <a:bodyPr vert="vert270" rtlCol="0" anchor="ctr"/>
          <a:lstStyle/>
          <a:p>
            <a:pPr algn="ctr" defTabSz="932418">
              <a:defRPr/>
            </a:pPr>
            <a:r>
              <a:rPr lang="en-US" sz="1428" kern="0" dirty="0" smtClean="0">
                <a:solidFill>
                  <a:prstClr val="white"/>
                </a:solidFill>
                <a:latin typeface="Calibri" panose="020F0502020204030204"/>
              </a:rPr>
              <a:t>View Of</a:t>
            </a:r>
          </a:p>
        </p:txBody>
      </p:sp>
      <p:cxnSp>
        <p:nvCxnSpPr>
          <p:cNvPr id="288" name="Straight Arrow Connector 287"/>
          <p:cNvCxnSpPr/>
          <p:nvPr/>
        </p:nvCxnSpPr>
        <p:spPr>
          <a:xfrm>
            <a:off x="9726984" y="3252102"/>
            <a:ext cx="466318" cy="0"/>
          </a:xfrm>
          <a:prstGeom prst="straightConnector1">
            <a:avLst/>
          </a:prstGeom>
          <a:noFill/>
          <a:ln w="6350" cap="flat" cmpd="sng" algn="ctr">
            <a:solidFill>
              <a:sysClr val="windowText" lastClr="000000">
                <a:lumMod val="65000"/>
                <a:lumOff val="35000"/>
              </a:sysClr>
            </a:solidFill>
            <a:prstDash val="solid"/>
            <a:miter lim="800000"/>
            <a:tailEnd type="triangle" w="lg" len="lg"/>
          </a:ln>
          <a:effectLst/>
        </p:spPr>
      </p:cxnSp>
      <p:sp>
        <p:nvSpPr>
          <p:cNvPr id="102" name="TextBox 101"/>
          <p:cNvSpPr txBox="1"/>
          <p:nvPr/>
        </p:nvSpPr>
        <p:spPr>
          <a:xfrm>
            <a:off x="511415" y="1452854"/>
            <a:ext cx="175963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rgbClr val="505050">
                    <a:lumMod val="50000"/>
                  </a:srgbClr>
                </a:solidFill>
              </a:rPr>
              <a:t>Pipeline</a:t>
            </a:r>
          </a:p>
        </p:txBody>
      </p:sp>
      <p:sp>
        <p:nvSpPr>
          <p:cNvPr id="103" name="TextBox 102"/>
          <p:cNvSpPr txBox="1"/>
          <p:nvPr/>
        </p:nvSpPr>
        <p:spPr>
          <a:xfrm>
            <a:off x="2396276" y="3126614"/>
            <a:ext cx="175963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rgbClr val="505050">
                    <a:lumMod val="50000"/>
                  </a:srgbClr>
                </a:solidFill>
              </a:rPr>
              <a:t>Pipeline</a:t>
            </a:r>
          </a:p>
        </p:txBody>
      </p:sp>
      <p:sp>
        <p:nvSpPr>
          <p:cNvPr id="104" name="TextBox 103"/>
          <p:cNvSpPr txBox="1"/>
          <p:nvPr/>
        </p:nvSpPr>
        <p:spPr>
          <a:xfrm>
            <a:off x="7778233" y="2135904"/>
            <a:ext cx="175963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rgbClr val="505050">
                    <a:lumMod val="50000"/>
                  </a:srgbClr>
                </a:solidFill>
              </a:rPr>
              <a:t>Pipeline</a:t>
            </a:r>
          </a:p>
        </p:txBody>
      </p:sp>
    </p:spTree>
    <p:extLst>
      <p:ext uri="{BB962C8B-B14F-4D97-AF65-F5344CB8AC3E}">
        <p14:creationId xmlns:p14="http://schemas.microsoft.com/office/powerpoint/2010/main" val="424307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348717" y="1543314"/>
            <a:ext cx="9367837" cy="5382948"/>
          </a:xfrm>
          <a:prstGeom prst="rect">
            <a:avLst/>
          </a:prstGeom>
        </p:spPr>
      </p:pic>
      <p:sp>
        <p:nvSpPr>
          <p:cNvPr id="9" name="TextBox 8"/>
          <p:cNvSpPr txBox="1"/>
          <p:nvPr/>
        </p:nvSpPr>
        <p:spPr>
          <a:xfrm>
            <a:off x="1044647" y="1200843"/>
            <a:ext cx="6139540" cy="400110"/>
          </a:xfrm>
          <a:prstGeom prst="rect">
            <a:avLst/>
          </a:prstGeom>
          <a:noFill/>
        </p:spPr>
        <p:txBody>
          <a:bodyPr wrap="square" rtlCol="0">
            <a:spAutoFit/>
          </a:bodyPr>
          <a:lstStyle/>
          <a:p>
            <a:r>
              <a:rPr lang="en-US" sz="2000" b="1" smtClean="0">
                <a:solidFill>
                  <a:srgbClr val="FFFFFF"/>
                </a:solidFill>
              </a:rPr>
              <a:t>“GeoCoded Game Usage” </a:t>
            </a:r>
            <a:r>
              <a:rPr lang="en-US" sz="2000" b="1" dirty="0" smtClean="0">
                <a:solidFill>
                  <a:srgbClr val="FFFFFF"/>
                </a:solidFill>
              </a:rPr>
              <a:t>Table</a:t>
            </a:r>
            <a:r>
              <a:rPr lang="en-US" sz="2000" dirty="0" smtClean="0">
                <a:solidFill>
                  <a:srgbClr val="FFFFFF"/>
                </a:solidFill>
              </a:rPr>
              <a:t>:</a:t>
            </a:r>
            <a:endParaRPr lang="en-US" sz="2000" dirty="0">
              <a:solidFill>
                <a:srgbClr val="FFFFFF"/>
              </a:solidFill>
            </a:endParaRPr>
          </a:p>
        </p:txBody>
      </p:sp>
      <p:sp>
        <p:nvSpPr>
          <p:cNvPr id="6" name="Title 7"/>
          <p:cNvSpPr>
            <a:spLocks noGrp="1"/>
          </p:cNvSpPr>
          <p:nvPr>
            <p:ph type="title"/>
          </p:nvPr>
        </p:nvSpPr>
        <p:spPr>
          <a:xfrm>
            <a:off x="571954" y="254199"/>
            <a:ext cx="11255765" cy="1165754"/>
          </a:xfrm>
        </p:spPr>
        <p:txBody>
          <a:bodyPr/>
          <a:lstStyle/>
          <a:p>
            <a:r>
              <a:rPr lang="en-US" dirty="0" smtClean="0"/>
              <a:t>Step 3: Define Tables &amp; Pipelines</a:t>
            </a:r>
            <a:endParaRPr lang="en-US" dirty="0"/>
          </a:p>
        </p:txBody>
      </p:sp>
      <p:sp>
        <p:nvSpPr>
          <p:cNvPr id="3" name="Rectangle 2"/>
          <p:cNvSpPr/>
          <p:nvPr/>
        </p:nvSpPr>
        <p:spPr bwMode="auto">
          <a:xfrm>
            <a:off x="1722437" y="2439523"/>
            <a:ext cx="152400" cy="1638300"/>
          </a:xfrm>
          <a:prstGeom prst="rect">
            <a:avLst/>
          </a:prstGeom>
          <a:solidFill>
            <a:schemeClr val="accent6"/>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1722437" y="4136269"/>
            <a:ext cx="152400" cy="1008354"/>
          </a:xfrm>
          <a:prstGeom prst="rect">
            <a:avLst/>
          </a:prstGeom>
          <a:solidFill>
            <a:schemeClr val="accent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1722437" y="5287785"/>
            <a:ext cx="152400" cy="1228438"/>
          </a:xfrm>
          <a:prstGeom prst="rect">
            <a:avLst/>
          </a:prstGeom>
          <a:solidFill>
            <a:schemeClr val="tx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ight Arrow 6"/>
          <p:cNvSpPr/>
          <p:nvPr/>
        </p:nvSpPr>
        <p:spPr bwMode="auto">
          <a:xfrm>
            <a:off x="1874837" y="3011023"/>
            <a:ext cx="304800" cy="304800"/>
          </a:xfrm>
          <a:prstGeom prst="rightArrow">
            <a:avLst/>
          </a:prstGeom>
          <a:solidFill>
            <a:schemeClr val="accent6"/>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Right Arrow 10"/>
          <p:cNvSpPr/>
          <p:nvPr/>
        </p:nvSpPr>
        <p:spPr bwMode="auto">
          <a:xfrm>
            <a:off x="1874837" y="4488046"/>
            <a:ext cx="304800" cy="304800"/>
          </a:xfrm>
          <a:prstGeom prst="rightArrow">
            <a:avLst/>
          </a:prstGeom>
          <a:solidFill>
            <a:schemeClr val="accent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ight Arrow 11"/>
          <p:cNvSpPr/>
          <p:nvPr/>
        </p:nvSpPr>
        <p:spPr bwMode="auto">
          <a:xfrm>
            <a:off x="1874837" y="5749604"/>
            <a:ext cx="304800" cy="304800"/>
          </a:xfrm>
          <a:prstGeom prst="rightArrow">
            <a:avLst/>
          </a:prstGeom>
          <a:solidFill>
            <a:schemeClr val="tx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ectangle 13"/>
          <p:cNvSpPr/>
          <p:nvPr/>
        </p:nvSpPr>
        <p:spPr bwMode="auto">
          <a:xfrm>
            <a:off x="1186827" y="1543314"/>
            <a:ext cx="154610" cy="5382948"/>
          </a:xfrm>
          <a:prstGeom prst="rect">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3"/>
          <a:stretch>
            <a:fillRect/>
          </a:stretch>
        </p:blipFill>
        <p:spPr>
          <a:xfrm rot="21261009">
            <a:off x="7784191" y="1196442"/>
            <a:ext cx="3981967" cy="1914525"/>
          </a:xfrm>
          <a:prstGeom prst="rect">
            <a:avLst/>
          </a:prstGeom>
          <a:ln>
            <a:noFill/>
          </a:ln>
          <a:effectLst>
            <a:outerShdw blurRad="190500" algn="tl" rotWithShape="0">
              <a:srgbClr val="000000">
                <a:alpha val="70000"/>
              </a:srgbClr>
            </a:outerShdw>
          </a:effectLst>
        </p:spPr>
      </p:pic>
      <p:sp>
        <p:nvSpPr>
          <p:cNvPr id="13" name="Rectangle 12"/>
          <p:cNvSpPr/>
          <p:nvPr/>
        </p:nvSpPr>
        <p:spPr bwMode="auto">
          <a:xfrm rot="21239517">
            <a:off x="9594670" y="2005500"/>
            <a:ext cx="892770" cy="498437"/>
          </a:xfrm>
          <a:prstGeom prst="rect">
            <a:avLst/>
          </a:prstGeom>
          <a:noFill/>
          <a:ln w="60325">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587210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458843" y="1299610"/>
            <a:ext cx="8420100" cy="5649887"/>
          </a:xfrm>
          <a:prstGeom prst="rect">
            <a:avLst/>
          </a:prstGeom>
        </p:spPr>
      </p:pic>
      <p:sp>
        <p:nvSpPr>
          <p:cNvPr id="9" name="TextBox 8"/>
          <p:cNvSpPr txBox="1"/>
          <p:nvPr/>
        </p:nvSpPr>
        <p:spPr>
          <a:xfrm>
            <a:off x="1353425" y="966288"/>
            <a:ext cx="6139540" cy="400110"/>
          </a:xfrm>
          <a:prstGeom prst="rect">
            <a:avLst/>
          </a:prstGeom>
          <a:noFill/>
        </p:spPr>
        <p:txBody>
          <a:bodyPr wrap="square" rtlCol="0">
            <a:spAutoFit/>
          </a:bodyPr>
          <a:lstStyle/>
          <a:p>
            <a:r>
              <a:rPr lang="en-US" sz="2000" b="1" dirty="0" smtClean="0">
                <a:solidFill>
                  <a:srgbClr val="FFFFFF"/>
                </a:solidFill>
              </a:rPr>
              <a:t>Pipeline Definition</a:t>
            </a:r>
            <a:r>
              <a:rPr lang="en-US" sz="2000" dirty="0" smtClean="0">
                <a:solidFill>
                  <a:srgbClr val="FFFFFF"/>
                </a:solidFill>
              </a:rPr>
              <a:t>:</a:t>
            </a:r>
            <a:endParaRPr lang="en-US" sz="2000" dirty="0">
              <a:solidFill>
                <a:srgbClr val="FFFFFF"/>
              </a:solidFill>
            </a:endParaRPr>
          </a:p>
        </p:txBody>
      </p:sp>
      <p:sp>
        <p:nvSpPr>
          <p:cNvPr id="6" name="Title 7"/>
          <p:cNvSpPr>
            <a:spLocks noGrp="1"/>
          </p:cNvSpPr>
          <p:nvPr>
            <p:ph type="title"/>
          </p:nvPr>
        </p:nvSpPr>
        <p:spPr>
          <a:xfrm>
            <a:off x="274637" y="99186"/>
            <a:ext cx="11255765" cy="1165754"/>
          </a:xfrm>
        </p:spPr>
        <p:txBody>
          <a:bodyPr/>
          <a:lstStyle/>
          <a:p>
            <a:r>
              <a:rPr lang="en-US" dirty="0" smtClean="0"/>
              <a:t>Step 3: Define Tables &amp; Pipelines</a:t>
            </a:r>
            <a:endParaRPr lang="en-US" dirty="0"/>
          </a:p>
        </p:txBody>
      </p:sp>
      <p:sp>
        <p:nvSpPr>
          <p:cNvPr id="8" name="Rectangle 7"/>
          <p:cNvSpPr/>
          <p:nvPr/>
        </p:nvSpPr>
        <p:spPr bwMode="auto">
          <a:xfrm>
            <a:off x="2408237" y="2713017"/>
            <a:ext cx="114300" cy="1470045"/>
          </a:xfrm>
          <a:prstGeom prst="rect">
            <a:avLst/>
          </a:prstGeom>
          <a:solidFill>
            <a:schemeClr val="accent6"/>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900" dirty="0" smtClean="0">
                <a:gradFill>
                  <a:gsLst>
                    <a:gs pos="0">
                      <a:srgbClr val="FFFFFF"/>
                    </a:gs>
                    <a:gs pos="100000">
                      <a:srgbClr val="FFFFFF"/>
                    </a:gs>
                  </a:gsLst>
                  <a:lin ang="5400000" scaled="0"/>
                </a:gradFill>
              </a:rPr>
              <a:t>Activity</a:t>
            </a:r>
            <a:endParaRPr lang="en-US" sz="900" dirty="0">
              <a:gradFill>
                <a:gsLst>
                  <a:gs pos="0">
                    <a:srgbClr val="FFFFFF"/>
                  </a:gs>
                  <a:gs pos="100000">
                    <a:srgbClr val="FFFFFF"/>
                  </a:gs>
                </a:gsLst>
                <a:lin ang="5400000" scaled="0"/>
              </a:gradFill>
            </a:endParaRPr>
          </a:p>
        </p:txBody>
      </p:sp>
      <p:sp>
        <p:nvSpPr>
          <p:cNvPr id="10" name="Right Arrow 9"/>
          <p:cNvSpPr/>
          <p:nvPr/>
        </p:nvSpPr>
        <p:spPr bwMode="auto">
          <a:xfrm>
            <a:off x="2560637" y="3284517"/>
            <a:ext cx="228600" cy="273497"/>
          </a:xfrm>
          <a:prstGeom prst="rightArrow">
            <a:avLst/>
          </a:prstGeom>
          <a:solidFill>
            <a:schemeClr val="accent6"/>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2408237" y="4792662"/>
            <a:ext cx="114300" cy="1470045"/>
          </a:xfrm>
          <a:prstGeom prst="rect">
            <a:avLst/>
          </a:prstGeom>
          <a:solidFill>
            <a:schemeClr val="accent6"/>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900" dirty="0" smtClean="0">
                <a:gradFill>
                  <a:gsLst>
                    <a:gs pos="0">
                      <a:srgbClr val="FFFFFF"/>
                    </a:gs>
                    <a:gs pos="100000">
                      <a:srgbClr val="FFFFFF"/>
                    </a:gs>
                  </a:gsLst>
                  <a:lin ang="5400000" scaled="0"/>
                </a:gradFill>
              </a:rPr>
              <a:t>Activity</a:t>
            </a:r>
            <a:endParaRPr lang="en-US" sz="900" dirty="0">
              <a:gradFill>
                <a:gsLst>
                  <a:gs pos="0">
                    <a:srgbClr val="FFFFFF"/>
                  </a:gs>
                  <a:gs pos="100000">
                    <a:srgbClr val="FFFFFF"/>
                  </a:gs>
                </a:gsLst>
                <a:lin ang="5400000" scaled="0"/>
              </a:gradFill>
            </a:endParaRPr>
          </a:p>
        </p:txBody>
      </p:sp>
      <p:sp>
        <p:nvSpPr>
          <p:cNvPr id="12" name="Right Arrow 11"/>
          <p:cNvSpPr/>
          <p:nvPr/>
        </p:nvSpPr>
        <p:spPr bwMode="auto">
          <a:xfrm>
            <a:off x="2560637" y="5364162"/>
            <a:ext cx="228600" cy="273497"/>
          </a:xfrm>
          <a:prstGeom prst="rightArrow">
            <a:avLst/>
          </a:prstGeom>
          <a:solidFill>
            <a:schemeClr val="accent6"/>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1265237" y="1299611"/>
            <a:ext cx="193606" cy="5649886"/>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100" dirty="0">
              <a:solidFill>
                <a:srgbClr val="505050"/>
              </a:solidFill>
            </a:endParaRPr>
          </a:p>
        </p:txBody>
      </p:sp>
      <p:sp>
        <p:nvSpPr>
          <p:cNvPr id="15" name="Right Arrow 14"/>
          <p:cNvSpPr/>
          <p:nvPr/>
        </p:nvSpPr>
        <p:spPr bwMode="auto">
          <a:xfrm>
            <a:off x="1389450" y="4138369"/>
            <a:ext cx="228600" cy="273497"/>
          </a:xfrm>
          <a:prstGeom prst="rightArrow">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7" name="Picture 16"/>
          <p:cNvPicPr>
            <a:picLocks noChangeAspect="1"/>
          </p:cNvPicPr>
          <p:nvPr/>
        </p:nvPicPr>
        <p:blipFill>
          <a:blip r:embed="rId3"/>
          <a:stretch>
            <a:fillRect/>
          </a:stretch>
        </p:blipFill>
        <p:spPr>
          <a:xfrm rot="21261009">
            <a:off x="8081566" y="716823"/>
            <a:ext cx="3981967" cy="1914525"/>
          </a:xfrm>
          <a:prstGeom prst="rect">
            <a:avLst/>
          </a:prstGeom>
          <a:ln>
            <a:noFill/>
          </a:ln>
          <a:effectLst>
            <a:outerShdw blurRad="190500" algn="tl" rotWithShape="0">
              <a:srgbClr val="000000">
                <a:alpha val="70000"/>
              </a:srgbClr>
            </a:outerShdw>
          </a:effectLst>
        </p:spPr>
      </p:pic>
      <p:sp>
        <p:nvSpPr>
          <p:cNvPr id="18" name="Rectangle 17"/>
          <p:cNvSpPr/>
          <p:nvPr/>
        </p:nvSpPr>
        <p:spPr bwMode="auto">
          <a:xfrm rot="21239517">
            <a:off x="8780362" y="1508660"/>
            <a:ext cx="1880889" cy="696394"/>
          </a:xfrm>
          <a:prstGeom prst="rect">
            <a:avLst/>
          </a:prstGeom>
          <a:noFill/>
          <a:ln w="60325">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44847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189037" y="1516062"/>
            <a:ext cx="10270241" cy="4732287"/>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Title 17"/>
          <p:cNvSpPr>
            <a:spLocks noGrp="1"/>
          </p:cNvSpPr>
          <p:nvPr>
            <p:ph type="title"/>
          </p:nvPr>
        </p:nvSpPr>
        <p:spPr>
          <a:xfrm>
            <a:off x="655637" y="296862"/>
            <a:ext cx="11932397" cy="621501"/>
          </a:xfrm>
        </p:spPr>
        <p:txBody>
          <a:bodyPr>
            <a:noAutofit/>
          </a:bodyPr>
          <a:lstStyle/>
          <a:p>
            <a:r>
              <a:rPr lang="en-US" dirty="0"/>
              <a:t>Step 4: Deploy </a:t>
            </a:r>
            <a:r>
              <a:rPr lang="en-US" dirty="0" smtClean="0"/>
              <a:t>&amp; Start</a:t>
            </a:r>
            <a:endParaRPr lang="en-US" dirty="0"/>
          </a:p>
        </p:txBody>
      </p:sp>
      <p:sp>
        <p:nvSpPr>
          <p:cNvPr id="5" name="Content Placeholder 2"/>
          <p:cNvSpPr>
            <a:spLocks noGrp="1"/>
          </p:cNvSpPr>
          <p:nvPr>
            <p:ph idx="4294967295"/>
          </p:nvPr>
        </p:nvSpPr>
        <p:spPr>
          <a:xfrm>
            <a:off x="1874837" y="1709227"/>
            <a:ext cx="7104799" cy="4539122"/>
          </a:xfrm>
          <a:prstGeom prst="rect">
            <a:avLst/>
          </a:prstGeom>
        </p:spPr>
        <p:txBody>
          <a:bodyPr>
            <a:normAutofit/>
          </a:bodyPr>
          <a:lstStyle/>
          <a:p>
            <a:pPr marL="0" indent="0">
              <a:buNone/>
            </a:pPr>
            <a:r>
              <a:rPr lang="en-US" sz="1836" dirty="0" smtClean="0">
                <a:solidFill>
                  <a:schemeClr val="accent6"/>
                </a:solidFill>
                <a:latin typeface="Lucida Console" panose="020B0609040504020204" pitchFamily="49" charset="0"/>
              </a:rPr>
              <a:t>// Deploy Table</a:t>
            </a:r>
          </a:p>
          <a:p>
            <a:pPr marL="0" indent="0">
              <a:buNone/>
            </a:pPr>
            <a:r>
              <a:rPr lang="en-US" sz="1836" dirty="0" smtClean="0">
                <a:solidFill>
                  <a:srgbClr val="0000FF"/>
                </a:solidFill>
                <a:latin typeface="Lucida Console" panose="020B0609040504020204" pitchFamily="49" charset="0"/>
              </a:rPr>
              <a:t>New-</a:t>
            </a:r>
            <a:r>
              <a:rPr lang="en-US" sz="1836" dirty="0" err="1" smtClean="0">
                <a:solidFill>
                  <a:srgbClr val="0000FF"/>
                </a:solidFill>
                <a:latin typeface="Lucida Console" panose="020B0609040504020204" pitchFamily="49" charset="0"/>
              </a:rPr>
              <a:t>AzureDataFactoryTable</a:t>
            </a:r>
            <a:r>
              <a:rPr lang="en-US" sz="1836" dirty="0" smtClean="0">
                <a:solidFill>
                  <a:prstClr val="black"/>
                </a:solidFill>
                <a:latin typeface="Lucida Console" panose="020B0609040504020204" pitchFamily="49" charset="0"/>
              </a:rPr>
              <a:t>  </a:t>
            </a:r>
            <a:r>
              <a:rPr lang="en-US" sz="1836" dirty="0">
                <a:solidFill>
                  <a:prstClr val="black"/>
                </a:solidFill>
                <a:latin typeface="Lucida Console" panose="020B0609040504020204" pitchFamily="49" charset="0"/>
              </a:rPr>
              <a:t/>
            </a:r>
            <a:br>
              <a:rPr lang="en-US" sz="1836" dirty="0">
                <a:solidFill>
                  <a:prstClr val="black"/>
                </a:solidFill>
                <a:latin typeface="Lucida Console" panose="020B0609040504020204" pitchFamily="49" charset="0"/>
              </a:rPr>
            </a:br>
            <a:r>
              <a:rPr lang="en-US" sz="1836" dirty="0" smtClean="0">
                <a:solidFill>
                  <a:srgbClr val="000080"/>
                </a:solidFill>
                <a:latin typeface="Lucida Console" panose="020B0609040504020204" pitchFamily="49" charset="0"/>
              </a:rPr>
              <a:t>-</a:t>
            </a:r>
            <a:r>
              <a:rPr lang="en-US" sz="1836" dirty="0" err="1" smtClean="0">
                <a:solidFill>
                  <a:srgbClr val="000080"/>
                </a:solidFill>
                <a:latin typeface="Lucida Console" panose="020B0609040504020204" pitchFamily="49" charset="0"/>
              </a:rPr>
              <a:t>DataFactory</a:t>
            </a:r>
            <a:r>
              <a:rPr lang="en-US" sz="1836" dirty="0" err="1" smtClean="0">
                <a:solidFill>
                  <a:srgbClr val="8B0000"/>
                </a:solidFill>
                <a:latin typeface="Lucida Console" panose="020B0609040504020204" pitchFamily="49" charset="0"/>
              </a:rPr>
              <a:t>“GameTelemetry</a:t>
            </a:r>
            <a:r>
              <a:rPr lang="en-US" sz="1836" dirty="0" smtClean="0">
                <a:solidFill>
                  <a:srgbClr val="8B0000"/>
                </a:solidFill>
                <a:latin typeface="Lucida Console" panose="020B0609040504020204" pitchFamily="49" charset="0"/>
              </a:rPr>
              <a:t>“</a:t>
            </a:r>
            <a:br>
              <a:rPr lang="en-US" sz="1836" dirty="0" smtClean="0">
                <a:solidFill>
                  <a:srgbClr val="8B0000"/>
                </a:solidFill>
                <a:latin typeface="Lucida Console" panose="020B0609040504020204" pitchFamily="49" charset="0"/>
              </a:rPr>
            </a:br>
            <a:r>
              <a:rPr lang="en-US" sz="1836" dirty="0" smtClean="0">
                <a:solidFill>
                  <a:srgbClr val="000080"/>
                </a:solidFill>
                <a:latin typeface="Lucida Console" panose="020B0609040504020204" pitchFamily="49" charset="0"/>
              </a:rPr>
              <a:t>-</a:t>
            </a:r>
            <a:r>
              <a:rPr lang="en-US" sz="1836" dirty="0">
                <a:solidFill>
                  <a:srgbClr val="000080"/>
                </a:solidFill>
                <a:latin typeface="Lucida Console" panose="020B0609040504020204" pitchFamily="49" charset="0"/>
              </a:rPr>
              <a:t>File</a:t>
            </a:r>
            <a:r>
              <a:rPr lang="en-US" sz="1836" dirty="0">
                <a:solidFill>
                  <a:prstClr val="black"/>
                </a:solidFill>
                <a:latin typeface="Lucida Console" panose="020B0609040504020204" pitchFamily="49" charset="0"/>
              </a:rPr>
              <a:t> </a:t>
            </a:r>
            <a:r>
              <a:rPr lang="en-US" sz="1836" dirty="0" err="1" smtClean="0">
                <a:solidFill>
                  <a:srgbClr val="8A2BE2"/>
                </a:solidFill>
                <a:latin typeface="Lucida Console" panose="020B0609040504020204" pitchFamily="49" charset="0"/>
              </a:rPr>
              <a:t>NewUserActivityPerRegion.json</a:t>
            </a:r>
            <a:r>
              <a:rPr lang="en-US" sz="1836" dirty="0" smtClean="0">
                <a:solidFill>
                  <a:srgbClr val="8A2BE2"/>
                </a:solidFill>
                <a:latin typeface="Lucida Console" panose="020B0609040504020204" pitchFamily="49" charset="0"/>
              </a:rPr>
              <a:t> </a:t>
            </a:r>
            <a:endParaRPr lang="en-US" sz="1836" dirty="0">
              <a:solidFill>
                <a:srgbClr val="8A2BE2"/>
              </a:solidFill>
              <a:latin typeface="Lucida Console" panose="020B0609040504020204" pitchFamily="49" charset="0"/>
            </a:endParaRPr>
          </a:p>
          <a:p>
            <a:pPr marL="0" indent="0">
              <a:buNone/>
            </a:pPr>
            <a:endParaRPr lang="en-US" sz="1800" dirty="0" smtClean="0">
              <a:solidFill>
                <a:schemeClr val="accent6"/>
              </a:solidFill>
              <a:latin typeface="Lucida Console" panose="020B0609040504020204" pitchFamily="49" charset="0"/>
            </a:endParaRPr>
          </a:p>
          <a:p>
            <a:pPr marL="0" indent="0">
              <a:buNone/>
            </a:pPr>
            <a:r>
              <a:rPr lang="en-US" sz="1800" dirty="0" smtClean="0">
                <a:solidFill>
                  <a:schemeClr val="accent6"/>
                </a:solidFill>
                <a:latin typeface="Lucida Console" panose="020B0609040504020204" pitchFamily="49" charset="0"/>
              </a:rPr>
              <a:t>// </a:t>
            </a:r>
            <a:r>
              <a:rPr lang="en-US" sz="1800" dirty="0">
                <a:solidFill>
                  <a:schemeClr val="accent6"/>
                </a:solidFill>
                <a:latin typeface="Lucida Console" panose="020B0609040504020204" pitchFamily="49" charset="0"/>
              </a:rPr>
              <a:t>Deploy </a:t>
            </a:r>
            <a:r>
              <a:rPr lang="en-US" sz="1800" dirty="0" smtClean="0">
                <a:solidFill>
                  <a:schemeClr val="accent6"/>
                </a:solidFill>
                <a:latin typeface="Lucida Console" panose="020B0609040504020204" pitchFamily="49" charset="0"/>
              </a:rPr>
              <a:t>Pipeline</a:t>
            </a:r>
            <a:endParaRPr lang="en-US" sz="1800" dirty="0">
              <a:solidFill>
                <a:schemeClr val="accent6"/>
              </a:solidFill>
              <a:latin typeface="Lucida Console" panose="020B0609040504020204" pitchFamily="49" charset="0"/>
            </a:endParaRPr>
          </a:p>
          <a:p>
            <a:pPr marL="0" indent="0">
              <a:buNone/>
            </a:pPr>
            <a:r>
              <a:rPr lang="en-US" sz="1800" dirty="0" smtClean="0">
                <a:solidFill>
                  <a:srgbClr val="0000FF"/>
                </a:solidFill>
                <a:latin typeface="Lucida Console" panose="020B0609040504020204" pitchFamily="49" charset="0"/>
              </a:rPr>
              <a:t>New-</a:t>
            </a:r>
            <a:r>
              <a:rPr lang="en-US" sz="1800" dirty="0" err="1" smtClean="0">
                <a:solidFill>
                  <a:srgbClr val="0000FF"/>
                </a:solidFill>
                <a:latin typeface="Lucida Console" panose="020B0609040504020204" pitchFamily="49" charset="0"/>
              </a:rPr>
              <a:t>AzureDataFactoryPipeline</a:t>
            </a:r>
            <a:r>
              <a:rPr lang="en-US" sz="1800" dirty="0" smtClean="0">
                <a:solidFill>
                  <a:prstClr val="black"/>
                </a:solidFill>
                <a:latin typeface="Lucida Console" panose="020B0609040504020204" pitchFamily="49" charset="0"/>
              </a:rPr>
              <a:t>  </a:t>
            </a:r>
            <a:r>
              <a:rPr lang="en-US" sz="1800" dirty="0">
                <a:solidFill>
                  <a:prstClr val="black"/>
                </a:solidFill>
                <a:latin typeface="Lucida Console" panose="020B0609040504020204" pitchFamily="49" charset="0"/>
              </a:rPr>
              <a:t/>
            </a:r>
            <a:br>
              <a:rPr lang="en-US" sz="1800" dirty="0">
                <a:solidFill>
                  <a:prstClr val="black"/>
                </a:solidFill>
                <a:latin typeface="Lucida Console" panose="020B0609040504020204" pitchFamily="49" charset="0"/>
              </a:rPr>
            </a:br>
            <a:r>
              <a:rPr lang="en-US" sz="1800" dirty="0">
                <a:solidFill>
                  <a:srgbClr val="000080"/>
                </a:solidFill>
                <a:latin typeface="Lucida Console" panose="020B0609040504020204" pitchFamily="49" charset="0"/>
              </a:rPr>
              <a:t>-</a:t>
            </a:r>
            <a:r>
              <a:rPr lang="en-US" sz="1800" dirty="0" err="1" smtClean="0">
                <a:solidFill>
                  <a:srgbClr val="000080"/>
                </a:solidFill>
                <a:latin typeface="Lucida Console" panose="020B0609040504020204" pitchFamily="49" charset="0"/>
              </a:rPr>
              <a:t>DataFactory</a:t>
            </a:r>
            <a:r>
              <a:rPr lang="en-US" sz="1800" dirty="0" smtClean="0">
                <a:solidFill>
                  <a:srgbClr val="000080"/>
                </a:solidFill>
                <a:latin typeface="Lucida Console" panose="020B0609040504020204" pitchFamily="49" charset="0"/>
              </a:rPr>
              <a:t> </a:t>
            </a:r>
            <a:r>
              <a:rPr lang="en-US" sz="1800" dirty="0" smtClean="0">
                <a:solidFill>
                  <a:srgbClr val="8B0000"/>
                </a:solidFill>
                <a:latin typeface="Lucida Console" panose="020B0609040504020204" pitchFamily="49" charset="0"/>
              </a:rPr>
              <a:t>“</a:t>
            </a:r>
            <a:r>
              <a:rPr lang="en-US" sz="1800" dirty="0" err="1" smtClean="0">
                <a:solidFill>
                  <a:srgbClr val="8B0000"/>
                </a:solidFill>
                <a:latin typeface="Lucida Console" panose="020B0609040504020204" pitchFamily="49" charset="0"/>
              </a:rPr>
              <a:t>GameTelemetry</a:t>
            </a:r>
            <a:r>
              <a:rPr lang="en-US" sz="1800" dirty="0">
                <a:solidFill>
                  <a:srgbClr val="8B0000"/>
                </a:solidFill>
                <a:latin typeface="Lucida Console" panose="020B0609040504020204" pitchFamily="49" charset="0"/>
              </a:rPr>
              <a:t>“</a:t>
            </a:r>
            <a:br>
              <a:rPr lang="en-US" sz="1800" dirty="0">
                <a:solidFill>
                  <a:srgbClr val="8B0000"/>
                </a:solidFill>
                <a:latin typeface="Lucida Console" panose="020B0609040504020204" pitchFamily="49" charset="0"/>
              </a:rPr>
            </a:br>
            <a:r>
              <a:rPr lang="en-US" sz="1800" dirty="0">
                <a:solidFill>
                  <a:srgbClr val="000080"/>
                </a:solidFill>
                <a:latin typeface="Lucida Console" panose="020B0609040504020204" pitchFamily="49" charset="0"/>
              </a:rPr>
              <a:t>-File</a:t>
            </a:r>
            <a:r>
              <a:rPr lang="en-US" sz="1800" dirty="0">
                <a:solidFill>
                  <a:prstClr val="black"/>
                </a:solidFill>
                <a:latin typeface="Lucida Console" panose="020B0609040504020204" pitchFamily="49" charset="0"/>
              </a:rPr>
              <a:t> </a:t>
            </a:r>
            <a:r>
              <a:rPr lang="en-US" sz="1800" dirty="0" err="1" smtClean="0">
                <a:solidFill>
                  <a:srgbClr val="8A2BE2"/>
                </a:solidFill>
                <a:latin typeface="Lucida Console" panose="020B0609040504020204" pitchFamily="49" charset="0"/>
              </a:rPr>
              <a:t>NewUserTelemetryPipeline.json</a:t>
            </a:r>
            <a:r>
              <a:rPr lang="en-US" sz="1800" dirty="0" smtClean="0">
                <a:solidFill>
                  <a:srgbClr val="8A2BE2"/>
                </a:solidFill>
                <a:latin typeface="Lucida Console" panose="020B0609040504020204" pitchFamily="49" charset="0"/>
              </a:rPr>
              <a:t> </a:t>
            </a:r>
            <a:endParaRPr lang="en-US" sz="1800" dirty="0">
              <a:solidFill>
                <a:srgbClr val="8A2BE2"/>
              </a:solidFill>
              <a:latin typeface="Lucida Console" panose="020B0609040504020204" pitchFamily="49" charset="0"/>
            </a:endParaRPr>
          </a:p>
          <a:p>
            <a:pPr marL="0" indent="0">
              <a:buNone/>
            </a:pPr>
            <a:endParaRPr lang="en-US" sz="1800" dirty="0" smtClean="0">
              <a:solidFill>
                <a:schemeClr val="accent6"/>
              </a:solidFill>
              <a:latin typeface="Lucida Console" panose="020B0609040504020204" pitchFamily="49" charset="0"/>
            </a:endParaRPr>
          </a:p>
          <a:p>
            <a:pPr marL="0" indent="0">
              <a:buNone/>
            </a:pPr>
            <a:r>
              <a:rPr lang="en-US" sz="1800" dirty="0" smtClean="0">
                <a:solidFill>
                  <a:schemeClr val="accent6"/>
                </a:solidFill>
                <a:latin typeface="Lucida Console" panose="020B0609040504020204" pitchFamily="49" charset="0"/>
              </a:rPr>
              <a:t>// Start Pipeline</a:t>
            </a:r>
            <a:endParaRPr lang="en-US" sz="1800" dirty="0">
              <a:solidFill>
                <a:schemeClr val="accent6"/>
              </a:solidFill>
              <a:latin typeface="Lucida Console" panose="020B0609040504020204" pitchFamily="49" charset="0"/>
            </a:endParaRPr>
          </a:p>
          <a:p>
            <a:pPr marL="0" indent="0">
              <a:buNone/>
            </a:pPr>
            <a:r>
              <a:rPr lang="en-US" sz="1800" dirty="0" smtClean="0">
                <a:solidFill>
                  <a:srgbClr val="0000FF"/>
                </a:solidFill>
                <a:latin typeface="Lucida Console" panose="020B0609040504020204" pitchFamily="49" charset="0"/>
              </a:rPr>
              <a:t>Set-</a:t>
            </a:r>
            <a:r>
              <a:rPr lang="en-US" sz="1800" dirty="0" err="1" smtClean="0">
                <a:solidFill>
                  <a:srgbClr val="0000FF"/>
                </a:solidFill>
                <a:latin typeface="Lucida Console" panose="020B0609040504020204" pitchFamily="49" charset="0"/>
              </a:rPr>
              <a:t>AzureDataFactoryPipelineActivePeriod</a:t>
            </a:r>
            <a:r>
              <a:rPr lang="en-US" sz="1800" dirty="0" smtClean="0">
                <a:solidFill>
                  <a:srgbClr val="0000FF"/>
                </a:solidFill>
                <a:latin typeface="Lucida Console" panose="020B0609040504020204" pitchFamily="49" charset="0"/>
              </a:rPr>
              <a:t>  </a:t>
            </a:r>
            <a:r>
              <a:rPr lang="en-US" sz="1800" dirty="0">
                <a:solidFill>
                  <a:prstClr val="black"/>
                </a:solidFill>
                <a:latin typeface="Lucida Console" panose="020B0609040504020204" pitchFamily="49" charset="0"/>
              </a:rPr>
              <a:t/>
            </a:r>
            <a:br>
              <a:rPr lang="en-US" sz="1800" dirty="0">
                <a:solidFill>
                  <a:prstClr val="black"/>
                </a:solidFill>
                <a:latin typeface="Lucida Console" panose="020B0609040504020204" pitchFamily="49" charset="0"/>
              </a:rPr>
            </a:br>
            <a:r>
              <a:rPr lang="en-US" sz="1800" dirty="0">
                <a:solidFill>
                  <a:srgbClr val="000080"/>
                </a:solidFill>
                <a:latin typeface="Lucida Console" panose="020B0609040504020204" pitchFamily="49" charset="0"/>
              </a:rPr>
              <a:t>-Name</a:t>
            </a:r>
            <a:r>
              <a:rPr lang="en-US" sz="1800" dirty="0">
                <a:solidFill>
                  <a:prstClr val="black"/>
                </a:solidFill>
                <a:latin typeface="Lucida Console" panose="020B0609040504020204" pitchFamily="49" charset="0"/>
              </a:rPr>
              <a:t> </a:t>
            </a:r>
            <a:r>
              <a:rPr lang="en-US" sz="1800" dirty="0" smtClean="0">
                <a:solidFill>
                  <a:srgbClr val="8B0000"/>
                </a:solidFill>
                <a:latin typeface="Lucida Console" panose="020B0609040504020204" pitchFamily="49" charset="0"/>
              </a:rPr>
              <a:t>“</a:t>
            </a:r>
            <a:r>
              <a:rPr lang="en-US" sz="1800" dirty="0" err="1" smtClean="0">
                <a:solidFill>
                  <a:srgbClr val="8B0000"/>
                </a:solidFill>
                <a:latin typeface="Lucida Console" panose="020B0609040504020204" pitchFamily="49" charset="0"/>
              </a:rPr>
              <a:t>NewUserTelemetryPipeline</a:t>
            </a:r>
            <a:r>
              <a:rPr lang="en-US" sz="1800" dirty="0" smtClean="0">
                <a:solidFill>
                  <a:srgbClr val="8B0000"/>
                </a:solidFill>
                <a:latin typeface="Lucida Console" panose="020B0609040504020204" pitchFamily="49" charset="0"/>
              </a:rPr>
              <a:t>“</a:t>
            </a:r>
            <a:r>
              <a:rPr lang="en-US" sz="1800" dirty="0">
                <a:solidFill>
                  <a:prstClr val="black"/>
                </a:solidFill>
                <a:latin typeface="Lucida Console" panose="020B0609040504020204" pitchFamily="49" charset="0"/>
              </a:rPr>
              <a:t/>
            </a:r>
            <a:br>
              <a:rPr lang="en-US" sz="1800" dirty="0">
                <a:solidFill>
                  <a:prstClr val="black"/>
                </a:solidFill>
                <a:latin typeface="Lucida Console" panose="020B0609040504020204" pitchFamily="49" charset="0"/>
              </a:rPr>
            </a:br>
            <a:r>
              <a:rPr lang="en-US" sz="1800" dirty="0">
                <a:solidFill>
                  <a:srgbClr val="000080"/>
                </a:solidFill>
                <a:latin typeface="Lucida Console" panose="020B0609040504020204" pitchFamily="49" charset="0"/>
              </a:rPr>
              <a:t>-</a:t>
            </a:r>
            <a:r>
              <a:rPr lang="en-US" sz="1800" dirty="0" err="1" smtClean="0">
                <a:solidFill>
                  <a:srgbClr val="000080"/>
                </a:solidFill>
                <a:latin typeface="Lucida Console" panose="020B0609040504020204" pitchFamily="49" charset="0"/>
              </a:rPr>
              <a:t>DataFactory</a:t>
            </a:r>
            <a:r>
              <a:rPr lang="en-US" sz="1800" dirty="0" smtClean="0">
                <a:solidFill>
                  <a:srgbClr val="000080"/>
                </a:solidFill>
                <a:latin typeface="Lucida Console" panose="020B0609040504020204" pitchFamily="49" charset="0"/>
              </a:rPr>
              <a:t> </a:t>
            </a:r>
            <a:r>
              <a:rPr lang="en-US" sz="1800" dirty="0" smtClean="0">
                <a:solidFill>
                  <a:srgbClr val="8B0000"/>
                </a:solidFill>
                <a:latin typeface="Lucida Console" panose="020B0609040504020204" pitchFamily="49" charset="0"/>
              </a:rPr>
              <a:t>“</a:t>
            </a:r>
            <a:r>
              <a:rPr lang="en-US" sz="1800" dirty="0" err="1" smtClean="0">
                <a:solidFill>
                  <a:srgbClr val="8B0000"/>
                </a:solidFill>
                <a:latin typeface="Lucida Console" panose="020B0609040504020204" pitchFamily="49" charset="0"/>
              </a:rPr>
              <a:t>GameTelemetry</a:t>
            </a:r>
            <a:r>
              <a:rPr lang="en-US" sz="1800" dirty="0">
                <a:solidFill>
                  <a:srgbClr val="8B0000"/>
                </a:solidFill>
                <a:latin typeface="Lucida Console" panose="020B0609040504020204" pitchFamily="49" charset="0"/>
              </a:rPr>
              <a:t>“</a:t>
            </a:r>
            <a:r>
              <a:rPr lang="en-US" sz="1800" dirty="0">
                <a:solidFill>
                  <a:srgbClr val="FF4500"/>
                </a:solidFill>
                <a:latin typeface="Lucida Console" panose="020B0609040504020204" pitchFamily="49" charset="0"/>
              </a:rPr>
              <a:t/>
            </a:r>
            <a:br>
              <a:rPr lang="en-US" sz="1800" dirty="0">
                <a:solidFill>
                  <a:srgbClr val="FF4500"/>
                </a:solidFill>
                <a:latin typeface="Lucida Console" panose="020B0609040504020204" pitchFamily="49" charset="0"/>
              </a:rPr>
            </a:br>
            <a:r>
              <a:rPr lang="en-US" sz="1800" dirty="0">
                <a:solidFill>
                  <a:srgbClr val="000080"/>
                </a:solidFill>
                <a:latin typeface="Lucida Console" panose="020B0609040504020204" pitchFamily="49" charset="0"/>
              </a:rPr>
              <a:t>-</a:t>
            </a:r>
            <a:r>
              <a:rPr lang="en-US" sz="1800" dirty="0" err="1">
                <a:solidFill>
                  <a:srgbClr val="000080"/>
                </a:solidFill>
                <a:latin typeface="Lucida Console" panose="020B0609040504020204" pitchFamily="49" charset="0"/>
              </a:rPr>
              <a:t>StartTime</a:t>
            </a:r>
            <a:r>
              <a:rPr lang="en-US" sz="1800" dirty="0">
                <a:solidFill>
                  <a:prstClr val="black"/>
                </a:solidFill>
                <a:latin typeface="Lucida Console" panose="020B0609040504020204" pitchFamily="49" charset="0"/>
              </a:rPr>
              <a:t> </a:t>
            </a:r>
            <a:r>
              <a:rPr lang="en-US" sz="1800" dirty="0" smtClean="0">
                <a:solidFill>
                  <a:srgbClr val="8A2BE2"/>
                </a:solidFill>
                <a:latin typeface="Lucida Console" panose="020B0609040504020204" pitchFamily="49" charset="0"/>
              </a:rPr>
              <a:t>10/29/2014 </a:t>
            </a:r>
            <a:r>
              <a:rPr lang="en-US" sz="1800" dirty="0">
                <a:solidFill>
                  <a:srgbClr val="8A2BE2"/>
                </a:solidFill>
                <a:latin typeface="Lucida Console" panose="020B0609040504020204" pitchFamily="49" charset="0"/>
              </a:rPr>
              <a:t>12:00:00  </a:t>
            </a:r>
          </a:p>
          <a:p>
            <a:pPr marL="0" indent="0">
              <a:buNone/>
            </a:pPr>
            <a:endParaRPr lang="en-US" sz="1632" dirty="0">
              <a:solidFill>
                <a:srgbClr val="0000FF"/>
              </a:solidFill>
              <a:latin typeface="Lucida Console" panose="020B0609040504020204" pitchFamily="49" charset="0"/>
            </a:endParaRPr>
          </a:p>
        </p:txBody>
      </p:sp>
    </p:spTree>
    <p:extLst>
      <p:ext uri="{BB962C8B-B14F-4D97-AF65-F5344CB8AC3E}">
        <p14:creationId xmlns:p14="http://schemas.microsoft.com/office/powerpoint/2010/main" val="3550027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459984"/>
            <a:ext cx="11887200" cy="3533275"/>
          </a:xfrm>
        </p:spPr>
        <p:txBody>
          <a:bodyPr/>
          <a:lstStyle/>
          <a:p>
            <a:r>
              <a:rPr lang="en-US" sz="2800" dirty="0" smtClean="0"/>
              <a:t>A Slice is a logical, time-based partition of a dataset </a:t>
            </a:r>
          </a:p>
          <a:p>
            <a:r>
              <a:rPr lang="en-US" sz="2800" dirty="0" smtClean="0"/>
              <a:t>Defined as a property in the dataset definition:</a:t>
            </a:r>
          </a:p>
          <a:p>
            <a:pPr marL="0" indent="0">
              <a:buNone/>
            </a:pPr>
            <a:endParaRPr lang="en-US" dirty="0" smtClean="0"/>
          </a:p>
          <a:p>
            <a:endParaRPr lang="en-US" sz="2800" dirty="0" smtClean="0"/>
          </a:p>
          <a:p>
            <a:r>
              <a:rPr lang="en-US" sz="2800" dirty="0" smtClean="0"/>
              <a:t>Each run of an Activity produces/changes the data in one` slice/partition of a Table</a:t>
            </a:r>
          </a:p>
          <a:p>
            <a:pPr marL="0" indent="0">
              <a:buNone/>
            </a:pPr>
            <a:endParaRPr lang="en-US" sz="2800" dirty="0"/>
          </a:p>
        </p:txBody>
      </p:sp>
      <p:sp>
        <p:nvSpPr>
          <p:cNvPr id="3" name="Title 2"/>
          <p:cNvSpPr>
            <a:spLocks noGrp="1"/>
          </p:cNvSpPr>
          <p:nvPr>
            <p:ph type="title"/>
          </p:nvPr>
        </p:nvSpPr>
        <p:spPr/>
        <p:txBody>
          <a:bodyPr/>
          <a:lstStyle/>
          <a:p>
            <a:r>
              <a:rPr lang="en-US" smtClean="0"/>
              <a:t>Incremental Data Production</a:t>
            </a:r>
            <a:endParaRPr lang="en-US"/>
          </a:p>
        </p:txBody>
      </p:sp>
      <p:sp>
        <p:nvSpPr>
          <p:cNvPr id="4" name="Rectangle 3"/>
          <p:cNvSpPr/>
          <p:nvPr/>
        </p:nvSpPr>
        <p:spPr bwMode="auto">
          <a:xfrm>
            <a:off x="854074" y="2582862"/>
            <a:ext cx="11049000" cy="685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2400" dirty="0">
                <a:solidFill>
                  <a:srgbClr val="505050"/>
                </a:solidFill>
              </a:rPr>
              <a:t>"availability</a:t>
            </a:r>
            <a:r>
              <a:rPr lang="en-US" sz="2400" dirty="0" smtClean="0">
                <a:solidFill>
                  <a:srgbClr val="505050"/>
                </a:solidFill>
              </a:rPr>
              <a:t>": { </a:t>
            </a:r>
            <a:r>
              <a:rPr lang="en-US" sz="2400" dirty="0">
                <a:solidFill>
                  <a:srgbClr val="505050"/>
                </a:solidFill>
              </a:rPr>
              <a:t>"frequency": "Day</a:t>
            </a:r>
            <a:r>
              <a:rPr lang="en-US" sz="2400" dirty="0" smtClean="0">
                <a:solidFill>
                  <a:srgbClr val="505050"/>
                </a:solidFill>
              </a:rPr>
              <a:t>", interval</a:t>
            </a:r>
            <a:r>
              <a:rPr lang="en-US" sz="2400" dirty="0">
                <a:solidFill>
                  <a:srgbClr val="505050"/>
                </a:solidFill>
              </a:rPr>
              <a:t>": </a:t>
            </a:r>
            <a:r>
              <a:rPr lang="en-US" sz="2400" dirty="0" smtClean="0">
                <a:solidFill>
                  <a:srgbClr val="505050"/>
                </a:solidFill>
              </a:rPr>
              <a:t>1</a:t>
            </a:r>
            <a:r>
              <a:rPr lang="en-US" sz="2400" dirty="0">
                <a:solidFill>
                  <a:srgbClr val="505050"/>
                </a:solidFill>
              </a:rPr>
              <a:t> </a:t>
            </a:r>
            <a:r>
              <a:rPr lang="en-US" sz="2400" dirty="0" smtClean="0">
                <a:solidFill>
                  <a:srgbClr val="505050"/>
                </a:solidFill>
              </a:rPr>
              <a:t>}</a:t>
            </a:r>
            <a:endParaRPr lang="en-US" sz="2400" dirty="0">
              <a:solidFill>
                <a:srgbClr val="505050"/>
              </a:solidFill>
            </a:endParaRPr>
          </a:p>
          <a:p>
            <a:pPr algn="ctr" defTabSz="932472" fontAlgn="base">
              <a:lnSpc>
                <a:spcPct val="90000"/>
              </a:lnSpc>
              <a:spcBef>
                <a:spcPct val="0"/>
              </a:spcBef>
              <a:spcAft>
                <a:spcPct val="0"/>
              </a:spcAft>
            </a:pPr>
            <a:endParaRPr lang="en-US" sz="2400" dirty="0" err="1" smtClean="0">
              <a:solidFill>
                <a:srgbClr val="505050"/>
              </a:solidFill>
              <a:ea typeface="Segoe UI" pitchFamily="34" charset="0"/>
              <a:cs typeface="Segoe UI" pitchFamily="34" charset="0"/>
            </a:endParaRPr>
          </a:p>
        </p:txBody>
      </p:sp>
      <p:sp>
        <p:nvSpPr>
          <p:cNvPr id="5" name="Rectangle 4"/>
          <p:cNvSpPr/>
          <p:nvPr/>
        </p:nvSpPr>
        <p:spPr bwMode="auto">
          <a:xfrm>
            <a:off x="2839059" y="4335462"/>
            <a:ext cx="5703919" cy="238589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a:xfrm>
            <a:off x="5723579" y="4488833"/>
            <a:ext cx="962732" cy="304800"/>
          </a:xfrm>
          <a:prstGeom prst="rect">
            <a:avLst/>
          </a:prstGeom>
          <a:noFill/>
          <a:ln w="12700" cap="flat" cmpd="sng" algn="ctr">
            <a:noFill/>
            <a:prstDash val="solid"/>
            <a:miter lim="800000"/>
          </a:ln>
          <a:effectLst/>
        </p:spPr>
        <p:txBody>
          <a:bodyPr rtlCol="0" anchor="ctr"/>
          <a:lstStyle/>
          <a:p>
            <a:pPr algn="ctr" defTabSz="914400">
              <a:defRPr/>
            </a:pPr>
            <a:r>
              <a:rPr lang="en-US" sz="1600" kern="0" dirty="0" smtClean="0">
                <a:solidFill>
                  <a:srgbClr val="00B050"/>
                </a:solidFill>
                <a:latin typeface="Calibri" panose="020F0502020204030204"/>
              </a:rPr>
              <a:t>Hourly</a:t>
            </a:r>
          </a:p>
        </p:txBody>
      </p:sp>
      <p:sp>
        <p:nvSpPr>
          <p:cNvPr id="10" name="Rectangle 9"/>
          <p:cNvSpPr/>
          <p:nvPr/>
        </p:nvSpPr>
        <p:spPr>
          <a:xfrm>
            <a:off x="5996156" y="4843766"/>
            <a:ext cx="627839" cy="304800"/>
          </a:xfrm>
          <a:prstGeom prst="rect">
            <a:avLst/>
          </a:prstGeom>
          <a:noFill/>
          <a:ln w="12700" cap="flat" cmpd="sng" algn="ctr">
            <a:noFill/>
            <a:prstDash val="solid"/>
            <a:miter lim="800000"/>
          </a:ln>
          <a:effectLst/>
        </p:spPr>
        <p:txBody>
          <a:bodyPr rtlCol="0" anchor="ctr"/>
          <a:lstStyle/>
          <a:p>
            <a:pPr algn="ctr" defTabSz="914400">
              <a:defRPr/>
            </a:pPr>
            <a:r>
              <a:rPr lang="en-US" sz="1600" kern="0" dirty="0" smtClean="0">
                <a:solidFill>
                  <a:prstClr val="black"/>
                </a:solidFill>
                <a:latin typeface="Calibri" panose="020F0502020204030204"/>
              </a:rPr>
              <a:t>12-1</a:t>
            </a:r>
          </a:p>
        </p:txBody>
      </p:sp>
      <p:sp>
        <p:nvSpPr>
          <p:cNvPr id="11" name="Rectangle 10"/>
          <p:cNvSpPr/>
          <p:nvPr/>
        </p:nvSpPr>
        <p:spPr>
          <a:xfrm>
            <a:off x="5996156" y="5174577"/>
            <a:ext cx="627839" cy="304800"/>
          </a:xfrm>
          <a:prstGeom prst="rect">
            <a:avLst/>
          </a:prstGeom>
          <a:noFill/>
          <a:ln w="12700" cap="flat" cmpd="sng" algn="ctr">
            <a:noFill/>
            <a:prstDash val="solid"/>
            <a:miter lim="800000"/>
          </a:ln>
          <a:effectLst/>
        </p:spPr>
        <p:txBody>
          <a:bodyPr rtlCol="0" anchor="ctr"/>
          <a:lstStyle/>
          <a:p>
            <a:pPr algn="ctr" defTabSz="914400">
              <a:defRPr/>
            </a:pPr>
            <a:r>
              <a:rPr lang="en-US" sz="1600" kern="0" dirty="0" smtClean="0">
                <a:solidFill>
                  <a:prstClr val="black"/>
                </a:solidFill>
                <a:latin typeface="Calibri" panose="020F0502020204030204"/>
              </a:rPr>
              <a:t>1-2</a:t>
            </a:r>
          </a:p>
        </p:txBody>
      </p:sp>
      <p:sp>
        <p:nvSpPr>
          <p:cNvPr id="12" name="Rectangle 11"/>
          <p:cNvSpPr/>
          <p:nvPr/>
        </p:nvSpPr>
        <p:spPr>
          <a:xfrm>
            <a:off x="6007675" y="5495013"/>
            <a:ext cx="627839" cy="304800"/>
          </a:xfrm>
          <a:prstGeom prst="rect">
            <a:avLst/>
          </a:prstGeom>
          <a:noFill/>
          <a:ln w="12700" cap="flat" cmpd="sng" algn="ctr">
            <a:noFill/>
            <a:prstDash val="solid"/>
            <a:miter lim="800000"/>
          </a:ln>
          <a:effectLst/>
        </p:spPr>
        <p:txBody>
          <a:bodyPr rtlCol="0" anchor="ctr"/>
          <a:lstStyle/>
          <a:p>
            <a:pPr algn="ctr" defTabSz="914400">
              <a:defRPr/>
            </a:pPr>
            <a:r>
              <a:rPr lang="en-US" sz="1600" kern="0" dirty="0" smtClean="0">
                <a:solidFill>
                  <a:prstClr val="black"/>
                </a:solidFill>
                <a:latin typeface="Calibri" panose="020F0502020204030204"/>
              </a:rPr>
              <a:t>2-3</a:t>
            </a:r>
          </a:p>
        </p:txBody>
      </p:sp>
      <p:grpSp>
        <p:nvGrpSpPr>
          <p:cNvPr id="13" name="Group 12"/>
          <p:cNvGrpSpPr/>
          <p:nvPr/>
        </p:nvGrpSpPr>
        <p:grpSpPr>
          <a:xfrm>
            <a:off x="6698235" y="4477320"/>
            <a:ext cx="1682209" cy="2133600"/>
            <a:chOff x="6675437" y="1082568"/>
            <a:chExt cx="1682209" cy="2133600"/>
          </a:xfrm>
        </p:grpSpPr>
        <p:grpSp>
          <p:nvGrpSpPr>
            <p:cNvPr id="14" name="Group 13"/>
            <p:cNvGrpSpPr/>
            <p:nvPr/>
          </p:nvGrpSpPr>
          <p:grpSpPr>
            <a:xfrm>
              <a:off x="6675437" y="1082568"/>
              <a:ext cx="1682209" cy="2133600"/>
              <a:chOff x="346918" y="1058862"/>
              <a:chExt cx="1682209" cy="2133600"/>
            </a:xfrm>
          </p:grpSpPr>
          <p:sp>
            <p:nvSpPr>
              <p:cNvPr id="16" name="Rectangle 15"/>
              <p:cNvSpPr/>
              <p:nvPr/>
            </p:nvSpPr>
            <p:spPr>
              <a:xfrm>
                <a:off x="350837" y="1058862"/>
                <a:ext cx="1676400" cy="2133600"/>
              </a:xfrm>
              <a:prstGeom prst="rect">
                <a:avLst/>
              </a:prstGeom>
              <a:no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black"/>
                  </a:solidFill>
                  <a:latin typeface="Calibri" panose="020F0502020204030204"/>
                </a:endParaRPr>
              </a:p>
            </p:txBody>
          </p:sp>
          <p:sp>
            <p:nvSpPr>
              <p:cNvPr id="17" name="Rectangle 16"/>
              <p:cNvSpPr/>
              <p:nvPr/>
            </p:nvSpPr>
            <p:spPr>
              <a:xfrm>
                <a:off x="350837" y="1058862"/>
                <a:ext cx="1676400" cy="30480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smtClean="0">
                    <a:solidFill>
                      <a:prstClr val="black"/>
                    </a:solidFill>
                    <a:latin typeface="Calibri" panose="020F0502020204030204"/>
                  </a:rPr>
                  <a:t>GameUsage</a:t>
                </a:r>
              </a:p>
            </p:txBody>
          </p:sp>
          <p:cxnSp>
            <p:nvCxnSpPr>
              <p:cNvPr id="18" name="Straight Connector 17"/>
              <p:cNvCxnSpPr/>
              <p:nvPr/>
            </p:nvCxnSpPr>
            <p:spPr>
              <a:xfrm>
                <a:off x="427037" y="1363662"/>
                <a:ext cx="0" cy="1828800"/>
              </a:xfrm>
              <a:prstGeom prst="line">
                <a:avLst/>
              </a:prstGeom>
              <a:noFill/>
              <a:ln w="6350" cap="flat" cmpd="sng" algn="ctr">
                <a:solidFill>
                  <a:srgbClr val="5B9BD5"/>
                </a:solidFill>
                <a:prstDash val="solid"/>
                <a:miter lim="800000"/>
              </a:ln>
              <a:effectLst/>
            </p:spPr>
          </p:cxnSp>
          <p:cxnSp>
            <p:nvCxnSpPr>
              <p:cNvPr id="19" name="Straight Connector 18"/>
              <p:cNvCxnSpPr/>
              <p:nvPr/>
            </p:nvCxnSpPr>
            <p:spPr>
              <a:xfrm>
                <a:off x="579437" y="1363662"/>
                <a:ext cx="0" cy="1828800"/>
              </a:xfrm>
              <a:prstGeom prst="line">
                <a:avLst/>
              </a:prstGeom>
              <a:noFill/>
              <a:ln w="6350" cap="flat" cmpd="sng" algn="ctr">
                <a:solidFill>
                  <a:srgbClr val="5B9BD5"/>
                </a:solidFill>
                <a:prstDash val="solid"/>
                <a:miter lim="800000"/>
              </a:ln>
              <a:effectLst/>
            </p:spPr>
          </p:cxnSp>
          <p:cxnSp>
            <p:nvCxnSpPr>
              <p:cNvPr id="20" name="Straight Connector 19"/>
              <p:cNvCxnSpPr/>
              <p:nvPr/>
            </p:nvCxnSpPr>
            <p:spPr>
              <a:xfrm>
                <a:off x="734100" y="1363662"/>
                <a:ext cx="0" cy="1828800"/>
              </a:xfrm>
              <a:prstGeom prst="line">
                <a:avLst/>
              </a:prstGeom>
              <a:noFill/>
              <a:ln w="6350" cap="flat" cmpd="sng" algn="ctr">
                <a:solidFill>
                  <a:srgbClr val="5B9BD5"/>
                </a:solidFill>
                <a:prstDash val="solid"/>
                <a:miter lim="800000"/>
              </a:ln>
              <a:effectLst/>
            </p:spPr>
          </p:cxnSp>
          <p:cxnSp>
            <p:nvCxnSpPr>
              <p:cNvPr id="21" name="Straight Connector 20"/>
              <p:cNvCxnSpPr/>
              <p:nvPr/>
            </p:nvCxnSpPr>
            <p:spPr>
              <a:xfrm>
                <a:off x="886500" y="1363662"/>
                <a:ext cx="0" cy="1828800"/>
              </a:xfrm>
              <a:prstGeom prst="line">
                <a:avLst/>
              </a:prstGeom>
              <a:noFill/>
              <a:ln w="6350" cap="flat" cmpd="sng" algn="ctr">
                <a:solidFill>
                  <a:srgbClr val="5B9BD5"/>
                </a:solidFill>
                <a:prstDash val="solid"/>
                <a:miter lim="800000"/>
              </a:ln>
              <a:effectLst/>
            </p:spPr>
          </p:cxnSp>
          <p:cxnSp>
            <p:nvCxnSpPr>
              <p:cNvPr id="22" name="Straight Connector 21"/>
              <p:cNvCxnSpPr/>
              <p:nvPr/>
            </p:nvCxnSpPr>
            <p:spPr>
              <a:xfrm>
                <a:off x="1038900" y="1363662"/>
                <a:ext cx="0" cy="1828800"/>
              </a:xfrm>
              <a:prstGeom prst="line">
                <a:avLst/>
              </a:prstGeom>
              <a:noFill/>
              <a:ln w="6350" cap="flat" cmpd="sng" algn="ctr">
                <a:solidFill>
                  <a:srgbClr val="5B9BD5"/>
                </a:solidFill>
                <a:prstDash val="solid"/>
                <a:miter lim="800000"/>
              </a:ln>
              <a:effectLst/>
            </p:spPr>
          </p:cxnSp>
          <p:cxnSp>
            <p:nvCxnSpPr>
              <p:cNvPr id="23" name="Straight Connector 22"/>
              <p:cNvCxnSpPr/>
              <p:nvPr/>
            </p:nvCxnSpPr>
            <p:spPr>
              <a:xfrm>
                <a:off x="1215281" y="1363662"/>
                <a:ext cx="0" cy="1828800"/>
              </a:xfrm>
              <a:prstGeom prst="line">
                <a:avLst/>
              </a:prstGeom>
              <a:noFill/>
              <a:ln w="6350" cap="flat" cmpd="sng" algn="ctr">
                <a:solidFill>
                  <a:srgbClr val="5B9BD5"/>
                </a:solidFill>
                <a:prstDash val="solid"/>
                <a:miter lim="800000"/>
              </a:ln>
              <a:effectLst/>
            </p:spPr>
          </p:cxnSp>
          <p:cxnSp>
            <p:nvCxnSpPr>
              <p:cNvPr id="24" name="Straight Connector 23"/>
              <p:cNvCxnSpPr/>
              <p:nvPr/>
            </p:nvCxnSpPr>
            <p:spPr>
              <a:xfrm>
                <a:off x="1367681" y="1363662"/>
                <a:ext cx="0" cy="1828800"/>
              </a:xfrm>
              <a:prstGeom prst="line">
                <a:avLst/>
              </a:prstGeom>
              <a:noFill/>
              <a:ln w="6350" cap="flat" cmpd="sng" algn="ctr">
                <a:solidFill>
                  <a:srgbClr val="5B9BD5"/>
                </a:solidFill>
                <a:prstDash val="solid"/>
                <a:miter lim="800000"/>
              </a:ln>
              <a:effectLst/>
            </p:spPr>
          </p:cxnSp>
          <p:cxnSp>
            <p:nvCxnSpPr>
              <p:cNvPr id="25" name="Straight Connector 24"/>
              <p:cNvCxnSpPr/>
              <p:nvPr/>
            </p:nvCxnSpPr>
            <p:spPr>
              <a:xfrm>
                <a:off x="1520081" y="1363662"/>
                <a:ext cx="0" cy="1828800"/>
              </a:xfrm>
              <a:prstGeom prst="line">
                <a:avLst/>
              </a:prstGeom>
              <a:noFill/>
              <a:ln w="6350" cap="flat" cmpd="sng" algn="ctr">
                <a:solidFill>
                  <a:srgbClr val="5B9BD5"/>
                </a:solidFill>
                <a:prstDash val="solid"/>
                <a:miter lim="800000"/>
              </a:ln>
              <a:effectLst/>
            </p:spPr>
          </p:cxnSp>
          <p:cxnSp>
            <p:nvCxnSpPr>
              <p:cNvPr id="26" name="Straight Connector 25"/>
              <p:cNvCxnSpPr/>
              <p:nvPr/>
            </p:nvCxnSpPr>
            <p:spPr>
              <a:xfrm>
                <a:off x="1681532" y="1363662"/>
                <a:ext cx="0" cy="1828800"/>
              </a:xfrm>
              <a:prstGeom prst="line">
                <a:avLst/>
              </a:prstGeom>
              <a:noFill/>
              <a:ln w="6350" cap="flat" cmpd="sng" algn="ctr">
                <a:solidFill>
                  <a:srgbClr val="5B9BD5"/>
                </a:solidFill>
                <a:prstDash val="solid"/>
                <a:miter lim="800000"/>
              </a:ln>
              <a:effectLst/>
            </p:spPr>
          </p:cxnSp>
          <p:cxnSp>
            <p:nvCxnSpPr>
              <p:cNvPr id="27" name="Straight Connector 26"/>
              <p:cNvCxnSpPr/>
              <p:nvPr/>
            </p:nvCxnSpPr>
            <p:spPr>
              <a:xfrm>
                <a:off x="1839064" y="1363662"/>
                <a:ext cx="0" cy="1828800"/>
              </a:xfrm>
              <a:prstGeom prst="line">
                <a:avLst/>
              </a:prstGeom>
              <a:noFill/>
              <a:ln w="6350" cap="flat" cmpd="sng" algn="ctr">
                <a:solidFill>
                  <a:srgbClr val="5B9BD5"/>
                </a:solidFill>
                <a:prstDash val="solid"/>
                <a:miter lim="800000"/>
              </a:ln>
              <a:effectLst/>
            </p:spPr>
          </p:cxnSp>
          <p:cxnSp>
            <p:nvCxnSpPr>
              <p:cNvPr id="28" name="Straight Connector 27"/>
              <p:cNvCxnSpPr/>
              <p:nvPr/>
            </p:nvCxnSpPr>
            <p:spPr>
              <a:xfrm>
                <a:off x="350837" y="1516062"/>
                <a:ext cx="1676400" cy="0"/>
              </a:xfrm>
              <a:prstGeom prst="line">
                <a:avLst/>
              </a:prstGeom>
              <a:noFill/>
              <a:ln w="6350" cap="flat" cmpd="sng" algn="ctr">
                <a:solidFill>
                  <a:srgbClr val="5B9BD5"/>
                </a:solidFill>
                <a:prstDash val="solid"/>
                <a:miter lim="800000"/>
              </a:ln>
              <a:effectLst/>
            </p:spPr>
          </p:cxnSp>
          <p:cxnSp>
            <p:nvCxnSpPr>
              <p:cNvPr id="29" name="Straight Connector 28"/>
              <p:cNvCxnSpPr/>
              <p:nvPr/>
            </p:nvCxnSpPr>
            <p:spPr>
              <a:xfrm>
                <a:off x="350837" y="1668462"/>
                <a:ext cx="1676400" cy="0"/>
              </a:xfrm>
              <a:prstGeom prst="line">
                <a:avLst/>
              </a:prstGeom>
              <a:noFill/>
              <a:ln w="6350" cap="flat" cmpd="sng" algn="ctr">
                <a:solidFill>
                  <a:srgbClr val="5B9BD5"/>
                </a:solidFill>
                <a:prstDash val="solid"/>
                <a:miter lim="800000"/>
              </a:ln>
              <a:effectLst/>
            </p:spPr>
          </p:cxnSp>
          <p:cxnSp>
            <p:nvCxnSpPr>
              <p:cNvPr id="30" name="Straight Connector 29"/>
              <p:cNvCxnSpPr/>
              <p:nvPr/>
            </p:nvCxnSpPr>
            <p:spPr>
              <a:xfrm>
                <a:off x="346918" y="1832379"/>
                <a:ext cx="1676400" cy="0"/>
              </a:xfrm>
              <a:prstGeom prst="line">
                <a:avLst/>
              </a:prstGeom>
              <a:noFill/>
              <a:ln w="6350" cap="flat" cmpd="sng" algn="ctr">
                <a:solidFill>
                  <a:srgbClr val="5B9BD5"/>
                </a:solidFill>
                <a:prstDash val="solid"/>
                <a:miter lim="800000"/>
              </a:ln>
              <a:effectLst/>
            </p:spPr>
          </p:cxnSp>
          <p:cxnSp>
            <p:nvCxnSpPr>
              <p:cNvPr id="31" name="Straight Connector 30"/>
              <p:cNvCxnSpPr/>
              <p:nvPr/>
            </p:nvCxnSpPr>
            <p:spPr>
              <a:xfrm>
                <a:off x="352727" y="1985115"/>
                <a:ext cx="1676400" cy="0"/>
              </a:xfrm>
              <a:prstGeom prst="line">
                <a:avLst/>
              </a:prstGeom>
              <a:noFill/>
              <a:ln w="6350" cap="flat" cmpd="sng" algn="ctr">
                <a:solidFill>
                  <a:srgbClr val="5B9BD5"/>
                </a:solidFill>
                <a:prstDash val="solid"/>
                <a:miter lim="800000"/>
              </a:ln>
              <a:effectLst/>
            </p:spPr>
          </p:cxnSp>
          <p:cxnSp>
            <p:nvCxnSpPr>
              <p:cNvPr id="32" name="Straight Connector 31"/>
              <p:cNvCxnSpPr/>
              <p:nvPr/>
            </p:nvCxnSpPr>
            <p:spPr>
              <a:xfrm>
                <a:off x="352727" y="2137515"/>
                <a:ext cx="1676400" cy="0"/>
              </a:xfrm>
              <a:prstGeom prst="line">
                <a:avLst/>
              </a:prstGeom>
              <a:noFill/>
              <a:ln w="6350" cap="flat" cmpd="sng" algn="ctr">
                <a:solidFill>
                  <a:srgbClr val="5B9BD5"/>
                </a:solidFill>
                <a:prstDash val="solid"/>
                <a:miter lim="800000"/>
              </a:ln>
              <a:effectLst/>
            </p:spPr>
          </p:cxnSp>
          <p:cxnSp>
            <p:nvCxnSpPr>
              <p:cNvPr id="33" name="Straight Connector 32"/>
              <p:cNvCxnSpPr/>
              <p:nvPr/>
            </p:nvCxnSpPr>
            <p:spPr>
              <a:xfrm>
                <a:off x="350837" y="2303558"/>
                <a:ext cx="1676400" cy="0"/>
              </a:xfrm>
              <a:prstGeom prst="line">
                <a:avLst/>
              </a:prstGeom>
              <a:noFill/>
              <a:ln w="6350" cap="flat" cmpd="sng" algn="ctr">
                <a:solidFill>
                  <a:srgbClr val="5B9BD5"/>
                </a:solidFill>
                <a:prstDash val="solid"/>
                <a:miter lim="800000"/>
              </a:ln>
              <a:effectLst/>
            </p:spPr>
          </p:cxnSp>
          <p:cxnSp>
            <p:nvCxnSpPr>
              <p:cNvPr id="34" name="Straight Connector 33"/>
              <p:cNvCxnSpPr/>
              <p:nvPr/>
            </p:nvCxnSpPr>
            <p:spPr>
              <a:xfrm>
                <a:off x="346918" y="2489729"/>
                <a:ext cx="1676400" cy="0"/>
              </a:xfrm>
              <a:prstGeom prst="line">
                <a:avLst/>
              </a:prstGeom>
              <a:noFill/>
              <a:ln w="6350" cap="flat" cmpd="sng" algn="ctr">
                <a:solidFill>
                  <a:srgbClr val="5B9BD5"/>
                </a:solidFill>
                <a:prstDash val="solid"/>
                <a:miter lim="800000"/>
              </a:ln>
              <a:effectLst/>
            </p:spPr>
          </p:cxnSp>
          <p:cxnSp>
            <p:nvCxnSpPr>
              <p:cNvPr id="35" name="Straight Connector 34"/>
              <p:cNvCxnSpPr/>
              <p:nvPr/>
            </p:nvCxnSpPr>
            <p:spPr>
              <a:xfrm>
                <a:off x="350837" y="2648062"/>
                <a:ext cx="1676400" cy="0"/>
              </a:xfrm>
              <a:prstGeom prst="line">
                <a:avLst/>
              </a:prstGeom>
              <a:noFill/>
              <a:ln w="6350" cap="flat" cmpd="sng" algn="ctr">
                <a:solidFill>
                  <a:srgbClr val="5B9BD5"/>
                </a:solidFill>
                <a:prstDash val="solid"/>
                <a:miter lim="800000"/>
              </a:ln>
              <a:effectLst/>
            </p:spPr>
          </p:cxnSp>
          <p:cxnSp>
            <p:nvCxnSpPr>
              <p:cNvPr id="36" name="Straight Connector 35"/>
              <p:cNvCxnSpPr/>
              <p:nvPr/>
            </p:nvCxnSpPr>
            <p:spPr>
              <a:xfrm>
                <a:off x="352727" y="2828541"/>
                <a:ext cx="1676400" cy="0"/>
              </a:xfrm>
              <a:prstGeom prst="line">
                <a:avLst/>
              </a:prstGeom>
              <a:noFill/>
              <a:ln w="6350" cap="flat" cmpd="sng" algn="ctr">
                <a:solidFill>
                  <a:srgbClr val="5B9BD5"/>
                </a:solidFill>
                <a:prstDash val="solid"/>
                <a:miter lim="800000"/>
              </a:ln>
              <a:effectLst/>
            </p:spPr>
          </p:cxnSp>
        </p:grpSp>
        <p:sp>
          <p:nvSpPr>
            <p:cNvPr id="15" name="Down Arrow 14"/>
            <p:cNvSpPr/>
            <p:nvPr/>
          </p:nvSpPr>
          <p:spPr>
            <a:xfrm>
              <a:off x="7383363" y="2411990"/>
              <a:ext cx="160437" cy="312838"/>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grpSp>
      <p:grpSp>
        <p:nvGrpSpPr>
          <p:cNvPr id="40" name="Group 39"/>
          <p:cNvGrpSpPr/>
          <p:nvPr/>
        </p:nvGrpSpPr>
        <p:grpSpPr>
          <a:xfrm>
            <a:off x="2839060" y="4335462"/>
            <a:ext cx="4442870" cy="1442923"/>
            <a:chOff x="805352" y="2511539"/>
            <a:chExt cx="4442870" cy="1442923"/>
          </a:xfrm>
        </p:grpSpPr>
        <p:sp>
          <p:nvSpPr>
            <p:cNvPr id="41" name="Rectangle 40"/>
            <p:cNvSpPr/>
            <p:nvPr/>
          </p:nvSpPr>
          <p:spPr bwMode="auto">
            <a:xfrm>
              <a:off x="958870" y="3051575"/>
              <a:ext cx="2284041" cy="22956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Activity run 1</a:t>
              </a:r>
            </a:p>
          </p:txBody>
        </p:sp>
        <p:sp>
          <p:nvSpPr>
            <p:cNvPr id="42" name="Rectangle 41"/>
            <p:cNvSpPr/>
            <p:nvPr/>
          </p:nvSpPr>
          <p:spPr bwMode="auto">
            <a:xfrm>
              <a:off x="958869" y="3393999"/>
              <a:ext cx="2284041" cy="22956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Activity run 2</a:t>
              </a:r>
            </a:p>
          </p:txBody>
        </p:sp>
        <p:sp>
          <p:nvSpPr>
            <p:cNvPr id="43" name="Rectangle 42"/>
            <p:cNvSpPr/>
            <p:nvPr/>
          </p:nvSpPr>
          <p:spPr bwMode="auto">
            <a:xfrm>
              <a:off x="959698" y="3708546"/>
              <a:ext cx="2284041" cy="22956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Activity run 3</a:t>
              </a:r>
            </a:p>
          </p:txBody>
        </p:sp>
        <p:sp>
          <p:nvSpPr>
            <p:cNvPr id="44" name="Right Arrow 43"/>
            <p:cNvSpPr/>
            <p:nvPr/>
          </p:nvSpPr>
          <p:spPr bwMode="auto">
            <a:xfrm>
              <a:off x="3345672" y="3089235"/>
              <a:ext cx="662765" cy="179427"/>
            </a:xfrm>
            <a:prstGeom prst="rightArrow">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Right Arrow 44"/>
            <p:cNvSpPr/>
            <p:nvPr/>
          </p:nvSpPr>
          <p:spPr bwMode="auto">
            <a:xfrm>
              <a:off x="3345672" y="3421062"/>
              <a:ext cx="662765" cy="179427"/>
            </a:xfrm>
            <a:prstGeom prst="rightArrow">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Right Arrow 45"/>
            <p:cNvSpPr/>
            <p:nvPr/>
          </p:nvSpPr>
          <p:spPr bwMode="auto">
            <a:xfrm>
              <a:off x="3345672" y="3775035"/>
              <a:ext cx="662765" cy="179427"/>
            </a:xfrm>
            <a:prstGeom prst="rightArrow">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TextBox 46"/>
            <p:cNvSpPr txBox="1"/>
            <p:nvPr/>
          </p:nvSpPr>
          <p:spPr>
            <a:xfrm>
              <a:off x="805352" y="2511539"/>
              <a:ext cx="444287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505050">
                      <a:lumMod val="50000"/>
                    </a:srgbClr>
                  </a:solidFill>
                </a:rPr>
                <a:t>Activity: </a:t>
              </a:r>
              <a:r>
                <a:rPr lang="en-US" dirty="0" smtClean="0">
                  <a:solidFill>
                    <a:srgbClr val="505050">
                      <a:lumMod val="50000"/>
                    </a:srgbClr>
                  </a:solidFill>
                </a:rPr>
                <a:t>(e.g. Hive)</a:t>
              </a:r>
              <a:r>
                <a:rPr lang="en-US" sz="2400" dirty="0" smtClean="0">
                  <a:solidFill>
                    <a:srgbClr val="505050">
                      <a:lumMod val="50000"/>
                    </a:srgbClr>
                  </a:solidFill>
                </a:rPr>
                <a:t>:</a:t>
              </a:r>
            </a:p>
          </p:txBody>
        </p:sp>
      </p:grpSp>
      <p:sp>
        <p:nvSpPr>
          <p:cNvPr id="49" name="Rectangle 48"/>
          <p:cNvSpPr/>
          <p:nvPr/>
        </p:nvSpPr>
        <p:spPr bwMode="auto">
          <a:xfrm>
            <a:off x="3006320" y="4854007"/>
            <a:ext cx="2284870" cy="934619"/>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Activity</a:t>
            </a:r>
          </a:p>
        </p:txBody>
      </p:sp>
      <p:cxnSp>
        <p:nvCxnSpPr>
          <p:cNvPr id="6" name="Straight Connector 5"/>
          <p:cNvCxnSpPr/>
          <p:nvPr/>
        </p:nvCxnSpPr>
        <p:spPr>
          <a:xfrm>
            <a:off x="6088635" y="5086920"/>
            <a:ext cx="2275220" cy="0"/>
          </a:xfrm>
          <a:prstGeom prst="line">
            <a:avLst/>
          </a:prstGeom>
          <a:noFill/>
          <a:ln w="31750" cap="flat" cmpd="sng" algn="ctr">
            <a:solidFill>
              <a:schemeClr val="bg1">
                <a:lumMod val="50000"/>
              </a:schemeClr>
            </a:solidFill>
            <a:prstDash val="solid"/>
            <a:miter lim="800000"/>
          </a:ln>
          <a:effectLst/>
        </p:spPr>
      </p:cxnSp>
      <p:cxnSp>
        <p:nvCxnSpPr>
          <p:cNvPr id="7" name="Straight Connector 6"/>
          <p:cNvCxnSpPr/>
          <p:nvPr/>
        </p:nvCxnSpPr>
        <p:spPr>
          <a:xfrm>
            <a:off x="6077855" y="5411011"/>
            <a:ext cx="2286000" cy="0"/>
          </a:xfrm>
          <a:prstGeom prst="line">
            <a:avLst/>
          </a:prstGeom>
          <a:noFill/>
          <a:ln w="31750" cap="flat" cmpd="sng" algn="ctr">
            <a:solidFill>
              <a:schemeClr val="bg1">
                <a:lumMod val="50000"/>
              </a:schemeClr>
            </a:solidFill>
            <a:prstDash val="solid"/>
            <a:miter lim="800000"/>
          </a:ln>
          <a:effectLst/>
        </p:spPr>
      </p:cxnSp>
      <p:cxnSp>
        <p:nvCxnSpPr>
          <p:cNvPr id="8" name="Straight Connector 7"/>
          <p:cNvCxnSpPr/>
          <p:nvPr/>
        </p:nvCxnSpPr>
        <p:spPr>
          <a:xfrm>
            <a:off x="6088635" y="5722016"/>
            <a:ext cx="2301944" cy="0"/>
          </a:xfrm>
          <a:prstGeom prst="line">
            <a:avLst/>
          </a:prstGeom>
          <a:noFill/>
          <a:ln w="31750" cap="flat" cmpd="sng" algn="ctr">
            <a:solidFill>
              <a:schemeClr val="bg1">
                <a:lumMod val="50000"/>
              </a:schemeClr>
            </a:solidFill>
            <a:prstDash val="solid"/>
            <a:miter lim="800000"/>
          </a:ln>
          <a:effectLst/>
        </p:spPr>
      </p:cxnSp>
    </p:spTree>
    <p:extLst>
      <p:ext uri="{BB962C8B-B14F-4D97-AF65-F5344CB8AC3E}">
        <p14:creationId xmlns:p14="http://schemas.microsoft.com/office/powerpoint/2010/main" val="2564273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Rectangle 350"/>
          <p:cNvSpPr/>
          <p:nvPr/>
        </p:nvSpPr>
        <p:spPr bwMode="auto">
          <a:xfrm>
            <a:off x="-1" y="1465916"/>
            <a:ext cx="12436475" cy="5105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smtClean="0"/>
              <a:t>Incremental Data Production</a:t>
            </a:r>
            <a:endParaRPr lang="en-US"/>
          </a:p>
        </p:txBody>
      </p:sp>
      <p:cxnSp>
        <p:nvCxnSpPr>
          <p:cNvPr id="236" name="Straight Connector 235"/>
          <p:cNvCxnSpPr/>
          <p:nvPr/>
        </p:nvCxnSpPr>
        <p:spPr>
          <a:xfrm>
            <a:off x="3172394" y="2159802"/>
            <a:ext cx="2275220" cy="0"/>
          </a:xfrm>
          <a:prstGeom prst="line">
            <a:avLst/>
          </a:prstGeom>
          <a:noFill/>
          <a:ln w="19050" cap="flat" cmpd="sng" algn="ctr">
            <a:solidFill>
              <a:srgbClr val="7030A0"/>
            </a:solidFill>
            <a:prstDash val="solid"/>
            <a:miter lim="800000"/>
          </a:ln>
          <a:effectLst/>
        </p:spPr>
      </p:cxnSp>
      <p:cxnSp>
        <p:nvCxnSpPr>
          <p:cNvPr id="237" name="Straight Connector 236"/>
          <p:cNvCxnSpPr/>
          <p:nvPr/>
        </p:nvCxnSpPr>
        <p:spPr>
          <a:xfrm>
            <a:off x="3161614" y="2483893"/>
            <a:ext cx="2286000" cy="0"/>
          </a:xfrm>
          <a:prstGeom prst="line">
            <a:avLst/>
          </a:prstGeom>
          <a:noFill/>
          <a:ln w="19050" cap="flat" cmpd="sng" algn="ctr">
            <a:solidFill>
              <a:srgbClr val="7030A0"/>
            </a:solidFill>
            <a:prstDash val="solid"/>
            <a:miter lim="800000"/>
          </a:ln>
          <a:effectLst/>
        </p:spPr>
      </p:cxnSp>
      <p:cxnSp>
        <p:nvCxnSpPr>
          <p:cNvPr id="238" name="Straight Connector 237"/>
          <p:cNvCxnSpPr/>
          <p:nvPr/>
        </p:nvCxnSpPr>
        <p:spPr>
          <a:xfrm>
            <a:off x="3172394" y="2794898"/>
            <a:ext cx="2301944" cy="0"/>
          </a:xfrm>
          <a:prstGeom prst="line">
            <a:avLst/>
          </a:prstGeom>
          <a:noFill/>
          <a:ln w="19050" cap="flat" cmpd="sng" algn="ctr">
            <a:solidFill>
              <a:srgbClr val="7030A0"/>
            </a:solidFill>
            <a:prstDash val="solid"/>
            <a:miter lim="800000"/>
          </a:ln>
          <a:effectLst/>
        </p:spPr>
      </p:cxnSp>
      <p:cxnSp>
        <p:nvCxnSpPr>
          <p:cNvPr id="239" name="Straight Connector 238"/>
          <p:cNvCxnSpPr/>
          <p:nvPr/>
        </p:nvCxnSpPr>
        <p:spPr>
          <a:xfrm>
            <a:off x="3106632" y="4830702"/>
            <a:ext cx="2373515" cy="0"/>
          </a:xfrm>
          <a:prstGeom prst="line">
            <a:avLst/>
          </a:prstGeom>
          <a:noFill/>
          <a:ln w="19050" cap="flat" cmpd="sng" algn="ctr">
            <a:solidFill>
              <a:srgbClr val="7030A0"/>
            </a:solidFill>
            <a:prstDash val="solid"/>
            <a:miter lim="800000"/>
          </a:ln>
          <a:effectLst/>
        </p:spPr>
      </p:cxnSp>
      <p:cxnSp>
        <p:nvCxnSpPr>
          <p:cNvPr id="240" name="Straight Connector 239"/>
          <p:cNvCxnSpPr/>
          <p:nvPr/>
        </p:nvCxnSpPr>
        <p:spPr>
          <a:xfrm flipV="1">
            <a:off x="3106632" y="5300993"/>
            <a:ext cx="2373515" cy="14364"/>
          </a:xfrm>
          <a:prstGeom prst="line">
            <a:avLst/>
          </a:prstGeom>
          <a:noFill/>
          <a:ln w="19050" cap="flat" cmpd="sng" algn="ctr">
            <a:solidFill>
              <a:srgbClr val="7030A0"/>
            </a:solidFill>
            <a:prstDash val="solid"/>
            <a:miter lim="800000"/>
          </a:ln>
          <a:effectLst/>
        </p:spPr>
      </p:cxnSp>
      <p:cxnSp>
        <p:nvCxnSpPr>
          <p:cNvPr id="241" name="Straight Connector 240"/>
          <p:cNvCxnSpPr/>
          <p:nvPr/>
        </p:nvCxnSpPr>
        <p:spPr>
          <a:xfrm>
            <a:off x="3079915" y="5826864"/>
            <a:ext cx="2398342" cy="0"/>
          </a:xfrm>
          <a:prstGeom prst="line">
            <a:avLst/>
          </a:prstGeom>
          <a:noFill/>
          <a:ln w="19050" cap="flat" cmpd="sng" algn="ctr">
            <a:solidFill>
              <a:srgbClr val="7030A0"/>
            </a:solidFill>
            <a:prstDash val="solid"/>
            <a:miter lim="800000"/>
          </a:ln>
          <a:effectLst/>
        </p:spPr>
      </p:cxnSp>
      <p:cxnSp>
        <p:nvCxnSpPr>
          <p:cNvPr id="242" name="Straight Connector 241"/>
          <p:cNvCxnSpPr/>
          <p:nvPr/>
        </p:nvCxnSpPr>
        <p:spPr>
          <a:xfrm flipV="1">
            <a:off x="6312962" y="3306702"/>
            <a:ext cx="2345832" cy="13179"/>
          </a:xfrm>
          <a:prstGeom prst="line">
            <a:avLst/>
          </a:prstGeom>
          <a:noFill/>
          <a:ln w="19050" cap="flat" cmpd="sng" algn="ctr">
            <a:solidFill>
              <a:srgbClr val="7030A0"/>
            </a:solidFill>
            <a:prstDash val="solid"/>
            <a:miter lim="800000"/>
          </a:ln>
          <a:effectLst/>
        </p:spPr>
      </p:cxnSp>
      <p:cxnSp>
        <p:nvCxnSpPr>
          <p:cNvPr id="243" name="Straight Connector 242"/>
          <p:cNvCxnSpPr/>
          <p:nvPr/>
        </p:nvCxnSpPr>
        <p:spPr>
          <a:xfrm>
            <a:off x="6312962" y="3777589"/>
            <a:ext cx="2351641" cy="0"/>
          </a:xfrm>
          <a:prstGeom prst="line">
            <a:avLst/>
          </a:prstGeom>
          <a:noFill/>
          <a:ln w="19050" cap="flat" cmpd="sng" algn="ctr">
            <a:solidFill>
              <a:srgbClr val="7030A0"/>
            </a:solidFill>
            <a:prstDash val="solid"/>
            <a:miter lim="800000"/>
          </a:ln>
          <a:effectLst/>
        </p:spPr>
      </p:cxnSp>
      <p:cxnSp>
        <p:nvCxnSpPr>
          <p:cNvPr id="244" name="Straight Connector 243"/>
          <p:cNvCxnSpPr/>
          <p:nvPr/>
        </p:nvCxnSpPr>
        <p:spPr>
          <a:xfrm>
            <a:off x="6312962" y="4286302"/>
            <a:ext cx="2351641" cy="0"/>
          </a:xfrm>
          <a:prstGeom prst="line">
            <a:avLst/>
          </a:prstGeom>
          <a:noFill/>
          <a:ln w="19050" cap="flat" cmpd="sng" algn="ctr">
            <a:solidFill>
              <a:srgbClr val="7030A0"/>
            </a:solidFill>
            <a:prstDash val="solid"/>
            <a:miter lim="800000"/>
          </a:ln>
          <a:effectLst/>
        </p:spPr>
      </p:cxnSp>
      <p:sp>
        <p:nvSpPr>
          <p:cNvPr id="245" name="Rectangle 244"/>
          <p:cNvSpPr/>
          <p:nvPr/>
        </p:nvSpPr>
        <p:spPr>
          <a:xfrm>
            <a:off x="4169176" y="4032849"/>
            <a:ext cx="1018484" cy="369332"/>
          </a:xfrm>
          <a:prstGeom prst="rect">
            <a:avLst/>
          </a:prstGeom>
        </p:spPr>
        <p:txBody>
          <a:bodyPr wrap="none">
            <a:spAutoFit/>
          </a:bodyPr>
          <a:lstStyle/>
          <a:p>
            <a:pPr algn="ctr"/>
            <a:r>
              <a:rPr lang="en-US" dirty="0" smtClean="0">
                <a:solidFill>
                  <a:prstClr val="black"/>
                </a:solidFill>
                <a:latin typeface="Calibri" panose="020F0502020204030204"/>
              </a:rPr>
              <a:t>Dataset2</a:t>
            </a:r>
            <a:endParaRPr lang="en-US" dirty="0">
              <a:solidFill>
                <a:prstClr val="black"/>
              </a:solidFill>
              <a:latin typeface="Calibri" panose="020F0502020204030204"/>
            </a:endParaRPr>
          </a:p>
        </p:txBody>
      </p:sp>
      <p:sp>
        <p:nvSpPr>
          <p:cNvPr id="246" name="Rectangle 245"/>
          <p:cNvSpPr/>
          <p:nvPr/>
        </p:nvSpPr>
        <p:spPr>
          <a:xfrm>
            <a:off x="7285107" y="2651150"/>
            <a:ext cx="1018484" cy="369332"/>
          </a:xfrm>
          <a:prstGeom prst="rect">
            <a:avLst/>
          </a:prstGeom>
        </p:spPr>
        <p:txBody>
          <a:bodyPr wrap="none">
            <a:spAutoFit/>
          </a:bodyPr>
          <a:lstStyle/>
          <a:p>
            <a:pPr algn="ctr"/>
            <a:r>
              <a:rPr lang="en-US" dirty="0" smtClean="0">
                <a:solidFill>
                  <a:prstClr val="black"/>
                </a:solidFill>
                <a:latin typeface="Calibri" panose="020F0502020204030204"/>
              </a:rPr>
              <a:t>Dataset3</a:t>
            </a:r>
            <a:endParaRPr lang="en-US" dirty="0">
              <a:solidFill>
                <a:prstClr val="black"/>
              </a:solidFill>
              <a:latin typeface="Calibri" panose="020F0502020204030204"/>
            </a:endParaRPr>
          </a:p>
        </p:txBody>
      </p:sp>
      <p:sp>
        <p:nvSpPr>
          <p:cNvPr id="247" name="Rectangle 246"/>
          <p:cNvSpPr/>
          <p:nvPr/>
        </p:nvSpPr>
        <p:spPr>
          <a:xfrm>
            <a:off x="3066031" y="1561715"/>
            <a:ext cx="627839" cy="304800"/>
          </a:xfrm>
          <a:prstGeom prst="rect">
            <a:avLst/>
          </a:prstGeom>
          <a:noFill/>
          <a:ln w="12700" cap="flat" cmpd="sng" algn="ctr">
            <a:noFill/>
            <a:prstDash val="solid"/>
            <a:miter lim="800000"/>
          </a:ln>
          <a:effectLst/>
        </p:spPr>
        <p:txBody>
          <a:bodyPr rtlCol="0" anchor="ctr"/>
          <a:lstStyle/>
          <a:p>
            <a:pPr algn="ctr" defTabSz="914400">
              <a:defRPr/>
            </a:pPr>
            <a:r>
              <a:rPr lang="en-US" sz="1100" kern="0" dirty="0" smtClean="0">
                <a:solidFill>
                  <a:srgbClr val="00B050"/>
                </a:solidFill>
                <a:latin typeface="Calibri" panose="020F0502020204030204"/>
              </a:rPr>
              <a:t>Hourly</a:t>
            </a:r>
          </a:p>
        </p:txBody>
      </p:sp>
      <p:sp>
        <p:nvSpPr>
          <p:cNvPr id="248" name="Rectangle 247"/>
          <p:cNvSpPr/>
          <p:nvPr/>
        </p:nvSpPr>
        <p:spPr>
          <a:xfrm>
            <a:off x="3079915" y="1916648"/>
            <a:ext cx="627839" cy="304800"/>
          </a:xfrm>
          <a:prstGeom prst="rect">
            <a:avLst/>
          </a:prstGeom>
          <a:noFill/>
          <a:ln w="12700" cap="flat" cmpd="sng" algn="ctr">
            <a:noFill/>
            <a:prstDash val="solid"/>
            <a:miter lim="800000"/>
          </a:ln>
          <a:effectLst/>
        </p:spPr>
        <p:txBody>
          <a:bodyPr rtlCol="0" anchor="ctr"/>
          <a:lstStyle/>
          <a:p>
            <a:pPr algn="ctr" defTabSz="914400">
              <a:defRPr/>
            </a:pPr>
            <a:r>
              <a:rPr lang="en-US" sz="1100" kern="0" dirty="0" smtClean="0">
                <a:solidFill>
                  <a:prstClr val="black"/>
                </a:solidFill>
                <a:latin typeface="Calibri" panose="020F0502020204030204"/>
              </a:rPr>
              <a:t>12-1</a:t>
            </a:r>
          </a:p>
        </p:txBody>
      </p:sp>
      <p:sp>
        <p:nvSpPr>
          <p:cNvPr id="249" name="Rectangle 248"/>
          <p:cNvSpPr/>
          <p:nvPr/>
        </p:nvSpPr>
        <p:spPr>
          <a:xfrm>
            <a:off x="3079915" y="2247459"/>
            <a:ext cx="627839" cy="304800"/>
          </a:xfrm>
          <a:prstGeom prst="rect">
            <a:avLst/>
          </a:prstGeom>
          <a:noFill/>
          <a:ln w="12700" cap="flat" cmpd="sng" algn="ctr">
            <a:noFill/>
            <a:prstDash val="solid"/>
            <a:miter lim="800000"/>
          </a:ln>
          <a:effectLst/>
        </p:spPr>
        <p:txBody>
          <a:bodyPr rtlCol="0" anchor="ctr"/>
          <a:lstStyle/>
          <a:p>
            <a:pPr algn="ctr" defTabSz="914400">
              <a:defRPr/>
            </a:pPr>
            <a:r>
              <a:rPr lang="en-US" sz="1100" kern="0" dirty="0" smtClean="0">
                <a:solidFill>
                  <a:prstClr val="black"/>
                </a:solidFill>
                <a:latin typeface="Calibri" panose="020F0502020204030204"/>
              </a:rPr>
              <a:t>1-2</a:t>
            </a:r>
          </a:p>
        </p:txBody>
      </p:sp>
      <p:sp>
        <p:nvSpPr>
          <p:cNvPr id="250" name="Rectangle 249"/>
          <p:cNvSpPr/>
          <p:nvPr/>
        </p:nvSpPr>
        <p:spPr>
          <a:xfrm>
            <a:off x="3091434" y="2567895"/>
            <a:ext cx="627839" cy="304800"/>
          </a:xfrm>
          <a:prstGeom prst="rect">
            <a:avLst/>
          </a:prstGeom>
          <a:noFill/>
          <a:ln w="12700" cap="flat" cmpd="sng" algn="ctr">
            <a:noFill/>
            <a:prstDash val="solid"/>
            <a:miter lim="800000"/>
          </a:ln>
          <a:effectLst/>
        </p:spPr>
        <p:txBody>
          <a:bodyPr rtlCol="0" anchor="ctr"/>
          <a:lstStyle/>
          <a:p>
            <a:pPr algn="ctr" defTabSz="914400">
              <a:defRPr/>
            </a:pPr>
            <a:r>
              <a:rPr lang="en-US" sz="1100" kern="0" dirty="0" smtClean="0">
                <a:solidFill>
                  <a:prstClr val="black"/>
                </a:solidFill>
                <a:latin typeface="Calibri" panose="020F0502020204030204"/>
              </a:rPr>
              <a:t>2-3</a:t>
            </a:r>
          </a:p>
        </p:txBody>
      </p:sp>
      <p:sp>
        <p:nvSpPr>
          <p:cNvPr id="251" name="Rectangle 250"/>
          <p:cNvSpPr/>
          <p:nvPr/>
        </p:nvSpPr>
        <p:spPr>
          <a:xfrm>
            <a:off x="3101123" y="4094833"/>
            <a:ext cx="627839" cy="304800"/>
          </a:xfrm>
          <a:prstGeom prst="rect">
            <a:avLst/>
          </a:prstGeom>
          <a:noFill/>
          <a:ln w="12700" cap="flat" cmpd="sng" algn="ctr">
            <a:noFill/>
            <a:prstDash val="solid"/>
            <a:miter lim="800000"/>
          </a:ln>
          <a:effectLst/>
        </p:spPr>
        <p:txBody>
          <a:bodyPr rtlCol="0" anchor="ctr"/>
          <a:lstStyle/>
          <a:p>
            <a:pPr algn="ctr" defTabSz="914400">
              <a:defRPr/>
            </a:pPr>
            <a:r>
              <a:rPr lang="en-US" sz="1100" kern="0" dirty="0" smtClean="0">
                <a:solidFill>
                  <a:srgbClr val="00B050"/>
                </a:solidFill>
                <a:latin typeface="Calibri" panose="020F0502020204030204"/>
              </a:rPr>
              <a:t>Daily</a:t>
            </a:r>
          </a:p>
        </p:txBody>
      </p:sp>
      <p:sp>
        <p:nvSpPr>
          <p:cNvPr id="252" name="Rectangle 251"/>
          <p:cNvSpPr/>
          <p:nvPr/>
        </p:nvSpPr>
        <p:spPr>
          <a:xfrm>
            <a:off x="3091434" y="4564786"/>
            <a:ext cx="689313" cy="320877"/>
          </a:xfrm>
          <a:prstGeom prst="rect">
            <a:avLst/>
          </a:prstGeom>
          <a:noFill/>
          <a:ln w="12700" cap="flat" cmpd="sng" algn="ctr">
            <a:noFill/>
            <a:prstDash val="solid"/>
            <a:miter lim="800000"/>
          </a:ln>
          <a:effectLst/>
        </p:spPr>
        <p:txBody>
          <a:bodyPr rtlCol="0" anchor="ctr"/>
          <a:lstStyle/>
          <a:p>
            <a:pPr algn="ctr" defTabSz="914400">
              <a:defRPr/>
            </a:pPr>
            <a:r>
              <a:rPr lang="en-US" sz="1100" kern="0" dirty="0" smtClean="0">
                <a:solidFill>
                  <a:prstClr val="black"/>
                </a:solidFill>
                <a:latin typeface="Calibri" panose="020F0502020204030204"/>
              </a:rPr>
              <a:t>Monday</a:t>
            </a:r>
          </a:p>
        </p:txBody>
      </p:sp>
      <p:sp>
        <p:nvSpPr>
          <p:cNvPr id="253" name="Rectangle 252"/>
          <p:cNvSpPr/>
          <p:nvPr/>
        </p:nvSpPr>
        <p:spPr>
          <a:xfrm>
            <a:off x="3106632" y="5032785"/>
            <a:ext cx="689313" cy="320877"/>
          </a:xfrm>
          <a:prstGeom prst="rect">
            <a:avLst/>
          </a:prstGeom>
          <a:noFill/>
          <a:ln w="12700" cap="flat" cmpd="sng" algn="ctr">
            <a:noFill/>
            <a:prstDash val="solid"/>
            <a:miter lim="800000"/>
          </a:ln>
          <a:effectLst/>
        </p:spPr>
        <p:txBody>
          <a:bodyPr rtlCol="0" anchor="ctr"/>
          <a:lstStyle/>
          <a:p>
            <a:pPr algn="ctr" defTabSz="914400">
              <a:defRPr/>
            </a:pPr>
            <a:r>
              <a:rPr lang="en-US" sz="1100" kern="0" dirty="0" smtClean="0">
                <a:solidFill>
                  <a:prstClr val="black"/>
                </a:solidFill>
                <a:latin typeface="Calibri" panose="020F0502020204030204"/>
              </a:rPr>
              <a:t>Tuesday</a:t>
            </a:r>
          </a:p>
        </p:txBody>
      </p:sp>
      <p:sp>
        <p:nvSpPr>
          <p:cNvPr id="254" name="Rectangle 253"/>
          <p:cNvSpPr/>
          <p:nvPr/>
        </p:nvSpPr>
        <p:spPr>
          <a:xfrm>
            <a:off x="2949051" y="5568006"/>
            <a:ext cx="936153" cy="320877"/>
          </a:xfrm>
          <a:prstGeom prst="rect">
            <a:avLst/>
          </a:prstGeom>
          <a:noFill/>
          <a:ln w="12700" cap="flat" cmpd="sng" algn="ctr">
            <a:noFill/>
            <a:prstDash val="solid"/>
            <a:miter lim="800000"/>
          </a:ln>
          <a:effectLst/>
        </p:spPr>
        <p:txBody>
          <a:bodyPr rtlCol="0" anchor="ctr"/>
          <a:lstStyle/>
          <a:p>
            <a:pPr algn="ctr" defTabSz="914400">
              <a:defRPr/>
            </a:pPr>
            <a:r>
              <a:rPr lang="en-US" sz="1100" kern="0" dirty="0" smtClean="0">
                <a:solidFill>
                  <a:prstClr val="black"/>
                </a:solidFill>
                <a:latin typeface="Calibri" panose="020F0502020204030204"/>
              </a:rPr>
              <a:t>Wednesday</a:t>
            </a:r>
          </a:p>
        </p:txBody>
      </p:sp>
      <p:sp>
        <p:nvSpPr>
          <p:cNvPr id="255" name="Rectangle 254"/>
          <p:cNvSpPr/>
          <p:nvPr/>
        </p:nvSpPr>
        <p:spPr>
          <a:xfrm>
            <a:off x="6279770" y="2688344"/>
            <a:ext cx="627839" cy="304800"/>
          </a:xfrm>
          <a:prstGeom prst="rect">
            <a:avLst/>
          </a:prstGeom>
          <a:noFill/>
          <a:ln w="12700" cap="flat" cmpd="sng" algn="ctr">
            <a:noFill/>
            <a:prstDash val="solid"/>
            <a:miter lim="800000"/>
          </a:ln>
          <a:effectLst/>
        </p:spPr>
        <p:txBody>
          <a:bodyPr rtlCol="0" anchor="ctr"/>
          <a:lstStyle/>
          <a:p>
            <a:pPr algn="ctr" defTabSz="914400">
              <a:defRPr/>
            </a:pPr>
            <a:r>
              <a:rPr lang="en-US" sz="1100" kern="0" dirty="0" smtClean="0">
                <a:solidFill>
                  <a:srgbClr val="00B050"/>
                </a:solidFill>
                <a:latin typeface="Calibri" panose="020F0502020204030204"/>
              </a:rPr>
              <a:t>Daily</a:t>
            </a:r>
          </a:p>
        </p:txBody>
      </p:sp>
      <p:sp>
        <p:nvSpPr>
          <p:cNvPr id="256" name="Rectangle 255"/>
          <p:cNvSpPr/>
          <p:nvPr/>
        </p:nvSpPr>
        <p:spPr>
          <a:xfrm>
            <a:off x="6312962" y="3035028"/>
            <a:ext cx="689313" cy="320877"/>
          </a:xfrm>
          <a:prstGeom prst="rect">
            <a:avLst/>
          </a:prstGeom>
          <a:noFill/>
          <a:ln w="12700" cap="flat" cmpd="sng" algn="ctr">
            <a:noFill/>
            <a:prstDash val="solid"/>
            <a:miter lim="800000"/>
          </a:ln>
          <a:effectLst/>
        </p:spPr>
        <p:txBody>
          <a:bodyPr rtlCol="0" anchor="ctr"/>
          <a:lstStyle/>
          <a:p>
            <a:pPr algn="ctr" defTabSz="914400">
              <a:defRPr/>
            </a:pPr>
            <a:r>
              <a:rPr lang="en-US" sz="1100" kern="0" dirty="0" smtClean="0">
                <a:solidFill>
                  <a:prstClr val="black"/>
                </a:solidFill>
                <a:latin typeface="Calibri" panose="020F0502020204030204"/>
              </a:rPr>
              <a:t>Monday</a:t>
            </a:r>
          </a:p>
        </p:txBody>
      </p:sp>
      <p:sp>
        <p:nvSpPr>
          <p:cNvPr id="257" name="Rectangle 256"/>
          <p:cNvSpPr/>
          <p:nvPr/>
        </p:nvSpPr>
        <p:spPr>
          <a:xfrm>
            <a:off x="6312962" y="3508305"/>
            <a:ext cx="689313" cy="320877"/>
          </a:xfrm>
          <a:prstGeom prst="rect">
            <a:avLst/>
          </a:prstGeom>
          <a:noFill/>
          <a:ln w="12700" cap="flat" cmpd="sng" algn="ctr">
            <a:noFill/>
            <a:prstDash val="solid"/>
            <a:miter lim="800000"/>
          </a:ln>
          <a:effectLst/>
        </p:spPr>
        <p:txBody>
          <a:bodyPr rtlCol="0" anchor="ctr"/>
          <a:lstStyle/>
          <a:p>
            <a:pPr algn="ctr" defTabSz="914400">
              <a:defRPr/>
            </a:pPr>
            <a:r>
              <a:rPr lang="en-US" sz="1100" kern="0" dirty="0" smtClean="0">
                <a:solidFill>
                  <a:prstClr val="black"/>
                </a:solidFill>
                <a:latin typeface="Calibri" panose="020F0502020204030204"/>
              </a:rPr>
              <a:t>Tuesday</a:t>
            </a:r>
          </a:p>
        </p:txBody>
      </p:sp>
      <p:sp>
        <p:nvSpPr>
          <p:cNvPr id="258" name="Rectangle 257"/>
          <p:cNvSpPr/>
          <p:nvPr/>
        </p:nvSpPr>
        <p:spPr>
          <a:xfrm>
            <a:off x="6164937" y="4025432"/>
            <a:ext cx="936153" cy="320877"/>
          </a:xfrm>
          <a:prstGeom prst="rect">
            <a:avLst/>
          </a:prstGeom>
          <a:noFill/>
          <a:ln w="12700" cap="flat" cmpd="sng" algn="ctr">
            <a:noFill/>
            <a:prstDash val="solid"/>
            <a:miter lim="800000"/>
          </a:ln>
          <a:effectLst/>
        </p:spPr>
        <p:txBody>
          <a:bodyPr rtlCol="0" anchor="ctr"/>
          <a:lstStyle/>
          <a:p>
            <a:pPr algn="ctr" defTabSz="914400">
              <a:defRPr/>
            </a:pPr>
            <a:r>
              <a:rPr lang="en-US" sz="1100" kern="0" dirty="0" smtClean="0">
                <a:solidFill>
                  <a:prstClr val="black"/>
                </a:solidFill>
                <a:latin typeface="Calibri" panose="020F0502020204030204"/>
              </a:rPr>
              <a:t>Wednesday</a:t>
            </a:r>
          </a:p>
        </p:txBody>
      </p:sp>
      <p:sp>
        <p:nvSpPr>
          <p:cNvPr id="259" name="Right Brace 258"/>
          <p:cNvSpPr/>
          <p:nvPr/>
        </p:nvSpPr>
        <p:spPr>
          <a:xfrm>
            <a:off x="5561437" y="1866515"/>
            <a:ext cx="152400" cy="1340464"/>
          </a:xfrm>
          <a:prstGeom prst="rightBrace">
            <a:avLst/>
          </a:prstGeom>
          <a:noFill/>
          <a:ln w="6350" cap="flat" cmpd="sng" algn="ctr">
            <a:solidFill>
              <a:srgbClr val="5B9BD5"/>
            </a:solidFill>
            <a:prstDash val="solid"/>
            <a:miter lim="800000"/>
          </a:ln>
          <a:effectLst/>
        </p:spPr>
        <p:txBody>
          <a:bodyPr rtlCol="0" anchor="ctr"/>
          <a:lstStyle/>
          <a:p>
            <a:pPr algn="ctr" defTabSz="914400">
              <a:defRPr/>
            </a:pPr>
            <a:endParaRPr lang="en-US" kern="0" smtClean="0">
              <a:solidFill>
                <a:prstClr val="black"/>
              </a:solidFill>
              <a:latin typeface="Calibri" panose="020F0502020204030204"/>
            </a:endParaRPr>
          </a:p>
        </p:txBody>
      </p:sp>
      <p:sp>
        <p:nvSpPr>
          <p:cNvPr id="260" name="Right Brace 259"/>
          <p:cNvSpPr/>
          <p:nvPr/>
        </p:nvSpPr>
        <p:spPr>
          <a:xfrm>
            <a:off x="5578265" y="4380647"/>
            <a:ext cx="184131" cy="1508236"/>
          </a:xfrm>
          <a:prstGeom prst="rightBrace">
            <a:avLst/>
          </a:prstGeom>
          <a:noFill/>
          <a:ln w="6350" cap="flat" cmpd="sng" algn="ctr">
            <a:solidFill>
              <a:srgbClr val="5B9BD5"/>
            </a:solidFill>
            <a:prstDash val="solid"/>
            <a:miter lim="800000"/>
          </a:ln>
          <a:effectLst/>
        </p:spPr>
        <p:txBody>
          <a:bodyPr rtlCol="0" anchor="ctr"/>
          <a:lstStyle/>
          <a:p>
            <a:pPr algn="ctr" defTabSz="914400">
              <a:defRPr/>
            </a:pPr>
            <a:endParaRPr lang="en-US" kern="0" smtClean="0">
              <a:solidFill>
                <a:prstClr val="black"/>
              </a:solidFill>
              <a:latin typeface="Calibri" panose="020F0502020204030204"/>
            </a:endParaRPr>
          </a:p>
        </p:txBody>
      </p:sp>
      <p:cxnSp>
        <p:nvCxnSpPr>
          <p:cNvPr id="261" name="Elbow Connector 260"/>
          <p:cNvCxnSpPr>
            <a:stCxn id="259" idx="1"/>
            <a:endCxn id="260" idx="1"/>
          </p:cNvCxnSpPr>
          <p:nvPr/>
        </p:nvCxnSpPr>
        <p:spPr>
          <a:xfrm rot="10800000" flipH="1" flipV="1">
            <a:off x="5713836" y="2536747"/>
            <a:ext cx="48559" cy="2598018"/>
          </a:xfrm>
          <a:prstGeom prst="bentConnector3">
            <a:avLst>
              <a:gd name="adj1" fmla="val 397315"/>
            </a:avLst>
          </a:prstGeom>
          <a:noFill/>
          <a:ln w="6350" cap="flat" cmpd="sng" algn="ctr">
            <a:solidFill>
              <a:srgbClr val="5B9BD5"/>
            </a:solidFill>
            <a:prstDash val="solid"/>
            <a:miter lim="800000"/>
          </a:ln>
          <a:effectLst/>
        </p:spPr>
      </p:cxnSp>
      <p:cxnSp>
        <p:nvCxnSpPr>
          <p:cNvPr id="262" name="Straight Connector 261"/>
          <p:cNvCxnSpPr>
            <a:endCxn id="315" idx="1"/>
          </p:cNvCxnSpPr>
          <p:nvPr/>
        </p:nvCxnSpPr>
        <p:spPr>
          <a:xfrm flipV="1">
            <a:off x="6012028" y="3763902"/>
            <a:ext cx="974285" cy="11853"/>
          </a:xfrm>
          <a:prstGeom prst="line">
            <a:avLst/>
          </a:prstGeom>
          <a:noFill/>
          <a:ln w="6350" cap="flat" cmpd="sng" algn="ctr">
            <a:solidFill>
              <a:srgbClr val="5B9BD5"/>
            </a:solidFill>
            <a:prstDash val="solid"/>
            <a:miter lim="800000"/>
          </a:ln>
          <a:effectLst/>
        </p:spPr>
      </p:cxnSp>
      <p:sp>
        <p:nvSpPr>
          <p:cNvPr id="263" name="Rectangle 262"/>
          <p:cNvSpPr/>
          <p:nvPr/>
        </p:nvSpPr>
        <p:spPr>
          <a:xfrm>
            <a:off x="5670330" y="3668743"/>
            <a:ext cx="609440" cy="247559"/>
          </a:xfrm>
          <a:prstGeom prst="rect">
            <a:avLst/>
          </a:prstGeom>
          <a:solidFill>
            <a:srgbClr val="5B9BD5"/>
          </a:solidFill>
          <a:ln w="12700" cap="flat" cmpd="sng" algn="ctr">
            <a:noFill/>
            <a:prstDash val="solid"/>
            <a:miter lim="800000"/>
          </a:ln>
          <a:effectLst/>
        </p:spPr>
        <p:txBody>
          <a:bodyPr rtlCol="0" anchor="ctr"/>
          <a:lstStyle/>
          <a:p>
            <a:pPr algn="ctr" defTabSz="914400">
              <a:defRPr/>
            </a:pPr>
            <a:r>
              <a:rPr lang="en-US" sz="900" kern="0" dirty="0" smtClean="0">
                <a:solidFill>
                  <a:prstClr val="white"/>
                </a:solidFill>
                <a:latin typeface="Calibri" panose="020F0502020204030204"/>
              </a:rPr>
              <a:t>Hive Activity</a:t>
            </a:r>
          </a:p>
        </p:txBody>
      </p:sp>
      <p:grpSp>
        <p:nvGrpSpPr>
          <p:cNvPr id="264" name="Group 263"/>
          <p:cNvGrpSpPr/>
          <p:nvPr/>
        </p:nvGrpSpPr>
        <p:grpSpPr>
          <a:xfrm>
            <a:off x="3781994" y="1550202"/>
            <a:ext cx="1682209" cy="2133600"/>
            <a:chOff x="6675437" y="1082568"/>
            <a:chExt cx="1682209" cy="2133600"/>
          </a:xfrm>
        </p:grpSpPr>
        <p:grpSp>
          <p:nvGrpSpPr>
            <p:cNvPr id="265" name="Group 264"/>
            <p:cNvGrpSpPr/>
            <p:nvPr/>
          </p:nvGrpSpPr>
          <p:grpSpPr>
            <a:xfrm>
              <a:off x="6675437" y="1082568"/>
              <a:ext cx="1682209" cy="2133600"/>
              <a:chOff x="346918" y="1058862"/>
              <a:chExt cx="1682209" cy="2133600"/>
            </a:xfrm>
          </p:grpSpPr>
          <p:sp>
            <p:nvSpPr>
              <p:cNvPr id="267" name="Rectangle 266"/>
              <p:cNvSpPr/>
              <p:nvPr/>
            </p:nvSpPr>
            <p:spPr>
              <a:xfrm>
                <a:off x="350837" y="1058862"/>
                <a:ext cx="1676400" cy="2133600"/>
              </a:xfrm>
              <a:prstGeom prst="rect">
                <a:avLst/>
              </a:prstGeom>
              <a:no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black"/>
                  </a:solidFill>
                  <a:latin typeface="Calibri" panose="020F0502020204030204"/>
                </a:endParaRPr>
              </a:p>
            </p:txBody>
          </p:sp>
          <p:sp>
            <p:nvSpPr>
              <p:cNvPr id="268" name="Rectangle 267"/>
              <p:cNvSpPr/>
              <p:nvPr/>
            </p:nvSpPr>
            <p:spPr>
              <a:xfrm>
                <a:off x="350837" y="1058862"/>
                <a:ext cx="1676400" cy="30480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smtClean="0">
                    <a:solidFill>
                      <a:prstClr val="black"/>
                    </a:solidFill>
                    <a:latin typeface="Calibri" panose="020F0502020204030204"/>
                  </a:rPr>
                  <a:t>GameUsage</a:t>
                </a:r>
              </a:p>
            </p:txBody>
          </p:sp>
          <p:cxnSp>
            <p:nvCxnSpPr>
              <p:cNvPr id="269" name="Straight Connector 268"/>
              <p:cNvCxnSpPr/>
              <p:nvPr/>
            </p:nvCxnSpPr>
            <p:spPr>
              <a:xfrm>
                <a:off x="427037" y="1363662"/>
                <a:ext cx="0" cy="1828800"/>
              </a:xfrm>
              <a:prstGeom prst="line">
                <a:avLst/>
              </a:prstGeom>
              <a:noFill/>
              <a:ln w="6350" cap="flat" cmpd="sng" algn="ctr">
                <a:solidFill>
                  <a:srgbClr val="5B9BD5"/>
                </a:solidFill>
                <a:prstDash val="solid"/>
                <a:miter lim="800000"/>
              </a:ln>
              <a:effectLst/>
            </p:spPr>
          </p:cxnSp>
          <p:cxnSp>
            <p:nvCxnSpPr>
              <p:cNvPr id="270" name="Straight Connector 269"/>
              <p:cNvCxnSpPr/>
              <p:nvPr/>
            </p:nvCxnSpPr>
            <p:spPr>
              <a:xfrm>
                <a:off x="579437" y="1363662"/>
                <a:ext cx="0" cy="1828800"/>
              </a:xfrm>
              <a:prstGeom prst="line">
                <a:avLst/>
              </a:prstGeom>
              <a:noFill/>
              <a:ln w="6350" cap="flat" cmpd="sng" algn="ctr">
                <a:solidFill>
                  <a:srgbClr val="5B9BD5"/>
                </a:solidFill>
                <a:prstDash val="solid"/>
                <a:miter lim="800000"/>
              </a:ln>
              <a:effectLst/>
            </p:spPr>
          </p:cxnSp>
          <p:cxnSp>
            <p:nvCxnSpPr>
              <p:cNvPr id="271" name="Straight Connector 270"/>
              <p:cNvCxnSpPr/>
              <p:nvPr/>
            </p:nvCxnSpPr>
            <p:spPr>
              <a:xfrm>
                <a:off x="734100" y="1363662"/>
                <a:ext cx="0" cy="1828800"/>
              </a:xfrm>
              <a:prstGeom prst="line">
                <a:avLst/>
              </a:prstGeom>
              <a:noFill/>
              <a:ln w="6350" cap="flat" cmpd="sng" algn="ctr">
                <a:solidFill>
                  <a:srgbClr val="5B9BD5"/>
                </a:solidFill>
                <a:prstDash val="solid"/>
                <a:miter lim="800000"/>
              </a:ln>
              <a:effectLst/>
            </p:spPr>
          </p:cxnSp>
          <p:cxnSp>
            <p:nvCxnSpPr>
              <p:cNvPr id="272" name="Straight Connector 271"/>
              <p:cNvCxnSpPr/>
              <p:nvPr/>
            </p:nvCxnSpPr>
            <p:spPr>
              <a:xfrm>
                <a:off x="886500" y="1363662"/>
                <a:ext cx="0" cy="1828800"/>
              </a:xfrm>
              <a:prstGeom prst="line">
                <a:avLst/>
              </a:prstGeom>
              <a:noFill/>
              <a:ln w="6350" cap="flat" cmpd="sng" algn="ctr">
                <a:solidFill>
                  <a:srgbClr val="5B9BD5"/>
                </a:solidFill>
                <a:prstDash val="solid"/>
                <a:miter lim="800000"/>
              </a:ln>
              <a:effectLst/>
            </p:spPr>
          </p:cxnSp>
          <p:cxnSp>
            <p:nvCxnSpPr>
              <p:cNvPr id="273" name="Straight Connector 272"/>
              <p:cNvCxnSpPr/>
              <p:nvPr/>
            </p:nvCxnSpPr>
            <p:spPr>
              <a:xfrm>
                <a:off x="1038900" y="1363662"/>
                <a:ext cx="0" cy="1828800"/>
              </a:xfrm>
              <a:prstGeom prst="line">
                <a:avLst/>
              </a:prstGeom>
              <a:noFill/>
              <a:ln w="6350" cap="flat" cmpd="sng" algn="ctr">
                <a:solidFill>
                  <a:srgbClr val="5B9BD5"/>
                </a:solidFill>
                <a:prstDash val="solid"/>
                <a:miter lim="800000"/>
              </a:ln>
              <a:effectLst/>
            </p:spPr>
          </p:cxnSp>
          <p:cxnSp>
            <p:nvCxnSpPr>
              <p:cNvPr id="274" name="Straight Connector 273"/>
              <p:cNvCxnSpPr/>
              <p:nvPr/>
            </p:nvCxnSpPr>
            <p:spPr>
              <a:xfrm>
                <a:off x="1215281" y="1363662"/>
                <a:ext cx="0" cy="1828800"/>
              </a:xfrm>
              <a:prstGeom prst="line">
                <a:avLst/>
              </a:prstGeom>
              <a:noFill/>
              <a:ln w="6350" cap="flat" cmpd="sng" algn="ctr">
                <a:solidFill>
                  <a:srgbClr val="5B9BD5"/>
                </a:solidFill>
                <a:prstDash val="solid"/>
                <a:miter lim="800000"/>
              </a:ln>
              <a:effectLst/>
            </p:spPr>
          </p:cxnSp>
          <p:cxnSp>
            <p:nvCxnSpPr>
              <p:cNvPr id="275" name="Straight Connector 274"/>
              <p:cNvCxnSpPr/>
              <p:nvPr/>
            </p:nvCxnSpPr>
            <p:spPr>
              <a:xfrm>
                <a:off x="1367681" y="1363662"/>
                <a:ext cx="0" cy="1828800"/>
              </a:xfrm>
              <a:prstGeom prst="line">
                <a:avLst/>
              </a:prstGeom>
              <a:noFill/>
              <a:ln w="6350" cap="flat" cmpd="sng" algn="ctr">
                <a:solidFill>
                  <a:srgbClr val="5B9BD5"/>
                </a:solidFill>
                <a:prstDash val="solid"/>
                <a:miter lim="800000"/>
              </a:ln>
              <a:effectLst/>
            </p:spPr>
          </p:cxnSp>
          <p:cxnSp>
            <p:nvCxnSpPr>
              <p:cNvPr id="276" name="Straight Connector 275"/>
              <p:cNvCxnSpPr/>
              <p:nvPr/>
            </p:nvCxnSpPr>
            <p:spPr>
              <a:xfrm>
                <a:off x="1520081" y="1363662"/>
                <a:ext cx="0" cy="1828800"/>
              </a:xfrm>
              <a:prstGeom prst="line">
                <a:avLst/>
              </a:prstGeom>
              <a:noFill/>
              <a:ln w="6350" cap="flat" cmpd="sng" algn="ctr">
                <a:solidFill>
                  <a:srgbClr val="5B9BD5"/>
                </a:solidFill>
                <a:prstDash val="solid"/>
                <a:miter lim="800000"/>
              </a:ln>
              <a:effectLst/>
            </p:spPr>
          </p:cxnSp>
          <p:cxnSp>
            <p:nvCxnSpPr>
              <p:cNvPr id="277" name="Straight Connector 276"/>
              <p:cNvCxnSpPr/>
              <p:nvPr/>
            </p:nvCxnSpPr>
            <p:spPr>
              <a:xfrm>
                <a:off x="1681532" y="1363662"/>
                <a:ext cx="0" cy="1828800"/>
              </a:xfrm>
              <a:prstGeom prst="line">
                <a:avLst/>
              </a:prstGeom>
              <a:noFill/>
              <a:ln w="6350" cap="flat" cmpd="sng" algn="ctr">
                <a:solidFill>
                  <a:srgbClr val="5B9BD5"/>
                </a:solidFill>
                <a:prstDash val="solid"/>
                <a:miter lim="800000"/>
              </a:ln>
              <a:effectLst/>
            </p:spPr>
          </p:cxnSp>
          <p:cxnSp>
            <p:nvCxnSpPr>
              <p:cNvPr id="278" name="Straight Connector 277"/>
              <p:cNvCxnSpPr/>
              <p:nvPr/>
            </p:nvCxnSpPr>
            <p:spPr>
              <a:xfrm>
                <a:off x="1839064" y="1363662"/>
                <a:ext cx="0" cy="1828800"/>
              </a:xfrm>
              <a:prstGeom prst="line">
                <a:avLst/>
              </a:prstGeom>
              <a:noFill/>
              <a:ln w="6350" cap="flat" cmpd="sng" algn="ctr">
                <a:solidFill>
                  <a:srgbClr val="5B9BD5"/>
                </a:solidFill>
                <a:prstDash val="solid"/>
                <a:miter lim="800000"/>
              </a:ln>
              <a:effectLst/>
            </p:spPr>
          </p:cxnSp>
          <p:cxnSp>
            <p:nvCxnSpPr>
              <p:cNvPr id="279" name="Straight Connector 278"/>
              <p:cNvCxnSpPr/>
              <p:nvPr/>
            </p:nvCxnSpPr>
            <p:spPr>
              <a:xfrm>
                <a:off x="350837" y="1516062"/>
                <a:ext cx="1676400" cy="0"/>
              </a:xfrm>
              <a:prstGeom prst="line">
                <a:avLst/>
              </a:prstGeom>
              <a:noFill/>
              <a:ln w="6350" cap="flat" cmpd="sng" algn="ctr">
                <a:solidFill>
                  <a:srgbClr val="5B9BD5"/>
                </a:solidFill>
                <a:prstDash val="solid"/>
                <a:miter lim="800000"/>
              </a:ln>
              <a:effectLst/>
            </p:spPr>
          </p:cxnSp>
          <p:cxnSp>
            <p:nvCxnSpPr>
              <p:cNvPr id="280" name="Straight Connector 279"/>
              <p:cNvCxnSpPr/>
              <p:nvPr/>
            </p:nvCxnSpPr>
            <p:spPr>
              <a:xfrm>
                <a:off x="350837" y="1668462"/>
                <a:ext cx="1676400" cy="0"/>
              </a:xfrm>
              <a:prstGeom prst="line">
                <a:avLst/>
              </a:prstGeom>
              <a:noFill/>
              <a:ln w="6350" cap="flat" cmpd="sng" algn="ctr">
                <a:solidFill>
                  <a:srgbClr val="5B9BD5"/>
                </a:solidFill>
                <a:prstDash val="solid"/>
                <a:miter lim="800000"/>
              </a:ln>
              <a:effectLst/>
            </p:spPr>
          </p:cxnSp>
          <p:cxnSp>
            <p:nvCxnSpPr>
              <p:cNvPr id="281" name="Straight Connector 280"/>
              <p:cNvCxnSpPr/>
              <p:nvPr/>
            </p:nvCxnSpPr>
            <p:spPr>
              <a:xfrm>
                <a:off x="346918" y="1832379"/>
                <a:ext cx="1676400" cy="0"/>
              </a:xfrm>
              <a:prstGeom prst="line">
                <a:avLst/>
              </a:prstGeom>
              <a:noFill/>
              <a:ln w="6350" cap="flat" cmpd="sng" algn="ctr">
                <a:solidFill>
                  <a:srgbClr val="5B9BD5"/>
                </a:solidFill>
                <a:prstDash val="solid"/>
                <a:miter lim="800000"/>
              </a:ln>
              <a:effectLst/>
            </p:spPr>
          </p:cxnSp>
          <p:cxnSp>
            <p:nvCxnSpPr>
              <p:cNvPr id="282" name="Straight Connector 281"/>
              <p:cNvCxnSpPr/>
              <p:nvPr/>
            </p:nvCxnSpPr>
            <p:spPr>
              <a:xfrm>
                <a:off x="352727" y="1985115"/>
                <a:ext cx="1676400" cy="0"/>
              </a:xfrm>
              <a:prstGeom prst="line">
                <a:avLst/>
              </a:prstGeom>
              <a:noFill/>
              <a:ln w="6350" cap="flat" cmpd="sng" algn="ctr">
                <a:solidFill>
                  <a:srgbClr val="5B9BD5"/>
                </a:solidFill>
                <a:prstDash val="solid"/>
                <a:miter lim="800000"/>
              </a:ln>
              <a:effectLst/>
            </p:spPr>
          </p:cxnSp>
          <p:cxnSp>
            <p:nvCxnSpPr>
              <p:cNvPr id="283" name="Straight Connector 282"/>
              <p:cNvCxnSpPr/>
              <p:nvPr/>
            </p:nvCxnSpPr>
            <p:spPr>
              <a:xfrm>
                <a:off x="352727" y="2137515"/>
                <a:ext cx="1676400" cy="0"/>
              </a:xfrm>
              <a:prstGeom prst="line">
                <a:avLst/>
              </a:prstGeom>
              <a:noFill/>
              <a:ln w="6350" cap="flat" cmpd="sng" algn="ctr">
                <a:solidFill>
                  <a:srgbClr val="5B9BD5"/>
                </a:solidFill>
                <a:prstDash val="solid"/>
                <a:miter lim="800000"/>
              </a:ln>
              <a:effectLst/>
            </p:spPr>
          </p:cxnSp>
          <p:cxnSp>
            <p:nvCxnSpPr>
              <p:cNvPr id="284" name="Straight Connector 283"/>
              <p:cNvCxnSpPr/>
              <p:nvPr/>
            </p:nvCxnSpPr>
            <p:spPr>
              <a:xfrm>
                <a:off x="350837" y="2303558"/>
                <a:ext cx="1676400" cy="0"/>
              </a:xfrm>
              <a:prstGeom prst="line">
                <a:avLst/>
              </a:prstGeom>
              <a:noFill/>
              <a:ln w="6350" cap="flat" cmpd="sng" algn="ctr">
                <a:solidFill>
                  <a:srgbClr val="5B9BD5"/>
                </a:solidFill>
                <a:prstDash val="solid"/>
                <a:miter lim="800000"/>
              </a:ln>
              <a:effectLst/>
            </p:spPr>
          </p:cxnSp>
          <p:cxnSp>
            <p:nvCxnSpPr>
              <p:cNvPr id="285" name="Straight Connector 284"/>
              <p:cNvCxnSpPr/>
              <p:nvPr/>
            </p:nvCxnSpPr>
            <p:spPr>
              <a:xfrm>
                <a:off x="346918" y="2489729"/>
                <a:ext cx="1676400" cy="0"/>
              </a:xfrm>
              <a:prstGeom prst="line">
                <a:avLst/>
              </a:prstGeom>
              <a:noFill/>
              <a:ln w="6350" cap="flat" cmpd="sng" algn="ctr">
                <a:solidFill>
                  <a:srgbClr val="5B9BD5"/>
                </a:solidFill>
                <a:prstDash val="solid"/>
                <a:miter lim="800000"/>
              </a:ln>
              <a:effectLst/>
            </p:spPr>
          </p:cxnSp>
          <p:cxnSp>
            <p:nvCxnSpPr>
              <p:cNvPr id="286" name="Straight Connector 285"/>
              <p:cNvCxnSpPr/>
              <p:nvPr/>
            </p:nvCxnSpPr>
            <p:spPr>
              <a:xfrm>
                <a:off x="350837" y="2648062"/>
                <a:ext cx="1676400" cy="0"/>
              </a:xfrm>
              <a:prstGeom prst="line">
                <a:avLst/>
              </a:prstGeom>
              <a:noFill/>
              <a:ln w="6350" cap="flat" cmpd="sng" algn="ctr">
                <a:solidFill>
                  <a:srgbClr val="5B9BD5"/>
                </a:solidFill>
                <a:prstDash val="solid"/>
                <a:miter lim="800000"/>
              </a:ln>
              <a:effectLst/>
            </p:spPr>
          </p:cxnSp>
          <p:cxnSp>
            <p:nvCxnSpPr>
              <p:cNvPr id="287" name="Straight Connector 286"/>
              <p:cNvCxnSpPr/>
              <p:nvPr/>
            </p:nvCxnSpPr>
            <p:spPr>
              <a:xfrm>
                <a:off x="352727" y="2828541"/>
                <a:ext cx="1676400" cy="0"/>
              </a:xfrm>
              <a:prstGeom prst="line">
                <a:avLst/>
              </a:prstGeom>
              <a:noFill/>
              <a:ln w="6350" cap="flat" cmpd="sng" algn="ctr">
                <a:solidFill>
                  <a:srgbClr val="5B9BD5"/>
                </a:solidFill>
                <a:prstDash val="solid"/>
                <a:miter lim="800000"/>
              </a:ln>
              <a:effectLst/>
            </p:spPr>
          </p:cxnSp>
        </p:grpSp>
        <p:sp>
          <p:nvSpPr>
            <p:cNvPr id="266" name="Down Arrow 265"/>
            <p:cNvSpPr/>
            <p:nvPr/>
          </p:nvSpPr>
          <p:spPr>
            <a:xfrm>
              <a:off x="7383363" y="2411990"/>
              <a:ext cx="160437" cy="312838"/>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grpSp>
      <p:grpSp>
        <p:nvGrpSpPr>
          <p:cNvPr id="288" name="Group 287"/>
          <p:cNvGrpSpPr/>
          <p:nvPr/>
        </p:nvGrpSpPr>
        <p:grpSpPr>
          <a:xfrm>
            <a:off x="3797938" y="4057185"/>
            <a:ext cx="1682209" cy="2133600"/>
            <a:chOff x="6691381" y="3589551"/>
            <a:chExt cx="1682209" cy="2133600"/>
          </a:xfrm>
        </p:grpSpPr>
        <p:grpSp>
          <p:nvGrpSpPr>
            <p:cNvPr id="289" name="Group 288"/>
            <p:cNvGrpSpPr/>
            <p:nvPr/>
          </p:nvGrpSpPr>
          <p:grpSpPr>
            <a:xfrm>
              <a:off x="6691381" y="3589551"/>
              <a:ext cx="1682209" cy="2133600"/>
              <a:chOff x="346918" y="1058862"/>
              <a:chExt cx="1682209" cy="2133600"/>
            </a:xfrm>
          </p:grpSpPr>
          <p:sp>
            <p:nvSpPr>
              <p:cNvPr id="291" name="Rectangle 290"/>
              <p:cNvSpPr/>
              <p:nvPr/>
            </p:nvSpPr>
            <p:spPr>
              <a:xfrm>
                <a:off x="350837" y="1058862"/>
                <a:ext cx="1676400" cy="2133600"/>
              </a:xfrm>
              <a:prstGeom prst="rect">
                <a:avLst/>
              </a:prstGeom>
              <a:no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sp>
            <p:nvSpPr>
              <p:cNvPr id="292" name="Rectangle 291"/>
              <p:cNvSpPr/>
              <p:nvPr/>
            </p:nvSpPr>
            <p:spPr>
              <a:xfrm>
                <a:off x="350837" y="1058862"/>
                <a:ext cx="1676400" cy="30480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cxnSp>
            <p:nvCxnSpPr>
              <p:cNvPr id="293" name="Straight Connector 292"/>
              <p:cNvCxnSpPr/>
              <p:nvPr/>
            </p:nvCxnSpPr>
            <p:spPr>
              <a:xfrm>
                <a:off x="427037" y="1363662"/>
                <a:ext cx="0" cy="1828800"/>
              </a:xfrm>
              <a:prstGeom prst="line">
                <a:avLst/>
              </a:prstGeom>
              <a:noFill/>
              <a:ln w="6350" cap="flat" cmpd="sng" algn="ctr">
                <a:solidFill>
                  <a:srgbClr val="5B9BD5"/>
                </a:solidFill>
                <a:prstDash val="solid"/>
                <a:miter lim="800000"/>
              </a:ln>
              <a:effectLst/>
            </p:spPr>
          </p:cxnSp>
          <p:cxnSp>
            <p:nvCxnSpPr>
              <p:cNvPr id="294" name="Straight Connector 293"/>
              <p:cNvCxnSpPr/>
              <p:nvPr/>
            </p:nvCxnSpPr>
            <p:spPr>
              <a:xfrm>
                <a:off x="579437" y="1363662"/>
                <a:ext cx="0" cy="1828800"/>
              </a:xfrm>
              <a:prstGeom prst="line">
                <a:avLst/>
              </a:prstGeom>
              <a:noFill/>
              <a:ln w="6350" cap="flat" cmpd="sng" algn="ctr">
                <a:solidFill>
                  <a:srgbClr val="5B9BD5"/>
                </a:solidFill>
                <a:prstDash val="solid"/>
                <a:miter lim="800000"/>
              </a:ln>
              <a:effectLst/>
            </p:spPr>
          </p:cxnSp>
          <p:cxnSp>
            <p:nvCxnSpPr>
              <p:cNvPr id="295" name="Straight Connector 294"/>
              <p:cNvCxnSpPr/>
              <p:nvPr/>
            </p:nvCxnSpPr>
            <p:spPr>
              <a:xfrm>
                <a:off x="734100" y="1363662"/>
                <a:ext cx="0" cy="1828800"/>
              </a:xfrm>
              <a:prstGeom prst="line">
                <a:avLst/>
              </a:prstGeom>
              <a:noFill/>
              <a:ln w="6350" cap="flat" cmpd="sng" algn="ctr">
                <a:solidFill>
                  <a:srgbClr val="5B9BD5"/>
                </a:solidFill>
                <a:prstDash val="solid"/>
                <a:miter lim="800000"/>
              </a:ln>
              <a:effectLst/>
            </p:spPr>
          </p:cxnSp>
          <p:cxnSp>
            <p:nvCxnSpPr>
              <p:cNvPr id="296" name="Straight Connector 295"/>
              <p:cNvCxnSpPr/>
              <p:nvPr/>
            </p:nvCxnSpPr>
            <p:spPr>
              <a:xfrm>
                <a:off x="886500" y="1363662"/>
                <a:ext cx="0" cy="1828800"/>
              </a:xfrm>
              <a:prstGeom prst="line">
                <a:avLst/>
              </a:prstGeom>
              <a:noFill/>
              <a:ln w="6350" cap="flat" cmpd="sng" algn="ctr">
                <a:solidFill>
                  <a:srgbClr val="5B9BD5"/>
                </a:solidFill>
                <a:prstDash val="solid"/>
                <a:miter lim="800000"/>
              </a:ln>
              <a:effectLst/>
            </p:spPr>
          </p:cxnSp>
          <p:cxnSp>
            <p:nvCxnSpPr>
              <p:cNvPr id="297" name="Straight Connector 296"/>
              <p:cNvCxnSpPr/>
              <p:nvPr/>
            </p:nvCxnSpPr>
            <p:spPr>
              <a:xfrm>
                <a:off x="1038900" y="1363662"/>
                <a:ext cx="0" cy="1828800"/>
              </a:xfrm>
              <a:prstGeom prst="line">
                <a:avLst/>
              </a:prstGeom>
              <a:noFill/>
              <a:ln w="6350" cap="flat" cmpd="sng" algn="ctr">
                <a:solidFill>
                  <a:srgbClr val="5B9BD5"/>
                </a:solidFill>
                <a:prstDash val="solid"/>
                <a:miter lim="800000"/>
              </a:ln>
              <a:effectLst/>
            </p:spPr>
          </p:cxnSp>
          <p:cxnSp>
            <p:nvCxnSpPr>
              <p:cNvPr id="298" name="Straight Connector 297"/>
              <p:cNvCxnSpPr/>
              <p:nvPr/>
            </p:nvCxnSpPr>
            <p:spPr>
              <a:xfrm>
                <a:off x="1215281" y="1363662"/>
                <a:ext cx="0" cy="1828800"/>
              </a:xfrm>
              <a:prstGeom prst="line">
                <a:avLst/>
              </a:prstGeom>
              <a:noFill/>
              <a:ln w="6350" cap="flat" cmpd="sng" algn="ctr">
                <a:solidFill>
                  <a:srgbClr val="5B9BD5"/>
                </a:solidFill>
                <a:prstDash val="solid"/>
                <a:miter lim="800000"/>
              </a:ln>
              <a:effectLst/>
            </p:spPr>
          </p:cxnSp>
          <p:cxnSp>
            <p:nvCxnSpPr>
              <p:cNvPr id="299" name="Straight Connector 298"/>
              <p:cNvCxnSpPr/>
              <p:nvPr/>
            </p:nvCxnSpPr>
            <p:spPr>
              <a:xfrm>
                <a:off x="1367681" y="1363662"/>
                <a:ext cx="0" cy="1828800"/>
              </a:xfrm>
              <a:prstGeom prst="line">
                <a:avLst/>
              </a:prstGeom>
              <a:noFill/>
              <a:ln w="6350" cap="flat" cmpd="sng" algn="ctr">
                <a:solidFill>
                  <a:srgbClr val="5B9BD5"/>
                </a:solidFill>
                <a:prstDash val="solid"/>
                <a:miter lim="800000"/>
              </a:ln>
              <a:effectLst/>
            </p:spPr>
          </p:cxnSp>
          <p:cxnSp>
            <p:nvCxnSpPr>
              <p:cNvPr id="300" name="Straight Connector 299"/>
              <p:cNvCxnSpPr/>
              <p:nvPr/>
            </p:nvCxnSpPr>
            <p:spPr>
              <a:xfrm>
                <a:off x="1520081" y="1363662"/>
                <a:ext cx="0" cy="1828800"/>
              </a:xfrm>
              <a:prstGeom prst="line">
                <a:avLst/>
              </a:prstGeom>
              <a:noFill/>
              <a:ln w="6350" cap="flat" cmpd="sng" algn="ctr">
                <a:solidFill>
                  <a:srgbClr val="5B9BD5"/>
                </a:solidFill>
                <a:prstDash val="solid"/>
                <a:miter lim="800000"/>
              </a:ln>
              <a:effectLst/>
            </p:spPr>
          </p:cxnSp>
          <p:cxnSp>
            <p:nvCxnSpPr>
              <p:cNvPr id="301" name="Straight Connector 300"/>
              <p:cNvCxnSpPr/>
              <p:nvPr/>
            </p:nvCxnSpPr>
            <p:spPr>
              <a:xfrm>
                <a:off x="1681532" y="1363662"/>
                <a:ext cx="0" cy="1828800"/>
              </a:xfrm>
              <a:prstGeom prst="line">
                <a:avLst/>
              </a:prstGeom>
              <a:noFill/>
              <a:ln w="6350" cap="flat" cmpd="sng" algn="ctr">
                <a:solidFill>
                  <a:srgbClr val="5B9BD5"/>
                </a:solidFill>
                <a:prstDash val="solid"/>
                <a:miter lim="800000"/>
              </a:ln>
              <a:effectLst/>
            </p:spPr>
          </p:cxnSp>
          <p:cxnSp>
            <p:nvCxnSpPr>
              <p:cNvPr id="302" name="Straight Connector 301"/>
              <p:cNvCxnSpPr/>
              <p:nvPr/>
            </p:nvCxnSpPr>
            <p:spPr>
              <a:xfrm>
                <a:off x="1839064" y="1363662"/>
                <a:ext cx="0" cy="1828800"/>
              </a:xfrm>
              <a:prstGeom prst="line">
                <a:avLst/>
              </a:prstGeom>
              <a:noFill/>
              <a:ln w="6350" cap="flat" cmpd="sng" algn="ctr">
                <a:solidFill>
                  <a:srgbClr val="5B9BD5"/>
                </a:solidFill>
                <a:prstDash val="solid"/>
                <a:miter lim="800000"/>
              </a:ln>
              <a:effectLst/>
            </p:spPr>
          </p:cxnSp>
          <p:cxnSp>
            <p:nvCxnSpPr>
              <p:cNvPr id="303" name="Straight Connector 302"/>
              <p:cNvCxnSpPr/>
              <p:nvPr/>
            </p:nvCxnSpPr>
            <p:spPr>
              <a:xfrm>
                <a:off x="350837" y="1516062"/>
                <a:ext cx="1676400" cy="0"/>
              </a:xfrm>
              <a:prstGeom prst="line">
                <a:avLst/>
              </a:prstGeom>
              <a:noFill/>
              <a:ln w="6350" cap="flat" cmpd="sng" algn="ctr">
                <a:solidFill>
                  <a:srgbClr val="5B9BD5"/>
                </a:solidFill>
                <a:prstDash val="solid"/>
                <a:miter lim="800000"/>
              </a:ln>
              <a:effectLst/>
            </p:spPr>
          </p:cxnSp>
          <p:cxnSp>
            <p:nvCxnSpPr>
              <p:cNvPr id="304" name="Straight Connector 303"/>
              <p:cNvCxnSpPr/>
              <p:nvPr/>
            </p:nvCxnSpPr>
            <p:spPr>
              <a:xfrm>
                <a:off x="350837" y="1668462"/>
                <a:ext cx="1676400" cy="0"/>
              </a:xfrm>
              <a:prstGeom prst="line">
                <a:avLst/>
              </a:prstGeom>
              <a:noFill/>
              <a:ln w="6350" cap="flat" cmpd="sng" algn="ctr">
                <a:solidFill>
                  <a:srgbClr val="5B9BD5"/>
                </a:solidFill>
                <a:prstDash val="solid"/>
                <a:miter lim="800000"/>
              </a:ln>
              <a:effectLst/>
            </p:spPr>
          </p:cxnSp>
          <p:cxnSp>
            <p:nvCxnSpPr>
              <p:cNvPr id="305" name="Straight Connector 304"/>
              <p:cNvCxnSpPr/>
              <p:nvPr/>
            </p:nvCxnSpPr>
            <p:spPr>
              <a:xfrm>
                <a:off x="346918" y="1832379"/>
                <a:ext cx="1676400" cy="0"/>
              </a:xfrm>
              <a:prstGeom prst="line">
                <a:avLst/>
              </a:prstGeom>
              <a:noFill/>
              <a:ln w="6350" cap="flat" cmpd="sng" algn="ctr">
                <a:solidFill>
                  <a:srgbClr val="5B9BD5"/>
                </a:solidFill>
                <a:prstDash val="solid"/>
                <a:miter lim="800000"/>
              </a:ln>
              <a:effectLst/>
            </p:spPr>
          </p:cxnSp>
          <p:cxnSp>
            <p:nvCxnSpPr>
              <p:cNvPr id="306" name="Straight Connector 305"/>
              <p:cNvCxnSpPr/>
              <p:nvPr/>
            </p:nvCxnSpPr>
            <p:spPr>
              <a:xfrm>
                <a:off x="352727" y="1985115"/>
                <a:ext cx="1676400" cy="0"/>
              </a:xfrm>
              <a:prstGeom prst="line">
                <a:avLst/>
              </a:prstGeom>
              <a:noFill/>
              <a:ln w="6350" cap="flat" cmpd="sng" algn="ctr">
                <a:solidFill>
                  <a:srgbClr val="5B9BD5"/>
                </a:solidFill>
                <a:prstDash val="solid"/>
                <a:miter lim="800000"/>
              </a:ln>
              <a:effectLst/>
            </p:spPr>
          </p:cxnSp>
          <p:cxnSp>
            <p:nvCxnSpPr>
              <p:cNvPr id="307" name="Straight Connector 306"/>
              <p:cNvCxnSpPr/>
              <p:nvPr/>
            </p:nvCxnSpPr>
            <p:spPr>
              <a:xfrm>
                <a:off x="352727" y="2137515"/>
                <a:ext cx="1676400" cy="0"/>
              </a:xfrm>
              <a:prstGeom prst="line">
                <a:avLst/>
              </a:prstGeom>
              <a:noFill/>
              <a:ln w="6350" cap="flat" cmpd="sng" algn="ctr">
                <a:solidFill>
                  <a:srgbClr val="5B9BD5"/>
                </a:solidFill>
                <a:prstDash val="solid"/>
                <a:miter lim="800000"/>
              </a:ln>
              <a:effectLst/>
            </p:spPr>
          </p:cxnSp>
          <p:cxnSp>
            <p:nvCxnSpPr>
              <p:cNvPr id="308" name="Straight Connector 307"/>
              <p:cNvCxnSpPr/>
              <p:nvPr/>
            </p:nvCxnSpPr>
            <p:spPr>
              <a:xfrm>
                <a:off x="350837" y="2303558"/>
                <a:ext cx="1676400" cy="0"/>
              </a:xfrm>
              <a:prstGeom prst="line">
                <a:avLst/>
              </a:prstGeom>
              <a:noFill/>
              <a:ln w="6350" cap="flat" cmpd="sng" algn="ctr">
                <a:solidFill>
                  <a:srgbClr val="5B9BD5"/>
                </a:solidFill>
                <a:prstDash val="solid"/>
                <a:miter lim="800000"/>
              </a:ln>
              <a:effectLst/>
            </p:spPr>
          </p:cxnSp>
          <p:cxnSp>
            <p:nvCxnSpPr>
              <p:cNvPr id="309" name="Straight Connector 308"/>
              <p:cNvCxnSpPr/>
              <p:nvPr/>
            </p:nvCxnSpPr>
            <p:spPr>
              <a:xfrm>
                <a:off x="346918" y="2489729"/>
                <a:ext cx="1676400" cy="0"/>
              </a:xfrm>
              <a:prstGeom prst="line">
                <a:avLst/>
              </a:prstGeom>
              <a:noFill/>
              <a:ln w="6350" cap="flat" cmpd="sng" algn="ctr">
                <a:solidFill>
                  <a:srgbClr val="5B9BD5"/>
                </a:solidFill>
                <a:prstDash val="solid"/>
                <a:miter lim="800000"/>
              </a:ln>
              <a:effectLst/>
            </p:spPr>
          </p:cxnSp>
          <p:cxnSp>
            <p:nvCxnSpPr>
              <p:cNvPr id="310" name="Straight Connector 309"/>
              <p:cNvCxnSpPr/>
              <p:nvPr/>
            </p:nvCxnSpPr>
            <p:spPr>
              <a:xfrm>
                <a:off x="350837" y="2648062"/>
                <a:ext cx="1676400" cy="0"/>
              </a:xfrm>
              <a:prstGeom prst="line">
                <a:avLst/>
              </a:prstGeom>
              <a:noFill/>
              <a:ln w="6350" cap="flat" cmpd="sng" algn="ctr">
                <a:solidFill>
                  <a:srgbClr val="5B9BD5"/>
                </a:solidFill>
                <a:prstDash val="solid"/>
                <a:miter lim="800000"/>
              </a:ln>
              <a:effectLst/>
            </p:spPr>
          </p:cxnSp>
          <p:cxnSp>
            <p:nvCxnSpPr>
              <p:cNvPr id="311" name="Straight Connector 310"/>
              <p:cNvCxnSpPr/>
              <p:nvPr/>
            </p:nvCxnSpPr>
            <p:spPr>
              <a:xfrm>
                <a:off x="352727" y="2828541"/>
                <a:ext cx="1676400" cy="0"/>
              </a:xfrm>
              <a:prstGeom prst="line">
                <a:avLst/>
              </a:prstGeom>
              <a:noFill/>
              <a:ln w="6350" cap="flat" cmpd="sng" algn="ctr">
                <a:solidFill>
                  <a:srgbClr val="5B9BD5"/>
                </a:solidFill>
                <a:prstDash val="solid"/>
                <a:miter lim="800000"/>
              </a:ln>
              <a:effectLst/>
            </p:spPr>
          </p:cxnSp>
        </p:grpSp>
        <p:sp>
          <p:nvSpPr>
            <p:cNvPr id="290" name="Down Arrow 289"/>
            <p:cNvSpPr/>
            <p:nvPr/>
          </p:nvSpPr>
          <p:spPr>
            <a:xfrm>
              <a:off x="7380523" y="5393802"/>
              <a:ext cx="160437" cy="312838"/>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grpSp>
      <p:grpSp>
        <p:nvGrpSpPr>
          <p:cNvPr id="312" name="Group 311"/>
          <p:cNvGrpSpPr/>
          <p:nvPr/>
        </p:nvGrpSpPr>
        <p:grpSpPr>
          <a:xfrm>
            <a:off x="6982394" y="2521570"/>
            <a:ext cx="1682209" cy="2309132"/>
            <a:chOff x="9875837" y="2053936"/>
            <a:chExt cx="1682209" cy="2309132"/>
          </a:xfrm>
        </p:grpSpPr>
        <p:grpSp>
          <p:nvGrpSpPr>
            <p:cNvPr id="313" name="Group 312"/>
            <p:cNvGrpSpPr/>
            <p:nvPr/>
          </p:nvGrpSpPr>
          <p:grpSpPr>
            <a:xfrm>
              <a:off x="9875837" y="2053936"/>
              <a:ext cx="1682209" cy="2309132"/>
              <a:chOff x="346918" y="883330"/>
              <a:chExt cx="1682209" cy="2309132"/>
            </a:xfrm>
          </p:grpSpPr>
          <p:sp>
            <p:nvSpPr>
              <p:cNvPr id="315" name="Rectangle 314"/>
              <p:cNvSpPr/>
              <p:nvPr/>
            </p:nvSpPr>
            <p:spPr>
              <a:xfrm>
                <a:off x="350837" y="1058862"/>
                <a:ext cx="1676400" cy="2133600"/>
              </a:xfrm>
              <a:prstGeom prst="rect">
                <a:avLst/>
              </a:prstGeom>
              <a:no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sp>
            <p:nvSpPr>
              <p:cNvPr id="316" name="Rectangle 315"/>
              <p:cNvSpPr/>
              <p:nvPr/>
            </p:nvSpPr>
            <p:spPr>
              <a:xfrm>
                <a:off x="350837" y="883330"/>
                <a:ext cx="1676400" cy="48033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cxnSp>
            <p:nvCxnSpPr>
              <p:cNvPr id="317" name="Straight Connector 316"/>
              <p:cNvCxnSpPr/>
              <p:nvPr/>
            </p:nvCxnSpPr>
            <p:spPr>
              <a:xfrm>
                <a:off x="427037" y="1363662"/>
                <a:ext cx="0" cy="1828800"/>
              </a:xfrm>
              <a:prstGeom prst="line">
                <a:avLst/>
              </a:prstGeom>
              <a:noFill/>
              <a:ln w="6350" cap="flat" cmpd="sng" algn="ctr">
                <a:solidFill>
                  <a:srgbClr val="5B9BD5"/>
                </a:solidFill>
                <a:prstDash val="solid"/>
                <a:miter lim="800000"/>
              </a:ln>
              <a:effectLst/>
            </p:spPr>
          </p:cxnSp>
          <p:cxnSp>
            <p:nvCxnSpPr>
              <p:cNvPr id="318" name="Straight Connector 317"/>
              <p:cNvCxnSpPr/>
              <p:nvPr/>
            </p:nvCxnSpPr>
            <p:spPr>
              <a:xfrm>
                <a:off x="579437" y="1363662"/>
                <a:ext cx="0" cy="1828800"/>
              </a:xfrm>
              <a:prstGeom prst="line">
                <a:avLst/>
              </a:prstGeom>
              <a:noFill/>
              <a:ln w="6350" cap="flat" cmpd="sng" algn="ctr">
                <a:solidFill>
                  <a:srgbClr val="5B9BD5"/>
                </a:solidFill>
                <a:prstDash val="solid"/>
                <a:miter lim="800000"/>
              </a:ln>
              <a:effectLst/>
            </p:spPr>
          </p:cxnSp>
          <p:cxnSp>
            <p:nvCxnSpPr>
              <p:cNvPr id="319" name="Straight Connector 318"/>
              <p:cNvCxnSpPr/>
              <p:nvPr/>
            </p:nvCxnSpPr>
            <p:spPr>
              <a:xfrm>
                <a:off x="734100" y="1363662"/>
                <a:ext cx="0" cy="1828800"/>
              </a:xfrm>
              <a:prstGeom prst="line">
                <a:avLst/>
              </a:prstGeom>
              <a:noFill/>
              <a:ln w="6350" cap="flat" cmpd="sng" algn="ctr">
                <a:solidFill>
                  <a:srgbClr val="5B9BD5"/>
                </a:solidFill>
                <a:prstDash val="solid"/>
                <a:miter lim="800000"/>
              </a:ln>
              <a:effectLst/>
            </p:spPr>
          </p:cxnSp>
          <p:cxnSp>
            <p:nvCxnSpPr>
              <p:cNvPr id="320" name="Straight Connector 319"/>
              <p:cNvCxnSpPr/>
              <p:nvPr/>
            </p:nvCxnSpPr>
            <p:spPr>
              <a:xfrm>
                <a:off x="886500" y="1363662"/>
                <a:ext cx="0" cy="1828800"/>
              </a:xfrm>
              <a:prstGeom prst="line">
                <a:avLst/>
              </a:prstGeom>
              <a:noFill/>
              <a:ln w="6350" cap="flat" cmpd="sng" algn="ctr">
                <a:solidFill>
                  <a:srgbClr val="5B9BD5"/>
                </a:solidFill>
                <a:prstDash val="solid"/>
                <a:miter lim="800000"/>
              </a:ln>
              <a:effectLst/>
            </p:spPr>
          </p:cxnSp>
          <p:cxnSp>
            <p:nvCxnSpPr>
              <p:cNvPr id="321" name="Straight Connector 320"/>
              <p:cNvCxnSpPr/>
              <p:nvPr/>
            </p:nvCxnSpPr>
            <p:spPr>
              <a:xfrm>
                <a:off x="1038900" y="1363662"/>
                <a:ext cx="0" cy="1828800"/>
              </a:xfrm>
              <a:prstGeom prst="line">
                <a:avLst/>
              </a:prstGeom>
              <a:noFill/>
              <a:ln w="6350" cap="flat" cmpd="sng" algn="ctr">
                <a:solidFill>
                  <a:srgbClr val="5B9BD5"/>
                </a:solidFill>
                <a:prstDash val="solid"/>
                <a:miter lim="800000"/>
              </a:ln>
              <a:effectLst/>
            </p:spPr>
          </p:cxnSp>
          <p:cxnSp>
            <p:nvCxnSpPr>
              <p:cNvPr id="322" name="Straight Connector 321"/>
              <p:cNvCxnSpPr/>
              <p:nvPr/>
            </p:nvCxnSpPr>
            <p:spPr>
              <a:xfrm>
                <a:off x="1215281" y="1363662"/>
                <a:ext cx="0" cy="1828800"/>
              </a:xfrm>
              <a:prstGeom prst="line">
                <a:avLst/>
              </a:prstGeom>
              <a:noFill/>
              <a:ln w="6350" cap="flat" cmpd="sng" algn="ctr">
                <a:solidFill>
                  <a:srgbClr val="5B9BD5"/>
                </a:solidFill>
                <a:prstDash val="solid"/>
                <a:miter lim="800000"/>
              </a:ln>
              <a:effectLst/>
            </p:spPr>
          </p:cxnSp>
          <p:cxnSp>
            <p:nvCxnSpPr>
              <p:cNvPr id="323" name="Straight Connector 322"/>
              <p:cNvCxnSpPr/>
              <p:nvPr/>
            </p:nvCxnSpPr>
            <p:spPr>
              <a:xfrm>
                <a:off x="1367681" y="1363662"/>
                <a:ext cx="0" cy="1828800"/>
              </a:xfrm>
              <a:prstGeom prst="line">
                <a:avLst/>
              </a:prstGeom>
              <a:noFill/>
              <a:ln w="6350" cap="flat" cmpd="sng" algn="ctr">
                <a:solidFill>
                  <a:srgbClr val="5B9BD5"/>
                </a:solidFill>
                <a:prstDash val="solid"/>
                <a:miter lim="800000"/>
              </a:ln>
              <a:effectLst/>
            </p:spPr>
          </p:cxnSp>
          <p:cxnSp>
            <p:nvCxnSpPr>
              <p:cNvPr id="324" name="Straight Connector 323"/>
              <p:cNvCxnSpPr/>
              <p:nvPr/>
            </p:nvCxnSpPr>
            <p:spPr>
              <a:xfrm>
                <a:off x="1520081" y="1363662"/>
                <a:ext cx="0" cy="1828800"/>
              </a:xfrm>
              <a:prstGeom prst="line">
                <a:avLst/>
              </a:prstGeom>
              <a:noFill/>
              <a:ln w="6350" cap="flat" cmpd="sng" algn="ctr">
                <a:solidFill>
                  <a:srgbClr val="5B9BD5"/>
                </a:solidFill>
                <a:prstDash val="solid"/>
                <a:miter lim="800000"/>
              </a:ln>
              <a:effectLst/>
            </p:spPr>
          </p:cxnSp>
          <p:cxnSp>
            <p:nvCxnSpPr>
              <p:cNvPr id="325" name="Straight Connector 324"/>
              <p:cNvCxnSpPr/>
              <p:nvPr/>
            </p:nvCxnSpPr>
            <p:spPr>
              <a:xfrm>
                <a:off x="1681532" y="1363662"/>
                <a:ext cx="0" cy="1828800"/>
              </a:xfrm>
              <a:prstGeom prst="line">
                <a:avLst/>
              </a:prstGeom>
              <a:noFill/>
              <a:ln w="6350" cap="flat" cmpd="sng" algn="ctr">
                <a:solidFill>
                  <a:srgbClr val="5B9BD5"/>
                </a:solidFill>
                <a:prstDash val="solid"/>
                <a:miter lim="800000"/>
              </a:ln>
              <a:effectLst/>
            </p:spPr>
          </p:cxnSp>
          <p:cxnSp>
            <p:nvCxnSpPr>
              <p:cNvPr id="326" name="Straight Connector 325"/>
              <p:cNvCxnSpPr/>
              <p:nvPr/>
            </p:nvCxnSpPr>
            <p:spPr>
              <a:xfrm>
                <a:off x="1839064" y="1363662"/>
                <a:ext cx="0" cy="1828800"/>
              </a:xfrm>
              <a:prstGeom prst="line">
                <a:avLst/>
              </a:prstGeom>
              <a:noFill/>
              <a:ln w="6350" cap="flat" cmpd="sng" algn="ctr">
                <a:solidFill>
                  <a:srgbClr val="5B9BD5"/>
                </a:solidFill>
                <a:prstDash val="solid"/>
                <a:miter lim="800000"/>
              </a:ln>
              <a:effectLst/>
            </p:spPr>
          </p:cxnSp>
          <p:cxnSp>
            <p:nvCxnSpPr>
              <p:cNvPr id="327" name="Straight Connector 326"/>
              <p:cNvCxnSpPr/>
              <p:nvPr/>
            </p:nvCxnSpPr>
            <p:spPr>
              <a:xfrm>
                <a:off x="350837" y="1516062"/>
                <a:ext cx="1676400" cy="0"/>
              </a:xfrm>
              <a:prstGeom prst="line">
                <a:avLst/>
              </a:prstGeom>
              <a:noFill/>
              <a:ln w="6350" cap="flat" cmpd="sng" algn="ctr">
                <a:solidFill>
                  <a:srgbClr val="5B9BD5"/>
                </a:solidFill>
                <a:prstDash val="solid"/>
                <a:miter lim="800000"/>
              </a:ln>
              <a:effectLst/>
            </p:spPr>
          </p:cxnSp>
          <p:cxnSp>
            <p:nvCxnSpPr>
              <p:cNvPr id="328" name="Straight Connector 327"/>
              <p:cNvCxnSpPr/>
              <p:nvPr/>
            </p:nvCxnSpPr>
            <p:spPr>
              <a:xfrm>
                <a:off x="350837" y="1668462"/>
                <a:ext cx="1676400" cy="0"/>
              </a:xfrm>
              <a:prstGeom prst="line">
                <a:avLst/>
              </a:prstGeom>
              <a:noFill/>
              <a:ln w="6350" cap="flat" cmpd="sng" algn="ctr">
                <a:solidFill>
                  <a:srgbClr val="5B9BD5"/>
                </a:solidFill>
                <a:prstDash val="solid"/>
                <a:miter lim="800000"/>
              </a:ln>
              <a:effectLst/>
            </p:spPr>
          </p:cxnSp>
          <p:cxnSp>
            <p:nvCxnSpPr>
              <p:cNvPr id="329" name="Straight Connector 328"/>
              <p:cNvCxnSpPr/>
              <p:nvPr/>
            </p:nvCxnSpPr>
            <p:spPr>
              <a:xfrm>
                <a:off x="346918" y="1832379"/>
                <a:ext cx="1676400" cy="0"/>
              </a:xfrm>
              <a:prstGeom prst="line">
                <a:avLst/>
              </a:prstGeom>
              <a:noFill/>
              <a:ln w="6350" cap="flat" cmpd="sng" algn="ctr">
                <a:solidFill>
                  <a:srgbClr val="5B9BD5"/>
                </a:solidFill>
                <a:prstDash val="solid"/>
                <a:miter lim="800000"/>
              </a:ln>
              <a:effectLst/>
            </p:spPr>
          </p:cxnSp>
          <p:cxnSp>
            <p:nvCxnSpPr>
              <p:cNvPr id="330" name="Straight Connector 329"/>
              <p:cNvCxnSpPr/>
              <p:nvPr/>
            </p:nvCxnSpPr>
            <p:spPr>
              <a:xfrm>
                <a:off x="352727" y="1985115"/>
                <a:ext cx="1676400" cy="0"/>
              </a:xfrm>
              <a:prstGeom prst="line">
                <a:avLst/>
              </a:prstGeom>
              <a:noFill/>
              <a:ln w="6350" cap="flat" cmpd="sng" algn="ctr">
                <a:solidFill>
                  <a:srgbClr val="5B9BD5"/>
                </a:solidFill>
                <a:prstDash val="solid"/>
                <a:miter lim="800000"/>
              </a:ln>
              <a:effectLst/>
            </p:spPr>
          </p:cxnSp>
          <p:cxnSp>
            <p:nvCxnSpPr>
              <p:cNvPr id="331" name="Straight Connector 330"/>
              <p:cNvCxnSpPr/>
              <p:nvPr/>
            </p:nvCxnSpPr>
            <p:spPr>
              <a:xfrm>
                <a:off x="352727" y="2137515"/>
                <a:ext cx="1676400" cy="0"/>
              </a:xfrm>
              <a:prstGeom prst="line">
                <a:avLst/>
              </a:prstGeom>
              <a:noFill/>
              <a:ln w="6350" cap="flat" cmpd="sng" algn="ctr">
                <a:solidFill>
                  <a:srgbClr val="5B9BD5"/>
                </a:solidFill>
                <a:prstDash val="solid"/>
                <a:miter lim="800000"/>
              </a:ln>
              <a:effectLst/>
            </p:spPr>
          </p:cxnSp>
          <p:cxnSp>
            <p:nvCxnSpPr>
              <p:cNvPr id="332" name="Straight Connector 331"/>
              <p:cNvCxnSpPr/>
              <p:nvPr/>
            </p:nvCxnSpPr>
            <p:spPr>
              <a:xfrm>
                <a:off x="350837" y="2303558"/>
                <a:ext cx="1676400" cy="0"/>
              </a:xfrm>
              <a:prstGeom prst="line">
                <a:avLst/>
              </a:prstGeom>
              <a:noFill/>
              <a:ln w="6350" cap="flat" cmpd="sng" algn="ctr">
                <a:solidFill>
                  <a:srgbClr val="5B9BD5"/>
                </a:solidFill>
                <a:prstDash val="solid"/>
                <a:miter lim="800000"/>
              </a:ln>
              <a:effectLst/>
            </p:spPr>
          </p:cxnSp>
          <p:cxnSp>
            <p:nvCxnSpPr>
              <p:cNvPr id="333" name="Straight Connector 332"/>
              <p:cNvCxnSpPr/>
              <p:nvPr/>
            </p:nvCxnSpPr>
            <p:spPr>
              <a:xfrm>
                <a:off x="346918" y="2489729"/>
                <a:ext cx="1676400" cy="0"/>
              </a:xfrm>
              <a:prstGeom prst="line">
                <a:avLst/>
              </a:prstGeom>
              <a:noFill/>
              <a:ln w="6350" cap="flat" cmpd="sng" algn="ctr">
                <a:solidFill>
                  <a:srgbClr val="5B9BD5"/>
                </a:solidFill>
                <a:prstDash val="solid"/>
                <a:miter lim="800000"/>
              </a:ln>
              <a:effectLst/>
            </p:spPr>
          </p:cxnSp>
          <p:cxnSp>
            <p:nvCxnSpPr>
              <p:cNvPr id="334" name="Straight Connector 333"/>
              <p:cNvCxnSpPr/>
              <p:nvPr/>
            </p:nvCxnSpPr>
            <p:spPr>
              <a:xfrm>
                <a:off x="350837" y="2648062"/>
                <a:ext cx="1676400" cy="0"/>
              </a:xfrm>
              <a:prstGeom prst="line">
                <a:avLst/>
              </a:prstGeom>
              <a:noFill/>
              <a:ln w="6350" cap="flat" cmpd="sng" algn="ctr">
                <a:solidFill>
                  <a:srgbClr val="5B9BD5"/>
                </a:solidFill>
                <a:prstDash val="solid"/>
                <a:miter lim="800000"/>
              </a:ln>
              <a:effectLst/>
            </p:spPr>
          </p:cxnSp>
          <p:cxnSp>
            <p:nvCxnSpPr>
              <p:cNvPr id="335" name="Straight Connector 334"/>
              <p:cNvCxnSpPr/>
              <p:nvPr/>
            </p:nvCxnSpPr>
            <p:spPr>
              <a:xfrm>
                <a:off x="352727" y="2828541"/>
                <a:ext cx="1676400" cy="0"/>
              </a:xfrm>
              <a:prstGeom prst="line">
                <a:avLst/>
              </a:prstGeom>
              <a:noFill/>
              <a:ln w="6350" cap="flat" cmpd="sng" algn="ctr">
                <a:solidFill>
                  <a:srgbClr val="5B9BD5"/>
                </a:solidFill>
                <a:prstDash val="solid"/>
                <a:miter lim="800000"/>
              </a:ln>
              <a:effectLst/>
            </p:spPr>
          </p:cxnSp>
        </p:grpSp>
        <p:sp>
          <p:nvSpPr>
            <p:cNvPr id="314" name="Down Arrow 313"/>
            <p:cNvSpPr/>
            <p:nvPr/>
          </p:nvSpPr>
          <p:spPr>
            <a:xfrm>
              <a:off x="10577196" y="4024689"/>
              <a:ext cx="160437" cy="312838"/>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grpSp>
      <p:sp>
        <p:nvSpPr>
          <p:cNvPr id="336" name="Rectangle 335"/>
          <p:cNvSpPr/>
          <p:nvPr/>
        </p:nvSpPr>
        <p:spPr>
          <a:xfrm>
            <a:off x="3722903" y="4018616"/>
            <a:ext cx="1809534" cy="338554"/>
          </a:xfrm>
          <a:prstGeom prst="rect">
            <a:avLst/>
          </a:prstGeom>
        </p:spPr>
        <p:txBody>
          <a:bodyPr wrap="none">
            <a:spAutoFit/>
          </a:bodyPr>
          <a:lstStyle/>
          <a:p>
            <a:pPr algn="ctr"/>
            <a:r>
              <a:rPr lang="en-US" sz="1600" dirty="0" err="1" smtClean="0">
                <a:solidFill>
                  <a:prstClr val="black"/>
                </a:solidFill>
                <a:latin typeface="Calibri" panose="020F0502020204030204"/>
              </a:rPr>
              <a:t>GeoCodeDictionary</a:t>
            </a:r>
            <a:endParaRPr lang="en-US" sz="1600" dirty="0">
              <a:solidFill>
                <a:prstClr val="black"/>
              </a:solidFill>
              <a:latin typeface="Calibri" panose="020F0502020204030204"/>
            </a:endParaRPr>
          </a:p>
        </p:txBody>
      </p:sp>
      <p:sp>
        <p:nvSpPr>
          <p:cNvPr id="337" name="Rectangle 336"/>
          <p:cNvSpPr/>
          <p:nvPr/>
        </p:nvSpPr>
        <p:spPr>
          <a:xfrm>
            <a:off x="7210018" y="2455287"/>
            <a:ext cx="1201997" cy="584775"/>
          </a:xfrm>
          <a:prstGeom prst="rect">
            <a:avLst/>
          </a:prstGeom>
        </p:spPr>
        <p:txBody>
          <a:bodyPr wrap="none">
            <a:spAutoFit/>
          </a:bodyPr>
          <a:lstStyle/>
          <a:p>
            <a:pPr algn="ctr"/>
            <a:r>
              <a:rPr lang="en-US" sz="1600" b="1" dirty="0" smtClean="0">
                <a:solidFill>
                  <a:srgbClr val="505050">
                    <a:lumMod val="50000"/>
                  </a:srgbClr>
                </a:solidFill>
                <a:latin typeface="Calibri" panose="020F0502020204030204"/>
              </a:rPr>
              <a:t>Geo-Coded</a:t>
            </a:r>
          </a:p>
          <a:p>
            <a:pPr algn="ctr"/>
            <a:r>
              <a:rPr lang="en-US" sz="1600" b="1" dirty="0" err="1" smtClean="0">
                <a:solidFill>
                  <a:srgbClr val="505050">
                    <a:lumMod val="50000"/>
                  </a:srgbClr>
                </a:solidFill>
                <a:latin typeface="Calibri" panose="020F0502020204030204"/>
              </a:rPr>
              <a:t>GameUsage</a:t>
            </a:r>
            <a:endParaRPr lang="en-US" sz="1600" b="1" dirty="0">
              <a:solidFill>
                <a:srgbClr val="505050">
                  <a:lumMod val="50000"/>
                </a:srgbClr>
              </a:solidFill>
              <a:latin typeface="Calibri" panose="020F0502020204030204"/>
            </a:endParaRPr>
          </a:p>
        </p:txBody>
      </p:sp>
      <p:sp>
        <p:nvSpPr>
          <p:cNvPr id="339" name="Rectangle 338"/>
          <p:cNvSpPr/>
          <p:nvPr/>
        </p:nvSpPr>
        <p:spPr>
          <a:xfrm>
            <a:off x="3787803" y="1855002"/>
            <a:ext cx="1670591" cy="304800"/>
          </a:xfrm>
          <a:prstGeom prst="rect">
            <a:avLst/>
          </a:prstGeom>
          <a:solidFill>
            <a:srgbClr val="7FBA00">
              <a:alpha val="58000"/>
            </a:srgbClr>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sp>
        <p:nvSpPr>
          <p:cNvPr id="340" name="Rectangle 339"/>
          <p:cNvSpPr/>
          <p:nvPr/>
        </p:nvSpPr>
        <p:spPr>
          <a:xfrm>
            <a:off x="3794511" y="2483893"/>
            <a:ext cx="1670591" cy="304800"/>
          </a:xfrm>
          <a:prstGeom prst="rect">
            <a:avLst/>
          </a:prstGeom>
          <a:solidFill>
            <a:srgbClr val="7FBA00">
              <a:alpha val="58000"/>
            </a:srgbClr>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sp>
        <p:nvSpPr>
          <p:cNvPr id="341" name="Rectangle 340"/>
          <p:cNvSpPr/>
          <p:nvPr/>
        </p:nvSpPr>
        <p:spPr>
          <a:xfrm>
            <a:off x="6984479" y="3005963"/>
            <a:ext cx="1678339" cy="304800"/>
          </a:xfrm>
          <a:prstGeom prst="rect">
            <a:avLst/>
          </a:prstGeom>
          <a:solidFill>
            <a:srgbClr val="7FBA00">
              <a:alpha val="58000"/>
            </a:srgbClr>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sp>
        <p:nvSpPr>
          <p:cNvPr id="342" name="Rectangle 341"/>
          <p:cNvSpPr/>
          <p:nvPr/>
        </p:nvSpPr>
        <p:spPr>
          <a:xfrm>
            <a:off x="6980454" y="3314473"/>
            <a:ext cx="1678339" cy="437364"/>
          </a:xfrm>
          <a:prstGeom prst="rect">
            <a:avLst/>
          </a:prstGeom>
          <a:solidFill>
            <a:srgbClr val="FF0000">
              <a:alpha val="58000"/>
            </a:srgbClr>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sp>
        <p:nvSpPr>
          <p:cNvPr id="343" name="Rectangle 342"/>
          <p:cNvSpPr/>
          <p:nvPr/>
        </p:nvSpPr>
        <p:spPr>
          <a:xfrm>
            <a:off x="6982422" y="3751837"/>
            <a:ext cx="1678339" cy="527226"/>
          </a:xfrm>
          <a:prstGeom prst="rect">
            <a:avLst/>
          </a:prstGeom>
          <a:solidFill>
            <a:srgbClr val="7FBA00">
              <a:alpha val="58000"/>
            </a:srgbClr>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sp>
        <p:nvSpPr>
          <p:cNvPr id="344" name="Rectangle 343"/>
          <p:cNvSpPr/>
          <p:nvPr/>
        </p:nvSpPr>
        <p:spPr>
          <a:xfrm>
            <a:off x="3801856" y="4373424"/>
            <a:ext cx="1670591" cy="457278"/>
          </a:xfrm>
          <a:prstGeom prst="rect">
            <a:avLst/>
          </a:prstGeom>
          <a:solidFill>
            <a:srgbClr val="7FBA00">
              <a:alpha val="58000"/>
            </a:srgbClr>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sp>
        <p:nvSpPr>
          <p:cNvPr id="345" name="Rectangle 344"/>
          <p:cNvSpPr/>
          <p:nvPr/>
        </p:nvSpPr>
        <p:spPr>
          <a:xfrm>
            <a:off x="3783124" y="2164323"/>
            <a:ext cx="1670591" cy="319570"/>
          </a:xfrm>
          <a:prstGeom prst="rect">
            <a:avLst/>
          </a:prstGeom>
          <a:solidFill>
            <a:srgbClr val="7FBA00">
              <a:alpha val="58000"/>
            </a:srgbClr>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sp>
        <p:nvSpPr>
          <p:cNvPr id="346" name="Rectangle 345"/>
          <p:cNvSpPr/>
          <p:nvPr/>
        </p:nvSpPr>
        <p:spPr>
          <a:xfrm>
            <a:off x="3793612" y="4817439"/>
            <a:ext cx="1670591" cy="483553"/>
          </a:xfrm>
          <a:prstGeom prst="rect">
            <a:avLst/>
          </a:prstGeom>
          <a:solidFill>
            <a:srgbClr val="FF0000">
              <a:alpha val="58000"/>
            </a:srgbClr>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sp>
        <p:nvSpPr>
          <p:cNvPr id="347" name="Rectangle 346"/>
          <p:cNvSpPr/>
          <p:nvPr/>
        </p:nvSpPr>
        <p:spPr>
          <a:xfrm>
            <a:off x="3816215" y="5309116"/>
            <a:ext cx="1670591" cy="505622"/>
          </a:xfrm>
          <a:prstGeom prst="rect">
            <a:avLst/>
          </a:prstGeom>
          <a:solidFill>
            <a:srgbClr val="7FBA00">
              <a:alpha val="58000"/>
            </a:srgbClr>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pic>
        <p:nvPicPr>
          <p:cNvPr id="348" name="Picture 3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700" y="4902774"/>
            <a:ext cx="304800" cy="304800"/>
          </a:xfrm>
          <a:prstGeom prst="rect">
            <a:avLst/>
          </a:prstGeom>
        </p:spPr>
      </p:pic>
      <p:sp>
        <p:nvSpPr>
          <p:cNvPr id="349" name="Rectangle 348"/>
          <p:cNvSpPr/>
          <p:nvPr/>
        </p:nvSpPr>
        <p:spPr>
          <a:xfrm>
            <a:off x="3809606" y="4816916"/>
            <a:ext cx="1670591" cy="505622"/>
          </a:xfrm>
          <a:prstGeom prst="rect">
            <a:avLst/>
          </a:prstGeom>
          <a:solidFill>
            <a:srgbClr val="7FBA00">
              <a:alpha val="58000"/>
            </a:srgbClr>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sp>
        <p:nvSpPr>
          <p:cNvPr id="350" name="Rectangle 349"/>
          <p:cNvSpPr/>
          <p:nvPr/>
        </p:nvSpPr>
        <p:spPr>
          <a:xfrm>
            <a:off x="6988202" y="3313307"/>
            <a:ext cx="1670591" cy="457278"/>
          </a:xfrm>
          <a:prstGeom prst="rect">
            <a:avLst/>
          </a:prstGeom>
          <a:solidFill>
            <a:srgbClr val="7FBA00">
              <a:alpha val="58000"/>
            </a:srgbClr>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Calibri" panose="020F0502020204030204"/>
            </a:endParaRPr>
          </a:p>
        </p:txBody>
      </p:sp>
    </p:spTree>
    <p:extLst>
      <p:ext uri="{BB962C8B-B14F-4D97-AF65-F5344CB8AC3E}">
        <p14:creationId xmlns:p14="http://schemas.microsoft.com/office/powerpoint/2010/main" val="19481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48"/>
                                        </p:tgtEl>
                                        <p:attrNameLst>
                                          <p:attrName>style.visibility</p:attrName>
                                        </p:attrNameLst>
                                      </p:cBhvr>
                                      <p:to>
                                        <p:strVal val="visible"/>
                                      </p:to>
                                    </p:set>
                                    <p:animEffect transition="in" filter="barn(inVertical)">
                                      <p:cBhvr>
                                        <p:cTn id="27" dur="500"/>
                                        <p:tgtEl>
                                          <p:spTgt spid="3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348"/>
                                        </p:tgtEl>
                                      </p:cBhvr>
                                    </p:animEffect>
                                    <p:set>
                                      <p:cBhvr>
                                        <p:cTn id="32" dur="1" fill="hold">
                                          <p:stCondLst>
                                            <p:cond delay="499"/>
                                          </p:stCondLst>
                                        </p:cTn>
                                        <p:tgtEl>
                                          <p:spTgt spid="348"/>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346"/>
                                        </p:tgtEl>
                                      </p:cBhvr>
                                    </p:animEffect>
                                    <p:set>
                                      <p:cBhvr>
                                        <p:cTn id="35" dur="1" fill="hold">
                                          <p:stCondLst>
                                            <p:cond delay="499"/>
                                          </p:stCondLst>
                                        </p:cTn>
                                        <p:tgtEl>
                                          <p:spTgt spid="346"/>
                                        </p:tgtEl>
                                        <p:attrNameLst>
                                          <p:attrName>style.visibility</p:attrName>
                                        </p:attrNameLst>
                                      </p:cBhvr>
                                      <p:to>
                                        <p:strVal val="hidden"/>
                                      </p:to>
                                    </p:set>
                                  </p:childTnLst>
                                </p:cTn>
                              </p:par>
                              <p:par>
                                <p:cTn id="36" presetID="22" presetClass="entr" presetSubtype="4" fill="hold" grpId="0" nodeType="withEffect">
                                  <p:stCondLst>
                                    <p:cond delay="0"/>
                                  </p:stCondLst>
                                  <p:childTnLst>
                                    <p:set>
                                      <p:cBhvr>
                                        <p:cTn id="37" dur="1" fill="hold">
                                          <p:stCondLst>
                                            <p:cond delay="0"/>
                                          </p:stCondLst>
                                        </p:cTn>
                                        <p:tgtEl>
                                          <p:spTgt spid="349"/>
                                        </p:tgtEl>
                                        <p:attrNameLst>
                                          <p:attrName>style.visibility</p:attrName>
                                        </p:attrNameLst>
                                      </p:cBhvr>
                                      <p:to>
                                        <p:strVal val="visible"/>
                                      </p:to>
                                    </p:set>
                                    <p:animEffect transition="in" filter="wipe(down)">
                                      <p:cBhvr>
                                        <p:cTn id="38" dur="500"/>
                                        <p:tgtEl>
                                          <p:spTgt spid="349"/>
                                        </p:tgtEl>
                                      </p:cBhvr>
                                    </p:animEffect>
                                  </p:childTnLst>
                                </p:cTn>
                              </p:par>
                            </p:childTnLst>
                          </p:cTn>
                        </p:par>
                        <p:par>
                          <p:cTn id="39" fill="hold">
                            <p:stCondLst>
                              <p:cond delay="500"/>
                            </p:stCondLst>
                            <p:childTnLst>
                              <p:par>
                                <p:cTn id="40" presetID="10" presetClass="exit" presetSubtype="0" fill="hold" grpId="0" nodeType="afterEffect">
                                  <p:stCondLst>
                                    <p:cond delay="0"/>
                                  </p:stCondLst>
                                  <p:childTnLst>
                                    <p:animEffect transition="out" filter="fade">
                                      <p:cBhvr>
                                        <p:cTn id="41" dur="500"/>
                                        <p:tgtEl>
                                          <p:spTgt spid="342"/>
                                        </p:tgtEl>
                                      </p:cBhvr>
                                    </p:animEffect>
                                    <p:set>
                                      <p:cBhvr>
                                        <p:cTn id="42" dur="1" fill="hold">
                                          <p:stCondLst>
                                            <p:cond delay="499"/>
                                          </p:stCondLst>
                                        </p:cTn>
                                        <p:tgtEl>
                                          <p:spTgt spid="342"/>
                                        </p:tgtEl>
                                        <p:attrNameLst>
                                          <p:attrName>style.visibility</p:attrName>
                                        </p:attrNameLst>
                                      </p:cBhvr>
                                      <p:to>
                                        <p:strVal val="hidden"/>
                                      </p:to>
                                    </p:set>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350"/>
                                        </p:tgtEl>
                                        <p:attrNameLst>
                                          <p:attrName>style.visibility</p:attrName>
                                        </p:attrNameLst>
                                      </p:cBhvr>
                                      <p:to>
                                        <p:strVal val="visible"/>
                                      </p:to>
                                    </p:set>
                                    <p:animEffect transition="in" filter="wipe(down)">
                                      <p:cBhvr>
                                        <p:cTn id="46"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animBg="1"/>
      <p:bldP spid="340" grpId="0" animBg="1"/>
      <p:bldP spid="341" grpId="0" animBg="1"/>
      <p:bldP spid="342" grpId="0" animBg="1"/>
      <p:bldP spid="342" grpId="1" animBg="1"/>
      <p:bldP spid="343" grpId="0" animBg="1"/>
      <p:bldP spid="344" grpId="0" animBg="1"/>
      <p:bldP spid="345" grpId="0" animBg="1"/>
      <p:bldP spid="346" grpId="0" animBg="1"/>
      <p:bldP spid="346" grpId="1" animBg="1"/>
      <p:bldP spid="347" grpId="0" animBg="1"/>
      <p:bldP spid="349" grpId="0" animBg="1"/>
      <p:bldP spid="3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668462"/>
            <a:ext cx="11887200" cy="3742563"/>
          </a:xfrm>
        </p:spPr>
        <p:txBody>
          <a:bodyPr/>
          <a:lstStyle/>
          <a:p>
            <a:r>
              <a:rPr lang="en-US" sz="3200" dirty="0" smtClean="0"/>
              <a:t>Why </a:t>
            </a:r>
            <a:r>
              <a:rPr lang="en-US" sz="3200" dirty="0"/>
              <a:t>Azure Data Factory?</a:t>
            </a:r>
          </a:p>
          <a:p>
            <a:pPr marL="0" indent="0">
              <a:buNone/>
            </a:pPr>
            <a:endParaRPr lang="en-US" sz="3200" dirty="0"/>
          </a:p>
          <a:p>
            <a:r>
              <a:rPr lang="en-US" sz="3200" dirty="0"/>
              <a:t>What is a Data Factory?</a:t>
            </a:r>
          </a:p>
          <a:p>
            <a:pPr lvl="1"/>
            <a:r>
              <a:rPr lang="en-US" sz="2800" dirty="0"/>
              <a:t>Overview</a:t>
            </a:r>
          </a:p>
          <a:p>
            <a:pPr lvl="1"/>
            <a:r>
              <a:rPr lang="en-US" sz="2800" dirty="0"/>
              <a:t>Example: </a:t>
            </a:r>
            <a:r>
              <a:rPr lang="en-US" sz="2800" dirty="0" smtClean="0"/>
              <a:t>Customer </a:t>
            </a:r>
            <a:r>
              <a:rPr lang="en-US" sz="2800" dirty="0"/>
              <a:t>Profiling (game log analytics)</a:t>
            </a:r>
          </a:p>
          <a:p>
            <a:pPr marL="0" indent="0">
              <a:buNone/>
            </a:pPr>
            <a:endParaRPr lang="en-US" sz="3200" dirty="0"/>
          </a:p>
          <a:p>
            <a:r>
              <a:rPr lang="en-US" sz="3200" dirty="0" smtClean="0"/>
              <a:t>Public Preview – get started today</a:t>
            </a:r>
            <a:endParaRPr lang="en-US" sz="3200" dirty="0"/>
          </a:p>
        </p:txBody>
      </p:sp>
      <p:sp>
        <p:nvSpPr>
          <p:cNvPr id="4" name="Title 3"/>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45962745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721" y="1466273"/>
            <a:ext cx="7435748"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FFFFFF"/>
                </a:solidFill>
              </a:rPr>
              <a:t>Is my data successfully getting produced?  </a:t>
            </a:r>
            <a:endParaRPr lang="en-US" sz="2400" dirty="0">
              <a:solidFill>
                <a:srgbClr val="FFFFFF"/>
              </a:solidFill>
            </a:endParaRPr>
          </a:p>
          <a:p>
            <a:pPr marL="342900" indent="-342900">
              <a:buFont typeface="Arial" panose="020B0604020202020204" pitchFamily="34" charset="0"/>
              <a:buChar char="•"/>
            </a:pPr>
            <a:r>
              <a:rPr lang="en-US" sz="2400" dirty="0" smtClean="0">
                <a:solidFill>
                  <a:srgbClr val="FFFFFF"/>
                </a:solidFill>
              </a:rPr>
              <a:t>Is it produced on time?</a:t>
            </a:r>
          </a:p>
          <a:p>
            <a:pPr marL="342900" indent="-342900">
              <a:buFont typeface="Arial" panose="020B0604020202020204" pitchFamily="34" charset="0"/>
              <a:buChar char="•"/>
            </a:pPr>
            <a:r>
              <a:rPr lang="en-US" sz="2400" dirty="0" smtClean="0">
                <a:solidFill>
                  <a:srgbClr val="FFFFFF"/>
                </a:solidFill>
              </a:rPr>
              <a:t>Am I alerted quickly of failures?</a:t>
            </a:r>
          </a:p>
          <a:p>
            <a:pPr marL="342900" indent="-342900">
              <a:buFont typeface="Arial" panose="020B0604020202020204" pitchFamily="34" charset="0"/>
              <a:buChar char="•"/>
            </a:pPr>
            <a:r>
              <a:rPr lang="en-US" sz="2400" dirty="0" smtClean="0">
                <a:solidFill>
                  <a:srgbClr val="FFFFFF"/>
                </a:solidFill>
              </a:rPr>
              <a:t>What about troubleshooting information?</a:t>
            </a:r>
          </a:p>
          <a:p>
            <a:pPr marL="342900" indent="-342900">
              <a:buFont typeface="Arial" panose="020B0604020202020204" pitchFamily="34" charset="0"/>
              <a:buChar char="•"/>
            </a:pPr>
            <a:r>
              <a:rPr lang="en-US" sz="2400" dirty="0" smtClean="0">
                <a:solidFill>
                  <a:srgbClr val="FFFFFF"/>
                </a:solidFill>
              </a:rPr>
              <a:t>Are there any policy warnings or errors?</a:t>
            </a:r>
          </a:p>
          <a:p>
            <a:pPr marL="342900" indent="-342900">
              <a:buFont typeface="Arial" panose="020B0604020202020204" pitchFamily="34" charset="0"/>
              <a:buChar char="•"/>
            </a:pPr>
            <a:endParaRPr lang="en-US" sz="2400" dirty="0">
              <a:solidFill>
                <a:srgbClr val="FFFFFF"/>
              </a:solidFill>
            </a:endParaRPr>
          </a:p>
        </p:txBody>
      </p:sp>
      <p:sp>
        <p:nvSpPr>
          <p:cNvPr id="3" name="Title 2"/>
          <p:cNvSpPr>
            <a:spLocks noGrp="1"/>
          </p:cNvSpPr>
          <p:nvPr>
            <p:ph type="title"/>
          </p:nvPr>
        </p:nvSpPr>
        <p:spPr/>
        <p:txBody>
          <a:bodyPr/>
          <a:lstStyle/>
          <a:p>
            <a:r>
              <a:rPr lang="en-US" dirty="0" smtClean="0"/>
              <a:t>Step 4: Monitor and Manage</a:t>
            </a:r>
            <a:endParaRPr lang="en-US" dirty="0"/>
          </a:p>
        </p:txBody>
      </p:sp>
    </p:spTree>
    <p:extLst>
      <p:ext uri="{BB962C8B-B14F-4D97-AF65-F5344CB8AC3E}">
        <p14:creationId xmlns:p14="http://schemas.microsoft.com/office/powerpoint/2010/main" val="362929637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57200"/>
            <a:ext cx="12522039" cy="6088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1361614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516062"/>
            <a:ext cx="11887200" cy="4296561"/>
          </a:xfrm>
        </p:spPr>
        <p:txBody>
          <a:bodyPr/>
          <a:lstStyle/>
          <a:p>
            <a:r>
              <a:rPr lang="en-US" sz="3600" dirty="0"/>
              <a:t>Allows running </a:t>
            </a:r>
            <a:r>
              <a:rPr lang="en-US" sz="3600" dirty="0" smtClean="0"/>
              <a:t>any .NET </a:t>
            </a:r>
            <a:r>
              <a:rPr lang="en-US" sz="3600" dirty="0"/>
              <a:t>code wrapped within an ADF activity</a:t>
            </a:r>
          </a:p>
          <a:p>
            <a:r>
              <a:rPr lang="en-US" sz="3600" dirty="0" smtClean="0"/>
              <a:t>Can </a:t>
            </a:r>
            <a:r>
              <a:rPr lang="en-US" sz="3600" dirty="0"/>
              <a:t>be used to connect </a:t>
            </a:r>
            <a:r>
              <a:rPr lang="en-US" sz="3600" dirty="0" smtClean="0"/>
              <a:t>to new sources/destination</a:t>
            </a:r>
          </a:p>
          <a:p>
            <a:r>
              <a:rPr lang="en-US" sz="3600" dirty="0" smtClean="0"/>
              <a:t>Can </a:t>
            </a:r>
            <a:r>
              <a:rPr lang="en-US" sz="3600" dirty="0"/>
              <a:t>be used to </a:t>
            </a:r>
            <a:r>
              <a:rPr lang="en-US" sz="3600" dirty="0" smtClean="0"/>
              <a:t>create custom transformation activities</a:t>
            </a:r>
          </a:p>
          <a:p>
            <a:r>
              <a:rPr lang="en-US" sz="3600" dirty="0" smtClean="0"/>
              <a:t>Example: Invoke Azure ML model</a:t>
            </a:r>
          </a:p>
          <a:p>
            <a:r>
              <a:rPr lang="en-US" sz="3600" dirty="0" smtClean="0"/>
              <a:t>SDK for custom activity creation: </a:t>
            </a:r>
            <a:endParaRPr lang="en-US" sz="3600" dirty="0"/>
          </a:p>
          <a:p>
            <a:endParaRPr lang="en-US" dirty="0"/>
          </a:p>
        </p:txBody>
      </p:sp>
      <p:sp>
        <p:nvSpPr>
          <p:cNvPr id="2" name="Title 1"/>
          <p:cNvSpPr>
            <a:spLocks noGrp="1"/>
          </p:cNvSpPr>
          <p:nvPr>
            <p:ph type="title"/>
          </p:nvPr>
        </p:nvSpPr>
        <p:spPr/>
        <p:txBody>
          <a:bodyPr/>
          <a:lstStyle/>
          <a:p>
            <a:r>
              <a:rPr lang="en-US" smtClean="0"/>
              <a:t>Custom Actions </a:t>
            </a:r>
            <a:endParaRPr lang="en-US"/>
          </a:p>
        </p:txBody>
      </p:sp>
      <p:pic>
        <p:nvPicPr>
          <p:cNvPr id="4" name="Picture 3"/>
          <p:cNvPicPr>
            <a:picLocks noChangeAspect="1"/>
          </p:cNvPicPr>
          <p:nvPr/>
        </p:nvPicPr>
        <p:blipFill>
          <a:blip r:embed="rId2"/>
          <a:stretch>
            <a:fillRect/>
          </a:stretch>
        </p:blipFill>
        <p:spPr>
          <a:xfrm>
            <a:off x="1646237" y="5316537"/>
            <a:ext cx="6858000" cy="923925"/>
          </a:xfrm>
          <a:prstGeom prst="rect">
            <a:avLst/>
          </a:prstGeom>
        </p:spPr>
      </p:pic>
    </p:spTree>
    <p:extLst>
      <p:ext uri="{BB962C8B-B14F-4D97-AF65-F5344CB8AC3E}">
        <p14:creationId xmlns:p14="http://schemas.microsoft.com/office/powerpoint/2010/main" val="187767850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6821" y="2811462"/>
            <a:ext cx="11889564" cy="917575"/>
          </a:xfrm>
        </p:spPr>
        <p:txBody>
          <a:bodyPr/>
          <a:lstStyle/>
          <a:p>
            <a:r>
              <a:rPr lang="en-US" b="1" dirty="0" smtClean="0"/>
              <a:t>Example</a:t>
            </a:r>
            <a:r>
              <a:rPr lang="en-US" dirty="0" smtClean="0"/>
              <a:t>: Using custom activities to ingest data from twitter and invoke an Azure ML model</a:t>
            </a:r>
            <a:endParaRPr lang="en-US" dirty="0"/>
          </a:p>
        </p:txBody>
      </p:sp>
    </p:spTree>
    <p:extLst>
      <p:ext uri="{BB962C8B-B14F-4D97-AF65-F5344CB8AC3E}">
        <p14:creationId xmlns:p14="http://schemas.microsoft.com/office/powerpoint/2010/main" val="354936187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477" y="1668462"/>
            <a:ext cx="1148536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FFFFFF"/>
                </a:solidFill>
              </a:rPr>
              <a:t>Easily move data to my existing data marts for consumption by my existing BI tools</a:t>
            </a:r>
          </a:p>
          <a:p>
            <a:pPr marL="809271" lvl="1" indent="-342900">
              <a:buFont typeface="Arial" panose="020B0604020202020204" pitchFamily="34" charset="0"/>
              <a:buChar char="•"/>
            </a:pPr>
            <a:r>
              <a:rPr lang="en-US" sz="2400" dirty="0" smtClean="0">
                <a:solidFill>
                  <a:srgbClr val="FFFFFF"/>
                </a:solidFill>
              </a:rPr>
              <a:t>Azure DB</a:t>
            </a:r>
          </a:p>
          <a:p>
            <a:pPr marL="809271" lvl="1" indent="-342900">
              <a:buFont typeface="Arial" panose="020B0604020202020204" pitchFamily="34" charset="0"/>
              <a:buChar char="•"/>
            </a:pPr>
            <a:r>
              <a:rPr lang="en-US" sz="2400" dirty="0" smtClean="0">
                <a:solidFill>
                  <a:srgbClr val="FFFFFF"/>
                </a:solidFill>
              </a:rPr>
              <a:t>SQL Server on premises</a:t>
            </a:r>
          </a:p>
        </p:txBody>
      </p:sp>
      <p:sp>
        <p:nvSpPr>
          <p:cNvPr id="2" name="Title 1"/>
          <p:cNvSpPr>
            <a:spLocks noGrp="1"/>
          </p:cNvSpPr>
          <p:nvPr>
            <p:ph type="title"/>
          </p:nvPr>
        </p:nvSpPr>
        <p:spPr/>
        <p:txBody>
          <a:bodyPr/>
          <a:lstStyle/>
          <a:p>
            <a:r>
              <a:rPr lang="en-US" dirty="0" smtClean="0"/>
              <a:t>Step 7: Consume</a:t>
            </a:r>
            <a:endParaRPr lang="en-US" dirty="0"/>
          </a:p>
        </p:txBody>
      </p:sp>
    </p:spTree>
    <p:extLst>
      <p:ext uri="{BB962C8B-B14F-4D97-AF65-F5344CB8AC3E}">
        <p14:creationId xmlns:p14="http://schemas.microsoft.com/office/powerpoint/2010/main" val="368814162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a:xfrm>
            <a:off x="6432198" y="1150869"/>
            <a:ext cx="5865589" cy="1946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597"/>
            <a:r>
              <a:rPr lang="en-US" sz="1836" dirty="0">
                <a:solidFill>
                  <a:prstClr val="white"/>
                </a:solidFill>
              </a:rPr>
              <a:t>Automation &amp; Management</a:t>
            </a:r>
          </a:p>
          <a:p>
            <a:pPr algn="ctr" defTabSz="932597"/>
            <a:r>
              <a:rPr lang="en-US" sz="1836" dirty="0">
                <a:solidFill>
                  <a:prstClr val="white"/>
                </a:solidFill>
              </a:rPr>
              <a:t>Data Transformation &amp; Movement</a:t>
            </a:r>
          </a:p>
        </p:txBody>
      </p:sp>
      <p:sp>
        <p:nvSpPr>
          <p:cNvPr id="40" name="Rectangle 39"/>
          <p:cNvSpPr/>
          <p:nvPr/>
        </p:nvSpPr>
        <p:spPr>
          <a:xfrm>
            <a:off x="6202214" y="-1"/>
            <a:ext cx="6265515" cy="6994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1" name="Rectangle 120"/>
          <p:cNvSpPr/>
          <p:nvPr/>
        </p:nvSpPr>
        <p:spPr>
          <a:xfrm>
            <a:off x="6432198" y="4564062"/>
            <a:ext cx="5865589" cy="1067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Execution </a:t>
            </a:r>
            <a:r>
              <a:rPr lang="en-US" sz="1836" dirty="0" smtClean="0">
                <a:solidFill>
                  <a:prstClr val="white"/>
                </a:solidFill>
              </a:rPr>
              <a:t>Layer</a:t>
            </a:r>
          </a:p>
          <a:p>
            <a:pPr algn="ctr" defTabSz="932597"/>
            <a:r>
              <a:rPr lang="en-US" sz="1400" dirty="0" smtClean="0">
                <a:solidFill>
                  <a:prstClr val="white"/>
                </a:solidFill>
              </a:rPr>
              <a:t>(Data </a:t>
            </a:r>
            <a:r>
              <a:rPr lang="en-US" sz="1400" dirty="0">
                <a:solidFill>
                  <a:prstClr val="white"/>
                </a:solidFill>
              </a:rPr>
              <a:t>S</a:t>
            </a:r>
            <a:r>
              <a:rPr lang="en-US" sz="1400" dirty="0" smtClean="0">
                <a:solidFill>
                  <a:prstClr val="white"/>
                </a:solidFill>
              </a:rPr>
              <a:t>torage &amp; Processing)</a:t>
            </a:r>
            <a:endParaRPr lang="en-US" sz="1400" dirty="0">
              <a:solidFill>
                <a:prstClr val="white"/>
              </a:solidFill>
            </a:endParaRPr>
          </a:p>
        </p:txBody>
      </p:sp>
      <p:sp>
        <p:nvSpPr>
          <p:cNvPr id="124" name="Rectangle 123"/>
          <p:cNvSpPr/>
          <p:nvPr/>
        </p:nvSpPr>
        <p:spPr>
          <a:xfrm>
            <a:off x="6439135" y="2318792"/>
            <a:ext cx="5865589" cy="739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597"/>
            <a:r>
              <a:rPr lang="en-US" sz="1836" dirty="0">
                <a:solidFill>
                  <a:prstClr val="white"/>
                </a:solidFill>
              </a:rPr>
              <a:t>Automation/Coordination Layer</a:t>
            </a:r>
          </a:p>
        </p:txBody>
      </p:sp>
      <p:sp>
        <p:nvSpPr>
          <p:cNvPr id="114" name="TextBox 113"/>
          <p:cNvSpPr txBox="1"/>
          <p:nvPr/>
        </p:nvSpPr>
        <p:spPr>
          <a:xfrm>
            <a:off x="6460141" y="2564919"/>
            <a:ext cx="5821001" cy="307777"/>
          </a:xfrm>
          <a:prstGeom prst="rect">
            <a:avLst/>
          </a:prstGeom>
          <a:noFill/>
        </p:spPr>
        <p:txBody>
          <a:bodyPr wrap="square" rtlCol="0">
            <a:spAutoFit/>
          </a:bodyPr>
          <a:lstStyle/>
          <a:p>
            <a:pPr algn="ctr" defTabSz="932597"/>
            <a:r>
              <a:rPr lang="en-US" sz="1400" dirty="0">
                <a:solidFill>
                  <a:prstClr val="white"/>
                </a:solidFill>
              </a:rPr>
              <a:t>(Coordination, Scheduling, </a:t>
            </a:r>
            <a:r>
              <a:rPr lang="en-US" sz="1400" dirty="0" smtClean="0">
                <a:solidFill>
                  <a:prstClr val="white"/>
                </a:solidFill>
              </a:rPr>
              <a:t>Management)</a:t>
            </a:r>
            <a:endParaRPr lang="en-US" sz="1400" dirty="0">
              <a:solidFill>
                <a:prstClr val="white"/>
              </a:solidFill>
            </a:endParaRPr>
          </a:p>
        </p:txBody>
      </p:sp>
      <p:graphicFrame>
        <p:nvGraphicFramePr>
          <p:cNvPr id="29" name="Table 28"/>
          <p:cNvGraphicFramePr>
            <a:graphicFrameLocks noGrp="1"/>
          </p:cNvGraphicFramePr>
          <p:nvPr>
            <p:extLst/>
          </p:nvPr>
        </p:nvGraphicFramePr>
        <p:xfrm>
          <a:off x="116172" y="2165510"/>
          <a:ext cx="5893752" cy="1341120"/>
        </p:xfrm>
        <a:graphic>
          <a:graphicData uri="http://schemas.openxmlformats.org/drawingml/2006/table">
            <a:tbl>
              <a:tblPr/>
              <a:tblGrid>
                <a:gridCol w="1620238"/>
                <a:gridCol w="1033038"/>
                <a:gridCol w="1054786"/>
                <a:gridCol w="1098282"/>
                <a:gridCol w="1087408"/>
              </a:tblGrid>
              <a:tr h="249703">
                <a:tc>
                  <a:txBody>
                    <a:bodyPr/>
                    <a:lstStyle/>
                    <a:p>
                      <a:pPr algn="l" fontAlgn="b"/>
                      <a:r>
                        <a:rPr lang="en-US" sz="1800" b="1" i="0" u="none" strike="noStrike" dirty="0" smtClean="0">
                          <a:solidFill>
                            <a:srgbClr val="000000"/>
                          </a:solidFill>
                          <a:effectLst/>
                          <a:latin typeface="Calibri" panose="020F0502020204030204" pitchFamily="34" charset="0"/>
                        </a:rPr>
                        <a:t> Low Frequency</a:t>
                      </a:r>
                    </a:p>
                  </a:txBody>
                  <a:tcPr marL="0" marR="0" marT="0"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$0.60</a:t>
                      </a:r>
                    </a:p>
                  </a:txBody>
                  <a:tcPr marL="0" marR="0" marT="0" marB="0" anchor="b">
                    <a:lnL w="1270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$0.48</a:t>
                      </a:r>
                    </a:p>
                  </a:txBody>
                  <a:tcPr marL="0" marR="0" marT="0" marB="0" anchor="b">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a:t>
                      </a:r>
                      <a:r>
                        <a:rPr lang="en-US" sz="1600" b="0" i="0" u="none" strike="noStrike" dirty="0" smtClean="0">
                          <a:solidFill>
                            <a:srgbClr val="000000"/>
                          </a:solidFill>
                          <a:effectLst/>
                          <a:latin typeface="Calibri" panose="020F0502020204030204" pitchFamily="34" charset="0"/>
                        </a:rPr>
                        <a:t>1.50</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1">
                        <a:lumMod val="95000"/>
                      </a:schemeClr>
                    </a:solidFill>
                  </a:tcPr>
                </a:tc>
                <a:tc>
                  <a:txBody>
                    <a:bodyPr/>
                    <a:lstStyle/>
                    <a:p>
                      <a:pPr algn="ctr" fontAlgn="b"/>
                      <a:r>
                        <a:rPr lang="en-US" sz="1600" b="0" i="0" u="none" strike="noStrike" dirty="0" smtClean="0">
                          <a:solidFill>
                            <a:srgbClr val="000000"/>
                          </a:solidFill>
                          <a:effectLst/>
                          <a:latin typeface="Calibri" panose="020F0502020204030204" pitchFamily="34" charset="0"/>
                        </a:rPr>
                        <a:t>$1.20</a:t>
                      </a:r>
                      <a:endParaRPr lang="en-US" sz="16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lumMod val="95000"/>
                      </a:schemeClr>
                    </a:solidFill>
                  </a:tcPr>
                </a:tc>
              </a:tr>
              <a:tr h="249703">
                <a:tc>
                  <a:txBody>
                    <a:bodyPr/>
                    <a:lstStyle/>
                    <a:p>
                      <a:pPr algn="l" fontAlgn="b"/>
                      <a:r>
                        <a:rPr lang="en-US" sz="1800" b="1" i="0" u="none" strike="noStrike" dirty="0" smtClean="0">
                          <a:solidFill>
                            <a:srgbClr val="000000"/>
                          </a:solidFill>
                          <a:effectLst/>
                          <a:latin typeface="Calibri" panose="020F0502020204030204" pitchFamily="34" charset="0"/>
                        </a:rPr>
                        <a:t> High Frequency</a:t>
                      </a:r>
                      <a:endParaRPr lang="en-US"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lumMod val="40000"/>
                        <a:lumOff val="6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w="12700" cap="flat" cmpd="sng" algn="ctr">
                      <a:noFill/>
                      <a:prstDash val="solid"/>
                      <a:round/>
                      <a:headEnd type="none" w="med" len="med"/>
                      <a:tailEnd type="none" w="med" len="med"/>
                    </a:lnL>
                    <a:lnR>
                      <a:noFill/>
                    </a:lnR>
                    <a:lnT>
                      <a:noFill/>
                    </a:lnT>
                    <a:lnB>
                      <a:noFill/>
                    </a:lnB>
                    <a:solidFill>
                      <a:schemeClr val="bg1">
                        <a:lumMod val="40000"/>
                        <a:lumOff val="6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$0.80</a:t>
                      </a:r>
                    </a:p>
                  </a:txBody>
                  <a:tcPr marL="0" marR="0" marT="0" marB="0" anchor="b">
                    <a:lnL>
                      <a:noFill/>
                    </a:lnL>
                    <a:lnR w="12700" cap="flat" cmpd="sng" algn="ctr">
                      <a:noFill/>
                      <a:prstDash val="solid"/>
                      <a:round/>
                      <a:headEnd type="none" w="med" len="med"/>
                      <a:tailEnd type="none" w="med" len="med"/>
                    </a:lnR>
                    <a:lnT>
                      <a:noFill/>
                    </a:lnT>
                    <a:lnB>
                      <a:noFill/>
                    </a:lnB>
                    <a:solidFill>
                      <a:schemeClr val="bg1">
                        <a:lumMod val="40000"/>
                        <a:lumOff val="6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$2.50</a:t>
                      </a:r>
                    </a:p>
                  </a:txBody>
                  <a:tcPr marL="0" marR="0" marT="0" marB="0" anchor="b">
                    <a:lnL w="12700" cap="flat" cmpd="sng" algn="ctr">
                      <a:noFill/>
                      <a:prstDash val="solid"/>
                      <a:round/>
                      <a:headEnd type="none" w="med" len="med"/>
                      <a:tailEnd type="none" w="med" len="med"/>
                    </a:lnL>
                    <a:lnR>
                      <a:noFill/>
                    </a:lnR>
                    <a:lnT>
                      <a:noFill/>
                    </a:lnT>
                    <a:lnB>
                      <a:noFill/>
                    </a:lnB>
                    <a:solidFill>
                      <a:schemeClr val="bg1">
                        <a:lumMod val="40000"/>
                        <a:lumOff val="60000"/>
                      </a:schemeClr>
                    </a:solidFill>
                  </a:tcPr>
                </a:tc>
                <a:tc>
                  <a:txBody>
                    <a:bodyPr/>
                    <a:lstStyle/>
                    <a:p>
                      <a:pPr algn="ctr" fontAlgn="b"/>
                      <a:r>
                        <a:rPr lang="en-US" sz="1600" b="0" i="0" u="none" strike="noStrike" dirty="0" smtClean="0">
                          <a:solidFill>
                            <a:srgbClr val="000000"/>
                          </a:solidFill>
                          <a:effectLst/>
                          <a:latin typeface="Calibri" panose="020F0502020204030204" pitchFamily="34" charset="0"/>
                        </a:rPr>
                        <a:t>$2.00</a:t>
                      </a:r>
                      <a:endParaRPr lang="en-US" sz="16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lumMod val="40000"/>
                        <a:lumOff val="60000"/>
                      </a:schemeClr>
                    </a:solidFill>
                  </a:tcPr>
                </a:tc>
              </a:tr>
              <a:tr h="341955">
                <a:tc>
                  <a:txBody>
                    <a:bodyPr/>
                    <a:lstStyle/>
                    <a:p>
                      <a:pPr algn="l" fontAlgn="b"/>
                      <a:r>
                        <a:rPr lang="en-US" sz="1200" b="1" i="0" u="none" strike="noStrike" dirty="0" smtClean="0">
                          <a:solidFill>
                            <a:srgbClr val="000000"/>
                          </a:solidFill>
                          <a:effectLst/>
                          <a:latin typeface="Calibri" panose="020F0502020204030204" pitchFamily="34" charset="0"/>
                        </a:rPr>
                        <a:t>              </a:t>
                      </a:r>
                    </a:p>
                    <a:p>
                      <a:pPr algn="l" fontAlgn="b"/>
                      <a:r>
                        <a:rPr lang="en-US" sz="1200" b="1" i="0" u="none" strike="noStrike" dirty="0" smtClean="0">
                          <a:solidFill>
                            <a:srgbClr val="000000"/>
                          </a:solidFill>
                          <a:effectLst/>
                          <a:latin typeface="Calibri" panose="020F0502020204030204" pitchFamily="34" charset="0"/>
                        </a:rPr>
                        <a:t>                          </a:t>
                      </a:r>
                      <a:endParaRPr lang="en-US" sz="12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tx1"/>
                    </a:solidFill>
                  </a:tcPr>
                </a:tc>
                <a:tc>
                  <a:txBody>
                    <a:bodyPr/>
                    <a:lstStyle/>
                    <a:p>
                      <a:pPr algn="ctr" fontAlgn="b"/>
                      <a:r>
                        <a:rPr lang="en-US" sz="1200" b="0" i="0" u="none" strike="noStrike" dirty="0">
                          <a:solidFill>
                            <a:srgbClr val="000000"/>
                          </a:solidFill>
                          <a:effectLst/>
                          <a:latin typeface="Calibri" panose="020F0502020204030204" pitchFamily="34" charset="0"/>
                        </a:rPr>
                        <a:t>0-100 activities</a:t>
                      </a:r>
                    </a:p>
                  </a:txBody>
                  <a:tcPr marL="0" marR="0" marT="0" marB="0" anchor="b">
                    <a:lnL w="12700" cap="flat" cmpd="sng" algn="ctr">
                      <a:noFill/>
                      <a:prstDash val="solid"/>
                      <a:round/>
                      <a:headEnd type="none" w="med" len="med"/>
                      <a:tailEnd type="none" w="med" len="med"/>
                    </a:lnL>
                    <a:lnR>
                      <a:noFill/>
                    </a:lnR>
                    <a:lnT>
                      <a:noFill/>
                    </a:lnT>
                    <a:lnB>
                      <a:noFill/>
                    </a:lnB>
                    <a:solidFill>
                      <a:schemeClr val="tx1"/>
                    </a:solidFill>
                  </a:tcPr>
                </a:tc>
                <a:tc>
                  <a:txBody>
                    <a:bodyPr/>
                    <a:lstStyle/>
                    <a:p>
                      <a:pPr algn="ctr" fontAlgn="b"/>
                      <a:r>
                        <a:rPr lang="en-US" sz="1200" b="0" i="0" u="none" strike="noStrike" dirty="0">
                          <a:solidFill>
                            <a:srgbClr val="000000"/>
                          </a:solidFill>
                          <a:effectLst/>
                          <a:latin typeface="Calibri" panose="020F0502020204030204" pitchFamily="34" charset="0"/>
                        </a:rPr>
                        <a:t>100+ activities</a:t>
                      </a:r>
                    </a:p>
                  </a:txBody>
                  <a:tcPr marL="0" marR="0" marT="0" marB="0" anchor="b">
                    <a:lnL>
                      <a:noFill/>
                    </a:lnL>
                    <a:lnR w="12700" cap="flat" cmpd="sng" algn="ctr">
                      <a:noFill/>
                      <a:prstDash val="solid"/>
                      <a:round/>
                      <a:headEnd type="none" w="med" len="med"/>
                      <a:tailEnd type="none" w="med" len="med"/>
                    </a:lnR>
                    <a:lnT>
                      <a:noFill/>
                    </a:lnT>
                    <a:lnB>
                      <a:noFill/>
                    </a:lnB>
                    <a:solidFill>
                      <a:schemeClr val="tx1"/>
                    </a:solidFill>
                  </a:tcPr>
                </a:tc>
                <a:tc>
                  <a:txBody>
                    <a:bodyPr/>
                    <a:lstStyle/>
                    <a:p>
                      <a:pPr algn="ctr" fontAlgn="b"/>
                      <a:r>
                        <a:rPr lang="en-US" sz="1200" b="0" i="0" u="none" strike="noStrike" dirty="0">
                          <a:solidFill>
                            <a:srgbClr val="000000"/>
                          </a:solidFill>
                          <a:effectLst/>
                          <a:latin typeface="Calibri" panose="020F0502020204030204" pitchFamily="34" charset="0"/>
                        </a:rPr>
                        <a:t>0-100 activities</a:t>
                      </a:r>
                    </a:p>
                  </a:txBody>
                  <a:tcPr marL="0" marR="0" marT="0" marB="0" anchor="b">
                    <a:lnL w="12700" cap="flat" cmpd="sng" algn="ctr">
                      <a:noFill/>
                      <a:prstDash val="solid"/>
                      <a:round/>
                      <a:headEnd type="none" w="med" len="med"/>
                      <a:tailEnd type="none" w="med" len="med"/>
                    </a:lnL>
                    <a:lnR>
                      <a:noFill/>
                    </a:lnR>
                    <a:lnT>
                      <a:noFill/>
                    </a:lnT>
                    <a:lnB>
                      <a:noFill/>
                    </a:lnB>
                    <a:solidFill>
                      <a:schemeClr val="tx1"/>
                    </a:solidFill>
                  </a:tcPr>
                </a:tc>
                <a:tc>
                  <a:txBody>
                    <a:bodyPr/>
                    <a:lstStyle/>
                    <a:p>
                      <a:pPr algn="ctr" fontAlgn="b"/>
                      <a:r>
                        <a:rPr lang="en-US" sz="1200" b="0" i="0" u="none" strike="noStrike" dirty="0">
                          <a:solidFill>
                            <a:srgbClr val="000000"/>
                          </a:solidFill>
                          <a:effectLst/>
                          <a:latin typeface="Calibri" panose="020F0502020204030204" pitchFamily="34" charset="0"/>
                        </a:rPr>
                        <a:t>100+ activities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22950">
                <a:tc>
                  <a:txBody>
                    <a:bodyPr/>
                    <a:lstStyle/>
                    <a:p>
                      <a:pPr algn="l" fontAlgn="b"/>
                      <a:r>
                        <a:rPr lang="en-US"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tx1"/>
                    </a:solidFill>
                  </a:tcPr>
                </a:tc>
                <a:tc gridSpan="2">
                  <a:txBody>
                    <a:bodyPr/>
                    <a:lstStyle/>
                    <a:p>
                      <a:pPr algn="ctr" fontAlgn="b"/>
                      <a:r>
                        <a:rPr lang="en-US" sz="1600" b="1" i="0" u="none" strike="noStrike" dirty="0">
                          <a:solidFill>
                            <a:srgbClr val="000000"/>
                          </a:solidFill>
                          <a:effectLst/>
                          <a:latin typeface="Calibri" panose="020F0502020204030204" pitchFamily="34" charset="0"/>
                        </a:rPr>
                        <a:t>Cloud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accent6">
                        <a:lumMod val="20000"/>
                        <a:lumOff val="80000"/>
                      </a:schemeClr>
                    </a:solidFill>
                  </a:tcPr>
                </a:tc>
                <a:tc hMerge="1">
                  <a:txBody>
                    <a:bodyPr/>
                    <a:lstStyle/>
                    <a:p>
                      <a:endParaRPr lang="en-US"/>
                    </a:p>
                  </a:txBody>
                  <a:tcPr/>
                </a:tc>
                <a:tc gridSpan="2">
                  <a:txBody>
                    <a:bodyPr/>
                    <a:lstStyle/>
                    <a:p>
                      <a:pPr algn="ctr" fontAlgn="b"/>
                      <a:r>
                        <a:rPr lang="en-US" sz="1600" b="1" i="0" u="none" strike="noStrike" dirty="0">
                          <a:solidFill>
                            <a:srgbClr val="000000"/>
                          </a:solidFill>
                          <a:effectLst/>
                          <a:latin typeface="Calibri" panose="020F0502020204030204" pitchFamily="34" charset="0"/>
                        </a:rPr>
                        <a:t>On </a:t>
                      </a:r>
                      <a:r>
                        <a:rPr lang="en-US" sz="1600" b="1" i="0" u="none" strike="noStrike" dirty="0" smtClean="0">
                          <a:solidFill>
                            <a:srgbClr val="000000"/>
                          </a:solidFill>
                          <a:effectLst/>
                          <a:latin typeface="Calibri" panose="020F0502020204030204" pitchFamily="34" charset="0"/>
                        </a:rPr>
                        <a:t>Premises</a:t>
                      </a:r>
                      <a:endParaRPr lang="en-US" sz="160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hMerge="1">
                  <a:txBody>
                    <a:bodyPr/>
                    <a:lstStyle/>
                    <a:p>
                      <a:endParaRPr lang="en-US"/>
                    </a:p>
                  </a:txBody>
                  <a:tcPr/>
                </a:tc>
              </a:tr>
              <a:tr h="178359">
                <a:tc gridSpan="5">
                  <a:txBody>
                    <a:bodyPr/>
                    <a:lstStyle/>
                    <a:p>
                      <a:pPr algn="l" fontAlgn="b"/>
                      <a:endParaRPr lang="en-US" sz="12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28" name="TextBox 127"/>
          <p:cNvSpPr txBox="1"/>
          <p:nvPr/>
        </p:nvSpPr>
        <p:spPr>
          <a:xfrm>
            <a:off x="116171" y="4800596"/>
            <a:ext cx="8352883" cy="830997"/>
          </a:xfrm>
          <a:prstGeom prst="rect">
            <a:avLst/>
          </a:prstGeom>
          <a:noFill/>
        </p:spPr>
        <p:txBody>
          <a:bodyPr wrap="square" rtlCol="0">
            <a:spAutoFit/>
          </a:bodyPr>
          <a:lstStyle/>
          <a:p>
            <a:pPr marL="291436" indent="-291436" defTabSz="932597">
              <a:buFont typeface="Arial" panose="020B0604020202020204" pitchFamily="34" charset="0"/>
              <a:buChar char="•"/>
            </a:pPr>
            <a:r>
              <a:rPr lang="en-US" sz="1600" b="1" dirty="0" err="1">
                <a:solidFill>
                  <a:srgbClr val="FFFFFF"/>
                </a:solidFill>
              </a:rPr>
              <a:t>HDInsight</a:t>
            </a:r>
            <a:r>
              <a:rPr lang="en-US" sz="1600" b="1" dirty="0">
                <a:solidFill>
                  <a:srgbClr val="FFFFFF"/>
                </a:solidFill>
              </a:rPr>
              <a:t> (</a:t>
            </a:r>
            <a:r>
              <a:rPr lang="en-US" sz="1600" b="1" dirty="0" err="1">
                <a:solidFill>
                  <a:srgbClr val="FFFFFF"/>
                </a:solidFill>
              </a:rPr>
              <a:t>hrs</a:t>
            </a:r>
            <a:r>
              <a:rPr lang="en-US" sz="1600" b="1" dirty="0" smtClean="0">
                <a:solidFill>
                  <a:srgbClr val="FFFFFF"/>
                </a:solidFill>
              </a:rPr>
              <a:t>)</a:t>
            </a:r>
            <a:endParaRPr lang="en-US" sz="1600" dirty="0">
              <a:solidFill>
                <a:srgbClr val="FFFFFF"/>
              </a:solidFill>
            </a:endParaRPr>
          </a:p>
          <a:p>
            <a:pPr marL="291436" indent="-291436" defTabSz="932597">
              <a:buFont typeface="Arial" panose="020B0604020202020204" pitchFamily="34" charset="0"/>
              <a:buChar char="•"/>
            </a:pPr>
            <a:r>
              <a:rPr lang="en-US" sz="1600" b="1" dirty="0">
                <a:solidFill>
                  <a:srgbClr val="FFFFFF"/>
                </a:solidFill>
              </a:rPr>
              <a:t>Compute/VM (</a:t>
            </a:r>
            <a:r>
              <a:rPr lang="en-US" sz="1600" b="1" dirty="0" err="1">
                <a:solidFill>
                  <a:srgbClr val="FFFFFF"/>
                </a:solidFill>
              </a:rPr>
              <a:t>hrs</a:t>
            </a:r>
            <a:r>
              <a:rPr lang="en-US" sz="1600" b="1" dirty="0" smtClean="0">
                <a:solidFill>
                  <a:srgbClr val="FFFFFF"/>
                </a:solidFill>
              </a:rPr>
              <a:t>)</a:t>
            </a:r>
            <a:endParaRPr lang="en-US" sz="1600" dirty="0">
              <a:solidFill>
                <a:srgbClr val="FFFFFF"/>
              </a:solidFill>
            </a:endParaRPr>
          </a:p>
          <a:p>
            <a:pPr marL="291436" indent="-291436" defTabSz="932597">
              <a:buFont typeface="Arial" panose="020B0604020202020204" pitchFamily="34" charset="0"/>
              <a:buChar char="•"/>
            </a:pPr>
            <a:r>
              <a:rPr lang="en-US" sz="1600" b="1" dirty="0">
                <a:solidFill>
                  <a:srgbClr val="FFFFFF"/>
                </a:solidFill>
              </a:rPr>
              <a:t>Data Transfer (GB</a:t>
            </a:r>
            <a:r>
              <a:rPr lang="en-US" sz="1600" b="1" dirty="0" smtClean="0">
                <a:solidFill>
                  <a:srgbClr val="FFFFFF"/>
                </a:solidFill>
              </a:rPr>
              <a:t>)</a:t>
            </a:r>
            <a:endParaRPr lang="en-US" sz="1600" dirty="0">
              <a:solidFill>
                <a:srgbClr val="FFFFFF"/>
              </a:solidFill>
            </a:endParaRPr>
          </a:p>
        </p:txBody>
      </p:sp>
      <p:sp>
        <p:nvSpPr>
          <p:cNvPr id="31" name="Right Arrow 30"/>
          <p:cNvSpPr/>
          <p:nvPr/>
        </p:nvSpPr>
        <p:spPr>
          <a:xfrm>
            <a:off x="6009924" y="2547335"/>
            <a:ext cx="400503" cy="28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41" name="TextBox 40"/>
          <p:cNvSpPr txBox="1"/>
          <p:nvPr/>
        </p:nvSpPr>
        <p:spPr>
          <a:xfrm>
            <a:off x="624665" y="220662"/>
            <a:ext cx="4820596" cy="646331"/>
          </a:xfrm>
          <a:prstGeom prst="rect">
            <a:avLst/>
          </a:prstGeom>
          <a:noFill/>
        </p:spPr>
        <p:txBody>
          <a:bodyPr wrap="square" rtlCol="0">
            <a:spAutoFit/>
          </a:bodyPr>
          <a:lstStyle/>
          <a:p>
            <a:pPr defTabSz="932597"/>
            <a:r>
              <a:rPr lang="en-US" sz="3600" dirty="0">
                <a:solidFill>
                  <a:srgbClr val="FFFFFF"/>
                </a:solidFill>
              </a:rPr>
              <a:t>ADF </a:t>
            </a:r>
            <a:r>
              <a:rPr lang="en-US" sz="3600" dirty="0" smtClean="0">
                <a:solidFill>
                  <a:srgbClr val="FFFFFF"/>
                </a:solidFill>
              </a:rPr>
              <a:t>Pricing Per Month</a:t>
            </a:r>
            <a:endParaRPr lang="en-US" sz="3600" dirty="0">
              <a:solidFill>
                <a:srgbClr val="FFFFFF"/>
              </a:solidFill>
            </a:endParaRPr>
          </a:p>
        </p:txBody>
      </p:sp>
      <p:grpSp>
        <p:nvGrpSpPr>
          <p:cNvPr id="2" name="Group 1"/>
          <p:cNvGrpSpPr/>
          <p:nvPr/>
        </p:nvGrpSpPr>
        <p:grpSpPr>
          <a:xfrm>
            <a:off x="46037" y="3497261"/>
            <a:ext cx="6605223" cy="2057401"/>
            <a:chOff x="46037" y="3497261"/>
            <a:chExt cx="6605223" cy="2057401"/>
          </a:xfrm>
        </p:grpSpPr>
        <p:sp>
          <p:nvSpPr>
            <p:cNvPr id="30" name="Rectangle 29"/>
            <p:cNvSpPr/>
            <p:nvPr/>
          </p:nvSpPr>
          <p:spPr>
            <a:xfrm>
              <a:off x="116172" y="4800595"/>
              <a:ext cx="5893752" cy="754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7" name="TextBox 126"/>
            <p:cNvSpPr txBox="1"/>
            <p:nvPr/>
          </p:nvSpPr>
          <p:spPr>
            <a:xfrm>
              <a:off x="46037" y="4499530"/>
              <a:ext cx="5977852" cy="369332"/>
            </a:xfrm>
            <a:prstGeom prst="rect">
              <a:avLst/>
            </a:prstGeom>
            <a:noFill/>
          </p:spPr>
          <p:txBody>
            <a:bodyPr wrap="square" rtlCol="0">
              <a:spAutoFit/>
            </a:bodyPr>
            <a:lstStyle/>
            <a:p>
              <a:pPr defTabSz="932597"/>
              <a:r>
                <a:rPr lang="en-US" b="1" dirty="0">
                  <a:solidFill>
                    <a:srgbClr val="FFFFFF"/>
                  </a:solidFill>
                </a:rPr>
                <a:t>Resources Used to Execute Activities in a Pipeline:</a:t>
              </a:r>
              <a:endParaRPr lang="en-US" sz="1632" b="1" dirty="0">
                <a:solidFill>
                  <a:srgbClr val="FFFFFF"/>
                </a:solidFill>
              </a:endParaRPr>
            </a:p>
          </p:txBody>
        </p:sp>
        <p:sp>
          <p:nvSpPr>
            <p:cNvPr id="130" name="Right Arrow 129"/>
            <p:cNvSpPr/>
            <p:nvPr/>
          </p:nvSpPr>
          <p:spPr>
            <a:xfrm>
              <a:off x="6009924" y="4883937"/>
              <a:ext cx="400503" cy="28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42" name="TextBox 41"/>
            <p:cNvSpPr txBox="1"/>
            <p:nvPr/>
          </p:nvSpPr>
          <p:spPr>
            <a:xfrm>
              <a:off x="46037" y="3497261"/>
              <a:ext cx="6605223" cy="338554"/>
            </a:xfrm>
            <a:prstGeom prst="rect">
              <a:avLst/>
            </a:prstGeom>
            <a:noFill/>
          </p:spPr>
          <p:txBody>
            <a:bodyPr wrap="square" rtlCol="0">
              <a:spAutoFit/>
            </a:bodyPr>
            <a:lstStyle/>
            <a:p>
              <a:pPr defTabSz="932597"/>
              <a:r>
                <a:rPr lang="en-US" sz="1600" dirty="0">
                  <a:solidFill>
                    <a:srgbClr val="FFFFFF"/>
                  </a:solidFill>
                </a:rPr>
                <a:t>Note: public </a:t>
              </a:r>
              <a:r>
                <a:rPr lang="en-US" sz="1600" dirty="0" smtClean="0">
                  <a:solidFill>
                    <a:srgbClr val="FFFFFF"/>
                  </a:solidFill>
                </a:rPr>
                <a:t>preview = 50</a:t>
              </a:r>
              <a:r>
                <a:rPr lang="en-US" sz="1600" dirty="0">
                  <a:solidFill>
                    <a:srgbClr val="FFFFFF"/>
                  </a:solidFill>
                </a:rPr>
                <a:t>% </a:t>
              </a:r>
              <a:r>
                <a:rPr lang="en-US" sz="1600" dirty="0" smtClean="0">
                  <a:solidFill>
                    <a:srgbClr val="FFFFFF"/>
                  </a:solidFill>
                </a:rPr>
                <a:t>discount on the rates shown above</a:t>
              </a:r>
              <a:endParaRPr lang="en-US" sz="1600" dirty="0">
                <a:solidFill>
                  <a:srgbClr val="FFFFFF"/>
                </a:solidFill>
              </a:endParaRPr>
            </a:p>
          </p:txBody>
        </p:sp>
      </p:grpSp>
      <p:sp>
        <p:nvSpPr>
          <p:cNvPr id="3" name="Rectangle 2"/>
          <p:cNvSpPr/>
          <p:nvPr/>
        </p:nvSpPr>
        <p:spPr bwMode="auto">
          <a:xfrm>
            <a:off x="1722437" y="2165510"/>
            <a:ext cx="2111009" cy="1157982"/>
          </a:xfrm>
          <a:prstGeom prst="rect">
            <a:avLst/>
          </a:prstGeom>
          <a:noFill/>
          <a:ln w="25400" cmpd="sng">
            <a:solidFill>
              <a:schemeClr val="accent6">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11372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Box 139"/>
          <p:cNvSpPr txBox="1"/>
          <p:nvPr/>
        </p:nvSpPr>
        <p:spPr>
          <a:xfrm>
            <a:off x="370644" y="1516062"/>
            <a:ext cx="11697553" cy="4678204"/>
          </a:xfrm>
          <a:prstGeom prst="rect">
            <a:avLst/>
          </a:prstGeom>
          <a:noFill/>
        </p:spPr>
        <p:txBody>
          <a:bodyPr wrap="square" rtlCol="0">
            <a:spAutoFit/>
          </a:bodyPr>
          <a:lstStyle/>
          <a:p>
            <a:r>
              <a:rPr lang="en-US" sz="2000" b="1" dirty="0">
                <a:solidFill>
                  <a:srgbClr val="FFFFFF"/>
                </a:solidFill>
                <a:latin typeface="Segoe UI Light"/>
              </a:rPr>
              <a:t>Coordination</a:t>
            </a:r>
            <a:r>
              <a:rPr lang="en-US" sz="2000" b="1" dirty="0" smtClean="0">
                <a:solidFill>
                  <a:srgbClr val="FFFFFF"/>
                </a:solidFill>
                <a:latin typeface="Segoe UI Light"/>
              </a:rPr>
              <a:t>: </a:t>
            </a:r>
          </a:p>
          <a:p>
            <a:pPr marL="742950" lvl="1" indent="-285750">
              <a:buFont typeface="Arial" panose="020B0604020202020204" pitchFamily="34" charset="0"/>
              <a:buChar char="•"/>
            </a:pPr>
            <a:r>
              <a:rPr lang="en-US" sz="2000" dirty="0">
                <a:solidFill>
                  <a:srgbClr val="FFFFFF"/>
                </a:solidFill>
                <a:latin typeface="Segoe UI Light"/>
              </a:rPr>
              <a:t>R</a:t>
            </a:r>
            <a:r>
              <a:rPr lang="en-US" sz="2000" dirty="0" smtClean="0">
                <a:solidFill>
                  <a:srgbClr val="FFFFFF"/>
                </a:solidFill>
                <a:latin typeface="Segoe UI Light"/>
              </a:rPr>
              <a:t>ich scheduling</a:t>
            </a:r>
          </a:p>
          <a:p>
            <a:pPr marL="742950" lvl="1" indent="-285750">
              <a:buFont typeface="Arial" panose="020B0604020202020204" pitchFamily="34" charset="0"/>
              <a:buChar char="•"/>
            </a:pPr>
            <a:r>
              <a:rPr lang="en-US" sz="2000" dirty="0">
                <a:solidFill>
                  <a:srgbClr val="FFFFFF"/>
                </a:solidFill>
                <a:latin typeface="Segoe UI Light"/>
              </a:rPr>
              <a:t>C</a:t>
            </a:r>
            <a:r>
              <a:rPr lang="en-US" sz="2000" dirty="0" smtClean="0">
                <a:solidFill>
                  <a:srgbClr val="FFFFFF"/>
                </a:solidFill>
                <a:latin typeface="Segoe UI Light"/>
              </a:rPr>
              <a:t>omplex dependencies</a:t>
            </a:r>
          </a:p>
          <a:p>
            <a:pPr marL="742950" lvl="1" indent="-285750">
              <a:buFont typeface="Arial" panose="020B0604020202020204" pitchFamily="34" charset="0"/>
              <a:buChar char="•"/>
            </a:pPr>
            <a:r>
              <a:rPr lang="en-US" sz="2000" dirty="0" smtClean="0">
                <a:solidFill>
                  <a:srgbClr val="FFFFFF"/>
                </a:solidFill>
                <a:latin typeface="Segoe UI Light"/>
              </a:rPr>
              <a:t>Incremental rerun</a:t>
            </a:r>
          </a:p>
          <a:p>
            <a:endParaRPr lang="en-US" sz="2000" b="1" dirty="0" smtClean="0">
              <a:solidFill>
                <a:srgbClr val="FFFFFF"/>
              </a:solidFill>
              <a:latin typeface="Segoe UI Light"/>
            </a:endParaRPr>
          </a:p>
          <a:p>
            <a:r>
              <a:rPr lang="en-US" sz="2000" b="1" dirty="0" smtClean="0">
                <a:solidFill>
                  <a:srgbClr val="FFFFFF"/>
                </a:solidFill>
                <a:latin typeface="Segoe UI Light"/>
              </a:rPr>
              <a:t>Authoring: </a:t>
            </a:r>
          </a:p>
          <a:p>
            <a:pPr marL="742950" lvl="1" indent="-285750">
              <a:buFont typeface="Arial" panose="020B0604020202020204" pitchFamily="34" charset="0"/>
              <a:buChar char="•"/>
            </a:pPr>
            <a:r>
              <a:rPr lang="en-US" sz="2000" dirty="0" smtClean="0">
                <a:solidFill>
                  <a:srgbClr val="FFFFFF"/>
                </a:solidFill>
                <a:latin typeface="Segoe UI Light"/>
              </a:rPr>
              <a:t>JSON &amp; </a:t>
            </a:r>
            <a:r>
              <a:rPr lang="en-US" sz="2000" dirty="0" err="1" smtClean="0">
                <a:solidFill>
                  <a:srgbClr val="FFFFFF"/>
                </a:solidFill>
                <a:latin typeface="Segoe UI Light"/>
              </a:rPr>
              <a:t>Powershell</a:t>
            </a:r>
            <a:r>
              <a:rPr lang="en-US" sz="2000" dirty="0" smtClean="0">
                <a:solidFill>
                  <a:srgbClr val="FFFFFF"/>
                </a:solidFill>
                <a:latin typeface="Segoe UI Light"/>
              </a:rPr>
              <a:t>/C#</a:t>
            </a:r>
          </a:p>
          <a:p>
            <a:endParaRPr lang="en-US" sz="2000" b="1" dirty="0" smtClean="0">
              <a:solidFill>
                <a:srgbClr val="FFFFFF"/>
              </a:solidFill>
              <a:latin typeface="Segoe UI Light"/>
            </a:endParaRPr>
          </a:p>
          <a:p>
            <a:r>
              <a:rPr lang="en-US" sz="2000" b="1" dirty="0" smtClean="0">
                <a:solidFill>
                  <a:srgbClr val="FFFFFF"/>
                </a:solidFill>
                <a:latin typeface="Segoe UI Light"/>
              </a:rPr>
              <a:t>Management:</a:t>
            </a:r>
          </a:p>
          <a:p>
            <a:pPr marL="742950" lvl="1" indent="-285750">
              <a:buFont typeface="Arial" panose="020B0604020202020204" pitchFamily="34" charset="0"/>
              <a:buChar char="•"/>
            </a:pPr>
            <a:r>
              <a:rPr lang="en-US" sz="2000" dirty="0" smtClean="0">
                <a:solidFill>
                  <a:srgbClr val="FFFFFF"/>
                </a:solidFill>
                <a:latin typeface="Segoe UI Light"/>
              </a:rPr>
              <a:t>Lineage</a:t>
            </a:r>
          </a:p>
          <a:p>
            <a:pPr marL="742950" lvl="1" indent="-285750">
              <a:buFont typeface="Arial" panose="020B0604020202020204" pitchFamily="34" charset="0"/>
              <a:buChar char="•"/>
            </a:pPr>
            <a:r>
              <a:rPr lang="en-US" sz="2000" dirty="0" smtClean="0">
                <a:solidFill>
                  <a:srgbClr val="FFFFFF"/>
                </a:solidFill>
                <a:latin typeface="Segoe UI Light"/>
              </a:rPr>
              <a:t>Data production policies (late data, rerun, latency, </a:t>
            </a:r>
            <a:r>
              <a:rPr lang="en-US" sz="2000" dirty="0" err="1" smtClean="0">
                <a:solidFill>
                  <a:srgbClr val="FFFFFF"/>
                </a:solidFill>
                <a:latin typeface="Segoe UI Light"/>
              </a:rPr>
              <a:t>etc</a:t>
            </a:r>
            <a:r>
              <a:rPr lang="en-US" sz="2000" dirty="0" smtClean="0">
                <a:solidFill>
                  <a:srgbClr val="FFFFFF"/>
                </a:solidFill>
                <a:latin typeface="Segoe UI Light"/>
              </a:rPr>
              <a:t>)</a:t>
            </a:r>
          </a:p>
          <a:p>
            <a:endParaRPr lang="en-US" sz="2000" b="1" dirty="0">
              <a:solidFill>
                <a:srgbClr val="FFFFFF"/>
              </a:solidFill>
              <a:latin typeface="Segoe UI Light"/>
            </a:endParaRPr>
          </a:p>
          <a:p>
            <a:r>
              <a:rPr lang="en-US" sz="2000" b="1" dirty="0" smtClean="0">
                <a:solidFill>
                  <a:srgbClr val="FFFFFF"/>
                </a:solidFill>
                <a:latin typeface="Segoe UI Light"/>
              </a:rPr>
              <a:t>Hub</a:t>
            </a:r>
            <a:r>
              <a:rPr lang="en-US" sz="2000" dirty="0" smtClean="0">
                <a:solidFill>
                  <a:srgbClr val="FFFFFF"/>
                </a:solidFill>
                <a:latin typeface="Segoe UI Light"/>
              </a:rPr>
              <a:t>: Azure Hub (</a:t>
            </a:r>
            <a:r>
              <a:rPr lang="en-US" sz="2000" dirty="0" err="1" smtClean="0">
                <a:solidFill>
                  <a:srgbClr val="FFFFFF"/>
                </a:solidFill>
                <a:latin typeface="Segoe UI Light"/>
              </a:rPr>
              <a:t>HDInsight</a:t>
            </a:r>
            <a:r>
              <a:rPr lang="en-US" sz="2000" dirty="0" smtClean="0">
                <a:solidFill>
                  <a:srgbClr val="FFFFFF"/>
                </a:solidFill>
                <a:latin typeface="Segoe UI Light"/>
              </a:rPr>
              <a:t> + Blob storage)</a:t>
            </a:r>
          </a:p>
          <a:p>
            <a:pPr marL="742950" lvl="1" indent="-285750">
              <a:buFont typeface="Arial" panose="020B0604020202020204" pitchFamily="34" charset="0"/>
              <a:buChar char="•"/>
            </a:pPr>
            <a:r>
              <a:rPr lang="en-US" sz="2000" b="1" dirty="0" smtClean="0">
                <a:solidFill>
                  <a:srgbClr val="FFFFFF"/>
                </a:solidFill>
                <a:latin typeface="Segoe UI Light"/>
              </a:rPr>
              <a:t>Activities</a:t>
            </a:r>
            <a:r>
              <a:rPr lang="en-US" sz="2000" dirty="0" smtClean="0">
                <a:solidFill>
                  <a:srgbClr val="FFFFFF"/>
                </a:solidFill>
                <a:latin typeface="Segoe UI Light"/>
              </a:rPr>
              <a:t>: Hive, Pig, C#</a:t>
            </a:r>
          </a:p>
          <a:p>
            <a:pPr marL="742950" lvl="1" indent="-285750">
              <a:buFont typeface="Arial" panose="020B0604020202020204" pitchFamily="34" charset="0"/>
              <a:buChar char="•"/>
            </a:pPr>
            <a:r>
              <a:rPr lang="en-US" sz="2000" b="1" dirty="0" smtClean="0">
                <a:solidFill>
                  <a:srgbClr val="FFFFFF"/>
                </a:solidFill>
                <a:latin typeface="Segoe UI Light"/>
              </a:rPr>
              <a:t>Data Connectors</a:t>
            </a:r>
            <a:r>
              <a:rPr lang="en-US" sz="2000" dirty="0" smtClean="0">
                <a:solidFill>
                  <a:srgbClr val="FFFFFF"/>
                </a:solidFill>
                <a:latin typeface="Segoe UI Light"/>
              </a:rPr>
              <a:t>: Blobs, Tables, Azure DB, On </a:t>
            </a:r>
            <a:r>
              <a:rPr lang="en-US" sz="2000" dirty="0" err="1" smtClean="0">
                <a:solidFill>
                  <a:srgbClr val="FFFFFF"/>
                </a:solidFill>
                <a:latin typeface="Segoe UI Light"/>
              </a:rPr>
              <a:t>Prem</a:t>
            </a:r>
            <a:r>
              <a:rPr lang="en-US" sz="2000" dirty="0" smtClean="0">
                <a:solidFill>
                  <a:srgbClr val="FFFFFF"/>
                </a:solidFill>
                <a:latin typeface="Segoe UI Light"/>
              </a:rPr>
              <a:t> SQL Server, MDS [internal]</a:t>
            </a:r>
            <a:endParaRPr lang="en-US" sz="1050" b="1" dirty="0">
              <a:solidFill>
                <a:srgbClr val="FFFFFF"/>
              </a:solidFill>
              <a:latin typeface="Segoe UI Light"/>
              <a:cs typeface="Segoe UI Light" panose="020B0502040204020203" pitchFamily="34" charset="0"/>
            </a:endParaRPr>
          </a:p>
        </p:txBody>
      </p:sp>
      <p:sp>
        <p:nvSpPr>
          <p:cNvPr id="4" name="Title 3"/>
          <p:cNvSpPr>
            <a:spLocks noGrp="1"/>
          </p:cNvSpPr>
          <p:nvPr>
            <p:ph type="title"/>
          </p:nvPr>
        </p:nvSpPr>
        <p:spPr/>
        <p:txBody>
          <a:bodyPr/>
          <a:lstStyle/>
          <a:p>
            <a:r>
              <a:rPr lang="en-US" dirty="0" smtClean="0"/>
              <a:t>Data Factory – Available Today</a:t>
            </a:r>
            <a:endParaRPr lang="en-US" dirty="0"/>
          </a:p>
        </p:txBody>
      </p:sp>
    </p:spTree>
    <p:extLst>
      <p:ext uri="{BB962C8B-B14F-4D97-AF65-F5344CB8AC3E}">
        <p14:creationId xmlns:p14="http://schemas.microsoft.com/office/powerpoint/2010/main" val="106904825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516062"/>
            <a:ext cx="12070012" cy="2597634"/>
          </a:xfrm>
        </p:spPr>
        <p:txBody>
          <a:bodyPr/>
          <a:lstStyle/>
          <a:p>
            <a:pPr lvl="0">
              <a:spcBef>
                <a:spcPts val="2400"/>
              </a:spcBef>
            </a:pPr>
            <a:r>
              <a:rPr lang="en-US" sz="3800" dirty="0" smtClean="0">
                <a:gradFill>
                  <a:gsLst>
                    <a:gs pos="1250">
                      <a:schemeClr val="tx1"/>
                    </a:gs>
                    <a:gs pos="100000">
                      <a:schemeClr val="tx1"/>
                    </a:gs>
                  </a:gsLst>
                  <a:lin ang="5400000" scaled="0"/>
                </a:gradFill>
              </a:rPr>
              <a:t>DBI-219: Introduction to Hadoop through Azure </a:t>
            </a:r>
            <a:r>
              <a:rPr lang="en-US" sz="3800" dirty="0" err="1" smtClean="0">
                <a:gradFill>
                  <a:gsLst>
                    <a:gs pos="1250">
                      <a:schemeClr val="tx1"/>
                    </a:gs>
                    <a:gs pos="100000">
                      <a:schemeClr val="tx1"/>
                    </a:gs>
                  </a:gsLst>
                  <a:lin ang="5400000" scaled="0"/>
                </a:gradFill>
              </a:rPr>
              <a:t>HDInsight</a:t>
            </a:r>
            <a:endParaRPr lang="en-US" sz="3800" dirty="0" smtClean="0">
              <a:gradFill>
                <a:gsLst>
                  <a:gs pos="1250">
                    <a:schemeClr val="tx1"/>
                  </a:gs>
                  <a:gs pos="100000">
                    <a:schemeClr val="tx1"/>
                  </a:gs>
                </a:gsLst>
                <a:lin ang="5400000" scaled="0"/>
              </a:gradFill>
            </a:endParaRPr>
          </a:p>
          <a:p>
            <a:pPr lvl="0">
              <a:spcBef>
                <a:spcPts val="2400"/>
              </a:spcBef>
            </a:pPr>
            <a:r>
              <a:rPr lang="en-US" sz="3800" dirty="0" smtClean="0">
                <a:gradFill>
                  <a:gsLst>
                    <a:gs pos="1250">
                      <a:schemeClr val="tx1"/>
                    </a:gs>
                    <a:gs pos="100000">
                      <a:schemeClr val="tx1"/>
                    </a:gs>
                  </a:gsLst>
                  <a:lin ang="5400000" scaled="0"/>
                </a:gradFill>
              </a:rPr>
              <a:t>DBI-B411: Extending your Hadoop distributions in the cloud</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6667997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639" y="1516062"/>
            <a:ext cx="11658598" cy="911019"/>
          </a:xfrm>
          <a:prstGeom prst="rect">
            <a:avLst/>
          </a:prstGeom>
          <a:noFill/>
        </p:spPr>
        <p:txBody>
          <a:bodyPr wrap="square" lIns="182880" tIns="146304" rIns="182880" bIns="146304" rtlCol="0">
            <a:spAutoFit/>
          </a:bodyPr>
          <a:lstStyle/>
          <a:p>
            <a:endParaRPr lang="en-US" sz="1600" dirty="0">
              <a:solidFill>
                <a:srgbClr val="FFFFFF"/>
              </a:solidFill>
            </a:endParaRPr>
          </a:p>
          <a:p>
            <a:pPr marL="342900" indent="-342900">
              <a:buFont typeface="Arial" panose="020B0604020202020204" pitchFamily="34" charset="0"/>
              <a:buChar char="•"/>
            </a:pPr>
            <a:r>
              <a:rPr lang="en-US" sz="2400" b="1" dirty="0" smtClean="0">
                <a:solidFill>
                  <a:srgbClr val="FFFFFF"/>
                </a:solidFill>
                <a:latin typeface="Segoe UI Light"/>
              </a:rPr>
              <a:t>Contact me: mike.flasko@microsoft.com</a:t>
            </a:r>
            <a:endParaRPr lang="en-US" sz="2400" b="1" dirty="0">
              <a:solidFill>
                <a:srgbClr val="FFFFFF"/>
              </a:solidFill>
              <a:latin typeface="Segoe UI Light"/>
            </a:endParaRPr>
          </a:p>
        </p:txBody>
      </p:sp>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09249792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872" y="1213174"/>
            <a:ext cx="12068300" cy="724987"/>
          </a:xfrm>
        </p:spPr>
        <p:txBody>
          <a:bodyPr/>
          <a:lstStyle/>
          <a:p>
            <a:pPr>
              <a:spcBef>
                <a:spcPts val="2400"/>
              </a:spcBef>
            </a:pPr>
            <a:r>
              <a:rPr lang="en-US" sz="3799" dirty="0">
                <a:gradFill>
                  <a:gsLst>
                    <a:gs pos="1250">
                      <a:schemeClr val="tx1"/>
                    </a:gs>
                    <a:gs pos="100000">
                      <a:schemeClr val="tx1"/>
                    </a:gs>
                  </a:gsLst>
                  <a:lin ang="5400000" scaled="0"/>
                </a:gradFill>
              </a:rPr>
              <a:t>27 Hands on Labs + 8 Instructor Led Labs in Hall 7</a:t>
            </a:r>
          </a:p>
        </p:txBody>
      </p:sp>
      <p:sp>
        <p:nvSpPr>
          <p:cNvPr id="2" name="Title 1"/>
          <p:cNvSpPr>
            <a:spLocks noGrp="1"/>
          </p:cNvSpPr>
          <p:nvPr>
            <p:ph type="title"/>
          </p:nvPr>
        </p:nvSpPr>
        <p:spPr/>
        <p:txBody>
          <a:bodyPr/>
          <a:lstStyle/>
          <a:p>
            <a:r>
              <a:rPr lang="en-US" dirty="0" smtClean="0"/>
              <a:t>DBI Track resources</a:t>
            </a:r>
            <a:endParaRPr lang="en-US" dirty="0"/>
          </a:p>
        </p:txBody>
      </p:sp>
      <p:sp>
        <p:nvSpPr>
          <p:cNvPr id="10" name="Text Placeholder 7"/>
          <p:cNvSpPr txBox="1">
            <a:spLocks/>
          </p:cNvSpPr>
          <p:nvPr/>
        </p:nvSpPr>
        <p:spPr>
          <a:xfrm>
            <a:off x="267872" y="2232734"/>
            <a:ext cx="12068300" cy="1341309"/>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34" indent="-342834" defTabSz="932563">
              <a:spcBef>
                <a:spcPts val="2400"/>
              </a:spcBef>
              <a:buClr>
                <a:srgbClr val="68217A"/>
              </a:buClr>
            </a:pPr>
            <a:r>
              <a:rPr lang="en-US" sz="3799" dirty="0">
                <a:gradFill>
                  <a:gsLst>
                    <a:gs pos="1250">
                      <a:srgbClr val="FFFFFF"/>
                    </a:gs>
                    <a:gs pos="100000">
                      <a:srgbClr val="FFFFFF"/>
                    </a:gs>
                  </a:gsLst>
                  <a:lin ang="5400000" scaled="0"/>
                </a:gradFill>
              </a:rPr>
              <a:t>Free SQL Server 2014 Technical Overview e-book</a:t>
            </a:r>
          </a:p>
          <a:p>
            <a:pPr marL="246102" lvl="1" indent="0" defTabSz="932563">
              <a:spcBef>
                <a:spcPts val="2400"/>
              </a:spcBef>
              <a:buClr>
                <a:srgbClr val="68217A"/>
              </a:buClr>
              <a:buNone/>
            </a:pPr>
            <a:r>
              <a:rPr lang="en-US" sz="2167" u="sng" dirty="0">
                <a:solidFill>
                  <a:srgbClr val="FFFF00"/>
                </a:solidFill>
                <a:latin typeface="Segoe UI Light"/>
                <a:hlinkClick r:id="rId4"/>
              </a:rPr>
              <a:t>microsoft.com/sqlserver</a:t>
            </a:r>
            <a:r>
              <a:rPr lang="en-US" sz="2167" dirty="0">
                <a:solidFill>
                  <a:srgbClr val="0072C6">
                    <a:lumMod val="60000"/>
                    <a:lumOff val="40000"/>
                  </a:srgbClr>
                </a:solidFill>
                <a:latin typeface="Segoe UI Light"/>
              </a:rPr>
              <a:t> and </a:t>
            </a:r>
            <a:r>
              <a:rPr lang="en-US" sz="2167" u="sng" dirty="0">
                <a:solidFill>
                  <a:srgbClr val="FFFF00"/>
                </a:solidFill>
                <a:latin typeface="Segoe UI Light"/>
                <a:hlinkClick r:id="rId5"/>
              </a:rPr>
              <a:t>Amazon Kindle Store</a:t>
            </a:r>
            <a:endParaRPr lang="en-US" sz="2167" u="sng" dirty="0">
              <a:solidFill>
                <a:srgbClr val="FFFF00"/>
              </a:solidFill>
              <a:latin typeface="Segoe UI Light"/>
            </a:endParaRPr>
          </a:p>
        </p:txBody>
      </p:sp>
      <p:sp>
        <p:nvSpPr>
          <p:cNvPr id="11" name="Text Placeholder 7"/>
          <p:cNvSpPr txBox="1">
            <a:spLocks/>
          </p:cNvSpPr>
          <p:nvPr/>
        </p:nvSpPr>
        <p:spPr>
          <a:xfrm>
            <a:off x="267872" y="3556818"/>
            <a:ext cx="12068300" cy="1341309"/>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34" indent="-342834" defTabSz="932563">
              <a:spcBef>
                <a:spcPts val="2400"/>
              </a:spcBef>
              <a:buClr>
                <a:srgbClr val="68217A"/>
              </a:buClr>
            </a:pPr>
            <a:r>
              <a:rPr lang="en-US" sz="3799" dirty="0">
                <a:gradFill>
                  <a:gsLst>
                    <a:gs pos="1250">
                      <a:srgbClr val="FFFFFF"/>
                    </a:gs>
                    <a:gs pos="100000">
                      <a:srgbClr val="FFFFFF"/>
                    </a:gs>
                  </a:gsLst>
                  <a:lin ang="5400000" scaled="0"/>
                </a:gradFill>
              </a:rPr>
              <a:t>Free online training at Microsoft Virtual Academy</a:t>
            </a:r>
          </a:p>
          <a:p>
            <a:pPr marL="246102" lvl="1" indent="0" defTabSz="932563">
              <a:spcBef>
                <a:spcPts val="2400"/>
              </a:spcBef>
              <a:buClr>
                <a:srgbClr val="68217A"/>
              </a:buClr>
              <a:buNone/>
            </a:pPr>
            <a:r>
              <a:rPr lang="en-US" sz="2167" u="sng" dirty="0">
                <a:solidFill>
                  <a:srgbClr val="0072C6">
                    <a:lumMod val="60000"/>
                    <a:lumOff val="40000"/>
                  </a:srgbClr>
                </a:solidFill>
                <a:latin typeface="Segoe UI Light"/>
                <a:hlinkClick r:id="rId6"/>
              </a:rPr>
              <a:t>microsoftvirtualacademy.com</a:t>
            </a:r>
            <a:r>
              <a:rPr lang="en-US" sz="2167" dirty="0">
                <a:solidFill>
                  <a:srgbClr val="0072C6">
                    <a:lumMod val="60000"/>
                    <a:lumOff val="40000"/>
                  </a:srgbClr>
                </a:solidFill>
                <a:latin typeface="Segoe UI Light"/>
                <a:hlinkClick r:id="rId6"/>
              </a:rPr>
              <a:t> </a:t>
            </a:r>
            <a:endParaRPr lang="en-US" sz="2167" dirty="0">
              <a:solidFill>
                <a:srgbClr val="0072C6">
                  <a:lumMod val="60000"/>
                  <a:lumOff val="40000"/>
                </a:srgbClr>
              </a:solidFill>
              <a:latin typeface="Segoe UI Light"/>
            </a:endParaRPr>
          </a:p>
        </p:txBody>
      </p:sp>
      <p:sp>
        <p:nvSpPr>
          <p:cNvPr id="12" name="Text Placeholder 7"/>
          <p:cNvSpPr txBox="1">
            <a:spLocks/>
          </p:cNvSpPr>
          <p:nvPr/>
        </p:nvSpPr>
        <p:spPr>
          <a:xfrm>
            <a:off x="267872" y="4899941"/>
            <a:ext cx="12068300" cy="1341309"/>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34" indent="-342834" defTabSz="932563">
              <a:spcBef>
                <a:spcPts val="2400"/>
              </a:spcBef>
              <a:buClr>
                <a:srgbClr val="68217A"/>
              </a:buClr>
            </a:pPr>
            <a:r>
              <a:rPr lang="en-US" sz="3799" dirty="0">
                <a:gradFill>
                  <a:gsLst>
                    <a:gs pos="1250">
                      <a:srgbClr val="FFFFFF"/>
                    </a:gs>
                    <a:gs pos="100000">
                      <a:srgbClr val="FFFFFF"/>
                    </a:gs>
                  </a:gsLst>
                  <a:lin ang="5400000" scaled="0"/>
                </a:gradFill>
              </a:rPr>
              <a:t>Try new Azure data services previews!</a:t>
            </a:r>
          </a:p>
          <a:p>
            <a:pPr marL="246102" lvl="1" indent="0" defTabSz="932563">
              <a:spcBef>
                <a:spcPts val="2400"/>
              </a:spcBef>
              <a:buClr>
                <a:srgbClr val="68217A"/>
              </a:buClr>
              <a:buNone/>
            </a:pPr>
            <a:r>
              <a:rPr lang="en-US" sz="2167" dirty="0">
                <a:solidFill>
                  <a:srgbClr val="FFFF00"/>
                </a:solidFill>
                <a:latin typeface="Segoe UI Light"/>
                <a:hlinkClick r:id="rId7"/>
              </a:rPr>
              <a:t>Azure Machine Learning</a:t>
            </a:r>
            <a:r>
              <a:rPr lang="en-US" sz="2167" dirty="0">
                <a:solidFill>
                  <a:srgbClr val="0072C6">
                    <a:lumMod val="60000"/>
                    <a:lumOff val="40000"/>
                  </a:srgbClr>
                </a:solidFill>
                <a:latin typeface="Segoe UI Light"/>
              </a:rPr>
              <a:t>,</a:t>
            </a:r>
            <a:r>
              <a:rPr lang="en-US" sz="2167" dirty="0">
                <a:solidFill>
                  <a:srgbClr val="FFFF00"/>
                </a:solidFill>
                <a:latin typeface="Segoe UI Light"/>
              </a:rPr>
              <a:t> </a:t>
            </a:r>
            <a:r>
              <a:rPr lang="en-US" sz="2167" dirty="0">
                <a:solidFill>
                  <a:srgbClr val="FFFF00"/>
                </a:solidFill>
                <a:latin typeface="Segoe UI Light"/>
                <a:hlinkClick r:id="rId8" action="ppaction://hlinkfile"/>
              </a:rPr>
              <a:t>DocumentDB</a:t>
            </a:r>
            <a:r>
              <a:rPr lang="en-US" sz="2167" dirty="0">
                <a:solidFill>
                  <a:srgbClr val="0072C6">
                    <a:lumMod val="60000"/>
                    <a:lumOff val="40000"/>
                  </a:srgbClr>
                </a:solidFill>
                <a:latin typeface="Segoe UI Light"/>
              </a:rPr>
              <a:t>, and </a:t>
            </a:r>
            <a:r>
              <a:rPr lang="en-US" sz="2167" dirty="0">
                <a:solidFill>
                  <a:srgbClr val="FFFF00"/>
                </a:solidFill>
                <a:latin typeface="Segoe UI Light"/>
                <a:hlinkClick r:id="rId8" action="ppaction://hlinkfile"/>
              </a:rPr>
              <a:t>Stream Analytics </a:t>
            </a:r>
            <a:endParaRPr lang="en-US" sz="2167" dirty="0">
              <a:solidFill>
                <a:srgbClr val="FFFF00"/>
              </a:solidFill>
              <a:latin typeface="Segoe UI Light"/>
            </a:endParaRPr>
          </a:p>
        </p:txBody>
      </p:sp>
    </p:spTree>
    <p:extLst>
      <p:ext uri="{BB962C8B-B14F-4D97-AF65-F5344CB8AC3E}">
        <p14:creationId xmlns:p14="http://schemas.microsoft.com/office/powerpoint/2010/main" val="31119438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6" name="Rectangle 55">
            <a:hlinkClick r:id="rId2" action="ppaction://hlinksldjump"/>
          </p:cNvPr>
          <p:cNvSpPr/>
          <p:nvPr/>
        </p:nvSpPr>
        <p:spPr bwMode="auto">
          <a:xfrm>
            <a:off x="1407712" y="1480112"/>
            <a:ext cx="2551054" cy="4219853"/>
          </a:xfrm>
          <a:prstGeom prst="rect">
            <a:avLst/>
          </a:prstGeom>
          <a:solidFill>
            <a:srgbClr val="E6E6E6"/>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37160" rIns="182880" bIns="45720"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endParaRPr lang="en-US" sz="1400" kern="0" dirty="0" smtClean="0">
              <a:ln>
                <a:solidFill>
                  <a:srgbClr val="FFFFFF">
                    <a:alpha val="0"/>
                  </a:srgbClr>
                </a:solidFill>
              </a:ln>
              <a:gradFill>
                <a:gsLst>
                  <a:gs pos="85841">
                    <a:srgbClr val="000000"/>
                  </a:gs>
                  <a:gs pos="0">
                    <a:srgbClr val="000000"/>
                  </a:gs>
                </a:gsLst>
                <a:lin ang="5400000" scaled="0"/>
              </a:gradFill>
              <a:latin typeface="Segoe UI Light"/>
            </a:endParaRPr>
          </a:p>
        </p:txBody>
      </p:sp>
      <p:grpSp>
        <p:nvGrpSpPr>
          <p:cNvPr id="57" name="Group 56"/>
          <p:cNvGrpSpPr/>
          <p:nvPr/>
        </p:nvGrpSpPr>
        <p:grpSpPr>
          <a:xfrm>
            <a:off x="4502231" y="2353140"/>
            <a:ext cx="7167022" cy="2340181"/>
            <a:chOff x="1740610" y="4620662"/>
            <a:chExt cx="8496920" cy="1267562"/>
          </a:xfrm>
          <a:noFill/>
        </p:grpSpPr>
        <p:sp>
          <p:nvSpPr>
            <p:cNvPr id="58" name="Rectangle 57"/>
            <p:cNvSpPr/>
            <p:nvPr/>
          </p:nvSpPr>
          <p:spPr bwMode="auto">
            <a:xfrm>
              <a:off x="1740610" y="4620662"/>
              <a:ext cx="8496920" cy="1267562"/>
            </a:xfrm>
            <a:prstGeom prst="rect">
              <a:avLst/>
            </a:prstGeom>
            <a:grpFill/>
            <a:ln w="38100" cap="flat" cmpd="sng" algn="ctr">
              <a:noFill/>
              <a:prstDash val="solid"/>
              <a:headEnd type="none" w="med" len="med"/>
              <a:tailEnd type="none" w="med" len="med"/>
            </a:ln>
            <a:effectLst/>
          </p:spPr>
          <p:txBody>
            <a:bodyPr vert="horz" wrap="square" lIns="457200" tIns="182880" rIns="182880" bIns="45718" numCol="1" rtlCol="0" anchor="ctr" anchorCtr="0" compatLnSpc="1">
              <a:prstTxWarp prst="textNoShape">
                <a:avLst/>
              </a:prstTxWarp>
            </a:bodyPr>
            <a:lstStyle/>
            <a:p>
              <a:pPr marL="230188" defTabSz="914099" fontAlgn="base">
                <a:spcAft>
                  <a:spcPct val="0"/>
                </a:spcAft>
                <a:defRPr/>
              </a:pPr>
              <a:r>
                <a:rPr lang="en-US" sz="2400" kern="0" dirty="0" smtClean="0">
                  <a:solidFill>
                    <a:srgbClr val="FFFFFF"/>
                  </a:solidFill>
                  <a:ea typeface="Segoe UI" pitchFamily="34" charset="0"/>
                  <a:cs typeface="Segoe UI" pitchFamily="34" charset="0"/>
                </a:rPr>
                <a:t>… data </a:t>
              </a:r>
              <a:r>
                <a:rPr lang="en-US" sz="2400" kern="0" dirty="0">
                  <a:solidFill>
                    <a:srgbClr val="FFFFFF"/>
                  </a:solidFill>
                  <a:ea typeface="Segoe UI" pitchFamily="34" charset="0"/>
                  <a:cs typeface="Segoe UI" pitchFamily="34" charset="0"/>
                </a:rPr>
                <a:t>warehousing has reached the most significant tipping point since its inception. The biggest, possibly most elaborate data management system in IT is changing</a:t>
              </a:r>
              <a:r>
                <a:rPr lang="en-US" sz="2400" kern="0" dirty="0" smtClean="0">
                  <a:solidFill>
                    <a:srgbClr val="FFFFFF"/>
                  </a:solidFill>
                  <a:ea typeface="Segoe UI" pitchFamily="34" charset="0"/>
                  <a:cs typeface="Segoe UI" pitchFamily="34" charset="0"/>
                </a:rPr>
                <a:t>.  </a:t>
              </a:r>
            </a:p>
            <a:p>
              <a:pPr marL="230188" defTabSz="914099" fontAlgn="base">
                <a:spcAft>
                  <a:spcPct val="0"/>
                </a:spcAft>
                <a:defRPr/>
              </a:pPr>
              <a:endParaRPr lang="en-US" sz="1600" kern="0" dirty="0" smtClean="0">
                <a:solidFill>
                  <a:srgbClr val="FFFFFF"/>
                </a:solidFill>
                <a:ea typeface="Segoe UI" pitchFamily="34" charset="0"/>
                <a:cs typeface="Segoe UI" pitchFamily="34" charset="0"/>
              </a:endParaRPr>
            </a:p>
            <a:p>
              <a:pPr marL="230188" defTabSz="914099" fontAlgn="base">
                <a:spcAft>
                  <a:spcPct val="0"/>
                </a:spcAft>
                <a:defRPr/>
              </a:pPr>
              <a:r>
                <a:rPr lang="en-US" sz="1600" kern="0" dirty="0" smtClean="0">
                  <a:solidFill>
                    <a:srgbClr val="FFFFFF"/>
                  </a:solidFill>
                  <a:ea typeface="Segoe UI" pitchFamily="34" charset="0"/>
                  <a:cs typeface="Segoe UI" pitchFamily="34" charset="0"/>
                </a:rPr>
                <a:t> – Gartner, “The State of Data Warehousing in 2012”</a:t>
              </a:r>
            </a:p>
          </p:txBody>
        </p:sp>
        <p:pic>
          <p:nvPicPr>
            <p:cNvPr id="59"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flipH="1" flipV="1">
              <a:off x="2017274" y="4638768"/>
              <a:ext cx="462702" cy="317652"/>
            </a:xfrm>
            <a:prstGeom prst="rect">
              <a:avLst/>
            </a:prstGeom>
            <a:grpFill/>
            <a:ln w="38100" cap="flat" cmpd="sng" algn="ctr">
              <a:noFill/>
              <a:prstDash val="soli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9646995" y="5222391"/>
              <a:ext cx="462702" cy="317652"/>
            </a:xfrm>
            <a:prstGeom prst="rect">
              <a:avLst/>
            </a:prstGeom>
            <a:grpFill/>
            <a:ln w="38100" cap="flat" cmpd="sng" algn="ctr">
              <a:noFill/>
              <a:prstDash val="soli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 name="Rectangle 60"/>
          <p:cNvSpPr/>
          <p:nvPr/>
        </p:nvSpPr>
        <p:spPr>
          <a:xfrm>
            <a:off x="1407712" y="5769566"/>
            <a:ext cx="2551054" cy="954888"/>
          </a:xfrm>
          <a:prstGeom prst="rect">
            <a:avLst/>
          </a:prstGeom>
          <a:noFill/>
          <a:ln w="25400" cap="flat" cmpd="sng" algn="ctr">
            <a:solidFill>
              <a:srgbClr val="FFFFFF">
                <a:lumMod val="75000"/>
              </a:srgbClr>
            </a:solidFill>
            <a:prstDash val="solid"/>
          </a:ln>
          <a:effectLst/>
        </p:spPr>
        <p:txBody>
          <a:bodyPr rtlCol="0" anchor="ctr"/>
          <a:lstStyle/>
          <a:p>
            <a:pPr algn="ctr" defTabSz="932688">
              <a:defRPr/>
            </a:pPr>
            <a:endParaRPr lang="en-US" sz="1836" kern="0" smtClean="0">
              <a:solidFill>
                <a:srgbClr val="FFFFFF"/>
              </a:solidFill>
            </a:endParaRPr>
          </a:p>
        </p:txBody>
      </p:sp>
      <p:sp>
        <p:nvSpPr>
          <p:cNvPr id="62" name="TextBox 61"/>
          <p:cNvSpPr txBox="1"/>
          <p:nvPr/>
        </p:nvSpPr>
        <p:spPr>
          <a:xfrm>
            <a:off x="1908690" y="5707062"/>
            <a:ext cx="1562928" cy="400110"/>
          </a:xfrm>
          <a:prstGeom prst="rect">
            <a:avLst/>
          </a:prstGeom>
          <a:noFill/>
        </p:spPr>
        <p:txBody>
          <a:bodyPr wrap="none" rtlCol="0">
            <a:spAutoFit/>
          </a:bodyPr>
          <a:lstStyle/>
          <a:p>
            <a:pPr defTabSz="932688"/>
            <a:r>
              <a:rPr lang="en-US" sz="2000" dirty="0" smtClean="0">
                <a:solidFill>
                  <a:srgbClr val="FFFFFF"/>
                </a:solidFill>
                <a:latin typeface="Segoe UI Light"/>
              </a:rPr>
              <a:t>Data sources</a:t>
            </a:r>
            <a:endParaRPr lang="en-US" sz="2000" dirty="0">
              <a:solidFill>
                <a:srgbClr val="FFFFFF"/>
              </a:solidFill>
              <a:latin typeface="Segoe UI Light"/>
            </a:endParaRPr>
          </a:p>
        </p:txBody>
      </p:sp>
      <p:sp>
        <p:nvSpPr>
          <p:cNvPr id="63" name="TextBox 62"/>
          <p:cNvSpPr txBox="1"/>
          <p:nvPr/>
        </p:nvSpPr>
        <p:spPr>
          <a:xfrm>
            <a:off x="1856840" y="6550481"/>
            <a:ext cx="425815" cy="166199"/>
          </a:xfrm>
          <a:prstGeom prst="rect">
            <a:avLst/>
          </a:prstGeom>
          <a:noFill/>
        </p:spPr>
        <p:txBody>
          <a:bodyPr wrap="square" lIns="0" tIns="0" rIns="0" bIns="0" rtlCol="0">
            <a:spAutoFit/>
          </a:bodyPr>
          <a:lstStyle/>
          <a:p>
            <a:pPr defTabSz="932688">
              <a:lnSpc>
                <a:spcPct val="90000"/>
              </a:lnSpc>
              <a:defRPr/>
            </a:pPr>
            <a:r>
              <a:rPr lang="en-US" sz="1200" kern="0" dirty="0" smtClean="0">
                <a:ln>
                  <a:solidFill>
                    <a:srgbClr val="FFFFFF">
                      <a:alpha val="0"/>
                    </a:srgbClr>
                  </a:solidFill>
                </a:ln>
                <a:solidFill>
                  <a:srgbClr val="FFFFFF">
                    <a:lumMod val="85000"/>
                    <a:lumOff val="15000"/>
                  </a:srgbClr>
                </a:solidFill>
              </a:rPr>
              <a:t>OLTP</a:t>
            </a:r>
          </a:p>
        </p:txBody>
      </p:sp>
      <p:grpSp>
        <p:nvGrpSpPr>
          <p:cNvPr id="64" name="Group 63"/>
          <p:cNvGrpSpPr/>
          <p:nvPr/>
        </p:nvGrpSpPr>
        <p:grpSpPr>
          <a:xfrm>
            <a:off x="1909475" y="6146958"/>
            <a:ext cx="244335" cy="333922"/>
            <a:chOff x="1447438" y="3993203"/>
            <a:chExt cx="656000" cy="1195540"/>
          </a:xfrm>
          <a:solidFill>
            <a:srgbClr val="FFFFFF"/>
          </a:solidFill>
        </p:grpSpPr>
        <p:sp>
          <p:nvSpPr>
            <p:cNvPr id="65" name="Freeform 64"/>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grpFill/>
            <a:ln w="25400" cap="flat" cmpd="sng" algn="ctr">
              <a:solidFill>
                <a:srgbClr val="D2D2D2">
                  <a:lumMod val="75000"/>
                </a:srgbClr>
              </a:solidFill>
              <a:prstDash val="solid"/>
            </a:ln>
            <a:effectLst/>
          </p:spPr>
          <p:txBody>
            <a:bodyPr rtlCol="0" anchor="ctr"/>
            <a:lstStyle/>
            <a:p>
              <a:pPr algn="ctr" defTabSz="932688">
                <a:defRPr/>
              </a:pPr>
              <a:endParaRPr lang="en-US" sz="1836" kern="0" smtClean="0">
                <a:solidFill>
                  <a:srgbClr val="FFFFFF">
                    <a:lumMod val="85000"/>
                    <a:lumOff val="15000"/>
                  </a:srgbClr>
                </a:solidFill>
              </a:endParaRPr>
            </a:p>
          </p:txBody>
        </p:sp>
        <p:sp>
          <p:nvSpPr>
            <p:cNvPr id="66" name="Oval 65"/>
            <p:cNvSpPr/>
            <p:nvPr/>
          </p:nvSpPr>
          <p:spPr>
            <a:xfrm>
              <a:off x="1501819" y="4049582"/>
              <a:ext cx="532616" cy="237683"/>
            </a:xfrm>
            <a:prstGeom prst="ellipse">
              <a:avLst/>
            </a:prstGeom>
            <a:grpFill/>
            <a:ln w="25400" cap="flat" cmpd="sng" algn="ctr">
              <a:solidFill>
                <a:srgbClr val="D2D2D2">
                  <a:lumMod val="75000"/>
                </a:srgbClr>
              </a:solidFill>
              <a:prstDash val="solid"/>
            </a:ln>
            <a:effectLst/>
          </p:spPr>
          <p:txBody>
            <a:bodyPr rtlCol="0" anchor="ctr"/>
            <a:lstStyle/>
            <a:p>
              <a:pPr algn="ctr" defTabSz="932688">
                <a:defRPr/>
              </a:pPr>
              <a:endParaRPr lang="en-US" sz="1836" kern="0" smtClean="0">
                <a:solidFill>
                  <a:srgbClr val="FFFFFF">
                    <a:lumMod val="85000"/>
                    <a:lumOff val="15000"/>
                  </a:srgbClr>
                </a:solidFill>
              </a:endParaRPr>
            </a:p>
          </p:txBody>
        </p:sp>
      </p:grpSp>
      <p:sp>
        <p:nvSpPr>
          <p:cNvPr id="67" name="TextBox 66"/>
          <p:cNvSpPr txBox="1"/>
          <p:nvPr/>
        </p:nvSpPr>
        <p:spPr>
          <a:xfrm>
            <a:off x="2371541" y="6550481"/>
            <a:ext cx="311570" cy="166199"/>
          </a:xfrm>
          <a:prstGeom prst="rect">
            <a:avLst/>
          </a:prstGeom>
          <a:noFill/>
        </p:spPr>
        <p:txBody>
          <a:bodyPr wrap="square" lIns="0" tIns="0" rIns="0" bIns="0" rtlCol="0">
            <a:spAutoFit/>
          </a:bodyPr>
          <a:lstStyle/>
          <a:p>
            <a:pPr defTabSz="932688">
              <a:lnSpc>
                <a:spcPct val="90000"/>
              </a:lnSpc>
              <a:defRPr/>
            </a:pPr>
            <a:r>
              <a:rPr lang="en-US" sz="1200" kern="0" dirty="0" smtClean="0">
                <a:ln>
                  <a:solidFill>
                    <a:srgbClr val="FFFFFF">
                      <a:alpha val="0"/>
                    </a:srgbClr>
                  </a:solidFill>
                </a:ln>
                <a:solidFill>
                  <a:srgbClr val="FFFFFF">
                    <a:lumMod val="85000"/>
                    <a:lumOff val="15000"/>
                  </a:srgbClr>
                </a:solidFill>
              </a:rPr>
              <a:t>ERP</a:t>
            </a:r>
          </a:p>
        </p:txBody>
      </p:sp>
      <p:grpSp>
        <p:nvGrpSpPr>
          <p:cNvPr id="68" name="Group 67"/>
          <p:cNvGrpSpPr/>
          <p:nvPr/>
        </p:nvGrpSpPr>
        <p:grpSpPr>
          <a:xfrm>
            <a:off x="2376628" y="6146958"/>
            <a:ext cx="244335" cy="333922"/>
            <a:chOff x="1447438" y="3993203"/>
            <a:chExt cx="656000" cy="1195540"/>
          </a:xfrm>
          <a:solidFill>
            <a:srgbClr val="FFFFFF"/>
          </a:solidFill>
        </p:grpSpPr>
        <p:sp>
          <p:nvSpPr>
            <p:cNvPr id="69" name="Freeform 68"/>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grpFill/>
            <a:ln w="25400" cap="flat" cmpd="sng" algn="ctr">
              <a:solidFill>
                <a:srgbClr val="D2D2D2">
                  <a:lumMod val="75000"/>
                </a:srgbClr>
              </a:solidFill>
              <a:prstDash val="solid"/>
            </a:ln>
            <a:effectLst/>
          </p:spPr>
          <p:txBody>
            <a:bodyPr rtlCol="0" anchor="ctr"/>
            <a:lstStyle/>
            <a:p>
              <a:pPr algn="ctr" defTabSz="932688">
                <a:defRPr/>
              </a:pPr>
              <a:endParaRPr lang="en-US" sz="1836" kern="0" smtClean="0">
                <a:solidFill>
                  <a:srgbClr val="FFFFFF">
                    <a:lumMod val="85000"/>
                    <a:lumOff val="15000"/>
                  </a:srgbClr>
                </a:solidFill>
              </a:endParaRPr>
            </a:p>
          </p:txBody>
        </p:sp>
        <p:sp>
          <p:nvSpPr>
            <p:cNvPr id="70" name="Oval 69"/>
            <p:cNvSpPr/>
            <p:nvPr/>
          </p:nvSpPr>
          <p:spPr>
            <a:xfrm>
              <a:off x="1501819" y="4049582"/>
              <a:ext cx="532616" cy="237683"/>
            </a:xfrm>
            <a:prstGeom prst="ellipse">
              <a:avLst/>
            </a:prstGeom>
            <a:grpFill/>
            <a:ln w="25400" cap="flat" cmpd="sng" algn="ctr">
              <a:solidFill>
                <a:srgbClr val="D2D2D2">
                  <a:lumMod val="75000"/>
                </a:srgbClr>
              </a:solidFill>
              <a:prstDash val="solid"/>
            </a:ln>
            <a:effectLst/>
          </p:spPr>
          <p:txBody>
            <a:bodyPr rtlCol="0" anchor="ctr"/>
            <a:lstStyle/>
            <a:p>
              <a:pPr algn="ctr" defTabSz="932688">
                <a:defRPr/>
              </a:pPr>
              <a:endParaRPr lang="en-US" sz="1836" kern="0" smtClean="0">
                <a:solidFill>
                  <a:srgbClr val="FFFFFF">
                    <a:lumMod val="85000"/>
                    <a:lumOff val="15000"/>
                  </a:srgbClr>
                </a:solidFill>
              </a:endParaRPr>
            </a:p>
          </p:txBody>
        </p:sp>
      </p:grpSp>
      <p:sp>
        <p:nvSpPr>
          <p:cNvPr id="71" name="TextBox 70"/>
          <p:cNvSpPr txBox="1"/>
          <p:nvPr/>
        </p:nvSpPr>
        <p:spPr>
          <a:xfrm>
            <a:off x="2802223" y="6550481"/>
            <a:ext cx="405739" cy="166199"/>
          </a:xfrm>
          <a:prstGeom prst="rect">
            <a:avLst/>
          </a:prstGeom>
          <a:noFill/>
        </p:spPr>
        <p:txBody>
          <a:bodyPr wrap="square" lIns="0" tIns="0" rIns="0" bIns="0" rtlCol="0">
            <a:spAutoFit/>
          </a:bodyPr>
          <a:lstStyle/>
          <a:p>
            <a:pPr defTabSz="932688">
              <a:lnSpc>
                <a:spcPct val="90000"/>
              </a:lnSpc>
              <a:defRPr/>
            </a:pPr>
            <a:r>
              <a:rPr lang="en-US" sz="1200" kern="0" dirty="0" smtClean="0">
                <a:ln>
                  <a:solidFill>
                    <a:srgbClr val="FFFFFF">
                      <a:alpha val="0"/>
                    </a:srgbClr>
                  </a:solidFill>
                </a:ln>
                <a:solidFill>
                  <a:srgbClr val="FFFFFF">
                    <a:lumMod val="85000"/>
                    <a:lumOff val="15000"/>
                  </a:srgbClr>
                </a:solidFill>
              </a:rPr>
              <a:t>CRM</a:t>
            </a:r>
          </a:p>
        </p:txBody>
      </p:sp>
      <p:grpSp>
        <p:nvGrpSpPr>
          <p:cNvPr id="72" name="Group 71"/>
          <p:cNvGrpSpPr/>
          <p:nvPr/>
        </p:nvGrpSpPr>
        <p:grpSpPr>
          <a:xfrm>
            <a:off x="2830100" y="6146958"/>
            <a:ext cx="244335" cy="333922"/>
            <a:chOff x="1447438" y="3993203"/>
            <a:chExt cx="656000" cy="1195540"/>
          </a:xfrm>
          <a:solidFill>
            <a:srgbClr val="FFFFFF"/>
          </a:solidFill>
        </p:grpSpPr>
        <p:sp>
          <p:nvSpPr>
            <p:cNvPr id="73" name="Freeform 72"/>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grpFill/>
            <a:ln w="25400" cap="flat" cmpd="sng" algn="ctr">
              <a:solidFill>
                <a:srgbClr val="D2D2D2">
                  <a:lumMod val="75000"/>
                </a:srgbClr>
              </a:solidFill>
              <a:prstDash val="solid"/>
            </a:ln>
            <a:effectLst/>
          </p:spPr>
          <p:txBody>
            <a:bodyPr rtlCol="0" anchor="ctr"/>
            <a:lstStyle/>
            <a:p>
              <a:pPr algn="ctr" defTabSz="932688">
                <a:defRPr/>
              </a:pPr>
              <a:endParaRPr lang="en-US" sz="1836" kern="0" smtClean="0">
                <a:solidFill>
                  <a:srgbClr val="FFFFFF">
                    <a:lumMod val="85000"/>
                    <a:lumOff val="15000"/>
                  </a:srgbClr>
                </a:solidFill>
              </a:endParaRPr>
            </a:p>
          </p:txBody>
        </p:sp>
        <p:sp>
          <p:nvSpPr>
            <p:cNvPr id="74" name="Oval 73"/>
            <p:cNvSpPr/>
            <p:nvPr/>
          </p:nvSpPr>
          <p:spPr>
            <a:xfrm>
              <a:off x="1501819" y="4049582"/>
              <a:ext cx="532616" cy="237683"/>
            </a:xfrm>
            <a:prstGeom prst="ellipse">
              <a:avLst/>
            </a:prstGeom>
            <a:grpFill/>
            <a:ln w="25400" cap="flat" cmpd="sng" algn="ctr">
              <a:solidFill>
                <a:srgbClr val="D2D2D2">
                  <a:lumMod val="75000"/>
                </a:srgbClr>
              </a:solidFill>
              <a:prstDash val="solid"/>
            </a:ln>
            <a:effectLst/>
          </p:spPr>
          <p:txBody>
            <a:bodyPr rtlCol="0" anchor="ctr"/>
            <a:lstStyle/>
            <a:p>
              <a:pPr algn="ctr" defTabSz="932688">
                <a:defRPr/>
              </a:pPr>
              <a:endParaRPr lang="en-US" sz="1836" kern="0" smtClean="0">
                <a:solidFill>
                  <a:srgbClr val="FFFFFF">
                    <a:lumMod val="85000"/>
                    <a:lumOff val="15000"/>
                  </a:srgbClr>
                </a:solidFill>
              </a:endParaRPr>
            </a:p>
          </p:txBody>
        </p:sp>
      </p:grpSp>
      <p:sp>
        <p:nvSpPr>
          <p:cNvPr id="75" name="TextBox 74"/>
          <p:cNvSpPr txBox="1"/>
          <p:nvPr/>
        </p:nvSpPr>
        <p:spPr>
          <a:xfrm>
            <a:off x="3264951" y="6550481"/>
            <a:ext cx="318466" cy="151970"/>
          </a:xfrm>
          <a:prstGeom prst="rect">
            <a:avLst/>
          </a:prstGeom>
          <a:noFill/>
        </p:spPr>
        <p:txBody>
          <a:bodyPr wrap="square" lIns="0" tIns="0" rIns="0" bIns="0" rtlCol="0">
            <a:noAutofit/>
          </a:bodyPr>
          <a:lstStyle/>
          <a:p>
            <a:pPr defTabSz="932688">
              <a:lnSpc>
                <a:spcPct val="90000"/>
              </a:lnSpc>
              <a:defRPr/>
            </a:pPr>
            <a:r>
              <a:rPr lang="en-US" sz="1200" kern="0" dirty="0" smtClean="0">
                <a:ln>
                  <a:solidFill>
                    <a:srgbClr val="FFFFFF">
                      <a:alpha val="0"/>
                    </a:srgbClr>
                  </a:solidFill>
                </a:ln>
                <a:solidFill>
                  <a:srgbClr val="FFFFFF">
                    <a:lumMod val="85000"/>
                    <a:lumOff val="15000"/>
                  </a:srgbClr>
                </a:solidFill>
              </a:rPr>
              <a:t>LOB</a:t>
            </a:r>
          </a:p>
        </p:txBody>
      </p:sp>
      <p:grpSp>
        <p:nvGrpSpPr>
          <p:cNvPr id="76" name="Group 75"/>
          <p:cNvGrpSpPr/>
          <p:nvPr/>
        </p:nvGrpSpPr>
        <p:grpSpPr>
          <a:xfrm>
            <a:off x="3258834" y="6146958"/>
            <a:ext cx="244335" cy="333922"/>
            <a:chOff x="1447438" y="3993203"/>
            <a:chExt cx="656000" cy="1195540"/>
          </a:xfrm>
          <a:solidFill>
            <a:srgbClr val="FFFFFF"/>
          </a:solidFill>
        </p:grpSpPr>
        <p:sp>
          <p:nvSpPr>
            <p:cNvPr id="77" name="Freeform 76"/>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grpFill/>
            <a:ln w="25400" cap="flat" cmpd="sng" algn="ctr">
              <a:solidFill>
                <a:srgbClr val="D2D2D2">
                  <a:lumMod val="75000"/>
                </a:srgbClr>
              </a:solidFill>
              <a:prstDash val="solid"/>
            </a:ln>
            <a:effectLst/>
          </p:spPr>
          <p:txBody>
            <a:bodyPr rtlCol="0" anchor="ctr"/>
            <a:lstStyle/>
            <a:p>
              <a:pPr algn="ctr" defTabSz="932688">
                <a:defRPr/>
              </a:pPr>
              <a:endParaRPr lang="en-US" sz="1836" kern="0" smtClean="0">
                <a:solidFill>
                  <a:srgbClr val="FFFFFF">
                    <a:lumMod val="85000"/>
                    <a:lumOff val="15000"/>
                  </a:srgbClr>
                </a:solidFill>
              </a:endParaRPr>
            </a:p>
          </p:txBody>
        </p:sp>
        <p:sp>
          <p:nvSpPr>
            <p:cNvPr id="78" name="Oval 77"/>
            <p:cNvSpPr/>
            <p:nvPr/>
          </p:nvSpPr>
          <p:spPr>
            <a:xfrm>
              <a:off x="1501819" y="4049582"/>
              <a:ext cx="532616" cy="237683"/>
            </a:xfrm>
            <a:prstGeom prst="ellipse">
              <a:avLst/>
            </a:prstGeom>
            <a:grpFill/>
            <a:ln w="25400" cap="flat" cmpd="sng" algn="ctr">
              <a:solidFill>
                <a:srgbClr val="D2D2D2">
                  <a:lumMod val="75000"/>
                </a:srgbClr>
              </a:solidFill>
              <a:prstDash val="solid"/>
            </a:ln>
            <a:effectLst/>
          </p:spPr>
          <p:txBody>
            <a:bodyPr rtlCol="0" anchor="ctr"/>
            <a:lstStyle/>
            <a:p>
              <a:pPr algn="ctr" defTabSz="932688">
                <a:defRPr/>
              </a:pPr>
              <a:endParaRPr lang="en-US" sz="1836" kern="0" smtClean="0">
                <a:solidFill>
                  <a:srgbClr val="FFFFFF">
                    <a:lumMod val="85000"/>
                    <a:lumOff val="15000"/>
                  </a:srgbClr>
                </a:solidFill>
              </a:endParaRPr>
            </a:p>
          </p:txBody>
        </p:sp>
      </p:grpSp>
      <p:grpSp>
        <p:nvGrpSpPr>
          <p:cNvPr id="79" name="Group 78"/>
          <p:cNvGrpSpPr/>
          <p:nvPr/>
        </p:nvGrpSpPr>
        <p:grpSpPr>
          <a:xfrm>
            <a:off x="1607074" y="4305110"/>
            <a:ext cx="2103120" cy="1280160"/>
            <a:chOff x="3427148" y="1967994"/>
            <a:chExt cx="2103120" cy="1375708"/>
          </a:xfrm>
        </p:grpSpPr>
        <p:sp>
          <p:nvSpPr>
            <p:cNvPr id="80" name="Rectangle 79"/>
            <p:cNvSpPr/>
            <p:nvPr/>
          </p:nvSpPr>
          <p:spPr bwMode="auto">
            <a:xfrm>
              <a:off x="3427148" y="1967994"/>
              <a:ext cx="2103120" cy="1375708"/>
            </a:xfrm>
            <a:prstGeom prst="rect">
              <a:avLst/>
            </a:prstGeom>
            <a:solidFill>
              <a:srgbClr val="92D050"/>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28" tIns="91440" rIns="182828" bIns="146262" numCol="1" spcCol="0" rtlCol="0" fromWordArt="0" anchor="t" anchorCtr="0" forceAA="0" compatLnSpc="1">
              <a:prstTxWarp prst="textNoShape">
                <a:avLst/>
              </a:prstTxWarp>
              <a:noAutofit/>
            </a:bodyPr>
            <a:lstStyle/>
            <a:p>
              <a:pPr algn="ctr" defTabSz="776628" fontAlgn="base">
                <a:lnSpc>
                  <a:spcPct val="90000"/>
                </a:lnSpc>
                <a:spcBef>
                  <a:spcPct val="0"/>
                </a:spcBef>
                <a:spcAft>
                  <a:spcPct val="0"/>
                </a:spcAft>
                <a:defRPr/>
              </a:pPr>
              <a:endParaRPr lang="en-US" sz="2000" kern="0" dirty="0" smtClean="0">
                <a:gradFill>
                  <a:gsLst>
                    <a:gs pos="0">
                      <a:srgbClr val="505050"/>
                    </a:gs>
                    <a:gs pos="100000">
                      <a:srgbClr val="505050"/>
                    </a:gs>
                  </a:gsLst>
                  <a:lin ang="5400000" scaled="0"/>
                </a:gradFill>
              </a:endParaRPr>
            </a:p>
          </p:txBody>
        </p:sp>
        <p:sp>
          <p:nvSpPr>
            <p:cNvPr id="81" name="TextBox 80"/>
            <p:cNvSpPr txBox="1"/>
            <p:nvPr/>
          </p:nvSpPr>
          <p:spPr>
            <a:xfrm>
              <a:off x="4198022" y="1970592"/>
              <a:ext cx="561372" cy="400110"/>
            </a:xfrm>
            <a:prstGeom prst="rect">
              <a:avLst/>
            </a:prstGeom>
            <a:noFill/>
          </p:spPr>
          <p:txBody>
            <a:bodyPr wrap="none" rtlCol="0">
              <a:spAutoFit/>
            </a:bodyPr>
            <a:lstStyle/>
            <a:p>
              <a:pPr defTabSz="932688">
                <a:defRPr/>
              </a:pPr>
              <a:r>
                <a:rPr lang="en-US" sz="2000" kern="0" dirty="0" smtClean="0">
                  <a:gradFill>
                    <a:gsLst>
                      <a:gs pos="0">
                        <a:srgbClr val="FFFFFF"/>
                      </a:gs>
                      <a:gs pos="100000">
                        <a:srgbClr val="FFFFFF"/>
                      </a:gs>
                    </a:gsLst>
                    <a:lin ang="5400000" scaled="1"/>
                  </a:gradFill>
                  <a:latin typeface="Segoe UI Light"/>
                </a:rPr>
                <a:t>ETL</a:t>
              </a:r>
            </a:p>
          </p:txBody>
        </p:sp>
        <p:grpSp>
          <p:nvGrpSpPr>
            <p:cNvPr id="82" name="Group 81"/>
            <p:cNvGrpSpPr/>
            <p:nvPr/>
          </p:nvGrpSpPr>
          <p:grpSpPr>
            <a:xfrm>
              <a:off x="3641311" y="2449973"/>
              <a:ext cx="391813" cy="576239"/>
              <a:chOff x="3759911" y="2727063"/>
              <a:chExt cx="313300" cy="460770"/>
            </a:xfrm>
          </p:grpSpPr>
          <p:grpSp>
            <p:nvGrpSpPr>
              <p:cNvPr id="88" name="Group 87"/>
              <p:cNvGrpSpPr/>
              <p:nvPr/>
            </p:nvGrpSpPr>
            <p:grpSpPr>
              <a:xfrm>
                <a:off x="3759911" y="2853911"/>
                <a:ext cx="244335" cy="333922"/>
                <a:chOff x="1447438" y="3993203"/>
                <a:chExt cx="656000" cy="1195540"/>
              </a:xfrm>
            </p:grpSpPr>
            <p:sp>
              <p:nvSpPr>
                <p:cNvPr id="90" name="Freeform 89"/>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sp>
              <p:nvSpPr>
                <p:cNvPr id="91" name="Oval 90"/>
                <p:cNvSpPr/>
                <p:nvPr/>
              </p:nvSpPr>
              <p:spPr>
                <a:xfrm>
                  <a:off x="1501819" y="4049582"/>
                  <a:ext cx="532616" cy="237683"/>
                </a:xfrm>
                <a:prstGeom prst="ellipse">
                  <a:avLst/>
                </a:prstGeom>
                <a:solidFill>
                  <a:srgbClr val="92D050"/>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sp>
            <p:nvSpPr>
              <p:cNvPr id="89" name="Freeform 36"/>
              <p:cNvSpPr>
                <a:spLocks/>
              </p:cNvSpPr>
              <p:nvPr/>
            </p:nvSpPr>
            <p:spPr bwMode="auto">
              <a:xfrm rot="4500000">
                <a:off x="3837481" y="2724921"/>
                <a:ext cx="233588" cy="237872"/>
              </a:xfrm>
              <a:custGeom>
                <a:avLst/>
                <a:gdLst/>
                <a:ahLst/>
                <a:cxnLst>
                  <a:cxn ang="0">
                    <a:pos x="769" y="780"/>
                  </a:cxn>
                  <a:cxn ang="0">
                    <a:pos x="103" y="291"/>
                  </a:cxn>
                  <a:cxn ang="0">
                    <a:pos x="0" y="313"/>
                  </a:cxn>
                  <a:cxn ang="0">
                    <a:pos x="212" y="0"/>
                  </a:cxn>
                  <a:cxn ang="0">
                    <a:pos x="400" y="313"/>
                  </a:cxn>
                  <a:cxn ang="0">
                    <a:pos x="297" y="291"/>
                  </a:cxn>
                  <a:cxn ang="0">
                    <a:pos x="770" y="780"/>
                  </a:cxn>
                </a:cxnLst>
                <a:rect l="0" t="0" r="r" b="b"/>
                <a:pathLst>
                  <a:path w="770" h="781">
                    <a:moveTo>
                      <a:pt x="769" y="780"/>
                    </a:moveTo>
                    <a:cubicBezTo>
                      <a:pt x="20" y="781"/>
                      <a:pt x="103" y="291"/>
                      <a:pt x="103" y="291"/>
                    </a:cubicBezTo>
                    <a:cubicBezTo>
                      <a:pt x="0" y="313"/>
                      <a:pt x="0" y="313"/>
                      <a:pt x="0" y="313"/>
                    </a:cubicBezTo>
                    <a:cubicBezTo>
                      <a:pt x="212" y="0"/>
                      <a:pt x="212" y="0"/>
                      <a:pt x="212" y="0"/>
                    </a:cubicBezTo>
                    <a:cubicBezTo>
                      <a:pt x="305" y="207"/>
                      <a:pt x="400" y="313"/>
                      <a:pt x="400" y="313"/>
                    </a:cubicBezTo>
                    <a:cubicBezTo>
                      <a:pt x="297" y="291"/>
                      <a:pt x="297" y="291"/>
                      <a:pt x="297" y="291"/>
                    </a:cubicBezTo>
                    <a:cubicBezTo>
                      <a:pt x="297" y="291"/>
                      <a:pt x="228" y="688"/>
                      <a:pt x="770" y="78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32688">
                  <a:defRPr/>
                </a:pPr>
                <a:endParaRPr lang="en-US" sz="1836" kern="0" smtClean="0">
                  <a:solidFill>
                    <a:srgbClr val="000000"/>
                  </a:solidFill>
                </a:endParaRPr>
              </a:p>
            </p:txBody>
          </p:sp>
        </p:grpSp>
        <p:grpSp>
          <p:nvGrpSpPr>
            <p:cNvPr id="83" name="Group 82"/>
            <p:cNvGrpSpPr/>
            <p:nvPr/>
          </p:nvGrpSpPr>
          <p:grpSpPr>
            <a:xfrm>
              <a:off x="4205048" y="2574019"/>
              <a:ext cx="1182903" cy="486781"/>
              <a:chOff x="3375167" y="2601492"/>
              <a:chExt cx="1182903" cy="486781"/>
            </a:xfrm>
          </p:grpSpPr>
          <p:sp>
            <p:nvSpPr>
              <p:cNvPr id="84" name="Freeform 30"/>
              <p:cNvSpPr>
                <a:spLocks noEditPoints="1"/>
              </p:cNvSpPr>
              <p:nvPr/>
            </p:nvSpPr>
            <p:spPr bwMode="auto">
              <a:xfrm>
                <a:off x="3375167" y="2601492"/>
                <a:ext cx="382565" cy="486781"/>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sp>
            <p:nvSpPr>
              <p:cNvPr id="85" name="Freeform 30"/>
              <p:cNvSpPr>
                <a:spLocks noEditPoints="1"/>
              </p:cNvSpPr>
              <p:nvPr/>
            </p:nvSpPr>
            <p:spPr bwMode="auto">
              <a:xfrm>
                <a:off x="4175505" y="2601492"/>
                <a:ext cx="382565" cy="486781"/>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sp>
            <p:nvSpPr>
              <p:cNvPr id="86" name="Freeform 26"/>
              <p:cNvSpPr>
                <a:spLocks/>
              </p:cNvSpPr>
              <p:nvPr/>
            </p:nvSpPr>
            <p:spPr bwMode="auto">
              <a:xfrm>
                <a:off x="4018456" y="2738982"/>
                <a:ext cx="102583" cy="184795"/>
              </a:xfrm>
              <a:custGeom>
                <a:avLst/>
                <a:gdLst>
                  <a:gd name="T0" fmla="*/ 66 w 68"/>
                  <a:gd name="T1" fmla="*/ 57 h 123"/>
                  <a:gd name="T2" fmla="*/ 12 w 68"/>
                  <a:gd name="T3" fmla="*/ 2 h 123"/>
                  <a:gd name="T4" fmla="*/ 4 w 68"/>
                  <a:gd name="T5" fmla="*/ 1 h 123"/>
                  <a:gd name="T6" fmla="*/ 0 w 68"/>
                  <a:gd name="T7" fmla="*/ 7 h 123"/>
                  <a:gd name="T8" fmla="*/ 0 w 68"/>
                  <a:gd name="T9" fmla="*/ 116 h 123"/>
                  <a:gd name="T10" fmla="*/ 4 w 68"/>
                  <a:gd name="T11" fmla="*/ 123 h 123"/>
                  <a:gd name="T12" fmla="*/ 7 w 68"/>
                  <a:gd name="T13" fmla="*/ 123 h 123"/>
                  <a:gd name="T14" fmla="*/ 12 w 68"/>
                  <a:gd name="T15" fmla="*/ 121 h 123"/>
                  <a:gd name="T16" fmla="*/ 66 w 68"/>
                  <a:gd name="T17" fmla="*/ 66 h 123"/>
                  <a:gd name="T18" fmla="*/ 68 w 68"/>
                  <a:gd name="T19" fmla="*/ 62 h 123"/>
                  <a:gd name="T20" fmla="*/ 66 w 68"/>
                  <a:gd name="T21" fmla="*/ 5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123">
                    <a:moveTo>
                      <a:pt x="66" y="57"/>
                    </a:moveTo>
                    <a:cubicBezTo>
                      <a:pt x="12" y="2"/>
                      <a:pt x="12" y="2"/>
                      <a:pt x="12" y="2"/>
                    </a:cubicBezTo>
                    <a:cubicBezTo>
                      <a:pt x="10" y="0"/>
                      <a:pt x="7" y="0"/>
                      <a:pt x="4" y="1"/>
                    </a:cubicBezTo>
                    <a:cubicBezTo>
                      <a:pt x="2" y="2"/>
                      <a:pt x="0" y="4"/>
                      <a:pt x="0" y="7"/>
                    </a:cubicBezTo>
                    <a:cubicBezTo>
                      <a:pt x="0" y="116"/>
                      <a:pt x="0" y="116"/>
                      <a:pt x="0" y="116"/>
                    </a:cubicBezTo>
                    <a:cubicBezTo>
                      <a:pt x="0" y="119"/>
                      <a:pt x="2" y="122"/>
                      <a:pt x="4" y="123"/>
                    </a:cubicBezTo>
                    <a:cubicBezTo>
                      <a:pt x="5" y="123"/>
                      <a:pt x="6" y="123"/>
                      <a:pt x="7" y="123"/>
                    </a:cubicBezTo>
                    <a:cubicBezTo>
                      <a:pt x="9" y="123"/>
                      <a:pt x="10" y="123"/>
                      <a:pt x="12" y="121"/>
                    </a:cubicBezTo>
                    <a:cubicBezTo>
                      <a:pt x="66" y="66"/>
                      <a:pt x="66" y="66"/>
                      <a:pt x="66" y="66"/>
                    </a:cubicBezTo>
                    <a:cubicBezTo>
                      <a:pt x="68" y="65"/>
                      <a:pt x="68" y="63"/>
                      <a:pt x="68" y="62"/>
                    </a:cubicBezTo>
                    <a:cubicBezTo>
                      <a:pt x="68" y="60"/>
                      <a:pt x="68" y="58"/>
                      <a:pt x="66" y="5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sp>
            <p:nvSpPr>
              <p:cNvPr id="87" name="Freeform 26"/>
              <p:cNvSpPr>
                <a:spLocks/>
              </p:cNvSpPr>
              <p:nvPr/>
            </p:nvSpPr>
            <p:spPr bwMode="auto">
              <a:xfrm flipH="1">
                <a:off x="3810893" y="2735897"/>
                <a:ext cx="102583" cy="184795"/>
              </a:xfrm>
              <a:custGeom>
                <a:avLst/>
                <a:gdLst>
                  <a:gd name="T0" fmla="*/ 66 w 68"/>
                  <a:gd name="T1" fmla="*/ 57 h 123"/>
                  <a:gd name="T2" fmla="*/ 12 w 68"/>
                  <a:gd name="T3" fmla="*/ 2 h 123"/>
                  <a:gd name="T4" fmla="*/ 4 w 68"/>
                  <a:gd name="T5" fmla="*/ 1 h 123"/>
                  <a:gd name="T6" fmla="*/ 0 w 68"/>
                  <a:gd name="T7" fmla="*/ 7 h 123"/>
                  <a:gd name="T8" fmla="*/ 0 w 68"/>
                  <a:gd name="T9" fmla="*/ 116 h 123"/>
                  <a:gd name="T10" fmla="*/ 4 w 68"/>
                  <a:gd name="T11" fmla="*/ 123 h 123"/>
                  <a:gd name="T12" fmla="*/ 7 w 68"/>
                  <a:gd name="T13" fmla="*/ 123 h 123"/>
                  <a:gd name="T14" fmla="*/ 12 w 68"/>
                  <a:gd name="T15" fmla="*/ 121 h 123"/>
                  <a:gd name="T16" fmla="*/ 66 w 68"/>
                  <a:gd name="T17" fmla="*/ 66 h 123"/>
                  <a:gd name="T18" fmla="*/ 68 w 68"/>
                  <a:gd name="T19" fmla="*/ 62 h 123"/>
                  <a:gd name="T20" fmla="*/ 66 w 68"/>
                  <a:gd name="T21" fmla="*/ 5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123">
                    <a:moveTo>
                      <a:pt x="66" y="57"/>
                    </a:moveTo>
                    <a:cubicBezTo>
                      <a:pt x="12" y="2"/>
                      <a:pt x="12" y="2"/>
                      <a:pt x="12" y="2"/>
                    </a:cubicBezTo>
                    <a:cubicBezTo>
                      <a:pt x="10" y="0"/>
                      <a:pt x="7" y="0"/>
                      <a:pt x="4" y="1"/>
                    </a:cubicBezTo>
                    <a:cubicBezTo>
                      <a:pt x="2" y="2"/>
                      <a:pt x="0" y="4"/>
                      <a:pt x="0" y="7"/>
                    </a:cubicBezTo>
                    <a:cubicBezTo>
                      <a:pt x="0" y="116"/>
                      <a:pt x="0" y="116"/>
                      <a:pt x="0" y="116"/>
                    </a:cubicBezTo>
                    <a:cubicBezTo>
                      <a:pt x="0" y="119"/>
                      <a:pt x="2" y="122"/>
                      <a:pt x="4" y="123"/>
                    </a:cubicBezTo>
                    <a:cubicBezTo>
                      <a:pt x="5" y="123"/>
                      <a:pt x="6" y="123"/>
                      <a:pt x="7" y="123"/>
                    </a:cubicBezTo>
                    <a:cubicBezTo>
                      <a:pt x="9" y="123"/>
                      <a:pt x="10" y="123"/>
                      <a:pt x="12" y="121"/>
                    </a:cubicBezTo>
                    <a:cubicBezTo>
                      <a:pt x="66" y="66"/>
                      <a:pt x="66" y="66"/>
                      <a:pt x="66" y="66"/>
                    </a:cubicBezTo>
                    <a:cubicBezTo>
                      <a:pt x="68" y="65"/>
                      <a:pt x="68" y="63"/>
                      <a:pt x="68" y="62"/>
                    </a:cubicBezTo>
                    <a:cubicBezTo>
                      <a:pt x="68" y="60"/>
                      <a:pt x="68" y="58"/>
                      <a:pt x="66" y="5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grpSp>
      </p:grpSp>
      <p:grpSp>
        <p:nvGrpSpPr>
          <p:cNvPr id="92" name="Group 91"/>
          <p:cNvGrpSpPr/>
          <p:nvPr/>
        </p:nvGrpSpPr>
        <p:grpSpPr>
          <a:xfrm>
            <a:off x="1616840" y="2954652"/>
            <a:ext cx="2103120" cy="1280160"/>
            <a:chOff x="6692048" y="1967994"/>
            <a:chExt cx="2103120" cy="1375708"/>
          </a:xfrm>
          <a:solidFill>
            <a:srgbClr val="F0880A"/>
          </a:solidFill>
        </p:grpSpPr>
        <p:sp>
          <p:nvSpPr>
            <p:cNvPr id="93" name="Rectangle 92"/>
            <p:cNvSpPr/>
            <p:nvPr/>
          </p:nvSpPr>
          <p:spPr bwMode="auto">
            <a:xfrm>
              <a:off x="6692048" y="1967994"/>
              <a:ext cx="2103120" cy="1375708"/>
            </a:xfrm>
            <a:prstGeom prst="rect">
              <a:avLst/>
            </a:prstGeom>
            <a:grpFill/>
            <a:ln w="19050" cap="flat" cmpd="sng" algn="ctr">
              <a:noFill/>
              <a:prstDash val="solid"/>
              <a:miter lim="800000"/>
              <a:headEnd type="none" w="med" len="med"/>
              <a:tailEnd type="none" w="med" len="med"/>
            </a:ln>
            <a:effectLst/>
          </p:spPr>
          <p:txBody>
            <a:bodyPr rot="0" spcFirstLastPara="0" vertOverflow="overflow" horzOverflow="overflow" vert="horz" wrap="square" lIns="182828" tIns="91440" rIns="182828" bIns="146262" numCol="1" spcCol="0" rtlCol="0" fromWordArt="0" anchor="t" anchorCtr="0" forceAA="0" compatLnSpc="1">
              <a:prstTxWarp prst="textNoShape">
                <a:avLst/>
              </a:prstTxWarp>
              <a:noAutofit/>
            </a:bodyPr>
            <a:lstStyle/>
            <a:p>
              <a:pPr algn="ctr" defTabSz="776628" fontAlgn="base">
                <a:lnSpc>
                  <a:spcPct val="90000"/>
                </a:lnSpc>
                <a:spcBef>
                  <a:spcPct val="0"/>
                </a:spcBef>
                <a:spcAft>
                  <a:spcPct val="0"/>
                </a:spcAft>
                <a:defRPr/>
              </a:pPr>
              <a:endParaRPr lang="en-US" sz="2000" kern="0" dirty="0" smtClean="0">
                <a:gradFill>
                  <a:gsLst>
                    <a:gs pos="0">
                      <a:srgbClr val="505050"/>
                    </a:gs>
                    <a:gs pos="100000">
                      <a:srgbClr val="505050"/>
                    </a:gs>
                  </a:gsLst>
                  <a:lin ang="5400000" scaled="0"/>
                </a:gradFill>
              </a:endParaRPr>
            </a:p>
          </p:txBody>
        </p:sp>
        <p:sp>
          <p:nvSpPr>
            <p:cNvPr id="94" name="TextBox 93"/>
            <p:cNvSpPr txBox="1"/>
            <p:nvPr/>
          </p:nvSpPr>
          <p:spPr>
            <a:xfrm>
              <a:off x="6729939" y="1970592"/>
              <a:ext cx="2035246" cy="400110"/>
            </a:xfrm>
            <a:prstGeom prst="rect">
              <a:avLst/>
            </a:prstGeom>
            <a:grpFill/>
          </p:spPr>
          <p:txBody>
            <a:bodyPr wrap="square" rtlCol="0">
              <a:spAutoFit/>
            </a:bodyPr>
            <a:lstStyle/>
            <a:p>
              <a:pPr algn="ctr" defTabSz="932688">
                <a:defRPr/>
              </a:pPr>
              <a:r>
                <a:rPr lang="en-US" sz="2000" kern="0" dirty="0" smtClean="0">
                  <a:gradFill>
                    <a:gsLst>
                      <a:gs pos="0">
                        <a:srgbClr val="FFFFFF"/>
                      </a:gs>
                      <a:gs pos="100000">
                        <a:srgbClr val="FFFFFF"/>
                      </a:gs>
                    </a:gsLst>
                    <a:lin ang="5400000" scaled="1"/>
                  </a:gradFill>
                  <a:latin typeface="Segoe UI Light"/>
                </a:rPr>
                <a:t>Data warehouse</a:t>
              </a:r>
            </a:p>
          </p:txBody>
        </p:sp>
        <p:grpSp>
          <p:nvGrpSpPr>
            <p:cNvPr id="95" name="Group 94"/>
            <p:cNvGrpSpPr/>
            <p:nvPr/>
          </p:nvGrpSpPr>
          <p:grpSpPr>
            <a:xfrm>
              <a:off x="7528418" y="2535010"/>
              <a:ext cx="430381" cy="588184"/>
              <a:chOff x="1447438" y="3993203"/>
              <a:chExt cx="656000" cy="1195540"/>
            </a:xfrm>
            <a:grpFill/>
          </p:grpSpPr>
          <p:sp>
            <p:nvSpPr>
              <p:cNvPr id="96" name="Oval 95"/>
              <p:cNvSpPr/>
              <p:nvPr/>
            </p:nvSpPr>
            <p:spPr>
              <a:xfrm>
                <a:off x="1501819" y="4049582"/>
                <a:ext cx="532616" cy="237683"/>
              </a:xfrm>
              <a:prstGeom prst="ellipse">
                <a:avLst/>
              </a:prstGeom>
              <a:grp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sp>
            <p:nvSpPr>
              <p:cNvPr id="97" name="Freeform 96"/>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grpSp>
      <p:grpSp>
        <p:nvGrpSpPr>
          <p:cNvPr id="98" name="Group 97"/>
          <p:cNvGrpSpPr/>
          <p:nvPr/>
        </p:nvGrpSpPr>
        <p:grpSpPr>
          <a:xfrm>
            <a:off x="1632118" y="1602200"/>
            <a:ext cx="2103120" cy="1280160"/>
            <a:chOff x="9766618" y="1967994"/>
            <a:chExt cx="2103120" cy="1375708"/>
          </a:xfrm>
          <a:solidFill>
            <a:srgbClr val="C00000"/>
          </a:solidFill>
        </p:grpSpPr>
        <p:sp>
          <p:nvSpPr>
            <p:cNvPr id="99" name="Rectangle 98"/>
            <p:cNvSpPr/>
            <p:nvPr/>
          </p:nvSpPr>
          <p:spPr bwMode="auto">
            <a:xfrm>
              <a:off x="9766618" y="1967994"/>
              <a:ext cx="2103120" cy="1375708"/>
            </a:xfrm>
            <a:prstGeom prst="rect">
              <a:avLst/>
            </a:prstGeom>
            <a:grpFill/>
            <a:ln w="19050" cap="flat" cmpd="sng" algn="ctr">
              <a:noFill/>
              <a:prstDash val="solid"/>
              <a:miter lim="800000"/>
              <a:headEnd type="none" w="med" len="med"/>
              <a:tailEnd type="none" w="med" len="med"/>
            </a:ln>
            <a:effectLst/>
          </p:spPr>
          <p:txBody>
            <a:bodyPr rot="0" spcFirstLastPara="0" vertOverflow="overflow" horzOverflow="overflow" vert="horz" wrap="square" lIns="182828" tIns="91440" rIns="182828" bIns="146262" numCol="1" spcCol="0" rtlCol="0" fromWordArt="0" anchor="t" anchorCtr="0" forceAA="0" compatLnSpc="1">
              <a:prstTxWarp prst="textNoShape">
                <a:avLst/>
              </a:prstTxWarp>
              <a:noAutofit/>
            </a:bodyPr>
            <a:lstStyle/>
            <a:p>
              <a:pPr algn="ctr" defTabSz="776628" fontAlgn="base">
                <a:lnSpc>
                  <a:spcPct val="90000"/>
                </a:lnSpc>
                <a:spcBef>
                  <a:spcPct val="0"/>
                </a:spcBef>
                <a:spcAft>
                  <a:spcPct val="0"/>
                </a:spcAft>
                <a:defRPr/>
              </a:pPr>
              <a:endParaRPr lang="en-US" sz="2000" kern="0" dirty="0" smtClean="0">
                <a:gradFill>
                  <a:gsLst>
                    <a:gs pos="0">
                      <a:srgbClr val="505050"/>
                    </a:gs>
                    <a:gs pos="100000">
                      <a:srgbClr val="505050"/>
                    </a:gs>
                  </a:gsLst>
                  <a:lin ang="5400000" scaled="0"/>
                </a:gradFill>
              </a:endParaRPr>
            </a:p>
          </p:txBody>
        </p:sp>
        <p:sp>
          <p:nvSpPr>
            <p:cNvPr id="100" name="TextBox 99"/>
            <p:cNvSpPr txBox="1"/>
            <p:nvPr/>
          </p:nvSpPr>
          <p:spPr>
            <a:xfrm>
              <a:off x="9787591" y="1970592"/>
              <a:ext cx="2055950" cy="400110"/>
            </a:xfrm>
            <a:prstGeom prst="rect">
              <a:avLst/>
            </a:prstGeom>
            <a:grpFill/>
          </p:spPr>
          <p:txBody>
            <a:bodyPr wrap="square" rtlCol="0">
              <a:spAutoFit/>
            </a:bodyPr>
            <a:lstStyle/>
            <a:p>
              <a:pPr algn="ctr" defTabSz="932688">
                <a:defRPr/>
              </a:pPr>
              <a:r>
                <a:rPr lang="en-US" sz="2000" kern="0" dirty="0" smtClean="0">
                  <a:gradFill>
                    <a:gsLst>
                      <a:gs pos="0">
                        <a:srgbClr val="FFFFFF"/>
                      </a:gs>
                      <a:gs pos="100000">
                        <a:srgbClr val="FFFFFF"/>
                      </a:gs>
                    </a:gsLst>
                    <a:lin ang="5400000" scaled="1"/>
                  </a:gradFill>
                  <a:latin typeface="Segoe UI Light"/>
                </a:rPr>
                <a:t>BI and analytics</a:t>
              </a:r>
            </a:p>
          </p:txBody>
        </p:sp>
        <p:pic>
          <p:nvPicPr>
            <p:cNvPr id="101" name="Picture 2" descr="\\MAGNUM\Projects\Microsoft\Cloud Power FY12\Design\ICONS_PNG\Pie.png"/>
            <p:cNvPicPr>
              <a:picLocks noChangeAspect="1" noChangeArrowheads="1"/>
            </p:cNvPicPr>
            <p:nvPr/>
          </p:nvPicPr>
          <p:blipFill>
            <a:blip r:embed="rId4" cstate="print">
              <a:lum bright="100000"/>
            </a:blip>
            <a:srcRect/>
            <a:stretch>
              <a:fillRect/>
            </a:stretch>
          </p:blipFill>
          <p:spPr bwMode="auto">
            <a:xfrm>
              <a:off x="10113849" y="2456784"/>
              <a:ext cx="580842" cy="580842"/>
            </a:xfrm>
            <a:prstGeom prst="rect">
              <a:avLst/>
            </a:prstGeom>
            <a:grpFill/>
            <a:ln w="15875">
              <a:solidFill>
                <a:srgbClr val="FFFFFF"/>
              </a:solidFill>
            </a:ln>
          </p:spPr>
        </p:pic>
        <p:sp>
          <p:nvSpPr>
            <p:cNvPr id="102" name="TextBox 101"/>
            <p:cNvSpPr txBox="1"/>
            <p:nvPr/>
          </p:nvSpPr>
          <p:spPr>
            <a:xfrm>
              <a:off x="10019529" y="3100201"/>
              <a:ext cx="881713" cy="166199"/>
            </a:xfrm>
            <a:prstGeom prst="rect">
              <a:avLst/>
            </a:prstGeom>
            <a:grpFill/>
          </p:spPr>
          <p:txBody>
            <a:bodyPr wrap="square" lIns="0" tIns="0" rIns="0" bIns="0" rtlCol="0">
              <a:spAutoFit/>
            </a:bodyPr>
            <a:lstStyle/>
            <a:p>
              <a:pPr defTabSz="932688">
                <a:lnSpc>
                  <a:spcPct val="90000"/>
                </a:lnSpc>
                <a:defRPr/>
              </a:pPr>
              <a:r>
                <a:rPr lang="en-US" sz="1200" kern="0" dirty="0" smtClean="0">
                  <a:ln>
                    <a:solidFill>
                      <a:srgbClr val="FFFFFF">
                        <a:alpha val="0"/>
                      </a:srgbClr>
                    </a:solidFill>
                  </a:ln>
                  <a:gradFill>
                    <a:gsLst>
                      <a:gs pos="0">
                        <a:srgbClr val="FFFFFF"/>
                      </a:gs>
                      <a:gs pos="100000">
                        <a:srgbClr val="FFFFFF"/>
                      </a:gs>
                    </a:gsLst>
                    <a:lin ang="5400000" scaled="1"/>
                  </a:gradFill>
                </a:rPr>
                <a:t>Dashboards</a:t>
              </a:r>
            </a:p>
          </p:txBody>
        </p:sp>
        <p:sp>
          <p:nvSpPr>
            <p:cNvPr id="103" name="TextBox 102"/>
            <p:cNvSpPr txBox="1"/>
            <p:nvPr/>
          </p:nvSpPr>
          <p:spPr>
            <a:xfrm>
              <a:off x="10970430" y="3100201"/>
              <a:ext cx="743803" cy="166199"/>
            </a:xfrm>
            <a:prstGeom prst="rect">
              <a:avLst/>
            </a:prstGeom>
            <a:grpFill/>
          </p:spPr>
          <p:txBody>
            <a:bodyPr wrap="square" lIns="0" tIns="0" rIns="0" bIns="0" rtlCol="0">
              <a:spAutoFit/>
            </a:bodyPr>
            <a:lstStyle>
              <a:defPPr>
                <a:defRPr lang="en-US"/>
              </a:defPPr>
              <a:lvl1pPr>
                <a:lnSpc>
                  <a:spcPct val="90000"/>
                </a:lnSpc>
                <a:defRPr sz="1200">
                  <a:ln>
                    <a:solidFill>
                      <a:schemeClr val="bg1">
                        <a:alpha val="0"/>
                      </a:schemeClr>
                    </a:solidFill>
                  </a:ln>
                  <a:gradFill>
                    <a:gsLst>
                      <a:gs pos="0">
                        <a:schemeClr val="bg1"/>
                      </a:gs>
                      <a:gs pos="100000">
                        <a:schemeClr val="bg1"/>
                      </a:gs>
                    </a:gsLst>
                    <a:lin ang="5400000" scaled="1"/>
                  </a:gradFill>
                </a:defRPr>
              </a:lvl1pPr>
            </a:lstStyle>
            <a:p>
              <a:pPr defTabSz="932688">
                <a:defRPr/>
              </a:pPr>
              <a:r>
                <a:rPr lang="en-US" kern="0" dirty="0">
                  <a:ln>
                    <a:solidFill>
                      <a:srgbClr val="FFFFFF">
                        <a:alpha val="0"/>
                      </a:srgbClr>
                    </a:solidFill>
                  </a:ln>
                  <a:gradFill>
                    <a:gsLst>
                      <a:gs pos="0">
                        <a:srgbClr val="FFFFFF"/>
                      </a:gs>
                      <a:gs pos="100000">
                        <a:srgbClr val="FFFFFF"/>
                      </a:gs>
                    </a:gsLst>
                    <a:lin ang="5400000" scaled="1"/>
                  </a:gradFill>
                </a:rPr>
                <a:t>Reporting</a:t>
              </a:r>
            </a:p>
          </p:txBody>
        </p:sp>
        <p:sp>
          <p:nvSpPr>
            <p:cNvPr id="104" name="Freeform 6"/>
            <p:cNvSpPr>
              <a:spLocks noChangeAspect="1" noEditPoints="1"/>
            </p:cNvSpPr>
            <p:nvPr/>
          </p:nvSpPr>
          <p:spPr bwMode="black">
            <a:xfrm>
              <a:off x="11082345" y="2459919"/>
              <a:ext cx="429626" cy="549582"/>
            </a:xfrm>
            <a:custGeom>
              <a:avLst/>
              <a:gdLst>
                <a:gd name="T0" fmla="*/ 326 w 813"/>
                <a:gd name="T1" fmla="*/ 0 h 1040"/>
                <a:gd name="T2" fmla="*/ 121 w 813"/>
                <a:gd name="T3" fmla="*/ 174 h 1040"/>
                <a:gd name="T4" fmla="*/ 121 w 813"/>
                <a:gd name="T5" fmla="*/ 254 h 1040"/>
                <a:gd name="T6" fmla="*/ 0 w 813"/>
                <a:gd name="T7" fmla="*/ 357 h 1040"/>
                <a:gd name="T8" fmla="*/ 0 w 813"/>
                <a:gd name="T9" fmla="*/ 1040 h 1040"/>
                <a:gd name="T10" fmla="*/ 692 w 813"/>
                <a:gd name="T11" fmla="*/ 1040 h 1040"/>
                <a:gd name="T12" fmla="*/ 692 w 813"/>
                <a:gd name="T13" fmla="*/ 857 h 1040"/>
                <a:gd name="T14" fmla="*/ 813 w 813"/>
                <a:gd name="T15" fmla="*/ 857 h 1040"/>
                <a:gd name="T16" fmla="*/ 813 w 813"/>
                <a:gd name="T17" fmla="*/ 0 h 1040"/>
                <a:gd name="T18" fmla="*/ 326 w 813"/>
                <a:gd name="T19" fmla="*/ 0 h 1040"/>
                <a:gd name="T20" fmla="*/ 619 w 813"/>
                <a:gd name="T21" fmla="*/ 978 h 1040"/>
                <a:gd name="T22" fmla="*/ 73 w 813"/>
                <a:gd name="T23" fmla="*/ 978 h 1040"/>
                <a:gd name="T24" fmla="*/ 73 w 813"/>
                <a:gd name="T25" fmla="*/ 424 h 1040"/>
                <a:gd name="T26" fmla="*/ 121 w 813"/>
                <a:gd name="T27" fmla="*/ 424 h 1040"/>
                <a:gd name="T28" fmla="*/ 121 w 813"/>
                <a:gd name="T29" fmla="*/ 857 h 1040"/>
                <a:gd name="T30" fmla="*/ 619 w 813"/>
                <a:gd name="T31" fmla="*/ 857 h 1040"/>
                <a:gd name="T32" fmla="*/ 619 w 813"/>
                <a:gd name="T33" fmla="*/ 978 h 1040"/>
                <a:gd name="T34" fmla="*/ 740 w 813"/>
                <a:gd name="T35" fmla="*/ 796 h 1040"/>
                <a:gd name="T36" fmla="*/ 194 w 813"/>
                <a:gd name="T37" fmla="*/ 796 h 1040"/>
                <a:gd name="T38" fmla="*/ 194 w 813"/>
                <a:gd name="T39" fmla="*/ 241 h 1040"/>
                <a:gd name="T40" fmla="*/ 404 w 813"/>
                <a:gd name="T41" fmla="*/ 241 h 1040"/>
                <a:gd name="T42" fmla="*/ 404 w 813"/>
                <a:gd name="T43" fmla="*/ 62 h 1040"/>
                <a:gd name="T44" fmla="*/ 740 w 813"/>
                <a:gd name="T45" fmla="*/ 62 h 1040"/>
                <a:gd name="T46" fmla="*/ 740 w 813"/>
                <a:gd name="T47" fmla="*/ 79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1040">
                  <a:moveTo>
                    <a:pt x="326" y="0"/>
                  </a:moveTo>
                  <a:lnTo>
                    <a:pt x="121" y="174"/>
                  </a:lnTo>
                  <a:lnTo>
                    <a:pt x="121" y="254"/>
                  </a:lnTo>
                  <a:lnTo>
                    <a:pt x="0" y="357"/>
                  </a:lnTo>
                  <a:lnTo>
                    <a:pt x="0" y="1040"/>
                  </a:lnTo>
                  <a:lnTo>
                    <a:pt x="692" y="1040"/>
                  </a:lnTo>
                  <a:lnTo>
                    <a:pt x="692" y="857"/>
                  </a:lnTo>
                  <a:lnTo>
                    <a:pt x="813" y="857"/>
                  </a:lnTo>
                  <a:lnTo>
                    <a:pt x="813" y="0"/>
                  </a:lnTo>
                  <a:lnTo>
                    <a:pt x="326" y="0"/>
                  </a:lnTo>
                  <a:close/>
                  <a:moveTo>
                    <a:pt x="619" y="978"/>
                  </a:moveTo>
                  <a:lnTo>
                    <a:pt x="73" y="978"/>
                  </a:lnTo>
                  <a:lnTo>
                    <a:pt x="73" y="424"/>
                  </a:lnTo>
                  <a:lnTo>
                    <a:pt x="121" y="424"/>
                  </a:lnTo>
                  <a:lnTo>
                    <a:pt x="121" y="857"/>
                  </a:lnTo>
                  <a:lnTo>
                    <a:pt x="619" y="857"/>
                  </a:lnTo>
                  <a:lnTo>
                    <a:pt x="619" y="978"/>
                  </a:lnTo>
                  <a:close/>
                  <a:moveTo>
                    <a:pt x="740" y="796"/>
                  </a:moveTo>
                  <a:lnTo>
                    <a:pt x="194" y="796"/>
                  </a:lnTo>
                  <a:lnTo>
                    <a:pt x="194" y="241"/>
                  </a:lnTo>
                  <a:lnTo>
                    <a:pt x="404" y="241"/>
                  </a:lnTo>
                  <a:lnTo>
                    <a:pt x="404" y="62"/>
                  </a:lnTo>
                  <a:lnTo>
                    <a:pt x="740" y="62"/>
                  </a:lnTo>
                  <a:lnTo>
                    <a:pt x="740" y="796"/>
                  </a:lnTo>
                  <a:close/>
                </a:path>
              </a:pathLst>
            </a:custGeom>
            <a:solidFill>
              <a:srgbClr val="FFFFFF"/>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grpSp>
      <p:sp>
        <p:nvSpPr>
          <p:cNvPr id="105" name="Oval 104"/>
          <p:cNvSpPr/>
          <p:nvPr/>
        </p:nvSpPr>
        <p:spPr>
          <a:xfrm>
            <a:off x="2496072" y="3508098"/>
            <a:ext cx="349433" cy="108814"/>
          </a:xfrm>
          <a:prstGeom prst="ellipse">
            <a:avLst/>
          </a:prstGeom>
          <a:solidFill>
            <a:srgbClr val="F0880A"/>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spTree>
    <p:extLst>
      <p:ext uri="{BB962C8B-B14F-4D97-AF65-F5344CB8AC3E}">
        <p14:creationId xmlns:p14="http://schemas.microsoft.com/office/powerpoint/2010/main" val="3934936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000" fill="hold"/>
                                        <p:tgtEl>
                                          <p:spTgt spid="57"/>
                                        </p:tgtEl>
                                        <p:attrNameLst>
                                          <p:attrName>ppt_x</p:attrName>
                                        </p:attrNameLst>
                                      </p:cBhvr>
                                      <p:tavLst>
                                        <p:tav tm="0">
                                          <p:val>
                                            <p:strVal val="#ppt_x"/>
                                          </p:val>
                                        </p:tav>
                                        <p:tav tm="100000">
                                          <p:val>
                                            <p:strVal val="#ppt_x"/>
                                          </p:val>
                                        </p:tav>
                                      </p:tavLst>
                                    </p:anim>
                                    <p:anim calcmode="lin" valueType="num">
                                      <p:cBhvr additive="base">
                                        <p:cTn id="8" dur="10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4"/>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5"/>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grpSp>
        <p:nvGrpSpPr>
          <p:cNvPr id="3" name="Group 2"/>
          <p:cNvGrpSpPr/>
          <p:nvPr/>
        </p:nvGrpSpPr>
        <p:grpSpPr>
          <a:xfrm>
            <a:off x="5987589" y="3946350"/>
            <a:ext cx="5491447" cy="2734059"/>
            <a:chOff x="5987589" y="3946350"/>
            <a:chExt cx="5491447" cy="2734059"/>
          </a:xfrm>
        </p:grpSpPr>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7"/>
                  </a:rPr>
                  <a:t>http</a:t>
                </a:r>
                <a:r>
                  <a:rPr lang="en-US" dirty="0" smtClean="0">
                    <a:solidFill>
                      <a:srgbClr val="FFFFFF"/>
                    </a:solidFill>
                    <a:hlinkClick r:id="rId7"/>
                  </a:rPr>
                  <a:t>://developer.microsoft.com </a:t>
                </a:r>
                <a:endParaRPr lang="en-US" dirty="0">
                  <a:solidFill>
                    <a:srgbClr val="FFFFFF"/>
                  </a:solidFill>
                </a:endParaRPr>
              </a:p>
            </p:txBody>
          </p:sp>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8307469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Clr>
                  <a:srgbClr val="FFFFFF"/>
                </a:buClr>
                <a:buFontTx/>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Segoe UI Ligh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Segoe UI Ligh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cs typeface="Segoe UI Semibold" panose="020B0702040204020203" pitchFamily="34" charset="0"/>
              </a:rPr>
              <a:t>We value your feedback!</a:t>
            </a: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976643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99448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“Traditional” Data Warehouse</a:t>
            </a:r>
            <a:endParaRPr lang="en-US" dirty="0"/>
          </a:p>
        </p:txBody>
      </p:sp>
      <p:sp>
        <p:nvSpPr>
          <p:cNvPr id="353" name="Isosceles Triangle 51"/>
          <p:cNvSpPr/>
          <p:nvPr/>
        </p:nvSpPr>
        <p:spPr>
          <a:xfrm rot="5400000">
            <a:off x="7442619" y="4613963"/>
            <a:ext cx="1787368" cy="3822109"/>
          </a:xfrm>
          <a:custGeom>
            <a:avLst/>
            <a:gdLst>
              <a:gd name="connsiteX0" fmla="*/ 0 w 3403786"/>
              <a:gd name="connsiteY0" fmla="*/ 1371600 h 1371600"/>
              <a:gd name="connsiteX1" fmla="*/ 1868236 w 3403786"/>
              <a:gd name="connsiteY1" fmla="*/ 0 h 1371600"/>
              <a:gd name="connsiteX2" fmla="*/ 3403786 w 3403786"/>
              <a:gd name="connsiteY2" fmla="*/ 1371600 h 1371600"/>
              <a:gd name="connsiteX3" fmla="*/ 0 w 3403786"/>
              <a:gd name="connsiteY3" fmla="*/ 1371600 h 1371600"/>
              <a:gd name="connsiteX0" fmla="*/ 0 w 3403786"/>
              <a:gd name="connsiteY0" fmla="*/ 3229190 h 3229190"/>
              <a:gd name="connsiteX1" fmla="*/ 1629650 w 3403786"/>
              <a:gd name="connsiteY1" fmla="*/ 0 h 3229190"/>
              <a:gd name="connsiteX2" fmla="*/ 3403786 w 3403786"/>
              <a:gd name="connsiteY2" fmla="*/ 3229190 h 3229190"/>
              <a:gd name="connsiteX3" fmla="*/ 0 w 3403786"/>
              <a:gd name="connsiteY3" fmla="*/ 3229190 h 3229190"/>
              <a:gd name="connsiteX0" fmla="*/ 0 w 3023021"/>
              <a:gd name="connsiteY0" fmla="*/ 3229190 h 3822109"/>
              <a:gd name="connsiteX1" fmla="*/ 1629650 w 3023021"/>
              <a:gd name="connsiteY1" fmla="*/ 0 h 3822109"/>
              <a:gd name="connsiteX2" fmla="*/ 3023021 w 3023021"/>
              <a:gd name="connsiteY2" fmla="*/ 3822109 h 3822109"/>
              <a:gd name="connsiteX3" fmla="*/ 0 w 3023021"/>
              <a:gd name="connsiteY3" fmla="*/ 3229190 h 3822109"/>
              <a:gd name="connsiteX0" fmla="*/ 0 w 2483455"/>
              <a:gd name="connsiteY0" fmla="*/ 1634333 h 3822109"/>
              <a:gd name="connsiteX1" fmla="*/ 1090084 w 2483455"/>
              <a:gd name="connsiteY1" fmla="*/ 0 h 3822109"/>
              <a:gd name="connsiteX2" fmla="*/ 2483455 w 2483455"/>
              <a:gd name="connsiteY2" fmla="*/ 3822109 h 3822109"/>
              <a:gd name="connsiteX3" fmla="*/ 0 w 2483455"/>
              <a:gd name="connsiteY3" fmla="*/ 1634333 h 3822109"/>
            </a:gdLst>
            <a:ahLst/>
            <a:cxnLst>
              <a:cxn ang="0">
                <a:pos x="connsiteX0" y="connsiteY0"/>
              </a:cxn>
              <a:cxn ang="0">
                <a:pos x="connsiteX1" y="connsiteY1"/>
              </a:cxn>
              <a:cxn ang="0">
                <a:pos x="connsiteX2" y="connsiteY2"/>
              </a:cxn>
              <a:cxn ang="0">
                <a:pos x="connsiteX3" y="connsiteY3"/>
              </a:cxn>
            </a:cxnLst>
            <a:rect l="l" t="t" r="r" b="b"/>
            <a:pathLst>
              <a:path w="2483455" h="3822109">
                <a:moveTo>
                  <a:pt x="0" y="1634333"/>
                </a:moveTo>
                <a:lnTo>
                  <a:pt x="1090084" y="0"/>
                </a:lnTo>
                <a:lnTo>
                  <a:pt x="2483455" y="3822109"/>
                </a:lnTo>
                <a:lnTo>
                  <a:pt x="0" y="1634333"/>
                </a:lnTo>
                <a:close/>
              </a:path>
            </a:pathLst>
          </a:custGeom>
          <a:gradFill>
            <a:gsLst>
              <a:gs pos="100000">
                <a:srgbClr val="FFFFFF">
                  <a:alpha val="0"/>
                </a:srgbClr>
              </a:gs>
              <a:gs pos="0">
                <a:srgbClr val="0072C6">
                  <a:alpha val="30000"/>
                </a:srgbClr>
              </a:gs>
            </a:gsLst>
            <a:lin ang="5400000" scaled="0"/>
          </a:gra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nvGrpSpPr>
          <p:cNvPr id="354" name="Group 353"/>
          <p:cNvGrpSpPr/>
          <p:nvPr/>
        </p:nvGrpSpPr>
        <p:grpSpPr>
          <a:xfrm>
            <a:off x="5071303" y="6052386"/>
            <a:ext cx="1775456" cy="260518"/>
            <a:chOff x="575253" y="3901735"/>
            <a:chExt cx="1775456" cy="260518"/>
          </a:xfrm>
        </p:grpSpPr>
        <p:grpSp>
          <p:nvGrpSpPr>
            <p:cNvPr id="355" name="Group 354"/>
            <p:cNvGrpSpPr/>
            <p:nvPr/>
          </p:nvGrpSpPr>
          <p:grpSpPr>
            <a:xfrm>
              <a:off x="575253" y="3901735"/>
              <a:ext cx="190624" cy="260518"/>
              <a:chOff x="1447438" y="3993203"/>
              <a:chExt cx="656000" cy="1195540"/>
            </a:xfrm>
          </p:grpSpPr>
          <p:sp>
            <p:nvSpPr>
              <p:cNvPr id="377" name="Freeform 376"/>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DC3C00"/>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sp>
            <p:nvSpPr>
              <p:cNvPr id="378" name="Oval 377"/>
              <p:cNvSpPr/>
              <p:nvPr/>
            </p:nvSpPr>
            <p:spPr>
              <a:xfrm>
                <a:off x="1501819" y="4049582"/>
                <a:ext cx="532616" cy="237683"/>
              </a:xfrm>
              <a:prstGeom prst="ellipse">
                <a:avLst/>
              </a:pr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grpSp>
          <p:nvGrpSpPr>
            <p:cNvPr id="356" name="Group 355"/>
            <p:cNvGrpSpPr/>
            <p:nvPr/>
          </p:nvGrpSpPr>
          <p:grpSpPr>
            <a:xfrm>
              <a:off x="798385" y="3901735"/>
              <a:ext cx="190624" cy="260518"/>
              <a:chOff x="1447438" y="3993203"/>
              <a:chExt cx="656000" cy="1195540"/>
            </a:xfrm>
          </p:grpSpPr>
          <p:sp>
            <p:nvSpPr>
              <p:cNvPr id="375" name="Freeform 374"/>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DC3C00"/>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sp>
            <p:nvSpPr>
              <p:cNvPr id="376" name="Oval 375"/>
              <p:cNvSpPr/>
              <p:nvPr/>
            </p:nvSpPr>
            <p:spPr>
              <a:xfrm>
                <a:off x="1501819" y="4049582"/>
                <a:ext cx="532616" cy="237683"/>
              </a:xfrm>
              <a:prstGeom prst="ellipse">
                <a:avLst/>
              </a:pr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grpSp>
          <p:nvGrpSpPr>
            <p:cNvPr id="357" name="Group 356"/>
            <p:cNvGrpSpPr/>
            <p:nvPr/>
          </p:nvGrpSpPr>
          <p:grpSpPr>
            <a:xfrm>
              <a:off x="1048828" y="3901735"/>
              <a:ext cx="190624" cy="260518"/>
              <a:chOff x="1447438" y="3993203"/>
              <a:chExt cx="656000" cy="1195540"/>
            </a:xfrm>
          </p:grpSpPr>
          <p:sp>
            <p:nvSpPr>
              <p:cNvPr id="373" name="Freeform 372"/>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DC3C00"/>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sp>
            <p:nvSpPr>
              <p:cNvPr id="374" name="Oval 373"/>
              <p:cNvSpPr/>
              <p:nvPr/>
            </p:nvSpPr>
            <p:spPr>
              <a:xfrm>
                <a:off x="1501819" y="4049582"/>
                <a:ext cx="532616" cy="237683"/>
              </a:xfrm>
              <a:prstGeom prst="ellipse">
                <a:avLst/>
              </a:pr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grpSp>
          <p:nvGrpSpPr>
            <p:cNvPr id="358" name="Group 357"/>
            <p:cNvGrpSpPr/>
            <p:nvPr/>
          </p:nvGrpSpPr>
          <p:grpSpPr>
            <a:xfrm>
              <a:off x="1271960" y="3901735"/>
              <a:ext cx="190624" cy="260518"/>
              <a:chOff x="1447438" y="3993203"/>
              <a:chExt cx="656000" cy="1195540"/>
            </a:xfrm>
          </p:grpSpPr>
          <p:sp>
            <p:nvSpPr>
              <p:cNvPr id="371" name="Freeform 370"/>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DC3C00"/>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sp>
            <p:nvSpPr>
              <p:cNvPr id="372" name="Oval 371"/>
              <p:cNvSpPr/>
              <p:nvPr/>
            </p:nvSpPr>
            <p:spPr>
              <a:xfrm>
                <a:off x="1501819" y="4049582"/>
                <a:ext cx="532616" cy="237683"/>
              </a:xfrm>
              <a:prstGeom prst="ellipse">
                <a:avLst/>
              </a:pr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grpSp>
          <p:nvGrpSpPr>
            <p:cNvPr id="359" name="Group 358"/>
            <p:cNvGrpSpPr/>
            <p:nvPr/>
          </p:nvGrpSpPr>
          <p:grpSpPr>
            <a:xfrm>
              <a:off x="1495878" y="3901735"/>
              <a:ext cx="190624" cy="260518"/>
              <a:chOff x="1447438" y="3993203"/>
              <a:chExt cx="656000" cy="1195540"/>
            </a:xfrm>
          </p:grpSpPr>
          <p:sp>
            <p:nvSpPr>
              <p:cNvPr id="369" name="Freeform 368"/>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DC3C00"/>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sp>
            <p:nvSpPr>
              <p:cNvPr id="370" name="Oval 369"/>
              <p:cNvSpPr/>
              <p:nvPr/>
            </p:nvSpPr>
            <p:spPr>
              <a:xfrm>
                <a:off x="1501819" y="4049582"/>
                <a:ext cx="532616" cy="237683"/>
              </a:xfrm>
              <a:prstGeom prst="ellipse">
                <a:avLst/>
              </a:pr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grpSp>
          <p:nvGrpSpPr>
            <p:cNvPr id="360" name="Group 359"/>
            <p:cNvGrpSpPr/>
            <p:nvPr/>
          </p:nvGrpSpPr>
          <p:grpSpPr>
            <a:xfrm>
              <a:off x="1719010" y="3901735"/>
              <a:ext cx="190624" cy="260518"/>
              <a:chOff x="1447438" y="3993203"/>
              <a:chExt cx="656000" cy="1195540"/>
            </a:xfrm>
          </p:grpSpPr>
          <p:sp>
            <p:nvSpPr>
              <p:cNvPr id="367" name="Freeform 366"/>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DC3C00"/>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sp>
            <p:nvSpPr>
              <p:cNvPr id="368" name="Oval 367"/>
              <p:cNvSpPr/>
              <p:nvPr/>
            </p:nvSpPr>
            <p:spPr>
              <a:xfrm>
                <a:off x="1501819" y="4049582"/>
                <a:ext cx="532616" cy="237683"/>
              </a:xfrm>
              <a:prstGeom prst="ellipse">
                <a:avLst/>
              </a:pr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grpSp>
          <p:nvGrpSpPr>
            <p:cNvPr id="361" name="Group 360"/>
            <p:cNvGrpSpPr/>
            <p:nvPr/>
          </p:nvGrpSpPr>
          <p:grpSpPr>
            <a:xfrm>
              <a:off x="1936953" y="3901735"/>
              <a:ext cx="190624" cy="260518"/>
              <a:chOff x="1447438" y="3993203"/>
              <a:chExt cx="656000" cy="1195540"/>
            </a:xfrm>
          </p:grpSpPr>
          <p:sp>
            <p:nvSpPr>
              <p:cNvPr id="365" name="Freeform 364"/>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DC3C00"/>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sp>
            <p:nvSpPr>
              <p:cNvPr id="366" name="Oval 365"/>
              <p:cNvSpPr/>
              <p:nvPr/>
            </p:nvSpPr>
            <p:spPr>
              <a:xfrm>
                <a:off x="1501819" y="4049582"/>
                <a:ext cx="532616" cy="237683"/>
              </a:xfrm>
              <a:prstGeom prst="ellipse">
                <a:avLst/>
              </a:pr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grpSp>
          <p:nvGrpSpPr>
            <p:cNvPr id="362" name="Group 361"/>
            <p:cNvGrpSpPr/>
            <p:nvPr/>
          </p:nvGrpSpPr>
          <p:grpSpPr>
            <a:xfrm>
              <a:off x="2160085" y="3901735"/>
              <a:ext cx="190624" cy="260518"/>
              <a:chOff x="1447438" y="3993203"/>
              <a:chExt cx="656000" cy="1195540"/>
            </a:xfrm>
          </p:grpSpPr>
          <p:sp>
            <p:nvSpPr>
              <p:cNvPr id="363" name="Freeform 362"/>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DC3C00"/>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sp>
            <p:nvSpPr>
              <p:cNvPr id="364" name="Oval 363"/>
              <p:cNvSpPr/>
              <p:nvPr/>
            </p:nvSpPr>
            <p:spPr>
              <a:xfrm>
                <a:off x="1501819" y="4049582"/>
                <a:ext cx="532616" cy="237683"/>
              </a:xfrm>
              <a:prstGeom prst="ellipse">
                <a:avLst/>
              </a:pr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grpSp>
      <p:sp>
        <p:nvSpPr>
          <p:cNvPr id="379" name="Rectangle 378">
            <a:hlinkClick r:id="rId2" action="ppaction://hlinksldjump"/>
          </p:cNvPr>
          <p:cNvSpPr/>
          <p:nvPr/>
        </p:nvSpPr>
        <p:spPr bwMode="auto">
          <a:xfrm>
            <a:off x="4644220" y="1238495"/>
            <a:ext cx="2551054" cy="4219853"/>
          </a:xfrm>
          <a:prstGeom prst="rect">
            <a:avLst/>
          </a:prstGeom>
          <a:solidFill>
            <a:srgbClr val="E6E6E6"/>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37160" rIns="182880" bIns="45720"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endParaRPr lang="en-US" sz="1400" kern="0" dirty="0" smtClean="0">
              <a:ln>
                <a:solidFill>
                  <a:srgbClr val="FFFFFF">
                    <a:alpha val="0"/>
                  </a:srgbClr>
                </a:solidFill>
              </a:ln>
              <a:gradFill>
                <a:gsLst>
                  <a:gs pos="85841">
                    <a:srgbClr val="000000"/>
                  </a:gs>
                  <a:gs pos="0">
                    <a:srgbClr val="000000"/>
                  </a:gs>
                </a:gsLst>
                <a:lin ang="5400000" scaled="0"/>
              </a:gradFill>
              <a:latin typeface="Segoe UI Light"/>
            </a:endParaRPr>
          </a:p>
        </p:txBody>
      </p:sp>
      <p:sp>
        <p:nvSpPr>
          <p:cNvPr id="380" name="Slide Number Placeholder 4"/>
          <p:cNvSpPr txBox="1">
            <a:spLocks/>
          </p:cNvSpPr>
          <p:nvPr/>
        </p:nvSpPr>
        <p:spPr>
          <a:xfrm>
            <a:off x="11869738" y="6565900"/>
            <a:ext cx="566737" cy="136525"/>
          </a:xfrm>
          <a:prstGeom prst="rect">
            <a:avLst/>
          </a:prstGeom>
        </p:spPr>
        <p:txBody>
          <a:bodyPr vert="horz" lIns="91440" tIns="0" rIns="0" bIns="0" rtlCol="0" anchor="ctr"/>
          <a:lstStyle>
            <a:defPPr>
              <a:defRPr lang="en-US"/>
            </a:defPPr>
            <a:lvl1pPr marL="0" algn="r" defTabSz="932742" rtl="0" eaLnBrk="1" latinLnBrk="0" hangingPunct="1">
              <a:defRPr lang="en-US" sz="900" b="0" kern="1200" smtClean="0">
                <a:solidFill>
                  <a:schemeClr val="bg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fld id="{27258FFF-F925-446B-8502-81C933981705}" type="slidenum">
              <a:rPr>
                <a:solidFill>
                  <a:srgbClr val="FFFFFF"/>
                </a:solidFill>
              </a:rPr>
              <a:pPr>
                <a:defRPr/>
              </a:pPr>
              <a:t>5</a:t>
            </a:fld>
            <a:endParaRPr>
              <a:solidFill>
                <a:srgbClr val="FFFFFF"/>
              </a:solidFill>
            </a:endParaRPr>
          </a:p>
        </p:txBody>
      </p:sp>
      <p:grpSp>
        <p:nvGrpSpPr>
          <p:cNvPr id="381" name="Group 380"/>
          <p:cNvGrpSpPr/>
          <p:nvPr/>
        </p:nvGrpSpPr>
        <p:grpSpPr>
          <a:xfrm>
            <a:off x="4656609" y="5556649"/>
            <a:ext cx="2551054" cy="1375708"/>
            <a:chOff x="3211420" y="5580436"/>
            <a:chExt cx="2551054" cy="1375708"/>
          </a:xfrm>
        </p:grpSpPr>
        <p:sp>
          <p:nvSpPr>
            <p:cNvPr id="382" name="TextBox 381"/>
            <p:cNvSpPr txBox="1"/>
            <p:nvPr/>
          </p:nvSpPr>
          <p:spPr>
            <a:xfrm>
              <a:off x="3712398" y="5582675"/>
              <a:ext cx="1562928" cy="400110"/>
            </a:xfrm>
            <a:prstGeom prst="rect">
              <a:avLst/>
            </a:prstGeom>
            <a:noFill/>
          </p:spPr>
          <p:txBody>
            <a:bodyPr wrap="none" rtlCol="0">
              <a:spAutoFit/>
            </a:bodyPr>
            <a:lstStyle/>
            <a:p>
              <a:pPr defTabSz="932688">
                <a:defRPr/>
              </a:pPr>
              <a:r>
                <a:rPr lang="en-US" sz="2000" kern="0" dirty="0" smtClean="0">
                  <a:solidFill>
                    <a:srgbClr val="FFFFFF"/>
                  </a:solidFill>
                  <a:latin typeface="Segoe UI Light"/>
                </a:rPr>
                <a:t>Data sources</a:t>
              </a:r>
            </a:p>
          </p:txBody>
        </p:sp>
        <p:grpSp>
          <p:nvGrpSpPr>
            <p:cNvPr id="383" name="Group 382"/>
            <p:cNvGrpSpPr/>
            <p:nvPr/>
          </p:nvGrpSpPr>
          <p:grpSpPr>
            <a:xfrm>
              <a:off x="3211420" y="5580436"/>
              <a:ext cx="2551054" cy="1375708"/>
              <a:chOff x="3211420" y="5580436"/>
              <a:chExt cx="2551054" cy="1375708"/>
            </a:xfrm>
          </p:grpSpPr>
          <p:sp>
            <p:nvSpPr>
              <p:cNvPr id="384" name="Rectangle 383"/>
              <p:cNvSpPr/>
              <p:nvPr/>
            </p:nvSpPr>
            <p:spPr>
              <a:xfrm>
                <a:off x="3211420" y="5580436"/>
                <a:ext cx="2551054" cy="1375708"/>
              </a:xfrm>
              <a:prstGeom prst="rect">
                <a:avLst/>
              </a:prstGeom>
              <a:noFill/>
              <a:ln w="25400" cap="flat" cmpd="sng" algn="ctr">
                <a:solidFill>
                  <a:srgbClr val="0072C6"/>
                </a:solidFill>
                <a:prstDash val="solid"/>
              </a:ln>
              <a:effectLst/>
            </p:spPr>
            <p:txBody>
              <a:bodyPr rtlCol="0" anchor="ctr"/>
              <a:lstStyle/>
              <a:p>
                <a:pPr algn="ctr" defTabSz="932688">
                  <a:defRPr/>
                </a:pPr>
                <a:endParaRPr lang="en-US" sz="1836" kern="0" smtClean="0">
                  <a:solidFill>
                    <a:srgbClr val="FFFFFF"/>
                  </a:solidFill>
                </a:endParaRPr>
              </a:p>
            </p:txBody>
          </p:sp>
          <p:sp>
            <p:nvSpPr>
              <p:cNvPr id="385" name="TextBox 384"/>
              <p:cNvSpPr txBox="1"/>
              <p:nvPr/>
            </p:nvSpPr>
            <p:spPr>
              <a:xfrm>
                <a:off x="3660548" y="6535324"/>
                <a:ext cx="425815" cy="166199"/>
              </a:xfrm>
              <a:prstGeom prst="rect">
                <a:avLst/>
              </a:prstGeom>
              <a:noFill/>
            </p:spPr>
            <p:txBody>
              <a:bodyPr wrap="square" lIns="0" tIns="0" rIns="0" bIns="0" rtlCol="0">
                <a:spAutoFit/>
              </a:bodyPr>
              <a:lstStyle/>
              <a:p>
                <a:pPr defTabSz="932688">
                  <a:lnSpc>
                    <a:spcPct val="90000"/>
                  </a:lnSpc>
                  <a:defRPr/>
                </a:pPr>
                <a:r>
                  <a:rPr lang="en-US" sz="1200" kern="0" dirty="0" smtClean="0">
                    <a:ln>
                      <a:solidFill>
                        <a:srgbClr val="FFFFFF">
                          <a:alpha val="0"/>
                        </a:srgbClr>
                      </a:solidFill>
                    </a:ln>
                    <a:gradFill>
                      <a:gsLst>
                        <a:gs pos="0">
                          <a:srgbClr val="0072C6"/>
                        </a:gs>
                        <a:gs pos="100000">
                          <a:srgbClr val="0072C6"/>
                        </a:gs>
                      </a:gsLst>
                      <a:lin ang="5400000" scaled="1"/>
                    </a:gradFill>
                  </a:rPr>
                  <a:t>OLTP</a:t>
                </a:r>
              </a:p>
            </p:txBody>
          </p:sp>
          <p:grpSp>
            <p:nvGrpSpPr>
              <p:cNvPr id="386" name="Group 385"/>
              <p:cNvGrpSpPr/>
              <p:nvPr/>
            </p:nvGrpSpPr>
            <p:grpSpPr>
              <a:xfrm>
                <a:off x="3713183" y="6131801"/>
                <a:ext cx="244335" cy="333922"/>
                <a:chOff x="1447438" y="3993203"/>
                <a:chExt cx="656000" cy="1195540"/>
              </a:xfrm>
            </p:grpSpPr>
            <p:sp>
              <p:nvSpPr>
                <p:cNvPr id="399" name="Freeform 398"/>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0072C6"/>
                </a:solidFill>
                <a:ln w="25400" cap="flat" cmpd="sng" algn="ctr">
                  <a:solidFill>
                    <a:schemeClr val="tx1">
                      <a:lumMod val="95000"/>
                    </a:schemeClr>
                  </a:solidFill>
                  <a:prstDash val="solid"/>
                </a:ln>
                <a:effectLst/>
              </p:spPr>
              <p:txBody>
                <a:bodyPr rtlCol="0" anchor="ctr"/>
                <a:lstStyle/>
                <a:p>
                  <a:pPr algn="ctr" defTabSz="932688">
                    <a:defRPr/>
                  </a:pPr>
                  <a:endParaRPr lang="en-US" sz="1836" kern="0" smtClean="0">
                    <a:solidFill>
                      <a:srgbClr val="FFFFFF"/>
                    </a:solidFill>
                  </a:endParaRPr>
                </a:p>
              </p:txBody>
            </p:sp>
            <p:sp>
              <p:nvSpPr>
                <p:cNvPr id="400" name="Oval 399"/>
                <p:cNvSpPr/>
                <p:nvPr/>
              </p:nvSpPr>
              <p:spPr>
                <a:xfrm>
                  <a:off x="1501819" y="4049582"/>
                  <a:ext cx="532616" cy="237683"/>
                </a:xfrm>
                <a:prstGeom prst="ellipse">
                  <a:avLst/>
                </a:pr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sp>
            <p:nvSpPr>
              <p:cNvPr id="387" name="TextBox 386"/>
              <p:cNvSpPr txBox="1"/>
              <p:nvPr/>
            </p:nvSpPr>
            <p:spPr>
              <a:xfrm>
                <a:off x="4175249" y="6535324"/>
                <a:ext cx="311570" cy="166199"/>
              </a:xfrm>
              <a:prstGeom prst="rect">
                <a:avLst/>
              </a:prstGeom>
              <a:noFill/>
            </p:spPr>
            <p:txBody>
              <a:bodyPr wrap="square" lIns="0" tIns="0" rIns="0" bIns="0" rtlCol="0">
                <a:spAutoFit/>
              </a:bodyPr>
              <a:lstStyle/>
              <a:p>
                <a:pPr defTabSz="932688">
                  <a:lnSpc>
                    <a:spcPct val="90000"/>
                  </a:lnSpc>
                  <a:defRPr/>
                </a:pPr>
                <a:r>
                  <a:rPr lang="en-US" sz="1200" kern="0" dirty="0" smtClean="0">
                    <a:ln>
                      <a:solidFill>
                        <a:srgbClr val="FFFFFF">
                          <a:alpha val="0"/>
                        </a:srgbClr>
                      </a:solidFill>
                    </a:ln>
                    <a:gradFill>
                      <a:gsLst>
                        <a:gs pos="0">
                          <a:srgbClr val="0072C6"/>
                        </a:gs>
                        <a:gs pos="100000">
                          <a:srgbClr val="0072C6"/>
                        </a:gs>
                      </a:gsLst>
                      <a:lin ang="5400000" scaled="1"/>
                    </a:gradFill>
                  </a:rPr>
                  <a:t>ERP</a:t>
                </a:r>
              </a:p>
            </p:txBody>
          </p:sp>
          <p:grpSp>
            <p:nvGrpSpPr>
              <p:cNvPr id="388" name="Group 387"/>
              <p:cNvGrpSpPr/>
              <p:nvPr/>
            </p:nvGrpSpPr>
            <p:grpSpPr>
              <a:xfrm>
                <a:off x="4180336" y="6131801"/>
                <a:ext cx="244335" cy="333922"/>
                <a:chOff x="1447438" y="3993203"/>
                <a:chExt cx="656000" cy="1195540"/>
              </a:xfrm>
            </p:grpSpPr>
            <p:sp>
              <p:nvSpPr>
                <p:cNvPr id="397" name="Freeform 396"/>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0072C6"/>
                </a:solidFill>
                <a:ln w="25400" cap="flat" cmpd="sng" algn="ctr">
                  <a:solidFill>
                    <a:schemeClr val="tx1">
                      <a:lumMod val="95000"/>
                    </a:schemeClr>
                  </a:solidFill>
                  <a:prstDash val="solid"/>
                </a:ln>
                <a:effectLst/>
              </p:spPr>
              <p:txBody>
                <a:bodyPr rtlCol="0" anchor="ctr"/>
                <a:lstStyle/>
                <a:p>
                  <a:pPr algn="ctr" defTabSz="932688">
                    <a:defRPr/>
                  </a:pPr>
                  <a:endParaRPr lang="en-US" sz="1836" kern="0" smtClean="0">
                    <a:solidFill>
                      <a:srgbClr val="FFFFFF"/>
                    </a:solidFill>
                  </a:endParaRPr>
                </a:p>
              </p:txBody>
            </p:sp>
            <p:sp>
              <p:nvSpPr>
                <p:cNvPr id="398" name="Oval 397"/>
                <p:cNvSpPr/>
                <p:nvPr/>
              </p:nvSpPr>
              <p:spPr>
                <a:xfrm>
                  <a:off x="1501819" y="4049582"/>
                  <a:ext cx="532616" cy="237683"/>
                </a:xfrm>
                <a:prstGeom prst="ellipse">
                  <a:avLst/>
                </a:pr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sp>
            <p:nvSpPr>
              <p:cNvPr id="389" name="TextBox 388"/>
              <p:cNvSpPr txBox="1"/>
              <p:nvPr/>
            </p:nvSpPr>
            <p:spPr>
              <a:xfrm>
                <a:off x="4605931" y="6535324"/>
                <a:ext cx="405739" cy="166199"/>
              </a:xfrm>
              <a:prstGeom prst="rect">
                <a:avLst/>
              </a:prstGeom>
              <a:noFill/>
            </p:spPr>
            <p:txBody>
              <a:bodyPr wrap="square" lIns="0" tIns="0" rIns="0" bIns="0" rtlCol="0">
                <a:spAutoFit/>
              </a:bodyPr>
              <a:lstStyle/>
              <a:p>
                <a:pPr defTabSz="932688">
                  <a:lnSpc>
                    <a:spcPct val="90000"/>
                  </a:lnSpc>
                  <a:defRPr/>
                </a:pPr>
                <a:r>
                  <a:rPr lang="en-US" sz="1200" kern="0" dirty="0" smtClean="0">
                    <a:ln>
                      <a:solidFill>
                        <a:srgbClr val="FFFFFF">
                          <a:alpha val="0"/>
                        </a:srgbClr>
                      </a:solidFill>
                    </a:ln>
                    <a:gradFill>
                      <a:gsLst>
                        <a:gs pos="0">
                          <a:srgbClr val="0072C6"/>
                        </a:gs>
                        <a:gs pos="100000">
                          <a:srgbClr val="0072C6"/>
                        </a:gs>
                      </a:gsLst>
                      <a:lin ang="5400000" scaled="1"/>
                    </a:gradFill>
                  </a:rPr>
                  <a:t>CRM</a:t>
                </a:r>
              </a:p>
            </p:txBody>
          </p:sp>
          <p:grpSp>
            <p:nvGrpSpPr>
              <p:cNvPr id="390" name="Group 389"/>
              <p:cNvGrpSpPr/>
              <p:nvPr/>
            </p:nvGrpSpPr>
            <p:grpSpPr>
              <a:xfrm>
                <a:off x="4633808" y="6131801"/>
                <a:ext cx="244335" cy="333922"/>
                <a:chOff x="1447438" y="3993203"/>
                <a:chExt cx="656000" cy="1195540"/>
              </a:xfrm>
            </p:grpSpPr>
            <p:sp>
              <p:nvSpPr>
                <p:cNvPr id="395" name="Freeform 394"/>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0072C6"/>
                </a:solidFill>
                <a:ln w="25400" cap="flat" cmpd="sng" algn="ctr">
                  <a:solidFill>
                    <a:schemeClr val="tx1">
                      <a:lumMod val="95000"/>
                    </a:schemeClr>
                  </a:solidFill>
                  <a:prstDash val="solid"/>
                </a:ln>
                <a:effectLst/>
              </p:spPr>
              <p:txBody>
                <a:bodyPr rtlCol="0" anchor="ctr"/>
                <a:lstStyle/>
                <a:p>
                  <a:pPr algn="ctr" defTabSz="932688">
                    <a:defRPr/>
                  </a:pPr>
                  <a:endParaRPr lang="en-US" sz="1836" kern="0" smtClean="0">
                    <a:solidFill>
                      <a:srgbClr val="FFFFFF"/>
                    </a:solidFill>
                  </a:endParaRPr>
                </a:p>
              </p:txBody>
            </p:sp>
            <p:sp>
              <p:nvSpPr>
                <p:cNvPr id="396" name="Oval 395"/>
                <p:cNvSpPr/>
                <p:nvPr/>
              </p:nvSpPr>
              <p:spPr>
                <a:xfrm>
                  <a:off x="1501819" y="4049582"/>
                  <a:ext cx="532616" cy="237683"/>
                </a:xfrm>
                <a:prstGeom prst="ellipse">
                  <a:avLst/>
                </a:pr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sp>
            <p:nvSpPr>
              <p:cNvPr id="391" name="TextBox 390"/>
              <p:cNvSpPr txBox="1"/>
              <p:nvPr/>
            </p:nvSpPr>
            <p:spPr>
              <a:xfrm>
                <a:off x="5068659" y="6535324"/>
                <a:ext cx="318466" cy="151970"/>
              </a:xfrm>
              <a:prstGeom prst="rect">
                <a:avLst/>
              </a:prstGeom>
              <a:noFill/>
            </p:spPr>
            <p:txBody>
              <a:bodyPr wrap="square" lIns="0" tIns="0" rIns="0" bIns="0" rtlCol="0">
                <a:noAutofit/>
              </a:bodyPr>
              <a:lstStyle/>
              <a:p>
                <a:pPr defTabSz="932688">
                  <a:lnSpc>
                    <a:spcPct val="90000"/>
                  </a:lnSpc>
                  <a:defRPr/>
                </a:pPr>
                <a:r>
                  <a:rPr lang="en-US" sz="1200" kern="0" dirty="0" smtClean="0">
                    <a:ln>
                      <a:solidFill>
                        <a:srgbClr val="FFFFFF">
                          <a:alpha val="0"/>
                        </a:srgbClr>
                      </a:solidFill>
                    </a:ln>
                    <a:gradFill>
                      <a:gsLst>
                        <a:gs pos="0">
                          <a:srgbClr val="0072C6"/>
                        </a:gs>
                        <a:gs pos="100000">
                          <a:srgbClr val="0072C6"/>
                        </a:gs>
                      </a:gsLst>
                      <a:lin ang="5400000" scaled="1"/>
                    </a:gradFill>
                  </a:rPr>
                  <a:t>LOB</a:t>
                </a:r>
              </a:p>
            </p:txBody>
          </p:sp>
          <p:grpSp>
            <p:nvGrpSpPr>
              <p:cNvPr id="392" name="Group 391"/>
              <p:cNvGrpSpPr/>
              <p:nvPr/>
            </p:nvGrpSpPr>
            <p:grpSpPr>
              <a:xfrm>
                <a:off x="5062542" y="6131801"/>
                <a:ext cx="244335" cy="333922"/>
                <a:chOff x="1447438" y="3993203"/>
                <a:chExt cx="656000" cy="1195540"/>
              </a:xfrm>
            </p:grpSpPr>
            <p:sp>
              <p:nvSpPr>
                <p:cNvPr id="393" name="Freeform 392"/>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0072C6"/>
                </a:solidFill>
                <a:ln w="25400" cap="flat" cmpd="sng" algn="ctr">
                  <a:solidFill>
                    <a:schemeClr val="tx1">
                      <a:lumMod val="95000"/>
                    </a:schemeClr>
                  </a:solidFill>
                  <a:prstDash val="solid"/>
                </a:ln>
                <a:effectLst/>
              </p:spPr>
              <p:txBody>
                <a:bodyPr rtlCol="0" anchor="ctr"/>
                <a:lstStyle/>
                <a:p>
                  <a:pPr algn="ctr" defTabSz="932688">
                    <a:defRPr/>
                  </a:pPr>
                  <a:endParaRPr lang="en-US" sz="1836" kern="0" smtClean="0">
                    <a:solidFill>
                      <a:srgbClr val="FFFFFF"/>
                    </a:solidFill>
                  </a:endParaRPr>
                </a:p>
              </p:txBody>
            </p:sp>
            <p:sp>
              <p:nvSpPr>
                <p:cNvPr id="394" name="Oval 393"/>
                <p:cNvSpPr/>
                <p:nvPr/>
              </p:nvSpPr>
              <p:spPr>
                <a:xfrm>
                  <a:off x="1501819" y="4049582"/>
                  <a:ext cx="532616" cy="237683"/>
                </a:xfrm>
                <a:prstGeom prst="ellipse">
                  <a:avLst/>
                </a:pr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grpSp>
      </p:grpSp>
      <p:grpSp>
        <p:nvGrpSpPr>
          <p:cNvPr id="401" name="Group 400"/>
          <p:cNvGrpSpPr/>
          <p:nvPr/>
        </p:nvGrpSpPr>
        <p:grpSpPr>
          <a:xfrm>
            <a:off x="4843582" y="4063493"/>
            <a:ext cx="2103120" cy="1280160"/>
            <a:chOff x="3427148" y="1967994"/>
            <a:chExt cx="2103120" cy="1375708"/>
          </a:xfrm>
        </p:grpSpPr>
        <p:sp>
          <p:nvSpPr>
            <p:cNvPr id="402" name="Rectangle 401"/>
            <p:cNvSpPr/>
            <p:nvPr/>
          </p:nvSpPr>
          <p:spPr bwMode="auto">
            <a:xfrm>
              <a:off x="3427148" y="1967994"/>
              <a:ext cx="2103120" cy="1375708"/>
            </a:xfrm>
            <a:prstGeom prst="rect">
              <a:avLst/>
            </a:prstGeom>
            <a:solidFill>
              <a:srgbClr val="92D050"/>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28" tIns="91440" rIns="182828" bIns="146262" numCol="1" spcCol="0" rtlCol="0" fromWordArt="0" anchor="t" anchorCtr="0" forceAA="0" compatLnSpc="1">
              <a:prstTxWarp prst="textNoShape">
                <a:avLst/>
              </a:prstTxWarp>
              <a:noAutofit/>
            </a:bodyPr>
            <a:lstStyle/>
            <a:p>
              <a:pPr algn="ctr" defTabSz="776628" fontAlgn="base">
                <a:lnSpc>
                  <a:spcPct val="90000"/>
                </a:lnSpc>
                <a:spcBef>
                  <a:spcPct val="0"/>
                </a:spcBef>
                <a:spcAft>
                  <a:spcPct val="0"/>
                </a:spcAft>
                <a:defRPr/>
              </a:pPr>
              <a:endParaRPr lang="en-US" sz="2000" kern="0" dirty="0" smtClean="0">
                <a:gradFill>
                  <a:gsLst>
                    <a:gs pos="0">
                      <a:srgbClr val="505050"/>
                    </a:gs>
                    <a:gs pos="100000">
                      <a:srgbClr val="505050"/>
                    </a:gs>
                  </a:gsLst>
                  <a:lin ang="5400000" scaled="0"/>
                </a:gradFill>
              </a:endParaRPr>
            </a:p>
          </p:txBody>
        </p:sp>
        <p:sp>
          <p:nvSpPr>
            <p:cNvPr id="403" name="TextBox 402"/>
            <p:cNvSpPr txBox="1"/>
            <p:nvPr/>
          </p:nvSpPr>
          <p:spPr>
            <a:xfrm>
              <a:off x="4198022" y="1970592"/>
              <a:ext cx="561372" cy="400110"/>
            </a:xfrm>
            <a:prstGeom prst="rect">
              <a:avLst/>
            </a:prstGeom>
            <a:noFill/>
          </p:spPr>
          <p:txBody>
            <a:bodyPr wrap="none" rtlCol="0">
              <a:spAutoFit/>
            </a:bodyPr>
            <a:lstStyle/>
            <a:p>
              <a:pPr defTabSz="932688">
                <a:defRPr/>
              </a:pPr>
              <a:r>
                <a:rPr lang="en-US" sz="2000" kern="0" dirty="0" smtClean="0">
                  <a:gradFill>
                    <a:gsLst>
                      <a:gs pos="0">
                        <a:srgbClr val="FFFFFF"/>
                      </a:gs>
                      <a:gs pos="100000">
                        <a:srgbClr val="FFFFFF"/>
                      </a:gs>
                    </a:gsLst>
                    <a:lin ang="5400000" scaled="1"/>
                  </a:gradFill>
                  <a:latin typeface="Segoe UI Light"/>
                </a:rPr>
                <a:t>ETL</a:t>
              </a:r>
            </a:p>
          </p:txBody>
        </p:sp>
        <p:grpSp>
          <p:nvGrpSpPr>
            <p:cNvPr id="404" name="Group 403"/>
            <p:cNvGrpSpPr/>
            <p:nvPr/>
          </p:nvGrpSpPr>
          <p:grpSpPr>
            <a:xfrm>
              <a:off x="3641311" y="2449973"/>
              <a:ext cx="391813" cy="576239"/>
              <a:chOff x="3759911" y="2727063"/>
              <a:chExt cx="313300" cy="460770"/>
            </a:xfrm>
          </p:grpSpPr>
          <p:grpSp>
            <p:nvGrpSpPr>
              <p:cNvPr id="410" name="Group 409"/>
              <p:cNvGrpSpPr/>
              <p:nvPr/>
            </p:nvGrpSpPr>
            <p:grpSpPr>
              <a:xfrm>
                <a:off x="3759911" y="2853911"/>
                <a:ext cx="244335" cy="333922"/>
                <a:chOff x="1447438" y="3993203"/>
                <a:chExt cx="656000" cy="1195540"/>
              </a:xfrm>
            </p:grpSpPr>
            <p:sp>
              <p:nvSpPr>
                <p:cNvPr id="412" name="Freeform 411"/>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sp>
              <p:nvSpPr>
                <p:cNvPr id="413" name="Oval 412"/>
                <p:cNvSpPr/>
                <p:nvPr/>
              </p:nvSpPr>
              <p:spPr>
                <a:xfrm>
                  <a:off x="1501819" y="4049582"/>
                  <a:ext cx="532616" cy="237683"/>
                </a:xfrm>
                <a:prstGeom prst="ellipse">
                  <a:avLst/>
                </a:prstGeom>
                <a:solidFill>
                  <a:srgbClr val="92D050"/>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sp>
            <p:nvSpPr>
              <p:cNvPr id="411" name="Freeform 36"/>
              <p:cNvSpPr>
                <a:spLocks/>
              </p:cNvSpPr>
              <p:nvPr/>
            </p:nvSpPr>
            <p:spPr bwMode="auto">
              <a:xfrm rot="4500000">
                <a:off x="3837481" y="2724921"/>
                <a:ext cx="233588" cy="237872"/>
              </a:xfrm>
              <a:custGeom>
                <a:avLst/>
                <a:gdLst/>
                <a:ahLst/>
                <a:cxnLst>
                  <a:cxn ang="0">
                    <a:pos x="769" y="780"/>
                  </a:cxn>
                  <a:cxn ang="0">
                    <a:pos x="103" y="291"/>
                  </a:cxn>
                  <a:cxn ang="0">
                    <a:pos x="0" y="313"/>
                  </a:cxn>
                  <a:cxn ang="0">
                    <a:pos x="212" y="0"/>
                  </a:cxn>
                  <a:cxn ang="0">
                    <a:pos x="400" y="313"/>
                  </a:cxn>
                  <a:cxn ang="0">
                    <a:pos x="297" y="291"/>
                  </a:cxn>
                  <a:cxn ang="0">
                    <a:pos x="770" y="780"/>
                  </a:cxn>
                </a:cxnLst>
                <a:rect l="0" t="0" r="r" b="b"/>
                <a:pathLst>
                  <a:path w="770" h="781">
                    <a:moveTo>
                      <a:pt x="769" y="780"/>
                    </a:moveTo>
                    <a:cubicBezTo>
                      <a:pt x="20" y="781"/>
                      <a:pt x="103" y="291"/>
                      <a:pt x="103" y="291"/>
                    </a:cubicBezTo>
                    <a:cubicBezTo>
                      <a:pt x="0" y="313"/>
                      <a:pt x="0" y="313"/>
                      <a:pt x="0" y="313"/>
                    </a:cubicBezTo>
                    <a:cubicBezTo>
                      <a:pt x="212" y="0"/>
                      <a:pt x="212" y="0"/>
                      <a:pt x="212" y="0"/>
                    </a:cubicBezTo>
                    <a:cubicBezTo>
                      <a:pt x="305" y="207"/>
                      <a:pt x="400" y="313"/>
                      <a:pt x="400" y="313"/>
                    </a:cubicBezTo>
                    <a:cubicBezTo>
                      <a:pt x="297" y="291"/>
                      <a:pt x="297" y="291"/>
                      <a:pt x="297" y="291"/>
                    </a:cubicBezTo>
                    <a:cubicBezTo>
                      <a:pt x="297" y="291"/>
                      <a:pt x="228" y="688"/>
                      <a:pt x="770" y="78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32688">
                  <a:defRPr/>
                </a:pPr>
                <a:endParaRPr lang="en-US" sz="1836" kern="0" smtClean="0">
                  <a:solidFill>
                    <a:srgbClr val="000000"/>
                  </a:solidFill>
                </a:endParaRPr>
              </a:p>
            </p:txBody>
          </p:sp>
        </p:grpSp>
        <p:grpSp>
          <p:nvGrpSpPr>
            <p:cNvPr id="405" name="Group 404"/>
            <p:cNvGrpSpPr/>
            <p:nvPr/>
          </p:nvGrpSpPr>
          <p:grpSpPr>
            <a:xfrm>
              <a:off x="4205048" y="2574019"/>
              <a:ext cx="1182903" cy="486781"/>
              <a:chOff x="3375167" y="2601492"/>
              <a:chExt cx="1182903" cy="486781"/>
            </a:xfrm>
          </p:grpSpPr>
          <p:sp>
            <p:nvSpPr>
              <p:cNvPr id="406" name="Freeform 30"/>
              <p:cNvSpPr>
                <a:spLocks noEditPoints="1"/>
              </p:cNvSpPr>
              <p:nvPr/>
            </p:nvSpPr>
            <p:spPr bwMode="auto">
              <a:xfrm>
                <a:off x="3375167" y="2601492"/>
                <a:ext cx="382565" cy="486781"/>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sp>
            <p:nvSpPr>
              <p:cNvPr id="407" name="Freeform 30"/>
              <p:cNvSpPr>
                <a:spLocks noEditPoints="1"/>
              </p:cNvSpPr>
              <p:nvPr/>
            </p:nvSpPr>
            <p:spPr bwMode="auto">
              <a:xfrm>
                <a:off x="4175505" y="2601492"/>
                <a:ext cx="382565" cy="486781"/>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sp>
            <p:nvSpPr>
              <p:cNvPr id="408" name="Freeform 26"/>
              <p:cNvSpPr>
                <a:spLocks/>
              </p:cNvSpPr>
              <p:nvPr/>
            </p:nvSpPr>
            <p:spPr bwMode="auto">
              <a:xfrm>
                <a:off x="4018456" y="2738982"/>
                <a:ext cx="102583" cy="184795"/>
              </a:xfrm>
              <a:custGeom>
                <a:avLst/>
                <a:gdLst>
                  <a:gd name="T0" fmla="*/ 66 w 68"/>
                  <a:gd name="T1" fmla="*/ 57 h 123"/>
                  <a:gd name="T2" fmla="*/ 12 w 68"/>
                  <a:gd name="T3" fmla="*/ 2 h 123"/>
                  <a:gd name="T4" fmla="*/ 4 w 68"/>
                  <a:gd name="T5" fmla="*/ 1 h 123"/>
                  <a:gd name="T6" fmla="*/ 0 w 68"/>
                  <a:gd name="T7" fmla="*/ 7 h 123"/>
                  <a:gd name="T8" fmla="*/ 0 w 68"/>
                  <a:gd name="T9" fmla="*/ 116 h 123"/>
                  <a:gd name="T10" fmla="*/ 4 w 68"/>
                  <a:gd name="T11" fmla="*/ 123 h 123"/>
                  <a:gd name="T12" fmla="*/ 7 w 68"/>
                  <a:gd name="T13" fmla="*/ 123 h 123"/>
                  <a:gd name="T14" fmla="*/ 12 w 68"/>
                  <a:gd name="T15" fmla="*/ 121 h 123"/>
                  <a:gd name="T16" fmla="*/ 66 w 68"/>
                  <a:gd name="T17" fmla="*/ 66 h 123"/>
                  <a:gd name="T18" fmla="*/ 68 w 68"/>
                  <a:gd name="T19" fmla="*/ 62 h 123"/>
                  <a:gd name="T20" fmla="*/ 66 w 68"/>
                  <a:gd name="T21" fmla="*/ 5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123">
                    <a:moveTo>
                      <a:pt x="66" y="57"/>
                    </a:moveTo>
                    <a:cubicBezTo>
                      <a:pt x="12" y="2"/>
                      <a:pt x="12" y="2"/>
                      <a:pt x="12" y="2"/>
                    </a:cubicBezTo>
                    <a:cubicBezTo>
                      <a:pt x="10" y="0"/>
                      <a:pt x="7" y="0"/>
                      <a:pt x="4" y="1"/>
                    </a:cubicBezTo>
                    <a:cubicBezTo>
                      <a:pt x="2" y="2"/>
                      <a:pt x="0" y="4"/>
                      <a:pt x="0" y="7"/>
                    </a:cubicBezTo>
                    <a:cubicBezTo>
                      <a:pt x="0" y="116"/>
                      <a:pt x="0" y="116"/>
                      <a:pt x="0" y="116"/>
                    </a:cubicBezTo>
                    <a:cubicBezTo>
                      <a:pt x="0" y="119"/>
                      <a:pt x="2" y="122"/>
                      <a:pt x="4" y="123"/>
                    </a:cubicBezTo>
                    <a:cubicBezTo>
                      <a:pt x="5" y="123"/>
                      <a:pt x="6" y="123"/>
                      <a:pt x="7" y="123"/>
                    </a:cubicBezTo>
                    <a:cubicBezTo>
                      <a:pt x="9" y="123"/>
                      <a:pt x="10" y="123"/>
                      <a:pt x="12" y="121"/>
                    </a:cubicBezTo>
                    <a:cubicBezTo>
                      <a:pt x="66" y="66"/>
                      <a:pt x="66" y="66"/>
                      <a:pt x="66" y="66"/>
                    </a:cubicBezTo>
                    <a:cubicBezTo>
                      <a:pt x="68" y="65"/>
                      <a:pt x="68" y="63"/>
                      <a:pt x="68" y="62"/>
                    </a:cubicBezTo>
                    <a:cubicBezTo>
                      <a:pt x="68" y="60"/>
                      <a:pt x="68" y="58"/>
                      <a:pt x="66" y="5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sp>
            <p:nvSpPr>
              <p:cNvPr id="409" name="Freeform 26"/>
              <p:cNvSpPr>
                <a:spLocks/>
              </p:cNvSpPr>
              <p:nvPr/>
            </p:nvSpPr>
            <p:spPr bwMode="auto">
              <a:xfrm flipH="1">
                <a:off x="3810893" y="2735897"/>
                <a:ext cx="102583" cy="184795"/>
              </a:xfrm>
              <a:custGeom>
                <a:avLst/>
                <a:gdLst>
                  <a:gd name="T0" fmla="*/ 66 w 68"/>
                  <a:gd name="T1" fmla="*/ 57 h 123"/>
                  <a:gd name="T2" fmla="*/ 12 w 68"/>
                  <a:gd name="T3" fmla="*/ 2 h 123"/>
                  <a:gd name="T4" fmla="*/ 4 w 68"/>
                  <a:gd name="T5" fmla="*/ 1 h 123"/>
                  <a:gd name="T6" fmla="*/ 0 w 68"/>
                  <a:gd name="T7" fmla="*/ 7 h 123"/>
                  <a:gd name="T8" fmla="*/ 0 w 68"/>
                  <a:gd name="T9" fmla="*/ 116 h 123"/>
                  <a:gd name="T10" fmla="*/ 4 w 68"/>
                  <a:gd name="T11" fmla="*/ 123 h 123"/>
                  <a:gd name="T12" fmla="*/ 7 w 68"/>
                  <a:gd name="T13" fmla="*/ 123 h 123"/>
                  <a:gd name="T14" fmla="*/ 12 w 68"/>
                  <a:gd name="T15" fmla="*/ 121 h 123"/>
                  <a:gd name="T16" fmla="*/ 66 w 68"/>
                  <a:gd name="T17" fmla="*/ 66 h 123"/>
                  <a:gd name="T18" fmla="*/ 68 w 68"/>
                  <a:gd name="T19" fmla="*/ 62 h 123"/>
                  <a:gd name="T20" fmla="*/ 66 w 68"/>
                  <a:gd name="T21" fmla="*/ 5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123">
                    <a:moveTo>
                      <a:pt x="66" y="57"/>
                    </a:moveTo>
                    <a:cubicBezTo>
                      <a:pt x="12" y="2"/>
                      <a:pt x="12" y="2"/>
                      <a:pt x="12" y="2"/>
                    </a:cubicBezTo>
                    <a:cubicBezTo>
                      <a:pt x="10" y="0"/>
                      <a:pt x="7" y="0"/>
                      <a:pt x="4" y="1"/>
                    </a:cubicBezTo>
                    <a:cubicBezTo>
                      <a:pt x="2" y="2"/>
                      <a:pt x="0" y="4"/>
                      <a:pt x="0" y="7"/>
                    </a:cubicBezTo>
                    <a:cubicBezTo>
                      <a:pt x="0" y="116"/>
                      <a:pt x="0" y="116"/>
                      <a:pt x="0" y="116"/>
                    </a:cubicBezTo>
                    <a:cubicBezTo>
                      <a:pt x="0" y="119"/>
                      <a:pt x="2" y="122"/>
                      <a:pt x="4" y="123"/>
                    </a:cubicBezTo>
                    <a:cubicBezTo>
                      <a:pt x="5" y="123"/>
                      <a:pt x="6" y="123"/>
                      <a:pt x="7" y="123"/>
                    </a:cubicBezTo>
                    <a:cubicBezTo>
                      <a:pt x="9" y="123"/>
                      <a:pt x="10" y="123"/>
                      <a:pt x="12" y="121"/>
                    </a:cubicBezTo>
                    <a:cubicBezTo>
                      <a:pt x="66" y="66"/>
                      <a:pt x="66" y="66"/>
                      <a:pt x="66" y="66"/>
                    </a:cubicBezTo>
                    <a:cubicBezTo>
                      <a:pt x="68" y="65"/>
                      <a:pt x="68" y="63"/>
                      <a:pt x="68" y="62"/>
                    </a:cubicBezTo>
                    <a:cubicBezTo>
                      <a:pt x="68" y="60"/>
                      <a:pt x="68" y="58"/>
                      <a:pt x="66" y="5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grpSp>
      </p:grpSp>
      <p:grpSp>
        <p:nvGrpSpPr>
          <p:cNvPr id="414" name="Group 413"/>
          <p:cNvGrpSpPr/>
          <p:nvPr/>
        </p:nvGrpSpPr>
        <p:grpSpPr>
          <a:xfrm>
            <a:off x="4853348" y="2713035"/>
            <a:ext cx="2103120" cy="1280160"/>
            <a:chOff x="6692048" y="1967994"/>
            <a:chExt cx="2103120" cy="1375708"/>
          </a:xfrm>
        </p:grpSpPr>
        <p:sp>
          <p:nvSpPr>
            <p:cNvPr id="415" name="Rectangle 414"/>
            <p:cNvSpPr/>
            <p:nvPr/>
          </p:nvSpPr>
          <p:spPr bwMode="auto">
            <a:xfrm>
              <a:off x="6692048" y="1967994"/>
              <a:ext cx="2103120" cy="1375708"/>
            </a:xfrm>
            <a:prstGeom prst="rect">
              <a:avLst/>
            </a:prstGeom>
            <a:solidFill>
              <a:srgbClr val="F0880A"/>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28" tIns="91440" rIns="182828" bIns="146262" numCol="1" spcCol="0" rtlCol="0" fromWordArt="0" anchor="t" anchorCtr="0" forceAA="0" compatLnSpc="1">
              <a:prstTxWarp prst="textNoShape">
                <a:avLst/>
              </a:prstTxWarp>
              <a:noAutofit/>
            </a:bodyPr>
            <a:lstStyle/>
            <a:p>
              <a:pPr algn="ctr" defTabSz="776628" fontAlgn="base">
                <a:lnSpc>
                  <a:spcPct val="90000"/>
                </a:lnSpc>
                <a:spcBef>
                  <a:spcPct val="0"/>
                </a:spcBef>
                <a:spcAft>
                  <a:spcPct val="0"/>
                </a:spcAft>
                <a:defRPr/>
              </a:pPr>
              <a:endParaRPr lang="en-US" sz="2000" kern="0" dirty="0" smtClean="0">
                <a:gradFill>
                  <a:gsLst>
                    <a:gs pos="0">
                      <a:srgbClr val="505050"/>
                    </a:gs>
                    <a:gs pos="100000">
                      <a:srgbClr val="505050"/>
                    </a:gs>
                  </a:gsLst>
                  <a:lin ang="5400000" scaled="0"/>
                </a:gradFill>
              </a:endParaRPr>
            </a:p>
          </p:txBody>
        </p:sp>
        <p:sp>
          <p:nvSpPr>
            <p:cNvPr id="416" name="TextBox 415"/>
            <p:cNvSpPr txBox="1"/>
            <p:nvPr/>
          </p:nvSpPr>
          <p:spPr>
            <a:xfrm>
              <a:off x="6729939" y="1970592"/>
              <a:ext cx="2035246" cy="400110"/>
            </a:xfrm>
            <a:prstGeom prst="rect">
              <a:avLst/>
            </a:prstGeom>
            <a:noFill/>
          </p:spPr>
          <p:txBody>
            <a:bodyPr wrap="square" rtlCol="0">
              <a:spAutoFit/>
            </a:bodyPr>
            <a:lstStyle/>
            <a:p>
              <a:pPr algn="ctr" defTabSz="932688">
                <a:defRPr/>
              </a:pPr>
              <a:r>
                <a:rPr lang="en-US" sz="2000" kern="0" dirty="0" smtClean="0">
                  <a:gradFill>
                    <a:gsLst>
                      <a:gs pos="0">
                        <a:srgbClr val="FFFFFF"/>
                      </a:gs>
                      <a:gs pos="100000">
                        <a:srgbClr val="FFFFFF"/>
                      </a:gs>
                    </a:gsLst>
                    <a:lin ang="5400000" scaled="1"/>
                  </a:gradFill>
                  <a:latin typeface="Segoe UI Light"/>
                </a:rPr>
                <a:t>Data warehouse</a:t>
              </a:r>
            </a:p>
          </p:txBody>
        </p:sp>
        <p:grpSp>
          <p:nvGrpSpPr>
            <p:cNvPr id="417" name="Group 416"/>
            <p:cNvGrpSpPr/>
            <p:nvPr/>
          </p:nvGrpSpPr>
          <p:grpSpPr>
            <a:xfrm>
              <a:off x="7528418" y="2535010"/>
              <a:ext cx="430381" cy="588184"/>
              <a:chOff x="1447438" y="3993203"/>
              <a:chExt cx="656000" cy="1195540"/>
            </a:xfrm>
          </p:grpSpPr>
          <p:sp>
            <p:nvSpPr>
              <p:cNvPr id="418" name="Freeform 417"/>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sp>
            <p:nvSpPr>
              <p:cNvPr id="419" name="Oval 418"/>
              <p:cNvSpPr/>
              <p:nvPr/>
            </p:nvSpPr>
            <p:spPr>
              <a:xfrm>
                <a:off x="1501819" y="4049582"/>
                <a:ext cx="532616" cy="237683"/>
              </a:xfrm>
              <a:prstGeom prst="ellipse">
                <a:avLst/>
              </a:prstGeom>
              <a:solidFill>
                <a:srgbClr val="F0880A"/>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grpSp>
      <p:grpSp>
        <p:nvGrpSpPr>
          <p:cNvPr id="420" name="Group 419"/>
          <p:cNvGrpSpPr/>
          <p:nvPr/>
        </p:nvGrpSpPr>
        <p:grpSpPr>
          <a:xfrm>
            <a:off x="4846915" y="1363001"/>
            <a:ext cx="2103120" cy="1291287"/>
            <a:chOff x="9744907" y="1970592"/>
            <a:chExt cx="2103120" cy="1387665"/>
          </a:xfrm>
          <a:solidFill>
            <a:srgbClr val="C00000"/>
          </a:solidFill>
        </p:grpSpPr>
        <p:sp>
          <p:nvSpPr>
            <p:cNvPr id="421" name="Rectangle 420"/>
            <p:cNvSpPr/>
            <p:nvPr/>
          </p:nvSpPr>
          <p:spPr bwMode="auto">
            <a:xfrm>
              <a:off x="9744907" y="1982549"/>
              <a:ext cx="2103120" cy="1375708"/>
            </a:xfrm>
            <a:prstGeom prst="rect">
              <a:avLst/>
            </a:prstGeom>
            <a:grpFill/>
            <a:ln w="19050" cap="flat" cmpd="sng" algn="ctr">
              <a:noFill/>
              <a:prstDash val="solid"/>
              <a:miter lim="800000"/>
              <a:headEnd type="none" w="med" len="med"/>
              <a:tailEnd type="none" w="med" len="med"/>
            </a:ln>
            <a:effectLst/>
          </p:spPr>
          <p:txBody>
            <a:bodyPr rot="0" spcFirstLastPara="0" vertOverflow="overflow" horzOverflow="overflow" vert="horz" wrap="square" lIns="182828" tIns="91440" rIns="182828" bIns="146262" numCol="1" spcCol="0" rtlCol="0" fromWordArt="0" anchor="t" anchorCtr="0" forceAA="0" compatLnSpc="1">
              <a:prstTxWarp prst="textNoShape">
                <a:avLst/>
              </a:prstTxWarp>
              <a:noAutofit/>
            </a:bodyPr>
            <a:lstStyle/>
            <a:p>
              <a:pPr algn="ctr" defTabSz="776628" fontAlgn="base">
                <a:lnSpc>
                  <a:spcPct val="90000"/>
                </a:lnSpc>
                <a:spcBef>
                  <a:spcPct val="0"/>
                </a:spcBef>
                <a:spcAft>
                  <a:spcPct val="0"/>
                </a:spcAft>
                <a:defRPr/>
              </a:pPr>
              <a:endParaRPr lang="en-US" sz="2000" kern="0" dirty="0" smtClean="0">
                <a:gradFill>
                  <a:gsLst>
                    <a:gs pos="0">
                      <a:srgbClr val="505050"/>
                    </a:gs>
                    <a:gs pos="100000">
                      <a:srgbClr val="505050"/>
                    </a:gs>
                  </a:gsLst>
                  <a:lin ang="5400000" scaled="0"/>
                </a:gradFill>
              </a:endParaRPr>
            </a:p>
          </p:txBody>
        </p:sp>
        <p:sp>
          <p:nvSpPr>
            <p:cNvPr id="422" name="TextBox 421"/>
            <p:cNvSpPr txBox="1"/>
            <p:nvPr/>
          </p:nvSpPr>
          <p:spPr>
            <a:xfrm>
              <a:off x="9775559" y="1970592"/>
              <a:ext cx="2055950" cy="400110"/>
            </a:xfrm>
            <a:prstGeom prst="rect">
              <a:avLst/>
            </a:prstGeom>
            <a:grpFill/>
          </p:spPr>
          <p:txBody>
            <a:bodyPr wrap="square" rtlCol="0">
              <a:spAutoFit/>
            </a:bodyPr>
            <a:lstStyle/>
            <a:p>
              <a:pPr algn="ctr" defTabSz="932688">
                <a:defRPr/>
              </a:pPr>
              <a:r>
                <a:rPr lang="en-US" sz="2000" kern="0" dirty="0" smtClean="0">
                  <a:gradFill>
                    <a:gsLst>
                      <a:gs pos="0">
                        <a:srgbClr val="FFFFFF"/>
                      </a:gs>
                      <a:gs pos="100000">
                        <a:srgbClr val="FFFFFF"/>
                      </a:gs>
                    </a:gsLst>
                    <a:lin ang="5400000" scaled="1"/>
                  </a:gradFill>
                  <a:latin typeface="Segoe UI Light"/>
                </a:rPr>
                <a:t>BI and analytics</a:t>
              </a:r>
            </a:p>
          </p:txBody>
        </p:sp>
        <p:pic>
          <p:nvPicPr>
            <p:cNvPr id="423" name="Picture 2" descr="\\MAGNUM\Projects\Microsoft\Cloud Power FY12\Design\ICONS_PNG\Pie.png"/>
            <p:cNvPicPr>
              <a:picLocks noChangeAspect="1" noChangeArrowheads="1"/>
            </p:cNvPicPr>
            <p:nvPr/>
          </p:nvPicPr>
          <p:blipFill>
            <a:blip r:embed="rId3" cstate="print">
              <a:lum bright="100000"/>
            </a:blip>
            <a:srcRect/>
            <a:stretch>
              <a:fillRect/>
            </a:stretch>
          </p:blipFill>
          <p:spPr bwMode="auto">
            <a:xfrm>
              <a:off x="10113849" y="2456784"/>
              <a:ext cx="580842" cy="580842"/>
            </a:xfrm>
            <a:prstGeom prst="rect">
              <a:avLst/>
            </a:prstGeom>
            <a:grpFill/>
            <a:ln w="15875">
              <a:solidFill>
                <a:srgbClr val="FFFFFF"/>
              </a:solidFill>
            </a:ln>
          </p:spPr>
        </p:pic>
        <p:sp>
          <p:nvSpPr>
            <p:cNvPr id="424" name="TextBox 423"/>
            <p:cNvSpPr txBox="1"/>
            <p:nvPr/>
          </p:nvSpPr>
          <p:spPr>
            <a:xfrm>
              <a:off x="10019529" y="3100201"/>
              <a:ext cx="881713" cy="166199"/>
            </a:xfrm>
            <a:prstGeom prst="rect">
              <a:avLst/>
            </a:prstGeom>
            <a:grpFill/>
          </p:spPr>
          <p:txBody>
            <a:bodyPr wrap="square" lIns="0" tIns="0" rIns="0" bIns="0" rtlCol="0">
              <a:spAutoFit/>
            </a:bodyPr>
            <a:lstStyle/>
            <a:p>
              <a:pPr defTabSz="932688">
                <a:lnSpc>
                  <a:spcPct val="90000"/>
                </a:lnSpc>
                <a:defRPr/>
              </a:pPr>
              <a:r>
                <a:rPr lang="en-US" sz="1200" kern="0" dirty="0" smtClean="0">
                  <a:ln>
                    <a:solidFill>
                      <a:srgbClr val="FFFFFF">
                        <a:alpha val="0"/>
                      </a:srgbClr>
                    </a:solidFill>
                  </a:ln>
                  <a:gradFill>
                    <a:gsLst>
                      <a:gs pos="0">
                        <a:srgbClr val="FFFFFF"/>
                      </a:gs>
                      <a:gs pos="100000">
                        <a:srgbClr val="FFFFFF"/>
                      </a:gs>
                    </a:gsLst>
                    <a:lin ang="5400000" scaled="1"/>
                  </a:gradFill>
                </a:rPr>
                <a:t>Dashboards</a:t>
              </a:r>
            </a:p>
          </p:txBody>
        </p:sp>
        <p:sp>
          <p:nvSpPr>
            <p:cNvPr id="425" name="Freeform 6"/>
            <p:cNvSpPr>
              <a:spLocks noChangeAspect="1" noEditPoints="1"/>
            </p:cNvSpPr>
            <p:nvPr/>
          </p:nvSpPr>
          <p:spPr bwMode="black">
            <a:xfrm>
              <a:off x="11082345" y="2459919"/>
              <a:ext cx="429626" cy="549582"/>
            </a:xfrm>
            <a:custGeom>
              <a:avLst/>
              <a:gdLst>
                <a:gd name="T0" fmla="*/ 326 w 813"/>
                <a:gd name="T1" fmla="*/ 0 h 1040"/>
                <a:gd name="T2" fmla="*/ 121 w 813"/>
                <a:gd name="T3" fmla="*/ 174 h 1040"/>
                <a:gd name="T4" fmla="*/ 121 w 813"/>
                <a:gd name="T5" fmla="*/ 254 h 1040"/>
                <a:gd name="T6" fmla="*/ 0 w 813"/>
                <a:gd name="T7" fmla="*/ 357 h 1040"/>
                <a:gd name="T8" fmla="*/ 0 w 813"/>
                <a:gd name="T9" fmla="*/ 1040 h 1040"/>
                <a:gd name="T10" fmla="*/ 692 w 813"/>
                <a:gd name="T11" fmla="*/ 1040 h 1040"/>
                <a:gd name="T12" fmla="*/ 692 w 813"/>
                <a:gd name="T13" fmla="*/ 857 h 1040"/>
                <a:gd name="T14" fmla="*/ 813 w 813"/>
                <a:gd name="T15" fmla="*/ 857 h 1040"/>
                <a:gd name="T16" fmla="*/ 813 w 813"/>
                <a:gd name="T17" fmla="*/ 0 h 1040"/>
                <a:gd name="T18" fmla="*/ 326 w 813"/>
                <a:gd name="T19" fmla="*/ 0 h 1040"/>
                <a:gd name="T20" fmla="*/ 619 w 813"/>
                <a:gd name="T21" fmla="*/ 978 h 1040"/>
                <a:gd name="T22" fmla="*/ 73 w 813"/>
                <a:gd name="T23" fmla="*/ 978 h 1040"/>
                <a:gd name="T24" fmla="*/ 73 w 813"/>
                <a:gd name="T25" fmla="*/ 424 h 1040"/>
                <a:gd name="T26" fmla="*/ 121 w 813"/>
                <a:gd name="T27" fmla="*/ 424 h 1040"/>
                <a:gd name="T28" fmla="*/ 121 w 813"/>
                <a:gd name="T29" fmla="*/ 857 h 1040"/>
                <a:gd name="T30" fmla="*/ 619 w 813"/>
                <a:gd name="T31" fmla="*/ 857 h 1040"/>
                <a:gd name="T32" fmla="*/ 619 w 813"/>
                <a:gd name="T33" fmla="*/ 978 h 1040"/>
                <a:gd name="T34" fmla="*/ 740 w 813"/>
                <a:gd name="T35" fmla="*/ 796 h 1040"/>
                <a:gd name="T36" fmla="*/ 194 w 813"/>
                <a:gd name="T37" fmla="*/ 796 h 1040"/>
                <a:gd name="T38" fmla="*/ 194 w 813"/>
                <a:gd name="T39" fmla="*/ 241 h 1040"/>
                <a:gd name="T40" fmla="*/ 404 w 813"/>
                <a:gd name="T41" fmla="*/ 241 h 1040"/>
                <a:gd name="T42" fmla="*/ 404 w 813"/>
                <a:gd name="T43" fmla="*/ 62 h 1040"/>
                <a:gd name="T44" fmla="*/ 740 w 813"/>
                <a:gd name="T45" fmla="*/ 62 h 1040"/>
                <a:gd name="T46" fmla="*/ 740 w 813"/>
                <a:gd name="T47" fmla="*/ 79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1040">
                  <a:moveTo>
                    <a:pt x="326" y="0"/>
                  </a:moveTo>
                  <a:lnTo>
                    <a:pt x="121" y="174"/>
                  </a:lnTo>
                  <a:lnTo>
                    <a:pt x="121" y="254"/>
                  </a:lnTo>
                  <a:lnTo>
                    <a:pt x="0" y="357"/>
                  </a:lnTo>
                  <a:lnTo>
                    <a:pt x="0" y="1040"/>
                  </a:lnTo>
                  <a:lnTo>
                    <a:pt x="692" y="1040"/>
                  </a:lnTo>
                  <a:lnTo>
                    <a:pt x="692" y="857"/>
                  </a:lnTo>
                  <a:lnTo>
                    <a:pt x="813" y="857"/>
                  </a:lnTo>
                  <a:lnTo>
                    <a:pt x="813" y="0"/>
                  </a:lnTo>
                  <a:lnTo>
                    <a:pt x="326" y="0"/>
                  </a:lnTo>
                  <a:close/>
                  <a:moveTo>
                    <a:pt x="619" y="978"/>
                  </a:moveTo>
                  <a:lnTo>
                    <a:pt x="73" y="978"/>
                  </a:lnTo>
                  <a:lnTo>
                    <a:pt x="73" y="424"/>
                  </a:lnTo>
                  <a:lnTo>
                    <a:pt x="121" y="424"/>
                  </a:lnTo>
                  <a:lnTo>
                    <a:pt x="121" y="857"/>
                  </a:lnTo>
                  <a:lnTo>
                    <a:pt x="619" y="857"/>
                  </a:lnTo>
                  <a:lnTo>
                    <a:pt x="619" y="978"/>
                  </a:lnTo>
                  <a:close/>
                  <a:moveTo>
                    <a:pt x="740" y="796"/>
                  </a:moveTo>
                  <a:lnTo>
                    <a:pt x="194" y="796"/>
                  </a:lnTo>
                  <a:lnTo>
                    <a:pt x="194" y="241"/>
                  </a:lnTo>
                  <a:lnTo>
                    <a:pt x="404" y="241"/>
                  </a:lnTo>
                  <a:lnTo>
                    <a:pt x="404" y="62"/>
                  </a:lnTo>
                  <a:lnTo>
                    <a:pt x="740" y="62"/>
                  </a:lnTo>
                  <a:lnTo>
                    <a:pt x="740" y="796"/>
                  </a:lnTo>
                  <a:close/>
                </a:path>
              </a:pathLst>
            </a:custGeom>
            <a:grp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sp>
          <p:nvSpPr>
            <p:cNvPr id="426" name="TextBox 425"/>
            <p:cNvSpPr txBox="1"/>
            <p:nvPr/>
          </p:nvSpPr>
          <p:spPr>
            <a:xfrm>
              <a:off x="10970430" y="3100201"/>
              <a:ext cx="743803" cy="166199"/>
            </a:xfrm>
            <a:prstGeom prst="rect">
              <a:avLst/>
            </a:prstGeom>
            <a:grpFill/>
          </p:spPr>
          <p:txBody>
            <a:bodyPr wrap="square" lIns="0" tIns="0" rIns="0" bIns="0" rtlCol="0">
              <a:spAutoFit/>
            </a:bodyPr>
            <a:lstStyle>
              <a:defPPr>
                <a:defRPr lang="en-US"/>
              </a:defPPr>
              <a:lvl1pPr>
                <a:lnSpc>
                  <a:spcPct val="90000"/>
                </a:lnSpc>
                <a:defRPr sz="1200">
                  <a:ln>
                    <a:solidFill>
                      <a:schemeClr val="bg1">
                        <a:alpha val="0"/>
                      </a:schemeClr>
                    </a:solidFill>
                  </a:ln>
                  <a:gradFill>
                    <a:gsLst>
                      <a:gs pos="0">
                        <a:schemeClr val="bg1"/>
                      </a:gs>
                      <a:gs pos="100000">
                        <a:schemeClr val="bg1"/>
                      </a:gs>
                    </a:gsLst>
                    <a:lin ang="5400000" scaled="1"/>
                  </a:gradFill>
                </a:defRPr>
              </a:lvl1pPr>
            </a:lstStyle>
            <a:p>
              <a:pPr defTabSz="932688">
                <a:defRPr/>
              </a:pPr>
              <a:r>
                <a:rPr lang="en-US" kern="0" dirty="0">
                  <a:ln>
                    <a:solidFill>
                      <a:srgbClr val="FFFFFF">
                        <a:alpha val="0"/>
                      </a:srgbClr>
                    </a:solidFill>
                  </a:ln>
                  <a:gradFill>
                    <a:gsLst>
                      <a:gs pos="0">
                        <a:srgbClr val="FFFFFF"/>
                      </a:gs>
                      <a:gs pos="100000">
                        <a:srgbClr val="FFFFFF"/>
                      </a:gs>
                    </a:gsLst>
                    <a:lin ang="5400000" scaled="1"/>
                  </a:gradFill>
                </a:rPr>
                <a:t>Reporting</a:t>
              </a:r>
            </a:p>
          </p:txBody>
        </p:sp>
      </p:grpSp>
      <p:grpSp>
        <p:nvGrpSpPr>
          <p:cNvPr id="427" name="Group 426"/>
          <p:cNvGrpSpPr/>
          <p:nvPr/>
        </p:nvGrpSpPr>
        <p:grpSpPr>
          <a:xfrm>
            <a:off x="2859472" y="4588825"/>
            <a:ext cx="1987916" cy="853696"/>
            <a:chOff x="336337" y="4568022"/>
            <a:chExt cx="1987916" cy="853696"/>
          </a:xfrm>
        </p:grpSpPr>
        <p:sp>
          <p:nvSpPr>
            <p:cNvPr id="428" name="Rectangle 427"/>
            <p:cNvSpPr/>
            <p:nvPr/>
          </p:nvSpPr>
          <p:spPr bwMode="auto">
            <a:xfrm>
              <a:off x="573539" y="4813865"/>
              <a:ext cx="1750714" cy="607853"/>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146304"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r>
                <a:rPr lang="en-US" sz="2000" kern="0" dirty="0" smtClean="0">
                  <a:solidFill>
                    <a:srgbClr val="FFFFFF"/>
                  </a:solidFill>
                  <a:latin typeface="Segoe UI Light"/>
                  <a:ea typeface="Segoe UI" pitchFamily="34" charset="0"/>
                  <a:cs typeface="Segoe UI" pitchFamily="34" charset="0"/>
                </a:rPr>
                <a:t>Increasing </a:t>
              </a:r>
            </a:p>
            <a:p>
              <a:pPr defTabSz="932472" fontAlgn="base">
                <a:lnSpc>
                  <a:spcPct val="90000"/>
                </a:lnSpc>
                <a:spcBef>
                  <a:spcPct val="0"/>
                </a:spcBef>
                <a:spcAft>
                  <a:spcPct val="0"/>
                </a:spcAft>
                <a:defRPr/>
              </a:pPr>
              <a:r>
                <a:rPr lang="en-US" sz="2000" kern="0" dirty="0" smtClean="0">
                  <a:solidFill>
                    <a:srgbClr val="FFFFFF"/>
                  </a:solidFill>
                  <a:latin typeface="Segoe UI Light"/>
                  <a:ea typeface="Segoe UI" pitchFamily="34" charset="0"/>
                  <a:cs typeface="Segoe UI" pitchFamily="34" charset="0"/>
                </a:rPr>
                <a:t>data volumes</a:t>
              </a:r>
            </a:p>
          </p:txBody>
        </p:sp>
        <p:grpSp>
          <p:nvGrpSpPr>
            <p:cNvPr id="429" name="Group 428"/>
            <p:cNvGrpSpPr/>
            <p:nvPr/>
          </p:nvGrpSpPr>
          <p:grpSpPr>
            <a:xfrm>
              <a:off x="336337" y="4568022"/>
              <a:ext cx="332142" cy="400110"/>
              <a:chOff x="1698714" y="4892999"/>
              <a:chExt cx="465206" cy="560402"/>
            </a:xfrm>
          </p:grpSpPr>
          <p:sp>
            <p:nvSpPr>
              <p:cNvPr id="430" name="Oval 429"/>
              <p:cNvSpPr/>
              <p:nvPr/>
            </p:nvSpPr>
            <p:spPr>
              <a:xfrm>
                <a:off x="1720399" y="4962283"/>
                <a:ext cx="421835" cy="421835"/>
              </a:xfrm>
              <a:prstGeom prst="ellipse">
                <a:avLst/>
              </a:prstGeom>
              <a:solidFill>
                <a:srgbClr val="FFFFFF"/>
              </a:solidFill>
              <a:ln w="28575" cap="flat" cmpd="sng" algn="ctr">
                <a:solidFill>
                  <a:schemeClr val="bg1">
                    <a:lumMod val="75000"/>
                  </a:schemeClr>
                </a:solidFill>
                <a:prstDash val="solid"/>
              </a:ln>
              <a:effectLst/>
            </p:spPr>
            <p:txBody>
              <a:bodyPr rtlCol="0" anchor="ctr"/>
              <a:lstStyle/>
              <a:p>
                <a:pPr algn="ctr" defTabSz="932688">
                  <a:defRPr/>
                </a:pPr>
                <a:endParaRPr lang="en-US" sz="1836" kern="0" smtClean="0">
                  <a:solidFill>
                    <a:srgbClr val="FFFFFF"/>
                  </a:solidFill>
                </a:endParaRPr>
              </a:p>
            </p:txBody>
          </p:sp>
          <p:sp>
            <p:nvSpPr>
              <p:cNvPr id="431" name="TextBox 430"/>
              <p:cNvSpPr txBox="1"/>
              <p:nvPr/>
            </p:nvSpPr>
            <p:spPr>
              <a:xfrm>
                <a:off x="1698714" y="4892999"/>
                <a:ext cx="465206" cy="560402"/>
              </a:xfrm>
              <a:prstGeom prst="rect">
                <a:avLst/>
              </a:prstGeom>
              <a:noFill/>
              <a:ln>
                <a:noFill/>
              </a:ln>
            </p:spPr>
            <p:txBody>
              <a:bodyPr wrap="none" rtlCol="0">
                <a:spAutoFit/>
              </a:bodyPr>
              <a:lstStyle>
                <a:defPPr>
                  <a:defRPr lang="en-US"/>
                </a:defPPr>
                <a:lvl1pPr marR="0" lvl="0" indent="0" defTabSz="932688" fontAlgn="auto">
                  <a:lnSpc>
                    <a:spcPct val="100000"/>
                  </a:lnSpc>
                  <a:spcBef>
                    <a:spcPts val="0"/>
                  </a:spcBef>
                  <a:spcAft>
                    <a:spcPts val="0"/>
                  </a:spcAft>
                  <a:buClrTx/>
                  <a:buSzTx/>
                  <a:buFontTx/>
                  <a:buNone/>
                  <a:tabLst/>
                  <a:defRPr kumimoji="0" sz="2000" b="1" i="0" u="none" strike="noStrike" kern="0" cap="none" spc="0" normalizeH="0" baseline="0">
                    <a:ln>
                      <a:noFill/>
                    </a:ln>
                    <a:solidFill>
                      <a:schemeClr val="tx2">
                        <a:lumMod val="25000"/>
                      </a:schemeClr>
                    </a:solidFill>
                    <a:effectLst/>
                    <a:uLnTx/>
                    <a:uFillTx/>
                  </a:defRPr>
                </a:lvl1pPr>
              </a:lstStyle>
              <a:p>
                <a:r>
                  <a:rPr lang="en-US" dirty="0">
                    <a:solidFill>
                      <a:srgbClr val="68217A">
                        <a:lumMod val="25000"/>
                      </a:srgbClr>
                    </a:solidFill>
                  </a:rPr>
                  <a:t>1</a:t>
                </a:r>
              </a:p>
            </p:txBody>
          </p:sp>
        </p:grpSp>
      </p:grpSp>
      <p:grpSp>
        <p:nvGrpSpPr>
          <p:cNvPr id="432" name="Group 431"/>
          <p:cNvGrpSpPr/>
          <p:nvPr/>
        </p:nvGrpSpPr>
        <p:grpSpPr>
          <a:xfrm>
            <a:off x="7318977" y="1374127"/>
            <a:ext cx="1031443" cy="771317"/>
            <a:chOff x="9523115" y="2546730"/>
            <a:chExt cx="749631" cy="603503"/>
          </a:xfrm>
          <a:solidFill>
            <a:srgbClr val="68217A"/>
          </a:solidFill>
        </p:grpSpPr>
        <p:sp>
          <p:nvSpPr>
            <p:cNvPr id="433" name="Freeform 57"/>
            <p:cNvSpPr>
              <a:spLocks/>
            </p:cNvSpPr>
            <p:nvPr/>
          </p:nvSpPr>
          <p:spPr bwMode="auto">
            <a:xfrm>
              <a:off x="9990721" y="2546730"/>
              <a:ext cx="282025" cy="518749"/>
            </a:xfrm>
            <a:custGeom>
              <a:avLst/>
              <a:gdLst>
                <a:gd name="T0" fmla="*/ 146 w 150"/>
                <a:gd name="T1" fmla="*/ 130 h 275"/>
                <a:gd name="T2" fmla="*/ 98 w 150"/>
                <a:gd name="T3" fmla="*/ 105 h 275"/>
                <a:gd name="T4" fmla="*/ 98 w 150"/>
                <a:gd name="T5" fmla="*/ 88 h 275"/>
                <a:gd name="T6" fmla="*/ 105 w 150"/>
                <a:gd name="T7" fmla="*/ 75 h 275"/>
                <a:gd name="T8" fmla="*/ 111 w 150"/>
                <a:gd name="T9" fmla="*/ 67 h 275"/>
                <a:gd name="T10" fmla="*/ 113 w 150"/>
                <a:gd name="T11" fmla="*/ 54 h 275"/>
                <a:gd name="T12" fmla="*/ 109 w 150"/>
                <a:gd name="T13" fmla="*/ 46 h 275"/>
                <a:gd name="T14" fmla="*/ 70 w 150"/>
                <a:gd name="T15" fmla="*/ 0 h 275"/>
                <a:gd name="T16" fmla="*/ 32 w 150"/>
                <a:gd name="T17" fmla="*/ 46 h 275"/>
                <a:gd name="T18" fmla="*/ 28 w 150"/>
                <a:gd name="T19" fmla="*/ 54 h 275"/>
                <a:gd name="T20" fmla="*/ 30 w 150"/>
                <a:gd name="T21" fmla="*/ 67 h 275"/>
                <a:gd name="T22" fmla="*/ 36 w 150"/>
                <a:gd name="T23" fmla="*/ 75 h 275"/>
                <a:gd name="T24" fmla="*/ 43 w 150"/>
                <a:gd name="T25" fmla="*/ 88 h 275"/>
                <a:gd name="T26" fmla="*/ 43 w 150"/>
                <a:gd name="T27" fmla="*/ 105 h 275"/>
                <a:gd name="T28" fmla="*/ 0 w 150"/>
                <a:gd name="T29" fmla="*/ 124 h 275"/>
                <a:gd name="T30" fmla="*/ 22 w 150"/>
                <a:gd name="T31" fmla="*/ 133 h 275"/>
                <a:gd name="T32" fmla="*/ 50 w 150"/>
                <a:gd name="T33" fmla="*/ 159 h 275"/>
                <a:gd name="T34" fmla="*/ 51 w 150"/>
                <a:gd name="T35" fmla="*/ 275 h 275"/>
                <a:gd name="T36" fmla="*/ 70 w 150"/>
                <a:gd name="T37" fmla="*/ 275 h 275"/>
                <a:gd name="T38" fmla="*/ 146 w 150"/>
                <a:gd name="T39" fmla="*/ 249 h 275"/>
                <a:gd name="T40" fmla="*/ 146 w 150"/>
                <a:gd name="T41" fmla="*/ 13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275">
                  <a:moveTo>
                    <a:pt x="146" y="130"/>
                  </a:moveTo>
                  <a:cubicBezTo>
                    <a:pt x="145" y="123"/>
                    <a:pt x="116" y="110"/>
                    <a:pt x="98" y="105"/>
                  </a:cubicBezTo>
                  <a:cubicBezTo>
                    <a:pt x="98" y="88"/>
                    <a:pt x="98" y="88"/>
                    <a:pt x="98" y="88"/>
                  </a:cubicBezTo>
                  <a:cubicBezTo>
                    <a:pt x="101" y="84"/>
                    <a:pt x="103" y="80"/>
                    <a:pt x="105" y="75"/>
                  </a:cubicBezTo>
                  <a:cubicBezTo>
                    <a:pt x="108" y="74"/>
                    <a:pt x="111" y="71"/>
                    <a:pt x="111" y="67"/>
                  </a:cubicBezTo>
                  <a:cubicBezTo>
                    <a:pt x="113" y="54"/>
                    <a:pt x="113" y="54"/>
                    <a:pt x="113" y="54"/>
                  </a:cubicBezTo>
                  <a:cubicBezTo>
                    <a:pt x="113" y="51"/>
                    <a:pt x="112" y="47"/>
                    <a:pt x="109" y="46"/>
                  </a:cubicBezTo>
                  <a:cubicBezTo>
                    <a:pt x="108" y="17"/>
                    <a:pt x="99" y="0"/>
                    <a:pt x="70" y="0"/>
                  </a:cubicBezTo>
                  <a:cubicBezTo>
                    <a:pt x="42" y="0"/>
                    <a:pt x="32" y="17"/>
                    <a:pt x="32" y="46"/>
                  </a:cubicBezTo>
                  <a:cubicBezTo>
                    <a:pt x="29" y="47"/>
                    <a:pt x="28" y="51"/>
                    <a:pt x="28" y="54"/>
                  </a:cubicBezTo>
                  <a:cubicBezTo>
                    <a:pt x="30" y="67"/>
                    <a:pt x="30" y="67"/>
                    <a:pt x="30" y="67"/>
                  </a:cubicBezTo>
                  <a:cubicBezTo>
                    <a:pt x="30" y="71"/>
                    <a:pt x="33" y="74"/>
                    <a:pt x="36" y="75"/>
                  </a:cubicBezTo>
                  <a:cubicBezTo>
                    <a:pt x="38" y="80"/>
                    <a:pt x="40" y="84"/>
                    <a:pt x="43" y="88"/>
                  </a:cubicBezTo>
                  <a:cubicBezTo>
                    <a:pt x="43" y="105"/>
                    <a:pt x="43" y="105"/>
                    <a:pt x="43" y="105"/>
                  </a:cubicBezTo>
                  <a:cubicBezTo>
                    <a:pt x="29" y="109"/>
                    <a:pt x="9" y="117"/>
                    <a:pt x="0" y="124"/>
                  </a:cubicBezTo>
                  <a:cubicBezTo>
                    <a:pt x="7" y="126"/>
                    <a:pt x="15" y="129"/>
                    <a:pt x="22" y="133"/>
                  </a:cubicBezTo>
                  <a:cubicBezTo>
                    <a:pt x="40" y="142"/>
                    <a:pt x="48" y="149"/>
                    <a:pt x="50" y="159"/>
                  </a:cubicBezTo>
                  <a:cubicBezTo>
                    <a:pt x="52" y="174"/>
                    <a:pt x="54" y="228"/>
                    <a:pt x="51" y="275"/>
                  </a:cubicBezTo>
                  <a:cubicBezTo>
                    <a:pt x="57" y="275"/>
                    <a:pt x="64" y="275"/>
                    <a:pt x="70" y="275"/>
                  </a:cubicBezTo>
                  <a:cubicBezTo>
                    <a:pt x="110" y="275"/>
                    <a:pt x="144" y="270"/>
                    <a:pt x="146" y="249"/>
                  </a:cubicBezTo>
                  <a:cubicBezTo>
                    <a:pt x="150" y="203"/>
                    <a:pt x="148" y="144"/>
                    <a:pt x="146" y="130"/>
                  </a:cubicBez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89642" tIns="44821" rIns="89642" bIns="44821" numCol="1" anchor="t" anchorCtr="0" compatLnSpc="1">
              <a:prstTxWarp prst="textNoShape">
                <a:avLst/>
              </a:prstTxWarp>
            </a:bodyPr>
            <a:lstStyle/>
            <a:p>
              <a:pPr defTabSz="932688">
                <a:defRPr/>
              </a:pPr>
              <a:endParaRPr lang="en-US" sz="1765" kern="0" smtClean="0">
                <a:solidFill>
                  <a:srgbClr val="000000"/>
                </a:solidFill>
              </a:endParaRPr>
            </a:p>
          </p:txBody>
        </p:sp>
        <p:sp>
          <p:nvSpPr>
            <p:cNvPr id="434" name="Freeform 58"/>
            <p:cNvSpPr>
              <a:spLocks/>
            </p:cNvSpPr>
            <p:nvPr/>
          </p:nvSpPr>
          <p:spPr bwMode="auto">
            <a:xfrm>
              <a:off x="9523115" y="2546730"/>
              <a:ext cx="283486" cy="518749"/>
            </a:xfrm>
            <a:custGeom>
              <a:avLst/>
              <a:gdLst>
                <a:gd name="T0" fmla="*/ 101 w 150"/>
                <a:gd name="T1" fmla="*/ 159 h 275"/>
                <a:gd name="T2" fmla="*/ 129 w 150"/>
                <a:gd name="T3" fmla="*/ 133 h 275"/>
                <a:gd name="T4" fmla="*/ 150 w 150"/>
                <a:gd name="T5" fmla="*/ 124 h 275"/>
                <a:gd name="T6" fmla="*/ 108 w 150"/>
                <a:gd name="T7" fmla="*/ 105 h 275"/>
                <a:gd name="T8" fmla="*/ 108 w 150"/>
                <a:gd name="T9" fmla="*/ 88 h 275"/>
                <a:gd name="T10" fmla="*/ 114 w 150"/>
                <a:gd name="T11" fmla="*/ 75 h 275"/>
                <a:gd name="T12" fmla="*/ 121 w 150"/>
                <a:gd name="T13" fmla="*/ 67 h 275"/>
                <a:gd name="T14" fmla="*/ 122 w 150"/>
                <a:gd name="T15" fmla="*/ 54 h 275"/>
                <a:gd name="T16" fmla="*/ 119 w 150"/>
                <a:gd name="T17" fmla="*/ 46 h 275"/>
                <a:gd name="T18" fmla="*/ 80 w 150"/>
                <a:gd name="T19" fmla="*/ 0 h 275"/>
                <a:gd name="T20" fmla="*/ 41 w 150"/>
                <a:gd name="T21" fmla="*/ 46 h 275"/>
                <a:gd name="T22" fmla="*/ 38 w 150"/>
                <a:gd name="T23" fmla="*/ 54 h 275"/>
                <a:gd name="T24" fmla="*/ 39 w 150"/>
                <a:gd name="T25" fmla="*/ 67 h 275"/>
                <a:gd name="T26" fmla="*/ 46 w 150"/>
                <a:gd name="T27" fmla="*/ 75 h 275"/>
                <a:gd name="T28" fmla="*/ 52 w 150"/>
                <a:gd name="T29" fmla="*/ 88 h 275"/>
                <a:gd name="T30" fmla="*/ 52 w 150"/>
                <a:gd name="T31" fmla="*/ 105 h 275"/>
                <a:gd name="T32" fmla="*/ 4 w 150"/>
                <a:gd name="T33" fmla="*/ 130 h 275"/>
                <a:gd name="T34" fmla="*/ 4 w 150"/>
                <a:gd name="T35" fmla="*/ 249 h 275"/>
                <a:gd name="T36" fmla="*/ 80 w 150"/>
                <a:gd name="T37" fmla="*/ 275 h 275"/>
                <a:gd name="T38" fmla="*/ 99 w 150"/>
                <a:gd name="T39" fmla="*/ 275 h 275"/>
                <a:gd name="T40" fmla="*/ 101 w 150"/>
                <a:gd name="T41" fmla="*/ 15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275">
                  <a:moveTo>
                    <a:pt x="101" y="159"/>
                  </a:moveTo>
                  <a:cubicBezTo>
                    <a:pt x="102" y="149"/>
                    <a:pt x="110" y="142"/>
                    <a:pt x="129" y="133"/>
                  </a:cubicBezTo>
                  <a:cubicBezTo>
                    <a:pt x="135" y="129"/>
                    <a:pt x="143" y="126"/>
                    <a:pt x="150" y="124"/>
                  </a:cubicBezTo>
                  <a:cubicBezTo>
                    <a:pt x="141" y="117"/>
                    <a:pt x="122" y="109"/>
                    <a:pt x="108" y="105"/>
                  </a:cubicBezTo>
                  <a:cubicBezTo>
                    <a:pt x="108" y="88"/>
                    <a:pt x="108" y="88"/>
                    <a:pt x="108" y="88"/>
                  </a:cubicBezTo>
                  <a:cubicBezTo>
                    <a:pt x="110" y="84"/>
                    <a:pt x="113" y="80"/>
                    <a:pt x="114" y="75"/>
                  </a:cubicBezTo>
                  <a:cubicBezTo>
                    <a:pt x="118" y="74"/>
                    <a:pt x="120" y="71"/>
                    <a:pt x="121" y="67"/>
                  </a:cubicBezTo>
                  <a:cubicBezTo>
                    <a:pt x="122" y="54"/>
                    <a:pt x="122" y="54"/>
                    <a:pt x="122" y="54"/>
                  </a:cubicBezTo>
                  <a:cubicBezTo>
                    <a:pt x="123" y="51"/>
                    <a:pt x="121" y="47"/>
                    <a:pt x="119" y="46"/>
                  </a:cubicBezTo>
                  <a:cubicBezTo>
                    <a:pt x="118" y="17"/>
                    <a:pt x="109" y="0"/>
                    <a:pt x="80" y="0"/>
                  </a:cubicBezTo>
                  <a:cubicBezTo>
                    <a:pt x="51" y="0"/>
                    <a:pt x="42" y="17"/>
                    <a:pt x="41" y="46"/>
                  </a:cubicBezTo>
                  <a:cubicBezTo>
                    <a:pt x="39" y="47"/>
                    <a:pt x="37" y="51"/>
                    <a:pt x="38" y="54"/>
                  </a:cubicBezTo>
                  <a:cubicBezTo>
                    <a:pt x="39" y="67"/>
                    <a:pt x="39" y="67"/>
                    <a:pt x="39" y="67"/>
                  </a:cubicBezTo>
                  <a:cubicBezTo>
                    <a:pt x="40" y="71"/>
                    <a:pt x="42" y="74"/>
                    <a:pt x="46" y="75"/>
                  </a:cubicBezTo>
                  <a:cubicBezTo>
                    <a:pt x="47" y="80"/>
                    <a:pt x="50" y="84"/>
                    <a:pt x="52" y="88"/>
                  </a:cubicBezTo>
                  <a:cubicBezTo>
                    <a:pt x="52" y="105"/>
                    <a:pt x="52" y="105"/>
                    <a:pt x="52" y="105"/>
                  </a:cubicBezTo>
                  <a:cubicBezTo>
                    <a:pt x="34" y="110"/>
                    <a:pt x="5" y="123"/>
                    <a:pt x="4" y="130"/>
                  </a:cubicBezTo>
                  <a:cubicBezTo>
                    <a:pt x="2" y="144"/>
                    <a:pt x="0" y="203"/>
                    <a:pt x="4" y="249"/>
                  </a:cubicBezTo>
                  <a:cubicBezTo>
                    <a:pt x="6" y="270"/>
                    <a:pt x="40" y="275"/>
                    <a:pt x="80" y="275"/>
                  </a:cubicBezTo>
                  <a:cubicBezTo>
                    <a:pt x="87" y="275"/>
                    <a:pt x="93" y="275"/>
                    <a:pt x="99" y="275"/>
                  </a:cubicBezTo>
                  <a:cubicBezTo>
                    <a:pt x="97" y="228"/>
                    <a:pt x="98" y="174"/>
                    <a:pt x="101" y="159"/>
                  </a:cubicBez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89642" tIns="44821" rIns="89642" bIns="44821" numCol="1" anchor="t" anchorCtr="0" compatLnSpc="1">
              <a:prstTxWarp prst="textNoShape">
                <a:avLst/>
              </a:prstTxWarp>
            </a:bodyPr>
            <a:lstStyle/>
            <a:p>
              <a:pPr defTabSz="932688">
                <a:defRPr/>
              </a:pPr>
              <a:endParaRPr lang="en-US" sz="1765" kern="0" smtClean="0">
                <a:solidFill>
                  <a:srgbClr val="000000"/>
                </a:solidFill>
              </a:endParaRPr>
            </a:p>
          </p:txBody>
        </p:sp>
        <p:sp>
          <p:nvSpPr>
            <p:cNvPr id="435" name="Freeform 59"/>
            <p:cNvSpPr>
              <a:spLocks/>
            </p:cNvSpPr>
            <p:nvPr/>
          </p:nvSpPr>
          <p:spPr bwMode="auto">
            <a:xfrm>
              <a:off x="9810985" y="2584723"/>
              <a:ext cx="175352" cy="220651"/>
            </a:xfrm>
            <a:custGeom>
              <a:avLst/>
              <a:gdLst>
                <a:gd name="T0" fmla="*/ 76 w 93"/>
                <a:gd name="T1" fmla="*/ 110 h 117"/>
                <a:gd name="T2" fmla="*/ 76 w 93"/>
                <a:gd name="T3" fmla="*/ 96 h 117"/>
                <a:gd name="T4" fmla="*/ 84 w 93"/>
                <a:gd name="T5" fmla="*/ 81 h 117"/>
                <a:gd name="T6" fmla="*/ 91 w 93"/>
                <a:gd name="T7" fmla="*/ 73 h 117"/>
                <a:gd name="T8" fmla="*/ 92 w 93"/>
                <a:gd name="T9" fmla="*/ 59 h 117"/>
                <a:gd name="T10" fmla="*/ 88 w 93"/>
                <a:gd name="T11" fmla="*/ 50 h 117"/>
                <a:gd name="T12" fmla="*/ 46 w 93"/>
                <a:gd name="T13" fmla="*/ 0 h 117"/>
                <a:gd name="T14" fmla="*/ 4 w 93"/>
                <a:gd name="T15" fmla="*/ 50 h 117"/>
                <a:gd name="T16" fmla="*/ 0 w 93"/>
                <a:gd name="T17" fmla="*/ 59 h 117"/>
                <a:gd name="T18" fmla="*/ 2 w 93"/>
                <a:gd name="T19" fmla="*/ 73 h 117"/>
                <a:gd name="T20" fmla="*/ 9 w 93"/>
                <a:gd name="T21" fmla="*/ 81 h 117"/>
                <a:gd name="T22" fmla="*/ 16 w 93"/>
                <a:gd name="T23" fmla="*/ 96 h 117"/>
                <a:gd name="T24" fmla="*/ 16 w 93"/>
                <a:gd name="T25" fmla="*/ 110 h 117"/>
                <a:gd name="T26" fmla="*/ 46 w 93"/>
                <a:gd name="T27" fmla="*/ 117 h 117"/>
                <a:gd name="T28" fmla="*/ 76 w 93"/>
                <a:gd name="T29" fmla="*/ 1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17">
                  <a:moveTo>
                    <a:pt x="76" y="110"/>
                  </a:moveTo>
                  <a:cubicBezTo>
                    <a:pt x="76" y="96"/>
                    <a:pt x="76" y="96"/>
                    <a:pt x="76" y="96"/>
                  </a:cubicBezTo>
                  <a:cubicBezTo>
                    <a:pt x="79" y="92"/>
                    <a:pt x="82" y="87"/>
                    <a:pt x="84" y="81"/>
                  </a:cubicBezTo>
                  <a:cubicBezTo>
                    <a:pt x="87" y="80"/>
                    <a:pt x="90" y="77"/>
                    <a:pt x="91" y="73"/>
                  </a:cubicBezTo>
                  <a:cubicBezTo>
                    <a:pt x="92" y="59"/>
                    <a:pt x="92" y="59"/>
                    <a:pt x="92" y="59"/>
                  </a:cubicBezTo>
                  <a:cubicBezTo>
                    <a:pt x="93" y="55"/>
                    <a:pt x="91" y="52"/>
                    <a:pt x="88" y="50"/>
                  </a:cubicBezTo>
                  <a:cubicBezTo>
                    <a:pt x="88" y="18"/>
                    <a:pt x="77" y="0"/>
                    <a:pt x="46" y="0"/>
                  </a:cubicBezTo>
                  <a:cubicBezTo>
                    <a:pt x="15" y="0"/>
                    <a:pt x="5" y="18"/>
                    <a:pt x="4" y="50"/>
                  </a:cubicBezTo>
                  <a:cubicBezTo>
                    <a:pt x="1" y="52"/>
                    <a:pt x="0" y="55"/>
                    <a:pt x="0" y="59"/>
                  </a:cubicBezTo>
                  <a:cubicBezTo>
                    <a:pt x="2" y="73"/>
                    <a:pt x="2" y="73"/>
                    <a:pt x="2" y="73"/>
                  </a:cubicBezTo>
                  <a:cubicBezTo>
                    <a:pt x="2" y="77"/>
                    <a:pt x="5" y="80"/>
                    <a:pt x="9" y="81"/>
                  </a:cubicBezTo>
                  <a:cubicBezTo>
                    <a:pt x="11" y="87"/>
                    <a:pt x="13" y="92"/>
                    <a:pt x="16" y="96"/>
                  </a:cubicBezTo>
                  <a:cubicBezTo>
                    <a:pt x="16" y="110"/>
                    <a:pt x="16" y="110"/>
                    <a:pt x="16" y="110"/>
                  </a:cubicBezTo>
                  <a:cubicBezTo>
                    <a:pt x="27" y="115"/>
                    <a:pt x="37" y="117"/>
                    <a:pt x="46" y="117"/>
                  </a:cubicBezTo>
                  <a:cubicBezTo>
                    <a:pt x="55" y="117"/>
                    <a:pt x="65" y="115"/>
                    <a:pt x="76" y="110"/>
                  </a:cubicBez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89642" tIns="44821" rIns="89642" bIns="44821" numCol="1" anchor="t" anchorCtr="0" compatLnSpc="1">
              <a:prstTxWarp prst="textNoShape">
                <a:avLst/>
              </a:prstTxWarp>
            </a:bodyPr>
            <a:lstStyle/>
            <a:p>
              <a:pPr defTabSz="932688">
                <a:defRPr/>
              </a:pPr>
              <a:endParaRPr lang="en-US" sz="1765" kern="0" smtClean="0">
                <a:solidFill>
                  <a:srgbClr val="000000"/>
                </a:solidFill>
              </a:endParaRPr>
            </a:p>
          </p:txBody>
        </p:sp>
        <p:sp>
          <p:nvSpPr>
            <p:cNvPr id="436" name="Freeform 60"/>
            <p:cNvSpPr>
              <a:spLocks/>
            </p:cNvSpPr>
            <p:nvPr/>
          </p:nvSpPr>
          <p:spPr bwMode="auto">
            <a:xfrm>
              <a:off x="9735000" y="2802451"/>
              <a:ext cx="327323" cy="347782"/>
            </a:xfrm>
            <a:custGeom>
              <a:avLst/>
              <a:gdLst>
                <a:gd name="T0" fmla="*/ 170 w 174"/>
                <a:gd name="T1" fmla="*/ 25 h 184"/>
                <a:gd name="T2" fmla="*/ 123 w 174"/>
                <a:gd name="T3" fmla="*/ 0 h 184"/>
                <a:gd name="T4" fmla="*/ 117 w 174"/>
                <a:gd name="T5" fmla="*/ 17 h 184"/>
                <a:gd name="T6" fmla="*/ 127 w 174"/>
                <a:gd name="T7" fmla="*/ 92 h 184"/>
                <a:gd name="T8" fmla="*/ 105 w 174"/>
                <a:gd name="T9" fmla="*/ 118 h 184"/>
                <a:gd name="T10" fmla="*/ 93 w 174"/>
                <a:gd name="T11" fmla="*/ 38 h 184"/>
                <a:gd name="T12" fmla="*/ 101 w 174"/>
                <a:gd name="T13" fmla="*/ 34 h 184"/>
                <a:gd name="T14" fmla="*/ 95 w 174"/>
                <a:gd name="T15" fmla="*/ 14 h 184"/>
                <a:gd name="T16" fmla="*/ 79 w 174"/>
                <a:gd name="T17" fmla="*/ 14 h 184"/>
                <a:gd name="T18" fmla="*/ 73 w 174"/>
                <a:gd name="T19" fmla="*/ 34 h 184"/>
                <a:gd name="T20" fmla="*/ 81 w 174"/>
                <a:gd name="T21" fmla="*/ 38 h 184"/>
                <a:gd name="T22" fmla="*/ 69 w 174"/>
                <a:gd name="T23" fmla="*/ 118 h 184"/>
                <a:gd name="T24" fmla="*/ 48 w 174"/>
                <a:gd name="T25" fmla="*/ 92 h 184"/>
                <a:gd name="T26" fmla="*/ 58 w 174"/>
                <a:gd name="T27" fmla="*/ 17 h 184"/>
                <a:gd name="T28" fmla="*/ 52 w 174"/>
                <a:gd name="T29" fmla="*/ 0 h 184"/>
                <a:gd name="T30" fmla="*/ 5 w 174"/>
                <a:gd name="T31" fmla="*/ 25 h 184"/>
                <a:gd name="T32" fmla="*/ 5 w 174"/>
                <a:gd name="T33" fmla="*/ 156 h 184"/>
                <a:gd name="T34" fmla="*/ 87 w 174"/>
                <a:gd name="T35" fmla="*/ 184 h 184"/>
                <a:gd name="T36" fmla="*/ 170 w 174"/>
                <a:gd name="T37" fmla="*/ 156 h 184"/>
                <a:gd name="T38" fmla="*/ 170 w 174"/>
                <a:gd name="T39" fmla="*/ 2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184">
                  <a:moveTo>
                    <a:pt x="170" y="25"/>
                  </a:moveTo>
                  <a:cubicBezTo>
                    <a:pt x="169" y="18"/>
                    <a:pt x="143" y="6"/>
                    <a:pt x="123" y="0"/>
                  </a:cubicBezTo>
                  <a:cubicBezTo>
                    <a:pt x="122" y="5"/>
                    <a:pt x="120" y="11"/>
                    <a:pt x="117" y="17"/>
                  </a:cubicBezTo>
                  <a:cubicBezTo>
                    <a:pt x="127" y="92"/>
                    <a:pt x="127" y="92"/>
                    <a:pt x="127" y="92"/>
                  </a:cubicBezTo>
                  <a:cubicBezTo>
                    <a:pt x="105" y="118"/>
                    <a:pt x="105" y="118"/>
                    <a:pt x="105" y="118"/>
                  </a:cubicBezTo>
                  <a:cubicBezTo>
                    <a:pt x="93" y="38"/>
                    <a:pt x="93" y="38"/>
                    <a:pt x="93" y="38"/>
                  </a:cubicBezTo>
                  <a:cubicBezTo>
                    <a:pt x="101" y="34"/>
                    <a:pt x="101" y="34"/>
                    <a:pt x="101" y="34"/>
                  </a:cubicBezTo>
                  <a:cubicBezTo>
                    <a:pt x="95" y="14"/>
                    <a:pt x="95" y="14"/>
                    <a:pt x="95" y="14"/>
                  </a:cubicBezTo>
                  <a:cubicBezTo>
                    <a:pt x="79" y="14"/>
                    <a:pt x="79" y="14"/>
                    <a:pt x="79" y="14"/>
                  </a:cubicBezTo>
                  <a:cubicBezTo>
                    <a:pt x="73" y="34"/>
                    <a:pt x="73" y="34"/>
                    <a:pt x="73" y="34"/>
                  </a:cubicBezTo>
                  <a:cubicBezTo>
                    <a:pt x="81" y="38"/>
                    <a:pt x="81" y="38"/>
                    <a:pt x="81" y="38"/>
                  </a:cubicBezTo>
                  <a:cubicBezTo>
                    <a:pt x="69" y="118"/>
                    <a:pt x="69" y="118"/>
                    <a:pt x="69" y="118"/>
                  </a:cubicBezTo>
                  <a:cubicBezTo>
                    <a:pt x="48" y="92"/>
                    <a:pt x="48" y="92"/>
                    <a:pt x="48" y="92"/>
                  </a:cubicBezTo>
                  <a:cubicBezTo>
                    <a:pt x="58" y="17"/>
                    <a:pt x="58" y="17"/>
                    <a:pt x="58" y="17"/>
                  </a:cubicBezTo>
                  <a:cubicBezTo>
                    <a:pt x="55" y="11"/>
                    <a:pt x="53" y="6"/>
                    <a:pt x="52" y="0"/>
                  </a:cubicBezTo>
                  <a:cubicBezTo>
                    <a:pt x="32" y="6"/>
                    <a:pt x="6" y="18"/>
                    <a:pt x="5" y="25"/>
                  </a:cubicBezTo>
                  <a:cubicBezTo>
                    <a:pt x="2" y="41"/>
                    <a:pt x="0" y="106"/>
                    <a:pt x="5" y="156"/>
                  </a:cubicBezTo>
                  <a:cubicBezTo>
                    <a:pt x="6" y="178"/>
                    <a:pt x="44" y="184"/>
                    <a:pt x="87" y="184"/>
                  </a:cubicBezTo>
                  <a:cubicBezTo>
                    <a:pt x="131" y="184"/>
                    <a:pt x="168" y="178"/>
                    <a:pt x="170" y="156"/>
                  </a:cubicBezTo>
                  <a:cubicBezTo>
                    <a:pt x="174" y="106"/>
                    <a:pt x="172" y="41"/>
                    <a:pt x="170" y="25"/>
                  </a:cubicBez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89642" tIns="44821" rIns="89642" bIns="44821" numCol="1" anchor="t" anchorCtr="0" compatLnSpc="1">
              <a:prstTxWarp prst="textNoShape">
                <a:avLst/>
              </a:prstTxWarp>
            </a:bodyPr>
            <a:lstStyle/>
            <a:p>
              <a:pPr defTabSz="932688">
                <a:defRPr/>
              </a:pPr>
              <a:endParaRPr lang="en-US" sz="1765" kern="0" smtClean="0">
                <a:solidFill>
                  <a:srgbClr val="000000"/>
                </a:solidFill>
              </a:endParaRPr>
            </a:p>
          </p:txBody>
        </p:sp>
      </p:grpSp>
      <p:grpSp>
        <p:nvGrpSpPr>
          <p:cNvPr id="437" name="Group 436"/>
          <p:cNvGrpSpPr/>
          <p:nvPr/>
        </p:nvGrpSpPr>
        <p:grpSpPr>
          <a:xfrm>
            <a:off x="7383068" y="1945389"/>
            <a:ext cx="1540676" cy="632014"/>
            <a:chOff x="10715742" y="4128416"/>
            <a:chExt cx="1540676" cy="632014"/>
          </a:xfrm>
        </p:grpSpPr>
        <p:sp>
          <p:nvSpPr>
            <p:cNvPr id="438" name="Rectangle 437"/>
            <p:cNvSpPr/>
            <p:nvPr/>
          </p:nvSpPr>
          <p:spPr bwMode="auto">
            <a:xfrm>
              <a:off x="11036652" y="4248457"/>
              <a:ext cx="1219766" cy="511973"/>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146304"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r>
                <a:rPr lang="en-US" sz="2000" kern="0" dirty="0" smtClean="0">
                  <a:solidFill>
                    <a:srgbClr val="FFFFFF"/>
                  </a:solidFill>
                  <a:latin typeface="Segoe UI Light"/>
                  <a:ea typeface="Segoe UI" pitchFamily="34" charset="0"/>
                  <a:cs typeface="Segoe UI" pitchFamily="34" charset="0"/>
                </a:rPr>
                <a:t>Real-time </a:t>
              </a:r>
            </a:p>
            <a:p>
              <a:pPr defTabSz="932472" fontAlgn="base">
                <a:lnSpc>
                  <a:spcPct val="90000"/>
                </a:lnSpc>
                <a:spcBef>
                  <a:spcPct val="0"/>
                </a:spcBef>
                <a:spcAft>
                  <a:spcPct val="0"/>
                </a:spcAft>
                <a:defRPr/>
              </a:pPr>
              <a:r>
                <a:rPr lang="en-US" sz="2000" kern="0" dirty="0" smtClean="0">
                  <a:solidFill>
                    <a:srgbClr val="FFFFFF"/>
                  </a:solidFill>
                  <a:latin typeface="Segoe UI Light"/>
                  <a:ea typeface="Segoe UI" pitchFamily="34" charset="0"/>
                  <a:cs typeface="Segoe UI" pitchFamily="34" charset="0"/>
                </a:rPr>
                <a:t>data</a:t>
              </a:r>
            </a:p>
          </p:txBody>
        </p:sp>
        <p:grpSp>
          <p:nvGrpSpPr>
            <p:cNvPr id="439" name="Group 438"/>
            <p:cNvGrpSpPr/>
            <p:nvPr/>
          </p:nvGrpSpPr>
          <p:grpSpPr>
            <a:xfrm>
              <a:off x="10715742" y="4128416"/>
              <a:ext cx="332142" cy="400110"/>
              <a:chOff x="2422281" y="4862585"/>
              <a:chExt cx="488600" cy="588586"/>
            </a:xfrm>
          </p:grpSpPr>
          <p:sp>
            <p:nvSpPr>
              <p:cNvPr id="440" name="Oval 439"/>
              <p:cNvSpPr/>
              <p:nvPr/>
            </p:nvSpPr>
            <p:spPr>
              <a:xfrm>
                <a:off x="2451621" y="4962286"/>
                <a:ext cx="421835" cy="421835"/>
              </a:xfrm>
              <a:prstGeom prst="ellipse">
                <a:avLst/>
              </a:prstGeom>
              <a:solidFill>
                <a:srgbClr val="FFFFFF"/>
              </a:solidFill>
              <a:ln w="28575" cap="flat" cmpd="sng" algn="ctr">
                <a:solidFill>
                  <a:schemeClr val="tx2">
                    <a:lumMod val="10000"/>
                  </a:schemeClr>
                </a:solidFill>
                <a:prstDash val="solid"/>
              </a:ln>
              <a:effectLst/>
            </p:spPr>
            <p:txBody>
              <a:bodyPr rtlCol="0" anchor="ctr"/>
              <a:lstStyle/>
              <a:p>
                <a:pPr algn="ctr" defTabSz="932688">
                  <a:defRPr/>
                </a:pPr>
                <a:endParaRPr lang="en-US" sz="1836" kern="0" smtClean="0">
                  <a:solidFill>
                    <a:srgbClr val="FFFFFF"/>
                  </a:solidFill>
                </a:endParaRPr>
              </a:p>
            </p:txBody>
          </p:sp>
          <p:sp>
            <p:nvSpPr>
              <p:cNvPr id="441" name="TextBox 440"/>
              <p:cNvSpPr txBox="1"/>
              <p:nvPr/>
            </p:nvSpPr>
            <p:spPr>
              <a:xfrm>
                <a:off x="2422281" y="4862585"/>
                <a:ext cx="488600" cy="588586"/>
              </a:xfrm>
              <a:prstGeom prst="rect">
                <a:avLst/>
              </a:prstGeom>
              <a:noFill/>
              <a:ln>
                <a:noFill/>
              </a:ln>
            </p:spPr>
            <p:txBody>
              <a:bodyPr wrap="none" rtlCol="0">
                <a:spAutoFit/>
              </a:bodyPr>
              <a:lstStyle/>
              <a:p>
                <a:pPr defTabSz="932688">
                  <a:defRPr/>
                </a:pPr>
                <a:r>
                  <a:rPr lang="en-US" sz="2000" b="1" kern="0" dirty="0">
                    <a:solidFill>
                      <a:srgbClr val="68217A">
                        <a:lumMod val="25000"/>
                      </a:srgbClr>
                    </a:solidFill>
                  </a:rPr>
                  <a:t>2</a:t>
                </a:r>
              </a:p>
            </p:txBody>
          </p:sp>
        </p:grpSp>
      </p:grpSp>
      <p:grpSp>
        <p:nvGrpSpPr>
          <p:cNvPr id="442" name="Group 441"/>
          <p:cNvGrpSpPr/>
          <p:nvPr/>
        </p:nvGrpSpPr>
        <p:grpSpPr>
          <a:xfrm>
            <a:off x="6122154" y="5565299"/>
            <a:ext cx="2925350" cy="1375708"/>
            <a:chOff x="5845082" y="5557180"/>
            <a:chExt cx="2925350" cy="1375708"/>
          </a:xfrm>
        </p:grpSpPr>
        <p:sp>
          <p:nvSpPr>
            <p:cNvPr id="443" name="Rectangle 442"/>
            <p:cNvSpPr/>
            <p:nvPr/>
          </p:nvSpPr>
          <p:spPr>
            <a:xfrm>
              <a:off x="5985292" y="5557180"/>
              <a:ext cx="2560320" cy="1375708"/>
            </a:xfrm>
            <a:prstGeom prst="rect">
              <a:avLst/>
            </a:prstGeom>
            <a:solidFill>
              <a:srgbClr val="FFFFFF"/>
            </a:solidFill>
            <a:ln w="25400" cap="flat" cmpd="sng" algn="ctr">
              <a:solidFill>
                <a:srgbClr val="0072C6"/>
              </a:solidFill>
              <a:prstDash val="solid"/>
            </a:ln>
            <a:effectLst/>
          </p:spPr>
          <p:txBody>
            <a:bodyPr rtlCol="0" anchor="ctr"/>
            <a:lstStyle/>
            <a:p>
              <a:pPr algn="ctr" defTabSz="932688">
                <a:defRPr/>
              </a:pPr>
              <a:endParaRPr lang="en-US" sz="1836" kern="0" smtClean="0">
                <a:solidFill>
                  <a:srgbClr val="FFFFFF"/>
                </a:solidFill>
              </a:endParaRPr>
            </a:p>
          </p:txBody>
        </p:sp>
        <p:sp>
          <p:nvSpPr>
            <p:cNvPr id="444" name="TextBox 443"/>
            <p:cNvSpPr txBox="1"/>
            <p:nvPr/>
          </p:nvSpPr>
          <p:spPr>
            <a:xfrm>
              <a:off x="5845082" y="5559785"/>
              <a:ext cx="2925350" cy="400110"/>
            </a:xfrm>
            <a:prstGeom prst="rect">
              <a:avLst/>
            </a:prstGeom>
            <a:noFill/>
          </p:spPr>
          <p:txBody>
            <a:bodyPr wrap="square" rtlCol="0">
              <a:spAutoFit/>
            </a:bodyPr>
            <a:lstStyle/>
            <a:p>
              <a:pPr algn="ctr" defTabSz="932688">
                <a:defRPr/>
              </a:pPr>
              <a:r>
                <a:rPr lang="en-US" sz="2000" kern="0" dirty="0" smtClean="0">
                  <a:solidFill>
                    <a:srgbClr val="000000"/>
                  </a:solidFill>
                  <a:latin typeface="Segoe UI Light"/>
                </a:rPr>
                <a:t>Non-Relational Data</a:t>
              </a:r>
            </a:p>
          </p:txBody>
        </p:sp>
        <p:sp>
          <p:nvSpPr>
            <p:cNvPr id="445" name="TextBox 444"/>
            <p:cNvSpPr txBox="1"/>
            <p:nvPr/>
          </p:nvSpPr>
          <p:spPr>
            <a:xfrm>
              <a:off x="6191194" y="6642040"/>
              <a:ext cx="645845" cy="193899"/>
            </a:xfrm>
            <a:prstGeom prst="rect">
              <a:avLst/>
            </a:prstGeom>
            <a:noFill/>
          </p:spPr>
          <p:txBody>
            <a:bodyPr wrap="square" lIns="0" tIns="0" rIns="0" bIns="0" rtlCol="0">
              <a:spAutoFit/>
            </a:bodyPr>
            <a:lstStyle/>
            <a:p>
              <a:pPr defTabSz="932688">
                <a:lnSpc>
                  <a:spcPct val="90000"/>
                </a:lnSpc>
                <a:defRPr/>
              </a:pPr>
              <a:r>
                <a:rPr lang="en-US" sz="1400" kern="0" dirty="0" smtClean="0">
                  <a:ln>
                    <a:solidFill>
                      <a:srgbClr val="FFFFFF">
                        <a:alpha val="0"/>
                      </a:srgbClr>
                    </a:solidFill>
                  </a:ln>
                  <a:gradFill>
                    <a:gsLst>
                      <a:gs pos="0">
                        <a:srgbClr val="505050"/>
                      </a:gs>
                      <a:gs pos="100000">
                        <a:srgbClr val="505050"/>
                      </a:gs>
                    </a:gsLst>
                    <a:lin ang="5400000" scaled="0"/>
                  </a:gradFill>
                </a:rPr>
                <a:t>Devices</a:t>
              </a:r>
            </a:p>
          </p:txBody>
        </p:sp>
        <p:sp>
          <p:nvSpPr>
            <p:cNvPr id="446" name="TextBox 445"/>
            <p:cNvSpPr txBox="1"/>
            <p:nvPr/>
          </p:nvSpPr>
          <p:spPr>
            <a:xfrm>
              <a:off x="6936569" y="6643060"/>
              <a:ext cx="413078" cy="193899"/>
            </a:xfrm>
            <a:prstGeom prst="rect">
              <a:avLst/>
            </a:prstGeom>
            <a:noFill/>
          </p:spPr>
          <p:txBody>
            <a:bodyPr wrap="square" lIns="0" tIns="0" rIns="0" bIns="0" rtlCol="0">
              <a:spAutoFit/>
            </a:bodyPr>
            <a:lstStyle/>
            <a:p>
              <a:pPr defTabSz="932688">
                <a:lnSpc>
                  <a:spcPct val="90000"/>
                </a:lnSpc>
                <a:defRPr/>
              </a:pPr>
              <a:r>
                <a:rPr lang="en-US" sz="1400" kern="0" dirty="0" smtClean="0">
                  <a:ln>
                    <a:solidFill>
                      <a:srgbClr val="FFFFFF">
                        <a:alpha val="0"/>
                      </a:srgbClr>
                    </a:solidFill>
                  </a:ln>
                  <a:gradFill>
                    <a:gsLst>
                      <a:gs pos="0">
                        <a:srgbClr val="505050"/>
                      </a:gs>
                      <a:gs pos="100000">
                        <a:srgbClr val="505050"/>
                      </a:gs>
                    </a:gsLst>
                    <a:lin ang="5400000" scaled="0"/>
                  </a:gradFill>
                </a:rPr>
                <a:t>Web</a:t>
              </a:r>
            </a:p>
          </p:txBody>
        </p:sp>
        <p:sp>
          <p:nvSpPr>
            <p:cNvPr id="447" name="TextBox 446"/>
            <p:cNvSpPr txBox="1"/>
            <p:nvPr/>
          </p:nvSpPr>
          <p:spPr>
            <a:xfrm>
              <a:off x="7382163" y="6642040"/>
              <a:ext cx="627082" cy="193899"/>
            </a:xfrm>
            <a:prstGeom prst="rect">
              <a:avLst/>
            </a:prstGeom>
            <a:noFill/>
          </p:spPr>
          <p:txBody>
            <a:bodyPr wrap="square" lIns="0" tIns="0" rIns="0" bIns="0" rtlCol="0">
              <a:spAutoFit/>
            </a:bodyPr>
            <a:lstStyle/>
            <a:p>
              <a:pPr defTabSz="932688">
                <a:lnSpc>
                  <a:spcPct val="90000"/>
                </a:lnSpc>
                <a:defRPr/>
              </a:pPr>
              <a:r>
                <a:rPr lang="en-US" sz="1400" kern="0" dirty="0" smtClean="0">
                  <a:ln>
                    <a:solidFill>
                      <a:srgbClr val="FFFFFF">
                        <a:alpha val="0"/>
                      </a:srgbClr>
                    </a:solidFill>
                  </a:ln>
                  <a:gradFill>
                    <a:gsLst>
                      <a:gs pos="0">
                        <a:srgbClr val="505050"/>
                      </a:gs>
                      <a:gs pos="100000">
                        <a:srgbClr val="505050"/>
                      </a:gs>
                    </a:gsLst>
                    <a:lin ang="5400000" scaled="0"/>
                  </a:gradFill>
                </a:rPr>
                <a:t>Sensors</a:t>
              </a:r>
            </a:p>
          </p:txBody>
        </p:sp>
        <p:sp>
          <p:nvSpPr>
            <p:cNvPr id="448" name="TextBox 447"/>
            <p:cNvSpPr txBox="1"/>
            <p:nvPr/>
          </p:nvSpPr>
          <p:spPr>
            <a:xfrm>
              <a:off x="8059955" y="6646596"/>
              <a:ext cx="487175" cy="193899"/>
            </a:xfrm>
            <a:prstGeom prst="rect">
              <a:avLst/>
            </a:prstGeom>
            <a:noFill/>
          </p:spPr>
          <p:txBody>
            <a:bodyPr wrap="square" lIns="0" tIns="0" rIns="0" bIns="0" rtlCol="0">
              <a:spAutoFit/>
            </a:bodyPr>
            <a:lstStyle/>
            <a:p>
              <a:pPr defTabSz="932688">
                <a:lnSpc>
                  <a:spcPct val="90000"/>
                </a:lnSpc>
                <a:defRPr/>
              </a:pPr>
              <a:r>
                <a:rPr lang="en-US" sz="1400" kern="0" dirty="0" smtClean="0">
                  <a:ln>
                    <a:solidFill>
                      <a:srgbClr val="FFFFFF">
                        <a:alpha val="0"/>
                      </a:srgbClr>
                    </a:solidFill>
                  </a:ln>
                  <a:gradFill>
                    <a:gsLst>
                      <a:gs pos="0">
                        <a:srgbClr val="505050"/>
                      </a:gs>
                      <a:gs pos="100000">
                        <a:srgbClr val="505050"/>
                      </a:gs>
                    </a:gsLst>
                    <a:lin ang="5400000" scaled="0"/>
                  </a:gradFill>
                </a:rPr>
                <a:t>Social</a:t>
              </a:r>
            </a:p>
          </p:txBody>
        </p:sp>
        <p:grpSp>
          <p:nvGrpSpPr>
            <p:cNvPr id="449" name="Group 448"/>
            <p:cNvGrpSpPr/>
            <p:nvPr/>
          </p:nvGrpSpPr>
          <p:grpSpPr>
            <a:xfrm>
              <a:off x="6188634" y="6149009"/>
              <a:ext cx="645830" cy="382078"/>
              <a:chOff x="2850173" y="4068523"/>
              <a:chExt cx="724052" cy="428355"/>
            </a:xfrm>
          </p:grpSpPr>
          <p:sp>
            <p:nvSpPr>
              <p:cNvPr id="457" name="Freeform 43"/>
              <p:cNvSpPr>
                <a:spLocks noChangeAspect="1" noEditPoints="1"/>
              </p:cNvSpPr>
              <p:nvPr/>
            </p:nvSpPr>
            <p:spPr bwMode="black">
              <a:xfrm>
                <a:off x="2850173" y="4068523"/>
                <a:ext cx="220416" cy="424899"/>
              </a:xfrm>
              <a:custGeom>
                <a:avLst/>
                <a:gdLst>
                  <a:gd name="T0" fmla="*/ 544 w 602"/>
                  <a:gd name="T1" fmla="*/ 95 h 1156"/>
                  <a:gd name="T2" fmla="*/ 119 w 602"/>
                  <a:gd name="T3" fmla="*/ 1068 h 1156"/>
                  <a:gd name="T4" fmla="*/ 112 w 602"/>
                  <a:gd name="T5" fmla="*/ 1048 h 1156"/>
                  <a:gd name="T6" fmla="*/ 288 w 602"/>
                  <a:gd name="T7" fmla="*/ 1050 h 1156"/>
                  <a:gd name="T8" fmla="*/ 296 w 602"/>
                  <a:gd name="T9" fmla="*/ 1053 h 1156"/>
                  <a:gd name="T10" fmla="*/ 291 w 602"/>
                  <a:gd name="T11" fmla="*/ 1071 h 1156"/>
                  <a:gd name="T12" fmla="*/ 290 w 602"/>
                  <a:gd name="T13" fmla="*/ 1072 h 1156"/>
                  <a:gd name="T14" fmla="*/ 290 w 602"/>
                  <a:gd name="T15" fmla="*/ 1072 h 1156"/>
                  <a:gd name="T16" fmla="*/ 276 w 602"/>
                  <a:gd name="T17" fmla="*/ 1069 h 1156"/>
                  <a:gd name="T18" fmla="*/ 271 w 602"/>
                  <a:gd name="T19" fmla="*/ 1071 h 1156"/>
                  <a:gd name="T20" fmla="*/ 275 w 602"/>
                  <a:gd name="T21" fmla="*/ 1052 h 1156"/>
                  <a:gd name="T22" fmla="*/ 285 w 602"/>
                  <a:gd name="T23" fmla="*/ 1050 h 1156"/>
                  <a:gd name="T24" fmla="*/ 298 w 602"/>
                  <a:gd name="T25" fmla="*/ 1055 h 1156"/>
                  <a:gd name="T26" fmla="*/ 315 w 602"/>
                  <a:gd name="T27" fmla="*/ 1058 h 1156"/>
                  <a:gd name="T28" fmla="*/ 319 w 602"/>
                  <a:gd name="T29" fmla="*/ 1057 h 1156"/>
                  <a:gd name="T30" fmla="*/ 320 w 602"/>
                  <a:gd name="T31" fmla="*/ 1057 h 1156"/>
                  <a:gd name="T32" fmla="*/ 314 w 602"/>
                  <a:gd name="T33" fmla="*/ 1075 h 1156"/>
                  <a:gd name="T34" fmla="*/ 301 w 602"/>
                  <a:gd name="T35" fmla="*/ 1077 h 1156"/>
                  <a:gd name="T36" fmla="*/ 292 w 602"/>
                  <a:gd name="T37" fmla="*/ 1073 h 1156"/>
                  <a:gd name="T38" fmla="*/ 298 w 602"/>
                  <a:gd name="T39" fmla="*/ 1055 h 1156"/>
                  <a:gd name="T40" fmla="*/ 298 w 602"/>
                  <a:gd name="T41" fmla="*/ 1055 h 1156"/>
                  <a:gd name="T42" fmla="*/ 298 w 602"/>
                  <a:gd name="T43" fmla="*/ 1055 h 1156"/>
                  <a:gd name="T44" fmla="*/ 305 w 602"/>
                  <a:gd name="T45" fmla="*/ 1034 h 1156"/>
                  <a:gd name="T46" fmla="*/ 318 w 602"/>
                  <a:gd name="T47" fmla="*/ 1037 h 1156"/>
                  <a:gd name="T48" fmla="*/ 325 w 602"/>
                  <a:gd name="T49" fmla="*/ 1035 h 1156"/>
                  <a:gd name="T50" fmla="*/ 326 w 602"/>
                  <a:gd name="T51" fmla="*/ 1035 h 1156"/>
                  <a:gd name="T52" fmla="*/ 314 w 602"/>
                  <a:gd name="T53" fmla="*/ 1056 h 1156"/>
                  <a:gd name="T54" fmla="*/ 299 w 602"/>
                  <a:gd name="T55" fmla="*/ 1052 h 1156"/>
                  <a:gd name="T56" fmla="*/ 299 w 602"/>
                  <a:gd name="T57" fmla="*/ 1052 h 1156"/>
                  <a:gd name="T58" fmla="*/ 304 w 602"/>
                  <a:gd name="T59" fmla="*/ 1034 h 1156"/>
                  <a:gd name="T60" fmla="*/ 292 w 602"/>
                  <a:gd name="T61" fmla="*/ 1028 h 1156"/>
                  <a:gd name="T62" fmla="*/ 302 w 602"/>
                  <a:gd name="T63" fmla="*/ 1032 h 1156"/>
                  <a:gd name="T64" fmla="*/ 302 w 602"/>
                  <a:gd name="T65" fmla="*/ 1032 h 1156"/>
                  <a:gd name="T66" fmla="*/ 297 w 602"/>
                  <a:gd name="T67" fmla="*/ 1050 h 1156"/>
                  <a:gd name="T68" fmla="*/ 297 w 602"/>
                  <a:gd name="T69" fmla="*/ 1050 h 1156"/>
                  <a:gd name="T70" fmla="*/ 296 w 602"/>
                  <a:gd name="T71" fmla="*/ 1050 h 1156"/>
                  <a:gd name="T72" fmla="*/ 296 w 602"/>
                  <a:gd name="T73" fmla="*/ 1050 h 1156"/>
                  <a:gd name="T74" fmla="*/ 296 w 602"/>
                  <a:gd name="T75" fmla="*/ 1050 h 1156"/>
                  <a:gd name="T76" fmla="*/ 277 w 602"/>
                  <a:gd name="T77" fmla="*/ 1049 h 1156"/>
                  <a:gd name="T78" fmla="*/ 277 w 602"/>
                  <a:gd name="T79" fmla="*/ 1049 h 1156"/>
                  <a:gd name="T80" fmla="*/ 277 w 602"/>
                  <a:gd name="T81" fmla="*/ 1049 h 1156"/>
                  <a:gd name="T82" fmla="*/ 276 w 602"/>
                  <a:gd name="T83" fmla="*/ 1049 h 1156"/>
                  <a:gd name="T84" fmla="*/ 281 w 602"/>
                  <a:gd name="T85" fmla="*/ 1032 h 1156"/>
                  <a:gd name="T86" fmla="*/ 287 w 602"/>
                  <a:gd name="T87" fmla="*/ 1029 h 1156"/>
                  <a:gd name="T88" fmla="*/ 467 w 602"/>
                  <a:gd name="T89" fmla="*/ 1059 h 1156"/>
                  <a:gd name="T90" fmla="*/ 478 w 602"/>
                  <a:gd name="T91" fmla="*/ 1064 h 1156"/>
                  <a:gd name="T92" fmla="*/ 466 w 602"/>
                  <a:gd name="T93" fmla="*/ 1048 h 1156"/>
                  <a:gd name="T94" fmla="*/ 602 w 602"/>
                  <a:gd name="T95" fmla="*/ 1116 h 1156"/>
                  <a:gd name="T96" fmla="*/ 0 w 602"/>
                  <a:gd name="T97" fmla="*/ 40 h 1156"/>
                  <a:gd name="T98" fmla="*/ 602 w 602"/>
                  <a:gd name="T99" fmla="*/ 1116 h 1156"/>
                  <a:gd name="T100" fmla="*/ 273 w 602"/>
                  <a:gd name="T101" fmla="*/ 202 h 1156"/>
                  <a:gd name="T102" fmla="*/ 273 w 602"/>
                  <a:gd name="T103" fmla="*/ 911 h 1156"/>
                  <a:gd name="T104" fmla="*/ 462 w 602"/>
                  <a:gd name="T105" fmla="*/ 581 h 1156"/>
                  <a:gd name="T106" fmla="*/ 284 w 602"/>
                  <a:gd name="T107" fmla="*/ 391 h 1156"/>
                  <a:gd name="T108" fmla="*/ 284 w 602"/>
                  <a:gd name="T109" fmla="*/ 391 h 1156"/>
                  <a:gd name="T110" fmla="*/ 273 w 602"/>
                  <a:gd name="T111" fmla="*/ 391 h 1156"/>
                  <a:gd name="T112" fmla="*/ 462 w 602"/>
                  <a:gd name="T113" fmla="*/ 911 h 1156"/>
                  <a:gd name="T114" fmla="*/ 462 w 602"/>
                  <a:gd name="T115" fmla="*/ 379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2" h="1156">
                    <a:moveTo>
                      <a:pt x="54" y="95"/>
                    </a:moveTo>
                    <a:cubicBezTo>
                      <a:pt x="54" y="367"/>
                      <a:pt x="54" y="639"/>
                      <a:pt x="54" y="911"/>
                    </a:cubicBezTo>
                    <a:cubicBezTo>
                      <a:pt x="217" y="911"/>
                      <a:pt x="381" y="911"/>
                      <a:pt x="544" y="911"/>
                    </a:cubicBezTo>
                    <a:cubicBezTo>
                      <a:pt x="544" y="639"/>
                      <a:pt x="544" y="367"/>
                      <a:pt x="544" y="95"/>
                    </a:cubicBezTo>
                    <a:cubicBezTo>
                      <a:pt x="381" y="95"/>
                      <a:pt x="217" y="95"/>
                      <a:pt x="54" y="95"/>
                    </a:cubicBezTo>
                    <a:close/>
                    <a:moveTo>
                      <a:pt x="112" y="1053"/>
                    </a:moveTo>
                    <a:cubicBezTo>
                      <a:pt x="126" y="1068"/>
                      <a:pt x="126" y="1068"/>
                      <a:pt x="126" y="1068"/>
                    </a:cubicBezTo>
                    <a:cubicBezTo>
                      <a:pt x="119" y="1068"/>
                      <a:pt x="119" y="1068"/>
                      <a:pt x="119" y="1068"/>
                    </a:cubicBezTo>
                    <a:cubicBezTo>
                      <a:pt x="103" y="1050"/>
                      <a:pt x="103" y="1050"/>
                      <a:pt x="103" y="1050"/>
                    </a:cubicBezTo>
                    <a:cubicBezTo>
                      <a:pt x="119" y="1034"/>
                      <a:pt x="119" y="1034"/>
                      <a:pt x="119" y="1034"/>
                    </a:cubicBezTo>
                    <a:cubicBezTo>
                      <a:pt x="126" y="1034"/>
                      <a:pt x="126" y="1034"/>
                      <a:pt x="126" y="1034"/>
                    </a:cubicBezTo>
                    <a:cubicBezTo>
                      <a:pt x="112" y="1048"/>
                      <a:pt x="112" y="1048"/>
                      <a:pt x="112" y="1048"/>
                    </a:cubicBezTo>
                    <a:cubicBezTo>
                      <a:pt x="137" y="1048"/>
                      <a:pt x="137" y="1048"/>
                      <a:pt x="137" y="1048"/>
                    </a:cubicBezTo>
                    <a:cubicBezTo>
                      <a:pt x="137" y="1053"/>
                      <a:pt x="137" y="1053"/>
                      <a:pt x="137" y="1053"/>
                    </a:cubicBezTo>
                    <a:lnTo>
                      <a:pt x="112" y="1053"/>
                    </a:lnTo>
                    <a:close/>
                    <a:moveTo>
                      <a:pt x="288" y="1050"/>
                    </a:moveTo>
                    <a:cubicBezTo>
                      <a:pt x="291" y="1050"/>
                      <a:pt x="294" y="1052"/>
                      <a:pt x="296" y="1053"/>
                    </a:cubicBezTo>
                    <a:cubicBezTo>
                      <a:pt x="296" y="1053"/>
                      <a:pt x="296" y="1053"/>
                      <a:pt x="296" y="1053"/>
                    </a:cubicBezTo>
                    <a:cubicBezTo>
                      <a:pt x="296" y="1053"/>
                      <a:pt x="296" y="1053"/>
                      <a:pt x="296" y="1053"/>
                    </a:cubicBezTo>
                    <a:cubicBezTo>
                      <a:pt x="296" y="1053"/>
                      <a:pt x="296" y="1053"/>
                      <a:pt x="296" y="1053"/>
                    </a:cubicBezTo>
                    <a:cubicBezTo>
                      <a:pt x="296" y="1053"/>
                      <a:pt x="296" y="1053"/>
                      <a:pt x="296" y="1053"/>
                    </a:cubicBezTo>
                    <a:cubicBezTo>
                      <a:pt x="296" y="1054"/>
                      <a:pt x="296" y="1054"/>
                      <a:pt x="296" y="1054"/>
                    </a:cubicBezTo>
                    <a:cubicBezTo>
                      <a:pt x="296" y="1054"/>
                      <a:pt x="291" y="1071"/>
                      <a:pt x="291" y="1072"/>
                    </a:cubicBezTo>
                    <a:cubicBezTo>
                      <a:pt x="291" y="1071"/>
                      <a:pt x="291" y="1071"/>
                      <a:pt x="291" y="1071"/>
                    </a:cubicBezTo>
                    <a:cubicBezTo>
                      <a:pt x="291" y="1072"/>
                      <a:pt x="291" y="1072"/>
                      <a:pt x="291"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89" y="1071"/>
                      <a:pt x="288" y="1071"/>
                      <a:pt x="286" y="1070"/>
                    </a:cubicBezTo>
                    <a:cubicBezTo>
                      <a:pt x="285" y="1069"/>
                      <a:pt x="285" y="1069"/>
                      <a:pt x="284" y="1069"/>
                    </a:cubicBezTo>
                    <a:cubicBezTo>
                      <a:pt x="283" y="1069"/>
                      <a:pt x="281" y="1069"/>
                      <a:pt x="280" y="1069"/>
                    </a:cubicBezTo>
                    <a:cubicBezTo>
                      <a:pt x="279" y="1069"/>
                      <a:pt x="278" y="1069"/>
                      <a:pt x="276" y="1069"/>
                    </a:cubicBezTo>
                    <a:cubicBezTo>
                      <a:pt x="274" y="1069"/>
                      <a:pt x="273" y="1070"/>
                      <a:pt x="271" y="1071"/>
                    </a:cubicBezTo>
                    <a:cubicBezTo>
                      <a:pt x="271" y="1071"/>
                      <a:pt x="271" y="1071"/>
                      <a:pt x="271" y="1071"/>
                    </a:cubicBezTo>
                    <a:cubicBezTo>
                      <a:pt x="271" y="1071"/>
                      <a:pt x="271" y="1071"/>
                      <a:pt x="271" y="1071"/>
                    </a:cubicBezTo>
                    <a:cubicBezTo>
                      <a:pt x="271" y="1071"/>
                      <a:pt x="271" y="1071"/>
                      <a:pt x="271" y="1071"/>
                    </a:cubicBezTo>
                    <a:cubicBezTo>
                      <a:pt x="270" y="1070"/>
                      <a:pt x="270" y="1070"/>
                      <a:pt x="270" y="1070"/>
                    </a:cubicBezTo>
                    <a:cubicBezTo>
                      <a:pt x="270" y="1070"/>
                      <a:pt x="270" y="1070"/>
                      <a:pt x="270" y="1070"/>
                    </a:cubicBezTo>
                    <a:cubicBezTo>
                      <a:pt x="275" y="1052"/>
                      <a:pt x="275" y="1052"/>
                      <a:pt x="275" y="1052"/>
                    </a:cubicBezTo>
                    <a:cubicBezTo>
                      <a:pt x="275" y="1052"/>
                      <a:pt x="275" y="1052"/>
                      <a:pt x="275" y="1052"/>
                    </a:cubicBezTo>
                    <a:cubicBezTo>
                      <a:pt x="275" y="1052"/>
                      <a:pt x="275" y="1052"/>
                      <a:pt x="275" y="1052"/>
                    </a:cubicBezTo>
                    <a:cubicBezTo>
                      <a:pt x="277" y="1051"/>
                      <a:pt x="278" y="1051"/>
                      <a:pt x="279" y="1051"/>
                    </a:cubicBezTo>
                    <a:cubicBezTo>
                      <a:pt x="280" y="1050"/>
                      <a:pt x="281" y="1050"/>
                      <a:pt x="282" y="1050"/>
                    </a:cubicBezTo>
                    <a:cubicBezTo>
                      <a:pt x="283" y="1050"/>
                      <a:pt x="284" y="1050"/>
                      <a:pt x="285" y="1050"/>
                    </a:cubicBezTo>
                    <a:cubicBezTo>
                      <a:pt x="286" y="1050"/>
                      <a:pt x="287" y="1050"/>
                      <a:pt x="288" y="1050"/>
                    </a:cubicBezTo>
                    <a:close/>
                    <a:moveTo>
                      <a:pt x="298" y="1055"/>
                    </a:moveTo>
                    <a:cubicBezTo>
                      <a:pt x="298" y="1055"/>
                      <a:pt x="298" y="1055"/>
                      <a:pt x="298" y="1055"/>
                    </a:cubicBezTo>
                    <a:cubicBezTo>
                      <a:pt x="298" y="1055"/>
                      <a:pt x="298" y="1055"/>
                      <a:pt x="298" y="1055"/>
                    </a:cubicBezTo>
                    <a:cubicBezTo>
                      <a:pt x="300" y="1056"/>
                      <a:pt x="301" y="1056"/>
                      <a:pt x="302" y="1057"/>
                    </a:cubicBezTo>
                    <a:cubicBezTo>
                      <a:pt x="303" y="1058"/>
                      <a:pt x="305" y="1058"/>
                      <a:pt x="306" y="1058"/>
                    </a:cubicBezTo>
                    <a:cubicBezTo>
                      <a:pt x="308" y="1058"/>
                      <a:pt x="310" y="1058"/>
                      <a:pt x="312" y="1058"/>
                    </a:cubicBezTo>
                    <a:cubicBezTo>
                      <a:pt x="313" y="1058"/>
                      <a:pt x="314" y="1058"/>
                      <a:pt x="315" y="1058"/>
                    </a:cubicBezTo>
                    <a:cubicBezTo>
                      <a:pt x="316" y="1057"/>
                      <a:pt x="317" y="1057"/>
                      <a:pt x="319" y="1056"/>
                    </a:cubicBezTo>
                    <a:cubicBezTo>
                      <a:pt x="319" y="1056"/>
                      <a:pt x="319" y="1057"/>
                      <a:pt x="319" y="1057"/>
                    </a:cubicBezTo>
                    <a:cubicBezTo>
                      <a:pt x="319" y="1057"/>
                      <a:pt x="319" y="1057"/>
                      <a:pt x="319" y="1057"/>
                    </a:cubicBezTo>
                    <a:cubicBezTo>
                      <a:pt x="319" y="1057"/>
                      <a:pt x="319" y="1057"/>
                      <a:pt x="319" y="1057"/>
                    </a:cubicBezTo>
                    <a:cubicBezTo>
                      <a:pt x="319" y="1057"/>
                      <a:pt x="319" y="1057"/>
                      <a:pt x="319" y="1057"/>
                    </a:cubicBezTo>
                    <a:cubicBezTo>
                      <a:pt x="319" y="1057"/>
                      <a:pt x="320" y="1057"/>
                      <a:pt x="320" y="1057"/>
                    </a:cubicBezTo>
                    <a:cubicBezTo>
                      <a:pt x="320" y="1057"/>
                      <a:pt x="320" y="1057"/>
                      <a:pt x="320" y="1057"/>
                    </a:cubicBezTo>
                    <a:cubicBezTo>
                      <a:pt x="320" y="1057"/>
                      <a:pt x="320" y="1057"/>
                      <a:pt x="320" y="1057"/>
                    </a:cubicBezTo>
                    <a:cubicBezTo>
                      <a:pt x="320" y="1057"/>
                      <a:pt x="320" y="1057"/>
                      <a:pt x="320" y="1057"/>
                    </a:cubicBezTo>
                    <a:cubicBezTo>
                      <a:pt x="320" y="1057"/>
                      <a:pt x="315" y="1075"/>
                      <a:pt x="315" y="1075"/>
                    </a:cubicBezTo>
                    <a:cubicBezTo>
                      <a:pt x="314" y="1075"/>
                      <a:pt x="314" y="1075"/>
                      <a:pt x="314" y="1075"/>
                    </a:cubicBezTo>
                    <a:cubicBezTo>
                      <a:pt x="314" y="1075"/>
                      <a:pt x="314" y="1075"/>
                      <a:pt x="314" y="1075"/>
                    </a:cubicBezTo>
                    <a:cubicBezTo>
                      <a:pt x="313" y="1076"/>
                      <a:pt x="312" y="1076"/>
                      <a:pt x="311" y="1076"/>
                    </a:cubicBezTo>
                    <a:cubicBezTo>
                      <a:pt x="309" y="1077"/>
                      <a:pt x="308" y="1077"/>
                      <a:pt x="307" y="1077"/>
                    </a:cubicBezTo>
                    <a:cubicBezTo>
                      <a:pt x="306" y="1077"/>
                      <a:pt x="305" y="1077"/>
                      <a:pt x="304" y="1077"/>
                    </a:cubicBezTo>
                    <a:cubicBezTo>
                      <a:pt x="303" y="1077"/>
                      <a:pt x="302" y="1077"/>
                      <a:pt x="301" y="1077"/>
                    </a:cubicBezTo>
                    <a:cubicBezTo>
                      <a:pt x="300" y="1077"/>
                      <a:pt x="300" y="1077"/>
                      <a:pt x="299" y="1077"/>
                    </a:cubicBezTo>
                    <a:cubicBezTo>
                      <a:pt x="298" y="1076"/>
                      <a:pt x="297" y="1076"/>
                      <a:pt x="297" y="1076"/>
                    </a:cubicBezTo>
                    <a:cubicBezTo>
                      <a:pt x="295" y="1075"/>
                      <a:pt x="294" y="1075"/>
                      <a:pt x="293" y="1074"/>
                    </a:cubicBezTo>
                    <a:cubicBezTo>
                      <a:pt x="293" y="1074"/>
                      <a:pt x="292" y="1073"/>
                      <a:pt x="292" y="1073"/>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lose/>
                    <a:moveTo>
                      <a:pt x="305" y="1034"/>
                    </a:moveTo>
                    <a:cubicBezTo>
                      <a:pt x="306" y="1034"/>
                      <a:pt x="307" y="1035"/>
                      <a:pt x="308" y="1036"/>
                    </a:cubicBezTo>
                    <a:cubicBezTo>
                      <a:pt x="310" y="1036"/>
                      <a:pt x="311" y="1037"/>
                      <a:pt x="313" y="1037"/>
                    </a:cubicBezTo>
                    <a:cubicBezTo>
                      <a:pt x="313" y="1037"/>
                      <a:pt x="314" y="1037"/>
                      <a:pt x="315" y="1037"/>
                    </a:cubicBezTo>
                    <a:cubicBezTo>
                      <a:pt x="316" y="1037"/>
                      <a:pt x="317" y="1037"/>
                      <a:pt x="318" y="1037"/>
                    </a:cubicBezTo>
                    <a:cubicBezTo>
                      <a:pt x="319" y="1037"/>
                      <a:pt x="320" y="1036"/>
                      <a:pt x="321" y="1036"/>
                    </a:cubicBezTo>
                    <a:cubicBezTo>
                      <a:pt x="322" y="1036"/>
                      <a:pt x="324" y="1035"/>
                      <a:pt x="325" y="1035"/>
                    </a:cubicBezTo>
                    <a:cubicBezTo>
                      <a:pt x="325" y="1035"/>
                      <a:pt x="325" y="1035"/>
                      <a:pt x="325" y="1035"/>
                    </a:cubicBezTo>
                    <a:cubicBezTo>
                      <a:pt x="325" y="1035"/>
                      <a:pt x="325" y="1035"/>
                      <a:pt x="325" y="1035"/>
                    </a:cubicBezTo>
                    <a:cubicBezTo>
                      <a:pt x="325" y="1035"/>
                      <a:pt x="325" y="1035"/>
                      <a:pt x="325" y="1035"/>
                    </a:cubicBezTo>
                    <a:cubicBezTo>
                      <a:pt x="325" y="1035"/>
                      <a:pt x="326" y="1035"/>
                      <a:pt x="326" y="1035"/>
                    </a:cubicBezTo>
                    <a:cubicBezTo>
                      <a:pt x="326" y="1035"/>
                      <a:pt x="326" y="1035"/>
                      <a:pt x="326" y="1035"/>
                    </a:cubicBezTo>
                    <a:cubicBezTo>
                      <a:pt x="326" y="1035"/>
                      <a:pt x="326" y="1035"/>
                      <a:pt x="326" y="1035"/>
                    </a:cubicBezTo>
                    <a:cubicBezTo>
                      <a:pt x="326" y="1035"/>
                      <a:pt x="321" y="1054"/>
                      <a:pt x="321" y="1054"/>
                    </a:cubicBezTo>
                    <a:cubicBezTo>
                      <a:pt x="321" y="1054"/>
                      <a:pt x="320" y="1054"/>
                      <a:pt x="320" y="1054"/>
                    </a:cubicBezTo>
                    <a:cubicBezTo>
                      <a:pt x="320" y="1054"/>
                      <a:pt x="320" y="1054"/>
                      <a:pt x="320" y="1054"/>
                    </a:cubicBezTo>
                    <a:cubicBezTo>
                      <a:pt x="318" y="1055"/>
                      <a:pt x="316" y="1055"/>
                      <a:pt x="314" y="1056"/>
                    </a:cubicBezTo>
                    <a:cubicBezTo>
                      <a:pt x="313" y="1056"/>
                      <a:pt x="311" y="1056"/>
                      <a:pt x="310" y="1056"/>
                    </a:cubicBezTo>
                    <a:cubicBezTo>
                      <a:pt x="308" y="1056"/>
                      <a:pt x="307" y="1056"/>
                      <a:pt x="306" y="1056"/>
                    </a:cubicBezTo>
                    <a:cubicBezTo>
                      <a:pt x="304" y="1055"/>
                      <a:pt x="302" y="1054"/>
                      <a:pt x="300" y="1053"/>
                    </a:cubicBezTo>
                    <a:cubicBezTo>
                      <a:pt x="300" y="1053"/>
                      <a:pt x="299" y="1053"/>
                      <a:pt x="299" y="1052"/>
                    </a:cubicBezTo>
                    <a:cubicBezTo>
                      <a:pt x="299" y="1052"/>
                      <a:pt x="299" y="1052"/>
                      <a:pt x="299" y="1052"/>
                    </a:cubicBezTo>
                    <a:cubicBezTo>
                      <a:pt x="299" y="1052"/>
                      <a:pt x="299" y="1052"/>
                      <a:pt x="299" y="1052"/>
                    </a:cubicBezTo>
                    <a:cubicBezTo>
                      <a:pt x="299" y="1052"/>
                      <a:pt x="299" y="1052"/>
                      <a:pt x="299" y="1052"/>
                    </a:cubicBezTo>
                    <a:cubicBezTo>
                      <a:pt x="299" y="1052"/>
                      <a:pt x="299" y="1052"/>
                      <a:pt x="299" y="1052"/>
                    </a:cubicBezTo>
                    <a:cubicBezTo>
                      <a:pt x="299" y="1052"/>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3"/>
                      <a:pt x="304" y="1033"/>
                      <a:pt x="305" y="1034"/>
                    </a:cubicBezTo>
                    <a:close/>
                    <a:moveTo>
                      <a:pt x="292" y="1028"/>
                    </a:moveTo>
                    <a:cubicBezTo>
                      <a:pt x="295" y="1028"/>
                      <a:pt x="297" y="1029"/>
                      <a:pt x="299" y="1030"/>
                    </a:cubicBezTo>
                    <a:cubicBezTo>
                      <a:pt x="299" y="1030"/>
                      <a:pt x="299" y="1030"/>
                      <a:pt x="299" y="1030"/>
                    </a:cubicBezTo>
                    <a:cubicBezTo>
                      <a:pt x="300" y="1030"/>
                      <a:pt x="301" y="1031"/>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3"/>
                      <a:pt x="302" y="1033"/>
                      <a:pt x="302" y="1033"/>
                    </a:cubicBezTo>
                    <a:cubicBezTo>
                      <a:pt x="300" y="1039"/>
                      <a:pt x="300" y="1039"/>
                      <a:pt x="300" y="1039"/>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5" y="1049"/>
                      <a:pt x="294" y="1049"/>
                      <a:pt x="292" y="1048"/>
                    </a:cubicBezTo>
                    <a:cubicBezTo>
                      <a:pt x="291" y="1048"/>
                      <a:pt x="290" y="1047"/>
                      <a:pt x="288" y="1047"/>
                    </a:cubicBezTo>
                    <a:cubicBezTo>
                      <a:pt x="285" y="1047"/>
                      <a:pt x="281" y="1047"/>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81" y="1032"/>
                      <a:pt x="281" y="1032"/>
                      <a:pt x="281" y="1032"/>
                    </a:cubicBezTo>
                    <a:cubicBezTo>
                      <a:pt x="281" y="1031"/>
                      <a:pt x="281" y="1031"/>
                      <a:pt x="281" y="1031"/>
                    </a:cubicBezTo>
                    <a:cubicBezTo>
                      <a:pt x="281" y="1030"/>
                      <a:pt x="282" y="1030"/>
                      <a:pt x="282" y="1030"/>
                    </a:cubicBezTo>
                    <a:cubicBezTo>
                      <a:pt x="282" y="1030"/>
                      <a:pt x="282" y="1030"/>
                      <a:pt x="282" y="1030"/>
                    </a:cubicBezTo>
                    <a:cubicBezTo>
                      <a:pt x="284" y="1030"/>
                      <a:pt x="286" y="1029"/>
                      <a:pt x="287" y="1029"/>
                    </a:cubicBezTo>
                    <a:cubicBezTo>
                      <a:pt x="289" y="1028"/>
                      <a:pt x="291" y="1028"/>
                      <a:pt x="292" y="1028"/>
                    </a:cubicBezTo>
                    <a:close/>
                    <a:moveTo>
                      <a:pt x="478" y="1033"/>
                    </a:moveTo>
                    <a:cubicBezTo>
                      <a:pt x="469" y="1033"/>
                      <a:pt x="462" y="1040"/>
                      <a:pt x="462" y="1048"/>
                    </a:cubicBezTo>
                    <a:cubicBezTo>
                      <a:pt x="462" y="1052"/>
                      <a:pt x="464" y="1056"/>
                      <a:pt x="467" y="1059"/>
                    </a:cubicBezTo>
                    <a:cubicBezTo>
                      <a:pt x="460" y="1068"/>
                      <a:pt x="460" y="1068"/>
                      <a:pt x="460" y="1068"/>
                    </a:cubicBezTo>
                    <a:cubicBezTo>
                      <a:pt x="463" y="1070"/>
                      <a:pt x="463" y="1070"/>
                      <a:pt x="463" y="1070"/>
                    </a:cubicBezTo>
                    <a:cubicBezTo>
                      <a:pt x="470" y="1061"/>
                      <a:pt x="470" y="1061"/>
                      <a:pt x="470" y="1061"/>
                    </a:cubicBezTo>
                    <a:cubicBezTo>
                      <a:pt x="472" y="1063"/>
                      <a:pt x="475" y="1064"/>
                      <a:pt x="478" y="1064"/>
                    </a:cubicBezTo>
                    <a:cubicBezTo>
                      <a:pt x="486" y="1064"/>
                      <a:pt x="493" y="1057"/>
                      <a:pt x="493" y="1048"/>
                    </a:cubicBezTo>
                    <a:cubicBezTo>
                      <a:pt x="493" y="1040"/>
                      <a:pt x="486" y="1033"/>
                      <a:pt x="478" y="1033"/>
                    </a:cubicBezTo>
                    <a:close/>
                    <a:moveTo>
                      <a:pt x="478" y="1060"/>
                    </a:moveTo>
                    <a:cubicBezTo>
                      <a:pt x="471" y="1060"/>
                      <a:pt x="466" y="1055"/>
                      <a:pt x="466" y="1048"/>
                    </a:cubicBezTo>
                    <a:cubicBezTo>
                      <a:pt x="466" y="1042"/>
                      <a:pt x="471" y="1037"/>
                      <a:pt x="478" y="1037"/>
                    </a:cubicBezTo>
                    <a:cubicBezTo>
                      <a:pt x="484" y="1037"/>
                      <a:pt x="489" y="1042"/>
                      <a:pt x="489" y="1048"/>
                    </a:cubicBezTo>
                    <a:cubicBezTo>
                      <a:pt x="489" y="1055"/>
                      <a:pt x="484" y="1060"/>
                      <a:pt x="478" y="1060"/>
                    </a:cubicBezTo>
                    <a:close/>
                    <a:moveTo>
                      <a:pt x="602" y="1116"/>
                    </a:moveTo>
                    <a:cubicBezTo>
                      <a:pt x="602" y="1139"/>
                      <a:pt x="584" y="1156"/>
                      <a:pt x="562" y="1156"/>
                    </a:cubicBezTo>
                    <a:cubicBezTo>
                      <a:pt x="40" y="1156"/>
                      <a:pt x="40" y="1156"/>
                      <a:pt x="40" y="1156"/>
                    </a:cubicBezTo>
                    <a:cubicBezTo>
                      <a:pt x="18" y="1156"/>
                      <a:pt x="0" y="1139"/>
                      <a:pt x="0" y="1116"/>
                    </a:cubicBezTo>
                    <a:cubicBezTo>
                      <a:pt x="0" y="40"/>
                      <a:pt x="0" y="40"/>
                      <a:pt x="0" y="40"/>
                    </a:cubicBezTo>
                    <a:cubicBezTo>
                      <a:pt x="0" y="18"/>
                      <a:pt x="18" y="0"/>
                      <a:pt x="40" y="0"/>
                    </a:cubicBezTo>
                    <a:cubicBezTo>
                      <a:pt x="562" y="0"/>
                      <a:pt x="562" y="0"/>
                      <a:pt x="562" y="0"/>
                    </a:cubicBezTo>
                    <a:cubicBezTo>
                      <a:pt x="584" y="0"/>
                      <a:pt x="602" y="18"/>
                      <a:pt x="602" y="40"/>
                    </a:cubicBezTo>
                    <a:lnTo>
                      <a:pt x="602" y="1116"/>
                    </a:lnTo>
                    <a:close/>
                    <a:moveTo>
                      <a:pt x="273" y="379"/>
                    </a:moveTo>
                    <a:cubicBezTo>
                      <a:pt x="95" y="379"/>
                      <a:pt x="95" y="379"/>
                      <a:pt x="95" y="379"/>
                    </a:cubicBezTo>
                    <a:cubicBezTo>
                      <a:pt x="95" y="202"/>
                      <a:pt x="95" y="202"/>
                      <a:pt x="95" y="202"/>
                    </a:cubicBezTo>
                    <a:cubicBezTo>
                      <a:pt x="273" y="202"/>
                      <a:pt x="273" y="202"/>
                      <a:pt x="273" y="202"/>
                    </a:cubicBezTo>
                    <a:lnTo>
                      <a:pt x="273" y="379"/>
                    </a:lnTo>
                    <a:close/>
                    <a:moveTo>
                      <a:pt x="95" y="769"/>
                    </a:moveTo>
                    <a:cubicBezTo>
                      <a:pt x="273" y="769"/>
                      <a:pt x="273" y="769"/>
                      <a:pt x="273" y="769"/>
                    </a:cubicBezTo>
                    <a:cubicBezTo>
                      <a:pt x="273" y="911"/>
                      <a:pt x="273" y="911"/>
                      <a:pt x="273" y="911"/>
                    </a:cubicBezTo>
                    <a:cubicBezTo>
                      <a:pt x="95" y="911"/>
                      <a:pt x="95" y="911"/>
                      <a:pt x="95" y="911"/>
                    </a:cubicBezTo>
                    <a:lnTo>
                      <a:pt x="95" y="769"/>
                    </a:lnTo>
                    <a:close/>
                    <a:moveTo>
                      <a:pt x="95" y="581"/>
                    </a:moveTo>
                    <a:cubicBezTo>
                      <a:pt x="462" y="581"/>
                      <a:pt x="462" y="581"/>
                      <a:pt x="462" y="581"/>
                    </a:cubicBezTo>
                    <a:cubicBezTo>
                      <a:pt x="462" y="758"/>
                      <a:pt x="462" y="758"/>
                      <a:pt x="462" y="758"/>
                    </a:cubicBezTo>
                    <a:cubicBezTo>
                      <a:pt x="95" y="758"/>
                      <a:pt x="95" y="758"/>
                      <a:pt x="95" y="758"/>
                    </a:cubicBezTo>
                    <a:lnTo>
                      <a:pt x="95" y="581"/>
                    </a:lnTo>
                    <a:close/>
                    <a:moveTo>
                      <a:pt x="284" y="391"/>
                    </a:moveTo>
                    <a:cubicBezTo>
                      <a:pt x="462" y="391"/>
                      <a:pt x="462" y="391"/>
                      <a:pt x="462" y="391"/>
                    </a:cubicBezTo>
                    <a:cubicBezTo>
                      <a:pt x="462" y="568"/>
                      <a:pt x="462" y="568"/>
                      <a:pt x="462" y="568"/>
                    </a:cubicBezTo>
                    <a:cubicBezTo>
                      <a:pt x="284" y="568"/>
                      <a:pt x="284" y="568"/>
                      <a:pt x="284" y="568"/>
                    </a:cubicBezTo>
                    <a:lnTo>
                      <a:pt x="284" y="391"/>
                    </a:lnTo>
                    <a:close/>
                    <a:moveTo>
                      <a:pt x="273" y="568"/>
                    </a:moveTo>
                    <a:cubicBezTo>
                      <a:pt x="95" y="568"/>
                      <a:pt x="95" y="568"/>
                      <a:pt x="95" y="568"/>
                    </a:cubicBezTo>
                    <a:cubicBezTo>
                      <a:pt x="95" y="391"/>
                      <a:pt x="95" y="391"/>
                      <a:pt x="95" y="391"/>
                    </a:cubicBezTo>
                    <a:cubicBezTo>
                      <a:pt x="273" y="391"/>
                      <a:pt x="273" y="391"/>
                      <a:pt x="273" y="391"/>
                    </a:cubicBezTo>
                    <a:lnTo>
                      <a:pt x="273" y="568"/>
                    </a:lnTo>
                    <a:close/>
                    <a:moveTo>
                      <a:pt x="284" y="769"/>
                    </a:moveTo>
                    <a:cubicBezTo>
                      <a:pt x="462" y="769"/>
                      <a:pt x="462" y="769"/>
                      <a:pt x="462" y="769"/>
                    </a:cubicBezTo>
                    <a:cubicBezTo>
                      <a:pt x="462" y="911"/>
                      <a:pt x="462" y="911"/>
                      <a:pt x="462" y="911"/>
                    </a:cubicBezTo>
                    <a:cubicBezTo>
                      <a:pt x="284" y="911"/>
                      <a:pt x="284" y="911"/>
                      <a:pt x="284" y="911"/>
                    </a:cubicBezTo>
                    <a:lnTo>
                      <a:pt x="284" y="769"/>
                    </a:lnTo>
                    <a:close/>
                    <a:moveTo>
                      <a:pt x="462" y="202"/>
                    </a:moveTo>
                    <a:cubicBezTo>
                      <a:pt x="462" y="379"/>
                      <a:pt x="462" y="379"/>
                      <a:pt x="462" y="379"/>
                    </a:cubicBezTo>
                    <a:cubicBezTo>
                      <a:pt x="284" y="379"/>
                      <a:pt x="284" y="379"/>
                      <a:pt x="284" y="379"/>
                    </a:cubicBezTo>
                    <a:cubicBezTo>
                      <a:pt x="284" y="202"/>
                      <a:pt x="284" y="202"/>
                      <a:pt x="284" y="202"/>
                    </a:cubicBezTo>
                    <a:lnTo>
                      <a:pt x="462" y="202"/>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defTabSz="932688">
                  <a:defRPr/>
                </a:pPr>
                <a:endParaRPr lang="en-US" sz="1836" kern="0" smtClean="0">
                  <a:solidFill>
                    <a:srgbClr val="000000"/>
                  </a:solidFill>
                </a:endParaRPr>
              </a:p>
            </p:txBody>
          </p:sp>
          <p:grpSp>
            <p:nvGrpSpPr>
              <p:cNvPr id="458" name="Group 457"/>
              <p:cNvGrpSpPr/>
              <p:nvPr/>
            </p:nvGrpSpPr>
            <p:grpSpPr>
              <a:xfrm>
                <a:off x="3113588" y="4171950"/>
                <a:ext cx="460637" cy="324928"/>
                <a:chOff x="6432941" y="4098201"/>
                <a:chExt cx="709176" cy="500244"/>
              </a:xfrm>
            </p:grpSpPr>
            <p:sp>
              <p:nvSpPr>
                <p:cNvPr id="459" name="Rounded Rectangle 6"/>
                <p:cNvSpPr>
                  <a:spLocks noChangeAspect="1"/>
                </p:cNvSpPr>
                <p:nvPr/>
              </p:nvSpPr>
              <p:spPr bwMode="black">
                <a:xfrm rot="16200000">
                  <a:off x="6537407" y="3993735"/>
                  <a:ext cx="500244" cy="709176"/>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505050"/>
                </a:solidFill>
                <a:ln w="25400" cap="flat" cmpd="sng" algn="ctr">
                  <a:noFill/>
                  <a:prstDash val="solid"/>
                  <a:headEnd type="none" w="med" len="med"/>
                  <a:tailEnd type="none" w="med" len="med"/>
                </a:ln>
                <a:effectLst/>
              </p:spPr>
              <p:txBody>
                <a:bodyPr vert="horz" wrap="square" lIns="82302" tIns="41151" rIns="82302" bIns="41151" numCol="1" rtlCol="0" anchor="ctr" anchorCtr="0" compatLnSpc="1">
                  <a:prstTxWarp prst="textNoShape">
                    <a:avLst/>
                  </a:prstTxWarp>
                </a:bodyPr>
                <a:lstStyle/>
                <a:p>
                  <a:pPr defTabSz="740740">
                    <a:defRPr/>
                  </a:pPr>
                  <a:endParaRPr lang="en-US" sz="1836" kern="0" spc="-122" dirty="0" smtClean="0">
                    <a:solidFill>
                      <a:srgbClr val="000000">
                        <a:lumMod val="50000"/>
                      </a:srgbClr>
                    </a:solidFill>
                    <a:latin typeface="Segoe Light" pitchFamily="34" charset="0"/>
                  </a:endParaRPr>
                </a:p>
              </p:txBody>
            </p:sp>
            <p:sp>
              <p:nvSpPr>
                <p:cNvPr id="460" name="Freeform 6"/>
                <p:cNvSpPr>
                  <a:spLocks noEditPoints="1"/>
                </p:cNvSpPr>
                <p:nvPr/>
              </p:nvSpPr>
              <p:spPr bwMode="auto">
                <a:xfrm rot="5400000">
                  <a:off x="6590383" y="4115019"/>
                  <a:ext cx="329607" cy="503240"/>
                </a:xfrm>
                <a:custGeom>
                  <a:avLst/>
                  <a:gdLst>
                    <a:gd name="T0" fmla="*/ 448 w 448"/>
                    <a:gd name="T1" fmla="*/ 0 h 684"/>
                    <a:gd name="T2" fmla="*/ 448 w 448"/>
                    <a:gd name="T3" fmla="*/ 207 h 684"/>
                    <a:gd name="T4" fmla="*/ 241 w 448"/>
                    <a:gd name="T5" fmla="*/ 207 h 684"/>
                    <a:gd name="T6" fmla="*/ 241 w 448"/>
                    <a:gd name="T7" fmla="*/ 0 h 684"/>
                    <a:gd name="T8" fmla="*/ 448 w 448"/>
                    <a:gd name="T9" fmla="*/ 0 h 684"/>
                    <a:gd name="T10" fmla="*/ 241 w 448"/>
                    <a:gd name="T11" fmla="*/ 238 h 684"/>
                    <a:gd name="T12" fmla="*/ 241 w 448"/>
                    <a:gd name="T13" fmla="*/ 446 h 684"/>
                    <a:gd name="T14" fmla="*/ 448 w 448"/>
                    <a:gd name="T15" fmla="*/ 446 h 684"/>
                    <a:gd name="T16" fmla="*/ 448 w 448"/>
                    <a:gd name="T17" fmla="*/ 238 h 684"/>
                    <a:gd name="T18" fmla="*/ 241 w 448"/>
                    <a:gd name="T19" fmla="*/ 238 h 684"/>
                    <a:gd name="T20" fmla="*/ 0 w 448"/>
                    <a:gd name="T21" fmla="*/ 0 h 684"/>
                    <a:gd name="T22" fmla="*/ 0 w 448"/>
                    <a:gd name="T23" fmla="*/ 207 h 684"/>
                    <a:gd name="T24" fmla="*/ 210 w 448"/>
                    <a:gd name="T25" fmla="*/ 207 h 684"/>
                    <a:gd name="T26" fmla="*/ 210 w 448"/>
                    <a:gd name="T27" fmla="*/ 0 h 684"/>
                    <a:gd name="T28" fmla="*/ 0 w 448"/>
                    <a:gd name="T29" fmla="*/ 0 h 684"/>
                    <a:gd name="T30" fmla="*/ 0 w 448"/>
                    <a:gd name="T31" fmla="*/ 238 h 684"/>
                    <a:gd name="T32" fmla="*/ 0 w 448"/>
                    <a:gd name="T33" fmla="*/ 446 h 684"/>
                    <a:gd name="T34" fmla="*/ 210 w 448"/>
                    <a:gd name="T35" fmla="*/ 446 h 684"/>
                    <a:gd name="T36" fmla="*/ 210 w 448"/>
                    <a:gd name="T37" fmla="*/ 238 h 684"/>
                    <a:gd name="T38" fmla="*/ 0 w 448"/>
                    <a:gd name="T39" fmla="*/ 238 h 684"/>
                    <a:gd name="T40" fmla="*/ 0 w 448"/>
                    <a:gd name="T41" fmla="*/ 477 h 684"/>
                    <a:gd name="T42" fmla="*/ 0 w 448"/>
                    <a:gd name="T43" fmla="*/ 684 h 684"/>
                    <a:gd name="T44" fmla="*/ 448 w 448"/>
                    <a:gd name="T45" fmla="*/ 684 h 684"/>
                    <a:gd name="T46" fmla="*/ 448 w 448"/>
                    <a:gd name="T47" fmla="*/ 477 h 684"/>
                    <a:gd name="T48" fmla="*/ 0 w 448"/>
                    <a:gd name="T49" fmla="*/ 47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684">
                      <a:moveTo>
                        <a:pt x="448" y="0"/>
                      </a:moveTo>
                      <a:lnTo>
                        <a:pt x="448" y="207"/>
                      </a:lnTo>
                      <a:lnTo>
                        <a:pt x="241" y="207"/>
                      </a:lnTo>
                      <a:lnTo>
                        <a:pt x="241" y="0"/>
                      </a:lnTo>
                      <a:lnTo>
                        <a:pt x="448" y="0"/>
                      </a:lnTo>
                      <a:close/>
                      <a:moveTo>
                        <a:pt x="241" y="238"/>
                      </a:moveTo>
                      <a:lnTo>
                        <a:pt x="241" y="446"/>
                      </a:lnTo>
                      <a:lnTo>
                        <a:pt x="448" y="446"/>
                      </a:lnTo>
                      <a:lnTo>
                        <a:pt x="448" y="238"/>
                      </a:lnTo>
                      <a:lnTo>
                        <a:pt x="241" y="238"/>
                      </a:lnTo>
                      <a:close/>
                      <a:moveTo>
                        <a:pt x="0" y="0"/>
                      </a:moveTo>
                      <a:lnTo>
                        <a:pt x="0" y="207"/>
                      </a:lnTo>
                      <a:lnTo>
                        <a:pt x="210" y="207"/>
                      </a:lnTo>
                      <a:lnTo>
                        <a:pt x="210" y="0"/>
                      </a:lnTo>
                      <a:lnTo>
                        <a:pt x="0" y="0"/>
                      </a:lnTo>
                      <a:close/>
                      <a:moveTo>
                        <a:pt x="0" y="238"/>
                      </a:moveTo>
                      <a:lnTo>
                        <a:pt x="0" y="446"/>
                      </a:lnTo>
                      <a:lnTo>
                        <a:pt x="210" y="446"/>
                      </a:lnTo>
                      <a:lnTo>
                        <a:pt x="210" y="238"/>
                      </a:lnTo>
                      <a:lnTo>
                        <a:pt x="0" y="238"/>
                      </a:lnTo>
                      <a:close/>
                      <a:moveTo>
                        <a:pt x="0" y="477"/>
                      </a:moveTo>
                      <a:lnTo>
                        <a:pt x="0" y="684"/>
                      </a:lnTo>
                      <a:lnTo>
                        <a:pt x="448" y="684"/>
                      </a:lnTo>
                      <a:lnTo>
                        <a:pt x="448" y="477"/>
                      </a:lnTo>
                      <a:lnTo>
                        <a:pt x="0" y="477"/>
                      </a:lnTo>
                      <a:close/>
                    </a:path>
                  </a:pathLst>
                </a:custGeom>
                <a:solidFill>
                  <a:srgbClr val="505050"/>
                </a:solidFill>
                <a:ln>
                  <a:noFill/>
                </a:ln>
              </p:spPr>
              <p:txBody>
                <a:bodyPr vert="horz" wrap="square" lIns="91436" tIns="45719" rIns="91436" bIns="45719" numCol="1" anchor="t" anchorCtr="0" compatLnSpc="1">
                  <a:prstTxWarp prst="textNoShape">
                    <a:avLst/>
                  </a:prstTxWarp>
                </a:bodyPr>
                <a:lstStyle/>
                <a:p>
                  <a:pPr defTabSz="914184">
                    <a:defRPr/>
                  </a:pPr>
                  <a:endParaRPr lang="en-US" sz="1700" kern="0" dirty="0" smtClean="0">
                    <a:solidFill>
                      <a:srgbClr val="000000"/>
                    </a:solidFill>
                  </a:endParaRPr>
                </a:p>
              </p:txBody>
            </p:sp>
          </p:grpSp>
        </p:grpSp>
        <p:sp>
          <p:nvSpPr>
            <p:cNvPr id="450" name="Freeform 30"/>
            <p:cNvSpPr>
              <a:spLocks noChangeAspect="1" noEditPoints="1"/>
            </p:cNvSpPr>
            <p:nvPr/>
          </p:nvSpPr>
          <p:spPr bwMode="auto">
            <a:xfrm>
              <a:off x="6969821" y="6239501"/>
              <a:ext cx="291077" cy="342710"/>
            </a:xfrm>
            <a:custGeom>
              <a:avLst/>
              <a:gdLst>
                <a:gd name="T0" fmla="*/ 115 w 191"/>
                <a:gd name="T1" fmla="*/ 158 h 225"/>
                <a:gd name="T2" fmla="*/ 132 w 191"/>
                <a:gd name="T3" fmla="*/ 185 h 225"/>
                <a:gd name="T4" fmla="*/ 21 w 191"/>
                <a:gd name="T5" fmla="*/ 185 h 225"/>
                <a:gd name="T6" fmla="*/ 0 w 191"/>
                <a:gd name="T7" fmla="*/ 164 h 225"/>
                <a:gd name="T8" fmla="*/ 0 w 191"/>
                <a:gd name="T9" fmla="*/ 21 h 225"/>
                <a:gd name="T10" fmla="*/ 21 w 191"/>
                <a:gd name="T11" fmla="*/ 0 h 225"/>
                <a:gd name="T12" fmla="*/ 163 w 191"/>
                <a:gd name="T13" fmla="*/ 0 h 225"/>
                <a:gd name="T14" fmla="*/ 185 w 191"/>
                <a:gd name="T15" fmla="*/ 21 h 225"/>
                <a:gd name="T16" fmla="*/ 185 w 191"/>
                <a:gd name="T17" fmla="*/ 164 h 225"/>
                <a:gd name="T18" fmla="*/ 181 w 191"/>
                <a:gd name="T19" fmla="*/ 175 h 225"/>
                <a:gd name="T20" fmla="*/ 154 w 191"/>
                <a:gd name="T21" fmla="*/ 133 h 225"/>
                <a:gd name="T22" fmla="*/ 157 w 191"/>
                <a:gd name="T23" fmla="*/ 63 h 225"/>
                <a:gd name="T24" fmla="*/ 70 w 191"/>
                <a:gd name="T25" fmla="*/ 43 h 225"/>
                <a:gd name="T26" fmla="*/ 51 w 191"/>
                <a:gd name="T27" fmla="*/ 130 h 225"/>
                <a:gd name="T28" fmla="*/ 115 w 191"/>
                <a:gd name="T29" fmla="*/ 158 h 225"/>
                <a:gd name="T30" fmla="*/ 183 w 191"/>
                <a:gd name="T31" fmla="*/ 221 h 225"/>
                <a:gd name="T32" fmla="*/ 165 w 191"/>
                <a:gd name="T33" fmla="*/ 217 h 225"/>
                <a:gd name="T34" fmla="*/ 120 w 191"/>
                <a:gd name="T35" fmla="*/ 146 h 225"/>
                <a:gd name="T36" fmla="*/ 59 w 191"/>
                <a:gd name="T37" fmla="*/ 124 h 225"/>
                <a:gd name="T38" fmla="*/ 75 w 191"/>
                <a:gd name="T39" fmla="*/ 52 h 225"/>
                <a:gd name="T40" fmla="*/ 148 w 191"/>
                <a:gd name="T41" fmla="*/ 68 h 225"/>
                <a:gd name="T42" fmla="*/ 142 w 191"/>
                <a:gd name="T43" fmla="*/ 132 h 225"/>
                <a:gd name="T44" fmla="*/ 187 w 191"/>
                <a:gd name="T45" fmla="*/ 203 h 225"/>
                <a:gd name="T46" fmla="*/ 183 w 191"/>
                <a:gd name="T47" fmla="*/ 221 h 225"/>
                <a:gd name="T48" fmla="*/ 144 w 191"/>
                <a:gd name="T49" fmla="*/ 71 h 225"/>
                <a:gd name="T50" fmla="*/ 78 w 191"/>
                <a:gd name="T51" fmla="*/ 56 h 225"/>
                <a:gd name="T52" fmla="*/ 64 w 191"/>
                <a:gd name="T53" fmla="*/ 122 h 225"/>
                <a:gd name="T54" fmla="*/ 129 w 191"/>
                <a:gd name="T55" fmla="*/ 136 h 225"/>
                <a:gd name="T56" fmla="*/ 144 w 191"/>
                <a:gd name="T57" fmla="*/ 7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225">
                  <a:moveTo>
                    <a:pt x="115" y="158"/>
                  </a:moveTo>
                  <a:cubicBezTo>
                    <a:pt x="132" y="185"/>
                    <a:pt x="132" y="185"/>
                    <a:pt x="132" y="185"/>
                  </a:cubicBezTo>
                  <a:cubicBezTo>
                    <a:pt x="21" y="185"/>
                    <a:pt x="21" y="185"/>
                    <a:pt x="21" y="185"/>
                  </a:cubicBezTo>
                  <a:cubicBezTo>
                    <a:pt x="9" y="185"/>
                    <a:pt x="0" y="175"/>
                    <a:pt x="0" y="164"/>
                  </a:cubicBezTo>
                  <a:cubicBezTo>
                    <a:pt x="0" y="21"/>
                    <a:pt x="0" y="21"/>
                    <a:pt x="0" y="21"/>
                  </a:cubicBezTo>
                  <a:cubicBezTo>
                    <a:pt x="0" y="9"/>
                    <a:pt x="9" y="0"/>
                    <a:pt x="21" y="0"/>
                  </a:cubicBezTo>
                  <a:cubicBezTo>
                    <a:pt x="163" y="0"/>
                    <a:pt x="163" y="0"/>
                    <a:pt x="163" y="0"/>
                  </a:cubicBezTo>
                  <a:cubicBezTo>
                    <a:pt x="175" y="0"/>
                    <a:pt x="185" y="9"/>
                    <a:pt x="185" y="21"/>
                  </a:cubicBezTo>
                  <a:cubicBezTo>
                    <a:pt x="185" y="164"/>
                    <a:pt x="185" y="164"/>
                    <a:pt x="185" y="164"/>
                  </a:cubicBezTo>
                  <a:cubicBezTo>
                    <a:pt x="185" y="168"/>
                    <a:pt x="183" y="172"/>
                    <a:pt x="181" y="175"/>
                  </a:cubicBezTo>
                  <a:cubicBezTo>
                    <a:pt x="154" y="133"/>
                    <a:pt x="154" y="133"/>
                    <a:pt x="154" y="133"/>
                  </a:cubicBezTo>
                  <a:cubicBezTo>
                    <a:pt x="169" y="112"/>
                    <a:pt x="170" y="84"/>
                    <a:pt x="157" y="63"/>
                  </a:cubicBezTo>
                  <a:cubicBezTo>
                    <a:pt x="138" y="33"/>
                    <a:pt x="99" y="25"/>
                    <a:pt x="70" y="43"/>
                  </a:cubicBezTo>
                  <a:cubicBezTo>
                    <a:pt x="41" y="62"/>
                    <a:pt x="32" y="101"/>
                    <a:pt x="51" y="130"/>
                  </a:cubicBezTo>
                  <a:cubicBezTo>
                    <a:pt x="65" y="152"/>
                    <a:pt x="90" y="163"/>
                    <a:pt x="115" y="158"/>
                  </a:cubicBezTo>
                  <a:close/>
                  <a:moveTo>
                    <a:pt x="183" y="221"/>
                  </a:moveTo>
                  <a:cubicBezTo>
                    <a:pt x="177" y="225"/>
                    <a:pt x="169" y="223"/>
                    <a:pt x="165" y="217"/>
                  </a:cubicBezTo>
                  <a:cubicBezTo>
                    <a:pt x="120" y="146"/>
                    <a:pt x="120" y="146"/>
                    <a:pt x="120" y="146"/>
                  </a:cubicBezTo>
                  <a:cubicBezTo>
                    <a:pt x="98" y="153"/>
                    <a:pt x="72" y="145"/>
                    <a:pt x="59" y="124"/>
                  </a:cubicBezTo>
                  <a:cubicBezTo>
                    <a:pt x="44" y="100"/>
                    <a:pt x="51" y="67"/>
                    <a:pt x="75" y="52"/>
                  </a:cubicBezTo>
                  <a:cubicBezTo>
                    <a:pt x="100" y="36"/>
                    <a:pt x="132" y="44"/>
                    <a:pt x="148" y="68"/>
                  </a:cubicBezTo>
                  <a:cubicBezTo>
                    <a:pt x="161" y="89"/>
                    <a:pt x="158" y="115"/>
                    <a:pt x="142" y="132"/>
                  </a:cubicBezTo>
                  <a:cubicBezTo>
                    <a:pt x="187" y="203"/>
                    <a:pt x="187" y="203"/>
                    <a:pt x="187" y="203"/>
                  </a:cubicBezTo>
                  <a:cubicBezTo>
                    <a:pt x="191" y="209"/>
                    <a:pt x="189" y="217"/>
                    <a:pt x="183" y="221"/>
                  </a:cubicBezTo>
                  <a:close/>
                  <a:moveTo>
                    <a:pt x="144" y="71"/>
                  </a:moveTo>
                  <a:cubicBezTo>
                    <a:pt x="129" y="49"/>
                    <a:pt x="100" y="42"/>
                    <a:pt x="78" y="56"/>
                  </a:cubicBezTo>
                  <a:cubicBezTo>
                    <a:pt x="56" y="70"/>
                    <a:pt x="50" y="100"/>
                    <a:pt x="64" y="122"/>
                  </a:cubicBezTo>
                  <a:cubicBezTo>
                    <a:pt x="78" y="144"/>
                    <a:pt x="107" y="150"/>
                    <a:pt x="129" y="136"/>
                  </a:cubicBezTo>
                  <a:cubicBezTo>
                    <a:pt x="151" y="122"/>
                    <a:pt x="158" y="93"/>
                    <a:pt x="144" y="71"/>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grpSp>
          <p:nvGrpSpPr>
            <p:cNvPr id="451" name="Group 450"/>
            <p:cNvGrpSpPr/>
            <p:nvPr/>
          </p:nvGrpSpPr>
          <p:grpSpPr>
            <a:xfrm>
              <a:off x="7374719" y="6267944"/>
              <a:ext cx="684049" cy="285824"/>
              <a:chOff x="5416550" y="3144838"/>
              <a:chExt cx="1352550" cy="565151"/>
            </a:xfrm>
            <a:solidFill>
              <a:srgbClr val="505050"/>
            </a:solidFill>
          </p:grpSpPr>
          <p:sp>
            <p:nvSpPr>
              <p:cNvPr id="453" name="Freeform 21"/>
              <p:cNvSpPr>
                <a:spLocks/>
              </p:cNvSpPr>
              <p:nvPr/>
            </p:nvSpPr>
            <p:spPr bwMode="auto">
              <a:xfrm>
                <a:off x="5435600" y="3144838"/>
                <a:ext cx="1333500" cy="561975"/>
              </a:xfrm>
              <a:custGeom>
                <a:avLst/>
                <a:gdLst>
                  <a:gd name="T0" fmla="*/ 316 w 353"/>
                  <a:gd name="T1" fmla="*/ 100 h 147"/>
                  <a:gd name="T2" fmla="*/ 314 w 353"/>
                  <a:gd name="T3" fmla="*/ 97 h 147"/>
                  <a:gd name="T4" fmla="*/ 351 w 353"/>
                  <a:gd name="T5" fmla="*/ 74 h 147"/>
                  <a:gd name="T6" fmla="*/ 47 w 353"/>
                  <a:gd name="T7" fmla="*/ 0 h 147"/>
                  <a:gd name="T8" fmla="*/ 0 w 353"/>
                  <a:gd name="T9" fmla="*/ 16 h 147"/>
                  <a:gd name="T10" fmla="*/ 1 w 353"/>
                  <a:gd name="T11" fmla="*/ 17 h 147"/>
                  <a:gd name="T12" fmla="*/ 304 w 353"/>
                  <a:gd name="T13" fmla="*/ 98 h 147"/>
                  <a:gd name="T14" fmla="*/ 312 w 353"/>
                  <a:gd name="T15" fmla="*/ 108 h 147"/>
                  <a:gd name="T16" fmla="*/ 312 w 353"/>
                  <a:gd name="T17" fmla="*/ 144 h 147"/>
                  <a:gd name="T18" fmla="*/ 312 w 353"/>
                  <a:gd name="T19" fmla="*/ 147 h 147"/>
                  <a:gd name="T20" fmla="*/ 353 w 353"/>
                  <a:gd name="T21" fmla="*/ 77 h 147"/>
                  <a:gd name="T22" fmla="*/ 316 w 353"/>
                  <a:gd name="T23"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147">
                    <a:moveTo>
                      <a:pt x="316" y="100"/>
                    </a:moveTo>
                    <a:cubicBezTo>
                      <a:pt x="314" y="97"/>
                      <a:pt x="314" y="97"/>
                      <a:pt x="314" y="97"/>
                    </a:cubicBezTo>
                    <a:cubicBezTo>
                      <a:pt x="351" y="74"/>
                      <a:pt x="351" y="74"/>
                      <a:pt x="351" y="74"/>
                    </a:cubicBezTo>
                    <a:cubicBezTo>
                      <a:pt x="47" y="0"/>
                      <a:pt x="47" y="0"/>
                      <a:pt x="47" y="0"/>
                    </a:cubicBezTo>
                    <a:cubicBezTo>
                      <a:pt x="0" y="16"/>
                      <a:pt x="0" y="16"/>
                      <a:pt x="0" y="16"/>
                    </a:cubicBezTo>
                    <a:cubicBezTo>
                      <a:pt x="1" y="16"/>
                      <a:pt x="1" y="16"/>
                      <a:pt x="1" y="17"/>
                    </a:cubicBezTo>
                    <a:cubicBezTo>
                      <a:pt x="304" y="98"/>
                      <a:pt x="304" y="98"/>
                      <a:pt x="304" y="98"/>
                    </a:cubicBezTo>
                    <a:cubicBezTo>
                      <a:pt x="309" y="99"/>
                      <a:pt x="312" y="104"/>
                      <a:pt x="312" y="108"/>
                    </a:cubicBezTo>
                    <a:cubicBezTo>
                      <a:pt x="312" y="144"/>
                      <a:pt x="312" y="144"/>
                      <a:pt x="312" y="144"/>
                    </a:cubicBezTo>
                    <a:cubicBezTo>
                      <a:pt x="312" y="145"/>
                      <a:pt x="312" y="146"/>
                      <a:pt x="312" y="147"/>
                    </a:cubicBezTo>
                    <a:cubicBezTo>
                      <a:pt x="347" y="128"/>
                      <a:pt x="352" y="86"/>
                      <a:pt x="353" y="77"/>
                    </a:cubicBezTo>
                    <a:lnTo>
                      <a:pt x="31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sp>
            <p:nvSpPr>
              <p:cNvPr id="454" name="Freeform 22"/>
              <p:cNvSpPr>
                <a:spLocks noEditPoints="1"/>
              </p:cNvSpPr>
              <p:nvPr/>
            </p:nvSpPr>
            <p:spPr bwMode="auto">
              <a:xfrm>
                <a:off x="5416550" y="3216276"/>
                <a:ext cx="1185863" cy="493713"/>
              </a:xfrm>
              <a:custGeom>
                <a:avLst/>
                <a:gdLst>
                  <a:gd name="T0" fmla="*/ 308 w 314"/>
                  <a:gd name="T1" fmla="*/ 82 h 129"/>
                  <a:gd name="T2" fmla="*/ 5 w 314"/>
                  <a:gd name="T3" fmla="*/ 0 h 129"/>
                  <a:gd name="T4" fmla="*/ 4 w 314"/>
                  <a:gd name="T5" fmla="*/ 0 h 129"/>
                  <a:gd name="T6" fmla="*/ 0 w 314"/>
                  <a:gd name="T7" fmla="*/ 4 h 129"/>
                  <a:gd name="T8" fmla="*/ 0 w 314"/>
                  <a:gd name="T9" fmla="*/ 40 h 129"/>
                  <a:gd name="T10" fmla="*/ 6 w 314"/>
                  <a:gd name="T11" fmla="*/ 48 h 129"/>
                  <a:gd name="T12" fmla="*/ 309 w 314"/>
                  <a:gd name="T13" fmla="*/ 129 h 129"/>
                  <a:gd name="T14" fmla="*/ 313 w 314"/>
                  <a:gd name="T15" fmla="*/ 128 h 129"/>
                  <a:gd name="T16" fmla="*/ 314 w 314"/>
                  <a:gd name="T17" fmla="*/ 125 h 129"/>
                  <a:gd name="T18" fmla="*/ 314 w 314"/>
                  <a:gd name="T19" fmla="*/ 89 h 129"/>
                  <a:gd name="T20" fmla="*/ 308 w 314"/>
                  <a:gd name="T21" fmla="*/ 82 h 129"/>
                  <a:gd name="T22" fmla="*/ 72 w 314"/>
                  <a:gd name="T23" fmla="*/ 54 h 129"/>
                  <a:gd name="T24" fmla="*/ 60 w 314"/>
                  <a:gd name="T25" fmla="*/ 39 h 129"/>
                  <a:gd name="T26" fmla="*/ 72 w 314"/>
                  <a:gd name="T27" fmla="*/ 30 h 129"/>
                  <a:gd name="T28" fmla="*/ 84 w 314"/>
                  <a:gd name="T29" fmla="*/ 45 h 129"/>
                  <a:gd name="T30" fmla="*/ 72 w 314"/>
                  <a:gd name="T31" fmla="*/ 54 h 129"/>
                  <a:gd name="T32" fmla="*/ 139 w 314"/>
                  <a:gd name="T33" fmla="*/ 72 h 129"/>
                  <a:gd name="T34" fmla="*/ 127 w 314"/>
                  <a:gd name="T35" fmla="*/ 57 h 129"/>
                  <a:gd name="T36" fmla="*/ 139 w 314"/>
                  <a:gd name="T37" fmla="*/ 48 h 129"/>
                  <a:gd name="T38" fmla="*/ 151 w 314"/>
                  <a:gd name="T39" fmla="*/ 63 h 129"/>
                  <a:gd name="T40" fmla="*/ 139 w 314"/>
                  <a:gd name="T41" fmla="*/ 72 h 129"/>
                  <a:gd name="T42" fmla="*/ 175 w 314"/>
                  <a:gd name="T43" fmla="*/ 82 h 129"/>
                  <a:gd name="T44" fmla="*/ 163 w 314"/>
                  <a:gd name="T45" fmla="*/ 66 h 129"/>
                  <a:gd name="T46" fmla="*/ 175 w 314"/>
                  <a:gd name="T47" fmla="*/ 57 h 129"/>
                  <a:gd name="T48" fmla="*/ 188 w 314"/>
                  <a:gd name="T49" fmla="*/ 73 h 129"/>
                  <a:gd name="T50" fmla="*/ 175 w 314"/>
                  <a:gd name="T51"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4" h="129">
                    <a:moveTo>
                      <a:pt x="308" y="82"/>
                    </a:moveTo>
                    <a:cubicBezTo>
                      <a:pt x="5" y="0"/>
                      <a:pt x="5" y="0"/>
                      <a:pt x="5" y="0"/>
                    </a:cubicBezTo>
                    <a:cubicBezTo>
                      <a:pt x="5" y="0"/>
                      <a:pt x="4" y="0"/>
                      <a:pt x="4" y="0"/>
                    </a:cubicBezTo>
                    <a:cubicBezTo>
                      <a:pt x="2" y="0"/>
                      <a:pt x="0" y="2"/>
                      <a:pt x="0" y="4"/>
                    </a:cubicBezTo>
                    <a:cubicBezTo>
                      <a:pt x="0" y="40"/>
                      <a:pt x="0" y="40"/>
                      <a:pt x="0" y="40"/>
                    </a:cubicBezTo>
                    <a:cubicBezTo>
                      <a:pt x="0" y="43"/>
                      <a:pt x="3" y="47"/>
                      <a:pt x="6" y="48"/>
                    </a:cubicBezTo>
                    <a:cubicBezTo>
                      <a:pt x="309" y="129"/>
                      <a:pt x="309" y="129"/>
                      <a:pt x="309" y="129"/>
                    </a:cubicBezTo>
                    <a:cubicBezTo>
                      <a:pt x="311" y="129"/>
                      <a:pt x="312" y="129"/>
                      <a:pt x="313" y="128"/>
                    </a:cubicBezTo>
                    <a:cubicBezTo>
                      <a:pt x="314" y="127"/>
                      <a:pt x="314" y="126"/>
                      <a:pt x="314" y="125"/>
                    </a:cubicBezTo>
                    <a:cubicBezTo>
                      <a:pt x="314" y="89"/>
                      <a:pt x="314" y="89"/>
                      <a:pt x="314" y="89"/>
                    </a:cubicBezTo>
                    <a:cubicBezTo>
                      <a:pt x="314" y="86"/>
                      <a:pt x="311" y="82"/>
                      <a:pt x="308" y="82"/>
                    </a:cubicBezTo>
                    <a:close/>
                    <a:moveTo>
                      <a:pt x="72" y="54"/>
                    </a:moveTo>
                    <a:cubicBezTo>
                      <a:pt x="65" y="52"/>
                      <a:pt x="60" y="45"/>
                      <a:pt x="60" y="39"/>
                    </a:cubicBezTo>
                    <a:cubicBezTo>
                      <a:pt x="60" y="32"/>
                      <a:pt x="65" y="28"/>
                      <a:pt x="72" y="30"/>
                    </a:cubicBezTo>
                    <a:cubicBezTo>
                      <a:pt x="79" y="31"/>
                      <a:pt x="84" y="38"/>
                      <a:pt x="84" y="45"/>
                    </a:cubicBezTo>
                    <a:cubicBezTo>
                      <a:pt x="84" y="52"/>
                      <a:pt x="79" y="56"/>
                      <a:pt x="72" y="54"/>
                    </a:cubicBezTo>
                    <a:close/>
                    <a:moveTo>
                      <a:pt x="139" y="72"/>
                    </a:moveTo>
                    <a:cubicBezTo>
                      <a:pt x="132" y="70"/>
                      <a:pt x="127" y="63"/>
                      <a:pt x="127" y="57"/>
                    </a:cubicBezTo>
                    <a:cubicBezTo>
                      <a:pt x="127" y="50"/>
                      <a:pt x="132" y="46"/>
                      <a:pt x="139" y="48"/>
                    </a:cubicBezTo>
                    <a:cubicBezTo>
                      <a:pt x="146" y="49"/>
                      <a:pt x="151" y="56"/>
                      <a:pt x="151" y="63"/>
                    </a:cubicBezTo>
                    <a:cubicBezTo>
                      <a:pt x="151" y="70"/>
                      <a:pt x="146" y="74"/>
                      <a:pt x="139" y="72"/>
                    </a:cubicBezTo>
                    <a:close/>
                    <a:moveTo>
                      <a:pt x="175" y="82"/>
                    </a:moveTo>
                    <a:cubicBezTo>
                      <a:pt x="169" y="80"/>
                      <a:pt x="163" y="73"/>
                      <a:pt x="163" y="66"/>
                    </a:cubicBezTo>
                    <a:cubicBezTo>
                      <a:pt x="163" y="60"/>
                      <a:pt x="169" y="56"/>
                      <a:pt x="175" y="57"/>
                    </a:cubicBezTo>
                    <a:cubicBezTo>
                      <a:pt x="182" y="59"/>
                      <a:pt x="188" y="66"/>
                      <a:pt x="188" y="73"/>
                    </a:cubicBezTo>
                    <a:cubicBezTo>
                      <a:pt x="188" y="80"/>
                      <a:pt x="182" y="84"/>
                      <a:pt x="17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sp>
            <p:nvSpPr>
              <p:cNvPr id="455" name="Freeform 23"/>
              <p:cNvSpPr>
                <a:spLocks/>
              </p:cNvSpPr>
              <p:nvPr/>
            </p:nvSpPr>
            <p:spPr bwMode="auto">
              <a:xfrm>
                <a:off x="6046788" y="3576638"/>
                <a:ext cx="188913" cy="117475"/>
              </a:xfrm>
              <a:custGeom>
                <a:avLst/>
                <a:gdLst>
                  <a:gd name="T0" fmla="*/ 0 w 119"/>
                  <a:gd name="T1" fmla="*/ 0 h 74"/>
                  <a:gd name="T2" fmla="*/ 0 w 119"/>
                  <a:gd name="T3" fmla="*/ 12 h 74"/>
                  <a:gd name="T4" fmla="*/ 88 w 119"/>
                  <a:gd name="T5" fmla="*/ 74 h 74"/>
                  <a:gd name="T6" fmla="*/ 119 w 119"/>
                  <a:gd name="T7" fmla="*/ 50 h 74"/>
                  <a:gd name="T8" fmla="*/ 43 w 119"/>
                  <a:gd name="T9" fmla="*/ 12 h 74"/>
                  <a:gd name="T10" fmla="*/ 0 w 119"/>
                  <a:gd name="T11" fmla="*/ 0 h 74"/>
                </a:gdLst>
                <a:ahLst/>
                <a:cxnLst>
                  <a:cxn ang="0">
                    <a:pos x="T0" y="T1"/>
                  </a:cxn>
                  <a:cxn ang="0">
                    <a:pos x="T2" y="T3"/>
                  </a:cxn>
                  <a:cxn ang="0">
                    <a:pos x="T4" y="T5"/>
                  </a:cxn>
                  <a:cxn ang="0">
                    <a:pos x="T6" y="T7"/>
                  </a:cxn>
                  <a:cxn ang="0">
                    <a:pos x="T8" y="T9"/>
                  </a:cxn>
                  <a:cxn ang="0">
                    <a:pos x="T10" y="T11"/>
                  </a:cxn>
                </a:cxnLst>
                <a:rect l="0" t="0" r="r" b="b"/>
                <a:pathLst>
                  <a:path w="119" h="74">
                    <a:moveTo>
                      <a:pt x="0" y="0"/>
                    </a:moveTo>
                    <a:lnTo>
                      <a:pt x="0" y="12"/>
                    </a:lnTo>
                    <a:lnTo>
                      <a:pt x="88" y="74"/>
                    </a:lnTo>
                    <a:lnTo>
                      <a:pt x="119" y="50"/>
                    </a:lnTo>
                    <a:lnTo>
                      <a:pt x="43"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sp>
            <p:nvSpPr>
              <p:cNvPr id="456" name="Freeform 24"/>
              <p:cNvSpPr>
                <a:spLocks/>
              </p:cNvSpPr>
              <p:nvPr/>
            </p:nvSpPr>
            <p:spPr bwMode="auto">
              <a:xfrm>
                <a:off x="5808663" y="3549651"/>
                <a:ext cx="374650" cy="149225"/>
              </a:xfrm>
              <a:custGeom>
                <a:avLst/>
                <a:gdLst>
                  <a:gd name="T0" fmla="*/ 148 w 236"/>
                  <a:gd name="T1" fmla="*/ 31 h 94"/>
                  <a:gd name="T2" fmla="*/ 148 w 236"/>
                  <a:gd name="T3" fmla="*/ 17 h 94"/>
                  <a:gd name="T4" fmla="*/ 91 w 236"/>
                  <a:gd name="T5" fmla="*/ 0 h 94"/>
                  <a:gd name="T6" fmla="*/ 91 w 236"/>
                  <a:gd name="T7" fmla="*/ 5 h 94"/>
                  <a:gd name="T8" fmla="*/ 53 w 236"/>
                  <a:gd name="T9" fmla="*/ 7 h 94"/>
                  <a:gd name="T10" fmla="*/ 0 w 236"/>
                  <a:gd name="T11" fmla="*/ 29 h 94"/>
                  <a:gd name="T12" fmla="*/ 91 w 236"/>
                  <a:gd name="T13" fmla="*/ 12 h 94"/>
                  <a:gd name="T14" fmla="*/ 91 w 236"/>
                  <a:gd name="T15" fmla="*/ 14 h 94"/>
                  <a:gd name="T16" fmla="*/ 60 w 236"/>
                  <a:gd name="T17" fmla="*/ 19 h 94"/>
                  <a:gd name="T18" fmla="*/ 0 w 236"/>
                  <a:gd name="T19" fmla="*/ 29 h 94"/>
                  <a:gd name="T20" fmla="*/ 119 w 236"/>
                  <a:gd name="T21" fmla="*/ 63 h 94"/>
                  <a:gd name="T22" fmla="*/ 236 w 236"/>
                  <a:gd name="T23" fmla="*/ 94 h 94"/>
                  <a:gd name="T24" fmla="*/ 176 w 236"/>
                  <a:gd name="T25" fmla="*/ 50 h 94"/>
                  <a:gd name="T26" fmla="*/ 148 w 236"/>
                  <a:gd name="T2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94">
                    <a:moveTo>
                      <a:pt x="148" y="31"/>
                    </a:moveTo>
                    <a:lnTo>
                      <a:pt x="148" y="17"/>
                    </a:lnTo>
                    <a:lnTo>
                      <a:pt x="91" y="0"/>
                    </a:lnTo>
                    <a:lnTo>
                      <a:pt x="91" y="5"/>
                    </a:lnTo>
                    <a:lnTo>
                      <a:pt x="53" y="7"/>
                    </a:lnTo>
                    <a:lnTo>
                      <a:pt x="0" y="29"/>
                    </a:lnTo>
                    <a:lnTo>
                      <a:pt x="91" y="12"/>
                    </a:lnTo>
                    <a:lnTo>
                      <a:pt x="91" y="14"/>
                    </a:lnTo>
                    <a:lnTo>
                      <a:pt x="60" y="19"/>
                    </a:lnTo>
                    <a:lnTo>
                      <a:pt x="0" y="29"/>
                    </a:lnTo>
                    <a:lnTo>
                      <a:pt x="119" y="63"/>
                    </a:lnTo>
                    <a:lnTo>
                      <a:pt x="236" y="94"/>
                    </a:lnTo>
                    <a:lnTo>
                      <a:pt x="176" y="50"/>
                    </a:lnTo>
                    <a:lnTo>
                      <a:pt x="14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grpSp>
        <p:sp>
          <p:nvSpPr>
            <p:cNvPr id="452" name="Freeform 13"/>
            <p:cNvSpPr>
              <a:spLocks noChangeAspect="1" noEditPoints="1"/>
            </p:cNvSpPr>
            <p:nvPr/>
          </p:nvSpPr>
          <p:spPr bwMode="black">
            <a:xfrm>
              <a:off x="8119678" y="6236621"/>
              <a:ext cx="409278" cy="348471"/>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505050"/>
            </a:solidFill>
            <a:ln w="25400" cap="flat" cmpd="sng" algn="ctr">
              <a:noFill/>
              <a:prstDash val="solid"/>
              <a:headEnd type="none" w="med" len="med"/>
              <a:tailEnd type="none" w="med" len="med"/>
            </a:ln>
            <a:effectLst/>
          </p:spPr>
          <p:txBody>
            <a:bodyPr vert="horz" wrap="square" lIns="82302" tIns="41151" rIns="82302" bIns="41151" numCol="1" rtlCol="0" anchor="ctr" anchorCtr="0" compatLnSpc="1">
              <a:prstTxWarp prst="textNoShape">
                <a:avLst/>
              </a:prstTxWarp>
            </a:bodyPr>
            <a:lstStyle/>
            <a:p>
              <a:pPr defTabSz="740740">
                <a:defRPr/>
              </a:pPr>
              <a:endParaRPr lang="en-US" sz="1836" kern="0" spc="-122" smtClean="0">
                <a:solidFill>
                  <a:srgbClr val="000000">
                    <a:lumMod val="50000"/>
                  </a:srgbClr>
                </a:solidFill>
                <a:latin typeface="Segoe Light" pitchFamily="34" charset="0"/>
              </a:endParaRPr>
            </a:p>
          </p:txBody>
        </p:sp>
      </p:grpSp>
      <p:grpSp>
        <p:nvGrpSpPr>
          <p:cNvPr id="461" name="Group 460"/>
          <p:cNvGrpSpPr/>
          <p:nvPr/>
        </p:nvGrpSpPr>
        <p:grpSpPr>
          <a:xfrm>
            <a:off x="7309717" y="4616644"/>
            <a:ext cx="2116874" cy="799064"/>
            <a:chOff x="4764742" y="4624318"/>
            <a:chExt cx="2116874" cy="799064"/>
          </a:xfrm>
        </p:grpSpPr>
        <p:sp>
          <p:nvSpPr>
            <p:cNvPr id="462" name="Rectangle 461"/>
            <p:cNvSpPr/>
            <p:nvPr/>
          </p:nvSpPr>
          <p:spPr bwMode="auto">
            <a:xfrm>
              <a:off x="4988781" y="4824373"/>
              <a:ext cx="1892835" cy="59900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146304"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r>
                <a:rPr lang="en-US" sz="2000" kern="0" dirty="0" smtClean="0">
                  <a:solidFill>
                    <a:srgbClr val="FFFFFF"/>
                  </a:solidFill>
                  <a:latin typeface="Segoe UI Light"/>
                  <a:ea typeface="Segoe UI" pitchFamily="34" charset="0"/>
                  <a:cs typeface="Segoe UI" pitchFamily="34" charset="0"/>
                </a:rPr>
                <a:t>New data </a:t>
              </a:r>
            </a:p>
            <a:p>
              <a:pPr defTabSz="932472" fontAlgn="base">
                <a:lnSpc>
                  <a:spcPct val="90000"/>
                </a:lnSpc>
                <a:spcBef>
                  <a:spcPct val="0"/>
                </a:spcBef>
                <a:spcAft>
                  <a:spcPct val="0"/>
                </a:spcAft>
                <a:defRPr/>
              </a:pPr>
              <a:r>
                <a:rPr lang="en-US" sz="2000" kern="0" dirty="0" smtClean="0">
                  <a:solidFill>
                    <a:srgbClr val="FFFFFF"/>
                  </a:solidFill>
                  <a:latin typeface="Segoe UI Light"/>
                  <a:ea typeface="Segoe UI" pitchFamily="34" charset="0"/>
                  <a:cs typeface="Segoe UI" pitchFamily="34" charset="0"/>
                </a:rPr>
                <a:t>sources &amp; types</a:t>
              </a:r>
            </a:p>
          </p:txBody>
        </p:sp>
        <p:grpSp>
          <p:nvGrpSpPr>
            <p:cNvPr id="463" name="Group 462"/>
            <p:cNvGrpSpPr/>
            <p:nvPr/>
          </p:nvGrpSpPr>
          <p:grpSpPr>
            <a:xfrm>
              <a:off x="4764742" y="4624318"/>
              <a:ext cx="332142" cy="400110"/>
              <a:chOff x="3015632" y="4881771"/>
              <a:chExt cx="446308" cy="537636"/>
            </a:xfrm>
          </p:grpSpPr>
          <p:sp>
            <p:nvSpPr>
              <p:cNvPr id="464" name="Oval 463"/>
              <p:cNvSpPr/>
              <p:nvPr/>
            </p:nvSpPr>
            <p:spPr>
              <a:xfrm>
                <a:off x="3021094" y="4962286"/>
                <a:ext cx="421835" cy="421835"/>
              </a:xfrm>
              <a:prstGeom prst="ellipse">
                <a:avLst/>
              </a:prstGeom>
              <a:solidFill>
                <a:srgbClr val="FFFFFF"/>
              </a:solidFill>
              <a:ln w="28575" cap="flat" cmpd="sng" algn="ctr">
                <a:solidFill>
                  <a:schemeClr val="bg1">
                    <a:lumMod val="75000"/>
                  </a:schemeClr>
                </a:solidFill>
                <a:prstDash val="solid"/>
              </a:ln>
              <a:effectLst/>
            </p:spPr>
            <p:txBody>
              <a:bodyPr rtlCol="0" anchor="ctr"/>
              <a:lstStyle/>
              <a:p>
                <a:pPr algn="ctr" defTabSz="932688">
                  <a:defRPr/>
                </a:pPr>
                <a:endParaRPr lang="en-US" sz="1836" kern="0" smtClean="0">
                  <a:solidFill>
                    <a:srgbClr val="FFFFFF"/>
                  </a:solidFill>
                </a:endParaRPr>
              </a:p>
            </p:txBody>
          </p:sp>
          <p:sp>
            <p:nvSpPr>
              <p:cNvPr id="465" name="TextBox 464"/>
              <p:cNvSpPr txBox="1"/>
              <p:nvPr/>
            </p:nvSpPr>
            <p:spPr>
              <a:xfrm>
                <a:off x="3015632" y="4881771"/>
                <a:ext cx="446308" cy="537636"/>
              </a:xfrm>
              <a:prstGeom prst="rect">
                <a:avLst/>
              </a:prstGeom>
              <a:noFill/>
              <a:ln>
                <a:noFill/>
              </a:ln>
            </p:spPr>
            <p:txBody>
              <a:bodyPr wrap="none" rtlCol="0">
                <a:spAutoFit/>
              </a:bodyPr>
              <a:lstStyle>
                <a:defPPr>
                  <a:defRPr lang="en-US"/>
                </a:defPPr>
                <a:lvl1pPr marR="0" lvl="0" indent="0" defTabSz="932688" fontAlgn="auto">
                  <a:lnSpc>
                    <a:spcPct val="100000"/>
                  </a:lnSpc>
                  <a:spcBef>
                    <a:spcPts val="0"/>
                  </a:spcBef>
                  <a:spcAft>
                    <a:spcPts val="0"/>
                  </a:spcAft>
                  <a:buClrTx/>
                  <a:buSzTx/>
                  <a:buFontTx/>
                  <a:buNone/>
                  <a:tabLst/>
                  <a:defRPr kumimoji="0" sz="2000" b="1" i="0" u="none" strike="noStrike" kern="0" cap="none" spc="0" normalizeH="0" baseline="0">
                    <a:ln>
                      <a:noFill/>
                    </a:ln>
                    <a:solidFill>
                      <a:schemeClr val="tx2">
                        <a:lumMod val="25000"/>
                      </a:schemeClr>
                    </a:solidFill>
                    <a:effectLst/>
                    <a:uLnTx/>
                    <a:uFillTx/>
                  </a:defRPr>
                </a:lvl1pPr>
              </a:lstStyle>
              <a:p>
                <a:r>
                  <a:rPr lang="en-US" dirty="0">
                    <a:solidFill>
                      <a:srgbClr val="68217A">
                        <a:lumMod val="25000"/>
                      </a:srgbClr>
                    </a:solidFill>
                  </a:rPr>
                  <a:t>3</a:t>
                </a:r>
              </a:p>
            </p:txBody>
          </p:sp>
        </p:grpSp>
      </p:grpSp>
      <p:sp>
        <p:nvSpPr>
          <p:cNvPr id="466" name="Freeform 128"/>
          <p:cNvSpPr>
            <a:spLocks noChangeAspect="1"/>
          </p:cNvSpPr>
          <p:nvPr/>
        </p:nvSpPr>
        <p:spPr bwMode="black">
          <a:xfrm>
            <a:off x="10072615" y="5649284"/>
            <a:ext cx="1797123" cy="99275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defRPr/>
            </a:pPr>
            <a:endParaRPr lang="en-US" sz="1836" kern="0" smtClean="0">
              <a:solidFill>
                <a:srgbClr val="000000"/>
              </a:solidFill>
            </a:endParaRPr>
          </a:p>
        </p:txBody>
      </p:sp>
      <p:grpSp>
        <p:nvGrpSpPr>
          <p:cNvPr id="467" name="Group 466"/>
          <p:cNvGrpSpPr/>
          <p:nvPr/>
        </p:nvGrpSpPr>
        <p:grpSpPr>
          <a:xfrm>
            <a:off x="568376" y="5545197"/>
            <a:ext cx="616177" cy="1265928"/>
            <a:chOff x="3229167" y="4410574"/>
            <a:chExt cx="616177" cy="1265928"/>
          </a:xfrm>
        </p:grpSpPr>
        <p:sp>
          <p:nvSpPr>
            <p:cNvPr id="468" name="Rectangle 467"/>
            <p:cNvSpPr/>
            <p:nvPr/>
          </p:nvSpPr>
          <p:spPr>
            <a:xfrm>
              <a:off x="3229167" y="4546758"/>
              <a:ext cx="501739" cy="941903"/>
            </a:xfrm>
            <a:prstGeom prst="rect">
              <a:avLst/>
            </a:prstGeom>
            <a:solidFill>
              <a:srgbClr val="FFFFFF"/>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sp>
          <p:nvSpPr>
            <p:cNvPr id="469" name="Freeform 15"/>
            <p:cNvSpPr>
              <a:spLocks noEditPoints="1"/>
            </p:cNvSpPr>
            <p:nvPr/>
          </p:nvSpPr>
          <p:spPr bwMode="auto">
            <a:xfrm>
              <a:off x="3229167" y="4410574"/>
              <a:ext cx="616177" cy="1265928"/>
            </a:xfrm>
            <a:custGeom>
              <a:avLst/>
              <a:gdLst>
                <a:gd name="T0" fmla="*/ 248 w 312"/>
                <a:gd name="T1" fmla="*/ 48 h 641"/>
                <a:gd name="T2" fmla="*/ 71 w 312"/>
                <a:gd name="T3" fmla="*/ 0 h 641"/>
                <a:gd name="T4" fmla="*/ 258 w 312"/>
                <a:gd name="T5" fmla="*/ 641 h 641"/>
                <a:gd name="T6" fmla="*/ 312 w 312"/>
                <a:gd name="T7" fmla="*/ 10 h 641"/>
                <a:gd name="T8" fmla="*/ 258 w 312"/>
                <a:gd name="T9" fmla="*/ 641 h 641"/>
                <a:gd name="T10" fmla="*/ 248 w 312"/>
                <a:gd name="T11" fmla="*/ 55 h 641"/>
                <a:gd name="T12" fmla="*/ 0 w 312"/>
                <a:gd name="T13" fmla="*/ 641 h 641"/>
                <a:gd name="T14" fmla="*/ 19 w 312"/>
                <a:gd name="T15" fmla="*/ 107 h 641"/>
                <a:gd name="T16" fmla="*/ 232 w 312"/>
                <a:gd name="T17" fmla="*/ 78 h 641"/>
                <a:gd name="T18" fmla="*/ 19 w 312"/>
                <a:gd name="T19" fmla="*/ 107 h 641"/>
                <a:gd name="T20" fmla="*/ 232 w 312"/>
                <a:gd name="T21" fmla="*/ 135 h 641"/>
                <a:gd name="T22" fmla="*/ 19 w 312"/>
                <a:gd name="T23" fmla="*/ 121 h 641"/>
                <a:gd name="T24" fmla="*/ 19 w 312"/>
                <a:gd name="T25" fmla="*/ 166 h 641"/>
                <a:gd name="T26" fmla="*/ 232 w 312"/>
                <a:gd name="T27" fmla="*/ 152 h 641"/>
                <a:gd name="T28" fmla="*/ 19 w 312"/>
                <a:gd name="T29" fmla="*/ 166 h 641"/>
                <a:gd name="T30" fmla="*/ 232 w 312"/>
                <a:gd name="T31" fmla="*/ 196 h 641"/>
                <a:gd name="T32" fmla="*/ 19 w 312"/>
                <a:gd name="T33" fmla="*/ 182 h 641"/>
                <a:gd name="T34" fmla="*/ 19 w 312"/>
                <a:gd name="T35" fmla="*/ 227 h 641"/>
                <a:gd name="T36" fmla="*/ 232 w 312"/>
                <a:gd name="T37" fmla="*/ 213 h 641"/>
                <a:gd name="T38" fmla="*/ 19 w 312"/>
                <a:gd name="T39" fmla="*/ 227 h 641"/>
                <a:gd name="T40" fmla="*/ 232 w 312"/>
                <a:gd name="T41" fmla="*/ 258 h 641"/>
                <a:gd name="T42" fmla="*/ 19 w 312"/>
                <a:gd name="T43" fmla="*/ 244 h 641"/>
                <a:gd name="T44" fmla="*/ 19 w 312"/>
                <a:gd name="T45" fmla="*/ 289 h 641"/>
                <a:gd name="T46" fmla="*/ 232 w 312"/>
                <a:gd name="T47" fmla="*/ 274 h 641"/>
                <a:gd name="T48" fmla="*/ 19 w 312"/>
                <a:gd name="T49" fmla="*/ 289 h 641"/>
                <a:gd name="T50" fmla="*/ 232 w 312"/>
                <a:gd name="T51" fmla="*/ 319 h 641"/>
                <a:gd name="T52" fmla="*/ 19 w 312"/>
                <a:gd name="T53" fmla="*/ 305 h 641"/>
                <a:gd name="T54" fmla="*/ 19 w 312"/>
                <a:gd name="T55" fmla="*/ 352 h 641"/>
                <a:gd name="T56" fmla="*/ 232 w 312"/>
                <a:gd name="T57" fmla="*/ 338 h 641"/>
                <a:gd name="T58" fmla="*/ 19 w 312"/>
                <a:gd name="T59" fmla="*/ 352 h 641"/>
                <a:gd name="T60" fmla="*/ 232 w 312"/>
                <a:gd name="T61" fmla="*/ 383 h 641"/>
                <a:gd name="T62" fmla="*/ 19 w 312"/>
                <a:gd name="T63" fmla="*/ 369 h 641"/>
                <a:gd name="T64" fmla="*/ 19 w 312"/>
                <a:gd name="T65" fmla="*/ 414 h 641"/>
                <a:gd name="T66" fmla="*/ 232 w 312"/>
                <a:gd name="T67" fmla="*/ 400 h 641"/>
                <a:gd name="T68" fmla="*/ 19 w 312"/>
                <a:gd name="T69" fmla="*/ 414 h 641"/>
                <a:gd name="T70" fmla="*/ 232 w 312"/>
                <a:gd name="T71" fmla="*/ 445 h 641"/>
                <a:gd name="T72" fmla="*/ 19 w 312"/>
                <a:gd name="T73" fmla="*/ 43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641">
                  <a:moveTo>
                    <a:pt x="312" y="0"/>
                  </a:moveTo>
                  <a:lnTo>
                    <a:pt x="248" y="48"/>
                  </a:lnTo>
                  <a:lnTo>
                    <a:pt x="5" y="48"/>
                  </a:lnTo>
                  <a:lnTo>
                    <a:pt x="71" y="0"/>
                  </a:lnTo>
                  <a:lnTo>
                    <a:pt x="312" y="0"/>
                  </a:lnTo>
                  <a:close/>
                  <a:moveTo>
                    <a:pt x="258" y="641"/>
                  </a:moveTo>
                  <a:lnTo>
                    <a:pt x="312" y="572"/>
                  </a:lnTo>
                  <a:lnTo>
                    <a:pt x="312" y="10"/>
                  </a:lnTo>
                  <a:lnTo>
                    <a:pt x="258" y="52"/>
                  </a:lnTo>
                  <a:lnTo>
                    <a:pt x="258" y="641"/>
                  </a:lnTo>
                  <a:close/>
                  <a:moveTo>
                    <a:pt x="0" y="55"/>
                  </a:moveTo>
                  <a:lnTo>
                    <a:pt x="248" y="55"/>
                  </a:lnTo>
                  <a:lnTo>
                    <a:pt x="248" y="641"/>
                  </a:lnTo>
                  <a:lnTo>
                    <a:pt x="0" y="641"/>
                  </a:lnTo>
                  <a:lnTo>
                    <a:pt x="0" y="55"/>
                  </a:lnTo>
                  <a:close/>
                  <a:moveTo>
                    <a:pt x="19" y="107"/>
                  </a:moveTo>
                  <a:lnTo>
                    <a:pt x="232" y="107"/>
                  </a:lnTo>
                  <a:lnTo>
                    <a:pt x="232" y="78"/>
                  </a:lnTo>
                  <a:lnTo>
                    <a:pt x="19" y="78"/>
                  </a:lnTo>
                  <a:lnTo>
                    <a:pt x="19" y="107"/>
                  </a:lnTo>
                  <a:close/>
                  <a:moveTo>
                    <a:pt x="19" y="135"/>
                  </a:moveTo>
                  <a:lnTo>
                    <a:pt x="232" y="135"/>
                  </a:lnTo>
                  <a:lnTo>
                    <a:pt x="232" y="121"/>
                  </a:lnTo>
                  <a:lnTo>
                    <a:pt x="19" y="121"/>
                  </a:lnTo>
                  <a:lnTo>
                    <a:pt x="19" y="135"/>
                  </a:lnTo>
                  <a:close/>
                  <a:moveTo>
                    <a:pt x="19" y="166"/>
                  </a:moveTo>
                  <a:lnTo>
                    <a:pt x="232" y="166"/>
                  </a:lnTo>
                  <a:lnTo>
                    <a:pt x="232" y="152"/>
                  </a:lnTo>
                  <a:lnTo>
                    <a:pt x="19" y="152"/>
                  </a:lnTo>
                  <a:lnTo>
                    <a:pt x="19" y="166"/>
                  </a:lnTo>
                  <a:close/>
                  <a:moveTo>
                    <a:pt x="19" y="196"/>
                  </a:moveTo>
                  <a:lnTo>
                    <a:pt x="232" y="196"/>
                  </a:lnTo>
                  <a:lnTo>
                    <a:pt x="232" y="182"/>
                  </a:lnTo>
                  <a:lnTo>
                    <a:pt x="19" y="182"/>
                  </a:lnTo>
                  <a:lnTo>
                    <a:pt x="19" y="196"/>
                  </a:lnTo>
                  <a:close/>
                  <a:moveTo>
                    <a:pt x="19" y="227"/>
                  </a:moveTo>
                  <a:lnTo>
                    <a:pt x="232" y="227"/>
                  </a:lnTo>
                  <a:lnTo>
                    <a:pt x="232" y="213"/>
                  </a:lnTo>
                  <a:lnTo>
                    <a:pt x="19" y="213"/>
                  </a:lnTo>
                  <a:lnTo>
                    <a:pt x="19" y="227"/>
                  </a:lnTo>
                  <a:close/>
                  <a:moveTo>
                    <a:pt x="19" y="258"/>
                  </a:moveTo>
                  <a:lnTo>
                    <a:pt x="232" y="258"/>
                  </a:lnTo>
                  <a:lnTo>
                    <a:pt x="232" y="244"/>
                  </a:lnTo>
                  <a:lnTo>
                    <a:pt x="19" y="244"/>
                  </a:lnTo>
                  <a:lnTo>
                    <a:pt x="19" y="258"/>
                  </a:lnTo>
                  <a:close/>
                  <a:moveTo>
                    <a:pt x="19" y="289"/>
                  </a:moveTo>
                  <a:lnTo>
                    <a:pt x="232" y="289"/>
                  </a:lnTo>
                  <a:lnTo>
                    <a:pt x="232" y="274"/>
                  </a:lnTo>
                  <a:lnTo>
                    <a:pt x="19" y="274"/>
                  </a:lnTo>
                  <a:lnTo>
                    <a:pt x="19" y="289"/>
                  </a:lnTo>
                  <a:close/>
                  <a:moveTo>
                    <a:pt x="19" y="319"/>
                  </a:moveTo>
                  <a:lnTo>
                    <a:pt x="232" y="319"/>
                  </a:lnTo>
                  <a:lnTo>
                    <a:pt x="232" y="305"/>
                  </a:lnTo>
                  <a:lnTo>
                    <a:pt x="19" y="305"/>
                  </a:lnTo>
                  <a:lnTo>
                    <a:pt x="19" y="319"/>
                  </a:lnTo>
                  <a:close/>
                  <a:moveTo>
                    <a:pt x="19" y="352"/>
                  </a:moveTo>
                  <a:lnTo>
                    <a:pt x="232" y="352"/>
                  </a:lnTo>
                  <a:lnTo>
                    <a:pt x="232" y="338"/>
                  </a:lnTo>
                  <a:lnTo>
                    <a:pt x="19" y="338"/>
                  </a:lnTo>
                  <a:lnTo>
                    <a:pt x="19" y="352"/>
                  </a:lnTo>
                  <a:close/>
                  <a:moveTo>
                    <a:pt x="19" y="383"/>
                  </a:moveTo>
                  <a:lnTo>
                    <a:pt x="232" y="383"/>
                  </a:lnTo>
                  <a:lnTo>
                    <a:pt x="232" y="369"/>
                  </a:lnTo>
                  <a:lnTo>
                    <a:pt x="19" y="369"/>
                  </a:lnTo>
                  <a:lnTo>
                    <a:pt x="19" y="383"/>
                  </a:lnTo>
                  <a:close/>
                  <a:moveTo>
                    <a:pt x="19" y="414"/>
                  </a:moveTo>
                  <a:lnTo>
                    <a:pt x="232" y="414"/>
                  </a:lnTo>
                  <a:lnTo>
                    <a:pt x="232" y="400"/>
                  </a:lnTo>
                  <a:lnTo>
                    <a:pt x="19" y="400"/>
                  </a:lnTo>
                  <a:lnTo>
                    <a:pt x="19" y="414"/>
                  </a:lnTo>
                  <a:close/>
                  <a:moveTo>
                    <a:pt x="19" y="445"/>
                  </a:moveTo>
                  <a:lnTo>
                    <a:pt x="232" y="445"/>
                  </a:lnTo>
                  <a:lnTo>
                    <a:pt x="232" y="430"/>
                  </a:lnTo>
                  <a:lnTo>
                    <a:pt x="19" y="430"/>
                  </a:lnTo>
                  <a:lnTo>
                    <a:pt x="19" y="445"/>
                  </a:lnTo>
                  <a:close/>
                </a:path>
              </a:pathLst>
            </a:custGeom>
            <a:solidFill>
              <a:srgbClr val="000000">
                <a:lumMod val="50000"/>
                <a:lumOff val="50000"/>
              </a:srgbClr>
            </a:solidFill>
            <a:ln>
              <a:noFill/>
            </a:ln>
            <a:extLst/>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grpSp>
      <p:sp>
        <p:nvSpPr>
          <p:cNvPr id="470" name="Isosceles Triangle 51"/>
          <p:cNvSpPr/>
          <p:nvPr/>
        </p:nvSpPr>
        <p:spPr>
          <a:xfrm rot="15847062">
            <a:off x="1949547" y="4850219"/>
            <a:ext cx="1479999" cy="2917899"/>
          </a:xfrm>
          <a:custGeom>
            <a:avLst/>
            <a:gdLst>
              <a:gd name="connsiteX0" fmla="*/ 0 w 3403786"/>
              <a:gd name="connsiteY0" fmla="*/ 1371600 h 1371600"/>
              <a:gd name="connsiteX1" fmla="*/ 1868236 w 3403786"/>
              <a:gd name="connsiteY1" fmla="*/ 0 h 1371600"/>
              <a:gd name="connsiteX2" fmla="*/ 3403786 w 3403786"/>
              <a:gd name="connsiteY2" fmla="*/ 1371600 h 1371600"/>
              <a:gd name="connsiteX3" fmla="*/ 0 w 3403786"/>
              <a:gd name="connsiteY3" fmla="*/ 1371600 h 1371600"/>
              <a:gd name="connsiteX0" fmla="*/ 0 w 3403786"/>
              <a:gd name="connsiteY0" fmla="*/ 3229190 h 3229190"/>
              <a:gd name="connsiteX1" fmla="*/ 1629650 w 3403786"/>
              <a:gd name="connsiteY1" fmla="*/ 0 h 3229190"/>
              <a:gd name="connsiteX2" fmla="*/ 3403786 w 3403786"/>
              <a:gd name="connsiteY2" fmla="*/ 3229190 h 3229190"/>
              <a:gd name="connsiteX3" fmla="*/ 0 w 3403786"/>
              <a:gd name="connsiteY3" fmla="*/ 3229190 h 3229190"/>
              <a:gd name="connsiteX0" fmla="*/ 0 w 3023021"/>
              <a:gd name="connsiteY0" fmla="*/ 3229190 h 3822109"/>
              <a:gd name="connsiteX1" fmla="*/ 1629650 w 3023021"/>
              <a:gd name="connsiteY1" fmla="*/ 0 h 3822109"/>
              <a:gd name="connsiteX2" fmla="*/ 3023021 w 3023021"/>
              <a:gd name="connsiteY2" fmla="*/ 3822109 h 3822109"/>
              <a:gd name="connsiteX3" fmla="*/ 0 w 3023021"/>
              <a:gd name="connsiteY3" fmla="*/ 3229190 h 3822109"/>
              <a:gd name="connsiteX0" fmla="*/ 0 w 2483455"/>
              <a:gd name="connsiteY0" fmla="*/ 1634333 h 3822109"/>
              <a:gd name="connsiteX1" fmla="*/ 1090084 w 2483455"/>
              <a:gd name="connsiteY1" fmla="*/ 0 h 3822109"/>
              <a:gd name="connsiteX2" fmla="*/ 2483455 w 2483455"/>
              <a:gd name="connsiteY2" fmla="*/ 3822109 h 3822109"/>
              <a:gd name="connsiteX3" fmla="*/ 0 w 2483455"/>
              <a:gd name="connsiteY3" fmla="*/ 1634333 h 3822109"/>
              <a:gd name="connsiteX0" fmla="*/ 0 w 2507311"/>
              <a:gd name="connsiteY0" fmla="*/ 1673418 h 3822109"/>
              <a:gd name="connsiteX1" fmla="*/ 1113940 w 2507311"/>
              <a:gd name="connsiteY1" fmla="*/ 0 h 3822109"/>
              <a:gd name="connsiteX2" fmla="*/ 2507311 w 2507311"/>
              <a:gd name="connsiteY2" fmla="*/ 3822109 h 3822109"/>
              <a:gd name="connsiteX3" fmla="*/ 0 w 2507311"/>
              <a:gd name="connsiteY3" fmla="*/ 1673418 h 3822109"/>
              <a:gd name="connsiteX0" fmla="*/ 0 w 2091500"/>
              <a:gd name="connsiteY0" fmla="*/ 1673418 h 2972012"/>
              <a:gd name="connsiteX1" fmla="*/ 1113940 w 2091500"/>
              <a:gd name="connsiteY1" fmla="*/ 0 h 2972012"/>
              <a:gd name="connsiteX2" fmla="*/ 2091500 w 2091500"/>
              <a:gd name="connsiteY2" fmla="*/ 2972012 h 2972012"/>
              <a:gd name="connsiteX3" fmla="*/ 0 w 2091500"/>
              <a:gd name="connsiteY3" fmla="*/ 1673418 h 2972012"/>
            </a:gdLst>
            <a:ahLst/>
            <a:cxnLst>
              <a:cxn ang="0">
                <a:pos x="connsiteX0" y="connsiteY0"/>
              </a:cxn>
              <a:cxn ang="0">
                <a:pos x="connsiteX1" y="connsiteY1"/>
              </a:cxn>
              <a:cxn ang="0">
                <a:pos x="connsiteX2" y="connsiteY2"/>
              </a:cxn>
              <a:cxn ang="0">
                <a:pos x="connsiteX3" y="connsiteY3"/>
              </a:cxn>
            </a:cxnLst>
            <a:rect l="l" t="t" r="r" b="b"/>
            <a:pathLst>
              <a:path w="2091500" h="2972012">
                <a:moveTo>
                  <a:pt x="0" y="1673418"/>
                </a:moveTo>
                <a:lnTo>
                  <a:pt x="1113940" y="0"/>
                </a:lnTo>
                <a:lnTo>
                  <a:pt x="2091500" y="2972012"/>
                </a:lnTo>
                <a:lnTo>
                  <a:pt x="0" y="1673418"/>
                </a:lnTo>
                <a:close/>
              </a:path>
            </a:pathLst>
          </a:custGeom>
          <a:gradFill>
            <a:gsLst>
              <a:gs pos="100000">
                <a:srgbClr val="FFFFFF">
                  <a:alpha val="0"/>
                </a:srgbClr>
              </a:gs>
              <a:gs pos="0">
                <a:srgbClr val="505050">
                  <a:alpha val="30000"/>
                </a:srgbClr>
              </a:gs>
            </a:gsLst>
            <a:lin ang="5400000" scaled="0"/>
          </a:gra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grpSp>
        <p:nvGrpSpPr>
          <p:cNvPr id="471" name="Group 470"/>
          <p:cNvGrpSpPr/>
          <p:nvPr/>
        </p:nvGrpSpPr>
        <p:grpSpPr>
          <a:xfrm>
            <a:off x="10492622" y="4663256"/>
            <a:ext cx="1512906" cy="893924"/>
            <a:chOff x="9184992" y="5215742"/>
            <a:chExt cx="1512906" cy="893924"/>
          </a:xfrm>
        </p:grpSpPr>
        <p:sp>
          <p:nvSpPr>
            <p:cNvPr id="472" name="Rectangle 471"/>
            <p:cNvSpPr/>
            <p:nvPr/>
          </p:nvSpPr>
          <p:spPr bwMode="auto">
            <a:xfrm>
              <a:off x="9184992" y="5491835"/>
              <a:ext cx="1512906" cy="61783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146304"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r>
                <a:rPr lang="en-US" sz="2000" kern="0" dirty="0" smtClean="0">
                  <a:solidFill>
                    <a:srgbClr val="FFFFFF"/>
                  </a:solidFill>
                  <a:latin typeface="Segoe UI Light"/>
                  <a:ea typeface="Segoe UI" pitchFamily="34" charset="0"/>
                  <a:cs typeface="Segoe UI" pitchFamily="34" charset="0"/>
                </a:rPr>
                <a:t>Cloud-born </a:t>
              </a:r>
            </a:p>
            <a:p>
              <a:pPr defTabSz="932472" fontAlgn="base">
                <a:lnSpc>
                  <a:spcPct val="90000"/>
                </a:lnSpc>
                <a:spcBef>
                  <a:spcPct val="0"/>
                </a:spcBef>
                <a:spcAft>
                  <a:spcPct val="0"/>
                </a:spcAft>
                <a:defRPr/>
              </a:pPr>
              <a:r>
                <a:rPr lang="en-US" sz="2000" kern="0" dirty="0" smtClean="0">
                  <a:solidFill>
                    <a:srgbClr val="FFFFFF"/>
                  </a:solidFill>
                  <a:latin typeface="Segoe UI Light"/>
                  <a:ea typeface="Segoe UI" pitchFamily="34" charset="0"/>
                  <a:cs typeface="Segoe UI" pitchFamily="34" charset="0"/>
                </a:rPr>
                <a:t>data</a:t>
              </a:r>
            </a:p>
          </p:txBody>
        </p:sp>
        <p:grpSp>
          <p:nvGrpSpPr>
            <p:cNvPr id="473" name="Group 472"/>
            <p:cNvGrpSpPr/>
            <p:nvPr/>
          </p:nvGrpSpPr>
          <p:grpSpPr>
            <a:xfrm>
              <a:off x="9803515" y="5215742"/>
              <a:ext cx="338765" cy="400110"/>
              <a:chOff x="3651348" y="4912679"/>
              <a:chExt cx="421835" cy="498223"/>
            </a:xfrm>
          </p:grpSpPr>
          <p:sp>
            <p:nvSpPr>
              <p:cNvPr id="474" name="Oval 473"/>
              <p:cNvSpPr/>
              <p:nvPr/>
            </p:nvSpPr>
            <p:spPr>
              <a:xfrm>
                <a:off x="3651348" y="4962286"/>
                <a:ext cx="421835" cy="421835"/>
              </a:xfrm>
              <a:prstGeom prst="ellipse">
                <a:avLst/>
              </a:prstGeom>
              <a:solidFill>
                <a:srgbClr val="FFFFFF"/>
              </a:solidFill>
              <a:ln w="28575" cap="flat" cmpd="sng" algn="ctr">
                <a:solidFill>
                  <a:schemeClr val="bg1">
                    <a:lumMod val="75000"/>
                  </a:schemeClr>
                </a:solidFill>
                <a:prstDash val="solid"/>
              </a:ln>
              <a:effectLst/>
            </p:spPr>
            <p:txBody>
              <a:bodyPr rtlCol="0" anchor="ctr"/>
              <a:lstStyle/>
              <a:p>
                <a:pPr algn="ctr" defTabSz="932688">
                  <a:defRPr/>
                </a:pPr>
                <a:endParaRPr lang="en-US" sz="1836" kern="0" smtClean="0">
                  <a:solidFill>
                    <a:srgbClr val="FFFFFF"/>
                  </a:solidFill>
                </a:endParaRPr>
              </a:p>
            </p:txBody>
          </p:sp>
          <p:sp>
            <p:nvSpPr>
              <p:cNvPr id="475" name="TextBox 474"/>
              <p:cNvSpPr txBox="1"/>
              <p:nvPr/>
            </p:nvSpPr>
            <p:spPr>
              <a:xfrm>
                <a:off x="3651348" y="4912679"/>
                <a:ext cx="413588" cy="498223"/>
              </a:xfrm>
              <a:prstGeom prst="rect">
                <a:avLst/>
              </a:prstGeom>
              <a:noFill/>
              <a:ln>
                <a:noFill/>
              </a:ln>
            </p:spPr>
            <p:txBody>
              <a:bodyPr wrap="none" rtlCol="0">
                <a:spAutoFit/>
              </a:bodyPr>
              <a:lstStyle>
                <a:defPPr>
                  <a:defRPr lang="en-US"/>
                </a:defPPr>
                <a:lvl1pPr marR="0" lvl="0" indent="0" defTabSz="932688" fontAlgn="auto">
                  <a:lnSpc>
                    <a:spcPct val="100000"/>
                  </a:lnSpc>
                  <a:spcBef>
                    <a:spcPts val="0"/>
                  </a:spcBef>
                  <a:spcAft>
                    <a:spcPts val="0"/>
                  </a:spcAft>
                  <a:buClrTx/>
                  <a:buSzTx/>
                  <a:buFontTx/>
                  <a:buNone/>
                  <a:tabLst/>
                  <a:defRPr sz="2000" b="1" kern="0">
                    <a:solidFill>
                      <a:schemeClr val="tx2">
                        <a:lumMod val="25000"/>
                      </a:schemeClr>
                    </a:solidFill>
                  </a:defRPr>
                </a:lvl1pPr>
              </a:lstStyle>
              <a:p>
                <a:r>
                  <a:rPr lang="en-US" dirty="0">
                    <a:solidFill>
                      <a:srgbClr val="68217A">
                        <a:lumMod val="25000"/>
                      </a:srgbClr>
                    </a:solidFill>
                  </a:rPr>
                  <a:t>4</a:t>
                </a:r>
              </a:p>
            </p:txBody>
          </p:sp>
        </p:grpSp>
      </p:grpSp>
      <p:sp>
        <p:nvSpPr>
          <p:cNvPr id="476" name="Explosion 1 475"/>
          <p:cNvSpPr/>
          <p:nvPr/>
        </p:nvSpPr>
        <p:spPr>
          <a:xfrm>
            <a:off x="5425732" y="3398509"/>
            <a:ext cx="983269" cy="362345"/>
          </a:xfrm>
          <a:prstGeom prst="irregularSeal1">
            <a:avLst/>
          </a:prstGeom>
          <a:solidFill>
            <a:srgbClr val="F0880A"/>
          </a:solidFill>
          <a:ln w="25400" cap="flat" cmpd="sng" algn="ctr">
            <a:noFill/>
            <a:prstDash val="solid"/>
          </a:ln>
          <a:effectLst/>
        </p:spPr>
        <p:txBody>
          <a:bodyPr rtlCol="0" anchor="ctr"/>
          <a:lstStyle/>
          <a:p>
            <a:pPr algn="ctr" defTabSz="932688">
              <a:defRPr/>
            </a:pPr>
            <a:endParaRPr lang="en-US" sz="1836" kern="0" smtClean="0">
              <a:solidFill>
                <a:srgbClr val="FFFFFF"/>
              </a:solidFill>
            </a:endParaRPr>
          </a:p>
        </p:txBody>
      </p:sp>
      <p:sp>
        <p:nvSpPr>
          <p:cNvPr id="477" name="Freeform 6"/>
          <p:cNvSpPr>
            <a:spLocks noChangeAspect="1" noEditPoints="1"/>
          </p:cNvSpPr>
          <p:nvPr/>
        </p:nvSpPr>
        <p:spPr bwMode="black">
          <a:xfrm>
            <a:off x="6169572" y="1818342"/>
            <a:ext cx="429626" cy="511412"/>
          </a:xfrm>
          <a:custGeom>
            <a:avLst/>
            <a:gdLst>
              <a:gd name="T0" fmla="*/ 326 w 813"/>
              <a:gd name="T1" fmla="*/ 0 h 1040"/>
              <a:gd name="T2" fmla="*/ 121 w 813"/>
              <a:gd name="T3" fmla="*/ 174 h 1040"/>
              <a:gd name="T4" fmla="*/ 121 w 813"/>
              <a:gd name="T5" fmla="*/ 254 h 1040"/>
              <a:gd name="T6" fmla="*/ 0 w 813"/>
              <a:gd name="T7" fmla="*/ 357 h 1040"/>
              <a:gd name="T8" fmla="*/ 0 w 813"/>
              <a:gd name="T9" fmla="*/ 1040 h 1040"/>
              <a:gd name="T10" fmla="*/ 692 w 813"/>
              <a:gd name="T11" fmla="*/ 1040 h 1040"/>
              <a:gd name="T12" fmla="*/ 692 w 813"/>
              <a:gd name="T13" fmla="*/ 857 h 1040"/>
              <a:gd name="T14" fmla="*/ 813 w 813"/>
              <a:gd name="T15" fmla="*/ 857 h 1040"/>
              <a:gd name="T16" fmla="*/ 813 w 813"/>
              <a:gd name="T17" fmla="*/ 0 h 1040"/>
              <a:gd name="T18" fmla="*/ 326 w 813"/>
              <a:gd name="T19" fmla="*/ 0 h 1040"/>
              <a:gd name="T20" fmla="*/ 619 w 813"/>
              <a:gd name="T21" fmla="*/ 978 h 1040"/>
              <a:gd name="T22" fmla="*/ 73 w 813"/>
              <a:gd name="T23" fmla="*/ 978 h 1040"/>
              <a:gd name="T24" fmla="*/ 73 w 813"/>
              <a:gd name="T25" fmla="*/ 424 h 1040"/>
              <a:gd name="T26" fmla="*/ 121 w 813"/>
              <a:gd name="T27" fmla="*/ 424 h 1040"/>
              <a:gd name="T28" fmla="*/ 121 w 813"/>
              <a:gd name="T29" fmla="*/ 857 h 1040"/>
              <a:gd name="T30" fmla="*/ 619 w 813"/>
              <a:gd name="T31" fmla="*/ 857 h 1040"/>
              <a:gd name="T32" fmla="*/ 619 w 813"/>
              <a:gd name="T33" fmla="*/ 978 h 1040"/>
              <a:gd name="T34" fmla="*/ 740 w 813"/>
              <a:gd name="T35" fmla="*/ 796 h 1040"/>
              <a:gd name="T36" fmla="*/ 194 w 813"/>
              <a:gd name="T37" fmla="*/ 796 h 1040"/>
              <a:gd name="T38" fmla="*/ 194 w 813"/>
              <a:gd name="T39" fmla="*/ 241 h 1040"/>
              <a:gd name="T40" fmla="*/ 404 w 813"/>
              <a:gd name="T41" fmla="*/ 241 h 1040"/>
              <a:gd name="T42" fmla="*/ 404 w 813"/>
              <a:gd name="T43" fmla="*/ 62 h 1040"/>
              <a:gd name="T44" fmla="*/ 740 w 813"/>
              <a:gd name="T45" fmla="*/ 62 h 1040"/>
              <a:gd name="T46" fmla="*/ 740 w 813"/>
              <a:gd name="T47" fmla="*/ 79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1040">
                <a:moveTo>
                  <a:pt x="326" y="0"/>
                </a:moveTo>
                <a:lnTo>
                  <a:pt x="121" y="174"/>
                </a:lnTo>
                <a:lnTo>
                  <a:pt x="121" y="254"/>
                </a:lnTo>
                <a:lnTo>
                  <a:pt x="0" y="357"/>
                </a:lnTo>
                <a:lnTo>
                  <a:pt x="0" y="1040"/>
                </a:lnTo>
                <a:lnTo>
                  <a:pt x="692" y="1040"/>
                </a:lnTo>
                <a:lnTo>
                  <a:pt x="692" y="857"/>
                </a:lnTo>
                <a:lnTo>
                  <a:pt x="813" y="857"/>
                </a:lnTo>
                <a:lnTo>
                  <a:pt x="813" y="0"/>
                </a:lnTo>
                <a:lnTo>
                  <a:pt x="326" y="0"/>
                </a:lnTo>
                <a:close/>
                <a:moveTo>
                  <a:pt x="619" y="978"/>
                </a:moveTo>
                <a:lnTo>
                  <a:pt x="73" y="978"/>
                </a:lnTo>
                <a:lnTo>
                  <a:pt x="73" y="424"/>
                </a:lnTo>
                <a:lnTo>
                  <a:pt x="121" y="424"/>
                </a:lnTo>
                <a:lnTo>
                  <a:pt x="121" y="857"/>
                </a:lnTo>
                <a:lnTo>
                  <a:pt x="619" y="857"/>
                </a:lnTo>
                <a:lnTo>
                  <a:pt x="619" y="978"/>
                </a:lnTo>
                <a:close/>
                <a:moveTo>
                  <a:pt x="740" y="796"/>
                </a:moveTo>
                <a:lnTo>
                  <a:pt x="194" y="796"/>
                </a:lnTo>
                <a:lnTo>
                  <a:pt x="194" y="241"/>
                </a:lnTo>
                <a:lnTo>
                  <a:pt x="404" y="241"/>
                </a:lnTo>
                <a:lnTo>
                  <a:pt x="404" y="62"/>
                </a:lnTo>
                <a:lnTo>
                  <a:pt x="740" y="62"/>
                </a:lnTo>
                <a:lnTo>
                  <a:pt x="740" y="796"/>
                </a:lnTo>
                <a:close/>
              </a:path>
            </a:pathLst>
          </a:custGeom>
          <a:solidFill>
            <a:srgbClr val="FFFFFF"/>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spTree>
    <p:extLst>
      <p:ext uri="{BB962C8B-B14F-4D97-AF65-F5344CB8AC3E}">
        <p14:creationId xmlns:p14="http://schemas.microsoft.com/office/powerpoint/2010/main" val="1726012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1000"/>
                                        <p:tgtEl>
                                          <p:spTgt spid="4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6"/>
                                        </p:tgtEl>
                                        <p:attrNameLst>
                                          <p:attrName>style.visibility</p:attrName>
                                        </p:attrNameLst>
                                      </p:cBhvr>
                                      <p:to>
                                        <p:strVal val="visible"/>
                                      </p:to>
                                    </p:set>
                                    <p:animEffect transition="in" filter="fade">
                                      <p:cBhvr>
                                        <p:cTn id="10" dur="500"/>
                                        <p:tgtEl>
                                          <p:spTgt spid="476"/>
                                        </p:tgtEl>
                                      </p:cBhvr>
                                    </p:animEffect>
                                  </p:childTnLst>
                                </p:cTn>
                              </p:par>
                              <p:par>
                                <p:cTn id="11" presetID="10" presetClass="entr" presetSubtype="0" fill="hold" nodeType="withEffect">
                                  <p:stCondLst>
                                    <p:cond delay="0"/>
                                  </p:stCondLst>
                                  <p:childTnLst>
                                    <p:set>
                                      <p:cBhvr>
                                        <p:cTn id="12" dur="1" fill="hold">
                                          <p:stCondLst>
                                            <p:cond delay="0"/>
                                          </p:stCondLst>
                                        </p:cTn>
                                        <p:tgtEl>
                                          <p:spTgt spid="354"/>
                                        </p:tgtEl>
                                        <p:attrNameLst>
                                          <p:attrName>style.visibility</p:attrName>
                                        </p:attrNameLst>
                                      </p:cBhvr>
                                      <p:to>
                                        <p:strVal val="visible"/>
                                      </p:to>
                                    </p:set>
                                    <p:animEffect transition="in" filter="fade">
                                      <p:cBhvr>
                                        <p:cTn id="13" dur="1000"/>
                                        <p:tgtEl>
                                          <p:spTgt spid="35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37"/>
                                        </p:tgtEl>
                                        <p:attrNameLst>
                                          <p:attrName>style.visibility</p:attrName>
                                        </p:attrNameLst>
                                      </p:cBhvr>
                                      <p:to>
                                        <p:strVal val="visible"/>
                                      </p:to>
                                    </p:set>
                                    <p:animEffect transition="in" filter="fade">
                                      <p:cBhvr>
                                        <p:cTn id="18" dur="1000"/>
                                        <p:tgtEl>
                                          <p:spTgt spid="437"/>
                                        </p:tgtEl>
                                      </p:cBhvr>
                                    </p:animEffect>
                                    <p:anim calcmode="lin" valueType="num">
                                      <p:cBhvr>
                                        <p:cTn id="19" dur="1000" fill="hold"/>
                                        <p:tgtEl>
                                          <p:spTgt spid="437"/>
                                        </p:tgtEl>
                                        <p:attrNameLst>
                                          <p:attrName>ppt_x</p:attrName>
                                        </p:attrNameLst>
                                      </p:cBhvr>
                                      <p:tavLst>
                                        <p:tav tm="0">
                                          <p:val>
                                            <p:strVal val="#ppt_x"/>
                                          </p:val>
                                        </p:tav>
                                        <p:tav tm="100000">
                                          <p:val>
                                            <p:strVal val="#ppt_x"/>
                                          </p:val>
                                        </p:tav>
                                      </p:tavLst>
                                    </p:anim>
                                    <p:anim calcmode="lin" valueType="num">
                                      <p:cBhvr>
                                        <p:cTn id="20" dur="1000" fill="hold"/>
                                        <p:tgtEl>
                                          <p:spTgt spid="43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32"/>
                                        </p:tgtEl>
                                        <p:attrNameLst>
                                          <p:attrName>style.visibility</p:attrName>
                                        </p:attrNameLst>
                                      </p:cBhvr>
                                      <p:to>
                                        <p:strVal val="visible"/>
                                      </p:to>
                                    </p:set>
                                    <p:animEffect transition="in" filter="fade">
                                      <p:cBhvr>
                                        <p:cTn id="23" dur="1000"/>
                                        <p:tgtEl>
                                          <p:spTgt spid="432"/>
                                        </p:tgtEl>
                                      </p:cBhvr>
                                    </p:animEffect>
                                    <p:anim calcmode="lin" valueType="num">
                                      <p:cBhvr>
                                        <p:cTn id="24" dur="1000" fill="hold"/>
                                        <p:tgtEl>
                                          <p:spTgt spid="432"/>
                                        </p:tgtEl>
                                        <p:attrNameLst>
                                          <p:attrName>ppt_x</p:attrName>
                                        </p:attrNameLst>
                                      </p:cBhvr>
                                      <p:tavLst>
                                        <p:tav tm="0">
                                          <p:val>
                                            <p:strVal val="#ppt_x"/>
                                          </p:val>
                                        </p:tav>
                                        <p:tav tm="100000">
                                          <p:val>
                                            <p:strVal val="#ppt_x"/>
                                          </p:val>
                                        </p:tav>
                                      </p:tavLst>
                                    </p:anim>
                                    <p:anim calcmode="lin" valueType="num">
                                      <p:cBhvr>
                                        <p:cTn id="25" dur="1000" fill="hold"/>
                                        <p:tgtEl>
                                          <p:spTgt spid="43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path" presetSubtype="0" decel="100000" fill="hold" nodeType="clickEffect">
                                  <p:stCondLst>
                                    <p:cond delay="0"/>
                                  </p:stCondLst>
                                  <p:childTnLst>
                                    <p:animMotion origin="layout" path="M -3.26015E-6 -1.78847E-6 L -0.11616 -0.00045 " pathEditMode="relative" rAng="0" ptsTypes="AA">
                                      <p:cBhvr>
                                        <p:cTn id="29" dur="1000" fill="hold"/>
                                        <p:tgtEl>
                                          <p:spTgt spid="354"/>
                                        </p:tgtEl>
                                        <p:attrNameLst>
                                          <p:attrName>ppt_x</p:attrName>
                                          <p:attrName>ppt_y</p:attrName>
                                        </p:attrNameLst>
                                      </p:cBhvr>
                                      <p:rCtr x="-5808" y="-23"/>
                                    </p:animMotion>
                                  </p:childTnLst>
                                </p:cTn>
                              </p:par>
                              <p:par>
                                <p:cTn id="30" presetID="42" presetClass="path" presetSubtype="0" decel="100000" fill="hold" nodeType="withEffect">
                                  <p:stCondLst>
                                    <p:cond delay="0"/>
                                  </p:stCondLst>
                                  <p:childTnLst>
                                    <p:animMotion origin="layout" path="M 4.41665E-6 3.60872E-6 L -0.11616 -0.00046 " pathEditMode="relative" rAng="0" ptsTypes="AA">
                                      <p:cBhvr>
                                        <p:cTn id="31" dur="1000" fill="hold"/>
                                        <p:tgtEl>
                                          <p:spTgt spid="381"/>
                                        </p:tgtEl>
                                        <p:attrNameLst>
                                          <p:attrName>ppt_x</p:attrName>
                                          <p:attrName>ppt_y</p:attrName>
                                        </p:attrNameLst>
                                      </p:cBhvr>
                                      <p:rCtr x="-5808" y="-23"/>
                                    </p:animMotion>
                                  </p:childTnLst>
                                </p:cTn>
                              </p:par>
                              <p:par>
                                <p:cTn id="32" presetID="42" presetClass="entr" presetSubtype="0" fill="hold" nodeType="withEffect">
                                  <p:stCondLst>
                                    <p:cond delay="750"/>
                                  </p:stCondLst>
                                  <p:childTnLst>
                                    <p:set>
                                      <p:cBhvr>
                                        <p:cTn id="33" dur="1" fill="hold">
                                          <p:stCondLst>
                                            <p:cond delay="0"/>
                                          </p:stCondLst>
                                        </p:cTn>
                                        <p:tgtEl>
                                          <p:spTgt spid="442"/>
                                        </p:tgtEl>
                                        <p:attrNameLst>
                                          <p:attrName>style.visibility</p:attrName>
                                        </p:attrNameLst>
                                      </p:cBhvr>
                                      <p:to>
                                        <p:strVal val="visible"/>
                                      </p:to>
                                    </p:set>
                                    <p:animEffect transition="in" filter="fade">
                                      <p:cBhvr>
                                        <p:cTn id="34" dur="1000"/>
                                        <p:tgtEl>
                                          <p:spTgt spid="442"/>
                                        </p:tgtEl>
                                      </p:cBhvr>
                                    </p:animEffect>
                                    <p:anim calcmode="lin" valueType="num">
                                      <p:cBhvr>
                                        <p:cTn id="35" dur="1000" fill="hold"/>
                                        <p:tgtEl>
                                          <p:spTgt spid="442"/>
                                        </p:tgtEl>
                                        <p:attrNameLst>
                                          <p:attrName>ppt_x</p:attrName>
                                        </p:attrNameLst>
                                      </p:cBhvr>
                                      <p:tavLst>
                                        <p:tav tm="0">
                                          <p:val>
                                            <p:strVal val="#ppt_x"/>
                                          </p:val>
                                        </p:tav>
                                        <p:tav tm="100000">
                                          <p:val>
                                            <p:strVal val="#ppt_x"/>
                                          </p:val>
                                        </p:tav>
                                      </p:tavLst>
                                    </p:anim>
                                    <p:anim calcmode="lin" valueType="num">
                                      <p:cBhvr>
                                        <p:cTn id="36" dur="1000" fill="hold"/>
                                        <p:tgtEl>
                                          <p:spTgt spid="44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750"/>
                                  </p:stCondLst>
                                  <p:childTnLst>
                                    <p:set>
                                      <p:cBhvr>
                                        <p:cTn id="38" dur="1" fill="hold">
                                          <p:stCondLst>
                                            <p:cond delay="0"/>
                                          </p:stCondLst>
                                        </p:cTn>
                                        <p:tgtEl>
                                          <p:spTgt spid="461"/>
                                        </p:tgtEl>
                                        <p:attrNameLst>
                                          <p:attrName>style.visibility</p:attrName>
                                        </p:attrNameLst>
                                      </p:cBhvr>
                                      <p:to>
                                        <p:strVal val="visible"/>
                                      </p:to>
                                    </p:set>
                                    <p:animEffect transition="in" filter="fade">
                                      <p:cBhvr>
                                        <p:cTn id="39" dur="1000"/>
                                        <p:tgtEl>
                                          <p:spTgt spid="461"/>
                                        </p:tgtEl>
                                      </p:cBhvr>
                                    </p:animEffect>
                                    <p:anim calcmode="lin" valueType="num">
                                      <p:cBhvr>
                                        <p:cTn id="40" dur="1000" fill="hold"/>
                                        <p:tgtEl>
                                          <p:spTgt spid="461"/>
                                        </p:tgtEl>
                                        <p:attrNameLst>
                                          <p:attrName>ppt_x</p:attrName>
                                        </p:attrNameLst>
                                      </p:cBhvr>
                                      <p:tavLst>
                                        <p:tav tm="0">
                                          <p:val>
                                            <p:strVal val="#ppt_x"/>
                                          </p:val>
                                        </p:tav>
                                        <p:tav tm="100000">
                                          <p:val>
                                            <p:strVal val="#ppt_x"/>
                                          </p:val>
                                        </p:tav>
                                      </p:tavLst>
                                    </p:anim>
                                    <p:anim calcmode="lin" valueType="num">
                                      <p:cBhvr>
                                        <p:cTn id="41" dur="1000" fill="hold"/>
                                        <p:tgtEl>
                                          <p:spTgt spid="46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66"/>
                                        </p:tgtEl>
                                        <p:attrNameLst>
                                          <p:attrName>style.visibility</p:attrName>
                                        </p:attrNameLst>
                                      </p:cBhvr>
                                      <p:to>
                                        <p:strVal val="visible"/>
                                      </p:to>
                                    </p:set>
                                    <p:animEffect transition="in" filter="fade">
                                      <p:cBhvr>
                                        <p:cTn id="46" dur="1000"/>
                                        <p:tgtEl>
                                          <p:spTgt spid="466"/>
                                        </p:tgtEl>
                                      </p:cBhvr>
                                    </p:animEffect>
                                    <p:anim calcmode="lin" valueType="num">
                                      <p:cBhvr>
                                        <p:cTn id="47" dur="1000" fill="hold"/>
                                        <p:tgtEl>
                                          <p:spTgt spid="466"/>
                                        </p:tgtEl>
                                        <p:attrNameLst>
                                          <p:attrName>ppt_x</p:attrName>
                                        </p:attrNameLst>
                                      </p:cBhvr>
                                      <p:tavLst>
                                        <p:tav tm="0">
                                          <p:val>
                                            <p:strVal val="#ppt_x"/>
                                          </p:val>
                                        </p:tav>
                                        <p:tav tm="100000">
                                          <p:val>
                                            <p:strVal val="#ppt_x"/>
                                          </p:val>
                                        </p:tav>
                                      </p:tavLst>
                                    </p:anim>
                                    <p:anim calcmode="lin" valueType="num">
                                      <p:cBhvr>
                                        <p:cTn id="48" dur="1000" fill="hold"/>
                                        <p:tgtEl>
                                          <p:spTgt spid="46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71"/>
                                        </p:tgtEl>
                                        <p:attrNameLst>
                                          <p:attrName>style.visibility</p:attrName>
                                        </p:attrNameLst>
                                      </p:cBhvr>
                                      <p:to>
                                        <p:strVal val="visible"/>
                                      </p:to>
                                    </p:set>
                                    <p:animEffect transition="in" filter="fade">
                                      <p:cBhvr>
                                        <p:cTn id="51" dur="1000"/>
                                        <p:tgtEl>
                                          <p:spTgt spid="471"/>
                                        </p:tgtEl>
                                      </p:cBhvr>
                                    </p:animEffect>
                                    <p:anim calcmode="lin" valueType="num">
                                      <p:cBhvr>
                                        <p:cTn id="52" dur="1000" fill="hold"/>
                                        <p:tgtEl>
                                          <p:spTgt spid="471"/>
                                        </p:tgtEl>
                                        <p:attrNameLst>
                                          <p:attrName>ppt_x</p:attrName>
                                        </p:attrNameLst>
                                      </p:cBhvr>
                                      <p:tavLst>
                                        <p:tav tm="0">
                                          <p:val>
                                            <p:strVal val="#ppt_x"/>
                                          </p:val>
                                        </p:tav>
                                        <p:tav tm="100000">
                                          <p:val>
                                            <p:strVal val="#ppt_x"/>
                                          </p:val>
                                        </p:tav>
                                      </p:tavLst>
                                    </p:anim>
                                    <p:anim calcmode="lin" valueType="num">
                                      <p:cBhvr>
                                        <p:cTn id="53" dur="1000" fill="hold"/>
                                        <p:tgtEl>
                                          <p:spTgt spid="47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3"/>
                                        </p:tgtEl>
                                        <p:attrNameLst>
                                          <p:attrName>style.visibility</p:attrName>
                                        </p:attrNameLst>
                                      </p:cBhvr>
                                      <p:to>
                                        <p:strVal val="visible"/>
                                      </p:to>
                                    </p:set>
                                    <p:animEffect transition="in" filter="fade">
                                      <p:cBhvr>
                                        <p:cTn id="56" dur="1000"/>
                                        <p:tgtEl>
                                          <p:spTgt spid="353"/>
                                        </p:tgtEl>
                                      </p:cBhvr>
                                    </p:animEffect>
                                    <p:anim calcmode="lin" valueType="num">
                                      <p:cBhvr>
                                        <p:cTn id="57" dur="1000" fill="hold"/>
                                        <p:tgtEl>
                                          <p:spTgt spid="353"/>
                                        </p:tgtEl>
                                        <p:attrNameLst>
                                          <p:attrName>ppt_x</p:attrName>
                                        </p:attrNameLst>
                                      </p:cBhvr>
                                      <p:tavLst>
                                        <p:tav tm="0">
                                          <p:val>
                                            <p:strVal val="#ppt_x"/>
                                          </p:val>
                                        </p:tav>
                                        <p:tav tm="100000">
                                          <p:val>
                                            <p:strVal val="#ppt_x"/>
                                          </p:val>
                                        </p:tav>
                                      </p:tavLst>
                                    </p:anim>
                                    <p:anim calcmode="lin" valueType="num">
                                      <p:cBhvr>
                                        <p:cTn id="58" dur="1000" fill="hold"/>
                                        <p:tgtEl>
                                          <p:spTgt spid="35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70"/>
                                        </p:tgtEl>
                                        <p:attrNameLst>
                                          <p:attrName>style.visibility</p:attrName>
                                        </p:attrNameLst>
                                      </p:cBhvr>
                                      <p:to>
                                        <p:strVal val="visible"/>
                                      </p:to>
                                    </p:set>
                                    <p:animEffect transition="in" filter="fade">
                                      <p:cBhvr>
                                        <p:cTn id="61" dur="1000"/>
                                        <p:tgtEl>
                                          <p:spTgt spid="470"/>
                                        </p:tgtEl>
                                      </p:cBhvr>
                                    </p:animEffect>
                                    <p:anim calcmode="lin" valueType="num">
                                      <p:cBhvr>
                                        <p:cTn id="62" dur="1000" fill="hold"/>
                                        <p:tgtEl>
                                          <p:spTgt spid="470"/>
                                        </p:tgtEl>
                                        <p:attrNameLst>
                                          <p:attrName>ppt_x</p:attrName>
                                        </p:attrNameLst>
                                      </p:cBhvr>
                                      <p:tavLst>
                                        <p:tav tm="0">
                                          <p:val>
                                            <p:strVal val="#ppt_x"/>
                                          </p:val>
                                        </p:tav>
                                        <p:tav tm="100000">
                                          <p:val>
                                            <p:strVal val="#ppt_x"/>
                                          </p:val>
                                        </p:tav>
                                      </p:tavLst>
                                    </p:anim>
                                    <p:anim calcmode="lin" valueType="num">
                                      <p:cBhvr>
                                        <p:cTn id="63" dur="1000" fill="hold"/>
                                        <p:tgtEl>
                                          <p:spTgt spid="470"/>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67"/>
                                        </p:tgtEl>
                                        <p:attrNameLst>
                                          <p:attrName>style.visibility</p:attrName>
                                        </p:attrNameLst>
                                      </p:cBhvr>
                                      <p:to>
                                        <p:strVal val="visible"/>
                                      </p:to>
                                    </p:set>
                                    <p:animEffect transition="in" filter="fade">
                                      <p:cBhvr>
                                        <p:cTn id="66" dur="1000"/>
                                        <p:tgtEl>
                                          <p:spTgt spid="467"/>
                                        </p:tgtEl>
                                      </p:cBhvr>
                                    </p:animEffect>
                                    <p:anim calcmode="lin" valueType="num">
                                      <p:cBhvr>
                                        <p:cTn id="67" dur="1000" fill="hold"/>
                                        <p:tgtEl>
                                          <p:spTgt spid="467"/>
                                        </p:tgtEl>
                                        <p:attrNameLst>
                                          <p:attrName>ppt_x</p:attrName>
                                        </p:attrNameLst>
                                      </p:cBhvr>
                                      <p:tavLst>
                                        <p:tav tm="0">
                                          <p:val>
                                            <p:strVal val="#ppt_x"/>
                                          </p:val>
                                        </p:tav>
                                        <p:tav tm="100000">
                                          <p:val>
                                            <p:strVal val="#ppt_x"/>
                                          </p:val>
                                        </p:tav>
                                      </p:tavLst>
                                    </p:anim>
                                    <p:anim calcmode="lin" valueType="num">
                                      <p:cBhvr>
                                        <p:cTn id="68" dur="1000" fill="hold"/>
                                        <p:tgtEl>
                                          <p:spTgt spid="4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466" grpId="0" animBg="1"/>
      <p:bldP spid="470" grpId="0" animBg="1"/>
      <p:bldP spid="4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3200" dirty="0" smtClean="0"/>
              <a:t>Evolving Approaches to Analytics</a:t>
            </a:r>
            <a:br>
              <a:rPr lang="en-US" sz="3200" dirty="0" smtClean="0"/>
            </a:br>
            <a:endParaRPr lang="en-US" sz="3200" dirty="0"/>
          </a:p>
        </p:txBody>
      </p:sp>
      <p:sp>
        <p:nvSpPr>
          <p:cNvPr id="5" name="Rectangle 4"/>
          <p:cNvSpPr/>
          <p:nvPr/>
        </p:nvSpPr>
        <p:spPr bwMode="auto">
          <a:xfrm>
            <a:off x="0" y="1439862"/>
            <a:ext cx="12436475" cy="5123877"/>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8" name="Rectangle 97"/>
          <p:cNvSpPr/>
          <p:nvPr/>
        </p:nvSpPr>
        <p:spPr>
          <a:xfrm>
            <a:off x="3478576" y="2419308"/>
            <a:ext cx="915787" cy="407245"/>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ETL Tool</a:t>
            </a:r>
          </a:p>
          <a:p>
            <a:pPr algn="ctr" defTabSz="932418">
              <a:defRPr/>
            </a:pPr>
            <a:r>
              <a:rPr lang="en-US" sz="816" kern="0" dirty="0" smtClean="0">
                <a:solidFill>
                  <a:prstClr val="black">
                    <a:lumMod val="50000"/>
                    <a:lumOff val="50000"/>
                  </a:prstClr>
                </a:solidFill>
                <a:latin typeface="Calibri" panose="020F0502020204030204"/>
              </a:rPr>
              <a:t>(SSIS, </a:t>
            </a:r>
            <a:r>
              <a:rPr lang="en-US" sz="816" kern="0" dirty="0" err="1" smtClean="0">
                <a:solidFill>
                  <a:prstClr val="black">
                    <a:lumMod val="50000"/>
                    <a:lumOff val="50000"/>
                  </a:prstClr>
                </a:solidFill>
                <a:latin typeface="Calibri" panose="020F0502020204030204"/>
              </a:rPr>
              <a:t>etc</a:t>
            </a:r>
            <a:r>
              <a:rPr lang="en-US" sz="816" kern="0" dirty="0" smtClean="0">
                <a:solidFill>
                  <a:prstClr val="black">
                    <a:lumMod val="50000"/>
                    <a:lumOff val="50000"/>
                  </a:prstClr>
                </a:solidFill>
                <a:latin typeface="Calibri" panose="020F0502020204030204"/>
              </a:rPr>
              <a:t>)</a:t>
            </a:r>
          </a:p>
        </p:txBody>
      </p:sp>
      <p:sp>
        <p:nvSpPr>
          <p:cNvPr id="99" name="U-Turn Arrow 98"/>
          <p:cNvSpPr/>
          <p:nvPr/>
        </p:nvSpPr>
        <p:spPr>
          <a:xfrm>
            <a:off x="3784887" y="2045290"/>
            <a:ext cx="341236" cy="374014"/>
          </a:xfrm>
          <a:prstGeom prst="uturnArrow">
            <a:avLst>
              <a:gd name="adj1" fmla="val 14927"/>
              <a:gd name="adj2" fmla="val 25000"/>
              <a:gd name="adj3" fmla="val 25944"/>
              <a:gd name="adj4" fmla="val 69300"/>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32418">
              <a:defRPr/>
            </a:pPr>
            <a:endParaRPr lang="en-US" sz="1836" kern="0" dirty="0" smtClean="0">
              <a:solidFill>
                <a:prstClr val="black"/>
              </a:solidFill>
              <a:latin typeface="Calibri" panose="020F0502020204030204"/>
            </a:endParaRPr>
          </a:p>
        </p:txBody>
      </p:sp>
      <p:sp>
        <p:nvSpPr>
          <p:cNvPr id="100" name="Rectangle 99"/>
          <p:cNvSpPr/>
          <p:nvPr/>
        </p:nvSpPr>
        <p:spPr>
          <a:xfrm>
            <a:off x="5982874" y="2188159"/>
            <a:ext cx="1527152" cy="780448"/>
          </a:xfrm>
          <a:prstGeom prst="rect">
            <a:avLst/>
          </a:prstGeom>
          <a:noFill/>
          <a:ln w="12700" cap="flat" cmpd="sng" algn="ctr">
            <a:noFill/>
            <a:prstDash val="solid"/>
            <a:miter lim="800000"/>
          </a:ln>
          <a:effectLst/>
        </p:spPr>
        <p:txBody>
          <a:bodyPr rtlCol="0" anchor="ctr"/>
          <a:lstStyle/>
          <a:p>
            <a:pPr algn="ctr" defTabSz="932418">
              <a:defRPr/>
            </a:pPr>
            <a:r>
              <a:rPr lang="en-US" sz="1836" b="1" kern="0" dirty="0" smtClean="0">
                <a:solidFill>
                  <a:prstClr val="black">
                    <a:lumMod val="50000"/>
                    <a:lumOff val="50000"/>
                  </a:prstClr>
                </a:solidFill>
                <a:latin typeface="Calibri" panose="020F0502020204030204"/>
              </a:rPr>
              <a:t>EDW</a:t>
            </a:r>
          </a:p>
          <a:p>
            <a:pPr algn="ctr" defTabSz="932418">
              <a:defRPr/>
            </a:pPr>
            <a:r>
              <a:rPr lang="en-US" sz="1020" kern="0" dirty="0" smtClean="0">
                <a:solidFill>
                  <a:prstClr val="black">
                    <a:lumMod val="50000"/>
                    <a:lumOff val="50000"/>
                  </a:prstClr>
                </a:solidFill>
                <a:latin typeface="Calibri" panose="020F0502020204030204"/>
              </a:rPr>
              <a:t>(SQL </a:t>
            </a:r>
            <a:r>
              <a:rPr lang="en-US" sz="1020" kern="0" dirty="0" err="1" smtClean="0">
                <a:solidFill>
                  <a:prstClr val="black">
                    <a:lumMod val="50000"/>
                    <a:lumOff val="50000"/>
                  </a:prstClr>
                </a:solidFill>
                <a:latin typeface="Calibri" panose="020F0502020204030204"/>
              </a:rPr>
              <a:t>Svr</a:t>
            </a:r>
            <a:r>
              <a:rPr lang="en-US" sz="1020" kern="0" dirty="0" smtClean="0">
                <a:solidFill>
                  <a:prstClr val="black">
                    <a:lumMod val="50000"/>
                    <a:lumOff val="50000"/>
                  </a:prstClr>
                </a:solidFill>
                <a:latin typeface="Calibri" panose="020F0502020204030204"/>
              </a:rPr>
              <a:t>, Teradata, </a:t>
            </a:r>
            <a:r>
              <a:rPr lang="en-US" sz="1020" kern="0" dirty="0" err="1" smtClean="0">
                <a:solidFill>
                  <a:prstClr val="black">
                    <a:lumMod val="50000"/>
                    <a:lumOff val="50000"/>
                  </a:prstClr>
                </a:solidFill>
                <a:latin typeface="Calibri" panose="020F0502020204030204"/>
              </a:rPr>
              <a:t>etc</a:t>
            </a:r>
            <a:r>
              <a:rPr lang="en-US" sz="1020" kern="0" dirty="0" smtClean="0">
                <a:solidFill>
                  <a:prstClr val="black">
                    <a:lumMod val="50000"/>
                    <a:lumOff val="50000"/>
                  </a:prstClr>
                </a:solidFill>
                <a:latin typeface="Calibri" panose="020F0502020204030204"/>
              </a:rPr>
              <a:t>)</a:t>
            </a:r>
          </a:p>
        </p:txBody>
      </p:sp>
      <p:cxnSp>
        <p:nvCxnSpPr>
          <p:cNvPr id="101" name="Straight Arrow Connector 100"/>
          <p:cNvCxnSpPr/>
          <p:nvPr/>
        </p:nvCxnSpPr>
        <p:spPr>
          <a:xfrm flipV="1">
            <a:off x="2227499" y="2792470"/>
            <a:ext cx="1251077" cy="6162"/>
          </a:xfrm>
          <a:prstGeom prst="straightConnector1">
            <a:avLst/>
          </a:prstGeom>
          <a:noFill/>
          <a:ln w="41275" cap="flat" cmpd="sng" algn="ctr">
            <a:solidFill>
              <a:sysClr val="window" lastClr="FFFFFF">
                <a:lumMod val="65000"/>
              </a:sysClr>
            </a:solidFill>
            <a:prstDash val="solid"/>
            <a:miter lim="800000"/>
            <a:tailEnd type="triangle"/>
          </a:ln>
          <a:effectLst/>
        </p:spPr>
      </p:cxnSp>
      <p:cxnSp>
        <p:nvCxnSpPr>
          <p:cNvPr id="102" name="Straight Arrow Connector 101"/>
          <p:cNvCxnSpPr/>
          <p:nvPr/>
        </p:nvCxnSpPr>
        <p:spPr>
          <a:xfrm>
            <a:off x="4414274" y="2795545"/>
            <a:ext cx="982132" cy="6176"/>
          </a:xfrm>
          <a:prstGeom prst="straightConnector1">
            <a:avLst/>
          </a:prstGeom>
          <a:noFill/>
          <a:ln w="41275" cap="flat" cmpd="sng" algn="ctr">
            <a:solidFill>
              <a:sysClr val="window" lastClr="FFFFFF">
                <a:lumMod val="65000"/>
              </a:sysClr>
            </a:solidFill>
            <a:prstDash val="solid"/>
            <a:miter lim="800000"/>
            <a:tailEnd type="triangle"/>
          </a:ln>
          <a:effectLst/>
        </p:spPr>
      </p:cxnSp>
      <p:sp>
        <p:nvSpPr>
          <p:cNvPr id="103" name="TextBox 102"/>
          <p:cNvSpPr txBox="1"/>
          <p:nvPr/>
        </p:nvSpPr>
        <p:spPr>
          <a:xfrm>
            <a:off x="2603470" y="1802243"/>
            <a:ext cx="720568" cy="312073"/>
          </a:xfrm>
          <a:prstGeom prst="rect">
            <a:avLst/>
          </a:prstGeom>
          <a:noFill/>
        </p:spPr>
        <p:txBody>
          <a:bodyPr wrap="square" rtlCol="0">
            <a:spAutoFit/>
          </a:bodyPr>
          <a:lstStyle/>
          <a:p>
            <a:pPr defTabSz="932418"/>
            <a:r>
              <a:rPr lang="en-US" sz="1428" b="1" dirty="0">
                <a:solidFill>
                  <a:srgbClr val="0070C0"/>
                </a:solidFill>
                <a:latin typeface="Calibri" panose="020F0502020204030204"/>
              </a:rPr>
              <a:t>Extract</a:t>
            </a:r>
          </a:p>
        </p:txBody>
      </p:sp>
      <p:sp>
        <p:nvSpPr>
          <p:cNvPr id="104" name="TextBox 103"/>
          <p:cNvSpPr txBox="1"/>
          <p:nvPr/>
        </p:nvSpPr>
        <p:spPr>
          <a:xfrm>
            <a:off x="2519752" y="2578862"/>
            <a:ext cx="962217" cy="254226"/>
          </a:xfrm>
          <a:prstGeom prst="rect">
            <a:avLst/>
          </a:prstGeom>
          <a:noFill/>
        </p:spPr>
        <p:txBody>
          <a:bodyPr wrap="square" rtlCol="0">
            <a:spAutoFit/>
          </a:bodyPr>
          <a:lstStyle/>
          <a:p>
            <a:pPr defTabSz="932418"/>
            <a:r>
              <a:rPr lang="en-US" sz="1020" dirty="0">
                <a:solidFill>
                  <a:prstClr val="black"/>
                </a:solidFill>
                <a:latin typeface="Calibri" panose="020F0502020204030204"/>
              </a:rPr>
              <a:t>Original Data</a:t>
            </a:r>
          </a:p>
        </p:txBody>
      </p:sp>
      <p:sp>
        <p:nvSpPr>
          <p:cNvPr id="105" name="TextBox 104"/>
          <p:cNvSpPr txBox="1"/>
          <p:nvPr/>
        </p:nvSpPr>
        <p:spPr>
          <a:xfrm>
            <a:off x="4581907" y="1802243"/>
            <a:ext cx="720568" cy="318241"/>
          </a:xfrm>
          <a:prstGeom prst="rect">
            <a:avLst/>
          </a:prstGeom>
          <a:noFill/>
        </p:spPr>
        <p:txBody>
          <a:bodyPr wrap="square" rtlCol="0">
            <a:spAutoFit/>
          </a:bodyPr>
          <a:lstStyle/>
          <a:p>
            <a:pPr defTabSz="932418"/>
            <a:r>
              <a:rPr lang="en-US" sz="1428" b="1" dirty="0">
                <a:solidFill>
                  <a:srgbClr val="0070C0"/>
                </a:solidFill>
                <a:latin typeface="Calibri" panose="020F0502020204030204"/>
              </a:rPr>
              <a:t>Load</a:t>
            </a:r>
          </a:p>
        </p:txBody>
      </p:sp>
      <p:sp>
        <p:nvSpPr>
          <p:cNvPr id="106" name="TextBox 105"/>
          <p:cNvSpPr txBox="1"/>
          <p:nvPr/>
        </p:nvSpPr>
        <p:spPr>
          <a:xfrm>
            <a:off x="4359299" y="2432448"/>
            <a:ext cx="884401" cy="414295"/>
          </a:xfrm>
          <a:prstGeom prst="rect">
            <a:avLst/>
          </a:prstGeom>
          <a:noFill/>
        </p:spPr>
        <p:txBody>
          <a:bodyPr wrap="square" rtlCol="0">
            <a:spAutoFit/>
          </a:bodyPr>
          <a:lstStyle/>
          <a:p>
            <a:pPr defTabSz="932418"/>
            <a:r>
              <a:rPr lang="en-US" sz="1020" dirty="0">
                <a:solidFill>
                  <a:prstClr val="black"/>
                </a:solidFill>
                <a:latin typeface="Calibri" panose="020F0502020204030204"/>
              </a:rPr>
              <a:t>Transformed Data</a:t>
            </a:r>
          </a:p>
        </p:txBody>
      </p:sp>
      <p:sp>
        <p:nvSpPr>
          <p:cNvPr id="107" name="TextBox 106"/>
          <p:cNvSpPr txBox="1"/>
          <p:nvPr/>
        </p:nvSpPr>
        <p:spPr>
          <a:xfrm>
            <a:off x="3532532" y="1802244"/>
            <a:ext cx="960022" cy="312073"/>
          </a:xfrm>
          <a:prstGeom prst="rect">
            <a:avLst/>
          </a:prstGeom>
          <a:noFill/>
        </p:spPr>
        <p:txBody>
          <a:bodyPr wrap="square" rtlCol="0">
            <a:spAutoFit/>
          </a:bodyPr>
          <a:lstStyle/>
          <a:p>
            <a:pPr defTabSz="932418"/>
            <a:r>
              <a:rPr lang="en-US" sz="1428" b="1" dirty="0">
                <a:solidFill>
                  <a:srgbClr val="0070C0"/>
                </a:solidFill>
                <a:latin typeface="Calibri" panose="020F0502020204030204"/>
              </a:rPr>
              <a:t>Transform</a:t>
            </a:r>
          </a:p>
        </p:txBody>
      </p:sp>
      <p:sp>
        <p:nvSpPr>
          <p:cNvPr id="108" name="TextBox 107"/>
          <p:cNvSpPr txBox="1"/>
          <p:nvPr/>
        </p:nvSpPr>
        <p:spPr>
          <a:xfrm>
            <a:off x="1475610" y="2349794"/>
            <a:ext cx="315002" cy="129682"/>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OLTP</a:t>
            </a:r>
          </a:p>
        </p:txBody>
      </p:sp>
      <p:sp>
        <p:nvSpPr>
          <p:cNvPr id="109" name="Freeform 108"/>
          <p:cNvSpPr/>
          <p:nvPr/>
        </p:nvSpPr>
        <p:spPr>
          <a:xfrm>
            <a:off x="1514548" y="2104297"/>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0" name="Oval 109"/>
          <p:cNvSpPr/>
          <p:nvPr/>
        </p:nvSpPr>
        <p:spPr>
          <a:xfrm>
            <a:off x="1529532" y="2113876"/>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1" name="TextBox 110"/>
          <p:cNvSpPr txBox="1"/>
          <p:nvPr/>
        </p:nvSpPr>
        <p:spPr>
          <a:xfrm>
            <a:off x="1510785" y="2773014"/>
            <a:ext cx="230489" cy="129682"/>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ERP</a:t>
            </a:r>
          </a:p>
        </p:txBody>
      </p:sp>
      <p:sp>
        <p:nvSpPr>
          <p:cNvPr id="112" name="Freeform 111"/>
          <p:cNvSpPr/>
          <p:nvPr/>
        </p:nvSpPr>
        <p:spPr>
          <a:xfrm>
            <a:off x="1514548" y="2527516"/>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3" name="Oval 112"/>
          <p:cNvSpPr/>
          <p:nvPr/>
        </p:nvSpPr>
        <p:spPr>
          <a:xfrm>
            <a:off x="1529532" y="2537096"/>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4" name="TextBox 113"/>
          <p:cNvSpPr txBox="1"/>
          <p:nvPr/>
        </p:nvSpPr>
        <p:spPr>
          <a:xfrm>
            <a:off x="1865516" y="2766313"/>
            <a:ext cx="235589" cy="92457"/>
          </a:xfrm>
          <a:prstGeom prst="rect">
            <a:avLst/>
          </a:prstGeom>
          <a:noFill/>
        </p:spPr>
        <p:txBody>
          <a:bodyPr wrap="square" lIns="0" tIns="0" rIns="0" bIns="0" rtlCol="0">
            <a:no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LOB</a:t>
            </a:r>
          </a:p>
        </p:txBody>
      </p:sp>
      <p:sp>
        <p:nvSpPr>
          <p:cNvPr id="115" name="Freeform 114"/>
          <p:cNvSpPr/>
          <p:nvPr/>
        </p:nvSpPr>
        <p:spPr>
          <a:xfrm>
            <a:off x="1860990" y="2520817"/>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6" name="Oval 115"/>
          <p:cNvSpPr/>
          <p:nvPr/>
        </p:nvSpPr>
        <p:spPr>
          <a:xfrm>
            <a:off x="1875974" y="2530395"/>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cxnSp>
        <p:nvCxnSpPr>
          <p:cNvPr id="117" name="Straight Arrow Connector 116"/>
          <p:cNvCxnSpPr/>
          <p:nvPr/>
        </p:nvCxnSpPr>
        <p:spPr>
          <a:xfrm>
            <a:off x="8251390" y="2789994"/>
            <a:ext cx="1233067" cy="0"/>
          </a:xfrm>
          <a:prstGeom prst="straightConnector1">
            <a:avLst/>
          </a:prstGeom>
          <a:noFill/>
          <a:ln w="41275" cap="flat" cmpd="sng" algn="ctr">
            <a:solidFill>
              <a:sysClr val="window" lastClr="FFFFFF">
                <a:lumMod val="65000"/>
              </a:sysClr>
            </a:solidFill>
            <a:prstDash val="solid"/>
            <a:miter lim="800000"/>
            <a:tailEnd type="triangle"/>
          </a:ln>
          <a:effectLst/>
        </p:spPr>
      </p:cxnSp>
      <p:pic>
        <p:nvPicPr>
          <p:cNvPr id="119" name="Picture 118"/>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851318" y="2041960"/>
            <a:ext cx="286943" cy="174758"/>
          </a:xfrm>
          <a:prstGeom prst="rect">
            <a:avLst/>
          </a:prstGeom>
          <a:ln w="6350">
            <a:solidFill>
              <a:sysClr val="windowText" lastClr="000000">
                <a:lumMod val="50000"/>
                <a:lumOff val="50000"/>
              </a:sysClr>
            </a:solidFill>
          </a:ln>
        </p:spPr>
      </p:pic>
      <p:pic>
        <p:nvPicPr>
          <p:cNvPr id="120" name="Picture 119"/>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71025" y="2240098"/>
            <a:ext cx="286943" cy="174758"/>
          </a:xfrm>
          <a:prstGeom prst="rect">
            <a:avLst/>
          </a:prstGeom>
          <a:ln w="6350">
            <a:solidFill>
              <a:sysClr val="windowText" lastClr="000000">
                <a:lumMod val="50000"/>
                <a:lumOff val="50000"/>
              </a:sysClr>
            </a:solidFill>
          </a:ln>
        </p:spPr>
      </p:pic>
      <p:pic>
        <p:nvPicPr>
          <p:cNvPr id="121" name="Picture 120"/>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67571" y="2449718"/>
            <a:ext cx="286943" cy="174758"/>
          </a:xfrm>
          <a:prstGeom prst="rect">
            <a:avLst/>
          </a:prstGeom>
          <a:ln w="6350">
            <a:solidFill>
              <a:sysClr val="windowText" lastClr="000000">
                <a:lumMod val="50000"/>
                <a:lumOff val="50000"/>
              </a:sysClr>
            </a:solidFill>
          </a:ln>
        </p:spPr>
      </p:pic>
      <p:pic>
        <p:nvPicPr>
          <p:cNvPr id="122" name="Picture 12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508702" y="2041961"/>
            <a:ext cx="286943" cy="174758"/>
          </a:xfrm>
          <a:prstGeom prst="rect">
            <a:avLst/>
          </a:prstGeom>
          <a:ln w="6350">
            <a:solidFill>
              <a:sysClr val="windowText" lastClr="000000">
                <a:lumMod val="50000"/>
                <a:lumOff val="50000"/>
              </a:sysClr>
            </a:solidFill>
          </a:ln>
        </p:spPr>
      </p:pic>
      <p:pic>
        <p:nvPicPr>
          <p:cNvPr id="123" name="Picture 122"/>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71025" y="2038143"/>
            <a:ext cx="286943" cy="174758"/>
          </a:xfrm>
          <a:prstGeom prst="rect">
            <a:avLst/>
          </a:prstGeom>
          <a:ln w="6350">
            <a:solidFill>
              <a:sysClr val="windowText" lastClr="000000">
                <a:lumMod val="50000"/>
                <a:lumOff val="50000"/>
              </a:sysClr>
            </a:solidFill>
          </a:ln>
        </p:spPr>
      </p:pic>
      <p:pic>
        <p:nvPicPr>
          <p:cNvPr id="124" name="Picture 12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838113" y="1826145"/>
            <a:ext cx="286943" cy="174758"/>
          </a:xfrm>
          <a:prstGeom prst="rect">
            <a:avLst/>
          </a:prstGeom>
          <a:ln w="6350">
            <a:solidFill>
              <a:sysClr val="windowText" lastClr="000000">
                <a:lumMod val="50000"/>
                <a:lumOff val="50000"/>
              </a:sysClr>
            </a:solidFill>
          </a:ln>
        </p:spPr>
      </p:pic>
      <p:pic>
        <p:nvPicPr>
          <p:cNvPr id="125" name="Picture 124"/>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508654" y="1823021"/>
            <a:ext cx="286943" cy="174758"/>
          </a:xfrm>
          <a:prstGeom prst="rect">
            <a:avLst/>
          </a:prstGeom>
          <a:ln w="6350">
            <a:solidFill>
              <a:sysClr val="windowText" lastClr="000000">
                <a:lumMod val="50000"/>
                <a:lumOff val="50000"/>
              </a:sysClr>
            </a:solidFill>
          </a:ln>
        </p:spPr>
      </p:pic>
      <p:pic>
        <p:nvPicPr>
          <p:cNvPr id="126" name="Picture 125"/>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685869" y="2400031"/>
            <a:ext cx="286943" cy="223709"/>
          </a:xfrm>
          <a:prstGeom prst="rect">
            <a:avLst/>
          </a:prstGeom>
          <a:ln w="6350">
            <a:solidFill>
              <a:sysClr val="windowText" lastClr="000000">
                <a:lumMod val="50000"/>
                <a:lumOff val="50000"/>
              </a:sysClr>
            </a:solidFill>
          </a:ln>
        </p:spPr>
      </p:pic>
      <p:pic>
        <p:nvPicPr>
          <p:cNvPr id="127" name="Picture 126"/>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033394" y="2111299"/>
            <a:ext cx="286943" cy="223709"/>
          </a:xfrm>
          <a:prstGeom prst="rect">
            <a:avLst/>
          </a:prstGeom>
          <a:ln w="6350">
            <a:solidFill>
              <a:sysClr val="windowText" lastClr="000000">
                <a:lumMod val="50000"/>
                <a:lumOff val="50000"/>
              </a:sysClr>
            </a:solidFill>
          </a:ln>
        </p:spPr>
      </p:pic>
      <p:pic>
        <p:nvPicPr>
          <p:cNvPr id="128" name="Picture 127"/>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685869" y="2111789"/>
            <a:ext cx="286943" cy="223709"/>
          </a:xfrm>
          <a:prstGeom prst="rect">
            <a:avLst/>
          </a:prstGeom>
          <a:ln w="6350">
            <a:solidFill>
              <a:sysClr val="windowText" lastClr="000000">
                <a:lumMod val="50000"/>
                <a:lumOff val="50000"/>
              </a:sysClr>
            </a:solidFill>
          </a:ln>
        </p:spPr>
      </p:pic>
      <p:pic>
        <p:nvPicPr>
          <p:cNvPr id="129" name="Picture 128"/>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685869" y="1823510"/>
            <a:ext cx="286943" cy="223709"/>
          </a:xfrm>
          <a:prstGeom prst="rect">
            <a:avLst/>
          </a:prstGeom>
          <a:ln w="6350">
            <a:solidFill>
              <a:sysClr val="windowText" lastClr="000000">
                <a:lumMod val="50000"/>
                <a:lumOff val="50000"/>
              </a:sysClr>
            </a:solidFill>
          </a:ln>
        </p:spPr>
      </p:pic>
      <p:pic>
        <p:nvPicPr>
          <p:cNvPr id="130" name="Picture 129"/>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033394" y="1823021"/>
            <a:ext cx="286943" cy="223709"/>
          </a:xfrm>
          <a:prstGeom prst="rect">
            <a:avLst/>
          </a:prstGeom>
          <a:ln w="6350">
            <a:solidFill>
              <a:sysClr val="windowText" lastClr="000000">
                <a:lumMod val="50000"/>
                <a:lumOff val="50000"/>
              </a:sysClr>
            </a:solidFill>
          </a:ln>
        </p:spPr>
      </p:pic>
      <p:pic>
        <p:nvPicPr>
          <p:cNvPr id="131" name="Picture 130"/>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033394" y="2402261"/>
            <a:ext cx="286943" cy="210700"/>
          </a:xfrm>
          <a:prstGeom prst="rect">
            <a:avLst/>
          </a:prstGeom>
          <a:ln w="6350">
            <a:solidFill>
              <a:sysClr val="windowText" lastClr="000000">
                <a:lumMod val="50000"/>
                <a:lumOff val="50000"/>
              </a:sysClr>
            </a:solidFill>
          </a:ln>
        </p:spPr>
      </p:pic>
      <p:pic>
        <p:nvPicPr>
          <p:cNvPr id="132" name="Picture 13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67571" y="1826144"/>
            <a:ext cx="286943" cy="174758"/>
          </a:xfrm>
          <a:prstGeom prst="rect">
            <a:avLst/>
          </a:prstGeom>
          <a:ln w="6350">
            <a:solidFill>
              <a:sysClr val="windowText" lastClr="000000">
                <a:lumMod val="50000"/>
                <a:lumOff val="50000"/>
              </a:sysClr>
            </a:solidFill>
          </a:ln>
        </p:spPr>
      </p:pic>
      <p:sp>
        <p:nvSpPr>
          <p:cNvPr id="136" name="TextBox 135"/>
          <p:cNvSpPr txBox="1"/>
          <p:nvPr/>
        </p:nvSpPr>
        <p:spPr>
          <a:xfrm>
            <a:off x="1849045" y="2353803"/>
            <a:ext cx="235589" cy="92457"/>
          </a:xfrm>
          <a:prstGeom prst="rect">
            <a:avLst/>
          </a:prstGeom>
          <a:noFill/>
        </p:spPr>
        <p:txBody>
          <a:bodyPr wrap="square" lIns="0" tIns="0" rIns="0" bIns="0" rtlCol="0">
            <a:no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a:t>
            </a:r>
          </a:p>
        </p:txBody>
      </p:sp>
      <p:sp>
        <p:nvSpPr>
          <p:cNvPr id="137" name="Oval 136"/>
          <p:cNvSpPr/>
          <p:nvPr/>
        </p:nvSpPr>
        <p:spPr>
          <a:xfrm>
            <a:off x="1859503" y="2117886"/>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pic>
        <p:nvPicPr>
          <p:cNvPr id="138"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7642" y="2115160"/>
            <a:ext cx="244026" cy="24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Connector 138"/>
          <p:cNvCxnSpPr/>
          <p:nvPr/>
        </p:nvCxnSpPr>
        <p:spPr>
          <a:xfrm>
            <a:off x="2198784" y="2284210"/>
            <a:ext cx="386267" cy="520785"/>
          </a:xfrm>
          <a:prstGeom prst="line">
            <a:avLst/>
          </a:prstGeom>
          <a:noFill/>
          <a:ln w="41275" cap="flat" cmpd="sng" algn="ctr">
            <a:solidFill>
              <a:sysClr val="window" lastClr="FFFFFF">
                <a:lumMod val="65000"/>
              </a:sysClr>
            </a:solidFill>
            <a:prstDash val="solid"/>
            <a:miter lim="800000"/>
            <a:tailEnd type="none"/>
          </a:ln>
          <a:effectLst/>
        </p:spPr>
      </p:cxnSp>
      <p:cxnSp>
        <p:nvCxnSpPr>
          <p:cNvPr id="140" name="Straight Connector 139"/>
          <p:cNvCxnSpPr/>
          <p:nvPr/>
        </p:nvCxnSpPr>
        <p:spPr>
          <a:xfrm>
            <a:off x="2236573" y="2558516"/>
            <a:ext cx="334093" cy="231479"/>
          </a:xfrm>
          <a:prstGeom prst="line">
            <a:avLst/>
          </a:prstGeom>
          <a:noFill/>
          <a:ln w="41275" cap="flat" cmpd="sng" algn="ctr">
            <a:solidFill>
              <a:sysClr val="window" lastClr="FFFFFF">
                <a:lumMod val="65000"/>
              </a:sysClr>
            </a:solidFill>
            <a:prstDash val="solid"/>
            <a:miter lim="800000"/>
            <a:tailEnd type="none"/>
          </a:ln>
          <a:effectLst/>
        </p:spPr>
      </p:cxnSp>
      <p:sp>
        <p:nvSpPr>
          <p:cNvPr id="192" name="Rectangle 191"/>
          <p:cNvSpPr/>
          <p:nvPr/>
        </p:nvSpPr>
        <p:spPr>
          <a:xfrm>
            <a:off x="9863747" y="2423945"/>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BI Tools</a:t>
            </a:r>
            <a:endParaRPr lang="en-US" sz="816" kern="0" dirty="0" smtClean="0">
              <a:solidFill>
                <a:prstClr val="black">
                  <a:lumMod val="50000"/>
                  <a:lumOff val="50000"/>
                </a:prstClr>
              </a:solidFill>
              <a:latin typeface="Calibri" panose="020F0502020204030204"/>
            </a:endParaRPr>
          </a:p>
        </p:txBody>
      </p:sp>
      <p:sp>
        <p:nvSpPr>
          <p:cNvPr id="251" name="Rectangle 250"/>
          <p:cNvSpPr/>
          <p:nvPr/>
        </p:nvSpPr>
        <p:spPr>
          <a:xfrm>
            <a:off x="9863747" y="2862546"/>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Data Marts</a:t>
            </a:r>
            <a:endParaRPr lang="en-US" sz="816" kern="0" dirty="0" smtClean="0">
              <a:solidFill>
                <a:prstClr val="black">
                  <a:lumMod val="50000"/>
                  <a:lumOff val="50000"/>
                </a:prstClr>
              </a:solidFill>
              <a:latin typeface="Calibri" panose="020F0502020204030204"/>
            </a:endParaRPr>
          </a:p>
        </p:txBody>
      </p:sp>
      <p:sp>
        <p:nvSpPr>
          <p:cNvPr id="252" name="Rectangle 251"/>
          <p:cNvSpPr/>
          <p:nvPr/>
        </p:nvSpPr>
        <p:spPr>
          <a:xfrm>
            <a:off x="9863747" y="3319747"/>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Data Lake(s)</a:t>
            </a:r>
            <a:endParaRPr lang="en-US" sz="816" kern="0" dirty="0" smtClean="0">
              <a:solidFill>
                <a:prstClr val="black">
                  <a:lumMod val="50000"/>
                  <a:lumOff val="50000"/>
                </a:prstClr>
              </a:solidFill>
              <a:latin typeface="Calibri" panose="020F0502020204030204"/>
            </a:endParaRPr>
          </a:p>
        </p:txBody>
      </p:sp>
      <p:sp>
        <p:nvSpPr>
          <p:cNvPr id="253" name="Freeform 252"/>
          <p:cNvSpPr/>
          <p:nvPr/>
        </p:nvSpPr>
        <p:spPr>
          <a:xfrm>
            <a:off x="10941006" y="3353351"/>
            <a:ext cx="230231" cy="376678"/>
          </a:xfrm>
          <a:custGeom>
            <a:avLst/>
            <a:gdLst>
              <a:gd name="connsiteX0" fmla="*/ 1275312 w 3118060"/>
              <a:gd name="connsiteY0" fmla="*/ 346461 h 5407996"/>
              <a:gd name="connsiteX1" fmla="*/ 213130 w 3118060"/>
              <a:gd name="connsiteY1" fmla="*/ 725151 h 5407996"/>
              <a:gd name="connsiteX2" fmla="*/ 434803 w 3118060"/>
              <a:gd name="connsiteY2" fmla="*/ 1935115 h 5407996"/>
              <a:gd name="connsiteX3" fmla="*/ 694 w 3118060"/>
              <a:gd name="connsiteY3" fmla="*/ 2960351 h 5407996"/>
              <a:gd name="connsiteX4" fmla="*/ 554875 w 3118060"/>
              <a:gd name="connsiteY4" fmla="*/ 3763915 h 5407996"/>
              <a:gd name="connsiteX5" fmla="*/ 425566 w 3118060"/>
              <a:gd name="connsiteY5" fmla="*/ 4161079 h 5407996"/>
              <a:gd name="connsiteX6" fmla="*/ 591821 w 3118060"/>
              <a:gd name="connsiteY6" fmla="*/ 4447406 h 5407996"/>
              <a:gd name="connsiteX7" fmla="*/ 333203 w 3118060"/>
              <a:gd name="connsiteY7" fmla="*/ 4659842 h 5407996"/>
              <a:gd name="connsiteX8" fmla="*/ 83821 w 3118060"/>
              <a:gd name="connsiteY8" fmla="*/ 5075479 h 5407996"/>
              <a:gd name="connsiteX9" fmla="*/ 351675 w 3118060"/>
              <a:gd name="connsiteY9" fmla="*/ 5334097 h 5407996"/>
              <a:gd name="connsiteX10" fmla="*/ 628766 w 3118060"/>
              <a:gd name="connsiteY10" fmla="*/ 5324861 h 5407996"/>
              <a:gd name="connsiteX11" fmla="*/ 767312 w 3118060"/>
              <a:gd name="connsiteY11" fmla="*/ 5177079 h 5407996"/>
              <a:gd name="connsiteX12" fmla="*/ 1303021 w 3118060"/>
              <a:gd name="connsiteY12" fmla="*/ 5407988 h 5407996"/>
              <a:gd name="connsiteX13" fmla="*/ 1580112 w 3118060"/>
              <a:gd name="connsiteY13" fmla="*/ 5167842 h 5407996"/>
              <a:gd name="connsiteX14" fmla="*/ 1820257 w 3118060"/>
              <a:gd name="connsiteY14" fmla="*/ 5195551 h 5407996"/>
              <a:gd name="connsiteX15" fmla="*/ 2143530 w 3118060"/>
              <a:gd name="connsiteY15" fmla="*/ 5306388 h 5407996"/>
              <a:gd name="connsiteX16" fmla="*/ 2282075 w 3118060"/>
              <a:gd name="connsiteY16" fmla="*/ 5084715 h 5407996"/>
              <a:gd name="connsiteX17" fmla="*/ 2780839 w 3118060"/>
              <a:gd name="connsiteY17" fmla="*/ 4696788 h 5407996"/>
              <a:gd name="connsiteX18" fmla="*/ 2974803 w 3118060"/>
              <a:gd name="connsiteY18" fmla="*/ 4105661 h 5407996"/>
              <a:gd name="connsiteX19" fmla="*/ 3104112 w 3118060"/>
              <a:gd name="connsiteY19" fmla="*/ 3653079 h 5407996"/>
              <a:gd name="connsiteX20" fmla="*/ 2633057 w 3118060"/>
              <a:gd name="connsiteY20" fmla="*/ 3237442 h 5407996"/>
              <a:gd name="connsiteX21" fmla="*/ 2633057 w 3118060"/>
              <a:gd name="connsiteY21" fmla="*/ 2821806 h 5407996"/>
              <a:gd name="connsiteX22" fmla="*/ 2623821 w 3118060"/>
              <a:gd name="connsiteY22" fmla="*/ 2461588 h 5407996"/>
              <a:gd name="connsiteX23" fmla="*/ 2494512 w 3118060"/>
              <a:gd name="connsiteY23" fmla="*/ 2184497 h 5407996"/>
              <a:gd name="connsiteX24" fmla="*/ 2522221 w 3118060"/>
              <a:gd name="connsiteY24" fmla="*/ 1981297 h 5407996"/>
              <a:gd name="connsiteX25" fmla="*/ 2993275 w 3118060"/>
              <a:gd name="connsiteY25" fmla="*/ 1020715 h 5407996"/>
              <a:gd name="connsiteX26" fmla="*/ 2614584 w 3118060"/>
              <a:gd name="connsiteY26" fmla="*/ 115551 h 5407996"/>
              <a:gd name="connsiteX27" fmla="*/ 2411384 w 3118060"/>
              <a:gd name="connsiteY27" fmla="*/ 23188 h 5407996"/>
              <a:gd name="connsiteX28" fmla="*/ 2282075 w 3118060"/>
              <a:gd name="connsiteY28" fmla="*/ 217151 h 5407996"/>
              <a:gd name="connsiteX29" fmla="*/ 2272839 w 3118060"/>
              <a:gd name="connsiteY29" fmla="*/ 485006 h 5407996"/>
              <a:gd name="connsiteX30" fmla="*/ 1884912 w 3118060"/>
              <a:gd name="connsiteY30" fmla="*/ 337224 h 5407996"/>
              <a:gd name="connsiteX31" fmla="*/ 1737130 w 3118060"/>
              <a:gd name="connsiteY31" fmla="*/ 198679 h 5407996"/>
              <a:gd name="connsiteX32" fmla="*/ 1515457 w 3118060"/>
              <a:gd name="connsiteY32" fmla="*/ 87842 h 5407996"/>
              <a:gd name="connsiteX33" fmla="*/ 1275312 w 3118060"/>
              <a:gd name="connsiteY33" fmla="*/ 87842 h 5407996"/>
              <a:gd name="connsiteX34" fmla="*/ 1210657 w 3118060"/>
              <a:gd name="connsiteY34" fmla="*/ 152497 h 5407996"/>
              <a:gd name="connsiteX35" fmla="*/ 1330730 w 3118060"/>
              <a:gd name="connsiteY35" fmla="*/ 318751 h 5407996"/>
              <a:gd name="connsiteX36" fmla="*/ 1275312 w 3118060"/>
              <a:gd name="connsiteY36" fmla="*/ 346461 h 54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8060" h="5407996">
                <a:moveTo>
                  <a:pt x="1275312" y="346461"/>
                </a:moveTo>
                <a:cubicBezTo>
                  <a:pt x="1089046" y="414194"/>
                  <a:pt x="353215" y="460375"/>
                  <a:pt x="213130" y="725151"/>
                </a:cubicBezTo>
                <a:cubicBezTo>
                  <a:pt x="73045" y="989927"/>
                  <a:pt x="470209" y="1562582"/>
                  <a:pt x="434803" y="1935115"/>
                </a:cubicBezTo>
                <a:cubicBezTo>
                  <a:pt x="399397" y="2307648"/>
                  <a:pt x="-19318" y="2655551"/>
                  <a:pt x="694" y="2960351"/>
                </a:cubicBezTo>
                <a:cubicBezTo>
                  <a:pt x="20706" y="3265151"/>
                  <a:pt x="484063" y="3563794"/>
                  <a:pt x="554875" y="3763915"/>
                </a:cubicBezTo>
                <a:cubicBezTo>
                  <a:pt x="625687" y="3964036"/>
                  <a:pt x="419408" y="4047164"/>
                  <a:pt x="425566" y="4161079"/>
                </a:cubicBezTo>
                <a:cubicBezTo>
                  <a:pt x="431724" y="4274994"/>
                  <a:pt x="607215" y="4364279"/>
                  <a:pt x="591821" y="4447406"/>
                </a:cubicBezTo>
                <a:cubicBezTo>
                  <a:pt x="576427" y="4530533"/>
                  <a:pt x="417870" y="4555163"/>
                  <a:pt x="333203" y="4659842"/>
                </a:cubicBezTo>
                <a:cubicBezTo>
                  <a:pt x="248536" y="4764521"/>
                  <a:pt x="80742" y="4963103"/>
                  <a:pt x="83821" y="5075479"/>
                </a:cubicBezTo>
                <a:cubicBezTo>
                  <a:pt x="86900" y="5187855"/>
                  <a:pt x="260851" y="5292533"/>
                  <a:pt x="351675" y="5334097"/>
                </a:cubicBezTo>
                <a:cubicBezTo>
                  <a:pt x="442499" y="5375661"/>
                  <a:pt x="559493" y="5351031"/>
                  <a:pt x="628766" y="5324861"/>
                </a:cubicBezTo>
                <a:cubicBezTo>
                  <a:pt x="698039" y="5298691"/>
                  <a:pt x="654936" y="5163225"/>
                  <a:pt x="767312" y="5177079"/>
                </a:cubicBezTo>
                <a:cubicBezTo>
                  <a:pt x="879688" y="5190933"/>
                  <a:pt x="1167554" y="5409528"/>
                  <a:pt x="1303021" y="5407988"/>
                </a:cubicBezTo>
                <a:cubicBezTo>
                  <a:pt x="1438488" y="5406449"/>
                  <a:pt x="1493906" y="5203248"/>
                  <a:pt x="1580112" y="5167842"/>
                </a:cubicBezTo>
                <a:cubicBezTo>
                  <a:pt x="1666318" y="5132436"/>
                  <a:pt x="1726354" y="5172460"/>
                  <a:pt x="1820257" y="5195551"/>
                </a:cubicBezTo>
                <a:cubicBezTo>
                  <a:pt x="1914160" y="5218642"/>
                  <a:pt x="2066560" y="5324861"/>
                  <a:pt x="2143530" y="5306388"/>
                </a:cubicBezTo>
                <a:cubicBezTo>
                  <a:pt x="2220500" y="5287915"/>
                  <a:pt x="2175857" y="5186315"/>
                  <a:pt x="2282075" y="5084715"/>
                </a:cubicBezTo>
                <a:cubicBezTo>
                  <a:pt x="2388293" y="4983115"/>
                  <a:pt x="2665384" y="4859964"/>
                  <a:pt x="2780839" y="4696788"/>
                </a:cubicBezTo>
                <a:cubicBezTo>
                  <a:pt x="2896294" y="4533612"/>
                  <a:pt x="2920924" y="4279612"/>
                  <a:pt x="2974803" y="4105661"/>
                </a:cubicBezTo>
                <a:cubicBezTo>
                  <a:pt x="3028682" y="3931710"/>
                  <a:pt x="3161070" y="3797782"/>
                  <a:pt x="3104112" y="3653079"/>
                </a:cubicBezTo>
                <a:cubicBezTo>
                  <a:pt x="3047154" y="3508376"/>
                  <a:pt x="2711566" y="3375987"/>
                  <a:pt x="2633057" y="3237442"/>
                </a:cubicBezTo>
                <a:cubicBezTo>
                  <a:pt x="2554548" y="3098897"/>
                  <a:pt x="2634596" y="2951115"/>
                  <a:pt x="2633057" y="2821806"/>
                </a:cubicBezTo>
                <a:cubicBezTo>
                  <a:pt x="2631518" y="2692497"/>
                  <a:pt x="2646912" y="2567806"/>
                  <a:pt x="2623821" y="2461588"/>
                </a:cubicBezTo>
                <a:cubicBezTo>
                  <a:pt x="2600730" y="2355370"/>
                  <a:pt x="2511445" y="2264545"/>
                  <a:pt x="2494512" y="2184497"/>
                </a:cubicBezTo>
                <a:cubicBezTo>
                  <a:pt x="2477579" y="2104449"/>
                  <a:pt x="2439094" y="2175261"/>
                  <a:pt x="2522221" y="1981297"/>
                </a:cubicBezTo>
                <a:cubicBezTo>
                  <a:pt x="2605348" y="1787333"/>
                  <a:pt x="2977881" y="1331673"/>
                  <a:pt x="2993275" y="1020715"/>
                </a:cubicBezTo>
                <a:cubicBezTo>
                  <a:pt x="3008669" y="709757"/>
                  <a:pt x="2711566" y="281805"/>
                  <a:pt x="2614584" y="115551"/>
                </a:cubicBezTo>
                <a:cubicBezTo>
                  <a:pt x="2517602" y="-50703"/>
                  <a:pt x="2466802" y="6255"/>
                  <a:pt x="2411384" y="23188"/>
                </a:cubicBezTo>
                <a:cubicBezTo>
                  <a:pt x="2355966" y="40121"/>
                  <a:pt x="2305166" y="140181"/>
                  <a:pt x="2282075" y="217151"/>
                </a:cubicBezTo>
                <a:cubicBezTo>
                  <a:pt x="2258984" y="294121"/>
                  <a:pt x="2339033" y="464994"/>
                  <a:pt x="2272839" y="485006"/>
                </a:cubicBezTo>
                <a:cubicBezTo>
                  <a:pt x="2206645" y="505018"/>
                  <a:pt x="1974197" y="384945"/>
                  <a:pt x="1884912" y="337224"/>
                </a:cubicBezTo>
                <a:cubicBezTo>
                  <a:pt x="1795627" y="289503"/>
                  <a:pt x="1798706" y="240243"/>
                  <a:pt x="1737130" y="198679"/>
                </a:cubicBezTo>
                <a:cubicBezTo>
                  <a:pt x="1675554" y="157115"/>
                  <a:pt x="1592427" y="106315"/>
                  <a:pt x="1515457" y="87842"/>
                </a:cubicBezTo>
                <a:cubicBezTo>
                  <a:pt x="1438487" y="69369"/>
                  <a:pt x="1326112" y="77066"/>
                  <a:pt x="1275312" y="87842"/>
                </a:cubicBezTo>
                <a:cubicBezTo>
                  <a:pt x="1224512" y="98618"/>
                  <a:pt x="1201421" y="114012"/>
                  <a:pt x="1210657" y="152497"/>
                </a:cubicBezTo>
                <a:cubicBezTo>
                  <a:pt x="1219893" y="190982"/>
                  <a:pt x="1313797" y="284884"/>
                  <a:pt x="1330730" y="318751"/>
                </a:cubicBezTo>
                <a:cubicBezTo>
                  <a:pt x="1347663" y="352618"/>
                  <a:pt x="1461578" y="278728"/>
                  <a:pt x="1275312" y="346461"/>
                </a:cubicBezTo>
                <a:close/>
              </a:path>
            </a:pathLst>
          </a:custGeom>
          <a:solidFill>
            <a:srgbClr val="EAF2FA"/>
          </a:solidFill>
          <a:ln w="12700" cap="flat" cmpd="sng" algn="ctr">
            <a:solidFill>
              <a:srgbClr val="5B9BD5">
                <a:shade val="50000"/>
              </a:srgb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pic>
        <p:nvPicPr>
          <p:cNvPr id="254" name="Picture 25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11012274" y="3432978"/>
            <a:ext cx="143471" cy="87380"/>
          </a:xfrm>
          <a:prstGeom prst="rect">
            <a:avLst/>
          </a:prstGeom>
          <a:ln w="6350">
            <a:solidFill>
              <a:sysClr val="windowText" lastClr="000000">
                <a:lumMod val="50000"/>
                <a:lumOff val="50000"/>
              </a:sysClr>
            </a:solidFill>
          </a:ln>
        </p:spPr>
      </p:pic>
      <p:sp>
        <p:nvSpPr>
          <p:cNvPr id="255" name="Oval 254"/>
          <p:cNvSpPr/>
          <p:nvPr/>
        </p:nvSpPr>
        <p:spPr>
          <a:xfrm>
            <a:off x="11016829" y="3580730"/>
            <a:ext cx="46622" cy="59665"/>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56" name="Freeform 255"/>
          <p:cNvSpPr/>
          <p:nvPr/>
        </p:nvSpPr>
        <p:spPr>
          <a:xfrm>
            <a:off x="10973074" y="2923174"/>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257" name="Oval 256"/>
          <p:cNvSpPr/>
          <p:nvPr/>
        </p:nvSpPr>
        <p:spPr>
          <a:xfrm>
            <a:off x="10988058" y="2932753"/>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286" name="Rectangle 285"/>
          <p:cNvSpPr/>
          <p:nvPr/>
        </p:nvSpPr>
        <p:spPr>
          <a:xfrm>
            <a:off x="9863747" y="3803510"/>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Dashboards</a:t>
            </a:r>
            <a:endParaRPr lang="en-US" sz="816" kern="0" dirty="0" smtClean="0">
              <a:solidFill>
                <a:prstClr val="black">
                  <a:lumMod val="50000"/>
                  <a:lumOff val="50000"/>
                </a:prstClr>
              </a:solidFill>
              <a:latin typeface="Calibri" panose="020F0502020204030204"/>
            </a:endParaRPr>
          </a:p>
        </p:txBody>
      </p:sp>
      <p:sp>
        <p:nvSpPr>
          <p:cNvPr id="287" name="Rectangle 286"/>
          <p:cNvSpPr/>
          <p:nvPr/>
        </p:nvSpPr>
        <p:spPr>
          <a:xfrm>
            <a:off x="9855844" y="4250171"/>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Apps</a:t>
            </a:r>
            <a:endParaRPr lang="en-US" sz="816" kern="0" dirty="0" smtClean="0">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44125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439862"/>
            <a:ext cx="12436475" cy="5123877"/>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8" name="Rectangle 97"/>
          <p:cNvSpPr/>
          <p:nvPr/>
        </p:nvSpPr>
        <p:spPr>
          <a:xfrm>
            <a:off x="3478576" y="2419308"/>
            <a:ext cx="915787" cy="407245"/>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ETL Tool</a:t>
            </a:r>
          </a:p>
          <a:p>
            <a:pPr algn="ctr" defTabSz="932418">
              <a:defRPr/>
            </a:pPr>
            <a:r>
              <a:rPr lang="en-US" sz="816" kern="0" dirty="0" smtClean="0">
                <a:solidFill>
                  <a:prstClr val="black">
                    <a:lumMod val="50000"/>
                    <a:lumOff val="50000"/>
                  </a:prstClr>
                </a:solidFill>
                <a:latin typeface="Calibri" panose="020F0502020204030204"/>
              </a:rPr>
              <a:t>(SSIS, </a:t>
            </a:r>
            <a:r>
              <a:rPr lang="en-US" sz="816" kern="0" dirty="0" err="1" smtClean="0">
                <a:solidFill>
                  <a:prstClr val="black">
                    <a:lumMod val="50000"/>
                    <a:lumOff val="50000"/>
                  </a:prstClr>
                </a:solidFill>
                <a:latin typeface="Calibri" panose="020F0502020204030204"/>
              </a:rPr>
              <a:t>etc</a:t>
            </a:r>
            <a:r>
              <a:rPr lang="en-US" sz="816" kern="0" dirty="0" smtClean="0">
                <a:solidFill>
                  <a:prstClr val="black">
                    <a:lumMod val="50000"/>
                    <a:lumOff val="50000"/>
                  </a:prstClr>
                </a:solidFill>
                <a:latin typeface="Calibri" panose="020F0502020204030204"/>
              </a:rPr>
              <a:t>)</a:t>
            </a:r>
          </a:p>
        </p:txBody>
      </p:sp>
      <p:sp>
        <p:nvSpPr>
          <p:cNvPr id="99" name="U-Turn Arrow 98"/>
          <p:cNvSpPr/>
          <p:nvPr/>
        </p:nvSpPr>
        <p:spPr>
          <a:xfrm>
            <a:off x="3784887" y="2045290"/>
            <a:ext cx="341236" cy="374014"/>
          </a:xfrm>
          <a:prstGeom prst="uturnArrow">
            <a:avLst>
              <a:gd name="adj1" fmla="val 14927"/>
              <a:gd name="adj2" fmla="val 25000"/>
              <a:gd name="adj3" fmla="val 25944"/>
              <a:gd name="adj4" fmla="val 69300"/>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32418">
              <a:defRPr/>
            </a:pPr>
            <a:endParaRPr lang="en-US" sz="1836" kern="0" dirty="0" smtClean="0">
              <a:solidFill>
                <a:prstClr val="black"/>
              </a:solidFill>
              <a:latin typeface="Calibri" panose="020F0502020204030204"/>
            </a:endParaRPr>
          </a:p>
        </p:txBody>
      </p:sp>
      <p:sp>
        <p:nvSpPr>
          <p:cNvPr id="100" name="Rectangle 99"/>
          <p:cNvSpPr/>
          <p:nvPr/>
        </p:nvSpPr>
        <p:spPr>
          <a:xfrm>
            <a:off x="5982874" y="2188159"/>
            <a:ext cx="1527152" cy="780448"/>
          </a:xfrm>
          <a:prstGeom prst="rect">
            <a:avLst/>
          </a:prstGeom>
          <a:noFill/>
          <a:ln w="12700" cap="flat" cmpd="sng" algn="ctr">
            <a:noFill/>
            <a:prstDash val="solid"/>
            <a:miter lim="800000"/>
          </a:ln>
          <a:effectLst/>
        </p:spPr>
        <p:txBody>
          <a:bodyPr rtlCol="0" anchor="ctr"/>
          <a:lstStyle/>
          <a:p>
            <a:pPr algn="ctr" defTabSz="932418">
              <a:defRPr/>
            </a:pPr>
            <a:r>
              <a:rPr lang="en-US" sz="1836" b="1" kern="0" dirty="0" smtClean="0">
                <a:solidFill>
                  <a:prstClr val="black">
                    <a:lumMod val="50000"/>
                    <a:lumOff val="50000"/>
                  </a:prstClr>
                </a:solidFill>
                <a:latin typeface="Calibri" panose="020F0502020204030204"/>
              </a:rPr>
              <a:t>EDW</a:t>
            </a:r>
          </a:p>
          <a:p>
            <a:pPr algn="ctr" defTabSz="932418">
              <a:defRPr/>
            </a:pPr>
            <a:r>
              <a:rPr lang="en-US" sz="1020" kern="0" dirty="0" smtClean="0">
                <a:solidFill>
                  <a:prstClr val="black">
                    <a:lumMod val="50000"/>
                    <a:lumOff val="50000"/>
                  </a:prstClr>
                </a:solidFill>
                <a:latin typeface="Calibri" panose="020F0502020204030204"/>
              </a:rPr>
              <a:t>(SQL </a:t>
            </a:r>
            <a:r>
              <a:rPr lang="en-US" sz="1020" kern="0" dirty="0" err="1" smtClean="0">
                <a:solidFill>
                  <a:prstClr val="black">
                    <a:lumMod val="50000"/>
                    <a:lumOff val="50000"/>
                  </a:prstClr>
                </a:solidFill>
                <a:latin typeface="Calibri" panose="020F0502020204030204"/>
              </a:rPr>
              <a:t>Svr</a:t>
            </a:r>
            <a:r>
              <a:rPr lang="en-US" sz="1020" kern="0" dirty="0" smtClean="0">
                <a:solidFill>
                  <a:prstClr val="black">
                    <a:lumMod val="50000"/>
                    <a:lumOff val="50000"/>
                  </a:prstClr>
                </a:solidFill>
                <a:latin typeface="Calibri" panose="020F0502020204030204"/>
              </a:rPr>
              <a:t>, Teradata, </a:t>
            </a:r>
            <a:r>
              <a:rPr lang="en-US" sz="1020" kern="0" dirty="0" err="1" smtClean="0">
                <a:solidFill>
                  <a:prstClr val="black">
                    <a:lumMod val="50000"/>
                    <a:lumOff val="50000"/>
                  </a:prstClr>
                </a:solidFill>
                <a:latin typeface="Calibri" panose="020F0502020204030204"/>
              </a:rPr>
              <a:t>etc</a:t>
            </a:r>
            <a:r>
              <a:rPr lang="en-US" sz="1020" kern="0" dirty="0" smtClean="0">
                <a:solidFill>
                  <a:prstClr val="black">
                    <a:lumMod val="50000"/>
                    <a:lumOff val="50000"/>
                  </a:prstClr>
                </a:solidFill>
                <a:latin typeface="Calibri" panose="020F0502020204030204"/>
              </a:rPr>
              <a:t>)</a:t>
            </a:r>
          </a:p>
        </p:txBody>
      </p:sp>
      <p:cxnSp>
        <p:nvCxnSpPr>
          <p:cNvPr id="101" name="Straight Arrow Connector 100"/>
          <p:cNvCxnSpPr/>
          <p:nvPr/>
        </p:nvCxnSpPr>
        <p:spPr>
          <a:xfrm flipV="1">
            <a:off x="2227499" y="2792470"/>
            <a:ext cx="1251077" cy="6162"/>
          </a:xfrm>
          <a:prstGeom prst="straightConnector1">
            <a:avLst/>
          </a:prstGeom>
          <a:noFill/>
          <a:ln w="41275" cap="flat" cmpd="sng" algn="ctr">
            <a:solidFill>
              <a:sysClr val="window" lastClr="FFFFFF">
                <a:lumMod val="65000"/>
              </a:sysClr>
            </a:solidFill>
            <a:prstDash val="solid"/>
            <a:miter lim="800000"/>
            <a:tailEnd type="triangle"/>
          </a:ln>
          <a:effectLst/>
        </p:spPr>
      </p:cxnSp>
      <p:cxnSp>
        <p:nvCxnSpPr>
          <p:cNvPr id="102" name="Straight Arrow Connector 101"/>
          <p:cNvCxnSpPr/>
          <p:nvPr/>
        </p:nvCxnSpPr>
        <p:spPr>
          <a:xfrm>
            <a:off x="4414274" y="2795545"/>
            <a:ext cx="982132" cy="6176"/>
          </a:xfrm>
          <a:prstGeom prst="straightConnector1">
            <a:avLst/>
          </a:prstGeom>
          <a:noFill/>
          <a:ln w="41275" cap="flat" cmpd="sng" algn="ctr">
            <a:solidFill>
              <a:sysClr val="window" lastClr="FFFFFF">
                <a:lumMod val="65000"/>
              </a:sysClr>
            </a:solidFill>
            <a:prstDash val="solid"/>
            <a:miter lim="800000"/>
            <a:tailEnd type="triangle"/>
          </a:ln>
          <a:effectLst/>
        </p:spPr>
      </p:cxnSp>
      <p:sp>
        <p:nvSpPr>
          <p:cNvPr id="103" name="TextBox 102"/>
          <p:cNvSpPr txBox="1"/>
          <p:nvPr/>
        </p:nvSpPr>
        <p:spPr>
          <a:xfrm>
            <a:off x="2603470" y="1802243"/>
            <a:ext cx="720568" cy="312073"/>
          </a:xfrm>
          <a:prstGeom prst="rect">
            <a:avLst/>
          </a:prstGeom>
          <a:noFill/>
        </p:spPr>
        <p:txBody>
          <a:bodyPr wrap="square" rtlCol="0">
            <a:spAutoFit/>
          </a:bodyPr>
          <a:lstStyle/>
          <a:p>
            <a:pPr defTabSz="932418"/>
            <a:r>
              <a:rPr lang="en-US" sz="1428" b="1" dirty="0">
                <a:solidFill>
                  <a:srgbClr val="0070C0"/>
                </a:solidFill>
                <a:latin typeface="Calibri" panose="020F0502020204030204"/>
              </a:rPr>
              <a:t>Extract</a:t>
            </a:r>
          </a:p>
        </p:txBody>
      </p:sp>
      <p:sp>
        <p:nvSpPr>
          <p:cNvPr id="104" name="TextBox 103"/>
          <p:cNvSpPr txBox="1"/>
          <p:nvPr/>
        </p:nvSpPr>
        <p:spPr>
          <a:xfrm>
            <a:off x="2519752" y="2578862"/>
            <a:ext cx="962217" cy="254226"/>
          </a:xfrm>
          <a:prstGeom prst="rect">
            <a:avLst/>
          </a:prstGeom>
          <a:noFill/>
        </p:spPr>
        <p:txBody>
          <a:bodyPr wrap="square" rtlCol="0">
            <a:spAutoFit/>
          </a:bodyPr>
          <a:lstStyle/>
          <a:p>
            <a:pPr defTabSz="932418"/>
            <a:r>
              <a:rPr lang="en-US" sz="1020" dirty="0">
                <a:solidFill>
                  <a:prstClr val="black"/>
                </a:solidFill>
                <a:latin typeface="Calibri" panose="020F0502020204030204"/>
              </a:rPr>
              <a:t>Original Data</a:t>
            </a:r>
          </a:p>
        </p:txBody>
      </p:sp>
      <p:sp>
        <p:nvSpPr>
          <p:cNvPr id="105" name="TextBox 104"/>
          <p:cNvSpPr txBox="1"/>
          <p:nvPr/>
        </p:nvSpPr>
        <p:spPr>
          <a:xfrm>
            <a:off x="4581907" y="1802243"/>
            <a:ext cx="720568" cy="318241"/>
          </a:xfrm>
          <a:prstGeom prst="rect">
            <a:avLst/>
          </a:prstGeom>
          <a:noFill/>
        </p:spPr>
        <p:txBody>
          <a:bodyPr wrap="square" rtlCol="0">
            <a:spAutoFit/>
          </a:bodyPr>
          <a:lstStyle/>
          <a:p>
            <a:pPr defTabSz="932418"/>
            <a:r>
              <a:rPr lang="en-US" sz="1428" b="1" dirty="0">
                <a:solidFill>
                  <a:srgbClr val="0070C0"/>
                </a:solidFill>
                <a:latin typeface="Calibri" panose="020F0502020204030204"/>
              </a:rPr>
              <a:t>Load</a:t>
            </a:r>
          </a:p>
        </p:txBody>
      </p:sp>
      <p:sp>
        <p:nvSpPr>
          <p:cNvPr id="106" name="TextBox 105"/>
          <p:cNvSpPr txBox="1"/>
          <p:nvPr/>
        </p:nvSpPr>
        <p:spPr>
          <a:xfrm>
            <a:off x="4359299" y="2432448"/>
            <a:ext cx="884401" cy="414295"/>
          </a:xfrm>
          <a:prstGeom prst="rect">
            <a:avLst/>
          </a:prstGeom>
          <a:noFill/>
        </p:spPr>
        <p:txBody>
          <a:bodyPr wrap="square" rtlCol="0">
            <a:spAutoFit/>
          </a:bodyPr>
          <a:lstStyle/>
          <a:p>
            <a:pPr defTabSz="932418"/>
            <a:r>
              <a:rPr lang="en-US" sz="1020" dirty="0">
                <a:solidFill>
                  <a:prstClr val="black"/>
                </a:solidFill>
                <a:latin typeface="Calibri" panose="020F0502020204030204"/>
              </a:rPr>
              <a:t>Transformed Data</a:t>
            </a:r>
          </a:p>
        </p:txBody>
      </p:sp>
      <p:sp>
        <p:nvSpPr>
          <p:cNvPr id="107" name="TextBox 106"/>
          <p:cNvSpPr txBox="1"/>
          <p:nvPr/>
        </p:nvSpPr>
        <p:spPr>
          <a:xfrm>
            <a:off x="3532532" y="1802244"/>
            <a:ext cx="960022" cy="312073"/>
          </a:xfrm>
          <a:prstGeom prst="rect">
            <a:avLst/>
          </a:prstGeom>
          <a:noFill/>
        </p:spPr>
        <p:txBody>
          <a:bodyPr wrap="square" rtlCol="0">
            <a:spAutoFit/>
          </a:bodyPr>
          <a:lstStyle/>
          <a:p>
            <a:pPr defTabSz="932418"/>
            <a:r>
              <a:rPr lang="en-US" sz="1428" b="1" dirty="0">
                <a:solidFill>
                  <a:srgbClr val="0070C0"/>
                </a:solidFill>
                <a:latin typeface="Calibri" panose="020F0502020204030204"/>
              </a:rPr>
              <a:t>Transform</a:t>
            </a:r>
          </a:p>
        </p:txBody>
      </p:sp>
      <p:sp>
        <p:nvSpPr>
          <p:cNvPr id="108" name="TextBox 107"/>
          <p:cNvSpPr txBox="1"/>
          <p:nvPr/>
        </p:nvSpPr>
        <p:spPr>
          <a:xfrm>
            <a:off x="1475610" y="2349794"/>
            <a:ext cx="315002" cy="129682"/>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OLTP</a:t>
            </a:r>
          </a:p>
        </p:txBody>
      </p:sp>
      <p:sp>
        <p:nvSpPr>
          <p:cNvPr id="109" name="Freeform 108"/>
          <p:cNvSpPr/>
          <p:nvPr/>
        </p:nvSpPr>
        <p:spPr>
          <a:xfrm>
            <a:off x="1514548" y="2104297"/>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0" name="Oval 109"/>
          <p:cNvSpPr/>
          <p:nvPr/>
        </p:nvSpPr>
        <p:spPr>
          <a:xfrm>
            <a:off x="1529532" y="2113876"/>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1" name="TextBox 110"/>
          <p:cNvSpPr txBox="1"/>
          <p:nvPr/>
        </p:nvSpPr>
        <p:spPr>
          <a:xfrm>
            <a:off x="1510785" y="2773014"/>
            <a:ext cx="230489" cy="129682"/>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ERP</a:t>
            </a:r>
          </a:p>
        </p:txBody>
      </p:sp>
      <p:sp>
        <p:nvSpPr>
          <p:cNvPr id="112" name="Freeform 111"/>
          <p:cNvSpPr/>
          <p:nvPr/>
        </p:nvSpPr>
        <p:spPr>
          <a:xfrm>
            <a:off x="1514548" y="2527516"/>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3" name="Oval 112"/>
          <p:cNvSpPr/>
          <p:nvPr/>
        </p:nvSpPr>
        <p:spPr>
          <a:xfrm>
            <a:off x="1529532" y="2537096"/>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4" name="TextBox 113"/>
          <p:cNvSpPr txBox="1"/>
          <p:nvPr/>
        </p:nvSpPr>
        <p:spPr>
          <a:xfrm>
            <a:off x="1865516" y="2766313"/>
            <a:ext cx="235589" cy="92457"/>
          </a:xfrm>
          <a:prstGeom prst="rect">
            <a:avLst/>
          </a:prstGeom>
          <a:noFill/>
        </p:spPr>
        <p:txBody>
          <a:bodyPr wrap="square" lIns="0" tIns="0" rIns="0" bIns="0" rtlCol="0">
            <a:no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LOB</a:t>
            </a:r>
          </a:p>
        </p:txBody>
      </p:sp>
      <p:sp>
        <p:nvSpPr>
          <p:cNvPr id="115" name="Freeform 114"/>
          <p:cNvSpPr/>
          <p:nvPr/>
        </p:nvSpPr>
        <p:spPr>
          <a:xfrm>
            <a:off x="1860990" y="2520817"/>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6" name="Oval 115"/>
          <p:cNvSpPr/>
          <p:nvPr/>
        </p:nvSpPr>
        <p:spPr>
          <a:xfrm>
            <a:off x="1875974" y="2530395"/>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cxnSp>
        <p:nvCxnSpPr>
          <p:cNvPr id="117" name="Straight Arrow Connector 116"/>
          <p:cNvCxnSpPr/>
          <p:nvPr/>
        </p:nvCxnSpPr>
        <p:spPr>
          <a:xfrm>
            <a:off x="8251390" y="2789994"/>
            <a:ext cx="1233067" cy="0"/>
          </a:xfrm>
          <a:prstGeom prst="straightConnector1">
            <a:avLst/>
          </a:prstGeom>
          <a:noFill/>
          <a:ln w="41275" cap="flat" cmpd="sng" algn="ctr">
            <a:solidFill>
              <a:sysClr val="window" lastClr="FFFFFF">
                <a:lumMod val="65000"/>
              </a:sysClr>
            </a:solidFill>
            <a:prstDash val="solid"/>
            <a:miter lim="800000"/>
            <a:tailEnd type="triangle"/>
          </a:ln>
          <a:effectLst/>
        </p:spPr>
      </p:cxnSp>
      <p:pic>
        <p:nvPicPr>
          <p:cNvPr id="119" name="Picture 118"/>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851318" y="2041960"/>
            <a:ext cx="286943" cy="174758"/>
          </a:xfrm>
          <a:prstGeom prst="rect">
            <a:avLst/>
          </a:prstGeom>
          <a:ln w="6350">
            <a:solidFill>
              <a:sysClr val="windowText" lastClr="000000">
                <a:lumMod val="50000"/>
                <a:lumOff val="50000"/>
              </a:sysClr>
            </a:solidFill>
          </a:ln>
        </p:spPr>
      </p:pic>
      <p:pic>
        <p:nvPicPr>
          <p:cNvPr id="120" name="Picture 119"/>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71025" y="2240098"/>
            <a:ext cx="286943" cy="174758"/>
          </a:xfrm>
          <a:prstGeom prst="rect">
            <a:avLst/>
          </a:prstGeom>
          <a:ln w="6350">
            <a:solidFill>
              <a:sysClr val="windowText" lastClr="000000">
                <a:lumMod val="50000"/>
                <a:lumOff val="50000"/>
              </a:sysClr>
            </a:solidFill>
          </a:ln>
        </p:spPr>
      </p:pic>
      <p:pic>
        <p:nvPicPr>
          <p:cNvPr id="121" name="Picture 120"/>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67571" y="2449718"/>
            <a:ext cx="286943" cy="174758"/>
          </a:xfrm>
          <a:prstGeom prst="rect">
            <a:avLst/>
          </a:prstGeom>
          <a:ln w="6350">
            <a:solidFill>
              <a:sysClr val="windowText" lastClr="000000">
                <a:lumMod val="50000"/>
                <a:lumOff val="50000"/>
              </a:sysClr>
            </a:solidFill>
          </a:ln>
        </p:spPr>
      </p:pic>
      <p:pic>
        <p:nvPicPr>
          <p:cNvPr id="122" name="Picture 12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508702" y="2041961"/>
            <a:ext cx="286943" cy="174758"/>
          </a:xfrm>
          <a:prstGeom prst="rect">
            <a:avLst/>
          </a:prstGeom>
          <a:ln w="6350">
            <a:solidFill>
              <a:sysClr val="windowText" lastClr="000000">
                <a:lumMod val="50000"/>
                <a:lumOff val="50000"/>
              </a:sysClr>
            </a:solidFill>
          </a:ln>
        </p:spPr>
      </p:pic>
      <p:pic>
        <p:nvPicPr>
          <p:cNvPr id="123" name="Picture 122"/>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71025" y="2038143"/>
            <a:ext cx="286943" cy="174758"/>
          </a:xfrm>
          <a:prstGeom prst="rect">
            <a:avLst/>
          </a:prstGeom>
          <a:ln w="6350">
            <a:solidFill>
              <a:sysClr val="windowText" lastClr="000000">
                <a:lumMod val="50000"/>
                <a:lumOff val="50000"/>
              </a:sysClr>
            </a:solidFill>
          </a:ln>
        </p:spPr>
      </p:pic>
      <p:pic>
        <p:nvPicPr>
          <p:cNvPr id="124" name="Picture 12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838113" y="1826145"/>
            <a:ext cx="286943" cy="174758"/>
          </a:xfrm>
          <a:prstGeom prst="rect">
            <a:avLst/>
          </a:prstGeom>
          <a:ln w="6350">
            <a:solidFill>
              <a:sysClr val="windowText" lastClr="000000">
                <a:lumMod val="50000"/>
                <a:lumOff val="50000"/>
              </a:sysClr>
            </a:solidFill>
          </a:ln>
        </p:spPr>
      </p:pic>
      <p:pic>
        <p:nvPicPr>
          <p:cNvPr id="125" name="Picture 124"/>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508654" y="1823021"/>
            <a:ext cx="286943" cy="174758"/>
          </a:xfrm>
          <a:prstGeom prst="rect">
            <a:avLst/>
          </a:prstGeom>
          <a:ln w="6350">
            <a:solidFill>
              <a:sysClr val="windowText" lastClr="000000">
                <a:lumMod val="50000"/>
                <a:lumOff val="50000"/>
              </a:sysClr>
            </a:solidFill>
          </a:ln>
        </p:spPr>
      </p:pic>
      <p:pic>
        <p:nvPicPr>
          <p:cNvPr id="126" name="Picture 125"/>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685869" y="2400031"/>
            <a:ext cx="286943" cy="223709"/>
          </a:xfrm>
          <a:prstGeom prst="rect">
            <a:avLst/>
          </a:prstGeom>
          <a:ln w="6350">
            <a:solidFill>
              <a:sysClr val="windowText" lastClr="000000">
                <a:lumMod val="50000"/>
                <a:lumOff val="50000"/>
              </a:sysClr>
            </a:solidFill>
          </a:ln>
        </p:spPr>
      </p:pic>
      <p:pic>
        <p:nvPicPr>
          <p:cNvPr id="127" name="Picture 126"/>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033394" y="2111299"/>
            <a:ext cx="286943" cy="223709"/>
          </a:xfrm>
          <a:prstGeom prst="rect">
            <a:avLst/>
          </a:prstGeom>
          <a:ln w="6350">
            <a:solidFill>
              <a:sysClr val="windowText" lastClr="000000">
                <a:lumMod val="50000"/>
                <a:lumOff val="50000"/>
              </a:sysClr>
            </a:solidFill>
          </a:ln>
        </p:spPr>
      </p:pic>
      <p:pic>
        <p:nvPicPr>
          <p:cNvPr id="128" name="Picture 127"/>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685869" y="2111789"/>
            <a:ext cx="286943" cy="223709"/>
          </a:xfrm>
          <a:prstGeom prst="rect">
            <a:avLst/>
          </a:prstGeom>
          <a:ln w="6350">
            <a:solidFill>
              <a:sysClr val="windowText" lastClr="000000">
                <a:lumMod val="50000"/>
                <a:lumOff val="50000"/>
              </a:sysClr>
            </a:solidFill>
          </a:ln>
        </p:spPr>
      </p:pic>
      <p:pic>
        <p:nvPicPr>
          <p:cNvPr id="129" name="Picture 128"/>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685869" y="1823510"/>
            <a:ext cx="286943" cy="223709"/>
          </a:xfrm>
          <a:prstGeom prst="rect">
            <a:avLst/>
          </a:prstGeom>
          <a:ln w="6350">
            <a:solidFill>
              <a:sysClr val="windowText" lastClr="000000">
                <a:lumMod val="50000"/>
                <a:lumOff val="50000"/>
              </a:sysClr>
            </a:solidFill>
          </a:ln>
        </p:spPr>
      </p:pic>
      <p:pic>
        <p:nvPicPr>
          <p:cNvPr id="130" name="Picture 129"/>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033394" y="1823021"/>
            <a:ext cx="286943" cy="223709"/>
          </a:xfrm>
          <a:prstGeom prst="rect">
            <a:avLst/>
          </a:prstGeom>
          <a:ln w="6350">
            <a:solidFill>
              <a:sysClr val="windowText" lastClr="000000">
                <a:lumMod val="50000"/>
                <a:lumOff val="50000"/>
              </a:sysClr>
            </a:solidFill>
          </a:ln>
        </p:spPr>
      </p:pic>
      <p:pic>
        <p:nvPicPr>
          <p:cNvPr id="131" name="Picture 130"/>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033394" y="2402261"/>
            <a:ext cx="286943" cy="210700"/>
          </a:xfrm>
          <a:prstGeom prst="rect">
            <a:avLst/>
          </a:prstGeom>
          <a:ln w="6350">
            <a:solidFill>
              <a:sysClr val="windowText" lastClr="000000">
                <a:lumMod val="50000"/>
                <a:lumOff val="50000"/>
              </a:sysClr>
            </a:solidFill>
          </a:ln>
        </p:spPr>
      </p:pic>
      <p:pic>
        <p:nvPicPr>
          <p:cNvPr id="132" name="Picture 13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67571" y="1826144"/>
            <a:ext cx="286943" cy="174758"/>
          </a:xfrm>
          <a:prstGeom prst="rect">
            <a:avLst/>
          </a:prstGeom>
          <a:ln w="6350">
            <a:solidFill>
              <a:sysClr val="windowText" lastClr="000000">
                <a:lumMod val="50000"/>
                <a:lumOff val="50000"/>
              </a:sysClr>
            </a:solidFill>
          </a:ln>
        </p:spPr>
      </p:pic>
      <p:sp>
        <p:nvSpPr>
          <p:cNvPr id="136" name="TextBox 135"/>
          <p:cNvSpPr txBox="1"/>
          <p:nvPr/>
        </p:nvSpPr>
        <p:spPr>
          <a:xfrm>
            <a:off x="1849045" y="2353803"/>
            <a:ext cx="235589" cy="92457"/>
          </a:xfrm>
          <a:prstGeom prst="rect">
            <a:avLst/>
          </a:prstGeom>
          <a:noFill/>
        </p:spPr>
        <p:txBody>
          <a:bodyPr wrap="square" lIns="0" tIns="0" rIns="0" bIns="0" rtlCol="0">
            <a:no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a:t>
            </a:r>
          </a:p>
        </p:txBody>
      </p:sp>
      <p:sp>
        <p:nvSpPr>
          <p:cNvPr id="137" name="Oval 136"/>
          <p:cNvSpPr/>
          <p:nvPr/>
        </p:nvSpPr>
        <p:spPr>
          <a:xfrm>
            <a:off x="1859503" y="2117886"/>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pic>
        <p:nvPicPr>
          <p:cNvPr id="138"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7642" y="2115160"/>
            <a:ext cx="244026" cy="24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Connector 138"/>
          <p:cNvCxnSpPr/>
          <p:nvPr/>
        </p:nvCxnSpPr>
        <p:spPr>
          <a:xfrm>
            <a:off x="2198784" y="2284210"/>
            <a:ext cx="386267" cy="520785"/>
          </a:xfrm>
          <a:prstGeom prst="line">
            <a:avLst/>
          </a:prstGeom>
          <a:noFill/>
          <a:ln w="41275" cap="flat" cmpd="sng" algn="ctr">
            <a:solidFill>
              <a:sysClr val="window" lastClr="FFFFFF">
                <a:lumMod val="65000"/>
              </a:sysClr>
            </a:solidFill>
            <a:prstDash val="solid"/>
            <a:miter lim="800000"/>
            <a:tailEnd type="none"/>
          </a:ln>
          <a:effectLst/>
        </p:spPr>
      </p:cxnSp>
      <p:cxnSp>
        <p:nvCxnSpPr>
          <p:cNvPr id="140" name="Straight Connector 139"/>
          <p:cNvCxnSpPr/>
          <p:nvPr/>
        </p:nvCxnSpPr>
        <p:spPr>
          <a:xfrm>
            <a:off x="2236573" y="2558516"/>
            <a:ext cx="334093" cy="231479"/>
          </a:xfrm>
          <a:prstGeom prst="line">
            <a:avLst/>
          </a:prstGeom>
          <a:noFill/>
          <a:ln w="41275" cap="flat" cmpd="sng" algn="ctr">
            <a:solidFill>
              <a:sysClr val="window" lastClr="FFFFFF">
                <a:lumMod val="65000"/>
              </a:sysClr>
            </a:solidFill>
            <a:prstDash val="solid"/>
            <a:miter lim="800000"/>
            <a:tailEnd type="none"/>
          </a:ln>
          <a:effectLst/>
        </p:spPr>
      </p:cxnSp>
      <p:sp>
        <p:nvSpPr>
          <p:cNvPr id="192" name="Rectangle 191"/>
          <p:cNvSpPr/>
          <p:nvPr/>
        </p:nvSpPr>
        <p:spPr>
          <a:xfrm>
            <a:off x="9863747" y="2423945"/>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BI Tools</a:t>
            </a:r>
            <a:endParaRPr lang="en-US" sz="816" kern="0" dirty="0" smtClean="0">
              <a:solidFill>
                <a:prstClr val="black">
                  <a:lumMod val="50000"/>
                  <a:lumOff val="50000"/>
                </a:prstClr>
              </a:solidFill>
              <a:latin typeface="Calibri" panose="020F0502020204030204"/>
            </a:endParaRPr>
          </a:p>
        </p:txBody>
      </p:sp>
      <p:sp>
        <p:nvSpPr>
          <p:cNvPr id="193" name="TextBox 192"/>
          <p:cNvSpPr txBox="1"/>
          <p:nvPr/>
        </p:nvSpPr>
        <p:spPr>
          <a:xfrm>
            <a:off x="1323479" y="4295884"/>
            <a:ext cx="367185" cy="127151"/>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gradFill>
                  <a:gsLst>
                    <a:gs pos="0">
                      <a:srgbClr val="505050"/>
                    </a:gs>
                    <a:gs pos="100000">
                      <a:srgbClr val="505050"/>
                    </a:gs>
                  </a:gsLst>
                  <a:lin ang="5400000" scaled="0"/>
                </a:gradFill>
                <a:latin typeface="Calibri" panose="020F0502020204030204"/>
              </a:rPr>
              <a:t>Devices</a:t>
            </a:r>
          </a:p>
        </p:txBody>
      </p:sp>
      <p:sp>
        <p:nvSpPr>
          <p:cNvPr id="194" name="TextBox 193"/>
          <p:cNvSpPr txBox="1"/>
          <p:nvPr/>
        </p:nvSpPr>
        <p:spPr>
          <a:xfrm>
            <a:off x="2040975" y="5011734"/>
            <a:ext cx="234850" cy="129682"/>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gradFill>
                  <a:gsLst>
                    <a:gs pos="0">
                      <a:srgbClr val="505050"/>
                    </a:gs>
                    <a:gs pos="100000">
                      <a:srgbClr val="505050"/>
                    </a:gs>
                  </a:gsLst>
                  <a:lin ang="5400000" scaled="0"/>
                </a:gradFill>
                <a:latin typeface="Calibri" panose="020F0502020204030204"/>
              </a:rPr>
              <a:t>Web</a:t>
            </a:r>
          </a:p>
        </p:txBody>
      </p:sp>
      <p:sp>
        <p:nvSpPr>
          <p:cNvPr id="195" name="TextBox 194"/>
          <p:cNvSpPr txBox="1"/>
          <p:nvPr/>
        </p:nvSpPr>
        <p:spPr>
          <a:xfrm>
            <a:off x="1963111" y="4533268"/>
            <a:ext cx="384485" cy="129682"/>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gradFill>
                  <a:gsLst>
                    <a:gs pos="0">
                      <a:srgbClr val="505050"/>
                    </a:gs>
                    <a:gs pos="100000">
                      <a:srgbClr val="505050"/>
                    </a:gs>
                  </a:gsLst>
                  <a:lin ang="5400000" scaled="0"/>
                </a:gradFill>
                <a:latin typeface="Calibri" panose="020F0502020204030204"/>
              </a:rPr>
              <a:t>Sensors</a:t>
            </a:r>
          </a:p>
        </p:txBody>
      </p:sp>
      <p:sp>
        <p:nvSpPr>
          <p:cNvPr id="196" name="TextBox 195"/>
          <p:cNvSpPr txBox="1"/>
          <p:nvPr/>
        </p:nvSpPr>
        <p:spPr>
          <a:xfrm>
            <a:off x="2002249" y="4128446"/>
            <a:ext cx="276975" cy="127151"/>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gradFill>
                  <a:gsLst>
                    <a:gs pos="0">
                      <a:srgbClr val="505050"/>
                    </a:gs>
                    <a:gs pos="100000">
                      <a:srgbClr val="505050"/>
                    </a:gs>
                  </a:gsLst>
                  <a:lin ang="5400000" scaled="0"/>
                </a:gradFill>
                <a:latin typeface="Calibri" panose="020F0502020204030204"/>
              </a:rPr>
              <a:t>Social</a:t>
            </a:r>
          </a:p>
        </p:txBody>
      </p:sp>
      <p:grpSp>
        <p:nvGrpSpPr>
          <p:cNvPr id="197" name="Group 196"/>
          <p:cNvGrpSpPr/>
          <p:nvPr/>
        </p:nvGrpSpPr>
        <p:grpSpPr>
          <a:xfrm>
            <a:off x="1382828" y="4069261"/>
            <a:ext cx="268731" cy="212958"/>
            <a:chOff x="2850173" y="4068523"/>
            <a:chExt cx="724052" cy="428355"/>
          </a:xfrm>
        </p:grpSpPr>
        <p:sp>
          <p:nvSpPr>
            <p:cNvPr id="198" name="Freeform 43"/>
            <p:cNvSpPr>
              <a:spLocks noChangeAspect="1" noEditPoints="1"/>
            </p:cNvSpPr>
            <p:nvPr/>
          </p:nvSpPr>
          <p:spPr bwMode="black">
            <a:xfrm>
              <a:off x="2850173" y="4068523"/>
              <a:ext cx="220416" cy="424899"/>
            </a:xfrm>
            <a:custGeom>
              <a:avLst/>
              <a:gdLst>
                <a:gd name="T0" fmla="*/ 544 w 602"/>
                <a:gd name="T1" fmla="*/ 95 h 1156"/>
                <a:gd name="T2" fmla="*/ 119 w 602"/>
                <a:gd name="T3" fmla="*/ 1068 h 1156"/>
                <a:gd name="T4" fmla="*/ 112 w 602"/>
                <a:gd name="T5" fmla="*/ 1048 h 1156"/>
                <a:gd name="T6" fmla="*/ 288 w 602"/>
                <a:gd name="T7" fmla="*/ 1050 h 1156"/>
                <a:gd name="T8" fmla="*/ 296 w 602"/>
                <a:gd name="T9" fmla="*/ 1053 h 1156"/>
                <a:gd name="T10" fmla="*/ 291 w 602"/>
                <a:gd name="T11" fmla="*/ 1071 h 1156"/>
                <a:gd name="T12" fmla="*/ 290 w 602"/>
                <a:gd name="T13" fmla="*/ 1072 h 1156"/>
                <a:gd name="T14" fmla="*/ 290 w 602"/>
                <a:gd name="T15" fmla="*/ 1072 h 1156"/>
                <a:gd name="T16" fmla="*/ 276 w 602"/>
                <a:gd name="T17" fmla="*/ 1069 h 1156"/>
                <a:gd name="T18" fmla="*/ 271 w 602"/>
                <a:gd name="T19" fmla="*/ 1071 h 1156"/>
                <a:gd name="T20" fmla="*/ 275 w 602"/>
                <a:gd name="T21" fmla="*/ 1052 h 1156"/>
                <a:gd name="T22" fmla="*/ 285 w 602"/>
                <a:gd name="T23" fmla="*/ 1050 h 1156"/>
                <a:gd name="T24" fmla="*/ 298 w 602"/>
                <a:gd name="T25" fmla="*/ 1055 h 1156"/>
                <a:gd name="T26" fmla="*/ 315 w 602"/>
                <a:gd name="T27" fmla="*/ 1058 h 1156"/>
                <a:gd name="T28" fmla="*/ 319 w 602"/>
                <a:gd name="T29" fmla="*/ 1057 h 1156"/>
                <a:gd name="T30" fmla="*/ 320 w 602"/>
                <a:gd name="T31" fmla="*/ 1057 h 1156"/>
                <a:gd name="T32" fmla="*/ 314 w 602"/>
                <a:gd name="T33" fmla="*/ 1075 h 1156"/>
                <a:gd name="T34" fmla="*/ 301 w 602"/>
                <a:gd name="T35" fmla="*/ 1077 h 1156"/>
                <a:gd name="T36" fmla="*/ 292 w 602"/>
                <a:gd name="T37" fmla="*/ 1073 h 1156"/>
                <a:gd name="T38" fmla="*/ 298 w 602"/>
                <a:gd name="T39" fmla="*/ 1055 h 1156"/>
                <a:gd name="T40" fmla="*/ 298 w 602"/>
                <a:gd name="T41" fmla="*/ 1055 h 1156"/>
                <a:gd name="T42" fmla="*/ 298 w 602"/>
                <a:gd name="T43" fmla="*/ 1055 h 1156"/>
                <a:gd name="T44" fmla="*/ 305 w 602"/>
                <a:gd name="T45" fmla="*/ 1034 h 1156"/>
                <a:gd name="T46" fmla="*/ 318 w 602"/>
                <a:gd name="T47" fmla="*/ 1037 h 1156"/>
                <a:gd name="T48" fmla="*/ 325 w 602"/>
                <a:gd name="T49" fmla="*/ 1035 h 1156"/>
                <a:gd name="T50" fmla="*/ 326 w 602"/>
                <a:gd name="T51" fmla="*/ 1035 h 1156"/>
                <a:gd name="T52" fmla="*/ 314 w 602"/>
                <a:gd name="T53" fmla="*/ 1056 h 1156"/>
                <a:gd name="T54" fmla="*/ 299 w 602"/>
                <a:gd name="T55" fmla="*/ 1052 h 1156"/>
                <a:gd name="T56" fmla="*/ 299 w 602"/>
                <a:gd name="T57" fmla="*/ 1052 h 1156"/>
                <a:gd name="T58" fmla="*/ 304 w 602"/>
                <a:gd name="T59" fmla="*/ 1034 h 1156"/>
                <a:gd name="T60" fmla="*/ 292 w 602"/>
                <a:gd name="T61" fmla="*/ 1028 h 1156"/>
                <a:gd name="T62" fmla="*/ 302 w 602"/>
                <a:gd name="T63" fmla="*/ 1032 h 1156"/>
                <a:gd name="T64" fmla="*/ 302 w 602"/>
                <a:gd name="T65" fmla="*/ 1032 h 1156"/>
                <a:gd name="T66" fmla="*/ 297 w 602"/>
                <a:gd name="T67" fmla="*/ 1050 h 1156"/>
                <a:gd name="T68" fmla="*/ 297 w 602"/>
                <a:gd name="T69" fmla="*/ 1050 h 1156"/>
                <a:gd name="T70" fmla="*/ 296 w 602"/>
                <a:gd name="T71" fmla="*/ 1050 h 1156"/>
                <a:gd name="T72" fmla="*/ 296 w 602"/>
                <a:gd name="T73" fmla="*/ 1050 h 1156"/>
                <a:gd name="T74" fmla="*/ 296 w 602"/>
                <a:gd name="T75" fmla="*/ 1050 h 1156"/>
                <a:gd name="T76" fmla="*/ 277 w 602"/>
                <a:gd name="T77" fmla="*/ 1049 h 1156"/>
                <a:gd name="T78" fmla="*/ 277 w 602"/>
                <a:gd name="T79" fmla="*/ 1049 h 1156"/>
                <a:gd name="T80" fmla="*/ 277 w 602"/>
                <a:gd name="T81" fmla="*/ 1049 h 1156"/>
                <a:gd name="T82" fmla="*/ 276 w 602"/>
                <a:gd name="T83" fmla="*/ 1049 h 1156"/>
                <a:gd name="T84" fmla="*/ 281 w 602"/>
                <a:gd name="T85" fmla="*/ 1032 h 1156"/>
                <a:gd name="T86" fmla="*/ 287 w 602"/>
                <a:gd name="T87" fmla="*/ 1029 h 1156"/>
                <a:gd name="T88" fmla="*/ 467 w 602"/>
                <a:gd name="T89" fmla="*/ 1059 h 1156"/>
                <a:gd name="T90" fmla="*/ 478 w 602"/>
                <a:gd name="T91" fmla="*/ 1064 h 1156"/>
                <a:gd name="T92" fmla="*/ 466 w 602"/>
                <a:gd name="T93" fmla="*/ 1048 h 1156"/>
                <a:gd name="T94" fmla="*/ 602 w 602"/>
                <a:gd name="T95" fmla="*/ 1116 h 1156"/>
                <a:gd name="T96" fmla="*/ 0 w 602"/>
                <a:gd name="T97" fmla="*/ 40 h 1156"/>
                <a:gd name="T98" fmla="*/ 602 w 602"/>
                <a:gd name="T99" fmla="*/ 1116 h 1156"/>
                <a:gd name="T100" fmla="*/ 273 w 602"/>
                <a:gd name="T101" fmla="*/ 202 h 1156"/>
                <a:gd name="T102" fmla="*/ 273 w 602"/>
                <a:gd name="T103" fmla="*/ 911 h 1156"/>
                <a:gd name="T104" fmla="*/ 462 w 602"/>
                <a:gd name="T105" fmla="*/ 581 h 1156"/>
                <a:gd name="T106" fmla="*/ 284 w 602"/>
                <a:gd name="T107" fmla="*/ 391 h 1156"/>
                <a:gd name="T108" fmla="*/ 284 w 602"/>
                <a:gd name="T109" fmla="*/ 391 h 1156"/>
                <a:gd name="T110" fmla="*/ 273 w 602"/>
                <a:gd name="T111" fmla="*/ 391 h 1156"/>
                <a:gd name="T112" fmla="*/ 462 w 602"/>
                <a:gd name="T113" fmla="*/ 911 h 1156"/>
                <a:gd name="T114" fmla="*/ 462 w 602"/>
                <a:gd name="T115" fmla="*/ 379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2" h="1156">
                  <a:moveTo>
                    <a:pt x="54" y="95"/>
                  </a:moveTo>
                  <a:cubicBezTo>
                    <a:pt x="54" y="367"/>
                    <a:pt x="54" y="639"/>
                    <a:pt x="54" y="911"/>
                  </a:cubicBezTo>
                  <a:cubicBezTo>
                    <a:pt x="217" y="911"/>
                    <a:pt x="381" y="911"/>
                    <a:pt x="544" y="911"/>
                  </a:cubicBezTo>
                  <a:cubicBezTo>
                    <a:pt x="544" y="639"/>
                    <a:pt x="544" y="367"/>
                    <a:pt x="544" y="95"/>
                  </a:cubicBezTo>
                  <a:cubicBezTo>
                    <a:pt x="381" y="95"/>
                    <a:pt x="217" y="95"/>
                    <a:pt x="54" y="95"/>
                  </a:cubicBezTo>
                  <a:close/>
                  <a:moveTo>
                    <a:pt x="112" y="1053"/>
                  </a:moveTo>
                  <a:cubicBezTo>
                    <a:pt x="126" y="1068"/>
                    <a:pt x="126" y="1068"/>
                    <a:pt x="126" y="1068"/>
                  </a:cubicBezTo>
                  <a:cubicBezTo>
                    <a:pt x="119" y="1068"/>
                    <a:pt x="119" y="1068"/>
                    <a:pt x="119" y="1068"/>
                  </a:cubicBezTo>
                  <a:cubicBezTo>
                    <a:pt x="103" y="1050"/>
                    <a:pt x="103" y="1050"/>
                    <a:pt x="103" y="1050"/>
                  </a:cubicBezTo>
                  <a:cubicBezTo>
                    <a:pt x="119" y="1034"/>
                    <a:pt x="119" y="1034"/>
                    <a:pt x="119" y="1034"/>
                  </a:cubicBezTo>
                  <a:cubicBezTo>
                    <a:pt x="126" y="1034"/>
                    <a:pt x="126" y="1034"/>
                    <a:pt x="126" y="1034"/>
                  </a:cubicBezTo>
                  <a:cubicBezTo>
                    <a:pt x="112" y="1048"/>
                    <a:pt x="112" y="1048"/>
                    <a:pt x="112" y="1048"/>
                  </a:cubicBezTo>
                  <a:cubicBezTo>
                    <a:pt x="137" y="1048"/>
                    <a:pt x="137" y="1048"/>
                    <a:pt x="137" y="1048"/>
                  </a:cubicBezTo>
                  <a:cubicBezTo>
                    <a:pt x="137" y="1053"/>
                    <a:pt x="137" y="1053"/>
                    <a:pt x="137" y="1053"/>
                  </a:cubicBezTo>
                  <a:lnTo>
                    <a:pt x="112" y="1053"/>
                  </a:lnTo>
                  <a:close/>
                  <a:moveTo>
                    <a:pt x="288" y="1050"/>
                  </a:moveTo>
                  <a:cubicBezTo>
                    <a:pt x="291" y="1050"/>
                    <a:pt x="294" y="1052"/>
                    <a:pt x="296" y="1053"/>
                  </a:cubicBezTo>
                  <a:cubicBezTo>
                    <a:pt x="296" y="1053"/>
                    <a:pt x="296" y="1053"/>
                    <a:pt x="296" y="1053"/>
                  </a:cubicBezTo>
                  <a:cubicBezTo>
                    <a:pt x="296" y="1053"/>
                    <a:pt x="296" y="1053"/>
                    <a:pt x="296" y="1053"/>
                  </a:cubicBezTo>
                  <a:cubicBezTo>
                    <a:pt x="296" y="1053"/>
                    <a:pt x="296" y="1053"/>
                    <a:pt x="296" y="1053"/>
                  </a:cubicBezTo>
                  <a:cubicBezTo>
                    <a:pt x="296" y="1053"/>
                    <a:pt x="296" y="1053"/>
                    <a:pt x="296" y="1053"/>
                  </a:cubicBezTo>
                  <a:cubicBezTo>
                    <a:pt x="296" y="1054"/>
                    <a:pt x="296" y="1054"/>
                    <a:pt x="296" y="1054"/>
                  </a:cubicBezTo>
                  <a:cubicBezTo>
                    <a:pt x="296" y="1054"/>
                    <a:pt x="291" y="1071"/>
                    <a:pt x="291" y="1072"/>
                  </a:cubicBezTo>
                  <a:cubicBezTo>
                    <a:pt x="291" y="1071"/>
                    <a:pt x="291" y="1071"/>
                    <a:pt x="291" y="1071"/>
                  </a:cubicBezTo>
                  <a:cubicBezTo>
                    <a:pt x="291" y="1072"/>
                    <a:pt x="291" y="1072"/>
                    <a:pt x="291"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89" y="1071"/>
                    <a:pt x="288" y="1071"/>
                    <a:pt x="286" y="1070"/>
                  </a:cubicBezTo>
                  <a:cubicBezTo>
                    <a:pt x="285" y="1069"/>
                    <a:pt x="285" y="1069"/>
                    <a:pt x="284" y="1069"/>
                  </a:cubicBezTo>
                  <a:cubicBezTo>
                    <a:pt x="283" y="1069"/>
                    <a:pt x="281" y="1069"/>
                    <a:pt x="280" y="1069"/>
                  </a:cubicBezTo>
                  <a:cubicBezTo>
                    <a:pt x="279" y="1069"/>
                    <a:pt x="278" y="1069"/>
                    <a:pt x="276" y="1069"/>
                  </a:cubicBezTo>
                  <a:cubicBezTo>
                    <a:pt x="274" y="1069"/>
                    <a:pt x="273" y="1070"/>
                    <a:pt x="271" y="1071"/>
                  </a:cubicBezTo>
                  <a:cubicBezTo>
                    <a:pt x="271" y="1071"/>
                    <a:pt x="271" y="1071"/>
                    <a:pt x="271" y="1071"/>
                  </a:cubicBezTo>
                  <a:cubicBezTo>
                    <a:pt x="271" y="1071"/>
                    <a:pt x="271" y="1071"/>
                    <a:pt x="271" y="1071"/>
                  </a:cubicBezTo>
                  <a:cubicBezTo>
                    <a:pt x="271" y="1071"/>
                    <a:pt x="271" y="1071"/>
                    <a:pt x="271" y="1071"/>
                  </a:cubicBezTo>
                  <a:cubicBezTo>
                    <a:pt x="270" y="1070"/>
                    <a:pt x="270" y="1070"/>
                    <a:pt x="270" y="1070"/>
                  </a:cubicBezTo>
                  <a:cubicBezTo>
                    <a:pt x="270" y="1070"/>
                    <a:pt x="270" y="1070"/>
                    <a:pt x="270" y="1070"/>
                  </a:cubicBezTo>
                  <a:cubicBezTo>
                    <a:pt x="275" y="1052"/>
                    <a:pt x="275" y="1052"/>
                    <a:pt x="275" y="1052"/>
                  </a:cubicBezTo>
                  <a:cubicBezTo>
                    <a:pt x="275" y="1052"/>
                    <a:pt x="275" y="1052"/>
                    <a:pt x="275" y="1052"/>
                  </a:cubicBezTo>
                  <a:cubicBezTo>
                    <a:pt x="275" y="1052"/>
                    <a:pt x="275" y="1052"/>
                    <a:pt x="275" y="1052"/>
                  </a:cubicBezTo>
                  <a:cubicBezTo>
                    <a:pt x="277" y="1051"/>
                    <a:pt x="278" y="1051"/>
                    <a:pt x="279" y="1051"/>
                  </a:cubicBezTo>
                  <a:cubicBezTo>
                    <a:pt x="280" y="1050"/>
                    <a:pt x="281" y="1050"/>
                    <a:pt x="282" y="1050"/>
                  </a:cubicBezTo>
                  <a:cubicBezTo>
                    <a:pt x="283" y="1050"/>
                    <a:pt x="284" y="1050"/>
                    <a:pt x="285" y="1050"/>
                  </a:cubicBezTo>
                  <a:cubicBezTo>
                    <a:pt x="286" y="1050"/>
                    <a:pt x="287" y="1050"/>
                    <a:pt x="288" y="1050"/>
                  </a:cubicBezTo>
                  <a:close/>
                  <a:moveTo>
                    <a:pt x="298" y="1055"/>
                  </a:moveTo>
                  <a:cubicBezTo>
                    <a:pt x="298" y="1055"/>
                    <a:pt x="298" y="1055"/>
                    <a:pt x="298" y="1055"/>
                  </a:cubicBezTo>
                  <a:cubicBezTo>
                    <a:pt x="298" y="1055"/>
                    <a:pt x="298" y="1055"/>
                    <a:pt x="298" y="1055"/>
                  </a:cubicBezTo>
                  <a:cubicBezTo>
                    <a:pt x="300" y="1056"/>
                    <a:pt x="301" y="1056"/>
                    <a:pt x="302" y="1057"/>
                  </a:cubicBezTo>
                  <a:cubicBezTo>
                    <a:pt x="303" y="1058"/>
                    <a:pt x="305" y="1058"/>
                    <a:pt x="306" y="1058"/>
                  </a:cubicBezTo>
                  <a:cubicBezTo>
                    <a:pt x="308" y="1058"/>
                    <a:pt x="310" y="1058"/>
                    <a:pt x="312" y="1058"/>
                  </a:cubicBezTo>
                  <a:cubicBezTo>
                    <a:pt x="313" y="1058"/>
                    <a:pt x="314" y="1058"/>
                    <a:pt x="315" y="1058"/>
                  </a:cubicBezTo>
                  <a:cubicBezTo>
                    <a:pt x="316" y="1057"/>
                    <a:pt x="317" y="1057"/>
                    <a:pt x="319" y="1056"/>
                  </a:cubicBezTo>
                  <a:cubicBezTo>
                    <a:pt x="319" y="1056"/>
                    <a:pt x="319" y="1057"/>
                    <a:pt x="319" y="1057"/>
                  </a:cubicBezTo>
                  <a:cubicBezTo>
                    <a:pt x="319" y="1057"/>
                    <a:pt x="319" y="1057"/>
                    <a:pt x="319" y="1057"/>
                  </a:cubicBezTo>
                  <a:cubicBezTo>
                    <a:pt x="319" y="1057"/>
                    <a:pt x="319" y="1057"/>
                    <a:pt x="319" y="1057"/>
                  </a:cubicBezTo>
                  <a:cubicBezTo>
                    <a:pt x="319" y="1057"/>
                    <a:pt x="319" y="1057"/>
                    <a:pt x="319" y="1057"/>
                  </a:cubicBezTo>
                  <a:cubicBezTo>
                    <a:pt x="319" y="1057"/>
                    <a:pt x="320" y="1057"/>
                    <a:pt x="320" y="1057"/>
                  </a:cubicBezTo>
                  <a:cubicBezTo>
                    <a:pt x="320" y="1057"/>
                    <a:pt x="320" y="1057"/>
                    <a:pt x="320" y="1057"/>
                  </a:cubicBezTo>
                  <a:cubicBezTo>
                    <a:pt x="320" y="1057"/>
                    <a:pt x="320" y="1057"/>
                    <a:pt x="320" y="1057"/>
                  </a:cubicBezTo>
                  <a:cubicBezTo>
                    <a:pt x="320" y="1057"/>
                    <a:pt x="320" y="1057"/>
                    <a:pt x="320" y="1057"/>
                  </a:cubicBezTo>
                  <a:cubicBezTo>
                    <a:pt x="320" y="1057"/>
                    <a:pt x="315" y="1075"/>
                    <a:pt x="315" y="1075"/>
                  </a:cubicBezTo>
                  <a:cubicBezTo>
                    <a:pt x="314" y="1075"/>
                    <a:pt x="314" y="1075"/>
                    <a:pt x="314" y="1075"/>
                  </a:cubicBezTo>
                  <a:cubicBezTo>
                    <a:pt x="314" y="1075"/>
                    <a:pt x="314" y="1075"/>
                    <a:pt x="314" y="1075"/>
                  </a:cubicBezTo>
                  <a:cubicBezTo>
                    <a:pt x="313" y="1076"/>
                    <a:pt x="312" y="1076"/>
                    <a:pt x="311" y="1076"/>
                  </a:cubicBezTo>
                  <a:cubicBezTo>
                    <a:pt x="309" y="1077"/>
                    <a:pt x="308" y="1077"/>
                    <a:pt x="307" y="1077"/>
                  </a:cubicBezTo>
                  <a:cubicBezTo>
                    <a:pt x="306" y="1077"/>
                    <a:pt x="305" y="1077"/>
                    <a:pt x="304" y="1077"/>
                  </a:cubicBezTo>
                  <a:cubicBezTo>
                    <a:pt x="303" y="1077"/>
                    <a:pt x="302" y="1077"/>
                    <a:pt x="301" y="1077"/>
                  </a:cubicBezTo>
                  <a:cubicBezTo>
                    <a:pt x="300" y="1077"/>
                    <a:pt x="300" y="1077"/>
                    <a:pt x="299" y="1077"/>
                  </a:cubicBezTo>
                  <a:cubicBezTo>
                    <a:pt x="298" y="1076"/>
                    <a:pt x="297" y="1076"/>
                    <a:pt x="297" y="1076"/>
                  </a:cubicBezTo>
                  <a:cubicBezTo>
                    <a:pt x="295" y="1075"/>
                    <a:pt x="294" y="1075"/>
                    <a:pt x="293" y="1074"/>
                  </a:cubicBezTo>
                  <a:cubicBezTo>
                    <a:pt x="293" y="1074"/>
                    <a:pt x="292" y="1073"/>
                    <a:pt x="292" y="1073"/>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lose/>
                  <a:moveTo>
                    <a:pt x="305" y="1034"/>
                  </a:moveTo>
                  <a:cubicBezTo>
                    <a:pt x="306" y="1034"/>
                    <a:pt x="307" y="1035"/>
                    <a:pt x="308" y="1036"/>
                  </a:cubicBezTo>
                  <a:cubicBezTo>
                    <a:pt x="310" y="1036"/>
                    <a:pt x="311" y="1037"/>
                    <a:pt x="313" y="1037"/>
                  </a:cubicBezTo>
                  <a:cubicBezTo>
                    <a:pt x="313" y="1037"/>
                    <a:pt x="314" y="1037"/>
                    <a:pt x="315" y="1037"/>
                  </a:cubicBezTo>
                  <a:cubicBezTo>
                    <a:pt x="316" y="1037"/>
                    <a:pt x="317" y="1037"/>
                    <a:pt x="318" y="1037"/>
                  </a:cubicBezTo>
                  <a:cubicBezTo>
                    <a:pt x="319" y="1037"/>
                    <a:pt x="320" y="1036"/>
                    <a:pt x="321" y="1036"/>
                  </a:cubicBezTo>
                  <a:cubicBezTo>
                    <a:pt x="322" y="1036"/>
                    <a:pt x="324" y="1035"/>
                    <a:pt x="325" y="1035"/>
                  </a:cubicBezTo>
                  <a:cubicBezTo>
                    <a:pt x="325" y="1035"/>
                    <a:pt x="325" y="1035"/>
                    <a:pt x="325" y="1035"/>
                  </a:cubicBezTo>
                  <a:cubicBezTo>
                    <a:pt x="325" y="1035"/>
                    <a:pt x="325" y="1035"/>
                    <a:pt x="325" y="1035"/>
                  </a:cubicBezTo>
                  <a:cubicBezTo>
                    <a:pt x="325" y="1035"/>
                    <a:pt x="325" y="1035"/>
                    <a:pt x="325" y="1035"/>
                  </a:cubicBezTo>
                  <a:cubicBezTo>
                    <a:pt x="325" y="1035"/>
                    <a:pt x="326" y="1035"/>
                    <a:pt x="326" y="1035"/>
                  </a:cubicBezTo>
                  <a:cubicBezTo>
                    <a:pt x="326" y="1035"/>
                    <a:pt x="326" y="1035"/>
                    <a:pt x="326" y="1035"/>
                  </a:cubicBezTo>
                  <a:cubicBezTo>
                    <a:pt x="326" y="1035"/>
                    <a:pt x="326" y="1035"/>
                    <a:pt x="326" y="1035"/>
                  </a:cubicBezTo>
                  <a:cubicBezTo>
                    <a:pt x="326" y="1035"/>
                    <a:pt x="321" y="1054"/>
                    <a:pt x="321" y="1054"/>
                  </a:cubicBezTo>
                  <a:cubicBezTo>
                    <a:pt x="321" y="1054"/>
                    <a:pt x="320" y="1054"/>
                    <a:pt x="320" y="1054"/>
                  </a:cubicBezTo>
                  <a:cubicBezTo>
                    <a:pt x="320" y="1054"/>
                    <a:pt x="320" y="1054"/>
                    <a:pt x="320" y="1054"/>
                  </a:cubicBezTo>
                  <a:cubicBezTo>
                    <a:pt x="318" y="1055"/>
                    <a:pt x="316" y="1055"/>
                    <a:pt x="314" y="1056"/>
                  </a:cubicBezTo>
                  <a:cubicBezTo>
                    <a:pt x="313" y="1056"/>
                    <a:pt x="311" y="1056"/>
                    <a:pt x="310" y="1056"/>
                  </a:cubicBezTo>
                  <a:cubicBezTo>
                    <a:pt x="308" y="1056"/>
                    <a:pt x="307" y="1056"/>
                    <a:pt x="306" y="1056"/>
                  </a:cubicBezTo>
                  <a:cubicBezTo>
                    <a:pt x="304" y="1055"/>
                    <a:pt x="302" y="1054"/>
                    <a:pt x="300" y="1053"/>
                  </a:cubicBezTo>
                  <a:cubicBezTo>
                    <a:pt x="300" y="1053"/>
                    <a:pt x="299" y="1053"/>
                    <a:pt x="299" y="1052"/>
                  </a:cubicBezTo>
                  <a:cubicBezTo>
                    <a:pt x="299" y="1052"/>
                    <a:pt x="299" y="1052"/>
                    <a:pt x="299" y="1052"/>
                  </a:cubicBezTo>
                  <a:cubicBezTo>
                    <a:pt x="299" y="1052"/>
                    <a:pt x="299" y="1052"/>
                    <a:pt x="299" y="1052"/>
                  </a:cubicBezTo>
                  <a:cubicBezTo>
                    <a:pt x="299" y="1052"/>
                    <a:pt x="299" y="1052"/>
                    <a:pt x="299" y="1052"/>
                  </a:cubicBezTo>
                  <a:cubicBezTo>
                    <a:pt x="299" y="1052"/>
                    <a:pt x="299" y="1052"/>
                    <a:pt x="299" y="1052"/>
                  </a:cubicBezTo>
                  <a:cubicBezTo>
                    <a:pt x="299" y="1052"/>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3"/>
                    <a:pt x="304" y="1033"/>
                    <a:pt x="305" y="1034"/>
                  </a:cubicBezTo>
                  <a:close/>
                  <a:moveTo>
                    <a:pt x="292" y="1028"/>
                  </a:moveTo>
                  <a:cubicBezTo>
                    <a:pt x="295" y="1028"/>
                    <a:pt x="297" y="1029"/>
                    <a:pt x="299" y="1030"/>
                  </a:cubicBezTo>
                  <a:cubicBezTo>
                    <a:pt x="299" y="1030"/>
                    <a:pt x="299" y="1030"/>
                    <a:pt x="299" y="1030"/>
                  </a:cubicBezTo>
                  <a:cubicBezTo>
                    <a:pt x="300" y="1030"/>
                    <a:pt x="301" y="1031"/>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3"/>
                    <a:pt x="302" y="1033"/>
                    <a:pt x="302" y="1033"/>
                  </a:cubicBezTo>
                  <a:cubicBezTo>
                    <a:pt x="300" y="1039"/>
                    <a:pt x="300" y="1039"/>
                    <a:pt x="300" y="1039"/>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5" y="1049"/>
                    <a:pt x="294" y="1049"/>
                    <a:pt x="292" y="1048"/>
                  </a:cubicBezTo>
                  <a:cubicBezTo>
                    <a:pt x="291" y="1048"/>
                    <a:pt x="290" y="1047"/>
                    <a:pt x="288" y="1047"/>
                  </a:cubicBezTo>
                  <a:cubicBezTo>
                    <a:pt x="285" y="1047"/>
                    <a:pt x="281" y="1047"/>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81" y="1032"/>
                    <a:pt x="281" y="1032"/>
                    <a:pt x="281" y="1032"/>
                  </a:cubicBezTo>
                  <a:cubicBezTo>
                    <a:pt x="281" y="1031"/>
                    <a:pt x="281" y="1031"/>
                    <a:pt x="281" y="1031"/>
                  </a:cubicBezTo>
                  <a:cubicBezTo>
                    <a:pt x="281" y="1030"/>
                    <a:pt x="282" y="1030"/>
                    <a:pt x="282" y="1030"/>
                  </a:cubicBezTo>
                  <a:cubicBezTo>
                    <a:pt x="282" y="1030"/>
                    <a:pt x="282" y="1030"/>
                    <a:pt x="282" y="1030"/>
                  </a:cubicBezTo>
                  <a:cubicBezTo>
                    <a:pt x="284" y="1030"/>
                    <a:pt x="286" y="1029"/>
                    <a:pt x="287" y="1029"/>
                  </a:cubicBezTo>
                  <a:cubicBezTo>
                    <a:pt x="289" y="1028"/>
                    <a:pt x="291" y="1028"/>
                    <a:pt x="292" y="1028"/>
                  </a:cubicBezTo>
                  <a:close/>
                  <a:moveTo>
                    <a:pt x="478" y="1033"/>
                  </a:moveTo>
                  <a:cubicBezTo>
                    <a:pt x="469" y="1033"/>
                    <a:pt x="462" y="1040"/>
                    <a:pt x="462" y="1048"/>
                  </a:cubicBezTo>
                  <a:cubicBezTo>
                    <a:pt x="462" y="1052"/>
                    <a:pt x="464" y="1056"/>
                    <a:pt x="467" y="1059"/>
                  </a:cubicBezTo>
                  <a:cubicBezTo>
                    <a:pt x="460" y="1068"/>
                    <a:pt x="460" y="1068"/>
                    <a:pt x="460" y="1068"/>
                  </a:cubicBezTo>
                  <a:cubicBezTo>
                    <a:pt x="463" y="1070"/>
                    <a:pt x="463" y="1070"/>
                    <a:pt x="463" y="1070"/>
                  </a:cubicBezTo>
                  <a:cubicBezTo>
                    <a:pt x="470" y="1061"/>
                    <a:pt x="470" y="1061"/>
                    <a:pt x="470" y="1061"/>
                  </a:cubicBezTo>
                  <a:cubicBezTo>
                    <a:pt x="472" y="1063"/>
                    <a:pt x="475" y="1064"/>
                    <a:pt x="478" y="1064"/>
                  </a:cubicBezTo>
                  <a:cubicBezTo>
                    <a:pt x="486" y="1064"/>
                    <a:pt x="493" y="1057"/>
                    <a:pt x="493" y="1048"/>
                  </a:cubicBezTo>
                  <a:cubicBezTo>
                    <a:pt x="493" y="1040"/>
                    <a:pt x="486" y="1033"/>
                    <a:pt x="478" y="1033"/>
                  </a:cubicBezTo>
                  <a:close/>
                  <a:moveTo>
                    <a:pt x="478" y="1060"/>
                  </a:moveTo>
                  <a:cubicBezTo>
                    <a:pt x="471" y="1060"/>
                    <a:pt x="466" y="1055"/>
                    <a:pt x="466" y="1048"/>
                  </a:cubicBezTo>
                  <a:cubicBezTo>
                    <a:pt x="466" y="1042"/>
                    <a:pt x="471" y="1037"/>
                    <a:pt x="478" y="1037"/>
                  </a:cubicBezTo>
                  <a:cubicBezTo>
                    <a:pt x="484" y="1037"/>
                    <a:pt x="489" y="1042"/>
                    <a:pt x="489" y="1048"/>
                  </a:cubicBezTo>
                  <a:cubicBezTo>
                    <a:pt x="489" y="1055"/>
                    <a:pt x="484" y="1060"/>
                    <a:pt x="478" y="1060"/>
                  </a:cubicBezTo>
                  <a:close/>
                  <a:moveTo>
                    <a:pt x="602" y="1116"/>
                  </a:moveTo>
                  <a:cubicBezTo>
                    <a:pt x="602" y="1139"/>
                    <a:pt x="584" y="1156"/>
                    <a:pt x="562" y="1156"/>
                  </a:cubicBezTo>
                  <a:cubicBezTo>
                    <a:pt x="40" y="1156"/>
                    <a:pt x="40" y="1156"/>
                    <a:pt x="40" y="1156"/>
                  </a:cubicBezTo>
                  <a:cubicBezTo>
                    <a:pt x="18" y="1156"/>
                    <a:pt x="0" y="1139"/>
                    <a:pt x="0" y="1116"/>
                  </a:cubicBezTo>
                  <a:cubicBezTo>
                    <a:pt x="0" y="40"/>
                    <a:pt x="0" y="40"/>
                    <a:pt x="0" y="40"/>
                  </a:cubicBezTo>
                  <a:cubicBezTo>
                    <a:pt x="0" y="18"/>
                    <a:pt x="18" y="0"/>
                    <a:pt x="40" y="0"/>
                  </a:cubicBezTo>
                  <a:cubicBezTo>
                    <a:pt x="562" y="0"/>
                    <a:pt x="562" y="0"/>
                    <a:pt x="562" y="0"/>
                  </a:cubicBezTo>
                  <a:cubicBezTo>
                    <a:pt x="584" y="0"/>
                    <a:pt x="602" y="18"/>
                    <a:pt x="602" y="40"/>
                  </a:cubicBezTo>
                  <a:lnTo>
                    <a:pt x="602" y="1116"/>
                  </a:lnTo>
                  <a:close/>
                  <a:moveTo>
                    <a:pt x="273" y="379"/>
                  </a:moveTo>
                  <a:cubicBezTo>
                    <a:pt x="95" y="379"/>
                    <a:pt x="95" y="379"/>
                    <a:pt x="95" y="379"/>
                  </a:cubicBezTo>
                  <a:cubicBezTo>
                    <a:pt x="95" y="202"/>
                    <a:pt x="95" y="202"/>
                    <a:pt x="95" y="202"/>
                  </a:cubicBezTo>
                  <a:cubicBezTo>
                    <a:pt x="273" y="202"/>
                    <a:pt x="273" y="202"/>
                    <a:pt x="273" y="202"/>
                  </a:cubicBezTo>
                  <a:lnTo>
                    <a:pt x="273" y="379"/>
                  </a:lnTo>
                  <a:close/>
                  <a:moveTo>
                    <a:pt x="95" y="769"/>
                  </a:moveTo>
                  <a:cubicBezTo>
                    <a:pt x="273" y="769"/>
                    <a:pt x="273" y="769"/>
                    <a:pt x="273" y="769"/>
                  </a:cubicBezTo>
                  <a:cubicBezTo>
                    <a:pt x="273" y="911"/>
                    <a:pt x="273" y="911"/>
                    <a:pt x="273" y="911"/>
                  </a:cubicBezTo>
                  <a:cubicBezTo>
                    <a:pt x="95" y="911"/>
                    <a:pt x="95" y="911"/>
                    <a:pt x="95" y="911"/>
                  </a:cubicBezTo>
                  <a:lnTo>
                    <a:pt x="95" y="769"/>
                  </a:lnTo>
                  <a:close/>
                  <a:moveTo>
                    <a:pt x="95" y="581"/>
                  </a:moveTo>
                  <a:cubicBezTo>
                    <a:pt x="462" y="581"/>
                    <a:pt x="462" y="581"/>
                    <a:pt x="462" y="581"/>
                  </a:cubicBezTo>
                  <a:cubicBezTo>
                    <a:pt x="462" y="758"/>
                    <a:pt x="462" y="758"/>
                    <a:pt x="462" y="758"/>
                  </a:cubicBezTo>
                  <a:cubicBezTo>
                    <a:pt x="95" y="758"/>
                    <a:pt x="95" y="758"/>
                    <a:pt x="95" y="758"/>
                  </a:cubicBezTo>
                  <a:lnTo>
                    <a:pt x="95" y="581"/>
                  </a:lnTo>
                  <a:close/>
                  <a:moveTo>
                    <a:pt x="284" y="391"/>
                  </a:moveTo>
                  <a:cubicBezTo>
                    <a:pt x="462" y="391"/>
                    <a:pt x="462" y="391"/>
                    <a:pt x="462" y="391"/>
                  </a:cubicBezTo>
                  <a:cubicBezTo>
                    <a:pt x="462" y="568"/>
                    <a:pt x="462" y="568"/>
                    <a:pt x="462" y="568"/>
                  </a:cubicBezTo>
                  <a:cubicBezTo>
                    <a:pt x="284" y="568"/>
                    <a:pt x="284" y="568"/>
                    <a:pt x="284" y="568"/>
                  </a:cubicBezTo>
                  <a:lnTo>
                    <a:pt x="284" y="391"/>
                  </a:lnTo>
                  <a:close/>
                  <a:moveTo>
                    <a:pt x="273" y="568"/>
                  </a:moveTo>
                  <a:cubicBezTo>
                    <a:pt x="95" y="568"/>
                    <a:pt x="95" y="568"/>
                    <a:pt x="95" y="568"/>
                  </a:cubicBezTo>
                  <a:cubicBezTo>
                    <a:pt x="95" y="391"/>
                    <a:pt x="95" y="391"/>
                    <a:pt x="95" y="391"/>
                  </a:cubicBezTo>
                  <a:cubicBezTo>
                    <a:pt x="273" y="391"/>
                    <a:pt x="273" y="391"/>
                    <a:pt x="273" y="391"/>
                  </a:cubicBezTo>
                  <a:lnTo>
                    <a:pt x="273" y="568"/>
                  </a:lnTo>
                  <a:close/>
                  <a:moveTo>
                    <a:pt x="284" y="769"/>
                  </a:moveTo>
                  <a:cubicBezTo>
                    <a:pt x="462" y="769"/>
                    <a:pt x="462" y="769"/>
                    <a:pt x="462" y="769"/>
                  </a:cubicBezTo>
                  <a:cubicBezTo>
                    <a:pt x="462" y="911"/>
                    <a:pt x="462" y="911"/>
                    <a:pt x="462" y="911"/>
                  </a:cubicBezTo>
                  <a:cubicBezTo>
                    <a:pt x="284" y="911"/>
                    <a:pt x="284" y="911"/>
                    <a:pt x="284" y="911"/>
                  </a:cubicBezTo>
                  <a:lnTo>
                    <a:pt x="284" y="769"/>
                  </a:lnTo>
                  <a:close/>
                  <a:moveTo>
                    <a:pt x="462" y="202"/>
                  </a:moveTo>
                  <a:cubicBezTo>
                    <a:pt x="462" y="379"/>
                    <a:pt x="462" y="379"/>
                    <a:pt x="462" y="379"/>
                  </a:cubicBezTo>
                  <a:cubicBezTo>
                    <a:pt x="284" y="379"/>
                    <a:pt x="284" y="379"/>
                    <a:pt x="284" y="379"/>
                  </a:cubicBezTo>
                  <a:cubicBezTo>
                    <a:pt x="284" y="202"/>
                    <a:pt x="284" y="202"/>
                    <a:pt x="284" y="202"/>
                  </a:cubicBezTo>
                  <a:lnTo>
                    <a:pt x="462" y="202"/>
                  </a:lnTo>
                  <a:close/>
                </a:path>
              </a:pathLst>
            </a:custGeom>
            <a:solidFill>
              <a:srgbClr val="44546A"/>
            </a:solidFill>
            <a:ln>
              <a:noFill/>
            </a:ln>
          </p:spPr>
          <p:txBody>
            <a:bodyPr vert="horz" wrap="square" lIns="91414" tIns="45706" rIns="91414" bIns="45706" numCol="1" anchor="t" anchorCtr="0" compatLnSpc="1">
              <a:prstTxWarp prst="textNoShape">
                <a:avLst/>
              </a:prstTxWarp>
            </a:bodyPr>
            <a:lstStyle/>
            <a:p>
              <a:pPr defTabSz="932330">
                <a:defRPr/>
              </a:pPr>
              <a:endParaRPr lang="en-US" sz="1836" kern="0" smtClean="0">
                <a:solidFill>
                  <a:srgbClr val="000000"/>
                </a:solidFill>
                <a:latin typeface="Calibri" panose="020F0502020204030204"/>
              </a:endParaRPr>
            </a:p>
          </p:txBody>
        </p:sp>
        <p:grpSp>
          <p:nvGrpSpPr>
            <p:cNvPr id="199" name="Group 198"/>
            <p:cNvGrpSpPr/>
            <p:nvPr/>
          </p:nvGrpSpPr>
          <p:grpSpPr>
            <a:xfrm>
              <a:off x="3113588" y="4171950"/>
              <a:ext cx="460637" cy="324928"/>
              <a:chOff x="6432941" y="4098201"/>
              <a:chExt cx="709176" cy="500244"/>
            </a:xfrm>
          </p:grpSpPr>
          <p:sp>
            <p:nvSpPr>
              <p:cNvPr id="200" name="Rounded Rectangle 6"/>
              <p:cNvSpPr>
                <a:spLocks noChangeAspect="1"/>
              </p:cNvSpPr>
              <p:nvPr/>
            </p:nvSpPr>
            <p:spPr bwMode="black">
              <a:xfrm rot="16200000">
                <a:off x="6537407" y="3993735"/>
                <a:ext cx="500244" cy="709176"/>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44546A"/>
              </a:solidFill>
              <a:ln w="12700" cap="flat" cmpd="sng" algn="ctr">
                <a:noFill/>
                <a:prstDash val="solid"/>
                <a:miter lim="800000"/>
                <a:headEnd type="none" w="med" len="med"/>
                <a:tailEnd type="none" w="med" len="med"/>
              </a:ln>
              <a:effectLst/>
            </p:spPr>
            <p:txBody>
              <a:bodyPr vert="horz" wrap="square" lIns="82278" tIns="41139" rIns="82278" bIns="41139" numCol="1" rtlCol="0" anchor="ctr" anchorCtr="0" compatLnSpc="1">
                <a:prstTxWarp prst="textNoShape">
                  <a:avLst/>
                </a:prstTxWarp>
              </a:bodyPr>
              <a:lstStyle/>
              <a:p>
                <a:pPr defTabSz="740455">
                  <a:defRPr/>
                </a:pPr>
                <a:endParaRPr lang="en-US" sz="1836" kern="0" spc="-122" dirty="0" smtClean="0">
                  <a:solidFill>
                    <a:srgbClr val="000000">
                      <a:lumMod val="50000"/>
                    </a:srgbClr>
                  </a:solidFill>
                  <a:latin typeface="Segoe Light" pitchFamily="34" charset="0"/>
                </a:endParaRPr>
              </a:p>
            </p:txBody>
          </p:sp>
          <p:sp>
            <p:nvSpPr>
              <p:cNvPr id="201" name="Freeform 6"/>
              <p:cNvSpPr>
                <a:spLocks noEditPoints="1"/>
              </p:cNvSpPr>
              <p:nvPr/>
            </p:nvSpPr>
            <p:spPr bwMode="auto">
              <a:xfrm rot="5400000">
                <a:off x="6590383" y="4115019"/>
                <a:ext cx="329607" cy="503240"/>
              </a:xfrm>
              <a:custGeom>
                <a:avLst/>
                <a:gdLst>
                  <a:gd name="T0" fmla="*/ 448 w 448"/>
                  <a:gd name="T1" fmla="*/ 0 h 684"/>
                  <a:gd name="T2" fmla="*/ 448 w 448"/>
                  <a:gd name="T3" fmla="*/ 207 h 684"/>
                  <a:gd name="T4" fmla="*/ 241 w 448"/>
                  <a:gd name="T5" fmla="*/ 207 h 684"/>
                  <a:gd name="T6" fmla="*/ 241 w 448"/>
                  <a:gd name="T7" fmla="*/ 0 h 684"/>
                  <a:gd name="T8" fmla="*/ 448 w 448"/>
                  <a:gd name="T9" fmla="*/ 0 h 684"/>
                  <a:gd name="T10" fmla="*/ 241 w 448"/>
                  <a:gd name="T11" fmla="*/ 238 h 684"/>
                  <a:gd name="T12" fmla="*/ 241 w 448"/>
                  <a:gd name="T13" fmla="*/ 446 h 684"/>
                  <a:gd name="T14" fmla="*/ 448 w 448"/>
                  <a:gd name="T15" fmla="*/ 446 h 684"/>
                  <a:gd name="T16" fmla="*/ 448 w 448"/>
                  <a:gd name="T17" fmla="*/ 238 h 684"/>
                  <a:gd name="T18" fmla="*/ 241 w 448"/>
                  <a:gd name="T19" fmla="*/ 238 h 684"/>
                  <a:gd name="T20" fmla="*/ 0 w 448"/>
                  <a:gd name="T21" fmla="*/ 0 h 684"/>
                  <a:gd name="T22" fmla="*/ 0 w 448"/>
                  <a:gd name="T23" fmla="*/ 207 h 684"/>
                  <a:gd name="T24" fmla="*/ 210 w 448"/>
                  <a:gd name="T25" fmla="*/ 207 h 684"/>
                  <a:gd name="T26" fmla="*/ 210 w 448"/>
                  <a:gd name="T27" fmla="*/ 0 h 684"/>
                  <a:gd name="T28" fmla="*/ 0 w 448"/>
                  <a:gd name="T29" fmla="*/ 0 h 684"/>
                  <a:gd name="T30" fmla="*/ 0 w 448"/>
                  <a:gd name="T31" fmla="*/ 238 h 684"/>
                  <a:gd name="T32" fmla="*/ 0 w 448"/>
                  <a:gd name="T33" fmla="*/ 446 h 684"/>
                  <a:gd name="T34" fmla="*/ 210 w 448"/>
                  <a:gd name="T35" fmla="*/ 446 h 684"/>
                  <a:gd name="T36" fmla="*/ 210 w 448"/>
                  <a:gd name="T37" fmla="*/ 238 h 684"/>
                  <a:gd name="T38" fmla="*/ 0 w 448"/>
                  <a:gd name="T39" fmla="*/ 238 h 684"/>
                  <a:gd name="T40" fmla="*/ 0 w 448"/>
                  <a:gd name="T41" fmla="*/ 477 h 684"/>
                  <a:gd name="T42" fmla="*/ 0 w 448"/>
                  <a:gd name="T43" fmla="*/ 684 h 684"/>
                  <a:gd name="T44" fmla="*/ 448 w 448"/>
                  <a:gd name="T45" fmla="*/ 684 h 684"/>
                  <a:gd name="T46" fmla="*/ 448 w 448"/>
                  <a:gd name="T47" fmla="*/ 477 h 684"/>
                  <a:gd name="T48" fmla="*/ 0 w 448"/>
                  <a:gd name="T49" fmla="*/ 47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684">
                    <a:moveTo>
                      <a:pt x="448" y="0"/>
                    </a:moveTo>
                    <a:lnTo>
                      <a:pt x="448" y="207"/>
                    </a:lnTo>
                    <a:lnTo>
                      <a:pt x="241" y="207"/>
                    </a:lnTo>
                    <a:lnTo>
                      <a:pt x="241" y="0"/>
                    </a:lnTo>
                    <a:lnTo>
                      <a:pt x="448" y="0"/>
                    </a:lnTo>
                    <a:close/>
                    <a:moveTo>
                      <a:pt x="241" y="238"/>
                    </a:moveTo>
                    <a:lnTo>
                      <a:pt x="241" y="446"/>
                    </a:lnTo>
                    <a:lnTo>
                      <a:pt x="448" y="446"/>
                    </a:lnTo>
                    <a:lnTo>
                      <a:pt x="448" y="238"/>
                    </a:lnTo>
                    <a:lnTo>
                      <a:pt x="241" y="238"/>
                    </a:lnTo>
                    <a:close/>
                    <a:moveTo>
                      <a:pt x="0" y="0"/>
                    </a:moveTo>
                    <a:lnTo>
                      <a:pt x="0" y="207"/>
                    </a:lnTo>
                    <a:lnTo>
                      <a:pt x="210" y="207"/>
                    </a:lnTo>
                    <a:lnTo>
                      <a:pt x="210" y="0"/>
                    </a:lnTo>
                    <a:lnTo>
                      <a:pt x="0" y="0"/>
                    </a:lnTo>
                    <a:close/>
                    <a:moveTo>
                      <a:pt x="0" y="238"/>
                    </a:moveTo>
                    <a:lnTo>
                      <a:pt x="0" y="446"/>
                    </a:lnTo>
                    <a:lnTo>
                      <a:pt x="210" y="446"/>
                    </a:lnTo>
                    <a:lnTo>
                      <a:pt x="210" y="238"/>
                    </a:lnTo>
                    <a:lnTo>
                      <a:pt x="0" y="238"/>
                    </a:lnTo>
                    <a:close/>
                    <a:moveTo>
                      <a:pt x="0" y="477"/>
                    </a:moveTo>
                    <a:lnTo>
                      <a:pt x="0" y="684"/>
                    </a:lnTo>
                    <a:lnTo>
                      <a:pt x="448" y="684"/>
                    </a:lnTo>
                    <a:lnTo>
                      <a:pt x="448" y="477"/>
                    </a:lnTo>
                    <a:lnTo>
                      <a:pt x="0" y="477"/>
                    </a:lnTo>
                    <a:close/>
                  </a:path>
                </a:pathLst>
              </a:custGeom>
              <a:solidFill>
                <a:srgbClr val="505050"/>
              </a:solidFill>
              <a:ln>
                <a:noFill/>
              </a:ln>
            </p:spPr>
            <p:txBody>
              <a:bodyPr vert="horz" wrap="square" lIns="91410" tIns="45705" rIns="91410" bIns="45705" numCol="1" anchor="t" anchorCtr="0" compatLnSpc="1">
                <a:prstTxWarp prst="textNoShape">
                  <a:avLst/>
                </a:prstTxWarp>
              </a:bodyPr>
              <a:lstStyle/>
              <a:p>
                <a:pPr defTabSz="913833">
                  <a:defRPr/>
                </a:pPr>
                <a:endParaRPr lang="en-US" sz="1700" kern="0" dirty="0" smtClean="0">
                  <a:solidFill>
                    <a:srgbClr val="000000"/>
                  </a:solidFill>
                  <a:latin typeface="Calibri" panose="020F0502020204030204"/>
                </a:endParaRPr>
              </a:p>
            </p:txBody>
          </p:sp>
        </p:grpSp>
      </p:grpSp>
      <p:sp>
        <p:nvSpPr>
          <p:cNvPr id="202" name="Freeform 30"/>
          <p:cNvSpPr>
            <a:spLocks noChangeAspect="1" noEditPoints="1"/>
          </p:cNvSpPr>
          <p:nvPr/>
        </p:nvSpPr>
        <p:spPr bwMode="auto">
          <a:xfrm>
            <a:off x="2059881" y="4776950"/>
            <a:ext cx="145748" cy="224914"/>
          </a:xfrm>
          <a:custGeom>
            <a:avLst/>
            <a:gdLst>
              <a:gd name="T0" fmla="*/ 115 w 191"/>
              <a:gd name="T1" fmla="*/ 158 h 225"/>
              <a:gd name="T2" fmla="*/ 132 w 191"/>
              <a:gd name="T3" fmla="*/ 185 h 225"/>
              <a:gd name="T4" fmla="*/ 21 w 191"/>
              <a:gd name="T5" fmla="*/ 185 h 225"/>
              <a:gd name="T6" fmla="*/ 0 w 191"/>
              <a:gd name="T7" fmla="*/ 164 h 225"/>
              <a:gd name="T8" fmla="*/ 0 w 191"/>
              <a:gd name="T9" fmla="*/ 21 h 225"/>
              <a:gd name="T10" fmla="*/ 21 w 191"/>
              <a:gd name="T11" fmla="*/ 0 h 225"/>
              <a:gd name="T12" fmla="*/ 163 w 191"/>
              <a:gd name="T13" fmla="*/ 0 h 225"/>
              <a:gd name="T14" fmla="*/ 185 w 191"/>
              <a:gd name="T15" fmla="*/ 21 h 225"/>
              <a:gd name="T16" fmla="*/ 185 w 191"/>
              <a:gd name="T17" fmla="*/ 164 h 225"/>
              <a:gd name="T18" fmla="*/ 181 w 191"/>
              <a:gd name="T19" fmla="*/ 175 h 225"/>
              <a:gd name="T20" fmla="*/ 154 w 191"/>
              <a:gd name="T21" fmla="*/ 133 h 225"/>
              <a:gd name="T22" fmla="*/ 157 w 191"/>
              <a:gd name="T23" fmla="*/ 63 h 225"/>
              <a:gd name="T24" fmla="*/ 70 w 191"/>
              <a:gd name="T25" fmla="*/ 43 h 225"/>
              <a:gd name="T26" fmla="*/ 51 w 191"/>
              <a:gd name="T27" fmla="*/ 130 h 225"/>
              <a:gd name="T28" fmla="*/ 115 w 191"/>
              <a:gd name="T29" fmla="*/ 158 h 225"/>
              <a:gd name="T30" fmla="*/ 183 w 191"/>
              <a:gd name="T31" fmla="*/ 221 h 225"/>
              <a:gd name="T32" fmla="*/ 165 w 191"/>
              <a:gd name="T33" fmla="*/ 217 h 225"/>
              <a:gd name="T34" fmla="*/ 120 w 191"/>
              <a:gd name="T35" fmla="*/ 146 h 225"/>
              <a:gd name="T36" fmla="*/ 59 w 191"/>
              <a:gd name="T37" fmla="*/ 124 h 225"/>
              <a:gd name="T38" fmla="*/ 75 w 191"/>
              <a:gd name="T39" fmla="*/ 52 h 225"/>
              <a:gd name="T40" fmla="*/ 148 w 191"/>
              <a:gd name="T41" fmla="*/ 68 h 225"/>
              <a:gd name="T42" fmla="*/ 142 w 191"/>
              <a:gd name="T43" fmla="*/ 132 h 225"/>
              <a:gd name="T44" fmla="*/ 187 w 191"/>
              <a:gd name="T45" fmla="*/ 203 h 225"/>
              <a:gd name="T46" fmla="*/ 183 w 191"/>
              <a:gd name="T47" fmla="*/ 221 h 225"/>
              <a:gd name="T48" fmla="*/ 144 w 191"/>
              <a:gd name="T49" fmla="*/ 71 h 225"/>
              <a:gd name="T50" fmla="*/ 78 w 191"/>
              <a:gd name="T51" fmla="*/ 56 h 225"/>
              <a:gd name="T52" fmla="*/ 64 w 191"/>
              <a:gd name="T53" fmla="*/ 122 h 225"/>
              <a:gd name="T54" fmla="*/ 129 w 191"/>
              <a:gd name="T55" fmla="*/ 136 h 225"/>
              <a:gd name="T56" fmla="*/ 144 w 191"/>
              <a:gd name="T57" fmla="*/ 7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225">
                <a:moveTo>
                  <a:pt x="115" y="158"/>
                </a:moveTo>
                <a:cubicBezTo>
                  <a:pt x="132" y="185"/>
                  <a:pt x="132" y="185"/>
                  <a:pt x="132" y="185"/>
                </a:cubicBezTo>
                <a:cubicBezTo>
                  <a:pt x="21" y="185"/>
                  <a:pt x="21" y="185"/>
                  <a:pt x="21" y="185"/>
                </a:cubicBezTo>
                <a:cubicBezTo>
                  <a:pt x="9" y="185"/>
                  <a:pt x="0" y="175"/>
                  <a:pt x="0" y="164"/>
                </a:cubicBezTo>
                <a:cubicBezTo>
                  <a:pt x="0" y="21"/>
                  <a:pt x="0" y="21"/>
                  <a:pt x="0" y="21"/>
                </a:cubicBezTo>
                <a:cubicBezTo>
                  <a:pt x="0" y="9"/>
                  <a:pt x="9" y="0"/>
                  <a:pt x="21" y="0"/>
                </a:cubicBezTo>
                <a:cubicBezTo>
                  <a:pt x="163" y="0"/>
                  <a:pt x="163" y="0"/>
                  <a:pt x="163" y="0"/>
                </a:cubicBezTo>
                <a:cubicBezTo>
                  <a:pt x="175" y="0"/>
                  <a:pt x="185" y="9"/>
                  <a:pt x="185" y="21"/>
                </a:cubicBezTo>
                <a:cubicBezTo>
                  <a:pt x="185" y="164"/>
                  <a:pt x="185" y="164"/>
                  <a:pt x="185" y="164"/>
                </a:cubicBezTo>
                <a:cubicBezTo>
                  <a:pt x="185" y="168"/>
                  <a:pt x="183" y="172"/>
                  <a:pt x="181" y="175"/>
                </a:cubicBezTo>
                <a:cubicBezTo>
                  <a:pt x="154" y="133"/>
                  <a:pt x="154" y="133"/>
                  <a:pt x="154" y="133"/>
                </a:cubicBezTo>
                <a:cubicBezTo>
                  <a:pt x="169" y="112"/>
                  <a:pt x="170" y="84"/>
                  <a:pt x="157" y="63"/>
                </a:cubicBezTo>
                <a:cubicBezTo>
                  <a:pt x="138" y="33"/>
                  <a:pt x="99" y="25"/>
                  <a:pt x="70" y="43"/>
                </a:cubicBezTo>
                <a:cubicBezTo>
                  <a:pt x="41" y="62"/>
                  <a:pt x="32" y="101"/>
                  <a:pt x="51" y="130"/>
                </a:cubicBezTo>
                <a:cubicBezTo>
                  <a:pt x="65" y="152"/>
                  <a:pt x="90" y="163"/>
                  <a:pt x="115" y="158"/>
                </a:cubicBezTo>
                <a:close/>
                <a:moveTo>
                  <a:pt x="183" y="221"/>
                </a:moveTo>
                <a:cubicBezTo>
                  <a:pt x="177" y="225"/>
                  <a:pt x="169" y="223"/>
                  <a:pt x="165" y="217"/>
                </a:cubicBezTo>
                <a:cubicBezTo>
                  <a:pt x="120" y="146"/>
                  <a:pt x="120" y="146"/>
                  <a:pt x="120" y="146"/>
                </a:cubicBezTo>
                <a:cubicBezTo>
                  <a:pt x="98" y="153"/>
                  <a:pt x="72" y="145"/>
                  <a:pt x="59" y="124"/>
                </a:cubicBezTo>
                <a:cubicBezTo>
                  <a:pt x="44" y="100"/>
                  <a:pt x="51" y="67"/>
                  <a:pt x="75" y="52"/>
                </a:cubicBezTo>
                <a:cubicBezTo>
                  <a:pt x="100" y="36"/>
                  <a:pt x="132" y="44"/>
                  <a:pt x="148" y="68"/>
                </a:cubicBezTo>
                <a:cubicBezTo>
                  <a:pt x="161" y="89"/>
                  <a:pt x="158" y="115"/>
                  <a:pt x="142" y="132"/>
                </a:cubicBezTo>
                <a:cubicBezTo>
                  <a:pt x="187" y="203"/>
                  <a:pt x="187" y="203"/>
                  <a:pt x="187" y="203"/>
                </a:cubicBezTo>
                <a:cubicBezTo>
                  <a:pt x="191" y="209"/>
                  <a:pt x="189" y="217"/>
                  <a:pt x="183" y="221"/>
                </a:cubicBezTo>
                <a:close/>
                <a:moveTo>
                  <a:pt x="144" y="71"/>
                </a:moveTo>
                <a:cubicBezTo>
                  <a:pt x="129" y="49"/>
                  <a:pt x="100" y="42"/>
                  <a:pt x="78" y="56"/>
                </a:cubicBezTo>
                <a:cubicBezTo>
                  <a:pt x="56" y="70"/>
                  <a:pt x="50" y="100"/>
                  <a:pt x="64" y="122"/>
                </a:cubicBezTo>
                <a:cubicBezTo>
                  <a:pt x="78" y="144"/>
                  <a:pt x="107" y="150"/>
                  <a:pt x="129" y="136"/>
                </a:cubicBezTo>
                <a:cubicBezTo>
                  <a:pt x="151" y="122"/>
                  <a:pt x="158" y="93"/>
                  <a:pt x="144" y="71"/>
                </a:cubicBezTo>
                <a:close/>
              </a:path>
            </a:pathLst>
          </a:custGeom>
          <a:solidFill>
            <a:srgbClr val="505050"/>
          </a:solidFill>
          <a:ln>
            <a:noFill/>
          </a:ln>
        </p:spPr>
        <p:txBody>
          <a:bodyPr vert="horz" wrap="square" lIns="91414" tIns="45706" rIns="91414" bIns="45706" numCol="1" anchor="t" anchorCtr="0" compatLnSpc="1">
            <a:prstTxWarp prst="textNoShape">
              <a:avLst/>
            </a:prstTxWarp>
          </a:bodyPr>
          <a:lstStyle/>
          <a:p>
            <a:pPr defTabSz="913833"/>
            <a:endParaRPr lang="en-US" sz="1700">
              <a:solidFill>
                <a:srgbClr val="000000"/>
              </a:solidFill>
              <a:latin typeface="Calibri" panose="020F0502020204030204"/>
            </a:endParaRPr>
          </a:p>
        </p:txBody>
      </p:sp>
      <p:grpSp>
        <p:nvGrpSpPr>
          <p:cNvPr id="203" name="Group 202"/>
          <p:cNvGrpSpPr/>
          <p:nvPr/>
        </p:nvGrpSpPr>
        <p:grpSpPr>
          <a:xfrm>
            <a:off x="2002250" y="4348695"/>
            <a:ext cx="275447" cy="162730"/>
            <a:chOff x="5416550" y="3144838"/>
            <a:chExt cx="1352550" cy="565151"/>
          </a:xfrm>
          <a:solidFill>
            <a:srgbClr val="505050"/>
          </a:solidFill>
        </p:grpSpPr>
        <p:sp>
          <p:nvSpPr>
            <p:cNvPr id="204" name="Freeform 21"/>
            <p:cNvSpPr>
              <a:spLocks/>
            </p:cNvSpPr>
            <p:nvPr/>
          </p:nvSpPr>
          <p:spPr bwMode="auto">
            <a:xfrm>
              <a:off x="5435600" y="3144838"/>
              <a:ext cx="1333500" cy="561975"/>
            </a:xfrm>
            <a:custGeom>
              <a:avLst/>
              <a:gdLst>
                <a:gd name="T0" fmla="*/ 316 w 353"/>
                <a:gd name="T1" fmla="*/ 100 h 147"/>
                <a:gd name="T2" fmla="*/ 314 w 353"/>
                <a:gd name="T3" fmla="*/ 97 h 147"/>
                <a:gd name="T4" fmla="*/ 351 w 353"/>
                <a:gd name="T5" fmla="*/ 74 h 147"/>
                <a:gd name="T6" fmla="*/ 47 w 353"/>
                <a:gd name="T7" fmla="*/ 0 h 147"/>
                <a:gd name="T8" fmla="*/ 0 w 353"/>
                <a:gd name="T9" fmla="*/ 16 h 147"/>
                <a:gd name="T10" fmla="*/ 1 w 353"/>
                <a:gd name="T11" fmla="*/ 17 h 147"/>
                <a:gd name="T12" fmla="*/ 304 w 353"/>
                <a:gd name="T13" fmla="*/ 98 h 147"/>
                <a:gd name="T14" fmla="*/ 312 w 353"/>
                <a:gd name="T15" fmla="*/ 108 h 147"/>
                <a:gd name="T16" fmla="*/ 312 w 353"/>
                <a:gd name="T17" fmla="*/ 144 h 147"/>
                <a:gd name="T18" fmla="*/ 312 w 353"/>
                <a:gd name="T19" fmla="*/ 147 h 147"/>
                <a:gd name="T20" fmla="*/ 353 w 353"/>
                <a:gd name="T21" fmla="*/ 77 h 147"/>
                <a:gd name="T22" fmla="*/ 316 w 353"/>
                <a:gd name="T23"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147">
                  <a:moveTo>
                    <a:pt x="316" y="100"/>
                  </a:moveTo>
                  <a:cubicBezTo>
                    <a:pt x="314" y="97"/>
                    <a:pt x="314" y="97"/>
                    <a:pt x="314" y="97"/>
                  </a:cubicBezTo>
                  <a:cubicBezTo>
                    <a:pt x="351" y="74"/>
                    <a:pt x="351" y="74"/>
                    <a:pt x="351" y="74"/>
                  </a:cubicBezTo>
                  <a:cubicBezTo>
                    <a:pt x="47" y="0"/>
                    <a:pt x="47" y="0"/>
                    <a:pt x="47" y="0"/>
                  </a:cubicBezTo>
                  <a:cubicBezTo>
                    <a:pt x="0" y="16"/>
                    <a:pt x="0" y="16"/>
                    <a:pt x="0" y="16"/>
                  </a:cubicBezTo>
                  <a:cubicBezTo>
                    <a:pt x="1" y="16"/>
                    <a:pt x="1" y="16"/>
                    <a:pt x="1" y="17"/>
                  </a:cubicBezTo>
                  <a:cubicBezTo>
                    <a:pt x="304" y="98"/>
                    <a:pt x="304" y="98"/>
                    <a:pt x="304" y="98"/>
                  </a:cubicBezTo>
                  <a:cubicBezTo>
                    <a:pt x="309" y="99"/>
                    <a:pt x="312" y="104"/>
                    <a:pt x="312" y="108"/>
                  </a:cubicBezTo>
                  <a:cubicBezTo>
                    <a:pt x="312" y="144"/>
                    <a:pt x="312" y="144"/>
                    <a:pt x="312" y="144"/>
                  </a:cubicBezTo>
                  <a:cubicBezTo>
                    <a:pt x="312" y="145"/>
                    <a:pt x="312" y="146"/>
                    <a:pt x="312" y="147"/>
                  </a:cubicBezTo>
                  <a:cubicBezTo>
                    <a:pt x="347" y="128"/>
                    <a:pt x="352" y="86"/>
                    <a:pt x="353" y="77"/>
                  </a:cubicBezTo>
                  <a:lnTo>
                    <a:pt x="31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3833"/>
              <a:endParaRPr lang="en-US" sz="1700">
                <a:solidFill>
                  <a:srgbClr val="000000"/>
                </a:solidFill>
                <a:latin typeface="Calibri" panose="020F0502020204030204"/>
              </a:endParaRPr>
            </a:p>
          </p:txBody>
        </p:sp>
        <p:sp>
          <p:nvSpPr>
            <p:cNvPr id="205" name="Freeform 22"/>
            <p:cNvSpPr>
              <a:spLocks noEditPoints="1"/>
            </p:cNvSpPr>
            <p:nvPr/>
          </p:nvSpPr>
          <p:spPr bwMode="auto">
            <a:xfrm>
              <a:off x="5416550" y="3216276"/>
              <a:ext cx="1185863" cy="493713"/>
            </a:xfrm>
            <a:custGeom>
              <a:avLst/>
              <a:gdLst>
                <a:gd name="T0" fmla="*/ 308 w 314"/>
                <a:gd name="T1" fmla="*/ 82 h 129"/>
                <a:gd name="T2" fmla="*/ 5 w 314"/>
                <a:gd name="T3" fmla="*/ 0 h 129"/>
                <a:gd name="T4" fmla="*/ 4 w 314"/>
                <a:gd name="T5" fmla="*/ 0 h 129"/>
                <a:gd name="T6" fmla="*/ 0 w 314"/>
                <a:gd name="T7" fmla="*/ 4 h 129"/>
                <a:gd name="T8" fmla="*/ 0 w 314"/>
                <a:gd name="T9" fmla="*/ 40 h 129"/>
                <a:gd name="T10" fmla="*/ 6 w 314"/>
                <a:gd name="T11" fmla="*/ 48 h 129"/>
                <a:gd name="T12" fmla="*/ 309 w 314"/>
                <a:gd name="T13" fmla="*/ 129 h 129"/>
                <a:gd name="T14" fmla="*/ 313 w 314"/>
                <a:gd name="T15" fmla="*/ 128 h 129"/>
                <a:gd name="T16" fmla="*/ 314 w 314"/>
                <a:gd name="T17" fmla="*/ 125 h 129"/>
                <a:gd name="T18" fmla="*/ 314 w 314"/>
                <a:gd name="T19" fmla="*/ 89 h 129"/>
                <a:gd name="T20" fmla="*/ 308 w 314"/>
                <a:gd name="T21" fmla="*/ 82 h 129"/>
                <a:gd name="T22" fmla="*/ 72 w 314"/>
                <a:gd name="T23" fmla="*/ 54 h 129"/>
                <a:gd name="T24" fmla="*/ 60 w 314"/>
                <a:gd name="T25" fmla="*/ 39 h 129"/>
                <a:gd name="T26" fmla="*/ 72 w 314"/>
                <a:gd name="T27" fmla="*/ 30 h 129"/>
                <a:gd name="T28" fmla="*/ 84 w 314"/>
                <a:gd name="T29" fmla="*/ 45 h 129"/>
                <a:gd name="T30" fmla="*/ 72 w 314"/>
                <a:gd name="T31" fmla="*/ 54 h 129"/>
                <a:gd name="T32" fmla="*/ 139 w 314"/>
                <a:gd name="T33" fmla="*/ 72 h 129"/>
                <a:gd name="T34" fmla="*/ 127 w 314"/>
                <a:gd name="T35" fmla="*/ 57 h 129"/>
                <a:gd name="T36" fmla="*/ 139 w 314"/>
                <a:gd name="T37" fmla="*/ 48 h 129"/>
                <a:gd name="T38" fmla="*/ 151 w 314"/>
                <a:gd name="T39" fmla="*/ 63 h 129"/>
                <a:gd name="T40" fmla="*/ 139 w 314"/>
                <a:gd name="T41" fmla="*/ 72 h 129"/>
                <a:gd name="T42" fmla="*/ 175 w 314"/>
                <a:gd name="T43" fmla="*/ 82 h 129"/>
                <a:gd name="T44" fmla="*/ 163 w 314"/>
                <a:gd name="T45" fmla="*/ 66 h 129"/>
                <a:gd name="T46" fmla="*/ 175 w 314"/>
                <a:gd name="T47" fmla="*/ 57 h 129"/>
                <a:gd name="T48" fmla="*/ 188 w 314"/>
                <a:gd name="T49" fmla="*/ 73 h 129"/>
                <a:gd name="T50" fmla="*/ 175 w 314"/>
                <a:gd name="T51"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4" h="129">
                  <a:moveTo>
                    <a:pt x="308" y="82"/>
                  </a:moveTo>
                  <a:cubicBezTo>
                    <a:pt x="5" y="0"/>
                    <a:pt x="5" y="0"/>
                    <a:pt x="5" y="0"/>
                  </a:cubicBezTo>
                  <a:cubicBezTo>
                    <a:pt x="5" y="0"/>
                    <a:pt x="4" y="0"/>
                    <a:pt x="4" y="0"/>
                  </a:cubicBezTo>
                  <a:cubicBezTo>
                    <a:pt x="2" y="0"/>
                    <a:pt x="0" y="2"/>
                    <a:pt x="0" y="4"/>
                  </a:cubicBezTo>
                  <a:cubicBezTo>
                    <a:pt x="0" y="40"/>
                    <a:pt x="0" y="40"/>
                    <a:pt x="0" y="40"/>
                  </a:cubicBezTo>
                  <a:cubicBezTo>
                    <a:pt x="0" y="43"/>
                    <a:pt x="3" y="47"/>
                    <a:pt x="6" y="48"/>
                  </a:cubicBezTo>
                  <a:cubicBezTo>
                    <a:pt x="309" y="129"/>
                    <a:pt x="309" y="129"/>
                    <a:pt x="309" y="129"/>
                  </a:cubicBezTo>
                  <a:cubicBezTo>
                    <a:pt x="311" y="129"/>
                    <a:pt x="312" y="129"/>
                    <a:pt x="313" y="128"/>
                  </a:cubicBezTo>
                  <a:cubicBezTo>
                    <a:pt x="314" y="127"/>
                    <a:pt x="314" y="126"/>
                    <a:pt x="314" y="125"/>
                  </a:cubicBezTo>
                  <a:cubicBezTo>
                    <a:pt x="314" y="89"/>
                    <a:pt x="314" y="89"/>
                    <a:pt x="314" y="89"/>
                  </a:cubicBezTo>
                  <a:cubicBezTo>
                    <a:pt x="314" y="86"/>
                    <a:pt x="311" y="82"/>
                    <a:pt x="308" y="82"/>
                  </a:cubicBezTo>
                  <a:close/>
                  <a:moveTo>
                    <a:pt x="72" y="54"/>
                  </a:moveTo>
                  <a:cubicBezTo>
                    <a:pt x="65" y="52"/>
                    <a:pt x="60" y="45"/>
                    <a:pt x="60" y="39"/>
                  </a:cubicBezTo>
                  <a:cubicBezTo>
                    <a:pt x="60" y="32"/>
                    <a:pt x="65" y="28"/>
                    <a:pt x="72" y="30"/>
                  </a:cubicBezTo>
                  <a:cubicBezTo>
                    <a:pt x="79" y="31"/>
                    <a:pt x="84" y="38"/>
                    <a:pt x="84" y="45"/>
                  </a:cubicBezTo>
                  <a:cubicBezTo>
                    <a:pt x="84" y="52"/>
                    <a:pt x="79" y="56"/>
                    <a:pt x="72" y="54"/>
                  </a:cubicBezTo>
                  <a:close/>
                  <a:moveTo>
                    <a:pt x="139" y="72"/>
                  </a:moveTo>
                  <a:cubicBezTo>
                    <a:pt x="132" y="70"/>
                    <a:pt x="127" y="63"/>
                    <a:pt x="127" y="57"/>
                  </a:cubicBezTo>
                  <a:cubicBezTo>
                    <a:pt x="127" y="50"/>
                    <a:pt x="132" y="46"/>
                    <a:pt x="139" y="48"/>
                  </a:cubicBezTo>
                  <a:cubicBezTo>
                    <a:pt x="146" y="49"/>
                    <a:pt x="151" y="56"/>
                    <a:pt x="151" y="63"/>
                  </a:cubicBezTo>
                  <a:cubicBezTo>
                    <a:pt x="151" y="70"/>
                    <a:pt x="146" y="74"/>
                    <a:pt x="139" y="72"/>
                  </a:cubicBezTo>
                  <a:close/>
                  <a:moveTo>
                    <a:pt x="175" y="82"/>
                  </a:moveTo>
                  <a:cubicBezTo>
                    <a:pt x="169" y="80"/>
                    <a:pt x="163" y="73"/>
                    <a:pt x="163" y="66"/>
                  </a:cubicBezTo>
                  <a:cubicBezTo>
                    <a:pt x="163" y="60"/>
                    <a:pt x="169" y="56"/>
                    <a:pt x="175" y="57"/>
                  </a:cubicBezTo>
                  <a:cubicBezTo>
                    <a:pt x="182" y="59"/>
                    <a:pt x="188" y="66"/>
                    <a:pt x="188" y="73"/>
                  </a:cubicBezTo>
                  <a:cubicBezTo>
                    <a:pt x="188" y="80"/>
                    <a:pt x="182" y="84"/>
                    <a:pt x="17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3833"/>
              <a:endParaRPr lang="en-US" sz="1700">
                <a:solidFill>
                  <a:srgbClr val="000000"/>
                </a:solidFill>
                <a:latin typeface="Calibri" panose="020F0502020204030204"/>
              </a:endParaRPr>
            </a:p>
          </p:txBody>
        </p:sp>
        <p:sp>
          <p:nvSpPr>
            <p:cNvPr id="206" name="Freeform 23"/>
            <p:cNvSpPr>
              <a:spLocks/>
            </p:cNvSpPr>
            <p:nvPr/>
          </p:nvSpPr>
          <p:spPr bwMode="auto">
            <a:xfrm>
              <a:off x="6046788" y="3576638"/>
              <a:ext cx="188913" cy="117475"/>
            </a:xfrm>
            <a:custGeom>
              <a:avLst/>
              <a:gdLst>
                <a:gd name="T0" fmla="*/ 0 w 119"/>
                <a:gd name="T1" fmla="*/ 0 h 74"/>
                <a:gd name="T2" fmla="*/ 0 w 119"/>
                <a:gd name="T3" fmla="*/ 12 h 74"/>
                <a:gd name="T4" fmla="*/ 88 w 119"/>
                <a:gd name="T5" fmla="*/ 74 h 74"/>
                <a:gd name="T6" fmla="*/ 119 w 119"/>
                <a:gd name="T7" fmla="*/ 50 h 74"/>
                <a:gd name="T8" fmla="*/ 43 w 119"/>
                <a:gd name="T9" fmla="*/ 12 h 74"/>
                <a:gd name="T10" fmla="*/ 0 w 119"/>
                <a:gd name="T11" fmla="*/ 0 h 74"/>
              </a:gdLst>
              <a:ahLst/>
              <a:cxnLst>
                <a:cxn ang="0">
                  <a:pos x="T0" y="T1"/>
                </a:cxn>
                <a:cxn ang="0">
                  <a:pos x="T2" y="T3"/>
                </a:cxn>
                <a:cxn ang="0">
                  <a:pos x="T4" y="T5"/>
                </a:cxn>
                <a:cxn ang="0">
                  <a:pos x="T6" y="T7"/>
                </a:cxn>
                <a:cxn ang="0">
                  <a:pos x="T8" y="T9"/>
                </a:cxn>
                <a:cxn ang="0">
                  <a:pos x="T10" y="T11"/>
                </a:cxn>
              </a:cxnLst>
              <a:rect l="0" t="0" r="r" b="b"/>
              <a:pathLst>
                <a:path w="119" h="74">
                  <a:moveTo>
                    <a:pt x="0" y="0"/>
                  </a:moveTo>
                  <a:lnTo>
                    <a:pt x="0" y="12"/>
                  </a:lnTo>
                  <a:lnTo>
                    <a:pt x="88" y="74"/>
                  </a:lnTo>
                  <a:lnTo>
                    <a:pt x="119" y="50"/>
                  </a:lnTo>
                  <a:lnTo>
                    <a:pt x="43"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3833"/>
              <a:endParaRPr lang="en-US" sz="1700">
                <a:solidFill>
                  <a:srgbClr val="000000"/>
                </a:solidFill>
                <a:latin typeface="Calibri" panose="020F0502020204030204"/>
              </a:endParaRPr>
            </a:p>
          </p:txBody>
        </p:sp>
        <p:sp>
          <p:nvSpPr>
            <p:cNvPr id="207" name="Freeform 24"/>
            <p:cNvSpPr>
              <a:spLocks/>
            </p:cNvSpPr>
            <p:nvPr/>
          </p:nvSpPr>
          <p:spPr bwMode="auto">
            <a:xfrm>
              <a:off x="5808663" y="3549651"/>
              <a:ext cx="374650" cy="149225"/>
            </a:xfrm>
            <a:custGeom>
              <a:avLst/>
              <a:gdLst>
                <a:gd name="T0" fmla="*/ 148 w 236"/>
                <a:gd name="T1" fmla="*/ 31 h 94"/>
                <a:gd name="T2" fmla="*/ 148 w 236"/>
                <a:gd name="T3" fmla="*/ 17 h 94"/>
                <a:gd name="T4" fmla="*/ 91 w 236"/>
                <a:gd name="T5" fmla="*/ 0 h 94"/>
                <a:gd name="T6" fmla="*/ 91 w 236"/>
                <a:gd name="T7" fmla="*/ 5 h 94"/>
                <a:gd name="T8" fmla="*/ 53 w 236"/>
                <a:gd name="T9" fmla="*/ 7 h 94"/>
                <a:gd name="T10" fmla="*/ 0 w 236"/>
                <a:gd name="T11" fmla="*/ 29 h 94"/>
                <a:gd name="T12" fmla="*/ 91 w 236"/>
                <a:gd name="T13" fmla="*/ 12 h 94"/>
                <a:gd name="T14" fmla="*/ 91 w 236"/>
                <a:gd name="T15" fmla="*/ 14 h 94"/>
                <a:gd name="T16" fmla="*/ 60 w 236"/>
                <a:gd name="T17" fmla="*/ 19 h 94"/>
                <a:gd name="T18" fmla="*/ 0 w 236"/>
                <a:gd name="T19" fmla="*/ 29 h 94"/>
                <a:gd name="T20" fmla="*/ 119 w 236"/>
                <a:gd name="T21" fmla="*/ 63 h 94"/>
                <a:gd name="T22" fmla="*/ 236 w 236"/>
                <a:gd name="T23" fmla="*/ 94 h 94"/>
                <a:gd name="T24" fmla="*/ 176 w 236"/>
                <a:gd name="T25" fmla="*/ 50 h 94"/>
                <a:gd name="T26" fmla="*/ 148 w 236"/>
                <a:gd name="T2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94">
                  <a:moveTo>
                    <a:pt x="148" y="31"/>
                  </a:moveTo>
                  <a:lnTo>
                    <a:pt x="148" y="17"/>
                  </a:lnTo>
                  <a:lnTo>
                    <a:pt x="91" y="0"/>
                  </a:lnTo>
                  <a:lnTo>
                    <a:pt x="91" y="5"/>
                  </a:lnTo>
                  <a:lnTo>
                    <a:pt x="53" y="7"/>
                  </a:lnTo>
                  <a:lnTo>
                    <a:pt x="0" y="29"/>
                  </a:lnTo>
                  <a:lnTo>
                    <a:pt x="91" y="12"/>
                  </a:lnTo>
                  <a:lnTo>
                    <a:pt x="91" y="14"/>
                  </a:lnTo>
                  <a:lnTo>
                    <a:pt x="60" y="19"/>
                  </a:lnTo>
                  <a:lnTo>
                    <a:pt x="0" y="29"/>
                  </a:lnTo>
                  <a:lnTo>
                    <a:pt x="119" y="63"/>
                  </a:lnTo>
                  <a:lnTo>
                    <a:pt x="236" y="94"/>
                  </a:lnTo>
                  <a:lnTo>
                    <a:pt x="176" y="50"/>
                  </a:lnTo>
                  <a:lnTo>
                    <a:pt x="14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3833"/>
              <a:endParaRPr lang="en-US" sz="1700">
                <a:solidFill>
                  <a:srgbClr val="000000"/>
                </a:solidFill>
                <a:latin typeface="Calibri" panose="020F0502020204030204"/>
              </a:endParaRPr>
            </a:p>
          </p:txBody>
        </p:sp>
      </p:grpSp>
      <p:sp>
        <p:nvSpPr>
          <p:cNvPr id="208" name="Freeform 13"/>
          <p:cNvSpPr>
            <a:spLocks noChangeAspect="1" noEditPoints="1"/>
          </p:cNvSpPr>
          <p:nvPr/>
        </p:nvSpPr>
        <p:spPr bwMode="black">
          <a:xfrm>
            <a:off x="2057367" y="3927814"/>
            <a:ext cx="166740" cy="186070"/>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44546A"/>
          </a:solidFill>
          <a:ln w="12700" cap="flat" cmpd="sng" algn="ctr">
            <a:noFill/>
            <a:prstDash val="solid"/>
            <a:miter lim="800000"/>
            <a:headEnd type="none" w="med" len="med"/>
            <a:tailEnd type="none" w="med" len="med"/>
          </a:ln>
          <a:effectLst/>
        </p:spPr>
        <p:txBody>
          <a:bodyPr vert="horz" wrap="square" lIns="82278" tIns="41139" rIns="82278" bIns="41139" numCol="1" rtlCol="0" anchor="ctr" anchorCtr="0" compatLnSpc="1">
            <a:prstTxWarp prst="textNoShape">
              <a:avLst/>
            </a:prstTxWarp>
          </a:bodyPr>
          <a:lstStyle/>
          <a:p>
            <a:pPr defTabSz="740455">
              <a:defRPr/>
            </a:pPr>
            <a:endParaRPr lang="en-US" sz="1836" kern="0" spc="-122" smtClean="0">
              <a:solidFill>
                <a:srgbClr val="000000">
                  <a:lumMod val="50000"/>
                </a:srgbClr>
              </a:solidFill>
              <a:latin typeface="Segoe Light" pitchFamily="34" charset="0"/>
            </a:endParaRPr>
          </a:p>
        </p:txBody>
      </p:sp>
      <p:sp>
        <p:nvSpPr>
          <p:cNvPr id="209" name="TextBox 208"/>
          <p:cNvSpPr txBox="1"/>
          <p:nvPr/>
        </p:nvSpPr>
        <p:spPr>
          <a:xfrm>
            <a:off x="3703805" y="4245156"/>
            <a:ext cx="971031" cy="312073"/>
          </a:xfrm>
          <a:prstGeom prst="rect">
            <a:avLst/>
          </a:prstGeom>
          <a:noFill/>
        </p:spPr>
        <p:txBody>
          <a:bodyPr wrap="square" rtlCol="0">
            <a:spAutoFit/>
          </a:bodyPr>
          <a:lstStyle/>
          <a:p>
            <a:pPr defTabSz="932418"/>
            <a:r>
              <a:rPr lang="en-US" sz="1428" b="1" dirty="0">
                <a:solidFill>
                  <a:srgbClr val="0070C0"/>
                </a:solidFill>
                <a:latin typeface="Calibri" panose="020F0502020204030204"/>
              </a:rPr>
              <a:t>Ingest (EL)</a:t>
            </a:r>
          </a:p>
        </p:txBody>
      </p:sp>
      <p:sp>
        <p:nvSpPr>
          <p:cNvPr id="210" name="TextBox 209"/>
          <p:cNvSpPr txBox="1"/>
          <p:nvPr/>
        </p:nvSpPr>
        <p:spPr>
          <a:xfrm>
            <a:off x="3747239" y="4550397"/>
            <a:ext cx="953619" cy="254226"/>
          </a:xfrm>
          <a:prstGeom prst="rect">
            <a:avLst/>
          </a:prstGeom>
          <a:noFill/>
        </p:spPr>
        <p:txBody>
          <a:bodyPr wrap="square" rtlCol="0">
            <a:spAutoFit/>
          </a:bodyPr>
          <a:lstStyle/>
          <a:p>
            <a:pPr defTabSz="932418"/>
            <a:r>
              <a:rPr lang="en-US" sz="1020" dirty="0">
                <a:solidFill>
                  <a:prstClr val="black"/>
                </a:solidFill>
                <a:latin typeface="Calibri" panose="020F0502020204030204"/>
              </a:rPr>
              <a:t>Original Data</a:t>
            </a:r>
          </a:p>
        </p:txBody>
      </p:sp>
      <p:sp>
        <p:nvSpPr>
          <p:cNvPr id="251" name="Rectangle 250"/>
          <p:cNvSpPr/>
          <p:nvPr/>
        </p:nvSpPr>
        <p:spPr>
          <a:xfrm>
            <a:off x="9863747" y="2862546"/>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Data Marts</a:t>
            </a:r>
            <a:endParaRPr lang="en-US" sz="816" kern="0" dirty="0" smtClean="0">
              <a:solidFill>
                <a:prstClr val="black">
                  <a:lumMod val="50000"/>
                  <a:lumOff val="50000"/>
                </a:prstClr>
              </a:solidFill>
              <a:latin typeface="Calibri" panose="020F0502020204030204"/>
            </a:endParaRPr>
          </a:p>
        </p:txBody>
      </p:sp>
      <p:sp>
        <p:nvSpPr>
          <p:cNvPr id="252" name="Rectangle 251"/>
          <p:cNvSpPr/>
          <p:nvPr/>
        </p:nvSpPr>
        <p:spPr>
          <a:xfrm>
            <a:off x="9863747" y="3319747"/>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Data Lake(s)</a:t>
            </a:r>
            <a:endParaRPr lang="en-US" sz="816" kern="0" dirty="0" smtClean="0">
              <a:solidFill>
                <a:prstClr val="black">
                  <a:lumMod val="50000"/>
                  <a:lumOff val="50000"/>
                </a:prstClr>
              </a:solidFill>
              <a:latin typeface="Calibri" panose="020F0502020204030204"/>
            </a:endParaRPr>
          </a:p>
        </p:txBody>
      </p:sp>
      <p:sp>
        <p:nvSpPr>
          <p:cNvPr id="253" name="Freeform 252"/>
          <p:cNvSpPr/>
          <p:nvPr/>
        </p:nvSpPr>
        <p:spPr>
          <a:xfrm>
            <a:off x="10941006" y="3353351"/>
            <a:ext cx="230231" cy="376678"/>
          </a:xfrm>
          <a:custGeom>
            <a:avLst/>
            <a:gdLst>
              <a:gd name="connsiteX0" fmla="*/ 1275312 w 3118060"/>
              <a:gd name="connsiteY0" fmla="*/ 346461 h 5407996"/>
              <a:gd name="connsiteX1" fmla="*/ 213130 w 3118060"/>
              <a:gd name="connsiteY1" fmla="*/ 725151 h 5407996"/>
              <a:gd name="connsiteX2" fmla="*/ 434803 w 3118060"/>
              <a:gd name="connsiteY2" fmla="*/ 1935115 h 5407996"/>
              <a:gd name="connsiteX3" fmla="*/ 694 w 3118060"/>
              <a:gd name="connsiteY3" fmla="*/ 2960351 h 5407996"/>
              <a:gd name="connsiteX4" fmla="*/ 554875 w 3118060"/>
              <a:gd name="connsiteY4" fmla="*/ 3763915 h 5407996"/>
              <a:gd name="connsiteX5" fmla="*/ 425566 w 3118060"/>
              <a:gd name="connsiteY5" fmla="*/ 4161079 h 5407996"/>
              <a:gd name="connsiteX6" fmla="*/ 591821 w 3118060"/>
              <a:gd name="connsiteY6" fmla="*/ 4447406 h 5407996"/>
              <a:gd name="connsiteX7" fmla="*/ 333203 w 3118060"/>
              <a:gd name="connsiteY7" fmla="*/ 4659842 h 5407996"/>
              <a:gd name="connsiteX8" fmla="*/ 83821 w 3118060"/>
              <a:gd name="connsiteY8" fmla="*/ 5075479 h 5407996"/>
              <a:gd name="connsiteX9" fmla="*/ 351675 w 3118060"/>
              <a:gd name="connsiteY9" fmla="*/ 5334097 h 5407996"/>
              <a:gd name="connsiteX10" fmla="*/ 628766 w 3118060"/>
              <a:gd name="connsiteY10" fmla="*/ 5324861 h 5407996"/>
              <a:gd name="connsiteX11" fmla="*/ 767312 w 3118060"/>
              <a:gd name="connsiteY11" fmla="*/ 5177079 h 5407996"/>
              <a:gd name="connsiteX12" fmla="*/ 1303021 w 3118060"/>
              <a:gd name="connsiteY12" fmla="*/ 5407988 h 5407996"/>
              <a:gd name="connsiteX13" fmla="*/ 1580112 w 3118060"/>
              <a:gd name="connsiteY13" fmla="*/ 5167842 h 5407996"/>
              <a:gd name="connsiteX14" fmla="*/ 1820257 w 3118060"/>
              <a:gd name="connsiteY14" fmla="*/ 5195551 h 5407996"/>
              <a:gd name="connsiteX15" fmla="*/ 2143530 w 3118060"/>
              <a:gd name="connsiteY15" fmla="*/ 5306388 h 5407996"/>
              <a:gd name="connsiteX16" fmla="*/ 2282075 w 3118060"/>
              <a:gd name="connsiteY16" fmla="*/ 5084715 h 5407996"/>
              <a:gd name="connsiteX17" fmla="*/ 2780839 w 3118060"/>
              <a:gd name="connsiteY17" fmla="*/ 4696788 h 5407996"/>
              <a:gd name="connsiteX18" fmla="*/ 2974803 w 3118060"/>
              <a:gd name="connsiteY18" fmla="*/ 4105661 h 5407996"/>
              <a:gd name="connsiteX19" fmla="*/ 3104112 w 3118060"/>
              <a:gd name="connsiteY19" fmla="*/ 3653079 h 5407996"/>
              <a:gd name="connsiteX20" fmla="*/ 2633057 w 3118060"/>
              <a:gd name="connsiteY20" fmla="*/ 3237442 h 5407996"/>
              <a:gd name="connsiteX21" fmla="*/ 2633057 w 3118060"/>
              <a:gd name="connsiteY21" fmla="*/ 2821806 h 5407996"/>
              <a:gd name="connsiteX22" fmla="*/ 2623821 w 3118060"/>
              <a:gd name="connsiteY22" fmla="*/ 2461588 h 5407996"/>
              <a:gd name="connsiteX23" fmla="*/ 2494512 w 3118060"/>
              <a:gd name="connsiteY23" fmla="*/ 2184497 h 5407996"/>
              <a:gd name="connsiteX24" fmla="*/ 2522221 w 3118060"/>
              <a:gd name="connsiteY24" fmla="*/ 1981297 h 5407996"/>
              <a:gd name="connsiteX25" fmla="*/ 2993275 w 3118060"/>
              <a:gd name="connsiteY25" fmla="*/ 1020715 h 5407996"/>
              <a:gd name="connsiteX26" fmla="*/ 2614584 w 3118060"/>
              <a:gd name="connsiteY26" fmla="*/ 115551 h 5407996"/>
              <a:gd name="connsiteX27" fmla="*/ 2411384 w 3118060"/>
              <a:gd name="connsiteY27" fmla="*/ 23188 h 5407996"/>
              <a:gd name="connsiteX28" fmla="*/ 2282075 w 3118060"/>
              <a:gd name="connsiteY28" fmla="*/ 217151 h 5407996"/>
              <a:gd name="connsiteX29" fmla="*/ 2272839 w 3118060"/>
              <a:gd name="connsiteY29" fmla="*/ 485006 h 5407996"/>
              <a:gd name="connsiteX30" fmla="*/ 1884912 w 3118060"/>
              <a:gd name="connsiteY30" fmla="*/ 337224 h 5407996"/>
              <a:gd name="connsiteX31" fmla="*/ 1737130 w 3118060"/>
              <a:gd name="connsiteY31" fmla="*/ 198679 h 5407996"/>
              <a:gd name="connsiteX32" fmla="*/ 1515457 w 3118060"/>
              <a:gd name="connsiteY32" fmla="*/ 87842 h 5407996"/>
              <a:gd name="connsiteX33" fmla="*/ 1275312 w 3118060"/>
              <a:gd name="connsiteY33" fmla="*/ 87842 h 5407996"/>
              <a:gd name="connsiteX34" fmla="*/ 1210657 w 3118060"/>
              <a:gd name="connsiteY34" fmla="*/ 152497 h 5407996"/>
              <a:gd name="connsiteX35" fmla="*/ 1330730 w 3118060"/>
              <a:gd name="connsiteY35" fmla="*/ 318751 h 5407996"/>
              <a:gd name="connsiteX36" fmla="*/ 1275312 w 3118060"/>
              <a:gd name="connsiteY36" fmla="*/ 346461 h 54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8060" h="5407996">
                <a:moveTo>
                  <a:pt x="1275312" y="346461"/>
                </a:moveTo>
                <a:cubicBezTo>
                  <a:pt x="1089046" y="414194"/>
                  <a:pt x="353215" y="460375"/>
                  <a:pt x="213130" y="725151"/>
                </a:cubicBezTo>
                <a:cubicBezTo>
                  <a:pt x="73045" y="989927"/>
                  <a:pt x="470209" y="1562582"/>
                  <a:pt x="434803" y="1935115"/>
                </a:cubicBezTo>
                <a:cubicBezTo>
                  <a:pt x="399397" y="2307648"/>
                  <a:pt x="-19318" y="2655551"/>
                  <a:pt x="694" y="2960351"/>
                </a:cubicBezTo>
                <a:cubicBezTo>
                  <a:pt x="20706" y="3265151"/>
                  <a:pt x="484063" y="3563794"/>
                  <a:pt x="554875" y="3763915"/>
                </a:cubicBezTo>
                <a:cubicBezTo>
                  <a:pt x="625687" y="3964036"/>
                  <a:pt x="419408" y="4047164"/>
                  <a:pt x="425566" y="4161079"/>
                </a:cubicBezTo>
                <a:cubicBezTo>
                  <a:pt x="431724" y="4274994"/>
                  <a:pt x="607215" y="4364279"/>
                  <a:pt x="591821" y="4447406"/>
                </a:cubicBezTo>
                <a:cubicBezTo>
                  <a:pt x="576427" y="4530533"/>
                  <a:pt x="417870" y="4555163"/>
                  <a:pt x="333203" y="4659842"/>
                </a:cubicBezTo>
                <a:cubicBezTo>
                  <a:pt x="248536" y="4764521"/>
                  <a:pt x="80742" y="4963103"/>
                  <a:pt x="83821" y="5075479"/>
                </a:cubicBezTo>
                <a:cubicBezTo>
                  <a:pt x="86900" y="5187855"/>
                  <a:pt x="260851" y="5292533"/>
                  <a:pt x="351675" y="5334097"/>
                </a:cubicBezTo>
                <a:cubicBezTo>
                  <a:pt x="442499" y="5375661"/>
                  <a:pt x="559493" y="5351031"/>
                  <a:pt x="628766" y="5324861"/>
                </a:cubicBezTo>
                <a:cubicBezTo>
                  <a:pt x="698039" y="5298691"/>
                  <a:pt x="654936" y="5163225"/>
                  <a:pt x="767312" y="5177079"/>
                </a:cubicBezTo>
                <a:cubicBezTo>
                  <a:pt x="879688" y="5190933"/>
                  <a:pt x="1167554" y="5409528"/>
                  <a:pt x="1303021" y="5407988"/>
                </a:cubicBezTo>
                <a:cubicBezTo>
                  <a:pt x="1438488" y="5406449"/>
                  <a:pt x="1493906" y="5203248"/>
                  <a:pt x="1580112" y="5167842"/>
                </a:cubicBezTo>
                <a:cubicBezTo>
                  <a:pt x="1666318" y="5132436"/>
                  <a:pt x="1726354" y="5172460"/>
                  <a:pt x="1820257" y="5195551"/>
                </a:cubicBezTo>
                <a:cubicBezTo>
                  <a:pt x="1914160" y="5218642"/>
                  <a:pt x="2066560" y="5324861"/>
                  <a:pt x="2143530" y="5306388"/>
                </a:cubicBezTo>
                <a:cubicBezTo>
                  <a:pt x="2220500" y="5287915"/>
                  <a:pt x="2175857" y="5186315"/>
                  <a:pt x="2282075" y="5084715"/>
                </a:cubicBezTo>
                <a:cubicBezTo>
                  <a:pt x="2388293" y="4983115"/>
                  <a:pt x="2665384" y="4859964"/>
                  <a:pt x="2780839" y="4696788"/>
                </a:cubicBezTo>
                <a:cubicBezTo>
                  <a:pt x="2896294" y="4533612"/>
                  <a:pt x="2920924" y="4279612"/>
                  <a:pt x="2974803" y="4105661"/>
                </a:cubicBezTo>
                <a:cubicBezTo>
                  <a:pt x="3028682" y="3931710"/>
                  <a:pt x="3161070" y="3797782"/>
                  <a:pt x="3104112" y="3653079"/>
                </a:cubicBezTo>
                <a:cubicBezTo>
                  <a:pt x="3047154" y="3508376"/>
                  <a:pt x="2711566" y="3375987"/>
                  <a:pt x="2633057" y="3237442"/>
                </a:cubicBezTo>
                <a:cubicBezTo>
                  <a:pt x="2554548" y="3098897"/>
                  <a:pt x="2634596" y="2951115"/>
                  <a:pt x="2633057" y="2821806"/>
                </a:cubicBezTo>
                <a:cubicBezTo>
                  <a:pt x="2631518" y="2692497"/>
                  <a:pt x="2646912" y="2567806"/>
                  <a:pt x="2623821" y="2461588"/>
                </a:cubicBezTo>
                <a:cubicBezTo>
                  <a:pt x="2600730" y="2355370"/>
                  <a:pt x="2511445" y="2264545"/>
                  <a:pt x="2494512" y="2184497"/>
                </a:cubicBezTo>
                <a:cubicBezTo>
                  <a:pt x="2477579" y="2104449"/>
                  <a:pt x="2439094" y="2175261"/>
                  <a:pt x="2522221" y="1981297"/>
                </a:cubicBezTo>
                <a:cubicBezTo>
                  <a:pt x="2605348" y="1787333"/>
                  <a:pt x="2977881" y="1331673"/>
                  <a:pt x="2993275" y="1020715"/>
                </a:cubicBezTo>
                <a:cubicBezTo>
                  <a:pt x="3008669" y="709757"/>
                  <a:pt x="2711566" y="281805"/>
                  <a:pt x="2614584" y="115551"/>
                </a:cubicBezTo>
                <a:cubicBezTo>
                  <a:pt x="2517602" y="-50703"/>
                  <a:pt x="2466802" y="6255"/>
                  <a:pt x="2411384" y="23188"/>
                </a:cubicBezTo>
                <a:cubicBezTo>
                  <a:pt x="2355966" y="40121"/>
                  <a:pt x="2305166" y="140181"/>
                  <a:pt x="2282075" y="217151"/>
                </a:cubicBezTo>
                <a:cubicBezTo>
                  <a:pt x="2258984" y="294121"/>
                  <a:pt x="2339033" y="464994"/>
                  <a:pt x="2272839" y="485006"/>
                </a:cubicBezTo>
                <a:cubicBezTo>
                  <a:pt x="2206645" y="505018"/>
                  <a:pt x="1974197" y="384945"/>
                  <a:pt x="1884912" y="337224"/>
                </a:cubicBezTo>
                <a:cubicBezTo>
                  <a:pt x="1795627" y="289503"/>
                  <a:pt x="1798706" y="240243"/>
                  <a:pt x="1737130" y="198679"/>
                </a:cubicBezTo>
                <a:cubicBezTo>
                  <a:pt x="1675554" y="157115"/>
                  <a:pt x="1592427" y="106315"/>
                  <a:pt x="1515457" y="87842"/>
                </a:cubicBezTo>
                <a:cubicBezTo>
                  <a:pt x="1438487" y="69369"/>
                  <a:pt x="1326112" y="77066"/>
                  <a:pt x="1275312" y="87842"/>
                </a:cubicBezTo>
                <a:cubicBezTo>
                  <a:pt x="1224512" y="98618"/>
                  <a:pt x="1201421" y="114012"/>
                  <a:pt x="1210657" y="152497"/>
                </a:cubicBezTo>
                <a:cubicBezTo>
                  <a:pt x="1219893" y="190982"/>
                  <a:pt x="1313797" y="284884"/>
                  <a:pt x="1330730" y="318751"/>
                </a:cubicBezTo>
                <a:cubicBezTo>
                  <a:pt x="1347663" y="352618"/>
                  <a:pt x="1461578" y="278728"/>
                  <a:pt x="1275312" y="346461"/>
                </a:cubicBezTo>
                <a:close/>
              </a:path>
            </a:pathLst>
          </a:custGeom>
          <a:solidFill>
            <a:srgbClr val="EAF2FA"/>
          </a:solidFill>
          <a:ln w="12700" cap="flat" cmpd="sng" algn="ctr">
            <a:solidFill>
              <a:srgbClr val="5B9BD5">
                <a:shade val="50000"/>
              </a:srgb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pic>
        <p:nvPicPr>
          <p:cNvPr id="254" name="Picture 25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11012274" y="3432978"/>
            <a:ext cx="143471" cy="87380"/>
          </a:xfrm>
          <a:prstGeom prst="rect">
            <a:avLst/>
          </a:prstGeom>
          <a:ln w="6350">
            <a:solidFill>
              <a:sysClr val="windowText" lastClr="000000">
                <a:lumMod val="50000"/>
                <a:lumOff val="50000"/>
              </a:sysClr>
            </a:solidFill>
          </a:ln>
        </p:spPr>
      </p:pic>
      <p:sp>
        <p:nvSpPr>
          <p:cNvPr id="255" name="Oval 254"/>
          <p:cNvSpPr/>
          <p:nvPr/>
        </p:nvSpPr>
        <p:spPr>
          <a:xfrm>
            <a:off x="11016829" y="3580730"/>
            <a:ext cx="46622" cy="59665"/>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56" name="Freeform 255"/>
          <p:cNvSpPr/>
          <p:nvPr/>
        </p:nvSpPr>
        <p:spPr>
          <a:xfrm>
            <a:off x="10973074" y="2923174"/>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257" name="Oval 256"/>
          <p:cNvSpPr/>
          <p:nvPr/>
        </p:nvSpPr>
        <p:spPr>
          <a:xfrm>
            <a:off x="10988058" y="2932753"/>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258" name="Freeform 257"/>
          <p:cNvSpPr/>
          <p:nvPr/>
        </p:nvSpPr>
        <p:spPr>
          <a:xfrm>
            <a:off x="1427547" y="4603556"/>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259" name="Oval 258"/>
          <p:cNvSpPr/>
          <p:nvPr/>
        </p:nvSpPr>
        <p:spPr>
          <a:xfrm>
            <a:off x="1442533" y="4613136"/>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cxnSp>
        <p:nvCxnSpPr>
          <p:cNvPr id="260" name="Straight Arrow Connector 259"/>
          <p:cNvCxnSpPr/>
          <p:nvPr/>
        </p:nvCxnSpPr>
        <p:spPr>
          <a:xfrm>
            <a:off x="2503443" y="4762985"/>
            <a:ext cx="2863237" cy="10647"/>
          </a:xfrm>
          <a:prstGeom prst="straightConnector1">
            <a:avLst/>
          </a:prstGeom>
          <a:noFill/>
          <a:ln w="41275" cap="flat" cmpd="sng" algn="ctr">
            <a:solidFill>
              <a:sysClr val="window" lastClr="FFFFFF">
                <a:lumMod val="65000"/>
              </a:sysClr>
            </a:solidFill>
            <a:prstDash val="solid"/>
            <a:miter lim="800000"/>
            <a:tailEnd type="triangle"/>
          </a:ln>
          <a:effectLst/>
        </p:spPr>
      </p:cxnSp>
      <p:pic>
        <p:nvPicPr>
          <p:cNvPr id="261"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13566" y="5399745"/>
            <a:ext cx="285087" cy="24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32994" y="5054429"/>
            <a:ext cx="234262" cy="18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2013" y="4419967"/>
            <a:ext cx="223068" cy="23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74829" y="4014373"/>
            <a:ext cx="246773" cy="25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068" y="4963728"/>
            <a:ext cx="246773" cy="25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23066" y="4835856"/>
            <a:ext cx="166163" cy="1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7331" y="4633330"/>
            <a:ext cx="142723" cy="2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97429" y="5296353"/>
            <a:ext cx="203144" cy="20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81984" y="5003408"/>
            <a:ext cx="225704" cy="35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11"/>
          <p:cNvPicPr>
            <a:picLocks noChangeAspect="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482365" y="4160238"/>
            <a:ext cx="273612" cy="27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15"/>
          <p:cNvPicPr>
            <a:picLocks noChangeAspect="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908661" y="5585449"/>
            <a:ext cx="280568" cy="27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3"/>
          <p:cNvPicPr>
            <a:picLocks noChangeAspect="1"/>
          </p:cNvPicPr>
          <p:nvPr/>
        </p:nvPicPr>
        <p:blipFill>
          <a:blip r:embed="rId15">
            <a:grayscl/>
            <a:extLst>
              <a:ext uri="{28A0092B-C50C-407E-A947-70E740481C1C}">
                <a14:useLocalDpi xmlns:a14="http://schemas.microsoft.com/office/drawing/2010/main" val="0"/>
              </a:ext>
            </a:extLst>
          </a:blip>
          <a:srcRect/>
          <a:stretch>
            <a:fillRect/>
          </a:stretch>
        </p:blipFill>
        <p:spPr bwMode="auto">
          <a:xfrm>
            <a:off x="1442532" y="5681900"/>
            <a:ext cx="274638" cy="28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3" name="Straight Connector 272"/>
          <p:cNvCxnSpPr/>
          <p:nvPr/>
        </p:nvCxnSpPr>
        <p:spPr>
          <a:xfrm>
            <a:off x="2506791" y="4086935"/>
            <a:ext cx="728868" cy="669280"/>
          </a:xfrm>
          <a:prstGeom prst="line">
            <a:avLst/>
          </a:prstGeom>
          <a:noFill/>
          <a:ln w="41275" cap="flat" cmpd="sng" algn="ctr">
            <a:solidFill>
              <a:sysClr val="window" lastClr="FFFFFF">
                <a:lumMod val="65000"/>
              </a:sysClr>
            </a:solidFill>
            <a:prstDash val="solid"/>
            <a:miter lim="800000"/>
            <a:tailEnd type="none"/>
          </a:ln>
          <a:effectLst/>
        </p:spPr>
      </p:cxnSp>
      <p:cxnSp>
        <p:nvCxnSpPr>
          <p:cNvPr id="274" name="Straight Connector 273"/>
          <p:cNvCxnSpPr/>
          <p:nvPr/>
        </p:nvCxnSpPr>
        <p:spPr>
          <a:xfrm>
            <a:off x="2499949" y="4311255"/>
            <a:ext cx="760040" cy="458724"/>
          </a:xfrm>
          <a:prstGeom prst="line">
            <a:avLst/>
          </a:prstGeom>
          <a:noFill/>
          <a:ln w="41275" cap="flat" cmpd="sng" algn="ctr">
            <a:solidFill>
              <a:sysClr val="window" lastClr="FFFFFF">
                <a:lumMod val="65000"/>
              </a:sysClr>
            </a:solidFill>
            <a:prstDash val="solid"/>
            <a:miter lim="800000"/>
            <a:tailEnd type="none"/>
          </a:ln>
          <a:effectLst/>
        </p:spPr>
      </p:cxnSp>
      <p:cxnSp>
        <p:nvCxnSpPr>
          <p:cNvPr id="275" name="Straight Connector 274"/>
          <p:cNvCxnSpPr/>
          <p:nvPr/>
        </p:nvCxnSpPr>
        <p:spPr>
          <a:xfrm>
            <a:off x="2516359" y="4546095"/>
            <a:ext cx="728981" cy="211946"/>
          </a:xfrm>
          <a:prstGeom prst="line">
            <a:avLst/>
          </a:prstGeom>
          <a:noFill/>
          <a:ln w="41275" cap="flat" cmpd="sng" algn="ctr">
            <a:solidFill>
              <a:sysClr val="window" lastClr="FFFFFF">
                <a:lumMod val="65000"/>
              </a:sysClr>
            </a:solidFill>
            <a:prstDash val="solid"/>
            <a:miter lim="800000"/>
            <a:tailEnd type="none"/>
          </a:ln>
          <a:effectLst/>
        </p:spPr>
      </p:cxnSp>
      <p:cxnSp>
        <p:nvCxnSpPr>
          <p:cNvPr id="276" name="Straight Connector 275"/>
          <p:cNvCxnSpPr/>
          <p:nvPr/>
        </p:nvCxnSpPr>
        <p:spPr>
          <a:xfrm flipV="1">
            <a:off x="2506679" y="4789673"/>
            <a:ext cx="728981" cy="515480"/>
          </a:xfrm>
          <a:prstGeom prst="line">
            <a:avLst/>
          </a:prstGeom>
          <a:noFill/>
          <a:ln w="41275" cap="flat" cmpd="sng" algn="ctr">
            <a:solidFill>
              <a:sysClr val="window" lastClr="FFFFFF">
                <a:lumMod val="65000"/>
              </a:sysClr>
            </a:solidFill>
            <a:prstDash val="solid"/>
            <a:miter lim="800000"/>
            <a:tailEnd type="none"/>
          </a:ln>
          <a:effectLst/>
        </p:spPr>
      </p:cxnSp>
      <p:cxnSp>
        <p:nvCxnSpPr>
          <p:cNvPr id="277" name="Straight Connector 276"/>
          <p:cNvCxnSpPr/>
          <p:nvPr/>
        </p:nvCxnSpPr>
        <p:spPr>
          <a:xfrm flipV="1">
            <a:off x="2496408" y="4756215"/>
            <a:ext cx="753168" cy="291199"/>
          </a:xfrm>
          <a:prstGeom prst="line">
            <a:avLst/>
          </a:prstGeom>
          <a:noFill/>
          <a:ln w="41275" cap="flat" cmpd="sng" algn="ctr">
            <a:solidFill>
              <a:sysClr val="window" lastClr="FFFFFF">
                <a:lumMod val="65000"/>
              </a:sysClr>
            </a:solidFill>
            <a:prstDash val="solid"/>
            <a:miter lim="800000"/>
            <a:tailEnd type="none"/>
          </a:ln>
          <a:effectLst/>
        </p:spPr>
      </p:cxnSp>
      <p:sp>
        <p:nvSpPr>
          <p:cNvPr id="286" name="Rectangle 285"/>
          <p:cNvSpPr/>
          <p:nvPr/>
        </p:nvSpPr>
        <p:spPr>
          <a:xfrm>
            <a:off x="9863747" y="3803510"/>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Dashboards</a:t>
            </a:r>
            <a:endParaRPr lang="en-US" sz="816" kern="0" dirty="0" smtClean="0">
              <a:solidFill>
                <a:prstClr val="black">
                  <a:lumMod val="50000"/>
                  <a:lumOff val="50000"/>
                </a:prstClr>
              </a:solidFill>
              <a:latin typeface="Calibri" panose="020F0502020204030204"/>
            </a:endParaRPr>
          </a:p>
        </p:txBody>
      </p:sp>
      <p:sp>
        <p:nvSpPr>
          <p:cNvPr id="287" name="Rectangle 286"/>
          <p:cNvSpPr/>
          <p:nvPr/>
        </p:nvSpPr>
        <p:spPr>
          <a:xfrm>
            <a:off x="9855844" y="4250171"/>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Apps</a:t>
            </a:r>
            <a:endParaRPr lang="en-US" sz="816" kern="0" dirty="0" smtClean="0">
              <a:solidFill>
                <a:prstClr val="black">
                  <a:lumMod val="50000"/>
                  <a:lumOff val="50000"/>
                </a:prstClr>
              </a:solidFill>
              <a:latin typeface="Calibri" panose="020F0502020204030204"/>
            </a:endParaRPr>
          </a:p>
        </p:txBody>
      </p:sp>
      <p:sp>
        <p:nvSpPr>
          <p:cNvPr id="133" name="Title 16"/>
          <p:cNvSpPr>
            <a:spLocks noGrp="1"/>
          </p:cNvSpPr>
          <p:nvPr>
            <p:ph type="title"/>
          </p:nvPr>
        </p:nvSpPr>
        <p:spPr>
          <a:xfrm>
            <a:off x="274639" y="295275"/>
            <a:ext cx="11889564" cy="917575"/>
          </a:xfrm>
        </p:spPr>
        <p:txBody>
          <a:bodyPr/>
          <a:lstStyle/>
          <a:p>
            <a:r>
              <a:rPr lang="en-US" sz="3200" dirty="0" smtClean="0"/>
              <a:t>Evolving Approaches to Analytics</a:t>
            </a:r>
            <a:br>
              <a:rPr lang="en-US" sz="3200" dirty="0" smtClean="0"/>
            </a:br>
            <a:endParaRPr lang="en-US" sz="3200" dirty="0"/>
          </a:p>
        </p:txBody>
      </p:sp>
    </p:spTree>
    <p:extLst>
      <p:ext uri="{BB962C8B-B14F-4D97-AF65-F5344CB8AC3E}">
        <p14:creationId xmlns:p14="http://schemas.microsoft.com/office/powerpoint/2010/main" val="8045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398516"/>
            <a:ext cx="12436475" cy="5123877"/>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8" name="Rectangle 97"/>
          <p:cNvSpPr/>
          <p:nvPr/>
        </p:nvSpPr>
        <p:spPr>
          <a:xfrm>
            <a:off x="3478576" y="2419308"/>
            <a:ext cx="915787" cy="407245"/>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ETL Tool</a:t>
            </a:r>
          </a:p>
          <a:p>
            <a:pPr algn="ctr" defTabSz="932418">
              <a:defRPr/>
            </a:pPr>
            <a:r>
              <a:rPr lang="en-US" sz="816" kern="0" dirty="0" smtClean="0">
                <a:solidFill>
                  <a:prstClr val="black">
                    <a:lumMod val="50000"/>
                    <a:lumOff val="50000"/>
                  </a:prstClr>
                </a:solidFill>
                <a:latin typeface="Calibri" panose="020F0502020204030204"/>
              </a:rPr>
              <a:t>(SSIS, </a:t>
            </a:r>
            <a:r>
              <a:rPr lang="en-US" sz="816" kern="0" dirty="0" err="1" smtClean="0">
                <a:solidFill>
                  <a:prstClr val="black">
                    <a:lumMod val="50000"/>
                    <a:lumOff val="50000"/>
                  </a:prstClr>
                </a:solidFill>
                <a:latin typeface="Calibri" panose="020F0502020204030204"/>
              </a:rPr>
              <a:t>etc</a:t>
            </a:r>
            <a:r>
              <a:rPr lang="en-US" sz="816" kern="0" dirty="0" smtClean="0">
                <a:solidFill>
                  <a:prstClr val="black">
                    <a:lumMod val="50000"/>
                    <a:lumOff val="50000"/>
                  </a:prstClr>
                </a:solidFill>
                <a:latin typeface="Calibri" panose="020F0502020204030204"/>
              </a:rPr>
              <a:t>)</a:t>
            </a:r>
          </a:p>
        </p:txBody>
      </p:sp>
      <p:sp>
        <p:nvSpPr>
          <p:cNvPr id="99" name="U-Turn Arrow 98"/>
          <p:cNvSpPr/>
          <p:nvPr/>
        </p:nvSpPr>
        <p:spPr>
          <a:xfrm>
            <a:off x="3784887" y="2045290"/>
            <a:ext cx="341236" cy="374014"/>
          </a:xfrm>
          <a:prstGeom prst="uturnArrow">
            <a:avLst>
              <a:gd name="adj1" fmla="val 14927"/>
              <a:gd name="adj2" fmla="val 25000"/>
              <a:gd name="adj3" fmla="val 25944"/>
              <a:gd name="adj4" fmla="val 69300"/>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32418">
              <a:defRPr/>
            </a:pPr>
            <a:endParaRPr lang="en-US" sz="1836" kern="0" dirty="0" smtClean="0">
              <a:solidFill>
                <a:prstClr val="black"/>
              </a:solidFill>
              <a:latin typeface="Calibri" panose="020F0502020204030204"/>
            </a:endParaRPr>
          </a:p>
        </p:txBody>
      </p:sp>
      <p:sp>
        <p:nvSpPr>
          <p:cNvPr id="100" name="Rectangle 99"/>
          <p:cNvSpPr/>
          <p:nvPr/>
        </p:nvSpPr>
        <p:spPr>
          <a:xfrm>
            <a:off x="5982874" y="2188159"/>
            <a:ext cx="1527152" cy="780448"/>
          </a:xfrm>
          <a:prstGeom prst="rect">
            <a:avLst/>
          </a:prstGeom>
          <a:noFill/>
          <a:ln w="12700" cap="flat" cmpd="sng" algn="ctr">
            <a:noFill/>
            <a:prstDash val="solid"/>
            <a:miter lim="800000"/>
          </a:ln>
          <a:effectLst/>
        </p:spPr>
        <p:txBody>
          <a:bodyPr rtlCol="0" anchor="ctr"/>
          <a:lstStyle/>
          <a:p>
            <a:pPr algn="ctr" defTabSz="932418">
              <a:defRPr/>
            </a:pPr>
            <a:r>
              <a:rPr lang="en-US" sz="1836" b="1" kern="0" dirty="0" smtClean="0">
                <a:solidFill>
                  <a:prstClr val="black">
                    <a:lumMod val="50000"/>
                    <a:lumOff val="50000"/>
                  </a:prstClr>
                </a:solidFill>
                <a:latin typeface="Calibri" panose="020F0502020204030204"/>
              </a:rPr>
              <a:t>EDW</a:t>
            </a:r>
          </a:p>
          <a:p>
            <a:pPr algn="ctr" defTabSz="932418">
              <a:defRPr/>
            </a:pPr>
            <a:r>
              <a:rPr lang="en-US" sz="1020" kern="0" dirty="0" smtClean="0">
                <a:solidFill>
                  <a:prstClr val="black">
                    <a:lumMod val="50000"/>
                    <a:lumOff val="50000"/>
                  </a:prstClr>
                </a:solidFill>
                <a:latin typeface="Calibri" panose="020F0502020204030204"/>
              </a:rPr>
              <a:t>(SQL </a:t>
            </a:r>
            <a:r>
              <a:rPr lang="en-US" sz="1020" kern="0" dirty="0" err="1" smtClean="0">
                <a:solidFill>
                  <a:prstClr val="black">
                    <a:lumMod val="50000"/>
                    <a:lumOff val="50000"/>
                  </a:prstClr>
                </a:solidFill>
                <a:latin typeface="Calibri" panose="020F0502020204030204"/>
              </a:rPr>
              <a:t>Svr</a:t>
            </a:r>
            <a:r>
              <a:rPr lang="en-US" sz="1020" kern="0" dirty="0" smtClean="0">
                <a:solidFill>
                  <a:prstClr val="black">
                    <a:lumMod val="50000"/>
                    <a:lumOff val="50000"/>
                  </a:prstClr>
                </a:solidFill>
                <a:latin typeface="Calibri" panose="020F0502020204030204"/>
              </a:rPr>
              <a:t>, Teradata, </a:t>
            </a:r>
            <a:r>
              <a:rPr lang="en-US" sz="1020" kern="0" dirty="0" err="1" smtClean="0">
                <a:solidFill>
                  <a:prstClr val="black">
                    <a:lumMod val="50000"/>
                    <a:lumOff val="50000"/>
                  </a:prstClr>
                </a:solidFill>
                <a:latin typeface="Calibri" panose="020F0502020204030204"/>
              </a:rPr>
              <a:t>etc</a:t>
            </a:r>
            <a:r>
              <a:rPr lang="en-US" sz="1020" kern="0" dirty="0" smtClean="0">
                <a:solidFill>
                  <a:prstClr val="black">
                    <a:lumMod val="50000"/>
                    <a:lumOff val="50000"/>
                  </a:prstClr>
                </a:solidFill>
                <a:latin typeface="Calibri" panose="020F0502020204030204"/>
              </a:rPr>
              <a:t>)</a:t>
            </a:r>
          </a:p>
        </p:txBody>
      </p:sp>
      <p:cxnSp>
        <p:nvCxnSpPr>
          <p:cNvPr id="101" name="Straight Arrow Connector 100"/>
          <p:cNvCxnSpPr/>
          <p:nvPr/>
        </p:nvCxnSpPr>
        <p:spPr>
          <a:xfrm flipV="1">
            <a:off x="2227499" y="2792470"/>
            <a:ext cx="1251077" cy="6162"/>
          </a:xfrm>
          <a:prstGeom prst="straightConnector1">
            <a:avLst/>
          </a:prstGeom>
          <a:noFill/>
          <a:ln w="41275" cap="flat" cmpd="sng" algn="ctr">
            <a:solidFill>
              <a:sysClr val="window" lastClr="FFFFFF">
                <a:lumMod val="65000"/>
              </a:sysClr>
            </a:solidFill>
            <a:prstDash val="solid"/>
            <a:miter lim="800000"/>
            <a:tailEnd type="triangle"/>
          </a:ln>
          <a:effectLst/>
        </p:spPr>
      </p:cxnSp>
      <p:cxnSp>
        <p:nvCxnSpPr>
          <p:cNvPr id="102" name="Straight Arrow Connector 101"/>
          <p:cNvCxnSpPr/>
          <p:nvPr/>
        </p:nvCxnSpPr>
        <p:spPr>
          <a:xfrm>
            <a:off x="4414274" y="2795545"/>
            <a:ext cx="982132" cy="6176"/>
          </a:xfrm>
          <a:prstGeom prst="straightConnector1">
            <a:avLst/>
          </a:prstGeom>
          <a:noFill/>
          <a:ln w="41275" cap="flat" cmpd="sng" algn="ctr">
            <a:solidFill>
              <a:sysClr val="window" lastClr="FFFFFF">
                <a:lumMod val="65000"/>
              </a:sysClr>
            </a:solidFill>
            <a:prstDash val="solid"/>
            <a:miter lim="800000"/>
            <a:tailEnd type="triangle"/>
          </a:ln>
          <a:effectLst/>
        </p:spPr>
      </p:cxnSp>
      <p:sp>
        <p:nvSpPr>
          <p:cNvPr id="103" name="TextBox 102"/>
          <p:cNvSpPr txBox="1"/>
          <p:nvPr/>
        </p:nvSpPr>
        <p:spPr>
          <a:xfrm>
            <a:off x="2603470" y="1802243"/>
            <a:ext cx="720568" cy="312073"/>
          </a:xfrm>
          <a:prstGeom prst="rect">
            <a:avLst/>
          </a:prstGeom>
          <a:noFill/>
        </p:spPr>
        <p:txBody>
          <a:bodyPr wrap="square" rtlCol="0">
            <a:spAutoFit/>
          </a:bodyPr>
          <a:lstStyle/>
          <a:p>
            <a:pPr defTabSz="932418"/>
            <a:r>
              <a:rPr lang="en-US" sz="1428" b="1" dirty="0">
                <a:solidFill>
                  <a:srgbClr val="0070C0"/>
                </a:solidFill>
                <a:latin typeface="Calibri" panose="020F0502020204030204"/>
              </a:rPr>
              <a:t>Extract</a:t>
            </a:r>
          </a:p>
        </p:txBody>
      </p:sp>
      <p:sp>
        <p:nvSpPr>
          <p:cNvPr id="104" name="TextBox 103"/>
          <p:cNvSpPr txBox="1"/>
          <p:nvPr/>
        </p:nvSpPr>
        <p:spPr>
          <a:xfrm>
            <a:off x="2519752" y="2578862"/>
            <a:ext cx="962217" cy="254226"/>
          </a:xfrm>
          <a:prstGeom prst="rect">
            <a:avLst/>
          </a:prstGeom>
          <a:noFill/>
        </p:spPr>
        <p:txBody>
          <a:bodyPr wrap="square" rtlCol="0">
            <a:spAutoFit/>
          </a:bodyPr>
          <a:lstStyle/>
          <a:p>
            <a:pPr defTabSz="932418"/>
            <a:r>
              <a:rPr lang="en-US" sz="1020" dirty="0">
                <a:solidFill>
                  <a:prstClr val="black"/>
                </a:solidFill>
                <a:latin typeface="Calibri" panose="020F0502020204030204"/>
              </a:rPr>
              <a:t>Original Data</a:t>
            </a:r>
          </a:p>
        </p:txBody>
      </p:sp>
      <p:sp>
        <p:nvSpPr>
          <p:cNvPr id="105" name="TextBox 104"/>
          <p:cNvSpPr txBox="1"/>
          <p:nvPr/>
        </p:nvSpPr>
        <p:spPr>
          <a:xfrm>
            <a:off x="4581907" y="1802243"/>
            <a:ext cx="720568" cy="318241"/>
          </a:xfrm>
          <a:prstGeom prst="rect">
            <a:avLst/>
          </a:prstGeom>
          <a:noFill/>
        </p:spPr>
        <p:txBody>
          <a:bodyPr wrap="square" rtlCol="0">
            <a:spAutoFit/>
          </a:bodyPr>
          <a:lstStyle/>
          <a:p>
            <a:pPr defTabSz="932418"/>
            <a:r>
              <a:rPr lang="en-US" sz="1428" b="1" dirty="0">
                <a:solidFill>
                  <a:srgbClr val="0070C0"/>
                </a:solidFill>
                <a:latin typeface="Calibri" panose="020F0502020204030204"/>
              </a:rPr>
              <a:t>Load</a:t>
            </a:r>
          </a:p>
        </p:txBody>
      </p:sp>
      <p:sp>
        <p:nvSpPr>
          <p:cNvPr id="106" name="TextBox 105"/>
          <p:cNvSpPr txBox="1"/>
          <p:nvPr/>
        </p:nvSpPr>
        <p:spPr>
          <a:xfrm>
            <a:off x="4359299" y="2432448"/>
            <a:ext cx="884401" cy="414295"/>
          </a:xfrm>
          <a:prstGeom prst="rect">
            <a:avLst/>
          </a:prstGeom>
          <a:noFill/>
        </p:spPr>
        <p:txBody>
          <a:bodyPr wrap="square" rtlCol="0">
            <a:spAutoFit/>
          </a:bodyPr>
          <a:lstStyle/>
          <a:p>
            <a:pPr defTabSz="932418"/>
            <a:r>
              <a:rPr lang="en-US" sz="1020" dirty="0">
                <a:solidFill>
                  <a:prstClr val="black"/>
                </a:solidFill>
                <a:latin typeface="Calibri" panose="020F0502020204030204"/>
              </a:rPr>
              <a:t>Transformed Data</a:t>
            </a:r>
          </a:p>
        </p:txBody>
      </p:sp>
      <p:sp>
        <p:nvSpPr>
          <p:cNvPr id="107" name="TextBox 106"/>
          <p:cNvSpPr txBox="1"/>
          <p:nvPr/>
        </p:nvSpPr>
        <p:spPr>
          <a:xfrm>
            <a:off x="3532532" y="1802244"/>
            <a:ext cx="960022" cy="312073"/>
          </a:xfrm>
          <a:prstGeom prst="rect">
            <a:avLst/>
          </a:prstGeom>
          <a:noFill/>
        </p:spPr>
        <p:txBody>
          <a:bodyPr wrap="square" rtlCol="0">
            <a:spAutoFit/>
          </a:bodyPr>
          <a:lstStyle/>
          <a:p>
            <a:pPr defTabSz="932418"/>
            <a:r>
              <a:rPr lang="en-US" sz="1428" b="1" dirty="0">
                <a:solidFill>
                  <a:srgbClr val="0070C0"/>
                </a:solidFill>
                <a:latin typeface="Calibri" panose="020F0502020204030204"/>
              </a:rPr>
              <a:t>Transform</a:t>
            </a:r>
          </a:p>
        </p:txBody>
      </p:sp>
      <p:sp>
        <p:nvSpPr>
          <p:cNvPr id="108" name="TextBox 107"/>
          <p:cNvSpPr txBox="1"/>
          <p:nvPr/>
        </p:nvSpPr>
        <p:spPr>
          <a:xfrm>
            <a:off x="1475610" y="2349794"/>
            <a:ext cx="315002" cy="129682"/>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OLTP</a:t>
            </a:r>
          </a:p>
        </p:txBody>
      </p:sp>
      <p:sp>
        <p:nvSpPr>
          <p:cNvPr id="109" name="Freeform 108"/>
          <p:cNvSpPr/>
          <p:nvPr/>
        </p:nvSpPr>
        <p:spPr>
          <a:xfrm>
            <a:off x="1514548" y="2104297"/>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0" name="Oval 109"/>
          <p:cNvSpPr/>
          <p:nvPr/>
        </p:nvSpPr>
        <p:spPr>
          <a:xfrm>
            <a:off x="1529532" y="2113876"/>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1" name="TextBox 110"/>
          <p:cNvSpPr txBox="1"/>
          <p:nvPr/>
        </p:nvSpPr>
        <p:spPr>
          <a:xfrm>
            <a:off x="1510785" y="2773014"/>
            <a:ext cx="230489" cy="129682"/>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ERP</a:t>
            </a:r>
          </a:p>
        </p:txBody>
      </p:sp>
      <p:sp>
        <p:nvSpPr>
          <p:cNvPr id="112" name="Freeform 111"/>
          <p:cNvSpPr/>
          <p:nvPr/>
        </p:nvSpPr>
        <p:spPr>
          <a:xfrm>
            <a:off x="1514548" y="2527516"/>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3" name="Oval 112"/>
          <p:cNvSpPr/>
          <p:nvPr/>
        </p:nvSpPr>
        <p:spPr>
          <a:xfrm>
            <a:off x="1529532" y="2537096"/>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4" name="TextBox 113"/>
          <p:cNvSpPr txBox="1"/>
          <p:nvPr/>
        </p:nvSpPr>
        <p:spPr>
          <a:xfrm>
            <a:off x="1865516" y="2766313"/>
            <a:ext cx="235589" cy="92457"/>
          </a:xfrm>
          <a:prstGeom prst="rect">
            <a:avLst/>
          </a:prstGeom>
          <a:noFill/>
        </p:spPr>
        <p:txBody>
          <a:bodyPr wrap="square" lIns="0" tIns="0" rIns="0" bIns="0" rtlCol="0">
            <a:no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LOB</a:t>
            </a:r>
          </a:p>
        </p:txBody>
      </p:sp>
      <p:sp>
        <p:nvSpPr>
          <p:cNvPr id="115" name="Freeform 114"/>
          <p:cNvSpPr/>
          <p:nvPr/>
        </p:nvSpPr>
        <p:spPr>
          <a:xfrm>
            <a:off x="1860990" y="2520817"/>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6" name="Oval 115"/>
          <p:cNvSpPr/>
          <p:nvPr/>
        </p:nvSpPr>
        <p:spPr>
          <a:xfrm>
            <a:off x="1875974" y="2530395"/>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cxnSp>
        <p:nvCxnSpPr>
          <p:cNvPr id="117" name="Straight Arrow Connector 116"/>
          <p:cNvCxnSpPr/>
          <p:nvPr/>
        </p:nvCxnSpPr>
        <p:spPr>
          <a:xfrm>
            <a:off x="8251390" y="2789994"/>
            <a:ext cx="1233067" cy="0"/>
          </a:xfrm>
          <a:prstGeom prst="straightConnector1">
            <a:avLst/>
          </a:prstGeom>
          <a:noFill/>
          <a:ln w="41275" cap="flat" cmpd="sng" algn="ctr">
            <a:solidFill>
              <a:sysClr val="window" lastClr="FFFFFF">
                <a:lumMod val="65000"/>
              </a:sysClr>
            </a:solidFill>
            <a:prstDash val="solid"/>
            <a:miter lim="800000"/>
            <a:tailEnd type="triangle"/>
          </a:ln>
          <a:effectLst/>
        </p:spPr>
      </p:cxnSp>
      <p:pic>
        <p:nvPicPr>
          <p:cNvPr id="119" name="Picture 118"/>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851318" y="2041960"/>
            <a:ext cx="286943" cy="174758"/>
          </a:xfrm>
          <a:prstGeom prst="rect">
            <a:avLst/>
          </a:prstGeom>
          <a:ln w="6350">
            <a:solidFill>
              <a:sysClr val="windowText" lastClr="000000">
                <a:lumMod val="50000"/>
                <a:lumOff val="50000"/>
              </a:sysClr>
            </a:solidFill>
          </a:ln>
        </p:spPr>
      </p:pic>
      <p:pic>
        <p:nvPicPr>
          <p:cNvPr id="120" name="Picture 119"/>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71025" y="2240098"/>
            <a:ext cx="286943" cy="174758"/>
          </a:xfrm>
          <a:prstGeom prst="rect">
            <a:avLst/>
          </a:prstGeom>
          <a:ln w="6350">
            <a:solidFill>
              <a:sysClr val="windowText" lastClr="000000">
                <a:lumMod val="50000"/>
                <a:lumOff val="50000"/>
              </a:sysClr>
            </a:solidFill>
          </a:ln>
        </p:spPr>
      </p:pic>
      <p:pic>
        <p:nvPicPr>
          <p:cNvPr id="121" name="Picture 120"/>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67571" y="2449718"/>
            <a:ext cx="286943" cy="174758"/>
          </a:xfrm>
          <a:prstGeom prst="rect">
            <a:avLst/>
          </a:prstGeom>
          <a:ln w="6350">
            <a:solidFill>
              <a:sysClr val="windowText" lastClr="000000">
                <a:lumMod val="50000"/>
                <a:lumOff val="50000"/>
              </a:sysClr>
            </a:solidFill>
          </a:ln>
        </p:spPr>
      </p:pic>
      <p:pic>
        <p:nvPicPr>
          <p:cNvPr id="122" name="Picture 12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508702" y="2041961"/>
            <a:ext cx="286943" cy="174758"/>
          </a:xfrm>
          <a:prstGeom prst="rect">
            <a:avLst/>
          </a:prstGeom>
          <a:ln w="6350">
            <a:solidFill>
              <a:sysClr val="windowText" lastClr="000000">
                <a:lumMod val="50000"/>
                <a:lumOff val="50000"/>
              </a:sysClr>
            </a:solidFill>
          </a:ln>
        </p:spPr>
      </p:pic>
      <p:pic>
        <p:nvPicPr>
          <p:cNvPr id="123" name="Picture 122"/>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71025" y="2038143"/>
            <a:ext cx="286943" cy="174758"/>
          </a:xfrm>
          <a:prstGeom prst="rect">
            <a:avLst/>
          </a:prstGeom>
          <a:ln w="6350">
            <a:solidFill>
              <a:sysClr val="windowText" lastClr="000000">
                <a:lumMod val="50000"/>
                <a:lumOff val="50000"/>
              </a:sysClr>
            </a:solidFill>
          </a:ln>
        </p:spPr>
      </p:pic>
      <p:pic>
        <p:nvPicPr>
          <p:cNvPr id="124" name="Picture 12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838113" y="1826145"/>
            <a:ext cx="286943" cy="174758"/>
          </a:xfrm>
          <a:prstGeom prst="rect">
            <a:avLst/>
          </a:prstGeom>
          <a:ln w="6350">
            <a:solidFill>
              <a:sysClr val="windowText" lastClr="000000">
                <a:lumMod val="50000"/>
                <a:lumOff val="50000"/>
              </a:sysClr>
            </a:solidFill>
          </a:ln>
        </p:spPr>
      </p:pic>
      <p:pic>
        <p:nvPicPr>
          <p:cNvPr id="125" name="Picture 124"/>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508654" y="1823021"/>
            <a:ext cx="286943" cy="174758"/>
          </a:xfrm>
          <a:prstGeom prst="rect">
            <a:avLst/>
          </a:prstGeom>
          <a:ln w="6350">
            <a:solidFill>
              <a:sysClr val="windowText" lastClr="000000">
                <a:lumMod val="50000"/>
                <a:lumOff val="50000"/>
              </a:sysClr>
            </a:solidFill>
          </a:ln>
        </p:spPr>
      </p:pic>
      <p:pic>
        <p:nvPicPr>
          <p:cNvPr id="126" name="Picture 125"/>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685869" y="2400031"/>
            <a:ext cx="286943" cy="223709"/>
          </a:xfrm>
          <a:prstGeom prst="rect">
            <a:avLst/>
          </a:prstGeom>
          <a:ln w="6350">
            <a:solidFill>
              <a:sysClr val="windowText" lastClr="000000">
                <a:lumMod val="50000"/>
                <a:lumOff val="50000"/>
              </a:sysClr>
            </a:solidFill>
          </a:ln>
        </p:spPr>
      </p:pic>
      <p:pic>
        <p:nvPicPr>
          <p:cNvPr id="127" name="Picture 126"/>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033394" y="2111299"/>
            <a:ext cx="286943" cy="223709"/>
          </a:xfrm>
          <a:prstGeom prst="rect">
            <a:avLst/>
          </a:prstGeom>
          <a:ln w="6350">
            <a:solidFill>
              <a:sysClr val="windowText" lastClr="000000">
                <a:lumMod val="50000"/>
                <a:lumOff val="50000"/>
              </a:sysClr>
            </a:solidFill>
          </a:ln>
        </p:spPr>
      </p:pic>
      <p:pic>
        <p:nvPicPr>
          <p:cNvPr id="128" name="Picture 127"/>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685869" y="2111789"/>
            <a:ext cx="286943" cy="223709"/>
          </a:xfrm>
          <a:prstGeom prst="rect">
            <a:avLst/>
          </a:prstGeom>
          <a:ln w="6350">
            <a:solidFill>
              <a:sysClr val="windowText" lastClr="000000">
                <a:lumMod val="50000"/>
                <a:lumOff val="50000"/>
              </a:sysClr>
            </a:solidFill>
          </a:ln>
        </p:spPr>
      </p:pic>
      <p:pic>
        <p:nvPicPr>
          <p:cNvPr id="129" name="Picture 128"/>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685869" y="1823510"/>
            <a:ext cx="286943" cy="223709"/>
          </a:xfrm>
          <a:prstGeom prst="rect">
            <a:avLst/>
          </a:prstGeom>
          <a:ln w="6350">
            <a:solidFill>
              <a:sysClr val="windowText" lastClr="000000">
                <a:lumMod val="50000"/>
                <a:lumOff val="50000"/>
              </a:sysClr>
            </a:solidFill>
          </a:ln>
        </p:spPr>
      </p:pic>
      <p:pic>
        <p:nvPicPr>
          <p:cNvPr id="130" name="Picture 129"/>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033394" y="1823021"/>
            <a:ext cx="286943" cy="223709"/>
          </a:xfrm>
          <a:prstGeom prst="rect">
            <a:avLst/>
          </a:prstGeom>
          <a:ln w="6350">
            <a:solidFill>
              <a:sysClr val="windowText" lastClr="000000">
                <a:lumMod val="50000"/>
                <a:lumOff val="50000"/>
              </a:sysClr>
            </a:solidFill>
          </a:ln>
        </p:spPr>
      </p:pic>
      <p:pic>
        <p:nvPicPr>
          <p:cNvPr id="131" name="Picture 130"/>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033394" y="2402261"/>
            <a:ext cx="286943" cy="210700"/>
          </a:xfrm>
          <a:prstGeom prst="rect">
            <a:avLst/>
          </a:prstGeom>
          <a:ln w="6350">
            <a:solidFill>
              <a:sysClr val="windowText" lastClr="000000">
                <a:lumMod val="50000"/>
                <a:lumOff val="50000"/>
              </a:sysClr>
            </a:solidFill>
          </a:ln>
        </p:spPr>
      </p:pic>
      <p:pic>
        <p:nvPicPr>
          <p:cNvPr id="132" name="Picture 13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67571" y="1826144"/>
            <a:ext cx="286943" cy="174758"/>
          </a:xfrm>
          <a:prstGeom prst="rect">
            <a:avLst/>
          </a:prstGeom>
          <a:ln w="6350">
            <a:solidFill>
              <a:sysClr val="windowText" lastClr="000000">
                <a:lumMod val="50000"/>
                <a:lumOff val="50000"/>
              </a:sysClr>
            </a:solidFill>
          </a:ln>
        </p:spPr>
      </p:pic>
      <p:sp>
        <p:nvSpPr>
          <p:cNvPr id="136" name="TextBox 135"/>
          <p:cNvSpPr txBox="1"/>
          <p:nvPr/>
        </p:nvSpPr>
        <p:spPr>
          <a:xfrm>
            <a:off x="1849045" y="2353803"/>
            <a:ext cx="235589" cy="92457"/>
          </a:xfrm>
          <a:prstGeom prst="rect">
            <a:avLst/>
          </a:prstGeom>
          <a:noFill/>
        </p:spPr>
        <p:txBody>
          <a:bodyPr wrap="square" lIns="0" tIns="0" rIns="0" bIns="0" rtlCol="0">
            <a:no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a:t>
            </a:r>
          </a:p>
        </p:txBody>
      </p:sp>
      <p:sp>
        <p:nvSpPr>
          <p:cNvPr id="137" name="Oval 136"/>
          <p:cNvSpPr/>
          <p:nvPr/>
        </p:nvSpPr>
        <p:spPr>
          <a:xfrm>
            <a:off x="1859503" y="2117886"/>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pic>
        <p:nvPicPr>
          <p:cNvPr id="138"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7642" y="2115160"/>
            <a:ext cx="244026" cy="24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Connector 138"/>
          <p:cNvCxnSpPr/>
          <p:nvPr/>
        </p:nvCxnSpPr>
        <p:spPr>
          <a:xfrm>
            <a:off x="2198784" y="2284210"/>
            <a:ext cx="386267" cy="520785"/>
          </a:xfrm>
          <a:prstGeom prst="line">
            <a:avLst/>
          </a:prstGeom>
          <a:noFill/>
          <a:ln w="41275" cap="flat" cmpd="sng" algn="ctr">
            <a:solidFill>
              <a:sysClr val="window" lastClr="FFFFFF">
                <a:lumMod val="65000"/>
              </a:sysClr>
            </a:solidFill>
            <a:prstDash val="solid"/>
            <a:miter lim="800000"/>
            <a:tailEnd type="none"/>
          </a:ln>
          <a:effectLst/>
        </p:spPr>
      </p:cxnSp>
      <p:cxnSp>
        <p:nvCxnSpPr>
          <p:cNvPr id="140" name="Straight Connector 139"/>
          <p:cNvCxnSpPr/>
          <p:nvPr/>
        </p:nvCxnSpPr>
        <p:spPr>
          <a:xfrm>
            <a:off x="2236573" y="2558516"/>
            <a:ext cx="334093" cy="231479"/>
          </a:xfrm>
          <a:prstGeom prst="line">
            <a:avLst/>
          </a:prstGeom>
          <a:noFill/>
          <a:ln w="41275" cap="flat" cmpd="sng" algn="ctr">
            <a:solidFill>
              <a:sysClr val="window" lastClr="FFFFFF">
                <a:lumMod val="65000"/>
              </a:sysClr>
            </a:solidFill>
            <a:prstDash val="solid"/>
            <a:miter lim="800000"/>
            <a:tailEnd type="none"/>
          </a:ln>
          <a:effectLst/>
        </p:spPr>
      </p:cxnSp>
      <p:cxnSp>
        <p:nvCxnSpPr>
          <p:cNvPr id="191" name="Straight Arrow Connector 190"/>
          <p:cNvCxnSpPr/>
          <p:nvPr/>
        </p:nvCxnSpPr>
        <p:spPr>
          <a:xfrm>
            <a:off x="8318963" y="4020849"/>
            <a:ext cx="1233067" cy="0"/>
          </a:xfrm>
          <a:prstGeom prst="straightConnector1">
            <a:avLst/>
          </a:prstGeom>
          <a:noFill/>
          <a:ln w="41275" cap="flat" cmpd="sng" algn="ctr">
            <a:solidFill>
              <a:sysClr val="window" lastClr="FFFFFF">
                <a:lumMod val="65000"/>
              </a:sysClr>
            </a:solidFill>
            <a:prstDash val="solid"/>
            <a:miter lim="800000"/>
            <a:tailEnd type="triangle"/>
          </a:ln>
          <a:effectLst/>
        </p:spPr>
      </p:cxnSp>
      <p:sp>
        <p:nvSpPr>
          <p:cNvPr id="192" name="Rectangle 191"/>
          <p:cNvSpPr/>
          <p:nvPr/>
        </p:nvSpPr>
        <p:spPr>
          <a:xfrm>
            <a:off x="9863747" y="2423945"/>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BI Tools</a:t>
            </a:r>
            <a:endParaRPr lang="en-US" sz="816" kern="0" dirty="0" smtClean="0">
              <a:solidFill>
                <a:prstClr val="black">
                  <a:lumMod val="50000"/>
                  <a:lumOff val="50000"/>
                </a:prstClr>
              </a:solidFill>
              <a:latin typeface="Calibri" panose="020F0502020204030204"/>
            </a:endParaRPr>
          </a:p>
        </p:txBody>
      </p:sp>
      <p:sp>
        <p:nvSpPr>
          <p:cNvPr id="193" name="TextBox 192"/>
          <p:cNvSpPr txBox="1"/>
          <p:nvPr/>
        </p:nvSpPr>
        <p:spPr>
          <a:xfrm>
            <a:off x="1323479" y="4295884"/>
            <a:ext cx="367185" cy="127151"/>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gradFill>
                  <a:gsLst>
                    <a:gs pos="0">
                      <a:srgbClr val="505050"/>
                    </a:gs>
                    <a:gs pos="100000">
                      <a:srgbClr val="505050"/>
                    </a:gs>
                  </a:gsLst>
                  <a:lin ang="5400000" scaled="0"/>
                </a:gradFill>
                <a:latin typeface="Calibri" panose="020F0502020204030204"/>
              </a:rPr>
              <a:t>Devices</a:t>
            </a:r>
          </a:p>
        </p:txBody>
      </p:sp>
      <p:sp>
        <p:nvSpPr>
          <p:cNvPr id="194" name="TextBox 193"/>
          <p:cNvSpPr txBox="1"/>
          <p:nvPr/>
        </p:nvSpPr>
        <p:spPr>
          <a:xfrm>
            <a:off x="2040975" y="5011734"/>
            <a:ext cx="234850" cy="129682"/>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gradFill>
                  <a:gsLst>
                    <a:gs pos="0">
                      <a:srgbClr val="505050"/>
                    </a:gs>
                    <a:gs pos="100000">
                      <a:srgbClr val="505050"/>
                    </a:gs>
                  </a:gsLst>
                  <a:lin ang="5400000" scaled="0"/>
                </a:gradFill>
                <a:latin typeface="Calibri" panose="020F0502020204030204"/>
              </a:rPr>
              <a:t>Web</a:t>
            </a:r>
          </a:p>
        </p:txBody>
      </p:sp>
      <p:sp>
        <p:nvSpPr>
          <p:cNvPr id="195" name="TextBox 194"/>
          <p:cNvSpPr txBox="1"/>
          <p:nvPr/>
        </p:nvSpPr>
        <p:spPr>
          <a:xfrm>
            <a:off x="1963111" y="4533268"/>
            <a:ext cx="384485" cy="129682"/>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gradFill>
                  <a:gsLst>
                    <a:gs pos="0">
                      <a:srgbClr val="505050"/>
                    </a:gs>
                    <a:gs pos="100000">
                      <a:srgbClr val="505050"/>
                    </a:gs>
                  </a:gsLst>
                  <a:lin ang="5400000" scaled="0"/>
                </a:gradFill>
                <a:latin typeface="Calibri" panose="020F0502020204030204"/>
              </a:rPr>
              <a:t>Sensors</a:t>
            </a:r>
          </a:p>
        </p:txBody>
      </p:sp>
      <p:sp>
        <p:nvSpPr>
          <p:cNvPr id="196" name="TextBox 195"/>
          <p:cNvSpPr txBox="1"/>
          <p:nvPr/>
        </p:nvSpPr>
        <p:spPr>
          <a:xfrm>
            <a:off x="2002249" y="4128446"/>
            <a:ext cx="276975" cy="127151"/>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gradFill>
                  <a:gsLst>
                    <a:gs pos="0">
                      <a:srgbClr val="505050"/>
                    </a:gs>
                    <a:gs pos="100000">
                      <a:srgbClr val="505050"/>
                    </a:gs>
                  </a:gsLst>
                  <a:lin ang="5400000" scaled="0"/>
                </a:gradFill>
                <a:latin typeface="Calibri" panose="020F0502020204030204"/>
              </a:rPr>
              <a:t>Social</a:t>
            </a:r>
          </a:p>
        </p:txBody>
      </p:sp>
      <p:grpSp>
        <p:nvGrpSpPr>
          <p:cNvPr id="197" name="Group 196"/>
          <p:cNvGrpSpPr/>
          <p:nvPr/>
        </p:nvGrpSpPr>
        <p:grpSpPr>
          <a:xfrm>
            <a:off x="1382828" y="4069261"/>
            <a:ext cx="268731" cy="212958"/>
            <a:chOff x="2850173" y="4068523"/>
            <a:chExt cx="724052" cy="428355"/>
          </a:xfrm>
        </p:grpSpPr>
        <p:sp>
          <p:nvSpPr>
            <p:cNvPr id="198" name="Freeform 43"/>
            <p:cNvSpPr>
              <a:spLocks noChangeAspect="1" noEditPoints="1"/>
            </p:cNvSpPr>
            <p:nvPr/>
          </p:nvSpPr>
          <p:spPr bwMode="black">
            <a:xfrm>
              <a:off x="2850173" y="4068523"/>
              <a:ext cx="220416" cy="424899"/>
            </a:xfrm>
            <a:custGeom>
              <a:avLst/>
              <a:gdLst>
                <a:gd name="T0" fmla="*/ 544 w 602"/>
                <a:gd name="T1" fmla="*/ 95 h 1156"/>
                <a:gd name="T2" fmla="*/ 119 w 602"/>
                <a:gd name="T3" fmla="*/ 1068 h 1156"/>
                <a:gd name="T4" fmla="*/ 112 w 602"/>
                <a:gd name="T5" fmla="*/ 1048 h 1156"/>
                <a:gd name="T6" fmla="*/ 288 w 602"/>
                <a:gd name="T7" fmla="*/ 1050 h 1156"/>
                <a:gd name="T8" fmla="*/ 296 w 602"/>
                <a:gd name="T9" fmla="*/ 1053 h 1156"/>
                <a:gd name="T10" fmla="*/ 291 w 602"/>
                <a:gd name="T11" fmla="*/ 1071 h 1156"/>
                <a:gd name="T12" fmla="*/ 290 w 602"/>
                <a:gd name="T13" fmla="*/ 1072 h 1156"/>
                <a:gd name="T14" fmla="*/ 290 w 602"/>
                <a:gd name="T15" fmla="*/ 1072 h 1156"/>
                <a:gd name="T16" fmla="*/ 276 w 602"/>
                <a:gd name="T17" fmla="*/ 1069 h 1156"/>
                <a:gd name="T18" fmla="*/ 271 w 602"/>
                <a:gd name="T19" fmla="*/ 1071 h 1156"/>
                <a:gd name="T20" fmla="*/ 275 w 602"/>
                <a:gd name="T21" fmla="*/ 1052 h 1156"/>
                <a:gd name="T22" fmla="*/ 285 w 602"/>
                <a:gd name="T23" fmla="*/ 1050 h 1156"/>
                <a:gd name="T24" fmla="*/ 298 w 602"/>
                <a:gd name="T25" fmla="*/ 1055 h 1156"/>
                <a:gd name="T26" fmla="*/ 315 w 602"/>
                <a:gd name="T27" fmla="*/ 1058 h 1156"/>
                <a:gd name="T28" fmla="*/ 319 w 602"/>
                <a:gd name="T29" fmla="*/ 1057 h 1156"/>
                <a:gd name="T30" fmla="*/ 320 w 602"/>
                <a:gd name="T31" fmla="*/ 1057 h 1156"/>
                <a:gd name="T32" fmla="*/ 314 w 602"/>
                <a:gd name="T33" fmla="*/ 1075 h 1156"/>
                <a:gd name="T34" fmla="*/ 301 w 602"/>
                <a:gd name="T35" fmla="*/ 1077 h 1156"/>
                <a:gd name="T36" fmla="*/ 292 w 602"/>
                <a:gd name="T37" fmla="*/ 1073 h 1156"/>
                <a:gd name="T38" fmla="*/ 298 w 602"/>
                <a:gd name="T39" fmla="*/ 1055 h 1156"/>
                <a:gd name="T40" fmla="*/ 298 w 602"/>
                <a:gd name="T41" fmla="*/ 1055 h 1156"/>
                <a:gd name="T42" fmla="*/ 298 w 602"/>
                <a:gd name="T43" fmla="*/ 1055 h 1156"/>
                <a:gd name="T44" fmla="*/ 305 w 602"/>
                <a:gd name="T45" fmla="*/ 1034 h 1156"/>
                <a:gd name="T46" fmla="*/ 318 w 602"/>
                <a:gd name="T47" fmla="*/ 1037 h 1156"/>
                <a:gd name="T48" fmla="*/ 325 w 602"/>
                <a:gd name="T49" fmla="*/ 1035 h 1156"/>
                <a:gd name="T50" fmla="*/ 326 w 602"/>
                <a:gd name="T51" fmla="*/ 1035 h 1156"/>
                <a:gd name="T52" fmla="*/ 314 w 602"/>
                <a:gd name="T53" fmla="*/ 1056 h 1156"/>
                <a:gd name="T54" fmla="*/ 299 w 602"/>
                <a:gd name="T55" fmla="*/ 1052 h 1156"/>
                <a:gd name="T56" fmla="*/ 299 w 602"/>
                <a:gd name="T57" fmla="*/ 1052 h 1156"/>
                <a:gd name="T58" fmla="*/ 304 w 602"/>
                <a:gd name="T59" fmla="*/ 1034 h 1156"/>
                <a:gd name="T60" fmla="*/ 292 w 602"/>
                <a:gd name="T61" fmla="*/ 1028 h 1156"/>
                <a:gd name="T62" fmla="*/ 302 w 602"/>
                <a:gd name="T63" fmla="*/ 1032 h 1156"/>
                <a:gd name="T64" fmla="*/ 302 w 602"/>
                <a:gd name="T65" fmla="*/ 1032 h 1156"/>
                <a:gd name="T66" fmla="*/ 297 w 602"/>
                <a:gd name="T67" fmla="*/ 1050 h 1156"/>
                <a:gd name="T68" fmla="*/ 297 w 602"/>
                <a:gd name="T69" fmla="*/ 1050 h 1156"/>
                <a:gd name="T70" fmla="*/ 296 w 602"/>
                <a:gd name="T71" fmla="*/ 1050 h 1156"/>
                <a:gd name="T72" fmla="*/ 296 w 602"/>
                <a:gd name="T73" fmla="*/ 1050 h 1156"/>
                <a:gd name="T74" fmla="*/ 296 w 602"/>
                <a:gd name="T75" fmla="*/ 1050 h 1156"/>
                <a:gd name="T76" fmla="*/ 277 w 602"/>
                <a:gd name="T77" fmla="*/ 1049 h 1156"/>
                <a:gd name="T78" fmla="*/ 277 w 602"/>
                <a:gd name="T79" fmla="*/ 1049 h 1156"/>
                <a:gd name="T80" fmla="*/ 277 w 602"/>
                <a:gd name="T81" fmla="*/ 1049 h 1156"/>
                <a:gd name="T82" fmla="*/ 276 w 602"/>
                <a:gd name="T83" fmla="*/ 1049 h 1156"/>
                <a:gd name="T84" fmla="*/ 281 w 602"/>
                <a:gd name="T85" fmla="*/ 1032 h 1156"/>
                <a:gd name="T86" fmla="*/ 287 w 602"/>
                <a:gd name="T87" fmla="*/ 1029 h 1156"/>
                <a:gd name="T88" fmla="*/ 467 w 602"/>
                <a:gd name="T89" fmla="*/ 1059 h 1156"/>
                <a:gd name="T90" fmla="*/ 478 w 602"/>
                <a:gd name="T91" fmla="*/ 1064 h 1156"/>
                <a:gd name="T92" fmla="*/ 466 w 602"/>
                <a:gd name="T93" fmla="*/ 1048 h 1156"/>
                <a:gd name="T94" fmla="*/ 602 w 602"/>
                <a:gd name="T95" fmla="*/ 1116 h 1156"/>
                <a:gd name="T96" fmla="*/ 0 w 602"/>
                <a:gd name="T97" fmla="*/ 40 h 1156"/>
                <a:gd name="T98" fmla="*/ 602 w 602"/>
                <a:gd name="T99" fmla="*/ 1116 h 1156"/>
                <a:gd name="T100" fmla="*/ 273 w 602"/>
                <a:gd name="T101" fmla="*/ 202 h 1156"/>
                <a:gd name="T102" fmla="*/ 273 w 602"/>
                <a:gd name="T103" fmla="*/ 911 h 1156"/>
                <a:gd name="T104" fmla="*/ 462 w 602"/>
                <a:gd name="T105" fmla="*/ 581 h 1156"/>
                <a:gd name="T106" fmla="*/ 284 w 602"/>
                <a:gd name="T107" fmla="*/ 391 h 1156"/>
                <a:gd name="T108" fmla="*/ 284 w 602"/>
                <a:gd name="T109" fmla="*/ 391 h 1156"/>
                <a:gd name="T110" fmla="*/ 273 w 602"/>
                <a:gd name="T111" fmla="*/ 391 h 1156"/>
                <a:gd name="T112" fmla="*/ 462 w 602"/>
                <a:gd name="T113" fmla="*/ 911 h 1156"/>
                <a:gd name="T114" fmla="*/ 462 w 602"/>
                <a:gd name="T115" fmla="*/ 379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2" h="1156">
                  <a:moveTo>
                    <a:pt x="54" y="95"/>
                  </a:moveTo>
                  <a:cubicBezTo>
                    <a:pt x="54" y="367"/>
                    <a:pt x="54" y="639"/>
                    <a:pt x="54" y="911"/>
                  </a:cubicBezTo>
                  <a:cubicBezTo>
                    <a:pt x="217" y="911"/>
                    <a:pt x="381" y="911"/>
                    <a:pt x="544" y="911"/>
                  </a:cubicBezTo>
                  <a:cubicBezTo>
                    <a:pt x="544" y="639"/>
                    <a:pt x="544" y="367"/>
                    <a:pt x="544" y="95"/>
                  </a:cubicBezTo>
                  <a:cubicBezTo>
                    <a:pt x="381" y="95"/>
                    <a:pt x="217" y="95"/>
                    <a:pt x="54" y="95"/>
                  </a:cubicBezTo>
                  <a:close/>
                  <a:moveTo>
                    <a:pt x="112" y="1053"/>
                  </a:moveTo>
                  <a:cubicBezTo>
                    <a:pt x="126" y="1068"/>
                    <a:pt x="126" y="1068"/>
                    <a:pt x="126" y="1068"/>
                  </a:cubicBezTo>
                  <a:cubicBezTo>
                    <a:pt x="119" y="1068"/>
                    <a:pt x="119" y="1068"/>
                    <a:pt x="119" y="1068"/>
                  </a:cubicBezTo>
                  <a:cubicBezTo>
                    <a:pt x="103" y="1050"/>
                    <a:pt x="103" y="1050"/>
                    <a:pt x="103" y="1050"/>
                  </a:cubicBezTo>
                  <a:cubicBezTo>
                    <a:pt x="119" y="1034"/>
                    <a:pt x="119" y="1034"/>
                    <a:pt x="119" y="1034"/>
                  </a:cubicBezTo>
                  <a:cubicBezTo>
                    <a:pt x="126" y="1034"/>
                    <a:pt x="126" y="1034"/>
                    <a:pt x="126" y="1034"/>
                  </a:cubicBezTo>
                  <a:cubicBezTo>
                    <a:pt x="112" y="1048"/>
                    <a:pt x="112" y="1048"/>
                    <a:pt x="112" y="1048"/>
                  </a:cubicBezTo>
                  <a:cubicBezTo>
                    <a:pt x="137" y="1048"/>
                    <a:pt x="137" y="1048"/>
                    <a:pt x="137" y="1048"/>
                  </a:cubicBezTo>
                  <a:cubicBezTo>
                    <a:pt x="137" y="1053"/>
                    <a:pt x="137" y="1053"/>
                    <a:pt x="137" y="1053"/>
                  </a:cubicBezTo>
                  <a:lnTo>
                    <a:pt x="112" y="1053"/>
                  </a:lnTo>
                  <a:close/>
                  <a:moveTo>
                    <a:pt x="288" y="1050"/>
                  </a:moveTo>
                  <a:cubicBezTo>
                    <a:pt x="291" y="1050"/>
                    <a:pt x="294" y="1052"/>
                    <a:pt x="296" y="1053"/>
                  </a:cubicBezTo>
                  <a:cubicBezTo>
                    <a:pt x="296" y="1053"/>
                    <a:pt x="296" y="1053"/>
                    <a:pt x="296" y="1053"/>
                  </a:cubicBezTo>
                  <a:cubicBezTo>
                    <a:pt x="296" y="1053"/>
                    <a:pt x="296" y="1053"/>
                    <a:pt x="296" y="1053"/>
                  </a:cubicBezTo>
                  <a:cubicBezTo>
                    <a:pt x="296" y="1053"/>
                    <a:pt x="296" y="1053"/>
                    <a:pt x="296" y="1053"/>
                  </a:cubicBezTo>
                  <a:cubicBezTo>
                    <a:pt x="296" y="1053"/>
                    <a:pt x="296" y="1053"/>
                    <a:pt x="296" y="1053"/>
                  </a:cubicBezTo>
                  <a:cubicBezTo>
                    <a:pt x="296" y="1054"/>
                    <a:pt x="296" y="1054"/>
                    <a:pt x="296" y="1054"/>
                  </a:cubicBezTo>
                  <a:cubicBezTo>
                    <a:pt x="296" y="1054"/>
                    <a:pt x="291" y="1071"/>
                    <a:pt x="291" y="1072"/>
                  </a:cubicBezTo>
                  <a:cubicBezTo>
                    <a:pt x="291" y="1071"/>
                    <a:pt x="291" y="1071"/>
                    <a:pt x="291" y="1071"/>
                  </a:cubicBezTo>
                  <a:cubicBezTo>
                    <a:pt x="291" y="1072"/>
                    <a:pt x="291" y="1072"/>
                    <a:pt x="291"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89" y="1071"/>
                    <a:pt x="288" y="1071"/>
                    <a:pt x="286" y="1070"/>
                  </a:cubicBezTo>
                  <a:cubicBezTo>
                    <a:pt x="285" y="1069"/>
                    <a:pt x="285" y="1069"/>
                    <a:pt x="284" y="1069"/>
                  </a:cubicBezTo>
                  <a:cubicBezTo>
                    <a:pt x="283" y="1069"/>
                    <a:pt x="281" y="1069"/>
                    <a:pt x="280" y="1069"/>
                  </a:cubicBezTo>
                  <a:cubicBezTo>
                    <a:pt x="279" y="1069"/>
                    <a:pt x="278" y="1069"/>
                    <a:pt x="276" y="1069"/>
                  </a:cubicBezTo>
                  <a:cubicBezTo>
                    <a:pt x="274" y="1069"/>
                    <a:pt x="273" y="1070"/>
                    <a:pt x="271" y="1071"/>
                  </a:cubicBezTo>
                  <a:cubicBezTo>
                    <a:pt x="271" y="1071"/>
                    <a:pt x="271" y="1071"/>
                    <a:pt x="271" y="1071"/>
                  </a:cubicBezTo>
                  <a:cubicBezTo>
                    <a:pt x="271" y="1071"/>
                    <a:pt x="271" y="1071"/>
                    <a:pt x="271" y="1071"/>
                  </a:cubicBezTo>
                  <a:cubicBezTo>
                    <a:pt x="271" y="1071"/>
                    <a:pt x="271" y="1071"/>
                    <a:pt x="271" y="1071"/>
                  </a:cubicBezTo>
                  <a:cubicBezTo>
                    <a:pt x="270" y="1070"/>
                    <a:pt x="270" y="1070"/>
                    <a:pt x="270" y="1070"/>
                  </a:cubicBezTo>
                  <a:cubicBezTo>
                    <a:pt x="270" y="1070"/>
                    <a:pt x="270" y="1070"/>
                    <a:pt x="270" y="1070"/>
                  </a:cubicBezTo>
                  <a:cubicBezTo>
                    <a:pt x="275" y="1052"/>
                    <a:pt x="275" y="1052"/>
                    <a:pt x="275" y="1052"/>
                  </a:cubicBezTo>
                  <a:cubicBezTo>
                    <a:pt x="275" y="1052"/>
                    <a:pt x="275" y="1052"/>
                    <a:pt x="275" y="1052"/>
                  </a:cubicBezTo>
                  <a:cubicBezTo>
                    <a:pt x="275" y="1052"/>
                    <a:pt x="275" y="1052"/>
                    <a:pt x="275" y="1052"/>
                  </a:cubicBezTo>
                  <a:cubicBezTo>
                    <a:pt x="277" y="1051"/>
                    <a:pt x="278" y="1051"/>
                    <a:pt x="279" y="1051"/>
                  </a:cubicBezTo>
                  <a:cubicBezTo>
                    <a:pt x="280" y="1050"/>
                    <a:pt x="281" y="1050"/>
                    <a:pt x="282" y="1050"/>
                  </a:cubicBezTo>
                  <a:cubicBezTo>
                    <a:pt x="283" y="1050"/>
                    <a:pt x="284" y="1050"/>
                    <a:pt x="285" y="1050"/>
                  </a:cubicBezTo>
                  <a:cubicBezTo>
                    <a:pt x="286" y="1050"/>
                    <a:pt x="287" y="1050"/>
                    <a:pt x="288" y="1050"/>
                  </a:cubicBezTo>
                  <a:close/>
                  <a:moveTo>
                    <a:pt x="298" y="1055"/>
                  </a:moveTo>
                  <a:cubicBezTo>
                    <a:pt x="298" y="1055"/>
                    <a:pt x="298" y="1055"/>
                    <a:pt x="298" y="1055"/>
                  </a:cubicBezTo>
                  <a:cubicBezTo>
                    <a:pt x="298" y="1055"/>
                    <a:pt x="298" y="1055"/>
                    <a:pt x="298" y="1055"/>
                  </a:cubicBezTo>
                  <a:cubicBezTo>
                    <a:pt x="300" y="1056"/>
                    <a:pt x="301" y="1056"/>
                    <a:pt x="302" y="1057"/>
                  </a:cubicBezTo>
                  <a:cubicBezTo>
                    <a:pt x="303" y="1058"/>
                    <a:pt x="305" y="1058"/>
                    <a:pt x="306" y="1058"/>
                  </a:cubicBezTo>
                  <a:cubicBezTo>
                    <a:pt x="308" y="1058"/>
                    <a:pt x="310" y="1058"/>
                    <a:pt x="312" y="1058"/>
                  </a:cubicBezTo>
                  <a:cubicBezTo>
                    <a:pt x="313" y="1058"/>
                    <a:pt x="314" y="1058"/>
                    <a:pt x="315" y="1058"/>
                  </a:cubicBezTo>
                  <a:cubicBezTo>
                    <a:pt x="316" y="1057"/>
                    <a:pt x="317" y="1057"/>
                    <a:pt x="319" y="1056"/>
                  </a:cubicBezTo>
                  <a:cubicBezTo>
                    <a:pt x="319" y="1056"/>
                    <a:pt x="319" y="1057"/>
                    <a:pt x="319" y="1057"/>
                  </a:cubicBezTo>
                  <a:cubicBezTo>
                    <a:pt x="319" y="1057"/>
                    <a:pt x="319" y="1057"/>
                    <a:pt x="319" y="1057"/>
                  </a:cubicBezTo>
                  <a:cubicBezTo>
                    <a:pt x="319" y="1057"/>
                    <a:pt x="319" y="1057"/>
                    <a:pt x="319" y="1057"/>
                  </a:cubicBezTo>
                  <a:cubicBezTo>
                    <a:pt x="319" y="1057"/>
                    <a:pt x="319" y="1057"/>
                    <a:pt x="319" y="1057"/>
                  </a:cubicBezTo>
                  <a:cubicBezTo>
                    <a:pt x="319" y="1057"/>
                    <a:pt x="320" y="1057"/>
                    <a:pt x="320" y="1057"/>
                  </a:cubicBezTo>
                  <a:cubicBezTo>
                    <a:pt x="320" y="1057"/>
                    <a:pt x="320" y="1057"/>
                    <a:pt x="320" y="1057"/>
                  </a:cubicBezTo>
                  <a:cubicBezTo>
                    <a:pt x="320" y="1057"/>
                    <a:pt x="320" y="1057"/>
                    <a:pt x="320" y="1057"/>
                  </a:cubicBezTo>
                  <a:cubicBezTo>
                    <a:pt x="320" y="1057"/>
                    <a:pt x="320" y="1057"/>
                    <a:pt x="320" y="1057"/>
                  </a:cubicBezTo>
                  <a:cubicBezTo>
                    <a:pt x="320" y="1057"/>
                    <a:pt x="315" y="1075"/>
                    <a:pt x="315" y="1075"/>
                  </a:cubicBezTo>
                  <a:cubicBezTo>
                    <a:pt x="314" y="1075"/>
                    <a:pt x="314" y="1075"/>
                    <a:pt x="314" y="1075"/>
                  </a:cubicBezTo>
                  <a:cubicBezTo>
                    <a:pt x="314" y="1075"/>
                    <a:pt x="314" y="1075"/>
                    <a:pt x="314" y="1075"/>
                  </a:cubicBezTo>
                  <a:cubicBezTo>
                    <a:pt x="313" y="1076"/>
                    <a:pt x="312" y="1076"/>
                    <a:pt x="311" y="1076"/>
                  </a:cubicBezTo>
                  <a:cubicBezTo>
                    <a:pt x="309" y="1077"/>
                    <a:pt x="308" y="1077"/>
                    <a:pt x="307" y="1077"/>
                  </a:cubicBezTo>
                  <a:cubicBezTo>
                    <a:pt x="306" y="1077"/>
                    <a:pt x="305" y="1077"/>
                    <a:pt x="304" y="1077"/>
                  </a:cubicBezTo>
                  <a:cubicBezTo>
                    <a:pt x="303" y="1077"/>
                    <a:pt x="302" y="1077"/>
                    <a:pt x="301" y="1077"/>
                  </a:cubicBezTo>
                  <a:cubicBezTo>
                    <a:pt x="300" y="1077"/>
                    <a:pt x="300" y="1077"/>
                    <a:pt x="299" y="1077"/>
                  </a:cubicBezTo>
                  <a:cubicBezTo>
                    <a:pt x="298" y="1076"/>
                    <a:pt x="297" y="1076"/>
                    <a:pt x="297" y="1076"/>
                  </a:cubicBezTo>
                  <a:cubicBezTo>
                    <a:pt x="295" y="1075"/>
                    <a:pt x="294" y="1075"/>
                    <a:pt x="293" y="1074"/>
                  </a:cubicBezTo>
                  <a:cubicBezTo>
                    <a:pt x="293" y="1074"/>
                    <a:pt x="292" y="1073"/>
                    <a:pt x="292" y="1073"/>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lose/>
                  <a:moveTo>
                    <a:pt x="305" y="1034"/>
                  </a:moveTo>
                  <a:cubicBezTo>
                    <a:pt x="306" y="1034"/>
                    <a:pt x="307" y="1035"/>
                    <a:pt x="308" y="1036"/>
                  </a:cubicBezTo>
                  <a:cubicBezTo>
                    <a:pt x="310" y="1036"/>
                    <a:pt x="311" y="1037"/>
                    <a:pt x="313" y="1037"/>
                  </a:cubicBezTo>
                  <a:cubicBezTo>
                    <a:pt x="313" y="1037"/>
                    <a:pt x="314" y="1037"/>
                    <a:pt x="315" y="1037"/>
                  </a:cubicBezTo>
                  <a:cubicBezTo>
                    <a:pt x="316" y="1037"/>
                    <a:pt x="317" y="1037"/>
                    <a:pt x="318" y="1037"/>
                  </a:cubicBezTo>
                  <a:cubicBezTo>
                    <a:pt x="319" y="1037"/>
                    <a:pt x="320" y="1036"/>
                    <a:pt x="321" y="1036"/>
                  </a:cubicBezTo>
                  <a:cubicBezTo>
                    <a:pt x="322" y="1036"/>
                    <a:pt x="324" y="1035"/>
                    <a:pt x="325" y="1035"/>
                  </a:cubicBezTo>
                  <a:cubicBezTo>
                    <a:pt x="325" y="1035"/>
                    <a:pt x="325" y="1035"/>
                    <a:pt x="325" y="1035"/>
                  </a:cubicBezTo>
                  <a:cubicBezTo>
                    <a:pt x="325" y="1035"/>
                    <a:pt x="325" y="1035"/>
                    <a:pt x="325" y="1035"/>
                  </a:cubicBezTo>
                  <a:cubicBezTo>
                    <a:pt x="325" y="1035"/>
                    <a:pt x="325" y="1035"/>
                    <a:pt x="325" y="1035"/>
                  </a:cubicBezTo>
                  <a:cubicBezTo>
                    <a:pt x="325" y="1035"/>
                    <a:pt x="326" y="1035"/>
                    <a:pt x="326" y="1035"/>
                  </a:cubicBezTo>
                  <a:cubicBezTo>
                    <a:pt x="326" y="1035"/>
                    <a:pt x="326" y="1035"/>
                    <a:pt x="326" y="1035"/>
                  </a:cubicBezTo>
                  <a:cubicBezTo>
                    <a:pt x="326" y="1035"/>
                    <a:pt x="326" y="1035"/>
                    <a:pt x="326" y="1035"/>
                  </a:cubicBezTo>
                  <a:cubicBezTo>
                    <a:pt x="326" y="1035"/>
                    <a:pt x="321" y="1054"/>
                    <a:pt x="321" y="1054"/>
                  </a:cubicBezTo>
                  <a:cubicBezTo>
                    <a:pt x="321" y="1054"/>
                    <a:pt x="320" y="1054"/>
                    <a:pt x="320" y="1054"/>
                  </a:cubicBezTo>
                  <a:cubicBezTo>
                    <a:pt x="320" y="1054"/>
                    <a:pt x="320" y="1054"/>
                    <a:pt x="320" y="1054"/>
                  </a:cubicBezTo>
                  <a:cubicBezTo>
                    <a:pt x="318" y="1055"/>
                    <a:pt x="316" y="1055"/>
                    <a:pt x="314" y="1056"/>
                  </a:cubicBezTo>
                  <a:cubicBezTo>
                    <a:pt x="313" y="1056"/>
                    <a:pt x="311" y="1056"/>
                    <a:pt x="310" y="1056"/>
                  </a:cubicBezTo>
                  <a:cubicBezTo>
                    <a:pt x="308" y="1056"/>
                    <a:pt x="307" y="1056"/>
                    <a:pt x="306" y="1056"/>
                  </a:cubicBezTo>
                  <a:cubicBezTo>
                    <a:pt x="304" y="1055"/>
                    <a:pt x="302" y="1054"/>
                    <a:pt x="300" y="1053"/>
                  </a:cubicBezTo>
                  <a:cubicBezTo>
                    <a:pt x="300" y="1053"/>
                    <a:pt x="299" y="1053"/>
                    <a:pt x="299" y="1052"/>
                  </a:cubicBezTo>
                  <a:cubicBezTo>
                    <a:pt x="299" y="1052"/>
                    <a:pt x="299" y="1052"/>
                    <a:pt x="299" y="1052"/>
                  </a:cubicBezTo>
                  <a:cubicBezTo>
                    <a:pt x="299" y="1052"/>
                    <a:pt x="299" y="1052"/>
                    <a:pt x="299" y="1052"/>
                  </a:cubicBezTo>
                  <a:cubicBezTo>
                    <a:pt x="299" y="1052"/>
                    <a:pt x="299" y="1052"/>
                    <a:pt x="299" y="1052"/>
                  </a:cubicBezTo>
                  <a:cubicBezTo>
                    <a:pt x="299" y="1052"/>
                    <a:pt x="299" y="1052"/>
                    <a:pt x="299" y="1052"/>
                  </a:cubicBezTo>
                  <a:cubicBezTo>
                    <a:pt x="299" y="1052"/>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3"/>
                    <a:pt x="304" y="1033"/>
                    <a:pt x="305" y="1034"/>
                  </a:cubicBezTo>
                  <a:close/>
                  <a:moveTo>
                    <a:pt x="292" y="1028"/>
                  </a:moveTo>
                  <a:cubicBezTo>
                    <a:pt x="295" y="1028"/>
                    <a:pt x="297" y="1029"/>
                    <a:pt x="299" y="1030"/>
                  </a:cubicBezTo>
                  <a:cubicBezTo>
                    <a:pt x="299" y="1030"/>
                    <a:pt x="299" y="1030"/>
                    <a:pt x="299" y="1030"/>
                  </a:cubicBezTo>
                  <a:cubicBezTo>
                    <a:pt x="300" y="1030"/>
                    <a:pt x="301" y="1031"/>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3"/>
                    <a:pt x="302" y="1033"/>
                    <a:pt x="302" y="1033"/>
                  </a:cubicBezTo>
                  <a:cubicBezTo>
                    <a:pt x="300" y="1039"/>
                    <a:pt x="300" y="1039"/>
                    <a:pt x="300" y="1039"/>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5" y="1049"/>
                    <a:pt x="294" y="1049"/>
                    <a:pt x="292" y="1048"/>
                  </a:cubicBezTo>
                  <a:cubicBezTo>
                    <a:pt x="291" y="1048"/>
                    <a:pt x="290" y="1047"/>
                    <a:pt x="288" y="1047"/>
                  </a:cubicBezTo>
                  <a:cubicBezTo>
                    <a:pt x="285" y="1047"/>
                    <a:pt x="281" y="1047"/>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81" y="1032"/>
                    <a:pt x="281" y="1032"/>
                    <a:pt x="281" y="1032"/>
                  </a:cubicBezTo>
                  <a:cubicBezTo>
                    <a:pt x="281" y="1031"/>
                    <a:pt x="281" y="1031"/>
                    <a:pt x="281" y="1031"/>
                  </a:cubicBezTo>
                  <a:cubicBezTo>
                    <a:pt x="281" y="1030"/>
                    <a:pt x="282" y="1030"/>
                    <a:pt x="282" y="1030"/>
                  </a:cubicBezTo>
                  <a:cubicBezTo>
                    <a:pt x="282" y="1030"/>
                    <a:pt x="282" y="1030"/>
                    <a:pt x="282" y="1030"/>
                  </a:cubicBezTo>
                  <a:cubicBezTo>
                    <a:pt x="284" y="1030"/>
                    <a:pt x="286" y="1029"/>
                    <a:pt x="287" y="1029"/>
                  </a:cubicBezTo>
                  <a:cubicBezTo>
                    <a:pt x="289" y="1028"/>
                    <a:pt x="291" y="1028"/>
                    <a:pt x="292" y="1028"/>
                  </a:cubicBezTo>
                  <a:close/>
                  <a:moveTo>
                    <a:pt x="478" y="1033"/>
                  </a:moveTo>
                  <a:cubicBezTo>
                    <a:pt x="469" y="1033"/>
                    <a:pt x="462" y="1040"/>
                    <a:pt x="462" y="1048"/>
                  </a:cubicBezTo>
                  <a:cubicBezTo>
                    <a:pt x="462" y="1052"/>
                    <a:pt x="464" y="1056"/>
                    <a:pt x="467" y="1059"/>
                  </a:cubicBezTo>
                  <a:cubicBezTo>
                    <a:pt x="460" y="1068"/>
                    <a:pt x="460" y="1068"/>
                    <a:pt x="460" y="1068"/>
                  </a:cubicBezTo>
                  <a:cubicBezTo>
                    <a:pt x="463" y="1070"/>
                    <a:pt x="463" y="1070"/>
                    <a:pt x="463" y="1070"/>
                  </a:cubicBezTo>
                  <a:cubicBezTo>
                    <a:pt x="470" y="1061"/>
                    <a:pt x="470" y="1061"/>
                    <a:pt x="470" y="1061"/>
                  </a:cubicBezTo>
                  <a:cubicBezTo>
                    <a:pt x="472" y="1063"/>
                    <a:pt x="475" y="1064"/>
                    <a:pt x="478" y="1064"/>
                  </a:cubicBezTo>
                  <a:cubicBezTo>
                    <a:pt x="486" y="1064"/>
                    <a:pt x="493" y="1057"/>
                    <a:pt x="493" y="1048"/>
                  </a:cubicBezTo>
                  <a:cubicBezTo>
                    <a:pt x="493" y="1040"/>
                    <a:pt x="486" y="1033"/>
                    <a:pt x="478" y="1033"/>
                  </a:cubicBezTo>
                  <a:close/>
                  <a:moveTo>
                    <a:pt x="478" y="1060"/>
                  </a:moveTo>
                  <a:cubicBezTo>
                    <a:pt x="471" y="1060"/>
                    <a:pt x="466" y="1055"/>
                    <a:pt x="466" y="1048"/>
                  </a:cubicBezTo>
                  <a:cubicBezTo>
                    <a:pt x="466" y="1042"/>
                    <a:pt x="471" y="1037"/>
                    <a:pt x="478" y="1037"/>
                  </a:cubicBezTo>
                  <a:cubicBezTo>
                    <a:pt x="484" y="1037"/>
                    <a:pt x="489" y="1042"/>
                    <a:pt x="489" y="1048"/>
                  </a:cubicBezTo>
                  <a:cubicBezTo>
                    <a:pt x="489" y="1055"/>
                    <a:pt x="484" y="1060"/>
                    <a:pt x="478" y="1060"/>
                  </a:cubicBezTo>
                  <a:close/>
                  <a:moveTo>
                    <a:pt x="602" y="1116"/>
                  </a:moveTo>
                  <a:cubicBezTo>
                    <a:pt x="602" y="1139"/>
                    <a:pt x="584" y="1156"/>
                    <a:pt x="562" y="1156"/>
                  </a:cubicBezTo>
                  <a:cubicBezTo>
                    <a:pt x="40" y="1156"/>
                    <a:pt x="40" y="1156"/>
                    <a:pt x="40" y="1156"/>
                  </a:cubicBezTo>
                  <a:cubicBezTo>
                    <a:pt x="18" y="1156"/>
                    <a:pt x="0" y="1139"/>
                    <a:pt x="0" y="1116"/>
                  </a:cubicBezTo>
                  <a:cubicBezTo>
                    <a:pt x="0" y="40"/>
                    <a:pt x="0" y="40"/>
                    <a:pt x="0" y="40"/>
                  </a:cubicBezTo>
                  <a:cubicBezTo>
                    <a:pt x="0" y="18"/>
                    <a:pt x="18" y="0"/>
                    <a:pt x="40" y="0"/>
                  </a:cubicBezTo>
                  <a:cubicBezTo>
                    <a:pt x="562" y="0"/>
                    <a:pt x="562" y="0"/>
                    <a:pt x="562" y="0"/>
                  </a:cubicBezTo>
                  <a:cubicBezTo>
                    <a:pt x="584" y="0"/>
                    <a:pt x="602" y="18"/>
                    <a:pt x="602" y="40"/>
                  </a:cubicBezTo>
                  <a:lnTo>
                    <a:pt x="602" y="1116"/>
                  </a:lnTo>
                  <a:close/>
                  <a:moveTo>
                    <a:pt x="273" y="379"/>
                  </a:moveTo>
                  <a:cubicBezTo>
                    <a:pt x="95" y="379"/>
                    <a:pt x="95" y="379"/>
                    <a:pt x="95" y="379"/>
                  </a:cubicBezTo>
                  <a:cubicBezTo>
                    <a:pt x="95" y="202"/>
                    <a:pt x="95" y="202"/>
                    <a:pt x="95" y="202"/>
                  </a:cubicBezTo>
                  <a:cubicBezTo>
                    <a:pt x="273" y="202"/>
                    <a:pt x="273" y="202"/>
                    <a:pt x="273" y="202"/>
                  </a:cubicBezTo>
                  <a:lnTo>
                    <a:pt x="273" y="379"/>
                  </a:lnTo>
                  <a:close/>
                  <a:moveTo>
                    <a:pt x="95" y="769"/>
                  </a:moveTo>
                  <a:cubicBezTo>
                    <a:pt x="273" y="769"/>
                    <a:pt x="273" y="769"/>
                    <a:pt x="273" y="769"/>
                  </a:cubicBezTo>
                  <a:cubicBezTo>
                    <a:pt x="273" y="911"/>
                    <a:pt x="273" y="911"/>
                    <a:pt x="273" y="911"/>
                  </a:cubicBezTo>
                  <a:cubicBezTo>
                    <a:pt x="95" y="911"/>
                    <a:pt x="95" y="911"/>
                    <a:pt x="95" y="911"/>
                  </a:cubicBezTo>
                  <a:lnTo>
                    <a:pt x="95" y="769"/>
                  </a:lnTo>
                  <a:close/>
                  <a:moveTo>
                    <a:pt x="95" y="581"/>
                  </a:moveTo>
                  <a:cubicBezTo>
                    <a:pt x="462" y="581"/>
                    <a:pt x="462" y="581"/>
                    <a:pt x="462" y="581"/>
                  </a:cubicBezTo>
                  <a:cubicBezTo>
                    <a:pt x="462" y="758"/>
                    <a:pt x="462" y="758"/>
                    <a:pt x="462" y="758"/>
                  </a:cubicBezTo>
                  <a:cubicBezTo>
                    <a:pt x="95" y="758"/>
                    <a:pt x="95" y="758"/>
                    <a:pt x="95" y="758"/>
                  </a:cubicBezTo>
                  <a:lnTo>
                    <a:pt x="95" y="581"/>
                  </a:lnTo>
                  <a:close/>
                  <a:moveTo>
                    <a:pt x="284" y="391"/>
                  </a:moveTo>
                  <a:cubicBezTo>
                    <a:pt x="462" y="391"/>
                    <a:pt x="462" y="391"/>
                    <a:pt x="462" y="391"/>
                  </a:cubicBezTo>
                  <a:cubicBezTo>
                    <a:pt x="462" y="568"/>
                    <a:pt x="462" y="568"/>
                    <a:pt x="462" y="568"/>
                  </a:cubicBezTo>
                  <a:cubicBezTo>
                    <a:pt x="284" y="568"/>
                    <a:pt x="284" y="568"/>
                    <a:pt x="284" y="568"/>
                  </a:cubicBezTo>
                  <a:lnTo>
                    <a:pt x="284" y="391"/>
                  </a:lnTo>
                  <a:close/>
                  <a:moveTo>
                    <a:pt x="273" y="568"/>
                  </a:moveTo>
                  <a:cubicBezTo>
                    <a:pt x="95" y="568"/>
                    <a:pt x="95" y="568"/>
                    <a:pt x="95" y="568"/>
                  </a:cubicBezTo>
                  <a:cubicBezTo>
                    <a:pt x="95" y="391"/>
                    <a:pt x="95" y="391"/>
                    <a:pt x="95" y="391"/>
                  </a:cubicBezTo>
                  <a:cubicBezTo>
                    <a:pt x="273" y="391"/>
                    <a:pt x="273" y="391"/>
                    <a:pt x="273" y="391"/>
                  </a:cubicBezTo>
                  <a:lnTo>
                    <a:pt x="273" y="568"/>
                  </a:lnTo>
                  <a:close/>
                  <a:moveTo>
                    <a:pt x="284" y="769"/>
                  </a:moveTo>
                  <a:cubicBezTo>
                    <a:pt x="462" y="769"/>
                    <a:pt x="462" y="769"/>
                    <a:pt x="462" y="769"/>
                  </a:cubicBezTo>
                  <a:cubicBezTo>
                    <a:pt x="462" y="911"/>
                    <a:pt x="462" y="911"/>
                    <a:pt x="462" y="911"/>
                  </a:cubicBezTo>
                  <a:cubicBezTo>
                    <a:pt x="284" y="911"/>
                    <a:pt x="284" y="911"/>
                    <a:pt x="284" y="911"/>
                  </a:cubicBezTo>
                  <a:lnTo>
                    <a:pt x="284" y="769"/>
                  </a:lnTo>
                  <a:close/>
                  <a:moveTo>
                    <a:pt x="462" y="202"/>
                  </a:moveTo>
                  <a:cubicBezTo>
                    <a:pt x="462" y="379"/>
                    <a:pt x="462" y="379"/>
                    <a:pt x="462" y="379"/>
                  </a:cubicBezTo>
                  <a:cubicBezTo>
                    <a:pt x="284" y="379"/>
                    <a:pt x="284" y="379"/>
                    <a:pt x="284" y="379"/>
                  </a:cubicBezTo>
                  <a:cubicBezTo>
                    <a:pt x="284" y="202"/>
                    <a:pt x="284" y="202"/>
                    <a:pt x="284" y="202"/>
                  </a:cubicBezTo>
                  <a:lnTo>
                    <a:pt x="462" y="202"/>
                  </a:lnTo>
                  <a:close/>
                </a:path>
              </a:pathLst>
            </a:custGeom>
            <a:solidFill>
              <a:srgbClr val="44546A"/>
            </a:solidFill>
            <a:ln>
              <a:noFill/>
            </a:ln>
          </p:spPr>
          <p:txBody>
            <a:bodyPr vert="horz" wrap="square" lIns="91414" tIns="45706" rIns="91414" bIns="45706" numCol="1" anchor="t" anchorCtr="0" compatLnSpc="1">
              <a:prstTxWarp prst="textNoShape">
                <a:avLst/>
              </a:prstTxWarp>
            </a:bodyPr>
            <a:lstStyle/>
            <a:p>
              <a:pPr defTabSz="932330">
                <a:defRPr/>
              </a:pPr>
              <a:endParaRPr lang="en-US" sz="1836" kern="0" smtClean="0">
                <a:solidFill>
                  <a:srgbClr val="000000"/>
                </a:solidFill>
                <a:latin typeface="Calibri" panose="020F0502020204030204"/>
              </a:endParaRPr>
            </a:p>
          </p:txBody>
        </p:sp>
        <p:grpSp>
          <p:nvGrpSpPr>
            <p:cNvPr id="199" name="Group 198"/>
            <p:cNvGrpSpPr/>
            <p:nvPr/>
          </p:nvGrpSpPr>
          <p:grpSpPr>
            <a:xfrm>
              <a:off x="3113588" y="4171950"/>
              <a:ext cx="460637" cy="324928"/>
              <a:chOff x="6432941" y="4098201"/>
              <a:chExt cx="709176" cy="500244"/>
            </a:xfrm>
          </p:grpSpPr>
          <p:sp>
            <p:nvSpPr>
              <p:cNvPr id="200" name="Rounded Rectangle 6"/>
              <p:cNvSpPr>
                <a:spLocks noChangeAspect="1"/>
              </p:cNvSpPr>
              <p:nvPr/>
            </p:nvSpPr>
            <p:spPr bwMode="black">
              <a:xfrm rot="16200000">
                <a:off x="6537407" y="3993735"/>
                <a:ext cx="500244" cy="709176"/>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44546A"/>
              </a:solidFill>
              <a:ln w="12700" cap="flat" cmpd="sng" algn="ctr">
                <a:noFill/>
                <a:prstDash val="solid"/>
                <a:miter lim="800000"/>
                <a:headEnd type="none" w="med" len="med"/>
                <a:tailEnd type="none" w="med" len="med"/>
              </a:ln>
              <a:effectLst/>
            </p:spPr>
            <p:txBody>
              <a:bodyPr vert="horz" wrap="square" lIns="82278" tIns="41139" rIns="82278" bIns="41139" numCol="1" rtlCol="0" anchor="ctr" anchorCtr="0" compatLnSpc="1">
                <a:prstTxWarp prst="textNoShape">
                  <a:avLst/>
                </a:prstTxWarp>
              </a:bodyPr>
              <a:lstStyle/>
              <a:p>
                <a:pPr defTabSz="740455">
                  <a:defRPr/>
                </a:pPr>
                <a:endParaRPr lang="en-US" sz="1836" kern="0" spc="-122" dirty="0" smtClean="0">
                  <a:solidFill>
                    <a:srgbClr val="000000">
                      <a:lumMod val="50000"/>
                    </a:srgbClr>
                  </a:solidFill>
                  <a:latin typeface="Segoe Light" pitchFamily="34" charset="0"/>
                </a:endParaRPr>
              </a:p>
            </p:txBody>
          </p:sp>
          <p:sp>
            <p:nvSpPr>
              <p:cNvPr id="201" name="Freeform 6"/>
              <p:cNvSpPr>
                <a:spLocks noEditPoints="1"/>
              </p:cNvSpPr>
              <p:nvPr/>
            </p:nvSpPr>
            <p:spPr bwMode="auto">
              <a:xfrm rot="5400000">
                <a:off x="6590383" y="4115019"/>
                <a:ext cx="329607" cy="503240"/>
              </a:xfrm>
              <a:custGeom>
                <a:avLst/>
                <a:gdLst>
                  <a:gd name="T0" fmla="*/ 448 w 448"/>
                  <a:gd name="T1" fmla="*/ 0 h 684"/>
                  <a:gd name="T2" fmla="*/ 448 w 448"/>
                  <a:gd name="T3" fmla="*/ 207 h 684"/>
                  <a:gd name="T4" fmla="*/ 241 w 448"/>
                  <a:gd name="T5" fmla="*/ 207 h 684"/>
                  <a:gd name="T6" fmla="*/ 241 w 448"/>
                  <a:gd name="T7" fmla="*/ 0 h 684"/>
                  <a:gd name="T8" fmla="*/ 448 w 448"/>
                  <a:gd name="T9" fmla="*/ 0 h 684"/>
                  <a:gd name="T10" fmla="*/ 241 w 448"/>
                  <a:gd name="T11" fmla="*/ 238 h 684"/>
                  <a:gd name="T12" fmla="*/ 241 w 448"/>
                  <a:gd name="T13" fmla="*/ 446 h 684"/>
                  <a:gd name="T14" fmla="*/ 448 w 448"/>
                  <a:gd name="T15" fmla="*/ 446 h 684"/>
                  <a:gd name="T16" fmla="*/ 448 w 448"/>
                  <a:gd name="T17" fmla="*/ 238 h 684"/>
                  <a:gd name="T18" fmla="*/ 241 w 448"/>
                  <a:gd name="T19" fmla="*/ 238 h 684"/>
                  <a:gd name="T20" fmla="*/ 0 w 448"/>
                  <a:gd name="T21" fmla="*/ 0 h 684"/>
                  <a:gd name="T22" fmla="*/ 0 w 448"/>
                  <a:gd name="T23" fmla="*/ 207 h 684"/>
                  <a:gd name="T24" fmla="*/ 210 w 448"/>
                  <a:gd name="T25" fmla="*/ 207 h 684"/>
                  <a:gd name="T26" fmla="*/ 210 w 448"/>
                  <a:gd name="T27" fmla="*/ 0 h 684"/>
                  <a:gd name="T28" fmla="*/ 0 w 448"/>
                  <a:gd name="T29" fmla="*/ 0 h 684"/>
                  <a:gd name="T30" fmla="*/ 0 w 448"/>
                  <a:gd name="T31" fmla="*/ 238 h 684"/>
                  <a:gd name="T32" fmla="*/ 0 w 448"/>
                  <a:gd name="T33" fmla="*/ 446 h 684"/>
                  <a:gd name="T34" fmla="*/ 210 w 448"/>
                  <a:gd name="T35" fmla="*/ 446 h 684"/>
                  <a:gd name="T36" fmla="*/ 210 w 448"/>
                  <a:gd name="T37" fmla="*/ 238 h 684"/>
                  <a:gd name="T38" fmla="*/ 0 w 448"/>
                  <a:gd name="T39" fmla="*/ 238 h 684"/>
                  <a:gd name="T40" fmla="*/ 0 w 448"/>
                  <a:gd name="T41" fmla="*/ 477 h 684"/>
                  <a:gd name="T42" fmla="*/ 0 w 448"/>
                  <a:gd name="T43" fmla="*/ 684 h 684"/>
                  <a:gd name="T44" fmla="*/ 448 w 448"/>
                  <a:gd name="T45" fmla="*/ 684 h 684"/>
                  <a:gd name="T46" fmla="*/ 448 w 448"/>
                  <a:gd name="T47" fmla="*/ 477 h 684"/>
                  <a:gd name="T48" fmla="*/ 0 w 448"/>
                  <a:gd name="T49" fmla="*/ 47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684">
                    <a:moveTo>
                      <a:pt x="448" y="0"/>
                    </a:moveTo>
                    <a:lnTo>
                      <a:pt x="448" y="207"/>
                    </a:lnTo>
                    <a:lnTo>
                      <a:pt x="241" y="207"/>
                    </a:lnTo>
                    <a:lnTo>
                      <a:pt x="241" y="0"/>
                    </a:lnTo>
                    <a:lnTo>
                      <a:pt x="448" y="0"/>
                    </a:lnTo>
                    <a:close/>
                    <a:moveTo>
                      <a:pt x="241" y="238"/>
                    </a:moveTo>
                    <a:lnTo>
                      <a:pt x="241" y="446"/>
                    </a:lnTo>
                    <a:lnTo>
                      <a:pt x="448" y="446"/>
                    </a:lnTo>
                    <a:lnTo>
                      <a:pt x="448" y="238"/>
                    </a:lnTo>
                    <a:lnTo>
                      <a:pt x="241" y="238"/>
                    </a:lnTo>
                    <a:close/>
                    <a:moveTo>
                      <a:pt x="0" y="0"/>
                    </a:moveTo>
                    <a:lnTo>
                      <a:pt x="0" y="207"/>
                    </a:lnTo>
                    <a:lnTo>
                      <a:pt x="210" y="207"/>
                    </a:lnTo>
                    <a:lnTo>
                      <a:pt x="210" y="0"/>
                    </a:lnTo>
                    <a:lnTo>
                      <a:pt x="0" y="0"/>
                    </a:lnTo>
                    <a:close/>
                    <a:moveTo>
                      <a:pt x="0" y="238"/>
                    </a:moveTo>
                    <a:lnTo>
                      <a:pt x="0" y="446"/>
                    </a:lnTo>
                    <a:lnTo>
                      <a:pt x="210" y="446"/>
                    </a:lnTo>
                    <a:lnTo>
                      <a:pt x="210" y="238"/>
                    </a:lnTo>
                    <a:lnTo>
                      <a:pt x="0" y="238"/>
                    </a:lnTo>
                    <a:close/>
                    <a:moveTo>
                      <a:pt x="0" y="477"/>
                    </a:moveTo>
                    <a:lnTo>
                      <a:pt x="0" y="684"/>
                    </a:lnTo>
                    <a:lnTo>
                      <a:pt x="448" y="684"/>
                    </a:lnTo>
                    <a:lnTo>
                      <a:pt x="448" y="477"/>
                    </a:lnTo>
                    <a:lnTo>
                      <a:pt x="0" y="477"/>
                    </a:lnTo>
                    <a:close/>
                  </a:path>
                </a:pathLst>
              </a:custGeom>
              <a:solidFill>
                <a:srgbClr val="505050"/>
              </a:solidFill>
              <a:ln>
                <a:noFill/>
              </a:ln>
            </p:spPr>
            <p:txBody>
              <a:bodyPr vert="horz" wrap="square" lIns="91410" tIns="45705" rIns="91410" bIns="45705" numCol="1" anchor="t" anchorCtr="0" compatLnSpc="1">
                <a:prstTxWarp prst="textNoShape">
                  <a:avLst/>
                </a:prstTxWarp>
              </a:bodyPr>
              <a:lstStyle/>
              <a:p>
                <a:pPr defTabSz="913833">
                  <a:defRPr/>
                </a:pPr>
                <a:endParaRPr lang="en-US" sz="1700" kern="0" dirty="0" smtClean="0">
                  <a:solidFill>
                    <a:srgbClr val="000000"/>
                  </a:solidFill>
                  <a:latin typeface="Calibri" panose="020F0502020204030204"/>
                </a:endParaRPr>
              </a:p>
            </p:txBody>
          </p:sp>
        </p:grpSp>
      </p:grpSp>
      <p:sp>
        <p:nvSpPr>
          <p:cNvPr id="202" name="Freeform 30"/>
          <p:cNvSpPr>
            <a:spLocks noChangeAspect="1" noEditPoints="1"/>
          </p:cNvSpPr>
          <p:nvPr/>
        </p:nvSpPr>
        <p:spPr bwMode="auto">
          <a:xfrm>
            <a:off x="2059881" y="4776950"/>
            <a:ext cx="145748" cy="224914"/>
          </a:xfrm>
          <a:custGeom>
            <a:avLst/>
            <a:gdLst>
              <a:gd name="T0" fmla="*/ 115 w 191"/>
              <a:gd name="T1" fmla="*/ 158 h 225"/>
              <a:gd name="T2" fmla="*/ 132 w 191"/>
              <a:gd name="T3" fmla="*/ 185 h 225"/>
              <a:gd name="T4" fmla="*/ 21 w 191"/>
              <a:gd name="T5" fmla="*/ 185 h 225"/>
              <a:gd name="T6" fmla="*/ 0 w 191"/>
              <a:gd name="T7" fmla="*/ 164 h 225"/>
              <a:gd name="T8" fmla="*/ 0 w 191"/>
              <a:gd name="T9" fmla="*/ 21 h 225"/>
              <a:gd name="T10" fmla="*/ 21 w 191"/>
              <a:gd name="T11" fmla="*/ 0 h 225"/>
              <a:gd name="T12" fmla="*/ 163 w 191"/>
              <a:gd name="T13" fmla="*/ 0 h 225"/>
              <a:gd name="T14" fmla="*/ 185 w 191"/>
              <a:gd name="T15" fmla="*/ 21 h 225"/>
              <a:gd name="T16" fmla="*/ 185 w 191"/>
              <a:gd name="T17" fmla="*/ 164 h 225"/>
              <a:gd name="T18" fmla="*/ 181 w 191"/>
              <a:gd name="T19" fmla="*/ 175 h 225"/>
              <a:gd name="T20" fmla="*/ 154 w 191"/>
              <a:gd name="T21" fmla="*/ 133 h 225"/>
              <a:gd name="T22" fmla="*/ 157 w 191"/>
              <a:gd name="T23" fmla="*/ 63 h 225"/>
              <a:gd name="T24" fmla="*/ 70 w 191"/>
              <a:gd name="T25" fmla="*/ 43 h 225"/>
              <a:gd name="T26" fmla="*/ 51 w 191"/>
              <a:gd name="T27" fmla="*/ 130 h 225"/>
              <a:gd name="T28" fmla="*/ 115 w 191"/>
              <a:gd name="T29" fmla="*/ 158 h 225"/>
              <a:gd name="T30" fmla="*/ 183 w 191"/>
              <a:gd name="T31" fmla="*/ 221 h 225"/>
              <a:gd name="T32" fmla="*/ 165 w 191"/>
              <a:gd name="T33" fmla="*/ 217 h 225"/>
              <a:gd name="T34" fmla="*/ 120 w 191"/>
              <a:gd name="T35" fmla="*/ 146 h 225"/>
              <a:gd name="T36" fmla="*/ 59 w 191"/>
              <a:gd name="T37" fmla="*/ 124 h 225"/>
              <a:gd name="T38" fmla="*/ 75 w 191"/>
              <a:gd name="T39" fmla="*/ 52 h 225"/>
              <a:gd name="T40" fmla="*/ 148 w 191"/>
              <a:gd name="T41" fmla="*/ 68 h 225"/>
              <a:gd name="T42" fmla="*/ 142 w 191"/>
              <a:gd name="T43" fmla="*/ 132 h 225"/>
              <a:gd name="T44" fmla="*/ 187 w 191"/>
              <a:gd name="T45" fmla="*/ 203 h 225"/>
              <a:gd name="T46" fmla="*/ 183 w 191"/>
              <a:gd name="T47" fmla="*/ 221 h 225"/>
              <a:gd name="T48" fmla="*/ 144 w 191"/>
              <a:gd name="T49" fmla="*/ 71 h 225"/>
              <a:gd name="T50" fmla="*/ 78 w 191"/>
              <a:gd name="T51" fmla="*/ 56 h 225"/>
              <a:gd name="T52" fmla="*/ 64 w 191"/>
              <a:gd name="T53" fmla="*/ 122 h 225"/>
              <a:gd name="T54" fmla="*/ 129 w 191"/>
              <a:gd name="T55" fmla="*/ 136 h 225"/>
              <a:gd name="T56" fmla="*/ 144 w 191"/>
              <a:gd name="T57" fmla="*/ 7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225">
                <a:moveTo>
                  <a:pt x="115" y="158"/>
                </a:moveTo>
                <a:cubicBezTo>
                  <a:pt x="132" y="185"/>
                  <a:pt x="132" y="185"/>
                  <a:pt x="132" y="185"/>
                </a:cubicBezTo>
                <a:cubicBezTo>
                  <a:pt x="21" y="185"/>
                  <a:pt x="21" y="185"/>
                  <a:pt x="21" y="185"/>
                </a:cubicBezTo>
                <a:cubicBezTo>
                  <a:pt x="9" y="185"/>
                  <a:pt x="0" y="175"/>
                  <a:pt x="0" y="164"/>
                </a:cubicBezTo>
                <a:cubicBezTo>
                  <a:pt x="0" y="21"/>
                  <a:pt x="0" y="21"/>
                  <a:pt x="0" y="21"/>
                </a:cubicBezTo>
                <a:cubicBezTo>
                  <a:pt x="0" y="9"/>
                  <a:pt x="9" y="0"/>
                  <a:pt x="21" y="0"/>
                </a:cubicBezTo>
                <a:cubicBezTo>
                  <a:pt x="163" y="0"/>
                  <a:pt x="163" y="0"/>
                  <a:pt x="163" y="0"/>
                </a:cubicBezTo>
                <a:cubicBezTo>
                  <a:pt x="175" y="0"/>
                  <a:pt x="185" y="9"/>
                  <a:pt x="185" y="21"/>
                </a:cubicBezTo>
                <a:cubicBezTo>
                  <a:pt x="185" y="164"/>
                  <a:pt x="185" y="164"/>
                  <a:pt x="185" y="164"/>
                </a:cubicBezTo>
                <a:cubicBezTo>
                  <a:pt x="185" y="168"/>
                  <a:pt x="183" y="172"/>
                  <a:pt x="181" y="175"/>
                </a:cubicBezTo>
                <a:cubicBezTo>
                  <a:pt x="154" y="133"/>
                  <a:pt x="154" y="133"/>
                  <a:pt x="154" y="133"/>
                </a:cubicBezTo>
                <a:cubicBezTo>
                  <a:pt x="169" y="112"/>
                  <a:pt x="170" y="84"/>
                  <a:pt x="157" y="63"/>
                </a:cubicBezTo>
                <a:cubicBezTo>
                  <a:pt x="138" y="33"/>
                  <a:pt x="99" y="25"/>
                  <a:pt x="70" y="43"/>
                </a:cubicBezTo>
                <a:cubicBezTo>
                  <a:pt x="41" y="62"/>
                  <a:pt x="32" y="101"/>
                  <a:pt x="51" y="130"/>
                </a:cubicBezTo>
                <a:cubicBezTo>
                  <a:pt x="65" y="152"/>
                  <a:pt x="90" y="163"/>
                  <a:pt x="115" y="158"/>
                </a:cubicBezTo>
                <a:close/>
                <a:moveTo>
                  <a:pt x="183" y="221"/>
                </a:moveTo>
                <a:cubicBezTo>
                  <a:pt x="177" y="225"/>
                  <a:pt x="169" y="223"/>
                  <a:pt x="165" y="217"/>
                </a:cubicBezTo>
                <a:cubicBezTo>
                  <a:pt x="120" y="146"/>
                  <a:pt x="120" y="146"/>
                  <a:pt x="120" y="146"/>
                </a:cubicBezTo>
                <a:cubicBezTo>
                  <a:pt x="98" y="153"/>
                  <a:pt x="72" y="145"/>
                  <a:pt x="59" y="124"/>
                </a:cubicBezTo>
                <a:cubicBezTo>
                  <a:pt x="44" y="100"/>
                  <a:pt x="51" y="67"/>
                  <a:pt x="75" y="52"/>
                </a:cubicBezTo>
                <a:cubicBezTo>
                  <a:pt x="100" y="36"/>
                  <a:pt x="132" y="44"/>
                  <a:pt x="148" y="68"/>
                </a:cubicBezTo>
                <a:cubicBezTo>
                  <a:pt x="161" y="89"/>
                  <a:pt x="158" y="115"/>
                  <a:pt x="142" y="132"/>
                </a:cubicBezTo>
                <a:cubicBezTo>
                  <a:pt x="187" y="203"/>
                  <a:pt x="187" y="203"/>
                  <a:pt x="187" y="203"/>
                </a:cubicBezTo>
                <a:cubicBezTo>
                  <a:pt x="191" y="209"/>
                  <a:pt x="189" y="217"/>
                  <a:pt x="183" y="221"/>
                </a:cubicBezTo>
                <a:close/>
                <a:moveTo>
                  <a:pt x="144" y="71"/>
                </a:moveTo>
                <a:cubicBezTo>
                  <a:pt x="129" y="49"/>
                  <a:pt x="100" y="42"/>
                  <a:pt x="78" y="56"/>
                </a:cubicBezTo>
                <a:cubicBezTo>
                  <a:pt x="56" y="70"/>
                  <a:pt x="50" y="100"/>
                  <a:pt x="64" y="122"/>
                </a:cubicBezTo>
                <a:cubicBezTo>
                  <a:pt x="78" y="144"/>
                  <a:pt x="107" y="150"/>
                  <a:pt x="129" y="136"/>
                </a:cubicBezTo>
                <a:cubicBezTo>
                  <a:pt x="151" y="122"/>
                  <a:pt x="158" y="93"/>
                  <a:pt x="144" y="71"/>
                </a:cubicBezTo>
                <a:close/>
              </a:path>
            </a:pathLst>
          </a:custGeom>
          <a:solidFill>
            <a:srgbClr val="505050"/>
          </a:solidFill>
          <a:ln>
            <a:noFill/>
          </a:ln>
        </p:spPr>
        <p:txBody>
          <a:bodyPr vert="horz" wrap="square" lIns="91414" tIns="45706" rIns="91414" bIns="45706" numCol="1" anchor="t" anchorCtr="0" compatLnSpc="1">
            <a:prstTxWarp prst="textNoShape">
              <a:avLst/>
            </a:prstTxWarp>
          </a:bodyPr>
          <a:lstStyle/>
          <a:p>
            <a:pPr defTabSz="913833"/>
            <a:endParaRPr lang="en-US" sz="1700">
              <a:solidFill>
                <a:srgbClr val="000000"/>
              </a:solidFill>
              <a:latin typeface="Calibri" panose="020F0502020204030204"/>
            </a:endParaRPr>
          </a:p>
        </p:txBody>
      </p:sp>
      <p:grpSp>
        <p:nvGrpSpPr>
          <p:cNvPr id="203" name="Group 202"/>
          <p:cNvGrpSpPr/>
          <p:nvPr/>
        </p:nvGrpSpPr>
        <p:grpSpPr>
          <a:xfrm>
            <a:off x="2002250" y="4348695"/>
            <a:ext cx="275447" cy="162730"/>
            <a:chOff x="5416550" y="3144838"/>
            <a:chExt cx="1352550" cy="565151"/>
          </a:xfrm>
          <a:solidFill>
            <a:srgbClr val="505050"/>
          </a:solidFill>
        </p:grpSpPr>
        <p:sp>
          <p:nvSpPr>
            <p:cNvPr id="204" name="Freeform 21"/>
            <p:cNvSpPr>
              <a:spLocks/>
            </p:cNvSpPr>
            <p:nvPr/>
          </p:nvSpPr>
          <p:spPr bwMode="auto">
            <a:xfrm>
              <a:off x="5435600" y="3144838"/>
              <a:ext cx="1333500" cy="561975"/>
            </a:xfrm>
            <a:custGeom>
              <a:avLst/>
              <a:gdLst>
                <a:gd name="T0" fmla="*/ 316 w 353"/>
                <a:gd name="T1" fmla="*/ 100 h 147"/>
                <a:gd name="T2" fmla="*/ 314 w 353"/>
                <a:gd name="T3" fmla="*/ 97 h 147"/>
                <a:gd name="T4" fmla="*/ 351 w 353"/>
                <a:gd name="T5" fmla="*/ 74 h 147"/>
                <a:gd name="T6" fmla="*/ 47 w 353"/>
                <a:gd name="T7" fmla="*/ 0 h 147"/>
                <a:gd name="T8" fmla="*/ 0 w 353"/>
                <a:gd name="T9" fmla="*/ 16 h 147"/>
                <a:gd name="T10" fmla="*/ 1 w 353"/>
                <a:gd name="T11" fmla="*/ 17 h 147"/>
                <a:gd name="T12" fmla="*/ 304 w 353"/>
                <a:gd name="T13" fmla="*/ 98 h 147"/>
                <a:gd name="T14" fmla="*/ 312 w 353"/>
                <a:gd name="T15" fmla="*/ 108 h 147"/>
                <a:gd name="T16" fmla="*/ 312 w 353"/>
                <a:gd name="T17" fmla="*/ 144 h 147"/>
                <a:gd name="T18" fmla="*/ 312 w 353"/>
                <a:gd name="T19" fmla="*/ 147 h 147"/>
                <a:gd name="T20" fmla="*/ 353 w 353"/>
                <a:gd name="T21" fmla="*/ 77 h 147"/>
                <a:gd name="T22" fmla="*/ 316 w 353"/>
                <a:gd name="T23"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147">
                  <a:moveTo>
                    <a:pt x="316" y="100"/>
                  </a:moveTo>
                  <a:cubicBezTo>
                    <a:pt x="314" y="97"/>
                    <a:pt x="314" y="97"/>
                    <a:pt x="314" y="97"/>
                  </a:cubicBezTo>
                  <a:cubicBezTo>
                    <a:pt x="351" y="74"/>
                    <a:pt x="351" y="74"/>
                    <a:pt x="351" y="74"/>
                  </a:cubicBezTo>
                  <a:cubicBezTo>
                    <a:pt x="47" y="0"/>
                    <a:pt x="47" y="0"/>
                    <a:pt x="47" y="0"/>
                  </a:cubicBezTo>
                  <a:cubicBezTo>
                    <a:pt x="0" y="16"/>
                    <a:pt x="0" y="16"/>
                    <a:pt x="0" y="16"/>
                  </a:cubicBezTo>
                  <a:cubicBezTo>
                    <a:pt x="1" y="16"/>
                    <a:pt x="1" y="16"/>
                    <a:pt x="1" y="17"/>
                  </a:cubicBezTo>
                  <a:cubicBezTo>
                    <a:pt x="304" y="98"/>
                    <a:pt x="304" y="98"/>
                    <a:pt x="304" y="98"/>
                  </a:cubicBezTo>
                  <a:cubicBezTo>
                    <a:pt x="309" y="99"/>
                    <a:pt x="312" y="104"/>
                    <a:pt x="312" y="108"/>
                  </a:cubicBezTo>
                  <a:cubicBezTo>
                    <a:pt x="312" y="144"/>
                    <a:pt x="312" y="144"/>
                    <a:pt x="312" y="144"/>
                  </a:cubicBezTo>
                  <a:cubicBezTo>
                    <a:pt x="312" y="145"/>
                    <a:pt x="312" y="146"/>
                    <a:pt x="312" y="147"/>
                  </a:cubicBezTo>
                  <a:cubicBezTo>
                    <a:pt x="347" y="128"/>
                    <a:pt x="352" y="86"/>
                    <a:pt x="353" y="77"/>
                  </a:cubicBezTo>
                  <a:lnTo>
                    <a:pt x="31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3833"/>
              <a:endParaRPr lang="en-US" sz="1700">
                <a:solidFill>
                  <a:srgbClr val="000000"/>
                </a:solidFill>
                <a:latin typeface="Calibri" panose="020F0502020204030204"/>
              </a:endParaRPr>
            </a:p>
          </p:txBody>
        </p:sp>
        <p:sp>
          <p:nvSpPr>
            <p:cNvPr id="205" name="Freeform 22"/>
            <p:cNvSpPr>
              <a:spLocks noEditPoints="1"/>
            </p:cNvSpPr>
            <p:nvPr/>
          </p:nvSpPr>
          <p:spPr bwMode="auto">
            <a:xfrm>
              <a:off x="5416550" y="3216276"/>
              <a:ext cx="1185863" cy="493713"/>
            </a:xfrm>
            <a:custGeom>
              <a:avLst/>
              <a:gdLst>
                <a:gd name="T0" fmla="*/ 308 w 314"/>
                <a:gd name="T1" fmla="*/ 82 h 129"/>
                <a:gd name="T2" fmla="*/ 5 w 314"/>
                <a:gd name="T3" fmla="*/ 0 h 129"/>
                <a:gd name="T4" fmla="*/ 4 w 314"/>
                <a:gd name="T5" fmla="*/ 0 h 129"/>
                <a:gd name="T6" fmla="*/ 0 w 314"/>
                <a:gd name="T7" fmla="*/ 4 h 129"/>
                <a:gd name="T8" fmla="*/ 0 w 314"/>
                <a:gd name="T9" fmla="*/ 40 h 129"/>
                <a:gd name="T10" fmla="*/ 6 w 314"/>
                <a:gd name="T11" fmla="*/ 48 h 129"/>
                <a:gd name="T12" fmla="*/ 309 w 314"/>
                <a:gd name="T13" fmla="*/ 129 h 129"/>
                <a:gd name="T14" fmla="*/ 313 w 314"/>
                <a:gd name="T15" fmla="*/ 128 h 129"/>
                <a:gd name="T16" fmla="*/ 314 w 314"/>
                <a:gd name="T17" fmla="*/ 125 h 129"/>
                <a:gd name="T18" fmla="*/ 314 w 314"/>
                <a:gd name="T19" fmla="*/ 89 h 129"/>
                <a:gd name="T20" fmla="*/ 308 w 314"/>
                <a:gd name="T21" fmla="*/ 82 h 129"/>
                <a:gd name="T22" fmla="*/ 72 w 314"/>
                <a:gd name="T23" fmla="*/ 54 h 129"/>
                <a:gd name="T24" fmla="*/ 60 w 314"/>
                <a:gd name="T25" fmla="*/ 39 h 129"/>
                <a:gd name="T26" fmla="*/ 72 w 314"/>
                <a:gd name="T27" fmla="*/ 30 h 129"/>
                <a:gd name="T28" fmla="*/ 84 w 314"/>
                <a:gd name="T29" fmla="*/ 45 h 129"/>
                <a:gd name="T30" fmla="*/ 72 w 314"/>
                <a:gd name="T31" fmla="*/ 54 h 129"/>
                <a:gd name="T32" fmla="*/ 139 w 314"/>
                <a:gd name="T33" fmla="*/ 72 h 129"/>
                <a:gd name="T34" fmla="*/ 127 w 314"/>
                <a:gd name="T35" fmla="*/ 57 h 129"/>
                <a:gd name="T36" fmla="*/ 139 w 314"/>
                <a:gd name="T37" fmla="*/ 48 h 129"/>
                <a:gd name="T38" fmla="*/ 151 w 314"/>
                <a:gd name="T39" fmla="*/ 63 h 129"/>
                <a:gd name="T40" fmla="*/ 139 w 314"/>
                <a:gd name="T41" fmla="*/ 72 h 129"/>
                <a:gd name="T42" fmla="*/ 175 w 314"/>
                <a:gd name="T43" fmla="*/ 82 h 129"/>
                <a:gd name="T44" fmla="*/ 163 w 314"/>
                <a:gd name="T45" fmla="*/ 66 h 129"/>
                <a:gd name="T46" fmla="*/ 175 w 314"/>
                <a:gd name="T47" fmla="*/ 57 h 129"/>
                <a:gd name="T48" fmla="*/ 188 w 314"/>
                <a:gd name="T49" fmla="*/ 73 h 129"/>
                <a:gd name="T50" fmla="*/ 175 w 314"/>
                <a:gd name="T51"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4" h="129">
                  <a:moveTo>
                    <a:pt x="308" y="82"/>
                  </a:moveTo>
                  <a:cubicBezTo>
                    <a:pt x="5" y="0"/>
                    <a:pt x="5" y="0"/>
                    <a:pt x="5" y="0"/>
                  </a:cubicBezTo>
                  <a:cubicBezTo>
                    <a:pt x="5" y="0"/>
                    <a:pt x="4" y="0"/>
                    <a:pt x="4" y="0"/>
                  </a:cubicBezTo>
                  <a:cubicBezTo>
                    <a:pt x="2" y="0"/>
                    <a:pt x="0" y="2"/>
                    <a:pt x="0" y="4"/>
                  </a:cubicBezTo>
                  <a:cubicBezTo>
                    <a:pt x="0" y="40"/>
                    <a:pt x="0" y="40"/>
                    <a:pt x="0" y="40"/>
                  </a:cubicBezTo>
                  <a:cubicBezTo>
                    <a:pt x="0" y="43"/>
                    <a:pt x="3" y="47"/>
                    <a:pt x="6" y="48"/>
                  </a:cubicBezTo>
                  <a:cubicBezTo>
                    <a:pt x="309" y="129"/>
                    <a:pt x="309" y="129"/>
                    <a:pt x="309" y="129"/>
                  </a:cubicBezTo>
                  <a:cubicBezTo>
                    <a:pt x="311" y="129"/>
                    <a:pt x="312" y="129"/>
                    <a:pt x="313" y="128"/>
                  </a:cubicBezTo>
                  <a:cubicBezTo>
                    <a:pt x="314" y="127"/>
                    <a:pt x="314" y="126"/>
                    <a:pt x="314" y="125"/>
                  </a:cubicBezTo>
                  <a:cubicBezTo>
                    <a:pt x="314" y="89"/>
                    <a:pt x="314" y="89"/>
                    <a:pt x="314" y="89"/>
                  </a:cubicBezTo>
                  <a:cubicBezTo>
                    <a:pt x="314" y="86"/>
                    <a:pt x="311" y="82"/>
                    <a:pt x="308" y="82"/>
                  </a:cubicBezTo>
                  <a:close/>
                  <a:moveTo>
                    <a:pt x="72" y="54"/>
                  </a:moveTo>
                  <a:cubicBezTo>
                    <a:pt x="65" y="52"/>
                    <a:pt x="60" y="45"/>
                    <a:pt x="60" y="39"/>
                  </a:cubicBezTo>
                  <a:cubicBezTo>
                    <a:pt x="60" y="32"/>
                    <a:pt x="65" y="28"/>
                    <a:pt x="72" y="30"/>
                  </a:cubicBezTo>
                  <a:cubicBezTo>
                    <a:pt x="79" y="31"/>
                    <a:pt x="84" y="38"/>
                    <a:pt x="84" y="45"/>
                  </a:cubicBezTo>
                  <a:cubicBezTo>
                    <a:pt x="84" y="52"/>
                    <a:pt x="79" y="56"/>
                    <a:pt x="72" y="54"/>
                  </a:cubicBezTo>
                  <a:close/>
                  <a:moveTo>
                    <a:pt x="139" y="72"/>
                  </a:moveTo>
                  <a:cubicBezTo>
                    <a:pt x="132" y="70"/>
                    <a:pt x="127" y="63"/>
                    <a:pt x="127" y="57"/>
                  </a:cubicBezTo>
                  <a:cubicBezTo>
                    <a:pt x="127" y="50"/>
                    <a:pt x="132" y="46"/>
                    <a:pt x="139" y="48"/>
                  </a:cubicBezTo>
                  <a:cubicBezTo>
                    <a:pt x="146" y="49"/>
                    <a:pt x="151" y="56"/>
                    <a:pt x="151" y="63"/>
                  </a:cubicBezTo>
                  <a:cubicBezTo>
                    <a:pt x="151" y="70"/>
                    <a:pt x="146" y="74"/>
                    <a:pt x="139" y="72"/>
                  </a:cubicBezTo>
                  <a:close/>
                  <a:moveTo>
                    <a:pt x="175" y="82"/>
                  </a:moveTo>
                  <a:cubicBezTo>
                    <a:pt x="169" y="80"/>
                    <a:pt x="163" y="73"/>
                    <a:pt x="163" y="66"/>
                  </a:cubicBezTo>
                  <a:cubicBezTo>
                    <a:pt x="163" y="60"/>
                    <a:pt x="169" y="56"/>
                    <a:pt x="175" y="57"/>
                  </a:cubicBezTo>
                  <a:cubicBezTo>
                    <a:pt x="182" y="59"/>
                    <a:pt x="188" y="66"/>
                    <a:pt x="188" y="73"/>
                  </a:cubicBezTo>
                  <a:cubicBezTo>
                    <a:pt x="188" y="80"/>
                    <a:pt x="182" y="84"/>
                    <a:pt x="17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3833"/>
              <a:endParaRPr lang="en-US" sz="1700">
                <a:solidFill>
                  <a:srgbClr val="000000"/>
                </a:solidFill>
                <a:latin typeface="Calibri" panose="020F0502020204030204"/>
              </a:endParaRPr>
            </a:p>
          </p:txBody>
        </p:sp>
        <p:sp>
          <p:nvSpPr>
            <p:cNvPr id="206" name="Freeform 23"/>
            <p:cNvSpPr>
              <a:spLocks/>
            </p:cNvSpPr>
            <p:nvPr/>
          </p:nvSpPr>
          <p:spPr bwMode="auto">
            <a:xfrm>
              <a:off x="6046788" y="3576638"/>
              <a:ext cx="188913" cy="117475"/>
            </a:xfrm>
            <a:custGeom>
              <a:avLst/>
              <a:gdLst>
                <a:gd name="T0" fmla="*/ 0 w 119"/>
                <a:gd name="T1" fmla="*/ 0 h 74"/>
                <a:gd name="T2" fmla="*/ 0 w 119"/>
                <a:gd name="T3" fmla="*/ 12 h 74"/>
                <a:gd name="T4" fmla="*/ 88 w 119"/>
                <a:gd name="T5" fmla="*/ 74 h 74"/>
                <a:gd name="T6" fmla="*/ 119 w 119"/>
                <a:gd name="T7" fmla="*/ 50 h 74"/>
                <a:gd name="T8" fmla="*/ 43 w 119"/>
                <a:gd name="T9" fmla="*/ 12 h 74"/>
                <a:gd name="T10" fmla="*/ 0 w 119"/>
                <a:gd name="T11" fmla="*/ 0 h 74"/>
              </a:gdLst>
              <a:ahLst/>
              <a:cxnLst>
                <a:cxn ang="0">
                  <a:pos x="T0" y="T1"/>
                </a:cxn>
                <a:cxn ang="0">
                  <a:pos x="T2" y="T3"/>
                </a:cxn>
                <a:cxn ang="0">
                  <a:pos x="T4" y="T5"/>
                </a:cxn>
                <a:cxn ang="0">
                  <a:pos x="T6" y="T7"/>
                </a:cxn>
                <a:cxn ang="0">
                  <a:pos x="T8" y="T9"/>
                </a:cxn>
                <a:cxn ang="0">
                  <a:pos x="T10" y="T11"/>
                </a:cxn>
              </a:cxnLst>
              <a:rect l="0" t="0" r="r" b="b"/>
              <a:pathLst>
                <a:path w="119" h="74">
                  <a:moveTo>
                    <a:pt x="0" y="0"/>
                  </a:moveTo>
                  <a:lnTo>
                    <a:pt x="0" y="12"/>
                  </a:lnTo>
                  <a:lnTo>
                    <a:pt x="88" y="74"/>
                  </a:lnTo>
                  <a:lnTo>
                    <a:pt x="119" y="50"/>
                  </a:lnTo>
                  <a:lnTo>
                    <a:pt x="43"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3833"/>
              <a:endParaRPr lang="en-US" sz="1700">
                <a:solidFill>
                  <a:srgbClr val="000000"/>
                </a:solidFill>
                <a:latin typeface="Calibri" panose="020F0502020204030204"/>
              </a:endParaRPr>
            </a:p>
          </p:txBody>
        </p:sp>
        <p:sp>
          <p:nvSpPr>
            <p:cNvPr id="207" name="Freeform 24"/>
            <p:cNvSpPr>
              <a:spLocks/>
            </p:cNvSpPr>
            <p:nvPr/>
          </p:nvSpPr>
          <p:spPr bwMode="auto">
            <a:xfrm>
              <a:off x="5808663" y="3549651"/>
              <a:ext cx="374650" cy="149225"/>
            </a:xfrm>
            <a:custGeom>
              <a:avLst/>
              <a:gdLst>
                <a:gd name="T0" fmla="*/ 148 w 236"/>
                <a:gd name="T1" fmla="*/ 31 h 94"/>
                <a:gd name="T2" fmla="*/ 148 w 236"/>
                <a:gd name="T3" fmla="*/ 17 h 94"/>
                <a:gd name="T4" fmla="*/ 91 w 236"/>
                <a:gd name="T5" fmla="*/ 0 h 94"/>
                <a:gd name="T6" fmla="*/ 91 w 236"/>
                <a:gd name="T7" fmla="*/ 5 h 94"/>
                <a:gd name="T8" fmla="*/ 53 w 236"/>
                <a:gd name="T9" fmla="*/ 7 h 94"/>
                <a:gd name="T10" fmla="*/ 0 w 236"/>
                <a:gd name="T11" fmla="*/ 29 h 94"/>
                <a:gd name="T12" fmla="*/ 91 w 236"/>
                <a:gd name="T13" fmla="*/ 12 h 94"/>
                <a:gd name="T14" fmla="*/ 91 w 236"/>
                <a:gd name="T15" fmla="*/ 14 h 94"/>
                <a:gd name="T16" fmla="*/ 60 w 236"/>
                <a:gd name="T17" fmla="*/ 19 h 94"/>
                <a:gd name="T18" fmla="*/ 0 w 236"/>
                <a:gd name="T19" fmla="*/ 29 h 94"/>
                <a:gd name="T20" fmla="*/ 119 w 236"/>
                <a:gd name="T21" fmla="*/ 63 h 94"/>
                <a:gd name="T22" fmla="*/ 236 w 236"/>
                <a:gd name="T23" fmla="*/ 94 h 94"/>
                <a:gd name="T24" fmla="*/ 176 w 236"/>
                <a:gd name="T25" fmla="*/ 50 h 94"/>
                <a:gd name="T26" fmla="*/ 148 w 236"/>
                <a:gd name="T2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94">
                  <a:moveTo>
                    <a:pt x="148" y="31"/>
                  </a:moveTo>
                  <a:lnTo>
                    <a:pt x="148" y="17"/>
                  </a:lnTo>
                  <a:lnTo>
                    <a:pt x="91" y="0"/>
                  </a:lnTo>
                  <a:lnTo>
                    <a:pt x="91" y="5"/>
                  </a:lnTo>
                  <a:lnTo>
                    <a:pt x="53" y="7"/>
                  </a:lnTo>
                  <a:lnTo>
                    <a:pt x="0" y="29"/>
                  </a:lnTo>
                  <a:lnTo>
                    <a:pt x="91" y="12"/>
                  </a:lnTo>
                  <a:lnTo>
                    <a:pt x="91" y="14"/>
                  </a:lnTo>
                  <a:lnTo>
                    <a:pt x="60" y="19"/>
                  </a:lnTo>
                  <a:lnTo>
                    <a:pt x="0" y="29"/>
                  </a:lnTo>
                  <a:lnTo>
                    <a:pt x="119" y="63"/>
                  </a:lnTo>
                  <a:lnTo>
                    <a:pt x="236" y="94"/>
                  </a:lnTo>
                  <a:lnTo>
                    <a:pt x="176" y="50"/>
                  </a:lnTo>
                  <a:lnTo>
                    <a:pt x="14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3833"/>
              <a:endParaRPr lang="en-US" sz="1700">
                <a:solidFill>
                  <a:srgbClr val="000000"/>
                </a:solidFill>
                <a:latin typeface="Calibri" panose="020F0502020204030204"/>
              </a:endParaRPr>
            </a:p>
          </p:txBody>
        </p:sp>
      </p:grpSp>
      <p:sp>
        <p:nvSpPr>
          <p:cNvPr id="208" name="Freeform 13"/>
          <p:cNvSpPr>
            <a:spLocks noChangeAspect="1" noEditPoints="1"/>
          </p:cNvSpPr>
          <p:nvPr/>
        </p:nvSpPr>
        <p:spPr bwMode="black">
          <a:xfrm>
            <a:off x="2057367" y="3927814"/>
            <a:ext cx="166740" cy="186070"/>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44546A"/>
          </a:solidFill>
          <a:ln w="12700" cap="flat" cmpd="sng" algn="ctr">
            <a:noFill/>
            <a:prstDash val="solid"/>
            <a:miter lim="800000"/>
            <a:headEnd type="none" w="med" len="med"/>
            <a:tailEnd type="none" w="med" len="med"/>
          </a:ln>
          <a:effectLst/>
        </p:spPr>
        <p:txBody>
          <a:bodyPr vert="horz" wrap="square" lIns="82278" tIns="41139" rIns="82278" bIns="41139" numCol="1" rtlCol="0" anchor="ctr" anchorCtr="0" compatLnSpc="1">
            <a:prstTxWarp prst="textNoShape">
              <a:avLst/>
            </a:prstTxWarp>
          </a:bodyPr>
          <a:lstStyle/>
          <a:p>
            <a:pPr defTabSz="740455">
              <a:defRPr/>
            </a:pPr>
            <a:endParaRPr lang="en-US" sz="1836" kern="0" spc="-122" smtClean="0">
              <a:solidFill>
                <a:srgbClr val="000000">
                  <a:lumMod val="50000"/>
                </a:srgbClr>
              </a:solidFill>
              <a:latin typeface="Segoe Light" pitchFamily="34" charset="0"/>
            </a:endParaRPr>
          </a:p>
        </p:txBody>
      </p:sp>
      <p:sp>
        <p:nvSpPr>
          <p:cNvPr id="209" name="TextBox 208"/>
          <p:cNvSpPr txBox="1"/>
          <p:nvPr/>
        </p:nvSpPr>
        <p:spPr>
          <a:xfrm>
            <a:off x="3703805" y="4245156"/>
            <a:ext cx="971031" cy="312073"/>
          </a:xfrm>
          <a:prstGeom prst="rect">
            <a:avLst/>
          </a:prstGeom>
          <a:noFill/>
        </p:spPr>
        <p:txBody>
          <a:bodyPr wrap="square" rtlCol="0">
            <a:spAutoFit/>
          </a:bodyPr>
          <a:lstStyle/>
          <a:p>
            <a:pPr defTabSz="932418"/>
            <a:r>
              <a:rPr lang="en-US" sz="1428" b="1" dirty="0">
                <a:solidFill>
                  <a:srgbClr val="0070C0"/>
                </a:solidFill>
                <a:latin typeface="Calibri" panose="020F0502020204030204"/>
              </a:rPr>
              <a:t>Ingest (EL)</a:t>
            </a:r>
          </a:p>
        </p:txBody>
      </p:sp>
      <p:sp>
        <p:nvSpPr>
          <p:cNvPr id="210" name="TextBox 209"/>
          <p:cNvSpPr txBox="1"/>
          <p:nvPr/>
        </p:nvSpPr>
        <p:spPr>
          <a:xfrm>
            <a:off x="3747239" y="4550397"/>
            <a:ext cx="953619" cy="254226"/>
          </a:xfrm>
          <a:prstGeom prst="rect">
            <a:avLst/>
          </a:prstGeom>
          <a:noFill/>
        </p:spPr>
        <p:txBody>
          <a:bodyPr wrap="square" rtlCol="0">
            <a:spAutoFit/>
          </a:bodyPr>
          <a:lstStyle/>
          <a:p>
            <a:pPr defTabSz="932418"/>
            <a:r>
              <a:rPr lang="en-US" sz="1020" dirty="0">
                <a:solidFill>
                  <a:prstClr val="black"/>
                </a:solidFill>
                <a:latin typeface="Calibri" panose="020F0502020204030204"/>
              </a:rPr>
              <a:t>Original Data</a:t>
            </a:r>
          </a:p>
        </p:txBody>
      </p:sp>
      <p:sp>
        <p:nvSpPr>
          <p:cNvPr id="211" name="Rectangle 210"/>
          <p:cNvSpPr/>
          <p:nvPr/>
        </p:nvSpPr>
        <p:spPr>
          <a:xfrm>
            <a:off x="6123493" y="4285718"/>
            <a:ext cx="1164995" cy="780448"/>
          </a:xfrm>
          <a:prstGeom prst="rect">
            <a:avLst/>
          </a:prstGeom>
          <a:noFill/>
          <a:ln w="12700" cap="flat" cmpd="sng" algn="ctr">
            <a:noFill/>
            <a:prstDash val="solid"/>
            <a:miter lim="800000"/>
          </a:ln>
          <a:effectLst/>
        </p:spPr>
        <p:txBody>
          <a:bodyPr rtlCol="0" anchor="ctr"/>
          <a:lstStyle/>
          <a:p>
            <a:pPr algn="ctr" defTabSz="932418">
              <a:defRPr/>
            </a:pPr>
            <a:r>
              <a:rPr lang="en-US" sz="1632" b="1" kern="0" dirty="0" smtClean="0">
                <a:solidFill>
                  <a:prstClr val="black">
                    <a:lumMod val="50000"/>
                    <a:lumOff val="50000"/>
                  </a:prstClr>
                </a:solidFill>
                <a:latin typeface="Calibri" panose="020F0502020204030204"/>
              </a:rPr>
              <a:t>Scale-out Storage &amp; Compute</a:t>
            </a:r>
          </a:p>
          <a:p>
            <a:pPr algn="ctr" defTabSz="932418">
              <a:defRPr/>
            </a:pPr>
            <a:r>
              <a:rPr lang="en-US" sz="918" kern="0" dirty="0" smtClean="0">
                <a:solidFill>
                  <a:prstClr val="black">
                    <a:lumMod val="50000"/>
                    <a:lumOff val="50000"/>
                  </a:prstClr>
                </a:solidFill>
                <a:latin typeface="Calibri" panose="020F0502020204030204"/>
              </a:rPr>
              <a:t>(HDFS, Blob Storage, </a:t>
            </a:r>
            <a:r>
              <a:rPr lang="en-US" sz="918" kern="0" dirty="0" err="1" smtClean="0">
                <a:solidFill>
                  <a:prstClr val="black">
                    <a:lumMod val="50000"/>
                    <a:lumOff val="50000"/>
                  </a:prstClr>
                </a:solidFill>
                <a:latin typeface="Calibri" panose="020F0502020204030204"/>
              </a:rPr>
              <a:t>etc</a:t>
            </a:r>
            <a:r>
              <a:rPr lang="en-US" sz="918" kern="0" dirty="0" smtClean="0">
                <a:solidFill>
                  <a:prstClr val="black">
                    <a:lumMod val="50000"/>
                    <a:lumOff val="50000"/>
                  </a:prstClr>
                </a:solidFill>
                <a:latin typeface="Calibri" panose="020F0502020204030204"/>
              </a:rPr>
              <a:t>)</a:t>
            </a:r>
          </a:p>
        </p:txBody>
      </p:sp>
      <p:sp>
        <p:nvSpPr>
          <p:cNvPr id="212" name="U-Turn Arrow 211"/>
          <p:cNvSpPr/>
          <p:nvPr/>
        </p:nvSpPr>
        <p:spPr>
          <a:xfrm rot="10800000" flipH="1">
            <a:off x="6027116" y="5630862"/>
            <a:ext cx="341236" cy="374014"/>
          </a:xfrm>
          <a:prstGeom prst="uturnArrow">
            <a:avLst>
              <a:gd name="adj1" fmla="val 14927"/>
              <a:gd name="adj2" fmla="val 25000"/>
              <a:gd name="adj3" fmla="val 25944"/>
              <a:gd name="adj4" fmla="val 38472"/>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32418">
              <a:defRPr/>
            </a:pPr>
            <a:endParaRPr lang="en-US" sz="1836" kern="0" dirty="0" smtClean="0">
              <a:solidFill>
                <a:prstClr val="black"/>
              </a:solidFill>
              <a:latin typeface="Calibri" panose="020F0502020204030204"/>
            </a:endParaRPr>
          </a:p>
        </p:txBody>
      </p:sp>
      <p:sp>
        <p:nvSpPr>
          <p:cNvPr id="213" name="U-Turn Arrow 212"/>
          <p:cNvSpPr/>
          <p:nvPr/>
        </p:nvSpPr>
        <p:spPr>
          <a:xfrm rot="10800000" flipH="1">
            <a:off x="6612190" y="5646958"/>
            <a:ext cx="341236" cy="374014"/>
          </a:xfrm>
          <a:prstGeom prst="uturnArrow">
            <a:avLst>
              <a:gd name="adj1" fmla="val 14927"/>
              <a:gd name="adj2" fmla="val 25000"/>
              <a:gd name="adj3" fmla="val 25944"/>
              <a:gd name="adj4" fmla="val 41232"/>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32418">
              <a:defRPr/>
            </a:pPr>
            <a:endParaRPr lang="en-US" sz="1836" kern="0" dirty="0" smtClean="0">
              <a:solidFill>
                <a:prstClr val="black"/>
              </a:solidFill>
              <a:latin typeface="Calibri" panose="020F0502020204030204"/>
            </a:endParaRPr>
          </a:p>
        </p:txBody>
      </p:sp>
      <p:sp>
        <p:nvSpPr>
          <p:cNvPr id="214" name="U-Turn Arrow 213"/>
          <p:cNvSpPr/>
          <p:nvPr/>
        </p:nvSpPr>
        <p:spPr>
          <a:xfrm rot="10800000" flipH="1">
            <a:off x="7197265" y="5642158"/>
            <a:ext cx="341236" cy="374014"/>
          </a:xfrm>
          <a:prstGeom prst="uturnArrow">
            <a:avLst>
              <a:gd name="adj1" fmla="val 14927"/>
              <a:gd name="adj2" fmla="val 25000"/>
              <a:gd name="adj3" fmla="val 25944"/>
              <a:gd name="adj4" fmla="val 41232"/>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32418">
              <a:defRPr/>
            </a:pPr>
            <a:endParaRPr lang="en-US" sz="1836" kern="0" dirty="0" smtClean="0">
              <a:solidFill>
                <a:prstClr val="black"/>
              </a:solidFill>
              <a:latin typeface="Calibri" panose="020F0502020204030204"/>
            </a:endParaRPr>
          </a:p>
        </p:txBody>
      </p:sp>
      <p:pic>
        <p:nvPicPr>
          <p:cNvPr id="215" name="Picture 214"/>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423704" y="3326955"/>
            <a:ext cx="286943" cy="174758"/>
          </a:xfrm>
          <a:prstGeom prst="rect">
            <a:avLst/>
          </a:prstGeom>
          <a:ln w="6350">
            <a:solidFill>
              <a:sysClr val="windowText" lastClr="000000">
                <a:lumMod val="50000"/>
                <a:lumOff val="50000"/>
              </a:sysClr>
            </a:solidFill>
          </a:ln>
        </p:spPr>
      </p:pic>
      <p:pic>
        <p:nvPicPr>
          <p:cNvPr id="216" name="Picture 215"/>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543073" y="3590322"/>
            <a:ext cx="286943" cy="174758"/>
          </a:xfrm>
          <a:prstGeom prst="rect">
            <a:avLst/>
          </a:prstGeom>
          <a:ln w="6350">
            <a:solidFill>
              <a:sysClr val="windowText" lastClr="000000">
                <a:lumMod val="50000"/>
                <a:lumOff val="50000"/>
              </a:sysClr>
            </a:solidFill>
          </a:ln>
        </p:spPr>
      </p:pic>
      <p:sp>
        <p:nvSpPr>
          <p:cNvPr id="217" name="Flowchart: Multidocument 216"/>
          <p:cNvSpPr/>
          <p:nvPr/>
        </p:nvSpPr>
        <p:spPr>
          <a:xfrm>
            <a:off x="5605794" y="3893901"/>
            <a:ext cx="286943" cy="263351"/>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pic>
        <p:nvPicPr>
          <p:cNvPr id="218" name="Picture 217"/>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61398" y="4020850"/>
            <a:ext cx="286943" cy="174758"/>
          </a:xfrm>
          <a:prstGeom prst="rect">
            <a:avLst/>
          </a:prstGeom>
          <a:ln w="6350">
            <a:solidFill>
              <a:sysClr val="windowText" lastClr="000000">
                <a:lumMod val="50000"/>
                <a:lumOff val="50000"/>
              </a:sysClr>
            </a:solidFill>
          </a:ln>
        </p:spPr>
      </p:pic>
      <p:pic>
        <p:nvPicPr>
          <p:cNvPr id="219" name="Picture 218"/>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88454" y="3772020"/>
            <a:ext cx="286943" cy="174758"/>
          </a:xfrm>
          <a:prstGeom prst="rect">
            <a:avLst/>
          </a:prstGeom>
          <a:ln w="6350">
            <a:solidFill>
              <a:sysClr val="windowText" lastClr="000000">
                <a:lumMod val="50000"/>
                <a:lumOff val="50000"/>
              </a:sysClr>
            </a:solidFill>
          </a:ln>
        </p:spPr>
      </p:pic>
      <p:pic>
        <p:nvPicPr>
          <p:cNvPr id="220" name="Picture 219"/>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437803" y="4246489"/>
            <a:ext cx="286943" cy="174758"/>
          </a:xfrm>
          <a:prstGeom prst="rect">
            <a:avLst/>
          </a:prstGeom>
          <a:ln w="6350">
            <a:solidFill>
              <a:sysClr val="windowText" lastClr="000000">
                <a:lumMod val="50000"/>
                <a:lumOff val="50000"/>
              </a:sysClr>
            </a:solidFill>
          </a:ln>
        </p:spPr>
      </p:pic>
      <p:pic>
        <p:nvPicPr>
          <p:cNvPr id="221" name="Picture 220"/>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323366" y="4575571"/>
            <a:ext cx="286943" cy="174758"/>
          </a:xfrm>
          <a:prstGeom prst="rect">
            <a:avLst/>
          </a:prstGeom>
          <a:ln w="6350">
            <a:solidFill>
              <a:sysClr val="windowText" lastClr="000000">
                <a:lumMod val="50000"/>
                <a:lumOff val="50000"/>
              </a:sysClr>
            </a:solidFill>
          </a:ln>
        </p:spPr>
      </p:pic>
      <p:pic>
        <p:nvPicPr>
          <p:cNvPr id="222" name="Picture 22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675176" y="4514461"/>
            <a:ext cx="286943" cy="174758"/>
          </a:xfrm>
          <a:prstGeom prst="rect">
            <a:avLst/>
          </a:prstGeom>
          <a:ln w="6350">
            <a:solidFill>
              <a:sysClr val="windowText" lastClr="000000">
                <a:lumMod val="50000"/>
                <a:lumOff val="50000"/>
              </a:sysClr>
            </a:solidFill>
          </a:ln>
        </p:spPr>
      </p:pic>
      <p:pic>
        <p:nvPicPr>
          <p:cNvPr id="223" name="Picture 222"/>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778608" y="4789674"/>
            <a:ext cx="286943" cy="174758"/>
          </a:xfrm>
          <a:prstGeom prst="rect">
            <a:avLst/>
          </a:prstGeom>
          <a:ln w="6350">
            <a:solidFill>
              <a:sysClr val="windowText" lastClr="000000">
                <a:lumMod val="50000"/>
                <a:lumOff val="50000"/>
              </a:sysClr>
            </a:solidFill>
          </a:ln>
        </p:spPr>
      </p:pic>
      <p:pic>
        <p:nvPicPr>
          <p:cNvPr id="224" name="Picture 22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545695" y="5018307"/>
            <a:ext cx="286943" cy="174758"/>
          </a:xfrm>
          <a:prstGeom prst="rect">
            <a:avLst/>
          </a:prstGeom>
          <a:ln w="6350">
            <a:solidFill>
              <a:sysClr val="windowText" lastClr="000000">
                <a:lumMod val="50000"/>
                <a:lumOff val="50000"/>
              </a:sysClr>
            </a:solidFill>
          </a:ln>
        </p:spPr>
      </p:pic>
      <p:pic>
        <p:nvPicPr>
          <p:cNvPr id="225" name="Picture 224"/>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842908" y="5187170"/>
            <a:ext cx="286943" cy="174758"/>
          </a:xfrm>
          <a:prstGeom prst="rect">
            <a:avLst/>
          </a:prstGeom>
          <a:ln w="6350">
            <a:solidFill>
              <a:sysClr val="windowText" lastClr="000000">
                <a:lumMod val="50000"/>
                <a:lumOff val="50000"/>
              </a:sysClr>
            </a:solidFill>
          </a:ln>
        </p:spPr>
      </p:pic>
      <p:pic>
        <p:nvPicPr>
          <p:cNvPr id="227" name="Picture 226"/>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874070" y="3560467"/>
            <a:ext cx="286943" cy="210700"/>
          </a:xfrm>
          <a:prstGeom prst="rect">
            <a:avLst/>
          </a:prstGeom>
          <a:ln w="6350">
            <a:solidFill>
              <a:sysClr val="windowText" lastClr="000000">
                <a:lumMod val="50000"/>
                <a:lumOff val="50000"/>
              </a:sysClr>
            </a:solidFill>
          </a:ln>
        </p:spPr>
      </p:pic>
      <p:pic>
        <p:nvPicPr>
          <p:cNvPr id="228" name="Picture 227"/>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468103" y="3653511"/>
            <a:ext cx="286943" cy="210700"/>
          </a:xfrm>
          <a:prstGeom prst="rect">
            <a:avLst/>
          </a:prstGeom>
          <a:ln w="6350">
            <a:solidFill>
              <a:sysClr val="windowText" lastClr="000000">
                <a:lumMod val="50000"/>
                <a:lumOff val="50000"/>
              </a:sysClr>
            </a:solidFill>
          </a:ln>
        </p:spPr>
      </p:pic>
      <p:pic>
        <p:nvPicPr>
          <p:cNvPr id="229" name="Picture 228"/>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789478" y="3855463"/>
            <a:ext cx="286943" cy="210700"/>
          </a:xfrm>
          <a:prstGeom prst="rect">
            <a:avLst/>
          </a:prstGeom>
          <a:ln w="6350">
            <a:solidFill>
              <a:sysClr val="windowText" lastClr="000000">
                <a:lumMod val="50000"/>
                <a:lumOff val="50000"/>
              </a:sysClr>
            </a:solidFill>
          </a:ln>
        </p:spPr>
      </p:pic>
      <p:pic>
        <p:nvPicPr>
          <p:cNvPr id="230" name="Picture 229"/>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7147003" y="5158463"/>
            <a:ext cx="286943" cy="210700"/>
          </a:xfrm>
          <a:prstGeom prst="rect">
            <a:avLst/>
          </a:prstGeom>
          <a:ln w="6350">
            <a:solidFill>
              <a:sysClr val="windowText" lastClr="000000">
                <a:lumMod val="50000"/>
                <a:lumOff val="50000"/>
              </a:sysClr>
            </a:solidFill>
          </a:ln>
        </p:spPr>
      </p:pic>
      <p:sp>
        <p:nvSpPr>
          <p:cNvPr id="232" name="Flowchart: Multidocument 231"/>
          <p:cNvSpPr/>
          <p:nvPr/>
        </p:nvSpPr>
        <p:spPr>
          <a:xfrm>
            <a:off x="5760376" y="4292342"/>
            <a:ext cx="165339" cy="201029"/>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33" name="Flowchart: Multidocument 232"/>
          <p:cNvSpPr/>
          <p:nvPr/>
        </p:nvSpPr>
        <p:spPr>
          <a:xfrm>
            <a:off x="5773474" y="4557543"/>
            <a:ext cx="286943" cy="263351"/>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35" name="Oval 234"/>
          <p:cNvSpPr/>
          <p:nvPr/>
        </p:nvSpPr>
        <p:spPr>
          <a:xfrm>
            <a:off x="5889035" y="4067874"/>
            <a:ext cx="182031" cy="165387"/>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36" name="Oval 235"/>
          <p:cNvSpPr/>
          <p:nvPr/>
        </p:nvSpPr>
        <p:spPr>
          <a:xfrm>
            <a:off x="5867837" y="4829679"/>
            <a:ext cx="182031" cy="165387"/>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39" name="Rectangle 238"/>
          <p:cNvSpPr/>
          <p:nvPr/>
        </p:nvSpPr>
        <p:spPr>
          <a:xfrm>
            <a:off x="5475765" y="4226758"/>
            <a:ext cx="189185" cy="197135"/>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40" name="Rectangle 239"/>
          <p:cNvSpPr/>
          <p:nvPr/>
        </p:nvSpPr>
        <p:spPr>
          <a:xfrm>
            <a:off x="5430429" y="3592565"/>
            <a:ext cx="189185" cy="197135"/>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41" name="Rectangle 240"/>
          <p:cNvSpPr/>
          <p:nvPr/>
        </p:nvSpPr>
        <p:spPr>
          <a:xfrm>
            <a:off x="6251460" y="3889800"/>
            <a:ext cx="189185" cy="197135"/>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42" name="Rectangle 241"/>
          <p:cNvSpPr/>
          <p:nvPr/>
        </p:nvSpPr>
        <p:spPr>
          <a:xfrm>
            <a:off x="5430429" y="5418702"/>
            <a:ext cx="1245853" cy="146353"/>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43" name="Rectangle 242"/>
          <p:cNvSpPr/>
          <p:nvPr/>
        </p:nvSpPr>
        <p:spPr>
          <a:xfrm>
            <a:off x="5896787" y="5142667"/>
            <a:ext cx="189185" cy="197135"/>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45" name="Flowchart: Multidocument 244"/>
          <p:cNvSpPr/>
          <p:nvPr/>
        </p:nvSpPr>
        <p:spPr>
          <a:xfrm>
            <a:off x="5983132" y="3590322"/>
            <a:ext cx="160832" cy="196917"/>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pic>
        <p:nvPicPr>
          <p:cNvPr id="247" name="Picture 246"/>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17928" y="3264994"/>
            <a:ext cx="286943" cy="174758"/>
          </a:xfrm>
          <a:prstGeom prst="rect">
            <a:avLst/>
          </a:prstGeom>
          <a:ln w="6350">
            <a:solidFill>
              <a:sysClr val="windowText" lastClr="000000">
                <a:lumMod val="50000"/>
                <a:lumOff val="50000"/>
              </a:sysClr>
            </a:solidFill>
          </a:ln>
        </p:spPr>
      </p:pic>
      <p:pic>
        <p:nvPicPr>
          <p:cNvPr id="248" name="Picture 247"/>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550282" y="3273551"/>
            <a:ext cx="286943" cy="210700"/>
          </a:xfrm>
          <a:prstGeom prst="rect">
            <a:avLst/>
          </a:prstGeom>
          <a:ln w="6350">
            <a:solidFill>
              <a:sysClr val="windowText" lastClr="000000">
                <a:lumMod val="50000"/>
                <a:lumOff val="50000"/>
              </a:sysClr>
            </a:solidFill>
          </a:ln>
        </p:spPr>
      </p:pic>
      <p:pic>
        <p:nvPicPr>
          <p:cNvPr id="249" name="Picture 248"/>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154383" y="3310961"/>
            <a:ext cx="286943" cy="210700"/>
          </a:xfrm>
          <a:prstGeom prst="rect">
            <a:avLst/>
          </a:prstGeom>
          <a:ln w="6350">
            <a:solidFill>
              <a:sysClr val="windowText" lastClr="000000">
                <a:lumMod val="50000"/>
                <a:lumOff val="50000"/>
              </a:sysClr>
            </a:solidFill>
          </a:ln>
        </p:spPr>
      </p:pic>
      <p:sp>
        <p:nvSpPr>
          <p:cNvPr id="250" name="TextBox 249"/>
          <p:cNvSpPr txBox="1"/>
          <p:nvPr/>
        </p:nvSpPr>
        <p:spPr>
          <a:xfrm>
            <a:off x="5988362" y="6063957"/>
            <a:ext cx="1722284" cy="318241"/>
          </a:xfrm>
          <a:prstGeom prst="rect">
            <a:avLst/>
          </a:prstGeom>
          <a:noFill/>
        </p:spPr>
        <p:txBody>
          <a:bodyPr wrap="square" rtlCol="0">
            <a:spAutoFit/>
          </a:bodyPr>
          <a:lstStyle>
            <a:defPPr>
              <a:defRPr lang="en-US"/>
            </a:defPPr>
            <a:lvl1pPr>
              <a:defRPr sz="1400" b="1">
                <a:solidFill>
                  <a:srgbClr val="0070C0"/>
                </a:solidFill>
              </a:defRPr>
            </a:lvl1pPr>
          </a:lstStyle>
          <a:p>
            <a:pPr defTabSz="932418"/>
            <a:r>
              <a:rPr lang="en-US" sz="1428" dirty="0">
                <a:latin typeface="Calibri" panose="020F0502020204030204"/>
              </a:rPr>
              <a:t>Transform &amp; Load</a:t>
            </a:r>
          </a:p>
        </p:txBody>
      </p:sp>
      <p:sp>
        <p:nvSpPr>
          <p:cNvPr id="251" name="Rectangle 250"/>
          <p:cNvSpPr/>
          <p:nvPr/>
        </p:nvSpPr>
        <p:spPr>
          <a:xfrm>
            <a:off x="9863747" y="2862546"/>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Data Marts</a:t>
            </a:r>
            <a:endParaRPr lang="en-US" sz="816" kern="0" dirty="0" smtClean="0">
              <a:solidFill>
                <a:prstClr val="black">
                  <a:lumMod val="50000"/>
                  <a:lumOff val="50000"/>
                </a:prstClr>
              </a:solidFill>
              <a:latin typeface="Calibri" panose="020F0502020204030204"/>
            </a:endParaRPr>
          </a:p>
        </p:txBody>
      </p:sp>
      <p:sp>
        <p:nvSpPr>
          <p:cNvPr id="252" name="Rectangle 251"/>
          <p:cNvSpPr/>
          <p:nvPr/>
        </p:nvSpPr>
        <p:spPr>
          <a:xfrm>
            <a:off x="9863747" y="3319747"/>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Data Lake(s)</a:t>
            </a:r>
            <a:endParaRPr lang="en-US" sz="816" kern="0" dirty="0" smtClean="0">
              <a:solidFill>
                <a:prstClr val="black">
                  <a:lumMod val="50000"/>
                  <a:lumOff val="50000"/>
                </a:prstClr>
              </a:solidFill>
              <a:latin typeface="Calibri" panose="020F0502020204030204"/>
            </a:endParaRPr>
          </a:p>
        </p:txBody>
      </p:sp>
      <p:sp>
        <p:nvSpPr>
          <p:cNvPr id="253" name="Freeform 252"/>
          <p:cNvSpPr/>
          <p:nvPr/>
        </p:nvSpPr>
        <p:spPr>
          <a:xfrm>
            <a:off x="10941006" y="3353351"/>
            <a:ext cx="230231" cy="376678"/>
          </a:xfrm>
          <a:custGeom>
            <a:avLst/>
            <a:gdLst>
              <a:gd name="connsiteX0" fmla="*/ 1275312 w 3118060"/>
              <a:gd name="connsiteY0" fmla="*/ 346461 h 5407996"/>
              <a:gd name="connsiteX1" fmla="*/ 213130 w 3118060"/>
              <a:gd name="connsiteY1" fmla="*/ 725151 h 5407996"/>
              <a:gd name="connsiteX2" fmla="*/ 434803 w 3118060"/>
              <a:gd name="connsiteY2" fmla="*/ 1935115 h 5407996"/>
              <a:gd name="connsiteX3" fmla="*/ 694 w 3118060"/>
              <a:gd name="connsiteY3" fmla="*/ 2960351 h 5407996"/>
              <a:gd name="connsiteX4" fmla="*/ 554875 w 3118060"/>
              <a:gd name="connsiteY4" fmla="*/ 3763915 h 5407996"/>
              <a:gd name="connsiteX5" fmla="*/ 425566 w 3118060"/>
              <a:gd name="connsiteY5" fmla="*/ 4161079 h 5407996"/>
              <a:gd name="connsiteX6" fmla="*/ 591821 w 3118060"/>
              <a:gd name="connsiteY6" fmla="*/ 4447406 h 5407996"/>
              <a:gd name="connsiteX7" fmla="*/ 333203 w 3118060"/>
              <a:gd name="connsiteY7" fmla="*/ 4659842 h 5407996"/>
              <a:gd name="connsiteX8" fmla="*/ 83821 w 3118060"/>
              <a:gd name="connsiteY8" fmla="*/ 5075479 h 5407996"/>
              <a:gd name="connsiteX9" fmla="*/ 351675 w 3118060"/>
              <a:gd name="connsiteY9" fmla="*/ 5334097 h 5407996"/>
              <a:gd name="connsiteX10" fmla="*/ 628766 w 3118060"/>
              <a:gd name="connsiteY10" fmla="*/ 5324861 h 5407996"/>
              <a:gd name="connsiteX11" fmla="*/ 767312 w 3118060"/>
              <a:gd name="connsiteY11" fmla="*/ 5177079 h 5407996"/>
              <a:gd name="connsiteX12" fmla="*/ 1303021 w 3118060"/>
              <a:gd name="connsiteY12" fmla="*/ 5407988 h 5407996"/>
              <a:gd name="connsiteX13" fmla="*/ 1580112 w 3118060"/>
              <a:gd name="connsiteY13" fmla="*/ 5167842 h 5407996"/>
              <a:gd name="connsiteX14" fmla="*/ 1820257 w 3118060"/>
              <a:gd name="connsiteY14" fmla="*/ 5195551 h 5407996"/>
              <a:gd name="connsiteX15" fmla="*/ 2143530 w 3118060"/>
              <a:gd name="connsiteY15" fmla="*/ 5306388 h 5407996"/>
              <a:gd name="connsiteX16" fmla="*/ 2282075 w 3118060"/>
              <a:gd name="connsiteY16" fmla="*/ 5084715 h 5407996"/>
              <a:gd name="connsiteX17" fmla="*/ 2780839 w 3118060"/>
              <a:gd name="connsiteY17" fmla="*/ 4696788 h 5407996"/>
              <a:gd name="connsiteX18" fmla="*/ 2974803 w 3118060"/>
              <a:gd name="connsiteY18" fmla="*/ 4105661 h 5407996"/>
              <a:gd name="connsiteX19" fmla="*/ 3104112 w 3118060"/>
              <a:gd name="connsiteY19" fmla="*/ 3653079 h 5407996"/>
              <a:gd name="connsiteX20" fmla="*/ 2633057 w 3118060"/>
              <a:gd name="connsiteY20" fmla="*/ 3237442 h 5407996"/>
              <a:gd name="connsiteX21" fmla="*/ 2633057 w 3118060"/>
              <a:gd name="connsiteY21" fmla="*/ 2821806 h 5407996"/>
              <a:gd name="connsiteX22" fmla="*/ 2623821 w 3118060"/>
              <a:gd name="connsiteY22" fmla="*/ 2461588 h 5407996"/>
              <a:gd name="connsiteX23" fmla="*/ 2494512 w 3118060"/>
              <a:gd name="connsiteY23" fmla="*/ 2184497 h 5407996"/>
              <a:gd name="connsiteX24" fmla="*/ 2522221 w 3118060"/>
              <a:gd name="connsiteY24" fmla="*/ 1981297 h 5407996"/>
              <a:gd name="connsiteX25" fmla="*/ 2993275 w 3118060"/>
              <a:gd name="connsiteY25" fmla="*/ 1020715 h 5407996"/>
              <a:gd name="connsiteX26" fmla="*/ 2614584 w 3118060"/>
              <a:gd name="connsiteY26" fmla="*/ 115551 h 5407996"/>
              <a:gd name="connsiteX27" fmla="*/ 2411384 w 3118060"/>
              <a:gd name="connsiteY27" fmla="*/ 23188 h 5407996"/>
              <a:gd name="connsiteX28" fmla="*/ 2282075 w 3118060"/>
              <a:gd name="connsiteY28" fmla="*/ 217151 h 5407996"/>
              <a:gd name="connsiteX29" fmla="*/ 2272839 w 3118060"/>
              <a:gd name="connsiteY29" fmla="*/ 485006 h 5407996"/>
              <a:gd name="connsiteX30" fmla="*/ 1884912 w 3118060"/>
              <a:gd name="connsiteY30" fmla="*/ 337224 h 5407996"/>
              <a:gd name="connsiteX31" fmla="*/ 1737130 w 3118060"/>
              <a:gd name="connsiteY31" fmla="*/ 198679 h 5407996"/>
              <a:gd name="connsiteX32" fmla="*/ 1515457 w 3118060"/>
              <a:gd name="connsiteY32" fmla="*/ 87842 h 5407996"/>
              <a:gd name="connsiteX33" fmla="*/ 1275312 w 3118060"/>
              <a:gd name="connsiteY33" fmla="*/ 87842 h 5407996"/>
              <a:gd name="connsiteX34" fmla="*/ 1210657 w 3118060"/>
              <a:gd name="connsiteY34" fmla="*/ 152497 h 5407996"/>
              <a:gd name="connsiteX35" fmla="*/ 1330730 w 3118060"/>
              <a:gd name="connsiteY35" fmla="*/ 318751 h 5407996"/>
              <a:gd name="connsiteX36" fmla="*/ 1275312 w 3118060"/>
              <a:gd name="connsiteY36" fmla="*/ 346461 h 54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8060" h="5407996">
                <a:moveTo>
                  <a:pt x="1275312" y="346461"/>
                </a:moveTo>
                <a:cubicBezTo>
                  <a:pt x="1089046" y="414194"/>
                  <a:pt x="353215" y="460375"/>
                  <a:pt x="213130" y="725151"/>
                </a:cubicBezTo>
                <a:cubicBezTo>
                  <a:pt x="73045" y="989927"/>
                  <a:pt x="470209" y="1562582"/>
                  <a:pt x="434803" y="1935115"/>
                </a:cubicBezTo>
                <a:cubicBezTo>
                  <a:pt x="399397" y="2307648"/>
                  <a:pt x="-19318" y="2655551"/>
                  <a:pt x="694" y="2960351"/>
                </a:cubicBezTo>
                <a:cubicBezTo>
                  <a:pt x="20706" y="3265151"/>
                  <a:pt x="484063" y="3563794"/>
                  <a:pt x="554875" y="3763915"/>
                </a:cubicBezTo>
                <a:cubicBezTo>
                  <a:pt x="625687" y="3964036"/>
                  <a:pt x="419408" y="4047164"/>
                  <a:pt x="425566" y="4161079"/>
                </a:cubicBezTo>
                <a:cubicBezTo>
                  <a:pt x="431724" y="4274994"/>
                  <a:pt x="607215" y="4364279"/>
                  <a:pt x="591821" y="4447406"/>
                </a:cubicBezTo>
                <a:cubicBezTo>
                  <a:pt x="576427" y="4530533"/>
                  <a:pt x="417870" y="4555163"/>
                  <a:pt x="333203" y="4659842"/>
                </a:cubicBezTo>
                <a:cubicBezTo>
                  <a:pt x="248536" y="4764521"/>
                  <a:pt x="80742" y="4963103"/>
                  <a:pt x="83821" y="5075479"/>
                </a:cubicBezTo>
                <a:cubicBezTo>
                  <a:pt x="86900" y="5187855"/>
                  <a:pt x="260851" y="5292533"/>
                  <a:pt x="351675" y="5334097"/>
                </a:cubicBezTo>
                <a:cubicBezTo>
                  <a:pt x="442499" y="5375661"/>
                  <a:pt x="559493" y="5351031"/>
                  <a:pt x="628766" y="5324861"/>
                </a:cubicBezTo>
                <a:cubicBezTo>
                  <a:pt x="698039" y="5298691"/>
                  <a:pt x="654936" y="5163225"/>
                  <a:pt x="767312" y="5177079"/>
                </a:cubicBezTo>
                <a:cubicBezTo>
                  <a:pt x="879688" y="5190933"/>
                  <a:pt x="1167554" y="5409528"/>
                  <a:pt x="1303021" y="5407988"/>
                </a:cubicBezTo>
                <a:cubicBezTo>
                  <a:pt x="1438488" y="5406449"/>
                  <a:pt x="1493906" y="5203248"/>
                  <a:pt x="1580112" y="5167842"/>
                </a:cubicBezTo>
                <a:cubicBezTo>
                  <a:pt x="1666318" y="5132436"/>
                  <a:pt x="1726354" y="5172460"/>
                  <a:pt x="1820257" y="5195551"/>
                </a:cubicBezTo>
                <a:cubicBezTo>
                  <a:pt x="1914160" y="5218642"/>
                  <a:pt x="2066560" y="5324861"/>
                  <a:pt x="2143530" y="5306388"/>
                </a:cubicBezTo>
                <a:cubicBezTo>
                  <a:pt x="2220500" y="5287915"/>
                  <a:pt x="2175857" y="5186315"/>
                  <a:pt x="2282075" y="5084715"/>
                </a:cubicBezTo>
                <a:cubicBezTo>
                  <a:pt x="2388293" y="4983115"/>
                  <a:pt x="2665384" y="4859964"/>
                  <a:pt x="2780839" y="4696788"/>
                </a:cubicBezTo>
                <a:cubicBezTo>
                  <a:pt x="2896294" y="4533612"/>
                  <a:pt x="2920924" y="4279612"/>
                  <a:pt x="2974803" y="4105661"/>
                </a:cubicBezTo>
                <a:cubicBezTo>
                  <a:pt x="3028682" y="3931710"/>
                  <a:pt x="3161070" y="3797782"/>
                  <a:pt x="3104112" y="3653079"/>
                </a:cubicBezTo>
                <a:cubicBezTo>
                  <a:pt x="3047154" y="3508376"/>
                  <a:pt x="2711566" y="3375987"/>
                  <a:pt x="2633057" y="3237442"/>
                </a:cubicBezTo>
                <a:cubicBezTo>
                  <a:pt x="2554548" y="3098897"/>
                  <a:pt x="2634596" y="2951115"/>
                  <a:pt x="2633057" y="2821806"/>
                </a:cubicBezTo>
                <a:cubicBezTo>
                  <a:pt x="2631518" y="2692497"/>
                  <a:pt x="2646912" y="2567806"/>
                  <a:pt x="2623821" y="2461588"/>
                </a:cubicBezTo>
                <a:cubicBezTo>
                  <a:pt x="2600730" y="2355370"/>
                  <a:pt x="2511445" y="2264545"/>
                  <a:pt x="2494512" y="2184497"/>
                </a:cubicBezTo>
                <a:cubicBezTo>
                  <a:pt x="2477579" y="2104449"/>
                  <a:pt x="2439094" y="2175261"/>
                  <a:pt x="2522221" y="1981297"/>
                </a:cubicBezTo>
                <a:cubicBezTo>
                  <a:pt x="2605348" y="1787333"/>
                  <a:pt x="2977881" y="1331673"/>
                  <a:pt x="2993275" y="1020715"/>
                </a:cubicBezTo>
                <a:cubicBezTo>
                  <a:pt x="3008669" y="709757"/>
                  <a:pt x="2711566" y="281805"/>
                  <a:pt x="2614584" y="115551"/>
                </a:cubicBezTo>
                <a:cubicBezTo>
                  <a:pt x="2517602" y="-50703"/>
                  <a:pt x="2466802" y="6255"/>
                  <a:pt x="2411384" y="23188"/>
                </a:cubicBezTo>
                <a:cubicBezTo>
                  <a:pt x="2355966" y="40121"/>
                  <a:pt x="2305166" y="140181"/>
                  <a:pt x="2282075" y="217151"/>
                </a:cubicBezTo>
                <a:cubicBezTo>
                  <a:pt x="2258984" y="294121"/>
                  <a:pt x="2339033" y="464994"/>
                  <a:pt x="2272839" y="485006"/>
                </a:cubicBezTo>
                <a:cubicBezTo>
                  <a:pt x="2206645" y="505018"/>
                  <a:pt x="1974197" y="384945"/>
                  <a:pt x="1884912" y="337224"/>
                </a:cubicBezTo>
                <a:cubicBezTo>
                  <a:pt x="1795627" y="289503"/>
                  <a:pt x="1798706" y="240243"/>
                  <a:pt x="1737130" y="198679"/>
                </a:cubicBezTo>
                <a:cubicBezTo>
                  <a:pt x="1675554" y="157115"/>
                  <a:pt x="1592427" y="106315"/>
                  <a:pt x="1515457" y="87842"/>
                </a:cubicBezTo>
                <a:cubicBezTo>
                  <a:pt x="1438487" y="69369"/>
                  <a:pt x="1326112" y="77066"/>
                  <a:pt x="1275312" y="87842"/>
                </a:cubicBezTo>
                <a:cubicBezTo>
                  <a:pt x="1224512" y="98618"/>
                  <a:pt x="1201421" y="114012"/>
                  <a:pt x="1210657" y="152497"/>
                </a:cubicBezTo>
                <a:cubicBezTo>
                  <a:pt x="1219893" y="190982"/>
                  <a:pt x="1313797" y="284884"/>
                  <a:pt x="1330730" y="318751"/>
                </a:cubicBezTo>
                <a:cubicBezTo>
                  <a:pt x="1347663" y="352618"/>
                  <a:pt x="1461578" y="278728"/>
                  <a:pt x="1275312" y="346461"/>
                </a:cubicBezTo>
                <a:close/>
              </a:path>
            </a:pathLst>
          </a:custGeom>
          <a:solidFill>
            <a:srgbClr val="EAF2FA"/>
          </a:solidFill>
          <a:ln w="12700" cap="flat" cmpd="sng" algn="ctr">
            <a:solidFill>
              <a:srgbClr val="5B9BD5">
                <a:shade val="50000"/>
              </a:srgb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pic>
        <p:nvPicPr>
          <p:cNvPr id="254" name="Picture 25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11012274" y="3432978"/>
            <a:ext cx="143471" cy="87380"/>
          </a:xfrm>
          <a:prstGeom prst="rect">
            <a:avLst/>
          </a:prstGeom>
          <a:ln w="6350">
            <a:solidFill>
              <a:sysClr val="windowText" lastClr="000000">
                <a:lumMod val="50000"/>
                <a:lumOff val="50000"/>
              </a:sysClr>
            </a:solidFill>
          </a:ln>
        </p:spPr>
      </p:pic>
      <p:sp>
        <p:nvSpPr>
          <p:cNvPr id="255" name="Oval 254"/>
          <p:cNvSpPr/>
          <p:nvPr/>
        </p:nvSpPr>
        <p:spPr>
          <a:xfrm>
            <a:off x="11016829" y="3580730"/>
            <a:ext cx="46622" cy="59665"/>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56" name="Freeform 255"/>
          <p:cNvSpPr/>
          <p:nvPr/>
        </p:nvSpPr>
        <p:spPr>
          <a:xfrm>
            <a:off x="10973074" y="2923174"/>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257" name="Oval 256"/>
          <p:cNvSpPr/>
          <p:nvPr/>
        </p:nvSpPr>
        <p:spPr>
          <a:xfrm>
            <a:off x="10988058" y="2932753"/>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258" name="Freeform 257"/>
          <p:cNvSpPr/>
          <p:nvPr/>
        </p:nvSpPr>
        <p:spPr>
          <a:xfrm>
            <a:off x="1427547" y="4603556"/>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259" name="Oval 258"/>
          <p:cNvSpPr/>
          <p:nvPr/>
        </p:nvSpPr>
        <p:spPr>
          <a:xfrm>
            <a:off x="1442533" y="4613136"/>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cxnSp>
        <p:nvCxnSpPr>
          <p:cNvPr id="260" name="Straight Arrow Connector 259"/>
          <p:cNvCxnSpPr/>
          <p:nvPr/>
        </p:nvCxnSpPr>
        <p:spPr>
          <a:xfrm>
            <a:off x="2503443" y="4762985"/>
            <a:ext cx="2863237" cy="10647"/>
          </a:xfrm>
          <a:prstGeom prst="straightConnector1">
            <a:avLst/>
          </a:prstGeom>
          <a:noFill/>
          <a:ln w="41275" cap="flat" cmpd="sng" algn="ctr">
            <a:solidFill>
              <a:sysClr val="window" lastClr="FFFFFF">
                <a:lumMod val="65000"/>
              </a:sysClr>
            </a:solidFill>
            <a:prstDash val="solid"/>
            <a:miter lim="800000"/>
            <a:tailEnd type="triangle"/>
          </a:ln>
          <a:effectLst/>
        </p:spPr>
      </p:cxnSp>
      <p:pic>
        <p:nvPicPr>
          <p:cNvPr id="261"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13566" y="5399745"/>
            <a:ext cx="285087" cy="24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32994" y="5054429"/>
            <a:ext cx="234262" cy="18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2013" y="4419967"/>
            <a:ext cx="223068" cy="23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74829" y="4014373"/>
            <a:ext cx="246773" cy="25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068" y="4963728"/>
            <a:ext cx="246773" cy="25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23066" y="4835856"/>
            <a:ext cx="166163" cy="1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7331" y="4633330"/>
            <a:ext cx="142723" cy="2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97429" y="5296353"/>
            <a:ext cx="203144" cy="20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81984" y="5003408"/>
            <a:ext cx="225704" cy="35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11"/>
          <p:cNvPicPr>
            <a:picLocks noChangeAspect="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482365" y="4160238"/>
            <a:ext cx="273612" cy="27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15"/>
          <p:cNvPicPr>
            <a:picLocks noChangeAspect="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908661" y="5585449"/>
            <a:ext cx="280568" cy="27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3"/>
          <p:cNvPicPr>
            <a:picLocks noChangeAspect="1"/>
          </p:cNvPicPr>
          <p:nvPr/>
        </p:nvPicPr>
        <p:blipFill>
          <a:blip r:embed="rId15">
            <a:grayscl/>
            <a:extLst>
              <a:ext uri="{28A0092B-C50C-407E-A947-70E740481C1C}">
                <a14:useLocalDpi xmlns:a14="http://schemas.microsoft.com/office/drawing/2010/main" val="0"/>
              </a:ext>
            </a:extLst>
          </a:blip>
          <a:srcRect/>
          <a:stretch>
            <a:fillRect/>
          </a:stretch>
        </p:blipFill>
        <p:spPr bwMode="auto">
          <a:xfrm>
            <a:off x="1442532" y="5681900"/>
            <a:ext cx="274638" cy="28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3" name="Straight Connector 272"/>
          <p:cNvCxnSpPr/>
          <p:nvPr/>
        </p:nvCxnSpPr>
        <p:spPr>
          <a:xfrm>
            <a:off x="2506791" y="4086935"/>
            <a:ext cx="728868" cy="669280"/>
          </a:xfrm>
          <a:prstGeom prst="line">
            <a:avLst/>
          </a:prstGeom>
          <a:noFill/>
          <a:ln w="41275" cap="flat" cmpd="sng" algn="ctr">
            <a:solidFill>
              <a:sysClr val="window" lastClr="FFFFFF">
                <a:lumMod val="65000"/>
              </a:sysClr>
            </a:solidFill>
            <a:prstDash val="solid"/>
            <a:miter lim="800000"/>
            <a:tailEnd type="none"/>
          </a:ln>
          <a:effectLst/>
        </p:spPr>
      </p:cxnSp>
      <p:cxnSp>
        <p:nvCxnSpPr>
          <p:cNvPr id="274" name="Straight Connector 273"/>
          <p:cNvCxnSpPr/>
          <p:nvPr/>
        </p:nvCxnSpPr>
        <p:spPr>
          <a:xfrm>
            <a:off x="2499949" y="4311255"/>
            <a:ext cx="760040" cy="458724"/>
          </a:xfrm>
          <a:prstGeom prst="line">
            <a:avLst/>
          </a:prstGeom>
          <a:noFill/>
          <a:ln w="41275" cap="flat" cmpd="sng" algn="ctr">
            <a:solidFill>
              <a:sysClr val="window" lastClr="FFFFFF">
                <a:lumMod val="65000"/>
              </a:sysClr>
            </a:solidFill>
            <a:prstDash val="solid"/>
            <a:miter lim="800000"/>
            <a:tailEnd type="none"/>
          </a:ln>
          <a:effectLst/>
        </p:spPr>
      </p:cxnSp>
      <p:cxnSp>
        <p:nvCxnSpPr>
          <p:cNvPr id="275" name="Straight Connector 274"/>
          <p:cNvCxnSpPr/>
          <p:nvPr/>
        </p:nvCxnSpPr>
        <p:spPr>
          <a:xfrm>
            <a:off x="2516359" y="4546095"/>
            <a:ext cx="728981" cy="211946"/>
          </a:xfrm>
          <a:prstGeom prst="line">
            <a:avLst/>
          </a:prstGeom>
          <a:noFill/>
          <a:ln w="41275" cap="flat" cmpd="sng" algn="ctr">
            <a:solidFill>
              <a:sysClr val="window" lastClr="FFFFFF">
                <a:lumMod val="65000"/>
              </a:sysClr>
            </a:solidFill>
            <a:prstDash val="solid"/>
            <a:miter lim="800000"/>
            <a:tailEnd type="none"/>
          </a:ln>
          <a:effectLst/>
        </p:spPr>
      </p:cxnSp>
      <p:cxnSp>
        <p:nvCxnSpPr>
          <p:cNvPr id="276" name="Straight Connector 275"/>
          <p:cNvCxnSpPr/>
          <p:nvPr/>
        </p:nvCxnSpPr>
        <p:spPr>
          <a:xfrm flipV="1">
            <a:off x="2506679" y="4789673"/>
            <a:ext cx="728981" cy="515480"/>
          </a:xfrm>
          <a:prstGeom prst="line">
            <a:avLst/>
          </a:prstGeom>
          <a:noFill/>
          <a:ln w="41275" cap="flat" cmpd="sng" algn="ctr">
            <a:solidFill>
              <a:sysClr val="window" lastClr="FFFFFF">
                <a:lumMod val="65000"/>
              </a:sysClr>
            </a:solidFill>
            <a:prstDash val="solid"/>
            <a:miter lim="800000"/>
            <a:tailEnd type="none"/>
          </a:ln>
          <a:effectLst/>
        </p:spPr>
      </p:cxnSp>
      <p:cxnSp>
        <p:nvCxnSpPr>
          <p:cNvPr id="277" name="Straight Connector 276"/>
          <p:cNvCxnSpPr/>
          <p:nvPr/>
        </p:nvCxnSpPr>
        <p:spPr>
          <a:xfrm flipV="1">
            <a:off x="2496408" y="4756215"/>
            <a:ext cx="753168" cy="291199"/>
          </a:xfrm>
          <a:prstGeom prst="line">
            <a:avLst/>
          </a:prstGeom>
          <a:noFill/>
          <a:ln w="41275" cap="flat" cmpd="sng" algn="ctr">
            <a:solidFill>
              <a:sysClr val="window" lastClr="FFFFFF">
                <a:lumMod val="65000"/>
              </a:sysClr>
            </a:solidFill>
            <a:prstDash val="solid"/>
            <a:miter lim="800000"/>
            <a:tailEnd type="none"/>
          </a:ln>
          <a:effectLst/>
        </p:spPr>
      </p:cxnSp>
      <p:sp>
        <p:nvSpPr>
          <p:cNvPr id="278" name="Flowchart: Multidocument 277"/>
          <p:cNvSpPr/>
          <p:nvPr/>
        </p:nvSpPr>
        <p:spPr>
          <a:xfrm>
            <a:off x="5718924" y="3360770"/>
            <a:ext cx="160832" cy="196917"/>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79" name="Oval 278"/>
          <p:cNvSpPr/>
          <p:nvPr/>
        </p:nvSpPr>
        <p:spPr>
          <a:xfrm>
            <a:off x="6026230" y="3883354"/>
            <a:ext cx="182031" cy="165387"/>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80" name="Oval 279"/>
          <p:cNvSpPr/>
          <p:nvPr/>
        </p:nvSpPr>
        <p:spPr>
          <a:xfrm>
            <a:off x="5718923" y="3624312"/>
            <a:ext cx="182031" cy="165387"/>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81" name="Rectangle 280"/>
          <p:cNvSpPr/>
          <p:nvPr/>
        </p:nvSpPr>
        <p:spPr>
          <a:xfrm>
            <a:off x="6479659" y="5422111"/>
            <a:ext cx="815151" cy="141291"/>
          </a:xfrm>
          <a:prstGeom prst="rect">
            <a:avLst/>
          </a:prstGeom>
          <a:solidFill>
            <a:srgbClr val="E8B218"/>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86" name="Rectangle 285"/>
          <p:cNvSpPr/>
          <p:nvPr/>
        </p:nvSpPr>
        <p:spPr>
          <a:xfrm>
            <a:off x="9863747" y="3803510"/>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Dashboards</a:t>
            </a:r>
            <a:endParaRPr lang="en-US" sz="816" kern="0" dirty="0" smtClean="0">
              <a:solidFill>
                <a:prstClr val="black">
                  <a:lumMod val="50000"/>
                  <a:lumOff val="50000"/>
                </a:prstClr>
              </a:solidFill>
              <a:latin typeface="Calibri" panose="020F0502020204030204"/>
            </a:endParaRPr>
          </a:p>
        </p:txBody>
      </p:sp>
      <p:sp>
        <p:nvSpPr>
          <p:cNvPr id="287" name="Rectangle 286"/>
          <p:cNvSpPr/>
          <p:nvPr/>
        </p:nvSpPr>
        <p:spPr>
          <a:xfrm>
            <a:off x="9855844" y="4250171"/>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Apps</a:t>
            </a:r>
            <a:endParaRPr lang="en-US" sz="816" kern="0" dirty="0" smtClean="0">
              <a:solidFill>
                <a:prstClr val="black">
                  <a:lumMod val="50000"/>
                  <a:lumOff val="50000"/>
                </a:prstClr>
              </a:solidFill>
              <a:latin typeface="Calibri" panose="020F0502020204030204"/>
            </a:endParaRPr>
          </a:p>
        </p:txBody>
      </p:sp>
      <p:sp>
        <p:nvSpPr>
          <p:cNvPr id="3" name="TextBox 2"/>
          <p:cNvSpPr txBox="1"/>
          <p:nvPr/>
        </p:nvSpPr>
        <p:spPr>
          <a:xfrm>
            <a:off x="5303837" y="5285186"/>
            <a:ext cx="1806969" cy="46166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solidFill>
                  <a:srgbClr val="505050"/>
                </a:solidFill>
              </a:rPr>
              <a:t>Streaming data</a:t>
            </a:r>
          </a:p>
        </p:txBody>
      </p:sp>
      <p:sp>
        <p:nvSpPr>
          <p:cNvPr id="7" name="Right Arrow 6"/>
          <p:cNvSpPr/>
          <p:nvPr/>
        </p:nvSpPr>
        <p:spPr bwMode="auto">
          <a:xfrm>
            <a:off x="7227345" y="5351646"/>
            <a:ext cx="902506" cy="279133"/>
          </a:xfrm>
          <a:prstGeom prst="rightArrow">
            <a:avLst/>
          </a:prstGeom>
          <a:solidFill>
            <a:srgbClr val="70AD47"/>
          </a:solidFill>
          <a:ln w="12700" cap="rnd" cmpd="sng" algn="ctr">
            <a:solidFill>
              <a:sysClr val="windowText" lastClr="000000">
                <a:lumMod val="50000"/>
                <a:lumOff val="50000"/>
              </a:sysClr>
            </a:solidFill>
            <a:prstDash val="solid"/>
            <a:miter lim="800000"/>
          </a:ln>
          <a:effectLst/>
        </p:spPr>
        <p:txBody>
          <a:bodyPr rtlCol="0" anchor="ctr"/>
          <a:lstStyle/>
          <a:p>
            <a:pPr algn="ctr" defTabSz="932418"/>
            <a:endParaRPr lang="en-US" sz="1836" kern="0" dirty="0">
              <a:solidFill>
                <a:prstClr val="white"/>
              </a:solidFill>
              <a:latin typeface="Calibri" panose="020F0502020204030204"/>
            </a:endParaRPr>
          </a:p>
        </p:txBody>
      </p:sp>
      <p:sp>
        <p:nvSpPr>
          <p:cNvPr id="133" name="Title 16"/>
          <p:cNvSpPr>
            <a:spLocks noGrp="1"/>
          </p:cNvSpPr>
          <p:nvPr>
            <p:ph type="title"/>
          </p:nvPr>
        </p:nvSpPr>
        <p:spPr>
          <a:xfrm>
            <a:off x="274639" y="295275"/>
            <a:ext cx="11889564" cy="917575"/>
          </a:xfrm>
        </p:spPr>
        <p:txBody>
          <a:bodyPr/>
          <a:lstStyle/>
          <a:p>
            <a:r>
              <a:rPr lang="en-US" sz="3200" dirty="0" smtClean="0"/>
              <a:t>Evolving Approaches to Analytics</a:t>
            </a:r>
            <a:br>
              <a:rPr lang="en-US" sz="3200" dirty="0" smtClean="0"/>
            </a:br>
            <a:endParaRPr lang="en-US" sz="3200" dirty="0"/>
          </a:p>
        </p:txBody>
      </p:sp>
    </p:spTree>
    <p:extLst>
      <p:ext uri="{BB962C8B-B14F-4D97-AF65-F5344CB8AC3E}">
        <p14:creationId xmlns:p14="http://schemas.microsoft.com/office/powerpoint/2010/main" val="70235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398516"/>
            <a:ext cx="12436475" cy="5123877"/>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4" name="Freeform 133"/>
          <p:cNvSpPr/>
          <p:nvPr/>
        </p:nvSpPr>
        <p:spPr>
          <a:xfrm>
            <a:off x="5240363" y="1147051"/>
            <a:ext cx="3117617" cy="5407229"/>
          </a:xfrm>
          <a:custGeom>
            <a:avLst/>
            <a:gdLst>
              <a:gd name="connsiteX0" fmla="*/ 1275312 w 3118060"/>
              <a:gd name="connsiteY0" fmla="*/ 346461 h 5407996"/>
              <a:gd name="connsiteX1" fmla="*/ 213130 w 3118060"/>
              <a:gd name="connsiteY1" fmla="*/ 725151 h 5407996"/>
              <a:gd name="connsiteX2" fmla="*/ 434803 w 3118060"/>
              <a:gd name="connsiteY2" fmla="*/ 1935115 h 5407996"/>
              <a:gd name="connsiteX3" fmla="*/ 694 w 3118060"/>
              <a:gd name="connsiteY3" fmla="*/ 2960351 h 5407996"/>
              <a:gd name="connsiteX4" fmla="*/ 554875 w 3118060"/>
              <a:gd name="connsiteY4" fmla="*/ 3763915 h 5407996"/>
              <a:gd name="connsiteX5" fmla="*/ 425566 w 3118060"/>
              <a:gd name="connsiteY5" fmla="*/ 4161079 h 5407996"/>
              <a:gd name="connsiteX6" fmla="*/ 591821 w 3118060"/>
              <a:gd name="connsiteY6" fmla="*/ 4447406 h 5407996"/>
              <a:gd name="connsiteX7" fmla="*/ 333203 w 3118060"/>
              <a:gd name="connsiteY7" fmla="*/ 4659842 h 5407996"/>
              <a:gd name="connsiteX8" fmla="*/ 83821 w 3118060"/>
              <a:gd name="connsiteY8" fmla="*/ 5075479 h 5407996"/>
              <a:gd name="connsiteX9" fmla="*/ 351675 w 3118060"/>
              <a:gd name="connsiteY9" fmla="*/ 5334097 h 5407996"/>
              <a:gd name="connsiteX10" fmla="*/ 628766 w 3118060"/>
              <a:gd name="connsiteY10" fmla="*/ 5324861 h 5407996"/>
              <a:gd name="connsiteX11" fmla="*/ 767312 w 3118060"/>
              <a:gd name="connsiteY11" fmla="*/ 5177079 h 5407996"/>
              <a:gd name="connsiteX12" fmla="*/ 1303021 w 3118060"/>
              <a:gd name="connsiteY12" fmla="*/ 5407988 h 5407996"/>
              <a:gd name="connsiteX13" fmla="*/ 1580112 w 3118060"/>
              <a:gd name="connsiteY13" fmla="*/ 5167842 h 5407996"/>
              <a:gd name="connsiteX14" fmla="*/ 1820257 w 3118060"/>
              <a:gd name="connsiteY14" fmla="*/ 5195551 h 5407996"/>
              <a:gd name="connsiteX15" fmla="*/ 2143530 w 3118060"/>
              <a:gd name="connsiteY15" fmla="*/ 5306388 h 5407996"/>
              <a:gd name="connsiteX16" fmla="*/ 2282075 w 3118060"/>
              <a:gd name="connsiteY16" fmla="*/ 5084715 h 5407996"/>
              <a:gd name="connsiteX17" fmla="*/ 2780839 w 3118060"/>
              <a:gd name="connsiteY17" fmla="*/ 4696788 h 5407996"/>
              <a:gd name="connsiteX18" fmla="*/ 2974803 w 3118060"/>
              <a:gd name="connsiteY18" fmla="*/ 4105661 h 5407996"/>
              <a:gd name="connsiteX19" fmla="*/ 3104112 w 3118060"/>
              <a:gd name="connsiteY19" fmla="*/ 3653079 h 5407996"/>
              <a:gd name="connsiteX20" fmla="*/ 2633057 w 3118060"/>
              <a:gd name="connsiteY20" fmla="*/ 3237442 h 5407996"/>
              <a:gd name="connsiteX21" fmla="*/ 2633057 w 3118060"/>
              <a:gd name="connsiteY21" fmla="*/ 2821806 h 5407996"/>
              <a:gd name="connsiteX22" fmla="*/ 2623821 w 3118060"/>
              <a:gd name="connsiteY22" fmla="*/ 2461588 h 5407996"/>
              <a:gd name="connsiteX23" fmla="*/ 2494512 w 3118060"/>
              <a:gd name="connsiteY23" fmla="*/ 2184497 h 5407996"/>
              <a:gd name="connsiteX24" fmla="*/ 2522221 w 3118060"/>
              <a:gd name="connsiteY24" fmla="*/ 1981297 h 5407996"/>
              <a:gd name="connsiteX25" fmla="*/ 2993275 w 3118060"/>
              <a:gd name="connsiteY25" fmla="*/ 1020715 h 5407996"/>
              <a:gd name="connsiteX26" fmla="*/ 2614584 w 3118060"/>
              <a:gd name="connsiteY26" fmla="*/ 115551 h 5407996"/>
              <a:gd name="connsiteX27" fmla="*/ 2411384 w 3118060"/>
              <a:gd name="connsiteY27" fmla="*/ 23188 h 5407996"/>
              <a:gd name="connsiteX28" fmla="*/ 2282075 w 3118060"/>
              <a:gd name="connsiteY28" fmla="*/ 217151 h 5407996"/>
              <a:gd name="connsiteX29" fmla="*/ 2272839 w 3118060"/>
              <a:gd name="connsiteY29" fmla="*/ 485006 h 5407996"/>
              <a:gd name="connsiteX30" fmla="*/ 1884912 w 3118060"/>
              <a:gd name="connsiteY30" fmla="*/ 337224 h 5407996"/>
              <a:gd name="connsiteX31" fmla="*/ 1737130 w 3118060"/>
              <a:gd name="connsiteY31" fmla="*/ 198679 h 5407996"/>
              <a:gd name="connsiteX32" fmla="*/ 1515457 w 3118060"/>
              <a:gd name="connsiteY32" fmla="*/ 87842 h 5407996"/>
              <a:gd name="connsiteX33" fmla="*/ 1275312 w 3118060"/>
              <a:gd name="connsiteY33" fmla="*/ 87842 h 5407996"/>
              <a:gd name="connsiteX34" fmla="*/ 1210657 w 3118060"/>
              <a:gd name="connsiteY34" fmla="*/ 152497 h 5407996"/>
              <a:gd name="connsiteX35" fmla="*/ 1330730 w 3118060"/>
              <a:gd name="connsiteY35" fmla="*/ 318751 h 5407996"/>
              <a:gd name="connsiteX36" fmla="*/ 1275312 w 3118060"/>
              <a:gd name="connsiteY36" fmla="*/ 346461 h 54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8060" h="5407996">
                <a:moveTo>
                  <a:pt x="1275312" y="346461"/>
                </a:moveTo>
                <a:cubicBezTo>
                  <a:pt x="1089046" y="414194"/>
                  <a:pt x="353215" y="460375"/>
                  <a:pt x="213130" y="725151"/>
                </a:cubicBezTo>
                <a:cubicBezTo>
                  <a:pt x="73045" y="989927"/>
                  <a:pt x="470209" y="1562582"/>
                  <a:pt x="434803" y="1935115"/>
                </a:cubicBezTo>
                <a:cubicBezTo>
                  <a:pt x="399397" y="2307648"/>
                  <a:pt x="-19318" y="2655551"/>
                  <a:pt x="694" y="2960351"/>
                </a:cubicBezTo>
                <a:cubicBezTo>
                  <a:pt x="20706" y="3265151"/>
                  <a:pt x="484063" y="3563794"/>
                  <a:pt x="554875" y="3763915"/>
                </a:cubicBezTo>
                <a:cubicBezTo>
                  <a:pt x="625687" y="3964036"/>
                  <a:pt x="419408" y="4047164"/>
                  <a:pt x="425566" y="4161079"/>
                </a:cubicBezTo>
                <a:cubicBezTo>
                  <a:pt x="431724" y="4274994"/>
                  <a:pt x="607215" y="4364279"/>
                  <a:pt x="591821" y="4447406"/>
                </a:cubicBezTo>
                <a:cubicBezTo>
                  <a:pt x="576427" y="4530533"/>
                  <a:pt x="417870" y="4555163"/>
                  <a:pt x="333203" y="4659842"/>
                </a:cubicBezTo>
                <a:cubicBezTo>
                  <a:pt x="248536" y="4764521"/>
                  <a:pt x="80742" y="4963103"/>
                  <a:pt x="83821" y="5075479"/>
                </a:cubicBezTo>
                <a:cubicBezTo>
                  <a:pt x="86900" y="5187855"/>
                  <a:pt x="260851" y="5292533"/>
                  <a:pt x="351675" y="5334097"/>
                </a:cubicBezTo>
                <a:cubicBezTo>
                  <a:pt x="442499" y="5375661"/>
                  <a:pt x="559493" y="5351031"/>
                  <a:pt x="628766" y="5324861"/>
                </a:cubicBezTo>
                <a:cubicBezTo>
                  <a:pt x="698039" y="5298691"/>
                  <a:pt x="654936" y="5163225"/>
                  <a:pt x="767312" y="5177079"/>
                </a:cubicBezTo>
                <a:cubicBezTo>
                  <a:pt x="879688" y="5190933"/>
                  <a:pt x="1167554" y="5409528"/>
                  <a:pt x="1303021" y="5407988"/>
                </a:cubicBezTo>
                <a:cubicBezTo>
                  <a:pt x="1438488" y="5406449"/>
                  <a:pt x="1493906" y="5203248"/>
                  <a:pt x="1580112" y="5167842"/>
                </a:cubicBezTo>
                <a:cubicBezTo>
                  <a:pt x="1666318" y="5132436"/>
                  <a:pt x="1726354" y="5172460"/>
                  <a:pt x="1820257" y="5195551"/>
                </a:cubicBezTo>
                <a:cubicBezTo>
                  <a:pt x="1914160" y="5218642"/>
                  <a:pt x="2066560" y="5324861"/>
                  <a:pt x="2143530" y="5306388"/>
                </a:cubicBezTo>
                <a:cubicBezTo>
                  <a:pt x="2220500" y="5287915"/>
                  <a:pt x="2175857" y="5186315"/>
                  <a:pt x="2282075" y="5084715"/>
                </a:cubicBezTo>
                <a:cubicBezTo>
                  <a:pt x="2388293" y="4983115"/>
                  <a:pt x="2665384" y="4859964"/>
                  <a:pt x="2780839" y="4696788"/>
                </a:cubicBezTo>
                <a:cubicBezTo>
                  <a:pt x="2896294" y="4533612"/>
                  <a:pt x="2920924" y="4279612"/>
                  <a:pt x="2974803" y="4105661"/>
                </a:cubicBezTo>
                <a:cubicBezTo>
                  <a:pt x="3028682" y="3931710"/>
                  <a:pt x="3161070" y="3797782"/>
                  <a:pt x="3104112" y="3653079"/>
                </a:cubicBezTo>
                <a:cubicBezTo>
                  <a:pt x="3047154" y="3508376"/>
                  <a:pt x="2711566" y="3375987"/>
                  <a:pt x="2633057" y="3237442"/>
                </a:cubicBezTo>
                <a:cubicBezTo>
                  <a:pt x="2554548" y="3098897"/>
                  <a:pt x="2634596" y="2951115"/>
                  <a:pt x="2633057" y="2821806"/>
                </a:cubicBezTo>
                <a:cubicBezTo>
                  <a:pt x="2631518" y="2692497"/>
                  <a:pt x="2646912" y="2567806"/>
                  <a:pt x="2623821" y="2461588"/>
                </a:cubicBezTo>
                <a:cubicBezTo>
                  <a:pt x="2600730" y="2355370"/>
                  <a:pt x="2511445" y="2264545"/>
                  <a:pt x="2494512" y="2184497"/>
                </a:cubicBezTo>
                <a:cubicBezTo>
                  <a:pt x="2477579" y="2104449"/>
                  <a:pt x="2439094" y="2175261"/>
                  <a:pt x="2522221" y="1981297"/>
                </a:cubicBezTo>
                <a:cubicBezTo>
                  <a:pt x="2605348" y="1787333"/>
                  <a:pt x="2977881" y="1331673"/>
                  <a:pt x="2993275" y="1020715"/>
                </a:cubicBezTo>
                <a:cubicBezTo>
                  <a:pt x="3008669" y="709757"/>
                  <a:pt x="2711566" y="281805"/>
                  <a:pt x="2614584" y="115551"/>
                </a:cubicBezTo>
                <a:cubicBezTo>
                  <a:pt x="2517602" y="-50703"/>
                  <a:pt x="2466802" y="6255"/>
                  <a:pt x="2411384" y="23188"/>
                </a:cubicBezTo>
                <a:cubicBezTo>
                  <a:pt x="2355966" y="40121"/>
                  <a:pt x="2305166" y="140181"/>
                  <a:pt x="2282075" y="217151"/>
                </a:cubicBezTo>
                <a:cubicBezTo>
                  <a:pt x="2258984" y="294121"/>
                  <a:pt x="2339033" y="464994"/>
                  <a:pt x="2272839" y="485006"/>
                </a:cubicBezTo>
                <a:cubicBezTo>
                  <a:pt x="2206645" y="505018"/>
                  <a:pt x="1974197" y="384945"/>
                  <a:pt x="1884912" y="337224"/>
                </a:cubicBezTo>
                <a:cubicBezTo>
                  <a:pt x="1795627" y="289503"/>
                  <a:pt x="1798706" y="240243"/>
                  <a:pt x="1737130" y="198679"/>
                </a:cubicBezTo>
                <a:cubicBezTo>
                  <a:pt x="1675554" y="157115"/>
                  <a:pt x="1592427" y="106315"/>
                  <a:pt x="1515457" y="87842"/>
                </a:cubicBezTo>
                <a:cubicBezTo>
                  <a:pt x="1438487" y="69369"/>
                  <a:pt x="1326112" y="77066"/>
                  <a:pt x="1275312" y="87842"/>
                </a:cubicBezTo>
                <a:cubicBezTo>
                  <a:pt x="1224512" y="98618"/>
                  <a:pt x="1201421" y="114012"/>
                  <a:pt x="1210657" y="152497"/>
                </a:cubicBezTo>
                <a:cubicBezTo>
                  <a:pt x="1219893" y="190982"/>
                  <a:pt x="1313797" y="284884"/>
                  <a:pt x="1330730" y="318751"/>
                </a:cubicBezTo>
                <a:cubicBezTo>
                  <a:pt x="1347663" y="352618"/>
                  <a:pt x="1461578" y="278728"/>
                  <a:pt x="1275312" y="346461"/>
                </a:cubicBezTo>
                <a:close/>
              </a:path>
            </a:pathLst>
          </a:custGeom>
          <a:solidFill>
            <a:srgbClr val="EAF2F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765">
              <a:solidFill>
                <a:prstClr val="white"/>
              </a:solidFill>
            </a:endParaRPr>
          </a:p>
        </p:txBody>
      </p:sp>
      <p:sp>
        <p:nvSpPr>
          <p:cNvPr id="98" name="Rectangle 97"/>
          <p:cNvSpPr/>
          <p:nvPr/>
        </p:nvSpPr>
        <p:spPr>
          <a:xfrm>
            <a:off x="3478576" y="2419308"/>
            <a:ext cx="915787" cy="407245"/>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ETL Tool</a:t>
            </a:r>
          </a:p>
          <a:p>
            <a:pPr algn="ctr" defTabSz="932418">
              <a:defRPr/>
            </a:pPr>
            <a:r>
              <a:rPr lang="en-US" sz="816" kern="0" dirty="0" smtClean="0">
                <a:solidFill>
                  <a:prstClr val="black">
                    <a:lumMod val="50000"/>
                    <a:lumOff val="50000"/>
                  </a:prstClr>
                </a:solidFill>
                <a:latin typeface="Calibri" panose="020F0502020204030204"/>
              </a:rPr>
              <a:t>(SSIS, </a:t>
            </a:r>
            <a:r>
              <a:rPr lang="en-US" sz="816" kern="0" dirty="0" err="1" smtClean="0">
                <a:solidFill>
                  <a:prstClr val="black">
                    <a:lumMod val="50000"/>
                    <a:lumOff val="50000"/>
                  </a:prstClr>
                </a:solidFill>
                <a:latin typeface="Calibri" panose="020F0502020204030204"/>
              </a:rPr>
              <a:t>etc</a:t>
            </a:r>
            <a:r>
              <a:rPr lang="en-US" sz="816" kern="0" dirty="0" smtClean="0">
                <a:solidFill>
                  <a:prstClr val="black">
                    <a:lumMod val="50000"/>
                    <a:lumOff val="50000"/>
                  </a:prstClr>
                </a:solidFill>
                <a:latin typeface="Calibri" panose="020F0502020204030204"/>
              </a:rPr>
              <a:t>)</a:t>
            </a:r>
          </a:p>
        </p:txBody>
      </p:sp>
      <p:sp>
        <p:nvSpPr>
          <p:cNvPr id="99" name="U-Turn Arrow 98"/>
          <p:cNvSpPr/>
          <p:nvPr/>
        </p:nvSpPr>
        <p:spPr>
          <a:xfrm>
            <a:off x="3784887" y="2045290"/>
            <a:ext cx="341236" cy="374014"/>
          </a:xfrm>
          <a:prstGeom prst="uturnArrow">
            <a:avLst>
              <a:gd name="adj1" fmla="val 14927"/>
              <a:gd name="adj2" fmla="val 25000"/>
              <a:gd name="adj3" fmla="val 25944"/>
              <a:gd name="adj4" fmla="val 69300"/>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32418">
              <a:defRPr/>
            </a:pPr>
            <a:endParaRPr lang="en-US" sz="1836" kern="0" dirty="0" smtClean="0">
              <a:solidFill>
                <a:prstClr val="black"/>
              </a:solidFill>
              <a:latin typeface="Calibri" panose="020F0502020204030204"/>
            </a:endParaRPr>
          </a:p>
        </p:txBody>
      </p:sp>
      <p:sp>
        <p:nvSpPr>
          <p:cNvPr id="100" name="Rectangle 99"/>
          <p:cNvSpPr/>
          <p:nvPr/>
        </p:nvSpPr>
        <p:spPr>
          <a:xfrm>
            <a:off x="5982874" y="2188159"/>
            <a:ext cx="1527152" cy="780448"/>
          </a:xfrm>
          <a:prstGeom prst="rect">
            <a:avLst/>
          </a:prstGeom>
          <a:noFill/>
          <a:ln w="12700" cap="flat" cmpd="sng" algn="ctr">
            <a:noFill/>
            <a:prstDash val="solid"/>
            <a:miter lim="800000"/>
          </a:ln>
          <a:effectLst/>
        </p:spPr>
        <p:txBody>
          <a:bodyPr rtlCol="0" anchor="ctr"/>
          <a:lstStyle/>
          <a:p>
            <a:pPr algn="ctr" defTabSz="932418">
              <a:defRPr/>
            </a:pPr>
            <a:r>
              <a:rPr lang="en-US" sz="1836" b="1" kern="0" dirty="0" smtClean="0">
                <a:solidFill>
                  <a:prstClr val="black">
                    <a:lumMod val="50000"/>
                    <a:lumOff val="50000"/>
                  </a:prstClr>
                </a:solidFill>
                <a:latin typeface="Calibri" panose="020F0502020204030204"/>
              </a:rPr>
              <a:t>EDW</a:t>
            </a:r>
          </a:p>
          <a:p>
            <a:pPr algn="ctr" defTabSz="932418">
              <a:defRPr/>
            </a:pPr>
            <a:r>
              <a:rPr lang="en-US" sz="1020" kern="0" dirty="0" smtClean="0">
                <a:solidFill>
                  <a:prstClr val="black">
                    <a:lumMod val="50000"/>
                    <a:lumOff val="50000"/>
                  </a:prstClr>
                </a:solidFill>
                <a:latin typeface="Calibri" panose="020F0502020204030204"/>
              </a:rPr>
              <a:t>(SQL </a:t>
            </a:r>
            <a:r>
              <a:rPr lang="en-US" sz="1020" kern="0" dirty="0" err="1" smtClean="0">
                <a:solidFill>
                  <a:prstClr val="black">
                    <a:lumMod val="50000"/>
                    <a:lumOff val="50000"/>
                  </a:prstClr>
                </a:solidFill>
                <a:latin typeface="Calibri" panose="020F0502020204030204"/>
              </a:rPr>
              <a:t>Svr</a:t>
            </a:r>
            <a:r>
              <a:rPr lang="en-US" sz="1020" kern="0" dirty="0" smtClean="0">
                <a:solidFill>
                  <a:prstClr val="black">
                    <a:lumMod val="50000"/>
                    <a:lumOff val="50000"/>
                  </a:prstClr>
                </a:solidFill>
                <a:latin typeface="Calibri" panose="020F0502020204030204"/>
              </a:rPr>
              <a:t>, Teradata, </a:t>
            </a:r>
            <a:r>
              <a:rPr lang="en-US" sz="1020" kern="0" dirty="0" err="1" smtClean="0">
                <a:solidFill>
                  <a:prstClr val="black">
                    <a:lumMod val="50000"/>
                    <a:lumOff val="50000"/>
                  </a:prstClr>
                </a:solidFill>
                <a:latin typeface="Calibri" panose="020F0502020204030204"/>
              </a:rPr>
              <a:t>etc</a:t>
            </a:r>
            <a:r>
              <a:rPr lang="en-US" sz="1020" kern="0" dirty="0" smtClean="0">
                <a:solidFill>
                  <a:prstClr val="black">
                    <a:lumMod val="50000"/>
                    <a:lumOff val="50000"/>
                  </a:prstClr>
                </a:solidFill>
                <a:latin typeface="Calibri" panose="020F0502020204030204"/>
              </a:rPr>
              <a:t>)</a:t>
            </a:r>
          </a:p>
        </p:txBody>
      </p:sp>
      <p:cxnSp>
        <p:nvCxnSpPr>
          <p:cNvPr id="101" name="Straight Arrow Connector 100"/>
          <p:cNvCxnSpPr/>
          <p:nvPr/>
        </p:nvCxnSpPr>
        <p:spPr>
          <a:xfrm flipV="1">
            <a:off x="2227499" y="2792470"/>
            <a:ext cx="1251077" cy="6162"/>
          </a:xfrm>
          <a:prstGeom prst="straightConnector1">
            <a:avLst/>
          </a:prstGeom>
          <a:noFill/>
          <a:ln w="41275" cap="flat" cmpd="sng" algn="ctr">
            <a:solidFill>
              <a:sysClr val="window" lastClr="FFFFFF">
                <a:lumMod val="65000"/>
              </a:sysClr>
            </a:solidFill>
            <a:prstDash val="solid"/>
            <a:miter lim="800000"/>
            <a:tailEnd type="triangle"/>
          </a:ln>
          <a:effectLst/>
        </p:spPr>
      </p:cxnSp>
      <p:cxnSp>
        <p:nvCxnSpPr>
          <p:cNvPr id="102" name="Straight Arrow Connector 101"/>
          <p:cNvCxnSpPr/>
          <p:nvPr/>
        </p:nvCxnSpPr>
        <p:spPr>
          <a:xfrm>
            <a:off x="4414274" y="2795545"/>
            <a:ext cx="982132" cy="6176"/>
          </a:xfrm>
          <a:prstGeom prst="straightConnector1">
            <a:avLst/>
          </a:prstGeom>
          <a:noFill/>
          <a:ln w="41275" cap="flat" cmpd="sng" algn="ctr">
            <a:solidFill>
              <a:sysClr val="window" lastClr="FFFFFF">
                <a:lumMod val="65000"/>
              </a:sysClr>
            </a:solidFill>
            <a:prstDash val="solid"/>
            <a:miter lim="800000"/>
            <a:tailEnd type="triangle"/>
          </a:ln>
          <a:effectLst/>
        </p:spPr>
      </p:cxnSp>
      <p:sp>
        <p:nvSpPr>
          <p:cNvPr id="103" name="TextBox 102"/>
          <p:cNvSpPr txBox="1"/>
          <p:nvPr/>
        </p:nvSpPr>
        <p:spPr>
          <a:xfrm>
            <a:off x="2603470" y="1802243"/>
            <a:ext cx="720568" cy="312073"/>
          </a:xfrm>
          <a:prstGeom prst="rect">
            <a:avLst/>
          </a:prstGeom>
          <a:noFill/>
        </p:spPr>
        <p:txBody>
          <a:bodyPr wrap="square" rtlCol="0">
            <a:spAutoFit/>
          </a:bodyPr>
          <a:lstStyle/>
          <a:p>
            <a:pPr defTabSz="932418"/>
            <a:r>
              <a:rPr lang="en-US" sz="1428" b="1" dirty="0">
                <a:solidFill>
                  <a:srgbClr val="0070C0"/>
                </a:solidFill>
                <a:latin typeface="Calibri" panose="020F0502020204030204"/>
              </a:rPr>
              <a:t>Extract</a:t>
            </a:r>
          </a:p>
        </p:txBody>
      </p:sp>
      <p:sp>
        <p:nvSpPr>
          <p:cNvPr id="104" name="TextBox 103"/>
          <p:cNvSpPr txBox="1"/>
          <p:nvPr/>
        </p:nvSpPr>
        <p:spPr>
          <a:xfrm>
            <a:off x="2519752" y="2578862"/>
            <a:ext cx="962217" cy="254226"/>
          </a:xfrm>
          <a:prstGeom prst="rect">
            <a:avLst/>
          </a:prstGeom>
          <a:noFill/>
        </p:spPr>
        <p:txBody>
          <a:bodyPr wrap="square" rtlCol="0">
            <a:spAutoFit/>
          </a:bodyPr>
          <a:lstStyle/>
          <a:p>
            <a:pPr defTabSz="932418"/>
            <a:r>
              <a:rPr lang="en-US" sz="1020" dirty="0">
                <a:solidFill>
                  <a:prstClr val="black"/>
                </a:solidFill>
                <a:latin typeface="Calibri" panose="020F0502020204030204"/>
              </a:rPr>
              <a:t>Original Data</a:t>
            </a:r>
          </a:p>
        </p:txBody>
      </p:sp>
      <p:sp>
        <p:nvSpPr>
          <p:cNvPr id="105" name="TextBox 104"/>
          <p:cNvSpPr txBox="1"/>
          <p:nvPr/>
        </p:nvSpPr>
        <p:spPr>
          <a:xfrm>
            <a:off x="4581907" y="1802243"/>
            <a:ext cx="720568" cy="318241"/>
          </a:xfrm>
          <a:prstGeom prst="rect">
            <a:avLst/>
          </a:prstGeom>
          <a:noFill/>
        </p:spPr>
        <p:txBody>
          <a:bodyPr wrap="square" rtlCol="0">
            <a:spAutoFit/>
          </a:bodyPr>
          <a:lstStyle/>
          <a:p>
            <a:pPr defTabSz="932418"/>
            <a:r>
              <a:rPr lang="en-US" sz="1428" b="1" dirty="0">
                <a:solidFill>
                  <a:srgbClr val="0070C0"/>
                </a:solidFill>
                <a:latin typeface="Calibri" panose="020F0502020204030204"/>
              </a:rPr>
              <a:t>Load</a:t>
            </a:r>
          </a:p>
        </p:txBody>
      </p:sp>
      <p:sp>
        <p:nvSpPr>
          <p:cNvPr id="106" name="TextBox 105"/>
          <p:cNvSpPr txBox="1"/>
          <p:nvPr/>
        </p:nvSpPr>
        <p:spPr>
          <a:xfrm>
            <a:off x="4359299" y="2432448"/>
            <a:ext cx="884401" cy="414295"/>
          </a:xfrm>
          <a:prstGeom prst="rect">
            <a:avLst/>
          </a:prstGeom>
          <a:noFill/>
        </p:spPr>
        <p:txBody>
          <a:bodyPr wrap="square" rtlCol="0">
            <a:spAutoFit/>
          </a:bodyPr>
          <a:lstStyle/>
          <a:p>
            <a:pPr defTabSz="932418"/>
            <a:r>
              <a:rPr lang="en-US" sz="1020" dirty="0">
                <a:solidFill>
                  <a:prstClr val="black"/>
                </a:solidFill>
                <a:latin typeface="Calibri" panose="020F0502020204030204"/>
              </a:rPr>
              <a:t>Transformed Data</a:t>
            </a:r>
          </a:p>
        </p:txBody>
      </p:sp>
      <p:sp>
        <p:nvSpPr>
          <p:cNvPr id="107" name="TextBox 106"/>
          <p:cNvSpPr txBox="1"/>
          <p:nvPr/>
        </p:nvSpPr>
        <p:spPr>
          <a:xfrm>
            <a:off x="3532532" y="1802244"/>
            <a:ext cx="960022" cy="312073"/>
          </a:xfrm>
          <a:prstGeom prst="rect">
            <a:avLst/>
          </a:prstGeom>
          <a:noFill/>
        </p:spPr>
        <p:txBody>
          <a:bodyPr wrap="square" rtlCol="0">
            <a:spAutoFit/>
          </a:bodyPr>
          <a:lstStyle/>
          <a:p>
            <a:pPr defTabSz="932418"/>
            <a:r>
              <a:rPr lang="en-US" sz="1428" b="1" dirty="0">
                <a:solidFill>
                  <a:srgbClr val="0070C0"/>
                </a:solidFill>
                <a:latin typeface="Calibri" panose="020F0502020204030204"/>
              </a:rPr>
              <a:t>Transform</a:t>
            </a:r>
          </a:p>
        </p:txBody>
      </p:sp>
      <p:sp>
        <p:nvSpPr>
          <p:cNvPr id="108" name="TextBox 107"/>
          <p:cNvSpPr txBox="1"/>
          <p:nvPr/>
        </p:nvSpPr>
        <p:spPr>
          <a:xfrm>
            <a:off x="1475610" y="2349794"/>
            <a:ext cx="315002" cy="129682"/>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OLTP</a:t>
            </a:r>
          </a:p>
        </p:txBody>
      </p:sp>
      <p:sp>
        <p:nvSpPr>
          <p:cNvPr id="109" name="Freeform 108"/>
          <p:cNvSpPr/>
          <p:nvPr/>
        </p:nvSpPr>
        <p:spPr>
          <a:xfrm>
            <a:off x="1514548" y="2104297"/>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0" name="Oval 109"/>
          <p:cNvSpPr/>
          <p:nvPr/>
        </p:nvSpPr>
        <p:spPr>
          <a:xfrm>
            <a:off x="1529532" y="2113876"/>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1" name="TextBox 110"/>
          <p:cNvSpPr txBox="1"/>
          <p:nvPr/>
        </p:nvSpPr>
        <p:spPr>
          <a:xfrm>
            <a:off x="1510785" y="2773014"/>
            <a:ext cx="230489" cy="129682"/>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ERP</a:t>
            </a:r>
          </a:p>
        </p:txBody>
      </p:sp>
      <p:sp>
        <p:nvSpPr>
          <p:cNvPr id="112" name="Freeform 111"/>
          <p:cNvSpPr/>
          <p:nvPr/>
        </p:nvSpPr>
        <p:spPr>
          <a:xfrm>
            <a:off x="1514548" y="2527516"/>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3" name="Oval 112"/>
          <p:cNvSpPr/>
          <p:nvPr/>
        </p:nvSpPr>
        <p:spPr>
          <a:xfrm>
            <a:off x="1529532" y="2537096"/>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4" name="TextBox 113"/>
          <p:cNvSpPr txBox="1"/>
          <p:nvPr/>
        </p:nvSpPr>
        <p:spPr>
          <a:xfrm>
            <a:off x="1865516" y="2766313"/>
            <a:ext cx="235589" cy="92457"/>
          </a:xfrm>
          <a:prstGeom prst="rect">
            <a:avLst/>
          </a:prstGeom>
          <a:noFill/>
        </p:spPr>
        <p:txBody>
          <a:bodyPr wrap="square" lIns="0" tIns="0" rIns="0" bIns="0" rtlCol="0">
            <a:no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LOB</a:t>
            </a:r>
          </a:p>
        </p:txBody>
      </p:sp>
      <p:sp>
        <p:nvSpPr>
          <p:cNvPr id="115" name="Freeform 114"/>
          <p:cNvSpPr/>
          <p:nvPr/>
        </p:nvSpPr>
        <p:spPr>
          <a:xfrm>
            <a:off x="1860990" y="2520817"/>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116" name="Oval 115"/>
          <p:cNvSpPr/>
          <p:nvPr/>
        </p:nvSpPr>
        <p:spPr>
          <a:xfrm>
            <a:off x="1875974" y="2530395"/>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cxnSp>
        <p:nvCxnSpPr>
          <p:cNvPr id="117" name="Straight Arrow Connector 116"/>
          <p:cNvCxnSpPr/>
          <p:nvPr/>
        </p:nvCxnSpPr>
        <p:spPr>
          <a:xfrm>
            <a:off x="8251390" y="2789994"/>
            <a:ext cx="1233067" cy="0"/>
          </a:xfrm>
          <a:prstGeom prst="straightConnector1">
            <a:avLst/>
          </a:prstGeom>
          <a:noFill/>
          <a:ln w="41275" cap="flat" cmpd="sng" algn="ctr">
            <a:solidFill>
              <a:sysClr val="window" lastClr="FFFFFF">
                <a:lumMod val="65000"/>
              </a:sysClr>
            </a:solidFill>
            <a:prstDash val="solid"/>
            <a:miter lim="800000"/>
            <a:tailEnd type="triangle"/>
          </a:ln>
          <a:effectLst/>
        </p:spPr>
      </p:cxnSp>
      <p:pic>
        <p:nvPicPr>
          <p:cNvPr id="119" name="Picture 118"/>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851318" y="2041960"/>
            <a:ext cx="286943" cy="174758"/>
          </a:xfrm>
          <a:prstGeom prst="rect">
            <a:avLst/>
          </a:prstGeom>
          <a:ln w="6350">
            <a:solidFill>
              <a:sysClr val="windowText" lastClr="000000">
                <a:lumMod val="50000"/>
                <a:lumOff val="50000"/>
              </a:sysClr>
            </a:solidFill>
          </a:ln>
        </p:spPr>
      </p:pic>
      <p:pic>
        <p:nvPicPr>
          <p:cNvPr id="120" name="Picture 119"/>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71025" y="2240098"/>
            <a:ext cx="286943" cy="174758"/>
          </a:xfrm>
          <a:prstGeom prst="rect">
            <a:avLst/>
          </a:prstGeom>
          <a:ln w="6350">
            <a:solidFill>
              <a:sysClr val="windowText" lastClr="000000">
                <a:lumMod val="50000"/>
                <a:lumOff val="50000"/>
              </a:sysClr>
            </a:solidFill>
          </a:ln>
        </p:spPr>
      </p:pic>
      <p:pic>
        <p:nvPicPr>
          <p:cNvPr id="121" name="Picture 120"/>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67571" y="2449718"/>
            <a:ext cx="286943" cy="174758"/>
          </a:xfrm>
          <a:prstGeom prst="rect">
            <a:avLst/>
          </a:prstGeom>
          <a:ln w="6350">
            <a:solidFill>
              <a:sysClr val="windowText" lastClr="000000">
                <a:lumMod val="50000"/>
                <a:lumOff val="50000"/>
              </a:sysClr>
            </a:solidFill>
          </a:ln>
        </p:spPr>
      </p:pic>
      <p:pic>
        <p:nvPicPr>
          <p:cNvPr id="122" name="Picture 12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508702" y="2041961"/>
            <a:ext cx="286943" cy="174758"/>
          </a:xfrm>
          <a:prstGeom prst="rect">
            <a:avLst/>
          </a:prstGeom>
          <a:ln w="6350">
            <a:solidFill>
              <a:sysClr val="windowText" lastClr="000000">
                <a:lumMod val="50000"/>
                <a:lumOff val="50000"/>
              </a:sysClr>
            </a:solidFill>
          </a:ln>
        </p:spPr>
      </p:pic>
      <p:pic>
        <p:nvPicPr>
          <p:cNvPr id="123" name="Picture 122"/>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71025" y="2038143"/>
            <a:ext cx="286943" cy="174758"/>
          </a:xfrm>
          <a:prstGeom prst="rect">
            <a:avLst/>
          </a:prstGeom>
          <a:ln w="6350">
            <a:solidFill>
              <a:sysClr val="windowText" lastClr="000000">
                <a:lumMod val="50000"/>
                <a:lumOff val="50000"/>
              </a:sysClr>
            </a:solidFill>
          </a:ln>
        </p:spPr>
      </p:pic>
      <p:pic>
        <p:nvPicPr>
          <p:cNvPr id="124" name="Picture 12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838113" y="1826145"/>
            <a:ext cx="286943" cy="174758"/>
          </a:xfrm>
          <a:prstGeom prst="rect">
            <a:avLst/>
          </a:prstGeom>
          <a:ln w="6350">
            <a:solidFill>
              <a:sysClr val="windowText" lastClr="000000">
                <a:lumMod val="50000"/>
                <a:lumOff val="50000"/>
              </a:sysClr>
            </a:solidFill>
          </a:ln>
        </p:spPr>
      </p:pic>
      <p:pic>
        <p:nvPicPr>
          <p:cNvPr id="125" name="Picture 124"/>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508654" y="1823021"/>
            <a:ext cx="286943" cy="174758"/>
          </a:xfrm>
          <a:prstGeom prst="rect">
            <a:avLst/>
          </a:prstGeom>
          <a:ln w="6350">
            <a:solidFill>
              <a:sysClr val="windowText" lastClr="000000">
                <a:lumMod val="50000"/>
                <a:lumOff val="50000"/>
              </a:sysClr>
            </a:solidFill>
          </a:ln>
        </p:spPr>
      </p:pic>
      <p:pic>
        <p:nvPicPr>
          <p:cNvPr id="126" name="Picture 125"/>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685869" y="2400031"/>
            <a:ext cx="286943" cy="223709"/>
          </a:xfrm>
          <a:prstGeom prst="rect">
            <a:avLst/>
          </a:prstGeom>
          <a:ln w="6350">
            <a:solidFill>
              <a:sysClr val="windowText" lastClr="000000">
                <a:lumMod val="50000"/>
                <a:lumOff val="50000"/>
              </a:sysClr>
            </a:solidFill>
          </a:ln>
        </p:spPr>
      </p:pic>
      <p:pic>
        <p:nvPicPr>
          <p:cNvPr id="127" name="Picture 126"/>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033394" y="2111299"/>
            <a:ext cx="286943" cy="223709"/>
          </a:xfrm>
          <a:prstGeom prst="rect">
            <a:avLst/>
          </a:prstGeom>
          <a:ln w="6350">
            <a:solidFill>
              <a:sysClr val="windowText" lastClr="000000">
                <a:lumMod val="50000"/>
                <a:lumOff val="50000"/>
              </a:sysClr>
            </a:solidFill>
          </a:ln>
        </p:spPr>
      </p:pic>
      <p:pic>
        <p:nvPicPr>
          <p:cNvPr id="128" name="Picture 127"/>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685869" y="2111789"/>
            <a:ext cx="286943" cy="223709"/>
          </a:xfrm>
          <a:prstGeom prst="rect">
            <a:avLst/>
          </a:prstGeom>
          <a:ln w="6350">
            <a:solidFill>
              <a:sysClr val="windowText" lastClr="000000">
                <a:lumMod val="50000"/>
                <a:lumOff val="50000"/>
              </a:sysClr>
            </a:solidFill>
          </a:ln>
        </p:spPr>
      </p:pic>
      <p:pic>
        <p:nvPicPr>
          <p:cNvPr id="129" name="Picture 128"/>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685869" y="1823510"/>
            <a:ext cx="286943" cy="223709"/>
          </a:xfrm>
          <a:prstGeom prst="rect">
            <a:avLst/>
          </a:prstGeom>
          <a:ln w="6350">
            <a:solidFill>
              <a:sysClr val="windowText" lastClr="000000">
                <a:lumMod val="50000"/>
                <a:lumOff val="50000"/>
              </a:sysClr>
            </a:solidFill>
          </a:ln>
        </p:spPr>
      </p:pic>
      <p:pic>
        <p:nvPicPr>
          <p:cNvPr id="130" name="Picture 129"/>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033394" y="1823021"/>
            <a:ext cx="286943" cy="223709"/>
          </a:xfrm>
          <a:prstGeom prst="rect">
            <a:avLst/>
          </a:prstGeom>
          <a:ln w="6350">
            <a:solidFill>
              <a:sysClr val="windowText" lastClr="000000">
                <a:lumMod val="50000"/>
                <a:lumOff val="50000"/>
              </a:sysClr>
            </a:solidFill>
          </a:ln>
        </p:spPr>
      </p:pic>
      <p:pic>
        <p:nvPicPr>
          <p:cNvPr id="131" name="Picture 130"/>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033394" y="2402261"/>
            <a:ext cx="286943" cy="210700"/>
          </a:xfrm>
          <a:prstGeom prst="rect">
            <a:avLst/>
          </a:prstGeom>
          <a:ln w="6350">
            <a:solidFill>
              <a:sysClr val="windowText" lastClr="000000">
                <a:lumMod val="50000"/>
                <a:lumOff val="50000"/>
              </a:sysClr>
            </a:solidFill>
          </a:ln>
        </p:spPr>
      </p:pic>
      <p:pic>
        <p:nvPicPr>
          <p:cNvPr id="132" name="Picture 13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67571" y="1826144"/>
            <a:ext cx="286943" cy="174758"/>
          </a:xfrm>
          <a:prstGeom prst="rect">
            <a:avLst/>
          </a:prstGeom>
          <a:ln w="6350">
            <a:solidFill>
              <a:sysClr val="windowText" lastClr="000000">
                <a:lumMod val="50000"/>
                <a:lumOff val="50000"/>
              </a:sysClr>
            </a:solidFill>
          </a:ln>
        </p:spPr>
      </p:pic>
      <p:sp>
        <p:nvSpPr>
          <p:cNvPr id="136" name="TextBox 135"/>
          <p:cNvSpPr txBox="1"/>
          <p:nvPr/>
        </p:nvSpPr>
        <p:spPr>
          <a:xfrm>
            <a:off x="1849045" y="2353803"/>
            <a:ext cx="235589" cy="92457"/>
          </a:xfrm>
          <a:prstGeom prst="rect">
            <a:avLst/>
          </a:prstGeom>
          <a:noFill/>
        </p:spPr>
        <p:txBody>
          <a:bodyPr wrap="square" lIns="0" tIns="0" rIns="0" bIns="0" rtlCol="0">
            <a:noAutofit/>
          </a:bodyPr>
          <a:lstStyle/>
          <a:p>
            <a:pPr defTabSz="932330">
              <a:lnSpc>
                <a:spcPct val="90000"/>
              </a:lnSpc>
            </a:pPr>
            <a:r>
              <a:rPr lang="en-US" sz="918" dirty="0">
                <a:ln>
                  <a:solidFill>
                    <a:srgbClr val="FFFFFF">
                      <a:alpha val="0"/>
                    </a:srgbClr>
                  </a:solidFill>
                </a:ln>
                <a:solidFill>
                  <a:prstClr val="black">
                    <a:lumMod val="50000"/>
                    <a:lumOff val="50000"/>
                  </a:prstClr>
                </a:solidFill>
                <a:latin typeface="Calibri" panose="020F0502020204030204"/>
              </a:rPr>
              <a:t>…</a:t>
            </a:r>
          </a:p>
        </p:txBody>
      </p:sp>
      <p:sp>
        <p:nvSpPr>
          <p:cNvPr id="137" name="Oval 136"/>
          <p:cNvSpPr/>
          <p:nvPr/>
        </p:nvSpPr>
        <p:spPr>
          <a:xfrm>
            <a:off x="1859503" y="2117886"/>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pic>
        <p:nvPicPr>
          <p:cNvPr id="138"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7642" y="2115160"/>
            <a:ext cx="244026" cy="24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Connector 138"/>
          <p:cNvCxnSpPr/>
          <p:nvPr/>
        </p:nvCxnSpPr>
        <p:spPr>
          <a:xfrm>
            <a:off x="2198784" y="2284210"/>
            <a:ext cx="386267" cy="520785"/>
          </a:xfrm>
          <a:prstGeom prst="line">
            <a:avLst/>
          </a:prstGeom>
          <a:noFill/>
          <a:ln w="41275" cap="flat" cmpd="sng" algn="ctr">
            <a:solidFill>
              <a:sysClr val="window" lastClr="FFFFFF">
                <a:lumMod val="65000"/>
              </a:sysClr>
            </a:solidFill>
            <a:prstDash val="solid"/>
            <a:miter lim="800000"/>
            <a:tailEnd type="none"/>
          </a:ln>
          <a:effectLst/>
        </p:spPr>
      </p:cxnSp>
      <p:cxnSp>
        <p:nvCxnSpPr>
          <p:cNvPr id="140" name="Straight Connector 139"/>
          <p:cNvCxnSpPr/>
          <p:nvPr/>
        </p:nvCxnSpPr>
        <p:spPr>
          <a:xfrm>
            <a:off x="2236573" y="2558516"/>
            <a:ext cx="334093" cy="231479"/>
          </a:xfrm>
          <a:prstGeom prst="line">
            <a:avLst/>
          </a:prstGeom>
          <a:noFill/>
          <a:ln w="41275" cap="flat" cmpd="sng" algn="ctr">
            <a:solidFill>
              <a:sysClr val="window" lastClr="FFFFFF">
                <a:lumMod val="65000"/>
              </a:sysClr>
            </a:solidFill>
            <a:prstDash val="solid"/>
            <a:miter lim="800000"/>
            <a:tailEnd type="none"/>
          </a:ln>
          <a:effectLst/>
        </p:spPr>
      </p:cxnSp>
      <p:cxnSp>
        <p:nvCxnSpPr>
          <p:cNvPr id="191" name="Straight Arrow Connector 190"/>
          <p:cNvCxnSpPr/>
          <p:nvPr/>
        </p:nvCxnSpPr>
        <p:spPr>
          <a:xfrm>
            <a:off x="8318963" y="4020849"/>
            <a:ext cx="1233067" cy="0"/>
          </a:xfrm>
          <a:prstGeom prst="straightConnector1">
            <a:avLst/>
          </a:prstGeom>
          <a:noFill/>
          <a:ln w="41275" cap="flat" cmpd="sng" algn="ctr">
            <a:solidFill>
              <a:sysClr val="window" lastClr="FFFFFF">
                <a:lumMod val="65000"/>
              </a:sysClr>
            </a:solidFill>
            <a:prstDash val="solid"/>
            <a:miter lim="800000"/>
            <a:tailEnd type="triangle"/>
          </a:ln>
          <a:effectLst/>
        </p:spPr>
      </p:cxnSp>
      <p:sp>
        <p:nvSpPr>
          <p:cNvPr id="192" name="Rectangle 191"/>
          <p:cNvSpPr/>
          <p:nvPr/>
        </p:nvSpPr>
        <p:spPr>
          <a:xfrm>
            <a:off x="9863747" y="2423945"/>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BI Tools</a:t>
            </a:r>
            <a:endParaRPr lang="en-US" sz="816" kern="0" dirty="0" smtClean="0">
              <a:solidFill>
                <a:prstClr val="black">
                  <a:lumMod val="50000"/>
                  <a:lumOff val="50000"/>
                </a:prstClr>
              </a:solidFill>
              <a:latin typeface="Calibri" panose="020F0502020204030204"/>
            </a:endParaRPr>
          </a:p>
        </p:txBody>
      </p:sp>
      <p:sp>
        <p:nvSpPr>
          <p:cNvPr id="193" name="TextBox 192"/>
          <p:cNvSpPr txBox="1"/>
          <p:nvPr/>
        </p:nvSpPr>
        <p:spPr>
          <a:xfrm>
            <a:off x="1323479" y="4295884"/>
            <a:ext cx="367185" cy="127151"/>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gradFill>
                  <a:gsLst>
                    <a:gs pos="0">
                      <a:srgbClr val="505050"/>
                    </a:gs>
                    <a:gs pos="100000">
                      <a:srgbClr val="505050"/>
                    </a:gs>
                  </a:gsLst>
                  <a:lin ang="5400000" scaled="0"/>
                </a:gradFill>
                <a:latin typeface="Calibri" panose="020F0502020204030204"/>
              </a:rPr>
              <a:t>Devices</a:t>
            </a:r>
          </a:p>
        </p:txBody>
      </p:sp>
      <p:sp>
        <p:nvSpPr>
          <p:cNvPr id="194" name="TextBox 193"/>
          <p:cNvSpPr txBox="1"/>
          <p:nvPr/>
        </p:nvSpPr>
        <p:spPr>
          <a:xfrm>
            <a:off x="2040975" y="5011734"/>
            <a:ext cx="234850" cy="129682"/>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gradFill>
                  <a:gsLst>
                    <a:gs pos="0">
                      <a:srgbClr val="505050"/>
                    </a:gs>
                    <a:gs pos="100000">
                      <a:srgbClr val="505050"/>
                    </a:gs>
                  </a:gsLst>
                  <a:lin ang="5400000" scaled="0"/>
                </a:gradFill>
                <a:latin typeface="Calibri" panose="020F0502020204030204"/>
              </a:rPr>
              <a:t>Web</a:t>
            </a:r>
          </a:p>
        </p:txBody>
      </p:sp>
      <p:sp>
        <p:nvSpPr>
          <p:cNvPr id="195" name="TextBox 194"/>
          <p:cNvSpPr txBox="1"/>
          <p:nvPr/>
        </p:nvSpPr>
        <p:spPr>
          <a:xfrm>
            <a:off x="1963111" y="4533268"/>
            <a:ext cx="384485" cy="129682"/>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gradFill>
                  <a:gsLst>
                    <a:gs pos="0">
                      <a:srgbClr val="505050"/>
                    </a:gs>
                    <a:gs pos="100000">
                      <a:srgbClr val="505050"/>
                    </a:gs>
                  </a:gsLst>
                  <a:lin ang="5400000" scaled="0"/>
                </a:gradFill>
                <a:latin typeface="Calibri" panose="020F0502020204030204"/>
              </a:rPr>
              <a:t>Sensors</a:t>
            </a:r>
          </a:p>
        </p:txBody>
      </p:sp>
      <p:sp>
        <p:nvSpPr>
          <p:cNvPr id="196" name="TextBox 195"/>
          <p:cNvSpPr txBox="1"/>
          <p:nvPr/>
        </p:nvSpPr>
        <p:spPr>
          <a:xfrm>
            <a:off x="2002249" y="4128446"/>
            <a:ext cx="276975" cy="127151"/>
          </a:xfrm>
          <a:prstGeom prst="rect">
            <a:avLst/>
          </a:prstGeom>
          <a:noFill/>
        </p:spPr>
        <p:txBody>
          <a:bodyPr wrap="square" lIns="0" tIns="0" rIns="0" bIns="0" rtlCol="0">
            <a:spAutoFit/>
          </a:bodyPr>
          <a:lstStyle/>
          <a:p>
            <a:pPr defTabSz="932330">
              <a:lnSpc>
                <a:spcPct val="90000"/>
              </a:lnSpc>
            </a:pPr>
            <a:r>
              <a:rPr lang="en-US" sz="918" dirty="0">
                <a:ln>
                  <a:solidFill>
                    <a:srgbClr val="FFFFFF">
                      <a:alpha val="0"/>
                    </a:srgbClr>
                  </a:solidFill>
                </a:ln>
                <a:gradFill>
                  <a:gsLst>
                    <a:gs pos="0">
                      <a:srgbClr val="505050"/>
                    </a:gs>
                    <a:gs pos="100000">
                      <a:srgbClr val="505050"/>
                    </a:gs>
                  </a:gsLst>
                  <a:lin ang="5400000" scaled="0"/>
                </a:gradFill>
                <a:latin typeface="Calibri" panose="020F0502020204030204"/>
              </a:rPr>
              <a:t>Social</a:t>
            </a:r>
          </a:p>
        </p:txBody>
      </p:sp>
      <p:grpSp>
        <p:nvGrpSpPr>
          <p:cNvPr id="197" name="Group 196"/>
          <p:cNvGrpSpPr/>
          <p:nvPr/>
        </p:nvGrpSpPr>
        <p:grpSpPr>
          <a:xfrm>
            <a:off x="1382828" y="4069261"/>
            <a:ext cx="268731" cy="212958"/>
            <a:chOff x="2850173" y="4068523"/>
            <a:chExt cx="724052" cy="428355"/>
          </a:xfrm>
        </p:grpSpPr>
        <p:sp>
          <p:nvSpPr>
            <p:cNvPr id="198" name="Freeform 43"/>
            <p:cNvSpPr>
              <a:spLocks noChangeAspect="1" noEditPoints="1"/>
            </p:cNvSpPr>
            <p:nvPr/>
          </p:nvSpPr>
          <p:spPr bwMode="black">
            <a:xfrm>
              <a:off x="2850173" y="4068523"/>
              <a:ext cx="220416" cy="424899"/>
            </a:xfrm>
            <a:custGeom>
              <a:avLst/>
              <a:gdLst>
                <a:gd name="T0" fmla="*/ 544 w 602"/>
                <a:gd name="T1" fmla="*/ 95 h 1156"/>
                <a:gd name="T2" fmla="*/ 119 w 602"/>
                <a:gd name="T3" fmla="*/ 1068 h 1156"/>
                <a:gd name="T4" fmla="*/ 112 w 602"/>
                <a:gd name="T5" fmla="*/ 1048 h 1156"/>
                <a:gd name="T6" fmla="*/ 288 w 602"/>
                <a:gd name="T7" fmla="*/ 1050 h 1156"/>
                <a:gd name="T8" fmla="*/ 296 w 602"/>
                <a:gd name="T9" fmla="*/ 1053 h 1156"/>
                <a:gd name="T10" fmla="*/ 291 w 602"/>
                <a:gd name="T11" fmla="*/ 1071 h 1156"/>
                <a:gd name="T12" fmla="*/ 290 w 602"/>
                <a:gd name="T13" fmla="*/ 1072 h 1156"/>
                <a:gd name="T14" fmla="*/ 290 w 602"/>
                <a:gd name="T15" fmla="*/ 1072 h 1156"/>
                <a:gd name="T16" fmla="*/ 276 w 602"/>
                <a:gd name="T17" fmla="*/ 1069 h 1156"/>
                <a:gd name="T18" fmla="*/ 271 w 602"/>
                <a:gd name="T19" fmla="*/ 1071 h 1156"/>
                <a:gd name="T20" fmla="*/ 275 w 602"/>
                <a:gd name="T21" fmla="*/ 1052 h 1156"/>
                <a:gd name="T22" fmla="*/ 285 w 602"/>
                <a:gd name="T23" fmla="*/ 1050 h 1156"/>
                <a:gd name="T24" fmla="*/ 298 w 602"/>
                <a:gd name="T25" fmla="*/ 1055 h 1156"/>
                <a:gd name="T26" fmla="*/ 315 w 602"/>
                <a:gd name="T27" fmla="*/ 1058 h 1156"/>
                <a:gd name="T28" fmla="*/ 319 w 602"/>
                <a:gd name="T29" fmla="*/ 1057 h 1156"/>
                <a:gd name="T30" fmla="*/ 320 w 602"/>
                <a:gd name="T31" fmla="*/ 1057 h 1156"/>
                <a:gd name="T32" fmla="*/ 314 w 602"/>
                <a:gd name="T33" fmla="*/ 1075 h 1156"/>
                <a:gd name="T34" fmla="*/ 301 w 602"/>
                <a:gd name="T35" fmla="*/ 1077 h 1156"/>
                <a:gd name="T36" fmla="*/ 292 w 602"/>
                <a:gd name="T37" fmla="*/ 1073 h 1156"/>
                <a:gd name="T38" fmla="*/ 298 w 602"/>
                <a:gd name="T39" fmla="*/ 1055 h 1156"/>
                <a:gd name="T40" fmla="*/ 298 w 602"/>
                <a:gd name="T41" fmla="*/ 1055 h 1156"/>
                <a:gd name="T42" fmla="*/ 298 w 602"/>
                <a:gd name="T43" fmla="*/ 1055 h 1156"/>
                <a:gd name="T44" fmla="*/ 305 w 602"/>
                <a:gd name="T45" fmla="*/ 1034 h 1156"/>
                <a:gd name="T46" fmla="*/ 318 w 602"/>
                <a:gd name="T47" fmla="*/ 1037 h 1156"/>
                <a:gd name="T48" fmla="*/ 325 w 602"/>
                <a:gd name="T49" fmla="*/ 1035 h 1156"/>
                <a:gd name="T50" fmla="*/ 326 w 602"/>
                <a:gd name="T51" fmla="*/ 1035 h 1156"/>
                <a:gd name="T52" fmla="*/ 314 w 602"/>
                <a:gd name="T53" fmla="*/ 1056 h 1156"/>
                <a:gd name="T54" fmla="*/ 299 w 602"/>
                <a:gd name="T55" fmla="*/ 1052 h 1156"/>
                <a:gd name="T56" fmla="*/ 299 w 602"/>
                <a:gd name="T57" fmla="*/ 1052 h 1156"/>
                <a:gd name="T58" fmla="*/ 304 w 602"/>
                <a:gd name="T59" fmla="*/ 1034 h 1156"/>
                <a:gd name="T60" fmla="*/ 292 w 602"/>
                <a:gd name="T61" fmla="*/ 1028 h 1156"/>
                <a:gd name="T62" fmla="*/ 302 w 602"/>
                <a:gd name="T63" fmla="*/ 1032 h 1156"/>
                <a:gd name="T64" fmla="*/ 302 w 602"/>
                <a:gd name="T65" fmla="*/ 1032 h 1156"/>
                <a:gd name="T66" fmla="*/ 297 w 602"/>
                <a:gd name="T67" fmla="*/ 1050 h 1156"/>
                <a:gd name="T68" fmla="*/ 297 w 602"/>
                <a:gd name="T69" fmla="*/ 1050 h 1156"/>
                <a:gd name="T70" fmla="*/ 296 w 602"/>
                <a:gd name="T71" fmla="*/ 1050 h 1156"/>
                <a:gd name="T72" fmla="*/ 296 w 602"/>
                <a:gd name="T73" fmla="*/ 1050 h 1156"/>
                <a:gd name="T74" fmla="*/ 296 w 602"/>
                <a:gd name="T75" fmla="*/ 1050 h 1156"/>
                <a:gd name="T76" fmla="*/ 277 w 602"/>
                <a:gd name="T77" fmla="*/ 1049 h 1156"/>
                <a:gd name="T78" fmla="*/ 277 w 602"/>
                <a:gd name="T79" fmla="*/ 1049 h 1156"/>
                <a:gd name="T80" fmla="*/ 277 w 602"/>
                <a:gd name="T81" fmla="*/ 1049 h 1156"/>
                <a:gd name="T82" fmla="*/ 276 w 602"/>
                <a:gd name="T83" fmla="*/ 1049 h 1156"/>
                <a:gd name="T84" fmla="*/ 281 w 602"/>
                <a:gd name="T85" fmla="*/ 1032 h 1156"/>
                <a:gd name="T86" fmla="*/ 287 w 602"/>
                <a:gd name="T87" fmla="*/ 1029 h 1156"/>
                <a:gd name="T88" fmla="*/ 467 w 602"/>
                <a:gd name="T89" fmla="*/ 1059 h 1156"/>
                <a:gd name="T90" fmla="*/ 478 w 602"/>
                <a:gd name="T91" fmla="*/ 1064 h 1156"/>
                <a:gd name="T92" fmla="*/ 466 w 602"/>
                <a:gd name="T93" fmla="*/ 1048 h 1156"/>
                <a:gd name="T94" fmla="*/ 602 w 602"/>
                <a:gd name="T95" fmla="*/ 1116 h 1156"/>
                <a:gd name="T96" fmla="*/ 0 w 602"/>
                <a:gd name="T97" fmla="*/ 40 h 1156"/>
                <a:gd name="T98" fmla="*/ 602 w 602"/>
                <a:gd name="T99" fmla="*/ 1116 h 1156"/>
                <a:gd name="T100" fmla="*/ 273 w 602"/>
                <a:gd name="T101" fmla="*/ 202 h 1156"/>
                <a:gd name="T102" fmla="*/ 273 w 602"/>
                <a:gd name="T103" fmla="*/ 911 h 1156"/>
                <a:gd name="T104" fmla="*/ 462 w 602"/>
                <a:gd name="T105" fmla="*/ 581 h 1156"/>
                <a:gd name="T106" fmla="*/ 284 w 602"/>
                <a:gd name="T107" fmla="*/ 391 h 1156"/>
                <a:gd name="T108" fmla="*/ 284 w 602"/>
                <a:gd name="T109" fmla="*/ 391 h 1156"/>
                <a:gd name="T110" fmla="*/ 273 w 602"/>
                <a:gd name="T111" fmla="*/ 391 h 1156"/>
                <a:gd name="T112" fmla="*/ 462 w 602"/>
                <a:gd name="T113" fmla="*/ 911 h 1156"/>
                <a:gd name="T114" fmla="*/ 462 w 602"/>
                <a:gd name="T115" fmla="*/ 379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2" h="1156">
                  <a:moveTo>
                    <a:pt x="54" y="95"/>
                  </a:moveTo>
                  <a:cubicBezTo>
                    <a:pt x="54" y="367"/>
                    <a:pt x="54" y="639"/>
                    <a:pt x="54" y="911"/>
                  </a:cubicBezTo>
                  <a:cubicBezTo>
                    <a:pt x="217" y="911"/>
                    <a:pt x="381" y="911"/>
                    <a:pt x="544" y="911"/>
                  </a:cubicBezTo>
                  <a:cubicBezTo>
                    <a:pt x="544" y="639"/>
                    <a:pt x="544" y="367"/>
                    <a:pt x="544" y="95"/>
                  </a:cubicBezTo>
                  <a:cubicBezTo>
                    <a:pt x="381" y="95"/>
                    <a:pt x="217" y="95"/>
                    <a:pt x="54" y="95"/>
                  </a:cubicBezTo>
                  <a:close/>
                  <a:moveTo>
                    <a:pt x="112" y="1053"/>
                  </a:moveTo>
                  <a:cubicBezTo>
                    <a:pt x="126" y="1068"/>
                    <a:pt x="126" y="1068"/>
                    <a:pt x="126" y="1068"/>
                  </a:cubicBezTo>
                  <a:cubicBezTo>
                    <a:pt x="119" y="1068"/>
                    <a:pt x="119" y="1068"/>
                    <a:pt x="119" y="1068"/>
                  </a:cubicBezTo>
                  <a:cubicBezTo>
                    <a:pt x="103" y="1050"/>
                    <a:pt x="103" y="1050"/>
                    <a:pt x="103" y="1050"/>
                  </a:cubicBezTo>
                  <a:cubicBezTo>
                    <a:pt x="119" y="1034"/>
                    <a:pt x="119" y="1034"/>
                    <a:pt x="119" y="1034"/>
                  </a:cubicBezTo>
                  <a:cubicBezTo>
                    <a:pt x="126" y="1034"/>
                    <a:pt x="126" y="1034"/>
                    <a:pt x="126" y="1034"/>
                  </a:cubicBezTo>
                  <a:cubicBezTo>
                    <a:pt x="112" y="1048"/>
                    <a:pt x="112" y="1048"/>
                    <a:pt x="112" y="1048"/>
                  </a:cubicBezTo>
                  <a:cubicBezTo>
                    <a:pt x="137" y="1048"/>
                    <a:pt x="137" y="1048"/>
                    <a:pt x="137" y="1048"/>
                  </a:cubicBezTo>
                  <a:cubicBezTo>
                    <a:pt x="137" y="1053"/>
                    <a:pt x="137" y="1053"/>
                    <a:pt x="137" y="1053"/>
                  </a:cubicBezTo>
                  <a:lnTo>
                    <a:pt x="112" y="1053"/>
                  </a:lnTo>
                  <a:close/>
                  <a:moveTo>
                    <a:pt x="288" y="1050"/>
                  </a:moveTo>
                  <a:cubicBezTo>
                    <a:pt x="291" y="1050"/>
                    <a:pt x="294" y="1052"/>
                    <a:pt x="296" y="1053"/>
                  </a:cubicBezTo>
                  <a:cubicBezTo>
                    <a:pt x="296" y="1053"/>
                    <a:pt x="296" y="1053"/>
                    <a:pt x="296" y="1053"/>
                  </a:cubicBezTo>
                  <a:cubicBezTo>
                    <a:pt x="296" y="1053"/>
                    <a:pt x="296" y="1053"/>
                    <a:pt x="296" y="1053"/>
                  </a:cubicBezTo>
                  <a:cubicBezTo>
                    <a:pt x="296" y="1053"/>
                    <a:pt x="296" y="1053"/>
                    <a:pt x="296" y="1053"/>
                  </a:cubicBezTo>
                  <a:cubicBezTo>
                    <a:pt x="296" y="1053"/>
                    <a:pt x="296" y="1053"/>
                    <a:pt x="296" y="1053"/>
                  </a:cubicBezTo>
                  <a:cubicBezTo>
                    <a:pt x="296" y="1054"/>
                    <a:pt x="296" y="1054"/>
                    <a:pt x="296" y="1054"/>
                  </a:cubicBezTo>
                  <a:cubicBezTo>
                    <a:pt x="296" y="1054"/>
                    <a:pt x="291" y="1071"/>
                    <a:pt x="291" y="1072"/>
                  </a:cubicBezTo>
                  <a:cubicBezTo>
                    <a:pt x="291" y="1071"/>
                    <a:pt x="291" y="1071"/>
                    <a:pt x="291" y="1071"/>
                  </a:cubicBezTo>
                  <a:cubicBezTo>
                    <a:pt x="291" y="1072"/>
                    <a:pt x="291" y="1072"/>
                    <a:pt x="291"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89" y="1071"/>
                    <a:pt x="288" y="1071"/>
                    <a:pt x="286" y="1070"/>
                  </a:cubicBezTo>
                  <a:cubicBezTo>
                    <a:pt x="285" y="1069"/>
                    <a:pt x="285" y="1069"/>
                    <a:pt x="284" y="1069"/>
                  </a:cubicBezTo>
                  <a:cubicBezTo>
                    <a:pt x="283" y="1069"/>
                    <a:pt x="281" y="1069"/>
                    <a:pt x="280" y="1069"/>
                  </a:cubicBezTo>
                  <a:cubicBezTo>
                    <a:pt x="279" y="1069"/>
                    <a:pt x="278" y="1069"/>
                    <a:pt x="276" y="1069"/>
                  </a:cubicBezTo>
                  <a:cubicBezTo>
                    <a:pt x="274" y="1069"/>
                    <a:pt x="273" y="1070"/>
                    <a:pt x="271" y="1071"/>
                  </a:cubicBezTo>
                  <a:cubicBezTo>
                    <a:pt x="271" y="1071"/>
                    <a:pt x="271" y="1071"/>
                    <a:pt x="271" y="1071"/>
                  </a:cubicBezTo>
                  <a:cubicBezTo>
                    <a:pt x="271" y="1071"/>
                    <a:pt x="271" y="1071"/>
                    <a:pt x="271" y="1071"/>
                  </a:cubicBezTo>
                  <a:cubicBezTo>
                    <a:pt x="271" y="1071"/>
                    <a:pt x="271" y="1071"/>
                    <a:pt x="271" y="1071"/>
                  </a:cubicBezTo>
                  <a:cubicBezTo>
                    <a:pt x="270" y="1070"/>
                    <a:pt x="270" y="1070"/>
                    <a:pt x="270" y="1070"/>
                  </a:cubicBezTo>
                  <a:cubicBezTo>
                    <a:pt x="270" y="1070"/>
                    <a:pt x="270" y="1070"/>
                    <a:pt x="270" y="1070"/>
                  </a:cubicBezTo>
                  <a:cubicBezTo>
                    <a:pt x="275" y="1052"/>
                    <a:pt x="275" y="1052"/>
                    <a:pt x="275" y="1052"/>
                  </a:cubicBezTo>
                  <a:cubicBezTo>
                    <a:pt x="275" y="1052"/>
                    <a:pt x="275" y="1052"/>
                    <a:pt x="275" y="1052"/>
                  </a:cubicBezTo>
                  <a:cubicBezTo>
                    <a:pt x="275" y="1052"/>
                    <a:pt x="275" y="1052"/>
                    <a:pt x="275" y="1052"/>
                  </a:cubicBezTo>
                  <a:cubicBezTo>
                    <a:pt x="277" y="1051"/>
                    <a:pt x="278" y="1051"/>
                    <a:pt x="279" y="1051"/>
                  </a:cubicBezTo>
                  <a:cubicBezTo>
                    <a:pt x="280" y="1050"/>
                    <a:pt x="281" y="1050"/>
                    <a:pt x="282" y="1050"/>
                  </a:cubicBezTo>
                  <a:cubicBezTo>
                    <a:pt x="283" y="1050"/>
                    <a:pt x="284" y="1050"/>
                    <a:pt x="285" y="1050"/>
                  </a:cubicBezTo>
                  <a:cubicBezTo>
                    <a:pt x="286" y="1050"/>
                    <a:pt x="287" y="1050"/>
                    <a:pt x="288" y="1050"/>
                  </a:cubicBezTo>
                  <a:close/>
                  <a:moveTo>
                    <a:pt x="298" y="1055"/>
                  </a:moveTo>
                  <a:cubicBezTo>
                    <a:pt x="298" y="1055"/>
                    <a:pt x="298" y="1055"/>
                    <a:pt x="298" y="1055"/>
                  </a:cubicBezTo>
                  <a:cubicBezTo>
                    <a:pt x="298" y="1055"/>
                    <a:pt x="298" y="1055"/>
                    <a:pt x="298" y="1055"/>
                  </a:cubicBezTo>
                  <a:cubicBezTo>
                    <a:pt x="300" y="1056"/>
                    <a:pt x="301" y="1056"/>
                    <a:pt x="302" y="1057"/>
                  </a:cubicBezTo>
                  <a:cubicBezTo>
                    <a:pt x="303" y="1058"/>
                    <a:pt x="305" y="1058"/>
                    <a:pt x="306" y="1058"/>
                  </a:cubicBezTo>
                  <a:cubicBezTo>
                    <a:pt x="308" y="1058"/>
                    <a:pt x="310" y="1058"/>
                    <a:pt x="312" y="1058"/>
                  </a:cubicBezTo>
                  <a:cubicBezTo>
                    <a:pt x="313" y="1058"/>
                    <a:pt x="314" y="1058"/>
                    <a:pt x="315" y="1058"/>
                  </a:cubicBezTo>
                  <a:cubicBezTo>
                    <a:pt x="316" y="1057"/>
                    <a:pt x="317" y="1057"/>
                    <a:pt x="319" y="1056"/>
                  </a:cubicBezTo>
                  <a:cubicBezTo>
                    <a:pt x="319" y="1056"/>
                    <a:pt x="319" y="1057"/>
                    <a:pt x="319" y="1057"/>
                  </a:cubicBezTo>
                  <a:cubicBezTo>
                    <a:pt x="319" y="1057"/>
                    <a:pt x="319" y="1057"/>
                    <a:pt x="319" y="1057"/>
                  </a:cubicBezTo>
                  <a:cubicBezTo>
                    <a:pt x="319" y="1057"/>
                    <a:pt x="319" y="1057"/>
                    <a:pt x="319" y="1057"/>
                  </a:cubicBezTo>
                  <a:cubicBezTo>
                    <a:pt x="319" y="1057"/>
                    <a:pt x="319" y="1057"/>
                    <a:pt x="319" y="1057"/>
                  </a:cubicBezTo>
                  <a:cubicBezTo>
                    <a:pt x="319" y="1057"/>
                    <a:pt x="320" y="1057"/>
                    <a:pt x="320" y="1057"/>
                  </a:cubicBezTo>
                  <a:cubicBezTo>
                    <a:pt x="320" y="1057"/>
                    <a:pt x="320" y="1057"/>
                    <a:pt x="320" y="1057"/>
                  </a:cubicBezTo>
                  <a:cubicBezTo>
                    <a:pt x="320" y="1057"/>
                    <a:pt x="320" y="1057"/>
                    <a:pt x="320" y="1057"/>
                  </a:cubicBezTo>
                  <a:cubicBezTo>
                    <a:pt x="320" y="1057"/>
                    <a:pt x="320" y="1057"/>
                    <a:pt x="320" y="1057"/>
                  </a:cubicBezTo>
                  <a:cubicBezTo>
                    <a:pt x="320" y="1057"/>
                    <a:pt x="315" y="1075"/>
                    <a:pt x="315" y="1075"/>
                  </a:cubicBezTo>
                  <a:cubicBezTo>
                    <a:pt x="314" y="1075"/>
                    <a:pt x="314" y="1075"/>
                    <a:pt x="314" y="1075"/>
                  </a:cubicBezTo>
                  <a:cubicBezTo>
                    <a:pt x="314" y="1075"/>
                    <a:pt x="314" y="1075"/>
                    <a:pt x="314" y="1075"/>
                  </a:cubicBezTo>
                  <a:cubicBezTo>
                    <a:pt x="313" y="1076"/>
                    <a:pt x="312" y="1076"/>
                    <a:pt x="311" y="1076"/>
                  </a:cubicBezTo>
                  <a:cubicBezTo>
                    <a:pt x="309" y="1077"/>
                    <a:pt x="308" y="1077"/>
                    <a:pt x="307" y="1077"/>
                  </a:cubicBezTo>
                  <a:cubicBezTo>
                    <a:pt x="306" y="1077"/>
                    <a:pt x="305" y="1077"/>
                    <a:pt x="304" y="1077"/>
                  </a:cubicBezTo>
                  <a:cubicBezTo>
                    <a:pt x="303" y="1077"/>
                    <a:pt x="302" y="1077"/>
                    <a:pt x="301" y="1077"/>
                  </a:cubicBezTo>
                  <a:cubicBezTo>
                    <a:pt x="300" y="1077"/>
                    <a:pt x="300" y="1077"/>
                    <a:pt x="299" y="1077"/>
                  </a:cubicBezTo>
                  <a:cubicBezTo>
                    <a:pt x="298" y="1076"/>
                    <a:pt x="297" y="1076"/>
                    <a:pt x="297" y="1076"/>
                  </a:cubicBezTo>
                  <a:cubicBezTo>
                    <a:pt x="295" y="1075"/>
                    <a:pt x="294" y="1075"/>
                    <a:pt x="293" y="1074"/>
                  </a:cubicBezTo>
                  <a:cubicBezTo>
                    <a:pt x="293" y="1074"/>
                    <a:pt x="292" y="1073"/>
                    <a:pt x="292" y="1073"/>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lose/>
                  <a:moveTo>
                    <a:pt x="305" y="1034"/>
                  </a:moveTo>
                  <a:cubicBezTo>
                    <a:pt x="306" y="1034"/>
                    <a:pt x="307" y="1035"/>
                    <a:pt x="308" y="1036"/>
                  </a:cubicBezTo>
                  <a:cubicBezTo>
                    <a:pt x="310" y="1036"/>
                    <a:pt x="311" y="1037"/>
                    <a:pt x="313" y="1037"/>
                  </a:cubicBezTo>
                  <a:cubicBezTo>
                    <a:pt x="313" y="1037"/>
                    <a:pt x="314" y="1037"/>
                    <a:pt x="315" y="1037"/>
                  </a:cubicBezTo>
                  <a:cubicBezTo>
                    <a:pt x="316" y="1037"/>
                    <a:pt x="317" y="1037"/>
                    <a:pt x="318" y="1037"/>
                  </a:cubicBezTo>
                  <a:cubicBezTo>
                    <a:pt x="319" y="1037"/>
                    <a:pt x="320" y="1036"/>
                    <a:pt x="321" y="1036"/>
                  </a:cubicBezTo>
                  <a:cubicBezTo>
                    <a:pt x="322" y="1036"/>
                    <a:pt x="324" y="1035"/>
                    <a:pt x="325" y="1035"/>
                  </a:cubicBezTo>
                  <a:cubicBezTo>
                    <a:pt x="325" y="1035"/>
                    <a:pt x="325" y="1035"/>
                    <a:pt x="325" y="1035"/>
                  </a:cubicBezTo>
                  <a:cubicBezTo>
                    <a:pt x="325" y="1035"/>
                    <a:pt x="325" y="1035"/>
                    <a:pt x="325" y="1035"/>
                  </a:cubicBezTo>
                  <a:cubicBezTo>
                    <a:pt x="325" y="1035"/>
                    <a:pt x="325" y="1035"/>
                    <a:pt x="325" y="1035"/>
                  </a:cubicBezTo>
                  <a:cubicBezTo>
                    <a:pt x="325" y="1035"/>
                    <a:pt x="326" y="1035"/>
                    <a:pt x="326" y="1035"/>
                  </a:cubicBezTo>
                  <a:cubicBezTo>
                    <a:pt x="326" y="1035"/>
                    <a:pt x="326" y="1035"/>
                    <a:pt x="326" y="1035"/>
                  </a:cubicBezTo>
                  <a:cubicBezTo>
                    <a:pt x="326" y="1035"/>
                    <a:pt x="326" y="1035"/>
                    <a:pt x="326" y="1035"/>
                  </a:cubicBezTo>
                  <a:cubicBezTo>
                    <a:pt x="326" y="1035"/>
                    <a:pt x="321" y="1054"/>
                    <a:pt x="321" y="1054"/>
                  </a:cubicBezTo>
                  <a:cubicBezTo>
                    <a:pt x="321" y="1054"/>
                    <a:pt x="320" y="1054"/>
                    <a:pt x="320" y="1054"/>
                  </a:cubicBezTo>
                  <a:cubicBezTo>
                    <a:pt x="320" y="1054"/>
                    <a:pt x="320" y="1054"/>
                    <a:pt x="320" y="1054"/>
                  </a:cubicBezTo>
                  <a:cubicBezTo>
                    <a:pt x="318" y="1055"/>
                    <a:pt x="316" y="1055"/>
                    <a:pt x="314" y="1056"/>
                  </a:cubicBezTo>
                  <a:cubicBezTo>
                    <a:pt x="313" y="1056"/>
                    <a:pt x="311" y="1056"/>
                    <a:pt x="310" y="1056"/>
                  </a:cubicBezTo>
                  <a:cubicBezTo>
                    <a:pt x="308" y="1056"/>
                    <a:pt x="307" y="1056"/>
                    <a:pt x="306" y="1056"/>
                  </a:cubicBezTo>
                  <a:cubicBezTo>
                    <a:pt x="304" y="1055"/>
                    <a:pt x="302" y="1054"/>
                    <a:pt x="300" y="1053"/>
                  </a:cubicBezTo>
                  <a:cubicBezTo>
                    <a:pt x="300" y="1053"/>
                    <a:pt x="299" y="1053"/>
                    <a:pt x="299" y="1052"/>
                  </a:cubicBezTo>
                  <a:cubicBezTo>
                    <a:pt x="299" y="1052"/>
                    <a:pt x="299" y="1052"/>
                    <a:pt x="299" y="1052"/>
                  </a:cubicBezTo>
                  <a:cubicBezTo>
                    <a:pt x="299" y="1052"/>
                    <a:pt x="299" y="1052"/>
                    <a:pt x="299" y="1052"/>
                  </a:cubicBezTo>
                  <a:cubicBezTo>
                    <a:pt x="299" y="1052"/>
                    <a:pt x="299" y="1052"/>
                    <a:pt x="299" y="1052"/>
                  </a:cubicBezTo>
                  <a:cubicBezTo>
                    <a:pt x="299" y="1052"/>
                    <a:pt x="299" y="1052"/>
                    <a:pt x="299" y="1052"/>
                  </a:cubicBezTo>
                  <a:cubicBezTo>
                    <a:pt x="299" y="1052"/>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3"/>
                    <a:pt x="304" y="1033"/>
                    <a:pt x="305" y="1034"/>
                  </a:cubicBezTo>
                  <a:close/>
                  <a:moveTo>
                    <a:pt x="292" y="1028"/>
                  </a:moveTo>
                  <a:cubicBezTo>
                    <a:pt x="295" y="1028"/>
                    <a:pt x="297" y="1029"/>
                    <a:pt x="299" y="1030"/>
                  </a:cubicBezTo>
                  <a:cubicBezTo>
                    <a:pt x="299" y="1030"/>
                    <a:pt x="299" y="1030"/>
                    <a:pt x="299" y="1030"/>
                  </a:cubicBezTo>
                  <a:cubicBezTo>
                    <a:pt x="300" y="1030"/>
                    <a:pt x="301" y="1031"/>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3"/>
                    <a:pt x="302" y="1033"/>
                    <a:pt x="302" y="1033"/>
                  </a:cubicBezTo>
                  <a:cubicBezTo>
                    <a:pt x="300" y="1039"/>
                    <a:pt x="300" y="1039"/>
                    <a:pt x="300" y="1039"/>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5" y="1049"/>
                    <a:pt x="294" y="1049"/>
                    <a:pt x="292" y="1048"/>
                  </a:cubicBezTo>
                  <a:cubicBezTo>
                    <a:pt x="291" y="1048"/>
                    <a:pt x="290" y="1047"/>
                    <a:pt x="288" y="1047"/>
                  </a:cubicBezTo>
                  <a:cubicBezTo>
                    <a:pt x="285" y="1047"/>
                    <a:pt x="281" y="1047"/>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81" y="1032"/>
                    <a:pt x="281" y="1032"/>
                    <a:pt x="281" y="1032"/>
                  </a:cubicBezTo>
                  <a:cubicBezTo>
                    <a:pt x="281" y="1031"/>
                    <a:pt x="281" y="1031"/>
                    <a:pt x="281" y="1031"/>
                  </a:cubicBezTo>
                  <a:cubicBezTo>
                    <a:pt x="281" y="1030"/>
                    <a:pt x="282" y="1030"/>
                    <a:pt x="282" y="1030"/>
                  </a:cubicBezTo>
                  <a:cubicBezTo>
                    <a:pt x="282" y="1030"/>
                    <a:pt x="282" y="1030"/>
                    <a:pt x="282" y="1030"/>
                  </a:cubicBezTo>
                  <a:cubicBezTo>
                    <a:pt x="284" y="1030"/>
                    <a:pt x="286" y="1029"/>
                    <a:pt x="287" y="1029"/>
                  </a:cubicBezTo>
                  <a:cubicBezTo>
                    <a:pt x="289" y="1028"/>
                    <a:pt x="291" y="1028"/>
                    <a:pt x="292" y="1028"/>
                  </a:cubicBezTo>
                  <a:close/>
                  <a:moveTo>
                    <a:pt x="478" y="1033"/>
                  </a:moveTo>
                  <a:cubicBezTo>
                    <a:pt x="469" y="1033"/>
                    <a:pt x="462" y="1040"/>
                    <a:pt x="462" y="1048"/>
                  </a:cubicBezTo>
                  <a:cubicBezTo>
                    <a:pt x="462" y="1052"/>
                    <a:pt x="464" y="1056"/>
                    <a:pt x="467" y="1059"/>
                  </a:cubicBezTo>
                  <a:cubicBezTo>
                    <a:pt x="460" y="1068"/>
                    <a:pt x="460" y="1068"/>
                    <a:pt x="460" y="1068"/>
                  </a:cubicBezTo>
                  <a:cubicBezTo>
                    <a:pt x="463" y="1070"/>
                    <a:pt x="463" y="1070"/>
                    <a:pt x="463" y="1070"/>
                  </a:cubicBezTo>
                  <a:cubicBezTo>
                    <a:pt x="470" y="1061"/>
                    <a:pt x="470" y="1061"/>
                    <a:pt x="470" y="1061"/>
                  </a:cubicBezTo>
                  <a:cubicBezTo>
                    <a:pt x="472" y="1063"/>
                    <a:pt x="475" y="1064"/>
                    <a:pt x="478" y="1064"/>
                  </a:cubicBezTo>
                  <a:cubicBezTo>
                    <a:pt x="486" y="1064"/>
                    <a:pt x="493" y="1057"/>
                    <a:pt x="493" y="1048"/>
                  </a:cubicBezTo>
                  <a:cubicBezTo>
                    <a:pt x="493" y="1040"/>
                    <a:pt x="486" y="1033"/>
                    <a:pt x="478" y="1033"/>
                  </a:cubicBezTo>
                  <a:close/>
                  <a:moveTo>
                    <a:pt x="478" y="1060"/>
                  </a:moveTo>
                  <a:cubicBezTo>
                    <a:pt x="471" y="1060"/>
                    <a:pt x="466" y="1055"/>
                    <a:pt x="466" y="1048"/>
                  </a:cubicBezTo>
                  <a:cubicBezTo>
                    <a:pt x="466" y="1042"/>
                    <a:pt x="471" y="1037"/>
                    <a:pt x="478" y="1037"/>
                  </a:cubicBezTo>
                  <a:cubicBezTo>
                    <a:pt x="484" y="1037"/>
                    <a:pt x="489" y="1042"/>
                    <a:pt x="489" y="1048"/>
                  </a:cubicBezTo>
                  <a:cubicBezTo>
                    <a:pt x="489" y="1055"/>
                    <a:pt x="484" y="1060"/>
                    <a:pt x="478" y="1060"/>
                  </a:cubicBezTo>
                  <a:close/>
                  <a:moveTo>
                    <a:pt x="602" y="1116"/>
                  </a:moveTo>
                  <a:cubicBezTo>
                    <a:pt x="602" y="1139"/>
                    <a:pt x="584" y="1156"/>
                    <a:pt x="562" y="1156"/>
                  </a:cubicBezTo>
                  <a:cubicBezTo>
                    <a:pt x="40" y="1156"/>
                    <a:pt x="40" y="1156"/>
                    <a:pt x="40" y="1156"/>
                  </a:cubicBezTo>
                  <a:cubicBezTo>
                    <a:pt x="18" y="1156"/>
                    <a:pt x="0" y="1139"/>
                    <a:pt x="0" y="1116"/>
                  </a:cubicBezTo>
                  <a:cubicBezTo>
                    <a:pt x="0" y="40"/>
                    <a:pt x="0" y="40"/>
                    <a:pt x="0" y="40"/>
                  </a:cubicBezTo>
                  <a:cubicBezTo>
                    <a:pt x="0" y="18"/>
                    <a:pt x="18" y="0"/>
                    <a:pt x="40" y="0"/>
                  </a:cubicBezTo>
                  <a:cubicBezTo>
                    <a:pt x="562" y="0"/>
                    <a:pt x="562" y="0"/>
                    <a:pt x="562" y="0"/>
                  </a:cubicBezTo>
                  <a:cubicBezTo>
                    <a:pt x="584" y="0"/>
                    <a:pt x="602" y="18"/>
                    <a:pt x="602" y="40"/>
                  </a:cubicBezTo>
                  <a:lnTo>
                    <a:pt x="602" y="1116"/>
                  </a:lnTo>
                  <a:close/>
                  <a:moveTo>
                    <a:pt x="273" y="379"/>
                  </a:moveTo>
                  <a:cubicBezTo>
                    <a:pt x="95" y="379"/>
                    <a:pt x="95" y="379"/>
                    <a:pt x="95" y="379"/>
                  </a:cubicBezTo>
                  <a:cubicBezTo>
                    <a:pt x="95" y="202"/>
                    <a:pt x="95" y="202"/>
                    <a:pt x="95" y="202"/>
                  </a:cubicBezTo>
                  <a:cubicBezTo>
                    <a:pt x="273" y="202"/>
                    <a:pt x="273" y="202"/>
                    <a:pt x="273" y="202"/>
                  </a:cubicBezTo>
                  <a:lnTo>
                    <a:pt x="273" y="379"/>
                  </a:lnTo>
                  <a:close/>
                  <a:moveTo>
                    <a:pt x="95" y="769"/>
                  </a:moveTo>
                  <a:cubicBezTo>
                    <a:pt x="273" y="769"/>
                    <a:pt x="273" y="769"/>
                    <a:pt x="273" y="769"/>
                  </a:cubicBezTo>
                  <a:cubicBezTo>
                    <a:pt x="273" y="911"/>
                    <a:pt x="273" y="911"/>
                    <a:pt x="273" y="911"/>
                  </a:cubicBezTo>
                  <a:cubicBezTo>
                    <a:pt x="95" y="911"/>
                    <a:pt x="95" y="911"/>
                    <a:pt x="95" y="911"/>
                  </a:cubicBezTo>
                  <a:lnTo>
                    <a:pt x="95" y="769"/>
                  </a:lnTo>
                  <a:close/>
                  <a:moveTo>
                    <a:pt x="95" y="581"/>
                  </a:moveTo>
                  <a:cubicBezTo>
                    <a:pt x="462" y="581"/>
                    <a:pt x="462" y="581"/>
                    <a:pt x="462" y="581"/>
                  </a:cubicBezTo>
                  <a:cubicBezTo>
                    <a:pt x="462" y="758"/>
                    <a:pt x="462" y="758"/>
                    <a:pt x="462" y="758"/>
                  </a:cubicBezTo>
                  <a:cubicBezTo>
                    <a:pt x="95" y="758"/>
                    <a:pt x="95" y="758"/>
                    <a:pt x="95" y="758"/>
                  </a:cubicBezTo>
                  <a:lnTo>
                    <a:pt x="95" y="581"/>
                  </a:lnTo>
                  <a:close/>
                  <a:moveTo>
                    <a:pt x="284" y="391"/>
                  </a:moveTo>
                  <a:cubicBezTo>
                    <a:pt x="462" y="391"/>
                    <a:pt x="462" y="391"/>
                    <a:pt x="462" y="391"/>
                  </a:cubicBezTo>
                  <a:cubicBezTo>
                    <a:pt x="462" y="568"/>
                    <a:pt x="462" y="568"/>
                    <a:pt x="462" y="568"/>
                  </a:cubicBezTo>
                  <a:cubicBezTo>
                    <a:pt x="284" y="568"/>
                    <a:pt x="284" y="568"/>
                    <a:pt x="284" y="568"/>
                  </a:cubicBezTo>
                  <a:lnTo>
                    <a:pt x="284" y="391"/>
                  </a:lnTo>
                  <a:close/>
                  <a:moveTo>
                    <a:pt x="273" y="568"/>
                  </a:moveTo>
                  <a:cubicBezTo>
                    <a:pt x="95" y="568"/>
                    <a:pt x="95" y="568"/>
                    <a:pt x="95" y="568"/>
                  </a:cubicBezTo>
                  <a:cubicBezTo>
                    <a:pt x="95" y="391"/>
                    <a:pt x="95" y="391"/>
                    <a:pt x="95" y="391"/>
                  </a:cubicBezTo>
                  <a:cubicBezTo>
                    <a:pt x="273" y="391"/>
                    <a:pt x="273" y="391"/>
                    <a:pt x="273" y="391"/>
                  </a:cubicBezTo>
                  <a:lnTo>
                    <a:pt x="273" y="568"/>
                  </a:lnTo>
                  <a:close/>
                  <a:moveTo>
                    <a:pt x="284" y="769"/>
                  </a:moveTo>
                  <a:cubicBezTo>
                    <a:pt x="462" y="769"/>
                    <a:pt x="462" y="769"/>
                    <a:pt x="462" y="769"/>
                  </a:cubicBezTo>
                  <a:cubicBezTo>
                    <a:pt x="462" y="911"/>
                    <a:pt x="462" y="911"/>
                    <a:pt x="462" y="911"/>
                  </a:cubicBezTo>
                  <a:cubicBezTo>
                    <a:pt x="284" y="911"/>
                    <a:pt x="284" y="911"/>
                    <a:pt x="284" y="911"/>
                  </a:cubicBezTo>
                  <a:lnTo>
                    <a:pt x="284" y="769"/>
                  </a:lnTo>
                  <a:close/>
                  <a:moveTo>
                    <a:pt x="462" y="202"/>
                  </a:moveTo>
                  <a:cubicBezTo>
                    <a:pt x="462" y="379"/>
                    <a:pt x="462" y="379"/>
                    <a:pt x="462" y="379"/>
                  </a:cubicBezTo>
                  <a:cubicBezTo>
                    <a:pt x="284" y="379"/>
                    <a:pt x="284" y="379"/>
                    <a:pt x="284" y="379"/>
                  </a:cubicBezTo>
                  <a:cubicBezTo>
                    <a:pt x="284" y="202"/>
                    <a:pt x="284" y="202"/>
                    <a:pt x="284" y="202"/>
                  </a:cubicBezTo>
                  <a:lnTo>
                    <a:pt x="462" y="202"/>
                  </a:lnTo>
                  <a:close/>
                </a:path>
              </a:pathLst>
            </a:custGeom>
            <a:solidFill>
              <a:srgbClr val="44546A"/>
            </a:solidFill>
            <a:ln>
              <a:noFill/>
            </a:ln>
          </p:spPr>
          <p:txBody>
            <a:bodyPr vert="horz" wrap="square" lIns="91414" tIns="45706" rIns="91414" bIns="45706" numCol="1" anchor="t" anchorCtr="0" compatLnSpc="1">
              <a:prstTxWarp prst="textNoShape">
                <a:avLst/>
              </a:prstTxWarp>
            </a:bodyPr>
            <a:lstStyle/>
            <a:p>
              <a:pPr defTabSz="932330">
                <a:defRPr/>
              </a:pPr>
              <a:endParaRPr lang="en-US" sz="1836" kern="0" smtClean="0">
                <a:solidFill>
                  <a:srgbClr val="000000"/>
                </a:solidFill>
                <a:latin typeface="Calibri" panose="020F0502020204030204"/>
              </a:endParaRPr>
            </a:p>
          </p:txBody>
        </p:sp>
        <p:grpSp>
          <p:nvGrpSpPr>
            <p:cNvPr id="199" name="Group 198"/>
            <p:cNvGrpSpPr/>
            <p:nvPr/>
          </p:nvGrpSpPr>
          <p:grpSpPr>
            <a:xfrm>
              <a:off x="3113588" y="4171950"/>
              <a:ext cx="460637" cy="324928"/>
              <a:chOff x="6432941" y="4098201"/>
              <a:chExt cx="709176" cy="500244"/>
            </a:xfrm>
          </p:grpSpPr>
          <p:sp>
            <p:nvSpPr>
              <p:cNvPr id="200" name="Rounded Rectangle 6"/>
              <p:cNvSpPr>
                <a:spLocks noChangeAspect="1"/>
              </p:cNvSpPr>
              <p:nvPr/>
            </p:nvSpPr>
            <p:spPr bwMode="black">
              <a:xfrm rot="16200000">
                <a:off x="6537407" y="3993735"/>
                <a:ext cx="500244" cy="709176"/>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44546A"/>
              </a:solidFill>
              <a:ln w="12700" cap="flat" cmpd="sng" algn="ctr">
                <a:noFill/>
                <a:prstDash val="solid"/>
                <a:miter lim="800000"/>
                <a:headEnd type="none" w="med" len="med"/>
                <a:tailEnd type="none" w="med" len="med"/>
              </a:ln>
              <a:effectLst/>
            </p:spPr>
            <p:txBody>
              <a:bodyPr vert="horz" wrap="square" lIns="82278" tIns="41139" rIns="82278" bIns="41139" numCol="1" rtlCol="0" anchor="ctr" anchorCtr="0" compatLnSpc="1">
                <a:prstTxWarp prst="textNoShape">
                  <a:avLst/>
                </a:prstTxWarp>
              </a:bodyPr>
              <a:lstStyle/>
              <a:p>
                <a:pPr defTabSz="740455">
                  <a:defRPr/>
                </a:pPr>
                <a:endParaRPr lang="en-US" sz="1836" kern="0" spc="-122" dirty="0" smtClean="0">
                  <a:solidFill>
                    <a:srgbClr val="000000">
                      <a:lumMod val="50000"/>
                    </a:srgbClr>
                  </a:solidFill>
                  <a:latin typeface="Segoe Light" pitchFamily="34" charset="0"/>
                </a:endParaRPr>
              </a:p>
            </p:txBody>
          </p:sp>
          <p:sp>
            <p:nvSpPr>
              <p:cNvPr id="201" name="Freeform 6"/>
              <p:cNvSpPr>
                <a:spLocks noEditPoints="1"/>
              </p:cNvSpPr>
              <p:nvPr/>
            </p:nvSpPr>
            <p:spPr bwMode="auto">
              <a:xfrm rot="5400000">
                <a:off x="6590383" y="4115019"/>
                <a:ext cx="329607" cy="503240"/>
              </a:xfrm>
              <a:custGeom>
                <a:avLst/>
                <a:gdLst>
                  <a:gd name="T0" fmla="*/ 448 w 448"/>
                  <a:gd name="T1" fmla="*/ 0 h 684"/>
                  <a:gd name="T2" fmla="*/ 448 w 448"/>
                  <a:gd name="T3" fmla="*/ 207 h 684"/>
                  <a:gd name="T4" fmla="*/ 241 w 448"/>
                  <a:gd name="T5" fmla="*/ 207 h 684"/>
                  <a:gd name="T6" fmla="*/ 241 w 448"/>
                  <a:gd name="T7" fmla="*/ 0 h 684"/>
                  <a:gd name="T8" fmla="*/ 448 w 448"/>
                  <a:gd name="T9" fmla="*/ 0 h 684"/>
                  <a:gd name="T10" fmla="*/ 241 w 448"/>
                  <a:gd name="T11" fmla="*/ 238 h 684"/>
                  <a:gd name="T12" fmla="*/ 241 w 448"/>
                  <a:gd name="T13" fmla="*/ 446 h 684"/>
                  <a:gd name="T14" fmla="*/ 448 w 448"/>
                  <a:gd name="T15" fmla="*/ 446 h 684"/>
                  <a:gd name="T16" fmla="*/ 448 w 448"/>
                  <a:gd name="T17" fmla="*/ 238 h 684"/>
                  <a:gd name="T18" fmla="*/ 241 w 448"/>
                  <a:gd name="T19" fmla="*/ 238 h 684"/>
                  <a:gd name="T20" fmla="*/ 0 w 448"/>
                  <a:gd name="T21" fmla="*/ 0 h 684"/>
                  <a:gd name="T22" fmla="*/ 0 w 448"/>
                  <a:gd name="T23" fmla="*/ 207 h 684"/>
                  <a:gd name="T24" fmla="*/ 210 w 448"/>
                  <a:gd name="T25" fmla="*/ 207 h 684"/>
                  <a:gd name="T26" fmla="*/ 210 w 448"/>
                  <a:gd name="T27" fmla="*/ 0 h 684"/>
                  <a:gd name="T28" fmla="*/ 0 w 448"/>
                  <a:gd name="T29" fmla="*/ 0 h 684"/>
                  <a:gd name="T30" fmla="*/ 0 w 448"/>
                  <a:gd name="T31" fmla="*/ 238 h 684"/>
                  <a:gd name="T32" fmla="*/ 0 w 448"/>
                  <a:gd name="T33" fmla="*/ 446 h 684"/>
                  <a:gd name="T34" fmla="*/ 210 w 448"/>
                  <a:gd name="T35" fmla="*/ 446 h 684"/>
                  <a:gd name="T36" fmla="*/ 210 w 448"/>
                  <a:gd name="T37" fmla="*/ 238 h 684"/>
                  <a:gd name="T38" fmla="*/ 0 w 448"/>
                  <a:gd name="T39" fmla="*/ 238 h 684"/>
                  <a:gd name="T40" fmla="*/ 0 w 448"/>
                  <a:gd name="T41" fmla="*/ 477 h 684"/>
                  <a:gd name="T42" fmla="*/ 0 w 448"/>
                  <a:gd name="T43" fmla="*/ 684 h 684"/>
                  <a:gd name="T44" fmla="*/ 448 w 448"/>
                  <a:gd name="T45" fmla="*/ 684 h 684"/>
                  <a:gd name="T46" fmla="*/ 448 w 448"/>
                  <a:gd name="T47" fmla="*/ 477 h 684"/>
                  <a:gd name="T48" fmla="*/ 0 w 448"/>
                  <a:gd name="T49" fmla="*/ 47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684">
                    <a:moveTo>
                      <a:pt x="448" y="0"/>
                    </a:moveTo>
                    <a:lnTo>
                      <a:pt x="448" y="207"/>
                    </a:lnTo>
                    <a:lnTo>
                      <a:pt x="241" y="207"/>
                    </a:lnTo>
                    <a:lnTo>
                      <a:pt x="241" y="0"/>
                    </a:lnTo>
                    <a:lnTo>
                      <a:pt x="448" y="0"/>
                    </a:lnTo>
                    <a:close/>
                    <a:moveTo>
                      <a:pt x="241" y="238"/>
                    </a:moveTo>
                    <a:lnTo>
                      <a:pt x="241" y="446"/>
                    </a:lnTo>
                    <a:lnTo>
                      <a:pt x="448" y="446"/>
                    </a:lnTo>
                    <a:lnTo>
                      <a:pt x="448" y="238"/>
                    </a:lnTo>
                    <a:lnTo>
                      <a:pt x="241" y="238"/>
                    </a:lnTo>
                    <a:close/>
                    <a:moveTo>
                      <a:pt x="0" y="0"/>
                    </a:moveTo>
                    <a:lnTo>
                      <a:pt x="0" y="207"/>
                    </a:lnTo>
                    <a:lnTo>
                      <a:pt x="210" y="207"/>
                    </a:lnTo>
                    <a:lnTo>
                      <a:pt x="210" y="0"/>
                    </a:lnTo>
                    <a:lnTo>
                      <a:pt x="0" y="0"/>
                    </a:lnTo>
                    <a:close/>
                    <a:moveTo>
                      <a:pt x="0" y="238"/>
                    </a:moveTo>
                    <a:lnTo>
                      <a:pt x="0" y="446"/>
                    </a:lnTo>
                    <a:lnTo>
                      <a:pt x="210" y="446"/>
                    </a:lnTo>
                    <a:lnTo>
                      <a:pt x="210" y="238"/>
                    </a:lnTo>
                    <a:lnTo>
                      <a:pt x="0" y="238"/>
                    </a:lnTo>
                    <a:close/>
                    <a:moveTo>
                      <a:pt x="0" y="477"/>
                    </a:moveTo>
                    <a:lnTo>
                      <a:pt x="0" y="684"/>
                    </a:lnTo>
                    <a:lnTo>
                      <a:pt x="448" y="684"/>
                    </a:lnTo>
                    <a:lnTo>
                      <a:pt x="448" y="477"/>
                    </a:lnTo>
                    <a:lnTo>
                      <a:pt x="0" y="477"/>
                    </a:lnTo>
                    <a:close/>
                  </a:path>
                </a:pathLst>
              </a:custGeom>
              <a:solidFill>
                <a:srgbClr val="505050"/>
              </a:solidFill>
              <a:ln>
                <a:noFill/>
              </a:ln>
            </p:spPr>
            <p:txBody>
              <a:bodyPr vert="horz" wrap="square" lIns="91410" tIns="45705" rIns="91410" bIns="45705" numCol="1" anchor="t" anchorCtr="0" compatLnSpc="1">
                <a:prstTxWarp prst="textNoShape">
                  <a:avLst/>
                </a:prstTxWarp>
              </a:bodyPr>
              <a:lstStyle/>
              <a:p>
                <a:pPr defTabSz="913833">
                  <a:defRPr/>
                </a:pPr>
                <a:endParaRPr lang="en-US" sz="1700" kern="0" dirty="0" smtClean="0">
                  <a:solidFill>
                    <a:srgbClr val="000000"/>
                  </a:solidFill>
                  <a:latin typeface="Calibri" panose="020F0502020204030204"/>
                </a:endParaRPr>
              </a:p>
            </p:txBody>
          </p:sp>
        </p:grpSp>
      </p:grpSp>
      <p:sp>
        <p:nvSpPr>
          <p:cNvPr id="202" name="Freeform 30"/>
          <p:cNvSpPr>
            <a:spLocks noChangeAspect="1" noEditPoints="1"/>
          </p:cNvSpPr>
          <p:nvPr/>
        </p:nvSpPr>
        <p:spPr bwMode="auto">
          <a:xfrm>
            <a:off x="2059881" y="4776950"/>
            <a:ext cx="145748" cy="224914"/>
          </a:xfrm>
          <a:custGeom>
            <a:avLst/>
            <a:gdLst>
              <a:gd name="T0" fmla="*/ 115 w 191"/>
              <a:gd name="T1" fmla="*/ 158 h 225"/>
              <a:gd name="T2" fmla="*/ 132 w 191"/>
              <a:gd name="T3" fmla="*/ 185 h 225"/>
              <a:gd name="T4" fmla="*/ 21 w 191"/>
              <a:gd name="T5" fmla="*/ 185 h 225"/>
              <a:gd name="T6" fmla="*/ 0 w 191"/>
              <a:gd name="T7" fmla="*/ 164 h 225"/>
              <a:gd name="T8" fmla="*/ 0 w 191"/>
              <a:gd name="T9" fmla="*/ 21 h 225"/>
              <a:gd name="T10" fmla="*/ 21 w 191"/>
              <a:gd name="T11" fmla="*/ 0 h 225"/>
              <a:gd name="T12" fmla="*/ 163 w 191"/>
              <a:gd name="T13" fmla="*/ 0 h 225"/>
              <a:gd name="T14" fmla="*/ 185 w 191"/>
              <a:gd name="T15" fmla="*/ 21 h 225"/>
              <a:gd name="T16" fmla="*/ 185 w 191"/>
              <a:gd name="T17" fmla="*/ 164 h 225"/>
              <a:gd name="T18" fmla="*/ 181 w 191"/>
              <a:gd name="T19" fmla="*/ 175 h 225"/>
              <a:gd name="T20" fmla="*/ 154 w 191"/>
              <a:gd name="T21" fmla="*/ 133 h 225"/>
              <a:gd name="T22" fmla="*/ 157 w 191"/>
              <a:gd name="T23" fmla="*/ 63 h 225"/>
              <a:gd name="T24" fmla="*/ 70 w 191"/>
              <a:gd name="T25" fmla="*/ 43 h 225"/>
              <a:gd name="T26" fmla="*/ 51 w 191"/>
              <a:gd name="T27" fmla="*/ 130 h 225"/>
              <a:gd name="T28" fmla="*/ 115 w 191"/>
              <a:gd name="T29" fmla="*/ 158 h 225"/>
              <a:gd name="T30" fmla="*/ 183 w 191"/>
              <a:gd name="T31" fmla="*/ 221 h 225"/>
              <a:gd name="T32" fmla="*/ 165 w 191"/>
              <a:gd name="T33" fmla="*/ 217 h 225"/>
              <a:gd name="T34" fmla="*/ 120 w 191"/>
              <a:gd name="T35" fmla="*/ 146 h 225"/>
              <a:gd name="T36" fmla="*/ 59 w 191"/>
              <a:gd name="T37" fmla="*/ 124 h 225"/>
              <a:gd name="T38" fmla="*/ 75 w 191"/>
              <a:gd name="T39" fmla="*/ 52 h 225"/>
              <a:gd name="T40" fmla="*/ 148 w 191"/>
              <a:gd name="T41" fmla="*/ 68 h 225"/>
              <a:gd name="T42" fmla="*/ 142 w 191"/>
              <a:gd name="T43" fmla="*/ 132 h 225"/>
              <a:gd name="T44" fmla="*/ 187 w 191"/>
              <a:gd name="T45" fmla="*/ 203 h 225"/>
              <a:gd name="T46" fmla="*/ 183 w 191"/>
              <a:gd name="T47" fmla="*/ 221 h 225"/>
              <a:gd name="T48" fmla="*/ 144 w 191"/>
              <a:gd name="T49" fmla="*/ 71 h 225"/>
              <a:gd name="T50" fmla="*/ 78 w 191"/>
              <a:gd name="T51" fmla="*/ 56 h 225"/>
              <a:gd name="T52" fmla="*/ 64 w 191"/>
              <a:gd name="T53" fmla="*/ 122 h 225"/>
              <a:gd name="T54" fmla="*/ 129 w 191"/>
              <a:gd name="T55" fmla="*/ 136 h 225"/>
              <a:gd name="T56" fmla="*/ 144 w 191"/>
              <a:gd name="T57" fmla="*/ 7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225">
                <a:moveTo>
                  <a:pt x="115" y="158"/>
                </a:moveTo>
                <a:cubicBezTo>
                  <a:pt x="132" y="185"/>
                  <a:pt x="132" y="185"/>
                  <a:pt x="132" y="185"/>
                </a:cubicBezTo>
                <a:cubicBezTo>
                  <a:pt x="21" y="185"/>
                  <a:pt x="21" y="185"/>
                  <a:pt x="21" y="185"/>
                </a:cubicBezTo>
                <a:cubicBezTo>
                  <a:pt x="9" y="185"/>
                  <a:pt x="0" y="175"/>
                  <a:pt x="0" y="164"/>
                </a:cubicBezTo>
                <a:cubicBezTo>
                  <a:pt x="0" y="21"/>
                  <a:pt x="0" y="21"/>
                  <a:pt x="0" y="21"/>
                </a:cubicBezTo>
                <a:cubicBezTo>
                  <a:pt x="0" y="9"/>
                  <a:pt x="9" y="0"/>
                  <a:pt x="21" y="0"/>
                </a:cubicBezTo>
                <a:cubicBezTo>
                  <a:pt x="163" y="0"/>
                  <a:pt x="163" y="0"/>
                  <a:pt x="163" y="0"/>
                </a:cubicBezTo>
                <a:cubicBezTo>
                  <a:pt x="175" y="0"/>
                  <a:pt x="185" y="9"/>
                  <a:pt x="185" y="21"/>
                </a:cubicBezTo>
                <a:cubicBezTo>
                  <a:pt x="185" y="164"/>
                  <a:pt x="185" y="164"/>
                  <a:pt x="185" y="164"/>
                </a:cubicBezTo>
                <a:cubicBezTo>
                  <a:pt x="185" y="168"/>
                  <a:pt x="183" y="172"/>
                  <a:pt x="181" y="175"/>
                </a:cubicBezTo>
                <a:cubicBezTo>
                  <a:pt x="154" y="133"/>
                  <a:pt x="154" y="133"/>
                  <a:pt x="154" y="133"/>
                </a:cubicBezTo>
                <a:cubicBezTo>
                  <a:pt x="169" y="112"/>
                  <a:pt x="170" y="84"/>
                  <a:pt x="157" y="63"/>
                </a:cubicBezTo>
                <a:cubicBezTo>
                  <a:pt x="138" y="33"/>
                  <a:pt x="99" y="25"/>
                  <a:pt x="70" y="43"/>
                </a:cubicBezTo>
                <a:cubicBezTo>
                  <a:pt x="41" y="62"/>
                  <a:pt x="32" y="101"/>
                  <a:pt x="51" y="130"/>
                </a:cubicBezTo>
                <a:cubicBezTo>
                  <a:pt x="65" y="152"/>
                  <a:pt x="90" y="163"/>
                  <a:pt x="115" y="158"/>
                </a:cubicBezTo>
                <a:close/>
                <a:moveTo>
                  <a:pt x="183" y="221"/>
                </a:moveTo>
                <a:cubicBezTo>
                  <a:pt x="177" y="225"/>
                  <a:pt x="169" y="223"/>
                  <a:pt x="165" y="217"/>
                </a:cubicBezTo>
                <a:cubicBezTo>
                  <a:pt x="120" y="146"/>
                  <a:pt x="120" y="146"/>
                  <a:pt x="120" y="146"/>
                </a:cubicBezTo>
                <a:cubicBezTo>
                  <a:pt x="98" y="153"/>
                  <a:pt x="72" y="145"/>
                  <a:pt x="59" y="124"/>
                </a:cubicBezTo>
                <a:cubicBezTo>
                  <a:pt x="44" y="100"/>
                  <a:pt x="51" y="67"/>
                  <a:pt x="75" y="52"/>
                </a:cubicBezTo>
                <a:cubicBezTo>
                  <a:pt x="100" y="36"/>
                  <a:pt x="132" y="44"/>
                  <a:pt x="148" y="68"/>
                </a:cubicBezTo>
                <a:cubicBezTo>
                  <a:pt x="161" y="89"/>
                  <a:pt x="158" y="115"/>
                  <a:pt x="142" y="132"/>
                </a:cubicBezTo>
                <a:cubicBezTo>
                  <a:pt x="187" y="203"/>
                  <a:pt x="187" y="203"/>
                  <a:pt x="187" y="203"/>
                </a:cubicBezTo>
                <a:cubicBezTo>
                  <a:pt x="191" y="209"/>
                  <a:pt x="189" y="217"/>
                  <a:pt x="183" y="221"/>
                </a:cubicBezTo>
                <a:close/>
                <a:moveTo>
                  <a:pt x="144" y="71"/>
                </a:moveTo>
                <a:cubicBezTo>
                  <a:pt x="129" y="49"/>
                  <a:pt x="100" y="42"/>
                  <a:pt x="78" y="56"/>
                </a:cubicBezTo>
                <a:cubicBezTo>
                  <a:pt x="56" y="70"/>
                  <a:pt x="50" y="100"/>
                  <a:pt x="64" y="122"/>
                </a:cubicBezTo>
                <a:cubicBezTo>
                  <a:pt x="78" y="144"/>
                  <a:pt x="107" y="150"/>
                  <a:pt x="129" y="136"/>
                </a:cubicBezTo>
                <a:cubicBezTo>
                  <a:pt x="151" y="122"/>
                  <a:pt x="158" y="93"/>
                  <a:pt x="144" y="71"/>
                </a:cubicBezTo>
                <a:close/>
              </a:path>
            </a:pathLst>
          </a:custGeom>
          <a:solidFill>
            <a:srgbClr val="505050"/>
          </a:solidFill>
          <a:ln>
            <a:noFill/>
          </a:ln>
        </p:spPr>
        <p:txBody>
          <a:bodyPr vert="horz" wrap="square" lIns="91414" tIns="45706" rIns="91414" bIns="45706" numCol="1" anchor="t" anchorCtr="0" compatLnSpc="1">
            <a:prstTxWarp prst="textNoShape">
              <a:avLst/>
            </a:prstTxWarp>
          </a:bodyPr>
          <a:lstStyle/>
          <a:p>
            <a:pPr defTabSz="913833"/>
            <a:endParaRPr lang="en-US" sz="1700">
              <a:solidFill>
                <a:srgbClr val="000000"/>
              </a:solidFill>
              <a:latin typeface="Calibri" panose="020F0502020204030204"/>
            </a:endParaRPr>
          </a:p>
        </p:txBody>
      </p:sp>
      <p:grpSp>
        <p:nvGrpSpPr>
          <p:cNvPr id="203" name="Group 202"/>
          <p:cNvGrpSpPr/>
          <p:nvPr/>
        </p:nvGrpSpPr>
        <p:grpSpPr>
          <a:xfrm>
            <a:off x="2002250" y="4348695"/>
            <a:ext cx="275447" cy="162730"/>
            <a:chOff x="5416550" y="3144838"/>
            <a:chExt cx="1352550" cy="565151"/>
          </a:xfrm>
          <a:solidFill>
            <a:srgbClr val="505050"/>
          </a:solidFill>
        </p:grpSpPr>
        <p:sp>
          <p:nvSpPr>
            <p:cNvPr id="204" name="Freeform 21"/>
            <p:cNvSpPr>
              <a:spLocks/>
            </p:cNvSpPr>
            <p:nvPr/>
          </p:nvSpPr>
          <p:spPr bwMode="auto">
            <a:xfrm>
              <a:off x="5435600" y="3144838"/>
              <a:ext cx="1333500" cy="561975"/>
            </a:xfrm>
            <a:custGeom>
              <a:avLst/>
              <a:gdLst>
                <a:gd name="T0" fmla="*/ 316 w 353"/>
                <a:gd name="T1" fmla="*/ 100 h 147"/>
                <a:gd name="T2" fmla="*/ 314 w 353"/>
                <a:gd name="T3" fmla="*/ 97 h 147"/>
                <a:gd name="T4" fmla="*/ 351 w 353"/>
                <a:gd name="T5" fmla="*/ 74 h 147"/>
                <a:gd name="T6" fmla="*/ 47 w 353"/>
                <a:gd name="T7" fmla="*/ 0 h 147"/>
                <a:gd name="T8" fmla="*/ 0 w 353"/>
                <a:gd name="T9" fmla="*/ 16 h 147"/>
                <a:gd name="T10" fmla="*/ 1 w 353"/>
                <a:gd name="T11" fmla="*/ 17 h 147"/>
                <a:gd name="T12" fmla="*/ 304 w 353"/>
                <a:gd name="T13" fmla="*/ 98 h 147"/>
                <a:gd name="T14" fmla="*/ 312 w 353"/>
                <a:gd name="T15" fmla="*/ 108 h 147"/>
                <a:gd name="T16" fmla="*/ 312 w 353"/>
                <a:gd name="T17" fmla="*/ 144 h 147"/>
                <a:gd name="T18" fmla="*/ 312 w 353"/>
                <a:gd name="T19" fmla="*/ 147 h 147"/>
                <a:gd name="T20" fmla="*/ 353 w 353"/>
                <a:gd name="T21" fmla="*/ 77 h 147"/>
                <a:gd name="T22" fmla="*/ 316 w 353"/>
                <a:gd name="T23"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147">
                  <a:moveTo>
                    <a:pt x="316" y="100"/>
                  </a:moveTo>
                  <a:cubicBezTo>
                    <a:pt x="314" y="97"/>
                    <a:pt x="314" y="97"/>
                    <a:pt x="314" y="97"/>
                  </a:cubicBezTo>
                  <a:cubicBezTo>
                    <a:pt x="351" y="74"/>
                    <a:pt x="351" y="74"/>
                    <a:pt x="351" y="74"/>
                  </a:cubicBezTo>
                  <a:cubicBezTo>
                    <a:pt x="47" y="0"/>
                    <a:pt x="47" y="0"/>
                    <a:pt x="47" y="0"/>
                  </a:cubicBezTo>
                  <a:cubicBezTo>
                    <a:pt x="0" y="16"/>
                    <a:pt x="0" y="16"/>
                    <a:pt x="0" y="16"/>
                  </a:cubicBezTo>
                  <a:cubicBezTo>
                    <a:pt x="1" y="16"/>
                    <a:pt x="1" y="16"/>
                    <a:pt x="1" y="17"/>
                  </a:cubicBezTo>
                  <a:cubicBezTo>
                    <a:pt x="304" y="98"/>
                    <a:pt x="304" y="98"/>
                    <a:pt x="304" y="98"/>
                  </a:cubicBezTo>
                  <a:cubicBezTo>
                    <a:pt x="309" y="99"/>
                    <a:pt x="312" y="104"/>
                    <a:pt x="312" y="108"/>
                  </a:cubicBezTo>
                  <a:cubicBezTo>
                    <a:pt x="312" y="144"/>
                    <a:pt x="312" y="144"/>
                    <a:pt x="312" y="144"/>
                  </a:cubicBezTo>
                  <a:cubicBezTo>
                    <a:pt x="312" y="145"/>
                    <a:pt x="312" y="146"/>
                    <a:pt x="312" y="147"/>
                  </a:cubicBezTo>
                  <a:cubicBezTo>
                    <a:pt x="347" y="128"/>
                    <a:pt x="352" y="86"/>
                    <a:pt x="353" y="77"/>
                  </a:cubicBezTo>
                  <a:lnTo>
                    <a:pt x="31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3833"/>
              <a:endParaRPr lang="en-US" sz="1700">
                <a:solidFill>
                  <a:srgbClr val="000000"/>
                </a:solidFill>
                <a:latin typeface="Calibri" panose="020F0502020204030204"/>
              </a:endParaRPr>
            </a:p>
          </p:txBody>
        </p:sp>
        <p:sp>
          <p:nvSpPr>
            <p:cNvPr id="205" name="Freeform 22"/>
            <p:cNvSpPr>
              <a:spLocks noEditPoints="1"/>
            </p:cNvSpPr>
            <p:nvPr/>
          </p:nvSpPr>
          <p:spPr bwMode="auto">
            <a:xfrm>
              <a:off x="5416550" y="3216276"/>
              <a:ext cx="1185863" cy="493713"/>
            </a:xfrm>
            <a:custGeom>
              <a:avLst/>
              <a:gdLst>
                <a:gd name="T0" fmla="*/ 308 w 314"/>
                <a:gd name="T1" fmla="*/ 82 h 129"/>
                <a:gd name="T2" fmla="*/ 5 w 314"/>
                <a:gd name="T3" fmla="*/ 0 h 129"/>
                <a:gd name="T4" fmla="*/ 4 w 314"/>
                <a:gd name="T5" fmla="*/ 0 h 129"/>
                <a:gd name="T6" fmla="*/ 0 w 314"/>
                <a:gd name="T7" fmla="*/ 4 h 129"/>
                <a:gd name="T8" fmla="*/ 0 w 314"/>
                <a:gd name="T9" fmla="*/ 40 h 129"/>
                <a:gd name="T10" fmla="*/ 6 w 314"/>
                <a:gd name="T11" fmla="*/ 48 h 129"/>
                <a:gd name="T12" fmla="*/ 309 w 314"/>
                <a:gd name="T13" fmla="*/ 129 h 129"/>
                <a:gd name="T14" fmla="*/ 313 w 314"/>
                <a:gd name="T15" fmla="*/ 128 h 129"/>
                <a:gd name="T16" fmla="*/ 314 w 314"/>
                <a:gd name="T17" fmla="*/ 125 h 129"/>
                <a:gd name="T18" fmla="*/ 314 w 314"/>
                <a:gd name="T19" fmla="*/ 89 h 129"/>
                <a:gd name="T20" fmla="*/ 308 w 314"/>
                <a:gd name="T21" fmla="*/ 82 h 129"/>
                <a:gd name="T22" fmla="*/ 72 w 314"/>
                <a:gd name="T23" fmla="*/ 54 h 129"/>
                <a:gd name="T24" fmla="*/ 60 w 314"/>
                <a:gd name="T25" fmla="*/ 39 h 129"/>
                <a:gd name="T26" fmla="*/ 72 w 314"/>
                <a:gd name="T27" fmla="*/ 30 h 129"/>
                <a:gd name="T28" fmla="*/ 84 w 314"/>
                <a:gd name="T29" fmla="*/ 45 h 129"/>
                <a:gd name="T30" fmla="*/ 72 w 314"/>
                <a:gd name="T31" fmla="*/ 54 h 129"/>
                <a:gd name="T32" fmla="*/ 139 w 314"/>
                <a:gd name="T33" fmla="*/ 72 h 129"/>
                <a:gd name="T34" fmla="*/ 127 w 314"/>
                <a:gd name="T35" fmla="*/ 57 h 129"/>
                <a:gd name="T36" fmla="*/ 139 w 314"/>
                <a:gd name="T37" fmla="*/ 48 h 129"/>
                <a:gd name="T38" fmla="*/ 151 w 314"/>
                <a:gd name="T39" fmla="*/ 63 h 129"/>
                <a:gd name="T40" fmla="*/ 139 w 314"/>
                <a:gd name="T41" fmla="*/ 72 h 129"/>
                <a:gd name="T42" fmla="*/ 175 w 314"/>
                <a:gd name="T43" fmla="*/ 82 h 129"/>
                <a:gd name="T44" fmla="*/ 163 w 314"/>
                <a:gd name="T45" fmla="*/ 66 h 129"/>
                <a:gd name="T46" fmla="*/ 175 w 314"/>
                <a:gd name="T47" fmla="*/ 57 h 129"/>
                <a:gd name="T48" fmla="*/ 188 w 314"/>
                <a:gd name="T49" fmla="*/ 73 h 129"/>
                <a:gd name="T50" fmla="*/ 175 w 314"/>
                <a:gd name="T51"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4" h="129">
                  <a:moveTo>
                    <a:pt x="308" y="82"/>
                  </a:moveTo>
                  <a:cubicBezTo>
                    <a:pt x="5" y="0"/>
                    <a:pt x="5" y="0"/>
                    <a:pt x="5" y="0"/>
                  </a:cubicBezTo>
                  <a:cubicBezTo>
                    <a:pt x="5" y="0"/>
                    <a:pt x="4" y="0"/>
                    <a:pt x="4" y="0"/>
                  </a:cubicBezTo>
                  <a:cubicBezTo>
                    <a:pt x="2" y="0"/>
                    <a:pt x="0" y="2"/>
                    <a:pt x="0" y="4"/>
                  </a:cubicBezTo>
                  <a:cubicBezTo>
                    <a:pt x="0" y="40"/>
                    <a:pt x="0" y="40"/>
                    <a:pt x="0" y="40"/>
                  </a:cubicBezTo>
                  <a:cubicBezTo>
                    <a:pt x="0" y="43"/>
                    <a:pt x="3" y="47"/>
                    <a:pt x="6" y="48"/>
                  </a:cubicBezTo>
                  <a:cubicBezTo>
                    <a:pt x="309" y="129"/>
                    <a:pt x="309" y="129"/>
                    <a:pt x="309" y="129"/>
                  </a:cubicBezTo>
                  <a:cubicBezTo>
                    <a:pt x="311" y="129"/>
                    <a:pt x="312" y="129"/>
                    <a:pt x="313" y="128"/>
                  </a:cubicBezTo>
                  <a:cubicBezTo>
                    <a:pt x="314" y="127"/>
                    <a:pt x="314" y="126"/>
                    <a:pt x="314" y="125"/>
                  </a:cubicBezTo>
                  <a:cubicBezTo>
                    <a:pt x="314" y="89"/>
                    <a:pt x="314" y="89"/>
                    <a:pt x="314" y="89"/>
                  </a:cubicBezTo>
                  <a:cubicBezTo>
                    <a:pt x="314" y="86"/>
                    <a:pt x="311" y="82"/>
                    <a:pt x="308" y="82"/>
                  </a:cubicBezTo>
                  <a:close/>
                  <a:moveTo>
                    <a:pt x="72" y="54"/>
                  </a:moveTo>
                  <a:cubicBezTo>
                    <a:pt x="65" y="52"/>
                    <a:pt x="60" y="45"/>
                    <a:pt x="60" y="39"/>
                  </a:cubicBezTo>
                  <a:cubicBezTo>
                    <a:pt x="60" y="32"/>
                    <a:pt x="65" y="28"/>
                    <a:pt x="72" y="30"/>
                  </a:cubicBezTo>
                  <a:cubicBezTo>
                    <a:pt x="79" y="31"/>
                    <a:pt x="84" y="38"/>
                    <a:pt x="84" y="45"/>
                  </a:cubicBezTo>
                  <a:cubicBezTo>
                    <a:pt x="84" y="52"/>
                    <a:pt x="79" y="56"/>
                    <a:pt x="72" y="54"/>
                  </a:cubicBezTo>
                  <a:close/>
                  <a:moveTo>
                    <a:pt x="139" y="72"/>
                  </a:moveTo>
                  <a:cubicBezTo>
                    <a:pt x="132" y="70"/>
                    <a:pt x="127" y="63"/>
                    <a:pt x="127" y="57"/>
                  </a:cubicBezTo>
                  <a:cubicBezTo>
                    <a:pt x="127" y="50"/>
                    <a:pt x="132" y="46"/>
                    <a:pt x="139" y="48"/>
                  </a:cubicBezTo>
                  <a:cubicBezTo>
                    <a:pt x="146" y="49"/>
                    <a:pt x="151" y="56"/>
                    <a:pt x="151" y="63"/>
                  </a:cubicBezTo>
                  <a:cubicBezTo>
                    <a:pt x="151" y="70"/>
                    <a:pt x="146" y="74"/>
                    <a:pt x="139" y="72"/>
                  </a:cubicBezTo>
                  <a:close/>
                  <a:moveTo>
                    <a:pt x="175" y="82"/>
                  </a:moveTo>
                  <a:cubicBezTo>
                    <a:pt x="169" y="80"/>
                    <a:pt x="163" y="73"/>
                    <a:pt x="163" y="66"/>
                  </a:cubicBezTo>
                  <a:cubicBezTo>
                    <a:pt x="163" y="60"/>
                    <a:pt x="169" y="56"/>
                    <a:pt x="175" y="57"/>
                  </a:cubicBezTo>
                  <a:cubicBezTo>
                    <a:pt x="182" y="59"/>
                    <a:pt x="188" y="66"/>
                    <a:pt x="188" y="73"/>
                  </a:cubicBezTo>
                  <a:cubicBezTo>
                    <a:pt x="188" y="80"/>
                    <a:pt x="182" y="84"/>
                    <a:pt x="17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3833"/>
              <a:endParaRPr lang="en-US" sz="1700">
                <a:solidFill>
                  <a:srgbClr val="000000"/>
                </a:solidFill>
                <a:latin typeface="Calibri" panose="020F0502020204030204"/>
              </a:endParaRPr>
            </a:p>
          </p:txBody>
        </p:sp>
        <p:sp>
          <p:nvSpPr>
            <p:cNvPr id="206" name="Freeform 23"/>
            <p:cNvSpPr>
              <a:spLocks/>
            </p:cNvSpPr>
            <p:nvPr/>
          </p:nvSpPr>
          <p:spPr bwMode="auto">
            <a:xfrm>
              <a:off x="6046788" y="3576638"/>
              <a:ext cx="188913" cy="117475"/>
            </a:xfrm>
            <a:custGeom>
              <a:avLst/>
              <a:gdLst>
                <a:gd name="T0" fmla="*/ 0 w 119"/>
                <a:gd name="T1" fmla="*/ 0 h 74"/>
                <a:gd name="T2" fmla="*/ 0 w 119"/>
                <a:gd name="T3" fmla="*/ 12 h 74"/>
                <a:gd name="T4" fmla="*/ 88 w 119"/>
                <a:gd name="T5" fmla="*/ 74 h 74"/>
                <a:gd name="T6" fmla="*/ 119 w 119"/>
                <a:gd name="T7" fmla="*/ 50 h 74"/>
                <a:gd name="T8" fmla="*/ 43 w 119"/>
                <a:gd name="T9" fmla="*/ 12 h 74"/>
                <a:gd name="T10" fmla="*/ 0 w 119"/>
                <a:gd name="T11" fmla="*/ 0 h 74"/>
              </a:gdLst>
              <a:ahLst/>
              <a:cxnLst>
                <a:cxn ang="0">
                  <a:pos x="T0" y="T1"/>
                </a:cxn>
                <a:cxn ang="0">
                  <a:pos x="T2" y="T3"/>
                </a:cxn>
                <a:cxn ang="0">
                  <a:pos x="T4" y="T5"/>
                </a:cxn>
                <a:cxn ang="0">
                  <a:pos x="T6" y="T7"/>
                </a:cxn>
                <a:cxn ang="0">
                  <a:pos x="T8" y="T9"/>
                </a:cxn>
                <a:cxn ang="0">
                  <a:pos x="T10" y="T11"/>
                </a:cxn>
              </a:cxnLst>
              <a:rect l="0" t="0" r="r" b="b"/>
              <a:pathLst>
                <a:path w="119" h="74">
                  <a:moveTo>
                    <a:pt x="0" y="0"/>
                  </a:moveTo>
                  <a:lnTo>
                    <a:pt x="0" y="12"/>
                  </a:lnTo>
                  <a:lnTo>
                    <a:pt x="88" y="74"/>
                  </a:lnTo>
                  <a:lnTo>
                    <a:pt x="119" y="50"/>
                  </a:lnTo>
                  <a:lnTo>
                    <a:pt x="43"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3833"/>
              <a:endParaRPr lang="en-US" sz="1700">
                <a:solidFill>
                  <a:srgbClr val="000000"/>
                </a:solidFill>
                <a:latin typeface="Calibri" panose="020F0502020204030204"/>
              </a:endParaRPr>
            </a:p>
          </p:txBody>
        </p:sp>
        <p:sp>
          <p:nvSpPr>
            <p:cNvPr id="207" name="Freeform 24"/>
            <p:cNvSpPr>
              <a:spLocks/>
            </p:cNvSpPr>
            <p:nvPr/>
          </p:nvSpPr>
          <p:spPr bwMode="auto">
            <a:xfrm>
              <a:off x="5808663" y="3549651"/>
              <a:ext cx="374650" cy="149225"/>
            </a:xfrm>
            <a:custGeom>
              <a:avLst/>
              <a:gdLst>
                <a:gd name="T0" fmla="*/ 148 w 236"/>
                <a:gd name="T1" fmla="*/ 31 h 94"/>
                <a:gd name="T2" fmla="*/ 148 w 236"/>
                <a:gd name="T3" fmla="*/ 17 h 94"/>
                <a:gd name="T4" fmla="*/ 91 w 236"/>
                <a:gd name="T5" fmla="*/ 0 h 94"/>
                <a:gd name="T6" fmla="*/ 91 w 236"/>
                <a:gd name="T7" fmla="*/ 5 h 94"/>
                <a:gd name="T8" fmla="*/ 53 w 236"/>
                <a:gd name="T9" fmla="*/ 7 h 94"/>
                <a:gd name="T10" fmla="*/ 0 w 236"/>
                <a:gd name="T11" fmla="*/ 29 h 94"/>
                <a:gd name="T12" fmla="*/ 91 w 236"/>
                <a:gd name="T13" fmla="*/ 12 h 94"/>
                <a:gd name="T14" fmla="*/ 91 w 236"/>
                <a:gd name="T15" fmla="*/ 14 h 94"/>
                <a:gd name="T16" fmla="*/ 60 w 236"/>
                <a:gd name="T17" fmla="*/ 19 h 94"/>
                <a:gd name="T18" fmla="*/ 0 w 236"/>
                <a:gd name="T19" fmla="*/ 29 h 94"/>
                <a:gd name="T20" fmla="*/ 119 w 236"/>
                <a:gd name="T21" fmla="*/ 63 h 94"/>
                <a:gd name="T22" fmla="*/ 236 w 236"/>
                <a:gd name="T23" fmla="*/ 94 h 94"/>
                <a:gd name="T24" fmla="*/ 176 w 236"/>
                <a:gd name="T25" fmla="*/ 50 h 94"/>
                <a:gd name="T26" fmla="*/ 148 w 236"/>
                <a:gd name="T2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94">
                  <a:moveTo>
                    <a:pt x="148" y="31"/>
                  </a:moveTo>
                  <a:lnTo>
                    <a:pt x="148" y="17"/>
                  </a:lnTo>
                  <a:lnTo>
                    <a:pt x="91" y="0"/>
                  </a:lnTo>
                  <a:lnTo>
                    <a:pt x="91" y="5"/>
                  </a:lnTo>
                  <a:lnTo>
                    <a:pt x="53" y="7"/>
                  </a:lnTo>
                  <a:lnTo>
                    <a:pt x="0" y="29"/>
                  </a:lnTo>
                  <a:lnTo>
                    <a:pt x="91" y="12"/>
                  </a:lnTo>
                  <a:lnTo>
                    <a:pt x="91" y="14"/>
                  </a:lnTo>
                  <a:lnTo>
                    <a:pt x="60" y="19"/>
                  </a:lnTo>
                  <a:lnTo>
                    <a:pt x="0" y="29"/>
                  </a:lnTo>
                  <a:lnTo>
                    <a:pt x="119" y="63"/>
                  </a:lnTo>
                  <a:lnTo>
                    <a:pt x="236" y="94"/>
                  </a:lnTo>
                  <a:lnTo>
                    <a:pt x="176" y="50"/>
                  </a:lnTo>
                  <a:lnTo>
                    <a:pt x="14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3833"/>
              <a:endParaRPr lang="en-US" sz="1700">
                <a:solidFill>
                  <a:srgbClr val="000000"/>
                </a:solidFill>
                <a:latin typeface="Calibri" panose="020F0502020204030204"/>
              </a:endParaRPr>
            </a:p>
          </p:txBody>
        </p:sp>
      </p:grpSp>
      <p:sp>
        <p:nvSpPr>
          <p:cNvPr id="208" name="Freeform 13"/>
          <p:cNvSpPr>
            <a:spLocks noChangeAspect="1" noEditPoints="1"/>
          </p:cNvSpPr>
          <p:nvPr/>
        </p:nvSpPr>
        <p:spPr bwMode="black">
          <a:xfrm>
            <a:off x="2057367" y="3927814"/>
            <a:ext cx="166740" cy="186070"/>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44546A"/>
          </a:solidFill>
          <a:ln w="12700" cap="flat" cmpd="sng" algn="ctr">
            <a:noFill/>
            <a:prstDash val="solid"/>
            <a:miter lim="800000"/>
            <a:headEnd type="none" w="med" len="med"/>
            <a:tailEnd type="none" w="med" len="med"/>
          </a:ln>
          <a:effectLst/>
        </p:spPr>
        <p:txBody>
          <a:bodyPr vert="horz" wrap="square" lIns="82278" tIns="41139" rIns="82278" bIns="41139" numCol="1" rtlCol="0" anchor="ctr" anchorCtr="0" compatLnSpc="1">
            <a:prstTxWarp prst="textNoShape">
              <a:avLst/>
            </a:prstTxWarp>
          </a:bodyPr>
          <a:lstStyle/>
          <a:p>
            <a:pPr defTabSz="740455">
              <a:defRPr/>
            </a:pPr>
            <a:endParaRPr lang="en-US" sz="1836" kern="0" spc="-122" smtClean="0">
              <a:solidFill>
                <a:srgbClr val="000000">
                  <a:lumMod val="50000"/>
                </a:srgbClr>
              </a:solidFill>
              <a:latin typeface="Segoe Light" pitchFamily="34" charset="0"/>
            </a:endParaRPr>
          </a:p>
        </p:txBody>
      </p:sp>
      <p:sp>
        <p:nvSpPr>
          <p:cNvPr id="209" name="TextBox 208"/>
          <p:cNvSpPr txBox="1"/>
          <p:nvPr/>
        </p:nvSpPr>
        <p:spPr>
          <a:xfrm>
            <a:off x="3703805" y="4245156"/>
            <a:ext cx="971031" cy="312073"/>
          </a:xfrm>
          <a:prstGeom prst="rect">
            <a:avLst/>
          </a:prstGeom>
          <a:noFill/>
        </p:spPr>
        <p:txBody>
          <a:bodyPr wrap="square" rtlCol="0">
            <a:spAutoFit/>
          </a:bodyPr>
          <a:lstStyle/>
          <a:p>
            <a:pPr defTabSz="932418"/>
            <a:r>
              <a:rPr lang="en-US" sz="1428" b="1" dirty="0">
                <a:solidFill>
                  <a:srgbClr val="0070C0"/>
                </a:solidFill>
                <a:latin typeface="Calibri" panose="020F0502020204030204"/>
              </a:rPr>
              <a:t>Ingest (EL)</a:t>
            </a:r>
          </a:p>
        </p:txBody>
      </p:sp>
      <p:sp>
        <p:nvSpPr>
          <p:cNvPr id="210" name="TextBox 209"/>
          <p:cNvSpPr txBox="1"/>
          <p:nvPr/>
        </p:nvSpPr>
        <p:spPr>
          <a:xfrm>
            <a:off x="3747239" y="4550397"/>
            <a:ext cx="953619" cy="254226"/>
          </a:xfrm>
          <a:prstGeom prst="rect">
            <a:avLst/>
          </a:prstGeom>
          <a:noFill/>
        </p:spPr>
        <p:txBody>
          <a:bodyPr wrap="square" rtlCol="0">
            <a:spAutoFit/>
          </a:bodyPr>
          <a:lstStyle/>
          <a:p>
            <a:pPr defTabSz="932418"/>
            <a:r>
              <a:rPr lang="en-US" sz="1020" dirty="0">
                <a:solidFill>
                  <a:prstClr val="black"/>
                </a:solidFill>
                <a:latin typeface="Calibri" panose="020F0502020204030204"/>
              </a:rPr>
              <a:t>Original Data</a:t>
            </a:r>
          </a:p>
        </p:txBody>
      </p:sp>
      <p:sp>
        <p:nvSpPr>
          <p:cNvPr id="211" name="Rectangle 210"/>
          <p:cNvSpPr/>
          <p:nvPr/>
        </p:nvSpPr>
        <p:spPr>
          <a:xfrm>
            <a:off x="6123493" y="4285718"/>
            <a:ext cx="1164995" cy="780448"/>
          </a:xfrm>
          <a:prstGeom prst="rect">
            <a:avLst/>
          </a:prstGeom>
          <a:noFill/>
          <a:ln w="12700" cap="flat" cmpd="sng" algn="ctr">
            <a:noFill/>
            <a:prstDash val="solid"/>
            <a:miter lim="800000"/>
          </a:ln>
          <a:effectLst/>
        </p:spPr>
        <p:txBody>
          <a:bodyPr rtlCol="0" anchor="ctr"/>
          <a:lstStyle/>
          <a:p>
            <a:pPr algn="ctr" defTabSz="932418">
              <a:defRPr/>
            </a:pPr>
            <a:r>
              <a:rPr lang="en-US" sz="1632" b="1" kern="0" dirty="0" smtClean="0">
                <a:solidFill>
                  <a:prstClr val="black">
                    <a:lumMod val="50000"/>
                    <a:lumOff val="50000"/>
                  </a:prstClr>
                </a:solidFill>
                <a:latin typeface="Calibri" panose="020F0502020204030204"/>
              </a:rPr>
              <a:t>Scale-out Storage &amp; Compute</a:t>
            </a:r>
          </a:p>
          <a:p>
            <a:pPr algn="ctr" defTabSz="932418">
              <a:defRPr/>
            </a:pPr>
            <a:r>
              <a:rPr lang="en-US" sz="918" kern="0" dirty="0" smtClean="0">
                <a:solidFill>
                  <a:prstClr val="black">
                    <a:lumMod val="50000"/>
                    <a:lumOff val="50000"/>
                  </a:prstClr>
                </a:solidFill>
                <a:latin typeface="Calibri" panose="020F0502020204030204"/>
              </a:rPr>
              <a:t>(HDFS, Blob Storage, </a:t>
            </a:r>
            <a:r>
              <a:rPr lang="en-US" sz="918" kern="0" dirty="0" err="1" smtClean="0">
                <a:solidFill>
                  <a:prstClr val="black">
                    <a:lumMod val="50000"/>
                    <a:lumOff val="50000"/>
                  </a:prstClr>
                </a:solidFill>
                <a:latin typeface="Calibri" panose="020F0502020204030204"/>
              </a:rPr>
              <a:t>etc</a:t>
            </a:r>
            <a:r>
              <a:rPr lang="en-US" sz="918" kern="0" dirty="0" smtClean="0">
                <a:solidFill>
                  <a:prstClr val="black">
                    <a:lumMod val="50000"/>
                    <a:lumOff val="50000"/>
                  </a:prstClr>
                </a:solidFill>
                <a:latin typeface="Calibri" panose="020F0502020204030204"/>
              </a:rPr>
              <a:t>)</a:t>
            </a:r>
          </a:p>
        </p:txBody>
      </p:sp>
      <p:sp>
        <p:nvSpPr>
          <p:cNvPr id="212" name="U-Turn Arrow 211"/>
          <p:cNvSpPr/>
          <p:nvPr/>
        </p:nvSpPr>
        <p:spPr>
          <a:xfrm rot="10800000" flipH="1">
            <a:off x="6027116" y="5630862"/>
            <a:ext cx="341236" cy="374014"/>
          </a:xfrm>
          <a:prstGeom prst="uturnArrow">
            <a:avLst>
              <a:gd name="adj1" fmla="val 14927"/>
              <a:gd name="adj2" fmla="val 25000"/>
              <a:gd name="adj3" fmla="val 25944"/>
              <a:gd name="adj4" fmla="val 38472"/>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32418">
              <a:defRPr/>
            </a:pPr>
            <a:endParaRPr lang="en-US" sz="1836" kern="0" dirty="0" smtClean="0">
              <a:solidFill>
                <a:prstClr val="black"/>
              </a:solidFill>
              <a:latin typeface="Calibri" panose="020F0502020204030204"/>
            </a:endParaRPr>
          </a:p>
        </p:txBody>
      </p:sp>
      <p:sp>
        <p:nvSpPr>
          <p:cNvPr id="213" name="U-Turn Arrow 212"/>
          <p:cNvSpPr/>
          <p:nvPr/>
        </p:nvSpPr>
        <p:spPr>
          <a:xfrm rot="10800000" flipH="1">
            <a:off x="6612190" y="5646958"/>
            <a:ext cx="341236" cy="374014"/>
          </a:xfrm>
          <a:prstGeom prst="uturnArrow">
            <a:avLst>
              <a:gd name="adj1" fmla="val 14927"/>
              <a:gd name="adj2" fmla="val 25000"/>
              <a:gd name="adj3" fmla="val 25944"/>
              <a:gd name="adj4" fmla="val 41232"/>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32418">
              <a:defRPr/>
            </a:pPr>
            <a:endParaRPr lang="en-US" sz="1836" kern="0" dirty="0" smtClean="0">
              <a:solidFill>
                <a:prstClr val="black"/>
              </a:solidFill>
              <a:latin typeface="Calibri" panose="020F0502020204030204"/>
            </a:endParaRPr>
          </a:p>
        </p:txBody>
      </p:sp>
      <p:sp>
        <p:nvSpPr>
          <p:cNvPr id="214" name="U-Turn Arrow 213"/>
          <p:cNvSpPr/>
          <p:nvPr/>
        </p:nvSpPr>
        <p:spPr>
          <a:xfrm rot="10800000" flipH="1">
            <a:off x="7197265" y="5642158"/>
            <a:ext cx="341236" cy="374014"/>
          </a:xfrm>
          <a:prstGeom prst="uturnArrow">
            <a:avLst>
              <a:gd name="adj1" fmla="val 14927"/>
              <a:gd name="adj2" fmla="val 25000"/>
              <a:gd name="adj3" fmla="val 25944"/>
              <a:gd name="adj4" fmla="val 41232"/>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32418">
              <a:defRPr/>
            </a:pPr>
            <a:endParaRPr lang="en-US" sz="1836" kern="0" dirty="0" smtClean="0">
              <a:solidFill>
                <a:prstClr val="black"/>
              </a:solidFill>
              <a:latin typeface="Calibri" panose="020F0502020204030204"/>
            </a:endParaRPr>
          </a:p>
        </p:txBody>
      </p:sp>
      <p:pic>
        <p:nvPicPr>
          <p:cNvPr id="215" name="Picture 214"/>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423704" y="3326955"/>
            <a:ext cx="286943" cy="174758"/>
          </a:xfrm>
          <a:prstGeom prst="rect">
            <a:avLst/>
          </a:prstGeom>
          <a:ln w="6350">
            <a:solidFill>
              <a:sysClr val="windowText" lastClr="000000">
                <a:lumMod val="50000"/>
                <a:lumOff val="50000"/>
              </a:sysClr>
            </a:solidFill>
          </a:ln>
        </p:spPr>
      </p:pic>
      <p:pic>
        <p:nvPicPr>
          <p:cNvPr id="216" name="Picture 215"/>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543073" y="3590322"/>
            <a:ext cx="286943" cy="174758"/>
          </a:xfrm>
          <a:prstGeom prst="rect">
            <a:avLst/>
          </a:prstGeom>
          <a:ln w="6350">
            <a:solidFill>
              <a:sysClr val="windowText" lastClr="000000">
                <a:lumMod val="50000"/>
                <a:lumOff val="50000"/>
              </a:sysClr>
            </a:solidFill>
          </a:ln>
        </p:spPr>
      </p:pic>
      <p:sp>
        <p:nvSpPr>
          <p:cNvPr id="217" name="Flowchart: Multidocument 216"/>
          <p:cNvSpPr/>
          <p:nvPr/>
        </p:nvSpPr>
        <p:spPr>
          <a:xfrm>
            <a:off x="5605794" y="3893901"/>
            <a:ext cx="286943" cy="263351"/>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pic>
        <p:nvPicPr>
          <p:cNvPr id="218" name="Picture 217"/>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61398" y="4020850"/>
            <a:ext cx="286943" cy="174758"/>
          </a:xfrm>
          <a:prstGeom prst="rect">
            <a:avLst/>
          </a:prstGeom>
          <a:ln w="6350">
            <a:solidFill>
              <a:sysClr val="windowText" lastClr="000000">
                <a:lumMod val="50000"/>
                <a:lumOff val="50000"/>
              </a:sysClr>
            </a:solidFill>
          </a:ln>
        </p:spPr>
      </p:pic>
      <p:pic>
        <p:nvPicPr>
          <p:cNvPr id="219" name="Picture 218"/>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88454" y="3772020"/>
            <a:ext cx="286943" cy="174758"/>
          </a:xfrm>
          <a:prstGeom prst="rect">
            <a:avLst/>
          </a:prstGeom>
          <a:ln w="6350">
            <a:solidFill>
              <a:sysClr val="windowText" lastClr="000000">
                <a:lumMod val="50000"/>
                <a:lumOff val="50000"/>
              </a:sysClr>
            </a:solidFill>
          </a:ln>
        </p:spPr>
      </p:pic>
      <p:pic>
        <p:nvPicPr>
          <p:cNvPr id="220" name="Picture 219"/>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437803" y="4246489"/>
            <a:ext cx="286943" cy="174758"/>
          </a:xfrm>
          <a:prstGeom prst="rect">
            <a:avLst/>
          </a:prstGeom>
          <a:ln w="6350">
            <a:solidFill>
              <a:sysClr val="windowText" lastClr="000000">
                <a:lumMod val="50000"/>
                <a:lumOff val="50000"/>
              </a:sysClr>
            </a:solidFill>
          </a:ln>
        </p:spPr>
      </p:pic>
      <p:pic>
        <p:nvPicPr>
          <p:cNvPr id="221" name="Picture 220"/>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323366" y="4575571"/>
            <a:ext cx="286943" cy="174758"/>
          </a:xfrm>
          <a:prstGeom prst="rect">
            <a:avLst/>
          </a:prstGeom>
          <a:ln w="6350">
            <a:solidFill>
              <a:sysClr val="windowText" lastClr="000000">
                <a:lumMod val="50000"/>
                <a:lumOff val="50000"/>
              </a:sysClr>
            </a:solidFill>
          </a:ln>
        </p:spPr>
      </p:pic>
      <p:pic>
        <p:nvPicPr>
          <p:cNvPr id="222" name="Picture 22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675176" y="4514461"/>
            <a:ext cx="286943" cy="174758"/>
          </a:xfrm>
          <a:prstGeom prst="rect">
            <a:avLst/>
          </a:prstGeom>
          <a:ln w="6350">
            <a:solidFill>
              <a:sysClr val="windowText" lastClr="000000">
                <a:lumMod val="50000"/>
                <a:lumOff val="50000"/>
              </a:sysClr>
            </a:solidFill>
          </a:ln>
        </p:spPr>
      </p:pic>
      <p:pic>
        <p:nvPicPr>
          <p:cNvPr id="223" name="Picture 222"/>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778608" y="4789674"/>
            <a:ext cx="286943" cy="174758"/>
          </a:xfrm>
          <a:prstGeom prst="rect">
            <a:avLst/>
          </a:prstGeom>
          <a:ln w="6350">
            <a:solidFill>
              <a:sysClr val="windowText" lastClr="000000">
                <a:lumMod val="50000"/>
                <a:lumOff val="50000"/>
              </a:sysClr>
            </a:solidFill>
          </a:ln>
        </p:spPr>
      </p:pic>
      <p:pic>
        <p:nvPicPr>
          <p:cNvPr id="224" name="Picture 22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545695" y="5018307"/>
            <a:ext cx="286943" cy="174758"/>
          </a:xfrm>
          <a:prstGeom prst="rect">
            <a:avLst/>
          </a:prstGeom>
          <a:ln w="6350">
            <a:solidFill>
              <a:sysClr val="windowText" lastClr="000000">
                <a:lumMod val="50000"/>
                <a:lumOff val="50000"/>
              </a:sysClr>
            </a:solidFill>
          </a:ln>
        </p:spPr>
      </p:pic>
      <p:pic>
        <p:nvPicPr>
          <p:cNvPr id="225" name="Picture 224"/>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842908" y="5187170"/>
            <a:ext cx="286943" cy="174758"/>
          </a:xfrm>
          <a:prstGeom prst="rect">
            <a:avLst/>
          </a:prstGeom>
          <a:ln w="6350">
            <a:solidFill>
              <a:sysClr val="windowText" lastClr="000000">
                <a:lumMod val="50000"/>
                <a:lumOff val="50000"/>
              </a:sysClr>
            </a:solidFill>
          </a:ln>
        </p:spPr>
      </p:pic>
      <p:pic>
        <p:nvPicPr>
          <p:cNvPr id="227" name="Picture 226"/>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874070" y="3560467"/>
            <a:ext cx="286943" cy="210700"/>
          </a:xfrm>
          <a:prstGeom prst="rect">
            <a:avLst/>
          </a:prstGeom>
          <a:ln w="6350">
            <a:solidFill>
              <a:sysClr val="windowText" lastClr="000000">
                <a:lumMod val="50000"/>
                <a:lumOff val="50000"/>
              </a:sysClr>
            </a:solidFill>
          </a:ln>
        </p:spPr>
      </p:pic>
      <p:pic>
        <p:nvPicPr>
          <p:cNvPr id="228" name="Picture 227"/>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468103" y="3653511"/>
            <a:ext cx="286943" cy="210700"/>
          </a:xfrm>
          <a:prstGeom prst="rect">
            <a:avLst/>
          </a:prstGeom>
          <a:ln w="6350">
            <a:solidFill>
              <a:sysClr val="windowText" lastClr="000000">
                <a:lumMod val="50000"/>
                <a:lumOff val="50000"/>
              </a:sysClr>
            </a:solidFill>
          </a:ln>
        </p:spPr>
      </p:pic>
      <p:pic>
        <p:nvPicPr>
          <p:cNvPr id="229" name="Picture 228"/>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789478" y="3855463"/>
            <a:ext cx="286943" cy="210700"/>
          </a:xfrm>
          <a:prstGeom prst="rect">
            <a:avLst/>
          </a:prstGeom>
          <a:ln w="6350">
            <a:solidFill>
              <a:sysClr val="windowText" lastClr="000000">
                <a:lumMod val="50000"/>
                <a:lumOff val="50000"/>
              </a:sysClr>
            </a:solidFill>
          </a:ln>
        </p:spPr>
      </p:pic>
      <p:pic>
        <p:nvPicPr>
          <p:cNvPr id="230" name="Picture 229"/>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7147003" y="5158463"/>
            <a:ext cx="286943" cy="210700"/>
          </a:xfrm>
          <a:prstGeom prst="rect">
            <a:avLst/>
          </a:prstGeom>
          <a:ln w="6350">
            <a:solidFill>
              <a:sysClr val="windowText" lastClr="000000">
                <a:lumMod val="50000"/>
                <a:lumOff val="50000"/>
              </a:sysClr>
            </a:solidFill>
          </a:ln>
        </p:spPr>
      </p:pic>
      <p:sp>
        <p:nvSpPr>
          <p:cNvPr id="232" name="Flowchart: Multidocument 231"/>
          <p:cNvSpPr/>
          <p:nvPr/>
        </p:nvSpPr>
        <p:spPr>
          <a:xfrm>
            <a:off x="5760376" y="4292342"/>
            <a:ext cx="165339" cy="201029"/>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33" name="Flowchart: Multidocument 232"/>
          <p:cNvSpPr/>
          <p:nvPr/>
        </p:nvSpPr>
        <p:spPr>
          <a:xfrm>
            <a:off x="5773474" y="4557543"/>
            <a:ext cx="286943" cy="263351"/>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35" name="Oval 234"/>
          <p:cNvSpPr/>
          <p:nvPr/>
        </p:nvSpPr>
        <p:spPr>
          <a:xfrm>
            <a:off x="5889035" y="4067874"/>
            <a:ext cx="182031" cy="165387"/>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36" name="Oval 235"/>
          <p:cNvSpPr/>
          <p:nvPr/>
        </p:nvSpPr>
        <p:spPr>
          <a:xfrm>
            <a:off x="5867837" y="4829679"/>
            <a:ext cx="182031" cy="165387"/>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39" name="Rectangle 238"/>
          <p:cNvSpPr/>
          <p:nvPr/>
        </p:nvSpPr>
        <p:spPr>
          <a:xfrm>
            <a:off x="5475765" y="4226758"/>
            <a:ext cx="189185" cy="197135"/>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40" name="Rectangle 239"/>
          <p:cNvSpPr/>
          <p:nvPr/>
        </p:nvSpPr>
        <p:spPr>
          <a:xfrm>
            <a:off x="5430429" y="3592565"/>
            <a:ext cx="189185" cy="197135"/>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41" name="Rectangle 240"/>
          <p:cNvSpPr/>
          <p:nvPr/>
        </p:nvSpPr>
        <p:spPr>
          <a:xfrm>
            <a:off x="6251460" y="3889800"/>
            <a:ext cx="189185" cy="197135"/>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42" name="Rectangle 241"/>
          <p:cNvSpPr/>
          <p:nvPr/>
        </p:nvSpPr>
        <p:spPr>
          <a:xfrm>
            <a:off x="5430429" y="5418702"/>
            <a:ext cx="1245853" cy="146353"/>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43" name="Rectangle 242"/>
          <p:cNvSpPr/>
          <p:nvPr/>
        </p:nvSpPr>
        <p:spPr>
          <a:xfrm>
            <a:off x="5896787" y="5142667"/>
            <a:ext cx="189185" cy="197135"/>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45" name="Flowchart: Multidocument 244"/>
          <p:cNvSpPr/>
          <p:nvPr/>
        </p:nvSpPr>
        <p:spPr>
          <a:xfrm>
            <a:off x="5983132" y="3590322"/>
            <a:ext cx="160832" cy="196917"/>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pic>
        <p:nvPicPr>
          <p:cNvPr id="247" name="Picture 246"/>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17928" y="3264994"/>
            <a:ext cx="286943" cy="174758"/>
          </a:xfrm>
          <a:prstGeom prst="rect">
            <a:avLst/>
          </a:prstGeom>
          <a:ln w="6350">
            <a:solidFill>
              <a:sysClr val="windowText" lastClr="000000">
                <a:lumMod val="50000"/>
                <a:lumOff val="50000"/>
              </a:sysClr>
            </a:solidFill>
          </a:ln>
        </p:spPr>
      </p:pic>
      <p:pic>
        <p:nvPicPr>
          <p:cNvPr id="248" name="Picture 247"/>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550282" y="3273551"/>
            <a:ext cx="286943" cy="210700"/>
          </a:xfrm>
          <a:prstGeom prst="rect">
            <a:avLst/>
          </a:prstGeom>
          <a:ln w="6350">
            <a:solidFill>
              <a:sysClr val="windowText" lastClr="000000">
                <a:lumMod val="50000"/>
                <a:lumOff val="50000"/>
              </a:sysClr>
            </a:solidFill>
          </a:ln>
        </p:spPr>
      </p:pic>
      <p:pic>
        <p:nvPicPr>
          <p:cNvPr id="249" name="Picture 248"/>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154383" y="3310961"/>
            <a:ext cx="286943" cy="210700"/>
          </a:xfrm>
          <a:prstGeom prst="rect">
            <a:avLst/>
          </a:prstGeom>
          <a:ln w="6350">
            <a:solidFill>
              <a:sysClr val="windowText" lastClr="000000">
                <a:lumMod val="50000"/>
                <a:lumOff val="50000"/>
              </a:sysClr>
            </a:solidFill>
          </a:ln>
        </p:spPr>
      </p:pic>
      <p:sp>
        <p:nvSpPr>
          <p:cNvPr id="250" name="TextBox 249"/>
          <p:cNvSpPr txBox="1"/>
          <p:nvPr/>
        </p:nvSpPr>
        <p:spPr>
          <a:xfrm>
            <a:off x="5988362" y="6063957"/>
            <a:ext cx="1722284" cy="318241"/>
          </a:xfrm>
          <a:prstGeom prst="rect">
            <a:avLst/>
          </a:prstGeom>
          <a:noFill/>
        </p:spPr>
        <p:txBody>
          <a:bodyPr wrap="square" rtlCol="0">
            <a:spAutoFit/>
          </a:bodyPr>
          <a:lstStyle>
            <a:defPPr>
              <a:defRPr lang="en-US"/>
            </a:defPPr>
            <a:lvl1pPr>
              <a:defRPr sz="1400" b="1">
                <a:solidFill>
                  <a:srgbClr val="0070C0"/>
                </a:solidFill>
              </a:defRPr>
            </a:lvl1pPr>
          </a:lstStyle>
          <a:p>
            <a:pPr defTabSz="932418"/>
            <a:r>
              <a:rPr lang="en-US" sz="1428" dirty="0">
                <a:latin typeface="Calibri" panose="020F0502020204030204"/>
              </a:rPr>
              <a:t>Transform &amp; Load</a:t>
            </a:r>
          </a:p>
        </p:txBody>
      </p:sp>
      <p:sp>
        <p:nvSpPr>
          <p:cNvPr id="251" name="Rectangle 250"/>
          <p:cNvSpPr/>
          <p:nvPr/>
        </p:nvSpPr>
        <p:spPr>
          <a:xfrm>
            <a:off x="9863747" y="2862546"/>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Data Marts</a:t>
            </a:r>
            <a:endParaRPr lang="en-US" sz="816" kern="0" dirty="0" smtClean="0">
              <a:solidFill>
                <a:prstClr val="black">
                  <a:lumMod val="50000"/>
                  <a:lumOff val="50000"/>
                </a:prstClr>
              </a:solidFill>
              <a:latin typeface="Calibri" panose="020F0502020204030204"/>
            </a:endParaRPr>
          </a:p>
        </p:txBody>
      </p:sp>
      <p:sp>
        <p:nvSpPr>
          <p:cNvPr id="252" name="Rectangle 251"/>
          <p:cNvSpPr/>
          <p:nvPr/>
        </p:nvSpPr>
        <p:spPr>
          <a:xfrm>
            <a:off x="9863747" y="3319747"/>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Data Lake(s)</a:t>
            </a:r>
            <a:endParaRPr lang="en-US" sz="816" kern="0" dirty="0" smtClean="0">
              <a:solidFill>
                <a:prstClr val="black">
                  <a:lumMod val="50000"/>
                  <a:lumOff val="50000"/>
                </a:prstClr>
              </a:solidFill>
              <a:latin typeface="Calibri" panose="020F0502020204030204"/>
            </a:endParaRPr>
          </a:p>
        </p:txBody>
      </p:sp>
      <p:sp>
        <p:nvSpPr>
          <p:cNvPr id="253" name="Freeform 252"/>
          <p:cNvSpPr/>
          <p:nvPr/>
        </p:nvSpPr>
        <p:spPr>
          <a:xfrm>
            <a:off x="10941006" y="3353351"/>
            <a:ext cx="230231" cy="376678"/>
          </a:xfrm>
          <a:custGeom>
            <a:avLst/>
            <a:gdLst>
              <a:gd name="connsiteX0" fmla="*/ 1275312 w 3118060"/>
              <a:gd name="connsiteY0" fmla="*/ 346461 h 5407996"/>
              <a:gd name="connsiteX1" fmla="*/ 213130 w 3118060"/>
              <a:gd name="connsiteY1" fmla="*/ 725151 h 5407996"/>
              <a:gd name="connsiteX2" fmla="*/ 434803 w 3118060"/>
              <a:gd name="connsiteY2" fmla="*/ 1935115 h 5407996"/>
              <a:gd name="connsiteX3" fmla="*/ 694 w 3118060"/>
              <a:gd name="connsiteY3" fmla="*/ 2960351 h 5407996"/>
              <a:gd name="connsiteX4" fmla="*/ 554875 w 3118060"/>
              <a:gd name="connsiteY4" fmla="*/ 3763915 h 5407996"/>
              <a:gd name="connsiteX5" fmla="*/ 425566 w 3118060"/>
              <a:gd name="connsiteY5" fmla="*/ 4161079 h 5407996"/>
              <a:gd name="connsiteX6" fmla="*/ 591821 w 3118060"/>
              <a:gd name="connsiteY6" fmla="*/ 4447406 h 5407996"/>
              <a:gd name="connsiteX7" fmla="*/ 333203 w 3118060"/>
              <a:gd name="connsiteY7" fmla="*/ 4659842 h 5407996"/>
              <a:gd name="connsiteX8" fmla="*/ 83821 w 3118060"/>
              <a:gd name="connsiteY8" fmla="*/ 5075479 h 5407996"/>
              <a:gd name="connsiteX9" fmla="*/ 351675 w 3118060"/>
              <a:gd name="connsiteY9" fmla="*/ 5334097 h 5407996"/>
              <a:gd name="connsiteX10" fmla="*/ 628766 w 3118060"/>
              <a:gd name="connsiteY10" fmla="*/ 5324861 h 5407996"/>
              <a:gd name="connsiteX11" fmla="*/ 767312 w 3118060"/>
              <a:gd name="connsiteY11" fmla="*/ 5177079 h 5407996"/>
              <a:gd name="connsiteX12" fmla="*/ 1303021 w 3118060"/>
              <a:gd name="connsiteY12" fmla="*/ 5407988 h 5407996"/>
              <a:gd name="connsiteX13" fmla="*/ 1580112 w 3118060"/>
              <a:gd name="connsiteY13" fmla="*/ 5167842 h 5407996"/>
              <a:gd name="connsiteX14" fmla="*/ 1820257 w 3118060"/>
              <a:gd name="connsiteY14" fmla="*/ 5195551 h 5407996"/>
              <a:gd name="connsiteX15" fmla="*/ 2143530 w 3118060"/>
              <a:gd name="connsiteY15" fmla="*/ 5306388 h 5407996"/>
              <a:gd name="connsiteX16" fmla="*/ 2282075 w 3118060"/>
              <a:gd name="connsiteY16" fmla="*/ 5084715 h 5407996"/>
              <a:gd name="connsiteX17" fmla="*/ 2780839 w 3118060"/>
              <a:gd name="connsiteY17" fmla="*/ 4696788 h 5407996"/>
              <a:gd name="connsiteX18" fmla="*/ 2974803 w 3118060"/>
              <a:gd name="connsiteY18" fmla="*/ 4105661 h 5407996"/>
              <a:gd name="connsiteX19" fmla="*/ 3104112 w 3118060"/>
              <a:gd name="connsiteY19" fmla="*/ 3653079 h 5407996"/>
              <a:gd name="connsiteX20" fmla="*/ 2633057 w 3118060"/>
              <a:gd name="connsiteY20" fmla="*/ 3237442 h 5407996"/>
              <a:gd name="connsiteX21" fmla="*/ 2633057 w 3118060"/>
              <a:gd name="connsiteY21" fmla="*/ 2821806 h 5407996"/>
              <a:gd name="connsiteX22" fmla="*/ 2623821 w 3118060"/>
              <a:gd name="connsiteY22" fmla="*/ 2461588 h 5407996"/>
              <a:gd name="connsiteX23" fmla="*/ 2494512 w 3118060"/>
              <a:gd name="connsiteY23" fmla="*/ 2184497 h 5407996"/>
              <a:gd name="connsiteX24" fmla="*/ 2522221 w 3118060"/>
              <a:gd name="connsiteY24" fmla="*/ 1981297 h 5407996"/>
              <a:gd name="connsiteX25" fmla="*/ 2993275 w 3118060"/>
              <a:gd name="connsiteY25" fmla="*/ 1020715 h 5407996"/>
              <a:gd name="connsiteX26" fmla="*/ 2614584 w 3118060"/>
              <a:gd name="connsiteY26" fmla="*/ 115551 h 5407996"/>
              <a:gd name="connsiteX27" fmla="*/ 2411384 w 3118060"/>
              <a:gd name="connsiteY27" fmla="*/ 23188 h 5407996"/>
              <a:gd name="connsiteX28" fmla="*/ 2282075 w 3118060"/>
              <a:gd name="connsiteY28" fmla="*/ 217151 h 5407996"/>
              <a:gd name="connsiteX29" fmla="*/ 2272839 w 3118060"/>
              <a:gd name="connsiteY29" fmla="*/ 485006 h 5407996"/>
              <a:gd name="connsiteX30" fmla="*/ 1884912 w 3118060"/>
              <a:gd name="connsiteY30" fmla="*/ 337224 h 5407996"/>
              <a:gd name="connsiteX31" fmla="*/ 1737130 w 3118060"/>
              <a:gd name="connsiteY31" fmla="*/ 198679 h 5407996"/>
              <a:gd name="connsiteX32" fmla="*/ 1515457 w 3118060"/>
              <a:gd name="connsiteY32" fmla="*/ 87842 h 5407996"/>
              <a:gd name="connsiteX33" fmla="*/ 1275312 w 3118060"/>
              <a:gd name="connsiteY33" fmla="*/ 87842 h 5407996"/>
              <a:gd name="connsiteX34" fmla="*/ 1210657 w 3118060"/>
              <a:gd name="connsiteY34" fmla="*/ 152497 h 5407996"/>
              <a:gd name="connsiteX35" fmla="*/ 1330730 w 3118060"/>
              <a:gd name="connsiteY35" fmla="*/ 318751 h 5407996"/>
              <a:gd name="connsiteX36" fmla="*/ 1275312 w 3118060"/>
              <a:gd name="connsiteY36" fmla="*/ 346461 h 54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8060" h="5407996">
                <a:moveTo>
                  <a:pt x="1275312" y="346461"/>
                </a:moveTo>
                <a:cubicBezTo>
                  <a:pt x="1089046" y="414194"/>
                  <a:pt x="353215" y="460375"/>
                  <a:pt x="213130" y="725151"/>
                </a:cubicBezTo>
                <a:cubicBezTo>
                  <a:pt x="73045" y="989927"/>
                  <a:pt x="470209" y="1562582"/>
                  <a:pt x="434803" y="1935115"/>
                </a:cubicBezTo>
                <a:cubicBezTo>
                  <a:pt x="399397" y="2307648"/>
                  <a:pt x="-19318" y="2655551"/>
                  <a:pt x="694" y="2960351"/>
                </a:cubicBezTo>
                <a:cubicBezTo>
                  <a:pt x="20706" y="3265151"/>
                  <a:pt x="484063" y="3563794"/>
                  <a:pt x="554875" y="3763915"/>
                </a:cubicBezTo>
                <a:cubicBezTo>
                  <a:pt x="625687" y="3964036"/>
                  <a:pt x="419408" y="4047164"/>
                  <a:pt x="425566" y="4161079"/>
                </a:cubicBezTo>
                <a:cubicBezTo>
                  <a:pt x="431724" y="4274994"/>
                  <a:pt x="607215" y="4364279"/>
                  <a:pt x="591821" y="4447406"/>
                </a:cubicBezTo>
                <a:cubicBezTo>
                  <a:pt x="576427" y="4530533"/>
                  <a:pt x="417870" y="4555163"/>
                  <a:pt x="333203" y="4659842"/>
                </a:cubicBezTo>
                <a:cubicBezTo>
                  <a:pt x="248536" y="4764521"/>
                  <a:pt x="80742" y="4963103"/>
                  <a:pt x="83821" y="5075479"/>
                </a:cubicBezTo>
                <a:cubicBezTo>
                  <a:pt x="86900" y="5187855"/>
                  <a:pt x="260851" y="5292533"/>
                  <a:pt x="351675" y="5334097"/>
                </a:cubicBezTo>
                <a:cubicBezTo>
                  <a:pt x="442499" y="5375661"/>
                  <a:pt x="559493" y="5351031"/>
                  <a:pt x="628766" y="5324861"/>
                </a:cubicBezTo>
                <a:cubicBezTo>
                  <a:pt x="698039" y="5298691"/>
                  <a:pt x="654936" y="5163225"/>
                  <a:pt x="767312" y="5177079"/>
                </a:cubicBezTo>
                <a:cubicBezTo>
                  <a:pt x="879688" y="5190933"/>
                  <a:pt x="1167554" y="5409528"/>
                  <a:pt x="1303021" y="5407988"/>
                </a:cubicBezTo>
                <a:cubicBezTo>
                  <a:pt x="1438488" y="5406449"/>
                  <a:pt x="1493906" y="5203248"/>
                  <a:pt x="1580112" y="5167842"/>
                </a:cubicBezTo>
                <a:cubicBezTo>
                  <a:pt x="1666318" y="5132436"/>
                  <a:pt x="1726354" y="5172460"/>
                  <a:pt x="1820257" y="5195551"/>
                </a:cubicBezTo>
                <a:cubicBezTo>
                  <a:pt x="1914160" y="5218642"/>
                  <a:pt x="2066560" y="5324861"/>
                  <a:pt x="2143530" y="5306388"/>
                </a:cubicBezTo>
                <a:cubicBezTo>
                  <a:pt x="2220500" y="5287915"/>
                  <a:pt x="2175857" y="5186315"/>
                  <a:pt x="2282075" y="5084715"/>
                </a:cubicBezTo>
                <a:cubicBezTo>
                  <a:pt x="2388293" y="4983115"/>
                  <a:pt x="2665384" y="4859964"/>
                  <a:pt x="2780839" y="4696788"/>
                </a:cubicBezTo>
                <a:cubicBezTo>
                  <a:pt x="2896294" y="4533612"/>
                  <a:pt x="2920924" y="4279612"/>
                  <a:pt x="2974803" y="4105661"/>
                </a:cubicBezTo>
                <a:cubicBezTo>
                  <a:pt x="3028682" y="3931710"/>
                  <a:pt x="3161070" y="3797782"/>
                  <a:pt x="3104112" y="3653079"/>
                </a:cubicBezTo>
                <a:cubicBezTo>
                  <a:pt x="3047154" y="3508376"/>
                  <a:pt x="2711566" y="3375987"/>
                  <a:pt x="2633057" y="3237442"/>
                </a:cubicBezTo>
                <a:cubicBezTo>
                  <a:pt x="2554548" y="3098897"/>
                  <a:pt x="2634596" y="2951115"/>
                  <a:pt x="2633057" y="2821806"/>
                </a:cubicBezTo>
                <a:cubicBezTo>
                  <a:pt x="2631518" y="2692497"/>
                  <a:pt x="2646912" y="2567806"/>
                  <a:pt x="2623821" y="2461588"/>
                </a:cubicBezTo>
                <a:cubicBezTo>
                  <a:pt x="2600730" y="2355370"/>
                  <a:pt x="2511445" y="2264545"/>
                  <a:pt x="2494512" y="2184497"/>
                </a:cubicBezTo>
                <a:cubicBezTo>
                  <a:pt x="2477579" y="2104449"/>
                  <a:pt x="2439094" y="2175261"/>
                  <a:pt x="2522221" y="1981297"/>
                </a:cubicBezTo>
                <a:cubicBezTo>
                  <a:pt x="2605348" y="1787333"/>
                  <a:pt x="2977881" y="1331673"/>
                  <a:pt x="2993275" y="1020715"/>
                </a:cubicBezTo>
                <a:cubicBezTo>
                  <a:pt x="3008669" y="709757"/>
                  <a:pt x="2711566" y="281805"/>
                  <a:pt x="2614584" y="115551"/>
                </a:cubicBezTo>
                <a:cubicBezTo>
                  <a:pt x="2517602" y="-50703"/>
                  <a:pt x="2466802" y="6255"/>
                  <a:pt x="2411384" y="23188"/>
                </a:cubicBezTo>
                <a:cubicBezTo>
                  <a:pt x="2355966" y="40121"/>
                  <a:pt x="2305166" y="140181"/>
                  <a:pt x="2282075" y="217151"/>
                </a:cubicBezTo>
                <a:cubicBezTo>
                  <a:pt x="2258984" y="294121"/>
                  <a:pt x="2339033" y="464994"/>
                  <a:pt x="2272839" y="485006"/>
                </a:cubicBezTo>
                <a:cubicBezTo>
                  <a:pt x="2206645" y="505018"/>
                  <a:pt x="1974197" y="384945"/>
                  <a:pt x="1884912" y="337224"/>
                </a:cubicBezTo>
                <a:cubicBezTo>
                  <a:pt x="1795627" y="289503"/>
                  <a:pt x="1798706" y="240243"/>
                  <a:pt x="1737130" y="198679"/>
                </a:cubicBezTo>
                <a:cubicBezTo>
                  <a:pt x="1675554" y="157115"/>
                  <a:pt x="1592427" y="106315"/>
                  <a:pt x="1515457" y="87842"/>
                </a:cubicBezTo>
                <a:cubicBezTo>
                  <a:pt x="1438487" y="69369"/>
                  <a:pt x="1326112" y="77066"/>
                  <a:pt x="1275312" y="87842"/>
                </a:cubicBezTo>
                <a:cubicBezTo>
                  <a:pt x="1224512" y="98618"/>
                  <a:pt x="1201421" y="114012"/>
                  <a:pt x="1210657" y="152497"/>
                </a:cubicBezTo>
                <a:cubicBezTo>
                  <a:pt x="1219893" y="190982"/>
                  <a:pt x="1313797" y="284884"/>
                  <a:pt x="1330730" y="318751"/>
                </a:cubicBezTo>
                <a:cubicBezTo>
                  <a:pt x="1347663" y="352618"/>
                  <a:pt x="1461578" y="278728"/>
                  <a:pt x="1275312" y="346461"/>
                </a:cubicBezTo>
                <a:close/>
              </a:path>
            </a:pathLst>
          </a:custGeom>
          <a:solidFill>
            <a:srgbClr val="EAF2FA"/>
          </a:solidFill>
          <a:ln w="12700" cap="flat" cmpd="sng" algn="ctr">
            <a:solidFill>
              <a:srgbClr val="5B9BD5">
                <a:shade val="50000"/>
              </a:srgb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pic>
        <p:nvPicPr>
          <p:cNvPr id="254" name="Picture 25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11012274" y="3432978"/>
            <a:ext cx="143471" cy="87380"/>
          </a:xfrm>
          <a:prstGeom prst="rect">
            <a:avLst/>
          </a:prstGeom>
          <a:ln w="6350">
            <a:solidFill>
              <a:sysClr val="windowText" lastClr="000000">
                <a:lumMod val="50000"/>
                <a:lumOff val="50000"/>
              </a:sysClr>
            </a:solidFill>
          </a:ln>
        </p:spPr>
      </p:pic>
      <p:sp>
        <p:nvSpPr>
          <p:cNvPr id="255" name="Oval 254"/>
          <p:cNvSpPr/>
          <p:nvPr/>
        </p:nvSpPr>
        <p:spPr>
          <a:xfrm>
            <a:off x="11016829" y="3580730"/>
            <a:ext cx="46622" cy="59665"/>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56" name="Freeform 255"/>
          <p:cNvSpPr/>
          <p:nvPr/>
        </p:nvSpPr>
        <p:spPr>
          <a:xfrm>
            <a:off x="10973074" y="2923174"/>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257" name="Oval 256"/>
          <p:cNvSpPr/>
          <p:nvPr/>
        </p:nvSpPr>
        <p:spPr>
          <a:xfrm>
            <a:off x="10988058" y="2932753"/>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258" name="Freeform 257"/>
          <p:cNvSpPr/>
          <p:nvPr/>
        </p:nvSpPr>
        <p:spPr>
          <a:xfrm>
            <a:off x="1427547" y="4603556"/>
            <a:ext cx="180750" cy="203154"/>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sp>
        <p:nvSpPr>
          <p:cNvPr id="259" name="Oval 258"/>
          <p:cNvSpPr/>
          <p:nvPr/>
        </p:nvSpPr>
        <p:spPr>
          <a:xfrm>
            <a:off x="1442533" y="4613136"/>
            <a:ext cx="146753" cy="40388"/>
          </a:xfrm>
          <a:prstGeom prst="ellipse">
            <a:avLst/>
          </a:prstGeom>
          <a:solidFill>
            <a:sysClr val="window" lastClr="FFFFFF"/>
          </a:solidFill>
          <a:ln w="12700" cap="flat" cmpd="sng" algn="ctr">
            <a:noFill/>
            <a:prstDash val="solid"/>
            <a:miter lim="800000"/>
          </a:ln>
          <a:effectLst/>
        </p:spPr>
        <p:txBody>
          <a:bodyPr rtlCol="0" anchor="ctr"/>
          <a:lstStyle/>
          <a:p>
            <a:pPr algn="ctr" defTabSz="932330">
              <a:defRPr/>
            </a:pPr>
            <a:endParaRPr lang="en-US" sz="1836" kern="0" smtClean="0">
              <a:solidFill>
                <a:srgbClr val="FFFFFF"/>
              </a:solidFill>
              <a:latin typeface="Calibri" panose="020F0502020204030204"/>
            </a:endParaRPr>
          </a:p>
        </p:txBody>
      </p:sp>
      <p:cxnSp>
        <p:nvCxnSpPr>
          <p:cNvPr id="260" name="Straight Arrow Connector 259"/>
          <p:cNvCxnSpPr/>
          <p:nvPr/>
        </p:nvCxnSpPr>
        <p:spPr>
          <a:xfrm>
            <a:off x="2503443" y="4762985"/>
            <a:ext cx="2863237" cy="10647"/>
          </a:xfrm>
          <a:prstGeom prst="straightConnector1">
            <a:avLst/>
          </a:prstGeom>
          <a:noFill/>
          <a:ln w="41275" cap="flat" cmpd="sng" algn="ctr">
            <a:solidFill>
              <a:sysClr val="window" lastClr="FFFFFF">
                <a:lumMod val="65000"/>
              </a:sysClr>
            </a:solidFill>
            <a:prstDash val="solid"/>
            <a:miter lim="800000"/>
            <a:tailEnd type="triangle"/>
          </a:ln>
          <a:effectLst/>
        </p:spPr>
      </p:cxnSp>
      <p:pic>
        <p:nvPicPr>
          <p:cNvPr id="261"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13566" y="5399745"/>
            <a:ext cx="285087" cy="24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32994" y="5054429"/>
            <a:ext cx="234262" cy="18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2013" y="4419967"/>
            <a:ext cx="223068" cy="23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74829" y="4014373"/>
            <a:ext cx="246773" cy="25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068" y="4963728"/>
            <a:ext cx="246773" cy="25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23066" y="4835856"/>
            <a:ext cx="166163" cy="1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7331" y="4633330"/>
            <a:ext cx="142723" cy="2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97429" y="5296353"/>
            <a:ext cx="203144" cy="20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81984" y="5003408"/>
            <a:ext cx="225704" cy="35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11"/>
          <p:cNvPicPr>
            <a:picLocks noChangeAspect="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482365" y="4160238"/>
            <a:ext cx="273612" cy="27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15"/>
          <p:cNvPicPr>
            <a:picLocks noChangeAspect="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908661" y="5585449"/>
            <a:ext cx="280568" cy="27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3"/>
          <p:cNvPicPr>
            <a:picLocks noChangeAspect="1"/>
          </p:cNvPicPr>
          <p:nvPr/>
        </p:nvPicPr>
        <p:blipFill>
          <a:blip r:embed="rId15">
            <a:grayscl/>
            <a:extLst>
              <a:ext uri="{28A0092B-C50C-407E-A947-70E740481C1C}">
                <a14:useLocalDpi xmlns:a14="http://schemas.microsoft.com/office/drawing/2010/main" val="0"/>
              </a:ext>
            </a:extLst>
          </a:blip>
          <a:srcRect/>
          <a:stretch>
            <a:fillRect/>
          </a:stretch>
        </p:blipFill>
        <p:spPr bwMode="auto">
          <a:xfrm>
            <a:off x="1442532" y="5681900"/>
            <a:ext cx="274638" cy="28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3" name="Straight Connector 272"/>
          <p:cNvCxnSpPr/>
          <p:nvPr/>
        </p:nvCxnSpPr>
        <p:spPr>
          <a:xfrm>
            <a:off x="2506791" y="4086935"/>
            <a:ext cx="728868" cy="669280"/>
          </a:xfrm>
          <a:prstGeom prst="line">
            <a:avLst/>
          </a:prstGeom>
          <a:noFill/>
          <a:ln w="41275" cap="flat" cmpd="sng" algn="ctr">
            <a:solidFill>
              <a:sysClr val="window" lastClr="FFFFFF">
                <a:lumMod val="65000"/>
              </a:sysClr>
            </a:solidFill>
            <a:prstDash val="solid"/>
            <a:miter lim="800000"/>
            <a:tailEnd type="none"/>
          </a:ln>
          <a:effectLst/>
        </p:spPr>
      </p:cxnSp>
      <p:cxnSp>
        <p:nvCxnSpPr>
          <p:cNvPr id="274" name="Straight Connector 273"/>
          <p:cNvCxnSpPr/>
          <p:nvPr/>
        </p:nvCxnSpPr>
        <p:spPr>
          <a:xfrm>
            <a:off x="2499949" y="4311255"/>
            <a:ext cx="760040" cy="458724"/>
          </a:xfrm>
          <a:prstGeom prst="line">
            <a:avLst/>
          </a:prstGeom>
          <a:noFill/>
          <a:ln w="41275" cap="flat" cmpd="sng" algn="ctr">
            <a:solidFill>
              <a:sysClr val="window" lastClr="FFFFFF">
                <a:lumMod val="65000"/>
              </a:sysClr>
            </a:solidFill>
            <a:prstDash val="solid"/>
            <a:miter lim="800000"/>
            <a:tailEnd type="none"/>
          </a:ln>
          <a:effectLst/>
        </p:spPr>
      </p:cxnSp>
      <p:cxnSp>
        <p:nvCxnSpPr>
          <p:cNvPr id="275" name="Straight Connector 274"/>
          <p:cNvCxnSpPr/>
          <p:nvPr/>
        </p:nvCxnSpPr>
        <p:spPr>
          <a:xfrm>
            <a:off x="2516359" y="4546095"/>
            <a:ext cx="728981" cy="211946"/>
          </a:xfrm>
          <a:prstGeom prst="line">
            <a:avLst/>
          </a:prstGeom>
          <a:noFill/>
          <a:ln w="41275" cap="flat" cmpd="sng" algn="ctr">
            <a:solidFill>
              <a:sysClr val="window" lastClr="FFFFFF">
                <a:lumMod val="65000"/>
              </a:sysClr>
            </a:solidFill>
            <a:prstDash val="solid"/>
            <a:miter lim="800000"/>
            <a:tailEnd type="none"/>
          </a:ln>
          <a:effectLst/>
        </p:spPr>
      </p:cxnSp>
      <p:cxnSp>
        <p:nvCxnSpPr>
          <p:cNvPr id="276" name="Straight Connector 275"/>
          <p:cNvCxnSpPr/>
          <p:nvPr/>
        </p:nvCxnSpPr>
        <p:spPr>
          <a:xfrm flipV="1">
            <a:off x="2506679" y="4789673"/>
            <a:ext cx="728981" cy="515480"/>
          </a:xfrm>
          <a:prstGeom prst="line">
            <a:avLst/>
          </a:prstGeom>
          <a:noFill/>
          <a:ln w="41275" cap="flat" cmpd="sng" algn="ctr">
            <a:solidFill>
              <a:sysClr val="window" lastClr="FFFFFF">
                <a:lumMod val="65000"/>
              </a:sysClr>
            </a:solidFill>
            <a:prstDash val="solid"/>
            <a:miter lim="800000"/>
            <a:tailEnd type="none"/>
          </a:ln>
          <a:effectLst/>
        </p:spPr>
      </p:cxnSp>
      <p:cxnSp>
        <p:nvCxnSpPr>
          <p:cNvPr id="277" name="Straight Connector 276"/>
          <p:cNvCxnSpPr/>
          <p:nvPr/>
        </p:nvCxnSpPr>
        <p:spPr>
          <a:xfrm flipV="1">
            <a:off x="2496408" y="4756215"/>
            <a:ext cx="753168" cy="291199"/>
          </a:xfrm>
          <a:prstGeom prst="line">
            <a:avLst/>
          </a:prstGeom>
          <a:noFill/>
          <a:ln w="41275" cap="flat" cmpd="sng" algn="ctr">
            <a:solidFill>
              <a:sysClr val="window" lastClr="FFFFFF">
                <a:lumMod val="65000"/>
              </a:sysClr>
            </a:solidFill>
            <a:prstDash val="solid"/>
            <a:miter lim="800000"/>
            <a:tailEnd type="none"/>
          </a:ln>
          <a:effectLst/>
        </p:spPr>
      </p:cxnSp>
      <p:sp>
        <p:nvSpPr>
          <p:cNvPr id="278" name="Flowchart: Multidocument 277"/>
          <p:cNvSpPr/>
          <p:nvPr/>
        </p:nvSpPr>
        <p:spPr>
          <a:xfrm>
            <a:off x="5718924" y="3360770"/>
            <a:ext cx="160832" cy="196917"/>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79" name="Oval 278"/>
          <p:cNvSpPr/>
          <p:nvPr/>
        </p:nvSpPr>
        <p:spPr>
          <a:xfrm>
            <a:off x="6026230" y="3883354"/>
            <a:ext cx="182031" cy="165387"/>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80" name="Oval 279"/>
          <p:cNvSpPr/>
          <p:nvPr/>
        </p:nvSpPr>
        <p:spPr>
          <a:xfrm>
            <a:off x="5718923" y="3624312"/>
            <a:ext cx="182031" cy="165387"/>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81" name="Rectangle 280"/>
          <p:cNvSpPr/>
          <p:nvPr/>
        </p:nvSpPr>
        <p:spPr>
          <a:xfrm>
            <a:off x="6479659" y="5422111"/>
            <a:ext cx="815151" cy="141291"/>
          </a:xfrm>
          <a:prstGeom prst="rect">
            <a:avLst/>
          </a:prstGeom>
          <a:solidFill>
            <a:srgbClr val="E8B218"/>
          </a:solidFill>
          <a:ln w="12700" cap="flat" cmpd="sng" algn="ctr">
            <a:solidFill>
              <a:sysClr val="windowText" lastClr="000000">
                <a:lumMod val="50000"/>
                <a:lumOff val="50000"/>
              </a:sysClr>
            </a:solidFill>
            <a:prstDash val="solid"/>
            <a:miter lim="800000"/>
          </a:ln>
          <a:effectLst/>
        </p:spPr>
        <p:txBody>
          <a:bodyPr rtlCol="0" anchor="ctr"/>
          <a:lstStyle/>
          <a:p>
            <a:pPr algn="ctr" defTabSz="932418">
              <a:defRPr/>
            </a:pPr>
            <a:endParaRPr lang="en-US" sz="1836" kern="0" smtClean="0">
              <a:solidFill>
                <a:prstClr val="white"/>
              </a:solidFill>
              <a:latin typeface="Calibri" panose="020F0502020204030204"/>
            </a:endParaRPr>
          </a:p>
        </p:txBody>
      </p:sp>
      <p:sp>
        <p:nvSpPr>
          <p:cNvPr id="286" name="Rectangle 285"/>
          <p:cNvSpPr/>
          <p:nvPr/>
        </p:nvSpPr>
        <p:spPr>
          <a:xfrm>
            <a:off x="9863747" y="3803510"/>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Dashboards</a:t>
            </a:r>
            <a:endParaRPr lang="en-US" sz="816" kern="0" dirty="0" smtClean="0">
              <a:solidFill>
                <a:prstClr val="black">
                  <a:lumMod val="50000"/>
                  <a:lumOff val="50000"/>
                </a:prstClr>
              </a:solidFill>
              <a:latin typeface="Calibri" panose="020F0502020204030204"/>
            </a:endParaRPr>
          </a:p>
        </p:txBody>
      </p:sp>
      <p:sp>
        <p:nvSpPr>
          <p:cNvPr id="287" name="Rectangle 286"/>
          <p:cNvSpPr/>
          <p:nvPr/>
        </p:nvSpPr>
        <p:spPr>
          <a:xfrm>
            <a:off x="9855844" y="4250171"/>
            <a:ext cx="1164995" cy="31389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32418">
              <a:defRPr/>
            </a:pPr>
            <a:r>
              <a:rPr lang="en-US" sz="1428" kern="0" dirty="0" smtClean="0">
                <a:solidFill>
                  <a:prstClr val="black">
                    <a:lumMod val="50000"/>
                    <a:lumOff val="50000"/>
                  </a:prstClr>
                </a:solidFill>
                <a:latin typeface="Calibri" panose="020F0502020204030204"/>
              </a:rPr>
              <a:t>Apps</a:t>
            </a:r>
            <a:endParaRPr lang="en-US" sz="816" kern="0" dirty="0" smtClean="0">
              <a:solidFill>
                <a:prstClr val="black">
                  <a:lumMod val="50000"/>
                  <a:lumOff val="50000"/>
                </a:prstClr>
              </a:solidFill>
              <a:latin typeface="Calibri" panose="020F0502020204030204"/>
            </a:endParaRPr>
          </a:p>
        </p:txBody>
      </p:sp>
      <p:sp>
        <p:nvSpPr>
          <p:cNvPr id="3" name="TextBox 2"/>
          <p:cNvSpPr txBox="1"/>
          <p:nvPr/>
        </p:nvSpPr>
        <p:spPr>
          <a:xfrm>
            <a:off x="5303837" y="5285186"/>
            <a:ext cx="1806969" cy="46166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solidFill>
                  <a:srgbClr val="505050"/>
                </a:solidFill>
              </a:rPr>
              <a:t>Streaming data</a:t>
            </a:r>
          </a:p>
        </p:txBody>
      </p:sp>
      <p:sp>
        <p:nvSpPr>
          <p:cNvPr id="7" name="Right Arrow 6"/>
          <p:cNvSpPr/>
          <p:nvPr/>
        </p:nvSpPr>
        <p:spPr bwMode="auto">
          <a:xfrm>
            <a:off x="7227345" y="5351646"/>
            <a:ext cx="902506" cy="279133"/>
          </a:xfrm>
          <a:prstGeom prst="rightArrow">
            <a:avLst/>
          </a:prstGeom>
          <a:solidFill>
            <a:srgbClr val="70AD47"/>
          </a:solidFill>
          <a:ln w="12700" cap="rnd" cmpd="sng" algn="ctr">
            <a:solidFill>
              <a:sysClr val="windowText" lastClr="000000">
                <a:lumMod val="50000"/>
                <a:lumOff val="50000"/>
              </a:sysClr>
            </a:solidFill>
            <a:prstDash val="solid"/>
            <a:miter lim="800000"/>
          </a:ln>
          <a:effectLst/>
        </p:spPr>
        <p:txBody>
          <a:bodyPr rtlCol="0" anchor="ctr"/>
          <a:lstStyle/>
          <a:p>
            <a:pPr algn="ctr" defTabSz="932418"/>
            <a:endParaRPr lang="en-US" sz="1836" kern="0" dirty="0">
              <a:solidFill>
                <a:prstClr val="white"/>
              </a:solidFill>
              <a:latin typeface="Calibri" panose="020F0502020204030204"/>
            </a:endParaRPr>
          </a:p>
        </p:txBody>
      </p:sp>
      <p:sp>
        <p:nvSpPr>
          <p:cNvPr id="133" name="Title 16"/>
          <p:cNvSpPr>
            <a:spLocks noGrp="1"/>
          </p:cNvSpPr>
          <p:nvPr>
            <p:ph type="title"/>
          </p:nvPr>
        </p:nvSpPr>
        <p:spPr>
          <a:xfrm>
            <a:off x="274639" y="295275"/>
            <a:ext cx="11889564" cy="917575"/>
          </a:xfrm>
        </p:spPr>
        <p:txBody>
          <a:bodyPr/>
          <a:lstStyle/>
          <a:p>
            <a:r>
              <a:rPr lang="en-US" sz="3200" dirty="0" smtClean="0"/>
              <a:t>Evolving Approaches to Analytics</a:t>
            </a:r>
            <a:br>
              <a:rPr lang="en-US" sz="3200" dirty="0" smtClean="0"/>
            </a:br>
            <a:endParaRPr lang="en-US" sz="3200" dirty="0"/>
          </a:p>
        </p:txBody>
      </p:sp>
    </p:spTree>
    <p:extLst>
      <p:ext uri="{BB962C8B-B14F-4D97-AF65-F5344CB8AC3E}">
        <p14:creationId xmlns:p14="http://schemas.microsoft.com/office/powerpoint/2010/main" val="272409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Mike Flasko</External_x0020_Speaker>
    <Session_x0020_Code xmlns="e36bfbf9-5e42-489c-a259-4c54eb22cb57">DBI-B317</Session_x0020_Code>
    <Presentation_x0020_Date xmlns="e36bfbf9-5e42-489c-a259-4c54eb22cb57">2014-10-30T00:00:00+01:00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sharepoint/v3"/>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230e9df3-be65-4c73-a93b-d1236ebd677e"/>
    <ds:schemaRef ds:uri="http://purl.org/dc/terms/"/>
    <ds:schemaRef ds:uri="e36bfbf9-5e42-489c-a259-4c54eb22cb57"/>
    <ds:schemaRef ds:uri="http://www.w3.org/XML/1998/namespace"/>
    <ds:schemaRef ds:uri="http://purl.org/dc/dcmitype/"/>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TotalTime>
  <Words>4525</Words>
  <Application>Microsoft Office PowerPoint</Application>
  <PresentationFormat>Custom</PresentationFormat>
  <Paragraphs>632</Paragraphs>
  <Slides>42</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Calibri</vt:lpstr>
      <vt:lpstr>Lucida Console</vt:lpstr>
      <vt:lpstr>Segoe Light</vt:lpstr>
      <vt:lpstr>Segoe Semibold</vt:lpstr>
      <vt:lpstr>Segoe UI</vt:lpstr>
      <vt:lpstr>Segoe UI Black</vt:lpstr>
      <vt:lpstr>Segoe UI Light</vt:lpstr>
      <vt:lpstr>Segoe UI Semibold</vt:lpstr>
      <vt:lpstr>Wingdings</vt:lpstr>
      <vt:lpstr>TEE14 Speaker PPT Template</vt:lpstr>
      <vt:lpstr>PowerPoint Presentation</vt:lpstr>
      <vt:lpstr>Introducing Azure Data Factory</vt:lpstr>
      <vt:lpstr>Agenda</vt:lpstr>
      <vt:lpstr>Agenda</vt:lpstr>
      <vt:lpstr>The “Traditional” Data Warehouse</vt:lpstr>
      <vt:lpstr>Evolving Approaches to Analytics </vt:lpstr>
      <vt:lpstr>Evolving Approaches to Analytics </vt:lpstr>
      <vt:lpstr>Evolving Approaches to Analytics </vt:lpstr>
      <vt:lpstr>Evolving Approaches to Analytics </vt:lpstr>
      <vt:lpstr>Evolving Approaches to Analytics </vt:lpstr>
      <vt:lpstr>Operationalizing Information Production With Data Factory</vt:lpstr>
      <vt:lpstr>Operationalizing Information Production With Data Factory</vt:lpstr>
      <vt:lpstr>Azure Data Factory Overview </vt:lpstr>
      <vt:lpstr>Example Scenario:  Customer Profiling (game usage analytics)</vt:lpstr>
      <vt:lpstr>Customer Profiling – Game Usage Analytics</vt:lpstr>
      <vt:lpstr>Data Factory Walkthrough</vt:lpstr>
      <vt:lpstr>Step 1: Create a Data Factory</vt:lpstr>
      <vt:lpstr>Step 2: Add Data Sources</vt:lpstr>
      <vt:lpstr>Example: Game Logs, Customer Profiling</vt:lpstr>
      <vt:lpstr>Example: Game Logs, Customer Profiling</vt:lpstr>
      <vt:lpstr>Example: Game Logs, Customer Profiling</vt:lpstr>
      <vt:lpstr>Example: Game Logs, Customer Profiling</vt:lpstr>
      <vt:lpstr>Example: Game Logs, Customer Profiling</vt:lpstr>
      <vt:lpstr>Example: Game Logs, Customer Profiling</vt:lpstr>
      <vt:lpstr>Step 3: Define Tables &amp; Pipelines</vt:lpstr>
      <vt:lpstr>Step 3: Define Tables &amp; Pipelines</vt:lpstr>
      <vt:lpstr>Step 4: Deploy &amp; Start</vt:lpstr>
      <vt:lpstr>Incremental Data Production</vt:lpstr>
      <vt:lpstr>Incremental Data Production</vt:lpstr>
      <vt:lpstr>Step 4: Monitor and Manage</vt:lpstr>
      <vt:lpstr>PowerPoint Presentation</vt:lpstr>
      <vt:lpstr>Custom Actions </vt:lpstr>
      <vt:lpstr>Example: Using custom activities to ingest data from twitter and invoke an Azure ML model</vt:lpstr>
      <vt:lpstr>Step 7: Consume</vt:lpstr>
      <vt:lpstr>PowerPoint Presentation</vt:lpstr>
      <vt:lpstr>Data Factory – Available Today</vt:lpstr>
      <vt:lpstr>Related content</vt:lpstr>
      <vt:lpstr>Questions</vt:lpstr>
      <vt:lpstr>DBI Track resources</vt:lpstr>
      <vt:lpstr>Resources</vt:lpstr>
      <vt:lpstr>SUBMIT YOUR TECHED EVALUATIONS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EMBARGO on Oct27: Introducing Data Factory: Orchestration on Big Data</dc:title>
  <dc:subject>TechEd 2014</dc:subject>
  <dc:creator>Shows</dc:creator>
  <cp:keywords/>
  <dc:description>Template: Jordan Cayabyab, Artitudes Design
Formatting: 
Audience Type:</dc:description>
  <cp:lastModifiedBy>Sylvia Tedjo</cp:lastModifiedBy>
  <cp:revision>5</cp:revision>
  <dcterms:created xsi:type="dcterms:W3CDTF">2014-10-28T12:28:57Z</dcterms:created>
  <dcterms:modified xsi:type="dcterms:W3CDTF">2014-10-30T14:59:48Z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