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5.jpg" ContentType="image/png"/>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38"/>
  </p:notesMasterIdLst>
  <p:handoutMasterIdLst>
    <p:handoutMasterId r:id="rId39"/>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80673"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33" d="100"/>
        <a:sy n="3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53062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66630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610842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066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6856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5565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94694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0067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5304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3465430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8950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480810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9785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7473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58553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420751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583421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3952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33776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45247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15553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901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4179726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9793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97094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93381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8271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29089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2BFA6-59AC-4E4E-BBF8-66A7A25456F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5567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407835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5391127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373422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75347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211796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52756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4232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29705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8904631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5014104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0884104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541075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83964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134310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198826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81717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085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581495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77998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518248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51260181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2905741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16288441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08585814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69874751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263808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95491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61663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34957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51590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91059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08095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00"/>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17065"/>
          </a:xfrm>
        </p:spPr>
        <p:txBody>
          <a:bodyPr/>
          <a:lstStyle>
            <a:lvl1pPr marL="0" indent="0" algn="ctr">
              <a:buNone/>
              <a:defRPr sz="2400"/>
            </a:lvl1pPr>
            <a:lvl2pPr marL="466344" indent="0" algn="ctr">
              <a:buNone/>
              <a:defRPr sz="2000"/>
            </a:lvl2pPr>
            <a:lvl3pPr marL="932688" indent="0" algn="ctr">
              <a:buNone/>
              <a:defRPr sz="1800"/>
            </a:lvl3pPr>
            <a:lvl4pPr marL="1399032" indent="0" algn="ctr">
              <a:buNone/>
              <a:defRPr sz="1600"/>
            </a:lvl4pPr>
            <a:lvl5pPr marL="1865376" indent="0" algn="ctr">
              <a:buNone/>
              <a:defRPr sz="1600"/>
            </a:lvl5pPr>
            <a:lvl6pPr marL="2331720" indent="0" algn="ctr">
              <a:buNone/>
              <a:defRPr sz="1600"/>
            </a:lvl6pPr>
            <a:lvl7pPr marL="2798064" indent="0" algn="ctr">
              <a:buNone/>
              <a:defRPr sz="1600"/>
            </a:lvl7pPr>
            <a:lvl8pPr marL="3264408" indent="0" algn="ctr">
              <a:buNone/>
              <a:defRPr sz="1600"/>
            </a:lvl8pPr>
            <a:lvl9pPr marL="3730752"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lIns="93269" tIns="46634" rIns="93269" bIns="46634"/>
          <a:lstStyle/>
          <a:p>
            <a:fld id="{5FDDC0E5-9342-45B0-BAAF-CBB1118E1FFC}" type="datetimeFigureOut">
              <a:rPr lang="en-US" smtClean="0">
                <a:solidFill>
                  <a:srgbClr val="FFFFFF"/>
                </a:solidFill>
              </a:rPr>
              <a:pPr/>
              <a:t>10/31/2014</a:t>
            </a:fld>
            <a:endParaRPr lang="en-US">
              <a:solidFill>
                <a:srgbClr val="FFFFFF"/>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lIns="93269" tIns="46634" rIns="93269" bIns="46634"/>
          <a:lstStyle/>
          <a:p>
            <a:endParaRPr lang="en-US">
              <a:solidFill>
                <a:srgbClr val="FFFFFF"/>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lIns="93269" tIns="46634" rIns="93269" bIns="46634"/>
          <a:lstStyle/>
          <a:p>
            <a:fld id="{828906AF-FC35-4087-9895-7F143016941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73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2.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446835818"/>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6.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35.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6.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BiRt05hDBM_2eM&amp;tbnid=LsBxNHMTFR44-M:&amp;ved=0CAUQjRw&amp;url=http://abcnews.go.com/blogs/headlines/2012/10/hurricane-sandy-live-updates/&amp;ei=ey10U_SRJ8mfqAao0ILIAw&amp;psig=AFQjCNGk8H2tmihXKwCXGsEu0oJt8FwEbA&amp;ust=1400208987054365" TargetMode="External"/><Relationship Id="rId2" Type="http://schemas.openxmlformats.org/officeDocument/2006/relationships/notesSlide" Target="../notesSlides/notesSlide18.xml"/><Relationship Id="rId1" Type="http://schemas.openxmlformats.org/officeDocument/2006/relationships/slideLayout" Target="../slideLayouts/slideLayout45.xml"/><Relationship Id="rId5" Type="http://schemas.openxmlformats.org/officeDocument/2006/relationships/image" Target="../media/image44.pn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5.xml"/><Relationship Id="rId5" Type="http://schemas.openxmlformats.org/officeDocument/2006/relationships/hyperlink" Target="http://msdn.microsoft.com/en-us/library/dn636917.aspx" TargetMode="Externa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5.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893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loud 29"/>
          <p:cNvSpPr/>
          <p:nvPr/>
        </p:nvSpPr>
        <p:spPr>
          <a:xfrm>
            <a:off x="2591394" y="2105437"/>
            <a:ext cx="6785702" cy="4359130"/>
          </a:xfrm>
          <a:prstGeom prst="cloud">
            <a:avLst/>
          </a:prstGeom>
          <a:gradFill rotWithShape="1">
            <a:gsLst>
              <a:gs pos="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lIns="93278" tIns="46639" rIns="93278" bIns="46639" rtlCol="0" anchor="ctr"/>
          <a:lstStyle/>
          <a:p>
            <a:pPr algn="ctr" defTabSz="621698">
              <a:defRPr/>
            </a:pPr>
            <a:endParaRPr lang="en-US" sz="2400" kern="0" dirty="0">
              <a:solidFill>
                <a:srgbClr val="000000"/>
              </a:solidFill>
            </a:endParaRPr>
          </a:p>
        </p:txBody>
      </p:sp>
      <p:pic>
        <p:nvPicPr>
          <p:cNvPr id="11" name="Picture 10"/>
          <p:cNvPicPr>
            <a:picLocks noChangeAspect="1"/>
          </p:cNvPicPr>
          <p:nvPr/>
        </p:nvPicPr>
        <p:blipFill>
          <a:blip r:embed="rId5"/>
          <a:stretch>
            <a:fillRect/>
          </a:stretch>
        </p:blipFill>
        <p:spPr>
          <a:xfrm>
            <a:off x="5806151" y="2826496"/>
            <a:ext cx="1998707" cy="3125047"/>
          </a:xfrm>
          <a:prstGeom prst="rect">
            <a:avLst/>
          </a:prstGeom>
        </p:spPr>
      </p:pic>
      <p:sp>
        <p:nvSpPr>
          <p:cNvPr id="2" name="Title 1"/>
          <p:cNvSpPr>
            <a:spLocks noGrp="1"/>
          </p:cNvSpPr>
          <p:nvPr>
            <p:ph type="title"/>
          </p:nvPr>
        </p:nvSpPr>
        <p:spPr/>
        <p:txBody>
          <a:bodyPr>
            <a:noAutofit/>
          </a:bodyPr>
          <a:lstStyle/>
          <a:p>
            <a:r>
              <a:rPr lang="en-US" sz="4800" dirty="0"/>
              <a:t>Backup to Windows Azure Storage</a:t>
            </a:r>
          </a:p>
        </p:txBody>
      </p:sp>
      <p:grpSp>
        <p:nvGrpSpPr>
          <p:cNvPr id="3" name="Group 2"/>
          <p:cNvGrpSpPr/>
          <p:nvPr/>
        </p:nvGrpSpPr>
        <p:grpSpPr>
          <a:xfrm>
            <a:off x="3384129" y="4106646"/>
            <a:ext cx="1907914" cy="1546400"/>
            <a:chOff x="1981715" y="895571"/>
            <a:chExt cx="1869921" cy="1516216"/>
          </a:xfrm>
        </p:grpSpPr>
        <p:sp>
          <p:nvSpPr>
            <p:cNvPr id="24" name="Rounded Rectangle 23"/>
            <p:cNvSpPr/>
            <p:nvPr/>
          </p:nvSpPr>
          <p:spPr>
            <a:xfrm>
              <a:off x="1981715" y="895571"/>
              <a:ext cx="1869921" cy="1516216"/>
            </a:xfrm>
            <a:prstGeom prst="roundRect">
              <a:avLst/>
            </a:prstGeom>
            <a:gradFill rotWithShape="1">
              <a:gsLst>
                <a:gs pos="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rtlCol="0" anchor="b" anchorCtr="0"/>
            <a:lstStyle/>
            <a:p>
              <a:pPr algn="ctr" defTabSz="621698">
                <a:defRPr/>
              </a:pPr>
              <a:r>
                <a:rPr lang="en-US" sz="1600" kern="0" dirty="0" smtClean="0">
                  <a:solidFill>
                    <a:srgbClr val="FFFFFF"/>
                  </a:solidFill>
                </a:rPr>
                <a:t>Azure </a:t>
              </a:r>
              <a:r>
                <a:rPr lang="en-US" sz="1600" kern="0" dirty="0">
                  <a:solidFill>
                    <a:srgbClr val="FFFFFF"/>
                  </a:solidFill>
                </a:rPr>
                <a:t>VM</a:t>
              </a:r>
            </a:p>
          </p:txBody>
        </p:sp>
        <p:sp>
          <p:nvSpPr>
            <p:cNvPr id="25" name="Rounded Rectangle 24"/>
            <p:cNvSpPr/>
            <p:nvPr/>
          </p:nvSpPr>
          <p:spPr>
            <a:xfrm>
              <a:off x="2169574" y="1184438"/>
              <a:ext cx="1443232" cy="631602"/>
            </a:xfrm>
            <a:prstGeom prst="roundRect">
              <a:avLst/>
            </a:prstGeom>
            <a:gradFill rotWithShape="1">
              <a:gsLst>
                <a:gs pos="0">
                  <a:srgbClr val="00188F">
                    <a:tint val="100000"/>
                    <a:shade val="100000"/>
                    <a:satMod val="130000"/>
                  </a:srgbClr>
                </a:gs>
                <a:gs pos="100000">
                  <a:srgbClr val="00188F">
                    <a:tint val="50000"/>
                    <a:shade val="100000"/>
                    <a:satMod val="350000"/>
                  </a:srgbClr>
                </a:gs>
              </a:gsLst>
              <a:lin ang="16200000" scaled="0"/>
            </a:gradFill>
            <a:ln w="9525" cap="flat" cmpd="sng" algn="ctr">
              <a:solidFill>
                <a:srgbClr val="00188F">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21698">
                <a:defRPr/>
              </a:pPr>
              <a:endParaRPr lang="en-US" sz="2400" kern="0">
                <a:solidFill>
                  <a:srgbClr val="FFFFFF"/>
                </a:solidFill>
              </a:endParaRPr>
            </a:p>
          </p:txBody>
        </p:sp>
        <p:pic>
          <p:nvPicPr>
            <p:cNvPr id="26" name="Picture 2"/>
            <p:cNvPicPr>
              <a:picLocks noChangeAspect="1" noChangeArrowheads="1"/>
            </p:cNvPicPr>
            <p:nvPr>
              <p:custDataLst>
                <p:tags r:id="rId2"/>
              </p:custDataLst>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5269" b="24191"/>
            <a:stretch/>
          </p:blipFill>
          <p:spPr bwMode="auto">
            <a:xfrm>
              <a:off x="2334166" y="1321444"/>
              <a:ext cx="1239636" cy="35758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50837" y="2865985"/>
            <a:ext cx="1907914" cy="1546400"/>
            <a:chOff x="1981715" y="2569791"/>
            <a:chExt cx="1869921" cy="1516216"/>
          </a:xfrm>
        </p:grpSpPr>
        <p:sp>
          <p:nvSpPr>
            <p:cNvPr id="27" name="Rounded Rectangle 26"/>
            <p:cNvSpPr/>
            <p:nvPr/>
          </p:nvSpPr>
          <p:spPr>
            <a:xfrm>
              <a:off x="1981715" y="2569791"/>
              <a:ext cx="1869921" cy="1516216"/>
            </a:xfrm>
            <a:prstGeom prst="roundRect">
              <a:avLst/>
            </a:prstGeom>
            <a:gradFill rotWithShape="1">
              <a:gsLst>
                <a:gs pos="0">
                  <a:srgbClr val="0072C6">
                    <a:tint val="100000"/>
                    <a:shade val="100000"/>
                    <a:satMod val="130000"/>
                  </a:srgbClr>
                </a:gs>
                <a:gs pos="100000">
                  <a:srgbClr val="0072C6">
                    <a:tint val="50000"/>
                    <a:shade val="100000"/>
                    <a:satMod val="350000"/>
                  </a:srgbClr>
                </a:gs>
              </a:gsLst>
              <a:lin ang="16200000" scaled="0"/>
            </a:gradFill>
            <a:ln w="9525" cap="flat" cmpd="sng" algn="ctr">
              <a:solidFill>
                <a:srgbClr val="0072C6">
                  <a:shade val="95000"/>
                  <a:satMod val="105000"/>
                </a:srgbClr>
              </a:solidFill>
              <a:prstDash val="solid"/>
            </a:ln>
            <a:effectLst>
              <a:outerShdw blurRad="40000" dist="23000" dir="5400000" rotWithShape="0">
                <a:srgbClr val="000000">
                  <a:alpha val="35000"/>
                </a:srgbClr>
              </a:outerShdw>
            </a:effectLst>
          </p:spPr>
          <p:txBody>
            <a:bodyPr rtlCol="0" anchor="b" anchorCtr="0"/>
            <a:lstStyle/>
            <a:p>
              <a:pPr algn="ctr" defTabSz="621698">
                <a:defRPr/>
              </a:pPr>
              <a:r>
                <a:rPr lang="en-US" sz="1600" kern="0" dirty="0" smtClean="0">
                  <a:solidFill>
                    <a:srgbClr val="FFFFFF"/>
                  </a:solidFill>
                </a:rPr>
                <a:t>On-premise</a:t>
              </a:r>
              <a:endParaRPr lang="en-US" sz="1600" kern="0" dirty="0">
                <a:solidFill>
                  <a:srgbClr val="FFFFFF"/>
                </a:solidFill>
              </a:endParaRPr>
            </a:p>
          </p:txBody>
        </p:sp>
        <p:sp>
          <p:nvSpPr>
            <p:cNvPr id="28" name="Rounded Rectangle 27"/>
            <p:cNvSpPr/>
            <p:nvPr/>
          </p:nvSpPr>
          <p:spPr>
            <a:xfrm>
              <a:off x="2169574" y="2858658"/>
              <a:ext cx="1443232" cy="631602"/>
            </a:xfrm>
            <a:prstGeom prst="roundRect">
              <a:avLst/>
            </a:prstGeom>
            <a:gradFill rotWithShape="1">
              <a:gsLst>
                <a:gs pos="0">
                  <a:srgbClr val="00188F">
                    <a:tint val="100000"/>
                    <a:shade val="100000"/>
                    <a:satMod val="130000"/>
                  </a:srgbClr>
                </a:gs>
                <a:gs pos="100000">
                  <a:srgbClr val="00188F">
                    <a:tint val="50000"/>
                    <a:shade val="100000"/>
                    <a:satMod val="350000"/>
                  </a:srgbClr>
                </a:gs>
              </a:gsLst>
              <a:lin ang="16200000" scaled="0"/>
            </a:gradFill>
            <a:ln w="9525" cap="flat" cmpd="sng" algn="ctr">
              <a:solidFill>
                <a:srgbClr val="00188F">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21698">
                <a:defRPr/>
              </a:pPr>
              <a:endParaRPr lang="en-US" sz="2400" kern="0">
                <a:solidFill>
                  <a:srgbClr val="FFFFFF"/>
                </a:solidFill>
              </a:endParaRPr>
            </a:p>
          </p:txBody>
        </p:sp>
        <p:pic>
          <p:nvPicPr>
            <p:cNvPr id="29" name="Picture 2"/>
            <p:cNvPicPr>
              <a:picLocks noChangeAspect="1" noChangeArrowheads="1"/>
            </p:cNvPicPr>
            <p:nvPr>
              <p:custDataLst>
                <p:tags r:id="rId1"/>
              </p:custDataLst>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5269" b="24191"/>
            <a:stretch/>
          </p:blipFill>
          <p:spPr bwMode="auto">
            <a:xfrm>
              <a:off x="2334166" y="2995664"/>
              <a:ext cx="1239636" cy="3575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7929739" y="2562477"/>
            <a:ext cx="4156452" cy="2556401"/>
          </a:xfrm>
          <a:prstGeom prst="rect">
            <a:avLst/>
          </a:prstGeom>
        </p:spPr>
        <p:style>
          <a:lnRef idx="2">
            <a:schemeClr val="dk1"/>
          </a:lnRef>
          <a:fillRef idx="1">
            <a:schemeClr val="lt1"/>
          </a:fillRef>
          <a:effectRef idx="0">
            <a:schemeClr val="dk1"/>
          </a:effectRef>
          <a:fontRef idx="minor">
            <a:schemeClr val="dk1"/>
          </a:fontRef>
        </p:style>
        <p:txBody>
          <a:bodyPr wrap="none" lIns="93278" tIns="46639" rIns="93278" bIns="46639" rtlCol="0">
            <a:spAutoFit/>
          </a:bodyPr>
          <a:lstStyle/>
          <a:p>
            <a:pPr marL="388561" indent="-388561" defTabSz="621698">
              <a:buFont typeface="Arial" panose="020B0604020202020204" pitchFamily="34" charset="0"/>
              <a:buChar char="•"/>
              <a:defRPr/>
            </a:pPr>
            <a:r>
              <a:rPr lang="en-US" sz="2000" kern="0" dirty="0">
                <a:solidFill>
                  <a:srgbClr val="000000"/>
                </a:solidFill>
              </a:rPr>
              <a:t>Unlimited low-cost storage</a:t>
            </a:r>
          </a:p>
          <a:p>
            <a:pPr marL="388561" indent="-388561" defTabSz="621698">
              <a:buFont typeface="Arial" panose="020B0604020202020204" pitchFamily="34" charset="0"/>
              <a:buChar char="•"/>
              <a:defRPr/>
            </a:pPr>
            <a:r>
              <a:rPr lang="en-US" sz="2000" kern="0" dirty="0">
                <a:solidFill>
                  <a:srgbClr val="000000"/>
                </a:solidFill>
              </a:rPr>
              <a:t>Off-site (compliance)</a:t>
            </a:r>
          </a:p>
          <a:p>
            <a:pPr marL="388561" indent="-388561" defTabSz="621698">
              <a:buFont typeface="Arial" panose="020B0604020202020204" pitchFamily="34" charset="0"/>
              <a:buChar char="•"/>
              <a:defRPr/>
            </a:pPr>
            <a:r>
              <a:rPr lang="en-US" sz="2000" kern="0" dirty="0">
                <a:solidFill>
                  <a:srgbClr val="000000"/>
                </a:solidFill>
              </a:rPr>
              <a:t>No device management</a:t>
            </a:r>
          </a:p>
          <a:p>
            <a:pPr marL="388561" indent="-388561" defTabSz="621698">
              <a:buFont typeface="Arial" panose="020B0604020202020204" pitchFamily="34" charset="0"/>
              <a:buChar char="•"/>
              <a:defRPr/>
            </a:pPr>
            <a:r>
              <a:rPr lang="en-US" sz="2000" kern="0" dirty="0">
                <a:solidFill>
                  <a:srgbClr val="000000"/>
                </a:solidFill>
              </a:rPr>
              <a:t>Media safety (geo-redundant)</a:t>
            </a:r>
          </a:p>
          <a:p>
            <a:pPr marL="388561" indent="-388561" defTabSz="621698">
              <a:buFont typeface="Arial" panose="020B0604020202020204" pitchFamily="34" charset="0"/>
              <a:buChar char="•"/>
              <a:defRPr/>
            </a:pPr>
            <a:r>
              <a:rPr lang="en-US" sz="2000" kern="0" dirty="0">
                <a:solidFill>
                  <a:srgbClr val="000000"/>
                </a:solidFill>
              </a:rPr>
              <a:t>Encrypted and compressed</a:t>
            </a:r>
          </a:p>
          <a:p>
            <a:pPr marL="388561" indent="-388561" defTabSz="621698">
              <a:buFont typeface="Arial" panose="020B0604020202020204" pitchFamily="34" charset="0"/>
              <a:buChar char="•"/>
              <a:defRPr/>
            </a:pPr>
            <a:r>
              <a:rPr lang="en-US" sz="2000" kern="0" dirty="0" smtClean="0">
                <a:solidFill>
                  <a:srgbClr val="000000"/>
                </a:solidFill>
              </a:rPr>
              <a:t>Accessibility</a:t>
            </a:r>
            <a:endParaRPr lang="en-US" sz="2000" kern="0" dirty="0">
              <a:solidFill>
                <a:srgbClr val="000000"/>
              </a:solidFill>
            </a:endParaRPr>
          </a:p>
          <a:p>
            <a:pPr marL="854933" lvl="1" indent="-388561" defTabSz="621698">
              <a:buFont typeface="Arial" panose="020B0604020202020204" pitchFamily="34" charset="0"/>
              <a:buChar char="•"/>
              <a:defRPr/>
            </a:pPr>
            <a:r>
              <a:rPr lang="en-US" sz="2000" kern="0" dirty="0">
                <a:solidFill>
                  <a:srgbClr val="000000"/>
                </a:solidFill>
              </a:rPr>
              <a:t>SSMS, T-SQL, PowerShell</a:t>
            </a:r>
          </a:p>
          <a:p>
            <a:pPr marL="854933" lvl="1" indent="-388561" defTabSz="621698">
              <a:buFont typeface="Arial" panose="020B0604020202020204" pitchFamily="34" charset="0"/>
              <a:buChar char="•"/>
              <a:defRPr/>
            </a:pPr>
            <a:r>
              <a:rPr lang="en-US" sz="2000" kern="0" dirty="0">
                <a:solidFill>
                  <a:srgbClr val="000000"/>
                </a:solidFill>
              </a:rPr>
              <a:t>Azure Portal, </a:t>
            </a:r>
            <a:r>
              <a:rPr lang="en-US" sz="2000" kern="0" dirty="0" err="1">
                <a:solidFill>
                  <a:srgbClr val="000000"/>
                </a:solidFill>
              </a:rPr>
              <a:t>CloudExplorer</a:t>
            </a:r>
            <a:endParaRPr lang="en-US" sz="2000" kern="0" dirty="0">
              <a:solidFill>
                <a:srgbClr val="000000"/>
              </a:solidFill>
            </a:endParaRPr>
          </a:p>
        </p:txBody>
      </p:sp>
      <p:pic>
        <p:nvPicPr>
          <p:cNvPr id="8" name="Picture 7"/>
          <p:cNvPicPr>
            <a:picLocks noChangeAspect="1"/>
          </p:cNvPicPr>
          <p:nvPr/>
        </p:nvPicPr>
        <p:blipFill>
          <a:blip r:embed="rId8"/>
          <a:stretch>
            <a:fillRect/>
          </a:stretch>
        </p:blipFill>
        <p:spPr>
          <a:xfrm>
            <a:off x="6322978" y="3127943"/>
            <a:ext cx="1151663" cy="729927"/>
          </a:xfrm>
          <a:prstGeom prst="rect">
            <a:avLst/>
          </a:prstGeom>
        </p:spPr>
      </p:pic>
      <p:cxnSp>
        <p:nvCxnSpPr>
          <p:cNvPr id="34" name="Straight Arrow Connector 33"/>
          <p:cNvCxnSpPr/>
          <p:nvPr/>
        </p:nvCxnSpPr>
        <p:spPr>
          <a:xfrm>
            <a:off x="2015068" y="3345269"/>
            <a:ext cx="4307910" cy="10215"/>
          </a:xfrm>
          <a:prstGeom prst="straightConnector1">
            <a:avLst/>
          </a:prstGeom>
          <a:noFill/>
          <a:ln w="25400" cap="flat" cmpd="sng" algn="ctr">
            <a:solidFill>
              <a:schemeClr val="bg1"/>
            </a:solidFill>
            <a:prstDash val="solid"/>
            <a:tailEnd type="triangle" w="lg" len="lg"/>
          </a:ln>
          <a:effectLst>
            <a:outerShdw blurRad="40000" dist="20000" dir="5400000" rotWithShape="0">
              <a:srgbClr val="000000">
                <a:alpha val="38000"/>
              </a:srgbClr>
            </a:outerShdw>
          </a:effectLst>
        </p:spPr>
      </p:cxnSp>
      <p:sp>
        <p:nvSpPr>
          <p:cNvPr id="21" name="TextBox 20"/>
          <p:cNvSpPr txBox="1"/>
          <p:nvPr/>
        </p:nvSpPr>
        <p:spPr>
          <a:xfrm>
            <a:off x="203618" y="5841150"/>
            <a:ext cx="4594650" cy="1161312"/>
          </a:xfrm>
          <a:prstGeom prst="rect">
            <a:avLst/>
          </a:prstGeom>
          <a:noFill/>
        </p:spPr>
        <p:txBody>
          <a:bodyPr wrap="none" lIns="93278" tIns="46639" rIns="93278" bIns="46639" rtlCol="0">
            <a:spAutoFit/>
          </a:bodyPr>
          <a:lstStyle/>
          <a:p>
            <a:pPr marL="349792" indent="-349792">
              <a:buFont typeface="Arial" panose="020B0604020202020204" pitchFamily="34" charset="0"/>
              <a:buChar char="•"/>
            </a:pPr>
            <a:r>
              <a:rPr lang="en-US" sz="2400" b="1" dirty="0">
                <a:solidFill>
                  <a:srgbClr val="FFFF00"/>
                </a:solidFill>
                <a:latin typeface="Bradley Hand ITC" panose="03070402050302030203" pitchFamily="66" charset="0"/>
                <a:cs typeface="Andalus" panose="02020603050405020304" pitchFamily="18" charset="-78"/>
              </a:rPr>
              <a:t>Encryption</a:t>
            </a:r>
          </a:p>
          <a:p>
            <a:pPr marL="816164" lvl="1" indent="-349792">
              <a:buFont typeface="Arial" panose="020B0604020202020204" pitchFamily="34" charset="0"/>
              <a:buChar char="•"/>
            </a:pPr>
            <a:r>
              <a:rPr lang="en-US" sz="2000" dirty="0">
                <a:solidFill>
                  <a:srgbClr val="FFFFFF">
                    <a:lumMod val="75000"/>
                    <a:lumOff val="25000"/>
                  </a:srgbClr>
                </a:solidFill>
                <a:latin typeface="Bradley Hand ITC" panose="03070402050302030203" pitchFamily="66" charset="0"/>
                <a:cs typeface="Andalus" panose="02020603050405020304" pitchFamily="18" charset="-78"/>
              </a:rPr>
              <a:t>Certificates (AES256, AES128)</a:t>
            </a:r>
          </a:p>
          <a:p>
            <a:pPr marL="349792" indent="-349792">
              <a:buFont typeface="Arial" panose="020B0604020202020204" pitchFamily="34" charset="0"/>
              <a:buChar char="•"/>
            </a:pPr>
            <a:r>
              <a:rPr lang="en-US" sz="2400" b="1" dirty="0">
                <a:solidFill>
                  <a:srgbClr val="FFFF00"/>
                </a:solidFill>
                <a:latin typeface="Bradley Hand ITC" panose="03070402050302030203" pitchFamily="66" charset="0"/>
                <a:cs typeface="Andalus" panose="02020603050405020304" pitchFamily="18" charset="-78"/>
              </a:rPr>
              <a:t>Compression</a:t>
            </a:r>
          </a:p>
        </p:txBody>
      </p:sp>
      <p:sp>
        <p:nvSpPr>
          <p:cNvPr id="5" name="Rectangle 4"/>
          <p:cNvSpPr/>
          <p:nvPr/>
        </p:nvSpPr>
        <p:spPr>
          <a:xfrm>
            <a:off x="3575805" y="2975937"/>
            <a:ext cx="978153" cy="369332"/>
          </a:xfrm>
          <a:prstGeom prst="rect">
            <a:avLst/>
          </a:prstGeom>
        </p:spPr>
        <p:txBody>
          <a:bodyPr wrap="none">
            <a:spAutoFit/>
          </a:bodyPr>
          <a:lstStyle/>
          <a:p>
            <a:pPr algn="ctr" defTabSz="621698">
              <a:defRPr/>
            </a:pPr>
            <a:r>
              <a:rPr lang="en-US" b="1" kern="0" dirty="0">
                <a:solidFill>
                  <a:srgbClr val="000000"/>
                </a:solidFill>
              </a:rPr>
              <a:t>Backup</a:t>
            </a:r>
          </a:p>
        </p:txBody>
      </p:sp>
      <p:cxnSp>
        <p:nvCxnSpPr>
          <p:cNvPr id="22" name="Straight Arrow Connector 21"/>
          <p:cNvCxnSpPr>
            <a:endCxn id="25" idx="3"/>
          </p:cNvCxnSpPr>
          <p:nvPr/>
        </p:nvCxnSpPr>
        <p:spPr>
          <a:xfrm flipH="1">
            <a:off x="5048361" y="3776471"/>
            <a:ext cx="1509495" cy="946881"/>
          </a:xfrm>
          <a:prstGeom prst="straightConnector1">
            <a:avLst/>
          </a:prstGeom>
          <a:noFill/>
          <a:ln w="25400" cap="flat" cmpd="sng" algn="ctr">
            <a:solidFill>
              <a:schemeClr val="bg1"/>
            </a:solidFill>
            <a:prstDash val="solid"/>
            <a:tailEnd type="triangle"/>
          </a:ln>
          <a:effectLst>
            <a:outerShdw blurRad="40000" dist="20000" dir="5400000" rotWithShape="0">
              <a:srgbClr val="000000">
                <a:alpha val="38000"/>
              </a:srgbClr>
            </a:outerShdw>
          </a:effectLst>
        </p:spPr>
      </p:cxnSp>
      <p:sp>
        <p:nvSpPr>
          <p:cNvPr id="32" name="Rectangle 31"/>
          <p:cNvSpPr/>
          <p:nvPr/>
        </p:nvSpPr>
        <p:spPr>
          <a:xfrm rot="20170583">
            <a:off x="5517626" y="4225303"/>
            <a:ext cx="1008609" cy="369332"/>
          </a:xfrm>
          <a:prstGeom prst="rect">
            <a:avLst/>
          </a:prstGeom>
        </p:spPr>
        <p:txBody>
          <a:bodyPr wrap="none">
            <a:spAutoFit/>
          </a:bodyPr>
          <a:lstStyle/>
          <a:p>
            <a:pPr algn="ctr" defTabSz="621698">
              <a:defRPr/>
            </a:pPr>
            <a:r>
              <a:rPr lang="en-US" b="1" kern="0" dirty="0" smtClean="0">
                <a:solidFill>
                  <a:srgbClr val="000000"/>
                </a:solidFill>
              </a:rPr>
              <a:t>Restore</a:t>
            </a:r>
            <a:endParaRPr lang="en-US" b="1" kern="0" dirty="0">
              <a:solidFill>
                <a:srgbClr val="000000"/>
              </a:solidFill>
            </a:endParaRPr>
          </a:p>
        </p:txBody>
      </p:sp>
      <p:cxnSp>
        <p:nvCxnSpPr>
          <p:cNvPr id="35" name="Straight Arrow Connector 34"/>
          <p:cNvCxnSpPr/>
          <p:nvPr/>
        </p:nvCxnSpPr>
        <p:spPr>
          <a:xfrm flipH="1" flipV="1">
            <a:off x="2015070" y="3655174"/>
            <a:ext cx="4307908" cy="9867"/>
          </a:xfrm>
          <a:prstGeom prst="straightConnector1">
            <a:avLst/>
          </a:prstGeom>
          <a:noFill/>
          <a:ln w="25400" cap="flat" cmpd="sng" algn="ctr">
            <a:solidFill>
              <a:schemeClr val="bg1"/>
            </a:solidFill>
            <a:prstDash val="solid"/>
            <a:tailEnd type="triangle"/>
          </a:ln>
          <a:effectLst>
            <a:outerShdw blurRad="40000" dist="20000" dir="5400000" rotWithShape="0">
              <a:srgbClr val="000000">
                <a:alpha val="38000"/>
              </a:srgbClr>
            </a:outerShdw>
          </a:effectLst>
        </p:spPr>
      </p:cxnSp>
      <p:sp>
        <p:nvSpPr>
          <p:cNvPr id="36" name="Rectangle 35"/>
          <p:cNvSpPr/>
          <p:nvPr/>
        </p:nvSpPr>
        <p:spPr>
          <a:xfrm>
            <a:off x="3644247" y="3591805"/>
            <a:ext cx="1008609" cy="369332"/>
          </a:xfrm>
          <a:prstGeom prst="rect">
            <a:avLst/>
          </a:prstGeom>
        </p:spPr>
        <p:txBody>
          <a:bodyPr wrap="none">
            <a:spAutoFit/>
          </a:bodyPr>
          <a:lstStyle/>
          <a:p>
            <a:pPr algn="ctr" defTabSz="621698">
              <a:defRPr/>
            </a:pPr>
            <a:r>
              <a:rPr lang="en-US" b="1" kern="0" dirty="0" smtClean="0">
                <a:solidFill>
                  <a:srgbClr val="000000"/>
                </a:solidFill>
              </a:rPr>
              <a:t>Restore</a:t>
            </a:r>
            <a:endParaRPr lang="en-US" b="1" kern="0" dirty="0">
              <a:solidFill>
                <a:srgbClr val="000000"/>
              </a:solidFill>
            </a:endParaRPr>
          </a:p>
        </p:txBody>
      </p:sp>
      <p:pic>
        <p:nvPicPr>
          <p:cNvPr id="37" name="Picture 36"/>
          <p:cNvPicPr>
            <a:picLocks noChangeAspect="1"/>
          </p:cNvPicPr>
          <p:nvPr/>
        </p:nvPicPr>
        <p:blipFill>
          <a:blip r:embed="rId8"/>
          <a:stretch>
            <a:fillRect/>
          </a:stretch>
        </p:blipFill>
        <p:spPr>
          <a:xfrm>
            <a:off x="6322977" y="4514882"/>
            <a:ext cx="1151663" cy="729927"/>
          </a:xfrm>
          <a:prstGeom prst="rect">
            <a:avLst/>
          </a:prstGeom>
        </p:spPr>
      </p:pic>
      <p:sp>
        <p:nvSpPr>
          <p:cNvPr id="17" name="Rectangle 16"/>
          <p:cNvSpPr/>
          <p:nvPr/>
        </p:nvSpPr>
        <p:spPr>
          <a:xfrm>
            <a:off x="376309" y="1211276"/>
            <a:ext cx="7975528" cy="769441"/>
          </a:xfrm>
          <a:prstGeom prst="rect">
            <a:avLst/>
          </a:prstGeom>
        </p:spPr>
        <p:txBody>
          <a:bodyPr wrap="square">
            <a:spAutoFit/>
          </a:bodyPr>
          <a:lstStyle/>
          <a:p>
            <a:pPr marL="342802" indent="-342900" defTabSz="932546">
              <a:spcBef>
                <a:spcPct val="20000"/>
              </a:spcBef>
              <a:buSzPct val="110000"/>
              <a:buFont typeface="Arial" panose="020B0604020202020204" pitchFamily="34" charset="0"/>
              <a:buChar char="•"/>
            </a:pPr>
            <a:r>
              <a:rPr lang="en-US" sz="2000" dirty="0" smtClean="0">
                <a:solidFill>
                  <a:srgbClr val="FFFFFF"/>
                </a:solidFill>
              </a:rPr>
              <a:t>Databases can be backed up to Azure Storage</a:t>
            </a:r>
          </a:p>
          <a:p>
            <a:pPr marL="342802" indent="-342900" defTabSz="932546">
              <a:spcBef>
                <a:spcPct val="20000"/>
              </a:spcBef>
              <a:buSzPct val="110000"/>
              <a:buFont typeface="Arial" panose="020B0604020202020204" pitchFamily="34" charset="0"/>
              <a:buChar char="•"/>
            </a:pPr>
            <a:r>
              <a:rPr lang="en-US" sz="2000" dirty="0" smtClean="0">
                <a:solidFill>
                  <a:srgbClr val="FFFFFF"/>
                </a:solidFill>
              </a:rPr>
              <a:t>Backups can be restored from </a:t>
            </a:r>
            <a:r>
              <a:rPr lang="en-US" sz="2000" dirty="0" err="1" smtClean="0">
                <a:solidFill>
                  <a:srgbClr val="FFFFFF"/>
                </a:solidFill>
              </a:rPr>
              <a:t>on-premise</a:t>
            </a:r>
            <a:r>
              <a:rPr lang="en-US" sz="2000" dirty="0" smtClean="0">
                <a:solidFill>
                  <a:srgbClr val="FFFFFF"/>
                </a:solidFill>
              </a:rPr>
              <a:t> or an Azure VM</a:t>
            </a:r>
            <a:endParaRPr lang="en-US" sz="2000" dirty="0">
              <a:solidFill>
                <a:srgbClr val="FFFFFF"/>
              </a:solidFill>
            </a:endParaRPr>
          </a:p>
        </p:txBody>
      </p:sp>
      <p:sp>
        <p:nvSpPr>
          <p:cNvPr id="18" name="Rectangle 17"/>
          <p:cNvSpPr/>
          <p:nvPr/>
        </p:nvSpPr>
        <p:spPr>
          <a:xfrm>
            <a:off x="8453138" y="1991753"/>
            <a:ext cx="1803699" cy="646331"/>
          </a:xfrm>
          <a:prstGeom prst="rect">
            <a:avLst/>
          </a:prstGeom>
        </p:spPr>
        <p:txBody>
          <a:bodyPr wrap="none">
            <a:spAutoFit/>
          </a:bodyPr>
          <a:lstStyle/>
          <a:p>
            <a:r>
              <a:rPr lang="en-US" sz="3600" dirty="0">
                <a:gradFill>
                  <a:gsLst>
                    <a:gs pos="2920">
                      <a:srgbClr val="00BCF2"/>
                    </a:gs>
                    <a:gs pos="39000">
                      <a:srgbClr val="00BCF2"/>
                    </a:gs>
                  </a:gsLst>
                  <a:lin ang="5400000" scaled="0"/>
                </a:gradFill>
              </a:rPr>
              <a:t>Benefits</a:t>
            </a:r>
            <a:endParaRPr lang="en-US" sz="3600" dirty="0">
              <a:solidFill>
                <a:srgbClr val="FFFFFF"/>
              </a:solidFill>
            </a:endParaRPr>
          </a:p>
        </p:txBody>
      </p:sp>
    </p:spTree>
    <p:extLst>
      <p:ext uri="{BB962C8B-B14F-4D97-AF65-F5344CB8AC3E}">
        <p14:creationId xmlns:p14="http://schemas.microsoft.com/office/powerpoint/2010/main" val="13063100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29660" y="1592262"/>
            <a:ext cx="11375536" cy="4247317"/>
          </a:xfrm>
          <a:prstGeom prst="rect">
            <a:avLst/>
          </a:prstGeom>
        </p:spPr>
        <p:txBody>
          <a:bodyPr vert="horz" wrap="square" lIns="0" tIns="0" rIns="0" bIns="0" rtlCol="0">
            <a:spAutoFit/>
          </a:bodyPr>
          <a:lstStyle/>
          <a:p>
            <a:pPr marL="0" lvl="1" indent="0">
              <a:buNone/>
            </a:pPr>
            <a:r>
              <a:rPr lang="en-US" sz="2800" dirty="0" smtClean="0">
                <a:gradFill>
                  <a:gsLst>
                    <a:gs pos="2920">
                      <a:schemeClr val="tx2"/>
                    </a:gs>
                    <a:gs pos="39000">
                      <a:schemeClr val="tx2"/>
                    </a:gs>
                  </a:gsLst>
                  <a:lin ang="5400000" scaled="0"/>
                </a:gradFill>
                <a:latin typeface="+mj-lt"/>
              </a:rPr>
              <a:t>Recovery</a:t>
            </a:r>
            <a:endParaRPr lang="en-US" sz="2800" dirty="0">
              <a:gradFill>
                <a:gsLst>
                  <a:gs pos="2920">
                    <a:schemeClr val="tx2"/>
                  </a:gs>
                  <a:gs pos="39000">
                    <a:schemeClr val="tx2"/>
                  </a:gs>
                </a:gsLst>
                <a:lin ang="5400000" scaled="0"/>
              </a:gradFill>
              <a:latin typeface="+mj-lt"/>
            </a:endParaRPr>
          </a:p>
          <a:p>
            <a:pPr marL="815732" lvl="1" indent="-349687" defTabSz="932087">
              <a:buSzPct val="110000"/>
              <a:buFont typeface="Arial" panose="020B0604020202020204" pitchFamily="34" charset="0"/>
              <a:buChar char="•"/>
            </a:pPr>
            <a:r>
              <a:rPr lang="en-US" dirty="0" smtClean="0"/>
              <a:t>Data</a:t>
            </a:r>
          </a:p>
          <a:p>
            <a:pPr marL="1031632" lvl="2" indent="-349687" defTabSz="932087">
              <a:buSzPct val="110000"/>
              <a:buFont typeface="Arial" panose="020B0604020202020204" pitchFamily="34" charset="0"/>
              <a:buChar char="•"/>
            </a:pPr>
            <a:r>
              <a:rPr lang="en-US" sz="2000" dirty="0" smtClean="0"/>
              <a:t>Media failure  or user action (e.g. DROP TABLE)</a:t>
            </a:r>
          </a:p>
          <a:p>
            <a:pPr marL="1031632" lvl="2" indent="-349687" defTabSz="932087">
              <a:buSzPct val="110000"/>
              <a:buFont typeface="Arial" panose="020B0604020202020204" pitchFamily="34" charset="0"/>
              <a:buChar char="•"/>
            </a:pPr>
            <a:r>
              <a:rPr lang="en-US" sz="2000" dirty="0" smtClean="0"/>
              <a:t>Restore to </a:t>
            </a:r>
            <a:r>
              <a:rPr lang="en-US" sz="2000" dirty="0" err="1" smtClean="0"/>
              <a:t>on-premise</a:t>
            </a:r>
            <a:r>
              <a:rPr lang="en-US" sz="2000" dirty="0" smtClean="0"/>
              <a:t> SQL Server</a:t>
            </a:r>
          </a:p>
          <a:p>
            <a:pPr marL="1031632" lvl="2" indent="-349687" defTabSz="932087">
              <a:buSzPct val="110000"/>
              <a:buFont typeface="Arial" panose="020B0604020202020204" pitchFamily="34" charset="0"/>
              <a:buChar char="•"/>
            </a:pPr>
            <a:endParaRPr lang="en-US" sz="2000" dirty="0"/>
          </a:p>
          <a:p>
            <a:pPr marL="1031632" lvl="2" indent="-349687" defTabSz="932087">
              <a:buSzPct val="110000"/>
              <a:buFont typeface="Arial" panose="020B0604020202020204" pitchFamily="34" charset="0"/>
              <a:buChar char="•"/>
            </a:pPr>
            <a:r>
              <a:rPr lang="en-US" dirty="0" smtClean="0"/>
              <a:t>Disaster</a:t>
            </a:r>
          </a:p>
          <a:p>
            <a:pPr marL="1260232" lvl="3" indent="-349687" defTabSz="932087">
              <a:buSzPct val="110000"/>
              <a:buFont typeface="Arial" panose="020B0604020202020204" pitchFamily="34" charset="0"/>
              <a:buChar char="•"/>
            </a:pPr>
            <a:r>
              <a:rPr lang="en-US" dirty="0" smtClean="0"/>
              <a:t>Restore to Azure VM</a:t>
            </a:r>
            <a:endParaRPr lang="en-US" dirty="0"/>
          </a:p>
          <a:p>
            <a:pPr marL="349792" lvl="1" indent="-349792">
              <a:buChar char="•"/>
            </a:pPr>
            <a:endParaRPr lang="en-US" sz="2000" dirty="0" smtClean="0"/>
          </a:p>
          <a:p>
            <a:pPr marL="0" lvl="1" indent="0">
              <a:buNone/>
            </a:pPr>
            <a:endParaRPr lang="en-US" sz="2800" dirty="0" smtClean="0">
              <a:gradFill>
                <a:gsLst>
                  <a:gs pos="2920">
                    <a:schemeClr val="tx2"/>
                  </a:gs>
                  <a:gs pos="39000">
                    <a:schemeClr val="tx2"/>
                  </a:gs>
                </a:gsLst>
                <a:lin ang="5400000" scaled="0"/>
              </a:gradFill>
              <a:latin typeface="+mj-lt"/>
            </a:endParaRPr>
          </a:p>
          <a:p>
            <a:pPr marL="0" lvl="1" indent="0">
              <a:buNone/>
            </a:pPr>
            <a:r>
              <a:rPr lang="en-US" sz="2800" dirty="0" smtClean="0">
                <a:gradFill>
                  <a:gsLst>
                    <a:gs pos="2920">
                      <a:schemeClr val="tx2"/>
                    </a:gs>
                    <a:gs pos="39000">
                      <a:schemeClr val="tx2"/>
                    </a:gs>
                  </a:gsLst>
                  <a:lin ang="5400000" scaled="0"/>
                </a:gradFill>
                <a:latin typeface="+mj-lt"/>
              </a:rPr>
              <a:t>Dev/Test</a:t>
            </a:r>
            <a:endParaRPr lang="en-US" sz="2800" dirty="0">
              <a:gradFill>
                <a:gsLst>
                  <a:gs pos="2920">
                    <a:schemeClr val="tx2"/>
                  </a:gs>
                  <a:gs pos="39000">
                    <a:schemeClr val="tx2"/>
                  </a:gs>
                </a:gsLst>
                <a:lin ang="5400000" scaled="0"/>
              </a:gradFill>
              <a:latin typeface="+mj-lt"/>
            </a:endParaRPr>
          </a:p>
          <a:p>
            <a:pPr marL="815732" lvl="1" indent="-349687" defTabSz="932087">
              <a:buSzPct val="110000"/>
              <a:buFont typeface="Arial" panose="020B0604020202020204" pitchFamily="34" charset="0"/>
              <a:buChar char="•"/>
            </a:pPr>
            <a:r>
              <a:rPr lang="en-US" dirty="0" smtClean="0"/>
              <a:t>Restore to Azure VM</a:t>
            </a:r>
            <a:endParaRPr lang="en-US" sz="2000" dirty="0"/>
          </a:p>
        </p:txBody>
      </p:sp>
      <p:sp>
        <p:nvSpPr>
          <p:cNvPr id="4" name="Title 3"/>
          <p:cNvSpPr>
            <a:spLocks noGrp="1"/>
          </p:cNvSpPr>
          <p:nvPr>
            <p:ph type="title"/>
          </p:nvPr>
        </p:nvSpPr>
        <p:spPr>
          <a:xfrm>
            <a:off x="529660" y="233152"/>
            <a:ext cx="11375536" cy="664797"/>
          </a:xfrm>
        </p:spPr>
        <p:txBody>
          <a:bodyPr vert="horz" wrap="square" lIns="0" tIns="0" rIns="0" bIns="0" rtlCol="0" anchor="t">
            <a:spAutoFit/>
          </a:bodyPr>
          <a:lstStyle/>
          <a:p>
            <a:r>
              <a:rPr lang="en-US" sz="4800" dirty="0"/>
              <a:t>Backup to Windows Azure </a:t>
            </a:r>
            <a:r>
              <a:rPr lang="en-US" sz="4800" dirty="0" smtClean="0"/>
              <a:t>Storage - Scenarios</a:t>
            </a:r>
            <a:endParaRPr lang="en-US" sz="4800" dirty="0"/>
          </a:p>
        </p:txBody>
      </p:sp>
      <p:pic>
        <p:nvPicPr>
          <p:cNvPr id="11" name="Picture 2" descr="http://windowssupportnow.com/wp-content/uploads/2012/05/Computer-image-issues.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56" b="92111" l="4110" r="97831">
                        <a14:foregroundMark x1="20890" y1="6556" x2="30251" y2="54222"/>
                        <a14:foregroundMark x1="4110" y1="46444" x2="26484" y2="68778"/>
                        <a14:foregroundMark x1="14041" y1="65778" x2="16553" y2="74222"/>
                        <a14:foregroundMark x1="32078" y1="86333" x2="57534" y2="92333"/>
                        <a14:foregroundMark x1="29566" y1="21667" x2="29566" y2="21667"/>
                        <a14:foregroundMark x1="33904" y1="21000" x2="33904" y2="21000"/>
                        <a14:foregroundMark x1="93493" y1="80889" x2="93493" y2="80889"/>
                        <a14:foregroundMark x1="97831" y1="80889" x2="97831" y2="80889"/>
                        <a14:foregroundMark x1="27740" y1="22222" x2="33333" y2="21000"/>
                        <a14:foregroundMark x1="29248" y1="20986" x2="35458" y2="20509"/>
                      </a14:backgroundRemoval>
                    </a14:imgEffect>
                  </a14:imgLayer>
                </a14:imgProps>
              </a:ext>
              <a:ext uri="{28A0092B-C50C-407E-A947-70E740481C1C}">
                <a14:useLocalDpi xmlns:a14="http://schemas.microsoft.com/office/drawing/2010/main" val="0"/>
              </a:ext>
            </a:extLst>
          </a:blip>
          <a:srcRect/>
          <a:stretch>
            <a:fillRect/>
          </a:stretch>
        </p:blipFill>
        <p:spPr bwMode="auto">
          <a:xfrm>
            <a:off x="8938477" y="4109869"/>
            <a:ext cx="2004160" cy="205907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0.gstatic.com/images?q=tbn:ANd9GcRNtzphBFAwvTHuz83V2VIwf4m4iPhLHG112mTSZPCxP2B_WG-2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381" y="1785219"/>
            <a:ext cx="1706456" cy="170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493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37" y="3116262"/>
            <a:ext cx="8229600" cy="2751698"/>
          </a:xfrm>
        </p:spPr>
        <p:txBody>
          <a:bodyPr/>
          <a:lstStyle/>
          <a:p>
            <a:r>
              <a:rPr lang="en-US" dirty="0" smtClean="0"/>
              <a:t>Demo</a:t>
            </a:r>
            <a:br>
              <a:rPr lang="en-US" dirty="0" smtClean="0"/>
            </a:br>
            <a:r>
              <a:rPr lang="en-US" sz="3600" dirty="0" smtClean="0"/>
              <a:t>Backup/Restore to/from Azure Storage</a:t>
            </a:r>
            <a:endParaRPr lang="en-US" sz="3600" dirty="0"/>
          </a:p>
        </p:txBody>
      </p:sp>
    </p:spTree>
    <p:extLst>
      <p:ext uri="{BB962C8B-B14F-4D97-AF65-F5344CB8AC3E}">
        <p14:creationId xmlns:p14="http://schemas.microsoft.com/office/powerpoint/2010/main" val="330405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574" y="373207"/>
            <a:ext cx="11211894" cy="1351600"/>
          </a:xfrm>
        </p:spPr>
        <p:txBody>
          <a:bodyPr vert="horz" wrap="square" lIns="0" tIns="0" rIns="0" bIns="0" rtlCol="0" anchor="t">
            <a:noAutofit/>
          </a:bodyPr>
          <a:lstStyle/>
          <a:p>
            <a:r>
              <a:rPr lang="en-US" sz="4800" dirty="0"/>
              <a:t>Backup to Windows Azure Storage Tool </a:t>
            </a:r>
          </a:p>
        </p:txBody>
      </p:sp>
      <p:sp>
        <p:nvSpPr>
          <p:cNvPr id="5" name="Text Placeholder 4"/>
          <p:cNvSpPr txBox="1">
            <a:spLocks noGrp="1"/>
          </p:cNvSpPr>
          <p:nvPr>
            <p:ph type="body" sz="quarter" idx="10"/>
          </p:nvPr>
        </p:nvSpPr>
        <p:spPr>
          <a:xfrm>
            <a:off x="274638" y="1476063"/>
            <a:ext cx="11887200" cy="2628412"/>
          </a:xfrm>
          <a:prstGeom prst="rect">
            <a:avLst/>
          </a:prstGeom>
          <a:noFill/>
        </p:spPr>
        <p:txBody>
          <a:bodyPr wrap="square" rtlCol="0">
            <a:spAutoFit/>
          </a:bodyPr>
          <a:lstStyle/>
          <a:p>
            <a:pPr marL="570892" defTabSz="932087">
              <a:buSzPct val="110000"/>
              <a:buFont typeface="Arial" panose="020B0604020202020204" pitchFamily="34" charset="0"/>
              <a:buChar char="•"/>
            </a:pPr>
            <a:r>
              <a:rPr lang="en-US" sz="2000" dirty="0" smtClean="0">
                <a:solidFill>
                  <a:schemeClr val="tx1"/>
                </a:solidFill>
                <a:latin typeface="+mn-lt"/>
              </a:rPr>
              <a:t>Downloadable tool </a:t>
            </a:r>
            <a:r>
              <a:rPr lang="en-US" sz="2000" dirty="0">
                <a:solidFill>
                  <a:schemeClr val="tx1"/>
                </a:solidFill>
                <a:latin typeface="+mn-lt"/>
              </a:rPr>
              <a:t>that allows </a:t>
            </a:r>
            <a:r>
              <a:rPr lang="en-US" sz="2000" dirty="0" smtClean="0">
                <a:solidFill>
                  <a:schemeClr val="tx1"/>
                </a:solidFill>
                <a:latin typeface="+mn-lt"/>
              </a:rPr>
              <a:t>backup to </a:t>
            </a:r>
            <a:r>
              <a:rPr lang="en-US" sz="2000" dirty="0">
                <a:solidFill>
                  <a:schemeClr val="tx1"/>
                </a:solidFill>
                <a:latin typeface="+mn-lt"/>
              </a:rPr>
              <a:t>Azure </a:t>
            </a:r>
            <a:r>
              <a:rPr lang="en-US" sz="2000" dirty="0" smtClean="0">
                <a:solidFill>
                  <a:schemeClr val="tx1"/>
                </a:solidFill>
                <a:latin typeface="+mn-lt"/>
              </a:rPr>
              <a:t>Storage from previous versions of SQL Server</a:t>
            </a:r>
          </a:p>
          <a:p>
            <a:pPr marL="570892" defTabSz="932087">
              <a:buSzPct val="110000"/>
              <a:buFont typeface="Arial" panose="020B0604020202020204" pitchFamily="34" charset="0"/>
              <a:buChar char="•"/>
            </a:pPr>
            <a:r>
              <a:rPr lang="en-US" sz="2000" dirty="0" smtClean="0">
                <a:solidFill>
                  <a:schemeClr val="tx1"/>
                </a:solidFill>
                <a:latin typeface="+mn-lt"/>
              </a:rPr>
              <a:t>Copies </a:t>
            </a:r>
            <a:r>
              <a:rPr lang="en-US" sz="2000" dirty="0">
                <a:solidFill>
                  <a:schemeClr val="tx1"/>
                </a:solidFill>
                <a:latin typeface="+mn-lt"/>
              </a:rPr>
              <a:t>backups from local directories to Azure </a:t>
            </a:r>
            <a:r>
              <a:rPr lang="en-US" sz="2000" dirty="0" smtClean="0">
                <a:solidFill>
                  <a:schemeClr val="tx1"/>
                </a:solidFill>
                <a:latin typeface="+mn-lt"/>
              </a:rPr>
              <a:t>Storage</a:t>
            </a:r>
          </a:p>
          <a:p>
            <a:pPr marL="227992" indent="0" defTabSz="932087">
              <a:buSzPct val="110000"/>
              <a:buNone/>
            </a:pPr>
            <a:endParaRPr lang="en-US" sz="2000" dirty="0">
              <a:solidFill>
                <a:schemeClr val="tx1"/>
              </a:solidFill>
              <a:latin typeface="+mn-lt"/>
            </a:endParaRPr>
          </a:p>
          <a:p>
            <a:pPr marL="0" lvl="1" indent="0">
              <a:buNone/>
            </a:pPr>
            <a:r>
              <a:rPr lang="en-US" sz="2800" dirty="0">
                <a:gradFill>
                  <a:gsLst>
                    <a:gs pos="2920">
                      <a:schemeClr val="tx2"/>
                    </a:gs>
                    <a:gs pos="39000">
                      <a:schemeClr val="tx2"/>
                    </a:gs>
                  </a:gsLst>
                  <a:lin ang="5400000" scaled="0"/>
                </a:gradFill>
                <a:latin typeface="+mj-lt"/>
              </a:rPr>
              <a:t>Benefits</a:t>
            </a:r>
          </a:p>
          <a:p>
            <a:pPr marL="815732" lvl="1" indent="-349687" defTabSz="932087">
              <a:buSzPct val="110000"/>
              <a:buFont typeface="Arial" panose="020B0604020202020204" pitchFamily="34" charset="0"/>
              <a:buChar char="•"/>
            </a:pPr>
            <a:r>
              <a:rPr lang="en-US" sz="2000" dirty="0"/>
              <a:t>Single backup strategy to cloud across SQL Server 2005, 2008, 2008 R2, 2012, and 2014</a:t>
            </a:r>
          </a:p>
          <a:p>
            <a:pPr marL="815732" lvl="1" indent="-349687" defTabSz="932087">
              <a:buSzPct val="110000"/>
              <a:buFont typeface="Arial" panose="020B0604020202020204" pitchFamily="34" charset="0"/>
              <a:buChar char="•"/>
            </a:pPr>
            <a:r>
              <a:rPr lang="en-US" sz="2000" dirty="0" smtClean="0"/>
              <a:t>Provides backup </a:t>
            </a:r>
            <a:r>
              <a:rPr lang="en-US" sz="2000" dirty="0"/>
              <a:t>encryption</a:t>
            </a:r>
          </a:p>
          <a:p>
            <a:pPr marL="815732" lvl="1" indent="-349687" defTabSz="932087">
              <a:buSzPct val="110000"/>
              <a:buFont typeface="Arial" panose="020B0604020202020204" pitchFamily="34" charset="0"/>
              <a:buChar char="•"/>
            </a:pPr>
            <a:r>
              <a:rPr lang="en-US" sz="2000" dirty="0"/>
              <a:t>Easy configuration</a:t>
            </a:r>
          </a:p>
        </p:txBody>
      </p:sp>
      <p:pic>
        <p:nvPicPr>
          <p:cNvPr id="9228" name="Picture 12" descr="https://encrypted-tbn2.gstatic.com/images?q=tbn:ANd9GcS5RVN1cbw_WTVfA8Qy7bnrMsnZboMUMqHDZwd0ha7k538QrS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4" y="4487862"/>
            <a:ext cx="3204602" cy="885825"/>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7" y="4487862"/>
            <a:ext cx="2590800" cy="160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47" y="4487862"/>
            <a:ext cx="2338390" cy="1604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3"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0" y="4465636"/>
            <a:ext cx="3386137" cy="114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36414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574" y="373207"/>
            <a:ext cx="11211894" cy="1351600"/>
          </a:xfrm>
        </p:spPr>
        <p:txBody>
          <a:bodyPr vert="horz" wrap="square" lIns="0" tIns="0" rIns="0" bIns="0" rtlCol="0" anchor="t">
            <a:noAutofit/>
          </a:bodyPr>
          <a:lstStyle/>
          <a:p>
            <a:r>
              <a:rPr lang="en-US" sz="4800" dirty="0"/>
              <a:t>Backup to Windows Azure Storage Tool </a:t>
            </a:r>
          </a:p>
        </p:txBody>
      </p:sp>
      <p:pic>
        <p:nvPicPr>
          <p:cNvPr id="9" name="Content Placeholder 3"/>
          <p:cNvPicPr>
            <a:picLocks noChangeAspect="1"/>
          </p:cNvPicPr>
          <p:nvPr/>
        </p:nvPicPr>
        <p:blipFill>
          <a:blip r:embed="rId2"/>
          <a:stretch>
            <a:fillRect/>
          </a:stretch>
        </p:blipFill>
        <p:spPr>
          <a:xfrm>
            <a:off x="1874837" y="1199230"/>
            <a:ext cx="8834148" cy="5498432"/>
          </a:xfrm>
          <a:prstGeom prst="rect">
            <a:avLst/>
          </a:prstGeom>
        </p:spPr>
      </p:pic>
    </p:spTree>
    <p:extLst>
      <p:ext uri="{BB962C8B-B14F-4D97-AF65-F5344CB8AC3E}">
        <p14:creationId xmlns:p14="http://schemas.microsoft.com/office/powerpoint/2010/main" val="31606727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Managed </a:t>
            </a:r>
            <a:r>
              <a:rPr lang="en-US" sz="4800" dirty="0" smtClean="0"/>
              <a:t>Backup</a:t>
            </a:r>
            <a:endParaRPr lang="en-US" sz="4800" i="1" dirty="0"/>
          </a:p>
        </p:txBody>
      </p:sp>
      <p:sp>
        <p:nvSpPr>
          <p:cNvPr id="5" name="TextBox 4"/>
          <p:cNvSpPr txBox="1"/>
          <p:nvPr/>
        </p:nvSpPr>
        <p:spPr>
          <a:xfrm>
            <a:off x="529664" y="1292732"/>
            <a:ext cx="11713313" cy="4538482"/>
          </a:xfrm>
          <a:prstGeom prst="rect">
            <a:avLst/>
          </a:prstGeom>
          <a:noFill/>
        </p:spPr>
        <p:txBody>
          <a:bodyPr wrap="square" lIns="93278" tIns="46639" rIns="93278" bIns="46639" rtlCol="0">
            <a:spAutoFit/>
          </a:bodyPr>
          <a:lstStyle/>
          <a:p>
            <a:pPr marL="342802" indent="-342900" defTabSz="932546">
              <a:spcBef>
                <a:spcPct val="20000"/>
              </a:spcBef>
              <a:buSzPct val="110000"/>
              <a:buFont typeface="Arial" panose="020B0604020202020204" pitchFamily="34" charset="0"/>
              <a:buChar char="•"/>
            </a:pPr>
            <a:r>
              <a:rPr lang="en-US" sz="2000" dirty="0" smtClean="0">
                <a:solidFill>
                  <a:srgbClr val="FFFFFF"/>
                </a:solidFill>
              </a:rPr>
              <a:t>Feature that </a:t>
            </a:r>
            <a:r>
              <a:rPr lang="en-US" sz="2000" dirty="0">
                <a:solidFill>
                  <a:srgbClr val="FFFFFF"/>
                </a:solidFill>
              </a:rPr>
              <a:t>automates SQL Server backups to Azure Storage based on </a:t>
            </a:r>
            <a:r>
              <a:rPr lang="en-US" sz="2000" dirty="0" smtClean="0">
                <a:solidFill>
                  <a:srgbClr val="FFFFFF"/>
                </a:solidFill>
              </a:rPr>
              <a:t>workload</a:t>
            </a:r>
          </a:p>
          <a:p>
            <a:pPr marL="342802" indent="-342900" defTabSz="932546">
              <a:spcBef>
                <a:spcPct val="20000"/>
              </a:spcBef>
              <a:buSzPct val="110000"/>
              <a:buFont typeface="Arial" panose="020B0604020202020204" pitchFamily="34" charset="0"/>
              <a:buChar char="•"/>
            </a:pPr>
            <a:r>
              <a:rPr lang="en-US" sz="2000" dirty="0" smtClean="0">
                <a:solidFill>
                  <a:srgbClr val="FFFFFF"/>
                </a:solidFill>
              </a:rPr>
              <a:t>It also automates the backup retention (configurable)</a:t>
            </a:r>
            <a:endParaRPr lang="en-US" sz="2000" dirty="0">
              <a:solidFill>
                <a:srgbClr val="FFFFFF"/>
              </a:solidFill>
            </a:endParaRPr>
          </a:p>
          <a:p>
            <a:pPr indent="-98" defTabSz="932546">
              <a:spcBef>
                <a:spcPct val="20000"/>
              </a:spcBef>
              <a:buSzPct val="110000"/>
            </a:pPr>
            <a:endParaRPr lang="en-US" sz="2000" dirty="0">
              <a:solidFill>
                <a:srgbClr val="FFFFFF"/>
              </a:solidFill>
              <a:latin typeface="Segoe UI Light"/>
            </a:endParaRPr>
          </a:p>
          <a:p>
            <a:pPr marL="0" lvl="1">
              <a:lnSpc>
                <a:spcPct val="90000"/>
              </a:lnSpc>
              <a:spcBef>
                <a:spcPct val="20000"/>
              </a:spcBef>
              <a:buClr>
                <a:srgbClr val="FFFFFF"/>
              </a:buClr>
              <a:buSzPct val="100000"/>
            </a:pPr>
            <a:r>
              <a:rPr lang="en-US" sz="2800" dirty="0" smtClean="0">
                <a:gradFill>
                  <a:gsLst>
                    <a:gs pos="2920">
                      <a:srgbClr val="00BCF2"/>
                    </a:gs>
                    <a:gs pos="39000">
                      <a:srgbClr val="00BCF2"/>
                    </a:gs>
                  </a:gsLst>
                  <a:lin ang="5400000" scaled="0"/>
                </a:gradFill>
                <a:latin typeface="Segoe UI Light"/>
              </a:rPr>
              <a:t>Benefits</a:t>
            </a:r>
          </a:p>
          <a:p>
            <a:pPr marL="809271" lvl="2" indent="-342900">
              <a:lnSpc>
                <a:spcPct val="90000"/>
              </a:lnSpc>
              <a:spcBef>
                <a:spcPct val="20000"/>
              </a:spcBef>
              <a:buClr>
                <a:srgbClr val="FFFFFF"/>
              </a:buClr>
              <a:buSzPct val="100000"/>
              <a:buFont typeface="Arial" panose="020B0604020202020204" pitchFamily="34" charset="0"/>
              <a:buChar char="•"/>
            </a:pPr>
            <a:r>
              <a:rPr lang="en-US" sz="2000" dirty="0" smtClean="0">
                <a:solidFill>
                  <a:srgbClr val="FFFFFF"/>
                </a:solidFill>
              </a:rPr>
              <a:t>No </a:t>
            </a:r>
            <a:r>
              <a:rPr lang="en-US" sz="2000" dirty="0">
                <a:solidFill>
                  <a:srgbClr val="FFFFFF"/>
                </a:solidFill>
              </a:rPr>
              <a:t>need to define &amp; manage backup </a:t>
            </a:r>
            <a:r>
              <a:rPr lang="en-US" sz="2000" dirty="0" smtClean="0">
                <a:solidFill>
                  <a:srgbClr val="FFFFFF"/>
                </a:solidFill>
              </a:rPr>
              <a:t>policy</a:t>
            </a:r>
          </a:p>
          <a:p>
            <a:pPr marL="1282437" lvl="2" indent="-349792" defTabSz="932546">
              <a:spcBef>
                <a:spcPct val="20000"/>
              </a:spcBef>
              <a:buSzPct val="110000"/>
              <a:buFont typeface="Arial" panose="020B0604020202020204" pitchFamily="34" charset="0"/>
              <a:buChar char="•"/>
            </a:pPr>
            <a:r>
              <a:rPr lang="en-US" sz="2000" dirty="0" smtClean="0">
                <a:solidFill>
                  <a:srgbClr val="FFFFFF"/>
                </a:solidFill>
              </a:rPr>
              <a:t>Logic based </a:t>
            </a:r>
            <a:r>
              <a:rPr lang="en-US" sz="2000" dirty="0">
                <a:solidFill>
                  <a:srgbClr val="FFFFFF"/>
                </a:solidFill>
              </a:rPr>
              <a:t>on </a:t>
            </a:r>
            <a:r>
              <a:rPr lang="en-US" sz="2000" dirty="0" smtClean="0">
                <a:solidFill>
                  <a:srgbClr val="FFFFFF"/>
                </a:solidFill>
              </a:rPr>
              <a:t>customer feedback</a:t>
            </a:r>
            <a:endParaRPr lang="en-US" sz="2000" dirty="0">
              <a:solidFill>
                <a:srgbClr val="FFFFFF"/>
              </a:solidFill>
            </a:endParaRPr>
          </a:p>
          <a:p>
            <a:pPr marL="816066" lvl="1" indent="-349792" defTabSz="932546">
              <a:spcBef>
                <a:spcPct val="20000"/>
              </a:spcBef>
              <a:buSzPct val="110000"/>
              <a:buFont typeface="Arial" panose="020B0604020202020204" pitchFamily="34" charset="0"/>
              <a:buChar char="•"/>
            </a:pPr>
            <a:r>
              <a:rPr lang="en-US" sz="2000" dirty="0" smtClean="0">
                <a:solidFill>
                  <a:srgbClr val="FFFFFF"/>
                </a:solidFill>
              </a:rPr>
              <a:t>Ensures </a:t>
            </a:r>
            <a:r>
              <a:rPr lang="en-US" sz="2000" dirty="0">
                <a:solidFill>
                  <a:srgbClr val="FFFFFF"/>
                </a:solidFill>
              </a:rPr>
              <a:t>a consistent backup </a:t>
            </a:r>
            <a:r>
              <a:rPr lang="en-US" sz="2000" dirty="0" smtClean="0">
                <a:solidFill>
                  <a:srgbClr val="FFFFFF"/>
                </a:solidFill>
              </a:rPr>
              <a:t>chain</a:t>
            </a:r>
          </a:p>
          <a:p>
            <a:pPr marL="1282437" lvl="2" indent="-349792" defTabSz="932546">
              <a:spcBef>
                <a:spcPct val="20000"/>
              </a:spcBef>
              <a:buSzPct val="110000"/>
              <a:buFont typeface="Arial" panose="020B0604020202020204" pitchFamily="34" charset="0"/>
              <a:buChar char="•"/>
            </a:pPr>
            <a:r>
              <a:rPr lang="en-US" sz="2000" dirty="0" smtClean="0">
                <a:solidFill>
                  <a:srgbClr val="FFFFFF"/>
                </a:solidFill>
              </a:rPr>
              <a:t>Full backup taken when needed</a:t>
            </a:r>
            <a:endParaRPr lang="en-US" sz="2000" dirty="0">
              <a:solidFill>
                <a:srgbClr val="FFFFFF"/>
              </a:solidFill>
            </a:endParaRPr>
          </a:p>
          <a:p>
            <a:pPr marL="816066" lvl="1" indent="-349792" defTabSz="932546">
              <a:spcBef>
                <a:spcPct val="20000"/>
              </a:spcBef>
              <a:buSzPct val="110000"/>
              <a:buFont typeface="Arial" panose="020B0604020202020204" pitchFamily="34" charset="0"/>
              <a:buChar char="•"/>
            </a:pPr>
            <a:r>
              <a:rPr lang="en-US" sz="2000" dirty="0" smtClean="0">
                <a:solidFill>
                  <a:srgbClr val="FFFFFF"/>
                </a:solidFill>
              </a:rPr>
              <a:t>Some or all DBs</a:t>
            </a:r>
            <a:endParaRPr lang="en-US" sz="2000" dirty="0">
              <a:solidFill>
                <a:srgbClr val="FFFFFF"/>
              </a:solidFill>
            </a:endParaRPr>
          </a:p>
          <a:p>
            <a:pPr marL="816066" lvl="1" indent="-349792" defTabSz="932546">
              <a:spcBef>
                <a:spcPct val="20000"/>
              </a:spcBef>
              <a:buSzPct val="110000"/>
              <a:buFont typeface="Arial" panose="020B0604020202020204" pitchFamily="34" charset="0"/>
              <a:buChar char="•"/>
            </a:pPr>
            <a:r>
              <a:rPr lang="en-US" sz="2000" dirty="0" smtClean="0">
                <a:solidFill>
                  <a:srgbClr val="FFFFFF"/>
                </a:solidFill>
              </a:rPr>
              <a:t>Retries on errors (e.g</a:t>
            </a:r>
            <a:r>
              <a:rPr lang="en-US" sz="2000" dirty="0">
                <a:solidFill>
                  <a:srgbClr val="FFFFFF"/>
                </a:solidFill>
              </a:rPr>
              <a:t>. network)</a:t>
            </a:r>
          </a:p>
          <a:p>
            <a:pPr marL="816066" lvl="1" indent="-349792" defTabSz="932546">
              <a:spcBef>
                <a:spcPct val="20000"/>
              </a:spcBef>
              <a:buSzPct val="110000"/>
              <a:buFont typeface="Arial" panose="020B0604020202020204" pitchFamily="34" charset="0"/>
              <a:buChar char="•"/>
            </a:pPr>
            <a:endParaRPr lang="en-US" sz="2000" dirty="0">
              <a:solidFill>
                <a:srgbClr val="FFFFFF"/>
              </a:solidFill>
            </a:endParaRPr>
          </a:p>
          <a:p>
            <a:pPr marL="816066" lvl="1" indent="-349792" defTabSz="932546">
              <a:spcBef>
                <a:spcPct val="20000"/>
              </a:spcBef>
              <a:buSzPct val="110000"/>
              <a:buFont typeface="Arial" panose="020B0604020202020204" pitchFamily="34" charset="0"/>
              <a:buChar char="•"/>
            </a:pPr>
            <a:endParaRPr lang="en-US" sz="2000" dirty="0">
              <a:solidFill>
                <a:srgbClr val="FFFFFF"/>
              </a:solidFill>
            </a:endParaRPr>
          </a:p>
        </p:txBody>
      </p:sp>
      <p:sp>
        <p:nvSpPr>
          <p:cNvPr id="7" name="TextBox 6"/>
          <p:cNvSpPr txBox="1"/>
          <p:nvPr/>
        </p:nvSpPr>
        <p:spPr>
          <a:xfrm>
            <a:off x="7970837" y="2837064"/>
            <a:ext cx="4156452" cy="2556401"/>
          </a:xfrm>
          <a:prstGeom prst="rect">
            <a:avLst/>
          </a:prstGeom>
        </p:spPr>
        <p:style>
          <a:lnRef idx="2">
            <a:schemeClr val="dk1"/>
          </a:lnRef>
          <a:fillRef idx="1">
            <a:schemeClr val="lt1"/>
          </a:fillRef>
          <a:effectRef idx="0">
            <a:schemeClr val="dk1"/>
          </a:effectRef>
          <a:fontRef idx="minor">
            <a:schemeClr val="dk1"/>
          </a:fontRef>
        </p:style>
        <p:txBody>
          <a:bodyPr wrap="none" lIns="93278" tIns="46639" rIns="93278" bIns="46639" rtlCol="0">
            <a:spAutoFit/>
          </a:bodyPr>
          <a:lstStyle/>
          <a:p>
            <a:pPr marL="388561" indent="-388561" defTabSz="621698">
              <a:buFont typeface="Arial" panose="020B0604020202020204" pitchFamily="34" charset="0"/>
              <a:buChar char="•"/>
              <a:defRPr/>
            </a:pPr>
            <a:r>
              <a:rPr lang="en-US" sz="2000" kern="0" dirty="0">
                <a:solidFill>
                  <a:srgbClr val="000000"/>
                </a:solidFill>
              </a:rPr>
              <a:t>Unlimited low-cost storage</a:t>
            </a:r>
          </a:p>
          <a:p>
            <a:pPr marL="388561" indent="-388561" defTabSz="621698">
              <a:buFont typeface="Arial" panose="020B0604020202020204" pitchFamily="34" charset="0"/>
              <a:buChar char="•"/>
              <a:defRPr/>
            </a:pPr>
            <a:r>
              <a:rPr lang="en-US" sz="2000" kern="0" dirty="0">
                <a:solidFill>
                  <a:srgbClr val="000000"/>
                </a:solidFill>
              </a:rPr>
              <a:t>Off-site (compliance)</a:t>
            </a:r>
          </a:p>
          <a:p>
            <a:pPr marL="388561" indent="-388561" defTabSz="621698">
              <a:buFont typeface="Arial" panose="020B0604020202020204" pitchFamily="34" charset="0"/>
              <a:buChar char="•"/>
              <a:defRPr/>
            </a:pPr>
            <a:r>
              <a:rPr lang="en-US" sz="2000" kern="0" dirty="0">
                <a:solidFill>
                  <a:srgbClr val="000000"/>
                </a:solidFill>
              </a:rPr>
              <a:t>No device management</a:t>
            </a:r>
          </a:p>
          <a:p>
            <a:pPr marL="388561" indent="-388561" defTabSz="621698">
              <a:buFont typeface="Arial" panose="020B0604020202020204" pitchFamily="34" charset="0"/>
              <a:buChar char="•"/>
              <a:defRPr/>
            </a:pPr>
            <a:r>
              <a:rPr lang="en-US" sz="2000" kern="0" dirty="0">
                <a:solidFill>
                  <a:srgbClr val="000000"/>
                </a:solidFill>
              </a:rPr>
              <a:t>Media safety (geo-redundant)</a:t>
            </a:r>
          </a:p>
          <a:p>
            <a:pPr marL="388561" indent="-388561" defTabSz="621698">
              <a:buFont typeface="Arial" panose="020B0604020202020204" pitchFamily="34" charset="0"/>
              <a:buChar char="•"/>
              <a:defRPr/>
            </a:pPr>
            <a:r>
              <a:rPr lang="en-US" sz="2000" kern="0" dirty="0">
                <a:solidFill>
                  <a:srgbClr val="000000"/>
                </a:solidFill>
              </a:rPr>
              <a:t>Encrypted and compressed</a:t>
            </a:r>
          </a:p>
          <a:p>
            <a:pPr marL="388561" indent="-388561" defTabSz="621698">
              <a:buFont typeface="Arial" panose="020B0604020202020204" pitchFamily="34" charset="0"/>
              <a:buChar char="•"/>
              <a:defRPr/>
            </a:pPr>
            <a:r>
              <a:rPr lang="en-US" sz="2000" kern="0" dirty="0" smtClean="0">
                <a:solidFill>
                  <a:srgbClr val="000000"/>
                </a:solidFill>
              </a:rPr>
              <a:t>Accessibility</a:t>
            </a:r>
            <a:endParaRPr lang="en-US" sz="2000" kern="0" dirty="0">
              <a:solidFill>
                <a:srgbClr val="000000"/>
              </a:solidFill>
            </a:endParaRPr>
          </a:p>
          <a:p>
            <a:pPr marL="854933" lvl="1" indent="-388561" defTabSz="621698">
              <a:buFont typeface="Arial" panose="020B0604020202020204" pitchFamily="34" charset="0"/>
              <a:buChar char="•"/>
              <a:defRPr/>
            </a:pPr>
            <a:r>
              <a:rPr lang="en-US" sz="2000" kern="0" dirty="0">
                <a:solidFill>
                  <a:srgbClr val="000000"/>
                </a:solidFill>
              </a:rPr>
              <a:t>SSMS, T-SQL, PowerShell</a:t>
            </a:r>
          </a:p>
          <a:p>
            <a:pPr marL="854933" lvl="1" indent="-388561" defTabSz="621698">
              <a:buFont typeface="Arial" panose="020B0604020202020204" pitchFamily="34" charset="0"/>
              <a:buChar char="•"/>
              <a:defRPr/>
            </a:pPr>
            <a:r>
              <a:rPr lang="en-US" sz="2000" kern="0" dirty="0">
                <a:solidFill>
                  <a:srgbClr val="000000"/>
                </a:solidFill>
              </a:rPr>
              <a:t>Azure Portal, </a:t>
            </a:r>
            <a:r>
              <a:rPr lang="en-US" sz="2000" kern="0" dirty="0" err="1">
                <a:solidFill>
                  <a:srgbClr val="000000"/>
                </a:solidFill>
              </a:rPr>
              <a:t>CloudExplorer</a:t>
            </a:r>
            <a:endParaRPr lang="en-US" sz="2000" kern="0" dirty="0">
              <a:solidFill>
                <a:srgbClr val="000000"/>
              </a:solidFill>
            </a:endParaRPr>
          </a:p>
        </p:txBody>
      </p:sp>
      <p:sp>
        <p:nvSpPr>
          <p:cNvPr id="3" name="Rectangle 2"/>
          <p:cNvSpPr/>
          <p:nvPr/>
        </p:nvSpPr>
        <p:spPr>
          <a:xfrm>
            <a:off x="7970837" y="2467732"/>
            <a:ext cx="2244717" cy="369332"/>
          </a:xfrm>
          <a:prstGeom prst="rect">
            <a:avLst/>
          </a:prstGeom>
        </p:spPr>
        <p:txBody>
          <a:bodyPr wrap="none">
            <a:spAutoFit/>
          </a:bodyPr>
          <a:lstStyle/>
          <a:p>
            <a:r>
              <a:rPr lang="en-US" i="1" dirty="0" smtClean="0">
                <a:solidFill>
                  <a:srgbClr val="00BCF2"/>
                </a:solidFill>
              </a:rPr>
              <a:t>Plus same as before:</a:t>
            </a:r>
            <a:endParaRPr lang="en-US" i="1" dirty="0">
              <a:solidFill>
                <a:srgbClr val="00BCF2"/>
              </a:solidFill>
            </a:endParaRPr>
          </a:p>
        </p:txBody>
      </p:sp>
    </p:spTree>
    <p:extLst>
      <p:ext uri="{BB962C8B-B14F-4D97-AF65-F5344CB8AC3E}">
        <p14:creationId xmlns:p14="http://schemas.microsoft.com/office/powerpoint/2010/main" val="41252544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37" y="3116262"/>
            <a:ext cx="8229600" cy="2751698"/>
          </a:xfrm>
        </p:spPr>
        <p:txBody>
          <a:bodyPr/>
          <a:lstStyle/>
          <a:p>
            <a:r>
              <a:rPr lang="en-US" dirty="0" smtClean="0"/>
              <a:t>Demo</a:t>
            </a:r>
            <a:br>
              <a:rPr lang="en-US" dirty="0" smtClean="0"/>
            </a:br>
            <a:r>
              <a:rPr lang="en-US" sz="3600" dirty="0" smtClean="0"/>
              <a:t>Enable and trigger Managed Backup</a:t>
            </a:r>
            <a:endParaRPr lang="en-US" sz="3600" dirty="0"/>
          </a:p>
        </p:txBody>
      </p:sp>
    </p:spTree>
    <p:extLst>
      <p:ext uri="{BB962C8B-B14F-4D97-AF65-F5344CB8AC3E}">
        <p14:creationId xmlns:p14="http://schemas.microsoft.com/office/powerpoint/2010/main" val="28718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3550940" y="2850073"/>
            <a:ext cx="5547812" cy="3924739"/>
          </a:xfrm>
          <a:prstGeom prst="cloud">
            <a:avLst/>
          </a:prstGeom>
          <a:gradFill rotWithShape="1">
            <a:gsLst>
              <a:gs pos="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lIns="93277" tIns="46639" rIns="93277" bIns="46639" rtlCol="0" anchor="ctr"/>
          <a:lstStyle/>
          <a:p>
            <a:pPr algn="ctr" defTabSz="621676">
              <a:defRPr/>
            </a:pPr>
            <a:endParaRPr lang="en-US" sz="2400" kern="0" dirty="0">
              <a:solidFill>
                <a:srgbClr val="FFFFFF"/>
              </a:solidFill>
            </a:endParaRPr>
          </a:p>
        </p:txBody>
      </p:sp>
      <p:pic>
        <p:nvPicPr>
          <p:cNvPr id="44" name="Picture 43"/>
          <p:cNvPicPr>
            <a:picLocks noChangeAspect="1"/>
          </p:cNvPicPr>
          <p:nvPr/>
        </p:nvPicPr>
        <p:blipFill>
          <a:blip r:embed="rId4"/>
          <a:stretch>
            <a:fillRect/>
          </a:stretch>
        </p:blipFill>
        <p:spPr>
          <a:xfrm>
            <a:off x="5760538" y="3654184"/>
            <a:ext cx="1705373" cy="2666411"/>
          </a:xfrm>
          <a:prstGeom prst="rect">
            <a:avLst/>
          </a:prstGeom>
        </p:spPr>
      </p:pic>
      <p:sp>
        <p:nvSpPr>
          <p:cNvPr id="2" name="Title 1"/>
          <p:cNvSpPr>
            <a:spLocks noGrp="1"/>
          </p:cNvSpPr>
          <p:nvPr>
            <p:ph type="title"/>
          </p:nvPr>
        </p:nvSpPr>
        <p:spPr/>
        <p:txBody>
          <a:bodyPr>
            <a:noAutofit/>
          </a:bodyPr>
          <a:lstStyle/>
          <a:p>
            <a:r>
              <a:rPr lang="en-US" sz="4800" dirty="0"/>
              <a:t>Data Files in </a:t>
            </a:r>
            <a:r>
              <a:rPr lang="en-US" sz="4800" dirty="0" smtClean="0"/>
              <a:t>Azure </a:t>
            </a:r>
            <a:r>
              <a:rPr lang="en-US" sz="4800" dirty="0"/>
              <a:t>Storage</a:t>
            </a:r>
          </a:p>
        </p:txBody>
      </p:sp>
      <p:sp>
        <p:nvSpPr>
          <p:cNvPr id="32" name="Can 31"/>
          <p:cNvSpPr/>
          <p:nvPr/>
        </p:nvSpPr>
        <p:spPr>
          <a:xfrm>
            <a:off x="6420731" y="4272108"/>
            <a:ext cx="635705" cy="540333"/>
          </a:xfrm>
          <a:prstGeom prst="can">
            <a:avLst/>
          </a:prstGeom>
          <a:solidFill>
            <a:schemeClr val="tx1">
              <a:lumMod val="85000"/>
            </a:schemeClr>
          </a:soli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lIns="93277" tIns="46639" rIns="93277" bIns="46639" rtlCol="0" anchor="ctr"/>
          <a:lstStyle/>
          <a:p>
            <a:pPr algn="ctr" defTabSz="621676">
              <a:defRPr/>
            </a:pPr>
            <a:r>
              <a:rPr lang="en-US" sz="1000" kern="0" dirty="0" smtClean="0">
                <a:solidFill>
                  <a:srgbClr val="000000"/>
                </a:solidFill>
              </a:rPr>
              <a:t>DB3</a:t>
            </a:r>
          </a:p>
          <a:p>
            <a:pPr algn="ctr" defTabSz="621676">
              <a:defRPr/>
            </a:pPr>
            <a:r>
              <a:rPr lang="en-US" sz="1000" kern="0" dirty="0">
                <a:solidFill>
                  <a:srgbClr val="000000"/>
                </a:solidFill>
              </a:rPr>
              <a:t>C</a:t>
            </a:r>
            <a:r>
              <a:rPr lang="en-US" sz="1000" kern="0" dirty="0" smtClean="0">
                <a:solidFill>
                  <a:srgbClr val="000000"/>
                </a:solidFill>
              </a:rPr>
              <a:t>OLD</a:t>
            </a:r>
            <a:endParaRPr lang="en-US" sz="1000" kern="0" dirty="0">
              <a:solidFill>
                <a:srgbClr val="000000"/>
              </a:solidFill>
            </a:endParaRPr>
          </a:p>
        </p:txBody>
      </p:sp>
      <p:grpSp>
        <p:nvGrpSpPr>
          <p:cNvPr id="54" name="Group 53"/>
          <p:cNvGrpSpPr/>
          <p:nvPr/>
        </p:nvGrpSpPr>
        <p:grpSpPr>
          <a:xfrm>
            <a:off x="1234336" y="3659905"/>
            <a:ext cx="1931619" cy="1565972"/>
            <a:chOff x="1753377" y="1674413"/>
            <a:chExt cx="1893154" cy="1535406"/>
          </a:xfrm>
        </p:grpSpPr>
        <p:sp>
          <p:nvSpPr>
            <p:cNvPr id="25" name="Rounded Rectangle 24"/>
            <p:cNvSpPr/>
            <p:nvPr/>
          </p:nvSpPr>
          <p:spPr>
            <a:xfrm>
              <a:off x="1753377" y="1674413"/>
              <a:ext cx="1893154" cy="1535406"/>
            </a:xfrm>
            <a:prstGeom prst="roundRect">
              <a:avLst/>
            </a:prstGeom>
            <a:solidFill>
              <a:schemeClr val="bg2">
                <a:lumMod val="50000"/>
                <a:lumOff val="50000"/>
              </a:schemeClr>
            </a:soli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lIns="91439" tIns="45720" rIns="91439" bIns="45720" rtlCol="0" anchor="b" anchorCtr="0"/>
            <a:lstStyle/>
            <a:p>
              <a:pPr algn="ctr" defTabSz="621676">
                <a:defRPr/>
              </a:pPr>
              <a:r>
                <a:rPr lang="en-US" sz="1600" kern="0" dirty="0" smtClean="0">
                  <a:solidFill>
                    <a:srgbClr val="FFFFFF"/>
                  </a:solidFill>
                </a:rPr>
                <a:t>On-Premise</a:t>
              </a:r>
              <a:endParaRPr lang="en-US" sz="1600" kern="0" dirty="0">
                <a:solidFill>
                  <a:srgbClr val="FFFFFF"/>
                </a:solidFill>
              </a:endParaRPr>
            </a:p>
          </p:txBody>
        </p:sp>
        <p:sp>
          <p:nvSpPr>
            <p:cNvPr id="26" name="Rounded Rectangle 25"/>
            <p:cNvSpPr/>
            <p:nvPr/>
          </p:nvSpPr>
          <p:spPr>
            <a:xfrm>
              <a:off x="1966746" y="1737478"/>
              <a:ext cx="1443403" cy="1114336"/>
            </a:xfrm>
            <a:prstGeom prst="roundRect">
              <a:avLst/>
            </a:prstGeom>
            <a:gradFill rotWithShape="1">
              <a:gsLst>
                <a:gs pos="0">
                  <a:srgbClr val="00188F">
                    <a:tint val="100000"/>
                    <a:shade val="100000"/>
                    <a:satMod val="130000"/>
                  </a:srgbClr>
                </a:gs>
                <a:gs pos="100000">
                  <a:srgbClr val="00188F">
                    <a:tint val="50000"/>
                    <a:shade val="100000"/>
                    <a:satMod val="350000"/>
                  </a:srgbClr>
                </a:gs>
              </a:gsLst>
              <a:lin ang="16200000" scaled="0"/>
            </a:gradFill>
            <a:ln w="9525" cap="flat" cmpd="sng" algn="ctr">
              <a:solidFill>
                <a:srgbClr val="00188F">
                  <a:shade val="95000"/>
                  <a:satMod val="105000"/>
                </a:srgbClr>
              </a:solidFill>
              <a:prstDash val="solid"/>
            </a:ln>
            <a:effectLst>
              <a:outerShdw blurRad="40000" dist="23000" dir="5400000" rotWithShape="0">
                <a:srgbClr val="000000">
                  <a:alpha val="35000"/>
                </a:srgbClr>
              </a:outerShdw>
            </a:effectLst>
          </p:spPr>
          <p:txBody>
            <a:bodyPr lIns="91439" tIns="45720" rIns="91439" bIns="45720" rtlCol="0" anchor="ctr"/>
            <a:lstStyle/>
            <a:p>
              <a:pPr algn="ctr" defTabSz="621676">
                <a:defRPr/>
              </a:pPr>
              <a:endParaRPr lang="en-US" sz="2400" kern="0">
                <a:solidFill>
                  <a:srgbClr val="FFFFFF"/>
                </a:solidFill>
              </a:endParaRPr>
            </a:p>
          </p:txBody>
        </p:sp>
        <p:pic>
          <p:nvPicPr>
            <p:cNvPr id="27" name="Picture 2"/>
            <p:cNvPicPr>
              <a:picLocks noChangeAspect="1" noChangeArrowheads="1"/>
            </p:cNvPicPr>
            <p:nvPr>
              <p:custDataLst>
                <p:tags r:id="rId1"/>
              </p:custDataLst>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5269" b="24191"/>
            <a:stretch/>
          </p:blipFill>
          <p:spPr bwMode="auto">
            <a:xfrm>
              <a:off x="2068556" y="1815919"/>
              <a:ext cx="1239783" cy="3575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2" name="Can 41"/>
            <p:cNvSpPr/>
            <p:nvPr/>
          </p:nvSpPr>
          <p:spPr>
            <a:xfrm>
              <a:off x="2153171" y="2262225"/>
              <a:ext cx="452000" cy="438255"/>
            </a:xfrm>
            <a:prstGeom prst="can">
              <a:avLst/>
            </a:prstGeom>
            <a:solidFill>
              <a:srgbClr val="DC3C00"/>
            </a:solidFill>
            <a:ln>
              <a:noFill/>
            </a:ln>
            <a:effectLst>
              <a:outerShdw blurRad="57150" dist="19050" dir="5400000" algn="ctr" rotWithShape="0">
                <a:srgbClr val="000000">
                  <a:alpha val="63000"/>
                </a:srgbClr>
              </a:outerShdw>
            </a:effectLst>
          </p:spPr>
          <p:txBody>
            <a:bodyPr lIns="91439" tIns="45720" rIns="91439" bIns="45720" rtlCol="0" anchor="ctr"/>
            <a:lstStyle/>
            <a:p>
              <a:pPr algn="ctr" defTabSz="621676">
                <a:defRPr/>
              </a:pPr>
              <a:r>
                <a:rPr lang="en-US" sz="1000" kern="0" dirty="0" smtClean="0">
                  <a:solidFill>
                    <a:srgbClr val="000000"/>
                  </a:solidFill>
                  <a:latin typeface="Calibri" panose="020F0502020204030204"/>
                </a:rPr>
                <a:t>DB1</a:t>
              </a:r>
            </a:p>
            <a:p>
              <a:pPr algn="ctr" defTabSz="621676">
                <a:defRPr/>
              </a:pPr>
              <a:r>
                <a:rPr lang="en-US" sz="1000" kern="0" dirty="0" smtClean="0">
                  <a:solidFill>
                    <a:srgbClr val="000000"/>
                  </a:solidFill>
                  <a:latin typeface="Calibri" panose="020F0502020204030204"/>
                </a:rPr>
                <a:t>HOT</a:t>
              </a:r>
              <a:endParaRPr lang="en-US" sz="1000" kern="0" dirty="0">
                <a:solidFill>
                  <a:srgbClr val="000000"/>
                </a:solidFill>
                <a:latin typeface="Calibri" panose="020F0502020204030204"/>
              </a:endParaRPr>
            </a:p>
          </p:txBody>
        </p:sp>
      </p:grpSp>
      <p:pic>
        <p:nvPicPr>
          <p:cNvPr id="3" name="Picture 2"/>
          <p:cNvPicPr>
            <a:picLocks noChangeAspect="1"/>
          </p:cNvPicPr>
          <p:nvPr/>
        </p:nvPicPr>
        <p:blipFill>
          <a:blip r:embed="rId7"/>
          <a:stretch>
            <a:fillRect/>
          </a:stretch>
        </p:blipFill>
        <p:spPr>
          <a:xfrm>
            <a:off x="4135075" y="4876315"/>
            <a:ext cx="1346950" cy="1104639"/>
          </a:xfrm>
          <a:prstGeom prst="rect">
            <a:avLst/>
          </a:prstGeom>
        </p:spPr>
      </p:pic>
      <p:cxnSp>
        <p:nvCxnSpPr>
          <p:cNvPr id="34" name="Straight Arrow Connector 33"/>
          <p:cNvCxnSpPr>
            <a:endCxn id="32" idx="2"/>
          </p:cNvCxnSpPr>
          <p:nvPr/>
        </p:nvCxnSpPr>
        <p:spPr>
          <a:xfrm>
            <a:off x="2924770" y="4442891"/>
            <a:ext cx="3495961" cy="99384"/>
          </a:xfrm>
          <a:prstGeom prst="straightConnector1">
            <a:avLst/>
          </a:prstGeom>
          <a:noFill/>
          <a:ln w="25400" cap="flat" cmpd="sng" algn="ctr">
            <a:solidFill>
              <a:schemeClr val="bg1"/>
            </a:solidFill>
            <a:prstDash val="solid"/>
            <a:tailEnd type="triangle"/>
          </a:ln>
          <a:effectLst>
            <a:outerShdw blurRad="40000" dist="20000" dir="5400000" rotWithShape="0">
              <a:srgbClr val="000000">
                <a:alpha val="38000"/>
              </a:srgbClr>
            </a:outerShdw>
          </a:effectLst>
        </p:spPr>
      </p:cxnSp>
      <p:sp>
        <p:nvSpPr>
          <p:cNvPr id="57" name="TextBox 56"/>
          <p:cNvSpPr txBox="1"/>
          <p:nvPr/>
        </p:nvSpPr>
        <p:spPr>
          <a:xfrm>
            <a:off x="529664" y="1261777"/>
            <a:ext cx="11713313" cy="1509961"/>
          </a:xfrm>
          <a:prstGeom prst="rect">
            <a:avLst/>
          </a:prstGeom>
          <a:noFill/>
        </p:spPr>
        <p:txBody>
          <a:bodyPr wrap="square" lIns="93278" tIns="46639" rIns="93278" bIns="46639" rtlCol="0">
            <a:spAutoFit/>
          </a:bodyPr>
          <a:lstStyle/>
          <a:p>
            <a:pPr marL="342802" indent="-342900" defTabSz="932546">
              <a:spcBef>
                <a:spcPct val="20000"/>
              </a:spcBef>
              <a:buSzPct val="110000"/>
              <a:buFont typeface="Arial" panose="020B0604020202020204" pitchFamily="34" charset="0"/>
              <a:buChar char="•"/>
            </a:pPr>
            <a:r>
              <a:rPr lang="en-US" sz="2000" dirty="0" smtClean="0">
                <a:solidFill>
                  <a:srgbClr val="FFFFFF"/>
                </a:solidFill>
              </a:rPr>
              <a:t>Store historical/cold DBs in Azure Storage</a:t>
            </a:r>
          </a:p>
          <a:p>
            <a:pPr marL="349694" indent="-349792" defTabSz="932546">
              <a:spcBef>
                <a:spcPct val="20000"/>
              </a:spcBef>
              <a:buSzPct val="110000"/>
              <a:buFont typeface="Arial" panose="020B0604020202020204" pitchFamily="34" charset="0"/>
              <a:buChar char="•"/>
            </a:pPr>
            <a:r>
              <a:rPr lang="en-US" sz="2000" dirty="0" smtClean="0">
                <a:solidFill>
                  <a:srgbClr val="FFFFFF"/>
                </a:solidFill>
              </a:rPr>
              <a:t>Secure access via Transparent DB Encryption</a:t>
            </a:r>
            <a:endParaRPr lang="en-US" sz="2000" dirty="0">
              <a:solidFill>
                <a:srgbClr val="FFFFFF"/>
              </a:solidFill>
            </a:endParaRPr>
          </a:p>
          <a:p>
            <a:pPr marL="349694" indent="-349792" defTabSz="932546">
              <a:spcBef>
                <a:spcPct val="20000"/>
              </a:spcBef>
              <a:buSzPct val="110000"/>
              <a:buFont typeface="Arial" panose="020B0604020202020204" pitchFamily="34" charset="0"/>
              <a:buChar char="•"/>
            </a:pPr>
            <a:r>
              <a:rPr lang="en-US" sz="2000" dirty="0" smtClean="0">
                <a:solidFill>
                  <a:srgbClr val="FFFFFF"/>
                </a:solidFill>
              </a:rPr>
              <a:t>Read workloads optimized via </a:t>
            </a:r>
            <a:r>
              <a:rPr lang="en-US" sz="2000" dirty="0">
                <a:solidFill>
                  <a:srgbClr val="FFFFFF"/>
                </a:solidFill>
              </a:rPr>
              <a:t>Buffer </a:t>
            </a:r>
            <a:r>
              <a:rPr lang="en-US" sz="2000" dirty="0" smtClean="0">
                <a:solidFill>
                  <a:srgbClr val="FFFFFF"/>
                </a:solidFill>
              </a:rPr>
              <a:t>Pool</a:t>
            </a:r>
          </a:p>
          <a:p>
            <a:pPr marL="349694" indent="-349792" defTabSz="932546">
              <a:spcBef>
                <a:spcPct val="20000"/>
              </a:spcBef>
              <a:buSzPct val="110000"/>
              <a:buFont typeface="Arial" panose="020B0604020202020204" pitchFamily="34" charset="0"/>
              <a:buChar char="•"/>
            </a:pPr>
            <a:r>
              <a:rPr lang="en-US" sz="2000" dirty="0" smtClean="0">
                <a:solidFill>
                  <a:srgbClr val="FFFFFF"/>
                </a:solidFill>
              </a:rPr>
              <a:t>DBs can be attached by another server or Azure VM (basic migration/recovery)</a:t>
            </a:r>
            <a:endParaRPr lang="en-US" sz="2000" dirty="0">
              <a:solidFill>
                <a:srgbClr val="FFFFFF"/>
              </a:solidFill>
            </a:endParaRPr>
          </a:p>
        </p:txBody>
      </p:sp>
      <p:sp>
        <p:nvSpPr>
          <p:cNvPr id="58" name="TextBox 57"/>
          <p:cNvSpPr txBox="1"/>
          <p:nvPr/>
        </p:nvSpPr>
        <p:spPr>
          <a:xfrm>
            <a:off x="8073379" y="3215544"/>
            <a:ext cx="3999302" cy="1851246"/>
          </a:xfrm>
          <a:prstGeom prst="rect">
            <a:avLst/>
          </a:prstGeom>
        </p:spPr>
        <p:style>
          <a:lnRef idx="2">
            <a:schemeClr val="dk1"/>
          </a:lnRef>
          <a:fillRef idx="1">
            <a:schemeClr val="lt1"/>
          </a:fillRef>
          <a:effectRef idx="0">
            <a:schemeClr val="dk1"/>
          </a:effectRef>
          <a:fontRef idx="minor">
            <a:schemeClr val="dk1"/>
          </a:fontRef>
        </p:style>
        <p:txBody>
          <a:bodyPr wrap="none" lIns="93278" tIns="46639" rIns="93278" bIns="46639" rtlCol="0">
            <a:spAutoFit/>
          </a:bodyPr>
          <a:lstStyle/>
          <a:p>
            <a:pPr marL="388561" indent="-388561" defTabSz="621698">
              <a:buFont typeface="Arial" panose="020B0604020202020204" pitchFamily="34" charset="0"/>
              <a:buChar char="•"/>
              <a:defRPr/>
            </a:pPr>
            <a:r>
              <a:rPr lang="en-US" sz="1900" kern="0" dirty="0">
                <a:solidFill>
                  <a:srgbClr val="000000"/>
                </a:solidFill>
              </a:rPr>
              <a:t>Unlimited low-cost storage</a:t>
            </a:r>
          </a:p>
          <a:p>
            <a:pPr marL="388561" indent="-388561" defTabSz="621698">
              <a:buFont typeface="Arial" panose="020B0604020202020204" pitchFamily="34" charset="0"/>
              <a:buChar char="•"/>
              <a:defRPr/>
            </a:pPr>
            <a:r>
              <a:rPr lang="en-US" sz="1900" kern="0" dirty="0">
                <a:solidFill>
                  <a:srgbClr val="000000"/>
                </a:solidFill>
              </a:rPr>
              <a:t>Media safety (geo-redundant)</a:t>
            </a:r>
          </a:p>
          <a:p>
            <a:pPr marL="388561" indent="-388561" defTabSz="621698">
              <a:buFont typeface="Arial" panose="020B0604020202020204" pitchFamily="34" charset="0"/>
              <a:buChar char="•"/>
              <a:defRPr/>
            </a:pPr>
            <a:r>
              <a:rPr lang="en-US" sz="1900" kern="0" dirty="0">
                <a:solidFill>
                  <a:srgbClr val="000000"/>
                </a:solidFill>
              </a:rPr>
              <a:t>Accessibility/Programmability</a:t>
            </a:r>
          </a:p>
          <a:p>
            <a:pPr marL="854933" lvl="1" indent="-388561" defTabSz="621698">
              <a:buFont typeface="Arial" panose="020B0604020202020204" pitchFamily="34" charset="0"/>
              <a:buChar char="•"/>
              <a:defRPr/>
            </a:pPr>
            <a:r>
              <a:rPr lang="en-US" sz="1900" kern="0" dirty="0">
                <a:solidFill>
                  <a:srgbClr val="000000"/>
                </a:solidFill>
              </a:rPr>
              <a:t>T-SQL, PowerShell</a:t>
            </a:r>
          </a:p>
          <a:p>
            <a:pPr marL="854933" lvl="1" indent="-388561" defTabSz="621698">
              <a:buFont typeface="Arial" panose="020B0604020202020204" pitchFamily="34" charset="0"/>
              <a:buChar char="•"/>
              <a:defRPr/>
            </a:pPr>
            <a:r>
              <a:rPr lang="en-US" sz="1900" kern="0" dirty="0">
                <a:solidFill>
                  <a:srgbClr val="000000"/>
                </a:solidFill>
              </a:rPr>
              <a:t>Azure Portal, </a:t>
            </a:r>
            <a:r>
              <a:rPr lang="en-US" sz="1900" kern="0" dirty="0" err="1">
                <a:solidFill>
                  <a:srgbClr val="000000"/>
                </a:solidFill>
              </a:rPr>
              <a:t>CloudExplorer</a:t>
            </a:r>
            <a:endParaRPr lang="en-US" sz="1900" kern="0" dirty="0">
              <a:solidFill>
                <a:srgbClr val="000000"/>
              </a:solidFill>
            </a:endParaRPr>
          </a:p>
          <a:p>
            <a:pPr marL="388561" indent="-388561" defTabSz="621698">
              <a:buFont typeface="Arial" panose="020B0604020202020204" pitchFamily="34" charset="0"/>
              <a:buChar char="•"/>
              <a:defRPr/>
            </a:pPr>
            <a:r>
              <a:rPr lang="en-US" sz="1900" kern="0" dirty="0" smtClean="0">
                <a:solidFill>
                  <a:srgbClr val="000000"/>
                </a:solidFill>
              </a:rPr>
              <a:t>Encrypted and compressed</a:t>
            </a:r>
            <a:endParaRPr lang="en-US" sz="1900" kern="0" dirty="0">
              <a:solidFill>
                <a:srgbClr val="000000"/>
              </a:solidFill>
            </a:endParaRPr>
          </a:p>
        </p:txBody>
      </p:sp>
      <p:sp>
        <p:nvSpPr>
          <p:cNvPr id="28" name="Can 27"/>
          <p:cNvSpPr/>
          <p:nvPr/>
        </p:nvSpPr>
        <p:spPr>
          <a:xfrm>
            <a:off x="2251853" y="4292485"/>
            <a:ext cx="461184" cy="446980"/>
          </a:xfrm>
          <a:prstGeom prst="can">
            <a:avLst/>
          </a:prstGeom>
          <a:solidFill>
            <a:srgbClr val="DC3C00"/>
          </a:solidFill>
          <a:ln>
            <a:noFill/>
          </a:ln>
          <a:effectLst>
            <a:outerShdw blurRad="57150" dist="19050" dir="5400000" algn="ctr" rotWithShape="0">
              <a:srgbClr val="000000">
                <a:alpha val="63000"/>
              </a:srgbClr>
            </a:outerShdw>
          </a:effectLst>
        </p:spPr>
        <p:txBody>
          <a:bodyPr lIns="91439" tIns="45720" rIns="91439" bIns="45720" rtlCol="0" anchor="ctr"/>
          <a:lstStyle/>
          <a:p>
            <a:pPr algn="ctr" defTabSz="621676">
              <a:defRPr/>
            </a:pPr>
            <a:r>
              <a:rPr lang="en-US" sz="1000" kern="0" dirty="0" smtClean="0">
                <a:solidFill>
                  <a:srgbClr val="000000"/>
                </a:solidFill>
                <a:latin typeface="Calibri" panose="020F0502020204030204"/>
              </a:rPr>
              <a:t>DB2</a:t>
            </a:r>
          </a:p>
          <a:p>
            <a:pPr algn="ctr" defTabSz="621676">
              <a:defRPr/>
            </a:pPr>
            <a:r>
              <a:rPr lang="en-US" sz="1000" kern="0" dirty="0" smtClean="0">
                <a:solidFill>
                  <a:srgbClr val="000000"/>
                </a:solidFill>
                <a:latin typeface="Calibri" panose="020F0502020204030204"/>
              </a:rPr>
              <a:t>HOT</a:t>
            </a:r>
            <a:endParaRPr lang="en-US" sz="1000" kern="0" dirty="0">
              <a:solidFill>
                <a:srgbClr val="000000"/>
              </a:solidFill>
              <a:latin typeface="Calibri" panose="020F0502020204030204"/>
            </a:endParaRPr>
          </a:p>
        </p:txBody>
      </p:sp>
      <p:sp>
        <p:nvSpPr>
          <p:cNvPr id="29" name="Rectangle 28"/>
          <p:cNvSpPr/>
          <p:nvPr/>
        </p:nvSpPr>
        <p:spPr>
          <a:xfrm>
            <a:off x="4358747" y="4087442"/>
            <a:ext cx="899606" cy="369332"/>
          </a:xfrm>
          <a:prstGeom prst="rect">
            <a:avLst/>
          </a:prstGeom>
        </p:spPr>
        <p:txBody>
          <a:bodyPr wrap="none">
            <a:spAutoFit/>
          </a:bodyPr>
          <a:lstStyle/>
          <a:p>
            <a:pPr algn="ctr" defTabSz="621698">
              <a:defRPr/>
            </a:pPr>
            <a:r>
              <a:rPr lang="en-US" b="1" kern="0" dirty="0" smtClean="0">
                <a:solidFill>
                  <a:srgbClr val="000000"/>
                </a:solidFill>
              </a:rPr>
              <a:t>Attach</a:t>
            </a:r>
            <a:endParaRPr lang="en-US" b="1" kern="0" dirty="0">
              <a:solidFill>
                <a:srgbClr val="000000"/>
              </a:solidFill>
            </a:endParaRPr>
          </a:p>
        </p:txBody>
      </p:sp>
      <p:sp>
        <p:nvSpPr>
          <p:cNvPr id="30" name="Rectangle 29"/>
          <p:cNvSpPr/>
          <p:nvPr/>
        </p:nvSpPr>
        <p:spPr>
          <a:xfrm rot="19235767">
            <a:off x="5456052" y="4764561"/>
            <a:ext cx="899606" cy="369332"/>
          </a:xfrm>
          <a:prstGeom prst="rect">
            <a:avLst/>
          </a:prstGeom>
        </p:spPr>
        <p:txBody>
          <a:bodyPr wrap="none">
            <a:spAutoFit/>
          </a:bodyPr>
          <a:lstStyle/>
          <a:p>
            <a:pPr algn="ctr" defTabSz="621698">
              <a:defRPr/>
            </a:pPr>
            <a:r>
              <a:rPr lang="en-US" b="1" kern="0" dirty="0" smtClean="0">
                <a:solidFill>
                  <a:srgbClr val="000000"/>
                </a:solidFill>
              </a:rPr>
              <a:t>Attach</a:t>
            </a:r>
            <a:endParaRPr lang="en-US" b="1" kern="0" dirty="0">
              <a:solidFill>
                <a:srgbClr val="000000"/>
              </a:solidFill>
            </a:endParaRPr>
          </a:p>
        </p:txBody>
      </p:sp>
      <p:cxnSp>
        <p:nvCxnSpPr>
          <p:cNvPr id="36" name="Straight Arrow Connector 35"/>
          <p:cNvCxnSpPr>
            <a:endCxn id="3" idx="3"/>
          </p:cNvCxnSpPr>
          <p:nvPr/>
        </p:nvCxnSpPr>
        <p:spPr>
          <a:xfrm flipH="1">
            <a:off x="5482025" y="4706399"/>
            <a:ext cx="938706" cy="722236"/>
          </a:xfrm>
          <a:prstGeom prst="straightConnector1">
            <a:avLst/>
          </a:prstGeom>
          <a:noFill/>
          <a:ln w="25400" cap="flat" cmpd="sng" algn="ctr">
            <a:solidFill>
              <a:schemeClr val="bg1"/>
            </a:solidFill>
            <a:prstDash val="solid"/>
            <a:tailEnd type="triangle"/>
          </a:ln>
          <a:effectLst>
            <a:outerShdw blurRad="40000" dist="20000" dir="5400000" rotWithShape="0">
              <a:srgbClr val="000000">
                <a:alpha val="38000"/>
              </a:srgbClr>
            </a:outerShdw>
          </a:effectLst>
        </p:spPr>
      </p:cxnSp>
      <p:sp>
        <p:nvSpPr>
          <p:cNvPr id="14" name="Rectangle 13"/>
          <p:cNvSpPr/>
          <p:nvPr/>
        </p:nvSpPr>
        <p:spPr>
          <a:xfrm>
            <a:off x="230187" y="5787489"/>
            <a:ext cx="6216650" cy="1138773"/>
          </a:xfrm>
          <a:prstGeom prst="rect">
            <a:avLst/>
          </a:prstGeom>
        </p:spPr>
        <p:txBody>
          <a:bodyPr>
            <a:spAutoFit/>
          </a:bodyPr>
          <a:lstStyle/>
          <a:p>
            <a:pPr marL="349792" indent="-349792">
              <a:buFont typeface="Arial" panose="020B0604020202020204" pitchFamily="34" charset="0"/>
              <a:buChar char="•"/>
            </a:pPr>
            <a:r>
              <a:rPr lang="en-US" sz="2400" b="1" dirty="0">
                <a:solidFill>
                  <a:srgbClr val="FFFF00"/>
                </a:solidFill>
                <a:latin typeface="Bradley Hand ITC" panose="03070402050302030203" pitchFamily="66" charset="0"/>
                <a:cs typeface="Andalus" panose="02020603050405020304" pitchFamily="18" charset="-78"/>
              </a:rPr>
              <a:t>Encryption</a:t>
            </a:r>
          </a:p>
          <a:p>
            <a:pPr marL="816164" lvl="1" indent="-349792">
              <a:buFont typeface="Arial" panose="020B0604020202020204" pitchFamily="34" charset="0"/>
              <a:buChar char="•"/>
            </a:pPr>
            <a:r>
              <a:rPr lang="en-US" sz="2000" dirty="0" smtClean="0">
                <a:solidFill>
                  <a:srgbClr val="FFFFFF">
                    <a:lumMod val="75000"/>
                    <a:lumOff val="25000"/>
                  </a:srgbClr>
                </a:solidFill>
                <a:latin typeface="Bradley Hand ITC" panose="03070402050302030203" pitchFamily="66" charset="0"/>
                <a:cs typeface="Andalus" panose="02020603050405020304" pitchFamily="18" charset="-78"/>
              </a:rPr>
              <a:t>TDE</a:t>
            </a:r>
            <a:endParaRPr lang="en-US" sz="2000" dirty="0">
              <a:solidFill>
                <a:srgbClr val="FFFFFF">
                  <a:lumMod val="75000"/>
                  <a:lumOff val="25000"/>
                </a:srgbClr>
              </a:solidFill>
              <a:latin typeface="Bradley Hand ITC" panose="03070402050302030203" pitchFamily="66" charset="0"/>
              <a:cs typeface="Andalus" panose="02020603050405020304" pitchFamily="18" charset="-78"/>
            </a:endParaRPr>
          </a:p>
          <a:p>
            <a:pPr marL="349792" indent="-349792">
              <a:buFont typeface="Arial" panose="020B0604020202020204" pitchFamily="34" charset="0"/>
              <a:buChar char="•"/>
            </a:pPr>
            <a:r>
              <a:rPr lang="en-US" sz="2400" b="1" dirty="0">
                <a:solidFill>
                  <a:srgbClr val="FFFF00"/>
                </a:solidFill>
                <a:latin typeface="Bradley Hand ITC" panose="03070402050302030203" pitchFamily="66" charset="0"/>
                <a:cs typeface="Andalus" panose="02020603050405020304" pitchFamily="18" charset="-78"/>
              </a:rPr>
              <a:t>Compression</a:t>
            </a:r>
          </a:p>
        </p:txBody>
      </p:sp>
    </p:spTree>
    <p:extLst>
      <p:ext uri="{BB962C8B-B14F-4D97-AF65-F5344CB8AC3E}">
        <p14:creationId xmlns:p14="http://schemas.microsoft.com/office/powerpoint/2010/main" val="23575375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37" y="3116262"/>
            <a:ext cx="10668000" cy="2751698"/>
          </a:xfrm>
        </p:spPr>
        <p:txBody>
          <a:bodyPr/>
          <a:lstStyle/>
          <a:p>
            <a:r>
              <a:rPr lang="en-US" dirty="0" smtClean="0"/>
              <a:t>Demo</a:t>
            </a:r>
            <a:br>
              <a:rPr lang="en-US" dirty="0" smtClean="0"/>
            </a:br>
            <a:r>
              <a:rPr lang="en-US" sz="3600" dirty="0" smtClean="0"/>
              <a:t>Create Database in Azure Storage</a:t>
            </a:r>
            <a:endParaRPr lang="en-US" sz="3600" dirty="0"/>
          </a:p>
        </p:txBody>
      </p:sp>
    </p:spTree>
    <p:extLst>
      <p:ext uri="{BB962C8B-B14F-4D97-AF65-F5344CB8AC3E}">
        <p14:creationId xmlns:p14="http://schemas.microsoft.com/office/powerpoint/2010/main" val="12201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err="1"/>
              <a:t>AlwaysOn</a:t>
            </a:r>
            <a:r>
              <a:rPr lang="en-US" sz="4800" dirty="0"/>
              <a:t> </a:t>
            </a:r>
            <a:r>
              <a:rPr lang="en-US" sz="4800" dirty="0" smtClean="0"/>
              <a:t>Replicas in Azure VMs</a:t>
            </a:r>
            <a:endParaRPr lang="en-US" sz="4800" dirty="0"/>
          </a:p>
        </p:txBody>
      </p:sp>
      <p:sp>
        <p:nvSpPr>
          <p:cNvPr id="5" name="TextBox 4"/>
          <p:cNvSpPr txBox="1"/>
          <p:nvPr/>
        </p:nvSpPr>
        <p:spPr>
          <a:xfrm>
            <a:off x="529664" y="1261776"/>
            <a:ext cx="11713313" cy="3412020"/>
          </a:xfrm>
          <a:prstGeom prst="rect">
            <a:avLst/>
          </a:prstGeom>
          <a:noFill/>
        </p:spPr>
        <p:txBody>
          <a:bodyPr wrap="square" lIns="93278" tIns="46639" rIns="93278" bIns="46639" rtlCol="0">
            <a:spAutoFit/>
          </a:bodyPr>
          <a:lstStyle/>
          <a:p>
            <a:pPr marL="342802" indent="-342900" defTabSz="932546">
              <a:spcBef>
                <a:spcPct val="20000"/>
              </a:spcBef>
              <a:buSzPct val="110000"/>
              <a:buFont typeface="Arial" panose="020B0604020202020204" pitchFamily="34" charset="0"/>
              <a:buChar char="•"/>
            </a:pPr>
            <a:r>
              <a:rPr lang="en-US" sz="2000" dirty="0" smtClean="0">
                <a:solidFill>
                  <a:srgbClr val="FFFFFF"/>
                </a:solidFill>
              </a:rPr>
              <a:t>Extend </a:t>
            </a:r>
            <a:r>
              <a:rPr lang="en-US" sz="2000" dirty="0" err="1" smtClean="0">
                <a:solidFill>
                  <a:srgbClr val="FFFFFF"/>
                </a:solidFill>
              </a:rPr>
              <a:t>AlwaysOn</a:t>
            </a:r>
            <a:r>
              <a:rPr lang="en-US" sz="2000" dirty="0" smtClean="0">
                <a:solidFill>
                  <a:srgbClr val="FFFFFF"/>
                </a:solidFill>
              </a:rPr>
              <a:t> Availability Groups with replicas in Azure VMs</a:t>
            </a:r>
          </a:p>
          <a:p>
            <a:pPr marL="342802" indent="-342900" defTabSz="932546">
              <a:spcBef>
                <a:spcPct val="20000"/>
              </a:spcBef>
              <a:buSzPct val="110000"/>
              <a:buFont typeface="Arial" panose="020B0604020202020204" pitchFamily="34" charset="0"/>
              <a:buChar char="•"/>
            </a:pPr>
            <a:endParaRPr lang="en-US" sz="2000" dirty="0">
              <a:solidFill>
                <a:srgbClr val="FFFFFF"/>
              </a:solidFill>
            </a:endParaRPr>
          </a:p>
          <a:p>
            <a:pPr marL="0" lvl="1">
              <a:lnSpc>
                <a:spcPct val="90000"/>
              </a:lnSpc>
              <a:spcBef>
                <a:spcPct val="20000"/>
              </a:spcBef>
              <a:buClr>
                <a:srgbClr val="FFFFFF"/>
              </a:buClr>
              <a:buSzPct val="100000"/>
            </a:pPr>
            <a:r>
              <a:rPr lang="en-US" sz="3600" dirty="0" smtClean="0">
                <a:gradFill>
                  <a:gsLst>
                    <a:gs pos="2920">
                      <a:srgbClr val="00BCF2"/>
                    </a:gs>
                    <a:gs pos="39000">
                      <a:srgbClr val="00BCF2"/>
                    </a:gs>
                  </a:gsLst>
                  <a:lin ang="5400000" scaled="0"/>
                </a:gradFill>
                <a:latin typeface="Segoe UI Light"/>
              </a:rPr>
              <a:t>Benefits</a:t>
            </a:r>
          </a:p>
          <a:p>
            <a:pPr marL="809271" lvl="2" indent="-342900">
              <a:lnSpc>
                <a:spcPct val="90000"/>
              </a:lnSpc>
              <a:spcBef>
                <a:spcPct val="20000"/>
              </a:spcBef>
              <a:buClr>
                <a:srgbClr val="FFFFFF"/>
              </a:buClr>
              <a:buSzPct val="100000"/>
              <a:buFont typeface="Arial" panose="020B0604020202020204" pitchFamily="34" charset="0"/>
              <a:buChar char="•"/>
            </a:pPr>
            <a:r>
              <a:rPr lang="en-US" sz="2000" dirty="0" smtClean="0">
                <a:solidFill>
                  <a:srgbClr val="FFFFFF"/>
                </a:solidFill>
              </a:rPr>
              <a:t>Low TCO</a:t>
            </a:r>
          </a:p>
          <a:p>
            <a:pPr marL="1275642" lvl="3" indent="-342900">
              <a:lnSpc>
                <a:spcPct val="90000"/>
              </a:lnSpc>
              <a:spcBef>
                <a:spcPct val="20000"/>
              </a:spcBef>
              <a:buClr>
                <a:srgbClr val="FFFFFF"/>
              </a:buClr>
              <a:buSzPct val="100000"/>
              <a:buFont typeface="Arial" panose="020B0604020202020204" pitchFamily="34" charset="0"/>
              <a:buChar char="•"/>
            </a:pPr>
            <a:r>
              <a:rPr lang="en-US" sz="2000" dirty="0" smtClean="0">
                <a:solidFill>
                  <a:srgbClr val="FFFFFF"/>
                </a:solidFill>
              </a:rPr>
              <a:t>Just VM and Storage, free ingress traffic</a:t>
            </a:r>
          </a:p>
          <a:p>
            <a:pPr marL="1275642" lvl="3" indent="-342900">
              <a:lnSpc>
                <a:spcPct val="90000"/>
              </a:lnSpc>
              <a:spcBef>
                <a:spcPct val="20000"/>
              </a:spcBef>
              <a:buClr>
                <a:srgbClr val="FFFFFF"/>
              </a:buClr>
              <a:buSzPct val="100000"/>
              <a:buFont typeface="Arial" panose="020B0604020202020204" pitchFamily="34" charset="0"/>
              <a:buChar char="•"/>
            </a:pPr>
            <a:r>
              <a:rPr lang="en-US" sz="2000" dirty="0">
                <a:solidFill>
                  <a:srgbClr val="FFFFFF"/>
                </a:solidFill>
              </a:rPr>
              <a:t>No DR site cost (rent, hardware, ops)</a:t>
            </a:r>
          </a:p>
          <a:p>
            <a:pPr marL="809271" lvl="2" indent="-342900">
              <a:lnSpc>
                <a:spcPct val="90000"/>
              </a:lnSpc>
              <a:spcBef>
                <a:spcPct val="20000"/>
              </a:spcBef>
              <a:buClr>
                <a:srgbClr val="FFFFFF"/>
              </a:buClr>
              <a:buSzPct val="100000"/>
              <a:buFont typeface="Arial" panose="020B0604020202020204" pitchFamily="34" charset="0"/>
              <a:buChar char="•"/>
            </a:pPr>
            <a:r>
              <a:rPr lang="en-US" sz="2000" dirty="0" smtClean="0">
                <a:solidFill>
                  <a:srgbClr val="FFFFFF"/>
                </a:solidFill>
              </a:rPr>
              <a:t>Any Azure region (America, Europe, Asia)</a:t>
            </a:r>
          </a:p>
          <a:p>
            <a:pPr marL="809271" lvl="2" indent="-342900">
              <a:lnSpc>
                <a:spcPct val="90000"/>
              </a:lnSpc>
              <a:spcBef>
                <a:spcPct val="20000"/>
              </a:spcBef>
              <a:buClr>
                <a:srgbClr val="FFFFFF"/>
              </a:buClr>
              <a:buSzPct val="100000"/>
              <a:buFont typeface="Arial" panose="020B0604020202020204" pitchFamily="34" charset="0"/>
              <a:buChar char="•"/>
            </a:pPr>
            <a:r>
              <a:rPr lang="en-US" sz="2000" dirty="0" smtClean="0">
                <a:solidFill>
                  <a:srgbClr val="FFFFFF"/>
                </a:solidFill>
              </a:rPr>
              <a:t>Azure Storage guarantees no data loss</a:t>
            </a:r>
          </a:p>
          <a:p>
            <a:pPr marL="809271" lvl="2" indent="-342900">
              <a:lnSpc>
                <a:spcPct val="90000"/>
              </a:lnSpc>
              <a:spcBef>
                <a:spcPct val="20000"/>
              </a:spcBef>
              <a:buClr>
                <a:srgbClr val="FFFFFF"/>
              </a:buClr>
              <a:buSzPct val="100000"/>
              <a:buFont typeface="Arial" panose="020B0604020202020204" pitchFamily="34" charset="0"/>
              <a:buChar char="•"/>
            </a:pPr>
            <a:r>
              <a:rPr lang="en-US" sz="2000" dirty="0">
                <a:solidFill>
                  <a:srgbClr val="FFFFFF"/>
                </a:solidFill>
              </a:rPr>
              <a:t>Azure VM is highly </a:t>
            </a:r>
            <a:r>
              <a:rPr lang="en-US" sz="2000" dirty="0" smtClean="0">
                <a:solidFill>
                  <a:srgbClr val="FFFFFF"/>
                </a:solidFill>
              </a:rPr>
              <a:t>available</a:t>
            </a:r>
            <a:endParaRPr lang="en-US" sz="2000"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7" y="3040062"/>
            <a:ext cx="7337020" cy="439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7555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Hybrid Features</a:t>
            </a:r>
            <a:endParaRPr lang="en-US" dirty="0"/>
          </a:p>
        </p:txBody>
      </p:sp>
      <p:sp>
        <p:nvSpPr>
          <p:cNvPr id="3" name="Text Placeholder 2"/>
          <p:cNvSpPr>
            <a:spLocks noGrp="1"/>
          </p:cNvSpPr>
          <p:nvPr>
            <p:ph type="body" sz="quarter" idx="14"/>
          </p:nvPr>
        </p:nvSpPr>
        <p:spPr>
          <a:xfrm>
            <a:off x="295275" y="4106780"/>
            <a:ext cx="6019799" cy="1447882"/>
          </a:xfrm>
        </p:spPr>
        <p:txBody>
          <a:bodyPr/>
          <a:lstStyle/>
          <a:p>
            <a:r>
              <a:rPr lang="en-US" dirty="0" smtClean="0"/>
              <a:t>DBI-B331</a:t>
            </a:r>
          </a:p>
          <a:p>
            <a:r>
              <a:rPr lang="en-US" dirty="0" smtClean="0"/>
              <a:t>Luis Vargas</a:t>
            </a:r>
          </a:p>
          <a:p>
            <a:r>
              <a:rPr lang="en-US" dirty="0" smtClean="0"/>
              <a:t>Senior Program Manager Lead</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dirty="0"/>
          </a:p>
        </p:txBody>
      </p:sp>
    </p:spTree>
    <p:extLst>
      <p:ext uri="{BB962C8B-B14F-4D97-AF65-F5344CB8AC3E}">
        <p14:creationId xmlns:p14="http://schemas.microsoft.com/office/powerpoint/2010/main" val="11442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29660" y="1592262"/>
            <a:ext cx="11375536" cy="3681008"/>
          </a:xfrm>
          <a:prstGeom prst="rect">
            <a:avLst/>
          </a:prstGeom>
        </p:spPr>
        <p:txBody>
          <a:bodyPr vert="horz" wrap="square" lIns="0" tIns="0" rIns="0" bIns="0" rtlCol="0">
            <a:spAutoFit/>
          </a:bodyPr>
          <a:lstStyle/>
          <a:p>
            <a:pPr marL="0" lvl="1" indent="0">
              <a:buNone/>
            </a:pPr>
            <a:r>
              <a:rPr lang="en-US" sz="3600" dirty="0" smtClean="0">
                <a:gradFill>
                  <a:gsLst>
                    <a:gs pos="2920">
                      <a:schemeClr val="tx2"/>
                    </a:gs>
                    <a:gs pos="39000">
                      <a:schemeClr val="tx2"/>
                    </a:gs>
                  </a:gsLst>
                  <a:lin ang="5400000" scaled="0"/>
                </a:gradFill>
              </a:rPr>
              <a:t>Disaster Recovery</a:t>
            </a:r>
            <a:endParaRPr lang="en-US" sz="3600" dirty="0">
              <a:gradFill>
                <a:gsLst>
                  <a:gs pos="2920">
                    <a:schemeClr val="tx2"/>
                  </a:gs>
                  <a:gs pos="39000">
                    <a:schemeClr val="tx2"/>
                  </a:gs>
                </a:gsLst>
                <a:lin ang="5400000" scaled="0"/>
              </a:gradFill>
            </a:endParaRPr>
          </a:p>
          <a:p>
            <a:pPr marL="815732" lvl="1" indent="-349687" defTabSz="932087">
              <a:buSzPct val="110000"/>
              <a:buFont typeface="Arial" panose="020B0604020202020204" pitchFamily="34" charset="0"/>
              <a:buChar char="•"/>
            </a:pPr>
            <a:r>
              <a:rPr lang="en-US" sz="2000" dirty="0"/>
              <a:t>Manually failover to (warm) secondary replica</a:t>
            </a:r>
          </a:p>
          <a:p>
            <a:pPr marL="349792" lvl="1" indent="-349792">
              <a:buChar char="•"/>
            </a:pPr>
            <a:endParaRPr lang="en-US" sz="2000" dirty="0" smtClean="0"/>
          </a:p>
          <a:p>
            <a:pPr marL="0" lvl="1" indent="0">
              <a:buNone/>
            </a:pPr>
            <a:endParaRPr lang="en-US" sz="3600" dirty="0" smtClean="0">
              <a:gradFill>
                <a:gsLst>
                  <a:gs pos="2920">
                    <a:schemeClr val="tx2"/>
                  </a:gs>
                  <a:gs pos="39000">
                    <a:schemeClr val="tx2"/>
                  </a:gs>
                </a:gsLst>
                <a:lin ang="5400000" scaled="0"/>
              </a:gradFill>
            </a:endParaRPr>
          </a:p>
          <a:p>
            <a:pPr marL="0" lvl="1" indent="0">
              <a:buNone/>
            </a:pPr>
            <a:endParaRPr lang="en-US" sz="3600" dirty="0" smtClean="0">
              <a:gradFill>
                <a:gsLst>
                  <a:gs pos="2920">
                    <a:schemeClr val="tx2"/>
                  </a:gs>
                  <a:gs pos="39000">
                    <a:schemeClr val="tx2"/>
                  </a:gs>
                </a:gsLst>
                <a:lin ang="5400000" scaled="0"/>
              </a:gradFill>
            </a:endParaRPr>
          </a:p>
          <a:p>
            <a:pPr marL="0" lvl="1" indent="0">
              <a:buNone/>
            </a:pPr>
            <a:r>
              <a:rPr lang="en-US" sz="3600" dirty="0" smtClean="0">
                <a:gradFill>
                  <a:gsLst>
                    <a:gs pos="2920">
                      <a:schemeClr val="tx2"/>
                    </a:gs>
                    <a:gs pos="39000">
                      <a:schemeClr val="tx2"/>
                    </a:gs>
                  </a:gsLst>
                  <a:lin ang="5400000" scaled="0"/>
                </a:gradFill>
              </a:rPr>
              <a:t>Offload work off the primary</a:t>
            </a:r>
          </a:p>
          <a:p>
            <a:pPr marL="815732" lvl="1" indent="-349687" defTabSz="932087">
              <a:buSzPct val="110000"/>
              <a:buFont typeface="Arial" panose="020B0604020202020204" pitchFamily="34" charset="0"/>
              <a:buChar char="•"/>
            </a:pPr>
            <a:r>
              <a:rPr lang="en-US" sz="2000" dirty="0"/>
              <a:t>Read </a:t>
            </a:r>
            <a:r>
              <a:rPr lang="en-US" sz="2000" dirty="0" smtClean="0"/>
              <a:t>workloads (Reporting, BI)</a:t>
            </a:r>
            <a:endParaRPr lang="en-US" sz="2000" dirty="0"/>
          </a:p>
          <a:p>
            <a:pPr marL="815732" lvl="1" indent="-349687" defTabSz="932087">
              <a:buSzPct val="110000"/>
              <a:buFont typeface="Arial" panose="020B0604020202020204" pitchFamily="34" charset="0"/>
              <a:buChar char="•"/>
            </a:pPr>
            <a:r>
              <a:rPr lang="en-US" sz="2000" dirty="0"/>
              <a:t>Backups </a:t>
            </a:r>
            <a:r>
              <a:rPr lang="en-US" sz="2000" dirty="0" smtClean="0"/>
              <a:t>(compliance)</a:t>
            </a:r>
            <a:endParaRPr lang="en-US" sz="2000" dirty="0"/>
          </a:p>
        </p:txBody>
      </p:sp>
      <p:sp>
        <p:nvSpPr>
          <p:cNvPr id="4" name="Title 3"/>
          <p:cNvSpPr>
            <a:spLocks noGrp="1"/>
          </p:cNvSpPr>
          <p:nvPr>
            <p:ph type="title"/>
          </p:nvPr>
        </p:nvSpPr>
        <p:spPr>
          <a:xfrm>
            <a:off x="529660" y="233152"/>
            <a:ext cx="11375536" cy="664797"/>
          </a:xfrm>
        </p:spPr>
        <p:txBody>
          <a:bodyPr vert="horz" wrap="square" lIns="0" tIns="0" rIns="0" bIns="0" rtlCol="0" anchor="t">
            <a:spAutoFit/>
          </a:bodyPr>
          <a:lstStyle/>
          <a:p>
            <a:r>
              <a:rPr lang="en-US" sz="4800" dirty="0"/>
              <a:t>Backup to Windows Azure </a:t>
            </a:r>
            <a:r>
              <a:rPr lang="en-US" sz="4800" dirty="0" smtClean="0"/>
              <a:t>Storage - Scenarios</a:t>
            </a:r>
            <a:endParaRPr lang="en-US" sz="4800" dirty="0"/>
          </a:p>
        </p:txBody>
      </p:sp>
      <p:pic>
        <p:nvPicPr>
          <p:cNvPr id="6" name="Picture 2" descr="http://abcnews.go.com/images/US/gty_hurricane_sandy_16_satellite_jt_121028_wblo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037" y="1592262"/>
            <a:ext cx="3629120" cy="213896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402" y="4183062"/>
            <a:ext cx="3383596" cy="252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8773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800" dirty="0" smtClean="0"/>
              <a:t>Before extending </a:t>
            </a:r>
            <a:r>
              <a:rPr lang="en-US" sz="4800" dirty="0" err="1" smtClean="0"/>
              <a:t>AlwaysOn</a:t>
            </a:r>
            <a:r>
              <a:rPr lang="en-US" sz="4800" dirty="0" smtClean="0"/>
              <a:t> configuration</a:t>
            </a:r>
            <a:br>
              <a:rPr lang="en-US" sz="4800" dirty="0" smtClean="0"/>
            </a:br>
            <a:r>
              <a:rPr lang="en-US" sz="2400" dirty="0" smtClean="0">
                <a:solidFill>
                  <a:srgbClr val="00BCF2"/>
                </a:solidFill>
              </a:rPr>
              <a:t>Configure site-to-site VPN tunnel between </a:t>
            </a:r>
            <a:r>
              <a:rPr lang="en-US" sz="2400" dirty="0" err="1" smtClean="0">
                <a:solidFill>
                  <a:srgbClr val="00BCF2"/>
                </a:solidFill>
              </a:rPr>
              <a:t>on-premise</a:t>
            </a:r>
            <a:r>
              <a:rPr lang="en-US" sz="2400" dirty="0" smtClean="0">
                <a:solidFill>
                  <a:srgbClr val="00BCF2"/>
                </a:solidFill>
              </a:rPr>
              <a:t> and Azure</a:t>
            </a:r>
            <a:endParaRPr lang="en-US" sz="2400" dirty="0">
              <a:solidFill>
                <a:srgbClr val="00BCF2"/>
              </a:solidFill>
            </a:endParaRPr>
          </a:p>
        </p:txBody>
      </p:sp>
      <p:pic>
        <p:nvPicPr>
          <p:cNvPr id="8" name="Picture 2" descr="dns-local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 y="1662786"/>
            <a:ext cx="7239000" cy="456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4"/>
          <a:stretch>
            <a:fillRect/>
          </a:stretch>
        </p:blipFill>
        <p:spPr>
          <a:xfrm>
            <a:off x="7437437" y="1797288"/>
            <a:ext cx="4876800" cy="4519374"/>
          </a:xfrm>
          <a:prstGeom prst="rect">
            <a:avLst/>
          </a:prstGeom>
        </p:spPr>
      </p:pic>
      <p:sp>
        <p:nvSpPr>
          <p:cNvPr id="6" name="Rectangle 5"/>
          <p:cNvSpPr/>
          <p:nvPr/>
        </p:nvSpPr>
        <p:spPr>
          <a:xfrm>
            <a:off x="1646237" y="6392862"/>
            <a:ext cx="9296399" cy="430887"/>
          </a:xfrm>
          <a:prstGeom prst="rect">
            <a:avLst/>
          </a:prstGeom>
        </p:spPr>
        <p:txBody>
          <a:bodyPr wrap="square">
            <a:spAutoFit/>
          </a:bodyPr>
          <a:lstStyle/>
          <a:p>
            <a:pPr marL="0" lvl="1" algn="ctr"/>
            <a:r>
              <a:rPr lang="en-US" sz="2200" dirty="0">
                <a:solidFill>
                  <a:srgbClr val="FFFFFF"/>
                </a:solidFill>
              </a:rPr>
              <a:t>Tutorial: </a:t>
            </a:r>
            <a:r>
              <a:rPr lang="en-US" sz="2200" dirty="0">
                <a:solidFill>
                  <a:srgbClr val="FFFFFF"/>
                </a:solidFill>
                <a:hlinkClick r:id="rId5"/>
              </a:rPr>
              <a:t>http://</a:t>
            </a:r>
            <a:r>
              <a:rPr lang="en-US" sz="2200" dirty="0" smtClean="0">
                <a:solidFill>
                  <a:srgbClr val="FFFFFF"/>
                </a:solidFill>
                <a:hlinkClick r:id="rId5"/>
              </a:rPr>
              <a:t>msdn.microsoft.com/en-us/library/dn636917.aspx</a:t>
            </a:r>
            <a:endParaRPr lang="en-US" sz="2200" dirty="0">
              <a:solidFill>
                <a:srgbClr val="FFFFFF"/>
              </a:solidFill>
            </a:endParaRPr>
          </a:p>
        </p:txBody>
      </p:sp>
    </p:spTree>
    <p:extLst>
      <p:ext uri="{BB962C8B-B14F-4D97-AF65-F5344CB8AC3E}">
        <p14:creationId xmlns:p14="http://schemas.microsoft.com/office/powerpoint/2010/main" val="3562092989"/>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AlwaysOn Replica in Azure - Sample </a:t>
            </a:r>
            <a:r>
              <a:rPr lang="en-US" sz="4400" dirty="0" smtClean="0"/>
              <a:t>Deployment</a:t>
            </a:r>
            <a:endParaRPr lang="en-US" sz="4400" dirty="0"/>
          </a:p>
        </p:txBody>
      </p:sp>
      <p:pic>
        <p:nvPicPr>
          <p:cNvPr id="7" name="Picture 6"/>
          <p:cNvPicPr>
            <a:picLocks noChangeAspect="1"/>
          </p:cNvPicPr>
          <p:nvPr/>
        </p:nvPicPr>
        <p:blipFill>
          <a:blip r:embed="rId3"/>
          <a:stretch>
            <a:fillRect/>
          </a:stretch>
        </p:blipFill>
        <p:spPr>
          <a:xfrm>
            <a:off x="823829" y="1936909"/>
            <a:ext cx="10607997" cy="4471964"/>
          </a:xfrm>
          <a:prstGeom prst="rect">
            <a:avLst/>
          </a:prstGeom>
        </p:spPr>
      </p:pic>
      <p:sp>
        <p:nvSpPr>
          <p:cNvPr id="3" name="TextBox 2"/>
          <p:cNvSpPr txBox="1"/>
          <p:nvPr/>
        </p:nvSpPr>
        <p:spPr>
          <a:xfrm>
            <a:off x="2403125" y="4779169"/>
            <a:ext cx="1372246" cy="235427"/>
          </a:xfrm>
          <a:prstGeom prst="rect">
            <a:avLst/>
          </a:prstGeom>
          <a:noFill/>
        </p:spPr>
        <p:txBody>
          <a:bodyPr wrap="none" lIns="0" tIns="0" rIns="0" bIns="0" rtlCol="0">
            <a:spAutoFit/>
          </a:bodyPr>
          <a:lstStyle/>
          <a:p>
            <a:r>
              <a:rPr lang="en-US" sz="1500" b="1" dirty="0">
                <a:gradFill>
                  <a:gsLst>
                    <a:gs pos="0">
                      <a:srgbClr val="FFFFFF"/>
                    </a:gs>
                    <a:gs pos="86000">
                      <a:srgbClr val="FFFFFF"/>
                    </a:gs>
                  </a:gsLst>
                  <a:lin ang="5400000" scaled="0"/>
                </a:gradFill>
                <a:latin typeface="Segoe UI Light" pitchFamily="34" charset="0"/>
              </a:rPr>
              <a:t>Windows Cluster</a:t>
            </a:r>
          </a:p>
        </p:txBody>
      </p:sp>
    </p:spTree>
    <p:extLst>
      <p:ext uri="{BB962C8B-B14F-4D97-AF65-F5344CB8AC3E}">
        <p14:creationId xmlns:p14="http://schemas.microsoft.com/office/powerpoint/2010/main" val="21643823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37" y="3116262"/>
            <a:ext cx="11049000" cy="2751698"/>
          </a:xfrm>
        </p:spPr>
        <p:txBody>
          <a:bodyPr/>
          <a:lstStyle/>
          <a:p>
            <a:r>
              <a:rPr lang="en-US" dirty="0" smtClean="0"/>
              <a:t>Demo</a:t>
            </a:r>
            <a:br>
              <a:rPr lang="en-US" dirty="0" smtClean="0"/>
            </a:br>
            <a:r>
              <a:rPr lang="en-US" sz="3600" dirty="0" smtClean="0"/>
              <a:t>Adding a Replica in an Azure VM</a:t>
            </a:r>
            <a:endParaRPr lang="en-US" sz="3600" dirty="0"/>
          </a:p>
        </p:txBody>
      </p:sp>
    </p:spTree>
    <p:extLst>
      <p:ext uri="{BB962C8B-B14F-4D97-AF65-F5344CB8AC3E}">
        <p14:creationId xmlns:p14="http://schemas.microsoft.com/office/powerpoint/2010/main" val="258758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Dealing with </a:t>
            </a:r>
            <a:r>
              <a:rPr lang="en-US" sz="4800" u="sng" dirty="0"/>
              <a:t>lots of data</a:t>
            </a:r>
            <a:r>
              <a:rPr lang="en-US" sz="4800" dirty="0"/>
              <a:t> in Hybrid Cloud</a:t>
            </a:r>
          </a:p>
        </p:txBody>
      </p:sp>
      <p:sp>
        <p:nvSpPr>
          <p:cNvPr id="57" name="TextBox 56"/>
          <p:cNvSpPr txBox="1"/>
          <p:nvPr/>
        </p:nvSpPr>
        <p:spPr>
          <a:xfrm>
            <a:off x="529664" y="1474225"/>
            <a:ext cx="11713313" cy="4766237"/>
          </a:xfrm>
          <a:prstGeom prst="rect">
            <a:avLst/>
          </a:prstGeom>
          <a:noFill/>
        </p:spPr>
        <p:txBody>
          <a:bodyPr wrap="square" lIns="93278" tIns="46639" rIns="93278" bIns="46639" rtlCol="0">
            <a:spAutoFit/>
          </a:bodyPr>
          <a:lstStyle/>
          <a:p>
            <a:pPr marL="0" lvl="1" indent="-349792">
              <a:lnSpc>
                <a:spcPct val="90000"/>
              </a:lnSpc>
              <a:spcBef>
                <a:spcPct val="20000"/>
              </a:spcBef>
              <a:buClr>
                <a:srgbClr val="FFFFFF"/>
              </a:buClr>
              <a:buSzPct val="100000"/>
              <a:buFont typeface="Arial" panose="020B0604020202020204" pitchFamily="34" charset="0"/>
              <a:buChar char="•"/>
            </a:pPr>
            <a:r>
              <a:rPr lang="en-US" sz="3600" dirty="0" smtClean="0">
                <a:gradFill>
                  <a:gsLst>
                    <a:gs pos="2920">
                      <a:srgbClr val="00BCF2"/>
                    </a:gs>
                    <a:gs pos="39000">
                      <a:srgbClr val="00BCF2"/>
                    </a:gs>
                  </a:gsLst>
                  <a:lin ang="5400000" scaled="0"/>
                </a:gradFill>
                <a:latin typeface="Segoe UI Light"/>
              </a:rPr>
              <a:t>Azure </a:t>
            </a:r>
            <a:r>
              <a:rPr lang="en-US" sz="3600" dirty="0">
                <a:gradFill>
                  <a:gsLst>
                    <a:gs pos="2920">
                      <a:srgbClr val="00BCF2"/>
                    </a:gs>
                    <a:gs pos="39000">
                      <a:srgbClr val="00BCF2"/>
                    </a:gs>
                  </a:gsLst>
                  <a:lin ang="5400000" scaled="0"/>
                </a:gradFill>
                <a:latin typeface="Segoe UI Light"/>
              </a:rPr>
              <a:t>Import service</a:t>
            </a:r>
          </a:p>
          <a:p>
            <a:pPr marL="816066" lvl="1" indent="-349792" defTabSz="932546">
              <a:spcBef>
                <a:spcPct val="20000"/>
              </a:spcBef>
              <a:buSzPct val="110000"/>
              <a:buFont typeface="Arial" panose="020B0604020202020204" pitchFamily="34" charset="0"/>
              <a:buChar char="•"/>
            </a:pPr>
            <a:r>
              <a:rPr lang="en-US" sz="2000" dirty="0">
                <a:solidFill>
                  <a:srgbClr val="FFFFFF"/>
                </a:solidFill>
              </a:rPr>
              <a:t>Ship </a:t>
            </a:r>
            <a:r>
              <a:rPr lang="en-US" sz="2000" dirty="0" smtClean="0">
                <a:solidFill>
                  <a:srgbClr val="FFFFFF"/>
                </a:solidFill>
              </a:rPr>
              <a:t>backups to </a:t>
            </a:r>
            <a:r>
              <a:rPr lang="en-US" sz="2000" dirty="0">
                <a:solidFill>
                  <a:srgbClr val="FFFFFF"/>
                </a:solidFill>
              </a:rPr>
              <a:t>Azure Storage via </a:t>
            </a:r>
            <a:r>
              <a:rPr lang="en-US" sz="2000" dirty="0" smtClean="0">
                <a:solidFill>
                  <a:srgbClr val="FFFFFF"/>
                </a:solidFill>
              </a:rPr>
              <a:t>physical drives (max 4TB each)</a:t>
            </a:r>
            <a:endParaRPr lang="en-US" sz="2000" dirty="0">
              <a:solidFill>
                <a:srgbClr val="FFFFFF"/>
              </a:solidFill>
            </a:endParaRPr>
          </a:p>
          <a:p>
            <a:pPr marL="1282436" lvl="2" indent="-349792" defTabSz="932546">
              <a:spcBef>
                <a:spcPct val="20000"/>
              </a:spcBef>
              <a:buSzPct val="110000"/>
              <a:buFont typeface="Arial" panose="020B0604020202020204" pitchFamily="34" charset="0"/>
              <a:buChar char="•"/>
            </a:pPr>
            <a:r>
              <a:rPr lang="en-US" sz="2000" dirty="0" smtClean="0">
                <a:solidFill>
                  <a:srgbClr val="FFFFFF"/>
                </a:solidFill>
              </a:rPr>
              <a:t>Encrypted with BitLocker</a:t>
            </a:r>
          </a:p>
          <a:p>
            <a:pPr marL="816065" lvl="1" indent="-349792" defTabSz="932546">
              <a:spcBef>
                <a:spcPct val="20000"/>
              </a:spcBef>
              <a:buSzPct val="110000"/>
              <a:buFont typeface="Arial" panose="020B0604020202020204" pitchFamily="34" charset="0"/>
              <a:buChar char="•"/>
            </a:pPr>
            <a:r>
              <a:rPr lang="en-US" sz="2000" dirty="0">
                <a:solidFill>
                  <a:srgbClr val="FFFFFF"/>
                </a:solidFill>
              </a:rPr>
              <a:t>Recommended for </a:t>
            </a:r>
            <a:r>
              <a:rPr lang="en-US" sz="2000" dirty="0" smtClean="0">
                <a:solidFill>
                  <a:srgbClr val="FFFFFF"/>
                </a:solidFill>
              </a:rPr>
              <a:t>backups larger than 1 TB</a:t>
            </a:r>
            <a:endParaRPr lang="en-US" sz="2000" dirty="0">
              <a:solidFill>
                <a:srgbClr val="FFFFFF"/>
              </a:solidFill>
            </a:endParaRPr>
          </a:p>
          <a:p>
            <a:pPr defTabSz="932546">
              <a:spcBef>
                <a:spcPct val="20000"/>
              </a:spcBef>
              <a:buSzPct val="110000"/>
            </a:pPr>
            <a:endParaRPr lang="en-US" sz="3300" b="1" dirty="0">
              <a:solidFill>
                <a:srgbClr val="FFFFFF"/>
              </a:solidFill>
              <a:latin typeface="Segoe UI Light"/>
            </a:endParaRPr>
          </a:p>
          <a:p>
            <a:pPr marL="0" lvl="1" indent="-349792">
              <a:lnSpc>
                <a:spcPct val="90000"/>
              </a:lnSpc>
              <a:spcBef>
                <a:spcPct val="20000"/>
              </a:spcBef>
              <a:buClr>
                <a:srgbClr val="FFFFFF"/>
              </a:buClr>
              <a:buSzPct val="100000"/>
              <a:buFont typeface="Arial" panose="020B0604020202020204" pitchFamily="34" charset="0"/>
              <a:buChar char="•"/>
            </a:pPr>
            <a:r>
              <a:rPr lang="en-US" sz="3600" dirty="0">
                <a:gradFill>
                  <a:gsLst>
                    <a:gs pos="2920">
                      <a:srgbClr val="00BCF2"/>
                    </a:gs>
                    <a:gs pos="39000">
                      <a:srgbClr val="00BCF2"/>
                    </a:gs>
                  </a:gsLst>
                  <a:lin ang="5400000" scaled="0"/>
                </a:gradFill>
                <a:latin typeface="Segoe UI Light"/>
              </a:rPr>
              <a:t>Windows Azure Express Route service</a:t>
            </a:r>
          </a:p>
          <a:p>
            <a:pPr marL="816066" lvl="1" indent="-349792" defTabSz="932546">
              <a:spcBef>
                <a:spcPct val="20000"/>
              </a:spcBef>
              <a:buSzPct val="110000"/>
              <a:buFont typeface="Arial" panose="020B0604020202020204" pitchFamily="34" charset="0"/>
              <a:buChar char="•"/>
            </a:pPr>
            <a:r>
              <a:rPr lang="en-US" sz="2000" dirty="0">
                <a:solidFill>
                  <a:srgbClr val="FFFFFF"/>
                </a:solidFill>
              </a:rPr>
              <a:t>Dedicated </a:t>
            </a:r>
            <a:r>
              <a:rPr lang="en-US" sz="2000" dirty="0" smtClean="0">
                <a:solidFill>
                  <a:srgbClr val="FFFFFF"/>
                </a:solidFill>
              </a:rPr>
              <a:t>network link to an Azure </a:t>
            </a:r>
            <a:r>
              <a:rPr lang="en-US" sz="2000" dirty="0">
                <a:solidFill>
                  <a:srgbClr val="FFFFFF"/>
                </a:solidFill>
              </a:rPr>
              <a:t>data center </a:t>
            </a:r>
          </a:p>
          <a:p>
            <a:pPr marL="1282436" lvl="2" indent="-349792" defTabSz="932546">
              <a:spcBef>
                <a:spcPct val="20000"/>
              </a:spcBef>
              <a:buSzPct val="110000"/>
              <a:buFont typeface="Arial" panose="020B0604020202020204" pitchFamily="34" charset="0"/>
              <a:buChar char="•"/>
            </a:pPr>
            <a:r>
              <a:rPr lang="en-US" sz="2000" dirty="0" smtClean="0">
                <a:solidFill>
                  <a:srgbClr val="FFFFFF"/>
                </a:solidFill>
              </a:rPr>
              <a:t>Many providers (A&amp;T</a:t>
            </a:r>
            <a:r>
              <a:rPr lang="en-US" sz="2000" dirty="0">
                <a:solidFill>
                  <a:srgbClr val="FFFFFF"/>
                </a:solidFill>
              </a:rPr>
              <a:t>, </a:t>
            </a:r>
            <a:r>
              <a:rPr lang="en-US" sz="2000" dirty="0" err="1">
                <a:solidFill>
                  <a:srgbClr val="FFFFFF"/>
                </a:solidFill>
              </a:rPr>
              <a:t>Equinix</a:t>
            </a:r>
            <a:r>
              <a:rPr lang="en-US" sz="2000" dirty="0">
                <a:solidFill>
                  <a:srgbClr val="FFFFFF"/>
                </a:solidFill>
              </a:rPr>
              <a:t>, </a:t>
            </a:r>
            <a:r>
              <a:rPr lang="en-US" sz="2000" dirty="0" smtClean="0">
                <a:solidFill>
                  <a:srgbClr val="FFFFFF"/>
                </a:solidFill>
              </a:rPr>
              <a:t>Verizon, BT, Level3, ..)</a:t>
            </a:r>
            <a:endParaRPr lang="en-US" sz="2000" dirty="0">
              <a:solidFill>
                <a:srgbClr val="FFFFFF"/>
              </a:solidFill>
            </a:endParaRPr>
          </a:p>
          <a:p>
            <a:pPr marL="816066" lvl="1" indent="-349792" defTabSz="932546">
              <a:spcBef>
                <a:spcPct val="20000"/>
              </a:spcBef>
              <a:buSzPct val="110000"/>
              <a:buFont typeface="Arial" panose="020B0604020202020204" pitchFamily="34" charset="0"/>
              <a:buChar char="•"/>
            </a:pPr>
            <a:r>
              <a:rPr lang="en-US" sz="2000" dirty="0">
                <a:solidFill>
                  <a:srgbClr val="FFFFFF"/>
                </a:solidFill>
              </a:rPr>
              <a:t>Guaranteed </a:t>
            </a:r>
            <a:r>
              <a:rPr lang="en-US" sz="2000" dirty="0" smtClean="0">
                <a:solidFill>
                  <a:srgbClr val="FFFFFF"/>
                </a:solidFill>
              </a:rPr>
              <a:t>high bandwidth </a:t>
            </a:r>
            <a:r>
              <a:rPr lang="en-US" sz="2000" dirty="0">
                <a:solidFill>
                  <a:srgbClr val="FFFFFF"/>
                </a:solidFill>
              </a:rPr>
              <a:t>(up to 10Gbps</a:t>
            </a:r>
            <a:r>
              <a:rPr lang="en-US" sz="2000" dirty="0" smtClean="0">
                <a:solidFill>
                  <a:srgbClr val="FFFFFF"/>
                </a:solidFill>
              </a:rPr>
              <a:t>)</a:t>
            </a:r>
            <a:endParaRPr lang="en-US" sz="2000" dirty="0">
              <a:solidFill>
                <a:srgbClr val="FFFFFF"/>
              </a:solidFill>
            </a:endParaRPr>
          </a:p>
          <a:p>
            <a:pPr marL="816066" lvl="1" indent="-349792" defTabSz="932546">
              <a:spcBef>
                <a:spcPct val="20000"/>
              </a:spcBef>
              <a:buSzPct val="110000"/>
              <a:buFont typeface="Arial" panose="020B0604020202020204" pitchFamily="34" charset="0"/>
              <a:buChar char="•"/>
            </a:pPr>
            <a:r>
              <a:rPr lang="en-US" sz="2000" dirty="0">
                <a:solidFill>
                  <a:srgbClr val="FFFFFF"/>
                </a:solidFill>
              </a:rPr>
              <a:t>Recommended for </a:t>
            </a:r>
            <a:r>
              <a:rPr lang="en-US" sz="2000" dirty="0" smtClean="0">
                <a:solidFill>
                  <a:srgbClr val="FFFFFF"/>
                </a:solidFill>
              </a:rPr>
              <a:t>workloads generating more than 20 MBPs</a:t>
            </a:r>
            <a:endParaRPr lang="en-US" sz="2000" dirty="0">
              <a:solidFill>
                <a:srgbClr val="FFFFFF"/>
              </a:solidFill>
            </a:endParaRPr>
          </a:p>
          <a:p>
            <a:pPr marL="466274" lvl="1" defTabSz="932546">
              <a:spcBef>
                <a:spcPct val="20000"/>
              </a:spcBef>
              <a:buSzPct val="110000"/>
            </a:pPr>
            <a:endParaRPr lang="en-US" sz="2000" dirty="0">
              <a:solidFill>
                <a:srgbClr val="FFFFFF"/>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837" y="3857343"/>
            <a:ext cx="6858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3837" y="4624110"/>
            <a:ext cx="12287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3837" y="5309910"/>
            <a:ext cx="11715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0761" y="4190718"/>
            <a:ext cx="10191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7545" y="5205135"/>
            <a:ext cx="15906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E:\DVD_Art_Sept-2-2010\DVD_Art_Sept-2-2010\Artwork_Imagery\Icons - Illustrations\_ WINDOWS SERVER ICONS\Hardware\Hard  Drive stor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637" y="1837479"/>
            <a:ext cx="1266945" cy="80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0375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357" y="2811462"/>
            <a:ext cx="11889564" cy="917575"/>
          </a:xfrm>
        </p:spPr>
        <p:txBody>
          <a:bodyPr vert="horz" wrap="square" lIns="146304" tIns="91440" rIns="146304" bIns="91440" rtlCol="0" anchor="t">
            <a:noAutofit/>
          </a:bodyPr>
          <a:lstStyle/>
          <a:p>
            <a:pPr lvl="1"/>
            <a:r>
              <a:rPr lang="en-US" sz="4000" kern="1200" dirty="0">
                <a:gradFill>
                  <a:gsLst>
                    <a:gs pos="1250">
                      <a:schemeClr val="tx1"/>
                    </a:gs>
                    <a:gs pos="100000">
                      <a:schemeClr val="tx1"/>
                    </a:gs>
                  </a:gsLst>
                  <a:lin ang="5400000" scaled="0"/>
                </a:gradFill>
                <a:latin typeface="+mj-lt"/>
                <a:ea typeface="+mn-ea"/>
                <a:cs typeface="+mn-cs"/>
              </a:rPr>
              <a:t>SQL Server o</a:t>
            </a:r>
            <a:r>
              <a:rPr lang="en-US" sz="4000" kern="1200" dirty="0" smtClean="0">
                <a:gradFill>
                  <a:gsLst>
                    <a:gs pos="1250">
                      <a:schemeClr val="tx1"/>
                    </a:gs>
                    <a:gs pos="100000">
                      <a:schemeClr val="tx1"/>
                    </a:gs>
                  </a:gsLst>
                  <a:lin ang="5400000" scaled="0"/>
                </a:gradFill>
                <a:latin typeface="+mj-lt"/>
                <a:ea typeface="+mn-ea"/>
                <a:cs typeface="+mn-cs"/>
              </a:rPr>
              <a:t>n cloud using </a:t>
            </a:r>
            <a:r>
              <a:rPr lang="en-US" sz="4000" kern="1200" dirty="0" err="1" smtClean="0">
                <a:gradFill>
                  <a:gsLst>
                    <a:gs pos="1250">
                      <a:schemeClr val="tx1"/>
                    </a:gs>
                    <a:gs pos="100000">
                      <a:schemeClr val="tx1"/>
                    </a:gs>
                  </a:gsLst>
                  <a:lin ang="5400000" scaled="0"/>
                </a:gradFill>
                <a:latin typeface="+mj-lt"/>
                <a:ea typeface="+mn-ea"/>
                <a:cs typeface="+mn-cs"/>
              </a:rPr>
              <a:t>on-premise</a:t>
            </a:r>
            <a:r>
              <a:rPr lang="en-US" sz="4000" kern="1200" dirty="0" smtClean="0">
                <a:gradFill>
                  <a:gsLst>
                    <a:gs pos="1250">
                      <a:schemeClr val="tx1"/>
                    </a:gs>
                    <a:gs pos="100000">
                      <a:schemeClr val="tx1"/>
                    </a:gs>
                  </a:gsLst>
                  <a:lin ang="5400000" scaled="0"/>
                </a:gradFill>
                <a:latin typeface="+mj-lt"/>
                <a:ea typeface="+mn-ea"/>
                <a:cs typeface="+mn-cs"/>
              </a:rPr>
              <a:t> resources</a:t>
            </a:r>
            <a:endParaRPr lang="en-US" sz="4000" kern="1200" dirty="0">
              <a:gradFill>
                <a:gsLst>
                  <a:gs pos="1250">
                    <a:schemeClr val="tx1"/>
                  </a:gs>
                  <a:gs pos="100000">
                    <a:schemeClr val="tx1"/>
                  </a:gs>
                </a:gsLst>
                <a:lin ang="5400000" scaled="0"/>
              </a:gradFill>
              <a:latin typeface="+mj-lt"/>
              <a:ea typeface="+mn-ea"/>
              <a:cs typeface="+mn-cs"/>
            </a:endParaRPr>
          </a:p>
        </p:txBody>
      </p:sp>
    </p:spTree>
    <p:extLst>
      <p:ext uri="{BB962C8B-B14F-4D97-AF65-F5344CB8AC3E}">
        <p14:creationId xmlns:p14="http://schemas.microsoft.com/office/powerpoint/2010/main" val="4608059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2"/>
            <a:ext cx="11375536" cy="609398"/>
          </a:xfrm>
        </p:spPr>
        <p:txBody>
          <a:bodyPr vert="horz" wrap="square" lIns="0" tIns="0" rIns="0" bIns="0" rtlCol="0" anchor="t">
            <a:spAutoFit/>
          </a:bodyPr>
          <a:lstStyle/>
          <a:p>
            <a:r>
              <a:rPr lang="en-US" sz="4400" dirty="0"/>
              <a:t>SQL Server o</a:t>
            </a:r>
            <a:r>
              <a:rPr lang="en-US" sz="4400" dirty="0" smtClean="0"/>
              <a:t>n cloud using </a:t>
            </a:r>
            <a:r>
              <a:rPr lang="en-US" sz="4400" dirty="0" err="1" smtClean="0"/>
              <a:t>on-premise</a:t>
            </a:r>
            <a:r>
              <a:rPr lang="en-US" sz="4400" dirty="0" smtClean="0"/>
              <a:t> resources</a:t>
            </a:r>
            <a:endParaRPr lang="en-US" sz="4400" dirty="0"/>
          </a:p>
        </p:txBody>
      </p:sp>
      <p:sp>
        <p:nvSpPr>
          <p:cNvPr id="28" name="Content Placeholder 2"/>
          <p:cNvSpPr txBox="1">
            <a:spLocks/>
          </p:cNvSpPr>
          <p:nvPr/>
        </p:nvSpPr>
        <p:spPr>
          <a:xfrm>
            <a:off x="655636" y="1135062"/>
            <a:ext cx="10287001" cy="3426699"/>
          </a:xfrm>
          <a:prstGeom prst="rect">
            <a:avLst/>
          </a:prstGeom>
        </p:spPr>
        <p:txBody>
          <a:bodyPr vert="horz" lIns="69935" tIns="34968" rIns="69935" bIns="34968"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349792" defTabSz="932742">
              <a:lnSpc>
                <a:spcPct val="90000"/>
              </a:lnSpc>
              <a:spcBef>
                <a:spcPct val="20000"/>
              </a:spcBef>
              <a:buClr>
                <a:srgbClr val="FFFFFF"/>
              </a:buClr>
              <a:buSzPct val="100000"/>
              <a:buFont typeface="Arial" panose="020B0604020202020204" pitchFamily="34" charset="0"/>
              <a:buChar char="•"/>
            </a:pPr>
            <a:r>
              <a:rPr lang="en-US" sz="2800" dirty="0" smtClean="0">
                <a:gradFill>
                  <a:gsLst>
                    <a:gs pos="2920">
                      <a:srgbClr val="00BCF2"/>
                    </a:gs>
                    <a:gs pos="39000">
                      <a:srgbClr val="00BCF2"/>
                    </a:gs>
                  </a:gsLst>
                  <a:lin ang="5400000" scaled="0"/>
                </a:gradFill>
                <a:latin typeface="Segoe UI Light"/>
              </a:rPr>
              <a:t>Provisioning an Azure VM with SQL Server</a:t>
            </a:r>
            <a:endParaRPr lang="en-US" sz="2800" dirty="0">
              <a:gradFill>
                <a:gsLst>
                  <a:gs pos="2920">
                    <a:srgbClr val="00BCF2"/>
                  </a:gs>
                  <a:gs pos="39000">
                    <a:srgbClr val="00BCF2"/>
                  </a:gs>
                </a:gsLst>
                <a:lin ang="5400000" scaled="0"/>
              </a:gradFill>
              <a:latin typeface="Segoe UI Light"/>
            </a:endParaRPr>
          </a:p>
          <a:p>
            <a:pPr marL="685800" lvl="1" indent="-228600" defTabSz="914400">
              <a:lnSpc>
                <a:spcPct val="90000"/>
              </a:lnSpc>
              <a:spcBef>
                <a:spcPts val="500"/>
              </a:spcBef>
              <a:spcAft>
                <a:spcPts val="0"/>
              </a:spcAft>
              <a:buFont typeface="Arial" panose="020B0604020202020204" pitchFamily="34" charset="0"/>
              <a:buChar char="•"/>
            </a:pPr>
            <a:r>
              <a:rPr lang="en-US" sz="2200" dirty="0" smtClean="0">
                <a:solidFill>
                  <a:srgbClr val="FFFFFF"/>
                </a:solidFill>
                <a:latin typeface="Segoe UI"/>
              </a:rPr>
              <a:t>Microsoft Gallery</a:t>
            </a:r>
          </a:p>
          <a:p>
            <a:pPr marL="938213" lvl="2" indent="-228600" defTabSz="914400">
              <a:lnSpc>
                <a:spcPct val="90000"/>
              </a:lnSpc>
              <a:spcBef>
                <a:spcPts val="500"/>
              </a:spcBef>
              <a:buFont typeface="Arial" panose="020B0604020202020204" pitchFamily="34" charset="0"/>
              <a:buChar char="•"/>
            </a:pPr>
            <a:r>
              <a:rPr lang="en-US" dirty="0" smtClean="0">
                <a:solidFill>
                  <a:srgbClr val="FFFFFF"/>
                </a:solidFill>
                <a:latin typeface="Segoe UI"/>
              </a:rPr>
              <a:t>SQL </a:t>
            </a:r>
            <a:r>
              <a:rPr lang="en-US" dirty="0">
                <a:solidFill>
                  <a:srgbClr val="FFFFFF"/>
                </a:solidFill>
                <a:latin typeface="Segoe UI"/>
              </a:rPr>
              <a:t>2014 </a:t>
            </a:r>
            <a:r>
              <a:rPr lang="en-US" dirty="0" smtClean="0">
                <a:solidFill>
                  <a:srgbClr val="FFFFFF"/>
                </a:solidFill>
                <a:latin typeface="Segoe UI"/>
              </a:rPr>
              <a:t>(</a:t>
            </a:r>
            <a:r>
              <a:rPr lang="en-US" dirty="0">
                <a:solidFill>
                  <a:srgbClr val="FFFFFF"/>
                </a:solidFill>
                <a:latin typeface="Segoe UI"/>
              </a:rPr>
              <a:t>Enterprise </a:t>
            </a:r>
            <a:r>
              <a:rPr lang="en-US" dirty="0" smtClean="0">
                <a:solidFill>
                  <a:srgbClr val="FFFFFF"/>
                </a:solidFill>
                <a:latin typeface="Segoe UI"/>
              </a:rPr>
              <a:t>, Standard, Web, OLTP Optimized, DW Optimized)</a:t>
            </a:r>
          </a:p>
          <a:p>
            <a:pPr marL="938213" lvl="2" indent="-228600" defTabSz="914400">
              <a:lnSpc>
                <a:spcPct val="90000"/>
              </a:lnSpc>
              <a:spcBef>
                <a:spcPts val="500"/>
              </a:spcBef>
              <a:buFont typeface="Arial" panose="020B0604020202020204" pitchFamily="34" charset="0"/>
              <a:buChar char="•"/>
            </a:pPr>
            <a:r>
              <a:rPr lang="en-US" dirty="0" smtClean="0">
                <a:solidFill>
                  <a:srgbClr val="FFFFFF"/>
                </a:solidFill>
                <a:latin typeface="Segoe UI"/>
              </a:rPr>
              <a:t>SQL 2012</a:t>
            </a:r>
            <a:r>
              <a:rPr lang="en-US" dirty="0">
                <a:solidFill>
                  <a:srgbClr val="FFFFFF"/>
                </a:solidFill>
              </a:rPr>
              <a:t> (Enterprise , Standard, Web, OLTP Optimized, DW Optimized)</a:t>
            </a:r>
            <a:endParaRPr lang="en-US" dirty="0" smtClean="0">
              <a:solidFill>
                <a:srgbClr val="FFFFFF"/>
              </a:solidFill>
              <a:latin typeface="Segoe UI"/>
            </a:endParaRPr>
          </a:p>
          <a:p>
            <a:pPr marL="938213" lvl="2" indent="-228600" defTabSz="914400">
              <a:lnSpc>
                <a:spcPct val="90000"/>
              </a:lnSpc>
              <a:spcBef>
                <a:spcPts val="500"/>
              </a:spcBef>
              <a:buFont typeface="Arial" panose="020B0604020202020204" pitchFamily="34" charset="0"/>
              <a:buChar char="•"/>
            </a:pPr>
            <a:r>
              <a:rPr lang="en-US" dirty="0" smtClean="0">
                <a:solidFill>
                  <a:srgbClr val="FFFFFF"/>
                </a:solidFill>
                <a:latin typeface="Segoe UI"/>
              </a:rPr>
              <a:t>SQL </a:t>
            </a:r>
            <a:r>
              <a:rPr lang="en-US" dirty="0">
                <a:solidFill>
                  <a:srgbClr val="FFFFFF"/>
                </a:solidFill>
                <a:latin typeface="Segoe UI"/>
              </a:rPr>
              <a:t>2008 R2 (</a:t>
            </a:r>
            <a:r>
              <a:rPr lang="en-US" dirty="0" smtClean="0">
                <a:solidFill>
                  <a:srgbClr val="FFFFFF"/>
                </a:solidFill>
                <a:latin typeface="Segoe UI"/>
              </a:rPr>
              <a:t>Enterprise, Standard, Web</a:t>
            </a:r>
            <a:r>
              <a:rPr lang="en-US" dirty="0">
                <a:solidFill>
                  <a:srgbClr val="FFFFFF"/>
                </a:solidFill>
                <a:latin typeface="Segoe UI"/>
              </a:rPr>
              <a:t>)</a:t>
            </a:r>
          </a:p>
          <a:p>
            <a:pPr marL="685800" lvl="1" indent="-228600" defTabSz="914400">
              <a:lnSpc>
                <a:spcPct val="90000"/>
              </a:lnSpc>
              <a:spcBef>
                <a:spcPts val="500"/>
              </a:spcBef>
              <a:spcAft>
                <a:spcPts val="0"/>
              </a:spcAft>
              <a:buFont typeface="Arial" panose="020B0604020202020204" pitchFamily="34" charset="0"/>
              <a:buChar char="•"/>
            </a:pPr>
            <a:r>
              <a:rPr lang="en-US" sz="2200" dirty="0" smtClean="0">
                <a:solidFill>
                  <a:srgbClr val="FFFFFF"/>
                </a:solidFill>
                <a:latin typeface="Segoe UI"/>
              </a:rPr>
              <a:t>Your own Images</a:t>
            </a:r>
          </a:p>
          <a:p>
            <a:pPr marL="685800" lvl="1" indent="-228600" defTabSz="914400">
              <a:lnSpc>
                <a:spcPct val="90000"/>
              </a:lnSpc>
              <a:spcBef>
                <a:spcPts val="500"/>
              </a:spcBef>
              <a:spcAft>
                <a:spcPts val="0"/>
              </a:spcAft>
              <a:buFont typeface="Arial" panose="020B0604020202020204" pitchFamily="34" charset="0"/>
              <a:buChar char="•"/>
            </a:pPr>
            <a:endParaRPr lang="en-US" sz="2200" dirty="0">
              <a:solidFill>
                <a:srgbClr val="FFFFFF"/>
              </a:solidFill>
              <a:latin typeface="Segoe UI"/>
            </a:endParaRPr>
          </a:p>
          <a:p>
            <a:pPr marL="0" lvl="1" indent="-349792" defTabSz="932742">
              <a:lnSpc>
                <a:spcPct val="90000"/>
              </a:lnSpc>
              <a:spcBef>
                <a:spcPct val="20000"/>
              </a:spcBef>
              <a:buClr>
                <a:srgbClr val="FFFFFF"/>
              </a:buClr>
              <a:buSzPct val="100000"/>
              <a:buFont typeface="Arial" panose="020B0604020202020204" pitchFamily="34" charset="0"/>
              <a:buChar char="•"/>
            </a:pPr>
            <a:r>
              <a:rPr lang="en-US" sz="2800" dirty="0" smtClean="0">
                <a:gradFill>
                  <a:gsLst>
                    <a:gs pos="2920">
                      <a:srgbClr val="00BCF2"/>
                    </a:gs>
                    <a:gs pos="39000">
                      <a:srgbClr val="00BCF2"/>
                    </a:gs>
                  </a:gsLst>
                  <a:lin ang="5400000" scaled="0"/>
                </a:gradFill>
                <a:latin typeface="Segoe UI Light"/>
              </a:rPr>
              <a:t>Migrating on-</a:t>
            </a:r>
            <a:r>
              <a:rPr lang="en-US" sz="2800" dirty="0" err="1" smtClean="0">
                <a:gradFill>
                  <a:gsLst>
                    <a:gs pos="2920">
                      <a:srgbClr val="00BCF2"/>
                    </a:gs>
                    <a:gs pos="39000">
                      <a:srgbClr val="00BCF2"/>
                    </a:gs>
                  </a:gsLst>
                  <a:lin ang="5400000" scaled="0"/>
                </a:gradFill>
                <a:latin typeface="Segoe UI Light"/>
              </a:rPr>
              <a:t>prem</a:t>
            </a:r>
            <a:r>
              <a:rPr lang="en-US" sz="2800" dirty="0" smtClean="0">
                <a:gradFill>
                  <a:gsLst>
                    <a:gs pos="2920">
                      <a:srgbClr val="00BCF2"/>
                    </a:gs>
                    <a:gs pos="39000">
                      <a:srgbClr val="00BCF2"/>
                    </a:gs>
                  </a:gsLst>
                  <a:lin ang="5400000" scaled="0"/>
                </a:gradFill>
                <a:latin typeface="Segoe UI Light"/>
              </a:rPr>
              <a:t> DBs to Azure</a:t>
            </a:r>
          </a:p>
          <a:p>
            <a:pPr marL="685800" lvl="1" indent="-228600" defTabSz="914400">
              <a:lnSpc>
                <a:spcPct val="90000"/>
              </a:lnSpc>
              <a:spcBef>
                <a:spcPts val="500"/>
              </a:spcBef>
              <a:spcAft>
                <a:spcPts val="0"/>
              </a:spcAft>
              <a:buClr>
                <a:srgbClr val="FFFFFF"/>
              </a:buClr>
              <a:buSzPct val="100000"/>
              <a:buFont typeface="Arial" panose="020B0604020202020204" pitchFamily="34" charset="0"/>
              <a:buChar char="•"/>
            </a:pPr>
            <a:r>
              <a:rPr lang="en-US" sz="2200" dirty="0" smtClean="0">
                <a:solidFill>
                  <a:srgbClr val="FFFFFF"/>
                </a:solidFill>
                <a:latin typeface="Segoe UI"/>
              </a:rPr>
              <a:t>SQL Server Deployment </a:t>
            </a:r>
            <a:r>
              <a:rPr lang="en-US" sz="2200" dirty="0">
                <a:solidFill>
                  <a:srgbClr val="FFFFFF"/>
                </a:solidFill>
                <a:latin typeface="Segoe UI"/>
              </a:rPr>
              <a:t>Wizard</a:t>
            </a:r>
          </a:p>
          <a:p>
            <a:pPr marL="685800" lvl="1" indent="-228600" defTabSz="914400">
              <a:lnSpc>
                <a:spcPct val="90000"/>
              </a:lnSpc>
              <a:spcBef>
                <a:spcPts val="500"/>
              </a:spcBef>
              <a:spcAft>
                <a:spcPts val="0"/>
              </a:spcAft>
              <a:buFont typeface="Arial" panose="020B0604020202020204" pitchFamily="34" charset="0"/>
              <a:buChar char="•"/>
            </a:pPr>
            <a:endParaRPr lang="en-US" sz="2200" dirty="0">
              <a:solidFill>
                <a:srgbClr val="FFFFFF"/>
              </a:solidFill>
              <a:latin typeface="Segoe UI"/>
            </a:endParaRPr>
          </a:p>
          <a:p>
            <a:pPr marL="0" lvl="1" indent="-349792" defTabSz="932742">
              <a:lnSpc>
                <a:spcPct val="90000"/>
              </a:lnSpc>
              <a:spcBef>
                <a:spcPct val="20000"/>
              </a:spcBef>
              <a:buClr>
                <a:srgbClr val="FFFFFF"/>
              </a:buClr>
              <a:buSzPct val="100000"/>
              <a:buFont typeface="Arial" panose="020B0604020202020204" pitchFamily="34" charset="0"/>
              <a:buChar char="•"/>
            </a:pPr>
            <a:r>
              <a:rPr lang="en-US" sz="2800" dirty="0" err="1" smtClean="0">
                <a:gradFill>
                  <a:gsLst>
                    <a:gs pos="2920">
                      <a:srgbClr val="00BCF2"/>
                    </a:gs>
                    <a:gs pos="39000">
                      <a:srgbClr val="00BCF2"/>
                    </a:gs>
                  </a:gsLst>
                  <a:lin ang="5400000" scaled="0"/>
                </a:gradFill>
                <a:latin typeface="Segoe UI Light"/>
              </a:rPr>
              <a:t>Accesing</a:t>
            </a:r>
            <a:r>
              <a:rPr lang="en-US" sz="2800" dirty="0" smtClean="0">
                <a:gradFill>
                  <a:gsLst>
                    <a:gs pos="2920">
                      <a:srgbClr val="00BCF2"/>
                    </a:gs>
                    <a:gs pos="39000">
                      <a:srgbClr val="00BCF2"/>
                    </a:gs>
                  </a:gsLst>
                  <a:lin ang="5400000" scaled="0"/>
                </a:gradFill>
                <a:latin typeface="Segoe UI Light"/>
              </a:rPr>
              <a:t> </a:t>
            </a:r>
            <a:r>
              <a:rPr lang="en-US" sz="2800" dirty="0" err="1" smtClean="0">
                <a:gradFill>
                  <a:gsLst>
                    <a:gs pos="2920">
                      <a:srgbClr val="00BCF2"/>
                    </a:gs>
                    <a:gs pos="39000">
                      <a:srgbClr val="00BCF2"/>
                    </a:gs>
                  </a:gsLst>
                  <a:lin ang="5400000" scaled="0"/>
                </a:gradFill>
                <a:latin typeface="Segoe UI Light"/>
              </a:rPr>
              <a:t>on-premise</a:t>
            </a:r>
            <a:r>
              <a:rPr lang="en-US" sz="2800" dirty="0" smtClean="0">
                <a:gradFill>
                  <a:gsLst>
                    <a:gs pos="2920">
                      <a:srgbClr val="00BCF2"/>
                    </a:gs>
                    <a:gs pos="39000">
                      <a:srgbClr val="00BCF2"/>
                    </a:gs>
                  </a:gsLst>
                  <a:lin ang="5400000" scaled="0"/>
                </a:gradFill>
                <a:latin typeface="Segoe UI Light"/>
              </a:rPr>
              <a:t> resources </a:t>
            </a:r>
            <a:r>
              <a:rPr lang="en-US" sz="2000" dirty="0" smtClean="0">
                <a:gradFill>
                  <a:gsLst>
                    <a:gs pos="2920">
                      <a:srgbClr val="00BCF2"/>
                    </a:gs>
                    <a:gs pos="39000">
                      <a:srgbClr val="00BCF2"/>
                    </a:gs>
                  </a:gsLst>
                  <a:lin ang="5400000" scaled="0"/>
                </a:gradFill>
                <a:latin typeface="Segoe UI Light"/>
              </a:rPr>
              <a:t>(requires site-to-site VPN tunnel)</a:t>
            </a:r>
            <a:endParaRPr lang="en-US" sz="2000" dirty="0">
              <a:gradFill>
                <a:gsLst>
                  <a:gs pos="2920">
                    <a:srgbClr val="00BCF2"/>
                  </a:gs>
                  <a:gs pos="39000">
                    <a:srgbClr val="00BCF2"/>
                  </a:gs>
                </a:gsLst>
                <a:lin ang="5400000" scaled="0"/>
              </a:gradFill>
              <a:latin typeface="Segoe UI Light"/>
            </a:endParaRPr>
          </a:p>
          <a:p>
            <a:pPr marL="685800" lvl="1" indent="-228600" defTabSz="914400">
              <a:lnSpc>
                <a:spcPct val="90000"/>
              </a:lnSpc>
              <a:spcBef>
                <a:spcPts val="500"/>
              </a:spcBef>
              <a:spcAft>
                <a:spcPts val="0"/>
              </a:spcAft>
              <a:buClr>
                <a:srgbClr val="FFFFFF"/>
              </a:buClr>
              <a:buFont typeface="Arial" panose="020B0604020202020204" pitchFamily="34" charset="0"/>
              <a:buChar char="•"/>
            </a:pPr>
            <a:r>
              <a:rPr lang="en-US" sz="2200" dirty="0" smtClean="0">
                <a:solidFill>
                  <a:srgbClr val="FFFFFF"/>
                </a:solidFill>
                <a:latin typeface="Segoe UI"/>
              </a:rPr>
              <a:t>Active Directory</a:t>
            </a:r>
          </a:p>
          <a:p>
            <a:pPr marL="938213" lvl="2" indent="-228600" defTabSz="914400">
              <a:lnSpc>
                <a:spcPct val="90000"/>
              </a:lnSpc>
              <a:spcBef>
                <a:spcPts val="500"/>
              </a:spcBef>
              <a:buClr>
                <a:srgbClr val="FFFFFF"/>
              </a:buClr>
              <a:buFont typeface="Arial" panose="020B0604020202020204" pitchFamily="34" charset="0"/>
              <a:buChar char="•"/>
            </a:pPr>
            <a:r>
              <a:rPr lang="en-US" dirty="0" smtClean="0">
                <a:solidFill>
                  <a:srgbClr val="FFFFFF"/>
                </a:solidFill>
                <a:latin typeface="Segoe UI"/>
              </a:rPr>
              <a:t>Join VM to </a:t>
            </a:r>
            <a:r>
              <a:rPr lang="en-US" dirty="0" err="1" smtClean="0">
                <a:solidFill>
                  <a:srgbClr val="FFFFFF"/>
                </a:solidFill>
                <a:latin typeface="Segoe UI"/>
              </a:rPr>
              <a:t>on-premise</a:t>
            </a:r>
            <a:r>
              <a:rPr lang="en-US" dirty="0" smtClean="0">
                <a:solidFill>
                  <a:srgbClr val="FFFFFF"/>
                </a:solidFill>
                <a:latin typeface="Segoe UI"/>
              </a:rPr>
              <a:t> Windows Domain to use Windows logins and policies </a:t>
            </a:r>
          </a:p>
          <a:p>
            <a:pPr marL="685800" lvl="1" indent="-228600" defTabSz="914400">
              <a:lnSpc>
                <a:spcPct val="90000"/>
              </a:lnSpc>
              <a:spcBef>
                <a:spcPts val="500"/>
              </a:spcBef>
              <a:buClr>
                <a:srgbClr val="FFFFFF"/>
              </a:buClr>
              <a:buFont typeface="Arial" panose="020B0604020202020204" pitchFamily="34" charset="0"/>
              <a:buChar char="•"/>
            </a:pPr>
            <a:r>
              <a:rPr lang="en-US" sz="2200" dirty="0" smtClean="0">
                <a:solidFill>
                  <a:srgbClr val="FFFFFF"/>
                </a:solidFill>
                <a:latin typeface="Segoe UI"/>
              </a:rPr>
              <a:t>Other SQL Server(s)</a:t>
            </a:r>
          </a:p>
          <a:p>
            <a:pPr marL="938213" lvl="2" indent="-228600" defTabSz="914400">
              <a:lnSpc>
                <a:spcPct val="90000"/>
              </a:lnSpc>
              <a:spcBef>
                <a:spcPts val="500"/>
              </a:spcBef>
              <a:buClr>
                <a:srgbClr val="FFFFFF"/>
              </a:buClr>
              <a:buFont typeface="Arial" panose="020B0604020202020204" pitchFamily="34" charset="0"/>
              <a:buChar char="•"/>
            </a:pPr>
            <a:r>
              <a:rPr lang="en-US" dirty="0" smtClean="0">
                <a:solidFill>
                  <a:srgbClr val="FFFFFF"/>
                </a:solidFill>
                <a:latin typeface="Segoe UI"/>
              </a:rPr>
              <a:t>Configure Linked Servers</a:t>
            </a:r>
            <a:endParaRPr lang="en-US" dirty="0">
              <a:solidFill>
                <a:srgbClr val="FFFFFF"/>
              </a:solidFill>
              <a:latin typeface="Segoe UI"/>
            </a:endParaRPr>
          </a:p>
        </p:txBody>
      </p:sp>
      <p:pic>
        <p:nvPicPr>
          <p:cNvPr id="46" name="Picture 32" descr="speed"/>
          <p:cNvPicPr>
            <a:picLocks noChangeAspect="1" noChangeArrowheads="1"/>
          </p:cNvPicPr>
          <p:nvPr/>
        </p:nvPicPr>
        <p:blipFill>
          <a:blip r:embed="rId3"/>
          <a:srcRect/>
          <a:stretch>
            <a:fillRect/>
          </a:stretch>
        </p:blipFill>
        <p:spPr bwMode="auto">
          <a:xfrm>
            <a:off x="10843181" y="2756833"/>
            <a:ext cx="1241473" cy="946444"/>
          </a:xfrm>
          <a:prstGeom prst="rect">
            <a:avLst/>
          </a:prstGeom>
          <a:solidFill>
            <a:srgbClr val="0072C6">
              <a:lumMod val="60000"/>
              <a:lumOff val="40000"/>
            </a:srgbClr>
          </a:solidFill>
          <a:ln w="9525">
            <a:noFill/>
            <a:miter lim="800000"/>
            <a:headEnd/>
            <a:tailEnd/>
          </a:ln>
        </p:spPr>
      </p:pic>
      <p:grpSp>
        <p:nvGrpSpPr>
          <p:cNvPr id="47" name="Group 46"/>
          <p:cNvGrpSpPr/>
          <p:nvPr/>
        </p:nvGrpSpPr>
        <p:grpSpPr>
          <a:xfrm>
            <a:off x="10824491" y="4046280"/>
            <a:ext cx="1241473" cy="928572"/>
            <a:chOff x="4869089" y="4782537"/>
            <a:chExt cx="1591220" cy="910447"/>
          </a:xfrm>
          <a:solidFill>
            <a:srgbClr val="0072C6">
              <a:lumMod val="60000"/>
              <a:lumOff val="40000"/>
            </a:srgbClr>
          </a:solidFill>
        </p:grpSpPr>
        <p:sp>
          <p:nvSpPr>
            <p:cNvPr id="48" name="Rectangle 47"/>
            <p:cNvSpPr/>
            <p:nvPr/>
          </p:nvSpPr>
          <p:spPr>
            <a:xfrm>
              <a:off x="4869089" y="4782537"/>
              <a:ext cx="1591220" cy="910447"/>
            </a:xfrm>
            <a:prstGeom prst="rect">
              <a:avLst/>
            </a:prstGeom>
            <a:grpFill/>
            <a:ln w="25400" cap="flat" cmpd="sng" algn="ctr">
              <a:noFill/>
              <a:prstDash val="solid"/>
            </a:ln>
            <a:effectLst/>
          </p:spPr>
          <p:txBody>
            <a:bodyPr rtlCol="0" anchor="ctr"/>
            <a:lstStyle/>
            <a:p>
              <a:pPr algn="ctr" defTabSz="932688">
                <a:defRPr/>
              </a:pPr>
              <a:endParaRPr lang="en-US" sz="1873" kern="0" smtClean="0">
                <a:solidFill>
                  <a:srgbClr val="FFFFFF"/>
                </a:solidFill>
              </a:endParaRPr>
            </a:p>
          </p:txBody>
        </p:sp>
        <p:sp>
          <p:nvSpPr>
            <p:cNvPr id="49" name="Left-Right Arrow 48"/>
            <p:cNvSpPr/>
            <p:nvPr/>
          </p:nvSpPr>
          <p:spPr>
            <a:xfrm>
              <a:off x="5052166" y="4923396"/>
              <a:ext cx="1225066" cy="571242"/>
            </a:xfrm>
            <a:prstGeom prst="leftRightArrow">
              <a:avLst/>
            </a:prstGeom>
            <a:solidFill>
              <a:srgbClr val="FFFFFF"/>
            </a:solidFill>
            <a:ln w="25400" cap="flat" cmpd="sng" algn="ctr">
              <a:noFill/>
              <a:prstDash val="solid"/>
            </a:ln>
            <a:effectLst/>
          </p:spPr>
          <p:txBody>
            <a:bodyPr lIns="79232" tIns="39614" rIns="79232" bIns="39614" rtlCol="0" anchor="ctr"/>
            <a:lstStyle/>
            <a:p>
              <a:pPr algn="ctr" defTabSz="792256">
                <a:defRPr/>
              </a:pPr>
              <a:endParaRPr lang="en-US" sz="1873" kern="0">
                <a:solidFill>
                  <a:sysClr val="window" lastClr="FFFFFF"/>
                </a:solidFill>
              </a:endParaRPr>
            </a:p>
          </p:txBody>
        </p:sp>
      </p:grpSp>
      <p:pic>
        <p:nvPicPr>
          <p:cNvPr id="50" name="Picture 30" descr="server"/>
          <p:cNvPicPr>
            <a:picLocks noChangeAspect="1" noChangeArrowheads="1"/>
          </p:cNvPicPr>
          <p:nvPr/>
        </p:nvPicPr>
        <p:blipFill>
          <a:blip r:embed="rId4"/>
          <a:srcRect/>
          <a:stretch>
            <a:fillRect/>
          </a:stretch>
        </p:blipFill>
        <p:spPr bwMode="auto">
          <a:xfrm>
            <a:off x="10871171" y="5262045"/>
            <a:ext cx="1214466" cy="928201"/>
          </a:xfrm>
          <a:prstGeom prst="rect">
            <a:avLst/>
          </a:prstGeom>
          <a:solidFill>
            <a:srgbClr val="0072C6">
              <a:lumMod val="60000"/>
              <a:lumOff val="40000"/>
            </a:srgbClr>
          </a:solidFill>
          <a:ln w="9525">
            <a:noFill/>
            <a:miter lim="800000"/>
            <a:headEnd/>
            <a:tailEnd/>
          </a:ln>
        </p:spPr>
      </p:pic>
      <p:grpSp>
        <p:nvGrpSpPr>
          <p:cNvPr id="51" name="Group 50"/>
          <p:cNvGrpSpPr/>
          <p:nvPr/>
        </p:nvGrpSpPr>
        <p:grpSpPr>
          <a:xfrm>
            <a:off x="10824491" y="1439193"/>
            <a:ext cx="1238840" cy="946444"/>
            <a:chOff x="7721435" y="1405370"/>
            <a:chExt cx="1214659" cy="927971"/>
          </a:xfrm>
          <a:solidFill>
            <a:srgbClr val="0072C6">
              <a:lumMod val="60000"/>
              <a:lumOff val="40000"/>
            </a:srgbClr>
          </a:solidFill>
        </p:grpSpPr>
        <p:sp>
          <p:nvSpPr>
            <p:cNvPr id="52" name="Rectangle 51"/>
            <p:cNvSpPr/>
            <p:nvPr/>
          </p:nvSpPr>
          <p:spPr bwMode="auto">
            <a:xfrm>
              <a:off x="7721435" y="1405370"/>
              <a:ext cx="1214659" cy="927971"/>
            </a:xfrm>
            <a:prstGeom prst="rect">
              <a:avLst/>
            </a:prstGeom>
            <a:grpFill/>
            <a:ln w="9525" cap="flat" cmpd="sng" algn="ctr">
              <a:noFill/>
              <a:prstDash val="solid"/>
              <a:headEnd type="none" w="med" len="med"/>
              <a:tailEnd type="none" w="med" len="med"/>
            </a:ln>
            <a:effectLst/>
          </p:spPr>
          <p:txBody>
            <a:bodyPr vert="horz" wrap="square" lIns="79226" tIns="39613" rIns="79226" bIns="39613" numCol="1" rtlCol="0" anchor="ctr" anchorCtr="0" compatLnSpc="1">
              <a:prstTxWarp prst="textNoShape">
                <a:avLst/>
              </a:prstTxWarp>
            </a:bodyPr>
            <a:lstStyle/>
            <a:p>
              <a:pPr algn="ctr" defTabSz="791995">
                <a:defRPr/>
              </a:pPr>
              <a:endParaRPr lang="en-US" sz="1873" kern="0" dirty="0">
                <a:gradFill>
                  <a:gsLst>
                    <a:gs pos="0">
                      <a:srgbClr val="FFFFFF"/>
                    </a:gs>
                    <a:gs pos="100000">
                      <a:srgbClr val="FFFFFF"/>
                    </a:gs>
                  </a:gsLst>
                  <a:lin ang="5400000" scaled="0"/>
                </a:gradFill>
              </a:endParaRPr>
            </a:p>
          </p:txBody>
        </p:sp>
        <p:pic>
          <p:nvPicPr>
            <p:cNvPr id="53" name="Picture 52"/>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773742" y="1540446"/>
              <a:ext cx="1125705" cy="622022"/>
            </a:xfrm>
            <a:prstGeom prst="rect">
              <a:avLst/>
            </a:prstGeom>
            <a:grpFill/>
            <a:ln>
              <a:noFill/>
            </a:ln>
          </p:spPr>
        </p:pic>
      </p:grpSp>
    </p:spTree>
    <p:extLst>
      <p:ext uri="{BB962C8B-B14F-4D97-AF65-F5344CB8AC3E}">
        <p14:creationId xmlns:p14="http://schemas.microsoft.com/office/powerpoint/2010/main" val="155477911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637" y="3116262"/>
            <a:ext cx="11049000" cy="2751698"/>
          </a:xfrm>
        </p:spPr>
        <p:txBody>
          <a:bodyPr/>
          <a:lstStyle/>
          <a:p>
            <a:r>
              <a:rPr lang="en-US" dirty="0" smtClean="0"/>
              <a:t>Demo</a:t>
            </a:r>
            <a:br>
              <a:rPr lang="en-US" dirty="0" smtClean="0"/>
            </a:br>
            <a:r>
              <a:rPr lang="en-US" sz="3600" dirty="0" smtClean="0"/>
              <a:t>Provisioning a SQL VM with VPN tunnel access</a:t>
            </a:r>
            <a:endParaRPr lang="en-US" sz="3600" dirty="0"/>
          </a:p>
        </p:txBody>
      </p:sp>
    </p:spTree>
    <p:extLst>
      <p:ext uri="{BB962C8B-B14F-4D97-AF65-F5344CB8AC3E}">
        <p14:creationId xmlns:p14="http://schemas.microsoft.com/office/powerpoint/2010/main" val="354810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p:cNvSpPr txBox="1">
            <a:spLocks/>
          </p:cNvSpPr>
          <p:nvPr/>
        </p:nvSpPr>
        <p:spPr>
          <a:xfrm>
            <a:off x="122237" y="257968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7200">
                <a:gradFill>
                  <a:gsLst>
                    <a:gs pos="1250">
                      <a:srgbClr val="FFFFFF"/>
                    </a:gs>
                    <a:gs pos="100000">
                      <a:srgbClr val="FFFFFF"/>
                    </a:gs>
                  </a:gsLst>
                  <a:lin ang="5400000" scaled="0"/>
                </a:gradFill>
              </a:rPr>
              <a:t>Questions?</a:t>
            </a:r>
          </a:p>
          <a:p>
            <a:pPr algn="ctr"/>
            <a:endParaRPr sz="720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551372929"/>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Resources</a:t>
            </a:r>
            <a:endParaRPr lang="en-US" sz="4800" dirty="0"/>
          </a:p>
        </p:txBody>
      </p:sp>
      <p:sp>
        <p:nvSpPr>
          <p:cNvPr id="57" name="TextBox 56"/>
          <p:cNvSpPr txBox="1"/>
          <p:nvPr/>
        </p:nvSpPr>
        <p:spPr>
          <a:xfrm>
            <a:off x="529664" y="1652128"/>
            <a:ext cx="11713313" cy="2759534"/>
          </a:xfrm>
          <a:prstGeom prst="rect">
            <a:avLst/>
          </a:prstGeom>
          <a:noFill/>
        </p:spPr>
        <p:txBody>
          <a:bodyPr wrap="square" lIns="93278" tIns="46639" rIns="93278" bIns="46639" rtlCol="0">
            <a:spAutoFit/>
          </a:bodyPr>
          <a:lstStyle/>
          <a:p>
            <a:pPr marL="0" lvl="1">
              <a:lnSpc>
                <a:spcPct val="90000"/>
              </a:lnSpc>
              <a:spcBef>
                <a:spcPct val="20000"/>
              </a:spcBef>
              <a:buClr>
                <a:srgbClr val="FFFFFF"/>
              </a:buClr>
              <a:buSzPct val="100000"/>
            </a:pPr>
            <a:r>
              <a:rPr lang="en-US" sz="3600" dirty="0" smtClean="0">
                <a:gradFill>
                  <a:gsLst>
                    <a:gs pos="2920">
                      <a:srgbClr val="00BCF2"/>
                    </a:gs>
                    <a:gs pos="39000">
                      <a:srgbClr val="00BCF2"/>
                    </a:gs>
                  </a:gsLst>
                  <a:lin ang="5400000" scaled="0"/>
                </a:gradFill>
                <a:latin typeface="Segoe UI Light"/>
              </a:rPr>
              <a:t>SQL Server Hybrid</a:t>
            </a:r>
          </a:p>
          <a:p>
            <a:pPr marL="0" lvl="1">
              <a:lnSpc>
                <a:spcPct val="90000"/>
              </a:lnSpc>
              <a:spcBef>
                <a:spcPct val="20000"/>
              </a:spcBef>
              <a:buClr>
                <a:srgbClr val="FFFFFF"/>
              </a:buClr>
              <a:buSzPct val="100000"/>
            </a:pPr>
            <a:r>
              <a:rPr lang="en-US" sz="2800" dirty="0">
                <a:solidFill>
                  <a:srgbClr val="FFFFFF"/>
                </a:solidFill>
              </a:rPr>
              <a:t>http://msdn.microsoft.com/en-us/library/dn606154.aspx</a:t>
            </a:r>
            <a:endParaRPr lang="en-US" sz="2800" dirty="0" smtClean="0">
              <a:solidFill>
                <a:srgbClr val="FFFFFF"/>
              </a:solidFill>
            </a:endParaRPr>
          </a:p>
          <a:p>
            <a:pPr marL="0" lvl="1" indent="-349792">
              <a:lnSpc>
                <a:spcPct val="90000"/>
              </a:lnSpc>
              <a:spcBef>
                <a:spcPct val="20000"/>
              </a:spcBef>
              <a:buClr>
                <a:srgbClr val="FFFFFF"/>
              </a:buClr>
              <a:buSzPct val="100000"/>
              <a:buFont typeface="Arial" panose="020B0604020202020204" pitchFamily="34" charset="0"/>
              <a:buChar char="•"/>
            </a:pPr>
            <a:endParaRPr lang="en-US" sz="3600" dirty="0">
              <a:gradFill>
                <a:gsLst>
                  <a:gs pos="2920">
                    <a:srgbClr val="00BCF2"/>
                  </a:gs>
                  <a:gs pos="39000">
                    <a:srgbClr val="00BCF2"/>
                  </a:gs>
                </a:gsLst>
                <a:lin ang="5400000" scaled="0"/>
              </a:gradFill>
              <a:latin typeface="Segoe UI Light"/>
            </a:endParaRPr>
          </a:p>
          <a:p>
            <a:pPr marL="0" lvl="1">
              <a:lnSpc>
                <a:spcPct val="90000"/>
              </a:lnSpc>
              <a:spcBef>
                <a:spcPct val="20000"/>
              </a:spcBef>
              <a:buClr>
                <a:srgbClr val="FFFFFF"/>
              </a:buClr>
              <a:buSzPct val="100000"/>
            </a:pPr>
            <a:r>
              <a:rPr lang="en-US" sz="3600" dirty="0" smtClean="0">
                <a:gradFill>
                  <a:gsLst>
                    <a:gs pos="2920">
                      <a:srgbClr val="00BCF2"/>
                    </a:gs>
                    <a:gs pos="39000">
                      <a:srgbClr val="00BCF2"/>
                    </a:gs>
                  </a:gsLst>
                  <a:lin ang="5400000" scaled="0"/>
                </a:gradFill>
                <a:latin typeface="Segoe UI Light"/>
              </a:rPr>
              <a:t>SQL Server on Azure VM</a:t>
            </a:r>
          </a:p>
          <a:p>
            <a:pPr marL="0" lvl="1">
              <a:lnSpc>
                <a:spcPct val="90000"/>
              </a:lnSpc>
              <a:spcBef>
                <a:spcPct val="20000"/>
              </a:spcBef>
              <a:buClr>
                <a:srgbClr val="FFFFFF"/>
              </a:buClr>
              <a:buSzPct val="100000"/>
            </a:pPr>
            <a:r>
              <a:rPr lang="en-US" sz="2800" dirty="0">
                <a:solidFill>
                  <a:srgbClr val="FFFFFF"/>
                </a:solidFill>
              </a:rPr>
              <a:t>http://msdn.microsoft.com/en-us/library/azure/jj823132.aspx</a:t>
            </a:r>
          </a:p>
        </p:txBody>
      </p:sp>
      <p:sp>
        <p:nvSpPr>
          <p:cNvPr id="3" name="Rectangle 2"/>
          <p:cNvSpPr/>
          <p:nvPr/>
        </p:nvSpPr>
        <p:spPr>
          <a:xfrm>
            <a:off x="3694082" y="5249862"/>
            <a:ext cx="5010732" cy="584775"/>
          </a:xfrm>
          <a:prstGeom prst="rect">
            <a:avLst/>
          </a:prstGeom>
        </p:spPr>
        <p:txBody>
          <a:bodyPr wrap="none">
            <a:spAutoFit/>
          </a:bodyPr>
          <a:lstStyle/>
          <a:p>
            <a:pPr algn="ctr"/>
            <a:r>
              <a:rPr lang="en-US" sz="3200" dirty="0">
                <a:solidFill>
                  <a:srgbClr val="FFFFFF"/>
                </a:solidFill>
              </a:rPr>
              <a:t>luis.vargas@microsoft.com</a:t>
            </a:r>
          </a:p>
        </p:txBody>
      </p:sp>
    </p:spTree>
    <p:extLst>
      <p:ext uri="{BB962C8B-B14F-4D97-AF65-F5344CB8AC3E}">
        <p14:creationId xmlns:p14="http://schemas.microsoft.com/office/powerpoint/2010/main" val="22535557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29660" y="3040062"/>
            <a:ext cx="11375536" cy="1143000"/>
          </a:xfrm>
          <a:prstGeom prst="rect">
            <a:avLst/>
          </a:prstGeom>
        </p:spPr>
        <p:txBody>
          <a:bodyPr lIns="93278" tIns="46639" rIns="93278" bIns="46639"/>
          <a:lstStyle/>
          <a:p>
            <a:pPr marL="0" indent="0">
              <a:buNone/>
            </a:pPr>
            <a:r>
              <a:rPr lang="en-US" sz="2400" dirty="0" smtClean="0"/>
              <a:t>SQL Server</a:t>
            </a:r>
            <a:r>
              <a:rPr lang="en-US" sz="2400" dirty="0">
                <a:solidFill>
                  <a:schemeClr val="tx1"/>
                </a:solidFill>
              </a:rPr>
              <a:t> </a:t>
            </a:r>
            <a:r>
              <a:rPr lang="en-US" sz="2400" dirty="0" smtClean="0">
                <a:solidFill>
                  <a:schemeClr val="tx1"/>
                </a:solidFill>
              </a:rPr>
              <a:t>integrates cloud services from Azure</a:t>
            </a:r>
          </a:p>
          <a:p>
            <a:pPr marL="0" indent="0">
              <a:buNone/>
            </a:pPr>
            <a:r>
              <a:rPr lang="en-US" sz="2400" dirty="0" smtClean="0">
                <a:solidFill>
                  <a:schemeClr val="tx1"/>
                </a:solidFill>
              </a:rPr>
              <a:t>providing </a:t>
            </a:r>
            <a:r>
              <a:rPr lang="en-US" sz="2400" dirty="0" smtClean="0">
                <a:solidFill>
                  <a:srgbClr val="FFFF00"/>
                </a:solidFill>
              </a:rPr>
              <a:t>end-to-end </a:t>
            </a:r>
            <a:r>
              <a:rPr lang="en-US" sz="2400" dirty="0" smtClean="0">
                <a:solidFill>
                  <a:schemeClr val="tx1"/>
                </a:solidFill>
              </a:rPr>
              <a:t>experiences</a:t>
            </a:r>
          </a:p>
          <a:p>
            <a:pPr marL="0" indent="0">
              <a:buNone/>
            </a:pPr>
            <a:r>
              <a:rPr lang="en-US" sz="2400" dirty="0" smtClean="0">
                <a:solidFill>
                  <a:schemeClr val="tx1"/>
                </a:solidFill>
              </a:rPr>
              <a:t>that </a:t>
            </a:r>
            <a:r>
              <a:rPr lang="en-US" sz="2400" dirty="0">
                <a:solidFill>
                  <a:schemeClr val="tx1"/>
                </a:solidFill>
              </a:rPr>
              <a:t>are </a:t>
            </a:r>
            <a:r>
              <a:rPr lang="en-US" sz="2400" dirty="0">
                <a:solidFill>
                  <a:srgbClr val="FFFF00"/>
                </a:solidFill>
              </a:rPr>
              <a:t>optimized </a:t>
            </a:r>
            <a:r>
              <a:rPr lang="en-US" sz="2400" dirty="0">
                <a:solidFill>
                  <a:schemeClr val="tx1"/>
                </a:solidFill>
              </a:rPr>
              <a:t>and use </a:t>
            </a:r>
            <a:r>
              <a:rPr lang="en-US" sz="2400" dirty="0">
                <a:solidFill>
                  <a:srgbClr val="FFFF00"/>
                </a:solidFill>
              </a:rPr>
              <a:t>familiar interfaces</a:t>
            </a:r>
          </a:p>
        </p:txBody>
      </p:sp>
      <p:sp>
        <p:nvSpPr>
          <p:cNvPr id="4" name="Title 3"/>
          <p:cNvSpPr>
            <a:spLocks noGrp="1"/>
          </p:cNvSpPr>
          <p:nvPr>
            <p:ph type="title"/>
          </p:nvPr>
        </p:nvSpPr>
        <p:spPr>
          <a:xfrm>
            <a:off x="517694" y="1897061"/>
            <a:ext cx="11889564" cy="917575"/>
          </a:xfrm>
        </p:spPr>
        <p:txBody>
          <a:bodyPr/>
          <a:lstStyle/>
          <a:p>
            <a:r>
              <a:rPr lang="en-US" dirty="0" smtClean="0"/>
              <a:t>Key Takeaway</a:t>
            </a:r>
            <a:endParaRPr lang="en-US" dirty="0"/>
          </a:p>
        </p:txBody>
      </p:sp>
    </p:spTree>
    <p:extLst>
      <p:ext uri="{BB962C8B-B14F-4D97-AF65-F5344CB8AC3E}">
        <p14:creationId xmlns:p14="http://schemas.microsoft.com/office/powerpoint/2010/main" val="188042907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907134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5"/>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6350"/>
            <a:ext cx="5491447" cy="2734059"/>
            <a:chOff x="5987589" y="3946350"/>
            <a:chExt cx="5491447" cy="2734059"/>
          </a:xfrm>
        </p:grpSpPr>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9106152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42934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29660" y="1457782"/>
            <a:ext cx="11375536" cy="5348918"/>
          </a:xfrm>
          <a:prstGeom prst="rect">
            <a:avLst/>
          </a:prstGeom>
        </p:spPr>
        <p:txBody>
          <a:bodyPr lIns="93278" tIns="46639" rIns="93278" bIns="46639"/>
          <a:lstStyle/>
          <a:p>
            <a:pPr marL="349792" lvl="1" indent="-349792">
              <a:buFont typeface="Arial" panose="020B0604020202020204" pitchFamily="34" charset="0"/>
              <a:buChar char="•"/>
            </a:pPr>
            <a:r>
              <a:rPr lang="en-US" sz="2000" dirty="0" smtClean="0"/>
              <a:t>Environment that combines resources from </a:t>
            </a:r>
            <a:r>
              <a:rPr lang="en-US" sz="2000" dirty="0" err="1" smtClean="0"/>
              <a:t>on-premise</a:t>
            </a:r>
            <a:r>
              <a:rPr lang="en-US" sz="2000" dirty="0" smtClean="0"/>
              <a:t> and cloud</a:t>
            </a:r>
          </a:p>
          <a:p>
            <a:pPr marL="565692" lvl="2" indent="-349792">
              <a:buFont typeface="Arial" panose="020B0604020202020204" pitchFamily="34" charset="0"/>
              <a:buChar char="•"/>
            </a:pPr>
            <a:r>
              <a:rPr lang="en-US" sz="2000" dirty="0" smtClean="0"/>
              <a:t>Physical Machines</a:t>
            </a:r>
          </a:p>
          <a:p>
            <a:pPr marL="565692" lvl="2" indent="-349792">
              <a:buFont typeface="Arial" panose="020B0604020202020204" pitchFamily="34" charset="0"/>
              <a:buChar char="•"/>
            </a:pPr>
            <a:r>
              <a:rPr lang="en-US" sz="2000" dirty="0" smtClean="0"/>
              <a:t>VMs</a:t>
            </a:r>
          </a:p>
          <a:p>
            <a:pPr marL="565692" lvl="2" indent="-349792">
              <a:buFont typeface="Arial" panose="020B0604020202020204" pitchFamily="34" charset="0"/>
              <a:buChar char="•"/>
            </a:pPr>
            <a:r>
              <a:rPr lang="en-US" sz="2000" dirty="0" smtClean="0"/>
              <a:t>Storage</a:t>
            </a:r>
          </a:p>
          <a:p>
            <a:pPr marL="565692" lvl="2" indent="-349792">
              <a:buFont typeface="Arial" panose="020B0604020202020204" pitchFamily="34" charset="0"/>
              <a:buChar char="•"/>
            </a:pPr>
            <a:r>
              <a:rPr lang="en-US" sz="2000" dirty="0" smtClean="0"/>
              <a:t>Domain Controllers</a:t>
            </a:r>
          </a:p>
          <a:p>
            <a:pPr marL="565692" lvl="2" indent="-349792">
              <a:buFont typeface="Arial" panose="020B0604020202020204" pitchFamily="34" charset="0"/>
              <a:buChar char="•"/>
            </a:pPr>
            <a:r>
              <a:rPr lang="en-US" sz="2000" dirty="0" smtClean="0"/>
              <a:t>Databases</a:t>
            </a:r>
            <a:endParaRPr lang="en-US" sz="1600" dirty="0"/>
          </a:p>
          <a:p>
            <a:pPr marL="349792" lvl="1" indent="-349792">
              <a:buFont typeface="Arial" panose="020B0604020202020204" pitchFamily="34" charset="0"/>
              <a:buChar char="•"/>
            </a:pPr>
            <a:endParaRPr lang="en-US" dirty="0"/>
          </a:p>
          <a:p>
            <a:pPr marL="349792" lvl="1" indent="-349792">
              <a:buFont typeface="Arial" panose="020B0604020202020204" pitchFamily="34" charset="0"/>
              <a:buChar char="•"/>
            </a:pPr>
            <a:endParaRPr lang="en-US" dirty="0"/>
          </a:p>
          <a:p>
            <a:pPr marL="349792" lvl="1" indent="-349792">
              <a:buFont typeface="Arial" panose="020B0604020202020204" pitchFamily="34" charset="0"/>
              <a:buChar char="•"/>
            </a:pPr>
            <a:endParaRPr lang="en-US" sz="2000" dirty="0" smtClean="0"/>
          </a:p>
          <a:p>
            <a:pPr marL="349792" lvl="1" indent="-349792">
              <a:buFont typeface="Arial" panose="020B0604020202020204" pitchFamily="34" charset="0"/>
              <a:buChar char="•"/>
            </a:pPr>
            <a:r>
              <a:rPr lang="en-US" sz="2000" dirty="0" smtClean="0"/>
              <a:t>SQL Server </a:t>
            </a:r>
            <a:r>
              <a:rPr lang="en-US" sz="2000" dirty="0" err="1" smtClean="0"/>
              <a:t>on-premise</a:t>
            </a:r>
            <a:r>
              <a:rPr lang="en-US" sz="2000" dirty="0" smtClean="0"/>
              <a:t> using cloud resources</a:t>
            </a:r>
          </a:p>
          <a:p>
            <a:pPr marL="349792" lvl="1" indent="-349792">
              <a:buFont typeface="Arial" panose="020B0604020202020204" pitchFamily="34" charset="0"/>
              <a:buChar char="•"/>
            </a:pPr>
            <a:r>
              <a:rPr lang="en-US" sz="2000" dirty="0"/>
              <a:t>SQL Server </a:t>
            </a:r>
            <a:r>
              <a:rPr lang="en-US" sz="2000" dirty="0" smtClean="0"/>
              <a:t>on cloud using </a:t>
            </a:r>
            <a:r>
              <a:rPr lang="en-US" sz="2000" dirty="0" err="1" smtClean="0"/>
              <a:t>on-premise</a:t>
            </a:r>
            <a:r>
              <a:rPr lang="en-US" sz="2000" dirty="0" smtClean="0"/>
              <a:t> resources</a:t>
            </a:r>
          </a:p>
          <a:p>
            <a:pPr marL="0" lvl="1" indent="0">
              <a:buNone/>
            </a:pPr>
            <a:endParaRPr lang="en-US" sz="2000" dirty="0"/>
          </a:p>
        </p:txBody>
      </p:sp>
      <p:sp>
        <p:nvSpPr>
          <p:cNvPr id="4" name="Title 3"/>
          <p:cNvSpPr>
            <a:spLocks noGrp="1"/>
          </p:cNvSpPr>
          <p:nvPr>
            <p:ph type="title"/>
          </p:nvPr>
        </p:nvSpPr>
        <p:spPr>
          <a:xfrm>
            <a:off x="274639" y="295274"/>
            <a:ext cx="11889564" cy="664797"/>
          </a:xfrm>
        </p:spPr>
        <p:txBody>
          <a:bodyPr vert="horz" wrap="square" lIns="0" tIns="0" rIns="0" bIns="0" rtlCol="0" anchor="t">
            <a:spAutoFit/>
          </a:bodyPr>
          <a:lstStyle/>
          <a:p>
            <a:r>
              <a:rPr lang="en-US" sz="4800" dirty="0"/>
              <a:t>Hybrid </a:t>
            </a:r>
            <a:r>
              <a:rPr lang="en-US" sz="4800" dirty="0" smtClean="0"/>
              <a:t>Cloud</a:t>
            </a:r>
            <a:endParaRPr lang="en-US" sz="4800" dirty="0"/>
          </a:p>
        </p:txBody>
      </p:sp>
      <p:sp>
        <p:nvSpPr>
          <p:cNvPr id="6" name="Title 3"/>
          <p:cNvSpPr txBox="1">
            <a:spLocks/>
          </p:cNvSpPr>
          <p:nvPr/>
        </p:nvSpPr>
        <p:spPr>
          <a:xfrm>
            <a:off x="303213" y="4023864"/>
            <a:ext cx="11375536"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defTabSz="932742">
              <a:spcBef>
                <a:spcPct val="20000"/>
              </a:spcBef>
              <a:buClr>
                <a:srgbClr val="FFFFFF"/>
              </a:buClr>
              <a:buSzPct val="100000"/>
            </a:pPr>
            <a:r>
              <a:rPr sz="2800" spc="0">
                <a:gradFill>
                  <a:gsLst>
                    <a:gs pos="2920">
                      <a:srgbClr val="00BCF2"/>
                    </a:gs>
                    <a:gs pos="39000">
                      <a:srgbClr val="00BCF2"/>
                    </a:gs>
                  </a:gsLst>
                  <a:lin ang="5400000" scaled="0"/>
                </a:gradFill>
                <a:latin typeface="Segoe UI Light"/>
              </a:rPr>
              <a:t>SQL Server &amp; Hybrid Cloud</a:t>
            </a:r>
          </a:p>
        </p:txBody>
      </p:sp>
      <p:pic>
        <p:nvPicPr>
          <p:cNvPr id="1026" name="Picture 2" descr="http://ts1.mm.bing.net/th?&amp;id=HN.608019167315627020&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142" y="1637080"/>
            <a:ext cx="2977228" cy="1555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b="12898"/>
          <a:stretch/>
        </p:blipFill>
        <p:spPr bwMode="auto">
          <a:xfrm>
            <a:off x="9032209" y="4564062"/>
            <a:ext cx="2977228" cy="1804178"/>
          </a:xfrm>
          <a:prstGeom prst="rect">
            <a:avLst/>
          </a:prstGeom>
          <a:solidFill>
            <a:srgbClr val="2A2954"/>
          </a:solidFill>
          <a:ln>
            <a:noFill/>
          </a:ln>
          <a:extLst/>
        </p:spPr>
      </p:pic>
    </p:spTree>
    <p:extLst>
      <p:ext uri="{BB962C8B-B14F-4D97-AF65-F5344CB8AC3E}">
        <p14:creationId xmlns:p14="http://schemas.microsoft.com/office/powerpoint/2010/main" val="19272628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357" y="2811462"/>
            <a:ext cx="11889564" cy="917575"/>
          </a:xfrm>
        </p:spPr>
        <p:txBody>
          <a:bodyPr vert="horz" wrap="square" lIns="146304" tIns="91440" rIns="146304" bIns="91440" rtlCol="0" anchor="t">
            <a:noAutofit/>
          </a:bodyPr>
          <a:lstStyle/>
          <a:p>
            <a:pPr lvl="1"/>
            <a:r>
              <a:rPr lang="en-US" sz="4000" kern="1200" dirty="0">
                <a:gradFill>
                  <a:gsLst>
                    <a:gs pos="1250">
                      <a:schemeClr val="tx1"/>
                    </a:gs>
                    <a:gs pos="100000">
                      <a:schemeClr val="tx1"/>
                    </a:gs>
                  </a:gsLst>
                  <a:lin ang="5400000" scaled="0"/>
                </a:gradFill>
                <a:latin typeface="+mj-lt"/>
                <a:ea typeface="+mn-ea"/>
                <a:cs typeface="+mn-cs"/>
              </a:rPr>
              <a:t>SQL Server </a:t>
            </a:r>
            <a:r>
              <a:rPr lang="en-US" sz="4000" kern="1200" dirty="0" err="1">
                <a:gradFill>
                  <a:gsLst>
                    <a:gs pos="1250">
                      <a:schemeClr val="tx1"/>
                    </a:gs>
                    <a:gs pos="100000">
                      <a:schemeClr val="tx1"/>
                    </a:gs>
                  </a:gsLst>
                  <a:lin ang="5400000" scaled="0"/>
                </a:gradFill>
                <a:latin typeface="+mj-lt"/>
                <a:ea typeface="+mn-ea"/>
                <a:cs typeface="+mn-cs"/>
              </a:rPr>
              <a:t>on-premise</a:t>
            </a:r>
            <a:r>
              <a:rPr lang="en-US" sz="4000" kern="1200" dirty="0">
                <a:gradFill>
                  <a:gsLst>
                    <a:gs pos="1250">
                      <a:schemeClr val="tx1"/>
                    </a:gs>
                    <a:gs pos="100000">
                      <a:schemeClr val="tx1"/>
                    </a:gs>
                  </a:gsLst>
                  <a:lin ang="5400000" scaled="0"/>
                </a:gradFill>
                <a:latin typeface="+mj-lt"/>
                <a:ea typeface="+mn-ea"/>
                <a:cs typeface="+mn-cs"/>
              </a:rPr>
              <a:t> using cloud resources</a:t>
            </a:r>
          </a:p>
        </p:txBody>
      </p:sp>
    </p:spTree>
    <p:extLst>
      <p:ext uri="{BB962C8B-B14F-4D97-AF65-F5344CB8AC3E}">
        <p14:creationId xmlns:p14="http://schemas.microsoft.com/office/powerpoint/2010/main" val="18248477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2"/>
            <a:ext cx="11375536" cy="664797"/>
          </a:xfrm>
        </p:spPr>
        <p:txBody>
          <a:bodyPr vert="horz" wrap="square" lIns="0" tIns="0" rIns="0" bIns="0" rtlCol="0" anchor="t">
            <a:spAutoFit/>
          </a:bodyPr>
          <a:lstStyle/>
          <a:p>
            <a:r>
              <a:rPr lang="en-US" sz="4800" dirty="0" smtClean="0"/>
              <a:t>Cloud resources</a:t>
            </a:r>
            <a:endParaRPr lang="en-US" sz="4800" dirty="0"/>
          </a:p>
        </p:txBody>
      </p:sp>
      <p:sp>
        <p:nvSpPr>
          <p:cNvPr id="6" name="Text Placeholder 4"/>
          <p:cNvSpPr>
            <a:spLocks noGrp="1"/>
          </p:cNvSpPr>
          <p:nvPr>
            <p:ph type="body" sz="quarter" idx="4294967295"/>
          </p:nvPr>
        </p:nvSpPr>
        <p:spPr>
          <a:xfrm>
            <a:off x="529660" y="1439862"/>
            <a:ext cx="11375536" cy="5025991"/>
          </a:xfrm>
          <a:prstGeom prst="rect">
            <a:avLst/>
          </a:prstGeom>
        </p:spPr>
        <p:txBody>
          <a:bodyPr vert="horz" wrap="square" lIns="0" tIns="0" rIns="0" bIns="0" rtlCol="0">
            <a:spAutoFit/>
          </a:bodyPr>
          <a:lstStyle/>
          <a:p>
            <a:pPr marL="0" indent="0">
              <a:buNone/>
            </a:pPr>
            <a:r>
              <a:rPr lang="en-US" sz="2800" dirty="0" smtClean="0">
                <a:gradFill>
                  <a:gsLst>
                    <a:gs pos="2920">
                      <a:schemeClr val="tx2"/>
                    </a:gs>
                    <a:gs pos="39000">
                      <a:schemeClr val="tx2"/>
                    </a:gs>
                  </a:gsLst>
                  <a:lin ang="5400000" scaled="0"/>
                </a:gradFill>
              </a:rPr>
              <a:t>Azure Storage</a:t>
            </a:r>
          </a:p>
          <a:p>
            <a:pPr marL="428473" lvl="2" indent="-257084">
              <a:buFont typeface="Arial" pitchFamily="34" charset="0"/>
              <a:buChar char="•"/>
            </a:pPr>
            <a:r>
              <a:rPr lang="en-US" sz="2000" dirty="0" smtClean="0"/>
              <a:t>Unlimited storage</a:t>
            </a:r>
          </a:p>
          <a:p>
            <a:pPr marL="428473" lvl="2" indent="-257084">
              <a:buFont typeface="Arial" pitchFamily="34" charset="0"/>
              <a:buChar char="•"/>
            </a:pPr>
            <a:r>
              <a:rPr lang="en-US" sz="2000" dirty="0" smtClean="0"/>
              <a:t>No </a:t>
            </a:r>
            <a:r>
              <a:rPr lang="en-US" sz="2000" dirty="0"/>
              <a:t>data </a:t>
            </a:r>
            <a:r>
              <a:rPr lang="en-US" sz="2000" dirty="0" smtClean="0"/>
              <a:t>loss</a:t>
            </a:r>
          </a:p>
          <a:p>
            <a:pPr marL="657073" lvl="3" indent="-257084">
              <a:buFont typeface="Arial" pitchFamily="34" charset="0"/>
              <a:buChar char="•"/>
            </a:pPr>
            <a:r>
              <a:rPr lang="en-US" sz="1900" dirty="0" smtClean="0"/>
              <a:t>3 local sync copies and 3 remote </a:t>
            </a:r>
            <a:r>
              <a:rPr lang="en-US" sz="1900" dirty="0" err="1" smtClean="0"/>
              <a:t>async</a:t>
            </a:r>
            <a:r>
              <a:rPr lang="en-US" sz="1900" dirty="0" smtClean="0"/>
              <a:t> copies</a:t>
            </a:r>
          </a:p>
          <a:p>
            <a:pPr marL="657073" lvl="3" indent="-257084">
              <a:buFont typeface="Arial" pitchFamily="34" charset="0"/>
              <a:buChar char="•"/>
            </a:pPr>
            <a:r>
              <a:rPr lang="en-US" sz="1900" dirty="0" smtClean="0"/>
              <a:t>Automated data verification</a:t>
            </a:r>
          </a:p>
          <a:p>
            <a:pPr marL="428473" lvl="2" indent="-257084">
              <a:buFont typeface="Arial" pitchFamily="34" charset="0"/>
              <a:buChar char="•"/>
            </a:pPr>
            <a:r>
              <a:rPr lang="en-US" sz="2000" dirty="0" smtClean="0"/>
              <a:t>Highly </a:t>
            </a:r>
            <a:r>
              <a:rPr lang="en-US" sz="2000" dirty="0"/>
              <a:t>available </a:t>
            </a:r>
            <a:r>
              <a:rPr lang="en-US" sz="2000" dirty="0" smtClean="0"/>
              <a:t>(transparent request routing)</a:t>
            </a:r>
          </a:p>
          <a:p>
            <a:pPr marL="428473" lvl="2" indent="-257084">
              <a:buFont typeface="Arial" pitchFamily="34" charset="0"/>
              <a:buChar char="•"/>
            </a:pPr>
            <a:r>
              <a:rPr lang="en-US" sz="2000" dirty="0" smtClean="0"/>
              <a:t>Low cost: $0.02 p/GB/month</a:t>
            </a:r>
            <a:endParaRPr lang="en-US" sz="2000" dirty="0"/>
          </a:p>
          <a:p>
            <a:pPr marL="0" indent="0">
              <a:buNone/>
            </a:pPr>
            <a:endParaRPr lang="en-US" sz="2800" dirty="0" smtClean="0">
              <a:gradFill>
                <a:gsLst>
                  <a:gs pos="2920">
                    <a:schemeClr val="tx2"/>
                  </a:gs>
                  <a:gs pos="39000">
                    <a:schemeClr val="tx2"/>
                  </a:gs>
                </a:gsLst>
                <a:lin ang="5400000" scaled="0"/>
              </a:gradFill>
            </a:endParaRPr>
          </a:p>
          <a:p>
            <a:pPr marL="0" indent="0">
              <a:buNone/>
            </a:pPr>
            <a:r>
              <a:rPr lang="en-US" sz="2800" dirty="0" smtClean="0">
                <a:gradFill>
                  <a:gsLst>
                    <a:gs pos="2920">
                      <a:schemeClr val="tx2"/>
                    </a:gs>
                    <a:gs pos="39000">
                      <a:schemeClr val="tx2"/>
                    </a:gs>
                  </a:gsLst>
                  <a:lin ang="5400000" scaled="0"/>
                </a:gradFill>
              </a:rPr>
              <a:t>Azure VMs</a:t>
            </a:r>
          </a:p>
          <a:p>
            <a:pPr marL="428473" lvl="2" indent="-257084">
              <a:buFont typeface="Arial" pitchFamily="34" charset="0"/>
              <a:buChar char="•"/>
            </a:pPr>
            <a:r>
              <a:rPr lang="en-US" sz="2000" dirty="0" smtClean="0"/>
              <a:t>VMs hosted in Azure</a:t>
            </a:r>
          </a:p>
          <a:p>
            <a:pPr marL="428473" lvl="2" indent="-257084">
              <a:buFont typeface="Arial" pitchFamily="34" charset="0"/>
              <a:buChar char="•"/>
            </a:pPr>
            <a:r>
              <a:rPr lang="en-US" sz="2000" dirty="0" smtClean="0"/>
              <a:t>Created from Microsoft Gallery Images or your own Images</a:t>
            </a:r>
          </a:p>
          <a:p>
            <a:pPr marL="428473" lvl="2" indent="-257084">
              <a:buFont typeface="Arial" pitchFamily="34" charset="0"/>
              <a:buChar char="•"/>
            </a:pPr>
            <a:r>
              <a:rPr lang="en-US" sz="2000" dirty="0" smtClean="0"/>
              <a:t>Elastic: 1 core, 2 GB RAM, 1 TB data </a:t>
            </a:r>
            <a:r>
              <a:rPr lang="en-US" sz="2000" dirty="0" smtClean="0">
                <a:sym typeface="Wingdings" panose="05000000000000000000" pitchFamily="2" charset="2"/>
              </a:rPr>
              <a:t> 16 cores, 56 GB RAM, 16 TB data</a:t>
            </a:r>
          </a:p>
          <a:p>
            <a:pPr marL="428473" lvl="2" indent="-257084">
              <a:buFont typeface="Arial" pitchFamily="34" charset="0"/>
              <a:buChar char="•"/>
            </a:pPr>
            <a:r>
              <a:rPr lang="en-US" sz="2000" dirty="0" smtClean="0"/>
              <a:t>Highly available (automated VM healing)</a:t>
            </a:r>
          </a:p>
          <a:p>
            <a:pPr marL="428473" lvl="2" indent="-257084">
              <a:buFont typeface="Arial" pitchFamily="34" charset="0"/>
              <a:buChar char="•"/>
            </a:pPr>
            <a:r>
              <a:rPr lang="en-US" sz="2000" dirty="0" smtClean="0"/>
              <a:t>Cost: $0.40 p/h for SQL Standard on 4-core, 8GB RAM</a:t>
            </a:r>
            <a:endParaRPr lang="en-US" sz="2000" dirty="0"/>
          </a:p>
        </p:txBody>
      </p:sp>
      <p:grpSp>
        <p:nvGrpSpPr>
          <p:cNvPr id="2" name="Group 1"/>
          <p:cNvGrpSpPr/>
          <p:nvPr/>
        </p:nvGrpSpPr>
        <p:grpSpPr>
          <a:xfrm>
            <a:off x="10134867" y="4323256"/>
            <a:ext cx="1554339" cy="2098356"/>
            <a:chOff x="9865996" y="4640262"/>
            <a:chExt cx="1554339" cy="2098356"/>
          </a:xfrm>
        </p:grpSpPr>
        <p:sp>
          <p:nvSpPr>
            <p:cNvPr id="7" name="Rounded Rectangle 6"/>
            <p:cNvSpPr/>
            <p:nvPr/>
          </p:nvSpPr>
          <p:spPr>
            <a:xfrm>
              <a:off x="9865996" y="4640262"/>
              <a:ext cx="1554339" cy="2098356"/>
            </a:xfrm>
            <a:prstGeom prst="roundRect">
              <a:avLst/>
            </a:prstGeom>
            <a:solidFill>
              <a:srgbClr val="2098D5"/>
            </a:solidFill>
            <a:ln w="25400" cap="flat" cmpd="sng" algn="ctr">
              <a:solidFill>
                <a:srgbClr val="2098D5">
                  <a:shade val="50000"/>
                </a:srgbClr>
              </a:solidFill>
              <a:prstDash val="solid"/>
            </a:ln>
            <a:effectLst/>
          </p:spPr>
          <p:txBody>
            <a:bodyPr lIns="93238" tIns="46618" rIns="93238" bIns="46618" rtlCol="0" anchor="ctr"/>
            <a:lstStyle/>
            <a:p>
              <a:pPr algn="ctr" defTabSz="932358">
                <a:defRPr/>
              </a:pPr>
              <a:endParaRPr lang="en-US" sz="1836" kern="0">
                <a:solidFill>
                  <a:srgbClr val="FFFFFF"/>
                </a:solidFill>
                <a:latin typeface="Arial"/>
              </a:endParaRPr>
            </a:p>
          </p:txBody>
        </p:sp>
        <p:pic>
          <p:nvPicPr>
            <p:cNvPr id="8" name="Picture 7"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10254585" y="4857228"/>
              <a:ext cx="835940" cy="1492804"/>
            </a:xfrm>
            <a:prstGeom prst="rect">
              <a:avLst/>
            </a:prstGeom>
            <a:noFill/>
            <a:ln w="9525">
              <a:noFill/>
              <a:miter lim="800000"/>
              <a:headEnd/>
              <a:tailEnd/>
            </a:ln>
          </p:spPr>
        </p:pic>
        <p:sp>
          <p:nvSpPr>
            <p:cNvPr id="9" name="TextBox 8"/>
            <p:cNvSpPr txBox="1"/>
            <p:nvPr/>
          </p:nvSpPr>
          <p:spPr>
            <a:xfrm>
              <a:off x="10427176" y="6415115"/>
              <a:ext cx="490757" cy="318261"/>
            </a:xfrm>
            <a:prstGeom prst="rect">
              <a:avLst/>
            </a:prstGeom>
            <a:noFill/>
          </p:spPr>
          <p:txBody>
            <a:bodyPr wrap="none" lIns="93238" tIns="46618" rIns="93238" bIns="46618" rtlCol="0">
              <a:spAutoFit/>
            </a:bodyPr>
            <a:lstStyle/>
            <a:p>
              <a:pPr defTabSz="932358">
                <a:defRPr/>
              </a:pPr>
              <a:r>
                <a:rPr lang="en-US" sz="1428" b="1" kern="0" dirty="0">
                  <a:solidFill>
                    <a:srgbClr val="FFFFFF"/>
                  </a:solidFill>
                </a:rPr>
                <a:t>VM</a:t>
              </a: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37" y="1439862"/>
            <a:ext cx="3236276" cy="199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191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2"/>
            <a:ext cx="11375536" cy="664797"/>
          </a:xfrm>
        </p:spPr>
        <p:txBody>
          <a:bodyPr vert="horz" wrap="square" lIns="0" tIns="0" rIns="0" bIns="0" rtlCol="0" anchor="t">
            <a:spAutoFit/>
          </a:bodyPr>
          <a:lstStyle/>
          <a:p>
            <a:r>
              <a:rPr lang="en-US" sz="4800" dirty="0" smtClean="0"/>
              <a:t>Accessing cloud </a:t>
            </a:r>
            <a:r>
              <a:rPr lang="en-US" sz="4800" dirty="0"/>
              <a:t>r</a:t>
            </a:r>
            <a:r>
              <a:rPr lang="en-US" sz="4800" dirty="0" smtClean="0"/>
              <a:t>esources</a:t>
            </a:r>
            <a:endParaRPr lang="en-US" sz="4800" dirty="0"/>
          </a:p>
        </p:txBody>
      </p:sp>
      <p:sp>
        <p:nvSpPr>
          <p:cNvPr id="7" name="Text Placeholder 5"/>
          <p:cNvSpPr>
            <a:spLocks noGrp="1"/>
          </p:cNvSpPr>
          <p:nvPr>
            <p:ph type="body" sz="quarter" idx="11"/>
          </p:nvPr>
        </p:nvSpPr>
        <p:spPr>
          <a:xfrm>
            <a:off x="274639" y="1174726"/>
            <a:ext cx="11889564" cy="4777270"/>
          </a:xfrm>
        </p:spPr>
        <p:txBody>
          <a:bodyPr/>
          <a:lstStyle/>
          <a:p>
            <a:pPr marL="0" lvl="1"/>
            <a:r>
              <a:rPr lang="en-US" sz="2800" dirty="0">
                <a:gradFill>
                  <a:gsLst>
                    <a:gs pos="2920">
                      <a:schemeClr val="tx2"/>
                    </a:gs>
                    <a:gs pos="39000">
                      <a:schemeClr val="tx2"/>
                    </a:gs>
                  </a:gsLst>
                  <a:lin ang="5400000" scaled="0"/>
                </a:gradFill>
                <a:latin typeface="+mj-lt"/>
              </a:rPr>
              <a:t>Over the Internet</a:t>
            </a:r>
          </a:p>
          <a:p>
            <a:pPr marL="703719" lvl="3" indent="-257084">
              <a:buFont typeface="Arial" pitchFamily="34" charset="0"/>
              <a:buChar char="•"/>
            </a:pPr>
            <a:r>
              <a:rPr lang="en-US" sz="2000" dirty="0"/>
              <a:t>Public </a:t>
            </a:r>
            <a:r>
              <a:rPr lang="en-US" sz="2000" dirty="0" smtClean="0"/>
              <a:t>endpoints</a:t>
            </a:r>
          </a:p>
          <a:p>
            <a:pPr marL="703719" lvl="3" indent="-257084">
              <a:buFont typeface="Arial" pitchFamily="34" charset="0"/>
              <a:buChar char="•"/>
            </a:pPr>
            <a:r>
              <a:rPr lang="en-US" sz="2000" dirty="0" smtClean="0"/>
              <a:t>Free</a:t>
            </a:r>
            <a:endParaRPr lang="en-US" sz="2000" dirty="0"/>
          </a:p>
          <a:p>
            <a:pPr marL="446635" lvl="3"/>
            <a:endParaRPr lang="en-US" sz="2040" dirty="0">
              <a:solidFill>
                <a:srgbClr val="404040"/>
              </a:solidFill>
            </a:endParaRPr>
          </a:p>
          <a:p>
            <a:pPr marL="0" lvl="1" indent="-23874"/>
            <a:r>
              <a:rPr lang="en-US" sz="2800" dirty="0">
                <a:gradFill>
                  <a:gsLst>
                    <a:gs pos="2920">
                      <a:schemeClr val="tx2"/>
                    </a:gs>
                    <a:gs pos="39000">
                      <a:schemeClr val="tx2"/>
                    </a:gs>
                  </a:gsLst>
                  <a:lin ang="5400000" scaled="0"/>
                </a:gradFill>
                <a:latin typeface="+mj-lt"/>
              </a:rPr>
              <a:t>Over a site-to-site VPN tunnel</a:t>
            </a:r>
          </a:p>
          <a:p>
            <a:pPr marL="703719" lvl="3" indent="-257084">
              <a:buFont typeface="Arial" pitchFamily="34" charset="0"/>
              <a:buChar char="•"/>
            </a:pPr>
            <a:r>
              <a:rPr lang="en-US" sz="2000" dirty="0"/>
              <a:t>VPN Device </a:t>
            </a:r>
            <a:r>
              <a:rPr lang="en-US" sz="2000" dirty="0" smtClean="0"/>
              <a:t>or </a:t>
            </a:r>
            <a:r>
              <a:rPr lang="en-US" sz="2000" dirty="0"/>
              <a:t>Windows Server </a:t>
            </a:r>
            <a:r>
              <a:rPr lang="en-US" sz="2000" dirty="0" smtClean="0"/>
              <a:t>RRAS</a:t>
            </a:r>
          </a:p>
          <a:p>
            <a:pPr marL="703719" lvl="3" indent="-257084">
              <a:buFont typeface="Arial" pitchFamily="34" charset="0"/>
              <a:buChar char="•"/>
            </a:pPr>
            <a:r>
              <a:rPr lang="en-US" sz="2000" dirty="0" smtClean="0"/>
              <a:t>Encrypted (IKE, AES)</a:t>
            </a:r>
          </a:p>
          <a:p>
            <a:pPr marL="703719" lvl="3" indent="-257084">
              <a:buFont typeface="Arial" pitchFamily="34" charset="0"/>
              <a:buChar char="•"/>
            </a:pPr>
            <a:r>
              <a:rPr lang="en-US" sz="2000" dirty="0" smtClean="0"/>
              <a:t>~8MB p/sec (480MB </a:t>
            </a:r>
            <a:r>
              <a:rPr lang="en-US" sz="2000" dirty="0"/>
              <a:t>p/min, </a:t>
            </a:r>
            <a:r>
              <a:rPr lang="en-US" sz="2000" dirty="0" smtClean="0"/>
              <a:t>28GB p/hour)</a:t>
            </a:r>
          </a:p>
          <a:p>
            <a:pPr marL="703719" lvl="3" indent="-257084">
              <a:buFont typeface="Arial" pitchFamily="34" charset="0"/>
              <a:buChar char="•"/>
            </a:pPr>
            <a:r>
              <a:rPr lang="en-US" sz="2000" dirty="0" smtClean="0"/>
              <a:t>Free</a:t>
            </a:r>
          </a:p>
          <a:p>
            <a:pPr marL="703719" lvl="3" indent="-257084">
              <a:buFont typeface="Arial" pitchFamily="34" charset="0"/>
              <a:buChar char="•"/>
            </a:pPr>
            <a:endParaRPr lang="en-US" sz="2000" dirty="0"/>
          </a:p>
          <a:p>
            <a:pPr marL="446635" lvl="3"/>
            <a:endParaRPr lang="en-US" sz="2000" dirty="0" smtClean="0"/>
          </a:p>
          <a:p>
            <a:pPr marL="703719" lvl="3" indent="-257084">
              <a:buFont typeface="Arial" pitchFamily="34" charset="0"/>
              <a:buChar char="•"/>
            </a:pPr>
            <a:endParaRPr lang="en-US" sz="2000" dirty="0" smtClean="0"/>
          </a:p>
          <a:p>
            <a:pPr marL="0" lvl="1" indent="-23874"/>
            <a:endParaRPr lang="en-US" sz="2000" dirty="0"/>
          </a:p>
        </p:txBody>
      </p:sp>
      <p:pic>
        <p:nvPicPr>
          <p:cNvPr id="8" name="Picture 7"/>
          <p:cNvPicPr>
            <a:picLocks noChangeAspect="1"/>
          </p:cNvPicPr>
          <p:nvPr/>
        </p:nvPicPr>
        <p:blipFill>
          <a:blip r:embed="rId3"/>
          <a:stretch>
            <a:fillRect/>
          </a:stretch>
        </p:blipFill>
        <p:spPr>
          <a:xfrm>
            <a:off x="407479" y="3470250"/>
            <a:ext cx="8934958" cy="31512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037" y="4564062"/>
            <a:ext cx="2007814" cy="807142"/>
          </a:xfrm>
          <a:prstGeom prst="rect">
            <a:avLst/>
          </a:prstGeom>
        </p:spPr>
      </p:pic>
      <p:pic>
        <p:nvPicPr>
          <p:cNvPr id="10" name="Picture 9"/>
          <p:cNvPicPr>
            <a:picLocks noChangeAspect="1"/>
          </p:cNvPicPr>
          <p:nvPr/>
        </p:nvPicPr>
        <p:blipFill>
          <a:blip r:embed="rId5"/>
          <a:stretch>
            <a:fillRect/>
          </a:stretch>
        </p:blipFill>
        <p:spPr>
          <a:xfrm>
            <a:off x="9919857" y="2659062"/>
            <a:ext cx="2013380" cy="1063938"/>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2351" y="6043933"/>
            <a:ext cx="903686" cy="810816"/>
          </a:xfrm>
          <a:prstGeom prst="rect">
            <a:avLst/>
          </a:prstGeom>
          <a:noFill/>
          <a:ln>
            <a:noFill/>
          </a:ln>
        </p:spPr>
      </p:pic>
      <p:pic>
        <p:nvPicPr>
          <p:cNvPr id="12" name="Picture 11"/>
          <p:cNvPicPr>
            <a:picLocks noChangeAspect="1"/>
          </p:cNvPicPr>
          <p:nvPr/>
        </p:nvPicPr>
        <p:blipFill>
          <a:blip r:embed="rId7"/>
          <a:stretch>
            <a:fillRect/>
          </a:stretch>
        </p:blipFill>
        <p:spPr>
          <a:xfrm>
            <a:off x="9366381" y="3776396"/>
            <a:ext cx="3024056" cy="858142"/>
          </a:xfrm>
          <a:prstGeom prst="rect">
            <a:avLst/>
          </a:prstGeom>
          <a:noFill/>
          <a:ln>
            <a:noFill/>
          </a:ln>
        </p:spPr>
      </p:pic>
      <p:pic>
        <p:nvPicPr>
          <p:cNvPr id="13" name="Picture 12"/>
          <p:cNvPicPr>
            <a:picLocks noChangeAspect="1"/>
          </p:cNvPicPr>
          <p:nvPr/>
        </p:nvPicPr>
        <p:blipFill>
          <a:blip r:embed="rId8"/>
          <a:stretch>
            <a:fillRect/>
          </a:stretch>
        </p:blipFill>
        <p:spPr>
          <a:xfrm>
            <a:off x="10104437" y="5472738"/>
            <a:ext cx="1756300" cy="487020"/>
          </a:xfrm>
          <a:prstGeom prst="rect">
            <a:avLst/>
          </a:prstGeom>
          <a:noFill/>
          <a:ln>
            <a:noFill/>
          </a:ln>
        </p:spPr>
      </p:pic>
    </p:spTree>
    <p:extLst>
      <p:ext uri="{BB962C8B-B14F-4D97-AF65-F5344CB8AC3E}">
        <p14:creationId xmlns:p14="http://schemas.microsoft.com/office/powerpoint/2010/main" val="11328205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1417" y="812473"/>
            <a:ext cx="3051387" cy="6066396"/>
          </a:xfrm>
          <a:prstGeom prst="roundRect">
            <a:avLst/>
          </a:prstGeom>
          <a:gradFill rotWithShape="1">
            <a:gsLst>
              <a:gs pos="0">
                <a:srgbClr val="0072C6">
                  <a:tint val="100000"/>
                  <a:shade val="100000"/>
                  <a:satMod val="130000"/>
                </a:srgbClr>
              </a:gs>
              <a:gs pos="100000">
                <a:srgbClr val="0072C6">
                  <a:tint val="50000"/>
                  <a:shade val="100000"/>
                  <a:satMod val="350000"/>
                </a:srgbClr>
              </a:gs>
            </a:gsLst>
            <a:lin ang="16200000" scaled="0"/>
          </a:gradFill>
          <a:ln w="9525" cap="flat" cmpd="sng" algn="ctr">
            <a:solidFill>
              <a:srgbClr val="0072C6">
                <a:shade val="95000"/>
                <a:satMod val="105000"/>
              </a:srgbClr>
            </a:solidFill>
            <a:prstDash val="solid"/>
          </a:ln>
          <a:effectLst>
            <a:outerShdw blurRad="40000" dist="23000" dir="5400000" rotWithShape="0">
              <a:srgbClr val="000000">
                <a:alpha val="35000"/>
              </a:srgbClr>
            </a:outerShdw>
          </a:effectLst>
        </p:spPr>
        <p:txBody>
          <a:bodyPr lIns="93269" tIns="46634" rIns="93269" bIns="46634" rtlCol="0" anchor="b" anchorCtr="0"/>
          <a:lstStyle/>
          <a:p>
            <a:pPr algn="ctr" defTabSz="621637">
              <a:defRPr/>
            </a:pPr>
            <a:endParaRPr lang="en-US" sz="1200" kern="0" dirty="0">
              <a:solidFill>
                <a:srgbClr val="FFFFFF"/>
              </a:solidFill>
            </a:endParaRPr>
          </a:p>
        </p:txBody>
      </p:sp>
      <p:sp>
        <p:nvSpPr>
          <p:cNvPr id="5" name="Cloud 4"/>
          <p:cNvSpPr/>
          <p:nvPr/>
        </p:nvSpPr>
        <p:spPr>
          <a:xfrm>
            <a:off x="5681208" y="601662"/>
            <a:ext cx="5915586" cy="6277207"/>
          </a:xfrm>
          <a:prstGeom prst="cloud">
            <a:avLst/>
          </a:prstGeom>
          <a:gradFill rotWithShape="1">
            <a:gsLst>
              <a:gs pos="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lIns="93269" tIns="46634" rIns="93269" bIns="46634" rtlCol="0" anchor="ctr"/>
          <a:lstStyle/>
          <a:p>
            <a:pPr algn="ctr" defTabSz="621637">
              <a:defRPr/>
            </a:pPr>
            <a:endParaRPr lang="en-US" sz="2400" kern="0" dirty="0">
              <a:solidFill>
                <a:srgbClr val="FFFFFF"/>
              </a:solidFill>
            </a:endParaRPr>
          </a:p>
        </p:txBody>
      </p:sp>
      <p:grpSp>
        <p:nvGrpSpPr>
          <p:cNvPr id="9" name="Group 8"/>
          <p:cNvGrpSpPr/>
          <p:nvPr/>
        </p:nvGrpSpPr>
        <p:grpSpPr>
          <a:xfrm>
            <a:off x="1681684" y="848178"/>
            <a:ext cx="8445439" cy="3868284"/>
            <a:chOff x="1648625" y="2315092"/>
            <a:chExt cx="8279419" cy="3792780"/>
          </a:xfrm>
        </p:grpSpPr>
        <p:grpSp>
          <p:nvGrpSpPr>
            <p:cNvPr id="21" name="Group 20"/>
            <p:cNvGrpSpPr/>
            <p:nvPr/>
          </p:nvGrpSpPr>
          <p:grpSpPr>
            <a:xfrm>
              <a:off x="1648625" y="2315092"/>
              <a:ext cx="1543341" cy="1804089"/>
              <a:chOff x="1749660" y="877840"/>
              <a:chExt cx="1543341" cy="180408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660" y="877840"/>
                <a:ext cx="1466974" cy="179996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024" y="1512154"/>
                <a:ext cx="1108977" cy="1169775"/>
              </a:xfrm>
              <a:prstGeom prst="rect">
                <a:avLst/>
              </a:prstGeom>
            </p:spPr>
          </p:pic>
        </p:grpSp>
        <p:grpSp>
          <p:nvGrpSpPr>
            <p:cNvPr id="41" name="Group 40"/>
            <p:cNvGrpSpPr/>
            <p:nvPr/>
          </p:nvGrpSpPr>
          <p:grpSpPr>
            <a:xfrm>
              <a:off x="7562454" y="2409864"/>
              <a:ext cx="2365590" cy="3698008"/>
              <a:chOff x="9900089" y="2241197"/>
              <a:chExt cx="2365590" cy="2843708"/>
            </a:xfrm>
          </p:grpSpPr>
          <p:sp>
            <p:nvSpPr>
              <p:cNvPr id="39" name="Flowchart: Process 38"/>
              <p:cNvSpPr/>
              <p:nvPr/>
            </p:nvSpPr>
            <p:spPr>
              <a:xfrm>
                <a:off x="9900089" y="2241197"/>
                <a:ext cx="2365590" cy="2455730"/>
              </a:xfrm>
              <a:prstGeom prst="flowChartProcess">
                <a:avLst/>
              </a:prstGeom>
              <a:gradFill rotWithShape="1">
                <a:gsLst>
                  <a:gs pos="3400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21637"/>
                <a:endParaRPr lang="en-US" sz="2400" kern="0">
                  <a:solidFill>
                    <a:srgbClr val="FFFFFF"/>
                  </a:solidFill>
                </a:endParaRPr>
              </a:p>
            </p:txBody>
          </p:sp>
          <p:sp>
            <p:nvSpPr>
              <p:cNvPr id="40" name="TextBox 39"/>
              <p:cNvSpPr txBox="1"/>
              <p:nvPr/>
            </p:nvSpPr>
            <p:spPr>
              <a:xfrm>
                <a:off x="9914396" y="4692627"/>
                <a:ext cx="2351283" cy="392278"/>
              </a:xfrm>
              <a:prstGeom prst="rect">
                <a:avLst/>
              </a:prstGeom>
              <a:gradFill rotWithShape="1">
                <a:gsLst>
                  <a:gs pos="32000">
                    <a:srgbClr val="00BCF2">
                      <a:tint val="100000"/>
                      <a:shade val="100000"/>
                      <a:satMod val="130000"/>
                    </a:srgbClr>
                  </a:gs>
                  <a:gs pos="100000">
                    <a:srgbClr val="00BCF2">
                      <a:tint val="50000"/>
                      <a:shade val="100000"/>
                      <a:satMod val="350000"/>
                    </a:srgbClr>
                  </a:gs>
                </a:gsLst>
                <a:lin ang="16200000" scaled="0"/>
              </a:gradFill>
              <a:ln w="9525" cap="flat" cmpd="sng" algn="ctr">
                <a:solidFill>
                  <a:srgbClr val="00BCF2">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en-US"/>
                </a:defPPr>
                <a:lvl1pPr marR="0" lvl="0" indent="0" algn="ctr" defTabSz="609448" fontAlgn="auto">
                  <a:lnSpc>
                    <a:spcPct val="100000"/>
                  </a:lnSpc>
                  <a:spcBef>
                    <a:spcPts val="0"/>
                  </a:spcBef>
                  <a:spcAft>
                    <a:spcPts val="0"/>
                  </a:spcAft>
                  <a:buClrTx/>
                  <a:buSzTx/>
                  <a:buFontTx/>
                  <a:buNone/>
                  <a:tabLst/>
                  <a:defRPr kumimoji="0" sz="2399" b="0" i="0" u="none" strike="noStrike" kern="0" cap="none" spc="0" normalizeH="0" baseline="0">
                    <a:ln>
                      <a:noFill/>
                    </a:ln>
                    <a:solidFill>
                      <a:srgbClr val="FFFFFF"/>
                    </a:solidFill>
                    <a:effectLst/>
                    <a:uLnTx/>
                    <a:uFillTx/>
                    <a:latin typeface="Segoe UI"/>
                  </a:defRPr>
                </a:lvl1pPr>
              </a:lstStyle>
              <a:p>
                <a:r>
                  <a:rPr lang="en-US" b="1" dirty="0" smtClean="0">
                    <a:effectLst>
                      <a:outerShdw blurRad="38100" dist="38100" dir="2700000" algn="tl">
                        <a:srgbClr val="000000">
                          <a:alpha val="43137"/>
                        </a:srgbClr>
                      </a:outerShdw>
                    </a:effectLst>
                  </a:rPr>
                  <a:t>Azure Storage</a:t>
                </a:r>
                <a:endParaRPr lang="en-US" b="1" dirty="0">
                  <a:effectLst>
                    <a:outerShdw blurRad="38100" dist="38100" dir="2700000" algn="tl">
                      <a:srgbClr val="000000">
                        <a:alpha val="43137"/>
                      </a:srgbClr>
                    </a:outerShdw>
                  </a:effectLst>
                </a:endParaRPr>
              </a:p>
            </p:txBody>
          </p:sp>
        </p:grpSp>
        <p:grpSp>
          <p:nvGrpSpPr>
            <p:cNvPr id="44" name="Group 43"/>
            <p:cNvGrpSpPr/>
            <p:nvPr/>
          </p:nvGrpSpPr>
          <p:grpSpPr>
            <a:xfrm>
              <a:off x="7888245" y="2881107"/>
              <a:ext cx="1682531" cy="1068833"/>
              <a:chOff x="10039070" y="2793573"/>
              <a:chExt cx="1682531" cy="1068833"/>
            </a:xfrm>
          </p:grpSpPr>
          <p:pic>
            <p:nvPicPr>
              <p:cNvPr id="11" name="Picture 2" descr="E:\DVD_Art_Sept-2-2010\DVD_Art_Sept-2-2010\Artwork_Imagery\Icons - Illustrations\_ WINDOWS SERVER ICONS\Hardware\Hard  Drive stor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9070" y="2997722"/>
                <a:ext cx="1055205" cy="6709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DVD_Art_Sept-2-2010\DVD_Art_Sept-2-2010\Artwork_Imagery\Icons - Illustrations\_ WINDOWS SERVER ICONS\Hardware\Hard  Drive stor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6396" y="3191488"/>
                <a:ext cx="1055205" cy="67091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E:\DVD_Art_Sept-2-2010\DVD_Art_Sept-2-2010\Artwork_Imagery\Icons - Illustrations\_ WINDOWS SERVER ICONS\Hardware\Hard  Drive stor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7277" y="2793573"/>
                <a:ext cx="1055205" cy="670918"/>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descr="\\johnlserver\docs$\Artwork from DVD Website\Shapes\Arrows\Gold Gradient Collection\arrow 0 gold  arrow curved 6.png"/>
            <p:cNvPicPr>
              <a:picLocks noChangeAspect="1" noChangeArrowheads="1"/>
            </p:cNvPicPr>
            <p:nvPr/>
          </p:nvPicPr>
          <p:blipFill>
            <a:blip r:embed="rId6" cstate="print"/>
            <a:srcRect/>
            <a:stretch>
              <a:fillRect/>
            </a:stretch>
          </p:blipFill>
          <p:spPr bwMode="auto">
            <a:xfrm rot="10533111">
              <a:off x="2242110" y="2397741"/>
              <a:ext cx="7294627" cy="967461"/>
            </a:xfrm>
            <a:prstGeom prst="rect">
              <a:avLst/>
            </a:prstGeom>
            <a:noFill/>
            <a:ln w="9525">
              <a:noFill/>
              <a:miter lim="800000"/>
              <a:headEnd/>
              <a:tailEnd/>
            </a:ln>
          </p:spPr>
        </p:pic>
        <p:sp>
          <p:nvSpPr>
            <p:cNvPr id="46" name="TextBox 45"/>
            <p:cNvSpPr txBox="1"/>
            <p:nvPr/>
          </p:nvSpPr>
          <p:spPr>
            <a:xfrm>
              <a:off x="3954856" y="2748745"/>
              <a:ext cx="3683765" cy="452654"/>
            </a:xfrm>
            <a:prstGeom prst="rect">
              <a:avLst/>
            </a:prstGeom>
            <a:noFill/>
          </p:spPr>
          <p:txBody>
            <a:bodyPr wrap="none" rtlCol="0">
              <a:spAutoFit/>
            </a:bodyPr>
            <a:lstStyle/>
            <a:p>
              <a:pPr algn="ctr"/>
              <a:r>
                <a:rPr lang="en-US" sz="2400" b="1" dirty="0">
                  <a:solidFill>
                    <a:srgbClr val="FFFFFF"/>
                  </a:solidFill>
                  <a:effectLst>
                    <a:outerShdw blurRad="38100" dist="38100" dir="2700000" algn="tl">
                      <a:srgbClr val="000000">
                        <a:alpha val="43137"/>
                      </a:srgbClr>
                    </a:outerShdw>
                  </a:effectLst>
                  <a:cs typeface="Andalus" panose="02020603050405020304" pitchFamily="18" charset="-78"/>
                </a:rPr>
                <a:t>Backup to </a:t>
              </a:r>
              <a:r>
                <a:rPr lang="en-US" sz="2400" b="1" dirty="0" smtClean="0">
                  <a:solidFill>
                    <a:srgbClr val="FFFFFF"/>
                  </a:solidFill>
                  <a:effectLst>
                    <a:outerShdw blurRad="38100" dist="38100" dir="2700000" algn="tl">
                      <a:srgbClr val="000000">
                        <a:alpha val="43137"/>
                      </a:srgbClr>
                    </a:outerShdw>
                  </a:effectLst>
                  <a:cs typeface="Andalus" panose="02020603050405020304" pitchFamily="18" charset="-78"/>
                </a:rPr>
                <a:t>Azure Storage</a:t>
              </a:r>
              <a:endParaRPr lang="en-US" sz="2400" b="1" dirty="0">
                <a:solidFill>
                  <a:srgbClr val="FFFFFF"/>
                </a:solidFill>
                <a:effectLst>
                  <a:outerShdw blurRad="38100" dist="38100" dir="2700000" algn="tl">
                    <a:srgbClr val="000000">
                      <a:alpha val="43137"/>
                    </a:srgbClr>
                  </a:outerShdw>
                </a:effectLst>
                <a:cs typeface="Andalus" panose="02020603050405020304" pitchFamily="18" charset="-78"/>
              </a:endParaRPr>
            </a:p>
          </p:txBody>
        </p:sp>
      </p:grpSp>
      <p:sp>
        <p:nvSpPr>
          <p:cNvPr id="50" name="TextBox 49"/>
          <p:cNvSpPr txBox="1"/>
          <p:nvPr/>
        </p:nvSpPr>
        <p:spPr>
          <a:xfrm rot="16200000">
            <a:off x="-561323" y="3091334"/>
            <a:ext cx="1993919" cy="540455"/>
          </a:xfrm>
          <a:prstGeom prst="rect">
            <a:avLst/>
          </a:prstGeom>
          <a:noFill/>
        </p:spPr>
        <p:txBody>
          <a:bodyPr wrap="none" lIns="93269" tIns="46634" rIns="93269" bIns="46634" rtlCol="0">
            <a:spAutoFit/>
          </a:bodyPr>
          <a:lstStyle/>
          <a:p>
            <a:r>
              <a:rPr lang="en-US" sz="2900" b="1" dirty="0">
                <a:solidFill>
                  <a:srgbClr val="0070C0"/>
                </a:solidFill>
                <a:latin typeface="Segoe UI Light"/>
                <a:cs typeface="Arial" panose="020B0604020202020204" pitchFamily="34" charset="0"/>
              </a:rPr>
              <a:t>On Premise</a:t>
            </a:r>
          </a:p>
        </p:txBody>
      </p:sp>
      <p:grpSp>
        <p:nvGrpSpPr>
          <p:cNvPr id="7" name="Group 6"/>
          <p:cNvGrpSpPr/>
          <p:nvPr/>
        </p:nvGrpSpPr>
        <p:grpSpPr>
          <a:xfrm>
            <a:off x="1681683" y="2611189"/>
            <a:ext cx="8201998" cy="2048162"/>
            <a:chOff x="1648625" y="4043692"/>
            <a:chExt cx="8040764" cy="2008184"/>
          </a:xfrm>
        </p:grpSpPr>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8625" y="4249847"/>
              <a:ext cx="1175412" cy="1802029"/>
            </a:xfrm>
            <a:prstGeom prst="rect">
              <a:avLst/>
            </a:prstGeom>
            <a:noFill/>
          </p:spPr>
        </p:pic>
        <p:sp>
          <p:nvSpPr>
            <p:cNvPr id="51" name="TextBox 50"/>
            <p:cNvSpPr txBox="1"/>
            <p:nvPr/>
          </p:nvSpPr>
          <p:spPr>
            <a:xfrm>
              <a:off x="3757274" y="4423058"/>
              <a:ext cx="3988257" cy="452654"/>
            </a:xfrm>
            <a:prstGeom prst="rect">
              <a:avLst/>
            </a:prstGeom>
            <a:noFill/>
          </p:spPr>
          <p:txBody>
            <a:bodyPr wrap="none" rtlCol="0">
              <a:spAutoFit/>
            </a:bodyPr>
            <a:lstStyle>
              <a:defPPr>
                <a:defRPr lang="en-US"/>
              </a:defPPr>
              <a:lvl1pPr algn="ctr">
                <a:defRPr sz="2400" b="1">
                  <a:effectLst>
                    <a:outerShdw blurRad="38100" dist="38100" dir="2700000" algn="tl">
                      <a:srgbClr val="000000">
                        <a:alpha val="43137"/>
                      </a:srgbClr>
                    </a:outerShdw>
                  </a:effectLst>
                  <a:cs typeface="Andalus" panose="02020603050405020304" pitchFamily="18" charset="-78"/>
                </a:defRPr>
              </a:lvl1pPr>
            </a:lstStyle>
            <a:p>
              <a:r>
                <a:rPr lang="en-US" dirty="0" smtClean="0">
                  <a:solidFill>
                    <a:srgbClr val="FFFFFF"/>
                  </a:solidFill>
                </a:rPr>
                <a:t>Data Files in Azure Storage</a:t>
              </a:r>
              <a:endParaRPr lang="en-US" dirty="0">
                <a:solidFill>
                  <a:srgbClr val="FFFFFF"/>
                </a:solidFill>
              </a:endParaRPr>
            </a:p>
          </p:txBody>
        </p:sp>
        <p:pic>
          <p:nvPicPr>
            <p:cNvPr id="49" name="Picture 48" descr="\\johnlserver\docs$\Artwork from DVD Website\Shapes\Arrows\Gold Gradient Collection\arrow 0 gold  arrow curved 6.png"/>
            <p:cNvPicPr>
              <a:picLocks noChangeAspect="1" noChangeArrowheads="1"/>
            </p:cNvPicPr>
            <p:nvPr/>
          </p:nvPicPr>
          <p:blipFill>
            <a:blip r:embed="rId6" cstate="print"/>
            <a:srcRect/>
            <a:stretch>
              <a:fillRect/>
            </a:stretch>
          </p:blipFill>
          <p:spPr bwMode="auto">
            <a:xfrm rot="10533111">
              <a:off x="2227242" y="4043692"/>
              <a:ext cx="7462147" cy="967461"/>
            </a:xfrm>
            <a:prstGeom prst="rect">
              <a:avLst/>
            </a:prstGeom>
            <a:noFill/>
          </p:spPr>
        </p:pic>
      </p:gr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621" y="3361562"/>
            <a:ext cx="1123351" cy="1203521"/>
          </a:xfrm>
          <a:prstGeom prst="rect">
            <a:avLst/>
          </a:prstGeom>
        </p:spPr>
      </p:pic>
      <p:sp>
        <p:nvSpPr>
          <p:cNvPr id="3" name="Rectangle 2"/>
          <p:cNvSpPr/>
          <p:nvPr/>
        </p:nvSpPr>
        <p:spPr>
          <a:xfrm>
            <a:off x="4611610" y="1766078"/>
            <a:ext cx="2398413" cy="369332"/>
          </a:xfrm>
          <a:prstGeom prst="rect">
            <a:avLst/>
          </a:prstGeom>
        </p:spPr>
        <p:txBody>
          <a:bodyPr wrap="none">
            <a:spAutoFit/>
          </a:bodyPr>
          <a:lstStyle/>
          <a:p>
            <a:pPr algn="ctr"/>
            <a:r>
              <a:rPr lang="en-US" b="1" dirty="0" smtClean="0">
                <a:solidFill>
                  <a:srgbClr val="FFFF00"/>
                </a:solidFill>
                <a:effectLst>
                  <a:outerShdw blurRad="38100" dist="38100" dir="2700000" algn="tl">
                    <a:srgbClr val="000000">
                      <a:alpha val="43137"/>
                    </a:srgbClr>
                  </a:outerShdw>
                </a:effectLst>
                <a:cs typeface="Andalus" panose="02020603050405020304" pitchFamily="18" charset="-78"/>
              </a:rPr>
              <a:t>Optionally Managed</a:t>
            </a:r>
            <a:endParaRPr lang="en-US" b="1" dirty="0">
              <a:solidFill>
                <a:srgbClr val="FFFF00"/>
              </a:solidFill>
              <a:effectLst>
                <a:outerShdw blurRad="38100" dist="38100" dir="2700000" algn="tl">
                  <a:srgbClr val="000000">
                    <a:alpha val="43137"/>
                  </a:srgbClr>
                </a:outerShdw>
              </a:effectLst>
              <a:cs typeface="Andalus" panose="02020603050405020304" pitchFamily="18" charset="-78"/>
            </a:endParaRPr>
          </a:p>
        </p:txBody>
      </p:sp>
      <p:sp>
        <p:nvSpPr>
          <p:cNvPr id="53" name="TextBox 52"/>
          <p:cNvSpPr txBox="1"/>
          <p:nvPr/>
        </p:nvSpPr>
        <p:spPr>
          <a:xfrm rot="5400000">
            <a:off x="10653625" y="3353780"/>
            <a:ext cx="2642108" cy="540455"/>
          </a:xfrm>
          <a:prstGeom prst="rect">
            <a:avLst/>
          </a:prstGeom>
          <a:noFill/>
        </p:spPr>
        <p:txBody>
          <a:bodyPr wrap="none" lIns="93269" tIns="46634" rIns="93269" bIns="46634" rtlCol="0">
            <a:spAutoFit/>
          </a:bodyPr>
          <a:lstStyle/>
          <a:p>
            <a:r>
              <a:rPr lang="en-US" sz="2900" b="1" dirty="0" smtClean="0">
                <a:solidFill>
                  <a:srgbClr val="00B294">
                    <a:lumMod val="60000"/>
                    <a:lumOff val="40000"/>
                  </a:srgbClr>
                </a:solidFill>
                <a:latin typeface="Segoe UI Light"/>
                <a:cs typeface="Arial" panose="020B0604020202020204" pitchFamily="34" charset="0"/>
              </a:rPr>
              <a:t>Microsoft Azure</a:t>
            </a:r>
            <a:endParaRPr lang="en-US" sz="2900" b="1" dirty="0">
              <a:solidFill>
                <a:srgbClr val="00B294">
                  <a:lumMod val="60000"/>
                  <a:lumOff val="40000"/>
                </a:srgbClr>
              </a:solidFill>
              <a:latin typeface="Segoe UI Light"/>
              <a:cs typeface="Arial" panose="020B0604020202020204" pitchFamily="34" charset="0"/>
            </a:endParaRPr>
          </a:p>
        </p:txBody>
      </p:sp>
      <p:sp>
        <p:nvSpPr>
          <p:cNvPr id="54" name="Title 3"/>
          <p:cNvSpPr txBox="1">
            <a:spLocks/>
          </p:cNvSpPr>
          <p:nvPr/>
        </p:nvSpPr>
        <p:spPr>
          <a:xfrm>
            <a:off x="123048" y="17252"/>
            <a:ext cx="11375536" cy="609398"/>
          </a:xfrm>
          <a:prstGeom prst="rect">
            <a:avLst/>
          </a:prstGeom>
        </p:spPr>
        <p:txBody>
          <a:bodyPr vert="horz" wrap="square" lIns="0" tIns="0" rIns="0" bIns="0" rtlCol="0" anchor="t">
            <a:spAutoFit/>
          </a:bodyPr>
          <a:lstStyle>
            <a:lvl1pPr algn="ctr" defTabSz="932742" rtl="0" eaLnBrk="1" latinLnBrk="0" hangingPunct="1">
              <a:lnSpc>
                <a:spcPct val="90000"/>
              </a:lnSpc>
              <a:spcBef>
                <a:spcPct val="0"/>
              </a:spcBef>
              <a:buNone/>
              <a:defRPr lang="en-US" sz="61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l"/>
            <a:r>
              <a:rPr sz="4400" dirty="0" smtClean="0">
                <a:gradFill>
                  <a:gsLst>
                    <a:gs pos="1250">
                      <a:srgbClr val="FFFFFF"/>
                    </a:gs>
                    <a:gs pos="100000">
                      <a:srgbClr val="FFFFFF"/>
                    </a:gs>
                  </a:gsLst>
                  <a:lin ang="5400000" scaled="0"/>
                </a:gradFill>
              </a:rPr>
              <a:t>SQL Server </a:t>
            </a:r>
            <a:r>
              <a:rPr sz="4400" dirty="0" err="1" smtClean="0">
                <a:gradFill>
                  <a:gsLst>
                    <a:gs pos="1250">
                      <a:srgbClr val="FFFFFF"/>
                    </a:gs>
                    <a:gs pos="100000">
                      <a:srgbClr val="FFFFFF"/>
                    </a:gs>
                  </a:gsLst>
                  <a:lin ang="5400000" scaled="0"/>
                </a:gradFill>
              </a:rPr>
              <a:t>on-premise</a:t>
            </a:r>
            <a:r>
              <a:rPr sz="4400" dirty="0" smtClean="0">
                <a:gradFill>
                  <a:gsLst>
                    <a:gs pos="1250">
                      <a:srgbClr val="FFFFFF"/>
                    </a:gs>
                    <a:gs pos="100000">
                      <a:srgbClr val="FFFFFF"/>
                    </a:gs>
                  </a:gsLst>
                  <a:lin ang="5400000" scaled="0"/>
                </a:gradFill>
              </a:rPr>
              <a:t> using cloud resources</a:t>
            </a:r>
            <a:endParaRPr sz="4400" dirty="0">
              <a:gradFill>
                <a:gsLst>
                  <a:gs pos="1250">
                    <a:srgbClr val="FFFFFF"/>
                  </a:gs>
                  <a:gs pos="100000">
                    <a:srgbClr val="FFFFFF"/>
                  </a:gs>
                </a:gsLst>
                <a:lin ang="5400000" scaled="0"/>
              </a:gradFill>
            </a:endParaRPr>
          </a:p>
        </p:txBody>
      </p:sp>
      <p:grpSp>
        <p:nvGrpSpPr>
          <p:cNvPr id="55" name="Group 54"/>
          <p:cNvGrpSpPr/>
          <p:nvPr/>
        </p:nvGrpSpPr>
        <p:grpSpPr>
          <a:xfrm>
            <a:off x="1683909" y="4792662"/>
            <a:ext cx="8882788" cy="1840004"/>
            <a:chOff x="1650806" y="362720"/>
            <a:chExt cx="8708171" cy="1804089"/>
          </a:xfrm>
        </p:grpSpPr>
        <p:grpSp>
          <p:nvGrpSpPr>
            <p:cNvPr id="58" name="Group 57"/>
            <p:cNvGrpSpPr/>
            <p:nvPr/>
          </p:nvGrpSpPr>
          <p:grpSpPr>
            <a:xfrm>
              <a:off x="1650806" y="362720"/>
              <a:ext cx="1543341" cy="1804089"/>
              <a:chOff x="1749660" y="877840"/>
              <a:chExt cx="1543341" cy="1804089"/>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660" y="877840"/>
                <a:ext cx="1466974" cy="1799968"/>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024" y="1512154"/>
                <a:ext cx="1108977" cy="1169775"/>
              </a:xfrm>
              <a:prstGeom prst="rect">
                <a:avLst/>
              </a:prstGeom>
            </p:spPr>
          </p:pic>
        </p:grpSp>
        <p:grpSp>
          <p:nvGrpSpPr>
            <p:cNvPr id="60" name="Group 59"/>
            <p:cNvGrpSpPr/>
            <p:nvPr/>
          </p:nvGrpSpPr>
          <p:grpSpPr>
            <a:xfrm>
              <a:off x="7805789" y="362720"/>
              <a:ext cx="1543341" cy="1804089"/>
              <a:chOff x="1749660" y="877840"/>
              <a:chExt cx="1543341" cy="1804089"/>
            </a:xfrm>
          </p:grpSpPr>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660" y="877840"/>
                <a:ext cx="1466974" cy="1799968"/>
              </a:xfrm>
              <a:prstGeom prst="rect">
                <a:avLst/>
              </a:prstGeom>
            </p:spPr>
          </p:pic>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024" y="1512154"/>
                <a:ext cx="1108977" cy="1169775"/>
              </a:xfrm>
              <a:prstGeom prst="rect">
                <a:avLst/>
              </a:prstGeom>
            </p:spPr>
          </p:pic>
        </p:grpSp>
        <p:sp>
          <p:nvSpPr>
            <p:cNvPr id="61" name="Flowchart: Punched Tape 60"/>
            <p:cNvSpPr/>
            <p:nvPr/>
          </p:nvSpPr>
          <p:spPr bwMode="auto">
            <a:xfrm>
              <a:off x="8143168" y="1059233"/>
              <a:ext cx="1037777" cy="689457"/>
            </a:xfrm>
            <a:prstGeom prst="flowChartPunchedTape">
              <a:avLst/>
            </a:prstGeom>
            <a:solidFill>
              <a:srgbClr val="A86ED4"/>
            </a:solidFill>
            <a:ln>
              <a:noFill/>
              <a:headEnd type="none" w="med" len="med"/>
              <a:tailEnd type="none" w="med" len="me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3A299">
                  <a:shade val="30000"/>
                  <a:satMod val="130000"/>
                </a:srgbClr>
              </a:contourClr>
            </a:sp3d>
          </p:spPr>
          <p:txBody>
            <a:bodyPr lIns="91414" tIns="45706" rIns="91414" bIns="4570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143">
                <a:defRPr/>
              </a:pPr>
              <a:r>
                <a:rPr lang="en-US" sz="1400" dirty="0">
                  <a:solidFill>
                    <a:srgbClr val="FFFFFF"/>
                  </a:solidFill>
                  <a:latin typeface="Arial"/>
                </a:rPr>
                <a:t>Secondary</a:t>
              </a:r>
            </a:p>
          </p:txBody>
        </p:sp>
        <p:sp>
          <p:nvSpPr>
            <p:cNvPr id="62" name="Flowchart: Punched Tape 61"/>
            <p:cNvSpPr/>
            <p:nvPr/>
          </p:nvSpPr>
          <p:spPr bwMode="auto">
            <a:xfrm>
              <a:off x="2008803" y="1093009"/>
              <a:ext cx="946833" cy="711497"/>
            </a:xfrm>
            <a:prstGeom prst="flowChartPunchedTape">
              <a:avLst/>
            </a:prstGeom>
            <a:solidFill>
              <a:srgbClr val="A86ED4"/>
            </a:solidFill>
            <a:ln>
              <a:noFill/>
              <a:headEnd type="none" w="med" len="med"/>
              <a:tailEnd type="none" w="med" len="me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3A299">
                  <a:shade val="30000"/>
                  <a:satMod val="130000"/>
                </a:srgbClr>
              </a:contourClr>
            </a:sp3d>
          </p:spPr>
          <p:txBody>
            <a:bodyPr lIns="91414" tIns="45706" rIns="91414" bIns="4570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143">
                <a:defRPr/>
              </a:pPr>
              <a:r>
                <a:rPr lang="en-US" sz="1500" dirty="0">
                  <a:solidFill>
                    <a:srgbClr val="FFFFFF"/>
                  </a:solidFill>
                  <a:latin typeface="Arial"/>
                </a:rPr>
                <a:t>Primary</a:t>
              </a:r>
            </a:p>
          </p:txBody>
        </p:sp>
        <p:pic>
          <p:nvPicPr>
            <p:cNvPr id="63" name="Picture 62" descr="\\johnlserver\docs$\Artwork from DVD Website\Shapes\Arrows\Gold Gradient Collection\arrow 0 gold  arrow curved 6.png"/>
            <p:cNvPicPr>
              <a:picLocks noChangeAspect="1" noChangeArrowheads="1"/>
            </p:cNvPicPr>
            <p:nvPr/>
          </p:nvPicPr>
          <p:blipFill>
            <a:blip r:embed="rId6" cstate="print"/>
            <a:srcRect/>
            <a:stretch>
              <a:fillRect/>
            </a:stretch>
          </p:blipFill>
          <p:spPr bwMode="auto">
            <a:xfrm rot="10533111">
              <a:off x="2265009" y="526672"/>
              <a:ext cx="7294627" cy="967461"/>
            </a:xfrm>
            <a:prstGeom prst="rect">
              <a:avLst/>
            </a:prstGeom>
            <a:noFill/>
            <a:ln w="9525">
              <a:noFill/>
              <a:miter lim="800000"/>
              <a:headEnd/>
              <a:tailEnd/>
            </a:ln>
          </p:spPr>
        </p:pic>
        <p:sp>
          <p:nvSpPr>
            <p:cNvPr id="64" name="TextBox 63"/>
            <p:cNvSpPr txBox="1"/>
            <p:nvPr/>
          </p:nvSpPr>
          <p:spPr>
            <a:xfrm>
              <a:off x="4255192" y="810362"/>
              <a:ext cx="3029270" cy="814777"/>
            </a:xfrm>
            <a:prstGeom prst="rect">
              <a:avLst/>
            </a:prstGeom>
            <a:noFill/>
          </p:spPr>
          <p:txBody>
            <a:bodyPr wrap="none" rtlCol="0">
              <a:spAutoFit/>
            </a:bodyPr>
            <a:lstStyle>
              <a:defPPr>
                <a:defRPr lang="en-US"/>
              </a:defPPr>
              <a:lvl1pPr algn="ctr">
                <a:defRPr sz="2400" b="1">
                  <a:effectLst>
                    <a:outerShdw blurRad="38100" dist="38100" dir="2700000" algn="tl">
                      <a:srgbClr val="000000">
                        <a:alpha val="43137"/>
                      </a:srgbClr>
                    </a:outerShdw>
                  </a:effectLst>
                  <a:cs typeface="Andalus" panose="02020603050405020304" pitchFamily="18" charset="-78"/>
                </a:defRPr>
              </a:lvl1pPr>
            </a:lstStyle>
            <a:p>
              <a:r>
                <a:rPr lang="en-US" dirty="0" err="1">
                  <a:solidFill>
                    <a:srgbClr val="FFFFFF"/>
                  </a:solidFill>
                </a:rPr>
                <a:t>AlwaysOn</a:t>
              </a:r>
              <a:endParaRPr lang="en-US" dirty="0">
                <a:solidFill>
                  <a:srgbClr val="FFFFFF"/>
                </a:solidFill>
              </a:endParaRPr>
            </a:p>
            <a:p>
              <a:r>
                <a:rPr lang="en-US" dirty="0" smtClean="0">
                  <a:solidFill>
                    <a:srgbClr val="FFFFFF"/>
                  </a:solidFill>
                </a:rPr>
                <a:t>Replica in Azure VM</a:t>
              </a:r>
              <a:endParaRPr lang="en-US" dirty="0">
                <a:solidFill>
                  <a:srgbClr val="FFFFFF"/>
                </a:solidFill>
              </a:endParaRPr>
            </a:p>
          </p:txBody>
        </p:sp>
        <p:grpSp>
          <p:nvGrpSpPr>
            <p:cNvPr id="65" name="Group 64"/>
            <p:cNvGrpSpPr/>
            <p:nvPr/>
          </p:nvGrpSpPr>
          <p:grpSpPr>
            <a:xfrm>
              <a:off x="9206907" y="962792"/>
              <a:ext cx="1152070" cy="698691"/>
              <a:chOff x="9229193" y="948620"/>
              <a:chExt cx="963910" cy="554841"/>
            </a:xfrm>
          </p:grpSpPr>
          <p:pic>
            <p:nvPicPr>
              <p:cNvPr id="66" name="Picture 4" descr="C:\Users\gopala\Pictures\DVD_ART35\Artwork_Imagery\Icons - Illustrations\charts - diagrams\3d pie cha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38649" y="1121971"/>
                <a:ext cx="954454" cy="38149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gopala\Pictures\DVD_ART35\Artwork_Imagery\Icons - Illustrations\charts - diagrams\3d pie cha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29193" y="948620"/>
                <a:ext cx="954454" cy="38149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127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par>
                          <p:cTn id="22" fill="hold">
                            <p:stCondLst>
                              <p:cond delay="0"/>
                            </p:stCondLst>
                            <p:childTnLst>
                              <p:par>
                                <p:cTn id="23" presetID="42" presetClass="path" presetSubtype="0" accel="50000" decel="50000" fill="hold" nodeType="afterEffect">
                                  <p:stCondLst>
                                    <p:cond delay="0"/>
                                  </p:stCondLst>
                                  <p:childTnLst>
                                    <p:animMotion origin="layout" path="M 3.33333E-6 -3.7037E-7 L 0.48177 -0.01065 " pathEditMode="relative" rAng="0" ptsTypes="AA">
                                      <p:cBhvr>
                                        <p:cTn id="24" dur="2000" fill="hold"/>
                                        <p:tgtEl>
                                          <p:spTgt spid="47"/>
                                        </p:tgtEl>
                                        <p:attrNameLst>
                                          <p:attrName>ppt_x</p:attrName>
                                          <p:attrName>ppt_y</p:attrName>
                                        </p:attrNameLst>
                                      </p:cBhvr>
                                      <p:rCtr x="24089" y="-532"/>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570037" y="2735262"/>
            <a:ext cx="8991600" cy="3200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4294967295"/>
          </p:nvPr>
        </p:nvSpPr>
        <p:spPr>
          <a:xfrm>
            <a:off x="529660" y="1592262"/>
            <a:ext cx="11375536" cy="954107"/>
          </a:xfrm>
          <a:prstGeom prst="rect">
            <a:avLst/>
          </a:prstGeom>
        </p:spPr>
        <p:txBody>
          <a:bodyPr vert="horz" wrap="square" lIns="0" tIns="0" rIns="0" bIns="0" rtlCol="0">
            <a:spAutoFit/>
          </a:bodyPr>
          <a:lstStyle/>
          <a:p>
            <a:pPr marL="349792" lvl="1" indent="-349792">
              <a:buFont typeface="Arial" panose="020B0604020202020204" pitchFamily="34" charset="0"/>
              <a:buChar char="•"/>
            </a:pPr>
            <a:r>
              <a:rPr lang="en-US" sz="2000" dirty="0" smtClean="0">
                <a:solidFill>
                  <a:schemeClr val="tx1"/>
                </a:solidFill>
              </a:rPr>
              <a:t>Microsoft owns both SQL Server and Microsoft Azure</a:t>
            </a:r>
          </a:p>
          <a:p>
            <a:pPr marL="0" lvl="1" indent="0">
              <a:buNone/>
            </a:pPr>
            <a:r>
              <a:rPr lang="en-US" sz="2000" dirty="0" smtClean="0">
                <a:solidFill>
                  <a:schemeClr val="tx1"/>
                </a:solidFill>
              </a:rPr>
              <a:t>     Thus it can </a:t>
            </a:r>
            <a:r>
              <a:rPr lang="en-US" sz="2000" dirty="0" smtClean="0">
                <a:solidFill>
                  <a:srgbClr val="FFFFFF"/>
                </a:solidFill>
              </a:rPr>
              <a:t>provide </a:t>
            </a:r>
            <a:r>
              <a:rPr lang="en-US" sz="2000" dirty="0" smtClean="0">
                <a:solidFill>
                  <a:srgbClr val="FFFF00"/>
                </a:solidFill>
              </a:rPr>
              <a:t>end-to-end </a:t>
            </a:r>
            <a:r>
              <a:rPr lang="en-US" sz="2000" dirty="0">
                <a:solidFill>
                  <a:schemeClr val="tx1"/>
                </a:solidFill>
              </a:rPr>
              <a:t>experiences </a:t>
            </a:r>
            <a:r>
              <a:rPr lang="en-US" sz="2000" dirty="0" smtClean="0">
                <a:solidFill>
                  <a:schemeClr val="tx1"/>
                </a:solidFill>
              </a:rPr>
              <a:t>that </a:t>
            </a:r>
            <a:r>
              <a:rPr lang="en-US" sz="2000" dirty="0">
                <a:solidFill>
                  <a:schemeClr val="tx1"/>
                </a:solidFill>
              </a:rPr>
              <a:t>are </a:t>
            </a:r>
            <a:r>
              <a:rPr lang="en-US" sz="2000" dirty="0">
                <a:solidFill>
                  <a:srgbClr val="FFFF00"/>
                </a:solidFill>
              </a:rPr>
              <a:t>optimized </a:t>
            </a:r>
            <a:r>
              <a:rPr lang="en-US" sz="2000" dirty="0" smtClean="0">
                <a:solidFill>
                  <a:schemeClr val="tx1"/>
                </a:solidFill>
              </a:rPr>
              <a:t>and use </a:t>
            </a:r>
            <a:r>
              <a:rPr lang="en-US" sz="2000" dirty="0" smtClean="0">
                <a:solidFill>
                  <a:srgbClr val="FFFF00"/>
                </a:solidFill>
              </a:rPr>
              <a:t>familiar interfaces</a:t>
            </a:r>
            <a:endParaRPr lang="en-US" sz="2000" dirty="0">
              <a:solidFill>
                <a:srgbClr val="FFFF00"/>
              </a:solidFill>
            </a:endParaRPr>
          </a:p>
          <a:p>
            <a:pPr marL="349792" lvl="1" indent="-349792">
              <a:buChar char="•"/>
            </a:pPr>
            <a:endParaRPr lang="en-US" sz="2000" dirty="0"/>
          </a:p>
        </p:txBody>
      </p:sp>
      <p:sp>
        <p:nvSpPr>
          <p:cNvPr id="4" name="Title 3"/>
          <p:cNvSpPr>
            <a:spLocks noGrp="1"/>
          </p:cNvSpPr>
          <p:nvPr>
            <p:ph type="title"/>
          </p:nvPr>
        </p:nvSpPr>
        <p:spPr>
          <a:xfrm>
            <a:off x="529660" y="233152"/>
            <a:ext cx="11375536" cy="664797"/>
          </a:xfrm>
        </p:spPr>
        <p:txBody>
          <a:bodyPr vert="horz" wrap="square" lIns="0" tIns="0" rIns="0" bIns="0" rtlCol="0" anchor="t">
            <a:spAutoFit/>
          </a:bodyPr>
          <a:lstStyle/>
          <a:p>
            <a:r>
              <a:rPr lang="en-US" sz="4800" dirty="0"/>
              <a:t>SQL Server </a:t>
            </a:r>
            <a:r>
              <a:rPr lang="en-US" sz="4800" dirty="0" err="1" smtClean="0"/>
              <a:t>on-premise</a:t>
            </a:r>
            <a:r>
              <a:rPr lang="en-US" sz="4800" dirty="0" smtClean="0"/>
              <a:t> using cloud resources</a:t>
            </a:r>
            <a:endParaRPr lang="en-US" sz="4800" dirty="0"/>
          </a:p>
        </p:txBody>
      </p:sp>
      <p:pic>
        <p:nvPicPr>
          <p:cNvPr id="6" name="Picture 2" descr="http://ts1.mm.bing.net/th?&amp;id=HN.608019167315627020&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409" y="3424106"/>
            <a:ext cx="2977228" cy="1555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b="12898"/>
          <a:stretch/>
        </p:blipFill>
        <p:spPr bwMode="auto">
          <a:xfrm>
            <a:off x="2250409" y="3289325"/>
            <a:ext cx="2977228" cy="1824943"/>
          </a:xfrm>
          <a:prstGeom prst="rect">
            <a:avLst/>
          </a:prstGeom>
          <a:solidFill>
            <a:srgbClr val="2A2954"/>
          </a:solidFill>
          <a:ln>
            <a:noFill/>
          </a:ln>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6199" y="4849812"/>
            <a:ext cx="21240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60477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QPRMQHNYkWkeE6_lGei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QPRMQHNYkWkeE6_lGei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KXABvbMLkmBbTgOxuk8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KXABvbMLkmBbTgOxuk8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KXABvbMLkmBbTgOxuk8Dw"/>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TechEd14 (Latest) Templat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Luis Carlos Vargas Herring</External_x0020_Speaker>
    <Session_x0020_Code xmlns="e36bfbf9-5e42-489c-a259-4c54eb22cb57">DBI-B331</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schemas.microsoft.com/office/infopath/2007/PartnerControls"/>
    <ds:schemaRef ds:uri="http://schemas.microsoft.com/sharepoint/v3"/>
    <ds:schemaRef ds:uri="http://schemas.openxmlformats.org/package/2006/metadata/core-properties"/>
    <ds:schemaRef ds:uri="e36bfbf9-5e42-489c-a259-4c54eb22cb57"/>
    <ds:schemaRef ds:uri="230e9df3-be65-4c73-a93b-d1236ebd677e"/>
    <ds:schemaRef ds:uri="http://schemas.microsoft.com/office/2006/documentManagement/types"/>
    <ds:schemaRef ds:uri="http://purl.org/dc/dcmityp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TotalTime>
  <Words>3547</Words>
  <Application>Microsoft Office PowerPoint</Application>
  <PresentationFormat>Custom</PresentationFormat>
  <Paragraphs>325</Paragraphs>
  <Slides>32</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Andalus</vt:lpstr>
      <vt:lpstr>Arial</vt:lpstr>
      <vt:lpstr>Bradley Hand ITC</vt:lpstr>
      <vt:lpstr>Calibri</vt:lpstr>
      <vt:lpstr>Segoe Semibold</vt:lpstr>
      <vt:lpstr>Segoe UI</vt:lpstr>
      <vt:lpstr>Segoe UI Black</vt:lpstr>
      <vt:lpstr>Segoe UI Light</vt:lpstr>
      <vt:lpstr>Segoe UI Semibold</vt:lpstr>
      <vt:lpstr>Wingdings</vt:lpstr>
      <vt:lpstr>TEE14 Speaker PPT Template</vt:lpstr>
      <vt:lpstr>TechEd14 (Latest) Template</vt:lpstr>
      <vt:lpstr>PowerPoint Presentation</vt:lpstr>
      <vt:lpstr>SQL Server Hybrid Features</vt:lpstr>
      <vt:lpstr>Key Takeaway</vt:lpstr>
      <vt:lpstr>Hybrid Cloud</vt:lpstr>
      <vt:lpstr>SQL Server on-premise using cloud resources</vt:lpstr>
      <vt:lpstr>Cloud resources</vt:lpstr>
      <vt:lpstr>Accessing cloud resources</vt:lpstr>
      <vt:lpstr>PowerPoint Presentation</vt:lpstr>
      <vt:lpstr>SQL Server on-premise using cloud resources</vt:lpstr>
      <vt:lpstr>Backup to Windows Azure Storage</vt:lpstr>
      <vt:lpstr>Backup to Windows Azure Storage - Scenarios</vt:lpstr>
      <vt:lpstr>Demo Backup/Restore to/from Azure Storage</vt:lpstr>
      <vt:lpstr>Backup to Windows Azure Storage Tool </vt:lpstr>
      <vt:lpstr>Backup to Windows Azure Storage Tool </vt:lpstr>
      <vt:lpstr>Managed Backup</vt:lpstr>
      <vt:lpstr>Demo Enable and trigger Managed Backup</vt:lpstr>
      <vt:lpstr>Data Files in Azure Storage</vt:lpstr>
      <vt:lpstr>Demo Create Database in Azure Storage</vt:lpstr>
      <vt:lpstr>AlwaysOn Replicas in Azure VMs</vt:lpstr>
      <vt:lpstr>Backup to Windows Azure Storage - Scenarios</vt:lpstr>
      <vt:lpstr>Before extending AlwaysOn configuration Configure site-to-site VPN tunnel between on-premise and Azure</vt:lpstr>
      <vt:lpstr>AlwaysOn Replica in Azure - Sample Deployment</vt:lpstr>
      <vt:lpstr>Demo Adding a Replica in an Azure VM</vt:lpstr>
      <vt:lpstr>Dealing with lots of data in Hybrid Cloud</vt:lpstr>
      <vt:lpstr>SQL Server on cloud using on-premise resources</vt:lpstr>
      <vt:lpstr>SQL Server on cloud using on-premise resources</vt:lpstr>
      <vt:lpstr>Demo Provisioning a SQL VM with VPN tunnel access</vt:lpstr>
      <vt:lpstr>PowerPoint Presentation</vt:lpstr>
      <vt:lpstr>Resources</vt:lpstr>
      <vt:lpstr>SUBMIT YOUR TECHED EVALUATIONS</vt:lpstr>
      <vt:lpstr>Resources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Hybrid Features End to End</dc:title>
  <dc:subject>TechEd 2014</dc:subject>
  <dc:creator>Shows</dc:creator>
  <cp:keywords/>
  <dc:description>Template: Jordan Cayabyab, Artitudes Design
Formatting: 
Audience Type:</dc:description>
  <cp:lastModifiedBy>Shows</cp:lastModifiedBy>
  <cp:revision>4</cp:revision>
  <dcterms:created xsi:type="dcterms:W3CDTF">2014-10-28T12:28:57Z</dcterms:created>
  <dcterms:modified xsi:type="dcterms:W3CDTF">2014-10-31T12:29:07Z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