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2.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21.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2.xml" ContentType="application/vnd.openxmlformats-officedocument.presentationml.tags+xml"/>
  <Override PartName="/ppt/notesSlides/notesSlide31.xml" ContentType="application/vnd.openxmlformats-officedocument.presentationml.notesSlide+xml"/>
  <Override PartName="/ppt/tags/tag5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84" r:id="rId5"/>
    <p:sldMasterId id="2147484318" r:id="rId6"/>
    <p:sldMasterId id="2147484357" r:id="rId7"/>
  </p:sldMasterIdLst>
  <p:notesMasterIdLst>
    <p:notesMasterId r:id="rId62"/>
  </p:notesMasterIdLst>
  <p:handoutMasterIdLst>
    <p:handoutMasterId r:id="rId63"/>
  </p:handoutMasterIdLst>
  <p:sldIdLst>
    <p:sldId id="303" r:id="rId8"/>
    <p:sldId id="309" r:id="rId9"/>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 id="299" r:id="rId53"/>
    <p:sldId id="300" r:id="rId54"/>
    <p:sldId id="301" r:id="rId55"/>
    <p:sldId id="302" r:id="rId56"/>
    <p:sldId id="307" r:id="rId57"/>
    <p:sldId id="304" r:id="rId58"/>
    <p:sldId id="305" r:id="rId59"/>
    <p:sldId id="308" r:id="rId60"/>
    <p:sldId id="306" r:id="rId6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DC3C00"/>
    <a:srgbClr val="002050"/>
    <a:srgbClr val="009E49"/>
    <a:srgbClr val="0072C6"/>
    <a:srgbClr val="00BCF2"/>
    <a:srgbClr val="7FBA00"/>
    <a:srgbClr val="68217A"/>
    <a:srgbClr val="B400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0673" autoAdjust="0"/>
  </p:normalViewPr>
  <p:slideViewPr>
    <p:cSldViewPr snapToObjects="1">
      <p:cViewPr varScale="1">
        <p:scale>
          <a:sx n="107" d="100"/>
          <a:sy n="107" d="100"/>
        </p:scale>
        <p:origin x="588" y="108"/>
      </p:cViewPr>
      <p:guideLst>
        <p:guide orient="horz" pos="2203"/>
        <p:guide pos="3917"/>
      </p:guideLst>
    </p:cSldViewPr>
  </p:slideViewPr>
  <p:outlineViewPr>
    <p:cViewPr>
      <p:scale>
        <a:sx n="33" d="100"/>
        <a:sy n="33" d="100"/>
      </p:scale>
      <p:origin x="0" y="-2862"/>
    </p:cViewPr>
  </p:outlineViewPr>
  <p:notesTextViewPr>
    <p:cViewPr>
      <p:scale>
        <a:sx n="3" d="2"/>
        <a:sy n="3" d="2"/>
      </p:scale>
      <p:origin x="0" y="0"/>
    </p:cViewPr>
  </p:notesTextViewPr>
  <p:sorterViewPr>
    <p:cViewPr>
      <p:scale>
        <a:sx n="125" d="100"/>
        <a:sy n="125" d="100"/>
      </p:scale>
      <p:origin x="0" y="-18720"/>
    </p:cViewPr>
  </p:sorterViewPr>
  <p:notesViewPr>
    <p:cSldViewPr snapToObjects="1" showGuides="1">
      <p:cViewPr varScale="1">
        <p:scale>
          <a:sx n="81" d="100"/>
          <a:sy n="81" d="100"/>
        </p:scale>
        <p:origin x="317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C7AF81-4B64-468B-9D50-846183362AD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8E21D68-C39C-43EF-A7F6-95F7F54BBE0D}">
      <dgm:prSet/>
      <dgm:spPr/>
      <dgm:t>
        <a:bodyPr/>
        <a:lstStyle/>
        <a:p>
          <a:pPr rtl="0"/>
          <a:r>
            <a:rPr lang="en-US" dirty="0" smtClean="0"/>
            <a:t>You access a DB</a:t>
          </a:r>
          <a:endParaRPr lang="en-US" dirty="0"/>
        </a:p>
      </dgm:t>
    </dgm:pt>
    <dgm:pt modelId="{7E69F3C7-1C68-43FC-A7F6-55E1A3C8EA58}" type="parTrans" cxnId="{B9769A4F-7480-4E25-ACB2-99F88A251B02}">
      <dgm:prSet/>
      <dgm:spPr/>
      <dgm:t>
        <a:bodyPr/>
        <a:lstStyle/>
        <a:p>
          <a:endParaRPr lang="en-US"/>
        </a:p>
      </dgm:t>
    </dgm:pt>
    <dgm:pt modelId="{52282940-F39B-48C5-A3D7-BF9FC09279C7}" type="sibTrans" cxnId="{B9769A4F-7480-4E25-ACB2-99F88A251B02}">
      <dgm:prSet/>
      <dgm:spPr/>
      <dgm:t>
        <a:bodyPr/>
        <a:lstStyle/>
        <a:p>
          <a:endParaRPr lang="en-US"/>
        </a:p>
      </dgm:t>
    </dgm:pt>
    <dgm:pt modelId="{7D005B0A-5D96-4197-9583-74131BB3A044}">
      <dgm:prSet/>
      <dgm:spPr/>
      <dgm:t>
        <a:bodyPr/>
        <a:lstStyle/>
        <a:p>
          <a:pPr rtl="0"/>
          <a:r>
            <a:rPr lang="en-US" dirty="0" smtClean="0"/>
            <a:t>DB is fully managed: High Availability, Backups, Patching</a:t>
          </a:r>
          <a:endParaRPr lang="en-US" dirty="0"/>
        </a:p>
      </dgm:t>
    </dgm:pt>
    <dgm:pt modelId="{08E83111-5D4C-4472-BC91-505644F4F163}" type="parTrans" cxnId="{4C610B01-0AFC-46C4-98B0-7908C4A05916}">
      <dgm:prSet/>
      <dgm:spPr/>
      <dgm:t>
        <a:bodyPr/>
        <a:lstStyle/>
        <a:p>
          <a:endParaRPr lang="en-US"/>
        </a:p>
      </dgm:t>
    </dgm:pt>
    <dgm:pt modelId="{867CC8E2-0182-438D-AE79-811D879EF30E}" type="sibTrans" cxnId="{4C610B01-0AFC-46C4-98B0-7908C4A05916}">
      <dgm:prSet/>
      <dgm:spPr/>
      <dgm:t>
        <a:bodyPr/>
        <a:lstStyle/>
        <a:p>
          <a:endParaRPr lang="en-US"/>
        </a:p>
      </dgm:t>
    </dgm:pt>
    <dgm:pt modelId="{B8135A79-2F9D-48BE-B943-72BB61D20AC8}">
      <dgm:prSet custT="1"/>
      <dgm:spPr/>
      <dgm:t>
        <a:bodyPr/>
        <a:lstStyle/>
        <a:p>
          <a:pPr rtl="0"/>
          <a:r>
            <a:rPr lang="en-US" sz="1600" dirty="0" smtClean="0"/>
            <a:t>Runs latest SQL Server version, based on Enterprise edition</a:t>
          </a:r>
          <a:endParaRPr lang="en-US" sz="1600" dirty="0"/>
        </a:p>
      </dgm:t>
    </dgm:pt>
    <dgm:pt modelId="{DB182B24-DDFE-46DE-A67E-A771730661D6}" type="parTrans" cxnId="{109CF7DE-F07A-4BEB-A70A-5EC07A8DB9FF}">
      <dgm:prSet/>
      <dgm:spPr/>
      <dgm:t>
        <a:bodyPr/>
        <a:lstStyle/>
        <a:p>
          <a:endParaRPr lang="en-US"/>
        </a:p>
      </dgm:t>
    </dgm:pt>
    <dgm:pt modelId="{EDE792F1-2FF1-4B4F-B2E6-01A81E12E2D0}" type="sibTrans" cxnId="{109CF7DE-F07A-4BEB-A70A-5EC07A8DB9FF}">
      <dgm:prSet/>
      <dgm:spPr/>
      <dgm:t>
        <a:bodyPr/>
        <a:lstStyle/>
        <a:p>
          <a:endParaRPr lang="en-US"/>
        </a:p>
      </dgm:t>
    </dgm:pt>
    <dgm:pt modelId="{259923D0-728F-4556-AA45-7EC7DFEF01B6}">
      <dgm:prSet custT="1"/>
      <dgm:spPr/>
      <dgm:t>
        <a:bodyPr/>
        <a:lstStyle/>
        <a:p>
          <a:pPr rtl="0"/>
          <a:r>
            <a:rPr lang="en-US" sz="1800" dirty="0" smtClean="0"/>
            <a:t>Incomplete </a:t>
          </a:r>
          <a:r>
            <a:rPr lang="en-US" sz="1800" dirty="0" err="1" smtClean="0"/>
            <a:t>on-premise</a:t>
          </a:r>
          <a:r>
            <a:rPr lang="en-US" sz="1800" dirty="0" smtClean="0"/>
            <a:t> compatibility (e.g. no jobs, linked servers, </a:t>
          </a:r>
          <a:r>
            <a:rPr lang="en-US" sz="1800" dirty="0" err="1" smtClean="0"/>
            <a:t>FileStream</a:t>
          </a:r>
          <a:r>
            <a:rPr lang="en-US" sz="1800" dirty="0" smtClean="0"/>
            <a:t>)</a:t>
          </a:r>
          <a:endParaRPr lang="en-US" sz="1800" dirty="0"/>
        </a:p>
      </dgm:t>
    </dgm:pt>
    <dgm:pt modelId="{218FFB85-E88F-4708-A974-120060C14F22}" type="parTrans" cxnId="{F98AEFAF-9C34-42DF-9E23-74D278D3A876}">
      <dgm:prSet/>
      <dgm:spPr/>
      <dgm:t>
        <a:bodyPr/>
        <a:lstStyle/>
        <a:p>
          <a:endParaRPr lang="en-US"/>
        </a:p>
      </dgm:t>
    </dgm:pt>
    <dgm:pt modelId="{4E0AA049-3FBB-401F-9448-BD72B2370D7E}" type="sibTrans" cxnId="{F98AEFAF-9C34-42DF-9E23-74D278D3A876}">
      <dgm:prSet/>
      <dgm:spPr/>
      <dgm:t>
        <a:bodyPr/>
        <a:lstStyle/>
        <a:p>
          <a:endParaRPr lang="en-US"/>
        </a:p>
      </dgm:t>
    </dgm:pt>
    <dgm:pt modelId="{C0EF01AF-8AD6-4B74-9F4E-22D83D9CB44C}">
      <dgm:prSet custT="1"/>
      <dgm:spPr/>
      <dgm:t>
        <a:bodyPr/>
        <a:lstStyle/>
        <a:p>
          <a:pPr rtl="0"/>
          <a:r>
            <a:rPr lang="en-US" sz="1800" dirty="0" smtClean="0"/>
            <a:t>Different DB sizes: Basic (2GB, 5tps) to Premium (500GB, 735tps)</a:t>
          </a:r>
          <a:endParaRPr lang="en-US" sz="1800" dirty="0"/>
        </a:p>
      </dgm:t>
    </dgm:pt>
    <dgm:pt modelId="{D1781CBE-F581-4F81-9113-7BA9B39477AB}" type="parTrans" cxnId="{389DD3C4-F404-40A4-AC41-5C4FC1EE0B26}">
      <dgm:prSet/>
      <dgm:spPr/>
      <dgm:t>
        <a:bodyPr/>
        <a:lstStyle/>
        <a:p>
          <a:endParaRPr lang="en-US"/>
        </a:p>
      </dgm:t>
    </dgm:pt>
    <dgm:pt modelId="{9A2A1DC8-7109-46DE-9BD3-93EE1771B1A9}" type="sibTrans" cxnId="{389DD3C4-F404-40A4-AC41-5C4FC1EE0B26}">
      <dgm:prSet/>
      <dgm:spPr/>
      <dgm:t>
        <a:bodyPr/>
        <a:lstStyle/>
        <a:p>
          <a:endParaRPr lang="en-US"/>
        </a:p>
      </dgm:t>
    </dgm:pt>
    <dgm:pt modelId="{8CEAFE94-7E7F-4F04-AA77-6071F4958494}">
      <dgm:prSet custT="1"/>
      <dgm:spPr/>
      <dgm:t>
        <a:bodyPr/>
        <a:lstStyle/>
        <a:p>
          <a:pPr rtl="0"/>
          <a:r>
            <a:rPr lang="en-US" sz="1800" dirty="0" smtClean="0"/>
            <a:t>DB availability SLA: 99.99%</a:t>
          </a:r>
          <a:endParaRPr lang="en-US" sz="1800" dirty="0"/>
        </a:p>
      </dgm:t>
    </dgm:pt>
    <dgm:pt modelId="{61BB18CA-4E20-4656-848F-A02B2432B716}" type="parTrans" cxnId="{CAE7E42C-D933-486C-8D0A-D053B28E52B5}">
      <dgm:prSet/>
      <dgm:spPr/>
      <dgm:t>
        <a:bodyPr/>
        <a:lstStyle/>
        <a:p>
          <a:endParaRPr lang="en-US"/>
        </a:p>
      </dgm:t>
    </dgm:pt>
    <dgm:pt modelId="{9C8728E1-3FD9-4A87-93A8-91CDB8B1A880}" type="sibTrans" cxnId="{CAE7E42C-D933-486C-8D0A-D053B28E52B5}">
      <dgm:prSet/>
      <dgm:spPr/>
      <dgm:t>
        <a:bodyPr/>
        <a:lstStyle/>
        <a:p>
          <a:endParaRPr lang="en-US"/>
        </a:p>
      </dgm:t>
    </dgm:pt>
    <dgm:pt modelId="{1AB8071B-50D0-4A82-9249-25CEC61D8105}" type="pres">
      <dgm:prSet presAssocID="{39C7AF81-4B64-468B-9D50-846183362ADF}" presName="linear" presStyleCnt="0">
        <dgm:presLayoutVars>
          <dgm:animLvl val="lvl"/>
          <dgm:resizeHandles val="exact"/>
        </dgm:presLayoutVars>
      </dgm:prSet>
      <dgm:spPr/>
      <dgm:t>
        <a:bodyPr/>
        <a:lstStyle/>
        <a:p>
          <a:endParaRPr lang="en-US"/>
        </a:p>
      </dgm:t>
    </dgm:pt>
    <dgm:pt modelId="{D086D094-243D-412D-92AE-9E0C4A4C07A1}" type="pres">
      <dgm:prSet presAssocID="{88E21D68-C39C-43EF-A7F6-95F7F54BBE0D}" presName="parentText" presStyleLbl="node1" presStyleIdx="0" presStyleCnt="6" custScaleY="77413" custLinFactNeighborX="404" custLinFactNeighborY="-23642">
        <dgm:presLayoutVars>
          <dgm:chMax val="0"/>
          <dgm:bulletEnabled val="1"/>
        </dgm:presLayoutVars>
      </dgm:prSet>
      <dgm:spPr/>
      <dgm:t>
        <a:bodyPr/>
        <a:lstStyle/>
        <a:p>
          <a:endParaRPr lang="en-US"/>
        </a:p>
      </dgm:t>
    </dgm:pt>
    <dgm:pt modelId="{2B55CEE6-AAD0-4F23-A053-D5168ABF9614}" type="pres">
      <dgm:prSet presAssocID="{52282940-F39B-48C5-A3D7-BF9FC09279C7}" presName="spacer" presStyleCnt="0"/>
      <dgm:spPr/>
    </dgm:pt>
    <dgm:pt modelId="{0833FEF6-9415-4EE2-BCC8-C80482B9DD1B}" type="pres">
      <dgm:prSet presAssocID="{7D005B0A-5D96-4197-9583-74131BB3A044}" presName="parentText" presStyleLbl="node1" presStyleIdx="1" presStyleCnt="6" custScaleY="84527">
        <dgm:presLayoutVars>
          <dgm:chMax val="0"/>
          <dgm:bulletEnabled val="1"/>
        </dgm:presLayoutVars>
      </dgm:prSet>
      <dgm:spPr/>
      <dgm:t>
        <a:bodyPr/>
        <a:lstStyle/>
        <a:p>
          <a:endParaRPr lang="en-US"/>
        </a:p>
      </dgm:t>
    </dgm:pt>
    <dgm:pt modelId="{1845A3A7-8BD2-4543-9CF6-D77762F491A1}" type="pres">
      <dgm:prSet presAssocID="{867CC8E2-0182-438D-AE79-811D879EF30E}" presName="spacer" presStyleCnt="0"/>
      <dgm:spPr/>
    </dgm:pt>
    <dgm:pt modelId="{E85C4D6F-7479-4DE2-A2E3-FDFA58AAAF3F}" type="pres">
      <dgm:prSet presAssocID="{B8135A79-2F9D-48BE-B943-72BB61D20AC8}" presName="parentText" presStyleLbl="node1" presStyleIdx="2" presStyleCnt="6" custScaleY="66758">
        <dgm:presLayoutVars>
          <dgm:chMax val="0"/>
          <dgm:bulletEnabled val="1"/>
        </dgm:presLayoutVars>
      </dgm:prSet>
      <dgm:spPr/>
      <dgm:t>
        <a:bodyPr/>
        <a:lstStyle/>
        <a:p>
          <a:endParaRPr lang="en-US"/>
        </a:p>
      </dgm:t>
    </dgm:pt>
    <dgm:pt modelId="{550E99B8-996F-4EF3-AB66-45705806FFEC}" type="pres">
      <dgm:prSet presAssocID="{EDE792F1-2FF1-4B4F-B2E6-01A81E12E2D0}" presName="spacer" presStyleCnt="0"/>
      <dgm:spPr/>
    </dgm:pt>
    <dgm:pt modelId="{56B68400-5ADA-4365-A0D2-4F45F1B15B28}" type="pres">
      <dgm:prSet presAssocID="{259923D0-728F-4556-AA45-7EC7DFEF01B6}" presName="parentText" presStyleLbl="node1" presStyleIdx="3" presStyleCnt="6">
        <dgm:presLayoutVars>
          <dgm:chMax val="0"/>
          <dgm:bulletEnabled val="1"/>
        </dgm:presLayoutVars>
      </dgm:prSet>
      <dgm:spPr/>
      <dgm:t>
        <a:bodyPr/>
        <a:lstStyle/>
        <a:p>
          <a:endParaRPr lang="en-US"/>
        </a:p>
      </dgm:t>
    </dgm:pt>
    <dgm:pt modelId="{92D3ACE1-446F-429C-BE54-E761CBEEBAF8}" type="pres">
      <dgm:prSet presAssocID="{4E0AA049-3FBB-401F-9448-BD72B2370D7E}" presName="spacer" presStyleCnt="0"/>
      <dgm:spPr/>
    </dgm:pt>
    <dgm:pt modelId="{840295B2-CECA-4C3F-8587-61902DE48F59}" type="pres">
      <dgm:prSet presAssocID="{C0EF01AF-8AD6-4B74-9F4E-22D83D9CB44C}" presName="parentText" presStyleLbl="node1" presStyleIdx="4" presStyleCnt="6">
        <dgm:presLayoutVars>
          <dgm:chMax val="0"/>
          <dgm:bulletEnabled val="1"/>
        </dgm:presLayoutVars>
      </dgm:prSet>
      <dgm:spPr/>
      <dgm:t>
        <a:bodyPr/>
        <a:lstStyle/>
        <a:p>
          <a:endParaRPr lang="en-US"/>
        </a:p>
      </dgm:t>
    </dgm:pt>
    <dgm:pt modelId="{EE4BD500-8809-470F-9E0B-B9F590592FAF}" type="pres">
      <dgm:prSet presAssocID="{9A2A1DC8-7109-46DE-9BD3-93EE1771B1A9}" presName="spacer" presStyleCnt="0"/>
      <dgm:spPr/>
    </dgm:pt>
    <dgm:pt modelId="{EA223F0E-C967-49CC-91F3-B368FF2660FE}" type="pres">
      <dgm:prSet presAssocID="{8CEAFE94-7E7F-4F04-AA77-6071F4958494}" presName="parentText" presStyleLbl="node1" presStyleIdx="5" presStyleCnt="6">
        <dgm:presLayoutVars>
          <dgm:chMax val="0"/>
          <dgm:bulletEnabled val="1"/>
        </dgm:presLayoutVars>
      </dgm:prSet>
      <dgm:spPr/>
      <dgm:t>
        <a:bodyPr/>
        <a:lstStyle/>
        <a:p>
          <a:endParaRPr lang="en-US"/>
        </a:p>
      </dgm:t>
    </dgm:pt>
  </dgm:ptLst>
  <dgm:cxnLst>
    <dgm:cxn modelId="{82547FE3-4038-4AEC-BDDC-6D7D1010C862}" type="presOf" srcId="{8CEAFE94-7E7F-4F04-AA77-6071F4958494}" destId="{EA223F0E-C967-49CC-91F3-B368FF2660FE}" srcOrd="0" destOrd="0" presId="urn:microsoft.com/office/officeart/2005/8/layout/vList2"/>
    <dgm:cxn modelId="{967F1836-CDC8-4C4B-9913-CDD4E1F42F65}" type="presOf" srcId="{259923D0-728F-4556-AA45-7EC7DFEF01B6}" destId="{56B68400-5ADA-4365-A0D2-4F45F1B15B28}" srcOrd="0" destOrd="0" presId="urn:microsoft.com/office/officeart/2005/8/layout/vList2"/>
    <dgm:cxn modelId="{3FDF2CDF-E626-43AA-8D5B-6322316A0FDA}" type="presOf" srcId="{C0EF01AF-8AD6-4B74-9F4E-22D83D9CB44C}" destId="{840295B2-CECA-4C3F-8587-61902DE48F59}" srcOrd="0" destOrd="0" presId="urn:microsoft.com/office/officeart/2005/8/layout/vList2"/>
    <dgm:cxn modelId="{22776E6D-6221-49E6-93BD-84B93AD7A698}" type="presOf" srcId="{7D005B0A-5D96-4197-9583-74131BB3A044}" destId="{0833FEF6-9415-4EE2-BCC8-C80482B9DD1B}" srcOrd="0" destOrd="0" presId="urn:microsoft.com/office/officeart/2005/8/layout/vList2"/>
    <dgm:cxn modelId="{109CF7DE-F07A-4BEB-A70A-5EC07A8DB9FF}" srcId="{39C7AF81-4B64-468B-9D50-846183362ADF}" destId="{B8135A79-2F9D-48BE-B943-72BB61D20AC8}" srcOrd="2" destOrd="0" parTransId="{DB182B24-DDFE-46DE-A67E-A771730661D6}" sibTransId="{EDE792F1-2FF1-4B4F-B2E6-01A81E12E2D0}"/>
    <dgm:cxn modelId="{B9769A4F-7480-4E25-ACB2-99F88A251B02}" srcId="{39C7AF81-4B64-468B-9D50-846183362ADF}" destId="{88E21D68-C39C-43EF-A7F6-95F7F54BBE0D}" srcOrd="0" destOrd="0" parTransId="{7E69F3C7-1C68-43FC-A7F6-55E1A3C8EA58}" sibTransId="{52282940-F39B-48C5-A3D7-BF9FC09279C7}"/>
    <dgm:cxn modelId="{CAE7E42C-D933-486C-8D0A-D053B28E52B5}" srcId="{39C7AF81-4B64-468B-9D50-846183362ADF}" destId="{8CEAFE94-7E7F-4F04-AA77-6071F4958494}" srcOrd="5" destOrd="0" parTransId="{61BB18CA-4E20-4656-848F-A02B2432B716}" sibTransId="{9C8728E1-3FD9-4A87-93A8-91CDB8B1A880}"/>
    <dgm:cxn modelId="{718716D1-B8AF-4A87-AA56-C3AFB626BE1C}" type="presOf" srcId="{39C7AF81-4B64-468B-9D50-846183362ADF}" destId="{1AB8071B-50D0-4A82-9249-25CEC61D8105}" srcOrd="0" destOrd="0" presId="urn:microsoft.com/office/officeart/2005/8/layout/vList2"/>
    <dgm:cxn modelId="{4C610B01-0AFC-46C4-98B0-7908C4A05916}" srcId="{39C7AF81-4B64-468B-9D50-846183362ADF}" destId="{7D005B0A-5D96-4197-9583-74131BB3A044}" srcOrd="1" destOrd="0" parTransId="{08E83111-5D4C-4472-BC91-505644F4F163}" sibTransId="{867CC8E2-0182-438D-AE79-811D879EF30E}"/>
    <dgm:cxn modelId="{8CFC825A-D649-42FB-9806-90A3F372184C}" type="presOf" srcId="{B8135A79-2F9D-48BE-B943-72BB61D20AC8}" destId="{E85C4D6F-7479-4DE2-A2E3-FDFA58AAAF3F}" srcOrd="0" destOrd="0" presId="urn:microsoft.com/office/officeart/2005/8/layout/vList2"/>
    <dgm:cxn modelId="{F98AEFAF-9C34-42DF-9E23-74D278D3A876}" srcId="{39C7AF81-4B64-468B-9D50-846183362ADF}" destId="{259923D0-728F-4556-AA45-7EC7DFEF01B6}" srcOrd="3" destOrd="0" parTransId="{218FFB85-E88F-4708-A974-120060C14F22}" sibTransId="{4E0AA049-3FBB-401F-9448-BD72B2370D7E}"/>
    <dgm:cxn modelId="{E21C4E43-DC93-4B84-9321-393539BB4F18}" type="presOf" srcId="{88E21D68-C39C-43EF-A7F6-95F7F54BBE0D}" destId="{D086D094-243D-412D-92AE-9E0C4A4C07A1}" srcOrd="0" destOrd="0" presId="urn:microsoft.com/office/officeart/2005/8/layout/vList2"/>
    <dgm:cxn modelId="{389DD3C4-F404-40A4-AC41-5C4FC1EE0B26}" srcId="{39C7AF81-4B64-468B-9D50-846183362ADF}" destId="{C0EF01AF-8AD6-4B74-9F4E-22D83D9CB44C}" srcOrd="4" destOrd="0" parTransId="{D1781CBE-F581-4F81-9113-7BA9B39477AB}" sibTransId="{9A2A1DC8-7109-46DE-9BD3-93EE1771B1A9}"/>
    <dgm:cxn modelId="{2ED0F5BA-F02E-435F-B70B-C8A00457B4EA}" type="presParOf" srcId="{1AB8071B-50D0-4A82-9249-25CEC61D8105}" destId="{D086D094-243D-412D-92AE-9E0C4A4C07A1}" srcOrd="0" destOrd="0" presId="urn:microsoft.com/office/officeart/2005/8/layout/vList2"/>
    <dgm:cxn modelId="{FEEAB943-B421-4258-ADD7-493BA2FD1B25}" type="presParOf" srcId="{1AB8071B-50D0-4A82-9249-25CEC61D8105}" destId="{2B55CEE6-AAD0-4F23-A053-D5168ABF9614}" srcOrd="1" destOrd="0" presId="urn:microsoft.com/office/officeart/2005/8/layout/vList2"/>
    <dgm:cxn modelId="{122DE69D-CAD8-4CC1-9911-F8DF836CF687}" type="presParOf" srcId="{1AB8071B-50D0-4A82-9249-25CEC61D8105}" destId="{0833FEF6-9415-4EE2-BCC8-C80482B9DD1B}" srcOrd="2" destOrd="0" presId="urn:microsoft.com/office/officeart/2005/8/layout/vList2"/>
    <dgm:cxn modelId="{8E6D6D0B-34B4-4192-8BFB-277A44C4E221}" type="presParOf" srcId="{1AB8071B-50D0-4A82-9249-25CEC61D8105}" destId="{1845A3A7-8BD2-4543-9CF6-D77762F491A1}" srcOrd="3" destOrd="0" presId="urn:microsoft.com/office/officeart/2005/8/layout/vList2"/>
    <dgm:cxn modelId="{CE0D1B72-82B2-4A78-A05D-EB91DA42C9BF}" type="presParOf" srcId="{1AB8071B-50D0-4A82-9249-25CEC61D8105}" destId="{E85C4D6F-7479-4DE2-A2E3-FDFA58AAAF3F}" srcOrd="4" destOrd="0" presId="urn:microsoft.com/office/officeart/2005/8/layout/vList2"/>
    <dgm:cxn modelId="{FA44635A-3BC3-4DCE-838F-8F1C46D61072}" type="presParOf" srcId="{1AB8071B-50D0-4A82-9249-25CEC61D8105}" destId="{550E99B8-996F-4EF3-AB66-45705806FFEC}" srcOrd="5" destOrd="0" presId="urn:microsoft.com/office/officeart/2005/8/layout/vList2"/>
    <dgm:cxn modelId="{56073D6B-AF94-43C5-897A-389BC2126C3D}" type="presParOf" srcId="{1AB8071B-50D0-4A82-9249-25CEC61D8105}" destId="{56B68400-5ADA-4365-A0D2-4F45F1B15B28}" srcOrd="6" destOrd="0" presId="urn:microsoft.com/office/officeart/2005/8/layout/vList2"/>
    <dgm:cxn modelId="{9F44DD74-2D07-4591-A30C-A316423DE7EB}" type="presParOf" srcId="{1AB8071B-50D0-4A82-9249-25CEC61D8105}" destId="{92D3ACE1-446F-429C-BE54-E761CBEEBAF8}" srcOrd="7" destOrd="0" presId="urn:microsoft.com/office/officeart/2005/8/layout/vList2"/>
    <dgm:cxn modelId="{1839A179-2162-4D7F-8420-706D5EF5385D}" type="presParOf" srcId="{1AB8071B-50D0-4A82-9249-25CEC61D8105}" destId="{840295B2-CECA-4C3F-8587-61902DE48F59}" srcOrd="8" destOrd="0" presId="urn:microsoft.com/office/officeart/2005/8/layout/vList2"/>
    <dgm:cxn modelId="{4851BA1D-3A00-43E9-87C6-6C0E405F82A0}" type="presParOf" srcId="{1AB8071B-50D0-4A82-9249-25CEC61D8105}" destId="{EE4BD500-8809-470F-9E0B-B9F590592FAF}" srcOrd="9" destOrd="0" presId="urn:microsoft.com/office/officeart/2005/8/layout/vList2"/>
    <dgm:cxn modelId="{14C78634-617A-4756-9A32-63F380690B5E}" type="presParOf" srcId="{1AB8071B-50D0-4A82-9249-25CEC61D8105}" destId="{EA223F0E-C967-49CC-91F3-B368FF2660F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95BB5B-6D10-4D67-9C72-0340094AAD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91FC0BBE-BC0D-4E24-A8B1-23EE4EE82950}">
      <dgm:prSet custT="1"/>
      <dgm:spPr/>
      <dgm:t>
        <a:bodyPr/>
        <a:lstStyle/>
        <a:p>
          <a:pPr rtl="0"/>
          <a:r>
            <a:rPr lang="en-US" sz="2000" dirty="0" smtClean="0"/>
            <a:t>You access a VM with SQL Server</a:t>
          </a:r>
          <a:endParaRPr lang="en-US" sz="2000" dirty="0"/>
        </a:p>
      </dgm:t>
    </dgm:pt>
    <dgm:pt modelId="{EA0EB1E5-AE1F-4401-8496-E8F8F2164B28}" type="parTrans" cxnId="{0F8423CA-461A-400D-BB0F-8FDBBBEE4A2A}">
      <dgm:prSet/>
      <dgm:spPr/>
      <dgm:t>
        <a:bodyPr/>
        <a:lstStyle/>
        <a:p>
          <a:endParaRPr lang="en-US" sz="2000"/>
        </a:p>
      </dgm:t>
    </dgm:pt>
    <dgm:pt modelId="{E764A8DF-950C-41BB-8E8B-4E0F6627832A}" type="sibTrans" cxnId="{0F8423CA-461A-400D-BB0F-8FDBBBEE4A2A}">
      <dgm:prSet/>
      <dgm:spPr/>
      <dgm:t>
        <a:bodyPr/>
        <a:lstStyle/>
        <a:p>
          <a:endParaRPr lang="en-US" sz="2000"/>
        </a:p>
      </dgm:t>
    </dgm:pt>
    <dgm:pt modelId="{EA3FD484-A18D-4236-B474-C209B1F83392}">
      <dgm:prSet custT="1"/>
      <dgm:spPr/>
      <dgm:t>
        <a:bodyPr/>
        <a:lstStyle/>
        <a:p>
          <a:pPr rtl="0"/>
          <a:r>
            <a:rPr lang="en-US" sz="2000" dirty="0" smtClean="0"/>
            <a:t>You manage SQL Server and Windows: High Availability, Backups, Patching</a:t>
          </a:r>
          <a:endParaRPr lang="en-US" sz="2000" dirty="0"/>
        </a:p>
      </dgm:t>
    </dgm:pt>
    <dgm:pt modelId="{22FB7AA1-B67C-49B9-A0DC-28D73C400008}" type="parTrans" cxnId="{2F6C3ED1-D4B8-47F0-BF31-1DDBC1065975}">
      <dgm:prSet/>
      <dgm:spPr/>
      <dgm:t>
        <a:bodyPr/>
        <a:lstStyle/>
        <a:p>
          <a:endParaRPr lang="en-US" sz="2000"/>
        </a:p>
      </dgm:t>
    </dgm:pt>
    <dgm:pt modelId="{8CE2F04F-D0DD-409B-AC8C-BA40E18E7F7A}" type="sibTrans" cxnId="{2F6C3ED1-D4B8-47F0-BF31-1DDBC1065975}">
      <dgm:prSet/>
      <dgm:spPr/>
      <dgm:t>
        <a:bodyPr/>
        <a:lstStyle/>
        <a:p>
          <a:endParaRPr lang="en-US" sz="2000"/>
        </a:p>
      </dgm:t>
    </dgm:pt>
    <dgm:pt modelId="{56F0D067-6765-468F-9C11-AFE030ADCE06}">
      <dgm:prSet custT="1"/>
      <dgm:spPr/>
      <dgm:t>
        <a:bodyPr/>
        <a:lstStyle/>
        <a:p>
          <a:pPr rtl="0"/>
          <a:r>
            <a:rPr lang="en-US" sz="2000" dirty="0" smtClean="0"/>
            <a:t>Full </a:t>
          </a:r>
          <a:r>
            <a:rPr lang="en-US" sz="2000" dirty="0" err="1" smtClean="0"/>
            <a:t>on-premise</a:t>
          </a:r>
          <a:r>
            <a:rPr lang="en-US" sz="2000" dirty="0" smtClean="0"/>
            <a:t> compatibility</a:t>
          </a:r>
          <a:endParaRPr lang="en-US" sz="2000" dirty="0"/>
        </a:p>
      </dgm:t>
    </dgm:pt>
    <dgm:pt modelId="{D446127B-C349-45BB-9ED2-12E4F21225DF}" type="parTrans" cxnId="{CB547460-F0AC-462C-808D-D18DE345CA47}">
      <dgm:prSet/>
      <dgm:spPr/>
      <dgm:t>
        <a:bodyPr/>
        <a:lstStyle/>
        <a:p>
          <a:endParaRPr lang="en-US" sz="2000"/>
        </a:p>
      </dgm:t>
    </dgm:pt>
    <dgm:pt modelId="{55E30DCC-E87D-4DAC-B5BC-5E8DD9FD250A}" type="sibTrans" cxnId="{CB547460-F0AC-462C-808D-D18DE345CA47}">
      <dgm:prSet/>
      <dgm:spPr/>
      <dgm:t>
        <a:bodyPr/>
        <a:lstStyle/>
        <a:p>
          <a:endParaRPr lang="en-US" sz="2000"/>
        </a:p>
      </dgm:t>
    </dgm:pt>
    <dgm:pt modelId="{75B0B018-A345-4F39-A80C-972E8AD1F953}">
      <dgm:prSet custT="1"/>
      <dgm:spPr/>
      <dgm:t>
        <a:bodyPr/>
        <a:lstStyle/>
        <a:p>
          <a:pPr rtl="0"/>
          <a:r>
            <a:rPr lang="en-US" sz="1800" dirty="0" smtClean="0"/>
            <a:t>Different VM sizes: A0 (1 core, 1GB mem, 1TB) to A16 (16 cores, 112GB mem, 16TB)</a:t>
          </a:r>
          <a:endParaRPr lang="en-US" sz="1800" dirty="0"/>
        </a:p>
      </dgm:t>
    </dgm:pt>
    <dgm:pt modelId="{B61C664D-F8C2-42D3-8FB8-ED3529823F93}" type="parTrans" cxnId="{0267EE73-250E-4BC4-BA2F-73015BE3915D}">
      <dgm:prSet/>
      <dgm:spPr/>
      <dgm:t>
        <a:bodyPr/>
        <a:lstStyle/>
        <a:p>
          <a:endParaRPr lang="en-US" sz="2000"/>
        </a:p>
      </dgm:t>
    </dgm:pt>
    <dgm:pt modelId="{F48EC8E3-D887-4332-B67D-FD4D30078EC6}" type="sibTrans" cxnId="{0267EE73-250E-4BC4-BA2F-73015BE3915D}">
      <dgm:prSet/>
      <dgm:spPr/>
      <dgm:t>
        <a:bodyPr/>
        <a:lstStyle/>
        <a:p>
          <a:endParaRPr lang="en-US" sz="2000"/>
        </a:p>
      </dgm:t>
    </dgm:pt>
    <dgm:pt modelId="{F74CCB8E-2BD6-4329-B3F1-A3DBCE6F5422}">
      <dgm:prSet custT="1"/>
      <dgm:spPr/>
      <dgm:t>
        <a:bodyPr/>
        <a:lstStyle/>
        <a:p>
          <a:pPr rtl="0"/>
          <a:r>
            <a:rPr lang="en-US" sz="1800" dirty="0" smtClean="0"/>
            <a:t>VM availability SLA: 99.95%: Can achieve higher availability (~99.99%) configuring </a:t>
          </a:r>
          <a:r>
            <a:rPr lang="en-US" sz="1800" dirty="0" err="1" smtClean="0"/>
            <a:t>AlwaysOn</a:t>
          </a:r>
          <a:endParaRPr lang="en-US" sz="1800" dirty="0"/>
        </a:p>
      </dgm:t>
    </dgm:pt>
    <dgm:pt modelId="{C08A72BC-286E-44B1-8642-8B40695ABC89}" type="parTrans" cxnId="{E1461776-67AE-4531-A373-3E9CE4843D64}">
      <dgm:prSet/>
      <dgm:spPr/>
      <dgm:t>
        <a:bodyPr/>
        <a:lstStyle/>
        <a:p>
          <a:endParaRPr lang="en-US" sz="2000"/>
        </a:p>
      </dgm:t>
    </dgm:pt>
    <dgm:pt modelId="{373830BD-1899-4B43-8D03-45B39DE4EC48}" type="sibTrans" cxnId="{E1461776-67AE-4531-A373-3E9CE4843D64}">
      <dgm:prSet/>
      <dgm:spPr/>
      <dgm:t>
        <a:bodyPr/>
        <a:lstStyle/>
        <a:p>
          <a:endParaRPr lang="en-US" sz="2000"/>
        </a:p>
      </dgm:t>
    </dgm:pt>
    <dgm:pt modelId="{67D33322-28BC-4517-8E0F-11B47377682A}">
      <dgm:prSet custT="1"/>
      <dgm:spPr/>
      <dgm:t>
        <a:bodyPr/>
        <a:lstStyle/>
        <a:p>
          <a:pPr rtl="0"/>
          <a:r>
            <a:rPr lang="en-US" sz="1800" dirty="0" smtClean="0"/>
            <a:t>Reuse </a:t>
          </a:r>
          <a:r>
            <a:rPr lang="en-US" sz="1800" dirty="0" err="1" smtClean="0"/>
            <a:t>on-premise</a:t>
          </a:r>
          <a:r>
            <a:rPr lang="en-US" sz="1800" dirty="0" smtClean="0"/>
            <a:t> infrastructure (e.g. Active Directory)</a:t>
          </a:r>
          <a:endParaRPr lang="en-US" sz="1800" dirty="0"/>
        </a:p>
      </dgm:t>
    </dgm:pt>
    <dgm:pt modelId="{1AD80C19-0A6F-481B-A055-D348FA0C3B8E}" type="parTrans" cxnId="{55B8C36E-DAF8-42FF-9C28-5B62093305D3}">
      <dgm:prSet/>
      <dgm:spPr/>
      <dgm:t>
        <a:bodyPr/>
        <a:lstStyle/>
        <a:p>
          <a:endParaRPr lang="en-US" sz="2000"/>
        </a:p>
      </dgm:t>
    </dgm:pt>
    <dgm:pt modelId="{E308854A-CAAF-48C1-BFC7-581789F5ADB8}" type="sibTrans" cxnId="{55B8C36E-DAF8-42FF-9C28-5B62093305D3}">
      <dgm:prSet/>
      <dgm:spPr/>
      <dgm:t>
        <a:bodyPr/>
        <a:lstStyle/>
        <a:p>
          <a:endParaRPr lang="en-US" sz="2000"/>
        </a:p>
      </dgm:t>
    </dgm:pt>
    <dgm:pt modelId="{538AC52B-7521-4447-ACE6-A2ABB9035240}">
      <dgm:prSet custT="1"/>
      <dgm:spPr/>
      <dgm:t>
        <a:bodyPr/>
        <a:lstStyle/>
        <a:p>
          <a:pPr rtl="0"/>
          <a:r>
            <a:rPr lang="en-US" sz="2000" dirty="0" smtClean="0"/>
            <a:t>You can run any SQL Server version and edition</a:t>
          </a:r>
          <a:endParaRPr lang="en-US" sz="2000" dirty="0"/>
        </a:p>
      </dgm:t>
    </dgm:pt>
    <dgm:pt modelId="{29DA9259-BFCC-44D0-91AD-667406888FA1}" type="sibTrans" cxnId="{EEFDBE81-EFE2-43A7-882A-4000A0E30EA8}">
      <dgm:prSet/>
      <dgm:spPr/>
      <dgm:t>
        <a:bodyPr/>
        <a:lstStyle/>
        <a:p>
          <a:endParaRPr lang="en-US" sz="2000"/>
        </a:p>
      </dgm:t>
    </dgm:pt>
    <dgm:pt modelId="{BD76C394-1BE1-4E56-B95F-BBE4C85D9FB4}" type="parTrans" cxnId="{EEFDBE81-EFE2-43A7-882A-4000A0E30EA8}">
      <dgm:prSet/>
      <dgm:spPr/>
      <dgm:t>
        <a:bodyPr/>
        <a:lstStyle/>
        <a:p>
          <a:endParaRPr lang="en-US" sz="2000"/>
        </a:p>
      </dgm:t>
    </dgm:pt>
    <dgm:pt modelId="{20464F72-40FE-4224-8E57-2EC6767F44F8}" type="pres">
      <dgm:prSet presAssocID="{0095BB5B-6D10-4D67-9C72-0340094AAD0B}" presName="linear" presStyleCnt="0">
        <dgm:presLayoutVars>
          <dgm:animLvl val="lvl"/>
          <dgm:resizeHandles val="exact"/>
        </dgm:presLayoutVars>
      </dgm:prSet>
      <dgm:spPr/>
      <dgm:t>
        <a:bodyPr/>
        <a:lstStyle/>
        <a:p>
          <a:endParaRPr lang="en-US"/>
        </a:p>
      </dgm:t>
    </dgm:pt>
    <dgm:pt modelId="{174BBE38-2E51-4BC5-8A2E-52C9982CE871}" type="pres">
      <dgm:prSet presAssocID="{91FC0BBE-BC0D-4E24-A8B1-23EE4EE82950}" presName="parentText" presStyleLbl="node1" presStyleIdx="0" presStyleCnt="7" custLinFactY="-5264" custLinFactNeighborY="-100000">
        <dgm:presLayoutVars>
          <dgm:chMax val="0"/>
          <dgm:bulletEnabled val="1"/>
        </dgm:presLayoutVars>
      </dgm:prSet>
      <dgm:spPr/>
      <dgm:t>
        <a:bodyPr/>
        <a:lstStyle/>
        <a:p>
          <a:endParaRPr lang="en-US"/>
        </a:p>
      </dgm:t>
    </dgm:pt>
    <dgm:pt modelId="{8FA88FE0-F437-4316-82CD-5D382C4E4B87}" type="pres">
      <dgm:prSet presAssocID="{E764A8DF-950C-41BB-8E8B-4E0F6627832A}" presName="spacer" presStyleCnt="0"/>
      <dgm:spPr/>
    </dgm:pt>
    <dgm:pt modelId="{FEC9D48A-EC47-42DD-B0B2-817B99B13083}" type="pres">
      <dgm:prSet presAssocID="{EA3FD484-A18D-4236-B474-C209B1F83392}" presName="parentText" presStyleLbl="node1" presStyleIdx="1" presStyleCnt="7">
        <dgm:presLayoutVars>
          <dgm:chMax val="0"/>
          <dgm:bulletEnabled val="1"/>
        </dgm:presLayoutVars>
      </dgm:prSet>
      <dgm:spPr/>
      <dgm:t>
        <a:bodyPr/>
        <a:lstStyle/>
        <a:p>
          <a:endParaRPr lang="en-US"/>
        </a:p>
      </dgm:t>
    </dgm:pt>
    <dgm:pt modelId="{A76B040E-A3B9-4275-B13D-D165B911214D}" type="pres">
      <dgm:prSet presAssocID="{8CE2F04F-D0DD-409B-AC8C-BA40E18E7F7A}" presName="spacer" presStyleCnt="0"/>
      <dgm:spPr/>
    </dgm:pt>
    <dgm:pt modelId="{CCAA5239-4BFA-4A81-9F2C-1419E5715A3E}" type="pres">
      <dgm:prSet presAssocID="{538AC52B-7521-4447-ACE6-A2ABB9035240}" presName="parentText" presStyleLbl="node1" presStyleIdx="2" presStyleCnt="7">
        <dgm:presLayoutVars>
          <dgm:chMax val="0"/>
          <dgm:bulletEnabled val="1"/>
        </dgm:presLayoutVars>
      </dgm:prSet>
      <dgm:spPr/>
      <dgm:t>
        <a:bodyPr/>
        <a:lstStyle/>
        <a:p>
          <a:endParaRPr lang="en-US"/>
        </a:p>
      </dgm:t>
    </dgm:pt>
    <dgm:pt modelId="{286111F9-7FA6-4A01-8487-EF2FDF872439}" type="pres">
      <dgm:prSet presAssocID="{29DA9259-BFCC-44D0-91AD-667406888FA1}" presName="spacer" presStyleCnt="0"/>
      <dgm:spPr/>
    </dgm:pt>
    <dgm:pt modelId="{0D1180FB-0C92-4299-BE42-836EE22CF5E8}" type="pres">
      <dgm:prSet presAssocID="{56F0D067-6765-468F-9C11-AFE030ADCE06}" presName="parentText" presStyleLbl="node1" presStyleIdx="3" presStyleCnt="7">
        <dgm:presLayoutVars>
          <dgm:chMax val="0"/>
          <dgm:bulletEnabled val="1"/>
        </dgm:presLayoutVars>
      </dgm:prSet>
      <dgm:spPr/>
      <dgm:t>
        <a:bodyPr/>
        <a:lstStyle/>
        <a:p>
          <a:endParaRPr lang="en-US"/>
        </a:p>
      </dgm:t>
    </dgm:pt>
    <dgm:pt modelId="{E7CA2EC6-DCF9-4EE6-BDF2-F41B215EEA21}" type="pres">
      <dgm:prSet presAssocID="{55E30DCC-E87D-4DAC-B5BC-5E8DD9FD250A}" presName="spacer" presStyleCnt="0"/>
      <dgm:spPr/>
    </dgm:pt>
    <dgm:pt modelId="{BC1577CD-C1D4-4E8E-96CA-821879E0DB03}" type="pres">
      <dgm:prSet presAssocID="{75B0B018-A345-4F39-A80C-972E8AD1F953}" presName="parentText" presStyleLbl="node1" presStyleIdx="4" presStyleCnt="7">
        <dgm:presLayoutVars>
          <dgm:chMax val="0"/>
          <dgm:bulletEnabled val="1"/>
        </dgm:presLayoutVars>
      </dgm:prSet>
      <dgm:spPr/>
      <dgm:t>
        <a:bodyPr/>
        <a:lstStyle/>
        <a:p>
          <a:endParaRPr lang="en-US"/>
        </a:p>
      </dgm:t>
    </dgm:pt>
    <dgm:pt modelId="{A79B2202-5FA3-4268-AFCF-496DF624BC2C}" type="pres">
      <dgm:prSet presAssocID="{F48EC8E3-D887-4332-B67D-FD4D30078EC6}" presName="spacer" presStyleCnt="0"/>
      <dgm:spPr/>
    </dgm:pt>
    <dgm:pt modelId="{5B54C961-0B43-40E4-8A85-2ACA02886568}" type="pres">
      <dgm:prSet presAssocID="{F74CCB8E-2BD6-4329-B3F1-A3DBCE6F5422}" presName="parentText" presStyleLbl="node1" presStyleIdx="5" presStyleCnt="7">
        <dgm:presLayoutVars>
          <dgm:chMax val="0"/>
          <dgm:bulletEnabled val="1"/>
        </dgm:presLayoutVars>
      </dgm:prSet>
      <dgm:spPr/>
      <dgm:t>
        <a:bodyPr/>
        <a:lstStyle/>
        <a:p>
          <a:endParaRPr lang="en-US"/>
        </a:p>
      </dgm:t>
    </dgm:pt>
    <dgm:pt modelId="{F808F5F1-C8E9-4A42-B949-9038664C72B4}" type="pres">
      <dgm:prSet presAssocID="{373830BD-1899-4B43-8D03-45B39DE4EC48}" presName="spacer" presStyleCnt="0"/>
      <dgm:spPr/>
    </dgm:pt>
    <dgm:pt modelId="{7A41551D-839C-44E5-B3B6-159E4C9B33EC}" type="pres">
      <dgm:prSet presAssocID="{67D33322-28BC-4517-8E0F-11B47377682A}" presName="parentText" presStyleLbl="node1" presStyleIdx="6" presStyleCnt="7" custLinFactY="230" custLinFactNeighborX="788" custLinFactNeighborY="100000">
        <dgm:presLayoutVars>
          <dgm:chMax val="0"/>
          <dgm:bulletEnabled val="1"/>
        </dgm:presLayoutVars>
      </dgm:prSet>
      <dgm:spPr/>
      <dgm:t>
        <a:bodyPr/>
        <a:lstStyle/>
        <a:p>
          <a:endParaRPr lang="en-US"/>
        </a:p>
      </dgm:t>
    </dgm:pt>
  </dgm:ptLst>
  <dgm:cxnLst>
    <dgm:cxn modelId="{39E1A4BD-BAC2-4D32-A30F-C3DA39D30535}" type="presOf" srcId="{56F0D067-6765-468F-9C11-AFE030ADCE06}" destId="{0D1180FB-0C92-4299-BE42-836EE22CF5E8}" srcOrd="0" destOrd="0" presId="urn:microsoft.com/office/officeart/2005/8/layout/vList2"/>
    <dgm:cxn modelId="{2F6C3ED1-D4B8-47F0-BF31-1DDBC1065975}" srcId="{0095BB5B-6D10-4D67-9C72-0340094AAD0B}" destId="{EA3FD484-A18D-4236-B474-C209B1F83392}" srcOrd="1" destOrd="0" parTransId="{22FB7AA1-B67C-49B9-A0DC-28D73C400008}" sibTransId="{8CE2F04F-D0DD-409B-AC8C-BA40E18E7F7A}"/>
    <dgm:cxn modelId="{E1461776-67AE-4531-A373-3E9CE4843D64}" srcId="{0095BB5B-6D10-4D67-9C72-0340094AAD0B}" destId="{F74CCB8E-2BD6-4329-B3F1-A3DBCE6F5422}" srcOrd="5" destOrd="0" parTransId="{C08A72BC-286E-44B1-8642-8B40695ABC89}" sibTransId="{373830BD-1899-4B43-8D03-45B39DE4EC48}"/>
    <dgm:cxn modelId="{EEFDBE81-EFE2-43A7-882A-4000A0E30EA8}" srcId="{0095BB5B-6D10-4D67-9C72-0340094AAD0B}" destId="{538AC52B-7521-4447-ACE6-A2ABB9035240}" srcOrd="2" destOrd="0" parTransId="{BD76C394-1BE1-4E56-B95F-BBE4C85D9FB4}" sibTransId="{29DA9259-BFCC-44D0-91AD-667406888FA1}"/>
    <dgm:cxn modelId="{6E8D738A-758A-4426-BEDE-D187B803E23E}" type="presOf" srcId="{75B0B018-A345-4F39-A80C-972E8AD1F953}" destId="{BC1577CD-C1D4-4E8E-96CA-821879E0DB03}" srcOrd="0" destOrd="0" presId="urn:microsoft.com/office/officeart/2005/8/layout/vList2"/>
    <dgm:cxn modelId="{0F8423CA-461A-400D-BB0F-8FDBBBEE4A2A}" srcId="{0095BB5B-6D10-4D67-9C72-0340094AAD0B}" destId="{91FC0BBE-BC0D-4E24-A8B1-23EE4EE82950}" srcOrd="0" destOrd="0" parTransId="{EA0EB1E5-AE1F-4401-8496-E8F8F2164B28}" sibTransId="{E764A8DF-950C-41BB-8E8B-4E0F6627832A}"/>
    <dgm:cxn modelId="{9E165D8D-D5FC-4063-842F-8B32B6F4280C}" type="presOf" srcId="{67D33322-28BC-4517-8E0F-11B47377682A}" destId="{7A41551D-839C-44E5-B3B6-159E4C9B33EC}" srcOrd="0" destOrd="0" presId="urn:microsoft.com/office/officeart/2005/8/layout/vList2"/>
    <dgm:cxn modelId="{B1FEF33A-A27A-432A-8D69-41E7D2F80737}" type="presOf" srcId="{538AC52B-7521-4447-ACE6-A2ABB9035240}" destId="{CCAA5239-4BFA-4A81-9F2C-1419E5715A3E}" srcOrd="0" destOrd="0" presId="urn:microsoft.com/office/officeart/2005/8/layout/vList2"/>
    <dgm:cxn modelId="{55B8C36E-DAF8-42FF-9C28-5B62093305D3}" srcId="{0095BB5B-6D10-4D67-9C72-0340094AAD0B}" destId="{67D33322-28BC-4517-8E0F-11B47377682A}" srcOrd="6" destOrd="0" parTransId="{1AD80C19-0A6F-481B-A055-D348FA0C3B8E}" sibTransId="{E308854A-CAAF-48C1-BFC7-581789F5ADB8}"/>
    <dgm:cxn modelId="{0267EE73-250E-4BC4-BA2F-73015BE3915D}" srcId="{0095BB5B-6D10-4D67-9C72-0340094AAD0B}" destId="{75B0B018-A345-4F39-A80C-972E8AD1F953}" srcOrd="4" destOrd="0" parTransId="{B61C664D-F8C2-42D3-8FB8-ED3529823F93}" sibTransId="{F48EC8E3-D887-4332-B67D-FD4D30078EC6}"/>
    <dgm:cxn modelId="{E8081F1D-03B3-4074-920B-E89EEF24B49D}" type="presOf" srcId="{0095BB5B-6D10-4D67-9C72-0340094AAD0B}" destId="{20464F72-40FE-4224-8E57-2EC6767F44F8}" srcOrd="0" destOrd="0" presId="urn:microsoft.com/office/officeart/2005/8/layout/vList2"/>
    <dgm:cxn modelId="{EA9BEDD5-8660-4F34-AFED-644B3E9B7F74}" type="presOf" srcId="{91FC0BBE-BC0D-4E24-A8B1-23EE4EE82950}" destId="{174BBE38-2E51-4BC5-8A2E-52C9982CE871}" srcOrd="0" destOrd="0" presId="urn:microsoft.com/office/officeart/2005/8/layout/vList2"/>
    <dgm:cxn modelId="{A08B139A-528D-40FF-B1C0-621A432490EB}" type="presOf" srcId="{EA3FD484-A18D-4236-B474-C209B1F83392}" destId="{FEC9D48A-EC47-42DD-B0B2-817B99B13083}" srcOrd="0" destOrd="0" presId="urn:microsoft.com/office/officeart/2005/8/layout/vList2"/>
    <dgm:cxn modelId="{CB547460-F0AC-462C-808D-D18DE345CA47}" srcId="{0095BB5B-6D10-4D67-9C72-0340094AAD0B}" destId="{56F0D067-6765-468F-9C11-AFE030ADCE06}" srcOrd="3" destOrd="0" parTransId="{D446127B-C349-45BB-9ED2-12E4F21225DF}" sibTransId="{55E30DCC-E87D-4DAC-B5BC-5E8DD9FD250A}"/>
    <dgm:cxn modelId="{2927F5B9-98ED-468E-BC04-EF13133599D3}" type="presOf" srcId="{F74CCB8E-2BD6-4329-B3F1-A3DBCE6F5422}" destId="{5B54C961-0B43-40E4-8A85-2ACA02886568}" srcOrd="0" destOrd="0" presId="urn:microsoft.com/office/officeart/2005/8/layout/vList2"/>
    <dgm:cxn modelId="{DDB260CA-DD2E-451C-B1F6-B0AA1E9EDA52}" type="presParOf" srcId="{20464F72-40FE-4224-8E57-2EC6767F44F8}" destId="{174BBE38-2E51-4BC5-8A2E-52C9982CE871}" srcOrd="0" destOrd="0" presId="urn:microsoft.com/office/officeart/2005/8/layout/vList2"/>
    <dgm:cxn modelId="{E13A35C4-8999-4D9E-930B-CD1DA3BFD53D}" type="presParOf" srcId="{20464F72-40FE-4224-8E57-2EC6767F44F8}" destId="{8FA88FE0-F437-4316-82CD-5D382C4E4B87}" srcOrd="1" destOrd="0" presId="urn:microsoft.com/office/officeart/2005/8/layout/vList2"/>
    <dgm:cxn modelId="{0A776880-D8A6-4223-A1D3-07C0257D0B33}" type="presParOf" srcId="{20464F72-40FE-4224-8E57-2EC6767F44F8}" destId="{FEC9D48A-EC47-42DD-B0B2-817B99B13083}" srcOrd="2" destOrd="0" presId="urn:microsoft.com/office/officeart/2005/8/layout/vList2"/>
    <dgm:cxn modelId="{1F76CF88-66F3-4ABF-BCE7-5FDBF02DA061}" type="presParOf" srcId="{20464F72-40FE-4224-8E57-2EC6767F44F8}" destId="{A76B040E-A3B9-4275-B13D-D165B911214D}" srcOrd="3" destOrd="0" presId="urn:microsoft.com/office/officeart/2005/8/layout/vList2"/>
    <dgm:cxn modelId="{54C25270-02EA-4BC0-B193-D06DF4FCB196}" type="presParOf" srcId="{20464F72-40FE-4224-8E57-2EC6767F44F8}" destId="{CCAA5239-4BFA-4A81-9F2C-1419E5715A3E}" srcOrd="4" destOrd="0" presId="urn:microsoft.com/office/officeart/2005/8/layout/vList2"/>
    <dgm:cxn modelId="{951573B4-65EB-4D66-B849-5F68165C2947}" type="presParOf" srcId="{20464F72-40FE-4224-8E57-2EC6767F44F8}" destId="{286111F9-7FA6-4A01-8487-EF2FDF872439}" srcOrd="5" destOrd="0" presId="urn:microsoft.com/office/officeart/2005/8/layout/vList2"/>
    <dgm:cxn modelId="{3D4DDAFE-9189-4030-B6AC-0005A998C1A0}" type="presParOf" srcId="{20464F72-40FE-4224-8E57-2EC6767F44F8}" destId="{0D1180FB-0C92-4299-BE42-836EE22CF5E8}" srcOrd="6" destOrd="0" presId="urn:microsoft.com/office/officeart/2005/8/layout/vList2"/>
    <dgm:cxn modelId="{0650282E-E5E0-4AAF-83E3-4D152D23F080}" type="presParOf" srcId="{20464F72-40FE-4224-8E57-2EC6767F44F8}" destId="{E7CA2EC6-DCF9-4EE6-BDF2-F41B215EEA21}" srcOrd="7" destOrd="0" presId="urn:microsoft.com/office/officeart/2005/8/layout/vList2"/>
    <dgm:cxn modelId="{B1233384-CD58-445B-9C31-54A9C4BD3479}" type="presParOf" srcId="{20464F72-40FE-4224-8E57-2EC6767F44F8}" destId="{BC1577CD-C1D4-4E8E-96CA-821879E0DB03}" srcOrd="8" destOrd="0" presId="urn:microsoft.com/office/officeart/2005/8/layout/vList2"/>
    <dgm:cxn modelId="{F23057FC-E053-4E17-8441-52302CBCC2BC}" type="presParOf" srcId="{20464F72-40FE-4224-8E57-2EC6767F44F8}" destId="{A79B2202-5FA3-4268-AFCF-496DF624BC2C}" srcOrd="9" destOrd="0" presId="urn:microsoft.com/office/officeart/2005/8/layout/vList2"/>
    <dgm:cxn modelId="{9F55C784-CD30-4530-8C90-3D1E1315F8DE}" type="presParOf" srcId="{20464F72-40FE-4224-8E57-2EC6767F44F8}" destId="{5B54C961-0B43-40E4-8A85-2ACA02886568}" srcOrd="10" destOrd="0" presId="urn:microsoft.com/office/officeart/2005/8/layout/vList2"/>
    <dgm:cxn modelId="{D5397AFB-1984-4715-8F62-C6D06FB2C72F}" type="presParOf" srcId="{20464F72-40FE-4224-8E57-2EC6767F44F8}" destId="{F808F5F1-C8E9-4A42-B949-9038664C72B4}" srcOrd="11" destOrd="0" presId="urn:microsoft.com/office/officeart/2005/8/layout/vList2"/>
    <dgm:cxn modelId="{8798108C-25F9-4C13-B924-7D93B96F9CBA}" type="presParOf" srcId="{20464F72-40FE-4224-8E57-2EC6767F44F8}" destId="{7A41551D-839C-44E5-B3B6-159E4C9B33EC}"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41F8112-A918-4D42-BA93-071F0FAAC53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43C2E3D9-88E6-4025-90DC-916ACB74D9EF}">
      <dgm:prSet custT="1"/>
      <dgm:spPr/>
      <dgm:t>
        <a:bodyPr/>
        <a:lstStyle/>
        <a:p>
          <a:pPr rtl="0"/>
          <a:r>
            <a:rPr lang="en-US" sz="2000" b="1" dirty="0" smtClean="0"/>
            <a:t>Less than 1 TB</a:t>
          </a:r>
          <a:endParaRPr lang="en-US" sz="2000" b="1" dirty="0"/>
        </a:p>
      </dgm:t>
    </dgm:pt>
    <dgm:pt modelId="{3BEDE110-5867-4F68-A5F1-13F245F095A3}" type="parTrans" cxnId="{0D9A1D41-FC1E-4677-AE18-20D82741539F}">
      <dgm:prSet/>
      <dgm:spPr/>
      <dgm:t>
        <a:bodyPr/>
        <a:lstStyle/>
        <a:p>
          <a:endParaRPr lang="en-US" sz="2000"/>
        </a:p>
      </dgm:t>
    </dgm:pt>
    <dgm:pt modelId="{F57826BD-8E47-44D2-9371-7ED58F1999F2}" type="sibTrans" cxnId="{0D9A1D41-FC1E-4677-AE18-20D82741539F}">
      <dgm:prSet/>
      <dgm:spPr/>
      <dgm:t>
        <a:bodyPr/>
        <a:lstStyle/>
        <a:p>
          <a:endParaRPr lang="en-US" sz="2000"/>
        </a:p>
      </dgm:t>
    </dgm:pt>
    <dgm:pt modelId="{9A0D7B5C-B99C-4A76-AC92-3DB9648D381C}">
      <dgm:prSet custT="1"/>
      <dgm:spPr/>
      <dgm:t>
        <a:bodyPr/>
        <a:lstStyle/>
        <a:p>
          <a:pPr rtl="0"/>
          <a:r>
            <a:rPr lang="en-US" sz="2000" b="1" dirty="0" smtClean="0"/>
            <a:t>Deployment Wizard</a:t>
          </a:r>
          <a:endParaRPr lang="en-US" sz="2000" b="1" dirty="0"/>
        </a:p>
      </dgm:t>
    </dgm:pt>
    <dgm:pt modelId="{EBAFF1E6-0D2B-4BF6-924D-15B933899A00}" type="parTrans" cxnId="{F807C649-C6EB-4ACA-B082-25C908EC5D98}">
      <dgm:prSet/>
      <dgm:spPr/>
      <dgm:t>
        <a:bodyPr/>
        <a:lstStyle/>
        <a:p>
          <a:endParaRPr lang="en-US" sz="2000"/>
        </a:p>
      </dgm:t>
    </dgm:pt>
    <dgm:pt modelId="{588C550D-5ECE-4B04-95AC-CCD1CD614171}" type="sibTrans" cxnId="{F807C649-C6EB-4ACA-B082-25C908EC5D98}">
      <dgm:prSet/>
      <dgm:spPr/>
      <dgm:t>
        <a:bodyPr/>
        <a:lstStyle/>
        <a:p>
          <a:endParaRPr lang="en-US" sz="2000"/>
        </a:p>
      </dgm:t>
    </dgm:pt>
    <dgm:pt modelId="{AF582E9F-AFC8-487C-BE92-461567D52881}">
      <dgm:prSet custT="1"/>
      <dgm:spPr/>
      <dgm:t>
        <a:bodyPr/>
        <a:lstStyle/>
        <a:p>
          <a:pPr rtl="0"/>
          <a:r>
            <a:rPr lang="en-US" sz="1800" dirty="0" smtClean="0"/>
            <a:t>Full Backup/Restore to new/existing VM</a:t>
          </a:r>
          <a:endParaRPr lang="en-US" sz="1800" dirty="0"/>
        </a:p>
      </dgm:t>
    </dgm:pt>
    <dgm:pt modelId="{79BFC548-A168-471B-81AC-0E6365288B4C}" type="parTrans" cxnId="{73006631-4B7A-4054-87B1-D40632F7EADD}">
      <dgm:prSet/>
      <dgm:spPr/>
      <dgm:t>
        <a:bodyPr/>
        <a:lstStyle/>
        <a:p>
          <a:endParaRPr lang="en-US" sz="2000"/>
        </a:p>
      </dgm:t>
    </dgm:pt>
    <dgm:pt modelId="{E13D7CBF-B9EE-4EAA-A05E-638A0754D7B0}" type="sibTrans" cxnId="{73006631-4B7A-4054-87B1-D40632F7EADD}">
      <dgm:prSet/>
      <dgm:spPr/>
      <dgm:t>
        <a:bodyPr/>
        <a:lstStyle/>
        <a:p>
          <a:endParaRPr lang="en-US" sz="2000"/>
        </a:p>
      </dgm:t>
    </dgm:pt>
    <dgm:pt modelId="{A18CE564-BF1A-4974-8B4C-C3B7AEFD6F5F}">
      <dgm:prSet custT="1"/>
      <dgm:spPr/>
      <dgm:t>
        <a:bodyPr/>
        <a:lstStyle/>
        <a:p>
          <a:pPr rtl="0"/>
          <a:r>
            <a:rPr lang="en-US" sz="1800" dirty="0" smtClean="0"/>
            <a:t>Supported for all SQL Server versions/editions</a:t>
          </a:r>
          <a:endParaRPr lang="en-US" sz="1800" dirty="0"/>
        </a:p>
      </dgm:t>
    </dgm:pt>
    <dgm:pt modelId="{80535115-37B4-43FC-9CF7-F855CF84C8C6}" type="parTrans" cxnId="{343F02DC-C0F9-44A3-A075-7F6DAE9C55C8}">
      <dgm:prSet/>
      <dgm:spPr/>
      <dgm:t>
        <a:bodyPr/>
        <a:lstStyle/>
        <a:p>
          <a:endParaRPr lang="en-US" sz="2000"/>
        </a:p>
      </dgm:t>
    </dgm:pt>
    <dgm:pt modelId="{D6C37FB9-0958-470B-8D6C-662B00070682}" type="sibTrans" cxnId="{343F02DC-C0F9-44A3-A075-7F6DAE9C55C8}">
      <dgm:prSet/>
      <dgm:spPr/>
      <dgm:t>
        <a:bodyPr/>
        <a:lstStyle/>
        <a:p>
          <a:endParaRPr lang="en-US" sz="2000"/>
        </a:p>
      </dgm:t>
    </dgm:pt>
    <dgm:pt modelId="{65A80207-A214-4D9B-9A2A-BC33F78CB37B}">
      <dgm:prSet custT="1"/>
      <dgm:spPr/>
      <dgm:t>
        <a:bodyPr/>
        <a:lstStyle/>
        <a:p>
          <a:pPr rtl="0"/>
          <a:r>
            <a:rPr lang="en-US" sz="1800" dirty="0" smtClean="0"/>
            <a:t>Minutes of downtime: stop workload, backup log and restore, change connections</a:t>
          </a:r>
          <a:endParaRPr lang="en-US" sz="1800" dirty="0"/>
        </a:p>
      </dgm:t>
    </dgm:pt>
    <dgm:pt modelId="{7126F77D-FB15-418A-A847-22F8DBC09EBB}" type="parTrans" cxnId="{A8A9E90F-3E15-4A47-942E-0D2B941EC8DF}">
      <dgm:prSet/>
      <dgm:spPr/>
      <dgm:t>
        <a:bodyPr/>
        <a:lstStyle/>
        <a:p>
          <a:endParaRPr lang="en-US" sz="2000"/>
        </a:p>
      </dgm:t>
    </dgm:pt>
    <dgm:pt modelId="{9DCDABFA-2541-4B5E-9322-31F561347C10}" type="sibTrans" cxnId="{A8A9E90F-3E15-4A47-942E-0D2B941EC8DF}">
      <dgm:prSet/>
      <dgm:spPr/>
      <dgm:t>
        <a:bodyPr/>
        <a:lstStyle/>
        <a:p>
          <a:endParaRPr lang="en-US" sz="2000"/>
        </a:p>
      </dgm:t>
    </dgm:pt>
    <dgm:pt modelId="{FAFF66E4-B7B1-46E0-AC6F-22E5FEBBFAE5}">
      <dgm:prSet custT="1"/>
      <dgm:spPr/>
      <dgm:t>
        <a:bodyPr/>
        <a:lstStyle/>
        <a:p>
          <a:pPr rtl="0"/>
          <a:r>
            <a:rPr lang="en-US" sz="2000" b="1" dirty="0" err="1" smtClean="0"/>
            <a:t>AlwaysOn</a:t>
          </a:r>
          <a:r>
            <a:rPr lang="en-US" sz="2000" b="1" dirty="0" smtClean="0"/>
            <a:t> Failover</a:t>
          </a:r>
          <a:endParaRPr lang="en-US" sz="2000" b="1" dirty="0"/>
        </a:p>
      </dgm:t>
    </dgm:pt>
    <dgm:pt modelId="{7E2BFF45-B229-4C56-B09E-62BC5191B55E}" type="parTrans" cxnId="{4752CFF4-047B-4043-9F67-E5F5C213A3E7}">
      <dgm:prSet/>
      <dgm:spPr/>
      <dgm:t>
        <a:bodyPr/>
        <a:lstStyle/>
        <a:p>
          <a:endParaRPr lang="en-US" sz="2000"/>
        </a:p>
      </dgm:t>
    </dgm:pt>
    <dgm:pt modelId="{6EC13494-CAFE-4383-96DC-A8F075ED9813}" type="sibTrans" cxnId="{4752CFF4-047B-4043-9F67-E5F5C213A3E7}">
      <dgm:prSet/>
      <dgm:spPr/>
      <dgm:t>
        <a:bodyPr/>
        <a:lstStyle/>
        <a:p>
          <a:endParaRPr lang="en-US" sz="2000"/>
        </a:p>
      </dgm:t>
    </dgm:pt>
    <dgm:pt modelId="{78DA7D33-2FB0-4414-9A9F-F95B0A55CD62}">
      <dgm:prSet custT="1"/>
      <dgm:spPr/>
      <dgm:t>
        <a:bodyPr/>
        <a:lstStyle/>
        <a:p>
          <a:pPr rtl="0"/>
          <a:r>
            <a:rPr lang="en-US" sz="1800" dirty="0" smtClean="0"/>
            <a:t>Full Backup/Restore + active replication to existing VM</a:t>
          </a:r>
          <a:endParaRPr lang="en-US" sz="1800" dirty="0"/>
        </a:p>
      </dgm:t>
    </dgm:pt>
    <dgm:pt modelId="{1B24877C-FAA8-4B79-B60A-A307004A7A51}" type="parTrans" cxnId="{0C8B4924-5FB3-46EC-9589-62D0EDE85585}">
      <dgm:prSet/>
      <dgm:spPr/>
      <dgm:t>
        <a:bodyPr/>
        <a:lstStyle/>
        <a:p>
          <a:endParaRPr lang="en-US" sz="2000"/>
        </a:p>
      </dgm:t>
    </dgm:pt>
    <dgm:pt modelId="{9B974997-8229-42A1-B9C4-D83B3962BE9F}" type="sibTrans" cxnId="{0C8B4924-5FB3-46EC-9589-62D0EDE85585}">
      <dgm:prSet/>
      <dgm:spPr/>
      <dgm:t>
        <a:bodyPr/>
        <a:lstStyle/>
        <a:p>
          <a:endParaRPr lang="en-US" sz="2000"/>
        </a:p>
      </dgm:t>
    </dgm:pt>
    <dgm:pt modelId="{7D6F484C-7B9C-4E73-A92E-AFEE8FB18BC3}">
      <dgm:prSet custT="1"/>
      <dgm:spPr/>
      <dgm:t>
        <a:bodyPr/>
        <a:lstStyle/>
        <a:p>
          <a:pPr rtl="0"/>
          <a:r>
            <a:rPr lang="en-US" sz="1800" dirty="0" smtClean="0"/>
            <a:t>Supports SQL12+ Enterprise edition</a:t>
          </a:r>
          <a:endParaRPr lang="en-US" sz="1800" dirty="0"/>
        </a:p>
      </dgm:t>
    </dgm:pt>
    <dgm:pt modelId="{37243D1E-903B-40F6-8D73-56A0BD26996F}" type="parTrans" cxnId="{5210B787-FF33-443D-AAF3-4EB3871D98AB}">
      <dgm:prSet/>
      <dgm:spPr/>
      <dgm:t>
        <a:bodyPr/>
        <a:lstStyle/>
        <a:p>
          <a:endParaRPr lang="en-US" sz="2000"/>
        </a:p>
      </dgm:t>
    </dgm:pt>
    <dgm:pt modelId="{DE16459F-F53C-4AD4-A337-406C0CEAF45A}" type="sibTrans" cxnId="{5210B787-FF33-443D-AAF3-4EB3871D98AB}">
      <dgm:prSet/>
      <dgm:spPr/>
      <dgm:t>
        <a:bodyPr/>
        <a:lstStyle/>
        <a:p>
          <a:endParaRPr lang="en-US" sz="2000"/>
        </a:p>
      </dgm:t>
    </dgm:pt>
    <dgm:pt modelId="{5CEBBE3E-E780-4297-81B6-7B318A66439B}">
      <dgm:prSet custT="1">
        <dgm:style>
          <a:lnRef idx="1">
            <a:schemeClr val="accent5"/>
          </a:lnRef>
          <a:fillRef idx="3">
            <a:schemeClr val="accent5"/>
          </a:fillRef>
          <a:effectRef idx="2">
            <a:schemeClr val="accent5"/>
          </a:effectRef>
          <a:fontRef idx="minor">
            <a:schemeClr val="lt1"/>
          </a:fontRef>
        </dgm:style>
      </dgm:prSet>
      <dgm:spPr/>
      <dgm:t>
        <a:bodyPr/>
        <a:lstStyle/>
        <a:p>
          <a:pPr rtl="0"/>
          <a:r>
            <a:rPr lang="en-US" sz="2000" b="1" dirty="0" smtClean="0"/>
            <a:t>More than 1 TB</a:t>
          </a:r>
          <a:endParaRPr lang="en-US" sz="2000" b="1" dirty="0"/>
        </a:p>
      </dgm:t>
    </dgm:pt>
    <dgm:pt modelId="{09F81B36-D9C0-4487-A008-05C00E7EFB72}" type="parTrans" cxnId="{E60CEB9F-DA8B-4FD9-B52D-2345C82C0F82}">
      <dgm:prSet/>
      <dgm:spPr/>
      <dgm:t>
        <a:bodyPr/>
        <a:lstStyle/>
        <a:p>
          <a:endParaRPr lang="en-US" sz="2000"/>
        </a:p>
      </dgm:t>
    </dgm:pt>
    <dgm:pt modelId="{E3B3F7F0-33D9-4C77-B7F4-00A02E34765B}" type="sibTrans" cxnId="{E60CEB9F-DA8B-4FD9-B52D-2345C82C0F82}">
      <dgm:prSet/>
      <dgm:spPr/>
      <dgm:t>
        <a:bodyPr/>
        <a:lstStyle/>
        <a:p>
          <a:endParaRPr lang="en-US" sz="2000"/>
        </a:p>
      </dgm:t>
    </dgm:pt>
    <dgm:pt modelId="{141CAD1E-C6C2-4E0A-9C93-8C0C1DE1EF2A}">
      <dgm:prSet custT="1"/>
      <dgm:spPr/>
      <dgm:t>
        <a:bodyPr/>
        <a:lstStyle/>
        <a:p>
          <a:pPr rtl="0"/>
          <a:r>
            <a:rPr lang="en-US" sz="2000" b="1" dirty="0" smtClean="0"/>
            <a:t>Azure Import Service</a:t>
          </a:r>
          <a:endParaRPr lang="en-US" sz="2000" b="1" dirty="0"/>
        </a:p>
      </dgm:t>
    </dgm:pt>
    <dgm:pt modelId="{4CF2BDFC-417E-4F57-BB41-4C5EA48CD343}" type="parTrans" cxnId="{5325DE1A-C948-490D-AFFF-86FE8156DAE7}">
      <dgm:prSet/>
      <dgm:spPr/>
      <dgm:t>
        <a:bodyPr/>
        <a:lstStyle/>
        <a:p>
          <a:endParaRPr lang="en-US" sz="2000"/>
        </a:p>
      </dgm:t>
    </dgm:pt>
    <dgm:pt modelId="{12F71D8E-C2DA-4B2F-B625-0594B79B8D0B}" type="sibTrans" cxnId="{5325DE1A-C948-490D-AFFF-86FE8156DAE7}">
      <dgm:prSet/>
      <dgm:spPr/>
      <dgm:t>
        <a:bodyPr/>
        <a:lstStyle/>
        <a:p>
          <a:endParaRPr lang="en-US" sz="2000"/>
        </a:p>
      </dgm:t>
    </dgm:pt>
    <dgm:pt modelId="{02EA0413-EEB9-4002-A493-C7551826F323}">
      <dgm:prSet custT="1"/>
      <dgm:spPr/>
      <dgm:t>
        <a:bodyPr/>
        <a:lstStyle/>
        <a:p>
          <a:pPr rtl="0"/>
          <a:r>
            <a:rPr lang="en-US" sz="1800" dirty="0" smtClean="0"/>
            <a:t>Physically ship full backup in encrypted drive (FedEx/DHL)</a:t>
          </a:r>
          <a:endParaRPr lang="en-US" sz="1800" dirty="0"/>
        </a:p>
      </dgm:t>
    </dgm:pt>
    <dgm:pt modelId="{8652AB5C-F235-4CD3-9F05-3064AA19530E}" type="parTrans" cxnId="{2951CA4A-8024-40C5-8951-26329089C3D5}">
      <dgm:prSet/>
      <dgm:spPr/>
      <dgm:t>
        <a:bodyPr/>
        <a:lstStyle/>
        <a:p>
          <a:endParaRPr lang="en-US" sz="2000"/>
        </a:p>
      </dgm:t>
    </dgm:pt>
    <dgm:pt modelId="{F017EF03-154B-4CBA-8F2F-6B13D63A6D6A}" type="sibTrans" cxnId="{2951CA4A-8024-40C5-8951-26329089C3D5}">
      <dgm:prSet/>
      <dgm:spPr/>
      <dgm:t>
        <a:bodyPr/>
        <a:lstStyle/>
        <a:p>
          <a:endParaRPr lang="en-US" sz="2000"/>
        </a:p>
      </dgm:t>
    </dgm:pt>
    <dgm:pt modelId="{12691D97-DF98-4740-9012-2CD1932BD37E}">
      <dgm:prSet custT="1"/>
      <dgm:spPr/>
      <dgm:t>
        <a:bodyPr/>
        <a:lstStyle/>
        <a:p>
          <a:pPr rtl="0"/>
          <a:endParaRPr lang="en-US" sz="2000" dirty="0"/>
        </a:p>
      </dgm:t>
    </dgm:pt>
    <dgm:pt modelId="{0E0BBE56-0F65-48E5-A9D1-1C699EAB15C8}" type="parTrans" cxnId="{EAF6203A-D9B3-4B3C-8001-9B26A43C6714}">
      <dgm:prSet/>
      <dgm:spPr/>
      <dgm:t>
        <a:bodyPr/>
        <a:lstStyle/>
        <a:p>
          <a:endParaRPr lang="en-US"/>
        </a:p>
      </dgm:t>
    </dgm:pt>
    <dgm:pt modelId="{CB12320E-1FDD-477D-9BEE-783C7651CFC6}" type="sibTrans" cxnId="{EAF6203A-D9B3-4B3C-8001-9B26A43C6714}">
      <dgm:prSet/>
      <dgm:spPr/>
      <dgm:t>
        <a:bodyPr/>
        <a:lstStyle/>
        <a:p>
          <a:endParaRPr lang="en-US"/>
        </a:p>
      </dgm:t>
    </dgm:pt>
    <dgm:pt modelId="{0FD3EFFF-FD56-4FD4-8BFF-E11D4CB6C578}">
      <dgm:prSet custT="1"/>
      <dgm:spPr/>
      <dgm:t>
        <a:bodyPr/>
        <a:lstStyle/>
        <a:p>
          <a:pPr rtl="0"/>
          <a:r>
            <a:rPr lang="en-US" sz="1800" dirty="0" smtClean="0"/>
            <a:t>Backup is stored in Azure Storage</a:t>
          </a:r>
          <a:endParaRPr lang="en-US" sz="1800" dirty="0"/>
        </a:p>
      </dgm:t>
    </dgm:pt>
    <dgm:pt modelId="{6AC80497-87E9-4484-B4AB-E8E980860385}" type="parTrans" cxnId="{37F5584D-B102-45CF-8152-AF89DFF8F021}">
      <dgm:prSet/>
      <dgm:spPr/>
      <dgm:t>
        <a:bodyPr/>
        <a:lstStyle/>
        <a:p>
          <a:endParaRPr lang="en-US"/>
        </a:p>
      </dgm:t>
    </dgm:pt>
    <dgm:pt modelId="{96EAD712-A03B-42E1-9960-A5D4D975B6BF}" type="sibTrans" cxnId="{37F5584D-B102-45CF-8152-AF89DFF8F021}">
      <dgm:prSet/>
      <dgm:spPr/>
      <dgm:t>
        <a:bodyPr/>
        <a:lstStyle/>
        <a:p>
          <a:endParaRPr lang="en-US"/>
        </a:p>
      </dgm:t>
    </dgm:pt>
    <dgm:pt modelId="{2FE84791-BB57-4E7B-B18A-996F525CA1F3}">
      <dgm:prSet custT="1"/>
      <dgm:spPr/>
      <dgm:t>
        <a:bodyPr/>
        <a:lstStyle/>
        <a:p>
          <a:pPr rtl="0"/>
          <a:r>
            <a:rPr lang="en-US" sz="1800" dirty="0" smtClean="0"/>
            <a:t>Restore Backup to a VM</a:t>
          </a:r>
          <a:endParaRPr lang="en-US" sz="1800" dirty="0"/>
        </a:p>
      </dgm:t>
    </dgm:pt>
    <dgm:pt modelId="{E6CFE868-B213-4AC6-82A4-608053BCB137}" type="parTrans" cxnId="{B3FA7375-BADC-4C36-AC4C-C40EACB2C7C6}">
      <dgm:prSet/>
      <dgm:spPr/>
      <dgm:t>
        <a:bodyPr/>
        <a:lstStyle/>
        <a:p>
          <a:endParaRPr lang="en-US"/>
        </a:p>
      </dgm:t>
    </dgm:pt>
    <dgm:pt modelId="{2AFCB37C-CBA3-45A3-A7A0-40E44C55DF00}" type="sibTrans" cxnId="{B3FA7375-BADC-4C36-AC4C-C40EACB2C7C6}">
      <dgm:prSet/>
      <dgm:spPr/>
      <dgm:t>
        <a:bodyPr/>
        <a:lstStyle/>
        <a:p>
          <a:endParaRPr lang="en-US"/>
        </a:p>
      </dgm:t>
    </dgm:pt>
    <dgm:pt modelId="{AE32DA20-4774-455E-8B8A-4456C922250B}">
      <dgm:prSet custT="1"/>
      <dgm:spPr/>
      <dgm:t>
        <a:bodyPr/>
        <a:lstStyle/>
        <a:p>
          <a:pPr rtl="0"/>
          <a:r>
            <a:rPr lang="en-US" sz="1800" dirty="0" smtClean="0"/>
            <a:t>Seconds of downtime: connections move</a:t>
          </a:r>
          <a:endParaRPr lang="en-US" sz="1800" dirty="0"/>
        </a:p>
      </dgm:t>
    </dgm:pt>
    <dgm:pt modelId="{27404F36-ECC2-45D2-B074-DA0262A61564}" type="parTrans" cxnId="{DE30DBFA-CA1B-4819-8D9E-0D4B8140F38F}">
      <dgm:prSet/>
      <dgm:spPr/>
      <dgm:t>
        <a:bodyPr/>
        <a:lstStyle/>
        <a:p>
          <a:endParaRPr lang="en-US"/>
        </a:p>
      </dgm:t>
    </dgm:pt>
    <dgm:pt modelId="{85284FAC-8ED7-456B-AB33-EF4209AD8D66}" type="sibTrans" cxnId="{DE30DBFA-CA1B-4819-8D9E-0D4B8140F38F}">
      <dgm:prSet/>
      <dgm:spPr/>
      <dgm:t>
        <a:bodyPr/>
        <a:lstStyle/>
        <a:p>
          <a:endParaRPr lang="en-US"/>
        </a:p>
      </dgm:t>
    </dgm:pt>
    <dgm:pt modelId="{2D152CBF-9787-469B-8AA9-E66F3EA175CE}">
      <dgm:prSet custT="1"/>
      <dgm:spPr/>
      <dgm:t>
        <a:bodyPr/>
        <a:lstStyle/>
        <a:p>
          <a:pPr rtl="0"/>
          <a:r>
            <a:rPr lang="en-US" sz="1800" dirty="0" smtClean="0"/>
            <a:t>Requires a VPN tunnel between on-</a:t>
          </a:r>
          <a:r>
            <a:rPr lang="en-US" sz="1800" dirty="0" err="1" smtClean="0"/>
            <a:t>prem</a:t>
          </a:r>
          <a:r>
            <a:rPr lang="en-US" sz="1800" dirty="0" smtClean="0"/>
            <a:t> and Azure</a:t>
          </a:r>
          <a:endParaRPr lang="en-US" sz="1800" dirty="0"/>
        </a:p>
      </dgm:t>
    </dgm:pt>
    <dgm:pt modelId="{C8C3037E-BEFD-4F15-A82D-830B46E85C14}" type="sibTrans" cxnId="{CE012F13-D72F-47F3-AF15-69EE202D5FE7}">
      <dgm:prSet/>
      <dgm:spPr/>
      <dgm:t>
        <a:bodyPr/>
        <a:lstStyle/>
        <a:p>
          <a:endParaRPr lang="en-US" sz="2000"/>
        </a:p>
      </dgm:t>
    </dgm:pt>
    <dgm:pt modelId="{4090B0E7-89E2-4EE0-B6F4-3F35CFBC2D7E}" type="parTrans" cxnId="{CE012F13-D72F-47F3-AF15-69EE202D5FE7}">
      <dgm:prSet/>
      <dgm:spPr/>
      <dgm:t>
        <a:bodyPr/>
        <a:lstStyle/>
        <a:p>
          <a:endParaRPr lang="en-US" sz="2000"/>
        </a:p>
      </dgm:t>
    </dgm:pt>
    <dgm:pt modelId="{A4FB0978-D8AC-491C-9CCE-C19A8D735FA7}" type="pres">
      <dgm:prSet presAssocID="{B41F8112-A918-4D42-BA93-071F0FAAC53A}" presName="Name0" presStyleCnt="0">
        <dgm:presLayoutVars>
          <dgm:dir/>
          <dgm:animLvl val="lvl"/>
          <dgm:resizeHandles val="exact"/>
        </dgm:presLayoutVars>
      </dgm:prSet>
      <dgm:spPr/>
      <dgm:t>
        <a:bodyPr/>
        <a:lstStyle/>
        <a:p>
          <a:endParaRPr lang="en-US"/>
        </a:p>
      </dgm:t>
    </dgm:pt>
    <dgm:pt modelId="{38FC5524-7814-4C96-B7A8-08ED55918387}" type="pres">
      <dgm:prSet presAssocID="{43C2E3D9-88E6-4025-90DC-916ACB74D9EF}" presName="composite" presStyleCnt="0"/>
      <dgm:spPr/>
    </dgm:pt>
    <dgm:pt modelId="{9BEFEDF3-5CB4-4A29-8851-DAC83DE608B7}" type="pres">
      <dgm:prSet presAssocID="{43C2E3D9-88E6-4025-90DC-916ACB74D9EF}" presName="parTx" presStyleLbl="alignNode1" presStyleIdx="0" presStyleCnt="2">
        <dgm:presLayoutVars>
          <dgm:chMax val="0"/>
          <dgm:chPref val="0"/>
          <dgm:bulletEnabled val="1"/>
        </dgm:presLayoutVars>
      </dgm:prSet>
      <dgm:spPr/>
      <dgm:t>
        <a:bodyPr/>
        <a:lstStyle/>
        <a:p>
          <a:endParaRPr lang="en-US"/>
        </a:p>
      </dgm:t>
    </dgm:pt>
    <dgm:pt modelId="{F1ED384D-DAA1-4D03-9A1D-61FC6EC5736A}" type="pres">
      <dgm:prSet presAssocID="{43C2E3D9-88E6-4025-90DC-916ACB74D9EF}" presName="desTx" presStyleLbl="alignAccFollowNode1" presStyleIdx="0" presStyleCnt="2" custScaleY="100000">
        <dgm:presLayoutVars>
          <dgm:bulletEnabled val="1"/>
        </dgm:presLayoutVars>
      </dgm:prSet>
      <dgm:spPr/>
      <dgm:t>
        <a:bodyPr/>
        <a:lstStyle/>
        <a:p>
          <a:endParaRPr lang="en-US"/>
        </a:p>
      </dgm:t>
    </dgm:pt>
    <dgm:pt modelId="{60345F9A-C6A0-489A-B709-0895394E8C3C}" type="pres">
      <dgm:prSet presAssocID="{F57826BD-8E47-44D2-9371-7ED58F1999F2}" presName="space" presStyleCnt="0"/>
      <dgm:spPr/>
    </dgm:pt>
    <dgm:pt modelId="{92D2695E-4011-4776-906F-5875976CFEA3}" type="pres">
      <dgm:prSet presAssocID="{5CEBBE3E-E780-4297-81B6-7B318A66439B}" presName="composite" presStyleCnt="0"/>
      <dgm:spPr/>
    </dgm:pt>
    <dgm:pt modelId="{028E42E9-F6AF-4BD9-9F79-FACA1447C426}" type="pres">
      <dgm:prSet presAssocID="{5CEBBE3E-E780-4297-81B6-7B318A66439B}" presName="parTx" presStyleLbl="alignNode1" presStyleIdx="1" presStyleCnt="2">
        <dgm:presLayoutVars>
          <dgm:chMax val="0"/>
          <dgm:chPref val="0"/>
          <dgm:bulletEnabled val="1"/>
        </dgm:presLayoutVars>
      </dgm:prSet>
      <dgm:spPr/>
      <dgm:t>
        <a:bodyPr/>
        <a:lstStyle/>
        <a:p>
          <a:endParaRPr lang="en-US"/>
        </a:p>
      </dgm:t>
    </dgm:pt>
    <dgm:pt modelId="{150AC362-DACD-4F3E-86E8-7563BFD24DE2}" type="pres">
      <dgm:prSet presAssocID="{5CEBBE3E-E780-4297-81B6-7B318A66439B}" presName="desTx" presStyleLbl="alignAccFollowNode1" presStyleIdx="1" presStyleCnt="2">
        <dgm:presLayoutVars>
          <dgm:bulletEnabled val="1"/>
        </dgm:presLayoutVars>
      </dgm:prSet>
      <dgm:spPr/>
      <dgm:t>
        <a:bodyPr/>
        <a:lstStyle/>
        <a:p>
          <a:endParaRPr lang="en-US"/>
        </a:p>
      </dgm:t>
    </dgm:pt>
  </dgm:ptLst>
  <dgm:cxnLst>
    <dgm:cxn modelId="{73006631-4B7A-4054-87B1-D40632F7EADD}" srcId="{9A0D7B5C-B99C-4A76-AC92-3DB9648D381C}" destId="{AF582E9F-AFC8-487C-BE92-461567D52881}" srcOrd="0" destOrd="0" parTransId="{79BFC548-A168-471B-81AC-0E6365288B4C}" sibTransId="{E13D7CBF-B9EE-4EAA-A05E-638A0754D7B0}"/>
    <dgm:cxn modelId="{F807C649-C6EB-4ACA-B082-25C908EC5D98}" srcId="{43C2E3D9-88E6-4025-90DC-916ACB74D9EF}" destId="{9A0D7B5C-B99C-4A76-AC92-3DB9648D381C}" srcOrd="0" destOrd="0" parTransId="{EBAFF1E6-0D2B-4BF6-924D-15B933899A00}" sibTransId="{588C550D-5ECE-4B04-95AC-CCD1CD614171}"/>
    <dgm:cxn modelId="{08658D1D-E808-4C5B-A0B5-45BA6C497D18}" type="presOf" srcId="{7D6F484C-7B9C-4E73-A92E-AFEE8FB18BC3}" destId="{F1ED384D-DAA1-4D03-9A1D-61FC6EC5736A}" srcOrd="0" destOrd="7" presId="urn:microsoft.com/office/officeart/2005/8/layout/hList1"/>
    <dgm:cxn modelId="{CE012F13-D72F-47F3-AF15-69EE202D5FE7}" srcId="{FAFF66E4-B7B1-46E0-AC6F-22E5FEBBFAE5}" destId="{2D152CBF-9787-469B-8AA9-E66F3EA175CE}" srcOrd="3" destOrd="0" parTransId="{4090B0E7-89E2-4EE0-B6F4-3F35CFBC2D7E}" sibTransId="{C8C3037E-BEFD-4F15-A82D-830B46E85C14}"/>
    <dgm:cxn modelId="{76B04F63-2706-47E8-B1F1-A7F07C910AE2}" type="presOf" srcId="{65A80207-A214-4D9B-9A2A-BC33F78CB37B}" destId="{F1ED384D-DAA1-4D03-9A1D-61FC6EC5736A}" srcOrd="0" destOrd="3" presId="urn:microsoft.com/office/officeart/2005/8/layout/hList1"/>
    <dgm:cxn modelId="{0D9A1D41-FC1E-4677-AE18-20D82741539F}" srcId="{B41F8112-A918-4D42-BA93-071F0FAAC53A}" destId="{43C2E3D9-88E6-4025-90DC-916ACB74D9EF}" srcOrd="0" destOrd="0" parTransId="{3BEDE110-5867-4F68-A5F1-13F245F095A3}" sibTransId="{F57826BD-8E47-44D2-9371-7ED58F1999F2}"/>
    <dgm:cxn modelId="{E60CEB9F-DA8B-4FD9-B52D-2345C82C0F82}" srcId="{B41F8112-A918-4D42-BA93-071F0FAAC53A}" destId="{5CEBBE3E-E780-4297-81B6-7B318A66439B}" srcOrd="1" destOrd="0" parTransId="{09F81B36-D9C0-4487-A008-05C00E7EFB72}" sibTransId="{E3B3F7F0-33D9-4C77-B7F4-00A02E34765B}"/>
    <dgm:cxn modelId="{B6A42F27-D75E-4C9E-81F9-0C49BEC0435D}" type="presOf" srcId="{2FE84791-BB57-4E7B-B18A-996F525CA1F3}" destId="{150AC362-DACD-4F3E-86E8-7563BFD24DE2}" srcOrd="0" destOrd="3" presId="urn:microsoft.com/office/officeart/2005/8/layout/hList1"/>
    <dgm:cxn modelId="{237C8766-B7D8-472E-942F-F18C6D5A1F0F}" type="presOf" srcId="{78DA7D33-2FB0-4414-9A9F-F95B0A55CD62}" destId="{F1ED384D-DAA1-4D03-9A1D-61FC6EC5736A}" srcOrd="0" destOrd="6" presId="urn:microsoft.com/office/officeart/2005/8/layout/hList1"/>
    <dgm:cxn modelId="{0C8B4924-5FB3-46EC-9589-62D0EDE85585}" srcId="{FAFF66E4-B7B1-46E0-AC6F-22E5FEBBFAE5}" destId="{78DA7D33-2FB0-4414-9A9F-F95B0A55CD62}" srcOrd="0" destOrd="0" parTransId="{1B24877C-FAA8-4B79-B60A-A307004A7A51}" sibTransId="{9B974997-8229-42A1-B9C4-D83B3962BE9F}"/>
    <dgm:cxn modelId="{6D8B9D7A-49C4-4215-A007-1CDBC79158F8}" type="presOf" srcId="{141CAD1E-C6C2-4E0A-9C93-8C0C1DE1EF2A}" destId="{150AC362-DACD-4F3E-86E8-7563BFD24DE2}" srcOrd="0" destOrd="0" presId="urn:microsoft.com/office/officeart/2005/8/layout/hList1"/>
    <dgm:cxn modelId="{343F02DC-C0F9-44A3-A075-7F6DAE9C55C8}" srcId="{9A0D7B5C-B99C-4A76-AC92-3DB9648D381C}" destId="{A18CE564-BF1A-4974-8B4C-C3B7AEFD6F5F}" srcOrd="1" destOrd="0" parTransId="{80535115-37B4-43FC-9CF7-F855CF84C8C6}" sibTransId="{D6C37FB9-0958-470B-8D6C-662B00070682}"/>
    <dgm:cxn modelId="{EAF6203A-D9B3-4B3C-8001-9B26A43C6714}" srcId="{43C2E3D9-88E6-4025-90DC-916ACB74D9EF}" destId="{12691D97-DF98-4740-9012-2CD1932BD37E}" srcOrd="1" destOrd="0" parTransId="{0E0BBE56-0F65-48E5-A9D1-1C699EAB15C8}" sibTransId="{CB12320E-1FDD-477D-9BEE-783C7651CFC6}"/>
    <dgm:cxn modelId="{2951CA4A-8024-40C5-8951-26329089C3D5}" srcId="{141CAD1E-C6C2-4E0A-9C93-8C0C1DE1EF2A}" destId="{02EA0413-EEB9-4002-A493-C7551826F323}" srcOrd="0" destOrd="0" parTransId="{8652AB5C-F235-4CD3-9F05-3064AA19530E}" sibTransId="{F017EF03-154B-4CBA-8F2F-6B13D63A6D6A}"/>
    <dgm:cxn modelId="{8FF52AD7-5A01-4CC6-88E9-DA4C99FC22AA}" type="presOf" srcId="{AF582E9F-AFC8-487C-BE92-461567D52881}" destId="{F1ED384D-DAA1-4D03-9A1D-61FC6EC5736A}" srcOrd="0" destOrd="1" presId="urn:microsoft.com/office/officeart/2005/8/layout/hList1"/>
    <dgm:cxn modelId="{37F5584D-B102-45CF-8152-AF89DFF8F021}" srcId="{141CAD1E-C6C2-4E0A-9C93-8C0C1DE1EF2A}" destId="{0FD3EFFF-FD56-4FD4-8BFF-E11D4CB6C578}" srcOrd="1" destOrd="0" parTransId="{6AC80497-87E9-4484-B4AB-E8E980860385}" sibTransId="{96EAD712-A03B-42E1-9960-A5D4D975B6BF}"/>
    <dgm:cxn modelId="{081A8B78-9163-4259-ACF1-01E7145C481E}" type="presOf" srcId="{5CEBBE3E-E780-4297-81B6-7B318A66439B}" destId="{028E42E9-F6AF-4BD9-9F79-FACA1447C426}" srcOrd="0" destOrd="0" presId="urn:microsoft.com/office/officeart/2005/8/layout/hList1"/>
    <dgm:cxn modelId="{5325DE1A-C948-490D-AFFF-86FE8156DAE7}" srcId="{5CEBBE3E-E780-4297-81B6-7B318A66439B}" destId="{141CAD1E-C6C2-4E0A-9C93-8C0C1DE1EF2A}" srcOrd="0" destOrd="0" parTransId="{4CF2BDFC-417E-4F57-BB41-4C5EA48CD343}" sibTransId="{12F71D8E-C2DA-4B2F-B625-0594B79B8D0B}"/>
    <dgm:cxn modelId="{B3FA7375-BADC-4C36-AC4C-C40EACB2C7C6}" srcId="{141CAD1E-C6C2-4E0A-9C93-8C0C1DE1EF2A}" destId="{2FE84791-BB57-4E7B-B18A-996F525CA1F3}" srcOrd="2" destOrd="0" parTransId="{E6CFE868-B213-4AC6-82A4-608053BCB137}" sibTransId="{2AFCB37C-CBA3-45A3-A7A0-40E44C55DF00}"/>
    <dgm:cxn modelId="{84466D13-501C-48B6-AF81-A26714F19354}" type="presOf" srcId="{9A0D7B5C-B99C-4A76-AC92-3DB9648D381C}" destId="{F1ED384D-DAA1-4D03-9A1D-61FC6EC5736A}" srcOrd="0" destOrd="0" presId="urn:microsoft.com/office/officeart/2005/8/layout/hList1"/>
    <dgm:cxn modelId="{4752CFF4-047B-4043-9F67-E5F5C213A3E7}" srcId="{43C2E3D9-88E6-4025-90DC-916ACB74D9EF}" destId="{FAFF66E4-B7B1-46E0-AC6F-22E5FEBBFAE5}" srcOrd="2" destOrd="0" parTransId="{7E2BFF45-B229-4C56-B09E-62BC5191B55E}" sibTransId="{6EC13494-CAFE-4383-96DC-A8F075ED9813}"/>
    <dgm:cxn modelId="{B41CA62E-975D-45DC-85AC-1E66326D4FDA}" type="presOf" srcId="{2D152CBF-9787-469B-8AA9-E66F3EA175CE}" destId="{F1ED384D-DAA1-4D03-9A1D-61FC6EC5736A}" srcOrd="0" destOrd="9" presId="urn:microsoft.com/office/officeart/2005/8/layout/hList1"/>
    <dgm:cxn modelId="{A42C0F1B-B80C-4BA9-BDBD-6FD40BBE8C10}" type="presOf" srcId="{A18CE564-BF1A-4974-8B4C-C3B7AEFD6F5F}" destId="{F1ED384D-DAA1-4D03-9A1D-61FC6EC5736A}" srcOrd="0" destOrd="2" presId="urn:microsoft.com/office/officeart/2005/8/layout/hList1"/>
    <dgm:cxn modelId="{F295526D-2A85-453C-855E-5A593FE38CE5}" type="presOf" srcId="{B41F8112-A918-4D42-BA93-071F0FAAC53A}" destId="{A4FB0978-D8AC-491C-9CCE-C19A8D735FA7}" srcOrd="0" destOrd="0" presId="urn:microsoft.com/office/officeart/2005/8/layout/hList1"/>
    <dgm:cxn modelId="{11EE63E0-D9D5-43C6-AD57-202ADC49FE8D}" type="presOf" srcId="{43C2E3D9-88E6-4025-90DC-916ACB74D9EF}" destId="{9BEFEDF3-5CB4-4A29-8851-DAC83DE608B7}" srcOrd="0" destOrd="0" presId="urn:microsoft.com/office/officeart/2005/8/layout/hList1"/>
    <dgm:cxn modelId="{1987D13D-BF58-4D78-8E37-56377077EB81}" type="presOf" srcId="{02EA0413-EEB9-4002-A493-C7551826F323}" destId="{150AC362-DACD-4F3E-86E8-7563BFD24DE2}" srcOrd="0" destOrd="1" presId="urn:microsoft.com/office/officeart/2005/8/layout/hList1"/>
    <dgm:cxn modelId="{5684E6AF-0804-4D2D-9D4E-E88776D79F1D}" type="presOf" srcId="{AE32DA20-4774-455E-8B8A-4456C922250B}" destId="{F1ED384D-DAA1-4D03-9A1D-61FC6EC5736A}" srcOrd="0" destOrd="8" presId="urn:microsoft.com/office/officeart/2005/8/layout/hList1"/>
    <dgm:cxn modelId="{72BA82CB-1219-498C-86CC-D73EE26C99CA}" type="presOf" srcId="{FAFF66E4-B7B1-46E0-AC6F-22E5FEBBFAE5}" destId="{F1ED384D-DAA1-4D03-9A1D-61FC6EC5736A}" srcOrd="0" destOrd="5" presId="urn:microsoft.com/office/officeart/2005/8/layout/hList1"/>
    <dgm:cxn modelId="{DE30DBFA-CA1B-4819-8D9E-0D4B8140F38F}" srcId="{FAFF66E4-B7B1-46E0-AC6F-22E5FEBBFAE5}" destId="{AE32DA20-4774-455E-8B8A-4456C922250B}" srcOrd="2" destOrd="0" parTransId="{27404F36-ECC2-45D2-B074-DA0262A61564}" sibTransId="{85284FAC-8ED7-456B-AB33-EF4209AD8D66}"/>
    <dgm:cxn modelId="{5210B787-FF33-443D-AAF3-4EB3871D98AB}" srcId="{FAFF66E4-B7B1-46E0-AC6F-22E5FEBBFAE5}" destId="{7D6F484C-7B9C-4E73-A92E-AFEE8FB18BC3}" srcOrd="1" destOrd="0" parTransId="{37243D1E-903B-40F6-8D73-56A0BD26996F}" sibTransId="{DE16459F-F53C-4AD4-A337-406C0CEAF45A}"/>
    <dgm:cxn modelId="{D1B46371-8329-4818-BF6C-41001C760BD1}" type="presOf" srcId="{12691D97-DF98-4740-9012-2CD1932BD37E}" destId="{F1ED384D-DAA1-4D03-9A1D-61FC6EC5736A}" srcOrd="0" destOrd="4" presId="urn:microsoft.com/office/officeart/2005/8/layout/hList1"/>
    <dgm:cxn modelId="{8A3CD121-98A3-4C5A-BA6A-E27D2F69F15F}" type="presOf" srcId="{0FD3EFFF-FD56-4FD4-8BFF-E11D4CB6C578}" destId="{150AC362-DACD-4F3E-86E8-7563BFD24DE2}" srcOrd="0" destOrd="2" presId="urn:microsoft.com/office/officeart/2005/8/layout/hList1"/>
    <dgm:cxn modelId="{A8A9E90F-3E15-4A47-942E-0D2B941EC8DF}" srcId="{9A0D7B5C-B99C-4A76-AC92-3DB9648D381C}" destId="{65A80207-A214-4D9B-9A2A-BC33F78CB37B}" srcOrd="2" destOrd="0" parTransId="{7126F77D-FB15-418A-A847-22F8DBC09EBB}" sibTransId="{9DCDABFA-2541-4B5E-9322-31F561347C10}"/>
    <dgm:cxn modelId="{AE1C57E4-3F45-4828-80A9-6FB2F90232C6}" type="presParOf" srcId="{A4FB0978-D8AC-491C-9CCE-C19A8D735FA7}" destId="{38FC5524-7814-4C96-B7A8-08ED55918387}" srcOrd="0" destOrd="0" presId="urn:microsoft.com/office/officeart/2005/8/layout/hList1"/>
    <dgm:cxn modelId="{022278C3-AF8B-4A57-B573-9C80F7300847}" type="presParOf" srcId="{38FC5524-7814-4C96-B7A8-08ED55918387}" destId="{9BEFEDF3-5CB4-4A29-8851-DAC83DE608B7}" srcOrd="0" destOrd="0" presId="urn:microsoft.com/office/officeart/2005/8/layout/hList1"/>
    <dgm:cxn modelId="{BF812CCC-D330-4C9F-BC19-D92F8D0D492E}" type="presParOf" srcId="{38FC5524-7814-4C96-B7A8-08ED55918387}" destId="{F1ED384D-DAA1-4D03-9A1D-61FC6EC5736A}" srcOrd="1" destOrd="0" presId="urn:microsoft.com/office/officeart/2005/8/layout/hList1"/>
    <dgm:cxn modelId="{3FC64DDA-3946-41E0-B565-901C5F6D1227}" type="presParOf" srcId="{A4FB0978-D8AC-491C-9CCE-C19A8D735FA7}" destId="{60345F9A-C6A0-489A-B709-0895394E8C3C}" srcOrd="1" destOrd="0" presId="urn:microsoft.com/office/officeart/2005/8/layout/hList1"/>
    <dgm:cxn modelId="{533AFC30-03E9-4C95-8A14-14C06AC8BE1B}" type="presParOf" srcId="{A4FB0978-D8AC-491C-9CCE-C19A8D735FA7}" destId="{92D2695E-4011-4776-906F-5875976CFEA3}" srcOrd="2" destOrd="0" presId="urn:microsoft.com/office/officeart/2005/8/layout/hList1"/>
    <dgm:cxn modelId="{C701BC12-D9AB-4DB5-A4CD-CCD1697BBF52}" type="presParOf" srcId="{92D2695E-4011-4776-906F-5875976CFEA3}" destId="{028E42E9-F6AF-4BD9-9F79-FACA1447C426}" srcOrd="0" destOrd="0" presId="urn:microsoft.com/office/officeart/2005/8/layout/hList1"/>
    <dgm:cxn modelId="{7D53CD23-833F-40F4-92DD-8061042D97FF}" type="presParOf" srcId="{92D2695E-4011-4776-906F-5875976CFEA3}" destId="{150AC362-DACD-4F3E-86E8-7563BFD24DE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86D094-243D-412D-92AE-9E0C4A4C07A1}">
      <dsp:nvSpPr>
        <dsp:cNvPr id="0" name=""/>
        <dsp:cNvSpPr/>
      </dsp:nvSpPr>
      <dsp:spPr>
        <a:xfrm>
          <a:off x="0" y="79388"/>
          <a:ext cx="5846029" cy="62704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You access a DB</a:t>
          </a:r>
          <a:endParaRPr lang="en-US" sz="1800" kern="1200" dirty="0"/>
        </a:p>
      </dsp:txBody>
      <dsp:txXfrm>
        <a:off x="30610" y="109998"/>
        <a:ext cx="5784809" cy="565829"/>
      </dsp:txXfrm>
    </dsp:sp>
    <dsp:sp modelId="{0833FEF6-9415-4EE2-BCC8-C80482B9DD1B}">
      <dsp:nvSpPr>
        <dsp:cNvPr id="0" name=""/>
        <dsp:cNvSpPr/>
      </dsp:nvSpPr>
      <dsp:spPr>
        <a:xfrm>
          <a:off x="0" y="774094"/>
          <a:ext cx="5846029" cy="68467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DB is fully managed: High Availability, Backups, Patching</a:t>
          </a:r>
          <a:endParaRPr lang="en-US" sz="1800" kern="1200" dirty="0"/>
        </a:p>
      </dsp:txBody>
      <dsp:txXfrm>
        <a:off x="33423" y="807517"/>
        <a:ext cx="5779183" cy="617827"/>
      </dsp:txXfrm>
    </dsp:sp>
    <dsp:sp modelId="{E85C4D6F-7479-4DE2-A2E3-FDFA58AAAF3F}">
      <dsp:nvSpPr>
        <dsp:cNvPr id="0" name=""/>
        <dsp:cNvSpPr/>
      </dsp:nvSpPr>
      <dsp:spPr>
        <a:xfrm>
          <a:off x="0" y="1513488"/>
          <a:ext cx="5846029" cy="540743"/>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Runs latest SQL Server version, based on Enterprise edition</a:t>
          </a:r>
          <a:endParaRPr lang="en-US" sz="1600" kern="1200" dirty="0"/>
        </a:p>
      </dsp:txBody>
      <dsp:txXfrm>
        <a:off x="26397" y="1539885"/>
        <a:ext cx="5793235" cy="487949"/>
      </dsp:txXfrm>
    </dsp:sp>
    <dsp:sp modelId="{56B68400-5ADA-4365-A0D2-4F45F1B15B28}">
      <dsp:nvSpPr>
        <dsp:cNvPr id="0" name=""/>
        <dsp:cNvSpPr/>
      </dsp:nvSpPr>
      <dsp:spPr>
        <a:xfrm>
          <a:off x="0" y="2108951"/>
          <a:ext cx="5846029" cy="81000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Incomplete </a:t>
          </a:r>
          <a:r>
            <a:rPr lang="en-US" sz="1800" kern="1200" dirty="0" err="1" smtClean="0"/>
            <a:t>on-premise</a:t>
          </a:r>
          <a:r>
            <a:rPr lang="en-US" sz="1800" kern="1200" dirty="0" smtClean="0"/>
            <a:t> compatibility (e.g. no jobs, linked servers, </a:t>
          </a:r>
          <a:r>
            <a:rPr lang="en-US" sz="1800" kern="1200" dirty="0" err="1" smtClean="0"/>
            <a:t>FileStream</a:t>
          </a:r>
          <a:r>
            <a:rPr lang="en-US" sz="1800" kern="1200" dirty="0" smtClean="0"/>
            <a:t>)</a:t>
          </a:r>
          <a:endParaRPr lang="en-US" sz="1800" kern="1200" dirty="0"/>
        </a:p>
      </dsp:txBody>
      <dsp:txXfrm>
        <a:off x="39541" y="2148492"/>
        <a:ext cx="5766947" cy="730923"/>
      </dsp:txXfrm>
    </dsp:sp>
    <dsp:sp modelId="{840295B2-CECA-4C3F-8587-61902DE48F59}">
      <dsp:nvSpPr>
        <dsp:cNvPr id="0" name=""/>
        <dsp:cNvSpPr/>
      </dsp:nvSpPr>
      <dsp:spPr>
        <a:xfrm>
          <a:off x="0" y="2973677"/>
          <a:ext cx="5846029" cy="81000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Different DB sizes: Basic (2GB, 5tps) to Premium (500GB, 735tps)</a:t>
          </a:r>
          <a:endParaRPr lang="en-US" sz="1800" kern="1200" dirty="0"/>
        </a:p>
      </dsp:txBody>
      <dsp:txXfrm>
        <a:off x="39541" y="3013218"/>
        <a:ext cx="5766947" cy="730923"/>
      </dsp:txXfrm>
    </dsp:sp>
    <dsp:sp modelId="{EA223F0E-C967-49CC-91F3-B368FF2660FE}">
      <dsp:nvSpPr>
        <dsp:cNvPr id="0" name=""/>
        <dsp:cNvSpPr/>
      </dsp:nvSpPr>
      <dsp:spPr>
        <a:xfrm>
          <a:off x="0" y="3838403"/>
          <a:ext cx="5846029" cy="81000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DB availability SLA: 99.99%</a:t>
          </a:r>
          <a:endParaRPr lang="en-US" sz="1800" kern="1200" dirty="0"/>
        </a:p>
      </dsp:txBody>
      <dsp:txXfrm>
        <a:off x="39541" y="3877944"/>
        <a:ext cx="5766947" cy="730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BBE38-2E51-4BC5-8A2E-52C9982CE871}">
      <dsp:nvSpPr>
        <dsp:cNvPr id="0" name=""/>
        <dsp:cNvSpPr/>
      </dsp:nvSpPr>
      <dsp:spPr>
        <a:xfrm>
          <a:off x="0" y="0"/>
          <a:ext cx="5730983" cy="66695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You access a VM with SQL Server</a:t>
          </a:r>
          <a:endParaRPr lang="en-US" sz="2000" kern="1200" dirty="0"/>
        </a:p>
      </dsp:txBody>
      <dsp:txXfrm>
        <a:off x="32558" y="32558"/>
        <a:ext cx="5665867" cy="601839"/>
      </dsp:txXfrm>
    </dsp:sp>
    <dsp:sp modelId="{FEC9D48A-EC47-42DD-B0B2-817B99B13083}">
      <dsp:nvSpPr>
        <dsp:cNvPr id="0" name=""/>
        <dsp:cNvSpPr/>
      </dsp:nvSpPr>
      <dsp:spPr>
        <a:xfrm>
          <a:off x="0" y="680449"/>
          <a:ext cx="5730983" cy="66695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You manage SQL Server and Windows: High Availability, Backups, Patching</a:t>
          </a:r>
          <a:endParaRPr lang="en-US" sz="2000" kern="1200" dirty="0"/>
        </a:p>
      </dsp:txBody>
      <dsp:txXfrm>
        <a:off x="32558" y="713007"/>
        <a:ext cx="5665867" cy="601839"/>
      </dsp:txXfrm>
    </dsp:sp>
    <dsp:sp modelId="{CCAA5239-4BFA-4A81-9F2C-1419E5715A3E}">
      <dsp:nvSpPr>
        <dsp:cNvPr id="0" name=""/>
        <dsp:cNvSpPr/>
      </dsp:nvSpPr>
      <dsp:spPr>
        <a:xfrm>
          <a:off x="0" y="1358669"/>
          <a:ext cx="5730983" cy="66695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You can run any SQL Server version and edition</a:t>
          </a:r>
          <a:endParaRPr lang="en-US" sz="2000" kern="1200" dirty="0"/>
        </a:p>
      </dsp:txBody>
      <dsp:txXfrm>
        <a:off x="32558" y="1391227"/>
        <a:ext cx="5665867" cy="601839"/>
      </dsp:txXfrm>
    </dsp:sp>
    <dsp:sp modelId="{0D1180FB-0C92-4299-BE42-836EE22CF5E8}">
      <dsp:nvSpPr>
        <dsp:cNvPr id="0" name=""/>
        <dsp:cNvSpPr/>
      </dsp:nvSpPr>
      <dsp:spPr>
        <a:xfrm>
          <a:off x="0" y="2036889"/>
          <a:ext cx="5730983" cy="66695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Full </a:t>
          </a:r>
          <a:r>
            <a:rPr lang="en-US" sz="2000" kern="1200" dirty="0" err="1" smtClean="0"/>
            <a:t>on-premise</a:t>
          </a:r>
          <a:r>
            <a:rPr lang="en-US" sz="2000" kern="1200" dirty="0" smtClean="0"/>
            <a:t> compatibility</a:t>
          </a:r>
          <a:endParaRPr lang="en-US" sz="2000" kern="1200" dirty="0"/>
        </a:p>
      </dsp:txBody>
      <dsp:txXfrm>
        <a:off x="32558" y="2069447"/>
        <a:ext cx="5665867" cy="601839"/>
      </dsp:txXfrm>
    </dsp:sp>
    <dsp:sp modelId="{BC1577CD-C1D4-4E8E-96CA-821879E0DB03}">
      <dsp:nvSpPr>
        <dsp:cNvPr id="0" name=""/>
        <dsp:cNvSpPr/>
      </dsp:nvSpPr>
      <dsp:spPr>
        <a:xfrm>
          <a:off x="0" y="2715108"/>
          <a:ext cx="5730983" cy="66695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Different VM sizes: A0 (1 core, 1GB mem, 1TB) to A16 (16 cores, 112GB mem, 16TB)</a:t>
          </a:r>
          <a:endParaRPr lang="en-US" sz="1800" kern="1200" dirty="0"/>
        </a:p>
      </dsp:txBody>
      <dsp:txXfrm>
        <a:off x="32558" y="2747666"/>
        <a:ext cx="5665867" cy="601839"/>
      </dsp:txXfrm>
    </dsp:sp>
    <dsp:sp modelId="{5B54C961-0B43-40E4-8A85-2ACA02886568}">
      <dsp:nvSpPr>
        <dsp:cNvPr id="0" name=""/>
        <dsp:cNvSpPr/>
      </dsp:nvSpPr>
      <dsp:spPr>
        <a:xfrm>
          <a:off x="0" y="3393328"/>
          <a:ext cx="5730983" cy="66695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VM availability SLA: 99.95%: Can achieve higher availability (~99.99%) configuring </a:t>
          </a:r>
          <a:r>
            <a:rPr lang="en-US" sz="1800" kern="1200" dirty="0" err="1" smtClean="0"/>
            <a:t>AlwaysOn</a:t>
          </a:r>
          <a:endParaRPr lang="en-US" sz="1800" kern="1200" dirty="0"/>
        </a:p>
      </dsp:txBody>
      <dsp:txXfrm>
        <a:off x="32558" y="3425886"/>
        <a:ext cx="5665867" cy="601839"/>
      </dsp:txXfrm>
    </dsp:sp>
    <dsp:sp modelId="{7A41551D-839C-44E5-B3B6-159E4C9B33EC}">
      <dsp:nvSpPr>
        <dsp:cNvPr id="0" name=""/>
        <dsp:cNvSpPr/>
      </dsp:nvSpPr>
      <dsp:spPr>
        <a:xfrm>
          <a:off x="0" y="4073778"/>
          <a:ext cx="5730983" cy="666955"/>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n-US" sz="1800" kern="1200" dirty="0" smtClean="0"/>
            <a:t>Reuse </a:t>
          </a:r>
          <a:r>
            <a:rPr lang="en-US" sz="1800" kern="1200" dirty="0" err="1" smtClean="0"/>
            <a:t>on-premise</a:t>
          </a:r>
          <a:r>
            <a:rPr lang="en-US" sz="1800" kern="1200" dirty="0" smtClean="0"/>
            <a:t> infrastructure (e.g. Active Directory)</a:t>
          </a:r>
          <a:endParaRPr lang="en-US" sz="1800" kern="1200" dirty="0"/>
        </a:p>
      </dsp:txBody>
      <dsp:txXfrm>
        <a:off x="32558" y="4106336"/>
        <a:ext cx="5665867" cy="601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FEDF3-5CB4-4A29-8851-DAC83DE608B7}">
      <dsp:nvSpPr>
        <dsp:cNvPr id="0" name=""/>
        <dsp:cNvSpPr/>
      </dsp:nvSpPr>
      <dsp:spPr>
        <a:xfrm>
          <a:off x="58" y="9228"/>
          <a:ext cx="5555028" cy="1094400"/>
        </a:xfrm>
        <a:prstGeom prst="rect">
          <a:avLst/>
        </a:prstGeom>
        <a:solidFill>
          <a:schemeClr val="accent1">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t>Less than 1 TB</a:t>
          </a:r>
          <a:endParaRPr lang="en-US" sz="2000" b="1" kern="1200" dirty="0"/>
        </a:p>
      </dsp:txBody>
      <dsp:txXfrm>
        <a:off x="58" y="9228"/>
        <a:ext cx="5555028" cy="1094400"/>
      </dsp:txXfrm>
    </dsp:sp>
    <dsp:sp modelId="{F1ED384D-DAA1-4D03-9A1D-61FC6EC5736A}">
      <dsp:nvSpPr>
        <dsp:cNvPr id="0" name=""/>
        <dsp:cNvSpPr/>
      </dsp:nvSpPr>
      <dsp:spPr>
        <a:xfrm>
          <a:off x="58" y="1103628"/>
          <a:ext cx="5555028" cy="438101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smtClean="0"/>
            <a:t>Deployment Wizard</a:t>
          </a:r>
          <a:endParaRPr lang="en-US" sz="2000" b="1" kern="1200" dirty="0"/>
        </a:p>
        <a:p>
          <a:pPr marL="342900" lvl="2" indent="-171450" algn="l" defTabSz="800100" rtl="0">
            <a:lnSpc>
              <a:spcPct val="90000"/>
            </a:lnSpc>
            <a:spcBef>
              <a:spcPct val="0"/>
            </a:spcBef>
            <a:spcAft>
              <a:spcPct val="15000"/>
            </a:spcAft>
            <a:buChar char="••"/>
          </a:pPr>
          <a:r>
            <a:rPr lang="en-US" sz="1800" kern="1200" dirty="0" smtClean="0"/>
            <a:t>Full Backup/Restore to new/existing VM</a:t>
          </a:r>
          <a:endParaRPr lang="en-US" sz="1800" kern="1200" dirty="0"/>
        </a:p>
        <a:p>
          <a:pPr marL="342900" lvl="2" indent="-171450" algn="l" defTabSz="800100" rtl="0">
            <a:lnSpc>
              <a:spcPct val="90000"/>
            </a:lnSpc>
            <a:spcBef>
              <a:spcPct val="0"/>
            </a:spcBef>
            <a:spcAft>
              <a:spcPct val="15000"/>
            </a:spcAft>
            <a:buChar char="••"/>
          </a:pPr>
          <a:r>
            <a:rPr lang="en-US" sz="1800" kern="1200" dirty="0" smtClean="0"/>
            <a:t>Supported for all SQL Server versions/editions</a:t>
          </a:r>
          <a:endParaRPr lang="en-US" sz="1800" kern="1200" dirty="0"/>
        </a:p>
        <a:p>
          <a:pPr marL="342900" lvl="2" indent="-171450" algn="l" defTabSz="800100" rtl="0">
            <a:lnSpc>
              <a:spcPct val="90000"/>
            </a:lnSpc>
            <a:spcBef>
              <a:spcPct val="0"/>
            </a:spcBef>
            <a:spcAft>
              <a:spcPct val="15000"/>
            </a:spcAft>
            <a:buChar char="••"/>
          </a:pPr>
          <a:r>
            <a:rPr lang="en-US" sz="1800" kern="1200" dirty="0" smtClean="0"/>
            <a:t>Minutes of downtime: stop workload, backup log and restore, change connections</a:t>
          </a:r>
          <a:endParaRPr lang="en-US" sz="1800" kern="1200" dirty="0"/>
        </a:p>
        <a:p>
          <a:pPr marL="228600" lvl="1" indent="-228600" algn="l" defTabSz="889000" rtl="0">
            <a:lnSpc>
              <a:spcPct val="90000"/>
            </a:lnSpc>
            <a:spcBef>
              <a:spcPct val="0"/>
            </a:spcBef>
            <a:spcAft>
              <a:spcPct val="15000"/>
            </a:spcAft>
            <a:buChar char="••"/>
          </a:pPr>
          <a:endParaRPr lang="en-US" sz="2000" kern="1200" dirty="0"/>
        </a:p>
        <a:p>
          <a:pPr marL="228600" lvl="1" indent="-228600" algn="l" defTabSz="889000" rtl="0">
            <a:lnSpc>
              <a:spcPct val="90000"/>
            </a:lnSpc>
            <a:spcBef>
              <a:spcPct val="0"/>
            </a:spcBef>
            <a:spcAft>
              <a:spcPct val="15000"/>
            </a:spcAft>
            <a:buChar char="••"/>
          </a:pPr>
          <a:r>
            <a:rPr lang="en-US" sz="2000" b="1" kern="1200" dirty="0" err="1" smtClean="0"/>
            <a:t>AlwaysOn</a:t>
          </a:r>
          <a:r>
            <a:rPr lang="en-US" sz="2000" b="1" kern="1200" dirty="0" smtClean="0"/>
            <a:t> Failover</a:t>
          </a:r>
          <a:endParaRPr lang="en-US" sz="2000" b="1" kern="1200" dirty="0"/>
        </a:p>
        <a:p>
          <a:pPr marL="342900" lvl="2" indent="-171450" algn="l" defTabSz="800100" rtl="0">
            <a:lnSpc>
              <a:spcPct val="90000"/>
            </a:lnSpc>
            <a:spcBef>
              <a:spcPct val="0"/>
            </a:spcBef>
            <a:spcAft>
              <a:spcPct val="15000"/>
            </a:spcAft>
            <a:buChar char="••"/>
          </a:pPr>
          <a:r>
            <a:rPr lang="en-US" sz="1800" kern="1200" dirty="0" smtClean="0"/>
            <a:t>Full Backup/Restore + active replication to existing VM</a:t>
          </a:r>
          <a:endParaRPr lang="en-US" sz="1800" kern="1200" dirty="0"/>
        </a:p>
        <a:p>
          <a:pPr marL="342900" lvl="2" indent="-171450" algn="l" defTabSz="800100" rtl="0">
            <a:lnSpc>
              <a:spcPct val="90000"/>
            </a:lnSpc>
            <a:spcBef>
              <a:spcPct val="0"/>
            </a:spcBef>
            <a:spcAft>
              <a:spcPct val="15000"/>
            </a:spcAft>
            <a:buChar char="••"/>
          </a:pPr>
          <a:r>
            <a:rPr lang="en-US" sz="1800" kern="1200" dirty="0" smtClean="0"/>
            <a:t>Supports SQL12+ Enterprise edition</a:t>
          </a:r>
          <a:endParaRPr lang="en-US" sz="1800" kern="1200" dirty="0"/>
        </a:p>
        <a:p>
          <a:pPr marL="342900" lvl="2" indent="-171450" algn="l" defTabSz="800100" rtl="0">
            <a:lnSpc>
              <a:spcPct val="90000"/>
            </a:lnSpc>
            <a:spcBef>
              <a:spcPct val="0"/>
            </a:spcBef>
            <a:spcAft>
              <a:spcPct val="15000"/>
            </a:spcAft>
            <a:buChar char="••"/>
          </a:pPr>
          <a:r>
            <a:rPr lang="en-US" sz="1800" kern="1200" dirty="0" smtClean="0"/>
            <a:t>Seconds of downtime: connections move</a:t>
          </a:r>
          <a:endParaRPr lang="en-US" sz="1800" kern="1200" dirty="0"/>
        </a:p>
        <a:p>
          <a:pPr marL="342900" lvl="2" indent="-171450" algn="l" defTabSz="800100" rtl="0">
            <a:lnSpc>
              <a:spcPct val="90000"/>
            </a:lnSpc>
            <a:spcBef>
              <a:spcPct val="0"/>
            </a:spcBef>
            <a:spcAft>
              <a:spcPct val="15000"/>
            </a:spcAft>
            <a:buChar char="••"/>
          </a:pPr>
          <a:r>
            <a:rPr lang="en-US" sz="1800" kern="1200" dirty="0" smtClean="0"/>
            <a:t>Requires a VPN tunnel between on-</a:t>
          </a:r>
          <a:r>
            <a:rPr lang="en-US" sz="1800" kern="1200" dirty="0" err="1" smtClean="0"/>
            <a:t>prem</a:t>
          </a:r>
          <a:r>
            <a:rPr lang="en-US" sz="1800" kern="1200" dirty="0" smtClean="0"/>
            <a:t> and Azure</a:t>
          </a:r>
          <a:endParaRPr lang="en-US" sz="1800" kern="1200" dirty="0"/>
        </a:p>
      </dsp:txBody>
      <dsp:txXfrm>
        <a:off x="58" y="1103628"/>
        <a:ext cx="5555028" cy="4381019"/>
      </dsp:txXfrm>
    </dsp:sp>
    <dsp:sp modelId="{028E42E9-F6AF-4BD9-9F79-FACA1447C426}">
      <dsp:nvSpPr>
        <dsp:cNvPr id="0" name=""/>
        <dsp:cNvSpPr/>
      </dsp:nvSpPr>
      <dsp:spPr>
        <a:xfrm>
          <a:off x="6332791" y="9228"/>
          <a:ext cx="5555028" cy="1094400"/>
        </a:xfrm>
        <a:prstGeom prst="rect">
          <a:avLst/>
        </a:prstGeom>
        <a:solidFill>
          <a:schemeClr val="accent5">
            <a:shade val="80000"/>
            <a:satMod val="180000"/>
          </a:schemeClr>
        </a:solidFill>
        <a:ln w="9525" cap="flat" cmpd="sng" algn="ctr">
          <a:solidFill>
            <a:schemeClr val="accent5"/>
          </a:solidFill>
          <a:prstDash val="solid"/>
        </a:ln>
        <a:effectLst/>
      </dsp:spPr>
      <dsp:style>
        <a:lnRef idx="1">
          <a:schemeClr val="accent5"/>
        </a:lnRef>
        <a:fillRef idx="3">
          <a:schemeClr val="accent5"/>
        </a:fillRef>
        <a:effectRef idx="2">
          <a:schemeClr val="accent5"/>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b="1" kern="1200" dirty="0" smtClean="0"/>
            <a:t>More than 1 TB</a:t>
          </a:r>
          <a:endParaRPr lang="en-US" sz="2000" b="1" kern="1200" dirty="0"/>
        </a:p>
      </dsp:txBody>
      <dsp:txXfrm>
        <a:off x="6332791" y="9228"/>
        <a:ext cx="5555028" cy="1094400"/>
      </dsp:txXfrm>
    </dsp:sp>
    <dsp:sp modelId="{150AC362-DACD-4F3E-86E8-7563BFD24DE2}">
      <dsp:nvSpPr>
        <dsp:cNvPr id="0" name=""/>
        <dsp:cNvSpPr/>
      </dsp:nvSpPr>
      <dsp:spPr>
        <a:xfrm>
          <a:off x="6332791" y="1103628"/>
          <a:ext cx="5555028" cy="4381019"/>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rtl="0">
            <a:lnSpc>
              <a:spcPct val="90000"/>
            </a:lnSpc>
            <a:spcBef>
              <a:spcPct val="0"/>
            </a:spcBef>
            <a:spcAft>
              <a:spcPct val="15000"/>
            </a:spcAft>
            <a:buChar char="••"/>
          </a:pPr>
          <a:r>
            <a:rPr lang="en-US" sz="2000" b="1" kern="1200" dirty="0" smtClean="0"/>
            <a:t>Azure Import Service</a:t>
          </a:r>
          <a:endParaRPr lang="en-US" sz="2000" b="1" kern="1200" dirty="0"/>
        </a:p>
        <a:p>
          <a:pPr marL="342900" lvl="2" indent="-171450" algn="l" defTabSz="800100" rtl="0">
            <a:lnSpc>
              <a:spcPct val="90000"/>
            </a:lnSpc>
            <a:spcBef>
              <a:spcPct val="0"/>
            </a:spcBef>
            <a:spcAft>
              <a:spcPct val="15000"/>
            </a:spcAft>
            <a:buChar char="••"/>
          </a:pPr>
          <a:r>
            <a:rPr lang="en-US" sz="1800" kern="1200" dirty="0" smtClean="0"/>
            <a:t>Physically ship full backup in encrypted drive (FedEx/DHL)</a:t>
          </a:r>
          <a:endParaRPr lang="en-US" sz="1800" kern="1200" dirty="0"/>
        </a:p>
        <a:p>
          <a:pPr marL="342900" lvl="2" indent="-171450" algn="l" defTabSz="800100" rtl="0">
            <a:lnSpc>
              <a:spcPct val="90000"/>
            </a:lnSpc>
            <a:spcBef>
              <a:spcPct val="0"/>
            </a:spcBef>
            <a:spcAft>
              <a:spcPct val="15000"/>
            </a:spcAft>
            <a:buChar char="••"/>
          </a:pPr>
          <a:r>
            <a:rPr lang="en-US" sz="1800" kern="1200" dirty="0" smtClean="0"/>
            <a:t>Backup is stored in Azure Storage</a:t>
          </a:r>
          <a:endParaRPr lang="en-US" sz="1800" kern="1200" dirty="0"/>
        </a:p>
        <a:p>
          <a:pPr marL="342900" lvl="2" indent="-171450" algn="l" defTabSz="800100" rtl="0">
            <a:lnSpc>
              <a:spcPct val="90000"/>
            </a:lnSpc>
            <a:spcBef>
              <a:spcPct val="0"/>
            </a:spcBef>
            <a:spcAft>
              <a:spcPct val="15000"/>
            </a:spcAft>
            <a:buChar char="••"/>
          </a:pPr>
          <a:r>
            <a:rPr lang="en-US" sz="1800" kern="1200" dirty="0" smtClean="0"/>
            <a:t>Restore Backup to a VM</a:t>
          </a:r>
          <a:endParaRPr lang="en-US" sz="1800" kern="1200" dirty="0"/>
        </a:p>
      </dsp:txBody>
      <dsp:txXfrm>
        <a:off x="6332791" y="1103628"/>
        <a:ext cx="5555028" cy="43810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10/30/2014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10/30/2014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79851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327288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9172E-B92E-4064-85D5-FF16863C544D}"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1243166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93381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6634427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86092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85467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07508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847168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3639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20446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1743526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defTabSz="721141">
              <a:lnSpc>
                <a:spcPct val="90000"/>
              </a:lnSpc>
              <a:spcAft>
                <a:spcPts val="263"/>
              </a:spcAft>
              <a:defRPr/>
            </a:pPr>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995212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631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2900" y="696913"/>
            <a:ext cx="6196013" cy="3486150"/>
          </a:xfrm>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endParaRPr lang="en-NZ"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30004792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38190651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201157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282208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21665586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72"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110E035-3DF4-4A15-9272-486F21423BC9}"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26009782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1FAE85-20FE-844F-9354-E6E61F84E3F4}"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2153782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633692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41933909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D65AC4-17B0-4E19-8496-B264E70A18D3}"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35971627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88D5E3-B0C4-244E-905F-C9848084E0A1}" type="slidenum">
              <a:rPr lang="en-US" smtClean="0">
                <a:solidFill>
                  <a:prstClr val="black"/>
                </a:solidFill>
              </a:rPr>
              <a:pPr>
                <a:defRPr/>
              </a:pPr>
              <a:t>44</a:t>
            </a:fld>
            <a:endParaRPr lang="en-US">
              <a:solidFill>
                <a:prstClr val="black"/>
              </a:solidFill>
            </a:endParaRPr>
          </a:p>
        </p:txBody>
      </p:sp>
    </p:spTree>
    <p:extLst>
      <p:ext uri="{BB962C8B-B14F-4D97-AF65-F5344CB8AC3E}">
        <p14:creationId xmlns:p14="http://schemas.microsoft.com/office/powerpoint/2010/main" val="500323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CA5FC6-696D-43F4-B0FF-6D3BBB3B1268}"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833407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50</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208310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1021390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solidFill>
                  <a:prstClr val="black"/>
                </a:solidFill>
              </a:rPr>
              <a:pPr/>
              <a:t>10/30/2014</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38467001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10/30/2014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53</a:t>
            </a:fld>
            <a:endParaRPr lang="en-US" dirty="0"/>
          </a:p>
        </p:txBody>
      </p:sp>
    </p:spTree>
    <p:extLst>
      <p:ext uri="{BB962C8B-B14F-4D97-AF65-F5344CB8AC3E}">
        <p14:creationId xmlns:p14="http://schemas.microsoft.com/office/powerpoint/2010/main" val="20516803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40165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224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1BA77C-A382-4408-B055-713170470312}"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307842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6191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933"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C014C5A4-8579-463E-9B29-50110034162C}" type="datetime1">
              <a:rPr lang="en-US" smtClean="0">
                <a:solidFill>
                  <a:prstClr val="black"/>
                </a:solidFill>
              </a:rPr>
              <a:pPr/>
              <a:t>10/30/2014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7656842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477201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AABF77-E2E4-44CA-BA5C-65E132CF08D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7879256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8.jpg"/></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10.jpg"/></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0.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0.jp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8.jp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9.jpg"/><Relationship Id="rId4" Type="http://schemas.openxmlformats.org/officeDocument/2006/relationships/image" Target="../media/image8.jp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0.jp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87392639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2319631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83965995"/>
      </p:ext>
    </p:extLst>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7122" y="1357146"/>
            <a:ext cx="5729546" cy="652499"/>
          </a:xfrm>
          <a:prstGeom prst="rect">
            <a:avLst/>
          </a:prstGeom>
          <a:solidFill>
            <a:srgbClr val="86C400"/>
          </a:solidFill>
        </p:spPr>
        <p:txBody>
          <a:bodyPr anchor="b">
            <a:normAutofit/>
          </a:bodyPr>
          <a:lstStyle>
            <a:lvl1pPr marL="0" indent="0">
              <a:buNone/>
              <a:defRPr sz="3264" b="1">
                <a:solidFill>
                  <a:schemeClr val="bg1"/>
                </a:solidFill>
                <a:effectLst/>
              </a:defRPr>
            </a:lvl1pPr>
            <a:lvl2pPr marL="466128" indent="0">
              <a:buNone/>
              <a:defRPr sz="2040" b="1"/>
            </a:lvl2pPr>
            <a:lvl3pPr marL="932255" indent="0">
              <a:buNone/>
              <a:defRPr sz="1836" b="1"/>
            </a:lvl3pPr>
            <a:lvl4pPr marL="1398384" indent="0">
              <a:buNone/>
              <a:defRPr sz="1632" b="1"/>
            </a:lvl4pPr>
            <a:lvl5pPr marL="1864513" indent="0">
              <a:buNone/>
              <a:defRPr sz="1632" b="1"/>
            </a:lvl5pPr>
            <a:lvl6pPr marL="2330641" indent="0">
              <a:buNone/>
              <a:defRPr sz="1632" b="1"/>
            </a:lvl6pPr>
            <a:lvl7pPr marL="2796768" indent="0">
              <a:buNone/>
              <a:defRPr sz="1632" b="1"/>
            </a:lvl7pPr>
            <a:lvl8pPr marL="3262896" indent="0">
              <a:buNone/>
              <a:defRPr sz="1632" b="1"/>
            </a:lvl8pPr>
            <a:lvl9pPr marL="3729027" indent="0">
              <a:buNone/>
              <a:defRPr sz="1632" b="1"/>
            </a:lvl9pPr>
          </a:lstStyle>
          <a:p>
            <a:pPr lvl="0"/>
            <a:r>
              <a:rPr lang="en-US" dirty="0" smtClean="0"/>
              <a:t>Click to edit Master text styles</a:t>
            </a:r>
          </a:p>
        </p:txBody>
      </p:sp>
      <p:sp>
        <p:nvSpPr>
          <p:cNvPr id="4" name="Content Placeholder 3"/>
          <p:cNvSpPr>
            <a:spLocks noGrp="1"/>
          </p:cNvSpPr>
          <p:nvPr>
            <p:ph sz="half" idx="2"/>
          </p:nvPr>
        </p:nvSpPr>
        <p:spPr>
          <a:xfrm>
            <a:off x="387122" y="2020641"/>
            <a:ext cx="5729546" cy="1961371"/>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473056" y="1357146"/>
            <a:ext cx="5731796" cy="652499"/>
          </a:xfrm>
          <a:prstGeom prst="rect">
            <a:avLst/>
          </a:prstGeom>
          <a:solidFill>
            <a:srgbClr val="1F497D"/>
          </a:solidFill>
        </p:spPr>
        <p:txBody>
          <a:bodyPr anchor="b">
            <a:normAutofit/>
          </a:bodyPr>
          <a:lstStyle>
            <a:lvl1pPr marL="0" indent="0">
              <a:buNone/>
              <a:defRPr sz="3264" b="1">
                <a:solidFill>
                  <a:schemeClr val="bg1"/>
                </a:solidFill>
                <a:effectLst/>
              </a:defRPr>
            </a:lvl1pPr>
            <a:lvl2pPr marL="466128" indent="0">
              <a:buNone/>
              <a:defRPr sz="2040" b="1"/>
            </a:lvl2pPr>
            <a:lvl3pPr marL="932255" indent="0">
              <a:buNone/>
              <a:defRPr sz="1836" b="1"/>
            </a:lvl3pPr>
            <a:lvl4pPr marL="1398384" indent="0">
              <a:buNone/>
              <a:defRPr sz="1632" b="1"/>
            </a:lvl4pPr>
            <a:lvl5pPr marL="1864513" indent="0">
              <a:buNone/>
              <a:defRPr sz="1632" b="1"/>
            </a:lvl5pPr>
            <a:lvl6pPr marL="2330641" indent="0">
              <a:buNone/>
              <a:defRPr sz="1632" b="1"/>
            </a:lvl6pPr>
            <a:lvl7pPr marL="2796768" indent="0">
              <a:buNone/>
              <a:defRPr sz="1632" b="1"/>
            </a:lvl7pPr>
            <a:lvl8pPr marL="3262896" indent="0">
              <a:buNone/>
              <a:defRPr sz="1632" b="1"/>
            </a:lvl8pPr>
            <a:lvl9pPr marL="3729027" indent="0">
              <a:buNone/>
              <a:defRPr sz="1632" b="1"/>
            </a:lvl9pPr>
          </a:lstStyle>
          <a:p>
            <a:pPr lvl="0"/>
            <a:r>
              <a:rPr lang="en-US" dirty="0" smtClean="0"/>
              <a:t>Click to edit Master text styles</a:t>
            </a:r>
          </a:p>
        </p:txBody>
      </p:sp>
      <p:sp>
        <p:nvSpPr>
          <p:cNvPr id="6" name="Content Placeholder 5"/>
          <p:cNvSpPr>
            <a:spLocks noGrp="1"/>
          </p:cNvSpPr>
          <p:nvPr>
            <p:ph sz="quarter" idx="4"/>
          </p:nvPr>
        </p:nvSpPr>
        <p:spPr>
          <a:xfrm>
            <a:off x="6473056" y="2020641"/>
            <a:ext cx="5731796" cy="1961371"/>
          </a:xfrm>
          <a:prstGeom prst="rect">
            <a:avLst/>
          </a:prstGeom>
        </p:spPr>
        <p:txBody>
          <a:bodyPr/>
          <a:lstStyle>
            <a:lvl1pPr>
              <a:defRPr sz="2856"/>
            </a:lvl1pPr>
            <a:lvl2pPr>
              <a:defRPr sz="2448"/>
            </a:lvl2pPr>
            <a:lvl3pPr>
              <a:defRPr sz="2040"/>
            </a:lvl3pPr>
            <a:lvl4pPr>
              <a:defRPr sz="1836"/>
            </a:lvl4pPr>
            <a:lvl5pPr>
              <a:defRPr sz="1836"/>
            </a:lvl5pPr>
            <a:lvl6pPr>
              <a:defRPr sz="1632"/>
            </a:lvl6pPr>
            <a:lvl7pPr>
              <a:defRPr sz="1632"/>
            </a:lvl7pPr>
            <a:lvl8pPr>
              <a:defRPr sz="1632"/>
            </a:lvl8pPr>
            <a:lvl9pPr>
              <a:defRPr sz="1632"/>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12463635"/>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1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5661820"/>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69396340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20659402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2020443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22341820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55171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1549207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142523716"/>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1787592701"/>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086063967"/>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243045099"/>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79594476"/>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70230699"/>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0593312"/>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48437822"/>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66720041"/>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0057484"/>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10203959"/>
      </p:ext>
    </p:extLst>
  </p:cSld>
  <p:clrMapOvr>
    <a:masterClrMapping/>
  </p:clrMapOvr>
  <p:transition>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6627945"/>
      </p:ext>
    </p:extLst>
  </p:cSld>
  <p:clrMapOvr>
    <a:masterClrMapping/>
  </p:clrMapOvr>
  <p:transition>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12887381"/>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916927675"/>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495381280"/>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4054476635"/>
      </p:ext>
    </p:extLst>
  </p:cSld>
  <p:clrMapOvr>
    <a:masterClrMapping/>
  </p:clrMapOvr>
  <p:transition>
    <p:fade/>
  </p:transition>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738537670"/>
      </p:ext>
    </p:extLst>
  </p:cSld>
  <p:clrMapOvr>
    <a:masterClrMapping/>
  </p:clrMapOvr>
  <p:transition>
    <p:fade/>
  </p:transition>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612991880"/>
      </p:ext>
    </p:extLst>
  </p:cSld>
  <p:clrMapOvr>
    <a:masterClrMapping/>
  </p:clrMapOvr>
  <p:transition>
    <p:fade/>
  </p:transition>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025215334"/>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1062158562"/>
      </p:ext>
    </p:extLst>
  </p:cSld>
  <p:clrMapOvr>
    <a:masterClrMapping/>
  </p:clrMapOvr>
  <p:transition>
    <p:fade/>
  </p:transition>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2133147145"/>
      </p:ext>
    </p:extLst>
  </p:cSld>
  <p:clrMapOvr>
    <a:masterClrMapping/>
  </p:clrMapOvr>
  <p:transition>
    <p:fade/>
  </p:transition>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3552044553"/>
      </p:ext>
    </p:extLst>
  </p:cSld>
  <p:clrMapOvr>
    <a:masterClrMapping/>
  </p:clrMapOvr>
  <p:transition>
    <p:fade/>
  </p:transition>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681963"/>
      </p:ext>
    </p:extLst>
  </p:cSld>
  <p:clrMapOvr>
    <a:masterClrMapping/>
  </p:clrMapOvr>
  <p:transition>
    <p:fade/>
  </p:transition>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556000"/>
      </p:ext>
    </p:extLst>
  </p:cSld>
  <p:clrMapOvr>
    <a:masterClrMapping/>
  </p:clrMapOvr>
  <p:transition>
    <p:fade/>
  </p:transition>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1549083"/>
      </p:ext>
    </p:extLst>
  </p:cSld>
  <p:clrMapOvr>
    <a:masterClrMapping/>
  </p:clrMapOvr>
  <p:transition>
    <p:fade/>
  </p:transition>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20187737"/>
      </p:ext>
    </p:extLst>
  </p:cSld>
  <p:clrMapOvr>
    <a:masterClrMapping/>
  </p:clrMapOvr>
  <p:transition>
    <p:fade/>
  </p:transition>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9502258"/>
      </p:ext>
    </p:extLst>
  </p:cSld>
  <p:clrMapOvr>
    <a:masterClrMapping/>
  </p:clrMapOvr>
  <p:transition>
    <p:fade/>
  </p:transition>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699"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79782696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9" y="1212851"/>
            <a:ext cx="11887200" cy="2443746"/>
          </a:xfrm>
          <a:prstGeom prst="rect">
            <a:avLst/>
          </a:prstGeom>
        </p:spPr>
        <p:txBody>
          <a:bodyPr/>
          <a:lstStyle>
            <a:lvl1pPr marL="290457" indent="-290457">
              <a:buClr>
                <a:schemeClr val="tx1"/>
              </a:buClr>
              <a:buSzPct val="90000"/>
              <a:buFont typeface="Wingdings" panose="05000000000000000000" pitchFamily="2" charset="2"/>
              <a:buChar char="§"/>
              <a:defRPr sz="3599">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390" indent="-280935">
              <a:buClr>
                <a:schemeClr val="tx1"/>
              </a:buClr>
              <a:buSzPct val="90000"/>
              <a:buFont typeface="Wingdings" panose="05000000000000000000" pitchFamily="2" charset="2"/>
              <a:buChar char="§"/>
              <a:defRPr sz="3199">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1847" indent="-290457">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404" indent="-228557">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8960" indent="-228557">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1565947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29661" y="1476622"/>
            <a:ext cx="11375536" cy="2228302"/>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0285739"/>
      </p:ext>
    </p:extLst>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9661" y="233152"/>
            <a:ext cx="11375536" cy="762786"/>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1" y="1476622"/>
            <a:ext cx="11375536" cy="222817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30194834"/>
      </p:ext>
    </p:extLst>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523183" y="1803681"/>
            <a:ext cx="8534862" cy="1201676"/>
          </a:xfrm>
        </p:spPr>
        <p:txBody>
          <a:bodyPr/>
          <a:lstStyle>
            <a:lvl1pPr marL="0" indent="0">
              <a:buNone/>
              <a:defRPr sz="7343" i="0" spc="-102" baseline="0">
                <a:gradFill>
                  <a:gsLst>
                    <a:gs pos="0">
                      <a:schemeClr val="tx1"/>
                    </a:gs>
                    <a:gs pos="100000">
                      <a:schemeClr val="tx1"/>
                    </a:gs>
                  </a:gsLst>
                  <a:lin ang="5400000" scaled="0"/>
                </a:gradFill>
                <a:latin typeface="Segoe UI Light" pitchFamily="34" charset="0"/>
              </a:defRPr>
            </a:lvl1pPr>
          </a:lstStyle>
          <a:p>
            <a:pPr lvl="0"/>
            <a:r>
              <a:rPr lang="en-US" dirty="0" smtClean="0"/>
              <a:t>Click to edit title style</a:t>
            </a:r>
          </a:p>
        </p:txBody>
      </p:sp>
      <p:sp>
        <p:nvSpPr>
          <p:cNvPr id="9" name="Text Placeholder 8"/>
          <p:cNvSpPr>
            <a:spLocks noGrp="1"/>
          </p:cNvSpPr>
          <p:nvPr>
            <p:ph type="body" sz="quarter" idx="11" hasCustomPrompt="1"/>
          </p:nvPr>
        </p:nvSpPr>
        <p:spPr>
          <a:xfrm>
            <a:off x="523182" y="3283250"/>
            <a:ext cx="6080133" cy="738536"/>
          </a:xfrm>
        </p:spPr>
        <p:txBody>
          <a:bodyPr/>
          <a:lstStyle>
            <a:lvl1pPr marL="0" indent="0">
              <a:buNone/>
              <a:defRPr spc="-102" baseline="0">
                <a:gradFill>
                  <a:gsLst>
                    <a:gs pos="0">
                      <a:schemeClr val="tx1"/>
                    </a:gs>
                    <a:gs pos="100000">
                      <a:schemeClr val="tx1"/>
                    </a:gs>
                  </a:gsLst>
                  <a:lin ang="5400000" scaled="0"/>
                </a:gradFill>
                <a:latin typeface="Segoe UI Light" pitchFamily="34" charset="0"/>
              </a:defRPr>
            </a:lvl1pPr>
          </a:lstStyle>
          <a:p>
            <a:pPr lvl="0"/>
            <a:r>
              <a:rPr lang="en-US" dirty="0" smtClean="0"/>
              <a:t>Speaker Title</a:t>
            </a:r>
          </a:p>
        </p:txBody>
      </p:sp>
    </p:spTree>
    <p:extLst>
      <p:ext uri="{BB962C8B-B14F-4D97-AF65-F5344CB8AC3E}">
        <p14:creationId xmlns:p14="http://schemas.microsoft.com/office/powerpoint/2010/main" val="403096731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22516827"/>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529240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465003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436985647"/>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129756910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193523202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71538" y="483677"/>
            <a:ext cx="1811112" cy="387966"/>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01051088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15937" r="3431" b="2608"/>
          <a:stretch/>
        </p:blipFill>
        <p:spPr>
          <a:xfrm>
            <a:off x="0" y="-7938"/>
            <a:ext cx="12466637" cy="7010400"/>
          </a:xfrm>
          <a:prstGeom prst="rect">
            <a:avLst/>
          </a:prstGeom>
        </p:spPr>
      </p:pic>
      <p:sp>
        <p:nvSpPr>
          <p:cNvPr id="19" name="Dark gradation top"/>
          <p:cNvSpPr/>
          <p:nvPr userDrawn="1"/>
        </p:nvSpPr>
        <p:spPr bwMode="gray">
          <a:xfrm>
            <a:off x="0"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userDrawn="1"/>
        </p:nvSpPr>
        <p:spPr bwMode="gray">
          <a:xfrm>
            <a:off x="274638"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2125661"/>
            <a:ext cx="6021387"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4228783"/>
            <a:ext cx="6019799"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18239245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7"/>
            <a:ext cx="6399213" cy="1830388"/>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gray">
          <a:xfrm>
            <a:off x="458332" y="6182440"/>
            <a:ext cx="1552931" cy="332660"/>
          </a:xfrm>
          <a:prstGeom prst="rect">
            <a:avLst/>
          </a:prstGeom>
        </p:spPr>
      </p:pic>
    </p:spTree>
    <p:extLst>
      <p:ext uri="{BB962C8B-B14F-4D97-AF65-F5344CB8AC3E}">
        <p14:creationId xmlns:p14="http://schemas.microsoft.com/office/powerpoint/2010/main" val="2894501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7981978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4499290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4366126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userDrawn="1"/>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82295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600"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bwMode="invGray">
          <a:xfrm>
            <a:off x="458332" y="6182440"/>
            <a:ext cx="1552931" cy="332660"/>
          </a:xfrm>
          <a:prstGeom prst="rect">
            <a:avLst/>
          </a:prstGeom>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916741028"/>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25417317"/>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54460950"/>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54829009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97359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1"/>
                    </a:gs>
                    <a:gs pos="100000">
                      <a:schemeClr val="tx1"/>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9290098"/>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9239982"/>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8278813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2219324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solidFill>
                  <a:schemeClr val="tx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25730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63"/>
            <a:ext cx="8229589" cy="1829593"/>
          </a:xfrm>
          <a:noFill/>
        </p:spPr>
        <p:txBody>
          <a:bodyPr lIns="182880" tIns="146304" rIns="182880" bIns="146304">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1"/>
              </a:buClr>
              <a:buFontTx/>
              <a:buBlip>
                <a:blip r:embed="rId2"/>
              </a:buBlip>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182905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Tx/>
              <a:buBlip>
                <a:blip r:embed="rId2"/>
              </a:buBlip>
              <a:defRPr sz="3600">
                <a:solidFill>
                  <a:schemeClr val="tx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75328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01345783"/>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190222309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302552934"/>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397720249"/>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277245390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515832000"/>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11884441"/>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23279" r="17893"/>
          <a:stretch/>
        </p:blipFill>
        <p:spPr>
          <a:xfrm>
            <a:off x="6294437" y="0"/>
            <a:ext cx="6172200" cy="6994525"/>
          </a:xfrm>
          <a:prstGeom prst="rect">
            <a:avLst/>
          </a:prstGeom>
        </p:spPr>
      </p:pic>
      <p:pic>
        <p:nvPicPr>
          <p:cNvPr id="9" name="Picture Placeholder 4"/>
          <p:cNvPicPr>
            <a:picLocks noChangeAspect="1"/>
          </p:cNvPicPr>
          <p:nvPr userDrawn="1"/>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95556747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userDrawn="1"/>
        </p:nvSpPr>
        <p:spPr bwMode="auto">
          <a:xfrm>
            <a:off x="274702"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8229599"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5"/>
            <a:ext cx="5486400" cy="2731168"/>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2" y="4868863"/>
            <a:ext cx="5485039" cy="914399"/>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6182440"/>
            <a:ext cx="1552931" cy="332660"/>
          </a:xfrm>
          <a:prstGeom prst="rect">
            <a:avLst/>
          </a:prstGeom>
        </p:spPr>
      </p:pic>
      <p:pic>
        <p:nvPicPr>
          <p:cNvPr id="8" name="Picture Placeholder 4"/>
          <p:cNvPicPr>
            <a:picLocks noChangeAspect="1"/>
          </p:cNvPicPr>
          <p:nvPr userDrawn="1"/>
        </p:nvPicPr>
        <p:blipFill rotWithShape="1">
          <a:blip r:embed="rId4">
            <a:extLst>
              <a:ext uri="{28A0092B-C50C-407E-A947-70E740481C1C}">
                <a14:useLocalDpi xmlns:a14="http://schemas.microsoft.com/office/drawing/2010/main" val="0"/>
              </a:ext>
            </a:extLst>
          </a:blip>
          <a:srcRect l="1536" t="114" r="36245" b="-114"/>
          <a:stretch/>
        </p:blipFill>
        <p:spPr>
          <a:xfrm>
            <a:off x="6294436" y="1"/>
            <a:ext cx="6172201" cy="6994524"/>
          </a:xfrm>
          <a:prstGeom prst="rect">
            <a:avLst/>
          </a:prstGeom>
        </p:spPr>
      </p:pic>
    </p:spTree>
    <p:extLst>
      <p:ext uri="{BB962C8B-B14F-4D97-AF65-F5344CB8AC3E}">
        <p14:creationId xmlns:p14="http://schemas.microsoft.com/office/powerpoint/2010/main" val="3380397272"/>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713256"/>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621665"/>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03155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9707178"/>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27465906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Black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mj-lt"/>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18295897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Walkin">
    <p:bg bwMode="gray">
      <p:bgPr>
        <a:solidFill>
          <a:srgbClr val="00000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07"/>
            <a:ext cx="12436475" cy="6993118"/>
          </a:xfrm>
          <a:prstGeom prst="rect">
            <a:avLst/>
          </a:prstGeom>
        </p:spPr>
      </p:pic>
      <p:pic>
        <p:nvPicPr>
          <p:cNvPr id="4"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71539" y="483677"/>
            <a:ext cx="1811112" cy="38796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38244343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hoto Layout">
    <p:bg bwMode="gray">
      <p:bgPr>
        <a:solidFill>
          <a:srgbClr val="00205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5937" r="3431" b="2608"/>
          <a:stretch/>
        </p:blipFill>
        <p:spPr>
          <a:xfrm>
            <a:off x="1" y="-7938"/>
            <a:ext cx="12466637" cy="7010400"/>
          </a:xfrm>
          <a:prstGeom prst="rect">
            <a:avLst/>
          </a:prstGeom>
        </p:spPr>
      </p:pic>
      <p:sp>
        <p:nvSpPr>
          <p:cNvPr id="19" name="Dark gradation top"/>
          <p:cNvSpPr/>
          <p:nvPr/>
        </p:nvSpPr>
        <p:spPr bwMode="gray">
          <a:xfrm>
            <a:off x="1" y="-7938"/>
            <a:ext cx="12348978" cy="6699372"/>
          </a:xfrm>
          <a:prstGeom prst="rect">
            <a:avLst/>
          </a:prstGeom>
          <a:gradFill flip="none" rotWithShape="1">
            <a:gsLst>
              <a:gs pos="0">
                <a:srgbClr val="000000">
                  <a:alpha val="70000"/>
                </a:srgbClr>
              </a:gs>
              <a:gs pos="40000">
                <a:srgbClr val="000000">
                  <a:alpha val="0"/>
                </a:srgbClr>
              </a:gs>
            </a:gsLst>
            <a:lin ang="27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18" name="Rectangle 17"/>
          <p:cNvSpPr/>
          <p:nvPr/>
        </p:nvSpPr>
        <p:spPr bwMode="gray">
          <a:xfrm>
            <a:off x="274639" y="2125663"/>
            <a:ext cx="6019799" cy="3657600"/>
          </a:xfrm>
          <a:prstGeom prst="rect">
            <a:avLst/>
          </a:prstGeom>
          <a:solidFill>
            <a:schemeClr val="bg2">
              <a:alpha val="9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1" y="2125662"/>
            <a:ext cx="6021387" cy="2103119"/>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9" y="4228783"/>
            <a:ext cx="6019799" cy="1554478"/>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1" name="MS logo white"/>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5419114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1">
    <p:bg bwMode="auto">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5" name="Text Placeholder 4"/>
          <p:cNvSpPr>
            <a:spLocks noGrp="1"/>
          </p:cNvSpPr>
          <p:nvPr>
            <p:ph type="body" sz="quarter" idx="12" hasCustomPrompt="1"/>
          </p:nvPr>
        </p:nvSpPr>
        <p:spPr>
          <a:xfrm>
            <a:off x="276540" y="3954458"/>
            <a:ext cx="6399213"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703" y="2117165"/>
            <a:ext cx="8229535" cy="1837298"/>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8"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458332" y="6182441"/>
            <a:ext cx="1552931" cy="332660"/>
          </a:xfrm>
          <a:prstGeom prst="rect">
            <a:avLst/>
          </a:prstGeom>
        </p:spPr>
      </p:pic>
    </p:spTree>
    <p:extLst>
      <p:ext uri="{BB962C8B-B14F-4D97-AF65-F5344CB8AC3E}">
        <p14:creationId xmlns:p14="http://schemas.microsoft.com/office/powerpoint/2010/main" val="3944192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715399378"/>
      </p:ext>
    </p:extLst>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3" name="Rectangle 2"/>
          <p:cNvSpPr/>
          <p:nvPr/>
        </p:nvSpPr>
        <p:spPr bwMode="auto">
          <a:xfrm>
            <a:off x="274638" y="2125663"/>
            <a:ext cx="8229600" cy="36576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3" y="2125678"/>
            <a:ext cx="8229536" cy="1828786"/>
          </a:xfrm>
          <a:noFill/>
        </p:spPr>
        <p:txBody>
          <a:bodyPr lIns="146304" tIns="91440" rIns="146304" bIns="91440" anchor="t" anchorCtr="0"/>
          <a:lstStyle>
            <a:lvl1pPr>
              <a:defRPr sz="5999"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8229537" cy="1828007"/>
          </a:xfrm>
          <a:noFill/>
        </p:spPr>
        <p:txBody>
          <a:bodyPr lIns="146304" tIns="109728" rIns="146304" bIns="109728">
            <a:noAutofit/>
          </a:bodyPr>
          <a:lstStyle>
            <a:lvl1pPr marL="0" indent="0">
              <a:spcBef>
                <a:spcPts val="0"/>
              </a:spcBef>
              <a:buNone/>
              <a:defRPr sz="3599" spc="0" baseline="0">
                <a:gradFill>
                  <a:gsLst>
                    <a:gs pos="2917">
                      <a:srgbClr val="FFFFFF"/>
                    </a:gs>
                    <a:gs pos="30000">
                      <a:srgbClr val="FFFFFF"/>
                    </a:gs>
                  </a:gsLst>
                  <a:lin ang="5400000" scaled="0"/>
                </a:gradFill>
                <a:latin typeface="+mj-lt"/>
              </a:defRPr>
            </a:lvl1pPr>
          </a:lstStyle>
          <a:p>
            <a:pPr lvl="0"/>
            <a:r>
              <a:rPr lang="en-US" dirty="0" smtClean="0"/>
              <a:t>Speaker Name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invGray">
          <a:xfrm>
            <a:off x="458332" y="6182441"/>
            <a:ext cx="1552931" cy="332660"/>
          </a:xfrm>
          <a:prstGeom prst="rect">
            <a:avLst/>
          </a:prstGeom>
        </p:spPr>
      </p:pic>
    </p:spTree>
    <p:extLst>
      <p:ext uri="{BB962C8B-B14F-4D97-AF65-F5344CB8AC3E}">
        <p14:creationId xmlns:p14="http://schemas.microsoft.com/office/powerpoint/2010/main" val="42653215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Demo slide">
    <p:bg bwMode="auto">
      <p:bgPr>
        <a:solidFill>
          <a:schemeClr val="bg2"/>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9" y="3954464"/>
            <a:ext cx="8229589" cy="1829593"/>
          </a:xfrm>
          <a:noFill/>
        </p:spPr>
        <p:txBody>
          <a:bodyPr lIns="182880" tIns="146304" rIns="182880" bIns="146304">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121157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Video slide">
    <p:bg>
      <p:bgPr>
        <a:solidFill>
          <a:schemeClr val="bg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4" name="Rectangle 3"/>
          <p:cNvSpPr/>
          <p:nvPr/>
        </p:nvSpPr>
        <p:spPr bwMode="auto">
          <a:xfrm>
            <a:off x="274703" y="1211287"/>
            <a:ext cx="82295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40" y="1209973"/>
            <a:ext cx="8229599" cy="2751698"/>
          </a:xfrm>
          <a:noFill/>
        </p:spPr>
        <p:txBody>
          <a:bodyPr tIns="91440" bIns="91440" anchor="t" anchorCtr="0"/>
          <a:lstStyle>
            <a:lvl1pPr>
              <a:defRPr sz="7198"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6117729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Title">
    <p:bg>
      <p:bgPr>
        <a:solidFill>
          <a:schemeClr val="bg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78934602"/>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defRPr sz="8799"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72204806"/>
      </p:ext>
    </p:extLst>
  </p:cSld>
  <p:clrMapOvr>
    <a:masterClrMapping/>
  </p:clrMapOvr>
  <p:transition>
    <p:fade/>
  </p:transition>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125866549"/>
      </p:ext>
    </p:extLst>
  </p:cSld>
  <p:clrMapOvr>
    <a:masterClrMapping/>
  </p:clrMapOvr>
  <p:transition>
    <p:fade/>
  </p:transition>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9" y="2125663"/>
            <a:ext cx="11887200" cy="1831975"/>
          </a:xfrm>
          <a:noFill/>
        </p:spPr>
        <p:txBody>
          <a:bodyPr tIns="91440" bIns="91440" anchor="t" anchorCtr="0"/>
          <a:lstStyle>
            <a:lvl1pPr algn="l" defTabSz="932563" rtl="0" eaLnBrk="1" latinLnBrk="0" hangingPunct="1">
              <a:lnSpc>
                <a:spcPct val="90000"/>
              </a:lnSpc>
              <a:spcBef>
                <a:spcPct val="0"/>
              </a:spcBef>
              <a:buNone/>
              <a:defRPr lang="en-US" sz="8799" b="0" kern="1200" cap="none" spc="-100" baseline="0" dirty="0">
                <a:ln w="3175">
                  <a:noFill/>
                </a:ln>
                <a:gradFill>
                  <a:gsLst>
                    <a:gs pos="83448">
                      <a:schemeClr val="tx1"/>
                    </a:gs>
                    <a:gs pos="53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33865678"/>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Title &amp;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5682507"/>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50"/>
            <a:ext cx="11889564" cy="2059025"/>
          </a:xfrm>
        </p:spPr>
        <p:txBody>
          <a:bodyPr/>
          <a:lstStyle>
            <a:lvl1pPr marL="0" indent="0">
              <a:buNone/>
              <a:defRPr>
                <a:gradFill>
                  <a:gsLst>
                    <a:gs pos="2920">
                      <a:schemeClr val="tx1"/>
                    </a:gs>
                    <a:gs pos="100000">
                      <a:schemeClr val="tx1"/>
                    </a:gs>
                  </a:gsLst>
                  <a:lin ang="5400000" scaled="0"/>
                </a:gradFill>
              </a:defRPr>
            </a:lvl1pPr>
            <a:lvl2pPr marL="28569" indent="0">
              <a:buNone/>
              <a:defRPr sz="2000"/>
            </a:lvl2pPr>
            <a:lvl3pPr marL="223795" indent="0">
              <a:buNone/>
              <a:defRPr sz="2000"/>
            </a:lvl3pPr>
            <a:lvl4pPr marL="476159" indent="0">
              <a:buNone/>
              <a:defRPr sz="1800"/>
            </a:lvl4pPr>
            <a:lvl5pPr marL="739632"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513463"/>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78104019"/>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87586">
                      <a:srgbClr val="FFFFFF"/>
                    </a:gs>
                    <a:gs pos="52000">
                      <a:srgbClr val="FFFFFF"/>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2-color bulleted">
    <p:bg>
      <p:bgPr>
        <a:solidFill>
          <a:schemeClr val="bg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9" y="1212850"/>
            <a:ext cx="11887200" cy="2228302"/>
          </a:xfrm>
        </p:spPr>
        <p:txBody>
          <a:bodyPr>
            <a:spAutoFit/>
          </a:bodyPr>
          <a:lstStyle>
            <a:lvl1pPr>
              <a:buClr>
                <a:schemeClr val="tx2"/>
              </a:buClr>
              <a:defRPr>
                <a:gradFill>
                  <a:gsLst>
                    <a:gs pos="0">
                      <a:schemeClr val="tx1"/>
                    </a:gs>
                    <a:gs pos="100000">
                      <a:schemeClr val="tx1"/>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8639280"/>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Two Column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9349"/>
          </a:xfrm>
        </p:spPr>
        <p:txBody>
          <a:bodyPr wrap="square">
            <a:spAutoFit/>
          </a:bodyPr>
          <a:lstStyle>
            <a:lvl1pPr marL="0" indent="0">
              <a:spcBef>
                <a:spcPts val="1224"/>
              </a:spcBef>
              <a:buClr>
                <a:schemeClr val="tx1"/>
              </a:buClr>
              <a:buFont typeface="Wingdings" pitchFamily="2" charset="2"/>
              <a:buNone/>
              <a:defRPr sz="3599"/>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04267119"/>
      </p:ext>
    </p:extLst>
  </p:cSld>
  <p:clrMapOvr>
    <a:masterClrMapping/>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536079"/>
          </a:xfrm>
        </p:spPr>
        <p:txBody>
          <a:bodyPr wrap="square">
            <a:spAutoFit/>
          </a:bodyPr>
          <a:lstStyle>
            <a:lvl1pPr marL="0" indent="0">
              <a:spcBef>
                <a:spcPts val="1224"/>
              </a:spcBef>
              <a:buClr>
                <a:schemeClr val="tx1"/>
              </a:buClr>
              <a:buFont typeface="Wingdings" pitchFamily="2" charset="2"/>
              <a:buNone/>
              <a:defRPr sz="3599">
                <a:solidFill>
                  <a:schemeClr val="tx1"/>
                </a:solidFill>
              </a:defRPr>
            </a:lvl1pPr>
            <a:lvl2pPr marL="0" indent="0">
              <a:buNone/>
              <a:defRPr sz="2000"/>
            </a:lvl2pPr>
            <a:lvl3pPr marL="231730" indent="0">
              <a:buNone/>
              <a:tabLst/>
              <a:defRPr sz="2000"/>
            </a:lvl3pPr>
            <a:lvl4pPr marL="460287" indent="0">
              <a:buNone/>
              <a:defRPr/>
            </a:lvl4pPr>
            <a:lvl5pPr marL="685669"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9833607"/>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1"/>
              </a:buClr>
              <a:buFontTx/>
              <a:buBlip>
                <a:blip r:embed="rId2"/>
              </a:buBlip>
              <a:defRPr sz="3599"/>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46944338"/>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wo Column 2-color Bullet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50"/>
            <a:ext cx="5486399" cy="2603790"/>
          </a:xfrm>
        </p:spPr>
        <p:txBody>
          <a:bodyPr wrap="square">
            <a:spAutoFit/>
          </a:bodyPr>
          <a:lstStyle>
            <a:lvl1pPr marL="287282" indent="-287282">
              <a:spcBef>
                <a:spcPts val="1224"/>
              </a:spcBef>
              <a:buClr>
                <a:schemeClr val="tx2"/>
              </a:buClr>
              <a:buFontTx/>
              <a:buBlip>
                <a:blip r:embed="rId2"/>
              </a:buBlip>
              <a:defRPr sz="3599">
                <a:solidFill>
                  <a:schemeClr val="tx1"/>
                </a:solidFill>
              </a:defRPr>
            </a:lvl1pPr>
            <a:lvl2pPr marL="531064" indent="-233150">
              <a:defRPr sz="2400"/>
            </a:lvl2pPr>
            <a:lvl3pPr marL="699450" indent="-168387">
              <a:tabLst/>
              <a:defRPr sz="2000"/>
            </a:lvl3pPr>
            <a:lvl4pPr marL="880789" indent="-181339">
              <a:defRPr/>
            </a:lvl4pPr>
            <a:lvl5pPr marL="1049175" indent="-168387">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02416148"/>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1413837"/>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4"/>
            <a:ext cx="11889564" cy="917575"/>
          </a:xfrm>
        </p:spPr>
        <p:txBody>
          <a:bodyPr/>
          <a:lstStyle>
            <a:lvl1pPr>
              <a:defRPr sz="7198" baseline="0"/>
            </a:lvl1pPr>
          </a:lstStyle>
          <a:p>
            <a:r>
              <a:rPr lang="en-US" smtClean="0"/>
              <a:t>Click to edit Master title style</a:t>
            </a:r>
            <a:endParaRPr lang="en-US" dirty="0"/>
          </a:p>
        </p:txBody>
      </p:sp>
    </p:spTree>
    <p:extLst>
      <p:ext uri="{BB962C8B-B14F-4D97-AF65-F5344CB8AC3E}">
        <p14:creationId xmlns:p14="http://schemas.microsoft.com/office/powerpoint/2010/main" val="2155583530"/>
      </p:ext>
    </p:extLst>
  </p:cSld>
  <p:clrMapOvr>
    <a:masterClrMapping/>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484818932"/>
      </p:ext>
    </p:extLst>
  </p:cSld>
  <p:clrMapOvr>
    <a:masterClrMapping/>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Fact Layout_Accent Color 1">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6" y="2125664"/>
            <a:ext cx="8219813" cy="1828800"/>
          </a:xfrm>
        </p:spPr>
        <p:txBody>
          <a:bodyPr/>
          <a:lstStyle>
            <a:lvl1pPr>
              <a:defRPr sz="5999" baseline="0"/>
            </a:lvl1pPr>
          </a:lstStyle>
          <a:p>
            <a:r>
              <a:rPr lang="en-US" smtClean="0"/>
              <a:t>Click to edit Master title style</a:t>
            </a:r>
            <a:endParaRPr lang="en-US" dirty="0"/>
          </a:p>
        </p:txBody>
      </p:sp>
    </p:spTree>
    <p:extLst>
      <p:ext uri="{BB962C8B-B14F-4D97-AF65-F5344CB8AC3E}">
        <p14:creationId xmlns:p14="http://schemas.microsoft.com/office/powerpoint/2010/main" val="3939286252"/>
      </p:ext>
    </p:extLst>
  </p:cSld>
  <p:clrMapOvr>
    <a:masterClrMapping/>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7"/>
            <a:ext cx="10058399" cy="917575"/>
          </a:xfrm>
        </p:spPr>
        <p:txBody>
          <a:bodyPr/>
          <a:lstStyle>
            <a:lvl1pPr marL="233318" indent="-233318">
              <a:defRPr sz="5999"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199"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084358867"/>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84828">
                      <a:srgbClr val="FFFFFF"/>
                    </a:gs>
                    <a:gs pos="59000">
                      <a:srgbClr val="FFFFFF"/>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Layout_Accent Color 2">
    <p:bg>
      <p:bgPr>
        <a:solidFill>
          <a:schemeClr val="bg2"/>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4"/>
            <a:ext cx="10058399" cy="917575"/>
          </a:xfrm>
        </p:spPr>
        <p:txBody>
          <a:bodyPr/>
          <a:lstStyle>
            <a:lvl1pPr marL="282520" indent="-282520">
              <a:tabLst>
                <a:tab pos="282520" algn="l"/>
              </a:tabLst>
              <a:defRPr sz="5999"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199"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343323325"/>
      </p:ext>
    </p:extLst>
  </p:cSld>
  <p:clrMapOvr>
    <a:masterClrMapping/>
  </p:clrMapOvr>
  <p:transition>
    <p:fade/>
  </p:transition>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Big Idea &amp; 3 Points">
    <p:bg>
      <p:bgPr>
        <a:solidFill>
          <a:schemeClr val="bg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7" y="2430463"/>
            <a:ext cx="11887200" cy="932563"/>
          </a:xfrm>
        </p:spPr>
        <p:txBody>
          <a:bodyPr/>
          <a:lstStyle>
            <a:lvl1pPr marL="0" indent="0">
              <a:buNone/>
              <a:defRPr sz="5399">
                <a:gradFill>
                  <a:gsLst>
                    <a:gs pos="3333">
                      <a:schemeClr val="tx1"/>
                    </a:gs>
                    <a:gs pos="39000">
                      <a:schemeClr val="tx1"/>
                    </a:gs>
                  </a:gsLst>
                  <a:lin ang="5400000" scaled="0"/>
                </a:gradFill>
              </a:defRPr>
            </a:lvl1pPr>
            <a:lvl2pPr marL="0" indent="0">
              <a:buFontTx/>
              <a:buNone/>
              <a:defRPr sz="2000"/>
            </a:lvl2pPr>
            <a:lvl3pPr marL="228557" indent="0">
              <a:buNone/>
              <a:defRPr/>
            </a:lvl3pPr>
            <a:lvl4pPr marL="457112" indent="0">
              <a:buNone/>
              <a:defRPr/>
            </a:lvl4pPr>
            <a:lvl5pPr marL="685669" indent="0">
              <a:buNone/>
              <a:defRPr/>
            </a:lvl5pPr>
          </a:lstStyle>
          <a:p>
            <a:pPr lvl="0"/>
            <a:r>
              <a:rPr lang="en-US" smtClean="0"/>
              <a:t>Click to edit Master text styles</a:t>
            </a:r>
          </a:p>
        </p:txBody>
      </p:sp>
      <p:sp>
        <p:nvSpPr>
          <p:cNvPr id="4" name="Title 1"/>
          <p:cNvSpPr>
            <a:spLocks noGrp="1"/>
          </p:cNvSpPr>
          <p:nvPr>
            <p:ph type="title"/>
          </p:nvPr>
        </p:nvSpPr>
        <p:spPr>
          <a:xfrm>
            <a:off x="282576" y="1211264"/>
            <a:ext cx="11889564" cy="917575"/>
          </a:xfrm>
        </p:spPr>
        <p:txBody>
          <a:bodyPr/>
          <a:lstStyle>
            <a:lvl1pPr>
              <a:defRPr sz="7198"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309130516"/>
      </p:ext>
    </p:extLst>
  </p:cSld>
  <p:clrMapOvr>
    <a:masterClrMapping/>
  </p:clrMapOvr>
  <p:transition>
    <p:fade/>
  </p:transition>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50-50 Right Photo Layout">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spTree>
    <p:extLst>
      <p:ext uri="{BB962C8B-B14F-4D97-AF65-F5344CB8AC3E}">
        <p14:creationId xmlns:p14="http://schemas.microsoft.com/office/powerpoint/2010/main" val="817529618"/>
      </p:ext>
    </p:extLst>
  </p:cSld>
  <p:clrMapOvr>
    <a:masterClrMapping/>
  </p:clrMapOvr>
  <p:transition>
    <p:fade/>
  </p:transition>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50-50 Right Photo Layout_02">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23279" r="17893"/>
          <a:stretch/>
        </p:blipFill>
        <p:spPr>
          <a:xfrm>
            <a:off x="6294436" y="0"/>
            <a:ext cx="6172201" cy="6994525"/>
          </a:xfrm>
          <a:prstGeom prst="rect">
            <a:avLst/>
          </a:prstGeom>
        </p:spPr>
      </p:pic>
      <p:pic>
        <p:nvPicPr>
          <p:cNvPr id="9" name="Picture Placeholder 4"/>
          <p:cNvPicPr>
            <a:picLocks noChangeAspect="1"/>
          </p:cNvPicPr>
          <p:nvPr/>
        </p:nvPicPr>
        <p:blipFill rotWithShape="1">
          <a:blip r:embed="rId5">
            <a:extLst>
              <a:ext uri="{28A0092B-C50C-407E-A947-70E740481C1C}">
                <a14:useLocalDpi xmlns:a14="http://schemas.microsoft.com/office/drawing/2010/main" val="0"/>
              </a:ext>
            </a:extLst>
          </a:blip>
          <a:srcRect l="-503" t="26090" r="67" b="-1"/>
          <a:stretch/>
        </p:blipFill>
        <p:spPr>
          <a:xfrm>
            <a:off x="6270259" y="-7938"/>
            <a:ext cx="6196378" cy="7010400"/>
          </a:xfrm>
          <a:prstGeom prst="rect">
            <a:avLst/>
          </a:prstGeom>
        </p:spPr>
      </p:pic>
    </p:spTree>
    <p:extLst>
      <p:ext uri="{BB962C8B-B14F-4D97-AF65-F5344CB8AC3E}">
        <p14:creationId xmlns:p14="http://schemas.microsoft.com/office/powerpoint/2010/main" val="3111495067"/>
      </p:ext>
    </p:extLst>
  </p:cSld>
  <p:clrMapOvr>
    <a:masterClrMapping/>
  </p:clrMapOvr>
  <p:transition>
    <p:fade/>
  </p:transition>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50-50 Right Photo Layout_03">
    <p:bg bwMode="auto">
      <p:bgPr>
        <a:solidFill>
          <a:schemeClr val="bg2"/>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621" y="449261"/>
            <a:ext cx="2929050" cy="1344905"/>
          </a:xfrm>
          <a:prstGeom prst="rect">
            <a:avLst/>
          </a:prstGeom>
        </p:spPr>
      </p:pic>
      <p:sp>
        <p:nvSpPr>
          <p:cNvPr id="4" name="Title 1"/>
          <p:cNvSpPr>
            <a:spLocks noGrp="1"/>
          </p:cNvSpPr>
          <p:nvPr>
            <p:ph type="title" hasCustomPrompt="1"/>
          </p:nvPr>
        </p:nvSpPr>
        <p:spPr bwMode="invGray">
          <a:xfrm>
            <a:off x="274639" y="2137696"/>
            <a:ext cx="5486400" cy="2731168"/>
          </a:xfrm>
          <a:noFill/>
        </p:spPr>
        <p:txBody>
          <a:bodyPr vert="horz" wrap="square" lIns="146304" tIns="91440" rIns="146304" bIns="91440" rtlCol="0" anchor="t" anchorCtr="0">
            <a:noAutofit/>
          </a:bodyPr>
          <a:lstStyle>
            <a:lvl1pPr>
              <a:defRPr lang="en-US" sz="5999" spc="-100" baseline="0" dirty="0">
                <a:gradFill>
                  <a:gsLst>
                    <a:gs pos="5833">
                      <a:srgbClr val="FFFFFF"/>
                    </a:gs>
                    <a:gs pos="18000">
                      <a:srgbClr val="FFFFFF"/>
                    </a:gs>
                  </a:gsLst>
                  <a:lin ang="5400000" scaled="0"/>
                </a:gradFill>
              </a:defRPr>
            </a:lvl1pPr>
          </a:lstStyle>
          <a:p>
            <a:pPr lvl="0"/>
            <a:r>
              <a:rPr lang="en-US" dirty="0" smtClean="0"/>
              <a:t>Section title</a:t>
            </a:r>
            <a:endParaRPr lang="en-US" dirty="0"/>
          </a:p>
        </p:txBody>
      </p:sp>
      <p:sp>
        <p:nvSpPr>
          <p:cNvPr id="6" name="Text Placeholder 2"/>
          <p:cNvSpPr>
            <a:spLocks noGrp="1"/>
          </p:cNvSpPr>
          <p:nvPr>
            <p:ph type="body" sz="quarter" idx="14" hasCustomPrompt="1"/>
          </p:nvPr>
        </p:nvSpPr>
        <p:spPr bwMode="invGray">
          <a:xfrm>
            <a:off x="276273" y="4868864"/>
            <a:ext cx="5485039" cy="914399"/>
          </a:xfrm>
        </p:spPr>
        <p:txBody>
          <a:bodyPr tIns="109728" bIns="109728">
            <a:noAutofit/>
          </a:bodyPr>
          <a:lstStyle>
            <a:lvl1pPr marL="0" indent="0">
              <a:spcBef>
                <a:spcPts val="0"/>
              </a:spcBef>
              <a:buNone/>
              <a:defRPr sz="3199">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10" name="MS logo whit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7201" y="6182441"/>
            <a:ext cx="1552931" cy="332660"/>
          </a:xfrm>
          <a:prstGeom prst="rect">
            <a:avLst/>
          </a:prstGeom>
        </p:spPr>
      </p:pic>
      <p:pic>
        <p:nvPicPr>
          <p:cNvPr id="8" name="Picture Placeholder 4"/>
          <p:cNvPicPr>
            <a:picLocks noChangeAspect="1"/>
          </p:cNvPicPr>
          <p:nvPr/>
        </p:nvPicPr>
        <p:blipFill rotWithShape="1">
          <a:blip r:embed="rId4">
            <a:extLst>
              <a:ext uri="{28A0092B-C50C-407E-A947-70E740481C1C}">
                <a14:useLocalDpi xmlns:a14="http://schemas.microsoft.com/office/drawing/2010/main" val="0"/>
              </a:ext>
            </a:extLst>
          </a:blip>
          <a:srcRect l="1536" t="114" r="36245" b="-114"/>
          <a:stretch/>
        </p:blipFill>
        <p:spPr>
          <a:xfrm>
            <a:off x="6294436" y="2"/>
            <a:ext cx="6172201" cy="6994524"/>
          </a:xfrm>
          <a:prstGeom prst="rect">
            <a:avLst/>
          </a:prstGeom>
        </p:spPr>
      </p:pic>
    </p:spTree>
    <p:extLst>
      <p:ext uri="{BB962C8B-B14F-4D97-AF65-F5344CB8AC3E}">
        <p14:creationId xmlns:p14="http://schemas.microsoft.com/office/powerpoint/2010/main" val="4191311865"/>
      </p:ext>
    </p:extLst>
  </p:cSld>
  <p:clrMapOvr>
    <a:masterClrMapping/>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Blank">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572348"/>
      </p:ext>
    </p:extLst>
  </p:cSld>
  <p:clrMapOvr>
    <a:masterClrMapping/>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3812740"/>
      </p:ext>
    </p:extLst>
  </p:cSld>
  <p:clrMapOvr>
    <a:masterClrMapping/>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331439"/>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303178"/>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2" tIns="46632" rIns="46632" bIns="46632" numCol="1" spcCol="0" rtlCol="0" fromWordArt="0" anchor="ctr" anchorCtr="0" forceAA="0" compatLnSpc="1">
            <a:prstTxWarp prst="textNoShape">
              <a:avLst/>
            </a:prstTxWarp>
            <a:noAutofit/>
          </a:bodyPr>
          <a:lstStyle/>
          <a:p>
            <a:pPr algn="ctr" defTabSz="932293"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3"/>
            <a:ext cx="11887199" cy="2131353"/>
          </a:xfrm>
        </p:spPr>
        <p:txBody>
          <a:bodyPr/>
          <a:lstStyle>
            <a:lvl1pPr marL="0" indent="0">
              <a:buNone/>
              <a:defRPr sz="3299">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48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494"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406"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795"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68792296"/>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theme" Target="../theme/theme2.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slideLayout" Target="../slideLayouts/slideLayout66.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image" Target="../media/image2.png"/><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18" Type="http://schemas.openxmlformats.org/officeDocument/2006/relationships/slideLayout" Target="../slideLayouts/slideLayout84.xml"/><Relationship Id="rId26" Type="http://schemas.openxmlformats.org/officeDocument/2006/relationships/slideLayout" Target="../slideLayouts/slideLayout92.xml"/><Relationship Id="rId39" Type="http://schemas.openxmlformats.org/officeDocument/2006/relationships/theme" Target="../theme/theme3.xml"/><Relationship Id="rId3" Type="http://schemas.openxmlformats.org/officeDocument/2006/relationships/slideLayout" Target="../slideLayouts/slideLayout69.xml"/><Relationship Id="rId21" Type="http://schemas.openxmlformats.org/officeDocument/2006/relationships/slideLayout" Target="../slideLayouts/slideLayout87.xml"/><Relationship Id="rId34" Type="http://schemas.openxmlformats.org/officeDocument/2006/relationships/slideLayout" Target="../slideLayouts/slideLayout100.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17" Type="http://schemas.openxmlformats.org/officeDocument/2006/relationships/slideLayout" Target="../slideLayouts/slideLayout83.xml"/><Relationship Id="rId25" Type="http://schemas.openxmlformats.org/officeDocument/2006/relationships/slideLayout" Target="../slideLayouts/slideLayout91.xml"/><Relationship Id="rId33" Type="http://schemas.openxmlformats.org/officeDocument/2006/relationships/slideLayout" Target="../slideLayouts/slideLayout99.xml"/><Relationship Id="rId38" Type="http://schemas.openxmlformats.org/officeDocument/2006/relationships/slideLayout" Target="../slideLayouts/slideLayout104.xml"/><Relationship Id="rId2" Type="http://schemas.openxmlformats.org/officeDocument/2006/relationships/slideLayout" Target="../slideLayouts/slideLayout68.xml"/><Relationship Id="rId16" Type="http://schemas.openxmlformats.org/officeDocument/2006/relationships/slideLayout" Target="../slideLayouts/slideLayout82.xml"/><Relationship Id="rId20" Type="http://schemas.openxmlformats.org/officeDocument/2006/relationships/slideLayout" Target="../slideLayouts/slideLayout86.xml"/><Relationship Id="rId29" Type="http://schemas.openxmlformats.org/officeDocument/2006/relationships/slideLayout" Target="../slideLayouts/slideLayout95.xml"/><Relationship Id="rId41"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24" Type="http://schemas.openxmlformats.org/officeDocument/2006/relationships/slideLayout" Target="../slideLayouts/slideLayout90.xml"/><Relationship Id="rId32" Type="http://schemas.openxmlformats.org/officeDocument/2006/relationships/slideLayout" Target="../slideLayouts/slideLayout98.xml"/><Relationship Id="rId37" Type="http://schemas.openxmlformats.org/officeDocument/2006/relationships/slideLayout" Target="../slideLayouts/slideLayout103.xml"/><Relationship Id="rId40" Type="http://schemas.openxmlformats.org/officeDocument/2006/relationships/image" Target="../media/image1.png"/><Relationship Id="rId5" Type="http://schemas.openxmlformats.org/officeDocument/2006/relationships/slideLayout" Target="../slideLayouts/slideLayout71.xml"/><Relationship Id="rId15" Type="http://schemas.openxmlformats.org/officeDocument/2006/relationships/slideLayout" Target="../slideLayouts/slideLayout81.xml"/><Relationship Id="rId23" Type="http://schemas.openxmlformats.org/officeDocument/2006/relationships/slideLayout" Target="../slideLayouts/slideLayout89.xml"/><Relationship Id="rId28" Type="http://schemas.openxmlformats.org/officeDocument/2006/relationships/slideLayout" Target="../slideLayouts/slideLayout94.xml"/><Relationship Id="rId36" Type="http://schemas.openxmlformats.org/officeDocument/2006/relationships/slideLayout" Target="../slideLayouts/slideLayout102.xml"/><Relationship Id="rId10" Type="http://schemas.openxmlformats.org/officeDocument/2006/relationships/slideLayout" Target="../slideLayouts/slideLayout76.xml"/><Relationship Id="rId19" Type="http://schemas.openxmlformats.org/officeDocument/2006/relationships/slideLayout" Target="../slideLayouts/slideLayout85.xml"/><Relationship Id="rId31" Type="http://schemas.openxmlformats.org/officeDocument/2006/relationships/slideLayout" Target="../slideLayouts/slideLayout97.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 Id="rId22" Type="http://schemas.openxmlformats.org/officeDocument/2006/relationships/slideLayout" Target="../slideLayouts/slideLayout88.xml"/><Relationship Id="rId27" Type="http://schemas.openxmlformats.org/officeDocument/2006/relationships/slideLayout" Target="../slideLayouts/slideLayout93.xml"/><Relationship Id="rId30" Type="http://schemas.openxmlformats.org/officeDocument/2006/relationships/slideLayout" Target="../slideLayouts/slideLayout96.xml"/><Relationship Id="rId35" Type="http://schemas.openxmlformats.org/officeDocument/2006/relationships/slideLayout" Target="../slideLayouts/slideLayout10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26" Type="http://schemas.openxmlformats.org/officeDocument/2006/relationships/slideLayout" Target="../slideLayouts/slideLayout130.xml"/><Relationship Id="rId39" Type="http://schemas.openxmlformats.org/officeDocument/2006/relationships/theme" Target="../theme/theme4.xml"/><Relationship Id="rId3" Type="http://schemas.openxmlformats.org/officeDocument/2006/relationships/slideLayout" Target="../slideLayouts/slideLayout107.xml"/><Relationship Id="rId21" Type="http://schemas.openxmlformats.org/officeDocument/2006/relationships/slideLayout" Target="../slideLayouts/slideLayout125.xml"/><Relationship Id="rId34" Type="http://schemas.openxmlformats.org/officeDocument/2006/relationships/slideLayout" Target="../slideLayouts/slideLayout138.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5" Type="http://schemas.openxmlformats.org/officeDocument/2006/relationships/slideLayout" Target="../slideLayouts/slideLayout129.xml"/><Relationship Id="rId33" Type="http://schemas.openxmlformats.org/officeDocument/2006/relationships/slideLayout" Target="../slideLayouts/slideLayout137.xml"/><Relationship Id="rId38" Type="http://schemas.openxmlformats.org/officeDocument/2006/relationships/slideLayout" Target="../slideLayouts/slideLayout142.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29" Type="http://schemas.openxmlformats.org/officeDocument/2006/relationships/slideLayout" Target="../slideLayouts/slideLayout133.xml"/><Relationship Id="rId41" Type="http://schemas.openxmlformats.org/officeDocument/2006/relationships/image" Target="../media/image2.png"/><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24" Type="http://schemas.openxmlformats.org/officeDocument/2006/relationships/slideLayout" Target="../slideLayouts/slideLayout128.xml"/><Relationship Id="rId32" Type="http://schemas.openxmlformats.org/officeDocument/2006/relationships/slideLayout" Target="../slideLayouts/slideLayout136.xml"/><Relationship Id="rId37" Type="http://schemas.openxmlformats.org/officeDocument/2006/relationships/slideLayout" Target="../slideLayouts/slideLayout141.xml"/><Relationship Id="rId40" Type="http://schemas.openxmlformats.org/officeDocument/2006/relationships/image" Target="../media/image1.png"/><Relationship Id="rId5" Type="http://schemas.openxmlformats.org/officeDocument/2006/relationships/slideLayout" Target="../slideLayouts/slideLayout109.xml"/><Relationship Id="rId15" Type="http://schemas.openxmlformats.org/officeDocument/2006/relationships/slideLayout" Target="../slideLayouts/slideLayout119.xml"/><Relationship Id="rId23" Type="http://schemas.openxmlformats.org/officeDocument/2006/relationships/slideLayout" Target="../slideLayouts/slideLayout127.xml"/><Relationship Id="rId28" Type="http://schemas.openxmlformats.org/officeDocument/2006/relationships/slideLayout" Target="../slideLayouts/slideLayout132.xml"/><Relationship Id="rId36" Type="http://schemas.openxmlformats.org/officeDocument/2006/relationships/slideLayout" Target="../slideLayouts/slideLayout140.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31" Type="http://schemas.openxmlformats.org/officeDocument/2006/relationships/slideLayout" Target="../slideLayouts/slideLayout135.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slideLayout" Target="../slideLayouts/slideLayout126.xml"/><Relationship Id="rId27" Type="http://schemas.openxmlformats.org/officeDocument/2006/relationships/slideLayout" Target="../slideLayouts/slideLayout131.xml"/><Relationship Id="rId30" Type="http://schemas.openxmlformats.org/officeDocument/2006/relationships/slideLayout" Target="../slideLayouts/slideLayout134.xml"/><Relationship Id="rId35" Type="http://schemas.openxmlformats.org/officeDocument/2006/relationships/slideLayout" Target="../slideLayouts/slideLayout1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205" r:id="rId1"/>
    <p:sldLayoutId id="2147484276" r:id="rId2"/>
    <p:sldLayoutId id="2147484167" r:id="rId3"/>
    <p:sldLayoutId id="2147484166" r:id="rId4"/>
    <p:sldLayoutId id="2147484105" r:id="rId5"/>
    <p:sldLayoutId id="2147484182" r:id="rId6"/>
    <p:sldLayoutId id="2147484277" r:id="rId7"/>
    <p:sldLayoutId id="2147484130" r:id="rId8"/>
    <p:sldLayoutId id="2147484101" r:id="rId9"/>
    <p:sldLayoutId id="2147484102" r:id="rId10"/>
    <p:sldLayoutId id="2147484098" r:id="rId11"/>
    <p:sldLayoutId id="2147484212" r:id="rId12"/>
    <p:sldLayoutId id="2147484086" r:id="rId13"/>
    <p:sldLayoutId id="2147484211" r:id="rId14"/>
    <p:sldLayoutId id="2147484100" r:id="rId15"/>
    <p:sldLayoutId id="2147484213" r:id="rId16"/>
    <p:sldLayoutId id="2147484089" r:id="rId17"/>
    <p:sldLayoutId id="2147484214" r:id="rId18"/>
    <p:sldLayoutId id="2147484092" r:id="rId19"/>
    <p:sldLayoutId id="2147484190" r:id="rId20"/>
    <p:sldLayoutId id="2147484195" r:id="rId21"/>
    <p:sldLayoutId id="2147484209" r:id="rId22"/>
    <p:sldLayoutId id="2147484196" r:id="rId23"/>
    <p:sldLayoutId id="2147484208" r:id="rId24"/>
    <p:sldLayoutId id="2147484192" r:id="rId25"/>
    <p:sldLayoutId id="2147484283" r:id="rId26"/>
    <p:sldLayoutId id="2147484282" r:id="rId27"/>
    <p:sldLayoutId id="2147484093" r:id="rId28"/>
    <p:sldLayoutId id="2147484127" r:id="rId29"/>
    <p:sldLayoutId id="2147484128" r:id="rId30"/>
    <p:sldLayoutId id="2147484129" r:id="rId31"/>
    <p:sldLayoutId id="2147484203" r:id="rId32"/>
    <p:sldLayoutId id="2147484272"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2711550125"/>
      </p:ext>
    </p:extLst>
  </p:cSld>
  <p:clrMap bg1="dk1" tx1="lt1" bg2="dk2" tx2="lt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 id="2147484296" r:id="rId12"/>
    <p:sldLayoutId id="2147484297" r:id="rId13"/>
    <p:sldLayoutId id="2147484298" r:id="rId14"/>
    <p:sldLayoutId id="2147484299" r:id="rId15"/>
    <p:sldLayoutId id="2147484300" r:id="rId16"/>
    <p:sldLayoutId id="2147484301" r:id="rId17"/>
    <p:sldLayoutId id="2147484302" r:id="rId18"/>
    <p:sldLayoutId id="2147484303" r:id="rId19"/>
    <p:sldLayoutId id="2147484304" r:id="rId20"/>
    <p:sldLayoutId id="2147484305" r:id="rId21"/>
    <p:sldLayoutId id="2147484306" r:id="rId22"/>
    <p:sldLayoutId id="2147484307" r:id="rId23"/>
    <p:sldLayoutId id="2147484308" r:id="rId24"/>
    <p:sldLayoutId id="2147484309" r:id="rId25"/>
    <p:sldLayoutId id="2147484310" r:id="rId26"/>
    <p:sldLayoutId id="2147484311" r:id="rId27"/>
    <p:sldLayoutId id="2147484312" r:id="rId28"/>
    <p:sldLayoutId id="2147484313" r:id="rId29"/>
    <p:sldLayoutId id="2147484314" r:id="rId30"/>
    <p:sldLayoutId id="2147484315" r:id="rId31"/>
    <p:sldLayoutId id="2147484316" r:id="rId32"/>
    <p:sldLayoutId id="2147484317" r:id="rId33"/>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6"/>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2635002088"/>
      </p:ext>
    </p:extLst>
  </p:cSld>
  <p:clrMap bg1="dk1" tx1="lt1" bg2="dk2" tx2="lt2" accent1="accent1" accent2="accent2" accent3="accent3" accent4="accent4" accent5="accent5" accent6="accent6" hlink="hlink" folHlink="folHlink"/>
  <p:sldLayoutIdLst>
    <p:sldLayoutId id="2147484319"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2" r:id="rId14"/>
    <p:sldLayoutId id="2147484333" r:id="rId15"/>
    <p:sldLayoutId id="2147484334" r:id="rId16"/>
    <p:sldLayoutId id="2147484335" r:id="rId17"/>
    <p:sldLayoutId id="2147484336" r:id="rId18"/>
    <p:sldLayoutId id="2147484337" r:id="rId19"/>
    <p:sldLayoutId id="2147484338" r:id="rId20"/>
    <p:sldLayoutId id="2147484339" r:id="rId21"/>
    <p:sldLayoutId id="2147484340" r:id="rId22"/>
    <p:sldLayoutId id="2147484341" r:id="rId23"/>
    <p:sldLayoutId id="2147484342" r:id="rId24"/>
    <p:sldLayoutId id="2147484343" r:id="rId25"/>
    <p:sldLayoutId id="2147484344" r:id="rId26"/>
    <p:sldLayoutId id="2147484345" r:id="rId27"/>
    <p:sldLayoutId id="2147484346" r:id="rId28"/>
    <p:sldLayoutId id="2147484347" r:id="rId29"/>
    <p:sldLayoutId id="2147484348" r:id="rId30"/>
    <p:sldLayoutId id="2147484349" r:id="rId31"/>
    <p:sldLayoutId id="2147484350" r:id="rId32"/>
    <p:sldLayoutId id="2147484351" r:id="rId33"/>
    <p:sldLayoutId id="2147484352" r:id="rId34"/>
    <p:sldLayoutId id="2147484353" r:id="rId35"/>
    <p:sldLayoutId id="2147484354" r:id="rId36"/>
    <p:sldLayoutId id="2147484355" r:id="rId37"/>
    <p:sldLayoutId id="2147484356" r:id="rId38"/>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5"/>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40" cstate="email">
            <a:extLst>
              <a:ext uri="{28A0092B-C50C-407E-A947-70E740481C1C}">
                <a14:useLocalDpi xmlns:a14="http://schemas.microsoft.com/office/drawing/2010/main" val="0"/>
              </a:ext>
            </a:extLst>
          </a:blip>
          <a:stretch>
            <a:fillRect/>
          </a:stretch>
        </p:blipFill>
        <p:spPr>
          <a:xfrm rot="5400000">
            <a:off x="10532395" y="1944336"/>
            <a:ext cx="4298019" cy="409351"/>
          </a:xfrm>
          <a:prstGeom prst="rect">
            <a:avLst/>
          </a:prstGeom>
        </p:spPr>
      </p:pic>
    </p:spTree>
    <p:extLst>
      <p:ext uri="{BB962C8B-B14F-4D97-AF65-F5344CB8AC3E}">
        <p14:creationId xmlns:p14="http://schemas.microsoft.com/office/powerpoint/2010/main" val="94516930"/>
      </p:ext>
    </p:extLst>
  </p:cSld>
  <p:clrMap bg1="dk1" tx1="lt1" bg2="dk2" tx2="lt2" accent1="accent1" accent2="accent2" accent3="accent3" accent4="accent4" accent5="accent5" accent6="accent6" hlink="hlink" folHlink="folHlink"/>
  <p:sldLayoutIdLst>
    <p:sldLayoutId id="2147484358" r:id="rId1"/>
    <p:sldLayoutId id="2147484359" r:id="rId2"/>
    <p:sldLayoutId id="2147484360"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 id="2147484369" r:id="rId12"/>
    <p:sldLayoutId id="2147484370" r:id="rId13"/>
    <p:sldLayoutId id="2147484371" r:id="rId14"/>
    <p:sldLayoutId id="2147484372" r:id="rId15"/>
    <p:sldLayoutId id="2147484373" r:id="rId16"/>
    <p:sldLayoutId id="2147484374" r:id="rId17"/>
    <p:sldLayoutId id="2147484375" r:id="rId18"/>
    <p:sldLayoutId id="2147484376" r:id="rId19"/>
    <p:sldLayoutId id="2147484377" r:id="rId20"/>
    <p:sldLayoutId id="2147484378" r:id="rId21"/>
    <p:sldLayoutId id="2147484379" r:id="rId22"/>
    <p:sldLayoutId id="2147484380" r:id="rId23"/>
    <p:sldLayoutId id="2147484381" r:id="rId24"/>
    <p:sldLayoutId id="2147484382" r:id="rId25"/>
    <p:sldLayoutId id="2147484383" r:id="rId26"/>
    <p:sldLayoutId id="2147484384" r:id="rId27"/>
    <p:sldLayoutId id="2147484385" r:id="rId28"/>
    <p:sldLayoutId id="2147484386" r:id="rId29"/>
    <p:sldLayoutId id="2147484387" r:id="rId30"/>
    <p:sldLayoutId id="2147484388" r:id="rId31"/>
    <p:sldLayoutId id="2147484389" r:id="rId32"/>
    <p:sldLayoutId id="2147484390" r:id="rId33"/>
    <p:sldLayoutId id="2147484391" r:id="rId34"/>
    <p:sldLayoutId id="2147484392" r:id="rId35"/>
    <p:sldLayoutId id="2147484393" r:id="rId36"/>
    <p:sldLayoutId id="2147484394" r:id="rId37"/>
    <p:sldLayoutId id="2147484395" r:id="rId38"/>
  </p:sldLayoutIdLst>
  <p:transition>
    <p:fade/>
  </p:transition>
  <p:timing>
    <p:tnLst>
      <p:par>
        <p:cTn id="1" dur="indefinite" restart="never" nodeType="tmRoot"/>
      </p:par>
    </p:tnLst>
  </p:timing>
  <p:txStyles>
    <p:titleStyle>
      <a:lvl1pPr algn="l" defTabSz="932563" rtl="0" eaLnBrk="1" latinLnBrk="0" hangingPunct="1">
        <a:lnSpc>
          <a:spcPct val="90000"/>
        </a:lnSpc>
        <a:spcBef>
          <a:spcPct val="0"/>
        </a:spcBef>
        <a:buNone/>
        <a:defRPr lang="en-US" sz="5399"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834" marR="0" indent="-342834"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3999" kern="1200" spc="0" baseline="0">
          <a:gradFill>
            <a:gsLst>
              <a:gs pos="1250">
                <a:schemeClr val="tx1"/>
              </a:gs>
              <a:gs pos="100000">
                <a:schemeClr val="tx1"/>
              </a:gs>
            </a:gsLst>
            <a:lin ang="5400000" scaled="0"/>
          </a:gradFill>
          <a:latin typeface="+mj-lt"/>
          <a:ea typeface="+mn-ea"/>
          <a:cs typeface="+mn-cs"/>
        </a:defRPr>
      </a:lvl1pPr>
      <a:lvl2pPr marL="584088" marR="0" indent="-241253"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2pPr>
      <a:lvl3pPr marL="799946"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400" kern="1200" spc="0" baseline="0">
          <a:gradFill>
            <a:gsLst>
              <a:gs pos="1250">
                <a:schemeClr val="tx1"/>
              </a:gs>
              <a:gs pos="100000">
                <a:schemeClr val="tx1"/>
              </a:gs>
            </a:gsLst>
            <a:lin ang="5400000" scaled="0"/>
          </a:gradFill>
          <a:latin typeface="+mn-lt"/>
          <a:ea typeface="+mn-ea"/>
          <a:cs typeface="+mn-cs"/>
        </a:defRPr>
      </a:lvl3pPr>
      <a:lvl4pPr marL="1028503"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4pPr>
      <a:lvl5pPr marL="1257058" marR="0" indent="-228557" algn="l" defTabSz="932563" rtl="0" eaLnBrk="1" fontAlgn="auto" latinLnBrk="0" hangingPunct="1">
        <a:lnSpc>
          <a:spcPct val="90000"/>
        </a:lnSpc>
        <a:spcBef>
          <a:spcPct val="20000"/>
        </a:spcBef>
        <a:spcAft>
          <a:spcPts val="0"/>
        </a:spcAft>
        <a:buClr>
          <a:schemeClr val="tx1"/>
        </a:buClr>
        <a:buSzPct val="100000"/>
        <a:buFontTx/>
        <a:buBlip>
          <a:blip r:embed="rId41"/>
        </a:buBlip>
        <a:tabLst/>
        <a:defRPr sz="2000" kern="1200" spc="0" baseline="0">
          <a:gradFill>
            <a:gsLst>
              <a:gs pos="1250">
                <a:schemeClr val="tx1"/>
              </a:gs>
              <a:gs pos="100000">
                <a:schemeClr val="tx1"/>
              </a:gs>
            </a:gsLst>
            <a:lin ang="5400000" scaled="0"/>
          </a:gradFill>
          <a:latin typeface="+mn-lt"/>
          <a:ea typeface="+mn-ea"/>
          <a:cs typeface="+mn-cs"/>
        </a:defRPr>
      </a:lvl5pPr>
      <a:lvl6pPr marL="2564548"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0830"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112"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394" indent="-233141" algn="l" defTabSz="9325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563" rtl="0" eaLnBrk="1" latinLnBrk="0" hangingPunct="1">
        <a:defRPr sz="1800" kern="1200">
          <a:solidFill>
            <a:schemeClr val="tx1"/>
          </a:solidFill>
          <a:latin typeface="+mn-lt"/>
          <a:ea typeface="+mn-ea"/>
          <a:cs typeface="+mn-cs"/>
        </a:defRPr>
      </a:lvl1pPr>
      <a:lvl2pPr marL="466281" algn="l" defTabSz="932563" rtl="0" eaLnBrk="1" latinLnBrk="0" hangingPunct="1">
        <a:defRPr sz="1800" kern="1200">
          <a:solidFill>
            <a:schemeClr val="tx1"/>
          </a:solidFill>
          <a:latin typeface="+mn-lt"/>
          <a:ea typeface="+mn-ea"/>
          <a:cs typeface="+mn-cs"/>
        </a:defRPr>
      </a:lvl2pPr>
      <a:lvl3pPr marL="932563" algn="l" defTabSz="932563" rtl="0" eaLnBrk="1" latinLnBrk="0" hangingPunct="1">
        <a:defRPr sz="1800" kern="1200">
          <a:solidFill>
            <a:schemeClr val="tx1"/>
          </a:solidFill>
          <a:latin typeface="+mn-lt"/>
          <a:ea typeface="+mn-ea"/>
          <a:cs typeface="+mn-cs"/>
        </a:defRPr>
      </a:lvl3pPr>
      <a:lvl4pPr marL="1398844" algn="l" defTabSz="932563" rtl="0" eaLnBrk="1" latinLnBrk="0" hangingPunct="1">
        <a:defRPr sz="1800" kern="1200">
          <a:solidFill>
            <a:schemeClr val="tx1"/>
          </a:solidFill>
          <a:latin typeface="+mn-lt"/>
          <a:ea typeface="+mn-ea"/>
          <a:cs typeface="+mn-cs"/>
        </a:defRPr>
      </a:lvl4pPr>
      <a:lvl5pPr marL="1865126" algn="l" defTabSz="932563" rtl="0" eaLnBrk="1" latinLnBrk="0" hangingPunct="1">
        <a:defRPr sz="1800" kern="1200">
          <a:solidFill>
            <a:schemeClr val="tx1"/>
          </a:solidFill>
          <a:latin typeface="+mn-lt"/>
          <a:ea typeface="+mn-ea"/>
          <a:cs typeface="+mn-cs"/>
        </a:defRPr>
      </a:lvl5pPr>
      <a:lvl6pPr marL="2331408" algn="l" defTabSz="932563" rtl="0" eaLnBrk="1" latinLnBrk="0" hangingPunct="1">
        <a:defRPr sz="1800" kern="1200">
          <a:solidFill>
            <a:schemeClr val="tx1"/>
          </a:solidFill>
          <a:latin typeface="+mn-lt"/>
          <a:ea typeface="+mn-ea"/>
          <a:cs typeface="+mn-cs"/>
        </a:defRPr>
      </a:lvl6pPr>
      <a:lvl7pPr marL="2797689" algn="l" defTabSz="932563" rtl="0" eaLnBrk="1" latinLnBrk="0" hangingPunct="1">
        <a:defRPr sz="1800" kern="1200">
          <a:solidFill>
            <a:schemeClr val="tx1"/>
          </a:solidFill>
          <a:latin typeface="+mn-lt"/>
          <a:ea typeface="+mn-ea"/>
          <a:cs typeface="+mn-cs"/>
        </a:defRPr>
      </a:lvl7pPr>
      <a:lvl8pPr marL="3263970" algn="l" defTabSz="932563" rtl="0" eaLnBrk="1" latinLnBrk="0" hangingPunct="1">
        <a:defRPr sz="1800" kern="1200">
          <a:solidFill>
            <a:schemeClr val="tx1"/>
          </a:solidFill>
          <a:latin typeface="+mn-lt"/>
          <a:ea typeface="+mn-ea"/>
          <a:cs typeface="+mn-cs"/>
        </a:defRPr>
      </a:lvl8pPr>
      <a:lvl9pPr marL="3730253" algn="l" defTabSz="932563"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5.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9.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microsoft.com/office/2007/relationships/hdphoto" Target="../media/hdphoto2.wdp"/><Relationship Id="rId5" Type="http://schemas.openxmlformats.org/officeDocument/2006/relationships/tags" Target="../tags/tag5.xml"/><Relationship Id="rId10" Type="http://schemas.openxmlformats.org/officeDocument/2006/relationships/image" Target="../media/image27.png"/><Relationship Id="rId4" Type="http://schemas.openxmlformats.org/officeDocument/2006/relationships/tags" Target="../tags/tag4.xml"/><Relationship Id="rId9"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0.xml"/><Relationship Id="rId7" Type="http://schemas.openxmlformats.org/officeDocument/2006/relationships/notesSlide" Target="../notesSlides/notesSlide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Layout" Target="../slideLayouts/slideLayout85.xml"/><Relationship Id="rId5" Type="http://schemas.openxmlformats.org/officeDocument/2006/relationships/tags" Target="../tags/tag12.xml"/><Relationship Id="rId4" Type="http://schemas.openxmlformats.org/officeDocument/2006/relationships/tags" Target="../tags/tag11.xm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85.xml"/><Relationship Id="rId6" Type="http://schemas.microsoft.com/office/2007/relationships/hdphoto" Target="../media/hdphoto3.wdp"/><Relationship Id="rId5" Type="http://schemas.openxmlformats.org/officeDocument/2006/relationships/image" Target="../media/image30.png"/><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5.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5.xml"/><Relationship Id="rId1" Type="http://schemas.openxmlformats.org/officeDocument/2006/relationships/slideLayout" Target="../slideLayouts/slideLayout85.xml"/><Relationship Id="rId4" Type="http://schemas.openxmlformats.org/officeDocument/2006/relationships/image" Target="../media/image32.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5.xml"/><Relationship Id="rId1" Type="http://schemas.openxmlformats.org/officeDocument/2006/relationships/tags" Target="../tags/tag13.xml"/><Relationship Id="rId5" Type="http://schemas.openxmlformats.org/officeDocument/2006/relationships/image" Target="../media/image32.emf"/><Relationship Id="rId4" Type="http://schemas.openxmlformats.org/officeDocument/2006/relationships/image" Target="../media/image31.emf"/></Relationships>
</file>

<file path=ppt/slides/_rels/slide23.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17.xml"/><Relationship Id="rId1" Type="http://schemas.openxmlformats.org/officeDocument/2006/relationships/slideLayout" Target="../slideLayouts/slideLayout85.xml"/><Relationship Id="rId4" Type="http://schemas.openxmlformats.org/officeDocument/2006/relationships/image" Target="../media/image31.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2.emf"/><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33.png"/><Relationship Id="rId5" Type="http://schemas.openxmlformats.org/officeDocument/2006/relationships/notesSlide" Target="../notesSlides/notesSlide19.xml"/><Relationship Id="rId4" Type="http://schemas.openxmlformats.org/officeDocument/2006/relationships/slideLayout" Target="../slideLayouts/slideLayout8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tags" Target="../tags/tag34.xml"/><Relationship Id="rId3" Type="http://schemas.openxmlformats.org/officeDocument/2006/relationships/tags" Target="../tags/tag19.xml"/><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tags" Target="../tags/tag33.xml"/><Relationship Id="rId2" Type="http://schemas.openxmlformats.org/officeDocument/2006/relationships/tags" Target="../tags/tag18.xml"/><Relationship Id="rId16" Type="http://schemas.openxmlformats.org/officeDocument/2006/relationships/tags" Target="../tags/tag32.xml"/><Relationship Id="rId20" Type="http://schemas.openxmlformats.org/officeDocument/2006/relationships/notesSlide" Target="../notesSlides/notesSlide21.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5" Type="http://schemas.openxmlformats.org/officeDocument/2006/relationships/tags" Target="../tags/tag21.xml"/><Relationship Id="rId15" Type="http://schemas.openxmlformats.org/officeDocument/2006/relationships/tags" Target="../tags/tag31.xml"/><Relationship Id="rId10" Type="http://schemas.openxmlformats.org/officeDocument/2006/relationships/tags" Target="../tags/tag26.xml"/><Relationship Id="rId19" Type="http://schemas.openxmlformats.org/officeDocument/2006/relationships/slideLayout" Target="../slideLayouts/slideLayout85.xml"/><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s>
</file>

<file path=ppt/slides/_rels/slide28.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tags" Target="../tags/tag47.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tags" Target="../tags/tag46.xml"/><Relationship Id="rId2" Type="http://schemas.openxmlformats.org/officeDocument/2006/relationships/tags" Target="../tags/tag36.xml"/><Relationship Id="rId16" Type="http://schemas.openxmlformats.org/officeDocument/2006/relationships/notesSlide" Target="../notesSlides/notesSlide22.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tags" Target="../tags/tag45.xml"/><Relationship Id="rId5" Type="http://schemas.openxmlformats.org/officeDocument/2006/relationships/tags" Target="../tags/tag39.xml"/><Relationship Id="rId15" Type="http://schemas.openxmlformats.org/officeDocument/2006/relationships/slideLayout" Target="../slideLayouts/slideLayout85.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 Id="rId14" Type="http://schemas.openxmlformats.org/officeDocument/2006/relationships/tags" Target="../tags/tag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5.xml"/><Relationship Id="rId1" Type="http://schemas.openxmlformats.org/officeDocument/2006/relationships/tags" Target="../tags/tag49.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5.xml"/><Relationship Id="rId1" Type="http://schemas.openxmlformats.org/officeDocument/2006/relationships/tags" Target="../tags/tag50.xm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85.xml"/><Relationship Id="rId1" Type="http://schemas.openxmlformats.org/officeDocument/2006/relationships/tags" Target="../tags/tag51.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5.xml"/></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8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77.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10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5.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10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8.xml"/></Relationships>
</file>

<file path=ppt/slides/_rels/slide4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8.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8.xml"/><Relationship Id="rId1" Type="http://schemas.openxmlformats.org/officeDocument/2006/relationships/tags" Target="../tags/tag5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78.xml"/><Relationship Id="rId1" Type="http://schemas.openxmlformats.org/officeDocument/2006/relationships/tags" Target="../tags/tag53.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slide" Target="slide8.xml"/><Relationship Id="rId1" Type="http://schemas.openxmlformats.org/officeDocument/2006/relationships/slideLayout" Target="../slideLayouts/slideLayout78.xml"/><Relationship Id="rId4"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 Target="slide8.xml"/><Relationship Id="rId1" Type="http://schemas.openxmlformats.org/officeDocument/2006/relationships/slideLayout" Target="../slideLayouts/slideLayout78.xml"/><Relationship Id="rId4" Type="http://schemas.microsoft.com/office/2007/relationships/hdphoto" Target="../media/hdphoto4.wdp"/></Relationships>
</file>

<file path=ppt/slides/_rels/slide48.xml.rels><?xml version="1.0" encoding="UTF-8" standalone="yes"?>
<Relationships xmlns="http://schemas.openxmlformats.org/package/2006/relationships"><Relationship Id="rId3" Type="http://schemas.openxmlformats.org/officeDocument/2006/relationships/hyperlink" Target="http://vmdepot.msopentech.com/" TargetMode="External"/><Relationship Id="rId7" Type="http://schemas.openxmlformats.org/officeDocument/2006/relationships/hyperlink" Target="http://azure.microsoft.com/en-us/documentation/scripts/" TargetMode="External"/><Relationship Id="rId2" Type="http://schemas.openxmlformats.org/officeDocument/2006/relationships/hyperlink" Target="http://msopentech.com/" TargetMode="External"/><Relationship Id="rId1" Type="http://schemas.openxmlformats.org/officeDocument/2006/relationships/slideLayout" Target="../slideLayouts/slideLayout117.xml"/><Relationship Id="rId6" Type="http://schemas.openxmlformats.org/officeDocument/2006/relationships/hyperlink" Target="http://www.microsoft.com/web/downloads/platform.aspx" TargetMode="External"/><Relationship Id="rId5" Type="http://schemas.openxmlformats.org/officeDocument/2006/relationships/hyperlink" Target="http://technet.microsoft.com/en-us/scriptcenter/bb410849.aspx" TargetMode="External"/><Relationship Id="rId4" Type="http://schemas.openxmlformats.org/officeDocument/2006/relationships/hyperlink" Target="http://azure.microsoft.com/en-us/documentation/" TargetMode="Externa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133.xml"/><Relationship Id="rId6" Type="http://schemas.openxmlformats.org/officeDocument/2006/relationships/hyperlink" Target="http://aka.ms/teched-eu" TargetMode="External"/><Relationship Id="rId5" Type="http://schemas.openxmlformats.org/officeDocument/2006/relationships/image" Target="../media/image55.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hyperlink" Target="http://www.microsoft.com/learning" TargetMode="External"/><Relationship Id="rId7" Type="http://schemas.openxmlformats.org/officeDocument/2006/relationships/hyperlink" Target="http://microsoft.com/msdn" TargetMode="External"/><Relationship Id="rId2" Type="http://schemas.openxmlformats.org/officeDocument/2006/relationships/notesSlide" Target="../notesSlides/notesSlide34.xml"/><Relationship Id="rId1" Type="http://schemas.openxmlformats.org/officeDocument/2006/relationships/slideLayout" Target="../slideLayouts/slideLayout123.xml"/><Relationship Id="rId6" Type="http://schemas.openxmlformats.org/officeDocument/2006/relationships/image" Target="../media/image56.png"/><Relationship Id="rId5" Type="http://schemas.openxmlformats.org/officeDocument/2006/relationships/hyperlink" Target="http://channel9.msdn.com/Events/TechEd" TargetMode="External"/><Relationship Id="rId4" Type="http://schemas.openxmlformats.org/officeDocument/2006/relationships/hyperlink" Target="http://microsoft.com/technet"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12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8.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3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1.wdp"/><Relationship Id="rId7"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8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9.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9.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6169392"/>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Group 60"/>
          <p:cNvGrpSpPr/>
          <p:nvPr/>
        </p:nvGrpSpPr>
        <p:grpSpPr>
          <a:xfrm>
            <a:off x="6330208" y="5762285"/>
            <a:ext cx="1839753" cy="448583"/>
            <a:chOff x="1606732" y="2629518"/>
            <a:chExt cx="1840014" cy="448646"/>
          </a:xfrm>
        </p:grpSpPr>
        <p:sp>
          <p:nvSpPr>
            <p:cNvPr id="62" name="Rectangle 61"/>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solidFill>
                  <a:srgbClr val="FFFFFF"/>
                </a:solidFill>
              </a:endParaRPr>
            </a:p>
          </p:txBody>
        </p:sp>
        <p:sp>
          <p:nvSpPr>
            <p:cNvPr id="63" name="Rectangle 62"/>
            <p:cNvSpPr/>
            <p:nvPr/>
          </p:nvSpPr>
          <p:spPr>
            <a:xfrm>
              <a:off x="1606732" y="2719988"/>
              <a:ext cx="1786451" cy="345342"/>
            </a:xfrm>
            <a:prstGeom prst="rect">
              <a:avLst/>
            </a:prstGeom>
          </p:spPr>
          <p:txBody>
            <a:bodyPr wrap="square">
              <a:spAutoFit/>
            </a:bodyPr>
            <a:lstStyle/>
            <a:p>
              <a:pPr defTabSz="672162">
                <a:lnSpc>
                  <a:spcPct val="80000"/>
                </a:lnSpc>
                <a:defRPr/>
              </a:pPr>
              <a:r>
                <a:rPr lang="en-US" sz="2000" kern="0" dirty="0">
                  <a:solidFill>
                    <a:srgbClr val="FFFFFF"/>
                  </a:solidFill>
                </a:rPr>
                <a:t>IT Admin</a:t>
              </a:r>
            </a:p>
          </p:txBody>
        </p:sp>
      </p:grpSp>
      <p:grpSp>
        <p:nvGrpSpPr>
          <p:cNvPr id="60" name="Group 59"/>
          <p:cNvGrpSpPr/>
          <p:nvPr/>
        </p:nvGrpSpPr>
        <p:grpSpPr>
          <a:xfrm>
            <a:off x="1581990" y="2629641"/>
            <a:ext cx="1839753" cy="448583"/>
            <a:chOff x="1606732" y="2629518"/>
            <a:chExt cx="1840014" cy="448646"/>
          </a:xfrm>
        </p:grpSpPr>
        <p:sp>
          <p:nvSpPr>
            <p:cNvPr id="59" name="Rectangle 58"/>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solidFill>
                  <a:srgbClr val="FFFFFF"/>
                </a:solidFill>
              </a:endParaRPr>
            </a:p>
          </p:txBody>
        </p:sp>
        <p:sp>
          <p:nvSpPr>
            <p:cNvPr id="33" name="Rectangle 32"/>
            <p:cNvSpPr/>
            <p:nvPr/>
          </p:nvSpPr>
          <p:spPr>
            <a:xfrm>
              <a:off x="1606732" y="2719988"/>
              <a:ext cx="1786451" cy="345342"/>
            </a:xfrm>
            <a:prstGeom prst="rect">
              <a:avLst/>
            </a:prstGeom>
          </p:spPr>
          <p:txBody>
            <a:bodyPr wrap="square">
              <a:spAutoFit/>
            </a:bodyPr>
            <a:lstStyle/>
            <a:p>
              <a:pPr defTabSz="672162">
                <a:lnSpc>
                  <a:spcPct val="80000"/>
                </a:lnSpc>
                <a:defRPr/>
              </a:pPr>
              <a:r>
                <a:rPr lang="en-US" sz="2000" kern="0" dirty="0">
                  <a:solidFill>
                    <a:srgbClr val="FFFFFF"/>
                  </a:solidFill>
                </a:rPr>
                <a:t>Developers</a:t>
              </a:r>
            </a:p>
          </p:txBody>
        </p:sp>
      </p:grpSp>
      <p:grpSp>
        <p:nvGrpSpPr>
          <p:cNvPr id="67" name="Group 66"/>
          <p:cNvGrpSpPr/>
          <p:nvPr/>
        </p:nvGrpSpPr>
        <p:grpSpPr>
          <a:xfrm>
            <a:off x="275483" y="4178913"/>
            <a:ext cx="5942759" cy="2515028"/>
            <a:chOff x="274639" y="4179009"/>
            <a:chExt cx="5943602" cy="2515385"/>
          </a:xfrm>
        </p:grpSpPr>
        <p:sp>
          <p:nvSpPr>
            <p:cNvPr id="52" name="Freeform 18"/>
            <p:cNvSpPr>
              <a:spLocks noEditPoints="1"/>
            </p:cNvSpPr>
            <p:nvPr/>
          </p:nvSpPr>
          <p:spPr bwMode="auto">
            <a:xfrm>
              <a:off x="274639" y="4179009"/>
              <a:ext cx="5943602" cy="2515385"/>
            </a:xfrm>
            <a:prstGeom prst="rect">
              <a:avLst/>
            </a:prstGeom>
            <a:solidFill>
              <a:schemeClr val="tx2"/>
            </a:solidFill>
            <a:ln>
              <a:noFill/>
            </a:ln>
          </p:spPr>
          <p:txBody>
            <a:bodyPr vert="horz" wrap="square" lIns="91427" tIns="45713" rIns="91427" bIns="45713" numCol="1" anchor="t" anchorCtr="0" compatLnSpc="1">
              <a:prstTxWarp prst="textNoShape">
                <a:avLst/>
              </a:prstTxWarp>
            </a:bodyPr>
            <a:lstStyle/>
            <a:p>
              <a:pPr defTabSz="932597"/>
              <a:r>
                <a:rPr lang="en-US" dirty="0">
                  <a:solidFill>
                    <a:srgbClr val="FFFFFF"/>
                  </a:solidFill>
                </a:rPr>
                <a:t>Your Datacenter</a:t>
              </a:r>
            </a:p>
          </p:txBody>
        </p:sp>
        <p:grpSp>
          <p:nvGrpSpPr>
            <p:cNvPr id="65" name="Group 64"/>
            <p:cNvGrpSpPr/>
            <p:nvPr/>
          </p:nvGrpSpPr>
          <p:grpSpPr>
            <a:xfrm>
              <a:off x="2794084" y="4469639"/>
              <a:ext cx="2647041" cy="2017932"/>
              <a:chOff x="2794084" y="4469639"/>
              <a:chExt cx="2647041" cy="2017932"/>
            </a:xfrm>
          </p:grpSpPr>
          <p:sp>
            <p:nvSpPr>
              <p:cNvPr id="18" name="Rounded Rectangle 17"/>
              <p:cNvSpPr/>
              <p:nvPr/>
            </p:nvSpPr>
            <p:spPr bwMode="auto">
              <a:xfrm>
                <a:off x="2794084" y="4469639"/>
                <a:ext cx="2647041"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solidFill>
                    <a:srgbClr val="FFFFFF"/>
                  </a:solidFill>
                </a:endParaRPr>
              </a:p>
            </p:txBody>
          </p:sp>
          <p:grpSp>
            <p:nvGrpSpPr>
              <p:cNvPr id="15" name="Group 14"/>
              <p:cNvGrpSpPr/>
              <p:nvPr/>
            </p:nvGrpSpPr>
            <p:grpSpPr>
              <a:xfrm>
                <a:off x="3128392" y="4694779"/>
                <a:ext cx="2030576" cy="1573112"/>
                <a:chOff x="3180644" y="4680514"/>
                <a:chExt cx="2030576" cy="1573112"/>
              </a:xfrm>
            </p:grpSpPr>
            <p:sp>
              <p:nvSpPr>
                <p:cNvPr id="4" name="Freeform 5"/>
                <p:cNvSpPr>
                  <a:spLocks noEditPoints="1"/>
                </p:cNvSpPr>
                <p:nvPr/>
              </p:nvSpPr>
              <p:spPr bwMode="auto">
                <a:xfrm>
                  <a:off x="31806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6" name="Freeform 5"/>
                <p:cNvSpPr>
                  <a:spLocks noEditPoints="1"/>
                </p:cNvSpPr>
                <p:nvPr/>
              </p:nvSpPr>
              <p:spPr bwMode="auto">
                <a:xfrm>
                  <a:off x="42684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 name="Freeform 5"/>
                <p:cNvSpPr>
                  <a:spLocks noEditPoints="1"/>
                </p:cNvSpPr>
                <p:nvPr/>
              </p:nvSpPr>
              <p:spPr bwMode="auto">
                <a:xfrm>
                  <a:off x="31806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9" name="Freeform 8"/>
                <p:cNvSpPr>
                  <a:spLocks noEditPoints="1"/>
                </p:cNvSpPr>
                <p:nvPr/>
              </p:nvSpPr>
              <p:spPr bwMode="auto">
                <a:xfrm>
                  <a:off x="42684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1" name="Freeform 5"/>
                <p:cNvSpPr>
                  <a:spLocks noEditPoints="1"/>
                </p:cNvSpPr>
                <p:nvPr/>
              </p:nvSpPr>
              <p:spPr bwMode="auto">
                <a:xfrm>
                  <a:off x="31806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2" name="Freeform 11"/>
                <p:cNvSpPr>
                  <a:spLocks noEditPoints="1"/>
                </p:cNvSpPr>
                <p:nvPr/>
              </p:nvSpPr>
              <p:spPr bwMode="auto">
                <a:xfrm>
                  <a:off x="42684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grpSp>
      <p:grpSp>
        <p:nvGrpSpPr>
          <p:cNvPr id="57" name="Group 56"/>
          <p:cNvGrpSpPr/>
          <p:nvPr/>
        </p:nvGrpSpPr>
        <p:grpSpPr>
          <a:xfrm>
            <a:off x="3195456" y="1300834"/>
            <a:ext cx="2245779" cy="2245779"/>
            <a:chOff x="3379883" y="1211263"/>
            <a:chExt cx="2246098" cy="2246098"/>
          </a:xfrm>
        </p:grpSpPr>
        <p:sp>
          <p:nvSpPr>
            <p:cNvPr id="54" name="Oval 53"/>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solidFill>
                  <a:srgbClr val="FFFFFF"/>
                </a:solidFill>
              </a:endParaRPr>
            </a:p>
          </p:txBody>
        </p:sp>
        <p:grpSp>
          <p:nvGrpSpPr>
            <p:cNvPr id="34"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3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0"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1"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2"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3"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44"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grpSp>
      </p:grpSp>
      <p:sp>
        <p:nvSpPr>
          <p:cNvPr id="48" name="TextBox 47"/>
          <p:cNvSpPr txBox="1"/>
          <p:nvPr/>
        </p:nvSpPr>
        <p:spPr>
          <a:xfrm>
            <a:off x="843155" y="5428067"/>
            <a:ext cx="2016981" cy="860450"/>
          </a:xfrm>
          <a:prstGeom prst="rect">
            <a:avLst/>
          </a:prstGeom>
          <a:noFill/>
        </p:spPr>
        <p:txBody>
          <a:bodyPr wrap="square" lIns="0" tIns="146283" rIns="0" bIns="146283" rtlCol="0">
            <a:spAutoFit/>
          </a:bodyPr>
          <a:lstStyle>
            <a:defPPr>
              <a:defRPr lang="en-US"/>
            </a:defPPr>
            <a:lvl1pPr algn="ctr">
              <a:lnSpc>
                <a:spcPct val="90000"/>
              </a:lnSpc>
              <a:defRPr sz="2400" b="1" spc="-50">
                <a:gradFill>
                  <a:gsLst>
                    <a:gs pos="2917">
                      <a:schemeClr val="tx1"/>
                    </a:gs>
                    <a:gs pos="30000">
                      <a:schemeClr val="tx1"/>
                    </a:gs>
                  </a:gsLst>
                  <a:lin ang="5400000" scaled="0"/>
                </a:gradFill>
                <a:latin typeface="+mj-lt"/>
              </a:defRPr>
            </a:lvl1pPr>
          </a:lstStyle>
          <a:p>
            <a:pPr algn="l" defTabSz="932597"/>
            <a:r>
              <a:rPr lang="en-US" sz="2000" b="0" dirty="0">
                <a:solidFill>
                  <a:srgbClr val="FFFFFF"/>
                </a:solidFill>
                <a:latin typeface="Segoe UI"/>
              </a:rPr>
              <a:t>VMs in test/</a:t>
            </a:r>
            <a:r>
              <a:rPr lang="en-US" sz="2000" b="0" dirty="0" err="1">
                <a:solidFill>
                  <a:srgbClr val="FFFFFF"/>
                </a:solidFill>
                <a:latin typeface="Segoe UI"/>
              </a:rPr>
              <a:t>dev</a:t>
            </a:r>
            <a:r>
              <a:rPr lang="en-US" sz="2000" b="0" dirty="0">
                <a:solidFill>
                  <a:srgbClr val="FFFFFF"/>
                </a:solidFill>
                <a:latin typeface="Segoe UI"/>
              </a:rPr>
              <a:t> environment</a:t>
            </a:r>
          </a:p>
        </p:txBody>
      </p:sp>
      <p:sp>
        <p:nvSpPr>
          <p:cNvPr id="2" name="Title 1"/>
          <p:cNvSpPr>
            <a:spLocks noGrp="1"/>
          </p:cNvSpPr>
          <p:nvPr>
            <p:ph type="title"/>
          </p:nvPr>
        </p:nvSpPr>
        <p:spPr/>
        <p:txBody>
          <a:bodyPr/>
          <a:lstStyle/>
          <a:p>
            <a:r>
              <a:rPr lang="en-US" dirty="0" smtClean="0">
                <a:solidFill>
                  <a:schemeClr val="tx1"/>
                </a:solidFill>
              </a:rPr>
              <a:t>Develop, test, run your </a:t>
            </a:r>
            <a:r>
              <a:rPr lang="en-US" dirty="0">
                <a:solidFill>
                  <a:schemeClr val="tx1"/>
                </a:solidFill>
              </a:rPr>
              <a:t>a</a:t>
            </a:r>
            <a:r>
              <a:rPr lang="en-US" dirty="0" smtClean="0">
                <a:solidFill>
                  <a:schemeClr val="tx1"/>
                </a:solidFill>
              </a:rPr>
              <a:t>pps</a:t>
            </a:r>
            <a:endParaRPr lang="en-US" dirty="0">
              <a:solidFill>
                <a:schemeClr val="tx1"/>
              </a:solidFill>
            </a:endParaRPr>
          </a:p>
        </p:txBody>
      </p:sp>
      <p:sp>
        <p:nvSpPr>
          <p:cNvPr id="36" name="TextBox 35"/>
          <p:cNvSpPr txBox="1"/>
          <p:nvPr/>
        </p:nvSpPr>
        <p:spPr>
          <a:xfrm>
            <a:off x="6507143" y="5093139"/>
            <a:ext cx="1263579" cy="464800"/>
          </a:xfrm>
          <a:prstGeom prst="rect">
            <a:avLst/>
          </a:prstGeom>
          <a:noFill/>
        </p:spPr>
        <p:txBody>
          <a:bodyPr wrap="none" lIns="182854" tIns="146283" rIns="182854" bIns="146283" rtlCol="0">
            <a:spAutoFit/>
          </a:bodyPr>
          <a:lstStyle/>
          <a:p>
            <a:pPr defTabSz="932597">
              <a:lnSpc>
                <a:spcPct val="90000"/>
              </a:lnSpc>
            </a:pPr>
            <a:r>
              <a:rPr lang="en-US" sz="1199" spc="-50" dirty="0">
                <a:solidFill>
                  <a:srgbClr val="FFFFFF"/>
                </a:solidFill>
              </a:rPr>
              <a:t>Provision VMs</a:t>
            </a:r>
          </a:p>
        </p:txBody>
      </p:sp>
      <p:sp>
        <p:nvSpPr>
          <p:cNvPr id="39" name="TextBox 38"/>
          <p:cNvSpPr txBox="1"/>
          <p:nvPr/>
        </p:nvSpPr>
        <p:spPr>
          <a:xfrm>
            <a:off x="1942707" y="3052913"/>
            <a:ext cx="928421" cy="464800"/>
          </a:xfrm>
          <a:prstGeom prst="rect">
            <a:avLst/>
          </a:prstGeom>
          <a:noFill/>
        </p:spPr>
        <p:txBody>
          <a:bodyPr wrap="none" lIns="182854" tIns="146283" rIns="182854" bIns="146283" rtlCol="0">
            <a:spAutoFit/>
          </a:bodyPr>
          <a:lstStyle/>
          <a:p>
            <a:pPr defTabSz="932597">
              <a:lnSpc>
                <a:spcPct val="90000"/>
              </a:lnSpc>
            </a:pPr>
            <a:r>
              <a:rPr lang="en-US" sz="1199" spc="-50" dirty="0">
                <a:solidFill>
                  <a:srgbClr val="FFFFFF"/>
                </a:solidFill>
              </a:rPr>
              <a:t>Use VMs</a:t>
            </a:r>
          </a:p>
        </p:txBody>
      </p:sp>
      <p:cxnSp>
        <p:nvCxnSpPr>
          <p:cNvPr id="47" name="Straight Connector 46"/>
          <p:cNvCxnSpPr/>
          <p:nvPr/>
        </p:nvCxnSpPr>
        <p:spPr>
          <a:xfrm>
            <a:off x="843155" y="6224449"/>
            <a:ext cx="1693200" cy="0"/>
          </a:xfrm>
          <a:prstGeom prst="line">
            <a:avLst/>
          </a:prstGeom>
          <a:ln w="47625" cap="rnd">
            <a:solidFill>
              <a:schemeClr val="accent2"/>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9" name="Oval 48"/>
          <p:cNvSpPr/>
          <p:nvPr/>
        </p:nvSpPr>
        <p:spPr bwMode="auto">
          <a:xfrm>
            <a:off x="2562546" y="6062072"/>
            <a:ext cx="297590" cy="297590"/>
          </a:xfrm>
          <a:prstGeom prst="ellipse">
            <a:avLst/>
          </a:prstGeom>
          <a:solidFill>
            <a:srgbClr val="8CC6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7" tIns="62152" rIns="124307" bIns="62152" numCol="1" rtlCol="0" anchor="ctr" anchorCtr="0" compatLnSpc="1">
            <a:prstTxWarp prst="textNoShape">
              <a:avLst/>
            </a:prstTxWarp>
          </a:bodyPr>
          <a:lstStyle/>
          <a:p>
            <a:pPr algn="ctr" defTabSz="1242543" fontAlgn="base">
              <a:spcBef>
                <a:spcPct val="0"/>
              </a:spcBef>
              <a:spcAft>
                <a:spcPct val="0"/>
              </a:spcAft>
            </a:pPr>
            <a:endParaRPr lang="en-US" sz="2989" dirty="0">
              <a:solidFill>
                <a:srgbClr val="FFFFFF"/>
              </a:solidFill>
            </a:endParaRPr>
          </a:p>
        </p:txBody>
      </p:sp>
      <p:cxnSp>
        <p:nvCxnSpPr>
          <p:cNvPr id="50" name="Straight Arrow Connector 49"/>
          <p:cNvCxnSpPr/>
          <p:nvPr/>
        </p:nvCxnSpPr>
        <p:spPr>
          <a:xfrm flipV="1">
            <a:off x="2794570" y="3083084"/>
            <a:ext cx="0" cy="1052528"/>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332493" y="5494596"/>
            <a:ext cx="1371405"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66" name="Group 65"/>
          <p:cNvGrpSpPr/>
          <p:nvPr/>
        </p:nvGrpSpPr>
        <p:grpSpPr>
          <a:xfrm>
            <a:off x="7833585" y="4291771"/>
            <a:ext cx="2245779" cy="2245779"/>
            <a:chOff x="7833814" y="4291883"/>
            <a:chExt cx="2246098" cy="2246098"/>
          </a:xfrm>
        </p:grpSpPr>
        <p:sp>
          <p:nvSpPr>
            <p:cNvPr id="55" name="Oval 54"/>
            <p:cNvSpPr/>
            <p:nvPr/>
          </p:nvSpPr>
          <p:spPr bwMode="auto">
            <a:xfrm>
              <a:off x="7833814" y="429188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solidFill>
                  <a:srgbClr val="FFFFFF"/>
                </a:solidFill>
              </a:endParaRPr>
            </a:p>
          </p:txBody>
        </p:sp>
        <p:grpSp>
          <p:nvGrpSpPr>
            <p:cNvPr id="3" name="Group 2"/>
            <p:cNvGrpSpPr/>
            <p:nvPr/>
          </p:nvGrpSpPr>
          <p:grpSpPr>
            <a:xfrm>
              <a:off x="8658828" y="4582427"/>
              <a:ext cx="596070" cy="1665010"/>
              <a:chOff x="8164721" y="700282"/>
              <a:chExt cx="151053" cy="421938"/>
            </a:xfrm>
          </p:grpSpPr>
          <p:sp>
            <p:nvSpPr>
              <p:cNvPr id="45"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46"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sp>
        <p:nvSpPr>
          <p:cNvPr id="53" name="TextBox 52"/>
          <p:cNvSpPr txBox="1"/>
          <p:nvPr/>
        </p:nvSpPr>
        <p:spPr>
          <a:xfrm>
            <a:off x="6730132" y="1981893"/>
            <a:ext cx="5584078" cy="2246283"/>
          </a:xfrm>
          <a:prstGeom prst="rect">
            <a:avLst/>
          </a:prstGeom>
          <a:noFill/>
        </p:spPr>
        <p:txBody>
          <a:bodyPr wrap="square" lIns="179260" tIns="143408" rIns="179260" bIns="143408"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90000"/>
              </a:lnSpc>
              <a:spcAft>
                <a:spcPts val="400"/>
              </a:spcAft>
            </a:pPr>
            <a:r>
              <a:rPr lang="en-US" sz="2000" spc="-49" dirty="0">
                <a:solidFill>
                  <a:srgbClr val="FFFFFF"/>
                </a:solidFill>
              </a:rPr>
              <a:t>Limited hardware budget</a:t>
            </a:r>
          </a:p>
          <a:p>
            <a:pPr>
              <a:lnSpc>
                <a:spcPct val="90000"/>
              </a:lnSpc>
              <a:spcAft>
                <a:spcPts val="400"/>
              </a:spcAft>
            </a:pPr>
            <a:r>
              <a:rPr lang="en-US" sz="2000" spc="-49" dirty="0">
                <a:solidFill>
                  <a:srgbClr val="FFFFFF"/>
                </a:solidFill>
              </a:rPr>
              <a:t>Limited software licensing</a:t>
            </a:r>
          </a:p>
          <a:p>
            <a:pPr>
              <a:lnSpc>
                <a:spcPct val="90000"/>
              </a:lnSpc>
              <a:spcAft>
                <a:spcPts val="400"/>
              </a:spcAft>
            </a:pPr>
            <a:r>
              <a:rPr lang="en-US" sz="2000" spc="-49" dirty="0">
                <a:solidFill>
                  <a:srgbClr val="FFFFFF"/>
                </a:solidFill>
              </a:rPr>
              <a:t>Resource contention with VMs</a:t>
            </a:r>
          </a:p>
          <a:p>
            <a:pPr>
              <a:lnSpc>
                <a:spcPct val="90000"/>
              </a:lnSpc>
              <a:spcAft>
                <a:spcPts val="400"/>
              </a:spcAft>
            </a:pPr>
            <a:r>
              <a:rPr lang="en-US" sz="2000" spc="-49" dirty="0">
                <a:solidFill>
                  <a:srgbClr val="FFFFFF"/>
                </a:solidFill>
              </a:rPr>
              <a:t>Compromised developer agility</a:t>
            </a:r>
          </a:p>
          <a:p>
            <a:pPr>
              <a:lnSpc>
                <a:spcPct val="90000"/>
              </a:lnSpc>
              <a:spcAft>
                <a:spcPts val="400"/>
              </a:spcAft>
            </a:pPr>
            <a:r>
              <a:rPr lang="en-US" sz="2000" spc="-49" dirty="0">
                <a:solidFill>
                  <a:srgbClr val="FFFFFF"/>
                </a:solidFill>
              </a:rPr>
              <a:t>Realistic scale tests often challenging</a:t>
            </a:r>
          </a:p>
          <a:p>
            <a:pPr>
              <a:lnSpc>
                <a:spcPct val="90000"/>
              </a:lnSpc>
              <a:spcAft>
                <a:spcPts val="400"/>
              </a:spcAft>
            </a:pPr>
            <a:endParaRPr lang="en-US" sz="2000" spc="-49" dirty="0">
              <a:solidFill>
                <a:srgbClr val="FFFFFF"/>
              </a:solidFill>
            </a:endParaRPr>
          </a:p>
        </p:txBody>
      </p:sp>
      <p:sp>
        <p:nvSpPr>
          <p:cNvPr id="56" name="TextBox 55"/>
          <p:cNvSpPr txBox="1"/>
          <p:nvPr/>
        </p:nvSpPr>
        <p:spPr>
          <a:xfrm>
            <a:off x="6686416" y="1579374"/>
            <a:ext cx="6216754" cy="533712"/>
          </a:xfrm>
          <a:prstGeom prst="rect">
            <a:avLst/>
          </a:prstGeom>
          <a:noFill/>
        </p:spPr>
        <p:txBody>
          <a:bodyPr wrap="square" lIns="182854" tIns="146283" rIns="182854" bIns="146283" rtlCol="0">
            <a:noAutofit/>
          </a:bodyPr>
          <a:lstStyle/>
          <a:p>
            <a:pPr defTabSz="932597">
              <a:lnSpc>
                <a:spcPct val="90000"/>
              </a:lnSpc>
              <a:spcBef>
                <a:spcPct val="20000"/>
              </a:spcBef>
              <a:buSzPct val="80000"/>
            </a:pPr>
            <a:r>
              <a:rPr lang="en-US" sz="2400" b="1" spc="-50" dirty="0">
                <a:solidFill>
                  <a:srgbClr val="FFFFFF"/>
                </a:solidFill>
                <a:latin typeface="Segoe UI Light"/>
              </a:rPr>
              <a:t>Test and development on-premises</a:t>
            </a:r>
          </a:p>
        </p:txBody>
      </p:sp>
    </p:spTree>
    <p:extLst>
      <p:ext uri="{BB962C8B-B14F-4D97-AF65-F5344CB8AC3E}">
        <p14:creationId xmlns:p14="http://schemas.microsoft.com/office/powerpoint/2010/main" val="33403678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250" fill="hold"/>
                                        <p:tgtEl>
                                          <p:spTgt spid="57"/>
                                        </p:tgtEl>
                                        <p:attrNameLst>
                                          <p:attrName>ppt_w</p:attrName>
                                        </p:attrNameLst>
                                      </p:cBhvr>
                                      <p:tavLst>
                                        <p:tav tm="0">
                                          <p:val>
                                            <p:fltVal val="0"/>
                                          </p:val>
                                        </p:tav>
                                        <p:tav tm="100000">
                                          <p:val>
                                            <p:strVal val="#ppt_w"/>
                                          </p:val>
                                        </p:tav>
                                      </p:tavLst>
                                    </p:anim>
                                    <p:anim calcmode="lin" valueType="num">
                                      <p:cBhvr>
                                        <p:cTn id="8" dur="250" fill="hold"/>
                                        <p:tgtEl>
                                          <p:spTgt spid="57"/>
                                        </p:tgtEl>
                                        <p:attrNameLst>
                                          <p:attrName>ppt_h</p:attrName>
                                        </p:attrNameLst>
                                      </p:cBhvr>
                                      <p:tavLst>
                                        <p:tav tm="0">
                                          <p:val>
                                            <p:fltVal val="0"/>
                                          </p:val>
                                        </p:tav>
                                        <p:tav tm="100000">
                                          <p:val>
                                            <p:strVal val="#ppt_h"/>
                                          </p:val>
                                        </p:tav>
                                      </p:tavLst>
                                    </p:anim>
                                    <p:animEffect transition="in" filter="fade">
                                      <p:cBhvr>
                                        <p:cTn id="9" dur="250"/>
                                        <p:tgtEl>
                                          <p:spTgt spid="57"/>
                                        </p:tgtEl>
                                      </p:cBhvr>
                                    </p:animEffect>
                                  </p:childTnLst>
                                </p:cTn>
                              </p:par>
                              <p:par>
                                <p:cTn id="10" presetID="6" presetClass="emph" presetSubtype="0" decel="100000" fill="hold" nodeType="withEffect">
                                  <p:stCondLst>
                                    <p:cond delay="200"/>
                                  </p:stCondLst>
                                  <p:childTnLst>
                                    <p:animScale>
                                      <p:cBhvr>
                                        <p:cTn id="11" dur="250" fill="hold"/>
                                        <p:tgtEl>
                                          <p:spTgt spid="57"/>
                                        </p:tgtEl>
                                      </p:cBhvr>
                                      <p:by x="110000" y="110000"/>
                                    </p:animScale>
                                  </p:childTnLst>
                                </p:cTn>
                              </p:par>
                              <p:par>
                                <p:cTn id="12" presetID="6" presetClass="emph" presetSubtype="0" decel="100000" fill="hold" nodeType="withEffect">
                                  <p:stCondLst>
                                    <p:cond delay="300"/>
                                  </p:stCondLst>
                                  <p:childTnLst>
                                    <p:animScale>
                                      <p:cBhvr>
                                        <p:cTn id="13" dur="250" fill="hold"/>
                                        <p:tgtEl>
                                          <p:spTgt spid="57"/>
                                        </p:tgtEl>
                                      </p:cBhvr>
                                      <p:by x="91000" y="91000"/>
                                    </p:animScale>
                                  </p:childTnLst>
                                </p:cTn>
                              </p:par>
                              <p:par>
                                <p:cTn id="14" presetID="10" presetClass="entr" presetSubtype="0" fill="hold" nodeType="withEffect">
                                  <p:stCondLst>
                                    <p:cond delay="300"/>
                                  </p:stCondLst>
                                  <p:childTnLst>
                                    <p:set>
                                      <p:cBhvr>
                                        <p:cTn id="15" dur="1" fill="hold">
                                          <p:stCondLst>
                                            <p:cond delay="0"/>
                                          </p:stCondLst>
                                        </p:cTn>
                                        <p:tgtEl>
                                          <p:spTgt spid="60"/>
                                        </p:tgtEl>
                                        <p:attrNameLst>
                                          <p:attrName>style.visibility</p:attrName>
                                        </p:attrNameLst>
                                      </p:cBhvr>
                                      <p:to>
                                        <p:strVal val="visible"/>
                                      </p:to>
                                    </p:set>
                                    <p:animEffect transition="in" filter="fade">
                                      <p:cBhvr>
                                        <p:cTn id="16" dur="600"/>
                                        <p:tgtEl>
                                          <p:spTgt spid="60"/>
                                        </p:tgtEl>
                                      </p:cBhvr>
                                    </p:animEffect>
                                  </p:childTnLst>
                                </p:cTn>
                              </p:par>
                              <p:par>
                                <p:cTn id="17" presetID="35" presetClass="path" presetSubtype="0" decel="100000" fill="hold" nodeType="withEffect">
                                  <p:stCondLst>
                                    <p:cond delay="100"/>
                                  </p:stCondLst>
                                  <p:childTnLst>
                                    <p:animMotion origin="layout" path="M 0.08769 -0.0009 L 3.28057E-6 0.00023 " pathEditMode="relative" rAng="0" ptsTypes="AA">
                                      <p:cBhvr>
                                        <p:cTn id="18" dur="800" fill="hold"/>
                                        <p:tgtEl>
                                          <p:spTgt spid="60"/>
                                        </p:tgtEl>
                                        <p:attrNameLst>
                                          <p:attrName>ppt_x</p:attrName>
                                          <p:attrName>ppt_y</p:attrName>
                                        </p:attrNameLst>
                                      </p:cBhvr>
                                      <p:rCtr x="-4391" y="45"/>
                                    </p:animMotion>
                                  </p:childTnLst>
                                </p:cTn>
                              </p:par>
                            </p:childTnLst>
                          </p:cTn>
                        </p:par>
                        <p:par>
                          <p:cTn id="19" fill="hold">
                            <p:stCondLst>
                              <p:cond delay="900"/>
                            </p:stCondLst>
                            <p:childTnLst>
                              <p:par>
                                <p:cTn id="20" presetID="53" presetClass="entr" presetSubtype="16"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250" fill="hold"/>
                                        <p:tgtEl>
                                          <p:spTgt spid="66"/>
                                        </p:tgtEl>
                                        <p:attrNameLst>
                                          <p:attrName>ppt_w</p:attrName>
                                        </p:attrNameLst>
                                      </p:cBhvr>
                                      <p:tavLst>
                                        <p:tav tm="0">
                                          <p:val>
                                            <p:fltVal val="0"/>
                                          </p:val>
                                        </p:tav>
                                        <p:tav tm="100000">
                                          <p:val>
                                            <p:strVal val="#ppt_w"/>
                                          </p:val>
                                        </p:tav>
                                      </p:tavLst>
                                    </p:anim>
                                    <p:anim calcmode="lin" valueType="num">
                                      <p:cBhvr>
                                        <p:cTn id="23" dur="250" fill="hold"/>
                                        <p:tgtEl>
                                          <p:spTgt spid="66"/>
                                        </p:tgtEl>
                                        <p:attrNameLst>
                                          <p:attrName>ppt_h</p:attrName>
                                        </p:attrNameLst>
                                      </p:cBhvr>
                                      <p:tavLst>
                                        <p:tav tm="0">
                                          <p:val>
                                            <p:fltVal val="0"/>
                                          </p:val>
                                        </p:tav>
                                        <p:tav tm="100000">
                                          <p:val>
                                            <p:strVal val="#ppt_h"/>
                                          </p:val>
                                        </p:tav>
                                      </p:tavLst>
                                    </p:anim>
                                    <p:animEffect transition="in" filter="fade">
                                      <p:cBhvr>
                                        <p:cTn id="24" dur="250"/>
                                        <p:tgtEl>
                                          <p:spTgt spid="66"/>
                                        </p:tgtEl>
                                      </p:cBhvr>
                                    </p:animEffect>
                                  </p:childTnLst>
                                </p:cTn>
                              </p:par>
                              <p:par>
                                <p:cTn id="25" presetID="6" presetClass="emph" presetSubtype="0" decel="100000" fill="hold" nodeType="withEffect">
                                  <p:stCondLst>
                                    <p:cond delay="200"/>
                                  </p:stCondLst>
                                  <p:childTnLst>
                                    <p:animScale>
                                      <p:cBhvr>
                                        <p:cTn id="26" dur="250" fill="hold"/>
                                        <p:tgtEl>
                                          <p:spTgt spid="66"/>
                                        </p:tgtEl>
                                      </p:cBhvr>
                                      <p:by x="110000" y="110000"/>
                                    </p:animScale>
                                  </p:childTnLst>
                                </p:cTn>
                              </p:par>
                              <p:par>
                                <p:cTn id="27" presetID="6" presetClass="emph" presetSubtype="0" decel="100000" fill="hold" nodeType="withEffect">
                                  <p:stCondLst>
                                    <p:cond delay="300"/>
                                  </p:stCondLst>
                                  <p:childTnLst>
                                    <p:animScale>
                                      <p:cBhvr>
                                        <p:cTn id="28" dur="250" fill="hold"/>
                                        <p:tgtEl>
                                          <p:spTgt spid="66"/>
                                        </p:tgtEl>
                                      </p:cBhvr>
                                      <p:by x="91000" y="91000"/>
                                    </p:animScale>
                                  </p:childTnLst>
                                </p:cTn>
                              </p:par>
                              <p:par>
                                <p:cTn id="29" presetID="10" presetClass="entr" presetSubtype="0" fill="hold" nodeType="withEffect">
                                  <p:stCondLst>
                                    <p:cond delay="300"/>
                                  </p:stCondLst>
                                  <p:childTnLst>
                                    <p:set>
                                      <p:cBhvr>
                                        <p:cTn id="30" dur="1" fill="hold">
                                          <p:stCondLst>
                                            <p:cond delay="0"/>
                                          </p:stCondLst>
                                        </p:cTn>
                                        <p:tgtEl>
                                          <p:spTgt spid="61"/>
                                        </p:tgtEl>
                                        <p:attrNameLst>
                                          <p:attrName>style.visibility</p:attrName>
                                        </p:attrNameLst>
                                      </p:cBhvr>
                                      <p:to>
                                        <p:strVal val="visible"/>
                                      </p:to>
                                    </p:set>
                                    <p:animEffect transition="in" filter="fade">
                                      <p:cBhvr>
                                        <p:cTn id="31" dur="600"/>
                                        <p:tgtEl>
                                          <p:spTgt spid="61"/>
                                        </p:tgtEl>
                                      </p:cBhvr>
                                    </p:animEffect>
                                  </p:childTnLst>
                                </p:cTn>
                              </p:par>
                              <p:par>
                                <p:cTn id="32" presetID="35" presetClass="path" presetSubtype="0" decel="100000" fill="hold" nodeType="withEffect">
                                  <p:stCondLst>
                                    <p:cond delay="100"/>
                                  </p:stCondLst>
                                  <p:childTnLst>
                                    <p:animMotion origin="layout" path="M 0.08769 -0.0009 L 3.28057E-6 0.00023 " pathEditMode="relative" rAng="0" ptsTypes="AA">
                                      <p:cBhvr>
                                        <p:cTn id="33" dur="800" fill="hold"/>
                                        <p:tgtEl>
                                          <p:spTgt spid="61"/>
                                        </p:tgtEl>
                                        <p:attrNameLst>
                                          <p:attrName>ppt_x</p:attrName>
                                          <p:attrName>ppt_y</p:attrName>
                                        </p:attrNameLst>
                                      </p:cBhvr>
                                      <p:rCtr x="-4391" y="45"/>
                                    </p:animMotion>
                                  </p:childTnLst>
                                </p:cTn>
                              </p:par>
                            </p:childTnLst>
                          </p:cTn>
                        </p:par>
                        <p:par>
                          <p:cTn id="34" fill="hold">
                            <p:stCondLst>
                              <p:cond delay="1800"/>
                            </p:stCondLst>
                            <p:childTnLst>
                              <p:par>
                                <p:cTn id="35" presetID="53" presetClass="entr" presetSubtype="16"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250" fill="hold"/>
                                        <p:tgtEl>
                                          <p:spTgt spid="67"/>
                                        </p:tgtEl>
                                        <p:attrNameLst>
                                          <p:attrName>ppt_w</p:attrName>
                                        </p:attrNameLst>
                                      </p:cBhvr>
                                      <p:tavLst>
                                        <p:tav tm="0">
                                          <p:val>
                                            <p:fltVal val="0"/>
                                          </p:val>
                                        </p:tav>
                                        <p:tav tm="100000">
                                          <p:val>
                                            <p:strVal val="#ppt_w"/>
                                          </p:val>
                                        </p:tav>
                                      </p:tavLst>
                                    </p:anim>
                                    <p:anim calcmode="lin" valueType="num">
                                      <p:cBhvr>
                                        <p:cTn id="38" dur="250" fill="hold"/>
                                        <p:tgtEl>
                                          <p:spTgt spid="67"/>
                                        </p:tgtEl>
                                        <p:attrNameLst>
                                          <p:attrName>ppt_h</p:attrName>
                                        </p:attrNameLst>
                                      </p:cBhvr>
                                      <p:tavLst>
                                        <p:tav tm="0">
                                          <p:val>
                                            <p:fltVal val="0"/>
                                          </p:val>
                                        </p:tav>
                                        <p:tav tm="100000">
                                          <p:val>
                                            <p:strVal val="#ppt_h"/>
                                          </p:val>
                                        </p:tav>
                                      </p:tavLst>
                                    </p:anim>
                                    <p:animEffect transition="in" filter="fade">
                                      <p:cBhvr>
                                        <p:cTn id="39" dur="250"/>
                                        <p:tgtEl>
                                          <p:spTgt spid="67"/>
                                        </p:tgtEl>
                                      </p:cBhvr>
                                    </p:animEffect>
                                  </p:childTnLst>
                                </p:cTn>
                              </p:par>
                              <p:par>
                                <p:cTn id="40" presetID="6" presetClass="emph" presetSubtype="0" decel="100000" fill="hold" nodeType="withEffect">
                                  <p:stCondLst>
                                    <p:cond delay="200"/>
                                  </p:stCondLst>
                                  <p:childTnLst>
                                    <p:animScale>
                                      <p:cBhvr>
                                        <p:cTn id="41" dur="250" fill="hold"/>
                                        <p:tgtEl>
                                          <p:spTgt spid="67"/>
                                        </p:tgtEl>
                                      </p:cBhvr>
                                      <p:by x="110000" y="110000"/>
                                    </p:animScale>
                                  </p:childTnLst>
                                </p:cTn>
                              </p:par>
                              <p:par>
                                <p:cTn id="42" presetID="6" presetClass="emph" presetSubtype="0" decel="100000" fill="hold" nodeType="withEffect">
                                  <p:stCondLst>
                                    <p:cond delay="300"/>
                                  </p:stCondLst>
                                  <p:childTnLst>
                                    <p:animScale>
                                      <p:cBhvr>
                                        <p:cTn id="43" dur="250" fill="hold"/>
                                        <p:tgtEl>
                                          <p:spTgt spid="67"/>
                                        </p:tgtEl>
                                      </p:cBhvr>
                                      <p:by x="91000" y="91000"/>
                                    </p:animScale>
                                  </p:childTnLst>
                                </p:cTn>
                              </p:par>
                              <p:par>
                                <p:cTn id="44" presetID="22" presetClass="entr" presetSubtype="2" fill="hold" nodeType="withEffect">
                                  <p:stCondLst>
                                    <p:cond delay="300"/>
                                  </p:stCondLst>
                                  <p:childTnLst>
                                    <p:set>
                                      <p:cBhvr>
                                        <p:cTn id="45" dur="1" fill="hold">
                                          <p:stCondLst>
                                            <p:cond delay="0"/>
                                          </p:stCondLst>
                                        </p:cTn>
                                        <p:tgtEl>
                                          <p:spTgt spid="47"/>
                                        </p:tgtEl>
                                        <p:attrNameLst>
                                          <p:attrName>style.visibility</p:attrName>
                                        </p:attrNameLst>
                                      </p:cBhvr>
                                      <p:to>
                                        <p:strVal val="visible"/>
                                      </p:to>
                                    </p:set>
                                    <p:animEffect transition="in" filter="wipe(right)">
                                      <p:cBhvr>
                                        <p:cTn id="46" dur="750"/>
                                        <p:tgtEl>
                                          <p:spTgt spid="47"/>
                                        </p:tgtEl>
                                      </p:cBhvr>
                                    </p:animEffect>
                                  </p:childTnLst>
                                </p:cTn>
                              </p:par>
                              <p:par>
                                <p:cTn id="47" presetID="10" presetClass="entr" presetSubtype="0" fill="hold" grpId="0" nodeType="withEffect">
                                  <p:stCondLst>
                                    <p:cond delay="300"/>
                                  </p:stCondLst>
                                  <p:childTnLst>
                                    <p:set>
                                      <p:cBhvr>
                                        <p:cTn id="48" dur="1" fill="hold">
                                          <p:stCondLst>
                                            <p:cond delay="0"/>
                                          </p:stCondLst>
                                        </p:cTn>
                                        <p:tgtEl>
                                          <p:spTgt spid="48"/>
                                        </p:tgtEl>
                                        <p:attrNameLst>
                                          <p:attrName>style.visibility</p:attrName>
                                        </p:attrNameLst>
                                      </p:cBhvr>
                                      <p:to>
                                        <p:strVal val="visible"/>
                                      </p:to>
                                    </p:set>
                                    <p:animEffect transition="in" filter="fade">
                                      <p:cBhvr>
                                        <p:cTn id="49" dur="600"/>
                                        <p:tgtEl>
                                          <p:spTgt spid="48"/>
                                        </p:tgtEl>
                                      </p:cBhvr>
                                    </p:animEffect>
                                  </p:childTnLst>
                                </p:cTn>
                              </p:par>
                              <p:par>
                                <p:cTn id="50" presetID="35" presetClass="path" presetSubtype="0" decel="100000" fill="hold" grpId="1" nodeType="withEffect">
                                  <p:stCondLst>
                                    <p:cond delay="100"/>
                                  </p:stCondLst>
                                  <p:childTnLst>
                                    <p:animMotion origin="layout" path="M -0.05552 0.00023 L -2.67807E-6 0.00023 " pathEditMode="relative" rAng="0" ptsTypes="AA">
                                      <p:cBhvr>
                                        <p:cTn id="51" dur="800" fill="hold"/>
                                        <p:tgtEl>
                                          <p:spTgt spid="48"/>
                                        </p:tgtEl>
                                        <p:attrNameLst>
                                          <p:attrName>ppt_x</p:attrName>
                                          <p:attrName>ppt_y</p:attrName>
                                        </p:attrNameLst>
                                      </p:cBhvr>
                                      <p:rCtr x="2770" y="0"/>
                                    </p:animMotion>
                                  </p:childTnLst>
                                </p:cTn>
                              </p:par>
                              <p:par>
                                <p:cTn id="52" presetID="10" presetClass="entr" presetSubtype="0" fill="hold" grpId="0" nodeType="withEffect">
                                  <p:stCondLst>
                                    <p:cond delay="250"/>
                                  </p:stCondLst>
                                  <p:childTnLst>
                                    <p:set>
                                      <p:cBhvr>
                                        <p:cTn id="53" dur="1" fill="hold">
                                          <p:stCondLst>
                                            <p:cond delay="0"/>
                                          </p:stCondLst>
                                        </p:cTn>
                                        <p:tgtEl>
                                          <p:spTgt spid="49"/>
                                        </p:tgtEl>
                                        <p:attrNameLst>
                                          <p:attrName>style.visibility</p:attrName>
                                        </p:attrNameLst>
                                      </p:cBhvr>
                                      <p:to>
                                        <p:strVal val="visible"/>
                                      </p:to>
                                    </p:set>
                                    <p:animEffect transition="in" filter="fade">
                                      <p:cBhvr>
                                        <p:cTn id="54" dur="500"/>
                                        <p:tgtEl>
                                          <p:spTgt spid="49"/>
                                        </p:tgtEl>
                                      </p:cBhvr>
                                    </p:animEffect>
                                  </p:childTnLst>
                                </p:cTn>
                              </p:par>
                            </p:childTnLst>
                          </p:cTn>
                        </p:par>
                        <p:par>
                          <p:cTn id="55" fill="hold">
                            <p:stCondLst>
                              <p:cond delay="2850"/>
                            </p:stCondLst>
                            <p:childTnLst>
                              <p:par>
                                <p:cTn id="56" presetID="22" presetClass="entr" presetSubtype="1" fill="hold" nodeType="afterEffect">
                                  <p:stCondLst>
                                    <p:cond delay="0"/>
                                  </p:stCondLst>
                                  <p:childTnLst>
                                    <p:set>
                                      <p:cBhvr>
                                        <p:cTn id="57" dur="1" fill="hold">
                                          <p:stCondLst>
                                            <p:cond delay="0"/>
                                          </p:stCondLst>
                                        </p:cTn>
                                        <p:tgtEl>
                                          <p:spTgt spid="50"/>
                                        </p:tgtEl>
                                        <p:attrNameLst>
                                          <p:attrName>style.visibility</p:attrName>
                                        </p:attrNameLst>
                                      </p:cBhvr>
                                      <p:to>
                                        <p:strVal val="visible"/>
                                      </p:to>
                                    </p:set>
                                    <p:animEffect transition="in" filter="wipe(up)">
                                      <p:cBhvr>
                                        <p:cTn id="58" dur="500"/>
                                        <p:tgtEl>
                                          <p:spTgt spid="5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500"/>
                                        <p:tgtEl>
                                          <p:spTgt spid="39"/>
                                        </p:tgtEl>
                                      </p:cBhvr>
                                    </p:animEffect>
                                  </p:childTnLst>
                                </p:cTn>
                              </p:par>
                              <p:par>
                                <p:cTn id="62" presetID="22" presetClass="entr" presetSubtype="2" fill="hold"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wipe(right)">
                                      <p:cBhvr>
                                        <p:cTn id="64" dur="500"/>
                                        <p:tgtEl>
                                          <p:spTgt spid="5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fade">
                                      <p:cBhvr>
                                        <p:cTn id="67" dur="500"/>
                                        <p:tgtEl>
                                          <p:spTgt spid="36"/>
                                        </p:tgtEl>
                                      </p:cBhvr>
                                    </p:animEffect>
                                  </p:childTnLst>
                                </p:cTn>
                              </p:par>
                              <p:par>
                                <p:cTn id="68" presetID="10" presetClass="entr" presetSubtype="0" fill="hold" grpId="0" nodeType="withEffect">
                                  <p:stCondLst>
                                    <p:cond delay="30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600"/>
                                        <p:tgtEl>
                                          <p:spTgt spid="56"/>
                                        </p:tgtEl>
                                      </p:cBhvr>
                                    </p:animEffect>
                                  </p:childTnLst>
                                </p:cTn>
                              </p:par>
                              <p:par>
                                <p:cTn id="71" presetID="35" presetClass="path" presetSubtype="0" decel="100000" fill="hold" grpId="1" nodeType="withEffect">
                                  <p:stCondLst>
                                    <p:cond delay="100"/>
                                  </p:stCondLst>
                                  <p:childTnLst>
                                    <p:animMotion origin="layout" path="M -0.05552 0.00022 L -3.65586E-6 0.00022 " pathEditMode="relative" rAng="0" ptsTypes="AA">
                                      <p:cBhvr>
                                        <p:cTn id="72" dur="800" fill="hold"/>
                                        <p:tgtEl>
                                          <p:spTgt spid="56"/>
                                        </p:tgtEl>
                                        <p:attrNameLst>
                                          <p:attrName>ppt_x</p:attrName>
                                          <p:attrName>ppt_y</p:attrName>
                                        </p:attrNameLst>
                                      </p:cBhvr>
                                      <p:rCtr x="2770" y="0"/>
                                    </p:animMotion>
                                  </p:childTnLst>
                                </p:cTn>
                              </p:par>
                            </p:childTnLst>
                          </p:cTn>
                        </p:par>
                        <p:par>
                          <p:cTn id="73" fill="hold">
                            <p:stCondLst>
                              <p:cond delay="3750"/>
                            </p:stCondLst>
                            <p:childTnLst>
                              <p:par>
                                <p:cTn id="74" presetID="10" presetClass="entr" presetSubtype="0"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fade">
                                      <p:cBhvr>
                                        <p:cTn id="76"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8" grpId="1"/>
      <p:bldP spid="36" grpId="0"/>
      <p:bldP spid="39" grpId="0"/>
      <p:bldP spid="49" grpId="0" animBg="1"/>
      <p:bldP spid="53" grpId="0"/>
      <p:bldP spid="56" grpId="0"/>
      <p:bldP spid="5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Group 62"/>
          <p:cNvGrpSpPr/>
          <p:nvPr/>
        </p:nvGrpSpPr>
        <p:grpSpPr>
          <a:xfrm>
            <a:off x="1581990" y="2629641"/>
            <a:ext cx="1839753" cy="448583"/>
            <a:chOff x="1606732" y="2629518"/>
            <a:chExt cx="1840014" cy="448646"/>
          </a:xfrm>
        </p:grpSpPr>
        <p:sp>
          <p:nvSpPr>
            <p:cNvPr id="64" name="Rectangle 63"/>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solidFill>
                  <a:srgbClr val="FFFFFF"/>
                </a:solidFill>
              </a:endParaRPr>
            </a:p>
          </p:txBody>
        </p:sp>
        <p:sp>
          <p:nvSpPr>
            <p:cNvPr id="65" name="Rectangle 64"/>
            <p:cNvSpPr/>
            <p:nvPr/>
          </p:nvSpPr>
          <p:spPr>
            <a:xfrm>
              <a:off x="1606732" y="2719988"/>
              <a:ext cx="1786451" cy="345342"/>
            </a:xfrm>
            <a:prstGeom prst="rect">
              <a:avLst/>
            </a:prstGeom>
          </p:spPr>
          <p:txBody>
            <a:bodyPr wrap="square">
              <a:spAutoFit/>
            </a:bodyPr>
            <a:lstStyle/>
            <a:p>
              <a:pPr defTabSz="672162">
                <a:lnSpc>
                  <a:spcPct val="80000"/>
                </a:lnSpc>
                <a:defRPr/>
              </a:pPr>
              <a:r>
                <a:rPr lang="en-US" sz="2000" kern="0" dirty="0">
                  <a:solidFill>
                    <a:srgbClr val="FFFFFF"/>
                  </a:solidFill>
                </a:rPr>
                <a:t>Developers</a:t>
              </a:r>
            </a:p>
          </p:txBody>
        </p:sp>
      </p:grpSp>
      <p:grpSp>
        <p:nvGrpSpPr>
          <p:cNvPr id="70" name="Group 69"/>
          <p:cNvGrpSpPr/>
          <p:nvPr/>
        </p:nvGrpSpPr>
        <p:grpSpPr>
          <a:xfrm>
            <a:off x="6330208" y="5762285"/>
            <a:ext cx="1839753" cy="448583"/>
            <a:chOff x="1606732" y="2629518"/>
            <a:chExt cx="1840014" cy="448646"/>
          </a:xfrm>
        </p:grpSpPr>
        <p:sp>
          <p:nvSpPr>
            <p:cNvPr id="71" name="Rectangle 70"/>
            <p:cNvSpPr/>
            <p:nvPr/>
          </p:nvSpPr>
          <p:spPr bwMode="auto">
            <a:xfrm>
              <a:off x="1606732" y="2629518"/>
              <a:ext cx="1840014" cy="448646"/>
            </a:xfrm>
            <a:prstGeom prst="rect">
              <a:avLst/>
            </a:prstGeom>
            <a:solidFill>
              <a:schemeClr val="tx2"/>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pPr>
              <a:endParaRPr lang="en-US" sz="2000" spc="-50" dirty="0">
                <a:solidFill>
                  <a:srgbClr val="FFFFFF"/>
                </a:solidFill>
              </a:endParaRPr>
            </a:p>
          </p:txBody>
        </p:sp>
        <p:sp>
          <p:nvSpPr>
            <p:cNvPr id="72" name="Rectangle 71"/>
            <p:cNvSpPr/>
            <p:nvPr/>
          </p:nvSpPr>
          <p:spPr>
            <a:xfrm>
              <a:off x="1606732" y="2719988"/>
              <a:ext cx="1786451" cy="345342"/>
            </a:xfrm>
            <a:prstGeom prst="rect">
              <a:avLst/>
            </a:prstGeom>
          </p:spPr>
          <p:txBody>
            <a:bodyPr wrap="square">
              <a:spAutoFit/>
            </a:bodyPr>
            <a:lstStyle/>
            <a:p>
              <a:pPr defTabSz="672162">
                <a:lnSpc>
                  <a:spcPct val="80000"/>
                </a:lnSpc>
                <a:defRPr/>
              </a:pPr>
              <a:r>
                <a:rPr lang="en-US" sz="2000" kern="0" dirty="0">
                  <a:solidFill>
                    <a:srgbClr val="FFFFFF"/>
                  </a:solidFill>
                </a:rPr>
                <a:t>IT Admin</a:t>
              </a:r>
            </a:p>
          </p:txBody>
        </p:sp>
      </p:grpSp>
      <p:sp>
        <p:nvSpPr>
          <p:cNvPr id="2" name="Title 1"/>
          <p:cNvSpPr>
            <a:spLocks noGrp="1"/>
          </p:cNvSpPr>
          <p:nvPr>
            <p:ph type="title"/>
          </p:nvPr>
        </p:nvSpPr>
        <p:spPr>
          <a:xfrm>
            <a:off x="275482" y="292537"/>
            <a:ext cx="11373923" cy="932431"/>
          </a:xfrm>
        </p:spPr>
        <p:txBody>
          <a:bodyPr/>
          <a:lstStyle/>
          <a:p>
            <a:r>
              <a:rPr lang="en-US" dirty="0" smtClean="0">
                <a:solidFill>
                  <a:schemeClr val="tx1"/>
                </a:solidFill>
              </a:rPr>
              <a:t>Develop, test, run your </a:t>
            </a:r>
            <a:r>
              <a:rPr lang="en-US" dirty="0">
                <a:solidFill>
                  <a:schemeClr val="tx1"/>
                </a:solidFill>
              </a:rPr>
              <a:t>a</a:t>
            </a:r>
            <a:r>
              <a:rPr lang="en-US" dirty="0" smtClean="0">
                <a:solidFill>
                  <a:schemeClr val="tx1"/>
                </a:solidFill>
              </a:rPr>
              <a:t>pps</a:t>
            </a:r>
            <a:endParaRPr lang="en-US" dirty="0">
              <a:solidFill>
                <a:schemeClr val="tx1"/>
              </a:solidFill>
            </a:endParaRPr>
          </a:p>
        </p:txBody>
      </p:sp>
      <p:sp>
        <p:nvSpPr>
          <p:cNvPr id="40" name="TextBox 39"/>
          <p:cNvSpPr txBox="1"/>
          <p:nvPr/>
        </p:nvSpPr>
        <p:spPr>
          <a:xfrm>
            <a:off x="517182" y="4231394"/>
            <a:ext cx="5625203" cy="2213897"/>
          </a:xfrm>
          <a:prstGeom prst="rect">
            <a:avLst/>
          </a:prstGeom>
          <a:noFill/>
        </p:spPr>
        <p:txBody>
          <a:bodyPr wrap="square" lIns="182854" tIns="146283" rIns="182854" bIns="146283" rtlCol="0">
            <a:spAutoFit/>
          </a:bodyPr>
          <a:lstStyle/>
          <a:p>
            <a:pPr defTabSz="914224">
              <a:lnSpc>
                <a:spcPct val="90000"/>
              </a:lnSpc>
              <a:spcAft>
                <a:spcPts val="400"/>
              </a:spcAft>
            </a:pPr>
            <a:r>
              <a:rPr lang="en-US" sz="2000" spc="-49" dirty="0">
                <a:solidFill>
                  <a:srgbClr val="FFFFFF"/>
                </a:solidFill>
              </a:rPr>
              <a:t>Cost effective (pay for what you use)</a:t>
            </a:r>
          </a:p>
          <a:p>
            <a:pPr defTabSz="914224">
              <a:lnSpc>
                <a:spcPct val="90000"/>
              </a:lnSpc>
              <a:spcAft>
                <a:spcPts val="400"/>
              </a:spcAft>
            </a:pPr>
            <a:r>
              <a:rPr lang="en-US" sz="2000" spc="-49" dirty="0">
                <a:solidFill>
                  <a:srgbClr val="FFFFFF"/>
                </a:solidFill>
              </a:rPr>
              <a:t>Improved developer agility with platform services</a:t>
            </a:r>
          </a:p>
          <a:p>
            <a:pPr defTabSz="914224">
              <a:lnSpc>
                <a:spcPct val="90000"/>
              </a:lnSpc>
              <a:spcAft>
                <a:spcPts val="400"/>
              </a:spcAft>
            </a:pPr>
            <a:r>
              <a:rPr lang="en-US" sz="2000" spc="-49" dirty="0">
                <a:solidFill>
                  <a:srgbClr val="FFFFFF"/>
                </a:solidFill>
              </a:rPr>
              <a:t>Ready to use gallery of images</a:t>
            </a:r>
          </a:p>
          <a:p>
            <a:pPr defTabSz="914224">
              <a:lnSpc>
                <a:spcPct val="90000"/>
              </a:lnSpc>
              <a:spcAft>
                <a:spcPts val="400"/>
              </a:spcAft>
            </a:pPr>
            <a:r>
              <a:rPr lang="en-US" sz="2000" spc="-49" dirty="0">
                <a:solidFill>
                  <a:srgbClr val="FFFFFF"/>
                </a:solidFill>
              </a:rPr>
              <a:t>Ship tested in realistic scale scenarios</a:t>
            </a:r>
          </a:p>
          <a:p>
            <a:pPr defTabSz="914224">
              <a:lnSpc>
                <a:spcPct val="90000"/>
              </a:lnSpc>
              <a:spcAft>
                <a:spcPts val="400"/>
              </a:spcAft>
            </a:pPr>
            <a:r>
              <a:rPr lang="en-US" sz="2000" spc="-49" dirty="0">
                <a:solidFill>
                  <a:srgbClr val="FFFFFF"/>
                </a:solidFill>
              </a:rPr>
              <a:t>Use existing development tools &amp; languages</a:t>
            </a:r>
          </a:p>
          <a:p>
            <a:pPr defTabSz="914224">
              <a:lnSpc>
                <a:spcPct val="90000"/>
              </a:lnSpc>
              <a:spcAft>
                <a:spcPts val="400"/>
              </a:spcAft>
            </a:pPr>
            <a:r>
              <a:rPr lang="en-US" sz="2000" spc="-49" dirty="0">
                <a:solidFill>
                  <a:srgbClr val="FFFFFF"/>
                </a:solidFill>
              </a:rPr>
              <a:t>Access on-premise resources if necessary</a:t>
            </a:r>
          </a:p>
        </p:txBody>
      </p:sp>
      <p:sp>
        <p:nvSpPr>
          <p:cNvPr id="41" name="TextBox 40"/>
          <p:cNvSpPr txBox="1"/>
          <p:nvPr/>
        </p:nvSpPr>
        <p:spPr>
          <a:xfrm>
            <a:off x="492895" y="3781361"/>
            <a:ext cx="6216754" cy="533712"/>
          </a:xfrm>
          <a:prstGeom prst="rect">
            <a:avLst/>
          </a:prstGeom>
          <a:noFill/>
        </p:spPr>
        <p:txBody>
          <a:bodyPr wrap="square" lIns="182854" tIns="146283" rIns="182854" bIns="146283" rtlCol="0">
            <a:noAutofit/>
          </a:bodyPr>
          <a:lstStyle/>
          <a:p>
            <a:pPr defTabSz="932597">
              <a:lnSpc>
                <a:spcPct val="90000"/>
              </a:lnSpc>
              <a:spcBef>
                <a:spcPct val="20000"/>
              </a:spcBef>
              <a:buSzPct val="80000"/>
            </a:pPr>
            <a:r>
              <a:rPr lang="en-US" sz="2400" b="1" spc="-50" dirty="0">
                <a:solidFill>
                  <a:srgbClr val="FFFFFF"/>
                </a:solidFill>
                <a:latin typeface="Segoe UI Light"/>
              </a:rPr>
              <a:t>Test and development using Azure</a:t>
            </a:r>
          </a:p>
        </p:txBody>
      </p:sp>
      <p:grpSp>
        <p:nvGrpSpPr>
          <p:cNvPr id="15" name="Group 14"/>
          <p:cNvGrpSpPr/>
          <p:nvPr/>
        </p:nvGrpSpPr>
        <p:grpSpPr>
          <a:xfrm>
            <a:off x="6596947" y="704199"/>
            <a:ext cx="5577427" cy="3071287"/>
            <a:chOff x="6597001" y="703802"/>
            <a:chExt cx="5578218" cy="3071723"/>
          </a:xfrm>
        </p:grpSpPr>
        <p:sp>
          <p:nvSpPr>
            <p:cNvPr id="42" name="Freeform 128"/>
            <p:cNvSpPr>
              <a:spLocks noChangeAspect="1"/>
            </p:cNvSpPr>
            <p:nvPr/>
          </p:nvSpPr>
          <p:spPr bwMode="black">
            <a:xfrm>
              <a:off x="6597001" y="703802"/>
              <a:ext cx="5578218" cy="307172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43" name="Rounded Rectangle 42"/>
            <p:cNvSpPr/>
            <p:nvPr/>
          </p:nvSpPr>
          <p:spPr bwMode="auto">
            <a:xfrm>
              <a:off x="7951763" y="1542492"/>
              <a:ext cx="3626069" cy="2017932"/>
            </a:xfrm>
            <a:prstGeom prst="roundRect">
              <a:avLst>
                <a:gd name="adj" fmla="val 8795"/>
              </a:avLst>
            </a:prstGeom>
            <a:pattFill prst="ltUpDiag">
              <a:fgClr>
                <a:srgbClr val="CDCDCD"/>
              </a:fgClr>
              <a:bgClr>
                <a:srgbClr val="FFFFFF"/>
              </a:bgClr>
            </a:pattFill>
            <a:ln w="57150">
              <a:solidFill>
                <a:schemeClr val="accent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solidFill>
                  <a:srgbClr val="FFFFFF"/>
                </a:solidFill>
              </a:endParaRPr>
            </a:p>
          </p:txBody>
        </p:sp>
        <p:grpSp>
          <p:nvGrpSpPr>
            <p:cNvPr id="44" name="Group 43"/>
            <p:cNvGrpSpPr/>
            <p:nvPr/>
          </p:nvGrpSpPr>
          <p:grpSpPr>
            <a:xfrm>
              <a:off x="8242758" y="1767632"/>
              <a:ext cx="3087733" cy="1573112"/>
              <a:chOff x="2658144" y="4680514"/>
              <a:chExt cx="3087733" cy="1573112"/>
            </a:xfrm>
          </p:grpSpPr>
          <p:sp>
            <p:nvSpPr>
              <p:cNvPr id="45" name="Freeform 5"/>
              <p:cNvSpPr>
                <a:spLocks noEditPoints="1"/>
              </p:cNvSpPr>
              <p:nvPr/>
            </p:nvSpPr>
            <p:spPr bwMode="auto">
              <a:xfrm>
                <a:off x="265814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46" name="Freeform 45"/>
              <p:cNvSpPr>
                <a:spLocks noEditPoints="1"/>
              </p:cNvSpPr>
              <p:nvPr/>
            </p:nvSpPr>
            <p:spPr bwMode="auto">
              <a:xfrm>
                <a:off x="3745964"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47" name="Freeform 46"/>
              <p:cNvSpPr>
                <a:spLocks noEditPoints="1"/>
              </p:cNvSpPr>
              <p:nvPr/>
            </p:nvSpPr>
            <p:spPr bwMode="auto">
              <a:xfrm>
                <a:off x="4803121" y="4680514"/>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48" name="Freeform 5"/>
              <p:cNvSpPr>
                <a:spLocks noEditPoints="1"/>
              </p:cNvSpPr>
              <p:nvPr/>
            </p:nvSpPr>
            <p:spPr bwMode="auto">
              <a:xfrm>
                <a:off x="265814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49" name="Freeform 48"/>
              <p:cNvSpPr>
                <a:spLocks noEditPoints="1"/>
              </p:cNvSpPr>
              <p:nvPr/>
            </p:nvSpPr>
            <p:spPr bwMode="auto">
              <a:xfrm>
                <a:off x="3745964"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0" name="Freeform 49"/>
              <p:cNvSpPr>
                <a:spLocks noEditPoints="1"/>
              </p:cNvSpPr>
              <p:nvPr/>
            </p:nvSpPr>
            <p:spPr bwMode="auto">
              <a:xfrm>
                <a:off x="4803121" y="5275158"/>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1" name="Freeform 5"/>
              <p:cNvSpPr>
                <a:spLocks noEditPoints="1"/>
              </p:cNvSpPr>
              <p:nvPr/>
            </p:nvSpPr>
            <p:spPr bwMode="auto">
              <a:xfrm>
                <a:off x="265814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2" name="Freeform 51"/>
              <p:cNvSpPr>
                <a:spLocks noEditPoints="1"/>
              </p:cNvSpPr>
              <p:nvPr/>
            </p:nvSpPr>
            <p:spPr bwMode="auto">
              <a:xfrm>
                <a:off x="3745964"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3" name="Freeform 52"/>
              <p:cNvSpPr>
                <a:spLocks noEditPoints="1"/>
              </p:cNvSpPr>
              <p:nvPr/>
            </p:nvSpPr>
            <p:spPr bwMode="auto">
              <a:xfrm>
                <a:off x="4803121" y="5842716"/>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chemeClr val="accent1"/>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grpSp>
        <p:nvGrpSpPr>
          <p:cNvPr id="54" name="Group 53"/>
          <p:cNvGrpSpPr/>
          <p:nvPr/>
        </p:nvGrpSpPr>
        <p:grpSpPr>
          <a:xfrm>
            <a:off x="3195456" y="1300834"/>
            <a:ext cx="2245779" cy="2245779"/>
            <a:chOff x="3379883" y="1211263"/>
            <a:chExt cx="2246098" cy="2246098"/>
          </a:xfrm>
        </p:grpSpPr>
        <p:sp>
          <p:nvSpPr>
            <p:cNvPr id="55" name="Oval 54"/>
            <p:cNvSpPr/>
            <p:nvPr/>
          </p:nvSpPr>
          <p:spPr bwMode="auto">
            <a:xfrm>
              <a:off x="3379883" y="1211263"/>
              <a:ext cx="2246098" cy="2246098"/>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solidFill>
                  <a:srgbClr val="FFFFFF"/>
                </a:solidFill>
              </a:endParaRPr>
            </a:p>
          </p:txBody>
        </p:sp>
        <p:grpSp>
          <p:nvGrpSpPr>
            <p:cNvPr id="56" name="Group 740"/>
            <p:cNvGrpSpPr>
              <a:grpSpLocks noChangeAspect="1"/>
            </p:cNvGrpSpPr>
            <p:nvPr/>
          </p:nvGrpSpPr>
          <p:grpSpPr bwMode="auto">
            <a:xfrm>
              <a:off x="3688878" y="1636025"/>
              <a:ext cx="1628108" cy="1396574"/>
              <a:chOff x="7349" y="-2816"/>
              <a:chExt cx="661" cy="567"/>
            </a:xfrm>
            <a:solidFill>
              <a:schemeClr val="bg1">
                <a:lumMod val="50000"/>
              </a:schemeClr>
            </a:solidFill>
          </p:grpSpPr>
          <p:sp>
            <p:nvSpPr>
              <p:cNvPr id="57" name="Freeform 741"/>
              <p:cNvSpPr>
                <a:spLocks/>
              </p:cNvSpPr>
              <p:nvPr/>
            </p:nvSpPr>
            <p:spPr bwMode="auto">
              <a:xfrm>
                <a:off x="7573" y="-2676"/>
                <a:ext cx="213" cy="427"/>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58" name="Oval 742"/>
              <p:cNvSpPr>
                <a:spLocks noChangeArrowheads="1"/>
              </p:cNvSpPr>
              <p:nvPr/>
            </p:nvSpPr>
            <p:spPr bwMode="auto">
              <a:xfrm>
                <a:off x="7616" y="-2816"/>
                <a:ext cx="127" cy="12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59" name="Freeform 743"/>
              <p:cNvSpPr>
                <a:spLocks/>
              </p:cNvSpPr>
              <p:nvPr/>
            </p:nvSpPr>
            <p:spPr bwMode="auto">
              <a:xfrm>
                <a:off x="7831"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7 w 76"/>
                  <a:gd name="T15" fmla="*/ 154 h 154"/>
                  <a:gd name="T16" fmla="*/ 48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7" y="154"/>
                    </a:cubicBezTo>
                    <a:cubicBezTo>
                      <a:pt x="48" y="154"/>
                      <a:pt x="48" y="154"/>
                      <a:pt x="48"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0" name="Oval 744"/>
              <p:cNvSpPr>
                <a:spLocks noChangeArrowheads="1"/>
              </p:cNvSpPr>
              <p:nvPr/>
            </p:nvSpPr>
            <p:spPr bwMode="auto">
              <a:xfrm>
                <a:off x="7866"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1" name="Freeform 745"/>
              <p:cNvSpPr>
                <a:spLocks/>
              </p:cNvSpPr>
              <p:nvPr/>
            </p:nvSpPr>
            <p:spPr bwMode="auto">
              <a:xfrm>
                <a:off x="7349" y="-2660"/>
                <a:ext cx="179" cy="364"/>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sp>
            <p:nvSpPr>
              <p:cNvPr id="62" name="Oval 746"/>
              <p:cNvSpPr>
                <a:spLocks noChangeArrowheads="1"/>
              </p:cNvSpPr>
              <p:nvPr/>
            </p:nvSpPr>
            <p:spPr bwMode="auto">
              <a:xfrm>
                <a:off x="7384" y="-2780"/>
                <a:ext cx="109" cy="10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187"/>
                <a:endParaRPr lang="en-US">
                  <a:solidFill>
                    <a:srgbClr val="FFFFFF"/>
                  </a:solidFill>
                </a:endParaRPr>
              </a:p>
            </p:txBody>
          </p:sp>
        </p:grpSp>
      </p:grpSp>
      <p:sp>
        <p:nvSpPr>
          <p:cNvPr id="66" name="Oval 65"/>
          <p:cNvSpPr/>
          <p:nvPr/>
        </p:nvSpPr>
        <p:spPr bwMode="auto">
          <a:xfrm>
            <a:off x="7833585" y="4291771"/>
            <a:ext cx="2245779" cy="2245779"/>
          </a:xfrm>
          <a:prstGeom prst="ellipse">
            <a:avLst/>
          </a:prstGeom>
          <a:pattFill prst="ltUpDiag">
            <a:fgClr>
              <a:srgbClr val="CDCDCD"/>
            </a:fgClr>
            <a:bgClr>
              <a:srgbClr val="FFFFFF"/>
            </a:bgClr>
          </a:pattFill>
          <a:ln w="57150">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pPr>
            <a:endParaRPr lang="en-US" sz="2400" spc="-50" dirty="0">
              <a:solidFill>
                <a:srgbClr val="FFFFFF"/>
              </a:solidFill>
            </a:endParaRPr>
          </a:p>
        </p:txBody>
      </p:sp>
      <p:grpSp>
        <p:nvGrpSpPr>
          <p:cNvPr id="67" name="Group 66"/>
          <p:cNvGrpSpPr/>
          <p:nvPr/>
        </p:nvGrpSpPr>
        <p:grpSpPr>
          <a:xfrm>
            <a:off x="8658482" y="4582274"/>
            <a:ext cx="595986" cy="1664773"/>
            <a:chOff x="8164721" y="700282"/>
            <a:chExt cx="151053" cy="421938"/>
          </a:xfrm>
        </p:grpSpPr>
        <p:sp>
          <p:nvSpPr>
            <p:cNvPr id="68" name="Freeform 745"/>
            <p:cNvSpPr>
              <a:spLocks/>
            </p:cNvSpPr>
            <p:nvPr/>
          </p:nvSpPr>
          <p:spPr bwMode="auto">
            <a:xfrm>
              <a:off x="8164721" y="815049"/>
              <a:ext cx="151053" cy="307171"/>
            </a:xfrm>
            <a:custGeom>
              <a:avLst/>
              <a:gdLst>
                <a:gd name="T0" fmla="*/ 62 w 76"/>
                <a:gd name="T1" fmla="*/ 0 h 154"/>
                <a:gd name="T2" fmla="*/ 14 w 76"/>
                <a:gd name="T3" fmla="*/ 0 h 154"/>
                <a:gd name="T4" fmla="*/ 0 w 76"/>
                <a:gd name="T5" fmla="*/ 14 h 154"/>
                <a:gd name="T6" fmla="*/ 0 w 76"/>
                <a:gd name="T7" fmla="*/ 79 h 154"/>
                <a:gd name="T8" fmla="*/ 14 w 76"/>
                <a:gd name="T9" fmla="*/ 93 h 154"/>
                <a:gd name="T10" fmla="*/ 14 w 76"/>
                <a:gd name="T11" fmla="*/ 93 h 154"/>
                <a:gd name="T12" fmla="*/ 14 w 76"/>
                <a:gd name="T13" fmla="*/ 140 h 154"/>
                <a:gd name="T14" fmla="*/ 28 w 76"/>
                <a:gd name="T15" fmla="*/ 154 h 154"/>
                <a:gd name="T16" fmla="*/ 49 w 76"/>
                <a:gd name="T17" fmla="*/ 154 h 154"/>
                <a:gd name="T18" fmla="*/ 62 w 76"/>
                <a:gd name="T19" fmla="*/ 140 h 154"/>
                <a:gd name="T20" fmla="*/ 62 w 76"/>
                <a:gd name="T21" fmla="*/ 93 h 154"/>
                <a:gd name="T22" fmla="*/ 62 w 76"/>
                <a:gd name="T23" fmla="*/ 93 h 154"/>
                <a:gd name="T24" fmla="*/ 76 w 76"/>
                <a:gd name="T25" fmla="*/ 79 h 154"/>
                <a:gd name="T26" fmla="*/ 76 w 76"/>
                <a:gd name="T27" fmla="*/ 14 h 154"/>
                <a:gd name="T28" fmla="*/ 62 w 76"/>
                <a:gd name="T2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6" h="154">
                  <a:moveTo>
                    <a:pt x="62" y="0"/>
                  </a:moveTo>
                  <a:cubicBezTo>
                    <a:pt x="14" y="0"/>
                    <a:pt x="14" y="0"/>
                    <a:pt x="14" y="0"/>
                  </a:cubicBezTo>
                  <a:cubicBezTo>
                    <a:pt x="6" y="0"/>
                    <a:pt x="0" y="6"/>
                    <a:pt x="0" y="14"/>
                  </a:cubicBezTo>
                  <a:cubicBezTo>
                    <a:pt x="0" y="79"/>
                    <a:pt x="0" y="79"/>
                    <a:pt x="0" y="79"/>
                  </a:cubicBezTo>
                  <a:cubicBezTo>
                    <a:pt x="0" y="87"/>
                    <a:pt x="6" y="93"/>
                    <a:pt x="14" y="93"/>
                  </a:cubicBezTo>
                  <a:cubicBezTo>
                    <a:pt x="14" y="93"/>
                    <a:pt x="14" y="93"/>
                    <a:pt x="14" y="93"/>
                  </a:cubicBezTo>
                  <a:cubicBezTo>
                    <a:pt x="14" y="140"/>
                    <a:pt x="14" y="140"/>
                    <a:pt x="14" y="140"/>
                  </a:cubicBezTo>
                  <a:cubicBezTo>
                    <a:pt x="14" y="148"/>
                    <a:pt x="20" y="154"/>
                    <a:pt x="28" y="154"/>
                  </a:cubicBezTo>
                  <a:cubicBezTo>
                    <a:pt x="49" y="154"/>
                    <a:pt x="49" y="154"/>
                    <a:pt x="49" y="154"/>
                  </a:cubicBezTo>
                  <a:cubicBezTo>
                    <a:pt x="56" y="154"/>
                    <a:pt x="62" y="148"/>
                    <a:pt x="62" y="140"/>
                  </a:cubicBezTo>
                  <a:cubicBezTo>
                    <a:pt x="62" y="93"/>
                    <a:pt x="62" y="93"/>
                    <a:pt x="62" y="93"/>
                  </a:cubicBezTo>
                  <a:cubicBezTo>
                    <a:pt x="62" y="93"/>
                    <a:pt x="62" y="93"/>
                    <a:pt x="62" y="93"/>
                  </a:cubicBezTo>
                  <a:cubicBezTo>
                    <a:pt x="70" y="93"/>
                    <a:pt x="76" y="87"/>
                    <a:pt x="76" y="79"/>
                  </a:cubicBezTo>
                  <a:cubicBezTo>
                    <a:pt x="76" y="14"/>
                    <a:pt x="76" y="14"/>
                    <a:pt x="76" y="14"/>
                  </a:cubicBezTo>
                  <a:cubicBezTo>
                    <a:pt x="76" y="6"/>
                    <a:pt x="70" y="0"/>
                    <a:pt x="62"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69" name="Oval 746"/>
            <p:cNvSpPr>
              <a:spLocks noChangeArrowheads="1"/>
            </p:cNvSpPr>
            <p:nvPr/>
          </p:nvSpPr>
          <p:spPr bwMode="auto">
            <a:xfrm>
              <a:off x="8194257" y="700282"/>
              <a:ext cx="91982" cy="91138"/>
            </a:xfrm>
            <a:prstGeom prst="ellipse">
              <a:avLst/>
            </a:pr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sp>
        <p:nvSpPr>
          <p:cNvPr id="73" name="TextBox 72"/>
          <p:cNvSpPr txBox="1"/>
          <p:nvPr/>
        </p:nvSpPr>
        <p:spPr>
          <a:xfrm>
            <a:off x="10073411" y="4097033"/>
            <a:ext cx="1732793" cy="461600"/>
          </a:xfrm>
          <a:prstGeom prst="rect">
            <a:avLst/>
          </a:prstGeom>
          <a:noFill/>
        </p:spPr>
        <p:txBody>
          <a:bodyPr wrap="none" lIns="182854" tIns="146283" rIns="182854" bIns="146283" rtlCol="0">
            <a:spAutoFit/>
          </a:bodyPr>
          <a:lstStyle/>
          <a:p>
            <a:pPr defTabSz="932597">
              <a:lnSpc>
                <a:spcPct val="90000"/>
              </a:lnSpc>
            </a:pPr>
            <a:r>
              <a:rPr lang="en-US" sz="1199" spc="-50" dirty="0">
                <a:solidFill>
                  <a:srgbClr val="FFFFFF"/>
                </a:solidFill>
              </a:rPr>
              <a:t>Manage environment</a:t>
            </a:r>
          </a:p>
        </p:txBody>
      </p:sp>
      <p:sp>
        <p:nvSpPr>
          <p:cNvPr id="74" name="TextBox 73"/>
          <p:cNvSpPr txBox="1"/>
          <p:nvPr/>
        </p:nvSpPr>
        <p:spPr>
          <a:xfrm>
            <a:off x="5243628" y="2737393"/>
            <a:ext cx="914125" cy="461494"/>
          </a:xfrm>
          <a:prstGeom prst="rect">
            <a:avLst/>
          </a:prstGeom>
          <a:noFill/>
        </p:spPr>
        <p:txBody>
          <a:bodyPr wrap="square" lIns="182854" tIns="146283" rIns="182854" bIns="146283" rtlCol="0">
            <a:spAutoFit/>
          </a:bodyPr>
          <a:lstStyle/>
          <a:p>
            <a:pPr defTabSz="932597">
              <a:lnSpc>
                <a:spcPct val="90000"/>
              </a:lnSpc>
            </a:pPr>
            <a:r>
              <a:rPr lang="en-US" sz="1199" spc="-50" dirty="0">
                <a:solidFill>
                  <a:srgbClr val="FFFFFF"/>
                </a:solidFill>
              </a:rPr>
              <a:t>Use VMs</a:t>
            </a:r>
          </a:p>
        </p:txBody>
      </p:sp>
      <p:cxnSp>
        <p:nvCxnSpPr>
          <p:cNvPr id="75" name="Straight Arrow Connector 74"/>
          <p:cNvCxnSpPr/>
          <p:nvPr/>
        </p:nvCxnSpPr>
        <p:spPr>
          <a:xfrm flipH="1">
            <a:off x="5281746" y="3178256"/>
            <a:ext cx="1092719" cy="0"/>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10076387" y="3848739"/>
            <a:ext cx="0" cy="1005697"/>
          </a:xfrm>
          <a:prstGeom prst="straightConnector1">
            <a:avLst/>
          </a:prstGeom>
          <a:ln w="63500" cap="rnd">
            <a:solidFill>
              <a:schemeClr val="tx2"/>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5241761" y="3186477"/>
            <a:ext cx="1263579" cy="464800"/>
          </a:xfrm>
          <a:prstGeom prst="rect">
            <a:avLst/>
          </a:prstGeom>
          <a:noFill/>
        </p:spPr>
        <p:txBody>
          <a:bodyPr wrap="none" lIns="182854" tIns="146283" rIns="182854" bIns="146283" rtlCol="0">
            <a:spAutoFit/>
          </a:bodyPr>
          <a:lstStyle/>
          <a:p>
            <a:pPr defTabSz="932597">
              <a:lnSpc>
                <a:spcPct val="90000"/>
              </a:lnSpc>
            </a:pPr>
            <a:r>
              <a:rPr lang="en-US" sz="1199" spc="-50" dirty="0">
                <a:solidFill>
                  <a:srgbClr val="FFFFFF"/>
                </a:solidFill>
              </a:rPr>
              <a:t>Provision VMs</a:t>
            </a:r>
          </a:p>
        </p:txBody>
      </p:sp>
    </p:spTree>
    <p:extLst>
      <p:ext uri="{BB962C8B-B14F-4D97-AF65-F5344CB8AC3E}">
        <p14:creationId xmlns:p14="http://schemas.microsoft.com/office/powerpoint/2010/main" val="2785789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par>
                                <p:cTn id="8" presetID="22" presetClass="entr" presetSubtype="4" fill="hold"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wipe(down)">
                                      <p:cBhvr>
                                        <p:cTn id="10" dur="500"/>
                                        <p:tgtEl>
                                          <p:spTgt spid="76"/>
                                        </p:tgtEl>
                                      </p:cBhvr>
                                    </p:animEffect>
                                  </p:childTnLst>
                                </p:cTn>
                              </p:par>
                              <p:par>
                                <p:cTn id="11" presetID="10" presetClass="entr" presetSubtype="0" fill="hold" grpId="0" nodeType="withEffect">
                                  <p:stCondLst>
                                    <p:cond delay="25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par>
                                <p:cTn id="14" presetID="10" presetClass="entr" presetSubtype="0" fill="hold" grpId="0" nodeType="withEffect">
                                  <p:stCondLst>
                                    <p:cond delay="250"/>
                                  </p:stCondLst>
                                  <p:childTnLst>
                                    <p:set>
                                      <p:cBhvr>
                                        <p:cTn id="15" dur="1" fill="hold">
                                          <p:stCondLst>
                                            <p:cond delay="0"/>
                                          </p:stCondLst>
                                        </p:cTn>
                                        <p:tgtEl>
                                          <p:spTgt spid="74"/>
                                        </p:tgtEl>
                                        <p:attrNameLst>
                                          <p:attrName>style.visibility</p:attrName>
                                        </p:attrNameLst>
                                      </p:cBhvr>
                                      <p:to>
                                        <p:strVal val="visible"/>
                                      </p:to>
                                    </p:set>
                                    <p:animEffect transition="in" filter="fade">
                                      <p:cBhvr>
                                        <p:cTn id="16" dur="500"/>
                                        <p:tgtEl>
                                          <p:spTgt spid="74"/>
                                        </p:tgtEl>
                                      </p:cBhvr>
                                    </p:animEffect>
                                  </p:childTnLst>
                                </p:cTn>
                              </p:par>
                            </p:childTnLst>
                          </p:cTn>
                        </p:par>
                        <p:par>
                          <p:cTn id="17" fill="hold">
                            <p:stCondLst>
                              <p:cond delay="75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250" fill="hold"/>
                                        <p:tgtEl>
                                          <p:spTgt spid="15"/>
                                        </p:tgtEl>
                                        <p:attrNameLst>
                                          <p:attrName>ppt_w</p:attrName>
                                        </p:attrNameLst>
                                      </p:cBhvr>
                                      <p:tavLst>
                                        <p:tav tm="0">
                                          <p:val>
                                            <p:fltVal val="0"/>
                                          </p:val>
                                        </p:tav>
                                        <p:tav tm="100000">
                                          <p:val>
                                            <p:strVal val="#ppt_w"/>
                                          </p:val>
                                        </p:tav>
                                      </p:tavLst>
                                    </p:anim>
                                    <p:anim calcmode="lin" valueType="num">
                                      <p:cBhvr>
                                        <p:cTn id="21" dur="250" fill="hold"/>
                                        <p:tgtEl>
                                          <p:spTgt spid="15"/>
                                        </p:tgtEl>
                                        <p:attrNameLst>
                                          <p:attrName>ppt_h</p:attrName>
                                        </p:attrNameLst>
                                      </p:cBhvr>
                                      <p:tavLst>
                                        <p:tav tm="0">
                                          <p:val>
                                            <p:fltVal val="0"/>
                                          </p:val>
                                        </p:tav>
                                        <p:tav tm="100000">
                                          <p:val>
                                            <p:strVal val="#ppt_h"/>
                                          </p:val>
                                        </p:tav>
                                      </p:tavLst>
                                    </p:anim>
                                    <p:animEffect transition="in" filter="fade">
                                      <p:cBhvr>
                                        <p:cTn id="22" dur="250"/>
                                        <p:tgtEl>
                                          <p:spTgt spid="15"/>
                                        </p:tgtEl>
                                      </p:cBhvr>
                                    </p:animEffect>
                                  </p:childTnLst>
                                </p:cTn>
                              </p:par>
                              <p:par>
                                <p:cTn id="23" presetID="6" presetClass="emph" presetSubtype="0" decel="100000" fill="hold" nodeType="withEffect">
                                  <p:stCondLst>
                                    <p:cond delay="200"/>
                                  </p:stCondLst>
                                  <p:childTnLst>
                                    <p:animScale>
                                      <p:cBhvr>
                                        <p:cTn id="24" dur="250" fill="hold"/>
                                        <p:tgtEl>
                                          <p:spTgt spid="15"/>
                                        </p:tgtEl>
                                      </p:cBhvr>
                                      <p:by x="110000" y="110000"/>
                                    </p:animScale>
                                  </p:childTnLst>
                                </p:cTn>
                              </p:par>
                              <p:par>
                                <p:cTn id="25" presetID="6" presetClass="emph" presetSubtype="0" decel="100000" fill="hold" nodeType="withEffect">
                                  <p:stCondLst>
                                    <p:cond delay="300"/>
                                  </p:stCondLst>
                                  <p:childTnLst>
                                    <p:animScale>
                                      <p:cBhvr>
                                        <p:cTn id="26" dur="250" fill="hold"/>
                                        <p:tgtEl>
                                          <p:spTgt spid="15"/>
                                        </p:tgtEl>
                                      </p:cBhvr>
                                      <p:by x="91000" y="91000"/>
                                    </p:animScale>
                                  </p:childTnLst>
                                </p:cTn>
                              </p:par>
                              <p:par>
                                <p:cTn id="27" presetID="10" presetClass="entr" presetSubtype="0" fill="hold" grpId="0" nodeType="withEffect">
                                  <p:stCondLst>
                                    <p:cond delay="30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600"/>
                                        <p:tgtEl>
                                          <p:spTgt spid="41"/>
                                        </p:tgtEl>
                                      </p:cBhvr>
                                    </p:animEffect>
                                  </p:childTnLst>
                                </p:cTn>
                              </p:par>
                              <p:par>
                                <p:cTn id="30" presetID="35" presetClass="path" presetSubtype="0" decel="100000" fill="hold" grpId="1" nodeType="withEffect">
                                  <p:stCondLst>
                                    <p:cond delay="100"/>
                                  </p:stCondLst>
                                  <p:childTnLst>
                                    <p:animMotion origin="layout" path="M -0.05552 0.00022 L -3.65586E-6 0.00022 " pathEditMode="relative" rAng="0" ptsTypes="AA">
                                      <p:cBhvr>
                                        <p:cTn id="31" dur="800" fill="hold"/>
                                        <p:tgtEl>
                                          <p:spTgt spid="41"/>
                                        </p:tgtEl>
                                        <p:attrNameLst>
                                          <p:attrName>ppt_x</p:attrName>
                                          <p:attrName>ppt_y</p:attrName>
                                        </p:attrNameLst>
                                      </p:cBhvr>
                                      <p:rCtr x="2770" y="0"/>
                                    </p:animMotion>
                                  </p:childTnLst>
                                </p:cTn>
                              </p:par>
                              <p:par>
                                <p:cTn id="32" presetID="10" presetClass="entr" presetSubtype="0" fill="hold" grpId="0" nodeType="withEffect">
                                  <p:stCondLst>
                                    <p:cond delay="75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500"/>
                                        <p:tgtEl>
                                          <p:spTgt spid="40"/>
                                        </p:tgtEl>
                                      </p:cBhvr>
                                    </p:animEffect>
                                  </p:childTnLst>
                                </p:cTn>
                              </p:par>
                              <p:par>
                                <p:cTn id="35" presetID="10" presetClass="entr" presetSubtype="0" fill="hold" grpId="0" nodeType="withEffect">
                                  <p:stCondLst>
                                    <p:cond delay="25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1" grpId="1"/>
      <p:bldP spid="73" grpId="0"/>
      <p:bldP spid="74" grpId="0"/>
      <p:bldP spid="7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Virtual Machines and Cloud Services</a:t>
            </a:r>
            <a:endParaRPr lang="en-US" dirty="0"/>
          </a:p>
        </p:txBody>
      </p:sp>
    </p:spTree>
    <p:extLst>
      <p:ext uri="{BB962C8B-B14F-4D97-AF65-F5344CB8AC3E}">
        <p14:creationId xmlns:p14="http://schemas.microsoft.com/office/powerpoint/2010/main" val="227664169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3102" y="141765"/>
            <a:ext cx="11887878" cy="917444"/>
          </a:xfrm>
        </p:spPr>
        <p:txBody>
          <a:bodyPr/>
          <a:lstStyle/>
          <a:p>
            <a:r>
              <a:rPr lang="en-US" dirty="0" smtClean="0"/>
              <a:t>Azure VM: Quick primer</a:t>
            </a:r>
            <a:endParaRPr lang="en-US" dirty="0"/>
          </a:p>
        </p:txBody>
      </p:sp>
      <p:pic>
        <p:nvPicPr>
          <p:cNvPr id="4" name="Picture 3"/>
          <p:cNvPicPr>
            <a:picLocks noChangeAspect="1"/>
          </p:cNvPicPr>
          <p:nvPr/>
        </p:nvPicPr>
        <p:blipFill>
          <a:blip r:embed="rId2"/>
          <a:stretch>
            <a:fillRect/>
          </a:stretch>
        </p:blipFill>
        <p:spPr>
          <a:xfrm>
            <a:off x="3170670" y="1059209"/>
            <a:ext cx="6044693" cy="5830395"/>
          </a:xfrm>
          <a:prstGeom prst="rect">
            <a:avLst/>
          </a:prstGeom>
        </p:spPr>
      </p:pic>
      <p:grpSp>
        <p:nvGrpSpPr>
          <p:cNvPr id="2" name="Group 1"/>
          <p:cNvGrpSpPr/>
          <p:nvPr/>
        </p:nvGrpSpPr>
        <p:grpSpPr>
          <a:xfrm>
            <a:off x="856209" y="1154096"/>
            <a:ext cx="10266645" cy="5648081"/>
            <a:chOff x="855449" y="1153763"/>
            <a:chExt cx="10268102" cy="5648882"/>
          </a:xfrm>
        </p:grpSpPr>
        <p:sp>
          <p:nvSpPr>
            <p:cNvPr id="5" name="Rectangle 4"/>
            <p:cNvSpPr/>
            <p:nvPr/>
          </p:nvSpPr>
          <p:spPr bwMode="auto">
            <a:xfrm>
              <a:off x="855449" y="3161184"/>
              <a:ext cx="1168538" cy="10030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7" tIns="45707" rIns="91417" bIns="45707" numCol="1" rtlCol="0" anchor="ctr" anchorCtr="0" compatLnSpc="1">
              <a:prstTxWarp prst="textNoShape">
                <a:avLst/>
              </a:prstTxWarp>
            </a:bodyPr>
            <a:lstStyle/>
            <a:p>
              <a:pPr algn="ctr" defTabSz="913785" fontAlgn="base">
                <a:spcBef>
                  <a:spcPct val="0"/>
                </a:spcBef>
                <a:spcAft>
                  <a:spcPct val="0"/>
                </a:spcAft>
              </a:pPr>
              <a:r>
                <a:rPr lang="en-US" sz="2255" dirty="0">
                  <a:gradFill>
                    <a:gsLst>
                      <a:gs pos="0">
                        <a:srgbClr val="FFFFFF"/>
                      </a:gs>
                      <a:gs pos="100000">
                        <a:srgbClr val="FFFFFF"/>
                      </a:gs>
                    </a:gsLst>
                    <a:lin ang="5400000" scaled="0"/>
                  </a:gradFill>
                </a:rPr>
                <a:t>Cluster</a:t>
              </a:r>
            </a:p>
            <a:p>
              <a:pPr algn="ctr" defTabSz="913785" fontAlgn="base">
                <a:spcBef>
                  <a:spcPct val="0"/>
                </a:spcBef>
                <a:spcAft>
                  <a:spcPct val="0"/>
                </a:spcAft>
              </a:pPr>
              <a:r>
                <a:rPr lang="en-US" sz="2255" dirty="0">
                  <a:gradFill>
                    <a:gsLst>
                      <a:gs pos="0">
                        <a:srgbClr val="FFFFFF"/>
                      </a:gs>
                      <a:gs pos="100000">
                        <a:srgbClr val="FFFFFF"/>
                      </a:gs>
                    </a:gsLst>
                    <a:lin ang="5400000" scaled="0"/>
                  </a:gradFill>
                </a:rPr>
                <a:t>1</a:t>
              </a:r>
            </a:p>
          </p:txBody>
        </p:sp>
        <p:sp>
          <p:nvSpPr>
            <p:cNvPr id="6" name="Rectangle 5"/>
            <p:cNvSpPr/>
            <p:nvPr/>
          </p:nvSpPr>
          <p:spPr bwMode="auto">
            <a:xfrm>
              <a:off x="2468540" y="3161184"/>
              <a:ext cx="1168538" cy="10030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7" tIns="45707" rIns="91417" bIns="45707" numCol="1" rtlCol="0" anchor="ctr" anchorCtr="0" compatLnSpc="1">
              <a:prstTxWarp prst="textNoShape">
                <a:avLst/>
              </a:prstTxWarp>
            </a:bodyPr>
            <a:lstStyle/>
            <a:p>
              <a:pPr algn="ctr" defTabSz="913785" fontAlgn="base">
                <a:spcBef>
                  <a:spcPct val="0"/>
                </a:spcBef>
                <a:spcAft>
                  <a:spcPct val="0"/>
                </a:spcAft>
              </a:pPr>
              <a:r>
                <a:rPr lang="en-US" sz="2255" dirty="0">
                  <a:gradFill>
                    <a:gsLst>
                      <a:gs pos="0">
                        <a:srgbClr val="FFFFFF"/>
                      </a:gs>
                      <a:gs pos="100000">
                        <a:srgbClr val="FFFFFF"/>
                      </a:gs>
                    </a:gsLst>
                    <a:lin ang="5400000" scaled="0"/>
                  </a:gradFill>
                </a:rPr>
                <a:t>Cluster</a:t>
              </a:r>
            </a:p>
            <a:p>
              <a:pPr algn="ctr" defTabSz="913785" fontAlgn="base">
                <a:spcBef>
                  <a:spcPct val="0"/>
                </a:spcBef>
                <a:spcAft>
                  <a:spcPct val="0"/>
                </a:spcAft>
              </a:pPr>
              <a:r>
                <a:rPr lang="en-US" sz="2255" dirty="0">
                  <a:gradFill>
                    <a:gsLst>
                      <a:gs pos="0">
                        <a:srgbClr val="FFFFFF"/>
                      </a:gs>
                      <a:gs pos="100000">
                        <a:srgbClr val="FFFFFF"/>
                      </a:gs>
                    </a:gsLst>
                    <a:lin ang="5400000" scaled="0"/>
                  </a:gradFill>
                </a:rPr>
                <a:t>2</a:t>
              </a:r>
            </a:p>
          </p:txBody>
        </p:sp>
        <p:sp>
          <p:nvSpPr>
            <p:cNvPr id="7" name="Rectangle 6"/>
            <p:cNvSpPr/>
            <p:nvPr/>
          </p:nvSpPr>
          <p:spPr bwMode="auto">
            <a:xfrm>
              <a:off x="6799754" y="3211971"/>
              <a:ext cx="1168538" cy="1003015"/>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17" tIns="45707" rIns="91417" bIns="45707" numCol="1" rtlCol="0" anchor="ctr" anchorCtr="0" compatLnSpc="1">
              <a:prstTxWarp prst="textNoShape">
                <a:avLst/>
              </a:prstTxWarp>
            </a:bodyPr>
            <a:lstStyle/>
            <a:p>
              <a:pPr algn="ctr" defTabSz="913785" fontAlgn="base">
                <a:spcBef>
                  <a:spcPct val="0"/>
                </a:spcBef>
                <a:spcAft>
                  <a:spcPct val="0"/>
                </a:spcAft>
              </a:pPr>
              <a:r>
                <a:rPr lang="en-US" sz="2255" dirty="0">
                  <a:gradFill>
                    <a:gsLst>
                      <a:gs pos="0">
                        <a:srgbClr val="FFFFFF"/>
                      </a:gs>
                      <a:gs pos="100000">
                        <a:srgbClr val="FFFFFF"/>
                      </a:gs>
                    </a:gsLst>
                    <a:lin ang="5400000" scaled="0"/>
                  </a:gradFill>
                </a:rPr>
                <a:t>Cluster</a:t>
              </a:r>
            </a:p>
            <a:p>
              <a:pPr algn="ctr" defTabSz="913785" fontAlgn="base">
                <a:spcBef>
                  <a:spcPct val="0"/>
                </a:spcBef>
                <a:spcAft>
                  <a:spcPct val="0"/>
                </a:spcAft>
              </a:pPr>
              <a:r>
                <a:rPr lang="en-US" sz="2255" dirty="0">
                  <a:gradFill>
                    <a:gsLst>
                      <a:gs pos="0">
                        <a:srgbClr val="FFFFFF"/>
                      </a:gs>
                      <a:gs pos="100000">
                        <a:srgbClr val="FFFFFF"/>
                      </a:gs>
                    </a:gsLst>
                    <a:lin ang="5400000" scaled="0"/>
                  </a:gradFill>
                </a:rPr>
                <a:t>n</a:t>
              </a:r>
            </a:p>
          </p:txBody>
        </p:sp>
        <p:cxnSp>
          <p:nvCxnSpPr>
            <p:cNvPr id="8" name="Straight Connector 7"/>
            <p:cNvCxnSpPr/>
            <p:nvPr/>
          </p:nvCxnSpPr>
          <p:spPr>
            <a:xfrm>
              <a:off x="1401614" y="2653329"/>
              <a:ext cx="5982409"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flipV="1">
              <a:off x="4246750" y="2323223"/>
              <a:ext cx="0" cy="330106"/>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1401613" y="2653329"/>
              <a:ext cx="0" cy="558641"/>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a:endCxn id="6" idx="0"/>
            </p:cNvCxnSpPr>
            <p:nvPr/>
          </p:nvCxnSpPr>
          <p:spPr>
            <a:xfrm>
              <a:off x="3052809" y="2653328"/>
              <a:ext cx="0" cy="507856"/>
            </a:xfrm>
            <a:prstGeom prst="line">
              <a:avLst/>
            </a:prstGeom>
          </p:spPr>
          <p:style>
            <a:lnRef idx="3">
              <a:schemeClr val="accent1"/>
            </a:lnRef>
            <a:fillRef idx="0">
              <a:schemeClr val="accent1"/>
            </a:fillRef>
            <a:effectRef idx="2">
              <a:schemeClr val="accent1"/>
            </a:effectRef>
            <a:fontRef idx="minor">
              <a:schemeClr val="tx1"/>
            </a:fontRef>
          </p:style>
        </p:cxnSp>
        <p:cxnSp>
          <p:nvCxnSpPr>
            <p:cNvPr id="12" name="Straight Connector 11"/>
            <p:cNvCxnSpPr>
              <a:endCxn id="7" idx="0"/>
            </p:cNvCxnSpPr>
            <p:nvPr/>
          </p:nvCxnSpPr>
          <p:spPr>
            <a:xfrm>
              <a:off x="7384022" y="2653329"/>
              <a:ext cx="0" cy="558641"/>
            </a:xfrm>
            <a:prstGeom prst="line">
              <a:avLst/>
            </a:prstGeom>
          </p:spPr>
          <p:style>
            <a:lnRef idx="3">
              <a:schemeClr val="accent1"/>
            </a:lnRef>
            <a:fillRef idx="0">
              <a:schemeClr val="accent1"/>
            </a:fillRef>
            <a:effectRef idx="2">
              <a:schemeClr val="accent1"/>
            </a:effectRef>
            <a:fontRef idx="minor">
              <a:schemeClr val="tx1"/>
            </a:fontRef>
          </p:style>
        </p:cxnSp>
        <p:sp>
          <p:nvSpPr>
            <p:cNvPr id="13" name="TextBox 12"/>
            <p:cNvSpPr txBox="1"/>
            <p:nvPr/>
          </p:nvSpPr>
          <p:spPr>
            <a:xfrm>
              <a:off x="4705418" y="3161184"/>
              <a:ext cx="526517" cy="861462"/>
            </a:xfrm>
            <a:prstGeom prst="rect">
              <a:avLst/>
            </a:prstGeom>
            <a:noFill/>
          </p:spPr>
          <p:txBody>
            <a:bodyPr wrap="none" lIns="0" tIns="0" rIns="0" bIns="0" rtlCol="0">
              <a:spAutoFit/>
            </a:bodyPr>
            <a:lstStyle/>
            <a:p>
              <a:pPr defTabSz="914074"/>
              <a:r>
                <a:rPr lang="en-US" sz="5488" dirty="0">
                  <a:solidFill>
                    <a:srgbClr val="FFFFFF"/>
                  </a:solidFill>
                </a:rPr>
                <a:t>…</a:t>
              </a:r>
            </a:p>
          </p:txBody>
        </p:sp>
        <p:sp>
          <p:nvSpPr>
            <p:cNvPr id="14" name="TextBox 13"/>
            <p:cNvSpPr txBox="1"/>
            <p:nvPr/>
          </p:nvSpPr>
          <p:spPr>
            <a:xfrm>
              <a:off x="4519834" y="2314871"/>
              <a:ext cx="2222687" cy="307669"/>
            </a:xfrm>
            <a:prstGeom prst="rect">
              <a:avLst/>
            </a:prstGeom>
            <a:noFill/>
          </p:spPr>
          <p:txBody>
            <a:bodyPr wrap="none" lIns="0" tIns="0" rIns="0" bIns="0" rtlCol="0">
              <a:spAutoFit/>
            </a:bodyPr>
            <a:lstStyle/>
            <a:p>
              <a:pPr defTabSz="914074"/>
              <a:r>
                <a:rPr lang="en-US" sz="1960" dirty="0">
                  <a:solidFill>
                    <a:srgbClr val="FFFFFF"/>
                  </a:solidFill>
                </a:rPr>
                <a:t>Datacenter network</a:t>
              </a:r>
            </a:p>
          </p:txBody>
        </p:sp>
        <p:sp>
          <p:nvSpPr>
            <p:cNvPr id="15" name="TextBox 14"/>
            <p:cNvSpPr txBox="1"/>
            <p:nvPr/>
          </p:nvSpPr>
          <p:spPr>
            <a:xfrm>
              <a:off x="3559850" y="1983440"/>
              <a:ext cx="1443442" cy="307669"/>
            </a:xfrm>
            <a:prstGeom prst="rect">
              <a:avLst/>
            </a:prstGeom>
            <a:noFill/>
          </p:spPr>
          <p:txBody>
            <a:bodyPr wrap="none" lIns="0" tIns="0" rIns="0" bIns="0" rtlCol="0">
              <a:spAutoFit/>
            </a:bodyPr>
            <a:lstStyle/>
            <a:p>
              <a:pPr defTabSz="914074"/>
              <a:r>
                <a:rPr lang="en-US" sz="1960" dirty="0">
                  <a:solidFill>
                    <a:srgbClr val="FFFFFF"/>
                  </a:solidFill>
                </a:rPr>
                <a:t>Datacenter 1</a:t>
              </a:r>
            </a:p>
          </p:txBody>
        </p:sp>
        <p:sp>
          <p:nvSpPr>
            <p:cNvPr id="16" name="TextBox 15"/>
            <p:cNvSpPr txBox="1"/>
            <p:nvPr/>
          </p:nvSpPr>
          <p:spPr>
            <a:xfrm>
              <a:off x="7818544" y="2010473"/>
              <a:ext cx="1449983" cy="307669"/>
            </a:xfrm>
            <a:prstGeom prst="rect">
              <a:avLst/>
            </a:prstGeom>
            <a:noFill/>
          </p:spPr>
          <p:txBody>
            <a:bodyPr wrap="none" lIns="0" tIns="0" rIns="0" bIns="0" rtlCol="0">
              <a:spAutoFit/>
            </a:bodyPr>
            <a:lstStyle/>
            <a:p>
              <a:pPr defTabSz="914074"/>
              <a:r>
                <a:rPr lang="en-US" sz="1960" dirty="0">
                  <a:solidFill>
                    <a:srgbClr val="FFFFFF"/>
                  </a:solidFill>
                </a:rPr>
                <a:t>Datacenter n</a:t>
              </a:r>
            </a:p>
          </p:txBody>
        </p:sp>
        <p:sp>
          <p:nvSpPr>
            <p:cNvPr id="17" name="Left Brace 16"/>
            <p:cNvSpPr/>
            <p:nvPr/>
          </p:nvSpPr>
          <p:spPr>
            <a:xfrm rot="5400000">
              <a:off x="5027318" y="-2377315"/>
              <a:ext cx="388533" cy="8148401"/>
            </a:xfrm>
            <a:prstGeom prst="leftBrace">
              <a:avLst/>
            </a:prstGeom>
          </p:spPr>
          <p:style>
            <a:lnRef idx="1">
              <a:schemeClr val="accent1"/>
            </a:lnRef>
            <a:fillRef idx="0">
              <a:schemeClr val="accent1"/>
            </a:fillRef>
            <a:effectRef idx="0">
              <a:schemeClr val="accent1"/>
            </a:effectRef>
            <a:fontRef idx="minor">
              <a:schemeClr val="tx1"/>
            </a:fontRef>
          </p:style>
          <p:txBody>
            <a:bodyPr lIns="91421" tIns="45710" rIns="91421" bIns="45710" spcCol="0" rtlCol="0" anchor="ctr"/>
            <a:lstStyle/>
            <a:p>
              <a:pPr algn="ctr" defTabSz="914074"/>
              <a:endParaRPr lang="en-US" sz="1764">
                <a:solidFill>
                  <a:srgbClr val="FFFFFF"/>
                </a:solidFill>
              </a:endParaRPr>
            </a:p>
          </p:txBody>
        </p:sp>
        <p:sp>
          <p:nvSpPr>
            <p:cNvPr id="18" name="TextBox 17"/>
            <p:cNvSpPr txBox="1"/>
            <p:nvPr/>
          </p:nvSpPr>
          <p:spPr>
            <a:xfrm>
              <a:off x="4647711" y="1153763"/>
              <a:ext cx="998486" cy="307669"/>
            </a:xfrm>
            <a:prstGeom prst="rect">
              <a:avLst/>
            </a:prstGeom>
            <a:noFill/>
          </p:spPr>
          <p:txBody>
            <a:bodyPr wrap="none" lIns="0" tIns="0" rIns="0" bIns="0" rtlCol="0">
              <a:spAutoFit/>
            </a:bodyPr>
            <a:lstStyle/>
            <a:p>
              <a:pPr defTabSz="914074"/>
              <a:r>
                <a:rPr lang="en-US" sz="1960" dirty="0">
                  <a:solidFill>
                    <a:srgbClr val="FFFFFF"/>
                  </a:solidFill>
                </a:rPr>
                <a:t>Region 1</a:t>
              </a:r>
            </a:p>
          </p:txBody>
        </p:sp>
        <p:sp>
          <p:nvSpPr>
            <p:cNvPr id="19" name="TextBox 18"/>
            <p:cNvSpPr txBox="1"/>
            <p:nvPr/>
          </p:nvSpPr>
          <p:spPr>
            <a:xfrm>
              <a:off x="9986078" y="1200870"/>
              <a:ext cx="1137473" cy="307669"/>
            </a:xfrm>
            <a:prstGeom prst="rect">
              <a:avLst/>
            </a:prstGeom>
            <a:noFill/>
          </p:spPr>
          <p:txBody>
            <a:bodyPr wrap="none" lIns="0" tIns="0" rIns="0" bIns="0" rtlCol="0">
              <a:spAutoFit/>
            </a:bodyPr>
            <a:lstStyle/>
            <a:p>
              <a:pPr defTabSz="914074"/>
              <a:r>
                <a:rPr lang="en-US" sz="1960" dirty="0">
                  <a:solidFill>
                    <a:srgbClr val="FFFFFF"/>
                  </a:solidFill>
                </a:rPr>
                <a:t>Region 19</a:t>
              </a:r>
            </a:p>
          </p:txBody>
        </p:sp>
        <p:sp>
          <p:nvSpPr>
            <p:cNvPr id="20" name="TextBox 19"/>
            <p:cNvSpPr txBox="1"/>
            <p:nvPr/>
          </p:nvSpPr>
          <p:spPr>
            <a:xfrm>
              <a:off x="7072645" y="1605100"/>
              <a:ext cx="526517" cy="861462"/>
            </a:xfrm>
            <a:prstGeom prst="rect">
              <a:avLst/>
            </a:prstGeom>
            <a:noFill/>
          </p:spPr>
          <p:txBody>
            <a:bodyPr wrap="none" lIns="0" tIns="0" rIns="0" bIns="0" rtlCol="0">
              <a:spAutoFit/>
            </a:bodyPr>
            <a:lstStyle/>
            <a:p>
              <a:pPr defTabSz="914074"/>
              <a:r>
                <a:rPr lang="en-US" sz="5488" dirty="0">
                  <a:solidFill>
                    <a:srgbClr val="FFFFFF"/>
                  </a:solidFill>
                </a:rPr>
                <a:t>…</a:t>
              </a:r>
            </a:p>
          </p:txBody>
        </p:sp>
        <p:grpSp>
          <p:nvGrpSpPr>
            <p:cNvPr id="21" name="Group 20"/>
            <p:cNvGrpSpPr/>
            <p:nvPr/>
          </p:nvGrpSpPr>
          <p:grpSpPr>
            <a:xfrm>
              <a:off x="4304688" y="4407317"/>
              <a:ext cx="2958667" cy="2395328"/>
              <a:chOff x="3728763" y="3157260"/>
              <a:chExt cx="4495801" cy="3748214"/>
            </a:xfrm>
          </p:grpSpPr>
          <p:sp>
            <p:nvSpPr>
              <p:cNvPr id="22" name="Rectangle 21"/>
              <p:cNvSpPr/>
              <p:nvPr/>
            </p:nvSpPr>
            <p:spPr bwMode="auto">
              <a:xfrm>
                <a:off x="3728763" y="3157260"/>
                <a:ext cx="4495801" cy="3748214"/>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1199"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3" name="Group 22"/>
              <p:cNvGrpSpPr/>
              <p:nvPr/>
            </p:nvGrpSpPr>
            <p:grpSpPr>
              <a:xfrm>
                <a:off x="4064988" y="4963136"/>
                <a:ext cx="831718" cy="1351103"/>
                <a:chOff x="1055947" y="4111804"/>
                <a:chExt cx="815599" cy="1324918"/>
              </a:xfrm>
            </p:grpSpPr>
            <p:grpSp>
              <p:nvGrpSpPr>
                <p:cNvPr id="109" name="Group 108"/>
                <p:cNvGrpSpPr/>
                <p:nvPr/>
              </p:nvGrpSpPr>
              <p:grpSpPr>
                <a:xfrm>
                  <a:off x="1055947" y="4111804"/>
                  <a:ext cx="815599" cy="1297016"/>
                  <a:chOff x="13103226" y="2763958"/>
                  <a:chExt cx="1039812" cy="1616572"/>
                </a:xfrm>
              </p:grpSpPr>
              <p:sp>
                <p:nvSpPr>
                  <p:cNvPr id="111"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2"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3"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4"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5"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6"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7"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8"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19"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110" name="TextBox 109"/>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grpSp>
            <p:nvGrpSpPr>
              <p:cNvPr id="24" name="Group 23"/>
              <p:cNvGrpSpPr/>
              <p:nvPr/>
            </p:nvGrpSpPr>
            <p:grpSpPr>
              <a:xfrm>
                <a:off x="5058442" y="4936313"/>
                <a:ext cx="831718" cy="1351103"/>
                <a:chOff x="1055947" y="4111804"/>
                <a:chExt cx="815599" cy="1324918"/>
              </a:xfrm>
            </p:grpSpPr>
            <p:grpSp>
              <p:nvGrpSpPr>
                <p:cNvPr id="98" name="Group 97"/>
                <p:cNvGrpSpPr/>
                <p:nvPr/>
              </p:nvGrpSpPr>
              <p:grpSpPr>
                <a:xfrm>
                  <a:off x="1055947" y="4111804"/>
                  <a:ext cx="815599" cy="1297016"/>
                  <a:chOff x="13103226" y="2763958"/>
                  <a:chExt cx="1039812" cy="1616572"/>
                </a:xfrm>
              </p:grpSpPr>
              <p:sp>
                <p:nvSpPr>
                  <p:cNvPr id="100"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1"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2"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3"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4"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5"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6"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7"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108"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99" name="TextBox 98"/>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grpSp>
            <p:nvGrpSpPr>
              <p:cNvPr id="25" name="Group 24"/>
              <p:cNvGrpSpPr/>
              <p:nvPr/>
            </p:nvGrpSpPr>
            <p:grpSpPr>
              <a:xfrm>
                <a:off x="6051896" y="4961876"/>
                <a:ext cx="831718" cy="1351103"/>
                <a:chOff x="1055947" y="4111804"/>
                <a:chExt cx="815599" cy="1324918"/>
              </a:xfrm>
            </p:grpSpPr>
            <p:grpSp>
              <p:nvGrpSpPr>
                <p:cNvPr id="87" name="Group 86"/>
                <p:cNvGrpSpPr/>
                <p:nvPr/>
              </p:nvGrpSpPr>
              <p:grpSpPr>
                <a:xfrm>
                  <a:off x="1055947" y="4111804"/>
                  <a:ext cx="815599" cy="1297016"/>
                  <a:chOff x="13103226" y="2763958"/>
                  <a:chExt cx="1039812" cy="1616572"/>
                </a:xfrm>
              </p:grpSpPr>
              <p:sp>
                <p:nvSpPr>
                  <p:cNvPr id="89"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0"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1"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2"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3"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4"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5"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6"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97"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88" name="TextBox 87"/>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grpSp>
            <p:nvGrpSpPr>
              <p:cNvPr id="26" name="Group 25"/>
              <p:cNvGrpSpPr/>
              <p:nvPr/>
            </p:nvGrpSpPr>
            <p:grpSpPr>
              <a:xfrm>
                <a:off x="6990442" y="4962073"/>
                <a:ext cx="831718" cy="1351103"/>
                <a:chOff x="1055947" y="4111804"/>
                <a:chExt cx="815599" cy="1324918"/>
              </a:xfrm>
            </p:grpSpPr>
            <p:grpSp>
              <p:nvGrpSpPr>
                <p:cNvPr id="76" name="Group 75"/>
                <p:cNvGrpSpPr/>
                <p:nvPr/>
              </p:nvGrpSpPr>
              <p:grpSpPr>
                <a:xfrm>
                  <a:off x="1055947" y="4111804"/>
                  <a:ext cx="815599" cy="1297016"/>
                  <a:chOff x="13103226" y="2763958"/>
                  <a:chExt cx="1039812" cy="1616572"/>
                </a:xfrm>
              </p:grpSpPr>
              <p:sp>
                <p:nvSpPr>
                  <p:cNvPr id="78"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79"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80"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81"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82"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83"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84"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85"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86"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77" name="TextBox 76"/>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grpSp>
            <p:nvGrpSpPr>
              <p:cNvPr id="27" name="Group 26"/>
              <p:cNvGrpSpPr/>
              <p:nvPr/>
            </p:nvGrpSpPr>
            <p:grpSpPr>
              <a:xfrm>
                <a:off x="4064988" y="3413616"/>
                <a:ext cx="831718" cy="1351103"/>
                <a:chOff x="1055947" y="4111804"/>
                <a:chExt cx="815599" cy="1324918"/>
              </a:xfrm>
            </p:grpSpPr>
            <p:grpSp>
              <p:nvGrpSpPr>
                <p:cNvPr id="65" name="Group 64"/>
                <p:cNvGrpSpPr/>
                <p:nvPr/>
              </p:nvGrpSpPr>
              <p:grpSpPr>
                <a:xfrm>
                  <a:off x="1055947" y="4111804"/>
                  <a:ext cx="815599" cy="1297016"/>
                  <a:chOff x="13103226" y="2763958"/>
                  <a:chExt cx="1039812" cy="1616572"/>
                </a:xfrm>
              </p:grpSpPr>
              <p:sp>
                <p:nvSpPr>
                  <p:cNvPr id="67"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68"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69"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70"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71"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72"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73"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74"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75"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66" name="TextBox 65"/>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grpSp>
            <p:nvGrpSpPr>
              <p:cNvPr id="28" name="Group 27"/>
              <p:cNvGrpSpPr/>
              <p:nvPr/>
            </p:nvGrpSpPr>
            <p:grpSpPr>
              <a:xfrm>
                <a:off x="5058442" y="3425671"/>
                <a:ext cx="831718" cy="1351103"/>
                <a:chOff x="1055947" y="4111804"/>
                <a:chExt cx="815599" cy="1324918"/>
              </a:xfrm>
            </p:grpSpPr>
            <p:grpSp>
              <p:nvGrpSpPr>
                <p:cNvPr id="54" name="Group 53"/>
                <p:cNvGrpSpPr/>
                <p:nvPr/>
              </p:nvGrpSpPr>
              <p:grpSpPr>
                <a:xfrm>
                  <a:off x="1055947" y="4111804"/>
                  <a:ext cx="815599" cy="1297016"/>
                  <a:chOff x="13103226" y="2763958"/>
                  <a:chExt cx="1039812" cy="1616572"/>
                </a:xfrm>
              </p:grpSpPr>
              <p:sp>
                <p:nvSpPr>
                  <p:cNvPr id="56"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57" name="Freeform 6"/>
                  <p:cNvSpPr>
                    <a:spLocks/>
                  </p:cNvSpPr>
                  <p:nvPr/>
                </p:nvSpPr>
                <p:spPr bwMode="auto">
                  <a:xfrm>
                    <a:off x="13214594" y="2940283"/>
                    <a:ext cx="817069" cy="143637"/>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58"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59"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60"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61"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62"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63"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64"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55" name="TextBox 54"/>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grpSp>
            <p:nvGrpSpPr>
              <p:cNvPr id="29" name="Group 28"/>
              <p:cNvGrpSpPr/>
              <p:nvPr/>
            </p:nvGrpSpPr>
            <p:grpSpPr>
              <a:xfrm>
                <a:off x="6051896" y="3405217"/>
                <a:ext cx="831718" cy="1351103"/>
                <a:chOff x="1055947" y="4111804"/>
                <a:chExt cx="815599" cy="1324918"/>
              </a:xfrm>
            </p:grpSpPr>
            <p:grpSp>
              <p:nvGrpSpPr>
                <p:cNvPr id="43" name="Group 42"/>
                <p:cNvGrpSpPr/>
                <p:nvPr/>
              </p:nvGrpSpPr>
              <p:grpSpPr>
                <a:xfrm>
                  <a:off x="1055947" y="4111804"/>
                  <a:ext cx="815599" cy="1297016"/>
                  <a:chOff x="13103226" y="2763958"/>
                  <a:chExt cx="1039812" cy="1616572"/>
                </a:xfrm>
              </p:grpSpPr>
              <p:sp>
                <p:nvSpPr>
                  <p:cNvPr id="45"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46"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47"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48"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49"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50"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51"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52"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53"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44" name="TextBox 43"/>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grpSp>
            <p:nvGrpSpPr>
              <p:cNvPr id="30" name="Group 29"/>
              <p:cNvGrpSpPr/>
              <p:nvPr/>
            </p:nvGrpSpPr>
            <p:grpSpPr>
              <a:xfrm>
                <a:off x="6990442" y="3405414"/>
                <a:ext cx="831718" cy="1351103"/>
                <a:chOff x="1055947" y="4111804"/>
                <a:chExt cx="815599" cy="1324918"/>
              </a:xfrm>
            </p:grpSpPr>
            <p:grpSp>
              <p:nvGrpSpPr>
                <p:cNvPr id="32" name="Group 31"/>
                <p:cNvGrpSpPr/>
                <p:nvPr/>
              </p:nvGrpSpPr>
              <p:grpSpPr>
                <a:xfrm>
                  <a:off x="1055947" y="4111804"/>
                  <a:ext cx="815599" cy="1297016"/>
                  <a:chOff x="13103226" y="2763958"/>
                  <a:chExt cx="1039812" cy="1616572"/>
                </a:xfrm>
              </p:grpSpPr>
              <p:sp>
                <p:nvSpPr>
                  <p:cNvPr id="34" name="Rectangle 5"/>
                  <p:cNvSpPr>
                    <a:spLocks noChangeArrowheads="1"/>
                  </p:cNvSpPr>
                  <p:nvPr/>
                </p:nvSpPr>
                <p:spPr bwMode="auto">
                  <a:xfrm>
                    <a:off x="13103226" y="2763958"/>
                    <a:ext cx="1039812" cy="1616572"/>
                  </a:xfrm>
                  <a:prstGeom prst="rect">
                    <a:avLst/>
                  </a:prstGeom>
                  <a:solidFill>
                    <a:srgbClr val="0072C6"/>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35" name="Freeform 6"/>
                  <p:cNvSpPr>
                    <a:spLocks/>
                  </p:cNvSpPr>
                  <p:nvPr/>
                </p:nvSpPr>
                <p:spPr bwMode="auto">
                  <a:xfrm>
                    <a:off x="13214598" y="2940285"/>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36" name="Freeform 7"/>
                  <p:cNvSpPr>
                    <a:spLocks/>
                  </p:cNvSpPr>
                  <p:nvPr/>
                </p:nvSpPr>
                <p:spPr bwMode="auto">
                  <a:xfrm>
                    <a:off x="13214598" y="3194253"/>
                    <a:ext cx="817070" cy="143638"/>
                  </a:xfrm>
                  <a:custGeom>
                    <a:avLst/>
                    <a:gdLst>
                      <a:gd name="T0" fmla="*/ 28 w 330"/>
                      <a:gd name="T1" fmla="*/ 0 h 58"/>
                      <a:gd name="T2" fmla="*/ 0 w 330"/>
                      <a:gd name="T3" fmla="*/ 26 h 58"/>
                      <a:gd name="T4" fmla="*/ 0 w 330"/>
                      <a:gd name="T5" fmla="*/ 31 h 58"/>
                      <a:gd name="T6" fmla="*/ 28 w 330"/>
                      <a:gd name="T7" fmla="*/ 58 h 58"/>
                      <a:gd name="T8" fmla="*/ 302 w 330"/>
                      <a:gd name="T9" fmla="*/ 58 h 58"/>
                      <a:gd name="T10" fmla="*/ 330 w 330"/>
                      <a:gd name="T11" fmla="*/ 31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1"/>
                          <a:pt x="0" y="31"/>
                          <a:pt x="0" y="31"/>
                        </a:cubicBezTo>
                        <a:cubicBezTo>
                          <a:pt x="0" y="31"/>
                          <a:pt x="0" y="58"/>
                          <a:pt x="28" y="58"/>
                        </a:cubicBezTo>
                        <a:cubicBezTo>
                          <a:pt x="302" y="58"/>
                          <a:pt x="302" y="58"/>
                          <a:pt x="302" y="58"/>
                        </a:cubicBezTo>
                        <a:cubicBezTo>
                          <a:pt x="302" y="58"/>
                          <a:pt x="330" y="58"/>
                          <a:pt x="330" y="31"/>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37" name="Freeform 8"/>
                  <p:cNvSpPr>
                    <a:spLocks/>
                  </p:cNvSpPr>
                  <p:nvPr/>
                </p:nvSpPr>
                <p:spPr bwMode="auto">
                  <a:xfrm>
                    <a:off x="13214598" y="3446139"/>
                    <a:ext cx="817070" cy="143638"/>
                  </a:xfrm>
                  <a:custGeom>
                    <a:avLst/>
                    <a:gdLst>
                      <a:gd name="T0" fmla="*/ 28 w 330"/>
                      <a:gd name="T1" fmla="*/ 0 h 58"/>
                      <a:gd name="T2" fmla="*/ 0 w 330"/>
                      <a:gd name="T3" fmla="*/ 27 h 58"/>
                      <a:gd name="T4" fmla="*/ 0 w 330"/>
                      <a:gd name="T5" fmla="*/ 32 h 58"/>
                      <a:gd name="T6" fmla="*/ 28 w 330"/>
                      <a:gd name="T7" fmla="*/ 58 h 58"/>
                      <a:gd name="T8" fmla="*/ 302 w 330"/>
                      <a:gd name="T9" fmla="*/ 58 h 58"/>
                      <a:gd name="T10" fmla="*/ 330 w 330"/>
                      <a:gd name="T11" fmla="*/ 32 h 58"/>
                      <a:gd name="T12" fmla="*/ 330 w 330"/>
                      <a:gd name="T13" fmla="*/ 27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7"/>
                        </a:cubicBezTo>
                        <a:cubicBezTo>
                          <a:pt x="0" y="32"/>
                          <a:pt x="0" y="32"/>
                          <a:pt x="0" y="32"/>
                        </a:cubicBezTo>
                        <a:cubicBezTo>
                          <a:pt x="0" y="32"/>
                          <a:pt x="0" y="58"/>
                          <a:pt x="28" y="58"/>
                        </a:cubicBezTo>
                        <a:cubicBezTo>
                          <a:pt x="302" y="58"/>
                          <a:pt x="302" y="58"/>
                          <a:pt x="302" y="58"/>
                        </a:cubicBezTo>
                        <a:cubicBezTo>
                          <a:pt x="302" y="58"/>
                          <a:pt x="330" y="58"/>
                          <a:pt x="330" y="32"/>
                        </a:cubicBezTo>
                        <a:cubicBezTo>
                          <a:pt x="330" y="27"/>
                          <a:pt x="330" y="27"/>
                          <a:pt x="330" y="27"/>
                        </a:cubicBezTo>
                        <a:cubicBezTo>
                          <a:pt x="330" y="27"/>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38" name="Freeform 9"/>
                  <p:cNvSpPr>
                    <a:spLocks/>
                  </p:cNvSpPr>
                  <p:nvPr/>
                </p:nvSpPr>
                <p:spPr bwMode="auto">
                  <a:xfrm>
                    <a:off x="13214598" y="3700107"/>
                    <a:ext cx="817070" cy="143638"/>
                  </a:xfrm>
                  <a:custGeom>
                    <a:avLst/>
                    <a:gdLst>
                      <a:gd name="T0" fmla="*/ 28 w 330"/>
                      <a:gd name="T1" fmla="*/ 0 h 58"/>
                      <a:gd name="T2" fmla="*/ 0 w 330"/>
                      <a:gd name="T3" fmla="*/ 26 h 58"/>
                      <a:gd name="T4" fmla="*/ 0 w 330"/>
                      <a:gd name="T5" fmla="*/ 32 h 58"/>
                      <a:gd name="T6" fmla="*/ 28 w 330"/>
                      <a:gd name="T7" fmla="*/ 58 h 58"/>
                      <a:gd name="T8" fmla="*/ 302 w 330"/>
                      <a:gd name="T9" fmla="*/ 58 h 58"/>
                      <a:gd name="T10" fmla="*/ 330 w 330"/>
                      <a:gd name="T11" fmla="*/ 32 h 58"/>
                      <a:gd name="T12" fmla="*/ 330 w 330"/>
                      <a:gd name="T13" fmla="*/ 26 h 58"/>
                      <a:gd name="T14" fmla="*/ 302 w 330"/>
                      <a:gd name="T15" fmla="*/ 0 h 58"/>
                      <a:gd name="T16" fmla="*/ 175 w 330"/>
                      <a:gd name="T17" fmla="*/ 0 h 58"/>
                      <a:gd name="T18" fmla="*/ 28 w 330"/>
                      <a:gd name="T19"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0" h="58">
                        <a:moveTo>
                          <a:pt x="28" y="0"/>
                        </a:moveTo>
                        <a:cubicBezTo>
                          <a:pt x="28" y="0"/>
                          <a:pt x="0" y="0"/>
                          <a:pt x="0" y="26"/>
                        </a:cubicBezTo>
                        <a:cubicBezTo>
                          <a:pt x="0" y="32"/>
                          <a:pt x="0" y="32"/>
                          <a:pt x="0" y="32"/>
                        </a:cubicBezTo>
                        <a:cubicBezTo>
                          <a:pt x="0" y="32"/>
                          <a:pt x="0" y="58"/>
                          <a:pt x="28" y="58"/>
                        </a:cubicBezTo>
                        <a:cubicBezTo>
                          <a:pt x="302" y="58"/>
                          <a:pt x="302" y="58"/>
                          <a:pt x="302" y="58"/>
                        </a:cubicBezTo>
                        <a:cubicBezTo>
                          <a:pt x="302" y="58"/>
                          <a:pt x="330" y="58"/>
                          <a:pt x="330" y="32"/>
                        </a:cubicBezTo>
                        <a:cubicBezTo>
                          <a:pt x="330" y="26"/>
                          <a:pt x="330" y="26"/>
                          <a:pt x="330" y="26"/>
                        </a:cubicBezTo>
                        <a:cubicBezTo>
                          <a:pt x="330" y="26"/>
                          <a:pt x="330" y="0"/>
                          <a:pt x="302" y="0"/>
                        </a:cubicBezTo>
                        <a:cubicBezTo>
                          <a:pt x="175" y="0"/>
                          <a:pt x="175" y="0"/>
                          <a:pt x="175" y="0"/>
                        </a:cubicBezTo>
                        <a:lnTo>
                          <a:pt x="28" y="0"/>
                        </a:lnTo>
                        <a:close/>
                      </a:path>
                    </a:pathLst>
                  </a:custGeom>
                  <a:solidFill>
                    <a:srgbClr val="FFFFFF">
                      <a:lumMod val="85000"/>
                    </a:srgbClr>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39" name="Oval 14"/>
                  <p:cNvSpPr>
                    <a:spLocks noChangeArrowheads="1"/>
                  </p:cNvSpPr>
                  <p:nvPr/>
                </p:nvSpPr>
                <p:spPr bwMode="auto">
                  <a:xfrm>
                    <a:off x="13875539" y="2970470"/>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40" name="Oval 15"/>
                  <p:cNvSpPr>
                    <a:spLocks noChangeArrowheads="1"/>
                  </p:cNvSpPr>
                  <p:nvPr/>
                </p:nvSpPr>
                <p:spPr bwMode="auto">
                  <a:xfrm>
                    <a:off x="13875539" y="3224438"/>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41" name="Oval 16"/>
                  <p:cNvSpPr>
                    <a:spLocks noChangeArrowheads="1"/>
                  </p:cNvSpPr>
                  <p:nvPr/>
                </p:nvSpPr>
                <p:spPr bwMode="auto">
                  <a:xfrm>
                    <a:off x="13875539" y="3478406"/>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sp>
                <p:nvSpPr>
                  <p:cNvPr id="42" name="Oval 17"/>
                  <p:cNvSpPr>
                    <a:spLocks noChangeArrowheads="1"/>
                  </p:cNvSpPr>
                  <p:nvPr/>
                </p:nvSpPr>
                <p:spPr bwMode="auto">
                  <a:xfrm>
                    <a:off x="13875539" y="3732374"/>
                    <a:ext cx="79105" cy="79105"/>
                  </a:xfrm>
                  <a:prstGeom prst="ellipse">
                    <a:avLst/>
                  </a:prstGeom>
                  <a:solidFill>
                    <a:srgbClr val="008272"/>
                  </a:solidFill>
                  <a:ln>
                    <a:noFill/>
                  </a:ln>
                </p:spPr>
                <p:txBody>
                  <a:bodyPr vert="horz" wrap="square" lIns="93234" tIns="46616" rIns="93234" bIns="46616" numCol="1" anchor="t" anchorCtr="0" compatLnSpc="1">
                    <a:prstTxWarp prst="textNoShape">
                      <a:avLst/>
                    </a:prstTxWarp>
                  </a:bodyPr>
                  <a:lstStyle/>
                  <a:p>
                    <a:pPr defTabSz="932239">
                      <a:defRPr/>
                    </a:pPr>
                    <a:endParaRPr lang="en-US" sz="1049" kern="0">
                      <a:solidFill>
                        <a:srgbClr val="000000"/>
                      </a:solidFill>
                    </a:endParaRPr>
                  </a:p>
                </p:txBody>
              </p:sp>
            </p:grpSp>
            <p:sp>
              <p:nvSpPr>
                <p:cNvPr id="33" name="TextBox 32"/>
                <p:cNvSpPr txBox="1"/>
                <p:nvPr/>
              </p:nvSpPr>
              <p:spPr>
                <a:xfrm>
                  <a:off x="1121483" y="5046508"/>
                  <a:ext cx="684526" cy="390214"/>
                </a:xfrm>
                <a:prstGeom prst="rect">
                  <a:avLst/>
                </a:prstGeom>
                <a:noFill/>
              </p:spPr>
              <p:txBody>
                <a:bodyPr wrap="square" lIns="0" tIns="0" rIns="0" bIns="0" rtlCol="0">
                  <a:spAutoFit/>
                </a:bodyPr>
                <a:lstStyle/>
                <a:p>
                  <a:pPr algn="ctr" defTabSz="932239">
                    <a:lnSpc>
                      <a:spcPct val="90000"/>
                    </a:lnSpc>
                    <a:defRPr/>
                  </a:pPr>
                  <a:r>
                    <a:rPr lang="en-US" sz="900" kern="0" dirty="0">
                      <a:solidFill>
                        <a:srgbClr val="FFFFFF"/>
                      </a:solidFill>
                    </a:rPr>
                    <a:t>Azure Server</a:t>
                  </a:r>
                </a:p>
              </p:txBody>
            </p:sp>
          </p:grpSp>
          <p:sp>
            <p:nvSpPr>
              <p:cNvPr id="31" name="TextBox 30"/>
              <p:cNvSpPr txBox="1"/>
              <p:nvPr/>
            </p:nvSpPr>
            <p:spPr>
              <a:xfrm>
                <a:off x="4064989" y="6370328"/>
                <a:ext cx="3871023" cy="353507"/>
              </a:xfrm>
              <a:prstGeom prst="rect">
                <a:avLst/>
              </a:prstGeom>
              <a:noFill/>
            </p:spPr>
            <p:txBody>
              <a:bodyPr wrap="square" lIns="0" tIns="0" rIns="0" bIns="0" rtlCol="0">
                <a:spAutoFit/>
              </a:bodyPr>
              <a:lstStyle/>
              <a:p>
                <a:pPr algn="ctr" defTabSz="932239">
                  <a:lnSpc>
                    <a:spcPct val="90000"/>
                  </a:lnSpc>
                  <a:defRPr/>
                </a:pPr>
                <a:r>
                  <a:rPr lang="en-US" sz="1599" kern="0" dirty="0">
                    <a:solidFill>
                      <a:srgbClr val="505050"/>
                    </a:solidFill>
                  </a:rPr>
                  <a:t>Scale Unit</a:t>
                </a:r>
              </a:p>
            </p:txBody>
          </p:sp>
        </p:grpSp>
        <p:cxnSp>
          <p:nvCxnSpPr>
            <p:cNvPr id="120" name="Straight Connector 119"/>
            <p:cNvCxnSpPr/>
            <p:nvPr/>
          </p:nvCxnSpPr>
          <p:spPr>
            <a:xfrm>
              <a:off x="2485086" y="4164199"/>
              <a:ext cx="1819602" cy="24311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3656010" y="4164199"/>
              <a:ext cx="3607345" cy="243118"/>
            </a:xfrm>
            <a:prstGeom prst="line">
              <a:avLst/>
            </a:prstGeom>
            <a:ln>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188497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9694" y="1998628"/>
            <a:ext cx="3064743" cy="3461638"/>
          </a:xfrm>
          <a:prstGeom prst="rect">
            <a:avLst/>
          </a:prstGeom>
          <a:noFill/>
        </p:spPr>
        <p:txBody>
          <a:bodyPr wrap="square" lIns="186521" tIns="149217" rIns="186521" bIns="149217" rtlCol="0">
            <a:spAutoFit/>
          </a:bodyPr>
          <a:lstStyle/>
          <a:p>
            <a:pPr defTabSz="1243245">
              <a:spcBef>
                <a:spcPts val="612"/>
              </a:spcBef>
            </a:pPr>
            <a:r>
              <a:rPr lang="en-US" sz="2448" dirty="0">
                <a:solidFill>
                  <a:srgbClr val="FFFFFF"/>
                </a:solidFill>
              </a:rPr>
              <a:t>Cloud Service is a…</a:t>
            </a:r>
          </a:p>
          <a:p>
            <a:pPr marL="349724" indent="-349724" defTabSz="1243245">
              <a:spcBef>
                <a:spcPts val="612"/>
              </a:spcBef>
              <a:buFont typeface="Arial" panose="020B0604020202020204" pitchFamily="34" charset="0"/>
              <a:buChar char="•"/>
            </a:pPr>
            <a:r>
              <a:rPr lang="en-US" sz="2448" dirty="0">
                <a:solidFill>
                  <a:srgbClr val="FFFFFF"/>
                </a:solidFill>
              </a:rPr>
              <a:t>Management</a:t>
            </a:r>
          </a:p>
          <a:p>
            <a:pPr marL="349724" indent="-349724" defTabSz="1243245">
              <a:spcBef>
                <a:spcPts val="612"/>
              </a:spcBef>
              <a:buFont typeface="Arial" panose="020B0604020202020204" pitchFamily="34" charset="0"/>
              <a:buChar char="•"/>
            </a:pPr>
            <a:r>
              <a:rPr lang="en-US" sz="2448" dirty="0">
                <a:solidFill>
                  <a:srgbClr val="FFFFFF"/>
                </a:solidFill>
              </a:rPr>
              <a:t>Configuration</a:t>
            </a:r>
          </a:p>
          <a:p>
            <a:pPr marL="349724" indent="-349724" defTabSz="1243245">
              <a:spcBef>
                <a:spcPts val="612"/>
              </a:spcBef>
              <a:buFont typeface="Arial" panose="020B0604020202020204" pitchFamily="34" charset="0"/>
              <a:buChar char="•"/>
            </a:pPr>
            <a:r>
              <a:rPr lang="en-US" sz="2448" dirty="0">
                <a:solidFill>
                  <a:srgbClr val="FFFFFF"/>
                </a:solidFill>
              </a:rPr>
              <a:t>Security</a:t>
            </a:r>
          </a:p>
          <a:p>
            <a:pPr marL="349724" indent="-349724" defTabSz="1243245">
              <a:spcBef>
                <a:spcPts val="612"/>
              </a:spcBef>
              <a:buFont typeface="Arial" panose="020B0604020202020204" pitchFamily="34" charset="0"/>
              <a:buChar char="•"/>
            </a:pPr>
            <a:r>
              <a:rPr lang="en-US" sz="2448" dirty="0">
                <a:solidFill>
                  <a:srgbClr val="FFFFFF"/>
                </a:solidFill>
              </a:rPr>
              <a:t>Networking</a:t>
            </a:r>
          </a:p>
          <a:p>
            <a:pPr marL="349724" indent="-349724" defTabSz="1243245">
              <a:spcBef>
                <a:spcPts val="612"/>
              </a:spcBef>
              <a:buFont typeface="Arial" panose="020B0604020202020204" pitchFamily="34" charset="0"/>
              <a:buChar char="•"/>
            </a:pPr>
            <a:r>
              <a:rPr lang="en-US" sz="2448" dirty="0">
                <a:solidFill>
                  <a:srgbClr val="FFFFFF"/>
                </a:solidFill>
              </a:rPr>
              <a:t>Service Model</a:t>
            </a:r>
          </a:p>
          <a:p>
            <a:pPr defTabSz="1243245">
              <a:spcBef>
                <a:spcPts val="612"/>
              </a:spcBef>
            </a:pPr>
            <a:r>
              <a:rPr lang="en-US" sz="2448" dirty="0">
                <a:solidFill>
                  <a:srgbClr val="FFFFFF"/>
                </a:solidFill>
              </a:rPr>
              <a:t>	boundary</a:t>
            </a:r>
          </a:p>
        </p:txBody>
      </p:sp>
      <p:pic>
        <p:nvPicPr>
          <p:cNvPr id="38" name="Virtual machines"/>
          <p:cNvPicPr>
            <a:picLocks noChangeAspect="1"/>
          </p:cNvPicPr>
          <p:nvPr/>
        </p:nvPicPr>
        <p:blipFill>
          <a:blip r:embed="rId10" cstate="print">
            <a:duotone>
              <a:prstClr val="black"/>
              <a:schemeClr val="tx1">
                <a:lumMod val="50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127859" y="2381075"/>
            <a:ext cx="1281590" cy="1281590"/>
          </a:xfrm>
          <a:prstGeom prst="rect">
            <a:avLst/>
          </a:prstGeom>
        </p:spPr>
      </p:pic>
      <p:sp>
        <p:nvSpPr>
          <p:cNvPr id="2" name="Title 1"/>
          <p:cNvSpPr>
            <a:spLocks noGrp="1"/>
          </p:cNvSpPr>
          <p:nvPr>
            <p:ph type="title"/>
            <p:custDataLst>
              <p:tags r:id="rId1"/>
            </p:custDataLst>
          </p:nvPr>
        </p:nvSpPr>
        <p:spPr/>
        <p:txBody>
          <a:bodyPr/>
          <a:lstStyle/>
          <a:p>
            <a:r>
              <a:rPr lang="en-US" sz="5507" dirty="0">
                <a:solidFill>
                  <a:schemeClr val="tx1"/>
                </a:solidFill>
              </a:rPr>
              <a:t>Cloud Services, Roles, and Instances</a:t>
            </a:r>
            <a:br>
              <a:rPr lang="en-US" sz="5507" dirty="0">
                <a:solidFill>
                  <a:schemeClr val="tx1"/>
                </a:solidFill>
              </a:rPr>
            </a:br>
            <a:endParaRPr lang="en-US" sz="4080" dirty="0">
              <a:solidFill>
                <a:schemeClr val="tx1"/>
              </a:solidFill>
            </a:endParaRPr>
          </a:p>
        </p:txBody>
      </p:sp>
      <p:sp>
        <p:nvSpPr>
          <p:cNvPr id="11" name="TextBox 10"/>
          <p:cNvSpPr txBox="1"/>
          <p:nvPr/>
        </p:nvSpPr>
        <p:spPr>
          <a:xfrm rot="16200000">
            <a:off x="11307797" y="3831505"/>
            <a:ext cx="1534924" cy="307233"/>
          </a:xfrm>
          <a:prstGeom prst="rect">
            <a:avLst/>
          </a:prstGeom>
          <a:noFill/>
        </p:spPr>
        <p:txBody>
          <a:bodyPr wrap="none" lIns="0" tIns="0" rIns="0" bIns="0" rtlCol="0">
            <a:spAutoFit/>
          </a:bodyPr>
          <a:lstStyle/>
          <a:p>
            <a:pPr defTabSz="1243245">
              <a:lnSpc>
                <a:spcPct val="90000"/>
              </a:lnSpc>
              <a:spcBef>
                <a:spcPct val="20000"/>
              </a:spcBef>
              <a:buSzPct val="80000"/>
            </a:pPr>
            <a:r>
              <a:rPr lang="en-US" sz="2175" b="1" dirty="0">
                <a:solidFill>
                  <a:srgbClr val="FFFFFF"/>
                </a:solidFill>
              </a:rPr>
              <a:t>INSTANCES</a:t>
            </a:r>
          </a:p>
        </p:txBody>
      </p:sp>
      <p:cxnSp>
        <p:nvCxnSpPr>
          <p:cNvPr id="24" name="Straight Connector 23"/>
          <p:cNvCxnSpPr/>
          <p:nvPr/>
        </p:nvCxnSpPr>
        <p:spPr>
          <a:xfrm flipV="1">
            <a:off x="3612476" y="2908361"/>
            <a:ext cx="847674" cy="903851"/>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2954564" y="3707566"/>
            <a:ext cx="857218" cy="307233"/>
          </a:xfrm>
          <a:prstGeom prst="rect">
            <a:avLst/>
          </a:prstGeom>
          <a:noFill/>
        </p:spPr>
        <p:txBody>
          <a:bodyPr wrap="none" lIns="0" tIns="0" rIns="0" bIns="0" rtlCol="0">
            <a:spAutoFit/>
          </a:bodyPr>
          <a:lstStyle/>
          <a:p>
            <a:pPr defTabSz="1243245">
              <a:lnSpc>
                <a:spcPct val="90000"/>
              </a:lnSpc>
              <a:spcBef>
                <a:spcPct val="20000"/>
              </a:spcBef>
              <a:buSzPct val="80000"/>
            </a:pPr>
            <a:r>
              <a:rPr lang="en-US" sz="2175" b="1" dirty="0">
                <a:solidFill>
                  <a:srgbClr val="FFFFFF"/>
                </a:solidFill>
              </a:rPr>
              <a:t>ROLES</a:t>
            </a:r>
          </a:p>
        </p:txBody>
      </p:sp>
      <p:cxnSp>
        <p:nvCxnSpPr>
          <p:cNvPr id="27" name="Straight Connector 26"/>
          <p:cNvCxnSpPr/>
          <p:nvPr/>
        </p:nvCxnSpPr>
        <p:spPr>
          <a:xfrm>
            <a:off x="3612476" y="3812211"/>
            <a:ext cx="847674" cy="1108352"/>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bwMode="auto">
          <a:xfrm>
            <a:off x="3930685" y="1398800"/>
            <a:ext cx="7142854" cy="2530153"/>
          </a:xfrm>
          <a:prstGeom prst="rect">
            <a:avLst/>
          </a:prstGeom>
          <a:noFill/>
          <a:ln w="38100">
            <a:solidFill>
              <a:schemeClr val="tx1">
                <a:lumMod val="95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pic>
        <p:nvPicPr>
          <p:cNvPr id="34" name="Virtual machines"/>
          <p:cNvPicPr>
            <a:picLocks noChangeAspect="1"/>
          </p:cNvPicPr>
          <p:nvPr/>
        </p:nvPicPr>
        <p:blipFill>
          <a:blip r:embed="rId10" cstate="print">
            <a:duotone>
              <a:prstClr val="black"/>
              <a:schemeClr val="tx1">
                <a:lumMod val="50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510475" y="2413068"/>
            <a:ext cx="1281590" cy="1281590"/>
          </a:xfrm>
          <a:prstGeom prst="rect">
            <a:avLst/>
          </a:prstGeom>
        </p:spPr>
      </p:pic>
      <p:sp>
        <p:nvSpPr>
          <p:cNvPr id="35" name="Rectangle 34"/>
          <p:cNvSpPr/>
          <p:nvPr>
            <p:custDataLst>
              <p:tags r:id="rId2"/>
            </p:custDataLst>
          </p:nvPr>
        </p:nvSpPr>
        <p:spPr bwMode="auto">
          <a:xfrm>
            <a:off x="4117553" y="1893320"/>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1</a:t>
            </a:r>
          </a:p>
        </p:txBody>
      </p:sp>
      <p:pic>
        <p:nvPicPr>
          <p:cNvPr id="36" name="Virtual machines"/>
          <p:cNvPicPr>
            <a:picLocks noChangeAspect="1"/>
          </p:cNvPicPr>
          <p:nvPr/>
        </p:nvPicPr>
        <p:blipFill>
          <a:blip r:embed="rId10" cstate="print">
            <a:duotone>
              <a:prstClr val="black"/>
              <a:schemeClr val="tx1">
                <a:lumMod val="50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12436" y="2405157"/>
            <a:ext cx="1281590" cy="1281590"/>
          </a:xfrm>
          <a:prstGeom prst="rect">
            <a:avLst/>
          </a:prstGeom>
        </p:spPr>
      </p:pic>
      <p:sp>
        <p:nvSpPr>
          <p:cNvPr id="37" name="Rectangle 36"/>
          <p:cNvSpPr/>
          <p:nvPr>
            <p:custDataLst>
              <p:tags r:id="rId3"/>
            </p:custDataLst>
          </p:nvPr>
        </p:nvSpPr>
        <p:spPr bwMode="auto">
          <a:xfrm>
            <a:off x="6419513" y="1885409"/>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2</a:t>
            </a:r>
          </a:p>
        </p:txBody>
      </p:sp>
      <p:sp>
        <p:nvSpPr>
          <p:cNvPr id="39" name="Rectangle 38"/>
          <p:cNvSpPr/>
          <p:nvPr>
            <p:custDataLst>
              <p:tags r:id="rId4"/>
            </p:custDataLst>
          </p:nvPr>
        </p:nvSpPr>
        <p:spPr bwMode="auto">
          <a:xfrm>
            <a:off x="8734937" y="1861327"/>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3</a:t>
            </a:r>
          </a:p>
        </p:txBody>
      </p:sp>
      <p:sp>
        <p:nvSpPr>
          <p:cNvPr id="4" name="TextBox 3"/>
          <p:cNvSpPr txBox="1"/>
          <p:nvPr/>
        </p:nvSpPr>
        <p:spPr>
          <a:xfrm>
            <a:off x="3930686" y="1288241"/>
            <a:ext cx="7142854" cy="762459"/>
          </a:xfrm>
          <a:prstGeom prst="rect">
            <a:avLst/>
          </a:prstGeom>
          <a:noFill/>
        </p:spPr>
        <p:txBody>
          <a:bodyPr wrap="square" lIns="186521" tIns="149217" rIns="186521" bIns="149217" rtlCol="0">
            <a:spAutoFit/>
          </a:bodyPr>
          <a:lstStyle/>
          <a:p>
            <a:pPr algn="ctr" defTabSz="1243245">
              <a:lnSpc>
                <a:spcPct val="90000"/>
              </a:lnSpc>
            </a:pPr>
            <a:r>
              <a:rPr lang="en-US" sz="3264" dirty="0">
                <a:solidFill>
                  <a:srgbClr val="FFFFFF"/>
                </a:solidFill>
              </a:rPr>
              <a:t>WEB ROLE</a:t>
            </a:r>
          </a:p>
        </p:txBody>
      </p:sp>
      <p:sp>
        <p:nvSpPr>
          <p:cNvPr id="45" name="Rectangle 44"/>
          <p:cNvSpPr/>
          <p:nvPr/>
        </p:nvSpPr>
        <p:spPr bwMode="auto">
          <a:xfrm>
            <a:off x="3930685" y="4308204"/>
            <a:ext cx="7142854" cy="2530153"/>
          </a:xfrm>
          <a:prstGeom prst="rect">
            <a:avLst/>
          </a:prstGeom>
          <a:noFill/>
          <a:ln w="38100">
            <a:solidFill>
              <a:schemeClr val="tx1">
                <a:lumMod val="95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pic>
        <p:nvPicPr>
          <p:cNvPr id="46" name="Virtual machines"/>
          <p:cNvPicPr>
            <a:picLocks noChangeAspect="1"/>
          </p:cNvPicPr>
          <p:nvPr/>
        </p:nvPicPr>
        <p:blipFill>
          <a:blip r:embed="rId10" cstate="print">
            <a:duotone>
              <a:prstClr val="black"/>
              <a:schemeClr val="tx1">
                <a:lumMod val="50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510475" y="5322473"/>
            <a:ext cx="1281590" cy="1281590"/>
          </a:xfrm>
          <a:prstGeom prst="rect">
            <a:avLst/>
          </a:prstGeom>
        </p:spPr>
      </p:pic>
      <p:sp>
        <p:nvSpPr>
          <p:cNvPr id="47" name="Rectangle 46"/>
          <p:cNvSpPr/>
          <p:nvPr>
            <p:custDataLst>
              <p:tags r:id="rId5"/>
            </p:custDataLst>
          </p:nvPr>
        </p:nvSpPr>
        <p:spPr bwMode="auto">
          <a:xfrm>
            <a:off x="4117553" y="4802724"/>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4</a:t>
            </a:r>
          </a:p>
        </p:txBody>
      </p:sp>
      <p:pic>
        <p:nvPicPr>
          <p:cNvPr id="48" name="Virtual machines"/>
          <p:cNvPicPr>
            <a:picLocks noChangeAspect="1"/>
          </p:cNvPicPr>
          <p:nvPr/>
        </p:nvPicPr>
        <p:blipFill>
          <a:blip r:embed="rId10" cstate="print">
            <a:duotone>
              <a:prstClr val="black"/>
              <a:schemeClr val="tx1">
                <a:lumMod val="50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812436" y="5314561"/>
            <a:ext cx="1281590" cy="1281590"/>
          </a:xfrm>
          <a:prstGeom prst="rect">
            <a:avLst/>
          </a:prstGeom>
        </p:spPr>
      </p:pic>
      <p:sp>
        <p:nvSpPr>
          <p:cNvPr id="49" name="Rectangle 48"/>
          <p:cNvSpPr/>
          <p:nvPr>
            <p:custDataLst>
              <p:tags r:id="rId6"/>
            </p:custDataLst>
          </p:nvPr>
        </p:nvSpPr>
        <p:spPr bwMode="auto">
          <a:xfrm>
            <a:off x="6419513" y="4794813"/>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5</a:t>
            </a:r>
          </a:p>
        </p:txBody>
      </p:sp>
      <p:pic>
        <p:nvPicPr>
          <p:cNvPr id="50" name="Virtual machines"/>
          <p:cNvPicPr>
            <a:picLocks noChangeAspect="1"/>
          </p:cNvPicPr>
          <p:nvPr/>
        </p:nvPicPr>
        <p:blipFill>
          <a:blip r:embed="rId10" cstate="print">
            <a:duotone>
              <a:prstClr val="black"/>
              <a:schemeClr val="tx1">
                <a:lumMod val="50000"/>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127859" y="5290479"/>
            <a:ext cx="1281590" cy="1281590"/>
          </a:xfrm>
          <a:prstGeom prst="rect">
            <a:avLst/>
          </a:prstGeom>
        </p:spPr>
      </p:pic>
      <p:sp>
        <p:nvSpPr>
          <p:cNvPr id="51" name="Rectangle 50"/>
          <p:cNvSpPr/>
          <p:nvPr>
            <p:custDataLst>
              <p:tags r:id="rId7"/>
            </p:custDataLst>
          </p:nvPr>
        </p:nvSpPr>
        <p:spPr bwMode="auto">
          <a:xfrm>
            <a:off x="8734937" y="4770731"/>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a:t>
            </a:r>
          </a:p>
        </p:txBody>
      </p:sp>
      <p:sp>
        <p:nvSpPr>
          <p:cNvPr id="52" name="TextBox 51"/>
          <p:cNvSpPr txBox="1"/>
          <p:nvPr/>
        </p:nvSpPr>
        <p:spPr>
          <a:xfrm>
            <a:off x="3930686" y="4197645"/>
            <a:ext cx="7142854" cy="762459"/>
          </a:xfrm>
          <a:prstGeom prst="rect">
            <a:avLst/>
          </a:prstGeom>
          <a:noFill/>
        </p:spPr>
        <p:txBody>
          <a:bodyPr wrap="square" lIns="186521" tIns="149217" rIns="186521" bIns="149217" rtlCol="0">
            <a:spAutoFit/>
          </a:bodyPr>
          <a:lstStyle/>
          <a:p>
            <a:pPr algn="ctr" defTabSz="1243245">
              <a:lnSpc>
                <a:spcPct val="90000"/>
              </a:lnSpc>
            </a:pPr>
            <a:r>
              <a:rPr lang="en-US" sz="3264" dirty="0">
                <a:solidFill>
                  <a:srgbClr val="FFFFFF"/>
                </a:solidFill>
              </a:rPr>
              <a:t>WORKER ROLE</a:t>
            </a:r>
          </a:p>
        </p:txBody>
      </p:sp>
      <p:cxnSp>
        <p:nvCxnSpPr>
          <p:cNvPr id="14" name="Straight Connector 13"/>
          <p:cNvCxnSpPr/>
          <p:nvPr/>
        </p:nvCxnSpPr>
        <p:spPr>
          <a:xfrm>
            <a:off x="9761862" y="3489546"/>
            <a:ext cx="2081872" cy="561156"/>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08265" y="3518764"/>
            <a:ext cx="6735469" cy="531938"/>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25644" y="3518764"/>
            <a:ext cx="4418090" cy="531938"/>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602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250"/>
                                        <p:tgtEl>
                                          <p:spTgt spid="34"/>
                                        </p:tgtEl>
                                      </p:cBhvr>
                                    </p:animEffect>
                                  </p:childTnLst>
                                </p:cTn>
                              </p:par>
                            </p:childTnLst>
                          </p:cTn>
                        </p:par>
                        <p:par>
                          <p:cTn id="32" fill="hold">
                            <p:stCondLst>
                              <p:cond delay="750"/>
                            </p:stCondLst>
                            <p:childTnLst>
                              <p:par>
                                <p:cTn id="33" presetID="10"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250"/>
                                        <p:tgtEl>
                                          <p:spTgt spid="36"/>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250"/>
                                        <p:tgtEl>
                                          <p:spTgt spid="38"/>
                                        </p:tgtEl>
                                      </p:cBhvr>
                                    </p:animEffect>
                                  </p:childTnLst>
                                </p:cTn>
                              </p:par>
                            </p:childTnLst>
                          </p:cTn>
                        </p:par>
                        <p:par>
                          <p:cTn id="40" fill="hold">
                            <p:stCondLst>
                              <p:cond delay="1250"/>
                            </p:stCondLst>
                            <p:childTnLst>
                              <p:par>
                                <p:cTn id="41" presetID="10"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250"/>
                                        <p:tgtEl>
                                          <p:spTgt spid="46"/>
                                        </p:tgtEl>
                                      </p:cBhvr>
                                    </p:animEffect>
                                  </p:childTnLst>
                                </p:cTn>
                              </p:par>
                            </p:childTnLst>
                          </p:cTn>
                        </p:par>
                        <p:par>
                          <p:cTn id="44" fill="hold">
                            <p:stCondLst>
                              <p:cond delay="1500"/>
                            </p:stCondLst>
                            <p:childTnLst>
                              <p:par>
                                <p:cTn id="45" presetID="10" presetClass="entr" presetSubtype="0"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250"/>
                                        <p:tgtEl>
                                          <p:spTgt spid="48"/>
                                        </p:tgtEl>
                                      </p:cBhvr>
                                    </p:animEffect>
                                  </p:childTnLst>
                                </p:cTn>
                              </p:par>
                            </p:childTnLst>
                          </p:cTn>
                        </p:par>
                        <p:par>
                          <p:cTn id="48" fill="hold">
                            <p:stCondLst>
                              <p:cond delay="1750"/>
                            </p:stCondLst>
                            <p:childTnLst>
                              <p:par>
                                <p:cTn id="49" presetID="10" presetClass="entr" presetSubtype="0" fill="hold" nodeType="after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2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z="5507" dirty="0">
                <a:solidFill>
                  <a:schemeClr val="tx1"/>
                </a:solidFill>
              </a:rPr>
              <a:t>Cloud Services with Virtual Machines</a:t>
            </a:r>
            <a:br>
              <a:rPr lang="en-US" sz="5507" dirty="0">
                <a:solidFill>
                  <a:schemeClr val="tx1"/>
                </a:solidFill>
              </a:rPr>
            </a:br>
            <a:r>
              <a:rPr lang="en-US" sz="4080" dirty="0">
                <a:solidFill>
                  <a:schemeClr val="tx1"/>
                </a:solidFill>
              </a:rPr>
              <a:t>Multiple Virtual Machines can be hosted within the same cloud service </a:t>
            </a:r>
          </a:p>
        </p:txBody>
      </p:sp>
      <p:sp>
        <p:nvSpPr>
          <p:cNvPr id="11" name="Freeform 128"/>
          <p:cNvSpPr>
            <a:spLocks noChangeAspect="1"/>
          </p:cNvSpPr>
          <p:nvPr/>
        </p:nvSpPr>
        <p:spPr bwMode="black">
          <a:xfrm>
            <a:off x="5583439" y="2506550"/>
            <a:ext cx="581500" cy="3212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314" tIns="62157" rIns="124314" bIns="62157" numCol="1" anchor="t" anchorCtr="0" compatLnSpc="1">
            <a:prstTxWarp prst="textNoShape">
              <a:avLst/>
            </a:prstTxWarp>
          </a:bodyPr>
          <a:lstStyle/>
          <a:p>
            <a:pPr defTabSz="1243245"/>
            <a:endParaRPr lang="en-US" sz="3263">
              <a:solidFill>
                <a:srgbClr val="FFFFFF"/>
              </a:solidFill>
            </a:endParaRPr>
          </a:p>
        </p:txBody>
      </p:sp>
      <p:sp>
        <p:nvSpPr>
          <p:cNvPr id="12" name="Rectangle 11"/>
          <p:cNvSpPr/>
          <p:nvPr/>
        </p:nvSpPr>
        <p:spPr bwMode="auto">
          <a:xfrm>
            <a:off x="1959217" y="3155959"/>
            <a:ext cx="2126666" cy="21266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57" tIns="62157" rIns="62157" bIns="62157" numCol="1" spcCol="0" rtlCol="0" fromWordArt="0" anchor="ctr" anchorCtr="0" forceAA="0" compatLnSpc="1">
            <a:prstTxWarp prst="textNoShape">
              <a:avLst/>
            </a:prstTxWarp>
            <a:noAutofit/>
          </a:bodyPr>
          <a:lstStyle/>
          <a:p>
            <a:pPr algn="ctr" defTabSz="1242742" fontAlgn="base">
              <a:spcBef>
                <a:spcPct val="0"/>
              </a:spcBef>
              <a:spcAft>
                <a:spcPct val="0"/>
              </a:spcAft>
            </a:pPr>
            <a:endParaRPr lang="en-US" sz="3263" dirty="0" err="1">
              <a:solidFill>
                <a:srgbClr val="FFFFFF"/>
              </a:solidFill>
              <a:ea typeface="Segoe UI" pitchFamily="34" charset="0"/>
              <a:cs typeface="Segoe UI" pitchFamily="34" charset="0"/>
            </a:endParaRPr>
          </a:p>
        </p:txBody>
      </p:sp>
      <p:sp>
        <p:nvSpPr>
          <p:cNvPr id="15" name="Freeform 24"/>
          <p:cNvSpPr>
            <a:spLocks noEditPoints="1"/>
          </p:cNvSpPr>
          <p:nvPr/>
        </p:nvSpPr>
        <p:spPr bwMode="black">
          <a:xfrm>
            <a:off x="2292642" y="3772319"/>
            <a:ext cx="1336980" cy="1032687"/>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4314" tIns="62157" rIns="124314" bIns="62157" numCol="1" anchor="t" anchorCtr="0" compatLnSpc="1">
            <a:prstTxWarp prst="textNoShape">
              <a:avLst/>
            </a:prstTxWarp>
          </a:bodyPr>
          <a:lstStyle/>
          <a:p>
            <a:pPr defTabSz="1243245"/>
            <a:endParaRPr lang="en-US" sz="3263">
              <a:solidFill>
                <a:srgbClr val="FFFFFF"/>
              </a:solidFill>
            </a:endParaRPr>
          </a:p>
        </p:txBody>
      </p:sp>
      <p:sp>
        <p:nvSpPr>
          <p:cNvPr id="18" name="Rectangle 17"/>
          <p:cNvSpPr/>
          <p:nvPr/>
        </p:nvSpPr>
        <p:spPr bwMode="auto">
          <a:xfrm>
            <a:off x="4529376" y="2276448"/>
            <a:ext cx="4778661" cy="4239927"/>
          </a:xfrm>
          <a:prstGeom prst="rect">
            <a:avLst/>
          </a:prstGeom>
          <a:noFill/>
          <a:ln w="38100">
            <a:solidFill>
              <a:schemeClr val="tx1">
                <a:lumMod val="95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sp>
        <p:nvSpPr>
          <p:cNvPr id="21" name="TextBox 66"/>
          <p:cNvSpPr txBox="1"/>
          <p:nvPr/>
        </p:nvSpPr>
        <p:spPr>
          <a:xfrm>
            <a:off x="4529376" y="1919402"/>
            <a:ext cx="4778661" cy="288137"/>
          </a:xfrm>
          <a:prstGeom prst="rect">
            <a:avLst/>
          </a:prstGeom>
          <a:noFill/>
        </p:spPr>
        <p:txBody>
          <a:bodyPr wrap="squar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lnSpc>
                <a:spcPct val="90000"/>
              </a:lnSpc>
              <a:spcBef>
                <a:spcPct val="20000"/>
              </a:spcBef>
              <a:buSzPct val="80000"/>
            </a:pPr>
            <a:r>
              <a:rPr lang="en-US" sz="2040" dirty="0">
                <a:solidFill>
                  <a:srgbClr val="FFFFFF"/>
                </a:solidFill>
              </a:rPr>
              <a:t>Cloud Service</a:t>
            </a:r>
          </a:p>
        </p:txBody>
      </p:sp>
      <p:pic>
        <p:nvPicPr>
          <p:cNvPr id="22" name="Virtual machines"/>
          <p:cNvPicPr>
            <a:picLocks noChangeAspect="1"/>
          </p:cNvPicPr>
          <p:nvPr/>
        </p:nvPicPr>
        <p:blipFill>
          <a:blip r:embed="rId8" cstate="print">
            <a:duotone>
              <a:prstClr val="black"/>
              <a:schemeClr val="tx1">
                <a:lumMod val="50000"/>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095407" y="2952779"/>
            <a:ext cx="1281590" cy="1281590"/>
          </a:xfrm>
          <a:prstGeom prst="rect">
            <a:avLst/>
          </a:prstGeom>
        </p:spPr>
      </p:pic>
      <p:sp>
        <p:nvSpPr>
          <p:cNvPr id="13" name="Rectangle 12"/>
          <p:cNvSpPr/>
          <p:nvPr>
            <p:custDataLst>
              <p:tags r:id="rId2"/>
            </p:custDataLst>
          </p:nvPr>
        </p:nvSpPr>
        <p:spPr bwMode="auto">
          <a:xfrm>
            <a:off x="4702485" y="2433031"/>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1</a:t>
            </a:r>
          </a:p>
        </p:txBody>
      </p:sp>
      <p:pic>
        <p:nvPicPr>
          <p:cNvPr id="19" name="Virtual machines"/>
          <p:cNvPicPr>
            <a:picLocks noChangeAspect="1"/>
          </p:cNvPicPr>
          <p:nvPr/>
        </p:nvPicPr>
        <p:blipFill>
          <a:blip r:embed="rId8" cstate="print">
            <a:duotone>
              <a:prstClr val="black"/>
              <a:schemeClr val="tx1">
                <a:lumMod val="50000"/>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83709" y="2944313"/>
            <a:ext cx="1281590" cy="1281590"/>
          </a:xfrm>
          <a:prstGeom prst="rect">
            <a:avLst/>
          </a:prstGeom>
        </p:spPr>
      </p:pic>
      <p:sp>
        <p:nvSpPr>
          <p:cNvPr id="20" name="Rectangle 19"/>
          <p:cNvSpPr/>
          <p:nvPr>
            <p:custDataLst>
              <p:tags r:id="rId3"/>
            </p:custDataLst>
          </p:nvPr>
        </p:nvSpPr>
        <p:spPr bwMode="auto">
          <a:xfrm>
            <a:off x="6990787" y="2424564"/>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2</a:t>
            </a:r>
          </a:p>
        </p:txBody>
      </p:sp>
      <p:pic>
        <p:nvPicPr>
          <p:cNvPr id="29" name="Virtual machines"/>
          <p:cNvPicPr>
            <a:picLocks noChangeAspect="1"/>
          </p:cNvPicPr>
          <p:nvPr/>
        </p:nvPicPr>
        <p:blipFill>
          <a:blip r:embed="rId8" cstate="print">
            <a:duotone>
              <a:prstClr val="black"/>
              <a:schemeClr val="tx1">
                <a:lumMod val="50000"/>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101729" y="4994450"/>
            <a:ext cx="1281590" cy="1281590"/>
          </a:xfrm>
          <a:prstGeom prst="rect">
            <a:avLst/>
          </a:prstGeom>
        </p:spPr>
      </p:pic>
      <p:sp>
        <p:nvSpPr>
          <p:cNvPr id="30" name="Rectangle 29"/>
          <p:cNvSpPr/>
          <p:nvPr>
            <p:custDataLst>
              <p:tags r:id="rId4"/>
            </p:custDataLst>
          </p:nvPr>
        </p:nvSpPr>
        <p:spPr bwMode="auto">
          <a:xfrm>
            <a:off x="4708806" y="4474702"/>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3</a:t>
            </a:r>
          </a:p>
        </p:txBody>
      </p:sp>
      <p:pic>
        <p:nvPicPr>
          <p:cNvPr id="31" name="Virtual machines"/>
          <p:cNvPicPr>
            <a:picLocks noChangeAspect="1"/>
          </p:cNvPicPr>
          <p:nvPr/>
        </p:nvPicPr>
        <p:blipFill>
          <a:blip r:embed="rId8" cstate="print">
            <a:duotone>
              <a:prstClr val="black"/>
              <a:schemeClr val="tx1">
                <a:lumMod val="50000"/>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396352" y="4994450"/>
            <a:ext cx="1281590" cy="1281590"/>
          </a:xfrm>
          <a:prstGeom prst="rect">
            <a:avLst/>
          </a:prstGeom>
        </p:spPr>
      </p:pic>
      <p:sp>
        <p:nvSpPr>
          <p:cNvPr id="32" name="Rectangle 31"/>
          <p:cNvSpPr/>
          <p:nvPr>
            <p:custDataLst>
              <p:tags r:id="rId5"/>
            </p:custDataLst>
          </p:nvPr>
        </p:nvSpPr>
        <p:spPr bwMode="auto">
          <a:xfrm>
            <a:off x="7003430" y="4474702"/>
            <a:ext cx="2115193" cy="1809803"/>
          </a:xfrm>
          <a:prstGeom prst="rect">
            <a:avLst/>
          </a:prstGeom>
          <a:noFill/>
          <a:ln w="57150">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0" tIns="46621" rIns="93240" bIns="46621" numCol="1" rtlCol="0" anchor="t" anchorCtr="0" compatLnSpc="1">
            <a:prstTxWarp prst="textNoShape">
              <a:avLst/>
            </a:prstTxWarp>
          </a:bodyPr>
          <a:lstStyle/>
          <a:p>
            <a:pPr algn="ctr" defTabSz="932142" fontAlgn="base">
              <a:spcBef>
                <a:spcPct val="0"/>
              </a:spcBef>
              <a:spcAft>
                <a:spcPct val="0"/>
              </a:spcAft>
            </a:pPr>
            <a:r>
              <a:rPr lang="en-US" sz="3263" cap="all" dirty="0">
                <a:ln>
                  <a:solidFill>
                    <a:srgbClr val="FFFFFF">
                      <a:alpha val="0"/>
                    </a:srgbClr>
                  </a:solidFill>
                </a:ln>
                <a:solidFill>
                  <a:srgbClr val="FFFFFF"/>
                </a:solidFill>
              </a:rPr>
              <a:t>VM 4</a:t>
            </a:r>
          </a:p>
        </p:txBody>
      </p:sp>
    </p:spTree>
    <p:extLst>
      <p:ext uri="{BB962C8B-B14F-4D97-AF65-F5344CB8AC3E}">
        <p14:creationId xmlns:p14="http://schemas.microsoft.com/office/powerpoint/2010/main" val="33104739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50"/>
                                        <p:tgtEl>
                                          <p:spTgt spid="1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250"/>
                                        <p:tgtEl>
                                          <p:spTgt spid="29"/>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25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solidFill>
                  <a:schemeClr val="tx1"/>
                </a:solidFill>
              </a:rPr>
              <a:t>Multiple Cloud Services Configuration</a:t>
            </a:r>
          </a:p>
        </p:txBody>
      </p:sp>
      <p:pic>
        <p:nvPicPr>
          <p:cNvPr id="8" name="Picture 7" descr="\\MAGNUM\Projects\Microsoft\Cloud Power FY12\Design\ICONS_PNG\Agility.pn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1261717" y="3215225"/>
            <a:ext cx="931853" cy="931853"/>
          </a:xfrm>
          <a:prstGeom prst="rect">
            <a:avLst/>
          </a:prstGeom>
          <a:noFill/>
        </p:spPr>
      </p:pic>
      <p:cxnSp>
        <p:nvCxnSpPr>
          <p:cNvPr id="9" name="Elbow Connector 8"/>
          <p:cNvCxnSpPr>
            <a:stCxn id="8" idx="3"/>
          </p:cNvCxnSpPr>
          <p:nvPr/>
        </p:nvCxnSpPr>
        <p:spPr>
          <a:xfrm>
            <a:off x="2193574" y="3681152"/>
            <a:ext cx="939279" cy="1640029"/>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1706707" y="1837570"/>
            <a:ext cx="2395" cy="1566172"/>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682965" y="4193215"/>
            <a:ext cx="12983" cy="1352048"/>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17" name="TextBox 20"/>
          <p:cNvSpPr txBox="1"/>
          <p:nvPr/>
        </p:nvSpPr>
        <p:spPr>
          <a:xfrm>
            <a:off x="10465274" y="6311292"/>
            <a:ext cx="887432" cy="28225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8" spc="-71" dirty="0" err="1">
                <a:solidFill>
                  <a:srgbClr val="FFFFFF"/>
                </a:solidFill>
              </a:rPr>
              <a:t>OnPrem</a:t>
            </a:r>
            <a:endParaRPr lang="en-US" sz="1998" spc="-71" dirty="0">
              <a:solidFill>
                <a:srgbClr val="FFFFFF"/>
              </a:solidFill>
            </a:endParaRPr>
          </a:p>
        </p:txBody>
      </p:sp>
      <p:sp>
        <p:nvSpPr>
          <p:cNvPr id="18" name="TextBox 21"/>
          <p:cNvSpPr txBox="1"/>
          <p:nvPr/>
        </p:nvSpPr>
        <p:spPr>
          <a:xfrm>
            <a:off x="1614647" y="1415307"/>
            <a:ext cx="273031" cy="28225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8" dirty="0">
                <a:solidFill>
                  <a:srgbClr val="FFFFFF"/>
                </a:solidFill>
              </a:rPr>
              <a:t>LB</a:t>
            </a:r>
          </a:p>
        </p:txBody>
      </p:sp>
      <p:cxnSp>
        <p:nvCxnSpPr>
          <p:cNvPr id="22" name="Elbow Connector 21"/>
          <p:cNvCxnSpPr>
            <a:stCxn id="43" idx="3"/>
            <a:endCxn id="8" idx="1"/>
          </p:cNvCxnSpPr>
          <p:nvPr/>
        </p:nvCxnSpPr>
        <p:spPr>
          <a:xfrm>
            <a:off x="1031304" y="3354298"/>
            <a:ext cx="230413" cy="326855"/>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H="1">
            <a:off x="10171472" y="1776242"/>
            <a:ext cx="9511" cy="3046676"/>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8" idx="3"/>
          </p:cNvCxnSpPr>
          <p:nvPr/>
        </p:nvCxnSpPr>
        <p:spPr>
          <a:xfrm flipV="1">
            <a:off x="2193574" y="2255575"/>
            <a:ext cx="939279" cy="1425578"/>
          </a:xfrm>
          <a:prstGeom prst="bentConnector3">
            <a:avLst>
              <a:gd name="adj1" fmla="val 50000"/>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34" name="TextBox 39"/>
          <p:cNvSpPr txBox="1"/>
          <p:nvPr/>
        </p:nvSpPr>
        <p:spPr>
          <a:xfrm>
            <a:off x="1344567" y="3928582"/>
            <a:ext cx="804378" cy="28225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8" dirty="0">
                <a:solidFill>
                  <a:srgbClr val="FFFFFF"/>
                </a:solidFill>
              </a:rPr>
              <a:t>80/443</a:t>
            </a:r>
          </a:p>
        </p:txBody>
      </p:sp>
      <p:pic>
        <p:nvPicPr>
          <p:cNvPr id="42" name="Picture 41" descr="\\MAGNUM\Projects\Microsoft\Cloud Power FY12\Design\Icons\PNGs\IT_gu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138843" y="2775777"/>
            <a:ext cx="1004910" cy="1004910"/>
          </a:xfrm>
          <a:prstGeom prst="rect">
            <a:avLst/>
          </a:prstGeom>
          <a:noFill/>
        </p:spPr>
      </p:pic>
      <p:pic>
        <p:nvPicPr>
          <p:cNvPr id="43" name="Picture 42" descr="\\MAGNUM\Projects\Microsoft\Cloud Power FY12\Design\Icons\PNGs\IT_gu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26395" y="2851842"/>
            <a:ext cx="1004910" cy="1004910"/>
          </a:xfrm>
          <a:prstGeom prst="rect">
            <a:avLst/>
          </a:prstGeom>
          <a:noFill/>
          <a:ln>
            <a:noFill/>
          </a:ln>
        </p:spPr>
      </p:pic>
      <p:cxnSp>
        <p:nvCxnSpPr>
          <p:cNvPr id="46" name="Elbow Connector 45"/>
          <p:cNvCxnSpPr/>
          <p:nvPr/>
        </p:nvCxnSpPr>
        <p:spPr>
          <a:xfrm flipH="1">
            <a:off x="4990412" y="3702022"/>
            <a:ext cx="1060856" cy="15983"/>
          </a:xfrm>
          <a:prstGeom prst="straightConnector1">
            <a:avLst/>
          </a:prstGeom>
          <a:ln w="28575">
            <a:solidFill>
              <a:schemeClr val="tx1"/>
            </a:solidFill>
          </a:ln>
        </p:spPr>
        <p:style>
          <a:lnRef idx="1">
            <a:schemeClr val="dk1"/>
          </a:lnRef>
          <a:fillRef idx="0">
            <a:schemeClr val="dk1"/>
          </a:fillRef>
          <a:effectRef idx="0">
            <a:schemeClr val="dk1"/>
          </a:effectRef>
          <a:fontRef idx="minor">
            <a:schemeClr val="tx1"/>
          </a:fontRef>
        </p:style>
      </p:cxnSp>
      <p:sp>
        <p:nvSpPr>
          <p:cNvPr id="52" name="Rectangle 51"/>
          <p:cNvSpPr/>
          <p:nvPr/>
        </p:nvSpPr>
        <p:spPr bwMode="auto">
          <a:xfrm>
            <a:off x="2404415" y="1838879"/>
            <a:ext cx="5172271" cy="4269674"/>
          </a:xfrm>
          <a:prstGeom prst="rect">
            <a:avLst/>
          </a:prstGeom>
          <a:noFill/>
          <a:ln w="38100">
            <a:solidFill>
              <a:schemeClr val="tx1">
                <a:lumMod val="75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sp>
        <p:nvSpPr>
          <p:cNvPr id="53" name="Rectangle 52"/>
          <p:cNvSpPr/>
          <p:nvPr/>
        </p:nvSpPr>
        <p:spPr bwMode="auto">
          <a:xfrm>
            <a:off x="7739678" y="1838879"/>
            <a:ext cx="2094646" cy="2125612"/>
          </a:xfrm>
          <a:prstGeom prst="rect">
            <a:avLst/>
          </a:prstGeom>
          <a:noFill/>
          <a:ln w="38100">
            <a:solidFill>
              <a:schemeClr val="tx1">
                <a:lumMod val="75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sp>
        <p:nvSpPr>
          <p:cNvPr id="54" name="Rectangle 53"/>
          <p:cNvSpPr/>
          <p:nvPr/>
        </p:nvSpPr>
        <p:spPr bwMode="auto">
          <a:xfrm>
            <a:off x="2326761" y="1759616"/>
            <a:ext cx="7626066" cy="4489400"/>
          </a:xfrm>
          <a:prstGeom prst="rect">
            <a:avLst/>
          </a:prstGeom>
          <a:noFill/>
          <a:ln w="38100">
            <a:solidFill>
              <a:schemeClr val="tx1">
                <a:lumMod val="95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sp>
        <p:nvSpPr>
          <p:cNvPr id="55" name="Rectangle 54"/>
          <p:cNvSpPr/>
          <p:nvPr/>
        </p:nvSpPr>
        <p:spPr bwMode="auto">
          <a:xfrm>
            <a:off x="8966345" y="4577779"/>
            <a:ext cx="1820676" cy="832983"/>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lt1"/>
                </a:solidFill>
                <a:latin typeface="+mn-lt"/>
                <a:ea typeface="+mn-ea"/>
                <a:cs typeface="+mn-cs"/>
              </a:defRPr>
            </a:lvl1pPr>
            <a:lvl2pPr marL="457182" algn="l" defTabSz="914363" rtl="0" eaLnBrk="1" latinLnBrk="0" hangingPunct="1">
              <a:defRPr sz="1800" kern="1200">
                <a:solidFill>
                  <a:schemeClr val="lt1"/>
                </a:solidFill>
                <a:latin typeface="+mn-lt"/>
                <a:ea typeface="+mn-ea"/>
                <a:cs typeface="+mn-cs"/>
              </a:defRPr>
            </a:lvl2pPr>
            <a:lvl3pPr marL="914363" algn="l" defTabSz="914363" rtl="0" eaLnBrk="1" latinLnBrk="0" hangingPunct="1">
              <a:defRPr sz="1800" kern="1200">
                <a:solidFill>
                  <a:schemeClr val="lt1"/>
                </a:solidFill>
                <a:latin typeface="+mn-lt"/>
                <a:ea typeface="+mn-ea"/>
                <a:cs typeface="+mn-cs"/>
              </a:defRPr>
            </a:lvl3pPr>
            <a:lvl4pPr marL="1371545" algn="l" defTabSz="914363" rtl="0" eaLnBrk="1" latinLnBrk="0" hangingPunct="1">
              <a:defRPr sz="1800" kern="1200">
                <a:solidFill>
                  <a:schemeClr val="lt1"/>
                </a:solidFill>
                <a:latin typeface="+mn-lt"/>
                <a:ea typeface="+mn-ea"/>
                <a:cs typeface="+mn-cs"/>
              </a:defRPr>
            </a:lvl4pPr>
            <a:lvl5pPr marL="1828727" algn="l" defTabSz="914363" rtl="0" eaLnBrk="1" latinLnBrk="0" hangingPunct="1">
              <a:defRPr sz="1800" kern="1200">
                <a:solidFill>
                  <a:schemeClr val="lt1"/>
                </a:solidFill>
                <a:latin typeface="+mn-lt"/>
                <a:ea typeface="+mn-ea"/>
                <a:cs typeface="+mn-cs"/>
              </a:defRPr>
            </a:lvl5pPr>
            <a:lvl6pPr marL="2285909" algn="l" defTabSz="914363" rtl="0" eaLnBrk="1" latinLnBrk="0" hangingPunct="1">
              <a:defRPr sz="1800" kern="1200">
                <a:solidFill>
                  <a:schemeClr val="lt1"/>
                </a:solidFill>
                <a:latin typeface="+mn-lt"/>
                <a:ea typeface="+mn-ea"/>
                <a:cs typeface="+mn-cs"/>
              </a:defRPr>
            </a:lvl6pPr>
            <a:lvl7pPr marL="2743090" algn="l" defTabSz="914363" rtl="0" eaLnBrk="1" latinLnBrk="0" hangingPunct="1">
              <a:defRPr sz="1800" kern="1200">
                <a:solidFill>
                  <a:schemeClr val="lt1"/>
                </a:solidFill>
                <a:latin typeface="+mn-lt"/>
                <a:ea typeface="+mn-ea"/>
                <a:cs typeface="+mn-cs"/>
              </a:defRPr>
            </a:lvl7pPr>
            <a:lvl8pPr marL="3200272" algn="l" defTabSz="914363" rtl="0" eaLnBrk="1" latinLnBrk="0" hangingPunct="1">
              <a:defRPr sz="1800" kern="1200">
                <a:solidFill>
                  <a:schemeClr val="lt1"/>
                </a:solidFill>
                <a:latin typeface="+mn-lt"/>
                <a:ea typeface="+mn-ea"/>
                <a:cs typeface="+mn-cs"/>
              </a:defRPr>
            </a:lvl8pPr>
            <a:lvl9pPr marL="3657454" algn="l" defTabSz="914363" rtl="0" eaLnBrk="1" latinLnBrk="0" hangingPunct="1">
              <a:defRPr sz="1800" kern="1200">
                <a:solidFill>
                  <a:schemeClr val="lt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cxnSp>
        <p:nvCxnSpPr>
          <p:cNvPr id="56" name="Straight Connector 55"/>
          <p:cNvCxnSpPr/>
          <p:nvPr/>
        </p:nvCxnSpPr>
        <p:spPr>
          <a:xfrm>
            <a:off x="8941284" y="4875667"/>
            <a:ext cx="1820676" cy="8320"/>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941284" y="5236656"/>
            <a:ext cx="1820676" cy="8320"/>
          </a:xfrm>
          <a:prstGeom prst="line">
            <a:avLst/>
          </a:prstGeom>
          <a:solidFill>
            <a:schemeClr val="bg2"/>
          </a:solidFill>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8" name="TextBox 65"/>
          <p:cNvSpPr txBox="1"/>
          <p:nvPr/>
        </p:nvSpPr>
        <p:spPr>
          <a:xfrm>
            <a:off x="9289704" y="4921935"/>
            <a:ext cx="1334287" cy="282251"/>
          </a:xfrm>
          <a:prstGeom prst="rect">
            <a:avLst/>
          </a:prstGeom>
          <a:solidFill>
            <a:schemeClr val="bg2"/>
          </a:solid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8" dirty="0">
                <a:solidFill>
                  <a:srgbClr val="FFFFFF"/>
                </a:solidFill>
              </a:rPr>
              <a:t>VPN Tunnel</a:t>
            </a:r>
          </a:p>
        </p:txBody>
      </p:sp>
      <p:sp>
        <p:nvSpPr>
          <p:cNvPr id="59" name="TextBox 66"/>
          <p:cNvSpPr txBox="1"/>
          <p:nvPr/>
        </p:nvSpPr>
        <p:spPr>
          <a:xfrm>
            <a:off x="5715698" y="5735539"/>
            <a:ext cx="1790886" cy="28225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8" dirty="0">
                <a:solidFill>
                  <a:srgbClr val="FFFFFF"/>
                </a:solidFill>
              </a:rPr>
              <a:t>Cloud Service 1</a:t>
            </a:r>
          </a:p>
        </p:txBody>
      </p:sp>
      <p:sp>
        <p:nvSpPr>
          <p:cNvPr id="60" name="TextBox 67"/>
          <p:cNvSpPr txBox="1"/>
          <p:nvPr/>
        </p:nvSpPr>
        <p:spPr>
          <a:xfrm>
            <a:off x="8009492" y="3601147"/>
            <a:ext cx="1790886" cy="28225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8" dirty="0">
                <a:solidFill>
                  <a:srgbClr val="FFFFFF"/>
                </a:solidFill>
              </a:rPr>
              <a:t>Cloud Service 2</a:t>
            </a:r>
          </a:p>
        </p:txBody>
      </p:sp>
      <p:sp>
        <p:nvSpPr>
          <p:cNvPr id="62" name="TextBox 69"/>
          <p:cNvSpPr txBox="1"/>
          <p:nvPr/>
        </p:nvSpPr>
        <p:spPr>
          <a:xfrm>
            <a:off x="5256984" y="6318425"/>
            <a:ext cx="612243" cy="282251"/>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8" spc="-71" dirty="0">
                <a:solidFill>
                  <a:srgbClr val="FFFFFF"/>
                </a:solidFill>
              </a:rPr>
              <a:t>Azure</a:t>
            </a:r>
          </a:p>
        </p:txBody>
      </p:sp>
      <p:cxnSp>
        <p:nvCxnSpPr>
          <p:cNvPr id="69" name="Straight Connector 68"/>
          <p:cNvCxnSpPr/>
          <p:nvPr/>
        </p:nvCxnSpPr>
        <p:spPr>
          <a:xfrm flipH="1">
            <a:off x="10162405" y="5366701"/>
            <a:ext cx="18135" cy="832565"/>
          </a:xfrm>
          <a:prstGeom prst="line">
            <a:avLst/>
          </a:prstGeom>
          <a:ln w="28575">
            <a:solidFill>
              <a:schemeClr val="accent3"/>
            </a:solidFill>
            <a:prstDash val="lgDash"/>
          </a:ln>
        </p:spPr>
        <p:style>
          <a:lnRef idx="1">
            <a:schemeClr val="accent1"/>
          </a:lnRef>
          <a:fillRef idx="0">
            <a:schemeClr val="accent1"/>
          </a:fillRef>
          <a:effectRef idx="0">
            <a:schemeClr val="accent1"/>
          </a:effectRef>
          <a:fontRef idx="minor">
            <a:schemeClr val="tx1"/>
          </a:fontRef>
        </p:style>
      </p:cxnSp>
      <p:sp>
        <p:nvSpPr>
          <p:cNvPr id="70" name="Rectangle 69"/>
          <p:cNvSpPr/>
          <p:nvPr/>
        </p:nvSpPr>
        <p:spPr bwMode="auto">
          <a:xfrm>
            <a:off x="10400960" y="1741405"/>
            <a:ext cx="1855397" cy="4489400"/>
          </a:xfrm>
          <a:prstGeom prst="rect">
            <a:avLst/>
          </a:prstGeom>
          <a:noFill/>
          <a:ln w="38100">
            <a:solidFill>
              <a:schemeClr val="tx1">
                <a:lumMod val="95000"/>
              </a:schemeClr>
            </a:solidFill>
            <a:prstDash val="dash"/>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3182" tIns="46590" rIns="93182" bIns="46590" numCol="1" rtlCol="0" anchor="ctr" anchorCtr="0" compatLnSpc="1">
            <a:prstTxWarp prst="textNoShape">
              <a:avLst/>
            </a:prstTxWarp>
          </a:bodyPr>
          <a:lstStyle>
            <a:defPPr>
              <a:defRPr lang="en-US"/>
            </a:defPPr>
            <a:lvl1pPr marL="0" algn="l" defTabSz="914363" rtl="0" eaLnBrk="1" latinLnBrk="0" hangingPunct="1">
              <a:defRPr sz="1800" kern="1200">
                <a:solidFill>
                  <a:schemeClr val="dk1"/>
                </a:solidFill>
                <a:latin typeface="+mn-lt"/>
                <a:ea typeface="+mn-ea"/>
                <a:cs typeface="+mn-cs"/>
              </a:defRPr>
            </a:lvl1pPr>
            <a:lvl2pPr marL="457182" algn="l" defTabSz="914363" rtl="0" eaLnBrk="1" latinLnBrk="0" hangingPunct="1">
              <a:defRPr sz="1800" kern="1200">
                <a:solidFill>
                  <a:schemeClr val="dk1"/>
                </a:solidFill>
                <a:latin typeface="+mn-lt"/>
                <a:ea typeface="+mn-ea"/>
                <a:cs typeface="+mn-cs"/>
              </a:defRPr>
            </a:lvl2pPr>
            <a:lvl3pPr marL="914363" algn="l" defTabSz="914363" rtl="0" eaLnBrk="1" latinLnBrk="0" hangingPunct="1">
              <a:defRPr sz="1800" kern="1200">
                <a:solidFill>
                  <a:schemeClr val="dk1"/>
                </a:solidFill>
                <a:latin typeface="+mn-lt"/>
                <a:ea typeface="+mn-ea"/>
                <a:cs typeface="+mn-cs"/>
              </a:defRPr>
            </a:lvl3pPr>
            <a:lvl4pPr marL="1371545" algn="l" defTabSz="914363" rtl="0" eaLnBrk="1" latinLnBrk="0" hangingPunct="1">
              <a:defRPr sz="1800" kern="1200">
                <a:solidFill>
                  <a:schemeClr val="dk1"/>
                </a:solidFill>
                <a:latin typeface="+mn-lt"/>
                <a:ea typeface="+mn-ea"/>
                <a:cs typeface="+mn-cs"/>
              </a:defRPr>
            </a:lvl4pPr>
            <a:lvl5pPr marL="1828727" algn="l" defTabSz="914363" rtl="0" eaLnBrk="1" latinLnBrk="0" hangingPunct="1">
              <a:defRPr sz="1800" kern="1200">
                <a:solidFill>
                  <a:schemeClr val="dk1"/>
                </a:solidFill>
                <a:latin typeface="+mn-lt"/>
                <a:ea typeface="+mn-ea"/>
                <a:cs typeface="+mn-cs"/>
              </a:defRPr>
            </a:lvl5pPr>
            <a:lvl6pPr marL="2285909" algn="l" defTabSz="914363" rtl="0" eaLnBrk="1" latinLnBrk="0" hangingPunct="1">
              <a:defRPr sz="1800" kern="1200">
                <a:solidFill>
                  <a:schemeClr val="dk1"/>
                </a:solidFill>
                <a:latin typeface="+mn-lt"/>
                <a:ea typeface="+mn-ea"/>
                <a:cs typeface="+mn-cs"/>
              </a:defRPr>
            </a:lvl6pPr>
            <a:lvl7pPr marL="2743090" algn="l" defTabSz="914363" rtl="0" eaLnBrk="1" latinLnBrk="0" hangingPunct="1">
              <a:defRPr sz="1800" kern="1200">
                <a:solidFill>
                  <a:schemeClr val="dk1"/>
                </a:solidFill>
                <a:latin typeface="+mn-lt"/>
                <a:ea typeface="+mn-ea"/>
                <a:cs typeface="+mn-cs"/>
              </a:defRPr>
            </a:lvl7pPr>
            <a:lvl8pPr marL="3200272" algn="l" defTabSz="914363" rtl="0" eaLnBrk="1" latinLnBrk="0" hangingPunct="1">
              <a:defRPr sz="1800" kern="1200">
                <a:solidFill>
                  <a:schemeClr val="dk1"/>
                </a:solidFill>
                <a:latin typeface="+mn-lt"/>
                <a:ea typeface="+mn-ea"/>
                <a:cs typeface="+mn-cs"/>
              </a:defRPr>
            </a:lvl8pPr>
            <a:lvl9pPr marL="3657454" algn="l" defTabSz="914363" rtl="0" eaLnBrk="1" latinLnBrk="0" hangingPunct="1">
              <a:defRPr sz="1800" kern="1200">
                <a:solidFill>
                  <a:schemeClr val="dk1"/>
                </a:solidFill>
                <a:latin typeface="+mn-lt"/>
                <a:ea typeface="+mn-ea"/>
                <a:cs typeface="+mn-cs"/>
              </a:defRPr>
            </a:lvl9pPr>
          </a:lstStyle>
          <a:p>
            <a:pPr algn="ctr" defTabSz="931551" fontAlgn="base">
              <a:spcBef>
                <a:spcPct val="0"/>
              </a:spcBef>
              <a:spcAft>
                <a:spcPct val="0"/>
              </a:spcAft>
            </a:pPr>
            <a:endParaRPr lang="en-US" sz="1998" dirty="0">
              <a:solidFill>
                <a:srgbClr val="FFFFFF"/>
              </a:solidFill>
            </a:endParaRPr>
          </a:p>
        </p:txBody>
      </p:sp>
      <p:sp>
        <p:nvSpPr>
          <p:cNvPr id="76" name="Rectangle 75"/>
          <p:cNvSpPr/>
          <p:nvPr/>
        </p:nvSpPr>
        <p:spPr>
          <a:xfrm>
            <a:off x="3179073" y="1951434"/>
            <a:ext cx="1795911" cy="3725819"/>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935"/>
            <a:r>
              <a:rPr lang="en-US" sz="1998" dirty="0">
                <a:solidFill>
                  <a:srgbClr val="FFFFFF"/>
                </a:solidFill>
              </a:rPr>
              <a:t>WEB</a:t>
            </a:r>
          </a:p>
        </p:txBody>
      </p:sp>
      <p:sp>
        <p:nvSpPr>
          <p:cNvPr id="81" name="Rectangle 80"/>
          <p:cNvSpPr/>
          <p:nvPr/>
        </p:nvSpPr>
        <p:spPr>
          <a:xfrm>
            <a:off x="6096582" y="2508381"/>
            <a:ext cx="1325149" cy="2690312"/>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935"/>
            <a:endParaRPr lang="en-US" sz="1998" dirty="0">
              <a:solidFill>
                <a:srgbClr val="FFFFFF"/>
              </a:solidFill>
            </a:endParaRPr>
          </a:p>
          <a:p>
            <a:pPr algn="ctr" defTabSz="1242935"/>
            <a:endParaRPr lang="en-US" sz="1998" dirty="0">
              <a:solidFill>
                <a:srgbClr val="FFFFFF"/>
              </a:solidFill>
            </a:endParaRPr>
          </a:p>
          <a:p>
            <a:pPr algn="ctr" defTabSz="1242935"/>
            <a:r>
              <a:rPr lang="en-US" sz="1998" dirty="0">
                <a:solidFill>
                  <a:srgbClr val="FFFFFF"/>
                </a:solidFill>
              </a:rPr>
              <a:t>RDBMS</a:t>
            </a:r>
          </a:p>
          <a:p>
            <a:pPr algn="ctr" defTabSz="1242935"/>
            <a:r>
              <a:rPr lang="en-US" sz="1998" dirty="0">
                <a:solidFill>
                  <a:srgbClr val="FFFFFF"/>
                </a:solidFill>
              </a:rPr>
              <a:t>NoSQL</a:t>
            </a:r>
            <a:br>
              <a:rPr lang="en-US" sz="1998" dirty="0">
                <a:solidFill>
                  <a:srgbClr val="FFFFFF"/>
                </a:solidFill>
              </a:rPr>
            </a:br>
            <a:endParaRPr lang="en-US" sz="1998" dirty="0">
              <a:solidFill>
                <a:srgbClr val="FFFFFF"/>
              </a:solidFill>
            </a:endParaRPr>
          </a:p>
        </p:txBody>
      </p:sp>
      <p:sp>
        <p:nvSpPr>
          <p:cNvPr id="82" name="Rectangle 81"/>
          <p:cNvSpPr/>
          <p:nvPr/>
        </p:nvSpPr>
        <p:spPr>
          <a:xfrm>
            <a:off x="8022819" y="2092761"/>
            <a:ext cx="1513262" cy="1357085"/>
          </a:xfrm>
          <a:prstGeom prst="rect">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42935"/>
            <a:endParaRPr lang="en-US" sz="1835" dirty="0">
              <a:solidFill>
                <a:srgbClr val="FFFFFF"/>
              </a:solidFill>
            </a:endParaRPr>
          </a:p>
          <a:p>
            <a:pPr algn="ctr" defTabSz="1242935"/>
            <a:endParaRPr lang="en-US" sz="1835" dirty="0">
              <a:solidFill>
                <a:srgbClr val="FFFFFF"/>
              </a:solidFill>
            </a:endParaRPr>
          </a:p>
          <a:p>
            <a:pPr algn="ctr" defTabSz="1242935"/>
            <a:endParaRPr lang="en-US" sz="1835" dirty="0">
              <a:solidFill>
                <a:srgbClr val="FFFFFF"/>
              </a:solidFill>
            </a:endParaRPr>
          </a:p>
          <a:p>
            <a:pPr algn="ctr" defTabSz="1242935"/>
            <a:r>
              <a:rPr lang="en-US" sz="1835" dirty="0">
                <a:solidFill>
                  <a:srgbClr val="FFFFFF"/>
                </a:solidFill>
              </a:rPr>
              <a:t>AD/DC/DNS</a:t>
            </a:r>
            <a:endParaRPr lang="en-US" sz="1998" dirty="0">
              <a:solidFill>
                <a:srgbClr val="FFFFFF"/>
              </a:solidFill>
            </a:endParaRPr>
          </a:p>
        </p:txBody>
      </p:sp>
      <p:pic>
        <p:nvPicPr>
          <p:cNvPr id="67" name="Picture 66" descr="\\MAGNUM\Projects\Microsoft\Cloud Power FY12\Design\Icons\PNGs\IT_guy.png"/>
          <p:cNvPicPr>
            <a:picLocks noChangeAspect="1" noChangeArrowheads="1"/>
          </p:cNvPicPr>
          <p:nvPr/>
        </p:nvPicPr>
        <p:blipFill>
          <a:blip r:embed="rId4" cstate="email">
            <a:grayscl/>
            <a:extLst>
              <a:ext uri="{28A0092B-C50C-407E-A947-70E740481C1C}">
                <a14:useLocalDpi xmlns:a14="http://schemas.microsoft.com/office/drawing/2010/main"/>
              </a:ext>
            </a:extLst>
          </a:blip>
          <a:srcRect/>
          <a:stretch>
            <a:fillRect/>
          </a:stretch>
        </p:blipFill>
        <p:spPr bwMode="auto">
          <a:xfrm>
            <a:off x="11146303" y="4296927"/>
            <a:ext cx="1005314" cy="1005314"/>
          </a:xfrm>
          <a:prstGeom prst="rect">
            <a:avLst/>
          </a:prstGeom>
          <a:noFill/>
          <a:ln>
            <a:noFill/>
          </a:ln>
        </p:spPr>
      </p:pic>
      <p:pic>
        <p:nvPicPr>
          <p:cNvPr id="68" name="Picture 67" descr="\\MAGNUM\Projects\Microsoft\Cloud Power FY12\Design\ICONS_PNG\Agility.png"/>
          <p:cNvPicPr>
            <a:picLocks noChangeAspect="1" noChangeArrowheads="1"/>
          </p:cNvPicPr>
          <p:nvPr/>
        </p:nvPicPr>
        <p:blipFill>
          <a:blip r:embed="rId3" cstate="email">
            <a:grayscl/>
            <a:extLst>
              <a:ext uri="{28A0092B-C50C-407E-A947-70E740481C1C}">
                <a14:useLocalDpi xmlns:a14="http://schemas.microsoft.com/office/drawing/2010/main"/>
              </a:ext>
            </a:extLst>
          </a:blip>
          <a:srcRect/>
          <a:stretch>
            <a:fillRect/>
          </a:stretch>
        </p:blipFill>
        <p:spPr bwMode="auto">
          <a:xfrm>
            <a:off x="10659993" y="4591481"/>
            <a:ext cx="932228" cy="932228"/>
          </a:xfrm>
          <a:prstGeom prst="rect">
            <a:avLst/>
          </a:prstGeom>
          <a:noFill/>
        </p:spPr>
      </p:pic>
      <p:sp>
        <p:nvSpPr>
          <p:cNvPr id="85" name="TextBox 66"/>
          <p:cNvSpPr txBox="1"/>
          <p:nvPr/>
        </p:nvSpPr>
        <p:spPr>
          <a:xfrm>
            <a:off x="10956872" y="5335514"/>
            <a:ext cx="1265555" cy="282383"/>
          </a:xfrm>
          <a:prstGeom prst="rect">
            <a:avLst/>
          </a:prstGeom>
          <a:noFill/>
        </p:spPr>
        <p:txBody>
          <a:bodyPr wrap="none" lIns="0" tIns="0" rIns="0" bIns="0" rtlCol="0">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nSpc>
                <a:spcPct val="90000"/>
              </a:lnSpc>
              <a:spcBef>
                <a:spcPct val="20000"/>
              </a:spcBef>
              <a:buSzPct val="80000"/>
            </a:pPr>
            <a:r>
              <a:rPr lang="en-US" sz="1999" dirty="0">
                <a:solidFill>
                  <a:srgbClr val="FFFFFF"/>
                </a:solidFill>
              </a:rPr>
              <a:t>Corp Users</a:t>
            </a:r>
          </a:p>
        </p:txBody>
      </p:sp>
      <p:pic>
        <p:nvPicPr>
          <p:cNvPr id="51"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95532" y="2783337"/>
            <a:ext cx="762986" cy="762986"/>
          </a:xfrm>
          <a:prstGeom prst="rect">
            <a:avLst/>
          </a:prstGeom>
        </p:spPr>
      </p:pic>
      <p:pic>
        <p:nvPicPr>
          <p:cNvPr id="61"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95534" y="4782279"/>
            <a:ext cx="762986" cy="762986"/>
          </a:xfrm>
          <a:prstGeom prst="rect">
            <a:avLst/>
          </a:prstGeom>
        </p:spPr>
      </p:pic>
      <p:pic>
        <p:nvPicPr>
          <p:cNvPr id="63"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95533" y="3986106"/>
            <a:ext cx="762986" cy="762986"/>
          </a:xfrm>
          <a:prstGeom prst="rect">
            <a:avLst/>
          </a:prstGeom>
        </p:spPr>
      </p:pic>
      <p:pic>
        <p:nvPicPr>
          <p:cNvPr id="64"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89910" y="2750150"/>
            <a:ext cx="762986" cy="762986"/>
          </a:xfrm>
          <a:prstGeom prst="rect">
            <a:avLst/>
          </a:prstGeom>
        </p:spPr>
      </p:pic>
      <p:pic>
        <p:nvPicPr>
          <p:cNvPr id="65"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405507" y="2183287"/>
            <a:ext cx="762986" cy="762986"/>
          </a:xfrm>
          <a:prstGeom prst="rect">
            <a:avLst/>
          </a:prstGeom>
        </p:spPr>
      </p:pic>
      <p:sp>
        <p:nvSpPr>
          <p:cNvPr id="41" name="Freeform 40"/>
          <p:cNvSpPr>
            <a:spLocks noEditPoints="1"/>
          </p:cNvSpPr>
          <p:nvPr/>
        </p:nvSpPr>
        <p:spPr bwMode="black">
          <a:xfrm>
            <a:off x="10585550" y="1987163"/>
            <a:ext cx="644946" cy="11792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19" tIns="46609" rIns="93219" bIns="46609" numCol="1" rtlCol="0" anchor="ctr" anchorCtr="0" compatLnSpc="1">
            <a:prstTxWarp prst="textNoShape">
              <a:avLst/>
            </a:prstTxWarp>
          </a:bodyPr>
          <a:lstStyle/>
          <a:p>
            <a:pPr defTabSz="566462"/>
            <a:endParaRPr lang="en-US" sz="3598" spc="-94" dirty="0">
              <a:solidFill>
                <a:srgbClr val="FFFFFF"/>
              </a:solidFill>
              <a:latin typeface="Segoe Light" pitchFamily="34" charset="0"/>
            </a:endParaRPr>
          </a:p>
        </p:txBody>
      </p:sp>
      <p:sp>
        <p:nvSpPr>
          <p:cNvPr id="44" name="Freeform 43"/>
          <p:cNvSpPr>
            <a:spLocks noEditPoints="1"/>
          </p:cNvSpPr>
          <p:nvPr/>
        </p:nvSpPr>
        <p:spPr bwMode="black">
          <a:xfrm>
            <a:off x="11448151" y="1987163"/>
            <a:ext cx="644946" cy="1179280"/>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chemeClr val="tx1"/>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93219" tIns="46609" rIns="93219" bIns="46609" numCol="1" rtlCol="0" anchor="ctr" anchorCtr="0" compatLnSpc="1">
            <a:prstTxWarp prst="textNoShape">
              <a:avLst/>
            </a:prstTxWarp>
          </a:bodyPr>
          <a:lstStyle/>
          <a:p>
            <a:pPr defTabSz="566462"/>
            <a:endParaRPr lang="en-US" sz="3598" spc="-94" dirty="0">
              <a:solidFill>
                <a:srgbClr val="FFFFFF"/>
              </a:solidFill>
              <a:latin typeface="Segoe Light" pitchFamily="34" charset="0"/>
            </a:endParaRPr>
          </a:p>
        </p:txBody>
      </p:sp>
      <p:sp>
        <p:nvSpPr>
          <p:cNvPr id="4" name="TextBox 3"/>
          <p:cNvSpPr txBox="1"/>
          <p:nvPr/>
        </p:nvSpPr>
        <p:spPr>
          <a:xfrm>
            <a:off x="10636741" y="3135727"/>
            <a:ext cx="1433102" cy="583860"/>
          </a:xfrm>
          <a:prstGeom prst="rect">
            <a:avLst/>
          </a:prstGeom>
          <a:noFill/>
        </p:spPr>
        <p:txBody>
          <a:bodyPr wrap="square" lIns="186521" tIns="149217" rIns="186521" bIns="149217" rtlCol="0">
            <a:spAutoFit/>
          </a:bodyPr>
          <a:lstStyle/>
          <a:p>
            <a:pPr algn="ctr" defTabSz="1242935">
              <a:lnSpc>
                <a:spcPct val="90000"/>
              </a:lnSpc>
            </a:pPr>
            <a:r>
              <a:rPr lang="en-US" sz="2040" dirty="0">
                <a:solidFill>
                  <a:srgbClr val="FFFFFF"/>
                </a:solidFill>
              </a:rPr>
              <a:t>AD 1</a:t>
            </a:r>
          </a:p>
        </p:txBody>
      </p:sp>
      <p:pic>
        <p:nvPicPr>
          <p:cNvPr id="45"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683734" y="1987164"/>
            <a:ext cx="762986" cy="762986"/>
          </a:xfrm>
          <a:prstGeom prst="rect">
            <a:avLst/>
          </a:prstGeom>
        </p:spPr>
      </p:pic>
      <p:pic>
        <p:nvPicPr>
          <p:cNvPr id="47" name="Virtual machines"/>
          <p:cNvPicPr>
            <a:picLocks noChangeAspect="1"/>
          </p:cNvPicPr>
          <p:nvPr/>
        </p:nvPicPr>
        <p:blipFill>
          <a:blip r:embed="rId5" cstate="print">
            <a:duotone>
              <a:prstClr val="black"/>
              <a:schemeClr val="tx1">
                <a:lumMod val="50000"/>
                <a:tint val="45000"/>
                <a:satMod val="400000"/>
              </a:schemeClr>
            </a:duotone>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386576" y="4298961"/>
            <a:ext cx="762986" cy="762986"/>
          </a:xfrm>
          <a:prstGeom prst="rect">
            <a:avLst/>
          </a:prstGeom>
        </p:spPr>
      </p:pic>
    </p:spTree>
    <p:extLst>
      <p:ext uri="{BB962C8B-B14F-4D97-AF65-F5344CB8AC3E}">
        <p14:creationId xmlns:p14="http://schemas.microsoft.com/office/powerpoint/2010/main" val="136153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250"/>
                                        <p:tgtEl>
                                          <p:spTgt spid="51"/>
                                        </p:tgtEl>
                                      </p:cBhvr>
                                    </p:animEffect>
                                  </p:childTnLst>
                                </p:cTn>
                              </p:par>
                            </p:childTnLst>
                          </p:cTn>
                        </p:par>
                        <p:par>
                          <p:cTn id="8" fill="hold">
                            <p:stCondLst>
                              <p:cond delay="250"/>
                            </p:stCondLst>
                            <p:childTnLst>
                              <p:par>
                                <p:cTn id="9" presetID="10" presetClass="entr" presetSubtype="0"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fade">
                                      <p:cBhvr>
                                        <p:cTn id="11" dur="250"/>
                                        <p:tgtEl>
                                          <p:spTgt spid="61"/>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250"/>
                                        <p:tgtEl>
                                          <p:spTgt spid="63"/>
                                        </p:tgtEl>
                                      </p:cBhvr>
                                    </p:animEffect>
                                  </p:childTnLst>
                                </p:cTn>
                              </p:par>
                            </p:childTnLst>
                          </p:cTn>
                        </p:par>
                        <p:par>
                          <p:cTn id="16" fill="hold">
                            <p:stCondLst>
                              <p:cond delay="750"/>
                            </p:stCondLst>
                            <p:childTnLst>
                              <p:par>
                                <p:cTn id="17" presetID="10" presetClass="entr" presetSubtype="0" fill="hold"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fade">
                                      <p:cBhvr>
                                        <p:cTn id="19" dur="250"/>
                                        <p:tgtEl>
                                          <p:spTgt spid="64"/>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250"/>
                                        <p:tgtEl>
                                          <p:spTgt spid="65"/>
                                        </p:tgtEl>
                                      </p:cBhvr>
                                    </p:animEffect>
                                  </p:childTnLst>
                                </p:cTn>
                              </p:par>
                            </p:childTnLst>
                          </p:cTn>
                        </p:par>
                        <p:par>
                          <p:cTn id="24" fill="hold">
                            <p:stCondLst>
                              <p:cond delay="1250"/>
                            </p:stCondLst>
                            <p:childTnLst>
                              <p:par>
                                <p:cTn id="25" presetID="10" presetClass="entr" presetSubtype="0"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childTnLst>
                                </p:cTn>
                              </p:par>
                            </p:childTnLst>
                          </p:cTn>
                        </p:par>
                        <p:par>
                          <p:cTn id="28" fill="hold">
                            <p:stCondLst>
                              <p:cond delay="1500"/>
                            </p:stCondLst>
                            <p:childTnLst>
                              <p:par>
                                <p:cTn id="29" presetID="10" presetClass="entr" presetSubtype="0" fill="hold" nodeType="after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2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Scripting Capabilities</a:t>
            </a:r>
            <a:endParaRPr lang="en-US" dirty="0">
              <a:solidFill>
                <a:schemeClr val="tx1"/>
              </a:solidFill>
            </a:endParaRPr>
          </a:p>
        </p:txBody>
      </p:sp>
      <p:sp>
        <p:nvSpPr>
          <p:cNvPr id="3" name="Content Placeholder 2"/>
          <p:cNvSpPr>
            <a:spLocks noGrp="1"/>
          </p:cNvSpPr>
          <p:nvPr>
            <p:ph type="body" sz="quarter" idx="4294967295"/>
          </p:nvPr>
        </p:nvSpPr>
        <p:spPr>
          <a:xfrm>
            <a:off x="882" y="1350331"/>
            <a:ext cx="7588736" cy="6352363"/>
          </a:xfrm>
        </p:spPr>
        <p:txBody>
          <a:bodyPr/>
          <a:lstStyle/>
          <a:p>
            <a:pPr marL="0" indent="0">
              <a:buNone/>
            </a:pPr>
            <a:r>
              <a:rPr lang="en-US" sz="4080" dirty="0">
                <a:solidFill>
                  <a:schemeClr val="tx1"/>
                </a:solidFill>
              </a:rPr>
              <a:t>Full Support for IaaS</a:t>
            </a:r>
          </a:p>
          <a:p>
            <a:pPr marL="466100" indent="-466100"/>
            <a:r>
              <a:rPr lang="en-US" sz="2040" dirty="0">
                <a:solidFill>
                  <a:schemeClr val="tx1"/>
                </a:solidFill>
              </a:rPr>
              <a:t>Azure PowerShell Cmdlets</a:t>
            </a:r>
          </a:p>
          <a:p>
            <a:pPr marL="466100" indent="-466100"/>
            <a:r>
              <a:rPr lang="en-US" sz="2040" dirty="0">
                <a:solidFill>
                  <a:schemeClr val="tx1"/>
                </a:solidFill>
              </a:rPr>
              <a:t>Cross Platform Scripting Built on node.js</a:t>
            </a:r>
          </a:p>
          <a:p>
            <a:pPr marL="466100" indent="-466100"/>
            <a:endParaRPr lang="en-US" sz="2753" dirty="0">
              <a:solidFill>
                <a:schemeClr val="tx1"/>
              </a:solidFill>
            </a:endParaRPr>
          </a:p>
          <a:p>
            <a:pPr marL="0" indent="0">
              <a:buNone/>
            </a:pPr>
            <a:r>
              <a:rPr lang="en-US" sz="4080" dirty="0">
                <a:solidFill>
                  <a:schemeClr val="tx1"/>
                </a:solidFill>
              </a:rPr>
              <a:t>Capabilities</a:t>
            </a:r>
          </a:p>
          <a:p>
            <a:pPr marL="466100" lvl="1" indent="-466100"/>
            <a:r>
              <a:rPr lang="en-US" sz="2040" dirty="0">
                <a:solidFill>
                  <a:schemeClr val="tx1"/>
                </a:solidFill>
                <a:latin typeface="+mj-lt"/>
              </a:rPr>
              <a:t>Provisioning, Removal</a:t>
            </a:r>
          </a:p>
          <a:p>
            <a:pPr marL="466100" lvl="1" indent="-466100"/>
            <a:r>
              <a:rPr lang="en-US" sz="2040" dirty="0">
                <a:solidFill>
                  <a:schemeClr val="tx1"/>
                </a:solidFill>
                <a:latin typeface="+mj-lt"/>
              </a:rPr>
              <a:t>Reboot, Start</a:t>
            </a:r>
          </a:p>
          <a:p>
            <a:pPr marL="466100" lvl="1" indent="-466100"/>
            <a:r>
              <a:rPr lang="en-US" sz="2040" dirty="0">
                <a:solidFill>
                  <a:schemeClr val="tx1"/>
                </a:solidFill>
                <a:latin typeface="+mj-lt"/>
              </a:rPr>
              <a:t>Import and Export VM settings</a:t>
            </a:r>
          </a:p>
          <a:p>
            <a:pPr marL="466100" lvl="1" indent="-466100"/>
            <a:r>
              <a:rPr lang="en-US" sz="2040" dirty="0">
                <a:solidFill>
                  <a:schemeClr val="tx1"/>
                </a:solidFill>
                <a:latin typeface="+mj-lt"/>
              </a:rPr>
              <a:t>Support for Windows and Linux VMs</a:t>
            </a:r>
          </a:p>
          <a:p>
            <a:pPr marL="466100" lvl="1" indent="-466100"/>
            <a:r>
              <a:rPr lang="en-US" sz="2040" dirty="0">
                <a:solidFill>
                  <a:schemeClr val="tx1"/>
                </a:solidFill>
                <a:latin typeface="+mj-lt"/>
              </a:rPr>
              <a:t>Domain Join at Provision for Windows</a:t>
            </a:r>
          </a:p>
          <a:p>
            <a:pPr marL="466100" lvl="1" indent="-466100"/>
            <a:r>
              <a:rPr lang="en-US" sz="2040" dirty="0">
                <a:solidFill>
                  <a:schemeClr val="tx1"/>
                </a:solidFill>
                <a:latin typeface="+mj-lt"/>
              </a:rPr>
              <a:t>Fully Customize VM with Data Disks and Endpoint Configuration</a:t>
            </a:r>
          </a:p>
          <a:p>
            <a:pPr marL="466100" lvl="1" indent="-466100"/>
            <a:r>
              <a:rPr lang="en-US" sz="2040" dirty="0">
                <a:solidFill>
                  <a:schemeClr val="tx1"/>
                </a:solidFill>
                <a:latin typeface="+mj-lt"/>
              </a:rPr>
              <a:t>Automate Virtual Network Settings</a:t>
            </a:r>
          </a:p>
          <a:p>
            <a:endParaRPr lang="en-US" sz="2753" dirty="0">
              <a:solidFill>
                <a:schemeClr val="tx1"/>
              </a:solidFill>
            </a:endParaRPr>
          </a:p>
          <a:p>
            <a:endParaRPr lang="en-US" sz="2753" dirty="0">
              <a:solidFill>
                <a:schemeClr val="tx1"/>
              </a:solidFill>
            </a:endParaRPr>
          </a:p>
        </p:txBody>
      </p:sp>
      <p:sp>
        <p:nvSpPr>
          <p:cNvPr id="4" name="Freeform 84"/>
          <p:cNvSpPr>
            <a:spLocks noEditPoints="1"/>
          </p:cNvSpPr>
          <p:nvPr/>
        </p:nvSpPr>
        <p:spPr bwMode="black">
          <a:xfrm>
            <a:off x="8807452" y="2461307"/>
            <a:ext cx="2952165" cy="3529985"/>
          </a:xfrm>
          <a:custGeom>
            <a:avLst/>
            <a:gdLst>
              <a:gd name="T0" fmla="*/ 604 w 1838"/>
              <a:gd name="T1" fmla="*/ 253 h 2192"/>
              <a:gd name="T2" fmla="*/ 1159 w 1838"/>
              <a:gd name="T3" fmla="*/ 963 h 2192"/>
              <a:gd name="T4" fmla="*/ 1105 w 1838"/>
              <a:gd name="T5" fmla="*/ 573 h 2192"/>
              <a:gd name="T6" fmla="*/ 214 w 1838"/>
              <a:gd name="T7" fmla="*/ 0 h 2192"/>
              <a:gd name="T8" fmla="*/ 1159 w 1838"/>
              <a:gd name="T9" fmla="*/ 694 h 2192"/>
              <a:gd name="T10" fmla="*/ 1088 w 1838"/>
              <a:gd name="T11" fmla="*/ 764 h 2192"/>
              <a:gd name="T12" fmla="*/ 284 w 1838"/>
              <a:gd name="T13" fmla="*/ 198 h 2192"/>
              <a:gd name="T14" fmla="*/ 214 w 1838"/>
              <a:gd name="T15" fmla="*/ 128 h 2192"/>
              <a:gd name="T16" fmla="*/ 1443 w 1838"/>
              <a:gd name="T17" fmla="*/ 262 h 2192"/>
              <a:gd name="T18" fmla="*/ 1309 w 1838"/>
              <a:gd name="T19" fmla="*/ 1063 h 2192"/>
              <a:gd name="T20" fmla="*/ 903 w 1838"/>
              <a:gd name="T21" fmla="*/ 764 h 2192"/>
              <a:gd name="T22" fmla="*/ 639 w 1838"/>
              <a:gd name="T23" fmla="*/ 952 h 2192"/>
              <a:gd name="T24" fmla="*/ 704 w 1838"/>
              <a:gd name="T25" fmla="*/ 1683 h 2192"/>
              <a:gd name="T26" fmla="*/ 767 w 1838"/>
              <a:gd name="T27" fmla="*/ 1191 h 2192"/>
              <a:gd name="T28" fmla="*/ 1683 w 1838"/>
              <a:gd name="T29" fmla="*/ 390 h 2192"/>
              <a:gd name="T30" fmla="*/ 1443 w 1838"/>
              <a:gd name="T31" fmla="*/ 134 h 2192"/>
              <a:gd name="T32" fmla="*/ 960 w 1838"/>
              <a:gd name="T33" fmla="*/ 198 h 2192"/>
              <a:gd name="T34" fmla="*/ 704 w 1838"/>
              <a:gd name="T35" fmla="*/ 1555 h 2192"/>
              <a:gd name="T36" fmla="*/ 775 w 1838"/>
              <a:gd name="T37" fmla="*/ 1484 h 2192"/>
              <a:gd name="T38" fmla="*/ 704 w 1838"/>
              <a:gd name="T39" fmla="*/ 694 h 2192"/>
              <a:gd name="T40" fmla="*/ 1631 w 1838"/>
              <a:gd name="T41" fmla="*/ 128 h 2192"/>
              <a:gd name="T42" fmla="*/ 1560 w 1838"/>
              <a:gd name="T43" fmla="*/ 198 h 2192"/>
              <a:gd name="T44" fmla="*/ 1230 w 1838"/>
              <a:gd name="T45" fmla="*/ 198 h 2192"/>
              <a:gd name="T46" fmla="*/ 1159 w 1838"/>
              <a:gd name="T47" fmla="*/ 128 h 2192"/>
              <a:gd name="T48" fmla="*/ 1823 w 1838"/>
              <a:gd name="T49" fmla="*/ 1484 h 2192"/>
              <a:gd name="T50" fmla="*/ 1553 w 1838"/>
              <a:gd name="T51" fmla="*/ 1670 h 2192"/>
              <a:gd name="T52" fmla="*/ 1362 w 1838"/>
              <a:gd name="T53" fmla="*/ 1922 h 2192"/>
              <a:gd name="T54" fmla="*/ 1177 w 1838"/>
              <a:gd name="T55" fmla="*/ 2192 h 2192"/>
              <a:gd name="T56" fmla="*/ 1639 w 1838"/>
              <a:gd name="T57" fmla="*/ 2192 h 2192"/>
              <a:gd name="T58" fmla="*/ 1177 w 1838"/>
              <a:gd name="T59" fmla="*/ 2064 h 2192"/>
              <a:gd name="T60" fmla="*/ 1247 w 1838"/>
              <a:gd name="T61" fmla="*/ 1993 h 2192"/>
              <a:gd name="T62" fmla="*/ 1695 w 1838"/>
              <a:gd name="T63" fmla="*/ 1484 h 2192"/>
              <a:gd name="T64" fmla="*/ 1624 w 1838"/>
              <a:gd name="T65" fmla="*/ 1414 h 2192"/>
              <a:gd name="T66" fmla="*/ 1639 w 1838"/>
              <a:gd name="T67" fmla="*/ 1922 h 2192"/>
              <a:gd name="T68" fmla="*/ 1133 w 1838"/>
              <a:gd name="T69" fmla="*/ 1678 h 2192"/>
              <a:gd name="T70" fmla="*/ 1177 w 1838"/>
              <a:gd name="T71" fmla="*/ 1286 h 2192"/>
              <a:gd name="T72" fmla="*/ 807 w 1838"/>
              <a:gd name="T73" fmla="*/ 1823 h 2192"/>
              <a:gd name="T74" fmla="*/ 384 w 1838"/>
              <a:gd name="T75" fmla="*/ 1922 h 2192"/>
              <a:gd name="T76" fmla="*/ 412 w 1838"/>
              <a:gd name="T77" fmla="*/ 764 h 2192"/>
              <a:gd name="T78" fmla="*/ 157 w 1838"/>
              <a:gd name="T79" fmla="*/ 955 h 2192"/>
              <a:gd name="T80" fmla="*/ 199 w 1838"/>
              <a:gd name="T81" fmla="*/ 2192 h 2192"/>
              <a:gd name="T82" fmla="*/ 704 w 1838"/>
              <a:gd name="T83" fmla="*/ 2192 h 2192"/>
              <a:gd name="T84" fmla="*/ 1133 w 1838"/>
              <a:gd name="T85" fmla="*/ 1678 h 2192"/>
              <a:gd name="T86" fmla="*/ 1177 w 1838"/>
              <a:gd name="T87" fmla="*/ 1555 h 2192"/>
              <a:gd name="T88" fmla="*/ 199 w 1838"/>
              <a:gd name="T89" fmla="*/ 2064 h 2192"/>
              <a:gd name="T90" fmla="*/ 270 w 1838"/>
              <a:gd name="T91" fmla="*/ 1993 h 2192"/>
              <a:gd name="T92" fmla="*/ 143 w 1838"/>
              <a:gd name="T93" fmla="*/ 764 h 2192"/>
              <a:gd name="T94" fmla="*/ 214 w 1838"/>
              <a:gd name="T95" fmla="*/ 835 h 2192"/>
              <a:gd name="T96" fmla="*/ 704 w 1838"/>
              <a:gd name="T97" fmla="*/ 1922 h 2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2192">
                <a:moveTo>
                  <a:pt x="214" y="397"/>
                </a:moveTo>
                <a:cubicBezTo>
                  <a:pt x="304" y="397"/>
                  <a:pt x="381" y="336"/>
                  <a:pt x="405" y="253"/>
                </a:cubicBezTo>
                <a:cubicBezTo>
                  <a:pt x="604" y="253"/>
                  <a:pt x="604" y="253"/>
                  <a:pt x="604" y="253"/>
                </a:cubicBezTo>
                <a:cubicBezTo>
                  <a:pt x="998" y="647"/>
                  <a:pt x="998" y="647"/>
                  <a:pt x="998" y="647"/>
                </a:cubicBezTo>
                <a:cubicBezTo>
                  <a:pt x="974" y="680"/>
                  <a:pt x="960" y="720"/>
                  <a:pt x="960" y="764"/>
                </a:cubicBezTo>
                <a:cubicBezTo>
                  <a:pt x="960" y="874"/>
                  <a:pt x="1049" y="963"/>
                  <a:pt x="1159" y="963"/>
                </a:cubicBezTo>
                <a:cubicBezTo>
                  <a:pt x="1268" y="963"/>
                  <a:pt x="1358" y="874"/>
                  <a:pt x="1358" y="764"/>
                </a:cubicBezTo>
                <a:cubicBezTo>
                  <a:pt x="1358" y="655"/>
                  <a:pt x="1268" y="566"/>
                  <a:pt x="1159" y="566"/>
                </a:cubicBezTo>
                <a:cubicBezTo>
                  <a:pt x="1140" y="566"/>
                  <a:pt x="1122" y="568"/>
                  <a:pt x="1105" y="573"/>
                </a:cubicBezTo>
                <a:cubicBezTo>
                  <a:pt x="657" y="125"/>
                  <a:pt x="657" y="125"/>
                  <a:pt x="657" y="125"/>
                </a:cubicBezTo>
                <a:cubicBezTo>
                  <a:pt x="398" y="125"/>
                  <a:pt x="398" y="125"/>
                  <a:pt x="398" y="125"/>
                </a:cubicBezTo>
                <a:cubicBezTo>
                  <a:pt x="369" y="51"/>
                  <a:pt x="297" y="0"/>
                  <a:pt x="214" y="0"/>
                </a:cubicBezTo>
                <a:cubicBezTo>
                  <a:pt x="104" y="0"/>
                  <a:pt x="15" y="89"/>
                  <a:pt x="15" y="198"/>
                </a:cubicBezTo>
                <a:cubicBezTo>
                  <a:pt x="15" y="308"/>
                  <a:pt x="104" y="397"/>
                  <a:pt x="214" y="397"/>
                </a:cubicBezTo>
                <a:close/>
                <a:moveTo>
                  <a:pt x="1159" y="694"/>
                </a:moveTo>
                <a:cubicBezTo>
                  <a:pt x="1198" y="694"/>
                  <a:pt x="1230" y="725"/>
                  <a:pt x="1230" y="764"/>
                </a:cubicBezTo>
                <a:cubicBezTo>
                  <a:pt x="1230" y="803"/>
                  <a:pt x="1198" y="835"/>
                  <a:pt x="1159" y="835"/>
                </a:cubicBezTo>
                <a:cubicBezTo>
                  <a:pt x="1120" y="835"/>
                  <a:pt x="1088" y="803"/>
                  <a:pt x="1088" y="764"/>
                </a:cubicBezTo>
                <a:cubicBezTo>
                  <a:pt x="1088" y="725"/>
                  <a:pt x="1120" y="694"/>
                  <a:pt x="1159" y="694"/>
                </a:cubicBezTo>
                <a:close/>
                <a:moveTo>
                  <a:pt x="214" y="128"/>
                </a:moveTo>
                <a:cubicBezTo>
                  <a:pt x="253" y="128"/>
                  <a:pt x="284" y="159"/>
                  <a:pt x="284" y="198"/>
                </a:cubicBezTo>
                <a:cubicBezTo>
                  <a:pt x="284" y="237"/>
                  <a:pt x="253" y="269"/>
                  <a:pt x="214" y="269"/>
                </a:cubicBezTo>
                <a:cubicBezTo>
                  <a:pt x="175" y="269"/>
                  <a:pt x="143" y="237"/>
                  <a:pt x="143" y="198"/>
                </a:cubicBezTo>
                <a:cubicBezTo>
                  <a:pt x="143" y="159"/>
                  <a:pt x="175" y="128"/>
                  <a:pt x="214" y="128"/>
                </a:cubicBezTo>
                <a:close/>
                <a:moveTo>
                  <a:pt x="1159" y="397"/>
                </a:moveTo>
                <a:cubicBezTo>
                  <a:pt x="1246" y="397"/>
                  <a:pt x="1320" y="341"/>
                  <a:pt x="1347" y="262"/>
                </a:cubicBezTo>
                <a:cubicBezTo>
                  <a:pt x="1443" y="262"/>
                  <a:pt x="1443" y="262"/>
                  <a:pt x="1443" y="262"/>
                </a:cubicBezTo>
                <a:cubicBezTo>
                  <a:pt x="1461" y="317"/>
                  <a:pt x="1503" y="360"/>
                  <a:pt x="1555" y="382"/>
                </a:cubicBezTo>
                <a:cubicBezTo>
                  <a:pt x="1555" y="817"/>
                  <a:pt x="1555" y="817"/>
                  <a:pt x="1555" y="817"/>
                </a:cubicBezTo>
                <a:cubicBezTo>
                  <a:pt x="1309" y="1063"/>
                  <a:pt x="1309" y="1063"/>
                  <a:pt x="1309" y="1063"/>
                </a:cubicBezTo>
                <a:cubicBezTo>
                  <a:pt x="767" y="1063"/>
                  <a:pt x="767" y="1063"/>
                  <a:pt x="767" y="1063"/>
                </a:cubicBezTo>
                <a:cubicBezTo>
                  <a:pt x="767" y="953"/>
                  <a:pt x="767" y="953"/>
                  <a:pt x="767" y="953"/>
                </a:cubicBezTo>
                <a:cubicBezTo>
                  <a:pt x="846" y="927"/>
                  <a:pt x="903" y="852"/>
                  <a:pt x="903" y="764"/>
                </a:cubicBezTo>
                <a:cubicBezTo>
                  <a:pt x="903" y="655"/>
                  <a:pt x="814" y="566"/>
                  <a:pt x="704" y="566"/>
                </a:cubicBezTo>
                <a:cubicBezTo>
                  <a:pt x="595" y="566"/>
                  <a:pt x="506" y="655"/>
                  <a:pt x="506" y="764"/>
                </a:cubicBezTo>
                <a:cubicBezTo>
                  <a:pt x="506" y="851"/>
                  <a:pt x="561" y="925"/>
                  <a:pt x="639" y="952"/>
                </a:cubicBezTo>
                <a:cubicBezTo>
                  <a:pt x="639" y="1297"/>
                  <a:pt x="639" y="1297"/>
                  <a:pt x="639" y="1297"/>
                </a:cubicBezTo>
                <a:cubicBezTo>
                  <a:pt x="561" y="1324"/>
                  <a:pt x="506" y="1398"/>
                  <a:pt x="506" y="1484"/>
                </a:cubicBezTo>
                <a:cubicBezTo>
                  <a:pt x="506" y="1594"/>
                  <a:pt x="595" y="1683"/>
                  <a:pt x="704" y="1683"/>
                </a:cubicBezTo>
                <a:cubicBezTo>
                  <a:pt x="814" y="1683"/>
                  <a:pt x="903" y="1594"/>
                  <a:pt x="903" y="1484"/>
                </a:cubicBezTo>
                <a:cubicBezTo>
                  <a:pt x="903" y="1397"/>
                  <a:pt x="846" y="1322"/>
                  <a:pt x="767" y="1296"/>
                </a:cubicBezTo>
                <a:cubicBezTo>
                  <a:pt x="767" y="1191"/>
                  <a:pt x="767" y="1191"/>
                  <a:pt x="767" y="1191"/>
                </a:cubicBezTo>
                <a:cubicBezTo>
                  <a:pt x="1362" y="1191"/>
                  <a:pt x="1362" y="1191"/>
                  <a:pt x="1362" y="1191"/>
                </a:cubicBezTo>
                <a:cubicBezTo>
                  <a:pt x="1683" y="870"/>
                  <a:pt x="1683" y="870"/>
                  <a:pt x="1683" y="870"/>
                </a:cubicBezTo>
                <a:cubicBezTo>
                  <a:pt x="1683" y="390"/>
                  <a:pt x="1683" y="390"/>
                  <a:pt x="1683" y="390"/>
                </a:cubicBezTo>
                <a:cubicBezTo>
                  <a:pt x="1768" y="367"/>
                  <a:pt x="1830" y="290"/>
                  <a:pt x="1830" y="198"/>
                </a:cubicBezTo>
                <a:cubicBezTo>
                  <a:pt x="1830" y="89"/>
                  <a:pt x="1740" y="0"/>
                  <a:pt x="1631" y="0"/>
                </a:cubicBezTo>
                <a:cubicBezTo>
                  <a:pt x="1544" y="0"/>
                  <a:pt x="1469" y="56"/>
                  <a:pt x="1443" y="134"/>
                </a:cubicBezTo>
                <a:cubicBezTo>
                  <a:pt x="1347" y="134"/>
                  <a:pt x="1347" y="134"/>
                  <a:pt x="1347" y="134"/>
                </a:cubicBezTo>
                <a:cubicBezTo>
                  <a:pt x="1320" y="56"/>
                  <a:pt x="1246" y="0"/>
                  <a:pt x="1159" y="0"/>
                </a:cubicBezTo>
                <a:cubicBezTo>
                  <a:pt x="1049" y="0"/>
                  <a:pt x="960" y="89"/>
                  <a:pt x="960" y="198"/>
                </a:cubicBezTo>
                <a:cubicBezTo>
                  <a:pt x="960" y="308"/>
                  <a:pt x="1049" y="397"/>
                  <a:pt x="1159" y="397"/>
                </a:cubicBezTo>
                <a:close/>
                <a:moveTo>
                  <a:pt x="775" y="1484"/>
                </a:moveTo>
                <a:cubicBezTo>
                  <a:pt x="775" y="1523"/>
                  <a:pt x="743" y="1555"/>
                  <a:pt x="704" y="1555"/>
                </a:cubicBezTo>
                <a:cubicBezTo>
                  <a:pt x="665" y="1555"/>
                  <a:pt x="634" y="1523"/>
                  <a:pt x="634" y="1484"/>
                </a:cubicBezTo>
                <a:cubicBezTo>
                  <a:pt x="634" y="1445"/>
                  <a:pt x="665" y="1414"/>
                  <a:pt x="704" y="1414"/>
                </a:cubicBezTo>
                <a:cubicBezTo>
                  <a:pt x="743" y="1414"/>
                  <a:pt x="775" y="1445"/>
                  <a:pt x="775" y="1484"/>
                </a:cubicBezTo>
                <a:close/>
                <a:moveTo>
                  <a:pt x="704" y="835"/>
                </a:moveTo>
                <a:cubicBezTo>
                  <a:pt x="665" y="835"/>
                  <a:pt x="634" y="803"/>
                  <a:pt x="634" y="764"/>
                </a:cubicBezTo>
                <a:cubicBezTo>
                  <a:pt x="634" y="725"/>
                  <a:pt x="665" y="694"/>
                  <a:pt x="704" y="694"/>
                </a:cubicBezTo>
                <a:cubicBezTo>
                  <a:pt x="743" y="694"/>
                  <a:pt x="775" y="725"/>
                  <a:pt x="775" y="764"/>
                </a:cubicBezTo>
                <a:cubicBezTo>
                  <a:pt x="775" y="803"/>
                  <a:pt x="743" y="835"/>
                  <a:pt x="704" y="835"/>
                </a:cubicBezTo>
                <a:close/>
                <a:moveTo>
                  <a:pt x="1631" y="128"/>
                </a:moveTo>
                <a:cubicBezTo>
                  <a:pt x="1670" y="128"/>
                  <a:pt x="1702" y="159"/>
                  <a:pt x="1702" y="198"/>
                </a:cubicBezTo>
                <a:cubicBezTo>
                  <a:pt x="1702" y="237"/>
                  <a:pt x="1670" y="269"/>
                  <a:pt x="1631" y="269"/>
                </a:cubicBezTo>
                <a:cubicBezTo>
                  <a:pt x="1592" y="269"/>
                  <a:pt x="1560" y="237"/>
                  <a:pt x="1560" y="198"/>
                </a:cubicBezTo>
                <a:cubicBezTo>
                  <a:pt x="1560" y="159"/>
                  <a:pt x="1592" y="128"/>
                  <a:pt x="1631" y="128"/>
                </a:cubicBezTo>
                <a:close/>
                <a:moveTo>
                  <a:pt x="1159" y="128"/>
                </a:moveTo>
                <a:cubicBezTo>
                  <a:pt x="1198" y="128"/>
                  <a:pt x="1230" y="159"/>
                  <a:pt x="1230" y="198"/>
                </a:cubicBezTo>
                <a:cubicBezTo>
                  <a:pt x="1230" y="237"/>
                  <a:pt x="1198" y="269"/>
                  <a:pt x="1159" y="269"/>
                </a:cubicBezTo>
                <a:cubicBezTo>
                  <a:pt x="1120" y="269"/>
                  <a:pt x="1088" y="237"/>
                  <a:pt x="1088" y="198"/>
                </a:cubicBezTo>
                <a:cubicBezTo>
                  <a:pt x="1088" y="159"/>
                  <a:pt x="1120" y="128"/>
                  <a:pt x="1159" y="128"/>
                </a:cubicBezTo>
                <a:close/>
                <a:moveTo>
                  <a:pt x="1681" y="1799"/>
                </a:moveTo>
                <a:cubicBezTo>
                  <a:pt x="1681" y="1675"/>
                  <a:pt x="1681" y="1675"/>
                  <a:pt x="1681" y="1675"/>
                </a:cubicBezTo>
                <a:cubicBezTo>
                  <a:pt x="1763" y="1650"/>
                  <a:pt x="1823" y="1574"/>
                  <a:pt x="1823" y="1484"/>
                </a:cubicBezTo>
                <a:cubicBezTo>
                  <a:pt x="1823" y="1375"/>
                  <a:pt x="1734" y="1286"/>
                  <a:pt x="1624" y="1286"/>
                </a:cubicBezTo>
                <a:cubicBezTo>
                  <a:pt x="1514" y="1286"/>
                  <a:pt x="1425" y="1375"/>
                  <a:pt x="1425" y="1484"/>
                </a:cubicBezTo>
                <a:cubicBezTo>
                  <a:pt x="1425" y="1569"/>
                  <a:pt x="1478" y="1641"/>
                  <a:pt x="1553" y="1670"/>
                </a:cubicBezTo>
                <a:cubicBezTo>
                  <a:pt x="1553" y="1814"/>
                  <a:pt x="1553" y="1814"/>
                  <a:pt x="1553" y="1814"/>
                </a:cubicBezTo>
                <a:cubicBezTo>
                  <a:pt x="1507" y="1836"/>
                  <a:pt x="1472" y="1874"/>
                  <a:pt x="1453" y="1922"/>
                </a:cubicBezTo>
                <a:cubicBezTo>
                  <a:pt x="1362" y="1922"/>
                  <a:pt x="1362" y="1922"/>
                  <a:pt x="1362" y="1922"/>
                </a:cubicBezTo>
                <a:cubicBezTo>
                  <a:pt x="1333" y="1847"/>
                  <a:pt x="1261" y="1794"/>
                  <a:pt x="1177" y="1794"/>
                </a:cubicBezTo>
                <a:cubicBezTo>
                  <a:pt x="1067" y="1794"/>
                  <a:pt x="978" y="1883"/>
                  <a:pt x="978" y="1993"/>
                </a:cubicBezTo>
                <a:cubicBezTo>
                  <a:pt x="978" y="2103"/>
                  <a:pt x="1067" y="2192"/>
                  <a:pt x="1177" y="2192"/>
                </a:cubicBezTo>
                <a:cubicBezTo>
                  <a:pt x="1266" y="2192"/>
                  <a:pt x="1343" y="2132"/>
                  <a:pt x="1367" y="2050"/>
                </a:cubicBezTo>
                <a:cubicBezTo>
                  <a:pt x="1448" y="2050"/>
                  <a:pt x="1448" y="2050"/>
                  <a:pt x="1448" y="2050"/>
                </a:cubicBezTo>
                <a:cubicBezTo>
                  <a:pt x="1473" y="2132"/>
                  <a:pt x="1549" y="2192"/>
                  <a:pt x="1639" y="2192"/>
                </a:cubicBezTo>
                <a:cubicBezTo>
                  <a:pt x="1748" y="2192"/>
                  <a:pt x="1838" y="2103"/>
                  <a:pt x="1838" y="1993"/>
                </a:cubicBezTo>
                <a:cubicBezTo>
                  <a:pt x="1838" y="1898"/>
                  <a:pt x="1770" y="1818"/>
                  <a:pt x="1681" y="1799"/>
                </a:cubicBezTo>
                <a:close/>
                <a:moveTo>
                  <a:pt x="1177" y="2064"/>
                </a:moveTo>
                <a:cubicBezTo>
                  <a:pt x="1138" y="2064"/>
                  <a:pt x="1106" y="2032"/>
                  <a:pt x="1106" y="1993"/>
                </a:cubicBezTo>
                <a:cubicBezTo>
                  <a:pt x="1106" y="1954"/>
                  <a:pt x="1138" y="1922"/>
                  <a:pt x="1177" y="1922"/>
                </a:cubicBezTo>
                <a:cubicBezTo>
                  <a:pt x="1216" y="1922"/>
                  <a:pt x="1247" y="1954"/>
                  <a:pt x="1247" y="1993"/>
                </a:cubicBezTo>
                <a:cubicBezTo>
                  <a:pt x="1247" y="2032"/>
                  <a:pt x="1216" y="2064"/>
                  <a:pt x="1177" y="2064"/>
                </a:cubicBezTo>
                <a:close/>
                <a:moveTo>
                  <a:pt x="1624" y="1414"/>
                </a:moveTo>
                <a:cubicBezTo>
                  <a:pt x="1663" y="1414"/>
                  <a:pt x="1695" y="1445"/>
                  <a:pt x="1695" y="1484"/>
                </a:cubicBezTo>
                <a:cubicBezTo>
                  <a:pt x="1695" y="1523"/>
                  <a:pt x="1663" y="1555"/>
                  <a:pt x="1624" y="1555"/>
                </a:cubicBezTo>
                <a:cubicBezTo>
                  <a:pt x="1585" y="1555"/>
                  <a:pt x="1553" y="1523"/>
                  <a:pt x="1553" y="1484"/>
                </a:cubicBezTo>
                <a:cubicBezTo>
                  <a:pt x="1553" y="1445"/>
                  <a:pt x="1585" y="1414"/>
                  <a:pt x="1624" y="1414"/>
                </a:cubicBezTo>
                <a:close/>
                <a:moveTo>
                  <a:pt x="1639" y="2064"/>
                </a:moveTo>
                <a:cubicBezTo>
                  <a:pt x="1600" y="2064"/>
                  <a:pt x="1568" y="2032"/>
                  <a:pt x="1568" y="1993"/>
                </a:cubicBezTo>
                <a:cubicBezTo>
                  <a:pt x="1568" y="1954"/>
                  <a:pt x="1600" y="1922"/>
                  <a:pt x="1639" y="1922"/>
                </a:cubicBezTo>
                <a:cubicBezTo>
                  <a:pt x="1678" y="1922"/>
                  <a:pt x="1710" y="1954"/>
                  <a:pt x="1710" y="1993"/>
                </a:cubicBezTo>
                <a:cubicBezTo>
                  <a:pt x="1710" y="2032"/>
                  <a:pt x="1678" y="2064"/>
                  <a:pt x="1639" y="2064"/>
                </a:cubicBezTo>
                <a:close/>
                <a:moveTo>
                  <a:pt x="1133" y="1678"/>
                </a:moveTo>
                <a:cubicBezTo>
                  <a:pt x="1147" y="1681"/>
                  <a:pt x="1162" y="1683"/>
                  <a:pt x="1177" y="1683"/>
                </a:cubicBezTo>
                <a:cubicBezTo>
                  <a:pt x="1286" y="1683"/>
                  <a:pt x="1375" y="1594"/>
                  <a:pt x="1375" y="1484"/>
                </a:cubicBezTo>
                <a:cubicBezTo>
                  <a:pt x="1375" y="1375"/>
                  <a:pt x="1286" y="1286"/>
                  <a:pt x="1177" y="1286"/>
                </a:cubicBezTo>
                <a:cubicBezTo>
                  <a:pt x="1067" y="1286"/>
                  <a:pt x="978" y="1375"/>
                  <a:pt x="978" y="1484"/>
                </a:cubicBezTo>
                <a:cubicBezTo>
                  <a:pt x="978" y="1531"/>
                  <a:pt x="994" y="1575"/>
                  <a:pt x="1022" y="1609"/>
                </a:cubicBezTo>
                <a:cubicBezTo>
                  <a:pt x="807" y="1823"/>
                  <a:pt x="807" y="1823"/>
                  <a:pt x="807" y="1823"/>
                </a:cubicBezTo>
                <a:cubicBezTo>
                  <a:pt x="777" y="1805"/>
                  <a:pt x="742" y="1794"/>
                  <a:pt x="704" y="1794"/>
                </a:cubicBezTo>
                <a:cubicBezTo>
                  <a:pt x="620" y="1794"/>
                  <a:pt x="548" y="1847"/>
                  <a:pt x="519" y="1922"/>
                </a:cubicBezTo>
                <a:cubicBezTo>
                  <a:pt x="384" y="1922"/>
                  <a:pt x="384" y="1922"/>
                  <a:pt x="384" y="1922"/>
                </a:cubicBezTo>
                <a:cubicBezTo>
                  <a:pt x="366" y="1874"/>
                  <a:pt x="330" y="1836"/>
                  <a:pt x="285" y="1814"/>
                </a:cubicBezTo>
                <a:cubicBezTo>
                  <a:pt x="285" y="950"/>
                  <a:pt x="285" y="950"/>
                  <a:pt x="285" y="950"/>
                </a:cubicBezTo>
                <a:cubicBezTo>
                  <a:pt x="359" y="921"/>
                  <a:pt x="412" y="849"/>
                  <a:pt x="412" y="764"/>
                </a:cubicBezTo>
                <a:cubicBezTo>
                  <a:pt x="412" y="655"/>
                  <a:pt x="323" y="566"/>
                  <a:pt x="214" y="566"/>
                </a:cubicBezTo>
                <a:cubicBezTo>
                  <a:pt x="104" y="566"/>
                  <a:pt x="15" y="655"/>
                  <a:pt x="15" y="764"/>
                </a:cubicBezTo>
                <a:cubicBezTo>
                  <a:pt x="15" y="854"/>
                  <a:pt x="75" y="930"/>
                  <a:pt x="157" y="955"/>
                </a:cubicBezTo>
                <a:cubicBezTo>
                  <a:pt x="157" y="1799"/>
                  <a:pt x="157" y="1799"/>
                  <a:pt x="157" y="1799"/>
                </a:cubicBezTo>
                <a:cubicBezTo>
                  <a:pt x="67" y="1818"/>
                  <a:pt x="0" y="1898"/>
                  <a:pt x="0" y="1993"/>
                </a:cubicBezTo>
                <a:cubicBezTo>
                  <a:pt x="0" y="2103"/>
                  <a:pt x="89" y="2192"/>
                  <a:pt x="199" y="2192"/>
                </a:cubicBezTo>
                <a:cubicBezTo>
                  <a:pt x="289" y="2192"/>
                  <a:pt x="365" y="2132"/>
                  <a:pt x="389" y="2050"/>
                </a:cubicBezTo>
                <a:cubicBezTo>
                  <a:pt x="514" y="2050"/>
                  <a:pt x="514" y="2050"/>
                  <a:pt x="514" y="2050"/>
                </a:cubicBezTo>
                <a:cubicBezTo>
                  <a:pt x="538" y="2132"/>
                  <a:pt x="615" y="2192"/>
                  <a:pt x="704" y="2192"/>
                </a:cubicBezTo>
                <a:cubicBezTo>
                  <a:pt x="814" y="2192"/>
                  <a:pt x="903" y="2103"/>
                  <a:pt x="903" y="1993"/>
                </a:cubicBezTo>
                <a:cubicBezTo>
                  <a:pt x="903" y="1968"/>
                  <a:pt x="898" y="1944"/>
                  <a:pt x="890" y="1922"/>
                </a:cubicBezTo>
                <a:lnTo>
                  <a:pt x="1133" y="1678"/>
                </a:lnTo>
                <a:close/>
                <a:moveTo>
                  <a:pt x="1177" y="1414"/>
                </a:moveTo>
                <a:cubicBezTo>
                  <a:pt x="1216" y="1414"/>
                  <a:pt x="1247" y="1445"/>
                  <a:pt x="1247" y="1484"/>
                </a:cubicBezTo>
                <a:cubicBezTo>
                  <a:pt x="1247" y="1523"/>
                  <a:pt x="1216" y="1555"/>
                  <a:pt x="1177" y="1555"/>
                </a:cubicBezTo>
                <a:cubicBezTo>
                  <a:pt x="1138" y="1555"/>
                  <a:pt x="1106" y="1523"/>
                  <a:pt x="1106" y="1484"/>
                </a:cubicBezTo>
                <a:cubicBezTo>
                  <a:pt x="1106" y="1445"/>
                  <a:pt x="1138" y="1414"/>
                  <a:pt x="1177" y="1414"/>
                </a:cubicBezTo>
                <a:close/>
                <a:moveTo>
                  <a:pt x="199" y="2064"/>
                </a:moveTo>
                <a:cubicBezTo>
                  <a:pt x="160" y="2064"/>
                  <a:pt x="128" y="2032"/>
                  <a:pt x="128" y="1993"/>
                </a:cubicBezTo>
                <a:cubicBezTo>
                  <a:pt x="128" y="1954"/>
                  <a:pt x="160" y="1922"/>
                  <a:pt x="199" y="1922"/>
                </a:cubicBezTo>
                <a:cubicBezTo>
                  <a:pt x="238" y="1922"/>
                  <a:pt x="270" y="1954"/>
                  <a:pt x="270" y="1993"/>
                </a:cubicBezTo>
                <a:cubicBezTo>
                  <a:pt x="270" y="2032"/>
                  <a:pt x="238" y="2064"/>
                  <a:pt x="199" y="2064"/>
                </a:cubicBezTo>
                <a:close/>
                <a:moveTo>
                  <a:pt x="214" y="835"/>
                </a:moveTo>
                <a:cubicBezTo>
                  <a:pt x="175" y="835"/>
                  <a:pt x="143" y="803"/>
                  <a:pt x="143" y="764"/>
                </a:cubicBezTo>
                <a:cubicBezTo>
                  <a:pt x="143" y="725"/>
                  <a:pt x="175" y="694"/>
                  <a:pt x="214" y="694"/>
                </a:cubicBezTo>
                <a:cubicBezTo>
                  <a:pt x="253" y="694"/>
                  <a:pt x="284" y="725"/>
                  <a:pt x="284" y="764"/>
                </a:cubicBezTo>
                <a:cubicBezTo>
                  <a:pt x="284" y="803"/>
                  <a:pt x="253" y="835"/>
                  <a:pt x="214" y="835"/>
                </a:cubicBezTo>
                <a:close/>
                <a:moveTo>
                  <a:pt x="704" y="2064"/>
                </a:moveTo>
                <a:cubicBezTo>
                  <a:pt x="665" y="2064"/>
                  <a:pt x="634" y="2032"/>
                  <a:pt x="634" y="1993"/>
                </a:cubicBezTo>
                <a:cubicBezTo>
                  <a:pt x="634" y="1954"/>
                  <a:pt x="665" y="1922"/>
                  <a:pt x="704" y="1922"/>
                </a:cubicBezTo>
                <a:cubicBezTo>
                  <a:pt x="743" y="1922"/>
                  <a:pt x="775" y="1954"/>
                  <a:pt x="775" y="1993"/>
                </a:cubicBezTo>
                <a:cubicBezTo>
                  <a:pt x="775" y="2032"/>
                  <a:pt x="743" y="2064"/>
                  <a:pt x="704" y="2064"/>
                </a:cubicBezTo>
                <a:close/>
              </a:path>
            </a:pathLst>
          </a:custGeom>
          <a:solidFill>
            <a:schemeClr val="tx1">
              <a:lumMod val="50000"/>
            </a:schemeClr>
          </a:solidFill>
          <a:ln>
            <a:noFill/>
          </a:ln>
        </p:spPr>
        <p:txBody>
          <a:bodyPr vert="horz" wrap="square" lIns="111877" tIns="55939" rIns="111877" bIns="55939" numCol="1" anchor="t" anchorCtr="0" compatLnSpc="1">
            <a:prstTxWarp prst="textNoShape">
              <a:avLst/>
            </a:prstTxWarp>
          </a:bodyPr>
          <a:lstStyle/>
          <a:p>
            <a:pPr defTabSz="1242935"/>
            <a:endParaRPr lang="en-US" sz="2141" dirty="0">
              <a:solidFill>
                <a:srgbClr val="505050"/>
              </a:solidFill>
            </a:endParaRPr>
          </a:p>
        </p:txBody>
      </p:sp>
    </p:spTree>
    <p:extLst>
      <p:ext uri="{BB962C8B-B14F-4D97-AF65-F5344CB8AC3E}">
        <p14:creationId xmlns:p14="http://schemas.microsoft.com/office/powerpoint/2010/main" val="390595658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What can you do with PowerShell?</a:t>
            </a:r>
            <a:endParaRPr lang="en-US" dirty="0">
              <a:solidFill>
                <a:schemeClr val="tx1"/>
              </a:solidFill>
            </a:endParaRPr>
          </a:p>
        </p:txBody>
      </p:sp>
      <p:sp>
        <p:nvSpPr>
          <p:cNvPr id="15" name="Text Placeholder 4"/>
          <p:cNvSpPr txBox="1">
            <a:spLocks/>
          </p:cNvSpPr>
          <p:nvPr/>
        </p:nvSpPr>
        <p:spPr>
          <a:xfrm>
            <a:off x="1869270" y="1938475"/>
            <a:ext cx="10045110" cy="1333275"/>
          </a:xfrm>
          <a:prstGeom prst="rect">
            <a:avLst/>
          </a:prstGeom>
          <a:solidFill>
            <a:schemeClr val="tx1">
              <a:alpha val="5000"/>
            </a:schemeClr>
          </a:solidFill>
        </p:spPr>
        <p:txBody>
          <a:bodyPr lIns="139831" tIns="0" rIns="186439"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83"/>
              </a:spcBef>
              <a:buSzTx/>
            </a:pPr>
            <a:r>
              <a:rPr lang="en-US" sz="2447" spc="-72" dirty="0">
                <a:solidFill>
                  <a:srgbClr val="FFFFFF"/>
                </a:solidFill>
                <a:latin typeface="Segoe UI Light" pitchFamily="34" charset="0"/>
                <a:cs typeface="Segoe UI Light" pitchFamily="34" charset="0"/>
              </a:rPr>
              <a:t>Automation</a:t>
            </a:r>
            <a:endParaRPr lang="en-US" sz="2447" spc="-72" dirty="0">
              <a:solidFill>
                <a:srgbClr val="FFFFFF"/>
              </a:solidFill>
              <a:latin typeface="Segoe UI Light"/>
            </a:endParaRPr>
          </a:p>
          <a:p>
            <a:pPr fontAlgn="ctr">
              <a:lnSpc>
                <a:spcPct val="100000"/>
              </a:lnSpc>
              <a:spcBef>
                <a:spcPts val="0"/>
              </a:spcBef>
              <a:spcAft>
                <a:spcPct val="0"/>
              </a:spcAft>
              <a:buSzTx/>
              <a:tabLst>
                <a:tab pos="310660" algn="l"/>
              </a:tabLst>
            </a:pPr>
            <a:r>
              <a:rPr lang="en-US" sz="1632" dirty="0">
                <a:solidFill>
                  <a:srgbClr val="FFFFFF"/>
                </a:solidFill>
                <a:latin typeface="Segoe UI"/>
              </a:rPr>
              <a:t>Query, Manage and Configure Virtual Machines across multiple subscriptions, </a:t>
            </a:r>
            <a:br>
              <a:rPr lang="en-US" sz="1632" dirty="0">
                <a:solidFill>
                  <a:srgbClr val="FFFFFF"/>
                </a:solidFill>
                <a:latin typeface="Segoe UI"/>
              </a:rPr>
            </a:br>
            <a:r>
              <a:rPr lang="en-US" sz="1632" dirty="0">
                <a:solidFill>
                  <a:srgbClr val="FFFFFF"/>
                </a:solidFill>
                <a:latin typeface="Segoe UI"/>
              </a:rPr>
              <a:t>cloud services and storage accounts.</a:t>
            </a:r>
            <a:endParaRPr lang="en-US" sz="1632" kern="0" dirty="0">
              <a:ln>
                <a:solidFill>
                  <a:prstClr val="white">
                    <a:alpha val="0"/>
                  </a:prstClr>
                </a:solidFill>
              </a:ln>
              <a:solidFill>
                <a:srgbClr val="FFFFFF"/>
              </a:solidFill>
              <a:latin typeface="Segoe UI"/>
              <a:cs typeface="Arial" pitchFamily="34" charset="0"/>
            </a:endParaRPr>
          </a:p>
        </p:txBody>
      </p:sp>
      <p:sp>
        <p:nvSpPr>
          <p:cNvPr id="16" name="Rectangle 15"/>
          <p:cNvSpPr>
            <a:spLocks noChangeAspect="1"/>
          </p:cNvSpPr>
          <p:nvPr/>
        </p:nvSpPr>
        <p:spPr bwMode="auto">
          <a:xfrm>
            <a:off x="535048" y="1938475"/>
            <a:ext cx="1335413" cy="1335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3207" tIns="46605" rIns="93207" bIns="46605" rtlCol="0" anchor="ctr"/>
          <a:lstStyle/>
          <a:p>
            <a:pPr algn="ctr" defTabSz="1242935"/>
            <a:endParaRPr lang="en-US" sz="1836" dirty="0">
              <a:solidFill>
                <a:srgbClr val="FFFFFF"/>
              </a:solidFill>
            </a:endParaRPr>
          </a:p>
        </p:txBody>
      </p:sp>
      <p:sp>
        <p:nvSpPr>
          <p:cNvPr id="17" name="Rectangle 16"/>
          <p:cNvSpPr>
            <a:spLocks/>
          </p:cNvSpPr>
          <p:nvPr/>
        </p:nvSpPr>
        <p:spPr bwMode="auto">
          <a:xfrm>
            <a:off x="535054" y="3458357"/>
            <a:ext cx="1333274" cy="1333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3220" tIns="46611" rIns="93220" bIns="46611" rtlCol="0" anchor="ctr"/>
          <a:lstStyle/>
          <a:p>
            <a:pPr algn="ctr" defTabSz="1242935"/>
            <a:endParaRPr lang="en-US" sz="1836" dirty="0">
              <a:solidFill>
                <a:srgbClr val="FFFFFF"/>
              </a:solidFill>
            </a:endParaRPr>
          </a:p>
        </p:txBody>
      </p:sp>
      <p:sp>
        <p:nvSpPr>
          <p:cNvPr id="18" name="Rectangle 17"/>
          <p:cNvSpPr>
            <a:spLocks/>
          </p:cNvSpPr>
          <p:nvPr/>
        </p:nvSpPr>
        <p:spPr bwMode="auto">
          <a:xfrm>
            <a:off x="535054" y="4976105"/>
            <a:ext cx="1333274" cy="13332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3207" tIns="46605" rIns="93207" bIns="46605" rtlCol="0" anchor="ctr"/>
          <a:lstStyle/>
          <a:p>
            <a:pPr algn="ctr" defTabSz="1242935"/>
            <a:endParaRPr lang="en-US" sz="1836" dirty="0">
              <a:solidFill>
                <a:srgbClr val="FFFFFF"/>
              </a:solidFill>
            </a:endParaRPr>
          </a:p>
        </p:txBody>
      </p:sp>
      <p:sp>
        <p:nvSpPr>
          <p:cNvPr id="19" name="Text Placeholder 4"/>
          <p:cNvSpPr txBox="1">
            <a:spLocks/>
          </p:cNvSpPr>
          <p:nvPr/>
        </p:nvSpPr>
        <p:spPr>
          <a:xfrm>
            <a:off x="1869270" y="4976105"/>
            <a:ext cx="10045110" cy="1333275"/>
          </a:xfrm>
          <a:prstGeom prst="rect">
            <a:avLst/>
          </a:prstGeom>
          <a:solidFill>
            <a:schemeClr val="tx1">
              <a:alpha val="5000"/>
            </a:schemeClr>
          </a:solidFill>
        </p:spPr>
        <p:txBody>
          <a:bodyPr lIns="139831" tIns="0" rIns="186439"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83"/>
              </a:spcBef>
              <a:spcAft>
                <a:spcPts val="306"/>
              </a:spcAft>
              <a:buSzTx/>
            </a:pPr>
            <a:r>
              <a:rPr lang="en-US" sz="2447" spc="-72" dirty="0">
                <a:solidFill>
                  <a:srgbClr val="FFFFFF"/>
                </a:solidFill>
                <a:latin typeface="Segoe UI Light" pitchFamily="34" charset="0"/>
                <a:cs typeface="Segoe UI Light" pitchFamily="34" charset="0"/>
              </a:rPr>
              <a:t>Virtual Networking</a:t>
            </a:r>
          </a:p>
          <a:p>
            <a:pPr fontAlgn="ctr">
              <a:lnSpc>
                <a:spcPct val="100000"/>
              </a:lnSpc>
              <a:spcBef>
                <a:spcPts val="0"/>
              </a:spcBef>
              <a:spcAft>
                <a:spcPct val="0"/>
              </a:spcAft>
              <a:buSzTx/>
              <a:tabLst>
                <a:tab pos="310660" algn="l"/>
              </a:tabLst>
            </a:pPr>
            <a:r>
              <a:rPr lang="en-US" sz="1632" dirty="0">
                <a:solidFill>
                  <a:srgbClr val="FFFFFF"/>
                </a:solidFill>
                <a:latin typeface="Segoe UI"/>
              </a:rPr>
              <a:t>Completely Configure VNETs from a Script</a:t>
            </a:r>
          </a:p>
        </p:txBody>
      </p:sp>
      <p:sp>
        <p:nvSpPr>
          <p:cNvPr id="20" name="Text Placeholder 4"/>
          <p:cNvSpPr txBox="1">
            <a:spLocks/>
          </p:cNvSpPr>
          <p:nvPr/>
        </p:nvSpPr>
        <p:spPr>
          <a:xfrm>
            <a:off x="1869270" y="3458357"/>
            <a:ext cx="10045110" cy="1333275"/>
          </a:xfrm>
          <a:prstGeom prst="rect">
            <a:avLst/>
          </a:prstGeom>
          <a:solidFill>
            <a:schemeClr val="tx1">
              <a:alpha val="5000"/>
            </a:schemeClr>
          </a:solidFill>
        </p:spPr>
        <p:txBody>
          <a:bodyPr lIns="139831" tIns="0" rIns="186439" bIns="0" anchor="ctr"/>
          <a:lstStyle>
            <a:lvl1pPr marL="0" indent="0" algn="l" defTabSz="914363" rtl="0" eaLnBrk="1" latinLnBrk="0" hangingPunct="1">
              <a:lnSpc>
                <a:spcPct val="90000"/>
              </a:lnSpc>
              <a:spcBef>
                <a:spcPct val="20000"/>
              </a:spcBef>
              <a:buSzPct val="90000"/>
              <a:buFont typeface="Wingdings" pitchFamily="2" charset="2"/>
              <a:buNone/>
              <a:defRPr sz="2800" kern="1200">
                <a:gradFill>
                  <a:gsLst>
                    <a:gs pos="0">
                      <a:schemeClr val="tx1"/>
                    </a:gs>
                    <a:gs pos="86000">
                      <a:schemeClr val="tx1"/>
                    </a:gs>
                  </a:gsLst>
                  <a:lin ang="5400000" scaled="0"/>
                </a:gradFill>
                <a:latin typeface="Segoe UI Semibold" pitchFamily="34" charset="0"/>
                <a:ea typeface="+mn-ea"/>
                <a:cs typeface="+mn-cs"/>
              </a:defRPr>
            </a:lvl1pPr>
            <a:lvl2pPr marL="460375" indent="0" algn="l" defTabSz="914363" rtl="0" eaLnBrk="1" latinLnBrk="0" hangingPunct="1">
              <a:lnSpc>
                <a:spcPct val="90000"/>
              </a:lnSpc>
              <a:spcBef>
                <a:spcPct val="20000"/>
              </a:spcBef>
              <a:buSzPct val="90000"/>
              <a:buFont typeface="Wingdings" pitchFamily="2" charset="2"/>
              <a:buNone/>
              <a:defRPr sz="2400" kern="1200">
                <a:gradFill>
                  <a:gsLst>
                    <a:gs pos="0">
                      <a:schemeClr val="tx1"/>
                    </a:gs>
                    <a:gs pos="86000">
                      <a:schemeClr val="tx1"/>
                    </a:gs>
                  </a:gsLst>
                  <a:lin ang="5400000" scaled="0"/>
                </a:gradFill>
                <a:latin typeface="Segoe UI Light" pitchFamily="34" charset="0"/>
                <a:ea typeface="+mn-ea"/>
                <a:cs typeface="+mn-cs"/>
              </a:defRPr>
            </a:lvl2pPr>
            <a:lvl3pPr marL="1204913" indent="-349250" algn="l" defTabSz="914363" rtl="0" eaLnBrk="1" latinLnBrk="0" hangingPunct="1">
              <a:lnSpc>
                <a:spcPct val="90000"/>
              </a:lnSpc>
              <a:spcBef>
                <a:spcPct val="20000"/>
              </a:spcBef>
              <a:buSzPct val="90000"/>
              <a:buFont typeface="Wingdings" pitchFamily="2" charset="2"/>
              <a:buChar char="§"/>
              <a:defRPr sz="2000" kern="1200">
                <a:gradFill>
                  <a:gsLst>
                    <a:gs pos="0">
                      <a:schemeClr val="tx1"/>
                    </a:gs>
                    <a:gs pos="86000">
                      <a:schemeClr val="tx1"/>
                    </a:gs>
                  </a:gsLst>
                  <a:lin ang="5400000" scaled="0"/>
                </a:gradFill>
                <a:latin typeface="Segoe UI Light" pitchFamily="34" charset="0"/>
                <a:ea typeface="+mn-ea"/>
                <a:cs typeface="+mn-cs"/>
              </a:defRPr>
            </a:lvl3pPr>
            <a:lvl4pPr marL="1538288" indent="-279400"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4pPr>
            <a:lvl5pPr marL="1887538" indent="-282575" algn="l" defTabSz="914363" rtl="0" eaLnBrk="1" latinLnBrk="0" hangingPunct="1">
              <a:lnSpc>
                <a:spcPct val="90000"/>
              </a:lnSpc>
              <a:spcBef>
                <a:spcPct val="20000"/>
              </a:spcBef>
              <a:buSzPct val="90000"/>
              <a:buFont typeface="Wingdings" pitchFamily="2" charset="2"/>
              <a:buChar char="§"/>
              <a:defRPr sz="1800" kern="1200">
                <a:gradFill>
                  <a:gsLst>
                    <a:gs pos="0">
                      <a:schemeClr val="tx1"/>
                    </a:gs>
                    <a:gs pos="86000">
                      <a:schemeClr val="tx1"/>
                    </a:gs>
                  </a:gsLst>
                  <a:lin ang="5400000" scaled="0"/>
                </a:gradFill>
                <a:latin typeface="Segoe UI Light" pitchFamily="34" charset="0"/>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783"/>
              </a:spcBef>
              <a:buSzTx/>
            </a:pPr>
            <a:r>
              <a:rPr lang="en-US" sz="2447" spc="-72" dirty="0">
                <a:solidFill>
                  <a:srgbClr val="FFFFFF"/>
                </a:solidFill>
                <a:latin typeface="Segoe UI Light" pitchFamily="34" charset="0"/>
                <a:cs typeface="Segoe UI Light" pitchFamily="34" charset="0"/>
              </a:rPr>
              <a:t>Provision Fully Configured Virtual Machines</a:t>
            </a:r>
            <a:endParaRPr lang="en-US" sz="2447" spc="-72" dirty="0">
              <a:solidFill>
                <a:srgbClr val="FFFFFF"/>
              </a:solidFill>
              <a:latin typeface="Segoe UI Light"/>
            </a:endParaRPr>
          </a:p>
          <a:p>
            <a:pPr fontAlgn="ctr">
              <a:lnSpc>
                <a:spcPct val="100000"/>
              </a:lnSpc>
              <a:spcBef>
                <a:spcPts val="0"/>
              </a:spcBef>
              <a:spcAft>
                <a:spcPct val="0"/>
              </a:spcAft>
              <a:buSzTx/>
              <a:tabLst>
                <a:tab pos="310660" algn="l"/>
              </a:tabLst>
            </a:pPr>
            <a:r>
              <a:rPr lang="en-US" sz="1632" kern="0" dirty="0">
                <a:ln>
                  <a:solidFill>
                    <a:prstClr val="white">
                      <a:alpha val="0"/>
                    </a:prstClr>
                  </a:solidFill>
                </a:ln>
                <a:solidFill>
                  <a:srgbClr val="FFFFFF"/>
                </a:solidFill>
                <a:latin typeface="Segoe UI"/>
                <a:cs typeface="Arial" pitchFamily="34" charset="0"/>
              </a:rPr>
              <a:t>Domain Joined</a:t>
            </a:r>
          </a:p>
          <a:p>
            <a:pPr fontAlgn="ctr">
              <a:lnSpc>
                <a:spcPct val="100000"/>
              </a:lnSpc>
              <a:spcBef>
                <a:spcPts val="0"/>
              </a:spcBef>
              <a:spcAft>
                <a:spcPct val="0"/>
              </a:spcAft>
              <a:buSzTx/>
              <a:tabLst>
                <a:tab pos="310660" algn="l"/>
              </a:tabLst>
            </a:pPr>
            <a:r>
              <a:rPr lang="en-US" sz="1632" kern="0" dirty="0">
                <a:ln>
                  <a:solidFill>
                    <a:prstClr val="white">
                      <a:alpha val="0"/>
                    </a:prstClr>
                  </a:solidFill>
                </a:ln>
                <a:solidFill>
                  <a:srgbClr val="FFFFFF"/>
                </a:solidFill>
                <a:latin typeface="Segoe UI"/>
                <a:cs typeface="Arial" pitchFamily="34" charset="0"/>
              </a:rPr>
              <a:t>Storage and Networking Configured</a:t>
            </a:r>
            <a:endParaRPr lang="en-US" sz="1632" dirty="0">
              <a:solidFill>
                <a:srgbClr val="FFFFFF"/>
              </a:solidFill>
              <a:latin typeface="Segoe UI"/>
            </a:endParaRPr>
          </a:p>
        </p:txBody>
      </p:sp>
      <p:sp>
        <p:nvSpPr>
          <p:cNvPr id="25" name="Freeform 89"/>
          <p:cNvSpPr>
            <a:spLocks noEditPoints="1"/>
          </p:cNvSpPr>
          <p:nvPr/>
        </p:nvSpPr>
        <p:spPr bwMode="black">
          <a:xfrm>
            <a:off x="754276" y="3836983"/>
            <a:ext cx="894831" cy="576025"/>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83922" tIns="41962" rIns="83922" bIns="41962" numCol="1" anchor="t" anchorCtr="0" compatLnSpc="1">
            <a:prstTxWarp prst="textNoShape">
              <a:avLst/>
            </a:prstTxWarp>
          </a:bodyPr>
          <a:lstStyle/>
          <a:p>
            <a:pPr defTabSz="1242935"/>
            <a:endParaRPr lang="en-US" sz="1632" dirty="0">
              <a:solidFill>
                <a:srgbClr val="FFFFFF"/>
              </a:solidFill>
            </a:endParaRPr>
          </a:p>
        </p:txBody>
      </p:sp>
      <p:sp>
        <p:nvSpPr>
          <p:cNvPr id="26" name="Freeform 78"/>
          <p:cNvSpPr>
            <a:spLocks noEditPoints="1"/>
          </p:cNvSpPr>
          <p:nvPr/>
        </p:nvSpPr>
        <p:spPr bwMode="black">
          <a:xfrm>
            <a:off x="798176" y="5256572"/>
            <a:ext cx="807029" cy="772340"/>
          </a:xfrm>
          <a:custGeom>
            <a:avLst/>
            <a:gdLst>
              <a:gd name="T0" fmla="*/ 1448 w 2291"/>
              <a:gd name="T1" fmla="*/ 923 h 2197"/>
              <a:gd name="T2" fmla="*/ 1464 w 2291"/>
              <a:gd name="T3" fmla="*/ 1048 h 2197"/>
              <a:gd name="T4" fmla="*/ 1622 w 2291"/>
              <a:gd name="T5" fmla="*/ 1225 h 2197"/>
              <a:gd name="T6" fmla="*/ 1522 w 2291"/>
              <a:gd name="T7" fmla="*/ 1149 h 2197"/>
              <a:gd name="T8" fmla="*/ 1622 w 2291"/>
              <a:gd name="T9" fmla="*/ 1225 h 2197"/>
              <a:gd name="T10" fmla="*/ 769 w 2291"/>
              <a:gd name="T11" fmla="*/ 1149 h 2197"/>
              <a:gd name="T12" fmla="*/ 669 w 2291"/>
              <a:gd name="T13" fmla="*/ 1225 h 2197"/>
              <a:gd name="T14" fmla="*/ 828 w 2291"/>
              <a:gd name="T15" fmla="*/ 1048 h 2197"/>
              <a:gd name="T16" fmla="*/ 844 w 2291"/>
              <a:gd name="T17" fmla="*/ 923 h 2197"/>
              <a:gd name="T18" fmla="*/ 828 w 2291"/>
              <a:gd name="T19" fmla="*/ 1048 h 2197"/>
              <a:gd name="T20" fmla="*/ 1390 w 2291"/>
              <a:gd name="T21" fmla="*/ 540 h 2197"/>
              <a:gd name="T22" fmla="*/ 1493 w 2291"/>
              <a:gd name="T23" fmla="*/ 103 h 2197"/>
              <a:gd name="T24" fmla="*/ 902 w 2291"/>
              <a:gd name="T25" fmla="*/ 0 h 2197"/>
              <a:gd name="T26" fmla="*/ 799 w 2291"/>
              <a:gd name="T27" fmla="*/ 437 h 2197"/>
              <a:gd name="T28" fmla="*/ 859 w 2291"/>
              <a:gd name="T29" fmla="*/ 103 h 2197"/>
              <a:gd name="T30" fmla="*/ 1390 w 2291"/>
              <a:gd name="T31" fmla="*/ 60 h 2197"/>
              <a:gd name="T32" fmla="*/ 1433 w 2291"/>
              <a:gd name="T33" fmla="*/ 437 h 2197"/>
              <a:gd name="T34" fmla="*/ 902 w 2291"/>
              <a:gd name="T35" fmla="*/ 480 h 2197"/>
              <a:gd name="T36" fmla="*/ 859 w 2291"/>
              <a:gd name="T37" fmla="*/ 103 h 2197"/>
              <a:gd name="T38" fmla="*/ 1614 w 2291"/>
              <a:gd name="T39" fmla="*/ 824 h 2197"/>
              <a:gd name="T40" fmla="*/ 1640 w 2291"/>
              <a:gd name="T41" fmla="*/ 786 h 2197"/>
              <a:gd name="T42" fmla="*/ 1499 w 2291"/>
              <a:gd name="T43" fmla="*/ 596 h 2197"/>
              <a:gd name="T44" fmla="*/ 835 w 2291"/>
              <a:gd name="T45" fmla="*/ 576 h 2197"/>
              <a:gd name="T46" fmla="*/ 669 w 2291"/>
              <a:gd name="T47" fmla="*/ 741 h 2197"/>
              <a:gd name="T48" fmla="*/ 652 w 2291"/>
              <a:gd name="T49" fmla="*/ 798 h 2197"/>
              <a:gd name="T50" fmla="*/ 1450 w 2291"/>
              <a:gd name="T51" fmla="*/ 1476 h 2197"/>
              <a:gd name="T52" fmla="*/ 1554 w 2291"/>
              <a:gd name="T53" fmla="*/ 1913 h 2197"/>
              <a:gd name="T54" fmla="*/ 2144 w 2291"/>
              <a:gd name="T55" fmla="*/ 1810 h 2197"/>
              <a:gd name="T56" fmla="*/ 2041 w 2291"/>
              <a:gd name="T57" fmla="*/ 1373 h 2197"/>
              <a:gd name="T58" fmla="*/ 1450 w 2291"/>
              <a:gd name="T59" fmla="*/ 1476 h 2197"/>
              <a:gd name="T60" fmla="*/ 2084 w 2291"/>
              <a:gd name="T61" fmla="*/ 1810 h 2197"/>
              <a:gd name="T62" fmla="*/ 1554 w 2291"/>
              <a:gd name="T63" fmla="*/ 1853 h 2197"/>
              <a:gd name="T64" fmla="*/ 1511 w 2291"/>
              <a:gd name="T65" fmla="*/ 1476 h 2197"/>
              <a:gd name="T66" fmla="*/ 2041 w 2291"/>
              <a:gd name="T67" fmla="*/ 1433 h 2197"/>
              <a:gd name="T68" fmla="*/ 2275 w 2291"/>
              <a:gd name="T69" fmla="*/ 2114 h 2197"/>
              <a:gd name="T70" fmla="*/ 2108 w 2291"/>
              <a:gd name="T71" fmla="*/ 1949 h 2197"/>
              <a:gd name="T72" fmla="*/ 1444 w 2291"/>
              <a:gd name="T73" fmla="*/ 1969 h 2197"/>
              <a:gd name="T74" fmla="*/ 1304 w 2291"/>
              <a:gd name="T75" fmla="*/ 2159 h 2197"/>
              <a:gd name="T76" fmla="*/ 1329 w 2291"/>
              <a:gd name="T77" fmla="*/ 2197 h 2197"/>
              <a:gd name="T78" fmla="*/ 2291 w 2291"/>
              <a:gd name="T79" fmla="*/ 2171 h 2197"/>
              <a:gd name="T80" fmla="*/ 2275 w 2291"/>
              <a:gd name="T81" fmla="*/ 2114 h 2197"/>
              <a:gd name="T82" fmla="*/ 738 w 2291"/>
              <a:gd name="T83" fmla="*/ 1913 h 2197"/>
              <a:gd name="T84" fmla="*/ 841 w 2291"/>
              <a:gd name="T85" fmla="*/ 1476 h 2197"/>
              <a:gd name="T86" fmla="*/ 250 w 2291"/>
              <a:gd name="T87" fmla="*/ 1373 h 2197"/>
              <a:gd name="T88" fmla="*/ 147 w 2291"/>
              <a:gd name="T89" fmla="*/ 1810 h 2197"/>
              <a:gd name="T90" fmla="*/ 207 w 2291"/>
              <a:gd name="T91" fmla="*/ 1476 h 2197"/>
              <a:gd name="T92" fmla="*/ 738 w 2291"/>
              <a:gd name="T93" fmla="*/ 1433 h 2197"/>
              <a:gd name="T94" fmla="*/ 781 w 2291"/>
              <a:gd name="T95" fmla="*/ 1810 h 2197"/>
              <a:gd name="T96" fmla="*/ 250 w 2291"/>
              <a:gd name="T97" fmla="*/ 1853 h 2197"/>
              <a:gd name="T98" fmla="*/ 207 w 2291"/>
              <a:gd name="T99" fmla="*/ 1476 h 2197"/>
              <a:gd name="T100" fmla="*/ 805 w 2291"/>
              <a:gd name="T101" fmla="*/ 1949 h 2197"/>
              <a:gd name="T102" fmla="*/ 141 w 2291"/>
              <a:gd name="T103" fmla="*/ 1969 h 2197"/>
              <a:gd name="T104" fmla="*/ 0 w 2291"/>
              <a:gd name="T105" fmla="*/ 2159 h 2197"/>
              <a:gd name="T106" fmla="*/ 26 w 2291"/>
              <a:gd name="T107" fmla="*/ 2197 h 2197"/>
              <a:gd name="T108" fmla="*/ 988 w 2291"/>
              <a:gd name="T109" fmla="*/ 2171 h 2197"/>
              <a:gd name="T110" fmla="*/ 971 w 2291"/>
              <a:gd name="T111" fmla="*/ 2114 h 2197"/>
              <a:gd name="T112" fmla="*/ 971 w 2291"/>
              <a:gd name="T113" fmla="*/ 1659 h 2197"/>
              <a:gd name="T114" fmla="*/ 1088 w 2291"/>
              <a:gd name="T115" fmla="*/ 1610 h 2197"/>
              <a:gd name="T116" fmla="*/ 971 w 2291"/>
              <a:gd name="T117" fmla="*/ 1659 h 2197"/>
              <a:gd name="T118" fmla="*/ 1204 w 2291"/>
              <a:gd name="T119" fmla="*/ 1610 h 2197"/>
              <a:gd name="T120" fmla="*/ 1320 w 2291"/>
              <a:gd name="T121" fmla="*/ 1659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91" h="2197">
                <a:moveTo>
                  <a:pt x="1506" y="1023"/>
                </a:moveTo>
                <a:cubicBezTo>
                  <a:pt x="1448" y="923"/>
                  <a:pt x="1448" y="923"/>
                  <a:pt x="1448" y="923"/>
                </a:cubicBezTo>
                <a:cubicBezTo>
                  <a:pt x="1406" y="947"/>
                  <a:pt x="1406" y="947"/>
                  <a:pt x="1406" y="947"/>
                </a:cubicBezTo>
                <a:cubicBezTo>
                  <a:pt x="1464" y="1048"/>
                  <a:pt x="1464" y="1048"/>
                  <a:pt x="1464" y="1048"/>
                </a:cubicBezTo>
                <a:lnTo>
                  <a:pt x="1506" y="1023"/>
                </a:lnTo>
                <a:close/>
                <a:moveTo>
                  <a:pt x="1622" y="1225"/>
                </a:moveTo>
                <a:cubicBezTo>
                  <a:pt x="1564" y="1124"/>
                  <a:pt x="1564" y="1124"/>
                  <a:pt x="1564" y="1124"/>
                </a:cubicBezTo>
                <a:cubicBezTo>
                  <a:pt x="1522" y="1149"/>
                  <a:pt x="1522" y="1149"/>
                  <a:pt x="1522" y="1149"/>
                </a:cubicBezTo>
                <a:cubicBezTo>
                  <a:pt x="1580" y="1249"/>
                  <a:pt x="1580" y="1249"/>
                  <a:pt x="1580" y="1249"/>
                </a:cubicBezTo>
                <a:lnTo>
                  <a:pt x="1622" y="1225"/>
                </a:lnTo>
                <a:close/>
                <a:moveTo>
                  <a:pt x="711" y="1249"/>
                </a:moveTo>
                <a:cubicBezTo>
                  <a:pt x="769" y="1149"/>
                  <a:pt x="769" y="1149"/>
                  <a:pt x="769" y="1149"/>
                </a:cubicBezTo>
                <a:cubicBezTo>
                  <a:pt x="727" y="1124"/>
                  <a:pt x="727" y="1124"/>
                  <a:pt x="727" y="1124"/>
                </a:cubicBezTo>
                <a:cubicBezTo>
                  <a:pt x="669" y="1225"/>
                  <a:pt x="669" y="1225"/>
                  <a:pt x="669" y="1225"/>
                </a:cubicBezTo>
                <a:lnTo>
                  <a:pt x="711" y="1249"/>
                </a:lnTo>
                <a:close/>
                <a:moveTo>
                  <a:pt x="828" y="1048"/>
                </a:moveTo>
                <a:cubicBezTo>
                  <a:pt x="886" y="947"/>
                  <a:pt x="886" y="947"/>
                  <a:pt x="886" y="947"/>
                </a:cubicBezTo>
                <a:cubicBezTo>
                  <a:pt x="844" y="923"/>
                  <a:pt x="844" y="923"/>
                  <a:pt x="844" y="923"/>
                </a:cubicBezTo>
                <a:cubicBezTo>
                  <a:pt x="786" y="1023"/>
                  <a:pt x="786" y="1023"/>
                  <a:pt x="786" y="1023"/>
                </a:cubicBezTo>
                <a:lnTo>
                  <a:pt x="828" y="1048"/>
                </a:lnTo>
                <a:close/>
                <a:moveTo>
                  <a:pt x="902" y="540"/>
                </a:moveTo>
                <a:cubicBezTo>
                  <a:pt x="1390" y="540"/>
                  <a:pt x="1390" y="540"/>
                  <a:pt x="1390" y="540"/>
                </a:cubicBezTo>
                <a:cubicBezTo>
                  <a:pt x="1447" y="540"/>
                  <a:pt x="1493" y="494"/>
                  <a:pt x="1493" y="437"/>
                </a:cubicBezTo>
                <a:cubicBezTo>
                  <a:pt x="1493" y="103"/>
                  <a:pt x="1493" y="103"/>
                  <a:pt x="1493" y="103"/>
                </a:cubicBezTo>
                <a:cubicBezTo>
                  <a:pt x="1493" y="46"/>
                  <a:pt x="1447" y="0"/>
                  <a:pt x="1390" y="0"/>
                </a:cubicBezTo>
                <a:cubicBezTo>
                  <a:pt x="902" y="0"/>
                  <a:pt x="902" y="0"/>
                  <a:pt x="902" y="0"/>
                </a:cubicBezTo>
                <a:cubicBezTo>
                  <a:pt x="845" y="0"/>
                  <a:pt x="799" y="46"/>
                  <a:pt x="799" y="103"/>
                </a:cubicBezTo>
                <a:cubicBezTo>
                  <a:pt x="799" y="437"/>
                  <a:pt x="799" y="437"/>
                  <a:pt x="799" y="437"/>
                </a:cubicBezTo>
                <a:cubicBezTo>
                  <a:pt x="799" y="494"/>
                  <a:pt x="845" y="540"/>
                  <a:pt x="902" y="540"/>
                </a:cubicBezTo>
                <a:close/>
                <a:moveTo>
                  <a:pt x="859" y="103"/>
                </a:moveTo>
                <a:cubicBezTo>
                  <a:pt x="859" y="79"/>
                  <a:pt x="878" y="60"/>
                  <a:pt x="902" y="60"/>
                </a:cubicBezTo>
                <a:cubicBezTo>
                  <a:pt x="1390" y="60"/>
                  <a:pt x="1390" y="60"/>
                  <a:pt x="1390" y="60"/>
                </a:cubicBezTo>
                <a:cubicBezTo>
                  <a:pt x="1413" y="60"/>
                  <a:pt x="1433" y="79"/>
                  <a:pt x="1433" y="103"/>
                </a:cubicBezTo>
                <a:cubicBezTo>
                  <a:pt x="1433" y="437"/>
                  <a:pt x="1433" y="437"/>
                  <a:pt x="1433" y="437"/>
                </a:cubicBezTo>
                <a:cubicBezTo>
                  <a:pt x="1433" y="461"/>
                  <a:pt x="1413" y="480"/>
                  <a:pt x="1390" y="480"/>
                </a:cubicBezTo>
                <a:cubicBezTo>
                  <a:pt x="902" y="480"/>
                  <a:pt x="902" y="480"/>
                  <a:pt x="902" y="480"/>
                </a:cubicBezTo>
                <a:cubicBezTo>
                  <a:pt x="878" y="480"/>
                  <a:pt x="859" y="461"/>
                  <a:pt x="859" y="437"/>
                </a:cubicBezTo>
                <a:lnTo>
                  <a:pt x="859" y="103"/>
                </a:lnTo>
                <a:close/>
                <a:moveTo>
                  <a:pt x="678" y="824"/>
                </a:moveTo>
                <a:cubicBezTo>
                  <a:pt x="1614" y="824"/>
                  <a:pt x="1614" y="824"/>
                  <a:pt x="1614" y="824"/>
                </a:cubicBezTo>
                <a:cubicBezTo>
                  <a:pt x="1628" y="824"/>
                  <a:pt x="1640" y="812"/>
                  <a:pt x="1640" y="798"/>
                </a:cubicBezTo>
                <a:cubicBezTo>
                  <a:pt x="1640" y="786"/>
                  <a:pt x="1640" y="786"/>
                  <a:pt x="1640" y="786"/>
                </a:cubicBezTo>
                <a:cubicBezTo>
                  <a:pt x="1640" y="772"/>
                  <a:pt x="1632" y="752"/>
                  <a:pt x="1623" y="741"/>
                </a:cubicBezTo>
                <a:cubicBezTo>
                  <a:pt x="1499" y="596"/>
                  <a:pt x="1499" y="596"/>
                  <a:pt x="1499" y="596"/>
                </a:cubicBezTo>
                <a:cubicBezTo>
                  <a:pt x="1490" y="585"/>
                  <a:pt x="1471" y="576"/>
                  <a:pt x="1457" y="576"/>
                </a:cubicBezTo>
                <a:cubicBezTo>
                  <a:pt x="835" y="576"/>
                  <a:pt x="835" y="576"/>
                  <a:pt x="835" y="576"/>
                </a:cubicBezTo>
                <a:cubicBezTo>
                  <a:pt x="821" y="576"/>
                  <a:pt x="802" y="585"/>
                  <a:pt x="792" y="596"/>
                </a:cubicBezTo>
                <a:cubicBezTo>
                  <a:pt x="669" y="741"/>
                  <a:pt x="669" y="741"/>
                  <a:pt x="669" y="741"/>
                </a:cubicBezTo>
                <a:cubicBezTo>
                  <a:pt x="659" y="752"/>
                  <a:pt x="652" y="772"/>
                  <a:pt x="652" y="786"/>
                </a:cubicBezTo>
                <a:cubicBezTo>
                  <a:pt x="652" y="798"/>
                  <a:pt x="652" y="798"/>
                  <a:pt x="652" y="798"/>
                </a:cubicBezTo>
                <a:cubicBezTo>
                  <a:pt x="652" y="812"/>
                  <a:pt x="664" y="824"/>
                  <a:pt x="678" y="824"/>
                </a:cubicBezTo>
                <a:close/>
                <a:moveTo>
                  <a:pt x="1450" y="1476"/>
                </a:moveTo>
                <a:cubicBezTo>
                  <a:pt x="1450" y="1810"/>
                  <a:pt x="1450" y="1810"/>
                  <a:pt x="1450" y="1810"/>
                </a:cubicBezTo>
                <a:cubicBezTo>
                  <a:pt x="1450" y="1867"/>
                  <a:pt x="1497" y="1913"/>
                  <a:pt x="1554" y="1913"/>
                </a:cubicBezTo>
                <a:cubicBezTo>
                  <a:pt x="2041" y="1913"/>
                  <a:pt x="2041" y="1913"/>
                  <a:pt x="2041" y="1913"/>
                </a:cubicBezTo>
                <a:cubicBezTo>
                  <a:pt x="2098" y="1913"/>
                  <a:pt x="2144" y="1867"/>
                  <a:pt x="2144" y="1810"/>
                </a:cubicBezTo>
                <a:cubicBezTo>
                  <a:pt x="2144" y="1476"/>
                  <a:pt x="2144" y="1476"/>
                  <a:pt x="2144" y="1476"/>
                </a:cubicBezTo>
                <a:cubicBezTo>
                  <a:pt x="2144" y="1419"/>
                  <a:pt x="2098" y="1373"/>
                  <a:pt x="2041" y="1373"/>
                </a:cubicBezTo>
                <a:cubicBezTo>
                  <a:pt x="1554" y="1373"/>
                  <a:pt x="1554" y="1373"/>
                  <a:pt x="1554" y="1373"/>
                </a:cubicBezTo>
                <a:cubicBezTo>
                  <a:pt x="1497" y="1373"/>
                  <a:pt x="1450" y="1419"/>
                  <a:pt x="1450" y="1476"/>
                </a:cubicBezTo>
                <a:close/>
                <a:moveTo>
                  <a:pt x="2084" y="1476"/>
                </a:moveTo>
                <a:cubicBezTo>
                  <a:pt x="2084" y="1810"/>
                  <a:pt x="2084" y="1810"/>
                  <a:pt x="2084" y="1810"/>
                </a:cubicBezTo>
                <a:cubicBezTo>
                  <a:pt x="2084" y="1834"/>
                  <a:pt x="2065" y="1853"/>
                  <a:pt x="2041" y="1853"/>
                </a:cubicBezTo>
                <a:cubicBezTo>
                  <a:pt x="1554" y="1853"/>
                  <a:pt x="1554" y="1853"/>
                  <a:pt x="1554" y="1853"/>
                </a:cubicBezTo>
                <a:cubicBezTo>
                  <a:pt x="1530" y="1853"/>
                  <a:pt x="1511" y="1834"/>
                  <a:pt x="1511" y="1810"/>
                </a:cubicBezTo>
                <a:cubicBezTo>
                  <a:pt x="1511" y="1476"/>
                  <a:pt x="1511" y="1476"/>
                  <a:pt x="1511" y="1476"/>
                </a:cubicBezTo>
                <a:cubicBezTo>
                  <a:pt x="1511" y="1452"/>
                  <a:pt x="1530" y="1433"/>
                  <a:pt x="1554" y="1433"/>
                </a:cubicBezTo>
                <a:cubicBezTo>
                  <a:pt x="2041" y="1433"/>
                  <a:pt x="2041" y="1433"/>
                  <a:pt x="2041" y="1433"/>
                </a:cubicBezTo>
                <a:cubicBezTo>
                  <a:pt x="2065" y="1433"/>
                  <a:pt x="2084" y="1452"/>
                  <a:pt x="2084" y="1476"/>
                </a:cubicBezTo>
                <a:close/>
                <a:moveTo>
                  <a:pt x="2275" y="2114"/>
                </a:moveTo>
                <a:cubicBezTo>
                  <a:pt x="2151" y="1969"/>
                  <a:pt x="2151" y="1969"/>
                  <a:pt x="2151" y="1969"/>
                </a:cubicBezTo>
                <a:cubicBezTo>
                  <a:pt x="2142" y="1958"/>
                  <a:pt x="2123" y="1949"/>
                  <a:pt x="2108" y="1949"/>
                </a:cubicBezTo>
                <a:cubicBezTo>
                  <a:pt x="1486" y="1949"/>
                  <a:pt x="1486" y="1949"/>
                  <a:pt x="1486" y="1949"/>
                </a:cubicBezTo>
                <a:cubicBezTo>
                  <a:pt x="1472" y="1949"/>
                  <a:pt x="1453" y="1958"/>
                  <a:pt x="1444" y="1969"/>
                </a:cubicBezTo>
                <a:cubicBezTo>
                  <a:pt x="1320" y="2114"/>
                  <a:pt x="1320" y="2114"/>
                  <a:pt x="1320" y="2114"/>
                </a:cubicBezTo>
                <a:cubicBezTo>
                  <a:pt x="1311" y="2125"/>
                  <a:pt x="1304" y="2145"/>
                  <a:pt x="1304" y="2159"/>
                </a:cubicBezTo>
                <a:cubicBezTo>
                  <a:pt x="1304" y="2171"/>
                  <a:pt x="1304" y="2171"/>
                  <a:pt x="1304" y="2171"/>
                </a:cubicBezTo>
                <a:cubicBezTo>
                  <a:pt x="1304" y="2185"/>
                  <a:pt x="1315" y="2197"/>
                  <a:pt x="1329" y="2197"/>
                </a:cubicBezTo>
                <a:cubicBezTo>
                  <a:pt x="2265" y="2197"/>
                  <a:pt x="2265" y="2197"/>
                  <a:pt x="2265" y="2197"/>
                </a:cubicBezTo>
                <a:cubicBezTo>
                  <a:pt x="2280" y="2197"/>
                  <a:pt x="2291" y="2185"/>
                  <a:pt x="2291" y="2171"/>
                </a:cubicBezTo>
                <a:cubicBezTo>
                  <a:pt x="2291" y="2159"/>
                  <a:pt x="2291" y="2159"/>
                  <a:pt x="2291" y="2159"/>
                </a:cubicBezTo>
                <a:cubicBezTo>
                  <a:pt x="2291" y="2145"/>
                  <a:pt x="2284" y="2125"/>
                  <a:pt x="2275" y="2114"/>
                </a:cubicBezTo>
                <a:close/>
                <a:moveTo>
                  <a:pt x="250" y="1913"/>
                </a:moveTo>
                <a:cubicBezTo>
                  <a:pt x="738" y="1913"/>
                  <a:pt x="738" y="1913"/>
                  <a:pt x="738" y="1913"/>
                </a:cubicBezTo>
                <a:cubicBezTo>
                  <a:pt x="795" y="1913"/>
                  <a:pt x="841" y="1867"/>
                  <a:pt x="841" y="1810"/>
                </a:cubicBezTo>
                <a:cubicBezTo>
                  <a:pt x="841" y="1476"/>
                  <a:pt x="841" y="1476"/>
                  <a:pt x="841" y="1476"/>
                </a:cubicBezTo>
                <a:cubicBezTo>
                  <a:pt x="841" y="1419"/>
                  <a:pt x="795" y="1373"/>
                  <a:pt x="738" y="1373"/>
                </a:cubicBezTo>
                <a:cubicBezTo>
                  <a:pt x="250" y="1373"/>
                  <a:pt x="250" y="1373"/>
                  <a:pt x="250" y="1373"/>
                </a:cubicBezTo>
                <a:cubicBezTo>
                  <a:pt x="193" y="1373"/>
                  <a:pt x="147" y="1419"/>
                  <a:pt x="147" y="1476"/>
                </a:cubicBezTo>
                <a:cubicBezTo>
                  <a:pt x="147" y="1810"/>
                  <a:pt x="147" y="1810"/>
                  <a:pt x="147" y="1810"/>
                </a:cubicBezTo>
                <a:cubicBezTo>
                  <a:pt x="147" y="1867"/>
                  <a:pt x="193" y="1913"/>
                  <a:pt x="250" y="1913"/>
                </a:cubicBezTo>
                <a:close/>
                <a:moveTo>
                  <a:pt x="207" y="1476"/>
                </a:moveTo>
                <a:cubicBezTo>
                  <a:pt x="207" y="1452"/>
                  <a:pt x="227" y="1433"/>
                  <a:pt x="250" y="1433"/>
                </a:cubicBezTo>
                <a:cubicBezTo>
                  <a:pt x="738" y="1433"/>
                  <a:pt x="738" y="1433"/>
                  <a:pt x="738" y="1433"/>
                </a:cubicBezTo>
                <a:cubicBezTo>
                  <a:pt x="762" y="1433"/>
                  <a:pt x="781" y="1452"/>
                  <a:pt x="781" y="1476"/>
                </a:cubicBezTo>
                <a:cubicBezTo>
                  <a:pt x="781" y="1810"/>
                  <a:pt x="781" y="1810"/>
                  <a:pt x="781" y="1810"/>
                </a:cubicBezTo>
                <a:cubicBezTo>
                  <a:pt x="781" y="1834"/>
                  <a:pt x="762" y="1853"/>
                  <a:pt x="738" y="1853"/>
                </a:cubicBezTo>
                <a:cubicBezTo>
                  <a:pt x="250" y="1853"/>
                  <a:pt x="250" y="1853"/>
                  <a:pt x="250" y="1853"/>
                </a:cubicBezTo>
                <a:cubicBezTo>
                  <a:pt x="227" y="1853"/>
                  <a:pt x="207" y="1834"/>
                  <a:pt x="207" y="1810"/>
                </a:cubicBezTo>
                <a:lnTo>
                  <a:pt x="207" y="1476"/>
                </a:lnTo>
                <a:close/>
                <a:moveTo>
                  <a:pt x="848" y="1969"/>
                </a:moveTo>
                <a:cubicBezTo>
                  <a:pt x="838" y="1958"/>
                  <a:pt x="819" y="1949"/>
                  <a:pt x="805" y="1949"/>
                </a:cubicBezTo>
                <a:cubicBezTo>
                  <a:pt x="183" y="1949"/>
                  <a:pt x="183" y="1949"/>
                  <a:pt x="183" y="1949"/>
                </a:cubicBezTo>
                <a:cubicBezTo>
                  <a:pt x="169" y="1949"/>
                  <a:pt x="150" y="1958"/>
                  <a:pt x="141" y="1969"/>
                </a:cubicBezTo>
                <a:cubicBezTo>
                  <a:pt x="17" y="2114"/>
                  <a:pt x="17" y="2114"/>
                  <a:pt x="17" y="2114"/>
                </a:cubicBezTo>
                <a:cubicBezTo>
                  <a:pt x="8" y="2125"/>
                  <a:pt x="0" y="2145"/>
                  <a:pt x="0" y="2159"/>
                </a:cubicBezTo>
                <a:cubicBezTo>
                  <a:pt x="0" y="2171"/>
                  <a:pt x="0" y="2171"/>
                  <a:pt x="0" y="2171"/>
                </a:cubicBezTo>
                <a:cubicBezTo>
                  <a:pt x="0" y="2185"/>
                  <a:pt x="12" y="2197"/>
                  <a:pt x="26" y="2197"/>
                </a:cubicBezTo>
                <a:cubicBezTo>
                  <a:pt x="962" y="2197"/>
                  <a:pt x="962" y="2197"/>
                  <a:pt x="962" y="2197"/>
                </a:cubicBezTo>
                <a:cubicBezTo>
                  <a:pt x="977" y="2197"/>
                  <a:pt x="988" y="2185"/>
                  <a:pt x="988" y="2171"/>
                </a:cubicBezTo>
                <a:cubicBezTo>
                  <a:pt x="988" y="2159"/>
                  <a:pt x="988" y="2159"/>
                  <a:pt x="988" y="2159"/>
                </a:cubicBezTo>
                <a:cubicBezTo>
                  <a:pt x="988" y="2145"/>
                  <a:pt x="981" y="2125"/>
                  <a:pt x="971" y="2114"/>
                </a:cubicBezTo>
                <a:lnTo>
                  <a:pt x="848" y="1969"/>
                </a:lnTo>
                <a:close/>
                <a:moveTo>
                  <a:pt x="971" y="1659"/>
                </a:moveTo>
                <a:cubicBezTo>
                  <a:pt x="1088" y="1659"/>
                  <a:pt x="1088" y="1659"/>
                  <a:pt x="1088" y="1659"/>
                </a:cubicBezTo>
                <a:cubicBezTo>
                  <a:pt x="1088" y="1610"/>
                  <a:pt x="1088" y="1610"/>
                  <a:pt x="1088" y="1610"/>
                </a:cubicBezTo>
                <a:cubicBezTo>
                  <a:pt x="971" y="1610"/>
                  <a:pt x="971" y="1610"/>
                  <a:pt x="971" y="1610"/>
                </a:cubicBezTo>
                <a:lnTo>
                  <a:pt x="971" y="1659"/>
                </a:lnTo>
                <a:close/>
                <a:moveTo>
                  <a:pt x="1320" y="1610"/>
                </a:moveTo>
                <a:cubicBezTo>
                  <a:pt x="1204" y="1610"/>
                  <a:pt x="1204" y="1610"/>
                  <a:pt x="1204" y="1610"/>
                </a:cubicBezTo>
                <a:cubicBezTo>
                  <a:pt x="1204" y="1659"/>
                  <a:pt x="1204" y="1659"/>
                  <a:pt x="1204" y="1659"/>
                </a:cubicBezTo>
                <a:cubicBezTo>
                  <a:pt x="1320" y="1659"/>
                  <a:pt x="1320" y="1659"/>
                  <a:pt x="1320" y="1659"/>
                </a:cubicBezTo>
                <a:lnTo>
                  <a:pt x="1320" y="1610"/>
                </a:lnTo>
                <a:close/>
              </a:path>
            </a:pathLst>
          </a:custGeom>
          <a:solidFill>
            <a:srgbClr val="FFFFFF"/>
          </a:solidFill>
          <a:ln>
            <a:noFill/>
          </a:ln>
        </p:spPr>
        <p:txBody>
          <a:bodyPr vert="horz" wrap="square" lIns="83922" tIns="41962" rIns="83922" bIns="41962" numCol="1" anchor="t" anchorCtr="0" compatLnSpc="1">
            <a:prstTxWarp prst="textNoShape">
              <a:avLst/>
            </a:prstTxWarp>
          </a:bodyPr>
          <a:lstStyle/>
          <a:p>
            <a:pPr defTabSz="1242935"/>
            <a:endParaRPr lang="en-US" sz="1632" dirty="0">
              <a:solidFill>
                <a:srgbClr val="FFFFFF"/>
              </a:solidFill>
            </a:endParaRPr>
          </a:p>
        </p:txBody>
      </p:sp>
      <p:sp>
        <p:nvSpPr>
          <p:cNvPr id="27" name="Freeform 9"/>
          <p:cNvSpPr>
            <a:spLocks noEditPoints="1"/>
          </p:cNvSpPr>
          <p:nvPr/>
        </p:nvSpPr>
        <p:spPr bwMode="black">
          <a:xfrm>
            <a:off x="813643" y="2217172"/>
            <a:ext cx="778223" cy="778019"/>
          </a:xfrm>
          <a:custGeom>
            <a:avLst/>
            <a:gdLst>
              <a:gd name="T0" fmla="*/ 204 w 300"/>
              <a:gd name="T1" fmla="*/ 62 h 300"/>
              <a:gd name="T2" fmla="*/ 232 w 300"/>
              <a:gd name="T3" fmla="*/ 76 h 300"/>
              <a:gd name="T4" fmla="*/ 204 w 300"/>
              <a:gd name="T5" fmla="*/ 89 h 300"/>
              <a:gd name="T6" fmla="*/ 174 w 300"/>
              <a:gd name="T7" fmla="*/ 83 h 300"/>
              <a:gd name="T8" fmla="*/ 178 w 300"/>
              <a:gd name="T9" fmla="*/ 49 h 300"/>
              <a:gd name="T10" fmla="*/ 150 w 300"/>
              <a:gd name="T11" fmla="*/ 35 h 300"/>
              <a:gd name="T12" fmla="*/ 178 w 300"/>
              <a:gd name="T13" fmla="*/ 22 h 300"/>
              <a:gd name="T14" fmla="*/ 208 w 300"/>
              <a:gd name="T15" fmla="*/ 28 h 300"/>
              <a:gd name="T16" fmla="*/ 288 w 300"/>
              <a:gd name="T17" fmla="*/ 199 h 300"/>
              <a:gd name="T18" fmla="*/ 266 w 300"/>
              <a:gd name="T19" fmla="*/ 219 h 300"/>
              <a:gd name="T20" fmla="*/ 169 w 300"/>
              <a:gd name="T21" fmla="*/ 242 h 300"/>
              <a:gd name="T22" fmla="*/ 47 w 300"/>
              <a:gd name="T23" fmla="*/ 175 h 300"/>
              <a:gd name="T24" fmla="*/ 130 w 300"/>
              <a:gd name="T25" fmla="*/ 160 h 300"/>
              <a:gd name="T26" fmla="*/ 198 w 300"/>
              <a:gd name="T27" fmla="*/ 158 h 300"/>
              <a:gd name="T28" fmla="*/ 201 w 300"/>
              <a:gd name="T29" fmla="*/ 183 h 300"/>
              <a:gd name="T30" fmla="*/ 144 w 300"/>
              <a:gd name="T31" fmla="*/ 190 h 300"/>
              <a:gd name="T32" fmla="*/ 223 w 300"/>
              <a:gd name="T33" fmla="*/ 207 h 300"/>
              <a:gd name="T34" fmla="*/ 287 w 300"/>
              <a:gd name="T35" fmla="*/ 182 h 300"/>
              <a:gd name="T36" fmla="*/ 34 w 300"/>
              <a:gd name="T37" fmla="*/ 162 h 300"/>
              <a:gd name="T38" fmla="*/ 0 w 300"/>
              <a:gd name="T39" fmla="*/ 228 h 300"/>
              <a:gd name="T40" fmla="*/ 39 w 300"/>
              <a:gd name="T41" fmla="*/ 224 h 300"/>
              <a:gd name="T42" fmla="*/ 34 w 300"/>
              <a:gd name="T43" fmla="*/ 162 h 300"/>
              <a:gd name="T44" fmla="*/ 300 w 300"/>
              <a:gd name="T45" fmla="*/ 294 h 300"/>
              <a:gd name="T46" fmla="*/ 0 w 300"/>
              <a:gd name="T47" fmla="*/ 300 h 300"/>
              <a:gd name="T48" fmla="*/ 270 w 300"/>
              <a:gd name="T49" fmla="*/ 86 h 300"/>
              <a:gd name="T50" fmla="*/ 274 w 300"/>
              <a:gd name="T51" fmla="*/ 68 h 300"/>
              <a:gd name="T52" fmla="*/ 296 w 300"/>
              <a:gd name="T53" fmla="*/ 44 h 300"/>
              <a:gd name="T54" fmla="*/ 290 w 300"/>
              <a:gd name="T55" fmla="*/ 9 h 300"/>
              <a:gd name="T56" fmla="*/ 239 w 300"/>
              <a:gd name="T57" fmla="*/ 8 h 300"/>
              <a:gd name="T58" fmla="*/ 242 w 300"/>
              <a:gd name="T59" fmla="*/ 34 h 300"/>
              <a:gd name="T60" fmla="*/ 264 w 300"/>
              <a:gd name="T61" fmla="*/ 11 h 300"/>
              <a:gd name="T62" fmla="*/ 286 w 300"/>
              <a:gd name="T63" fmla="*/ 31 h 300"/>
              <a:gd name="T64" fmla="*/ 274 w 300"/>
              <a:gd name="T65" fmla="*/ 50 h 300"/>
              <a:gd name="T66" fmla="*/ 259 w 300"/>
              <a:gd name="T67" fmla="*/ 68 h 300"/>
              <a:gd name="T68" fmla="*/ 256 w 300"/>
              <a:gd name="T69" fmla="*/ 86 h 300"/>
              <a:gd name="T70" fmla="*/ 270 w 300"/>
              <a:gd name="T71" fmla="*/ 111 h 300"/>
              <a:gd name="T72" fmla="*/ 256 w 300"/>
              <a:gd name="T73" fmla="*/ 98 h 300"/>
              <a:gd name="T74" fmla="*/ 270 w 300"/>
              <a:gd name="T75" fmla="*/ 111 h 300"/>
              <a:gd name="T76" fmla="*/ 75 w 300"/>
              <a:gd name="T77" fmla="*/ 111 h 300"/>
              <a:gd name="T78" fmla="*/ 98 w 300"/>
              <a:gd name="T79" fmla="*/ 0 h 300"/>
              <a:gd name="T80" fmla="*/ 153 w 300"/>
              <a:gd name="T81" fmla="*/ 111 h 300"/>
              <a:gd name="T82" fmla="*/ 126 w 300"/>
              <a:gd name="T83" fmla="*/ 76 h 300"/>
              <a:gd name="T84" fmla="*/ 123 w 300"/>
              <a:gd name="T85" fmla="*/ 65 h 300"/>
              <a:gd name="T86" fmla="*/ 106 w 300"/>
              <a:gd name="T87" fmla="*/ 13 h 300"/>
              <a:gd name="T88" fmla="*/ 100 w 300"/>
              <a:gd name="T89" fmla="*/ 33 h 300"/>
              <a:gd name="T90" fmla="*/ 123 w 300"/>
              <a:gd name="T91" fmla="*/ 6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300">
                <a:moveTo>
                  <a:pt x="174" y="83"/>
                </a:moveTo>
                <a:cubicBezTo>
                  <a:pt x="204" y="62"/>
                  <a:pt x="204" y="62"/>
                  <a:pt x="204" y="62"/>
                </a:cubicBezTo>
                <a:cubicBezTo>
                  <a:pt x="204" y="76"/>
                  <a:pt x="204" y="76"/>
                  <a:pt x="204" y="76"/>
                </a:cubicBezTo>
                <a:cubicBezTo>
                  <a:pt x="232" y="76"/>
                  <a:pt x="232" y="76"/>
                  <a:pt x="232" y="76"/>
                </a:cubicBezTo>
                <a:cubicBezTo>
                  <a:pt x="232" y="89"/>
                  <a:pt x="232" y="89"/>
                  <a:pt x="232" y="89"/>
                </a:cubicBezTo>
                <a:cubicBezTo>
                  <a:pt x="204" y="89"/>
                  <a:pt x="204" y="89"/>
                  <a:pt x="204" y="89"/>
                </a:cubicBezTo>
                <a:cubicBezTo>
                  <a:pt x="204" y="104"/>
                  <a:pt x="204" y="104"/>
                  <a:pt x="204" y="104"/>
                </a:cubicBezTo>
                <a:lnTo>
                  <a:pt x="174" y="83"/>
                </a:lnTo>
                <a:close/>
                <a:moveTo>
                  <a:pt x="208" y="28"/>
                </a:moveTo>
                <a:cubicBezTo>
                  <a:pt x="178" y="49"/>
                  <a:pt x="178" y="49"/>
                  <a:pt x="178" y="49"/>
                </a:cubicBezTo>
                <a:cubicBezTo>
                  <a:pt x="178" y="35"/>
                  <a:pt x="178" y="35"/>
                  <a:pt x="178" y="35"/>
                </a:cubicBezTo>
                <a:cubicBezTo>
                  <a:pt x="150" y="35"/>
                  <a:pt x="150" y="35"/>
                  <a:pt x="150" y="35"/>
                </a:cubicBezTo>
                <a:cubicBezTo>
                  <a:pt x="150" y="22"/>
                  <a:pt x="150" y="22"/>
                  <a:pt x="150" y="22"/>
                </a:cubicBezTo>
                <a:cubicBezTo>
                  <a:pt x="178" y="22"/>
                  <a:pt x="178" y="22"/>
                  <a:pt x="178" y="22"/>
                </a:cubicBezTo>
                <a:cubicBezTo>
                  <a:pt x="178" y="7"/>
                  <a:pt x="178" y="7"/>
                  <a:pt x="178" y="7"/>
                </a:cubicBezTo>
                <a:lnTo>
                  <a:pt x="208" y="28"/>
                </a:lnTo>
                <a:close/>
                <a:moveTo>
                  <a:pt x="300" y="190"/>
                </a:moveTo>
                <a:cubicBezTo>
                  <a:pt x="300" y="190"/>
                  <a:pt x="299" y="191"/>
                  <a:pt x="288" y="199"/>
                </a:cubicBezTo>
                <a:cubicBezTo>
                  <a:pt x="288" y="199"/>
                  <a:pt x="286" y="203"/>
                  <a:pt x="285" y="203"/>
                </a:cubicBezTo>
                <a:cubicBezTo>
                  <a:pt x="280" y="207"/>
                  <a:pt x="275" y="212"/>
                  <a:pt x="266" y="219"/>
                </a:cubicBezTo>
                <a:cubicBezTo>
                  <a:pt x="257" y="219"/>
                  <a:pt x="238" y="228"/>
                  <a:pt x="229" y="233"/>
                </a:cubicBezTo>
                <a:cubicBezTo>
                  <a:pt x="212" y="233"/>
                  <a:pt x="187" y="237"/>
                  <a:pt x="169" y="242"/>
                </a:cubicBezTo>
                <a:cubicBezTo>
                  <a:pt x="143" y="237"/>
                  <a:pt x="140" y="244"/>
                  <a:pt x="47" y="220"/>
                </a:cubicBezTo>
                <a:cubicBezTo>
                  <a:pt x="47" y="220"/>
                  <a:pt x="47" y="183"/>
                  <a:pt x="47" y="175"/>
                </a:cubicBezTo>
                <a:cubicBezTo>
                  <a:pt x="64" y="170"/>
                  <a:pt x="69" y="160"/>
                  <a:pt x="89" y="157"/>
                </a:cubicBezTo>
                <a:cubicBezTo>
                  <a:pt x="103" y="155"/>
                  <a:pt x="116" y="156"/>
                  <a:pt x="130" y="160"/>
                </a:cubicBezTo>
                <a:cubicBezTo>
                  <a:pt x="139" y="163"/>
                  <a:pt x="148" y="164"/>
                  <a:pt x="163" y="163"/>
                </a:cubicBezTo>
                <a:cubicBezTo>
                  <a:pt x="176" y="162"/>
                  <a:pt x="181" y="158"/>
                  <a:pt x="198" y="158"/>
                </a:cubicBezTo>
                <a:cubicBezTo>
                  <a:pt x="209" y="158"/>
                  <a:pt x="220" y="165"/>
                  <a:pt x="219" y="171"/>
                </a:cubicBezTo>
                <a:cubicBezTo>
                  <a:pt x="219" y="177"/>
                  <a:pt x="208" y="183"/>
                  <a:pt x="201" y="183"/>
                </a:cubicBezTo>
                <a:cubicBezTo>
                  <a:pt x="185" y="184"/>
                  <a:pt x="189" y="183"/>
                  <a:pt x="174" y="183"/>
                </a:cubicBezTo>
                <a:cubicBezTo>
                  <a:pt x="156" y="182"/>
                  <a:pt x="155" y="186"/>
                  <a:pt x="144" y="190"/>
                </a:cubicBezTo>
                <a:cubicBezTo>
                  <a:pt x="155" y="194"/>
                  <a:pt x="162" y="198"/>
                  <a:pt x="177" y="206"/>
                </a:cubicBezTo>
                <a:cubicBezTo>
                  <a:pt x="193" y="204"/>
                  <a:pt x="209" y="206"/>
                  <a:pt x="223" y="207"/>
                </a:cubicBezTo>
                <a:cubicBezTo>
                  <a:pt x="235" y="204"/>
                  <a:pt x="241" y="199"/>
                  <a:pt x="255" y="198"/>
                </a:cubicBezTo>
                <a:cubicBezTo>
                  <a:pt x="264" y="191"/>
                  <a:pt x="276" y="180"/>
                  <a:pt x="287" y="182"/>
                </a:cubicBezTo>
                <a:cubicBezTo>
                  <a:pt x="293" y="183"/>
                  <a:pt x="300" y="190"/>
                  <a:pt x="300" y="190"/>
                </a:cubicBezTo>
                <a:close/>
                <a:moveTo>
                  <a:pt x="34" y="162"/>
                </a:moveTo>
                <a:cubicBezTo>
                  <a:pt x="0" y="162"/>
                  <a:pt x="0" y="162"/>
                  <a:pt x="0" y="162"/>
                </a:cubicBezTo>
                <a:cubicBezTo>
                  <a:pt x="0" y="228"/>
                  <a:pt x="0" y="228"/>
                  <a:pt x="0" y="228"/>
                </a:cubicBezTo>
                <a:cubicBezTo>
                  <a:pt x="34" y="228"/>
                  <a:pt x="34" y="228"/>
                  <a:pt x="34" y="228"/>
                </a:cubicBezTo>
                <a:cubicBezTo>
                  <a:pt x="37" y="228"/>
                  <a:pt x="39" y="226"/>
                  <a:pt x="39" y="224"/>
                </a:cubicBezTo>
                <a:cubicBezTo>
                  <a:pt x="39" y="166"/>
                  <a:pt x="39" y="166"/>
                  <a:pt x="39" y="166"/>
                </a:cubicBezTo>
                <a:cubicBezTo>
                  <a:pt x="39" y="164"/>
                  <a:pt x="37" y="162"/>
                  <a:pt x="34" y="162"/>
                </a:cubicBezTo>
                <a:close/>
                <a:moveTo>
                  <a:pt x="300" y="300"/>
                </a:moveTo>
                <a:cubicBezTo>
                  <a:pt x="300" y="294"/>
                  <a:pt x="300" y="294"/>
                  <a:pt x="300" y="294"/>
                </a:cubicBezTo>
                <a:cubicBezTo>
                  <a:pt x="0" y="294"/>
                  <a:pt x="0" y="294"/>
                  <a:pt x="0" y="294"/>
                </a:cubicBezTo>
                <a:cubicBezTo>
                  <a:pt x="0" y="300"/>
                  <a:pt x="0" y="300"/>
                  <a:pt x="0" y="300"/>
                </a:cubicBezTo>
                <a:cubicBezTo>
                  <a:pt x="300" y="300"/>
                  <a:pt x="300" y="300"/>
                  <a:pt x="300" y="300"/>
                </a:cubicBezTo>
                <a:close/>
                <a:moveTo>
                  <a:pt x="270" y="86"/>
                </a:moveTo>
                <a:cubicBezTo>
                  <a:pt x="270" y="81"/>
                  <a:pt x="270" y="77"/>
                  <a:pt x="271" y="74"/>
                </a:cubicBezTo>
                <a:cubicBezTo>
                  <a:pt x="272" y="72"/>
                  <a:pt x="273" y="70"/>
                  <a:pt x="274" y="68"/>
                </a:cubicBezTo>
                <a:cubicBezTo>
                  <a:pt x="275" y="66"/>
                  <a:pt x="278" y="63"/>
                  <a:pt x="283" y="59"/>
                </a:cubicBezTo>
                <a:cubicBezTo>
                  <a:pt x="289" y="53"/>
                  <a:pt x="294" y="48"/>
                  <a:pt x="296" y="44"/>
                </a:cubicBezTo>
                <a:cubicBezTo>
                  <a:pt x="299" y="40"/>
                  <a:pt x="300" y="35"/>
                  <a:pt x="300" y="31"/>
                </a:cubicBezTo>
                <a:cubicBezTo>
                  <a:pt x="300" y="22"/>
                  <a:pt x="296" y="15"/>
                  <a:pt x="290" y="9"/>
                </a:cubicBezTo>
                <a:cubicBezTo>
                  <a:pt x="283" y="3"/>
                  <a:pt x="275" y="0"/>
                  <a:pt x="264" y="0"/>
                </a:cubicBezTo>
                <a:cubicBezTo>
                  <a:pt x="253" y="0"/>
                  <a:pt x="245" y="3"/>
                  <a:pt x="239" y="8"/>
                </a:cubicBezTo>
                <a:cubicBezTo>
                  <a:pt x="231" y="15"/>
                  <a:pt x="228" y="24"/>
                  <a:pt x="228" y="34"/>
                </a:cubicBezTo>
                <a:cubicBezTo>
                  <a:pt x="242" y="34"/>
                  <a:pt x="242" y="34"/>
                  <a:pt x="242" y="34"/>
                </a:cubicBezTo>
                <a:cubicBezTo>
                  <a:pt x="243" y="26"/>
                  <a:pt x="243" y="21"/>
                  <a:pt x="249" y="17"/>
                </a:cubicBezTo>
                <a:cubicBezTo>
                  <a:pt x="253" y="13"/>
                  <a:pt x="258" y="11"/>
                  <a:pt x="264" y="11"/>
                </a:cubicBezTo>
                <a:cubicBezTo>
                  <a:pt x="270" y="11"/>
                  <a:pt x="277" y="13"/>
                  <a:pt x="281" y="17"/>
                </a:cubicBezTo>
                <a:cubicBezTo>
                  <a:pt x="285" y="21"/>
                  <a:pt x="286" y="25"/>
                  <a:pt x="286" y="31"/>
                </a:cubicBezTo>
                <a:cubicBezTo>
                  <a:pt x="286" y="34"/>
                  <a:pt x="285" y="37"/>
                  <a:pt x="283" y="40"/>
                </a:cubicBezTo>
                <a:cubicBezTo>
                  <a:pt x="282" y="42"/>
                  <a:pt x="279" y="46"/>
                  <a:pt x="274" y="50"/>
                </a:cubicBezTo>
                <a:cubicBezTo>
                  <a:pt x="269" y="54"/>
                  <a:pt x="266" y="57"/>
                  <a:pt x="264" y="59"/>
                </a:cubicBezTo>
                <a:cubicBezTo>
                  <a:pt x="262" y="62"/>
                  <a:pt x="260" y="65"/>
                  <a:pt x="259" y="68"/>
                </a:cubicBezTo>
                <a:cubicBezTo>
                  <a:pt x="257" y="72"/>
                  <a:pt x="256" y="77"/>
                  <a:pt x="256" y="82"/>
                </a:cubicBezTo>
                <a:cubicBezTo>
                  <a:pt x="256" y="83"/>
                  <a:pt x="256" y="85"/>
                  <a:pt x="256" y="86"/>
                </a:cubicBezTo>
                <a:lnTo>
                  <a:pt x="270" y="86"/>
                </a:lnTo>
                <a:close/>
                <a:moveTo>
                  <a:pt x="270" y="111"/>
                </a:moveTo>
                <a:cubicBezTo>
                  <a:pt x="270" y="98"/>
                  <a:pt x="270" y="98"/>
                  <a:pt x="270" y="98"/>
                </a:cubicBezTo>
                <a:cubicBezTo>
                  <a:pt x="256" y="98"/>
                  <a:pt x="256" y="98"/>
                  <a:pt x="256" y="98"/>
                </a:cubicBezTo>
                <a:cubicBezTo>
                  <a:pt x="256" y="111"/>
                  <a:pt x="256" y="111"/>
                  <a:pt x="256" y="111"/>
                </a:cubicBezTo>
                <a:lnTo>
                  <a:pt x="270" y="111"/>
                </a:lnTo>
                <a:close/>
                <a:moveTo>
                  <a:pt x="86" y="76"/>
                </a:moveTo>
                <a:cubicBezTo>
                  <a:pt x="75" y="111"/>
                  <a:pt x="75" y="111"/>
                  <a:pt x="75" y="111"/>
                </a:cubicBezTo>
                <a:cubicBezTo>
                  <a:pt x="60" y="111"/>
                  <a:pt x="60" y="111"/>
                  <a:pt x="60" y="111"/>
                </a:cubicBezTo>
                <a:cubicBezTo>
                  <a:pt x="98" y="0"/>
                  <a:pt x="98" y="0"/>
                  <a:pt x="98" y="0"/>
                </a:cubicBezTo>
                <a:cubicBezTo>
                  <a:pt x="115" y="0"/>
                  <a:pt x="115" y="0"/>
                  <a:pt x="115" y="0"/>
                </a:cubicBezTo>
                <a:cubicBezTo>
                  <a:pt x="153" y="111"/>
                  <a:pt x="153" y="111"/>
                  <a:pt x="153" y="111"/>
                </a:cubicBezTo>
                <a:cubicBezTo>
                  <a:pt x="138" y="111"/>
                  <a:pt x="138" y="111"/>
                  <a:pt x="138" y="111"/>
                </a:cubicBezTo>
                <a:cubicBezTo>
                  <a:pt x="126" y="76"/>
                  <a:pt x="126" y="76"/>
                  <a:pt x="126" y="76"/>
                </a:cubicBezTo>
                <a:lnTo>
                  <a:pt x="86" y="76"/>
                </a:lnTo>
                <a:close/>
                <a:moveTo>
                  <a:pt x="123" y="65"/>
                </a:moveTo>
                <a:cubicBezTo>
                  <a:pt x="112" y="33"/>
                  <a:pt x="112" y="33"/>
                  <a:pt x="112" y="33"/>
                </a:cubicBezTo>
                <a:cubicBezTo>
                  <a:pt x="109" y="26"/>
                  <a:pt x="108" y="19"/>
                  <a:pt x="106" y="13"/>
                </a:cubicBezTo>
                <a:cubicBezTo>
                  <a:pt x="106" y="13"/>
                  <a:pt x="106" y="13"/>
                  <a:pt x="106" y="13"/>
                </a:cubicBezTo>
                <a:cubicBezTo>
                  <a:pt x="104" y="19"/>
                  <a:pt x="102" y="26"/>
                  <a:pt x="100" y="33"/>
                </a:cubicBezTo>
                <a:cubicBezTo>
                  <a:pt x="89" y="65"/>
                  <a:pt x="89" y="65"/>
                  <a:pt x="89" y="65"/>
                </a:cubicBezTo>
                <a:lnTo>
                  <a:pt x="123" y="65"/>
                </a:lnTo>
                <a:close/>
              </a:path>
            </a:pathLst>
          </a:custGeom>
          <a:solidFill>
            <a:srgbClr val="FFFFFF"/>
          </a:solidFill>
          <a:ln>
            <a:noFill/>
          </a:ln>
        </p:spPr>
        <p:txBody>
          <a:bodyPr vert="horz" wrap="square" lIns="83922" tIns="41962" rIns="83922" bIns="41962" numCol="1" anchor="t" anchorCtr="0" compatLnSpc="1">
            <a:prstTxWarp prst="textNoShape">
              <a:avLst/>
            </a:prstTxWarp>
          </a:bodyPr>
          <a:lstStyle/>
          <a:p>
            <a:pPr defTabSz="1242935"/>
            <a:endParaRPr lang="en-US" sz="1632" dirty="0">
              <a:solidFill>
                <a:srgbClr val="FFFFFF"/>
              </a:solidFill>
            </a:endParaRPr>
          </a:p>
        </p:txBody>
      </p:sp>
    </p:spTree>
    <p:extLst>
      <p:ext uri="{BB962C8B-B14F-4D97-AF65-F5344CB8AC3E}">
        <p14:creationId xmlns:p14="http://schemas.microsoft.com/office/powerpoint/2010/main" val="17822322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Images &amp; Disks</a:t>
            </a:r>
            <a:endParaRPr lang="en-US" dirty="0"/>
          </a:p>
        </p:txBody>
      </p:sp>
    </p:spTree>
    <p:extLst>
      <p:ext uri="{BB962C8B-B14F-4D97-AF65-F5344CB8AC3E}">
        <p14:creationId xmlns:p14="http://schemas.microsoft.com/office/powerpoint/2010/main" val="26730981"/>
      </p:ext>
    </p:extLst>
  </p:cSld>
  <p:clrMapOvr>
    <a:masterClrMapping/>
  </p:clrMapOvr>
  <p:transition advTm="4277">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437967" y="-1"/>
            <a:ext cx="699850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5891151" y="3845215"/>
            <a:ext cx="6092141" cy="2449780"/>
            <a:chOff x="5891151" y="3845215"/>
            <a:chExt cx="6092141" cy="2449780"/>
          </a:xfrm>
        </p:grpSpPr>
        <p:sp>
          <p:nvSpPr>
            <p:cNvPr id="14" name="Rectangle 13"/>
            <p:cNvSpPr/>
            <p:nvPr/>
          </p:nvSpPr>
          <p:spPr bwMode="auto">
            <a:xfrm>
              <a:off x="5891151" y="5103610"/>
              <a:ext cx="1161288" cy="702773"/>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EM</a:t>
              </a:r>
            </a:p>
          </p:txBody>
        </p:sp>
        <p:sp>
          <p:nvSpPr>
            <p:cNvPr id="15" name="Rectangle 14"/>
            <p:cNvSpPr/>
            <p:nvPr/>
          </p:nvSpPr>
          <p:spPr bwMode="auto">
            <a:xfrm>
              <a:off x="7123863" y="5103610"/>
              <a:ext cx="2394001" cy="11913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OFC</a:t>
              </a:r>
            </a:p>
          </p:txBody>
        </p:sp>
        <p:sp>
          <p:nvSpPr>
            <p:cNvPr id="17" name="Rectangle 16"/>
            <p:cNvSpPr/>
            <p:nvPr/>
          </p:nvSpPr>
          <p:spPr bwMode="auto">
            <a:xfrm>
              <a:off x="9589290" y="5103610"/>
              <a:ext cx="1161288" cy="7027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WIN</a:t>
              </a:r>
            </a:p>
          </p:txBody>
        </p:sp>
        <p:sp>
          <p:nvSpPr>
            <p:cNvPr id="18" name="Rectangle 17"/>
            <p:cNvSpPr/>
            <p:nvPr/>
          </p:nvSpPr>
          <p:spPr bwMode="auto">
            <a:xfrm>
              <a:off x="10822004" y="5103610"/>
              <a:ext cx="1161288" cy="119138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DBI</a:t>
              </a:r>
            </a:p>
          </p:txBody>
        </p:sp>
        <p:sp>
          <p:nvSpPr>
            <p:cNvPr id="6" name="Rectangle 5"/>
            <p:cNvSpPr/>
            <p:nvPr/>
          </p:nvSpPr>
          <p:spPr bwMode="auto">
            <a:xfrm>
              <a:off x="5891151" y="3845215"/>
              <a:ext cx="1161288" cy="119138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CDP</a:t>
              </a:r>
            </a:p>
          </p:txBody>
        </p:sp>
        <p:sp>
          <p:nvSpPr>
            <p:cNvPr id="9" name="Rectangle 8"/>
            <p:cNvSpPr/>
            <p:nvPr/>
          </p:nvSpPr>
          <p:spPr bwMode="auto">
            <a:xfrm>
              <a:off x="7123864" y="4356472"/>
              <a:ext cx="1161288" cy="68012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TWC</a:t>
              </a:r>
            </a:p>
          </p:txBody>
        </p:sp>
        <p:sp>
          <p:nvSpPr>
            <p:cNvPr id="10" name="Rectangle 9"/>
            <p:cNvSpPr/>
            <p:nvPr/>
          </p:nvSpPr>
          <p:spPr bwMode="auto">
            <a:xfrm>
              <a:off x="8356577" y="3845215"/>
              <a:ext cx="1161288" cy="1191385"/>
            </a:xfrm>
            <a:prstGeom prst="rect">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DEV</a:t>
              </a:r>
            </a:p>
          </p:txBody>
        </p:sp>
        <p:sp>
          <p:nvSpPr>
            <p:cNvPr id="11" name="Rectangle 10"/>
            <p:cNvSpPr/>
            <p:nvPr/>
          </p:nvSpPr>
          <p:spPr bwMode="auto">
            <a:xfrm>
              <a:off x="9589290" y="3845215"/>
              <a:ext cx="1161288" cy="11913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AZR</a:t>
              </a:r>
            </a:p>
          </p:txBody>
        </p:sp>
      </p:grpSp>
      <p:sp>
        <p:nvSpPr>
          <p:cNvPr id="8" name="Text Placeholder 7"/>
          <p:cNvSpPr>
            <a:spLocks noGrp="1"/>
          </p:cNvSpPr>
          <p:nvPr>
            <p:ph type="body" sz="quarter" idx="10"/>
          </p:nvPr>
        </p:nvSpPr>
        <p:spPr>
          <a:xfrm>
            <a:off x="274638" y="1520356"/>
            <a:ext cx="4982418" cy="5096780"/>
          </a:xfrm>
        </p:spPr>
        <p:txBody>
          <a:bodyPr lIns="182880" tIns="146304" rIns="182880" bIns="146304"/>
          <a:lstStyle/>
          <a:p>
            <a:r>
              <a:rPr lang="en-US" dirty="0"/>
              <a:t>Following this session at 18:30 </a:t>
            </a:r>
            <a:r>
              <a:rPr lang="en-US" dirty="0" smtClean="0"/>
              <a:t/>
            </a:r>
            <a:br>
              <a:rPr lang="en-US" dirty="0" smtClean="0"/>
            </a:br>
            <a:r>
              <a:rPr lang="en-US" dirty="0" smtClean="0"/>
              <a:t>in </a:t>
            </a:r>
            <a:r>
              <a:rPr lang="en-US" dirty="0"/>
              <a:t>Hall </a:t>
            </a:r>
            <a:r>
              <a:rPr lang="en-US" dirty="0" smtClean="0"/>
              <a:t>5</a:t>
            </a:r>
          </a:p>
          <a:p>
            <a:r>
              <a:rPr lang="en-US" dirty="0"/>
              <a:t>Meet with Microsoft Product </a:t>
            </a:r>
            <a:r>
              <a:rPr lang="en-US" dirty="0" smtClean="0"/>
              <a:t>Experts</a:t>
            </a:r>
          </a:p>
          <a:p>
            <a:r>
              <a:rPr lang="en-US" dirty="0"/>
              <a:t>Snacks and Beverages Served</a:t>
            </a:r>
          </a:p>
          <a:p>
            <a:pPr marL="0" indent="0">
              <a:buNone/>
            </a:pPr>
            <a:endParaRPr lang="en-US" dirty="0"/>
          </a:p>
        </p:txBody>
      </p:sp>
      <p:sp>
        <p:nvSpPr>
          <p:cNvPr id="2" name="Title 1"/>
          <p:cNvSpPr>
            <a:spLocks noGrp="1"/>
          </p:cNvSpPr>
          <p:nvPr>
            <p:ph type="title"/>
          </p:nvPr>
        </p:nvSpPr>
        <p:spPr/>
        <p:txBody>
          <a:bodyPr/>
          <a:lstStyle/>
          <a:p>
            <a:r>
              <a:rPr lang="en-US" dirty="0" smtClean="0"/>
              <a:t>Ask The Experts</a:t>
            </a:r>
            <a:endParaRPr lang="en-US" dirty="0"/>
          </a:p>
        </p:txBody>
      </p:sp>
      <p:grpSp>
        <p:nvGrpSpPr>
          <p:cNvPr id="39" name="Group 38"/>
          <p:cNvGrpSpPr/>
          <p:nvPr/>
        </p:nvGrpSpPr>
        <p:grpSpPr>
          <a:xfrm>
            <a:off x="5761038" y="491613"/>
            <a:ext cx="6222254" cy="2677656"/>
            <a:chOff x="5761038" y="491613"/>
            <a:chExt cx="6222254" cy="2677656"/>
          </a:xfrm>
        </p:grpSpPr>
        <p:sp>
          <p:nvSpPr>
            <p:cNvPr id="20" name="TextBox 19"/>
            <p:cNvSpPr txBox="1"/>
            <p:nvPr/>
          </p:nvSpPr>
          <p:spPr>
            <a:xfrm>
              <a:off x="5761038" y="491613"/>
              <a:ext cx="3828251" cy="2677656"/>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80508">
                        <a:schemeClr val="bg2"/>
                      </a:gs>
                      <a:gs pos="60169">
                        <a:schemeClr val="bg2"/>
                      </a:gs>
                    </a:gsLst>
                    <a:lin ang="5400000" scaled="0"/>
                  </a:gradFill>
                  <a:latin typeface="+mj-lt"/>
                </a:rPr>
                <a:t>Key and </a:t>
              </a:r>
              <a:r>
                <a:rPr lang="en-US" sz="3200" b="1" dirty="0" err="1" smtClean="0">
                  <a:gradFill>
                    <a:gsLst>
                      <a:gs pos="80508">
                        <a:schemeClr val="bg2"/>
                      </a:gs>
                      <a:gs pos="60169">
                        <a:schemeClr val="bg2"/>
                      </a:gs>
                    </a:gsLst>
                    <a:lin ang="5400000" scaled="0"/>
                  </a:gradFill>
                  <a:latin typeface="+mj-lt"/>
                </a:rPr>
                <a:t>floorplan</a:t>
              </a:r>
              <a:endParaRPr lang="en-US" sz="3200" b="1" dirty="0" smtClean="0">
                <a:gradFill>
                  <a:gsLst>
                    <a:gs pos="80508">
                      <a:schemeClr val="bg2"/>
                    </a:gs>
                    <a:gs pos="60169">
                      <a:schemeClr val="bg2"/>
                    </a:gs>
                  </a:gsLst>
                  <a:lin ang="5400000" scaled="0"/>
                </a:gradFill>
                <a:latin typeface="+mj-lt"/>
              </a:endParaRPr>
            </a:p>
            <a:p>
              <a:pPr marL="285750">
                <a:lnSpc>
                  <a:spcPct val="90000"/>
                </a:lnSpc>
                <a:spcBef>
                  <a:spcPts val="1200"/>
                </a:spcBef>
              </a:pPr>
              <a:r>
                <a:rPr lang="en-US" dirty="0" smtClean="0">
                  <a:gradFill>
                    <a:gsLst>
                      <a:gs pos="60169">
                        <a:schemeClr val="bg1"/>
                      </a:gs>
                      <a:gs pos="49000">
                        <a:schemeClr val="bg1"/>
                      </a:gs>
                    </a:gsLst>
                    <a:lin ang="5400000" scaled="0"/>
                  </a:gradFill>
                </a:rPr>
                <a:t>Cloud and Datacenter Platform</a:t>
              </a:r>
            </a:p>
            <a:p>
              <a:pPr marL="285750">
                <a:lnSpc>
                  <a:spcPct val="90000"/>
                </a:lnSpc>
                <a:spcBef>
                  <a:spcPts val="1200"/>
                </a:spcBef>
              </a:pPr>
              <a:r>
                <a:rPr lang="en-US" dirty="0" smtClean="0">
                  <a:gradFill>
                    <a:gsLst>
                      <a:gs pos="60169">
                        <a:schemeClr val="bg1"/>
                      </a:gs>
                      <a:gs pos="49000">
                        <a:schemeClr val="bg1"/>
                      </a:gs>
                    </a:gsLst>
                    <a:lin ang="5400000" scaled="0"/>
                  </a:gradFill>
                </a:rPr>
                <a:t>Data Platform and Business Intelligence</a:t>
              </a:r>
            </a:p>
            <a:p>
              <a:pPr marL="285750">
                <a:lnSpc>
                  <a:spcPct val="90000"/>
                </a:lnSpc>
                <a:spcBef>
                  <a:spcPts val="1200"/>
                </a:spcBef>
              </a:pPr>
              <a:r>
                <a:rPr lang="en-US" dirty="0" smtClean="0">
                  <a:gradFill>
                    <a:gsLst>
                      <a:gs pos="60169">
                        <a:schemeClr val="bg1"/>
                      </a:gs>
                      <a:gs pos="49000">
                        <a:schemeClr val="bg1"/>
                      </a:gs>
                    </a:gsLst>
                    <a:lin ang="5400000" scaled="0"/>
                  </a:gradFill>
                </a:rPr>
                <a:t>Developer Platform and Tools</a:t>
              </a:r>
            </a:p>
            <a:p>
              <a:pPr marL="285750">
                <a:lnSpc>
                  <a:spcPct val="90000"/>
                </a:lnSpc>
                <a:spcBef>
                  <a:spcPts val="1200"/>
                </a:spcBef>
              </a:pPr>
              <a:r>
                <a:rPr lang="en-US" dirty="0" smtClean="0">
                  <a:gradFill>
                    <a:gsLst>
                      <a:gs pos="60169">
                        <a:schemeClr val="bg1"/>
                      </a:gs>
                      <a:gs pos="49000">
                        <a:schemeClr val="bg1"/>
                      </a:gs>
                    </a:gsLst>
                    <a:lin ang="5400000" scaled="0"/>
                  </a:gradFill>
                </a:rPr>
                <a:t>Enterprise Mobility</a:t>
              </a:r>
            </a:p>
          </p:txBody>
        </p:sp>
        <p:sp>
          <p:nvSpPr>
            <p:cNvPr id="23" name="TextBox 22"/>
            <p:cNvSpPr txBox="1"/>
            <p:nvPr/>
          </p:nvSpPr>
          <p:spPr>
            <a:xfrm>
              <a:off x="9638235" y="1156038"/>
              <a:ext cx="2345057" cy="2003625"/>
            </a:xfrm>
            <a:prstGeom prst="rect">
              <a:avLst/>
            </a:prstGeom>
            <a:noFill/>
          </p:spPr>
          <p:txBody>
            <a:bodyPr wrap="square" lIns="182880" tIns="146304" rIns="182880" bIns="146304" rtlCol="0">
              <a:spAutoFit/>
            </a:bodyPr>
            <a:lstStyle/>
            <a:p>
              <a:pPr marL="285750">
                <a:lnSpc>
                  <a:spcPct val="90000"/>
                </a:lnSpc>
                <a:spcBef>
                  <a:spcPts val="1200"/>
                </a:spcBef>
              </a:pPr>
              <a:r>
                <a:rPr lang="en-US" dirty="0">
                  <a:gradFill>
                    <a:gsLst>
                      <a:gs pos="60169">
                        <a:schemeClr val="bg1"/>
                      </a:gs>
                      <a:gs pos="49000">
                        <a:schemeClr val="bg1"/>
                      </a:gs>
                    </a:gsLst>
                    <a:lin ang="5400000" scaled="0"/>
                  </a:gradFill>
                </a:rPr>
                <a:t>Office 365</a:t>
              </a:r>
            </a:p>
            <a:p>
              <a:pPr marL="285750">
                <a:lnSpc>
                  <a:spcPct val="90000"/>
                </a:lnSpc>
                <a:spcBef>
                  <a:spcPts val="1200"/>
                </a:spcBef>
              </a:pPr>
              <a:r>
                <a:rPr lang="en-US" dirty="0">
                  <a:gradFill>
                    <a:gsLst>
                      <a:gs pos="60169">
                        <a:schemeClr val="bg1"/>
                      </a:gs>
                      <a:gs pos="49000">
                        <a:schemeClr val="bg1"/>
                      </a:gs>
                    </a:gsLst>
                    <a:lin ang="5400000" scaled="0"/>
                  </a:gradFill>
                </a:rPr>
                <a:t>Windows </a:t>
              </a:r>
            </a:p>
            <a:p>
              <a:pPr marL="285750">
                <a:lnSpc>
                  <a:spcPct val="90000"/>
                </a:lnSpc>
                <a:spcBef>
                  <a:spcPts val="1200"/>
                </a:spcBef>
              </a:pPr>
              <a:r>
                <a:rPr lang="en-US" dirty="0">
                  <a:gradFill>
                    <a:gsLst>
                      <a:gs pos="60169">
                        <a:schemeClr val="bg1"/>
                      </a:gs>
                      <a:gs pos="49000">
                        <a:schemeClr val="bg1"/>
                      </a:gs>
                    </a:gsLst>
                    <a:lin ang="5400000" scaled="0"/>
                  </a:gradFill>
                </a:rPr>
                <a:t>Microsoft Azure</a:t>
              </a:r>
            </a:p>
            <a:p>
              <a:pPr marL="285750">
                <a:lnSpc>
                  <a:spcPct val="90000"/>
                </a:lnSpc>
                <a:spcBef>
                  <a:spcPts val="1200"/>
                </a:spcBef>
              </a:pPr>
              <a:r>
                <a:rPr lang="en-US" dirty="0">
                  <a:gradFill>
                    <a:gsLst>
                      <a:gs pos="60169">
                        <a:schemeClr val="bg1"/>
                      </a:gs>
                      <a:gs pos="49000">
                        <a:schemeClr val="bg1"/>
                      </a:gs>
                    </a:gsLst>
                    <a:lin ang="5400000" scaled="0"/>
                  </a:gradFill>
                </a:rPr>
                <a:t>Trustworthy Computing</a:t>
              </a:r>
            </a:p>
          </p:txBody>
        </p:sp>
        <p:sp>
          <p:nvSpPr>
            <p:cNvPr id="31" name="Oval 30"/>
            <p:cNvSpPr/>
            <p:nvPr/>
          </p:nvSpPr>
          <p:spPr bwMode="auto">
            <a:xfrm>
              <a:off x="5958519" y="1337963"/>
              <a:ext cx="139458" cy="139458"/>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958519" y="1751618"/>
              <a:ext cx="139458" cy="13945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5958519" y="2396573"/>
              <a:ext cx="139458" cy="139458"/>
            </a:xfrm>
            <a:prstGeom prst="ellipse">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5958519" y="2797136"/>
              <a:ext cx="139458" cy="139458"/>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Oval 34"/>
            <p:cNvSpPr/>
            <p:nvPr/>
          </p:nvSpPr>
          <p:spPr bwMode="auto">
            <a:xfrm>
              <a:off x="9835716" y="1337963"/>
              <a:ext cx="139458" cy="139458"/>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9835716" y="1751618"/>
              <a:ext cx="139458" cy="139458"/>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9835716" y="2161311"/>
              <a:ext cx="139458" cy="139458"/>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9835716" y="2567022"/>
              <a:ext cx="139458" cy="1394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306650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2 3.2365E-6 L -4.05412E-6 3.236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
                                        <p:tgtEl>
                                          <p:spTgt spid="3"/>
                                        </p:tgtEl>
                                      </p:cBhvr>
                                    </p:animEffect>
                                  </p:childTnLst>
                                </p:cTn>
                              </p:par>
                              <p:par>
                                <p:cTn id="13" presetID="63" presetClass="path" presetSubtype="0" decel="100000" fill="hold" grpId="1" nodeType="withEffect">
                                  <p:stCondLst>
                                    <p:cond delay="100"/>
                                  </p:stCondLst>
                                  <p:childTnLst>
                                    <p:animMotion origin="layout" path="M 0.05247 0 L -4.5928E-6 0 " pathEditMode="relative" rAng="0" ptsTypes="AA">
                                      <p:cBhvr>
                                        <p:cTn id="14" dur="1000" fill="hold"/>
                                        <p:tgtEl>
                                          <p:spTgt spid="3"/>
                                        </p:tgtEl>
                                        <p:attrNameLst>
                                          <p:attrName>ppt_x</p:attrName>
                                          <p:attrName>ppt_y</p:attrName>
                                        </p:attrNameLst>
                                      </p:cBhvr>
                                      <p:rCtr x="-2630" y="0"/>
                                    </p:animMotion>
                                  </p:childTnLst>
                                </p:cTn>
                              </p:par>
                              <p:par>
                                <p:cTn id="15" presetID="10" presetClass="entr" presetSubtype="0"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600"/>
                                        <p:tgtEl>
                                          <p:spTgt spid="39"/>
                                        </p:tgtEl>
                                      </p:cBhvr>
                                    </p:animEffect>
                                  </p:childTnLst>
                                </p:cTn>
                              </p:par>
                              <p:par>
                                <p:cTn id="18" presetID="63" presetClass="path" presetSubtype="0" decel="100000" fill="hold" nodeType="withEffect">
                                  <p:stCondLst>
                                    <p:cond delay="200"/>
                                  </p:stCondLst>
                                  <p:childTnLst>
                                    <p:animMotion origin="layout" path="M 0.05247 0 L -4.5928E-6 0 " pathEditMode="relative" rAng="0" ptsTypes="AA">
                                      <p:cBhvr>
                                        <p:cTn id="19" dur="1000" fill="hold"/>
                                        <p:tgtEl>
                                          <p:spTgt spid="39"/>
                                        </p:tgtEl>
                                        <p:attrNameLst>
                                          <p:attrName>ppt_x</p:attrName>
                                          <p:attrName>ppt_y</p:attrName>
                                        </p:attrNameLst>
                                      </p:cBhvr>
                                      <p:rCtr x="-2630" y="0"/>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600"/>
                                        <p:tgtEl>
                                          <p:spTgt spid="40"/>
                                        </p:tgtEl>
                                      </p:cBhvr>
                                    </p:animEffect>
                                  </p:childTnLst>
                                </p:cTn>
                              </p:par>
                              <p:par>
                                <p:cTn id="23" presetID="63" presetClass="path" presetSubtype="0" decel="100000" fill="hold" nodeType="withEffect">
                                  <p:stCondLst>
                                    <p:cond delay="250"/>
                                  </p:stCondLst>
                                  <p:childTnLst>
                                    <p:animMotion origin="layout" path="M 0.05247 0 L -4.5928E-6 0 " pathEditMode="relative" rAng="0" ptsTypes="AA">
                                      <p:cBhvr>
                                        <p:cTn id="24" dur="1000" fill="hold"/>
                                        <p:tgtEl>
                                          <p:spTgt spid="40"/>
                                        </p:tgtEl>
                                        <p:attrNameLst>
                                          <p:attrName>ppt_x</p:attrName>
                                          <p:attrName>ppt_y</p:attrName>
                                        </p:attrNameLst>
                                      </p:cBhvr>
                                      <p:rCtr x="-2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633623" y="1382095"/>
            <a:ext cx="7848684" cy="245693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88" tIns="62144" rIns="124288" bIns="62144" numCol="1" rtlCol="0" anchor="ctr" anchorCtr="0" compatLnSpc="1">
            <a:prstTxWarp prst="textNoShape">
              <a:avLst/>
            </a:prstTxWarp>
          </a:bodyPr>
          <a:lstStyle/>
          <a:p>
            <a:pPr algn="ctr" defTabSz="1242535" fontAlgn="base">
              <a:spcBef>
                <a:spcPct val="0"/>
              </a:spcBef>
              <a:spcAft>
                <a:spcPct val="0"/>
              </a:spcAft>
            </a:pPr>
            <a:endParaRPr lang="en-US" sz="2991" dirty="0">
              <a:solidFill>
                <a:srgbClr val="FFFFFF"/>
              </a:solidFill>
            </a:endParaRPr>
          </a:p>
        </p:txBody>
      </p:sp>
      <p:sp>
        <p:nvSpPr>
          <p:cNvPr id="2" name="Title 1"/>
          <p:cNvSpPr>
            <a:spLocks noGrp="1"/>
          </p:cNvSpPr>
          <p:nvPr>
            <p:ph type="title"/>
          </p:nvPr>
        </p:nvSpPr>
        <p:spPr/>
        <p:txBody>
          <a:bodyPr/>
          <a:lstStyle/>
          <a:p>
            <a:r>
              <a:rPr lang="en-US" sz="5507" dirty="0">
                <a:solidFill>
                  <a:schemeClr val="tx1"/>
                </a:solidFill>
              </a:rPr>
              <a:t>Disks and Images</a:t>
            </a:r>
          </a:p>
        </p:txBody>
      </p:sp>
      <p:grpSp>
        <p:nvGrpSpPr>
          <p:cNvPr id="6" name="Group 5"/>
          <p:cNvGrpSpPr/>
          <p:nvPr/>
        </p:nvGrpSpPr>
        <p:grpSpPr>
          <a:xfrm>
            <a:off x="1130607" y="1371996"/>
            <a:ext cx="2390622" cy="2456936"/>
            <a:chOff x="829782" y="750015"/>
            <a:chExt cx="1758428" cy="1807205"/>
          </a:xfrm>
        </p:grpSpPr>
        <p:sp>
          <p:nvSpPr>
            <p:cNvPr id="27" name="Rectangle 26"/>
            <p:cNvSpPr/>
            <p:nvPr/>
          </p:nvSpPr>
          <p:spPr bwMode="auto">
            <a:xfrm>
              <a:off x="829782" y="750015"/>
              <a:ext cx="1758428" cy="1807205"/>
            </a:xfrm>
            <a:prstGeom prst="rect">
              <a:avLst/>
            </a:prstGeom>
            <a:solidFill>
              <a:schemeClr val="accent2"/>
            </a:solidFill>
            <a:ln w="9525" cap="flat" cmpd="sng" algn="ctr">
              <a:noFill/>
              <a:prstDash val="solid"/>
              <a:headEnd type="none" w="med" len="med"/>
              <a:tailEnd type="none" w="med" len="med"/>
            </a:ln>
            <a:effectLst/>
          </p:spPr>
          <p:txBody>
            <a:bodyPr vert="horz" wrap="square" lIns="124304" tIns="124304" rIns="124304" bIns="124304" numCol="1" rtlCol="0" anchor="t" anchorCtr="0" compatLnSpc="1">
              <a:prstTxWarp prst="textNoShape">
                <a:avLst/>
              </a:prstTxWarp>
            </a:bodyPr>
            <a:lstStyle/>
            <a:p>
              <a:pPr defTabSz="1242935">
                <a:lnSpc>
                  <a:spcPct val="90000"/>
                </a:lnSpc>
                <a:buSzPct val="90000"/>
                <a:defRPr/>
              </a:pPr>
              <a:r>
                <a:rPr lang="en-US" sz="3263" b="1" u="sng" kern="0" dirty="0">
                  <a:solidFill>
                    <a:srgbClr val="FFFFFF"/>
                  </a:solidFill>
                  <a:latin typeface="Segoe UI Light" pitchFamily="34" charset="0"/>
                  <a:ea typeface="Segoe UI" pitchFamily="34" charset="0"/>
                  <a:cs typeface="Segoe UI" pitchFamily="34" charset="0"/>
                </a:rPr>
                <a:t>OS Images</a:t>
              </a:r>
            </a:p>
            <a:p>
              <a:pPr marL="388420" indent="-388420" defTabSz="1242935">
                <a:lnSpc>
                  <a:spcPct val="90000"/>
                </a:lnSpc>
                <a:buSzPct val="90000"/>
                <a:buFont typeface="Arial" pitchFamily="34" charset="0"/>
                <a:buChar char="•"/>
                <a:defRPr/>
              </a:pPr>
              <a:endParaRPr lang="en-US" sz="1360" b="1" kern="0" dirty="0">
                <a:solidFill>
                  <a:srgbClr val="FFFFFF"/>
                </a:solidFill>
                <a:latin typeface="Segoe UI Light" pitchFamily="34" charset="0"/>
                <a:ea typeface="Segoe UI" pitchFamily="34" charset="0"/>
                <a:cs typeface="Segoe UI" pitchFamily="34" charset="0"/>
              </a:endParaRPr>
            </a:p>
            <a:p>
              <a:pPr marL="388420" indent="-388420" defTabSz="1242935">
                <a:lnSpc>
                  <a:spcPct val="90000"/>
                </a:lnSpc>
                <a:buSzPct val="90000"/>
                <a:buFont typeface="Arial" pitchFamily="34" charset="0"/>
                <a:buChar char="•"/>
                <a:defRPr/>
              </a:pPr>
              <a:r>
                <a:rPr lang="en-US" sz="2175" b="1" kern="0" dirty="0">
                  <a:solidFill>
                    <a:srgbClr val="FFFFFF"/>
                  </a:solidFill>
                  <a:latin typeface="Segoe UI Light" pitchFamily="34" charset="0"/>
                  <a:ea typeface="Segoe UI" pitchFamily="34" charset="0"/>
                  <a:cs typeface="Segoe UI" pitchFamily="34" charset="0"/>
                </a:rPr>
                <a:t>Microsoft</a:t>
              </a:r>
            </a:p>
            <a:p>
              <a:pPr marL="388420" indent="-388420" defTabSz="1242935">
                <a:lnSpc>
                  <a:spcPct val="90000"/>
                </a:lnSpc>
                <a:buSzPct val="90000"/>
                <a:buFont typeface="Arial" pitchFamily="34" charset="0"/>
                <a:buChar char="•"/>
                <a:defRPr/>
              </a:pPr>
              <a:r>
                <a:rPr lang="en-US" sz="2175" b="1" kern="0" dirty="0">
                  <a:solidFill>
                    <a:srgbClr val="FFFFFF"/>
                  </a:solidFill>
                  <a:latin typeface="Segoe UI Light" pitchFamily="34" charset="0"/>
                  <a:ea typeface="Segoe UI" pitchFamily="34" charset="0"/>
                  <a:cs typeface="Segoe UI" pitchFamily="34" charset="0"/>
                </a:rPr>
                <a:t>Partner </a:t>
              </a:r>
            </a:p>
            <a:p>
              <a:pPr marL="388420" indent="-388420" defTabSz="1242935">
                <a:lnSpc>
                  <a:spcPct val="90000"/>
                </a:lnSpc>
                <a:buSzPct val="90000"/>
                <a:buFont typeface="Arial" pitchFamily="34" charset="0"/>
                <a:buChar char="•"/>
                <a:defRPr/>
              </a:pPr>
              <a:r>
                <a:rPr lang="en-US" sz="2175" b="1" kern="0" dirty="0">
                  <a:solidFill>
                    <a:srgbClr val="FFFFFF"/>
                  </a:solidFill>
                  <a:latin typeface="Segoe UI Light" pitchFamily="34" charset="0"/>
                  <a:ea typeface="Segoe UI" pitchFamily="34" charset="0"/>
                  <a:cs typeface="Segoe UI" pitchFamily="34" charset="0"/>
                </a:rPr>
                <a:t>User</a:t>
              </a:r>
            </a:p>
          </p:txBody>
        </p:sp>
        <p:sp>
          <p:nvSpPr>
            <p:cNvPr id="28" name="Freeform 79"/>
            <p:cNvSpPr>
              <a:spLocks noEditPoints="1"/>
            </p:cNvSpPr>
            <p:nvPr/>
          </p:nvSpPr>
          <p:spPr bwMode="black">
            <a:xfrm>
              <a:off x="95507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sp>
          <p:nvSpPr>
            <p:cNvPr id="30" name="Freeform 79"/>
            <p:cNvSpPr>
              <a:spLocks noEditPoints="1"/>
            </p:cNvSpPr>
            <p:nvPr/>
          </p:nvSpPr>
          <p:spPr bwMode="black">
            <a:xfrm>
              <a:off x="13872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sp>
          <p:nvSpPr>
            <p:cNvPr id="32" name="Freeform 79"/>
            <p:cNvSpPr>
              <a:spLocks noEditPoints="1"/>
            </p:cNvSpPr>
            <p:nvPr/>
          </p:nvSpPr>
          <p:spPr bwMode="black">
            <a:xfrm>
              <a:off x="1801433" y="2094653"/>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sp>
          <p:nvSpPr>
            <p:cNvPr id="38" name="Freeform 79"/>
            <p:cNvSpPr>
              <a:spLocks noEditPoints="1"/>
            </p:cNvSpPr>
            <p:nvPr/>
          </p:nvSpPr>
          <p:spPr bwMode="black">
            <a:xfrm>
              <a:off x="2209019"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grpSp>
      <p:grpSp>
        <p:nvGrpSpPr>
          <p:cNvPr id="7" name="Group 6"/>
          <p:cNvGrpSpPr/>
          <p:nvPr/>
        </p:nvGrpSpPr>
        <p:grpSpPr>
          <a:xfrm>
            <a:off x="1130608" y="4230996"/>
            <a:ext cx="2399322" cy="2442424"/>
            <a:chOff x="3055099" y="760689"/>
            <a:chExt cx="1764827" cy="1796531"/>
          </a:xfrm>
        </p:grpSpPr>
        <p:sp>
          <p:nvSpPr>
            <p:cNvPr id="39" name="Rectangle 38"/>
            <p:cNvSpPr/>
            <p:nvPr/>
          </p:nvSpPr>
          <p:spPr bwMode="auto">
            <a:xfrm>
              <a:off x="3055099" y="760689"/>
              <a:ext cx="1764827" cy="1796531"/>
            </a:xfrm>
            <a:prstGeom prst="rect">
              <a:avLst/>
            </a:prstGeom>
            <a:solidFill>
              <a:schemeClr val="accent2"/>
            </a:solidFill>
            <a:ln w="9525" cap="flat" cmpd="sng" algn="ctr">
              <a:noFill/>
              <a:prstDash val="solid"/>
              <a:headEnd type="none" w="med" len="med"/>
              <a:tailEnd type="none" w="med" len="med"/>
            </a:ln>
            <a:effectLst/>
          </p:spPr>
          <p:txBody>
            <a:bodyPr vert="horz" wrap="square" lIns="124304" tIns="124304" rIns="124304" bIns="124304" numCol="1" rtlCol="0" anchor="t" anchorCtr="0" compatLnSpc="1">
              <a:prstTxWarp prst="textNoShape">
                <a:avLst/>
              </a:prstTxWarp>
            </a:bodyPr>
            <a:lstStyle/>
            <a:p>
              <a:pPr defTabSz="1242935">
                <a:lnSpc>
                  <a:spcPct val="90000"/>
                </a:lnSpc>
                <a:buSzPct val="90000"/>
                <a:defRPr/>
              </a:pPr>
              <a:r>
                <a:rPr lang="en-US" sz="3263" b="1" u="sng" kern="0" dirty="0">
                  <a:solidFill>
                    <a:srgbClr val="FFFFFF"/>
                  </a:solidFill>
                  <a:latin typeface="Segoe UI Light" pitchFamily="34" charset="0"/>
                  <a:ea typeface="Segoe UI" pitchFamily="34" charset="0"/>
                  <a:cs typeface="Segoe UI" pitchFamily="34" charset="0"/>
                </a:rPr>
                <a:t>Disks</a:t>
              </a:r>
            </a:p>
            <a:p>
              <a:pPr defTabSz="1242935">
                <a:lnSpc>
                  <a:spcPct val="90000"/>
                </a:lnSpc>
                <a:buSzPct val="90000"/>
                <a:defRPr/>
              </a:pPr>
              <a:endParaRPr lang="en-US" sz="1495" b="1" u="sng" kern="0" dirty="0">
                <a:solidFill>
                  <a:srgbClr val="FFFFFF"/>
                </a:solidFill>
                <a:latin typeface="Segoe UI Light" pitchFamily="34" charset="0"/>
                <a:ea typeface="Segoe UI" pitchFamily="34" charset="0"/>
                <a:cs typeface="Segoe UI" pitchFamily="34" charset="0"/>
              </a:endParaRPr>
            </a:p>
            <a:p>
              <a:pPr marL="388420" indent="-388420" defTabSz="1242935">
                <a:lnSpc>
                  <a:spcPct val="90000"/>
                </a:lnSpc>
                <a:buSzPct val="90000"/>
                <a:buFont typeface="Arial" pitchFamily="34" charset="0"/>
                <a:buChar char="•"/>
                <a:defRPr/>
              </a:pPr>
              <a:r>
                <a:rPr lang="en-US" sz="2175" b="1" kern="0" dirty="0">
                  <a:solidFill>
                    <a:srgbClr val="FFFFFF"/>
                  </a:solidFill>
                  <a:latin typeface="Segoe UI Light" pitchFamily="34" charset="0"/>
                  <a:ea typeface="Segoe UI" pitchFamily="34" charset="0"/>
                  <a:cs typeface="Segoe UI" pitchFamily="34" charset="0"/>
                </a:rPr>
                <a:t>OS Disks </a:t>
              </a:r>
            </a:p>
            <a:p>
              <a:pPr marL="388420" indent="-388420" defTabSz="1242935">
                <a:lnSpc>
                  <a:spcPct val="90000"/>
                </a:lnSpc>
                <a:buSzPct val="90000"/>
                <a:buFont typeface="Arial" pitchFamily="34" charset="0"/>
                <a:buChar char="•"/>
                <a:defRPr/>
              </a:pPr>
              <a:r>
                <a:rPr lang="en-US" sz="2175" b="1" kern="0" dirty="0">
                  <a:solidFill>
                    <a:srgbClr val="FFFFFF"/>
                  </a:solidFill>
                  <a:latin typeface="Segoe UI Light" pitchFamily="34" charset="0"/>
                  <a:ea typeface="Segoe UI" pitchFamily="34" charset="0"/>
                  <a:cs typeface="Segoe UI" pitchFamily="34" charset="0"/>
                </a:rPr>
                <a:t>Data Disks</a:t>
              </a:r>
            </a:p>
          </p:txBody>
        </p:sp>
        <p:sp>
          <p:nvSpPr>
            <p:cNvPr id="21" name="Freeform 79"/>
            <p:cNvSpPr>
              <a:spLocks noEditPoints="1"/>
            </p:cNvSpPr>
            <p:nvPr/>
          </p:nvSpPr>
          <p:spPr bwMode="black">
            <a:xfrm>
              <a:off x="314550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sp>
          <p:nvSpPr>
            <p:cNvPr id="22" name="Freeform 79"/>
            <p:cNvSpPr>
              <a:spLocks noEditPoints="1"/>
            </p:cNvSpPr>
            <p:nvPr/>
          </p:nvSpPr>
          <p:spPr bwMode="black">
            <a:xfrm>
              <a:off x="35776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sp>
          <p:nvSpPr>
            <p:cNvPr id="23" name="Freeform 79"/>
            <p:cNvSpPr>
              <a:spLocks noEditPoints="1"/>
            </p:cNvSpPr>
            <p:nvPr/>
          </p:nvSpPr>
          <p:spPr bwMode="black">
            <a:xfrm>
              <a:off x="3991860" y="2086919"/>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sp>
          <p:nvSpPr>
            <p:cNvPr id="24" name="Freeform 79"/>
            <p:cNvSpPr>
              <a:spLocks noEditPoints="1"/>
            </p:cNvSpPr>
            <p:nvPr/>
          </p:nvSpPr>
          <p:spPr bwMode="black">
            <a:xfrm>
              <a:off x="4399446" y="2079185"/>
              <a:ext cx="281064" cy="379964"/>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87" tIns="55943" rIns="111887" bIns="55943" numCol="1" anchor="t" anchorCtr="0" compatLnSpc="1">
              <a:prstTxWarp prst="textNoShape">
                <a:avLst/>
              </a:prstTxWarp>
            </a:bodyPr>
            <a:lstStyle/>
            <a:p>
              <a:pPr defTabSz="1242935"/>
              <a:endParaRPr lang="en-US" sz="2175" dirty="0">
                <a:solidFill>
                  <a:srgbClr val="FFFFFF"/>
                </a:solidFill>
              </a:endParaRPr>
            </a:p>
          </p:txBody>
        </p:sp>
      </p:grpSp>
      <p:sp>
        <p:nvSpPr>
          <p:cNvPr id="8" name="TextBox 7"/>
          <p:cNvSpPr txBox="1"/>
          <p:nvPr/>
        </p:nvSpPr>
        <p:spPr>
          <a:xfrm>
            <a:off x="3761793" y="1822181"/>
            <a:ext cx="7574771" cy="1587567"/>
          </a:xfrm>
          <a:prstGeom prst="rect">
            <a:avLst/>
          </a:prstGeom>
          <a:noFill/>
        </p:spPr>
        <p:txBody>
          <a:bodyPr wrap="square" lIns="0" tIns="0" rIns="0" bIns="0" rtlCol="0">
            <a:spAutoFit/>
          </a:bodyPr>
          <a:lstStyle/>
          <a:p>
            <a:pPr defTabSz="1242935">
              <a:lnSpc>
                <a:spcPct val="90000"/>
              </a:lnSpc>
              <a:spcBef>
                <a:spcPct val="20000"/>
              </a:spcBef>
              <a:buSzPct val="80000"/>
            </a:pPr>
            <a:r>
              <a:rPr lang="en-US" sz="3263" dirty="0">
                <a:solidFill>
                  <a:srgbClr val="FFFFFF"/>
                </a:solidFill>
              </a:rPr>
              <a:t>Base OS image for new Virtual Machines</a:t>
            </a:r>
          </a:p>
          <a:p>
            <a:pPr defTabSz="1242935">
              <a:lnSpc>
                <a:spcPct val="90000"/>
              </a:lnSpc>
              <a:spcBef>
                <a:spcPct val="20000"/>
              </a:spcBef>
              <a:buSzPct val="80000"/>
            </a:pPr>
            <a:r>
              <a:rPr lang="en-US" sz="3263" dirty="0">
                <a:solidFill>
                  <a:srgbClr val="FFFFFF"/>
                </a:solidFill>
              </a:rPr>
              <a:t>Sys-Prepped/Generalized/Read Only </a:t>
            </a:r>
          </a:p>
          <a:p>
            <a:pPr defTabSz="1242935">
              <a:lnSpc>
                <a:spcPct val="90000"/>
              </a:lnSpc>
              <a:spcBef>
                <a:spcPct val="20000"/>
              </a:spcBef>
              <a:buSzPct val="80000"/>
            </a:pPr>
            <a:r>
              <a:rPr lang="en-US" sz="3263" dirty="0">
                <a:solidFill>
                  <a:srgbClr val="FFFFFF"/>
                </a:solidFill>
              </a:rPr>
              <a:t>Created by uploading or by capture</a:t>
            </a:r>
          </a:p>
        </p:txBody>
      </p:sp>
      <p:sp>
        <p:nvSpPr>
          <p:cNvPr id="37" name="Rectangle 36"/>
          <p:cNvSpPr/>
          <p:nvPr/>
        </p:nvSpPr>
        <p:spPr bwMode="auto">
          <a:xfrm>
            <a:off x="3633623" y="4230996"/>
            <a:ext cx="7831125" cy="2456936"/>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88" tIns="62144" rIns="124288" bIns="62144" numCol="1" rtlCol="0" anchor="ctr" anchorCtr="0" compatLnSpc="1">
            <a:prstTxWarp prst="textNoShape">
              <a:avLst/>
            </a:prstTxWarp>
          </a:bodyPr>
          <a:lstStyle/>
          <a:p>
            <a:pPr algn="ctr" defTabSz="1242535" fontAlgn="base">
              <a:spcBef>
                <a:spcPct val="0"/>
              </a:spcBef>
              <a:spcAft>
                <a:spcPct val="0"/>
              </a:spcAft>
            </a:pPr>
            <a:endParaRPr lang="en-US" sz="2991" dirty="0">
              <a:solidFill>
                <a:srgbClr val="FFFFFF"/>
              </a:solidFill>
            </a:endParaRPr>
          </a:p>
        </p:txBody>
      </p:sp>
      <p:sp>
        <p:nvSpPr>
          <p:cNvPr id="36" name="TextBox 35"/>
          <p:cNvSpPr txBox="1"/>
          <p:nvPr/>
        </p:nvSpPr>
        <p:spPr>
          <a:xfrm>
            <a:off x="3889970" y="4673926"/>
            <a:ext cx="6921591" cy="2048483"/>
          </a:xfrm>
          <a:prstGeom prst="rect">
            <a:avLst/>
          </a:prstGeom>
          <a:noFill/>
        </p:spPr>
        <p:txBody>
          <a:bodyPr wrap="square" lIns="0" tIns="0" rIns="0" bIns="0" rtlCol="0">
            <a:spAutoFit/>
          </a:bodyPr>
          <a:lstStyle/>
          <a:p>
            <a:pPr defTabSz="1242935">
              <a:lnSpc>
                <a:spcPct val="90000"/>
              </a:lnSpc>
              <a:spcBef>
                <a:spcPct val="20000"/>
              </a:spcBef>
              <a:buSzPct val="80000"/>
            </a:pPr>
            <a:r>
              <a:rPr lang="en-US" sz="3263" dirty="0">
                <a:solidFill>
                  <a:srgbClr val="FFFFFF"/>
                </a:solidFill>
              </a:rPr>
              <a:t>Writable Disks for Virtual Machines</a:t>
            </a:r>
          </a:p>
          <a:p>
            <a:pPr defTabSz="1242935">
              <a:lnSpc>
                <a:spcPct val="90000"/>
              </a:lnSpc>
              <a:spcBef>
                <a:spcPct val="20000"/>
              </a:spcBef>
              <a:buSzPct val="80000"/>
            </a:pPr>
            <a:r>
              <a:rPr lang="en-US" sz="3263" dirty="0">
                <a:solidFill>
                  <a:srgbClr val="FFFFFF"/>
                </a:solidFill>
              </a:rPr>
              <a:t>Created during VM creation or during upload of existing VHDs. </a:t>
            </a:r>
          </a:p>
          <a:p>
            <a:pPr defTabSz="1242935">
              <a:lnSpc>
                <a:spcPct val="90000"/>
              </a:lnSpc>
              <a:spcBef>
                <a:spcPct val="20000"/>
              </a:spcBef>
              <a:buSzPct val="80000"/>
            </a:pPr>
            <a:r>
              <a:rPr lang="en-US" sz="3263" dirty="0">
                <a:solidFill>
                  <a:srgbClr val="FFFFFF"/>
                </a:solidFill>
              </a:rPr>
              <a:t> </a:t>
            </a:r>
          </a:p>
        </p:txBody>
      </p:sp>
    </p:spTree>
    <p:extLst>
      <p:ext uri="{BB962C8B-B14F-4D97-AF65-F5344CB8AC3E}">
        <p14:creationId xmlns:p14="http://schemas.microsoft.com/office/powerpoint/2010/main" val="360882972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20482" y="1343770"/>
            <a:ext cx="5529555" cy="527042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88" tIns="62144" rIns="124288" bIns="6214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6" name="Rectangle 5"/>
          <p:cNvSpPr/>
          <p:nvPr/>
        </p:nvSpPr>
        <p:spPr bwMode="auto">
          <a:xfrm>
            <a:off x="6386444" y="1343770"/>
            <a:ext cx="5529555" cy="527042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88" tIns="62144" rIns="124288" bIns="6214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5507" dirty="0"/>
              <a:t>Image Mobility</a:t>
            </a:r>
          </a:p>
        </p:txBody>
      </p:sp>
      <p:sp>
        <p:nvSpPr>
          <p:cNvPr id="3" name="Rectangle 2"/>
          <p:cNvSpPr/>
          <p:nvPr/>
        </p:nvSpPr>
        <p:spPr bwMode="auto">
          <a:xfrm>
            <a:off x="521055" y="1343769"/>
            <a:ext cx="5537952" cy="815814"/>
          </a:xfrm>
          <a:prstGeom prst="rect">
            <a:avLst/>
          </a:prstGeom>
          <a:noFill/>
          <a:ln w="9525" cap="flat" cmpd="sng" algn="ctr">
            <a:noFill/>
            <a:prstDash val="solid"/>
            <a:headEnd type="none" w="med" len="med"/>
            <a:tailEnd type="none" w="med" len="med"/>
          </a:ln>
          <a:effectLst/>
        </p:spPr>
        <p:txBody>
          <a:bodyPr vert="horz" wrap="square" lIns="248589" tIns="62146" rIns="124293" bIns="62146" numCol="1" rtlCol="0" anchor="ctr" anchorCtr="0" compatLnSpc="1">
            <a:prstTxWarp prst="textNoShape">
              <a:avLst/>
            </a:prstTxWarp>
          </a:bodyPr>
          <a:lstStyle/>
          <a:p>
            <a:pPr defTabSz="1242935">
              <a:lnSpc>
                <a:spcPct val="90000"/>
              </a:lnSpc>
              <a:buSzPct val="90000"/>
              <a:defRPr/>
            </a:pPr>
            <a:r>
              <a:rPr lang="en-US" sz="2991" kern="0" dirty="0">
                <a:solidFill>
                  <a:srgbClr val="00188F">
                    <a:alpha val="99000"/>
                  </a:srgbClr>
                </a:solidFill>
                <a:latin typeface="Segoe UI Light" pitchFamily="34" charset="0"/>
                <a:ea typeface="Segoe UI" pitchFamily="34" charset="0"/>
                <a:cs typeface="Segoe UI" pitchFamily="34" charset="0"/>
              </a:rPr>
              <a:t>On-Premises</a:t>
            </a:r>
          </a:p>
        </p:txBody>
      </p:sp>
      <p:sp>
        <p:nvSpPr>
          <p:cNvPr id="4" name="Rectangle 3"/>
          <p:cNvSpPr/>
          <p:nvPr/>
        </p:nvSpPr>
        <p:spPr bwMode="auto">
          <a:xfrm>
            <a:off x="6378044" y="1343769"/>
            <a:ext cx="5537952" cy="815814"/>
          </a:xfrm>
          <a:prstGeom prst="rect">
            <a:avLst/>
          </a:prstGeom>
          <a:noFill/>
          <a:ln w="9525" cap="flat" cmpd="sng" algn="ctr">
            <a:noFill/>
            <a:prstDash val="solid"/>
            <a:headEnd type="none" w="med" len="med"/>
            <a:tailEnd type="none" w="med" len="med"/>
          </a:ln>
          <a:effectLst/>
        </p:spPr>
        <p:txBody>
          <a:bodyPr vert="horz" wrap="square" lIns="248589" tIns="62146" rIns="124293" bIns="62146" numCol="1" rtlCol="0" anchor="ctr" anchorCtr="0" compatLnSpc="1">
            <a:prstTxWarp prst="textNoShape">
              <a:avLst/>
            </a:prstTxWarp>
          </a:bodyPr>
          <a:lstStyle/>
          <a:p>
            <a:pPr defTabSz="1242935">
              <a:lnSpc>
                <a:spcPct val="90000"/>
              </a:lnSpc>
              <a:buSzPct val="90000"/>
            </a:pPr>
            <a:r>
              <a:rPr lang="en-US" sz="2991" kern="0" dirty="0">
                <a:solidFill>
                  <a:srgbClr val="000000">
                    <a:alpha val="99000"/>
                  </a:srgb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6529026" y="2956199"/>
            <a:ext cx="5179780" cy="286138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293" tIns="62146" rIns="124293" bIns="62146" numCol="1" anchor="t" anchorCtr="0" compatLnSpc="1">
            <a:prstTxWarp prst="textNoShape">
              <a:avLst/>
            </a:prstTxWarp>
          </a:bodyPr>
          <a:lstStyle/>
          <a:p>
            <a:pPr defTabSz="1242935"/>
            <a:endParaRPr lang="en-US" sz="3263" dirty="0">
              <a:solidFill>
                <a:srgbClr val="505050"/>
              </a:solidFill>
            </a:endParaRPr>
          </a:p>
        </p:txBody>
      </p:sp>
      <p:sp>
        <p:nvSpPr>
          <p:cNvPr id="26" name="Right Arrow 25"/>
          <p:cNvSpPr/>
          <p:nvPr/>
        </p:nvSpPr>
        <p:spPr bwMode="auto">
          <a:xfrm>
            <a:off x="8170870" y="4159236"/>
            <a:ext cx="1258831" cy="58363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7" name="U-Turn Arrow 6"/>
          <p:cNvSpPr/>
          <p:nvPr/>
        </p:nvSpPr>
        <p:spPr bwMode="auto">
          <a:xfrm>
            <a:off x="4871494" y="2989468"/>
            <a:ext cx="2693486" cy="708741"/>
          </a:xfrm>
          <a:prstGeom prst="uturnArrow">
            <a:avLst>
              <a:gd name="adj1" fmla="val 25000"/>
              <a:gd name="adj2" fmla="val 25000"/>
              <a:gd name="adj3" fmla="val 25000"/>
              <a:gd name="adj4" fmla="val 43750"/>
              <a:gd name="adj5" fmla="val 97879"/>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29" name="U-Turn Arrow 28"/>
          <p:cNvSpPr/>
          <p:nvPr/>
        </p:nvSpPr>
        <p:spPr bwMode="auto">
          <a:xfrm rot="10800000">
            <a:off x="4871494" y="4973093"/>
            <a:ext cx="2693486" cy="708741"/>
          </a:xfrm>
          <a:prstGeom prst="uturn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grpSp>
        <p:nvGrpSpPr>
          <p:cNvPr id="30" name="Group 29"/>
          <p:cNvGrpSpPr/>
          <p:nvPr/>
        </p:nvGrpSpPr>
        <p:grpSpPr>
          <a:xfrm>
            <a:off x="4457113" y="3730094"/>
            <a:ext cx="1139553" cy="1367462"/>
            <a:chOff x="3200399" y="1566589"/>
            <a:chExt cx="838201" cy="1113144"/>
          </a:xfrm>
        </p:grpSpPr>
        <p:sp>
          <p:nvSpPr>
            <p:cNvPr id="31" name="Folded Corner 30"/>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9" tIns="62154" rIns="124309" bIns="6215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32" name="TextBox 31"/>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42935"/>
              <a:r>
                <a:rPr lang="en-US" sz="1632" dirty="0">
                  <a:solidFill>
                    <a:srgbClr val="00188F">
                      <a:alpha val="99000"/>
                    </a:srgbClr>
                  </a:solidFill>
                  <a:latin typeface="Segoe UI"/>
                </a:rPr>
                <a:t>MyApp.vhd</a:t>
              </a:r>
            </a:p>
          </p:txBody>
        </p:sp>
      </p:grpSp>
      <p:sp>
        <p:nvSpPr>
          <p:cNvPr id="33" name="Left-Right Arrow 32"/>
          <p:cNvSpPr/>
          <p:nvPr/>
        </p:nvSpPr>
        <p:spPr bwMode="auto">
          <a:xfrm>
            <a:off x="3006773" y="4146874"/>
            <a:ext cx="1258831" cy="583630"/>
          </a:xfrm>
          <a:prstGeom prst="lef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pic>
        <p:nvPicPr>
          <p:cNvPr id="10" name="Picture 9"/>
          <p:cNvPicPr>
            <a:picLocks noChangeAspect="1"/>
          </p:cNvPicPr>
          <p:nvPr/>
        </p:nvPicPr>
        <p:blipFill>
          <a:blip r:embed="rId3">
            <a:lum bright="-40000" contrast="-40000"/>
          </a:blip>
          <a:stretch>
            <a:fillRect/>
          </a:stretch>
        </p:blipFill>
        <p:spPr>
          <a:xfrm>
            <a:off x="6802375" y="3698207"/>
            <a:ext cx="1319505" cy="1606354"/>
          </a:xfrm>
          <a:prstGeom prst="rect">
            <a:avLst/>
          </a:prstGeom>
        </p:spPr>
      </p:pic>
      <p:pic>
        <p:nvPicPr>
          <p:cNvPr id="19" name="Picture 18"/>
          <p:cNvPicPr>
            <a:picLocks noChangeAspect="1"/>
          </p:cNvPicPr>
          <p:nvPr/>
        </p:nvPicPr>
        <p:blipFill>
          <a:blip r:embed="rId4">
            <a:lum bright="-40000" contrast="-40000"/>
          </a:blip>
          <a:stretch>
            <a:fillRect/>
          </a:stretch>
        </p:blipFill>
        <p:spPr>
          <a:xfrm>
            <a:off x="9527684" y="3985778"/>
            <a:ext cx="1145865" cy="1047084"/>
          </a:xfrm>
          <a:prstGeom prst="rect">
            <a:avLst/>
          </a:prstGeom>
        </p:spPr>
      </p:pic>
      <p:pic>
        <p:nvPicPr>
          <p:cNvPr id="9" name="Picture 8"/>
          <p:cNvPicPr>
            <a:picLocks noChangeAspect="1"/>
          </p:cNvPicPr>
          <p:nvPr/>
        </p:nvPicPr>
        <p:blipFill>
          <a:blip r:embed="rId4">
            <a:lum bright="-40000" contrast="-40000"/>
          </a:blip>
          <a:stretch>
            <a:fillRect/>
          </a:stretch>
        </p:blipFill>
        <p:spPr>
          <a:xfrm>
            <a:off x="1587145" y="3985778"/>
            <a:ext cx="1145865" cy="1047084"/>
          </a:xfrm>
          <a:prstGeom prst="rect">
            <a:avLst/>
          </a:prstGeom>
        </p:spPr>
      </p:pic>
    </p:spTree>
    <p:extLst>
      <p:ext uri="{BB962C8B-B14F-4D97-AF65-F5344CB8AC3E}">
        <p14:creationId xmlns:p14="http://schemas.microsoft.com/office/powerpoint/2010/main" val="4270951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520482" y="1357286"/>
            <a:ext cx="5529555" cy="5270426"/>
          </a:xfrm>
          <a:prstGeom prst="rect">
            <a:avLst/>
          </a:prstGeom>
          <a:solidFill>
            <a:schemeClr val="tx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88" tIns="62144" rIns="124288" bIns="6214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a:t>Bring </a:t>
            </a:r>
            <a:r>
              <a:rPr lang="en-US" dirty="0" smtClean="0"/>
              <a:t>Your Own </a:t>
            </a:r>
            <a:r>
              <a:rPr lang="en-US" dirty="0"/>
              <a:t>Server/VHD</a:t>
            </a:r>
          </a:p>
        </p:txBody>
      </p:sp>
      <p:sp>
        <p:nvSpPr>
          <p:cNvPr id="3" name="Rectangle 2"/>
          <p:cNvSpPr/>
          <p:nvPr/>
        </p:nvSpPr>
        <p:spPr bwMode="auto">
          <a:xfrm>
            <a:off x="521055" y="1357286"/>
            <a:ext cx="5537952" cy="815814"/>
          </a:xfrm>
          <a:prstGeom prst="rect">
            <a:avLst/>
          </a:prstGeom>
          <a:noFill/>
          <a:ln w="9525" cap="flat" cmpd="sng" algn="ctr">
            <a:noFill/>
            <a:prstDash val="solid"/>
            <a:headEnd type="none" w="med" len="med"/>
            <a:tailEnd type="none" w="med" len="med"/>
          </a:ln>
          <a:effectLst/>
        </p:spPr>
        <p:txBody>
          <a:bodyPr vert="horz" wrap="square" lIns="248589" tIns="62146" rIns="124293" bIns="62146" numCol="1" rtlCol="0" anchor="ctr" anchorCtr="0" compatLnSpc="1">
            <a:prstTxWarp prst="textNoShape">
              <a:avLst/>
            </a:prstTxWarp>
          </a:bodyPr>
          <a:lstStyle/>
          <a:p>
            <a:pPr defTabSz="1242935">
              <a:lnSpc>
                <a:spcPct val="90000"/>
              </a:lnSpc>
              <a:buSzPct val="90000"/>
              <a:defRPr/>
            </a:pPr>
            <a:r>
              <a:rPr lang="en-US" sz="2991" kern="0" dirty="0">
                <a:solidFill>
                  <a:srgbClr val="00188F">
                    <a:alpha val="99000"/>
                  </a:srgbClr>
                </a:solidFill>
                <a:latin typeface="Segoe UI Light" pitchFamily="34" charset="0"/>
                <a:ea typeface="Segoe UI" pitchFamily="34" charset="0"/>
                <a:cs typeface="Segoe UI" pitchFamily="34" charset="0"/>
              </a:rPr>
              <a:t>On-Premises</a:t>
            </a:r>
          </a:p>
        </p:txBody>
      </p:sp>
      <p:sp>
        <p:nvSpPr>
          <p:cNvPr id="10" name="TextBox 9"/>
          <p:cNvSpPr txBox="1"/>
          <p:nvPr/>
        </p:nvSpPr>
        <p:spPr>
          <a:xfrm>
            <a:off x="740283" y="3300769"/>
            <a:ext cx="1737704" cy="398569"/>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42935"/>
            <a:r>
              <a:rPr lang="en-US" sz="1903" dirty="0">
                <a:solidFill>
                  <a:srgbClr val="00188F">
                    <a:alpha val="99000"/>
                  </a:srgbClr>
                </a:solidFill>
                <a:latin typeface="Segoe UI"/>
              </a:rPr>
              <a:t>On Premises Virtual Server</a:t>
            </a:r>
          </a:p>
        </p:txBody>
      </p:sp>
      <p:grpSp>
        <p:nvGrpSpPr>
          <p:cNvPr id="25" name="Group 24"/>
          <p:cNvGrpSpPr/>
          <p:nvPr/>
        </p:nvGrpSpPr>
        <p:grpSpPr>
          <a:xfrm>
            <a:off x="2683892" y="2360495"/>
            <a:ext cx="2809176" cy="3181644"/>
            <a:chOff x="1972304" y="1566589"/>
            <a:chExt cx="2066296" cy="2340266"/>
          </a:xfrm>
        </p:grpSpPr>
        <p:sp>
          <p:nvSpPr>
            <p:cNvPr id="11" name="Right Arrow 10"/>
            <p:cNvSpPr/>
            <p:nvPr/>
          </p:nvSpPr>
          <p:spPr bwMode="auto">
            <a:xfrm>
              <a:off x="1972304" y="1908516"/>
              <a:ext cx="923296"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grpSp>
          <p:nvGrpSpPr>
            <p:cNvPr id="14" name="Group 13"/>
            <p:cNvGrpSpPr/>
            <p:nvPr/>
          </p:nvGrpSpPr>
          <p:grpSpPr>
            <a:xfrm>
              <a:off x="3200399" y="1566589"/>
              <a:ext cx="838201" cy="1113144"/>
              <a:chOff x="3200399" y="1566589"/>
              <a:chExt cx="838201" cy="1113144"/>
            </a:xfrm>
          </p:grpSpPr>
          <p:sp>
            <p:nvSpPr>
              <p:cNvPr id="12" name="Folded Corner 11"/>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9" tIns="62154" rIns="124309" bIns="6215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13" name="TextBox 12"/>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42935"/>
                <a:r>
                  <a:rPr lang="en-US" sz="1632" dirty="0">
                    <a:solidFill>
                      <a:srgbClr val="00188F">
                        <a:alpha val="99000"/>
                      </a:srgbClr>
                    </a:solidFill>
                    <a:latin typeface="Segoe UI"/>
                  </a:rPr>
                  <a:t>MyApp.vhd</a:t>
                </a:r>
              </a:p>
            </p:txBody>
          </p:sp>
        </p:grpSp>
        <p:sp>
          <p:nvSpPr>
            <p:cNvPr id="15" name="Right Arrow 14"/>
            <p:cNvSpPr/>
            <p:nvPr/>
          </p:nvSpPr>
          <p:spPr bwMode="auto">
            <a:xfrm rot="5400000">
              <a:off x="3373672" y="2606578"/>
              <a:ext cx="491654"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16" name="Freeform 15"/>
            <p:cNvSpPr/>
            <p:nvPr/>
          </p:nvSpPr>
          <p:spPr>
            <a:xfrm>
              <a:off x="3240154"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1708" fontAlgn="base">
                <a:lnSpc>
                  <a:spcPct val="90000"/>
                </a:lnSpc>
                <a:spcBef>
                  <a:spcPct val="0"/>
                </a:spcBef>
                <a:spcAft>
                  <a:spcPct val="0"/>
                </a:spcAft>
              </a:pPr>
              <a:r>
                <a:rPr lang="en-US" sz="1632" b="1" dirty="0">
                  <a:ln>
                    <a:solidFill>
                      <a:srgbClr val="FFFFFF">
                        <a:alpha val="0"/>
                      </a:srgbClr>
                    </a:solidFill>
                  </a:ln>
                  <a:solidFill>
                    <a:srgbClr val="FFFFFF">
                      <a:alpha val="99000"/>
                    </a:srgbClr>
                  </a:solidFill>
                </a:rPr>
                <a:t>Upload VHD</a:t>
              </a:r>
            </a:p>
          </p:txBody>
        </p:sp>
      </p:grpSp>
      <p:grpSp>
        <p:nvGrpSpPr>
          <p:cNvPr id="27" name="Group 26"/>
          <p:cNvGrpSpPr/>
          <p:nvPr/>
        </p:nvGrpSpPr>
        <p:grpSpPr>
          <a:xfrm>
            <a:off x="6378044" y="1357286"/>
            <a:ext cx="5537952" cy="5270426"/>
            <a:chOff x="4689547" y="828676"/>
            <a:chExt cx="4073454" cy="3876674"/>
          </a:xfrm>
        </p:grpSpPr>
        <p:sp>
          <p:nvSpPr>
            <p:cNvPr id="6" name="Rectangle 5"/>
            <p:cNvSpPr/>
            <p:nvPr/>
          </p:nvSpPr>
          <p:spPr bwMode="auto">
            <a:xfrm>
              <a:off x="4695723" y="828676"/>
              <a:ext cx="4067278" cy="3876674"/>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9" tIns="62154" rIns="124309" bIns="6215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4" name="Rectangle 3"/>
            <p:cNvSpPr/>
            <p:nvPr/>
          </p:nvSpPr>
          <p:spPr bwMode="auto">
            <a:xfrm>
              <a:off x="4689547" y="828676"/>
              <a:ext cx="4073454" cy="600074"/>
            </a:xfrm>
            <a:prstGeom prst="rect">
              <a:avLst/>
            </a:prstGeom>
            <a:noFill/>
            <a:ln w="9525" cap="flat" cmpd="sng" algn="ctr">
              <a:noFill/>
              <a:prstDash val="solid"/>
              <a:headEnd type="none" w="med" len="med"/>
              <a:tailEnd type="none" w="med" len="med"/>
            </a:ln>
            <a:effectLst/>
          </p:spPr>
          <p:txBody>
            <a:bodyPr vert="horz" wrap="square" lIns="248630" tIns="62157" rIns="124314" bIns="62157" numCol="1" rtlCol="0" anchor="ctr" anchorCtr="0" compatLnSpc="1">
              <a:prstTxWarp prst="textNoShape">
                <a:avLst/>
              </a:prstTxWarp>
            </a:bodyPr>
            <a:lstStyle/>
            <a:p>
              <a:pPr defTabSz="1242935">
                <a:lnSpc>
                  <a:spcPct val="90000"/>
                </a:lnSpc>
                <a:buSzPct val="90000"/>
              </a:pPr>
              <a:r>
                <a:rPr lang="en-US" sz="2991" kern="0" dirty="0">
                  <a:solidFill>
                    <a:srgbClr val="000000">
                      <a:alpha val="99000"/>
                    </a:srgbClr>
                  </a:solidFill>
                  <a:latin typeface="Segoe UI Light" pitchFamily="34" charset="0"/>
                  <a:ea typeface="Segoe UI" pitchFamily="34" charset="0"/>
                  <a:cs typeface="Segoe UI" pitchFamily="34" charset="0"/>
                </a:rPr>
                <a:t>Cloud</a:t>
              </a:r>
            </a:p>
          </p:txBody>
        </p:sp>
        <p:sp>
          <p:nvSpPr>
            <p:cNvPr id="8" name="Freeform 128"/>
            <p:cNvSpPr>
              <a:spLocks noChangeAspect="1"/>
            </p:cNvSpPr>
            <p:nvPr/>
          </p:nvSpPr>
          <p:spPr bwMode="black">
            <a:xfrm>
              <a:off x="4692484" y="2014701"/>
              <a:ext cx="3997646" cy="2208356"/>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314" tIns="62157" rIns="124314" bIns="62157" numCol="1" anchor="t" anchorCtr="0" compatLnSpc="1">
              <a:prstTxWarp prst="textNoShape">
                <a:avLst/>
              </a:prstTxWarp>
            </a:bodyPr>
            <a:lstStyle/>
            <a:p>
              <a:pPr defTabSz="1242935"/>
              <a:endParaRPr lang="en-US" sz="3263" dirty="0">
                <a:solidFill>
                  <a:srgbClr val="505050"/>
                </a:solidFill>
              </a:endParaRPr>
            </a:p>
          </p:txBody>
        </p:sp>
      </p:grpSp>
      <p:grpSp>
        <p:nvGrpSpPr>
          <p:cNvPr id="26" name="Group 25"/>
          <p:cNvGrpSpPr/>
          <p:nvPr/>
        </p:nvGrpSpPr>
        <p:grpSpPr>
          <a:xfrm>
            <a:off x="8062774" y="3933999"/>
            <a:ext cx="3754153" cy="1608148"/>
            <a:chOff x="5928754" y="2723978"/>
            <a:chExt cx="2761376" cy="1182877"/>
          </a:xfrm>
        </p:grpSpPr>
        <p:sp>
          <p:nvSpPr>
            <p:cNvPr id="19" name="Right Arrow 18"/>
            <p:cNvSpPr/>
            <p:nvPr/>
          </p:nvSpPr>
          <p:spPr bwMode="auto">
            <a:xfrm>
              <a:off x="5928754" y="3313051"/>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20" name="Freeform 19"/>
            <p:cNvSpPr/>
            <p:nvPr/>
          </p:nvSpPr>
          <p:spPr>
            <a:xfrm>
              <a:off x="6385072" y="3148537"/>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1708" fontAlgn="base">
                <a:lnSpc>
                  <a:spcPct val="90000"/>
                </a:lnSpc>
                <a:spcBef>
                  <a:spcPct val="0"/>
                </a:spcBef>
                <a:spcAft>
                  <a:spcPct val="0"/>
                </a:spcAft>
              </a:pPr>
              <a:r>
                <a:rPr lang="en-US" sz="1632" b="1" dirty="0">
                  <a:ln>
                    <a:solidFill>
                      <a:srgbClr val="FFFFFF">
                        <a:alpha val="0"/>
                      </a:srgbClr>
                    </a:solidFill>
                  </a:ln>
                  <a:solidFill>
                    <a:srgbClr val="FFFFFF">
                      <a:alpha val="99000"/>
                    </a:srgbClr>
                  </a:solidFill>
                </a:rPr>
                <a:t>Create Disk or</a:t>
              </a:r>
            </a:p>
            <a:p>
              <a:pPr algn="ctr" defTabSz="931708" fontAlgn="base">
                <a:lnSpc>
                  <a:spcPct val="90000"/>
                </a:lnSpc>
                <a:spcBef>
                  <a:spcPct val="0"/>
                </a:spcBef>
                <a:spcAft>
                  <a:spcPct val="0"/>
                </a:spcAft>
              </a:pPr>
              <a:r>
                <a:rPr lang="en-US" sz="1632" b="1" dirty="0">
                  <a:ln>
                    <a:solidFill>
                      <a:srgbClr val="FFFFFF">
                        <a:alpha val="0"/>
                      </a:srgbClr>
                    </a:solidFill>
                  </a:ln>
                  <a:solidFill>
                    <a:srgbClr val="FFFFFF">
                      <a:alpha val="99000"/>
                    </a:srgbClr>
                  </a:solidFill>
                </a:rPr>
                <a:t>Image</a:t>
              </a:r>
            </a:p>
          </p:txBody>
        </p:sp>
        <p:sp>
          <p:nvSpPr>
            <p:cNvPr id="21" name="Right Arrow 20"/>
            <p:cNvSpPr/>
            <p:nvPr/>
          </p:nvSpPr>
          <p:spPr bwMode="auto">
            <a:xfrm>
              <a:off x="7209858" y="3313051"/>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23" name="TextBox 22"/>
            <p:cNvSpPr txBox="1"/>
            <p:nvPr/>
          </p:nvSpPr>
          <p:spPr>
            <a:xfrm>
              <a:off x="7113771" y="2723978"/>
              <a:ext cx="1576359"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42935"/>
              <a:r>
                <a:rPr lang="en-US" sz="1903" dirty="0">
                  <a:solidFill>
                    <a:srgbClr val="00188F">
                      <a:alpha val="99000"/>
                    </a:srgbClr>
                  </a:solidFill>
                  <a:latin typeface="Segoe UI"/>
                </a:rPr>
                <a:t>Provision VM from Image or Disk using portal, script or API</a:t>
              </a:r>
            </a:p>
          </p:txBody>
        </p:sp>
      </p:grpSp>
      <p:sp>
        <p:nvSpPr>
          <p:cNvPr id="24" name="Content Placeholder 9"/>
          <p:cNvSpPr txBox="1">
            <a:spLocks/>
          </p:cNvSpPr>
          <p:nvPr>
            <p:custDataLst>
              <p:tags r:id="rId1"/>
            </p:custDataLst>
          </p:nvPr>
        </p:nvSpPr>
        <p:spPr>
          <a:xfrm>
            <a:off x="653338" y="4348357"/>
            <a:ext cx="3389393" cy="1647668"/>
          </a:xfrm>
          <a:prstGeom prst="rect">
            <a:avLst/>
          </a:prstGeom>
        </p:spPr>
        <p:txBody>
          <a:bodyPr vert="horz" wrap="square" lIns="0" tIns="0" rIns="0" bIns="0" rtlCol="0">
            <a:spAutoFit/>
          </a:bodyPr>
          <a:lstStyle>
            <a:lvl1pPr marL="344488" indent="-344488" algn="l" defTabSz="914363" rtl="0" eaLnBrk="1" latinLnBrk="0" hangingPunct="1">
              <a:lnSpc>
                <a:spcPct val="100000"/>
              </a:lnSpc>
              <a:spcBef>
                <a:spcPts val="1200"/>
              </a:spcBef>
              <a:buSzPct val="80000"/>
              <a:buFont typeface="Arial" pitchFamily="34" charset="0"/>
              <a:buChar char="•"/>
              <a:defRPr sz="3200" kern="1200">
                <a:ln>
                  <a:solidFill>
                    <a:schemeClr val="bg1">
                      <a:alpha val="0"/>
                    </a:schemeClr>
                  </a:solidFill>
                </a:ln>
                <a:gradFill>
                  <a:gsLst>
                    <a:gs pos="0">
                      <a:srgbClr val="595959"/>
                    </a:gs>
                    <a:gs pos="86000">
                      <a:srgbClr val="595959"/>
                    </a:gs>
                  </a:gsLst>
                  <a:lin ang="5400000" scaled="0"/>
                </a:gradFill>
                <a:latin typeface="+mn-lt"/>
                <a:ea typeface="+mn-ea"/>
                <a:cs typeface="+mn-cs"/>
              </a:defRPr>
            </a:lvl1pPr>
            <a:lvl2pPr marL="801688" indent="-341313" algn="l" defTabSz="914363" rtl="0" eaLnBrk="1" latinLnBrk="0" hangingPunct="1">
              <a:lnSpc>
                <a:spcPct val="100000"/>
              </a:lnSpc>
              <a:spcBef>
                <a:spcPts val="300"/>
              </a:spcBef>
              <a:buSzPct val="80000"/>
              <a:buFont typeface="Arial" pitchFamily="34" charset="0"/>
              <a:buChar char="•"/>
              <a:defRPr sz="2800" kern="1200">
                <a:ln>
                  <a:solidFill>
                    <a:schemeClr val="bg1">
                      <a:alpha val="0"/>
                    </a:schemeClr>
                  </a:solidFill>
                </a:ln>
                <a:gradFill>
                  <a:gsLst>
                    <a:gs pos="0">
                      <a:srgbClr val="595959"/>
                    </a:gs>
                    <a:gs pos="86000">
                      <a:srgbClr val="595959"/>
                    </a:gs>
                  </a:gsLst>
                  <a:lin ang="5400000" scaled="0"/>
                </a:gradFill>
                <a:latin typeface="+mn-lt"/>
                <a:ea typeface="+mn-ea"/>
                <a:cs typeface="+mn-cs"/>
              </a:defRPr>
            </a:lvl2pPr>
            <a:lvl3pPr marL="1258888" indent="-344488" algn="l" defTabSz="914363" rtl="0" eaLnBrk="1" latinLnBrk="0" hangingPunct="1">
              <a:lnSpc>
                <a:spcPct val="100000"/>
              </a:lnSpc>
              <a:spcBef>
                <a:spcPts val="300"/>
              </a:spcBef>
              <a:buSzPct val="80000"/>
              <a:buFont typeface="Arial" pitchFamily="34" charset="0"/>
              <a:buChar char="•"/>
              <a:defRPr sz="2400" kern="1200">
                <a:ln>
                  <a:solidFill>
                    <a:schemeClr val="bg1">
                      <a:alpha val="0"/>
                    </a:schemeClr>
                  </a:solidFill>
                </a:ln>
                <a:gradFill>
                  <a:gsLst>
                    <a:gs pos="0">
                      <a:srgbClr val="595959"/>
                    </a:gs>
                    <a:gs pos="86000">
                      <a:srgbClr val="595959"/>
                    </a:gs>
                  </a:gsLst>
                  <a:lin ang="5400000" scaled="0"/>
                </a:gradFill>
                <a:latin typeface="+mn-lt"/>
                <a:ea typeface="+mn-ea"/>
                <a:cs typeface="+mn-cs"/>
              </a:defRPr>
            </a:lvl3pPr>
            <a:lvl4pPr marL="1716088" indent="-346075"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4pPr>
            <a:lvl5pPr marL="2173288" indent="-336550" algn="l" defTabSz="914363" rtl="0" eaLnBrk="1" latinLnBrk="0" hangingPunct="1">
              <a:lnSpc>
                <a:spcPct val="100000"/>
              </a:lnSpc>
              <a:spcBef>
                <a:spcPts val="300"/>
              </a:spcBef>
              <a:buSzPct val="80000"/>
              <a:buFont typeface="Arial" pitchFamily="34" charset="0"/>
              <a:buChar char="•"/>
              <a:defRPr sz="2000" kern="1200">
                <a:ln>
                  <a:solidFill>
                    <a:schemeClr val="bg1">
                      <a:alpha val="0"/>
                    </a:schemeClr>
                  </a:solidFill>
                </a:ln>
                <a:gradFill>
                  <a:gsLst>
                    <a:gs pos="0">
                      <a:srgbClr val="595959"/>
                    </a:gs>
                    <a:gs pos="86000">
                      <a:srgbClr val="595959"/>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spcBef>
                <a:spcPts val="816"/>
              </a:spcBef>
              <a:buNone/>
            </a:pPr>
            <a:r>
              <a:rPr lang="en-US" sz="1903" dirty="0">
                <a:ln>
                  <a:solidFill>
                    <a:srgbClr val="FFFFFF">
                      <a:alpha val="0"/>
                    </a:srgbClr>
                  </a:solidFill>
                </a:ln>
                <a:solidFill>
                  <a:srgbClr val="00188F">
                    <a:alpha val="99000"/>
                  </a:srgbClr>
                </a:solidFill>
              </a:rPr>
              <a:t>Use Case</a:t>
            </a:r>
          </a:p>
          <a:p>
            <a:pPr marL="237369" indent="-237369">
              <a:lnSpc>
                <a:spcPct val="90000"/>
              </a:lnSpc>
              <a:spcBef>
                <a:spcPts val="816"/>
              </a:spcBef>
            </a:pPr>
            <a:r>
              <a:rPr lang="en-US" sz="1632" dirty="0">
                <a:ln>
                  <a:solidFill>
                    <a:srgbClr val="FFFFFF">
                      <a:alpha val="0"/>
                    </a:srgbClr>
                  </a:solidFill>
                </a:ln>
                <a:solidFill>
                  <a:srgbClr val="00188F">
                    <a:alpha val="99000"/>
                  </a:srgbClr>
                </a:solidFill>
              </a:rPr>
              <a:t>Forklift Migration of VMs</a:t>
            </a:r>
          </a:p>
          <a:p>
            <a:pPr marL="237369" indent="-237369">
              <a:lnSpc>
                <a:spcPct val="90000"/>
              </a:lnSpc>
              <a:spcBef>
                <a:spcPts val="816"/>
              </a:spcBef>
            </a:pPr>
            <a:r>
              <a:rPr lang="en-US" sz="1632" dirty="0">
                <a:ln>
                  <a:solidFill>
                    <a:srgbClr val="FFFFFF">
                      <a:alpha val="0"/>
                    </a:srgbClr>
                  </a:solidFill>
                </a:ln>
                <a:solidFill>
                  <a:srgbClr val="00188F">
                    <a:alpha val="99000"/>
                  </a:srgbClr>
                </a:solidFill>
              </a:rPr>
              <a:t>Sys Prepped Images</a:t>
            </a:r>
          </a:p>
          <a:p>
            <a:pPr marL="0" indent="0">
              <a:lnSpc>
                <a:spcPct val="90000"/>
              </a:lnSpc>
              <a:spcBef>
                <a:spcPts val="816"/>
              </a:spcBef>
              <a:buNone/>
            </a:pPr>
            <a:r>
              <a:rPr lang="en-US" sz="1903" dirty="0">
                <a:ln>
                  <a:solidFill>
                    <a:srgbClr val="FFFFFF">
                      <a:alpha val="0"/>
                    </a:srgbClr>
                  </a:solidFill>
                </a:ln>
                <a:solidFill>
                  <a:srgbClr val="00188F">
                    <a:alpha val="99000"/>
                  </a:srgbClr>
                </a:solidFill>
              </a:rPr>
              <a:t>VHD Must Be Fixed Disk </a:t>
            </a:r>
          </a:p>
          <a:p>
            <a:pPr marL="0" indent="0">
              <a:lnSpc>
                <a:spcPct val="90000"/>
              </a:lnSpc>
              <a:spcBef>
                <a:spcPts val="816"/>
              </a:spcBef>
              <a:buNone/>
            </a:pPr>
            <a:r>
              <a:rPr lang="en-US" sz="1632" dirty="0">
                <a:ln>
                  <a:solidFill>
                    <a:srgbClr val="FFFFFF">
                      <a:alpha val="0"/>
                    </a:srgbClr>
                  </a:solidFill>
                </a:ln>
                <a:solidFill>
                  <a:srgbClr val="00188F">
                    <a:alpha val="99000"/>
                  </a:srgbClr>
                </a:solidFill>
              </a:rPr>
              <a:t>* CSUpload Can Convert on Upload</a:t>
            </a:r>
          </a:p>
        </p:txBody>
      </p:sp>
      <p:sp>
        <p:nvSpPr>
          <p:cNvPr id="17" name="Right Arrow 16"/>
          <p:cNvSpPr/>
          <p:nvPr/>
        </p:nvSpPr>
        <p:spPr bwMode="auto">
          <a:xfrm>
            <a:off x="5519450" y="4734849"/>
            <a:ext cx="1320367" cy="58363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8" tIns="46615" rIns="93228" bIns="46615"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pic>
        <p:nvPicPr>
          <p:cNvPr id="28" name="Picture 27"/>
          <p:cNvPicPr>
            <a:picLocks noChangeAspect="1"/>
          </p:cNvPicPr>
          <p:nvPr/>
        </p:nvPicPr>
        <p:blipFill>
          <a:blip r:embed="rId4">
            <a:lum bright="-40000" contrast="-40000"/>
          </a:blip>
          <a:stretch>
            <a:fillRect/>
          </a:stretch>
        </p:blipFill>
        <p:spPr>
          <a:xfrm>
            <a:off x="6922172" y="4429670"/>
            <a:ext cx="1089805" cy="1326719"/>
          </a:xfrm>
          <a:prstGeom prst="rect">
            <a:avLst/>
          </a:prstGeom>
        </p:spPr>
      </p:pic>
      <p:pic>
        <p:nvPicPr>
          <p:cNvPr id="29" name="Picture 28"/>
          <p:cNvPicPr>
            <a:picLocks noChangeAspect="1"/>
          </p:cNvPicPr>
          <p:nvPr/>
        </p:nvPicPr>
        <p:blipFill>
          <a:blip r:embed="rId5">
            <a:lum bright="-40000" contrast="-40000"/>
          </a:blip>
          <a:stretch>
            <a:fillRect/>
          </a:stretch>
        </p:blipFill>
        <p:spPr>
          <a:xfrm>
            <a:off x="1123647" y="2121537"/>
            <a:ext cx="1145865" cy="1047084"/>
          </a:xfrm>
          <a:prstGeom prst="rect">
            <a:avLst/>
          </a:prstGeom>
        </p:spPr>
      </p:pic>
      <p:pic>
        <p:nvPicPr>
          <p:cNvPr id="30" name="Picture 29"/>
          <p:cNvPicPr>
            <a:picLocks noChangeAspect="1"/>
          </p:cNvPicPr>
          <p:nvPr/>
        </p:nvPicPr>
        <p:blipFill>
          <a:blip r:embed="rId5">
            <a:lum bright="-40000" contrast="-40000"/>
          </a:blip>
          <a:stretch>
            <a:fillRect/>
          </a:stretch>
        </p:blipFill>
        <p:spPr>
          <a:xfrm>
            <a:off x="10461343" y="4605638"/>
            <a:ext cx="1145865" cy="1047084"/>
          </a:xfrm>
          <a:prstGeom prst="rect">
            <a:avLst/>
          </a:prstGeom>
        </p:spPr>
      </p:pic>
    </p:spTree>
    <p:extLst>
      <p:ext uri="{BB962C8B-B14F-4D97-AF65-F5344CB8AC3E}">
        <p14:creationId xmlns:p14="http://schemas.microsoft.com/office/powerpoint/2010/main" val="16395696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520486" y="1317301"/>
            <a:ext cx="11395518" cy="5283376"/>
          </a:xfrm>
          <a:prstGeom prst="rect">
            <a:avLst/>
          </a:prstGeom>
          <a:solidFill>
            <a:schemeClr val="accent6">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88" tIns="62144" rIns="124288" bIns="6214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sz="5507" dirty="0"/>
              <a:t>Imaging VMs in the Cloud</a:t>
            </a:r>
          </a:p>
        </p:txBody>
      </p:sp>
      <p:sp>
        <p:nvSpPr>
          <p:cNvPr id="4" name="Rectangle 3"/>
          <p:cNvSpPr/>
          <p:nvPr/>
        </p:nvSpPr>
        <p:spPr bwMode="auto">
          <a:xfrm>
            <a:off x="520486" y="1330251"/>
            <a:ext cx="11395518" cy="815814"/>
          </a:xfrm>
          <a:prstGeom prst="rect">
            <a:avLst/>
          </a:prstGeom>
          <a:noFill/>
          <a:ln w="9525" cap="flat" cmpd="sng" algn="ctr">
            <a:noFill/>
            <a:prstDash val="solid"/>
            <a:headEnd type="none" w="med" len="med"/>
            <a:tailEnd type="none" w="med" len="med"/>
          </a:ln>
          <a:effectLst/>
        </p:spPr>
        <p:txBody>
          <a:bodyPr vert="horz" wrap="square" lIns="248589" tIns="62146" rIns="124293" bIns="62146" numCol="1" rtlCol="0" anchor="ctr" anchorCtr="0" compatLnSpc="1">
            <a:prstTxWarp prst="textNoShape">
              <a:avLst/>
            </a:prstTxWarp>
          </a:bodyPr>
          <a:lstStyle/>
          <a:p>
            <a:pPr defTabSz="1242935">
              <a:lnSpc>
                <a:spcPct val="90000"/>
              </a:lnSpc>
              <a:buSzPct val="90000"/>
            </a:pPr>
            <a:r>
              <a:rPr lang="en-US" sz="2991" kern="0" dirty="0">
                <a:solidFill>
                  <a:srgbClr val="000000">
                    <a:alpha val="99000"/>
                  </a:srgbClr>
                </a:solidFill>
                <a:latin typeface="Segoe UI Light" pitchFamily="34" charset="0"/>
                <a:ea typeface="Segoe UI" pitchFamily="34" charset="0"/>
                <a:cs typeface="Segoe UI" pitchFamily="34" charset="0"/>
              </a:rPr>
              <a:t>Cloud</a:t>
            </a:r>
          </a:p>
        </p:txBody>
      </p:sp>
      <p:grpSp>
        <p:nvGrpSpPr>
          <p:cNvPr id="47" name="Group 46"/>
          <p:cNvGrpSpPr/>
          <p:nvPr/>
        </p:nvGrpSpPr>
        <p:grpSpPr>
          <a:xfrm>
            <a:off x="2986525" y="5307296"/>
            <a:ext cx="1031219" cy="1148241"/>
            <a:chOff x="2194904" y="3754000"/>
            <a:chExt cx="758516" cy="844592"/>
          </a:xfrm>
        </p:grpSpPr>
        <p:sp>
          <p:nvSpPr>
            <p:cNvPr id="32" name="Right Arrow 31"/>
            <p:cNvSpPr/>
            <p:nvPr/>
          </p:nvSpPr>
          <p:spPr bwMode="auto">
            <a:xfrm rot="7222079">
              <a:off x="2774251" y="3733737"/>
              <a:ext cx="102681" cy="143208"/>
            </a:xfrm>
            <a:prstGeom prst="rightArrow">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30" name="Freeform 29"/>
            <p:cNvSpPr/>
            <p:nvPr/>
          </p:nvSpPr>
          <p:spPr>
            <a:xfrm>
              <a:off x="219490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1"/>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Customize</a:t>
              </a:r>
            </a:p>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VHD</a:t>
              </a:r>
            </a:p>
          </p:txBody>
        </p:sp>
      </p:grpSp>
      <p:grpSp>
        <p:nvGrpSpPr>
          <p:cNvPr id="48" name="Group 47"/>
          <p:cNvGrpSpPr/>
          <p:nvPr/>
        </p:nvGrpSpPr>
        <p:grpSpPr>
          <a:xfrm>
            <a:off x="4082265" y="5424588"/>
            <a:ext cx="1232677" cy="1030950"/>
            <a:chOff x="3000875" y="3840274"/>
            <a:chExt cx="906699" cy="758318"/>
          </a:xfrm>
        </p:grpSpPr>
        <p:sp>
          <p:nvSpPr>
            <p:cNvPr id="33" name="Right Arrow 32"/>
            <p:cNvSpPr/>
            <p:nvPr/>
          </p:nvSpPr>
          <p:spPr bwMode="auto">
            <a:xfrm>
              <a:off x="3000875" y="4147830"/>
              <a:ext cx="102681" cy="143208"/>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16" name="Freeform 15"/>
            <p:cNvSpPr/>
            <p:nvPr/>
          </p:nvSpPr>
          <p:spPr>
            <a:xfrm>
              <a:off x="3149058"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6"/>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Generalize</a:t>
              </a:r>
            </a:p>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VHD</a:t>
              </a:r>
            </a:p>
          </p:txBody>
        </p:sp>
      </p:grpSp>
      <p:grpSp>
        <p:nvGrpSpPr>
          <p:cNvPr id="45" name="Group 44"/>
          <p:cNvGrpSpPr/>
          <p:nvPr/>
        </p:nvGrpSpPr>
        <p:grpSpPr>
          <a:xfrm>
            <a:off x="5497811" y="2942684"/>
            <a:ext cx="6210999" cy="3512858"/>
            <a:chOff x="4042084" y="2014701"/>
            <a:chExt cx="4568516" cy="2583891"/>
          </a:xfrm>
        </p:grpSpPr>
        <p:sp>
          <p:nvSpPr>
            <p:cNvPr id="39" name="Freeform 128"/>
            <p:cNvSpPr>
              <a:spLocks noChangeAspect="1"/>
            </p:cNvSpPr>
            <p:nvPr/>
          </p:nvSpPr>
          <p:spPr bwMode="black">
            <a:xfrm>
              <a:off x="4800600" y="2014701"/>
              <a:ext cx="3810000" cy="210469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314" tIns="62157" rIns="124314" bIns="62157" numCol="1" anchor="t" anchorCtr="0" compatLnSpc="1">
              <a:prstTxWarp prst="textNoShape">
                <a:avLst/>
              </a:prstTxWarp>
            </a:bodyPr>
            <a:lstStyle/>
            <a:p>
              <a:pPr defTabSz="1242935"/>
              <a:endParaRPr lang="en-US" sz="3263" dirty="0">
                <a:solidFill>
                  <a:srgbClr val="505050"/>
                </a:solidFill>
              </a:endParaRPr>
            </a:p>
          </p:txBody>
        </p:sp>
        <p:sp>
          <p:nvSpPr>
            <p:cNvPr id="29" name="Freeform 28"/>
            <p:cNvSpPr/>
            <p:nvPr/>
          </p:nvSpPr>
          <p:spPr>
            <a:xfrm>
              <a:off x="4042084" y="3840274"/>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5"/>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Capture</a:t>
              </a:r>
            </a:p>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VM</a:t>
              </a:r>
            </a:p>
          </p:txBody>
        </p:sp>
        <p:sp>
          <p:nvSpPr>
            <p:cNvPr id="35" name="Right Arrow 34"/>
            <p:cNvSpPr/>
            <p:nvPr/>
          </p:nvSpPr>
          <p:spPr bwMode="auto">
            <a:xfrm rot="19247508">
              <a:off x="4749259" y="3906053"/>
              <a:ext cx="102681" cy="143208"/>
            </a:xfrm>
            <a:prstGeom prst="rightArrow">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grpSp>
      <p:sp>
        <p:nvSpPr>
          <p:cNvPr id="34" name="Right Arrow 33"/>
          <p:cNvSpPr/>
          <p:nvPr/>
        </p:nvSpPr>
        <p:spPr bwMode="auto">
          <a:xfrm>
            <a:off x="5339023" y="5813813"/>
            <a:ext cx="139597" cy="194694"/>
          </a:xfrm>
          <a:prstGeom prst="rightArrow">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grpSp>
        <p:nvGrpSpPr>
          <p:cNvPr id="7" name="Group 6"/>
          <p:cNvGrpSpPr/>
          <p:nvPr/>
        </p:nvGrpSpPr>
        <p:grpSpPr>
          <a:xfrm>
            <a:off x="2683892" y="2333461"/>
            <a:ext cx="2809176" cy="3004928"/>
            <a:chOff x="1972304" y="1566589"/>
            <a:chExt cx="2066296" cy="2210282"/>
          </a:xfrm>
        </p:grpSpPr>
        <p:grpSp>
          <p:nvGrpSpPr>
            <p:cNvPr id="26" name="Group 25"/>
            <p:cNvGrpSpPr/>
            <p:nvPr/>
          </p:nvGrpSpPr>
          <p:grpSpPr>
            <a:xfrm>
              <a:off x="3200399" y="1566589"/>
              <a:ext cx="838201" cy="1113144"/>
              <a:chOff x="3200399" y="1566589"/>
              <a:chExt cx="838201" cy="1113144"/>
            </a:xfrm>
          </p:grpSpPr>
          <p:sp>
            <p:nvSpPr>
              <p:cNvPr id="27" name="Folded Corner 26"/>
              <p:cNvSpPr/>
              <p:nvPr/>
            </p:nvSpPr>
            <p:spPr bwMode="auto">
              <a:xfrm flipV="1">
                <a:off x="3200399" y="1566589"/>
                <a:ext cx="838201" cy="1113144"/>
              </a:xfrm>
              <a:prstGeom prst="foldedCorner">
                <a:avLst>
                  <a:gd name="adj" fmla="val 32319"/>
                </a:avLst>
              </a:prstGeom>
              <a:noFill/>
              <a:ln w="19050">
                <a:solidFill>
                  <a:schemeClr val="accent6"/>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309" tIns="62154" rIns="124309" bIns="62154" numCol="1" rtlCol="0" anchor="ctr" anchorCtr="0" compatLnSpc="1">
                <a:prstTxWarp prst="textNoShape">
                  <a:avLst/>
                </a:prstTxWarp>
              </a:bodyPr>
              <a:lstStyle/>
              <a:p>
                <a:pPr algn="ctr" defTabSz="1242535" fontAlgn="base">
                  <a:spcBef>
                    <a:spcPct val="0"/>
                  </a:spcBef>
                  <a:spcAft>
                    <a:spcPct val="0"/>
                  </a:spcAft>
                </a:pPr>
                <a:endParaRPr lang="en-US" sz="2991" dirty="0">
                  <a:gradFill>
                    <a:gsLst>
                      <a:gs pos="0">
                        <a:srgbClr val="FFFFFF"/>
                      </a:gs>
                      <a:gs pos="100000">
                        <a:srgbClr val="FFFFFF"/>
                      </a:gs>
                    </a:gsLst>
                    <a:lin ang="5400000" scaled="0"/>
                  </a:gradFill>
                </a:endParaRPr>
              </a:p>
            </p:txBody>
          </p:sp>
          <p:sp>
            <p:nvSpPr>
              <p:cNvPr id="28" name="TextBox 27"/>
              <p:cNvSpPr txBox="1"/>
              <p:nvPr/>
            </p:nvSpPr>
            <p:spPr>
              <a:xfrm>
                <a:off x="3200399" y="1976577"/>
                <a:ext cx="838201"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42935"/>
                <a:r>
                  <a:rPr lang="en-US" sz="1632" dirty="0">
                    <a:solidFill>
                      <a:srgbClr val="00188F">
                        <a:alpha val="99000"/>
                      </a:srgbClr>
                    </a:solidFill>
                    <a:latin typeface="Segoe UI"/>
                  </a:rPr>
                  <a:t>Base.VHD</a:t>
                </a:r>
              </a:p>
            </p:txBody>
          </p:sp>
        </p:grpSp>
        <p:sp>
          <p:nvSpPr>
            <p:cNvPr id="15" name="Right Arrow 14"/>
            <p:cNvSpPr/>
            <p:nvPr/>
          </p:nvSpPr>
          <p:spPr bwMode="auto">
            <a:xfrm rot="7222079">
              <a:off x="3264047" y="2606578"/>
              <a:ext cx="491654"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31" name="Freeform 30"/>
            <p:cNvSpPr/>
            <p:nvPr/>
          </p:nvSpPr>
          <p:spPr>
            <a:xfrm>
              <a:off x="2724298" y="3018553"/>
              <a:ext cx="758516" cy="758318"/>
            </a:xfrm>
            <a:custGeom>
              <a:avLst/>
              <a:gdLst>
                <a:gd name="connsiteX0" fmla="*/ 0 w 1035119"/>
                <a:gd name="connsiteY0" fmla="*/ 517560 h 1035119"/>
                <a:gd name="connsiteX1" fmla="*/ 517560 w 1035119"/>
                <a:gd name="connsiteY1" fmla="*/ 0 h 1035119"/>
                <a:gd name="connsiteX2" fmla="*/ 1035120 w 1035119"/>
                <a:gd name="connsiteY2" fmla="*/ 517560 h 1035119"/>
                <a:gd name="connsiteX3" fmla="*/ 517560 w 1035119"/>
                <a:gd name="connsiteY3" fmla="*/ 1035120 h 1035119"/>
                <a:gd name="connsiteX4" fmla="*/ 0 w 1035119"/>
                <a:gd name="connsiteY4" fmla="*/ 517560 h 1035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119" h="1035119">
                  <a:moveTo>
                    <a:pt x="0" y="517560"/>
                  </a:moveTo>
                  <a:cubicBezTo>
                    <a:pt x="0" y="231720"/>
                    <a:pt x="231720" y="0"/>
                    <a:pt x="517560" y="0"/>
                  </a:cubicBezTo>
                  <a:cubicBezTo>
                    <a:pt x="803400" y="0"/>
                    <a:pt x="1035120" y="231720"/>
                    <a:pt x="1035120" y="517560"/>
                  </a:cubicBezTo>
                  <a:cubicBezTo>
                    <a:pt x="1035120" y="803400"/>
                    <a:pt x="803400" y="1035120"/>
                    <a:pt x="517560" y="1035120"/>
                  </a:cubicBezTo>
                  <a:cubicBezTo>
                    <a:pt x="231720" y="1035120"/>
                    <a:pt x="0" y="803400"/>
                    <a:pt x="0" y="517560"/>
                  </a:cubicBezTo>
                  <a:close/>
                </a:path>
              </a:pathLst>
            </a:custGeom>
            <a:solidFill>
              <a:schemeClr val="accent4"/>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0" tIns="0" rIns="0" bIns="0" numCol="1" spcCol="1270" anchor="ctr" anchorCtr="0">
              <a:noAutofit/>
            </a:bodyPr>
            <a:lstStyle/>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Boot</a:t>
              </a:r>
            </a:p>
            <a:p>
              <a:pPr algn="ctr" defTabSz="931708" fontAlgn="base">
                <a:lnSpc>
                  <a:spcPct val="90000"/>
                </a:lnSpc>
                <a:spcBef>
                  <a:spcPct val="0"/>
                </a:spcBef>
                <a:spcAft>
                  <a:spcPct val="0"/>
                </a:spcAft>
              </a:pPr>
              <a:r>
                <a:rPr lang="en-US" sz="1495" b="1" dirty="0">
                  <a:ln>
                    <a:solidFill>
                      <a:srgbClr val="FFFFFF">
                        <a:alpha val="0"/>
                      </a:srgbClr>
                    </a:solidFill>
                  </a:ln>
                  <a:solidFill>
                    <a:srgbClr val="FFFFFF">
                      <a:alpha val="99000"/>
                    </a:srgbClr>
                  </a:solidFill>
                </a:rPr>
                <a:t>VM</a:t>
              </a:r>
            </a:p>
          </p:txBody>
        </p:sp>
        <p:sp>
          <p:nvSpPr>
            <p:cNvPr id="36" name="Right Arrow 35"/>
            <p:cNvSpPr/>
            <p:nvPr/>
          </p:nvSpPr>
          <p:spPr bwMode="auto">
            <a:xfrm>
              <a:off x="1972304" y="1908516"/>
              <a:ext cx="923296"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grpSp>
      <p:grpSp>
        <p:nvGrpSpPr>
          <p:cNvPr id="46" name="Group 45"/>
          <p:cNvGrpSpPr/>
          <p:nvPr/>
        </p:nvGrpSpPr>
        <p:grpSpPr>
          <a:xfrm>
            <a:off x="6874053" y="2410785"/>
            <a:ext cx="4866662" cy="3934452"/>
            <a:chOff x="5054384" y="1623463"/>
            <a:chExt cx="3579685" cy="2893996"/>
          </a:xfrm>
        </p:grpSpPr>
        <p:sp>
          <p:nvSpPr>
            <p:cNvPr id="19" name="Right Arrow 18"/>
            <p:cNvSpPr/>
            <p:nvPr/>
          </p:nvSpPr>
          <p:spPr bwMode="auto">
            <a:xfrm>
              <a:off x="5928754" y="309042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23" name="TextBox 22"/>
            <p:cNvSpPr txBox="1"/>
            <p:nvPr/>
          </p:nvSpPr>
          <p:spPr>
            <a:xfrm>
              <a:off x="5897611" y="1623463"/>
              <a:ext cx="273645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algn="ctr" defTabSz="1242935"/>
              <a:r>
                <a:rPr lang="en-US" sz="1632" dirty="0">
                  <a:solidFill>
                    <a:srgbClr val="00188F">
                      <a:alpha val="99000"/>
                    </a:srgbClr>
                  </a:solidFill>
                  <a:latin typeface="Segoe UI"/>
                </a:rPr>
                <a:t>Identical/similar deployment instances using common OS image as start</a:t>
              </a:r>
            </a:p>
          </p:txBody>
        </p:sp>
        <p:sp>
          <p:nvSpPr>
            <p:cNvPr id="37" name="Right Arrow 36"/>
            <p:cNvSpPr/>
            <p:nvPr/>
          </p:nvSpPr>
          <p:spPr bwMode="auto">
            <a:xfrm>
              <a:off x="5928754" y="2579873"/>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38" name="Right Arrow 37"/>
            <p:cNvSpPr/>
            <p:nvPr/>
          </p:nvSpPr>
          <p:spPr bwMode="auto">
            <a:xfrm>
              <a:off x="5928754" y="3598892"/>
              <a:ext cx="408438" cy="429290"/>
            </a:xfrm>
            <a:prstGeom prst="rightArrow">
              <a:avLst/>
            </a:prstGeom>
            <a:solidFill>
              <a:schemeClr val="tx1">
                <a:lumMod val="50000"/>
                <a:lumOff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44" tIns="46622" rIns="93244" bIns="46622" numCol="1" rtlCol="0" anchor="ctr" anchorCtr="0" compatLnSpc="1">
              <a:prstTxWarp prst="textNoShape">
                <a:avLst/>
              </a:prstTxWarp>
            </a:bodyPr>
            <a:lstStyle/>
            <a:p>
              <a:pPr algn="ctr" defTabSz="932026" fontAlgn="base">
                <a:spcBef>
                  <a:spcPts val="204"/>
                </a:spcBef>
                <a:spcAft>
                  <a:spcPct val="0"/>
                </a:spcAft>
              </a:pPr>
              <a:endParaRPr lang="en-US" sz="2855" dirty="0">
                <a:ln>
                  <a:solidFill>
                    <a:srgbClr val="FFFFFF">
                      <a:alpha val="0"/>
                    </a:srgbClr>
                  </a:solidFill>
                </a:ln>
                <a:solidFill>
                  <a:srgbClr val="FFFFFF"/>
                </a:solidFill>
              </a:endParaRPr>
            </a:p>
          </p:txBody>
        </p:sp>
        <p:sp>
          <p:nvSpPr>
            <p:cNvPr id="42" name="TextBox 41"/>
            <p:cNvSpPr txBox="1"/>
            <p:nvPr/>
          </p:nvSpPr>
          <p:spPr>
            <a:xfrm>
              <a:off x="5054384" y="4224291"/>
              <a:ext cx="2428338" cy="293168"/>
            </a:xfrm>
            <a:prstGeom prst="rect">
              <a:avLst/>
            </a:prstGeom>
            <a:noFill/>
            <a:ln w="9525" cap="flat" cmpd="sng" algn="ctr">
              <a:noFill/>
              <a:prstDash val="solid"/>
              <a:headEnd type="none" w="med" len="med"/>
              <a:tailEnd type="none" w="med" len="med"/>
            </a:ln>
            <a:effectLst/>
          </p:spPr>
          <p:txBody>
            <a:bodyPr vert="horz" wrap="square" lIns="0" tIns="0" rIns="0" bIns="0" numCol="1" rtlCol="0" anchor="ctr" anchorCtr="0" compatLnSpc="1">
              <a:prstTxWarp prst="textNoShape">
                <a:avLst/>
              </a:prstTxWarp>
              <a:noAutofit/>
            </a:bodyPr>
            <a:lstStyle>
              <a:defPPr>
                <a:defRPr lang="en-US"/>
              </a:defPPr>
              <a:lvl1pPr lvl="0">
                <a:lnSpc>
                  <a:spcPct val="90000"/>
                </a:lnSpc>
                <a:buSzPct val="90000"/>
                <a:defRPr sz="2200" kern="0">
                  <a:gradFill>
                    <a:gsLst>
                      <a:gs pos="85000">
                        <a:srgbClr val="FFFFFF"/>
                      </a:gs>
                      <a:gs pos="0">
                        <a:srgbClr val="FFFFFF"/>
                      </a:gs>
                    </a:gsLst>
                    <a:lin ang="5400000" scaled="0"/>
                  </a:gradFill>
                  <a:latin typeface="Segoe UI Light" pitchFamily="34" charset="0"/>
                  <a:ea typeface="Segoe UI" pitchFamily="34" charset="0"/>
                  <a:cs typeface="Segoe UI" pitchFamily="34" charset="0"/>
                </a:defRPr>
              </a:lvl1pPr>
            </a:lstStyle>
            <a:p>
              <a:pPr defTabSz="1242935"/>
              <a:r>
                <a:rPr lang="en-US" sz="1632" dirty="0">
                  <a:solidFill>
                    <a:srgbClr val="00188F">
                      <a:alpha val="99000"/>
                    </a:srgbClr>
                  </a:solidFill>
                  <a:latin typeface="Segoe UI"/>
                </a:rPr>
                <a:t>Capture VM Saves Customized Image to Your Image Library</a:t>
              </a:r>
            </a:p>
          </p:txBody>
        </p:sp>
      </p:grpSp>
      <p:pic>
        <p:nvPicPr>
          <p:cNvPr id="43" name="Picture 42"/>
          <p:cNvPicPr>
            <a:picLocks noChangeAspect="1"/>
          </p:cNvPicPr>
          <p:nvPr/>
        </p:nvPicPr>
        <p:blipFill>
          <a:blip r:embed="rId3">
            <a:lum bright="-40000" contrast="-40000"/>
          </a:blip>
          <a:stretch>
            <a:fillRect/>
          </a:stretch>
        </p:blipFill>
        <p:spPr>
          <a:xfrm>
            <a:off x="8779426" y="3750486"/>
            <a:ext cx="637433" cy="582482"/>
          </a:xfrm>
          <a:prstGeom prst="rect">
            <a:avLst/>
          </a:prstGeom>
        </p:spPr>
      </p:pic>
      <p:pic>
        <p:nvPicPr>
          <p:cNvPr id="44" name="Picture 43"/>
          <p:cNvPicPr>
            <a:picLocks noChangeAspect="1"/>
          </p:cNvPicPr>
          <p:nvPr/>
        </p:nvPicPr>
        <p:blipFill>
          <a:blip r:embed="rId3">
            <a:lum bright="-40000" contrast="-40000"/>
          </a:blip>
          <a:stretch>
            <a:fillRect/>
          </a:stretch>
        </p:blipFill>
        <p:spPr>
          <a:xfrm>
            <a:off x="8779426" y="4406299"/>
            <a:ext cx="637433" cy="582482"/>
          </a:xfrm>
          <a:prstGeom prst="rect">
            <a:avLst/>
          </a:prstGeom>
        </p:spPr>
      </p:pic>
      <p:pic>
        <p:nvPicPr>
          <p:cNvPr id="51" name="Picture 50"/>
          <p:cNvPicPr>
            <a:picLocks noChangeAspect="1"/>
          </p:cNvPicPr>
          <p:nvPr/>
        </p:nvPicPr>
        <p:blipFill>
          <a:blip r:embed="rId4">
            <a:lum bright="-40000" contrast="-40000"/>
          </a:blip>
          <a:stretch>
            <a:fillRect/>
          </a:stretch>
        </p:blipFill>
        <p:spPr>
          <a:xfrm>
            <a:off x="6932268" y="4350372"/>
            <a:ext cx="1089805" cy="1326719"/>
          </a:xfrm>
          <a:prstGeom prst="rect">
            <a:avLst/>
          </a:prstGeom>
        </p:spPr>
      </p:pic>
      <p:pic>
        <p:nvPicPr>
          <p:cNvPr id="50" name="Picture 49"/>
          <p:cNvPicPr>
            <a:picLocks noChangeAspect="1"/>
          </p:cNvPicPr>
          <p:nvPr/>
        </p:nvPicPr>
        <p:blipFill>
          <a:blip r:embed="rId3">
            <a:lum bright="-40000" contrast="-40000"/>
          </a:blip>
          <a:stretch>
            <a:fillRect/>
          </a:stretch>
        </p:blipFill>
        <p:spPr>
          <a:xfrm>
            <a:off x="8779426" y="5129586"/>
            <a:ext cx="637433" cy="582482"/>
          </a:xfrm>
          <a:prstGeom prst="rect">
            <a:avLst/>
          </a:prstGeom>
        </p:spPr>
      </p:pic>
      <p:pic>
        <p:nvPicPr>
          <p:cNvPr id="52" name="Picture 51"/>
          <p:cNvPicPr>
            <a:picLocks noChangeAspect="1"/>
          </p:cNvPicPr>
          <p:nvPr/>
        </p:nvPicPr>
        <p:blipFill>
          <a:blip r:embed="rId4">
            <a:lum bright="-40000" contrast="-40000"/>
          </a:blip>
          <a:stretch>
            <a:fillRect/>
          </a:stretch>
        </p:blipFill>
        <p:spPr>
          <a:xfrm>
            <a:off x="1361582" y="2361585"/>
            <a:ext cx="1089805" cy="1326719"/>
          </a:xfrm>
          <a:prstGeom prst="rect">
            <a:avLst/>
          </a:prstGeom>
        </p:spPr>
      </p:pic>
    </p:spTree>
    <p:extLst>
      <p:ext uri="{BB962C8B-B14F-4D97-AF65-F5344CB8AC3E}">
        <p14:creationId xmlns:p14="http://schemas.microsoft.com/office/powerpoint/2010/main" val="42691857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500"/>
                                        <p:tgtEl>
                                          <p:spTgt spid="4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fade">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par>
                                <p:cTn id="26" presetID="10" presetClass="entr" presetSubtype="0"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fade">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fade">
                                      <p:cBhvr>
                                        <p:cTn id="38" dur="500"/>
                                        <p:tgtEl>
                                          <p:spTgt spid="43"/>
                                        </p:tgtEl>
                                      </p:cBhvr>
                                    </p:animEffect>
                                  </p:childTnLst>
                                </p:cTn>
                              </p:par>
                              <p:par>
                                <p:cTn id="39" presetID="10"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nodeType="with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975" dirty="0"/>
              <a:t>Virtual Machine Availability</a:t>
            </a:r>
            <a:br>
              <a:rPr lang="en-US" sz="8975" dirty="0"/>
            </a:br>
            <a:endParaRPr lang="en-US" dirty="0"/>
          </a:p>
        </p:txBody>
      </p:sp>
    </p:spTree>
    <p:extLst>
      <p:ext uri="{BB962C8B-B14F-4D97-AF65-F5344CB8AC3E}">
        <p14:creationId xmlns:p14="http://schemas.microsoft.com/office/powerpoint/2010/main" val="697484878"/>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solidFill>
                  <a:schemeClr val="tx1"/>
                </a:solidFill>
              </a:rPr>
              <a:t>Service Level Agreements	</a:t>
            </a:r>
          </a:p>
        </p:txBody>
      </p:sp>
      <p:sp>
        <p:nvSpPr>
          <p:cNvPr id="7" name="Rectangle 6"/>
          <p:cNvSpPr/>
          <p:nvPr/>
        </p:nvSpPr>
        <p:spPr bwMode="auto">
          <a:xfrm>
            <a:off x="531949" y="1521916"/>
            <a:ext cx="11631411" cy="4384572"/>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57" tIns="62157" rIns="62157" bIns="62157" numCol="1" spcCol="0" rtlCol="0" fromWordArt="0" anchor="ctr" anchorCtr="0" forceAA="0" compatLnSpc="1">
            <a:prstTxWarp prst="textNoShape">
              <a:avLst/>
            </a:prstTxWarp>
            <a:noAutofit/>
          </a:bodyPr>
          <a:lstStyle/>
          <a:p>
            <a:pPr algn="ctr" defTabSz="1242742" fontAlgn="base">
              <a:spcBef>
                <a:spcPct val="0"/>
              </a:spcBef>
              <a:spcAft>
                <a:spcPct val="0"/>
              </a:spcAft>
            </a:pPr>
            <a:endParaRPr lang="en-US" sz="3806" dirty="0" err="1">
              <a:solidFill>
                <a:srgbClr val="FFFFFF"/>
              </a:solidFill>
              <a:ea typeface="Segoe UI" pitchFamily="34" charset="0"/>
              <a:cs typeface="Segoe UI" pitchFamily="34" charset="0"/>
            </a:endParaRPr>
          </a:p>
        </p:txBody>
      </p:sp>
      <p:sp>
        <p:nvSpPr>
          <p:cNvPr id="12" name="Content Placeholder 2"/>
          <p:cNvSpPr txBox="1">
            <a:spLocks/>
          </p:cNvSpPr>
          <p:nvPr/>
        </p:nvSpPr>
        <p:spPr>
          <a:xfrm>
            <a:off x="4971946" y="2475079"/>
            <a:ext cx="7526150" cy="1402038"/>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6"/>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6"/>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6"/>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3806" dirty="0">
                <a:solidFill>
                  <a:srgbClr val="FFFFFF"/>
                </a:solidFill>
                <a:latin typeface="Segoe UI Light"/>
              </a:rPr>
              <a:t>What’s included</a:t>
            </a:r>
          </a:p>
          <a:p>
            <a:pPr lvl="1"/>
            <a:r>
              <a:rPr lang="en-US" sz="2040" dirty="0">
                <a:solidFill>
                  <a:srgbClr val="FFFFFF"/>
                </a:solidFill>
              </a:rPr>
              <a:t>Compute Hardware failure (disk, </a:t>
            </a:r>
            <a:r>
              <a:rPr lang="en-US" sz="2040" dirty="0" err="1">
                <a:solidFill>
                  <a:srgbClr val="FFFFFF"/>
                </a:solidFill>
              </a:rPr>
              <a:t>cpu</a:t>
            </a:r>
            <a:r>
              <a:rPr lang="en-US" sz="2040" dirty="0">
                <a:solidFill>
                  <a:srgbClr val="FFFFFF"/>
                </a:solidFill>
              </a:rPr>
              <a:t>, memory)</a:t>
            </a:r>
          </a:p>
          <a:p>
            <a:pPr lvl="1"/>
            <a:r>
              <a:rPr lang="en-US" sz="2040" dirty="0">
                <a:solidFill>
                  <a:srgbClr val="FFFFFF"/>
                </a:solidFill>
              </a:rPr>
              <a:t>Datacenter failures - Network failure, power failure</a:t>
            </a:r>
          </a:p>
          <a:p>
            <a:pPr lvl="1"/>
            <a:r>
              <a:rPr lang="en-US" sz="2040" dirty="0">
                <a:solidFill>
                  <a:srgbClr val="FFFFFF"/>
                </a:solidFill>
              </a:rPr>
              <a:t>Hardware upgrades, Software maintenance – Host OS Updates</a:t>
            </a:r>
          </a:p>
        </p:txBody>
      </p:sp>
      <p:sp>
        <p:nvSpPr>
          <p:cNvPr id="13" name="Content Placeholder 2"/>
          <p:cNvSpPr txBox="1">
            <a:spLocks/>
          </p:cNvSpPr>
          <p:nvPr/>
        </p:nvSpPr>
        <p:spPr>
          <a:xfrm>
            <a:off x="4971947" y="3963114"/>
            <a:ext cx="7526151" cy="864478"/>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6"/>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6"/>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6"/>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4080" dirty="0">
                <a:solidFill>
                  <a:srgbClr val="FFFFFF"/>
                </a:solidFill>
                <a:latin typeface="Segoe UI Light"/>
              </a:rPr>
              <a:t>What is not included</a:t>
            </a:r>
          </a:p>
          <a:p>
            <a:pPr lvl="1"/>
            <a:r>
              <a:rPr lang="en-US" sz="2040" dirty="0">
                <a:solidFill>
                  <a:srgbClr val="FFFFFF"/>
                </a:solidFill>
              </a:rPr>
              <a:t>VM Container crashes, Guest OS Updates</a:t>
            </a:r>
          </a:p>
        </p:txBody>
      </p:sp>
      <p:sp>
        <p:nvSpPr>
          <p:cNvPr id="14" name="Content Placeholder 2"/>
          <p:cNvSpPr txBox="1">
            <a:spLocks/>
          </p:cNvSpPr>
          <p:nvPr/>
        </p:nvSpPr>
        <p:spPr>
          <a:xfrm>
            <a:off x="4971946" y="1521915"/>
            <a:ext cx="7526150" cy="864478"/>
          </a:xfrm>
          <a:prstGeom prst="rect">
            <a:avLst/>
          </a:prstGeom>
        </p:spPr>
        <p:txBody>
          <a:bodyPr vert="horz" wrap="square" lIns="0" tIns="0" rIns="0" bIns="0" rtlCol="0">
            <a:spAutoFit/>
          </a:bodyPr>
          <a:lstStyle>
            <a:lvl1pPr marL="2382" marR="0" indent="0" algn="l" defTabSz="685835" rtl="0" eaLnBrk="1" fontAlgn="auto" latinLnBrk="0" hangingPunct="1">
              <a:lnSpc>
                <a:spcPct val="90000"/>
              </a:lnSpc>
              <a:spcBef>
                <a:spcPts val="0"/>
              </a:spcBef>
              <a:spcAft>
                <a:spcPts val="675"/>
              </a:spcAft>
              <a:buClrTx/>
              <a:buSzPct val="80000"/>
              <a:buFont typeface="Arial" pitchFamily="34" charset="0"/>
              <a:buNone/>
              <a:tabLst/>
              <a:defRPr sz="3000" kern="1200" spc="-75" baseline="0">
                <a:gradFill>
                  <a:gsLst>
                    <a:gs pos="0">
                      <a:srgbClr val="595959"/>
                    </a:gs>
                    <a:gs pos="86000">
                      <a:srgbClr val="595959"/>
                    </a:gs>
                  </a:gsLst>
                  <a:lin ang="5400000" scaled="0"/>
                </a:gradFill>
                <a:latin typeface="Segoe UI Light" pitchFamily="34" charset="0"/>
                <a:ea typeface="+mn-ea"/>
                <a:cs typeface="+mn-cs"/>
              </a:defRPr>
            </a:lvl1pPr>
            <a:lvl2pPr marL="2382" marR="0" indent="0" algn="l" defTabSz="685835" rtl="0" eaLnBrk="1" fontAlgn="auto" latinLnBrk="0" hangingPunct="1">
              <a:lnSpc>
                <a:spcPct val="90000"/>
              </a:lnSpc>
              <a:spcBef>
                <a:spcPts val="0"/>
              </a:spcBef>
              <a:spcAft>
                <a:spcPts val="0"/>
              </a:spcAft>
              <a:buClrTx/>
              <a:buSzPct val="80000"/>
              <a:buFont typeface="Arial" pitchFamily="34" charset="0"/>
              <a:buNone/>
              <a:tabLst/>
              <a:defRPr sz="1500" kern="1200" spc="-38" baseline="0">
                <a:gradFill>
                  <a:gsLst>
                    <a:gs pos="0">
                      <a:srgbClr val="595959"/>
                    </a:gs>
                    <a:gs pos="86000">
                      <a:srgbClr val="595959"/>
                    </a:gs>
                  </a:gsLst>
                  <a:lin ang="5400000" scaled="0"/>
                </a:gradFill>
                <a:latin typeface="+mn-lt"/>
                <a:ea typeface="+mn-ea"/>
                <a:cs typeface="+mn-cs"/>
              </a:defRPr>
            </a:lvl2pPr>
            <a:lvl3pPr marL="944175" marR="0" indent="-302422" algn="l" defTabSz="685835" rtl="0" eaLnBrk="1" fontAlgn="auto" latinLnBrk="0" hangingPunct="1">
              <a:lnSpc>
                <a:spcPct val="90000"/>
              </a:lnSpc>
              <a:spcBef>
                <a:spcPct val="20000"/>
              </a:spcBef>
              <a:spcAft>
                <a:spcPts val="0"/>
              </a:spcAft>
              <a:buClrTx/>
              <a:buSzPct val="80000"/>
              <a:buFontTx/>
              <a:buBlip>
                <a:blip r:embed="rId6"/>
              </a:buBlip>
              <a:tabLst>
                <a:tab pos="598940" algn="l"/>
              </a:tabLst>
              <a:defRPr sz="18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3pPr>
            <a:lvl4pPr marL="1203730" marR="0" indent="-259558" algn="l" defTabSz="685835" rtl="0" eaLnBrk="1" fontAlgn="auto" latinLnBrk="0" hangingPunct="1">
              <a:lnSpc>
                <a:spcPct val="90000"/>
              </a:lnSpc>
              <a:spcBef>
                <a:spcPct val="20000"/>
              </a:spcBef>
              <a:spcAft>
                <a:spcPts val="0"/>
              </a:spcAft>
              <a:buClrTx/>
              <a:buSzPct val="80000"/>
              <a:buFontTx/>
              <a:buBlip>
                <a:blip r:embed="rId6"/>
              </a:buBlip>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4pPr>
            <a:lvl5pPr marL="1456147" marR="0" indent="-252415" algn="l" defTabSz="685835" rtl="0" eaLnBrk="1" fontAlgn="auto" latinLnBrk="0" hangingPunct="1">
              <a:lnSpc>
                <a:spcPct val="90000"/>
              </a:lnSpc>
              <a:spcBef>
                <a:spcPct val="20000"/>
              </a:spcBef>
              <a:spcAft>
                <a:spcPts val="0"/>
              </a:spcAft>
              <a:buClrTx/>
              <a:buSzPct val="80000"/>
              <a:buFontTx/>
              <a:buBlip>
                <a:blip r:embed="rId6"/>
              </a:buBlip>
              <a:tabLst>
                <a:tab pos="941871" algn="l"/>
              </a:tabLst>
              <a:defRPr sz="1500" kern="1200" spc="0" baseline="0">
                <a:gradFill>
                  <a:gsLst>
                    <a:gs pos="0">
                      <a:schemeClr val="tx1">
                        <a:lumMod val="90000"/>
                        <a:lumOff val="10000"/>
                      </a:schemeClr>
                    </a:gs>
                    <a:gs pos="86000">
                      <a:schemeClr val="tx1">
                        <a:lumMod val="90000"/>
                        <a:lumOff val="10000"/>
                      </a:schemeClr>
                    </a:gs>
                  </a:gsLst>
                  <a:lin ang="5400000" scaled="0"/>
                </a:gradFill>
                <a:latin typeface="+mn-lt"/>
                <a:ea typeface="+mn-ea"/>
                <a:cs typeface="+mn-cs"/>
              </a:defRPr>
            </a:lvl5pPr>
            <a:lvl6pPr marL="1886048"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965"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883"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801" indent="-171459" algn="l" defTabSz="685835"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spcAft>
                <a:spcPts val="0"/>
              </a:spcAft>
            </a:pPr>
            <a:r>
              <a:rPr lang="en-US" sz="4080" dirty="0">
                <a:solidFill>
                  <a:srgbClr val="FFFFFF"/>
                </a:solidFill>
                <a:latin typeface="Segoe UI Light"/>
              </a:rPr>
              <a:t>99.95% for multiple role instances</a:t>
            </a:r>
          </a:p>
          <a:p>
            <a:pPr lvl="1"/>
            <a:r>
              <a:rPr lang="en-US" sz="2040" dirty="0">
                <a:solidFill>
                  <a:srgbClr val="FFFFFF"/>
                </a:solidFill>
              </a:rPr>
              <a:t>4.38 hours of downtime per year</a:t>
            </a:r>
          </a:p>
        </p:txBody>
      </p:sp>
      <p:sp>
        <p:nvSpPr>
          <p:cNvPr id="10" name="Rectangle 9"/>
          <p:cNvSpPr/>
          <p:nvPr>
            <p:custDataLst>
              <p:tags r:id="rId1"/>
            </p:custDataLst>
          </p:nvPr>
        </p:nvSpPr>
        <p:spPr bwMode="auto">
          <a:xfrm>
            <a:off x="277031" y="2043822"/>
            <a:ext cx="4419072" cy="311428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5" tIns="46599" rIns="93195" bIns="46599" numCol="1" spcCol="0" rtlCol="0" anchor="ctr" anchorCtr="0" compatLnSpc="1">
            <a:prstTxWarp prst="textNoShape">
              <a:avLst/>
            </a:prstTxWarp>
          </a:bodyPr>
          <a:lstStyle/>
          <a:p>
            <a:pPr algn="ctr" defTabSz="931708" fontAlgn="base">
              <a:spcBef>
                <a:spcPct val="0"/>
              </a:spcBef>
              <a:spcAft>
                <a:spcPct val="0"/>
              </a:spcAft>
            </a:pPr>
            <a:endParaRPr lang="en-US" sz="2311" dirty="0">
              <a:solidFill>
                <a:srgbClr val="FFFFFF"/>
              </a:solidFill>
            </a:endParaRPr>
          </a:p>
        </p:txBody>
      </p:sp>
      <p:sp>
        <p:nvSpPr>
          <p:cNvPr id="15" name="Rectangle 14"/>
          <p:cNvSpPr/>
          <p:nvPr/>
        </p:nvSpPr>
        <p:spPr bwMode="auto">
          <a:xfrm>
            <a:off x="2735494" y="2475080"/>
            <a:ext cx="1722763" cy="224755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55" tIns="62129" rIns="124255" bIns="124304" numCol="1" spcCol="0" rtlCol="0" anchor="b" anchorCtr="0" compatLnSpc="1">
            <a:prstTxWarp prst="textNoShape">
              <a:avLst/>
            </a:prstTxWarp>
          </a:bodyPr>
          <a:lstStyle/>
          <a:p>
            <a:pPr algn="ctr" defTabSz="931708" fontAlgn="base">
              <a:spcBef>
                <a:spcPct val="0"/>
              </a:spcBef>
              <a:spcAft>
                <a:spcPct val="0"/>
              </a:spcAft>
            </a:pPr>
            <a:r>
              <a:rPr lang="en-US" sz="1632" b="1" dirty="0">
                <a:ln>
                  <a:solidFill>
                    <a:srgbClr val="FFFFFF">
                      <a:alpha val="0"/>
                    </a:srgbClr>
                  </a:solidFill>
                </a:ln>
                <a:solidFill>
                  <a:srgbClr val="FFFFFF"/>
                </a:solidFill>
              </a:rPr>
              <a:t>Server 2</a:t>
            </a:r>
          </a:p>
        </p:txBody>
      </p:sp>
      <p:sp>
        <p:nvSpPr>
          <p:cNvPr id="16" name="Rectangle 15"/>
          <p:cNvSpPr/>
          <p:nvPr>
            <p:custDataLst>
              <p:tags r:id="rId2"/>
            </p:custDataLst>
          </p:nvPr>
        </p:nvSpPr>
        <p:spPr bwMode="auto">
          <a:xfrm>
            <a:off x="277031" y="5151689"/>
            <a:ext cx="4419071" cy="630091"/>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5" tIns="46599" rIns="93195" bIns="46599" numCol="1" spcCol="0" rtlCol="0" anchor="ctr" anchorCtr="0" compatLnSpc="1">
            <a:prstTxWarp prst="textNoShape">
              <a:avLst/>
            </a:prstTxWarp>
          </a:bodyPr>
          <a:lstStyle/>
          <a:p>
            <a:pPr algn="ctr" defTabSz="931708" fontAlgn="base">
              <a:spcBef>
                <a:spcPct val="0"/>
              </a:spcBef>
              <a:spcAft>
                <a:spcPct val="0"/>
              </a:spcAft>
            </a:pPr>
            <a:r>
              <a:rPr lang="en-US" sz="2311" dirty="0">
                <a:solidFill>
                  <a:srgbClr val="FFFFFF"/>
                </a:solidFill>
              </a:rPr>
              <a:t>SLA 99.95</a:t>
            </a:r>
          </a:p>
        </p:txBody>
      </p:sp>
      <p:sp>
        <p:nvSpPr>
          <p:cNvPr id="17" name="Rectangle 16"/>
          <p:cNvSpPr/>
          <p:nvPr>
            <p:custDataLst>
              <p:tags r:id="rId3"/>
            </p:custDataLst>
          </p:nvPr>
        </p:nvSpPr>
        <p:spPr bwMode="auto">
          <a:xfrm>
            <a:off x="277033" y="1422079"/>
            <a:ext cx="4419069" cy="630091"/>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5" tIns="46599" rIns="93195" bIns="46599" numCol="1" spcCol="0" rtlCol="0" anchor="ctr" anchorCtr="0" compatLnSpc="1">
            <a:prstTxWarp prst="textNoShape">
              <a:avLst/>
            </a:prstTxWarp>
          </a:bodyPr>
          <a:lstStyle/>
          <a:p>
            <a:pPr algn="ctr" defTabSz="931708" fontAlgn="base">
              <a:spcBef>
                <a:spcPct val="0"/>
              </a:spcBef>
              <a:spcAft>
                <a:spcPct val="0"/>
              </a:spcAft>
            </a:pPr>
            <a:r>
              <a:rPr lang="en-US" sz="2311" b="1" dirty="0">
                <a:solidFill>
                  <a:srgbClr val="FFFFFF"/>
                </a:solidFill>
              </a:rPr>
              <a:t>Availability set</a:t>
            </a:r>
          </a:p>
        </p:txBody>
      </p:sp>
      <p:pic>
        <p:nvPicPr>
          <p:cNvPr id="19" name="Picture 18"/>
          <p:cNvPicPr>
            <a:picLocks noChangeAspect="1"/>
          </p:cNvPicPr>
          <p:nvPr/>
        </p:nvPicPr>
        <p:blipFill>
          <a:blip r:embed="rId7">
            <a:grayscl/>
          </a:blip>
          <a:stretch>
            <a:fillRect/>
          </a:stretch>
        </p:blipFill>
        <p:spPr>
          <a:xfrm>
            <a:off x="2896191" y="2878641"/>
            <a:ext cx="1401365" cy="1280557"/>
          </a:xfrm>
          <a:prstGeom prst="rect">
            <a:avLst/>
          </a:prstGeom>
        </p:spPr>
      </p:pic>
      <p:sp>
        <p:nvSpPr>
          <p:cNvPr id="20" name="Rectangle 19"/>
          <p:cNvSpPr/>
          <p:nvPr/>
        </p:nvSpPr>
        <p:spPr bwMode="auto">
          <a:xfrm>
            <a:off x="531949" y="2482900"/>
            <a:ext cx="1722763" cy="2247559"/>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55" tIns="62129" rIns="124255" bIns="124304" numCol="1" spcCol="0" rtlCol="0" anchor="b" anchorCtr="0" compatLnSpc="1">
            <a:prstTxWarp prst="textNoShape">
              <a:avLst/>
            </a:prstTxWarp>
          </a:bodyPr>
          <a:lstStyle/>
          <a:p>
            <a:pPr algn="ctr" defTabSz="931708" fontAlgn="base">
              <a:spcBef>
                <a:spcPct val="0"/>
              </a:spcBef>
              <a:spcAft>
                <a:spcPct val="0"/>
              </a:spcAft>
            </a:pPr>
            <a:r>
              <a:rPr lang="en-US" sz="1632" b="1" dirty="0">
                <a:ln>
                  <a:solidFill>
                    <a:srgbClr val="FFFFFF">
                      <a:alpha val="0"/>
                    </a:srgbClr>
                  </a:solidFill>
                </a:ln>
                <a:solidFill>
                  <a:srgbClr val="FFFFFF"/>
                </a:solidFill>
              </a:rPr>
              <a:t>Server 1</a:t>
            </a:r>
          </a:p>
        </p:txBody>
      </p:sp>
      <p:pic>
        <p:nvPicPr>
          <p:cNvPr id="21" name="Picture 20"/>
          <p:cNvPicPr>
            <a:picLocks noChangeAspect="1"/>
          </p:cNvPicPr>
          <p:nvPr/>
        </p:nvPicPr>
        <p:blipFill>
          <a:blip r:embed="rId7">
            <a:grayscl/>
          </a:blip>
          <a:stretch>
            <a:fillRect/>
          </a:stretch>
        </p:blipFill>
        <p:spPr>
          <a:xfrm>
            <a:off x="692646" y="2886462"/>
            <a:ext cx="1401365" cy="1280557"/>
          </a:xfrm>
          <a:prstGeom prst="rect">
            <a:avLst/>
          </a:prstGeom>
        </p:spPr>
      </p:pic>
    </p:spTree>
    <p:extLst>
      <p:ext uri="{BB962C8B-B14F-4D97-AF65-F5344CB8AC3E}">
        <p14:creationId xmlns:p14="http://schemas.microsoft.com/office/powerpoint/2010/main" val="36925801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531949" y="1521917"/>
            <a:ext cx="11631411" cy="4547406"/>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54" tIns="62154" rIns="62154" bIns="62154" numCol="1" spcCol="0" rtlCol="0" fromWordArt="0" anchor="ctr" anchorCtr="0" forceAA="0" compatLnSpc="1">
            <a:prstTxWarp prst="textNoShape">
              <a:avLst/>
            </a:prstTxWarp>
            <a:noAutofit/>
          </a:bodyPr>
          <a:lstStyle/>
          <a:p>
            <a:pPr algn="ctr" defTabSz="1242690" fontAlgn="base">
              <a:spcBef>
                <a:spcPct val="0"/>
              </a:spcBef>
              <a:spcAft>
                <a:spcPct val="0"/>
              </a:spcAft>
            </a:pPr>
            <a:endParaRPr lang="en-US" sz="3263"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p>
            <a:r>
              <a:rPr lang="en-NZ" sz="5507" dirty="0"/>
              <a:t>Fault and Update Domains</a:t>
            </a:r>
          </a:p>
        </p:txBody>
      </p:sp>
      <p:sp>
        <p:nvSpPr>
          <p:cNvPr id="3" name="Text Placeholder 2"/>
          <p:cNvSpPr>
            <a:spLocks noGrp="1"/>
          </p:cNvSpPr>
          <p:nvPr>
            <p:ph type="body" sz="quarter" idx="4294967295"/>
          </p:nvPr>
        </p:nvSpPr>
        <p:spPr>
          <a:xfrm>
            <a:off x="4932205" y="1486337"/>
            <a:ext cx="7059289" cy="4711226"/>
          </a:xfrm>
        </p:spPr>
        <p:txBody>
          <a:bodyPr/>
          <a:lstStyle/>
          <a:p>
            <a:pPr marL="0" indent="0">
              <a:buNone/>
            </a:pPr>
            <a:r>
              <a:rPr lang="en-NZ" sz="3263" dirty="0">
                <a:solidFill>
                  <a:schemeClr val="tx2">
                    <a:alpha val="99000"/>
                  </a:schemeClr>
                </a:solidFill>
              </a:rPr>
              <a:t>Fault Domains</a:t>
            </a:r>
          </a:p>
          <a:p>
            <a:pPr marL="3237" lvl="1"/>
            <a:r>
              <a:rPr lang="en-NZ" sz="1903" dirty="0">
                <a:solidFill>
                  <a:schemeClr val="tx1">
                    <a:alpha val="99000"/>
                  </a:schemeClr>
                </a:solidFill>
              </a:rPr>
              <a:t>Represent groups of  resources anticipated to fail together</a:t>
            </a:r>
          </a:p>
          <a:p>
            <a:pPr marL="3237" lvl="1"/>
            <a:r>
              <a:rPr lang="en-NZ" sz="1903" dirty="0">
                <a:solidFill>
                  <a:schemeClr val="tx1">
                    <a:alpha val="99000"/>
                  </a:schemeClr>
                </a:solidFill>
              </a:rPr>
              <a:t>i.e. Same rack, same server</a:t>
            </a:r>
          </a:p>
          <a:p>
            <a:pPr marL="3237" lvl="1"/>
            <a:r>
              <a:rPr lang="en-NZ" sz="1903" dirty="0">
                <a:solidFill>
                  <a:schemeClr val="tx1">
                    <a:alpha val="99000"/>
                  </a:schemeClr>
                </a:solidFill>
              </a:rPr>
              <a:t>Fabric spreads instances across fault at least 2 fault domains</a:t>
            </a:r>
            <a:endParaRPr lang="en-NZ" sz="1495" dirty="0"/>
          </a:p>
          <a:p>
            <a:pPr marL="0" indent="0">
              <a:buNone/>
            </a:pPr>
            <a:r>
              <a:rPr lang="en-NZ" sz="3263" dirty="0">
                <a:solidFill>
                  <a:schemeClr val="tx2">
                    <a:alpha val="99000"/>
                  </a:schemeClr>
                </a:solidFill>
              </a:rPr>
              <a:t>Update Domains</a:t>
            </a:r>
          </a:p>
          <a:p>
            <a:pPr marL="3237" lvl="1"/>
            <a:r>
              <a:rPr lang="en-NZ" sz="1903" dirty="0">
                <a:solidFill>
                  <a:schemeClr val="tx1">
                    <a:alpha val="99000"/>
                  </a:schemeClr>
                </a:solidFill>
              </a:rPr>
              <a:t>Represents groups of resources that will be updated together</a:t>
            </a:r>
          </a:p>
          <a:p>
            <a:pPr marL="3237" lvl="1"/>
            <a:r>
              <a:rPr lang="en-NZ" sz="1903" dirty="0">
                <a:solidFill>
                  <a:schemeClr val="tx1">
                    <a:alpha val="99000"/>
                  </a:schemeClr>
                </a:solidFill>
              </a:rPr>
              <a:t>Host OS updates honour service update domains</a:t>
            </a:r>
          </a:p>
          <a:p>
            <a:pPr marL="3237" lvl="1"/>
            <a:r>
              <a:rPr lang="en-NZ" sz="1903" dirty="0">
                <a:solidFill>
                  <a:schemeClr val="tx1">
                    <a:alpha val="99000"/>
                  </a:schemeClr>
                </a:solidFill>
              </a:rPr>
              <a:t>Specified in service definition</a:t>
            </a:r>
          </a:p>
          <a:p>
            <a:pPr marL="3237" lvl="1"/>
            <a:r>
              <a:rPr lang="en-NZ" sz="1903" dirty="0">
                <a:solidFill>
                  <a:schemeClr val="tx1">
                    <a:alpha val="99000"/>
                  </a:schemeClr>
                </a:solidFill>
              </a:rPr>
              <a:t>Default of 5 (up to 20)</a:t>
            </a:r>
            <a:endParaRPr lang="en-NZ" sz="1632" dirty="0"/>
          </a:p>
          <a:p>
            <a:pPr marL="0" indent="0">
              <a:buNone/>
            </a:pPr>
            <a:r>
              <a:rPr lang="en-NZ" sz="3263" dirty="0">
                <a:solidFill>
                  <a:schemeClr val="tx2">
                    <a:alpha val="99000"/>
                  </a:schemeClr>
                </a:solidFill>
              </a:rPr>
              <a:t>Fabric spreads role instances across Update Domains and Fault Domains</a:t>
            </a:r>
          </a:p>
        </p:txBody>
      </p:sp>
      <p:grpSp>
        <p:nvGrpSpPr>
          <p:cNvPr id="5" name="Group 4"/>
          <p:cNvGrpSpPr/>
          <p:nvPr/>
        </p:nvGrpSpPr>
        <p:grpSpPr>
          <a:xfrm>
            <a:off x="531951" y="1551969"/>
            <a:ext cx="4413544" cy="4413544"/>
            <a:chOff x="389436" y="1066800"/>
            <a:chExt cx="1371600" cy="1371600"/>
          </a:xfrm>
        </p:grpSpPr>
        <p:sp>
          <p:nvSpPr>
            <p:cNvPr id="4" name="Rectangle 3"/>
            <p:cNvSpPr/>
            <p:nvPr/>
          </p:nvSpPr>
          <p:spPr bwMode="auto">
            <a:xfrm>
              <a:off x="389436" y="1066800"/>
              <a:ext cx="1371600" cy="1371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57" tIns="62157" rIns="62157" bIns="62157" numCol="1" spcCol="0" rtlCol="0" fromWordArt="0" anchor="ctr" anchorCtr="0" forceAA="0" compatLnSpc="1">
              <a:prstTxWarp prst="textNoShape">
                <a:avLst/>
              </a:prstTxWarp>
              <a:noAutofit/>
            </a:bodyPr>
            <a:lstStyle/>
            <a:p>
              <a:pPr algn="ctr" defTabSz="1242690" fontAlgn="base">
                <a:spcBef>
                  <a:spcPct val="0"/>
                </a:spcBef>
                <a:spcAft>
                  <a:spcPct val="0"/>
                </a:spcAft>
              </a:pPr>
              <a:endParaRPr lang="en-US" sz="3263" dirty="0">
                <a:gradFill>
                  <a:gsLst>
                    <a:gs pos="0">
                      <a:srgbClr val="FFFFFF"/>
                    </a:gs>
                    <a:gs pos="100000">
                      <a:srgbClr val="FFFFFF"/>
                    </a:gs>
                  </a:gsLst>
                  <a:lin ang="5400000" scaled="0"/>
                </a:gradFill>
                <a:ea typeface="Segoe UI" pitchFamily="34" charset="0"/>
                <a:cs typeface="Segoe UI" pitchFamily="34" charset="0"/>
              </a:endParaRPr>
            </a:p>
          </p:txBody>
        </p:sp>
        <p:sp>
          <p:nvSpPr>
            <p:cNvPr id="7" name="Freeform 11"/>
            <p:cNvSpPr>
              <a:spLocks noEditPoints="1"/>
            </p:cNvSpPr>
            <p:nvPr/>
          </p:nvSpPr>
          <p:spPr bwMode="black">
            <a:xfrm>
              <a:off x="674468" y="1361380"/>
              <a:ext cx="801535" cy="801118"/>
            </a:xfrm>
            <a:custGeom>
              <a:avLst/>
              <a:gdLst>
                <a:gd name="T0" fmla="*/ 213 w 709"/>
                <a:gd name="T1" fmla="*/ 522 h 709"/>
                <a:gd name="T2" fmla="*/ 213 w 709"/>
                <a:gd name="T3" fmla="*/ 709 h 709"/>
                <a:gd name="T4" fmla="*/ 0 w 709"/>
                <a:gd name="T5" fmla="*/ 709 h 709"/>
                <a:gd name="T6" fmla="*/ 0 w 709"/>
                <a:gd name="T7" fmla="*/ 496 h 709"/>
                <a:gd name="T8" fmla="*/ 88 w 709"/>
                <a:gd name="T9" fmla="*/ 496 h 709"/>
                <a:gd name="T10" fmla="*/ 67 w 709"/>
                <a:gd name="T11" fmla="*/ 522 h 709"/>
                <a:gd name="T12" fmla="*/ 213 w 709"/>
                <a:gd name="T13" fmla="*/ 522 h 709"/>
                <a:gd name="T14" fmla="*/ 619 w 709"/>
                <a:gd name="T15" fmla="*/ 496 h 709"/>
                <a:gd name="T16" fmla="*/ 643 w 709"/>
                <a:gd name="T17" fmla="*/ 522 h 709"/>
                <a:gd name="T18" fmla="*/ 496 w 709"/>
                <a:gd name="T19" fmla="*/ 522 h 709"/>
                <a:gd name="T20" fmla="*/ 496 w 709"/>
                <a:gd name="T21" fmla="*/ 709 h 709"/>
                <a:gd name="T22" fmla="*/ 709 w 709"/>
                <a:gd name="T23" fmla="*/ 709 h 709"/>
                <a:gd name="T24" fmla="*/ 709 w 709"/>
                <a:gd name="T25" fmla="*/ 496 h 709"/>
                <a:gd name="T26" fmla="*/ 619 w 709"/>
                <a:gd name="T27" fmla="*/ 496 h 709"/>
                <a:gd name="T28" fmla="*/ 355 w 709"/>
                <a:gd name="T29" fmla="*/ 182 h 709"/>
                <a:gd name="T30" fmla="*/ 381 w 709"/>
                <a:gd name="T31" fmla="*/ 213 h 709"/>
                <a:gd name="T32" fmla="*/ 461 w 709"/>
                <a:gd name="T33" fmla="*/ 213 h 709"/>
                <a:gd name="T34" fmla="*/ 461 w 709"/>
                <a:gd name="T35" fmla="*/ 0 h 709"/>
                <a:gd name="T36" fmla="*/ 248 w 709"/>
                <a:gd name="T37" fmla="*/ 0 h 709"/>
                <a:gd name="T38" fmla="*/ 248 w 709"/>
                <a:gd name="T39" fmla="*/ 213 h 709"/>
                <a:gd name="T40" fmla="*/ 329 w 709"/>
                <a:gd name="T41" fmla="*/ 213 h 709"/>
                <a:gd name="T42" fmla="*/ 355 w 709"/>
                <a:gd name="T43" fmla="*/ 182 h 709"/>
                <a:gd name="T44" fmla="*/ 123 w 709"/>
                <a:gd name="T45" fmla="*/ 248 h 709"/>
                <a:gd name="T46" fmla="*/ 123 w 709"/>
                <a:gd name="T47" fmla="*/ 454 h 709"/>
                <a:gd name="T48" fmla="*/ 298 w 709"/>
                <a:gd name="T49" fmla="*/ 248 h 709"/>
                <a:gd name="T50" fmla="*/ 123 w 709"/>
                <a:gd name="T51" fmla="*/ 248 h 709"/>
                <a:gd name="T52" fmla="*/ 355 w 709"/>
                <a:gd name="T53" fmla="*/ 225 h 709"/>
                <a:gd name="T54" fmla="*/ 128 w 709"/>
                <a:gd name="T55" fmla="*/ 494 h 709"/>
                <a:gd name="T56" fmla="*/ 248 w 709"/>
                <a:gd name="T57" fmla="*/ 494 h 709"/>
                <a:gd name="T58" fmla="*/ 248 w 709"/>
                <a:gd name="T59" fmla="*/ 709 h 709"/>
                <a:gd name="T60" fmla="*/ 461 w 709"/>
                <a:gd name="T61" fmla="*/ 709 h 709"/>
                <a:gd name="T62" fmla="*/ 461 w 709"/>
                <a:gd name="T63" fmla="*/ 494 h 709"/>
                <a:gd name="T64" fmla="*/ 581 w 709"/>
                <a:gd name="T65" fmla="*/ 494 h 709"/>
                <a:gd name="T66" fmla="*/ 355 w 709"/>
                <a:gd name="T67" fmla="*/ 225 h 709"/>
                <a:gd name="T68" fmla="*/ 584 w 709"/>
                <a:gd name="T69" fmla="*/ 248 h 709"/>
                <a:gd name="T70" fmla="*/ 411 w 709"/>
                <a:gd name="T71" fmla="*/ 248 h 709"/>
                <a:gd name="T72" fmla="*/ 584 w 709"/>
                <a:gd name="T73" fmla="*/ 454 h 709"/>
                <a:gd name="T74" fmla="*/ 584 w 709"/>
                <a:gd name="T75" fmla="*/ 248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09" h="709">
                  <a:moveTo>
                    <a:pt x="213" y="522"/>
                  </a:moveTo>
                  <a:lnTo>
                    <a:pt x="213" y="709"/>
                  </a:lnTo>
                  <a:lnTo>
                    <a:pt x="0" y="709"/>
                  </a:lnTo>
                  <a:lnTo>
                    <a:pt x="0" y="496"/>
                  </a:lnTo>
                  <a:lnTo>
                    <a:pt x="88" y="496"/>
                  </a:lnTo>
                  <a:lnTo>
                    <a:pt x="67" y="522"/>
                  </a:lnTo>
                  <a:lnTo>
                    <a:pt x="213" y="522"/>
                  </a:lnTo>
                  <a:close/>
                  <a:moveTo>
                    <a:pt x="619" y="496"/>
                  </a:moveTo>
                  <a:lnTo>
                    <a:pt x="643" y="522"/>
                  </a:lnTo>
                  <a:lnTo>
                    <a:pt x="496" y="522"/>
                  </a:lnTo>
                  <a:lnTo>
                    <a:pt x="496" y="709"/>
                  </a:lnTo>
                  <a:lnTo>
                    <a:pt x="709" y="709"/>
                  </a:lnTo>
                  <a:lnTo>
                    <a:pt x="709" y="496"/>
                  </a:lnTo>
                  <a:lnTo>
                    <a:pt x="619" y="496"/>
                  </a:lnTo>
                  <a:close/>
                  <a:moveTo>
                    <a:pt x="355" y="182"/>
                  </a:moveTo>
                  <a:lnTo>
                    <a:pt x="381" y="213"/>
                  </a:lnTo>
                  <a:lnTo>
                    <a:pt x="461" y="213"/>
                  </a:lnTo>
                  <a:lnTo>
                    <a:pt x="461" y="0"/>
                  </a:lnTo>
                  <a:lnTo>
                    <a:pt x="248" y="0"/>
                  </a:lnTo>
                  <a:lnTo>
                    <a:pt x="248" y="213"/>
                  </a:lnTo>
                  <a:lnTo>
                    <a:pt x="329" y="213"/>
                  </a:lnTo>
                  <a:lnTo>
                    <a:pt x="355" y="182"/>
                  </a:lnTo>
                  <a:close/>
                  <a:moveTo>
                    <a:pt x="123" y="248"/>
                  </a:moveTo>
                  <a:lnTo>
                    <a:pt x="123" y="454"/>
                  </a:lnTo>
                  <a:lnTo>
                    <a:pt x="298" y="248"/>
                  </a:lnTo>
                  <a:lnTo>
                    <a:pt x="123" y="248"/>
                  </a:lnTo>
                  <a:close/>
                  <a:moveTo>
                    <a:pt x="355" y="225"/>
                  </a:moveTo>
                  <a:lnTo>
                    <a:pt x="128" y="494"/>
                  </a:lnTo>
                  <a:lnTo>
                    <a:pt x="248" y="494"/>
                  </a:lnTo>
                  <a:lnTo>
                    <a:pt x="248" y="709"/>
                  </a:lnTo>
                  <a:lnTo>
                    <a:pt x="461" y="709"/>
                  </a:lnTo>
                  <a:lnTo>
                    <a:pt x="461" y="494"/>
                  </a:lnTo>
                  <a:lnTo>
                    <a:pt x="581" y="494"/>
                  </a:lnTo>
                  <a:lnTo>
                    <a:pt x="355" y="225"/>
                  </a:lnTo>
                  <a:close/>
                  <a:moveTo>
                    <a:pt x="584" y="248"/>
                  </a:moveTo>
                  <a:lnTo>
                    <a:pt x="411" y="248"/>
                  </a:lnTo>
                  <a:lnTo>
                    <a:pt x="584" y="454"/>
                  </a:lnTo>
                  <a:lnTo>
                    <a:pt x="584" y="248"/>
                  </a:lnTo>
                  <a:close/>
                </a:path>
              </a:pathLst>
            </a:custGeom>
            <a:solidFill>
              <a:schemeClr val="bg1"/>
            </a:solidFill>
            <a:ln>
              <a:noFill/>
            </a:ln>
          </p:spPr>
          <p:txBody>
            <a:bodyPr vert="horz" wrap="square" lIns="83930" tIns="41964" rIns="83930" bIns="41964" numCol="1" anchor="t" anchorCtr="0" compatLnSpc="1">
              <a:prstTxWarp prst="textNoShape">
                <a:avLst/>
              </a:prstTxWarp>
            </a:bodyPr>
            <a:lstStyle/>
            <a:p>
              <a:pPr defTabSz="1242935"/>
              <a:endParaRPr lang="en-US" sz="1632" dirty="0">
                <a:solidFill>
                  <a:srgbClr val="505050"/>
                </a:solidFill>
              </a:endParaRPr>
            </a:p>
          </p:txBody>
        </p:sp>
      </p:grpSp>
    </p:spTree>
    <p:extLst>
      <p:ext uri="{BB962C8B-B14F-4D97-AF65-F5344CB8AC3E}">
        <p14:creationId xmlns:p14="http://schemas.microsoft.com/office/powerpoint/2010/main" val="413598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bwMode="auto">
          <a:xfrm>
            <a:off x="531949" y="1521917"/>
            <a:ext cx="11206456" cy="4869551"/>
          </a:xfrm>
          <a:prstGeom prst="rect">
            <a:avLst/>
          </a:prstGeom>
          <a:solidFill>
            <a:schemeClr val="bg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52" tIns="62152" rIns="62152" bIns="62152" numCol="1" spcCol="0" rtlCol="0" fromWordArt="0" anchor="ctr" anchorCtr="0" forceAA="0" compatLnSpc="1">
            <a:prstTxWarp prst="textNoShape">
              <a:avLst/>
            </a:prstTxWarp>
            <a:noAutofit/>
          </a:bodyPr>
          <a:lstStyle/>
          <a:p>
            <a:pPr algn="ctr" defTabSz="1242639" fontAlgn="base">
              <a:spcBef>
                <a:spcPct val="0"/>
              </a:spcBef>
              <a:spcAft>
                <a:spcPct val="0"/>
              </a:spcAft>
            </a:pPr>
            <a:endParaRPr lang="en-US" sz="3263" dirty="0">
              <a:solidFill>
                <a:srgbClr val="FFFFFF"/>
              </a:solidFill>
              <a:ea typeface="Segoe UI" pitchFamily="34" charset="0"/>
              <a:cs typeface="Segoe UI" pitchFamily="34" charset="0"/>
            </a:endParaRPr>
          </a:p>
        </p:txBody>
      </p:sp>
      <p:sp>
        <p:nvSpPr>
          <p:cNvPr id="11" name="Rectangle 10"/>
          <p:cNvSpPr/>
          <p:nvPr>
            <p:custDataLst>
              <p:tags r:id="rId1"/>
            </p:custDataLst>
          </p:nvPr>
        </p:nvSpPr>
        <p:spPr bwMode="auto">
          <a:xfrm>
            <a:off x="7382954" y="1521917"/>
            <a:ext cx="2717414" cy="4869551"/>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t" anchorCtr="0" compatLnSpc="1">
            <a:prstTxWarp prst="textNoShape">
              <a:avLst/>
            </a:prstTxWarp>
          </a:bodyPr>
          <a:lstStyle/>
          <a:p>
            <a:pPr algn="ctr" defTabSz="1242738" fontAlgn="base">
              <a:spcBef>
                <a:spcPct val="0"/>
              </a:spcBef>
              <a:spcAft>
                <a:spcPct val="0"/>
              </a:spcAft>
            </a:pPr>
            <a:r>
              <a:rPr lang="en-US" sz="2175" dirty="0">
                <a:ln>
                  <a:solidFill>
                    <a:srgbClr val="FFFFFF">
                      <a:alpha val="0"/>
                    </a:srgbClr>
                  </a:solidFill>
                </a:ln>
                <a:solidFill>
                  <a:srgbClr val="FFFFFF"/>
                </a:solidFill>
              </a:rPr>
              <a:t>Fault Domain</a:t>
            </a:r>
          </a:p>
        </p:txBody>
      </p:sp>
      <p:sp>
        <p:nvSpPr>
          <p:cNvPr id="12" name="Rectangle 11"/>
          <p:cNvSpPr/>
          <p:nvPr>
            <p:custDataLst>
              <p:tags r:id="rId2"/>
            </p:custDataLst>
          </p:nvPr>
        </p:nvSpPr>
        <p:spPr bwMode="auto">
          <a:xfrm>
            <a:off x="7544821" y="1956421"/>
            <a:ext cx="2424768" cy="424354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9" tIns="46619" rIns="93199" bIns="46601" numCol="1" spcCol="0" rtlCol="0" anchor="t" anchorCtr="0" compatLnSpc="1">
            <a:prstTxWarp prst="textNoShape">
              <a:avLst/>
            </a:prstTxWarp>
          </a:bodyPr>
          <a:lstStyle/>
          <a:p>
            <a:pPr algn="ctr" defTabSz="931746" fontAlgn="base">
              <a:spcBef>
                <a:spcPts val="1224"/>
              </a:spcBef>
              <a:spcAft>
                <a:spcPct val="0"/>
              </a:spcAft>
            </a:pPr>
            <a:r>
              <a:rPr lang="en-US" sz="2175" dirty="0">
                <a:ln>
                  <a:solidFill>
                    <a:srgbClr val="FFFFFF">
                      <a:alpha val="0"/>
                    </a:srgbClr>
                  </a:solidFill>
                </a:ln>
                <a:solidFill>
                  <a:srgbClr val="FFFFFF"/>
                </a:solidFill>
              </a:rPr>
              <a:t>Rack</a:t>
            </a:r>
            <a:endParaRPr lang="en-US" sz="1495" dirty="0">
              <a:ln>
                <a:solidFill>
                  <a:srgbClr val="FFFFFF">
                    <a:alpha val="0"/>
                  </a:srgbClr>
                </a:solidFill>
              </a:ln>
              <a:solidFill>
                <a:srgbClr val="FFFFFF"/>
              </a:solidFill>
            </a:endParaRPr>
          </a:p>
        </p:txBody>
      </p:sp>
      <p:sp>
        <p:nvSpPr>
          <p:cNvPr id="31" name="Title 30"/>
          <p:cNvSpPr>
            <a:spLocks noGrp="1"/>
          </p:cNvSpPr>
          <p:nvPr>
            <p:ph type="title"/>
          </p:nvPr>
        </p:nvSpPr>
        <p:spPr/>
        <p:txBody>
          <a:bodyPr/>
          <a:lstStyle/>
          <a:p>
            <a:r>
              <a:rPr lang="en-NZ" sz="5507" dirty="0">
                <a:solidFill>
                  <a:schemeClr val="tx1"/>
                </a:solidFill>
              </a:rPr>
              <a:t>Fault and Update Domains</a:t>
            </a:r>
          </a:p>
        </p:txBody>
      </p:sp>
      <p:sp>
        <p:nvSpPr>
          <p:cNvPr id="3" name="Rectangle 2"/>
          <p:cNvSpPr/>
          <p:nvPr>
            <p:custDataLst>
              <p:tags r:id="rId3"/>
            </p:custDataLst>
          </p:nvPr>
        </p:nvSpPr>
        <p:spPr bwMode="auto">
          <a:xfrm>
            <a:off x="2298045" y="1521917"/>
            <a:ext cx="2717414" cy="4869551"/>
          </a:xfrm>
          <a:prstGeom prst="rect">
            <a:avLst/>
          </a:prstGeom>
          <a:no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t" anchorCtr="0" compatLnSpc="1">
            <a:prstTxWarp prst="textNoShape">
              <a:avLst/>
            </a:prstTxWarp>
          </a:bodyPr>
          <a:lstStyle/>
          <a:p>
            <a:pPr algn="ctr" defTabSz="1242738" fontAlgn="base">
              <a:spcBef>
                <a:spcPct val="0"/>
              </a:spcBef>
              <a:spcAft>
                <a:spcPct val="0"/>
              </a:spcAft>
            </a:pPr>
            <a:r>
              <a:rPr lang="en-US" sz="2175" dirty="0">
                <a:ln>
                  <a:solidFill>
                    <a:srgbClr val="FFFFFF">
                      <a:alpha val="0"/>
                    </a:srgbClr>
                  </a:solidFill>
                </a:ln>
                <a:solidFill>
                  <a:srgbClr val="FFFFFF"/>
                </a:solidFill>
              </a:rPr>
              <a:t>Fault Domain</a:t>
            </a:r>
          </a:p>
        </p:txBody>
      </p:sp>
      <p:sp>
        <p:nvSpPr>
          <p:cNvPr id="4" name="Rectangle 3"/>
          <p:cNvSpPr/>
          <p:nvPr>
            <p:custDataLst>
              <p:tags r:id="rId4"/>
            </p:custDataLst>
          </p:nvPr>
        </p:nvSpPr>
        <p:spPr bwMode="auto">
          <a:xfrm>
            <a:off x="2459911" y="1956421"/>
            <a:ext cx="2424768" cy="424354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99" tIns="46619" rIns="93199" bIns="46601" numCol="1" spcCol="0" rtlCol="0" anchor="t" anchorCtr="0" compatLnSpc="1">
            <a:prstTxWarp prst="textNoShape">
              <a:avLst/>
            </a:prstTxWarp>
          </a:bodyPr>
          <a:lstStyle/>
          <a:p>
            <a:pPr algn="ctr" defTabSz="931746" fontAlgn="base">
              <a:spcBef>
                <a:spcPts val="1224"/>
              </a:spcBef>
              <a:spcAft>
                <a:spcPct val="0"/>
              </a:spcAft>
            </a:pPr>
            <a:r>
              <a:rPr lang="en-US" sz="2175" dirty="0">
                <a:ln>
                  <a:solidFill>
                    <a:srgbClr val="FFFFFF">
                      <a:alpha val="0"/>
                    </a:srgbClr>
                  </a:solidFill>
                </a:ln>
                <a:solidFill>
                  <a:srgbClr val="FFFFFF"/>
                </a:solidFill>
              </a:rPr>
              <a:t>Rack</a:t>
            </a:r>
            <a:endParaRPr lang="en-US" sz="1495" dirty="0">
              <a:ln>
                <a:solidFill>
                  <a:srgbClr val="FFFFFF">
                    <a:alpha val="0"/>
                  </a:srgbClr>
                </a:solidFill>
              </a:ln>
              <a:solidFill>
                <a:srgbClr val="FFFFFF"/>
              </a:solidFill>
            </a:endParaRPr>
          </a:p>
        </p:txBody>
      </p:sp>
      <p:sp>
        <p:nvSpPr>
          <p:cNvPr id="5" name="Rectangle 4"/>
          <p:cNvSpPr/>
          <p:nvPr>
            <p:custDataLst>
              <p:tags r:id="rId5"/>
            </p:custDataLst>
          </p:nvPr>
        </p:nvSpPr>
        <p:spPr bwMode="auto">
          <a:xfrm>
            <a:off x="2630888" y="2447256"/>
            <a:ext cx="7136635" cy="167973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t" anchorCtr="0" compatLnSpc="1">
            <a:prstTxWarp prst="textNoShape">
              <a:avLst/>
            </a:prstTxWarp>
          </a:bodyPr>
          <a:lstStyle/>
          <a:p>
            <a:pPr algn="ctr" defTabSz="932064" fontAlgn="base">
              <a:spcBef>
                <a:spcPct val="0"/>
              </a:spcBef>
              <a:spcAft>
                <a:spcPct val="0"/>
              </a:spcAft>
            </a:pPr>
            <a:r>
              <a:rPr lang="en-US" sz="2175" dirty="0">
                <a:ln>
                  <a:solidFill>
                    <a:srgbClr val="FFFFFF">
                      <a:alpha val="0"/>
                    </a:srgbClr>
                  </a:solidFill>
                </a:ln>
                <a:solidFill>
                  <a:srgbClr val="FFFFFF"/>
                </a:solidFill>
              </a:rPr>
              <a:t>Web Role</a:t>
            </a:r>
          </a:p>
        </p:txBody>
      </p:sp>
      <p:sp>
        <p:nvSpPr>
          <p:cNvPr id="6" name="Rectangle 5"/>
          <p:cNvSpPr/>
          <p:nvPr>
            <p:custDataLst>
              <p:tags r:id="rId6"/>
            </p:custDataLst>
          </p:nvPr>
        </p:nvSpPr>
        <p:spPr bwMode="auto">
          <a:xfrm>
            <a:off x="2910667" y="2906946"/>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7" name="Rectangle 6"/>
          <p:cNvSpPr/>
          <p:nvPr>
            <p:custDataLst>
              <p:tags r:id="rId7"/>
            </p:custDataLst>
          </p:nvPr>
        </p:nvSpPr>
        <p:spPr bwMode="auto">
          <a:xfrm>
            <a:off x="2910667" y="3542872"/>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8" name="Rectangle 7"/>
          <p:cNvSpPr/>
          <p:nvPr>
            <p:custDataLst>
              <p:tags r:id="rId8"/>
            </p:custDataLst>
          </p:nvPr>
        </p:nvSpPr>
        <p:spPr bwMode="auto">
          <a:xfrm>
            <a:off x="2644550" y="4340721"/>
            <a:ext cx="7136635" cy="16797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t" anchorCtr="0" compatLnSpc="1">
            <a:prstTxWarp prst="textNoShape">
              <a:avLst/>
            </a:prstTxWarp>
          </a:bodyPr>
          <a:lstStyle/>
          <a:p>
            <a:pPr algn="ctr" defTabSz="932064" fontAlgn="base">
              <a:spcBef>
                <a:spcPct val="0"/>
              </a:spcBef>
              <a:spcAft>
                <a:spcPct val="0"/>
              </a:spcAft>
            </a:pPr>
            <a:r>
              <a:rPr lang="en-US" sz="2175" dirty="0">
                <a:ln>
                  <a:solidFill>
                    <a:srgbClr val="FFFFFF">
                      <a:alpha val="0"/>
                    </a:srgbClr>
                  </a:solidFill>
                </a:ln>
                <a:solidFill>
                  <a:srgbClr val="FFFFFF"/>
                </a:solidFill>
              </a:rPr>
              <a:t>Worker Role</a:t>
            </a:r>
          </a:p>
        </p:txBody>
      </p:sp>
      <p:sp>
        <p:nvSpPr>
          <p:cNvPr id="9" name="Rectangle 8"/>
          <p:cNvSpPr/>
          <p:nvPr>
            <p:custDataLst>
              <p:tags r:id="rId9"/>
            </p:custDataLst>
          </p:nvPr>
        </p:nvSpPr>
        <p:spPr bwMode="auto">
          <a:xfrm>
            <a:off x="2910667" y="4800411"/>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10" name="Rectangle 9"/>
          <p:cNvSpPr/>
          <p:nvPr>
            <p:custDataLst>
              <p:tags r:id="rId10"/>
            </p:custDataLst>
          </p:nvPr>
        </p:nvSpPr>
        <p:spPr bwMode="auto">
          <a:xfrm>
            <a:off x="2910667" y="5436339"/>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14" name="Rectangle 13"/>
          <p:cNvSpPr/>
          <p:nvPr>
            <p:custDataLst>
              <p:tags r:id="rId11"/>
            </p:custDataLst>
          </p:nvPr>
        </p:nvSpPr>
        <p:spPr bwMode="auto">
          <a:xfrm>
            <a:off x="7995577" y="2896022"/>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15" name="Rectangle 14"/>
          <p:cNvSpPr/>
          <p:nvPr>
            <p:custDataLst>
              <p:tags r:id="rId12"/>
            </p:custDataLst>
          </p:nvPr>
        </p:nvSpPr>
        <p:spPr bwMode="auto">
          <a:xfrm>
            <a:off x="7995577" y="3542872"/>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17" name="Rectangle 16"/>
          <p:cNvSpPr/>
          <p:nvPr>
            <p:custDataLst>
              <p:tags r:id="rId13"/>
            </p:custDataLst>
          </p:nvPr>
        </p:nvSpPr>
        <p:spPr bwMode="auto">
          <a:xfrm>
            <a:off x="7995577" y="4800411"/>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18" name="Rectangle 17"/>
          <p:cNvSpPr/>
          <p:nvPr>
            <p:custDataLst>
              <p:tags r:id="rId14"/>
            </p:custDataLst>
          </p:nvPr>
        </p:nvSpPr>
        <p:spPr bwMode="auto">
          <a:xfrm>
            <a:off x="7995577" y="5436339"/>
            <a:ext cx="1492165" cy="434415"/>
          </a:xfrm>
          <a:prstGeom prst="rect">
            <a:avLst/>
          </a:prstGeom>
          <a:solidFill>
            <a:schemeClr val="bg1">
              <a:lumMod val="65000"/>
              <a:lumOff val="3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r>
              <a:rPr lang="en-NZ" sz="1495" b="1" dirty="0">
                <a:ln>
                  <a:solidFill>
                    <a:srgbClr val="FFFFFF">
                      <a:alpha val="0"/>
                    </a:srgbClr>
                  </a:solidFill>
                </a:ln>
                <a:solidFill>
                  <a:srgbClr val="FFFFFF"/>
                </a:solidFill>
              </a:rPr>
              <a:t>INSTANCE</a:t>
            </a:r>
          </a:p>
        </p:txBody>
      </p:sp>
      <p:sp>
        <p:nvSpPr>
          <p:cNvPr id="19" name="Rectangle 18"/>
          <p:cNvSpPr/>
          <p:nvPr>
            <p:custDataLst>
              <p:tags r:id="rId15"/>
            </p:custDataLst>
          </p:nvPr>
        </p:nvSpPr>
        <p:spPr bwMode="auto">
          <a:xfrm>
            <a:off x="2737429" y="2794075"/>
            <a:ext cx="1794457" cy="1273306"/>
          </a:xfrm>
          <a:prstGeom prst="rect">
            <a:avLst/>
          </a:prstGeom>
          <a:noFill/>
          <a:ln w="19050">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endParaRPr lang="en-US" sz="2040" dirty="0">
              <a:ln>
                <a:solidFill>
                  <a:srgbClr val="FFFFFF">
                    <a:alpha val="0"/>
                  </a:srgbClr>
                </a:solidFill>
              </a:ln>
              <a:solidFill>
                <a:srgbClr val="FFFFFF"/>
              </a:solidFill>
            </a:endParaRPr>
          </a:p>
        </p:txBody>
      </p:sp>
      <p:sp>
        <p:nvSpPr>
          <p:cNvPr id="21" name="Rectangle 20"/>
          <p:cNvSpPr/>
          <p:nvPr>
            <p:custDataLst>
              <p:tags r:id="rId16"/>
            </p:custDataLst>
          </p:nvPr>
        </p:nvSpPr>
        <p:spPr bwMode="auto">
          <a:xfrm>
            <a:off x="2737429" y="4714061"/>
            <a:ext cx="1794457" cy="1252348"/>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endParaRPr lang="en-US" sz="2040" dirty="0">
              <a:ln>
                <a:solidFill>
                  <a:srgbClr val="FFFFFF">
                    <a:alpha val="0"/>
                  </a:srgbClr>
                </a:solidFill>
              </a:ln>
              <a:solidFill>
                <a:srgbClr val="FFFFFF"/>
              </a:solidFill>
            </a:endParaRPr>
          </a:p>
        </p:txBody>
      </p:sp>
      <p:sp>
        <p:nvSpPr>
          <p:cNvPr id="24" name="Rectangle 23"/>
          <p:cNvSpPr/>
          <p:nvPr>
            <p:custDataLst>
              <p:tags r:id="rId17"/>
            </p:custDataLst>
          </p:nvPr>
        </p:nvSpPr>
        <p:spPr bwMode="auto">
          <a:xfrm>
            <a:off x="7844435" y="4714061"/>
            <a:ext cx="1794457" cy="1252348"/>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endParaRPr lang="en-US" sz="2040" dirty="0">
              <a:ln>
                <a:solidFill>
                  <a:srgbClr val="FFFFFF">
                    <a:alpha val="0"/>
                  </a:srgbClr>
                </a:solidFill>
              </a:ln>
              <a:solidFill>
                <a:srgbClr val="FFFFFF"/>
              </a:solidFill>
            </a:endParaRPr>
          </a:p>
        </p:txBody>
      </p:sp>
      <p:sp>
        <p:nvSpPr>
          <p:cNvPr id="25" name="Rectangle 24"/>
          <p:cNvSpPr/>
          <p:nvPr>
            <p:custDataLst>
              <p:tags r:id="rId18"/>
            </p:custDataLst>
          </p:nvPr>
        </p:nvSpPr>
        <p:spPr bwMode="auto">
          <a:xfrm>
            <a:off x="7835426" y="2794075"/>
            <a:ext cx="1794457" cy="1273306"/>
          </a:xfrm>
          <a:prstGeom prst="rect">
            <a:avLst/>
          </a:prstGeom>
          <a:noFill/>
          <a:ln w="22225">
            <a:solidFill>
              <a:schemeClr val="tx1"/>
            </a:solidFill>
            <a:prstDash val="sys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64" fontAlgn="base">
              <a:spcBef>
                <a:spcPct val="0"/>
              </a:spcBef>
              <a:spcAft>
                <a:spcPct val="0"/>
              </a:spcAft>
            </a:pPr>
            <a:endParaRPr lang="en-US" sz="2040" dirty="0">
              <a:ln>
                <a:solidFill>
                  <a:srgbClr val="FFFFFF">
                    <a:alpha val="0"/>
                  </a:srgbClr>
                </a:solidFill>
              </a:ln>
              <a:solidFill>
                <a:srgbClr val="FFFFFF"/>
              </a:solidFill>
            </a:endParaRPr>
          </a:p>
        </p:txBody>
      </p:sp>
      <p:sp>
        <p:nvSpPr>
          <p:cNvPr id="2" name="TextBox 1"/>
          <p:cNvSpPr txBox="1"/>
          <p:nvPr/>
        </p:nvSpPr>
        <p:spPr>
          <a:xfrm>
            <a:off x="3267398" y="2471179"/>
            <a:ext cx="534617" cy="256159"/>
          </a:xfrm>
          <a:prstGeom prst="rect">
            <a:avLst/>
          </a:prstGeom>
          <a:noFill/>
        </p:spPr>
        <p:txBody>
          <a:bodyPr wrap="none" lIns="0" tIns="0" rIns="0" bIns="0" rtlCol="0">
            <a:spAutoFit/>
          </a:bodyPr>
          <a:lstStyle/>
          <a:p>
            <a:pPr defTabSz="1242738"/>
            <a:r>
              <a:rPr lang="en-US" sz="1632" spc="-95" dirty="0">
                <a:solidFill>
                  <a:srgbClr val="FFFFFF"/>
                </a:solidFill>
              </a:rPr>
              <a:t>UD #1</a:t>
            </a:r>
          </a:p>
        </p:txBody>
      </p:sp>
      <p:sp>
        <p:nvSpPr>
          <p:cNvPr id="26" name="TextBox 25"/>
          <p:cNvSpPr txBox="1"/>
          <p:nvPr/>
        </p:nvSpPr>
        <p:spPr>
          <a:xfrm>
            <a:off x="3267398" y="4394774"/>
            <a:ext cx="534617" cy="256159"/>
          </a:xfrm>
          <a:prstGeom prst="rect">
            <a:avLst/>
          </a:prstGeom>
          <a:noFill/>
        </p:spPr>
        <p:txBody>
          <a:bodyPr wrap="none" lIns="0" tIns="0" rIns="0" bIns="0" rtlCol="0">
            <a:spAutoFit/>
          </a:bodyPr>
          <a:lstStyle/>
          <a:p>
            <a:pPr defTabSz="1242738"/>
            <a:r>
              <a:rPr lang="en-US" sz="1632" spc="-95" dirty="0">
                <a:solidFill>
                  <a:srgbClr val="FFFFFF"/>
                </a:solidFill>
              </a:rPr>
              <a:t>UD #1</a:t>
            </a:r>
          </a:p>
        </p:txBody>
      </p:sp>
      <p:sp>
        <p:nvSpPr>
          <p:cNvPr id="27" name="TextBox 26"/>
          <p:cNvSpPr txBox="1"/>
          <p:nvPr/>
        </p:nvSpPr>
        <p:spPr>
          <a:xfrm>
            <a:off x="8471132" y="2490005"/>
            <a:ext cx="534617" cy="256159"/>
          </a:xfrm>
          <a:prstGeom prst="rect">
            <a:avLst/>
          </a:prstGeom>
          <a:noFill/>
        </p:spPr>
        <p:txBody>
          <a:bodyPr wrap="none" lIns="0" tIns="0" rIns="0" bIns="0" rtlCol="0">
            <a:spAutoFit/>
          </a:bodyPr>
          <a:lstStyle/>
          <a:p>
            <a:pPr defTabSz="1242738"/>
            <a:r>
              <a:rPr lang="en-US" sz="1632" spc="-95" dirty="0">
                <a:solidFill>
                  <a:srgbClr val="FFFFFF"/>
                </a:solidFill>
              </a:rPr>
              <a:t>UD #2</a:t>
            </a:r>
          </a:p>
        </p:txBody>
      </p:sp>
      <p:sp>
        <p:nvSpPr>
          <p:cNvPr id="28" name="TextBox 27"/>
          <p:cNvSpPr txBox="1"/>
          <p:nvPr/>
        </p:nvSpPr>
        <p:spPr>
          <a:xfrm>
            <a:off x="8471132" y="4394774"/>
            <a:ext cx="534617" cy="256159"/>
          </a:xfrm>
          <a:prstGeom prst="rect">
            <a:avLst/>
          </a:prstGeom>
          <a:noFill/>
        </p:spPr>
        <p:txBody>
          <a:bodyPr wrap="none" lIns="0" tIns="0" rIns="0" bIns="0" rtlCol="0">
            <a:spAutoFit/>
          </a:bodyPr>
          <a:lstStyle/>
          <a:p>
            <a:pPr defTabSz="1242738"/>
            <a:r>
              <a:rPr lang="en-US" sz="1632" spc="-95" dirty="0">
                <a:solidFill>
                  <a:srgbClr val="FFFFFF"/>
                </a:solidFill>
              </a:rPr>
              <a:t>UD #2</a:t>
            </a:r>
          </a:p>
        </p:txBody>
      </p:sp>
    </p:spTree>
    <p:extLst>
      <p:ext uri="{BB962C8B-B14F-4D97-AF65-F5344CB8AC3E}">
        <p14:creationId xmlns:p14="http://schemas.microsoft.com/office/powerpoint/2010/main" val="218854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500"/>
                                        <p:tgtEl>
                                          <p:spTgt spid="2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3" grpId="0" animBg="1"/>
      <p:bldP spid="4" grpId="0" animBg="1"/>
      <p:bldP spid="19" grpId="0" animBg="1"/>
      <p:bldP spid="21" grpId="0" animBg="1"/>
      <p:bldP spid="24" grpId="0" animBg="1"/>
      <p:bldP spid="25" grpId="0" animBg="1"/>
      <p:bldP spid="2" grpId="0"/>
      <p:bldP spid="26" grpId="0"/>
      <p:bldP spid="27" grpId="0"/>
      <p:bldP spid="2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p:cNvSpPr>
            <a:spLocks noGrp="1"/>
          </p:cNvSpPr>
          <p:nvPr>
            <p:ph type="title"/>
          </p:nvPr>
        </p:nvSpPr>
        <p:spPr/>
        <p:txBody>
          <a:bodyPr/>
          <a:lstStyle/>
          <a:p>
            <a:r>
              <a:rPr lang="en-NZ" sz="5507" dirty="0">
                <a:solidFill>
                  <a:schemeClr val="tx1"/>
                </a:solidFill>
              </a:rPr>
              <a:t>Virtual Machine Availability Sets</a:t>
            </a:r>
            <a:r>
              <a:rPr lang="en-NZ" dirty="0" smtClean="0">
                <a:solidFill>
                  <a:schemeClr val="tx1"/>
                </a:solidFill>
              </a:rPr>
              <a:t/>
            </a:r>
            <a:br>
              <a:rPr lang="en-NZ" dirty="0" smtClean="0">
                <a:solidFill>
                  <a:schemeClr val="tx1"/>
                </a:solidFill>
              </a:rPr>
            </a:br>
            <a:r>
              <a:rPr lang="en-US" sz="4079" dirty="0">
                <a:solidFill>
                  <a:schemeClr val="tx1"/>
                </a:solidFill>
              </a:rPr>
              <a:t>Update Domains are honored by host OS updates</a:t>
            </a:r>
            <a:endParaRPr lang="en-NZ" sz="4079" dirty="0">
              <a:solidFill>
                <a:schemeClr val="tx1"/>
              </a:solidFill>
            </a:endParaRPr>
          </a:p>
        </p:txBody>
      </p:sp>
      <p:sp>
        <p:nvSpPr>
          <p:cNvPr id="3" name="Rectangle 2"/>
          <p:cNvSpPr/>
          <p:nvPr>
            <p:custDataLst>
              <p:tags r:id="rId1"/>
            </p:custDataLst>
          </p:nvPr>
        </p:nvSpPr>
        <p:spPr bwMode="auto">
          <a:xfrm>
            <a:off x="2298045" y="1943866"/>
            <a:ext cx="2717414" cy="4821287"/>
          </a:xfrm>
          <a:prstGeom prst="rect">
            <a:avLst/>
          </a:prstGeom>
          <a:solidFill>
            <a:schemeClr val="accent6">
              <a:lumMod val="60000"/>
              <a:lumOff val="40000"/>
            </a:schemeClr>
          </a:solidFill>
          <a:ln w="12700">
            <a:solidFill>
              <a:schemeClr val="accent6">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t" anchorCtr="0" compatLnSpc="1">
            <a:prstTxWarp prst="textNoShape">
              <a:avLst/>
            </a:prstTxWarp>
          </a:bodyPr>
          <a:lstStyle/>
          <a:p>
            <a:pPr algn="ctr" defTabSz="1242935" fontAlgn="base">
              <a:spcBef>
                <a:spcPct val="0"/>
              </a:spcBef>
              <a:spcAft>
                <a:spcPct val="0"/>
              </a:spcAft>
            </a:pPr>
            <a:r>
              <a:rPr lang="en-US" sz="3263" dirty="0">
                <a:ln>
                  <a:solidFill>
                    <a:srgbClr val="FFFFFF">
                      <a:alpha val="0"/>
                    </a:srgbClr>
                  </a:solidFill>
                </a:ln>
                <a:solidFill>
                  <a:srgbClr val="FFFFFF"/>
                </a:solidFill>
                <a:latin typeface="Segoe UI Light" pitchFamily="34" charset="0"/>
              </a:rPr>
              <a:t>Fault Domain</a:t>
            </a:r>
          </a:p>
        </p:txBody>
      </p:sp>
      <p:sp>
        <p:nvSpPr>
          <p:cNvPr id="4" name="Rectangle 3"/>
          <p:cNvSpPr/>
          <p:nvPr>
            <p:custDataLst>
              <p:tags r:id="rId2"/>
            </p:custDataLst>
          </p:nvPr>
        </p:nvSpPr>
        <p:spPr bwMode="auto">
          <a:xfrm>
            <a:off x="2459911" y="2426407"/>
            <a:ext cx="2424768" cy="424354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83" tIns="46611" rIns="93183" bIns="46592" numCol="1" spcCol="0" rtlCol="0" anchor="t" anchorCtr="0" compatLnSpc="1">
            <a:prstTxWarp prst="textNoShape">
              <a:avLst/>
            </a:prstTxWarp>
          </a:bodyPr>
          <a:lstStyle/>
          <a:p>
            <a:pPr algn="ctr" defTabSz="931591" fontAlgn="base">
              <a:spcBef>
                <a:spcPts val="1224"/>
              </a:spcBef>
              <a:spcAft>
                <a:spcPct val="0"/>
              </a:spcAft>
            </a:pPr>
            <a:r>
              <a:rPr lang="en-US" sz="3263" dirty="0">
                <a:ln>
                  <a:solidFill>
                    <a:srgbClr val="FFFFFF">
                      <a:alpha val="0"/>
                    </a:srgbClr>
                  </a:solidFill>
                </a:ln>
                <a:solidFill>
                  <a:srgbClr val="FFFFFF"/>
                </a:solidFill>
              </a:rPr>
              <a:t>Rack</a:t>
            </a:r>
            <a:endParaRPr lang="en-US" sz="1495" dirty="0">
              <a:ln>
                <a:solidFill>
                  <a:srgbClr val="FFFFFF">
                    <a:alpha val="0"/>
                  </a:srgbClr>
                </a:solidFill>
              </a:ln>
              <a:solidFill>
                <a:srgbClr val="FFFFFF"/>
              </a:solidFill>
            </a:endParaRPr>
          </a:p>
        </p:txBody>
      </p:sp>
      <p:sp>
        <p:nvSpPr>
          <p:cNvPr id="11" name="Rectangle 10"/>
          <p:cNvSpPr/>
          <p:nvPr>
            <p:custDataLst>
              <p:tags r:id="rId3"/>
            </p:custDataLst>
          </p:nvPr>
        </p:nvSpPr>
        <p:spPr bwMode="auto">
          <a:xfrm>
            <a:off x="7382954" y="1943866"/>
            <a:ext cx="2717414" cy="4821287"/>
          </a:xfrm>
          <a:prstGeom prst="rect">
            <a:avLst/>
          </a:prstGeom>
          <a:solidFill>
            <a:schemeClr val="accent6">
              <a:lumMod val="60000"/>
              <a:lumOff val="40000"/>
            </a:schemeClr>
          </a:solidFill>
          <a:ln w="12700">
            <a:solidFill>
              <a:schemeClr val="tx2"/>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t" anchorCtr="0" compatLnSpc="1">
            <a:prstTxWarp prst="textNoShape">
              <a:avLst/>
            </a:prstTxWarp>
          </a:bodyPr>
          <a:lstStyle/>
          <a:p>
            <a:pPr algn="ctr" defTabSz="1242935" fontAlgn="base">
              <a:spcBef>
                <a:spcPct val="0"/>
              </a:spcBef>
              <a:spcAft>
                <a:spcPct val="0"/>
              </a:spcAft>
            </a:pPr>
            <a:r>
              <a:rPr lang="en-US" sz="3263" dirty="0">
                <a:ln>
                  <a:solidFill>
                    <a:srgbClr val="FFFFFF">
                      <a:alpha val="0"/>
                    </a:srgbClr>
                  </a:solidFill>
                </a:ln>
                <a:solidFill>
                  <a:srgbClr val="FFFFFF"/>
                </a:solidFill>
                <a:latin typeface="Segoe UI Light" pitchFamily="34" charset="0"/>
              </a:rPr>
              <a:t>Fault Domain</a:t>
            </a:r>
          </a:p>
        </p:txBody>
      </p:sp>
      <p:sp>
        <p:nvSpPr>
          <p:cNvPr id="12" name="Rectangle 11"/>
          <p:cNvSpPr/>
          <p:nvPr>
            <p:custDataLst>
              <p:tags r:id="rId4"/>
            </p:custDataLst>
          </p:nvPr>
        </p:nvSpPr>
        <p:spPr bwMode="auto">
          <a:xfrm>
            <a:off x="7544821" y="2426407"/>
            <a:ext cx="2424768" cy="4243544"/>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183" tIns="46611" rIns="93183" bIns="46592" numCol="1" spcCol="0" rtlCol="0" anchor="t" anchorCtr="0" compatLnSpc="1">
            <a:prstTxWarp prst="textNoShape">
              <a:avLst/>
            </a:prstTxWarp>
          </a:bodyPr>
          <a:lstStyle/>
          <a:p>
            <a:pPr algn="ctr" defTabSz="931591" fontAlgn="base">
              <a:spcBef>
                <a:spcPts val="1224"/>
              </a:spcBef>
              <a:spcAft>
                <a:spcPct val="0"/>
              </a:spcAft>
            </a:pPr>
            <a:r>
              <a:rPr lang="en-US" sz="3263" dirty="0">
                <a:ln>
                  <a:solidFill>
                    <a:srgbClr val="FFFFFF">
                      <a:alpha val="0"/>
                    </a:srgbClr>
                  </a:solidFill>
                </a:ln>
                <a:solidFill>
                  <a:srgbClr val="FFFFFF"/>
                </a:solidFill>
              </a:rPr>
              <a:t>Rack</a:t>
            </a:r>
            <a:endParaRPr lang="en-US" sz="1495" dirty="0">
              <a:ln>
                <a:solidFill>
                  <a:srgbClr val="FFFFFF">
                    <a:alpha val="0"/>
                  </a:srgbClr>
                </a:solidFill>
              </a:ln>
              <a:solidFill>
                <a:srgbClr val="FFFFFF"/>
              </a:solidFill>
            </a:endParaRPr>
          </a:p>
        </p:txBody>
      </p:sp>
      <p:sp>
        <p:nvSpPr>
          <p:cNvPr id="19" name="Rectangle 18"/>
          <p:cNvSpPr/>
          <p:nvPr>
            <p:custDataLst>
              <p:tags r:id="rId5"/>
            </p:custDataLst>
          </p:nvPr>
        </p:nvSpPr>
        <p:spPr bwMode="auto">
          <a:xfrm>
            <a:off x="2381255" y="2917245"/>
            <a:ext cx="7651490" cy="1630932"/>
          </a:xfrm>
          <a:prstGeom prst="rect">
            <a:avLst/>
          </a:prstGeom>
          <a:solidFill>
            <a:schemeClr val="accent2">
              <a:lumMod val="60000"/>
              <a:lumOff val="40000"/>
            </a:schemeClr>
          </a:solidFill>
          <a:ln w="19050">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ctr" anchorCtr="0" compatLnSpc="1">
            <a:prstTxWarp prst="textNoShape">
              <a:avLst/>
            </a:prstTxWarp>
          </a:bodyPr>
          <a:lstStyle/>
          <a:p>
            <a:pPr algn="ctr" defTabSz="931909" fontAlgn="base">
              <a:spcBef>
                <a:spcPct val="0"/>
              </a:spcBef>
              <a:spcAft>
                <a:spcPct val="0"/>
              </a:spcAft>
            </a:pPr>
            <a:r>
              <a:rPr lang="en-US" sz="2040" dirty="0">
                <a:ln>
                  <a:solidFill>
                    <a:srgbClr val="FFFFFF">
                      <a:alpha val="0"/>
                    </a:srgbClr>
                  </a:solidFill>
                </a:ln>
                <a:solidFill>
                  <a:srgbClr val="FFFFFF"/>
                </a:solidFill>
              </a:rPr>
              <a:t>Availability Set</a:t>
            </a:r>
          </a:p>
        </p:txBody>
      </p:sp>
      <p:sp>
        <p:nvSpPr>
          <p:cNvPr id="21" name="Rectangle 20"/>
          <p:cNvSpPr/>
          <p:nvPr>
            <p:custDataLst>
              <p:tags r:id="rId6"/>
            </p:custDataLst>
          </p:nvPr>
        </p:nvSpPr>
        <p:spPr bwMode="auto">
          <a:xfrm>
            <a:off x="2381255" y="4810707"/>
            <a:ext cx="7651490" cy="1679737"/>
          </a:xfrm>
          <a:prstGeom prst="rect">
            <a:avLst/>
          </a:prstGeom>
          <a:solidFill>
            <a:schemeClr val="accent4">
              <a:lumMod val="75000"/>
            </a:schemeClr>
          </a:solidFill>
          <a:ln w="19050">
            <a:solidFill>
              <a:schemeClr val="accent5">
                <a:lumMod val="75000"/>
              </a:schemeClr>
            </a:solidFill>
            <a:prstDash val="dash"/>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ctr" anchorCtr="0" compatLnSpc="1">
            <a:prstTxWarp prst="textNoShape">
              <a:avLst/>
            </a:prstTxWarp>
          </a:bodyPr>
          <a:lstStyle/>
          <a:p>
            <a:pPr algn="ctr" defTabSz="931909" fontAlgn="base">
              <a:spcBef>
                <a:spcPct val="0"/>
              </a:spcBef>
              <a:spcAft>
                <a:spcPct val="0"/>
              </a:spcAft>
            </a:pPr>
            <a:r>
              <a:rPr lang="en-US" sz="2040" dirty="0">
                <a:ln>
                  <a:solidFill>
                    <a:srgbClr val="FFFFFF">
                      <a:alpha val="0"/>
                    </a:srgbClr>
                  </a:solidFill>
                </a:ln>
                <a:solidFill>
                  <a:srgbClr val="FFFFFF"/>
                </a:solidFill>
              </a:rPr>
              <a:t>Availability Set</a:t>
            </a:r>
          </a:p>
        </p:txBody>
      </p:sp>
      <p:sp>
        <p:nvSpPr>
          <p:cNvPr id="5" name="Rectangle 4"/>
          <p:cNvSpPr/>
          <p:nvPr>
            <p:custDataLst>
              <p:tags r:id="rId7"/>
            </p:custDataLst>
          </p:nvPr>
        </p:nvSpPr>
        <p:spPr bwMode="auto">
          <a:xfrm>
            <a:off x="2630888" y="2917240"/>
            <a:ext cx="2051727" cy="167973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t" anchorCtr="0" compatLnSpc="1">
            <a:prstTxWarp prst="textNoShape">
              <a:avLst/>
            </a:prstTxWarp>
          </a:bodyPr>
          <a:lstStyle/>
          <a:p>
            <a:pPr algn="ctr" defTabSz="931909" fontAlgn="base">
              <a:spcBef>
                <a:spcPct val="0"/>
              </a:spcBef>
              <a:spcAft>
                <a:spcPct val="0"/>
              </a:spcAft>
            </a:pPr>
            <a:r>
              <a:rPr lang="en-US" sz="1903" dirty="0">
                <a:ln>
                  <a:solidFill>
                    <a:srgbClr val="FFFFFF">
                      <a:alpha val="0"/>
                    </a:srgbClr>
                  </a:solidFill>
                </a:ln>
                <a:solidFill>
                  <a:srgbClr val="FFFFFF"/>
                </a:solidFill>
              </a:rPr>
              <a:t>Virtual Machine</a:t>
            </a:r>
          </a:p>
        </p:txBody>
      </p:sp>
      <p:sp>
        <p:nvSpPr>
          <p:cNvPr id="8" name="Rectangle 7"/>
          <p:cNvSpPr/>
          <p:nvPr>
            <p:custDataLst>
              <p:tags r:id="rId8"/>
            </p:custDataLst>
          </p:nvPr>
        </p:nvSpPr>
        <p:spPr bwMode="auto">
          <a:xfrm>
            <a:off x="2630888" y="4810707"/>
            <a:ext cx="2051727" cy="16797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t" anchorCtr="0" compatLnSpc="1">
            <a:prstTxWarp prst="textNoShape">
              <a:avLst/>
            </a:prstTxWarp>
          </a:bodyPr>
          <a:lstStyle/>
          <a:p>
            <a:pPr algn="ctr" defTabSz="931909" fontAlgn="base">
              <a:spcBef>
                <a:spcPct val="0"/>
              </a:spcBef>
              <a:spcAft>
                <a:spcPct val="0"/>
              </a:spcAft>
            </a:pPr>
            <a:r>
              <a:rPr lang="en-US" sz="1903" dirty="0">
                <a:ln>
                  <a:solidFill>
                    <a:srgbClr val="FFFFFF">
                      <a:alpha val="0"/>
                    </a:srgbClr>
                  </a:solidFill>
                </a:ln>
                <a:solidFill>
                  <a:srgbClr val="FFFFFF"/>
                </a:solidFill>
              </a:rPr>
              <a:t>Virtual Machine</a:t>
            </a:r>
          </a:p>
        </p:txBody>
      </p:sp>
      <p:sp>
        <p:nvSpPr>
          <p:cNvPr id="13" name="Rectangle 12"/>
          <p:cNvSpPr/>
          <p:nvPr>
            <p:custDataLst>
              <p:tags r:id="rId9"/>
            </p:custDataLst>
          </p:nvPr>
        </p:nvSpPr>
        <p:spPr bwMode="auto">
          <a:xfrm>
            <a:off x="7715796" y="2917240"/>
            <a:ext cx="2051727" cy="1679737"/>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t" anchorCtr="0" compatLnSpc="1">
            <a:prstTxWarp prst="textNoShape">
              <a:avLst/>
            </a:prstTxWarp>
          </a:bodyPr>
          <a:lstStyle/>
          <a:p>
            <a:pPr algn="ctr" defTabSz="931909" fontAlgn="base">
              <a:spcBef>
                <a:spcPct val="0"/>
              </a:spcBef>
              <a:spcAft>
                <a:spcPct val="0"/>
              </a:spcAft>
            </a:pPr>
            <a:r>
              <a:rPr lang="en-US" sz="1903" dirty="0">
                <a:ln>
                  <a:solidFill>
                    <a:srgbClr val="FFFFFF">
                      <a:alpha val="0"/>
                    </a:srgbClr>
                  </a:solidFill>
                </a:ln>
                <a:solidFill>
                  <a:srgbClr val="FFFFFF"/>
                </a:solidFill>
              </a:rPr>
              <a:t>Virtual Machine</a:t>
            </a:r>
          </a:p>
        </p:txBody>
      </p:sp>
      <p:sp>
        <p:nvSpPr>
          <p:cNvPr id="16" name="Rectangle 15"/>
          <p:cNvSpPr/>
          <p:nvPr>
            <p:custDataLst>
              <p:tags r:id="rId10"/>
            </p:custDataLst>
          </p:nvPr>
        </p:nvSpPr>
        <p:spPr bwMode="auto">
          <a:xfrm>
            <a:off x="7715796" y="4810707"/>
            <a:ext cx="2051727" cy="1679737"/>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15" tIns="46609" rIns="93215" bIns="46609" numCol="1" rtlCol="0" anchor="t" anchorCtr="0" compatLnSpc="1">
            <a:prstTxWarp prst="textNoShape">
              <a:avLst/>
            </a:prstTxWarp>
          </a:bodyPr>
          <a:lstStyle/>
          <a:p>
            <a:pPr algn="ctr" defTabSz="931909" fontAlgn="base">
              <a:spcBef>
                <a:spcPct val="0"/>
              </a:spcBef>
              <a:spcAft>
                <a:spcPct val="0"/>
              </a:spcAft>
            </a:pPr>
            <a:r>
              <a:rPr lang="en-US" sz="1903" dirty="0">
                <a:ln>
                  <a:solidFill>
                    <a:srgbClr val="FFFFFF">
                      <a:alpha val="0"/>
                    </a:srgbClr>
                  </a:solidFill>
                </a:ln>
                <a:solidFill>
                  <a:srgbClr val="FFFFFF"/>
                </a:solidFill>
              </a:rPr>
              <a:t>Virtual Machine</a:t>
            </a:r>
          </a:p>
        </p:txBody>
      </p:sp>
      <p:sp>
        <p:nvSpPr>
          <p:cNvPr id="6" name="Rectangle 5"/>
          <p:cNvSpPr/>
          <p:nvPr>
            <p:custDataLst>
              <p:tags r:id="rId11"/>
            </p:custDataLst>
          </p:nvPr>
        </p:nvSpPr>
        <p:spPr bwMode="auto">
          <a:xfrm>
            <a:off x="2910667" y="3376939"/>
            <a:ext cx="1492165" cy="102572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72994" tIns="93248" rIns="93215" bIns="46609" numCol="1" rtlCol="0" anchor="ctr" anchorCtr="0" compatLnSpc="1">
            <a:prstTxWarp prst="textNoShape">
              <a:avLst/>
            </a:prstTxWarp>
          </a:bodyPr>
          <a:lstStyle/>
          <a:p>
            <a:pPr algn="ctr" defTabSz="931909" fontAlgn="base">
              <a:spcBef>
                <a:spcPct val="0"/>
              </a:spcBef>
              <a:spcAft>
                <a:spcPct val="0"/>
              </a:spcAft>
            </a:pPr>
            <a:r>
              <a:rPr lang="en-NZ" sz="2040" dirty="0">
                <a:ln>
                  <a:solidFill>
                    <a:srgbClr val="FFFFFF">
                      <a:alpha val="0"/>
                    </a:srgbClr>
                  </a:solidFill>
                </a:ln>
                <a:solidFill>
                  <a:srgbClr val="FFFFFF"/>
                </a:solidFill>
              </a:rPr>
              <a:t>WP1</a:t>
            </a:r>
          </a:p>
          <a:p>
            <a:pPr algn="ctr" defTabSz="931909" fontAlgn="base">
              <a:spcBef>
                <a:spcPct val="0"/>
              </a:spcBef>
              <a:spcAft>
                <a:spcPct val="0"/>
              </a:spcAft>
            </a:pPr>
            <a:endParaRPr lang="en-NZ" sz="2040" dirty="0">
              <a:ln>
                <a:solidFill>
                  <a:srgbClr val="FFFFFF">
                    <a:alpha val="0"/>
                  </a:srgbClr>
                </a:solidFill>
              </a:ln>
              <a:solidFill>
                <a:srgbClr val="FFFFFF"/>
              </a:solidFill>
            </a:endParaRPr>
          </a:p>
        </p:txBody>
      </p:sp>
      <p:sp>
        <p:nvSpPr>
          <p:cNvPr id="9" name="Rectangle 8"/>
          <p:cNvSpPr/>
          <p:nvPr>
            <p:custDataLst>
              <p:tags r:id="rId12"/>
            </p:custDataLst>
          </p:nvPr>
        </p:nvSpPr>
        <p:spPr bwMode="auto">
          <a:xfrm>
            <a:off x="2910667" y="5270403"/>
            <a:ext cx="1492165" cy="10795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72994" tIns="93248" rIns="93215" bIns="46609" numCol="1" rtlCol="0" anchor="ctr" anchorCtr="0" compatLnSpc="1">
            <a:prstTxWarp prst="textNoShape">
              <a:avLst/>
            </a:prstTxWarp>
          </a:bodyPr>
          <a:lstStyle/>
          <a:p>
            <a:pPr algn="ctr" defTabSz="931909" fontAlgn="base">
              <a:spcBef>
                <a:spcPct val="0"/>
              </a:spcBef>
              <a:spcAft>
                <a:spcPct val="0"/>
              </a:spcAft>
            </a:pPr>
            <a:r>
              <a:rPr lang="en-NZ" sz="2040" dirty="0">
                <a:ln>
                  <a:solidFill>
                    <a:srgbClr val="FFFFFF">
                      <a:alpha val="0"/>
                    </a:srgbClr>
                  </a:solidFill>
                </a:ln>
                <a:solidFill>
                  <a:srgbClr val="FFFFFF"/>
                </a:solidFill>
              </a:rPr>
              <a:t>MySQL1</a:t>
            </a:r>
          </a:p>
          <a:p>
            <a:pPr algn="ctr" defTabSz="931909" fontAlgn="base">
              <a:spcBef>
                <a:spcPct val="0"/>
              </a:spcBef>
              <a:spcAft>
                <a:spcPct val="0"/>
              </a:spcAft>
            </a:pPr>
            <a:endParaRPr lang="en-NZ" sz="2040" dirty="0">
              <a:ln>
                <a:solidFill>
                  <a:srgbClr val="FFFFFF">
                    <a:alpha val="0"/>
                  </a:srgbClr>
                </a:solidFill>
              </a:ln>
              <a:solidFill>
                <a:srgbClr val="FFFFFF"/>
              </a:solidFill>
            </a:endParaRPr>
          </a:p>
        </p:txBody>
      </p:sp>
      <p:sp>
        <p:nvSpPr>
          <p:cNvPr id="14" name="Rectangle 13"/>
          <p:cNvSpPr/>
          <p:nvPr>
            <p:custDataLst>
              <p:tags r:id="rId13"/>
            </p:custDataLst>
          </p:nvPr>
        </p:nvSpPr>
        <p:spPr bwMode="auto">
          <a:xfrm>
            <a:off x="7995577" y="3366005"/>
            <a:ext cx="1492165" cy="1036652"/>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72994" tIns="93248" rIns="93215" bIns="46609" numCol="1" rtlCol="0" anchor="ctr" anchorCtr="0" compatLnSpc="1">
            <a:prstTxWarp prst="textNoShape">
              <a:avLst/>
            </a:prstTxWarp>
          </a:bodyPr>
          <a:lstStyle/>
          <a:p>
            <a:pPr algn="ctr" defTabSz="931909" fontAlgn="base">
              <a:spcBef>
                <a:spcPct val="0"/>
              </a:spcBef>
              <a:spcAft>
                <a:spcPct val="0"/>
              </a:spcAft>
            </a:pPr>
            <a:r>
              <a:rPr lang="en-NZ" sz="2040" dirty="0">
                <a:ln>
                  <a:solidFill>
                    <a:srgbClr val="FFFFFF">
                      <a:alpha val="0"/>
                    </a:srgbClr>
                  </a:solidFill>
                </a:ln>
                <a:solidFill>
                  <a:srgbClr val="FFFFFF"/>
                </a:solidFill>
              </a:rPr>
              <a:t>WP2</a:t>
            </a:r>
          </a:p>
          <a:p>
            <a:pPr algn="ctr" defTabSz="931909" fontAlgn="base">
              <a:spcBef>
                <a:spcPct val="0"/>
              </a:spcBef>
              <a:spcAft>
                <a:spcPct val="0"/>
              </a:spcAft>
            </a:pPr>
            <a:endParaRPr lang="en-NZ" sz="2040" dirty="0">
              <a:ln>
                <a:solidFill>
                  <a:srgbClr val="FFFFFF">
                    <a:alpha val="0"/>
                  </a:srgbClr>
                </a:solidFill>
              </a:ln>
              <a:solidFill>
                <a:srgbClr val="FFFFFF"/>
              </a:solidFill>
            </a:endParaRPr>
          </a:p>
        </p:txBody>
      </p:sp>
      <p:sp>
        <p:nvSpPr>
          <p:cNvPr id="17" name="Rectangle 16"/>
          <p:cNvSpPr/>
          <p:nvPr>
            <p:custDataLst>
              <p:tags r:id="rId14"/>
            </p:custDataLst>
          </p:nvPr>
        </p:nvSpPr>
        <p:spPr bwMode="auto">
          <a:xfrm>
            <a:off x="7995577" y="5270403"/>
            <a:ext cx="1492165" cy="107955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372994" tIns="93248" rIns="93215" bIns="46609" numCol="1" rtlCol="0" anchor="ctr" anchorCtr="0" compatLnSpc="1">
            <a:prstTxWarp prst="textNoShape">
              <a:avLst/>
            </a:prstTxWarp>
          </a:bodyPr>
          <a:lstStyle/>
          <a:p>
            <a:pPr algn="ctr" defTabSz="931909" fontAlgn="base">
              <a:spcBef>
                <a:spcPct val="0"/>
              </a:spcBef>
              <a:spcAft>
                <a:spcPct val="0"/>
              </a:spcAft>
            </a:pPr>
            <a:r>
              <a:rPr lang="en-NZ" sz="2040" dirty="0">
                <a:ln>
                  <a:solidFill>
                    <a:srgbClr val="FFFFFF">
                      <a:alpha val="0"/>
                    </a:srgbClr>
                  </a:solidFill>
                </a:ln>
                <a:solidFill>
                  <a:srgbClr val="FFFFFF"/>
                </a:solidFill>
              </a:rPr>
              <a:t>MySQL2</a:t>
            </a:r>
          </a:p>
          <a:p>
            <a:pPr algn="ctr" defTabSz="931909" fontAlgn="base">
              <a:spcBef>
                <a:spcPct val="0"/>
              </a:spcBef>
              <a:spcAft>
                <a:spcPct val="0"/>
              </a:spcAft>
            </a:pPr>
            <a:endParaRPr lang="en-NZ" sz="2040" dirty="0">
              <a:ln>
                <a:solidFill>
                  <a:srgbClr val="FFFFFF">
                    <a:alpha val="0"/>
                  </a:srgbClr>
                </a:solidFill>
              </a:ln>
              <a:solidFill>
                <a:srgbClr val="FFFFFF"/>
              </a:solidFill>
            </a:endParaRPr>
          </a:p>
        </p:txBody>
      </p:sp>
      <p:sp>
        <p:nvSpPr>
          <p:cNvPr id="20" name="Rectangle 19"/>
          <p:cNvSpPr/>
          <p:nvPr/>
        </p:nvSpPr>
        <p:spPr>
          <a:xfrm>
            <a:off x="8283465" y="4030288"/>
            <a:ext cx="947477" cy="424168"/>
          </a:xfrm>
          <a:prstGeom prst="rect">
            <a:avLst/>
          </a:prstGeom>
        </p:spPr>
        <p:txBody>
          <a:bodyPr wrap="none" lIns="124288" tIns="62144" rIns="124288" bIns="62144">
            <a:spAutoFit/>
          </a:bodyPr>
          <a:lstStyle/>
          <a:p>
            <a:pPr algn="ctr" defTabSz="931987" fontAlgn="base">
              <a:spcBef>
                <a:spcPct val="0"/>
              </a:spcBef>
              <a:spcAft>
                <a:spcPct val="0"/>
              </a:spcAft>
            </a:pPr>
            <a:r>
              <a:rPr lang="en-US" sz="1903" dirty="0">
                <a:ln>
                  <a:solidFill>
                    <a:srgbClr val="FFFFFF">
                      <a:alpha val="0"/>
                    </a:srgbClr>
                  </a:solidFill>
                </a:ln>
                <a:solidFill>
                  <a:srgbClr val="FFFFFF"/>
                </a:solidFill>
              </a:rPr>
              <a:t>UD #2</a:t>
            </a:r>
          </a:p>
        </p:txBody>
      </p:sp>
      <p:sp>
        <p:nvSpPr>
          <p:cNvPr id="22" name="Rectangle 21"/>
          <p:cNvSpPr/>
          <p:nvPr/>
        </p:nvSpPr>
        <p:spPr>
          <a:xfrm>
            <a:off x="8267919" y="5876794"/>
            <a:ext cx="947477" cy="424168"/>
          </a:xfrm>
          <a:prstGeom prst="rect">
            <a:avLst/>
          </a:prstGeom>
        </p:spPr>
        <p:txBody>
          <a:bodyPr wrap="none" lIns="124288" tIns="62144" rIns="124288" bIns="62144">
            <a:spAutoFit/>
          </a:bodyPr>
          <a:lstStyle/>
          <a:p>
            <a:pPr algn="ctr" defTabSz="931987" fontAlgn="base">
              <a:spcBef>
                <a:spcPct val="0"/>
              </a:spcBef>
              <a:spcAft>
                <a:spcPct val="0"/>
              </a:spcAft>
            </a:pPr>
            <a:r>
              <a:rPr lang="en-US" sz="1903" dirty="0">
                <a:ln>
                  <a:solidFill>
                    <a:srgbClr val="FFFFFF">
                      <a:alpha val="0"/>
                    </a:srgbClr>
                  </a:solidFill>
                </a:ln>
                <a:solidFill>
                  <a:srgbClr val="FFFFFF"/>
                </a:solidFill>
              </a:rPr>
              <a:t>UD #2</a:t>
            </a:r>
          </a:p>
        </p:txBody>
      </p:sp>
      <p:sp>
        <p:nvSpPr>
          <p:cNvPr id="2" name="TextBox 1"/>
          <p:cNvSpPr txBox="1"/>
          <p:nvPr/>
        </p:nvSpPr>
        <p:spPr>
          <a:xfrm>
            <a:off x="3266660" y="4107946"/>
            <a:ext cx="696473" cy="268780"/>
          </a:xfrm>
          <a:prstGeom prst="rect">
            <a:avLst/>
          </a:prstGeom>
          <a:noFill/>
        </p:spPr>
        <p:txBody>
          <a:bodyPr wrap="none" lIns="0" tIns="0" rIns="0" bIns="0" rtlCol="0">
            <a:spAutoFit/>
          </a:bodyPr>
          <a:lstStyle/>
          <a:p>
            <a:pPr defTabSz="1242935">
              <a:lnSpc>
                <a:spcPct val="90000"/>
              </a:lnSpc>
              <a:spcBef>
                <a:spcPct val="20000"/>
              </a:spcBef>
              <a:buSzPct val="80000"/>
            </a:pPr>
            <a:r>
              <a:rPr lang="en-US" sz="1903" dirty="0">
                <a:ln>
                  <a:solidFill>
                    <a:srgbClr val="FFFFFF">
                      <a:alpha val="0"/>
                    </a:srgbClr>
                  </a:solidFill>
                </a:ln>
                <a:solidFill>
                  <a:srgbClr val="FFFFFF"/>
                </a:solidFill>
              </a:rPr>
              <a:t>UD #1</a:t>
            </a:r>
            <a:endParaRPr lang="en-US" sz="1903" dirty="0">
              <a:solidFill>
                <a:srgbClr val="FFFFFF"/>
              </a:solidFill>
            </a:endParaRPr>
          </a:p>
        </p:txBody>
      </p:sp>
      <p:sp>
        <p:nvSpPr>
          <p:cNvPr id="18" name="Rectangle 17"/>
          <p:cNvSpPr/>
          <p:nvPr/>
        </p:nvSpPr>
        <p:spPr>
          <a:xfrm>
            <a:off x="3198555" y="5855484"/>
            <a:ext cx="947477" cy="424168"/>
          </a:xfrm>
          <a:prstGeom prst="rect">
            <a:avLst/>
          </a:prstGeom>
        </p:spPr>
        <p:txBody>
          <a:bodyPr wrap="none" lIns="124288" tIns="62144" rIns="124288" bIns="62144">
            <a:spAutoFit/>
          </a:bodyPr>
          <a:lstStyle/>
          <a:p>
            <a:pPr algn="ctr" defTabSz="931987" fontAlgn="base">
              <a:spcBef>
                <a:spcPct val="0"/>
              </a:spcBef>
              <a:spcAft>
                <a:spcPct val="0"/>
              </a:spcAft>
            </a:pPr>
            <a:r>
              <a:rPr lang="en-US" sz="1903" dirty="0">
                <a:ln>
                  <a:solidFill>
                    <a:srgbClr val="FFFFFF">
                      <a:alpha val="0"/>
                    </a:srgbClr>
                  </a:solidFill>
                </a:ln>
                <a:solidFill>
                  <a:srgbClr val="FFFFFF"/>
                </a:solidFill>
              </a:rPr>
              <a:t>UD #1</a:t>
            </a:r>
          </a:p>
        </p:txBody>
      </p:sp>
      <p:sp>
        <p:nvSpPr>
          <p:cNvPr id="23" name="Freeform 62"/>
          <p:cNvSpPr>
            <a:spLocks noEditPoints="1"/>
          </p:cNvSpPr>
          <p:nvPr/>
        </p:nvSpPr>
        <p:spPr bwMode="black">
          <a:xfrm>
            <a:off x="3010980" y="3542008"/>
            <a:ext cx="403196" cy="402986"/>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3933" tIns="41967" rIns="83933" bIns="41967" numCol="1" anchor="t" anchorCtr="0" compatLnSpc="1">
            <a:prstTxWarp prst="textNoShape">
              <a:avLst/>
            </a:prstTxWarp>
          </a:bodyPr>
          <a:lstStyle/>
          <a:p>
            <a:pPr defTabSz="1242935"/>
            <a:endParaRPr lang="en-US" sz="1632" dirty="0">
              <a:solidFill>
                <a:srgbClr val="FFFFFF"/>
              </a:solidFill>
            </a:endParaRPr>
          </a:p>
        </p:txBody>
      </p:sp>
      <p:sp>
        <p:nvSpPr>
          <p:cNvPr id="24" name="Freeform 62"/>
          <p:cNvSpPr>
            <a:spLocks noEditPoints="1"/>
          </p:cNvSpPr>
          <p:nvPr/>
        </p:nvSpPr>
        <p:spPr bwMode="black">
          <a:xfrm>
            <a:off x="8082644" y="3555616"/>
            <a:ext cx="403196" cy="402986"/>
          </a:xfrm>
          <a:custGeom>
            <a:avLst/>
            <a:gdLst>
              <a:gd name="T0" fmla="*/ 189 w 189"/>
              <a:gd name="T1" fmla="*/ 94 h 189"/>
              <a:gd name="T2" fmla="*/ 0 w 189"/>
              <a:gd name="T3" fmla="*/ 94 h 189"/>
              <a:gd name="T4" fmla="*/ 129 w 189"/>
              <a:gd name="T5" fmla="*/ 172 h 189"/>
              <a:gd name="T6" fmla="*/ 124 w 189"/>
              <a:gd name="T7" fmla="*/ 123 h 189"/>
              <a:gd name="T8" fmla="*/ 123 w 189"/>
              <a:gd name="T9" fmla="*/ 84 h 189"/>
              <a:gd name="T10" fmla="*/ 140 w 189"/>
              <a:gd name="T11" fmla="*/ 85 h 189"/>
              <a:gd name="T12" fmla="*/ 152 w 189"/>
              <a:gd name="T13" fmla="*/ 89 h 189"/>
              <a:gd name="T14" fmla="*/ 158 w 189"/>
              <a:gd name="T15" fmla="*/ 84 h 189"/>
              <a:gd name="T16" fmla="*/ 152 w 189"/>
              <a:gd name="T17" fmla="*/ 82 h 189"/>
              <a:gd name="T18" fmla="*/ 146 w 189"/>
              <a:gd name="T19" fmla="*/ 78 h 189"/>
              <a:gd name="T20" fmla="*/ 139 w 189"/>
              <a:gd name="T21" fmla="*/ 74 h 189"/>
              <a:gd name="T22" fmla="*/ 128 w 189"/>
              <a:gd name="T23" fmla="*/ 80 h 189"/>
              <a:gd name="T24" fmla="*/ 121 w 189"/>
              <a:gd name="T25" fmla="*/ 72 h 189"/>
              <a:gd name="T26" fmla="*/ 132 w 189"/>
              <a:gd name="T27" fmla="*/ 59 h 189"/>
              <a:gd name="T28" fmla="*/ 140 w 189"/>
              <a:gd name="T29" fmla="*/ 57 h 189"/>
              <a:gd name="T30" fmla="*/ 149 w 189"/>
              <a:gd name="T31" fmla="*/ 52 h 189"/>
              <a:gd name="T32" fmla="*/ 148 w 189"/>
              <a:gd name="T33" fmla="*/ 44 h 189"/>
              <a:gd name="T34" fmla="*/ 144 w 189"/>
              <a:gd name="T35" fmla="*/ 46 h 189"/>
              <a:gd name="T36" fmla="*/ 138 w 189"/>
              <a:gd name="T37" fmla="*/ 48 h 189"/>
              <a:gd name="T38" fmla="*/ 147 w 189"/>
              <a:gd name="T39" fmla="*/ 28 h 189"/>
              <a:gd name="T40" fmla="*/ 108 w 189"/>
              <a:gd name="T41" fmla="*/ 11 h 189"/>
              <a:gd name="T42" fmla="*/ 90 w 189"/>
              <a:gd name="T43" fmla="*/ 43 h 189"/>
              <a:gd name="T44" fmla="*/ 78 w 189"/>
              <a:gd name="T45" fmla="*/ 21 h 189"/>
              <a:gd name="T46" fmla="*/ 69 w 189"/>
              <a:gd name="T47" fmla="*/ 13 h 189"/>
              <a:gd name="T48" fmla="*/ 60 w 189"/>
              <a:gd name="T49" fmla="*/ 23 h 189"/>
              <a:gd name="T50" fmla="*/ 72 w 189"/>
              <a:gd name="T51" fmla="*/ 43 h 189"/>
              <a:gd name="T52" fmla="*/ 59 w 189"/>
              <a:gd name="T53" fmla="*/ 31 h 189"/>
              <a:gd name="T54" fmla="*/ 44 w 189"/>
              <a:gd name="T55" fmla="*/ 49 h 189"/>
              <a:gd name="T56" fmla="*/ 57 w 189"/>
              <a:gd name="T57" fmla="*/ 47 h 189"/>
              <a:gd name="T58" fmla="*/ 73 w 189"/>
              <a:gd name="T59" fmla="*/ 70 h 189"/>
              <a:gd name="T60" fmla="*/ 47 w 189"/>
              <a:gd name="T61" fmla="*/ 100 h 189"/>
              <a:gd name="T62" fmla="*/ 31 w 189"/>
              <a:gd name="T63" fmla="*/ 97 h 189"/>
              <a:gd name="T64" fmla="*/ 40 w 189"/>
              <a:gd name="T65" fmla="*/ 103 h 189"/>
              <a:gd name="T66" fmla="*/ 42 w 189"/>
              <a:gd name="T67" fmla="*/ 116 h 189"/>
              <a:gd name="T68" fmla="*/ 81 w 189"/>
              <a:gd name="T69" fmla="*/ 132 h 189"/>
              <a:gd name="T70" fmla="*/ 67 w 189"/>
              <a:gd name="T71" fmla="*/ 175 h 189"/>
              <a:gd name="T72" fmla="*/ 129 w 189"/>
              <a:gd name="T73" fmla="*/ 172 h 189"/>
              <a:gd name="T74" fmla="*/ 172 w 189"/>
              <a:gd name="T75" fmla="*/ 115 h 189"/>
              <a:gd name="T76" fmla="*/ 172 w 189"/>
              <a:gd name="T77" fmla="*/ 118 h 189"/>
              <a:gd name="T78" fmla="*/ 177 w 189"/>
              <a:gd name="T79" fmla="*/ 114 h 189"/>
              <a:gd name="T80" fmla="*/ 156 w 189"/>
              <a:gd name="T81" fmla="*/ 152 h 189"/>
              <a:gd name="T82" fmla="*/ 52 w 189"/>
              <a:gd name="T83" fmla="*/ 168 h 189"/>
              <a:gd name="T84" fmla="*/ 47 w 189"/>
              <a:gd name="T85" fmla="*/ 126 h 189"/>
              <a:gd name="T86" fmla="*/ 42 w 189"/>
              <a:gd name="T87" fmla="*/ 121 h 189"/>
              <a:gd name="T88" fmla="*/ 20 w 189"/>
              <a:gd name="T89" fmla="*/ 103 h 189"/>
              <a:gd name="T90" fmla="*/ 9 w 189"/>
              <a:gd name="T91" fmla="*/ 94 h 189"/>
              <a:gd name="T92" fmla="*/ 108 w 189"/>
              <a:gd name="T93" fmla="*/ 41 h 189"/>
              <a:gd name="T94" fmla="*/ 108 w 189"/>
              <a:gd name="T95" fmla="*/ 41 h 189"/>
              <a:gd name="T96" fmla="*/ 129 w 189"/>
              <a:gd name="T97" fmla="*/ 58 h 189"/>
              <a:gd name="T98" fmla="*/ 125 w 189"/>
              <a:gd name="T99" fmla="*/ 49 h 189"/>
              <a:gd name="T100" fmla="*/ 160 w 189"/>
              <a:gd name="T101" fmla="*/ 69 h 189"/>
              <a:gd name="T102" fmla="*/ 158 w 189"/>
              <a:gd name="T103" fmla="*/ 77 h 189"/>
              <a:gd name="T104" fmla="*/ 59 w 189"/>
              <a:gd name="T105" fmla="*/ 106 h 189"/>
              <a:gd name="T106" fmla="*/ 46 w 189"/>
              <a:gd name="T107" fmla="*/ 102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89" h="189">
                <a:moveTo>
                  <a:pt x="94" y="0"/>
                </a:moveTo>
                <a:cubicBezTo>
                  <a:pt x="146" y="0"/>
                  <a:pt x="189" y="42"/>
                  <a:pt x="189" y="94"/>
                </a:cubicBezTo>
                <a:cubicBezTo>
                  <a:pt x="189" y="147"/>
                  <a:pt x="146" y="189"/>
                  <a:pt x="94" y="189"/>
                </a:cubicBezTo>
                <a:cubicBezTo>
                  <a:pt x="42" y="189"/>
                  <a:pt x="0" y="147"/>
                  <a:pt x="0" y="94"/>
                </a:cubicBezTo>
                <a:cubicBezTo>
                  <a:pt x="0" y="42"/>
                  <a:pt x="42" y="0"/>
                  <a:pt x="94" y="0"/>
                </a:cubicBezTo>
                <a:close/>
                <a:moveTo>
                  <a:pt x="129" y="172"/>
                </a:moveTo>
                <a:cubicBezTo>
                  <a:pt x="126" y="156"/>
                  <a:pt x="135" y="129"/>
                  <a:pt x="130" y="124"/>
                </a:cubicBezTo>
                <a:cubicBezTo>
                  <a:pt x="128" y="123"/>
                  <a:pt x="126" y="122"/>
                  <a:pt x="124" y="123"/>
                </a:cubicBezTo>
                <a:cubicBezTo>
                  <a:pt x="120" y="124"/>
                  <a:pt x="116" y="126"/>
                  <a:pt x="113" y="125"/>
                </a:cubicBezTo>
                <a:cubicBezTo>
                  <a:pt x="96" y="117"/>
                  <a:pt x="106" y="90"/>
                  <a:pt x="123" y="84"/>
                </a:cubicBezTo>
                <a:cubicBezTo>
                  <a:pt x="126" y="83"/>
                  <a:pt x="129" y="83"/>
                  <a:pt x="132" y="83"/>
                </a:cubicBezTo>
                <a:cubicBezTo>
                  <a:pt x="137" y="82"/>
                  <a:pt x="140" y="82"/>
                  <a:pt x="140" y="85"/>
                </a:cubicBezTo>
                <a:cubicBezTo>
                  <a:pt x="140" y="89"/>
                  <a:pt x="148" y="92"/>
                  <a:pt x="150" y="92"/>
                </a:cubicBezTo>
                <a:cubicBezTo>
                  <a:pt x="151" y="92"/>
                  <a:pt x="151" y="89"/>
                  <a:pt x="152" y="89"/>
                </a:cubicBezTo>
                <a:cubicBezTo>
                  <a:pt x="159" y="89"/>
                  <a:pt x="164" y="93"/>
                  <a:pt x="165" y="90"/>
                </a:cubicBezTo>
                <a:cubicBezTo>
                  <a:pt x="167" y="80"/>
                  <a:pt x="166" y="85"/>
                  <a:pt x="158" y="84"/>
                </a:cubicBezTo>
                <a:cubicBezTo>
                  <a:pt x="155" y="83"/>
                  <a:pt x="157" y="78"/>
                  <a:pt x="154" y="78"/>
                </a:cubicBezTo>
                <a:cubicBezTo>
                  <a:pt x="152" y="77"/>
                  <a:pt x="155" y="84"/>
                  <a:pt x="152" y="82"/>
                </a:cubicBezTo>
                <a:cubicBezTo>
                  <a:pt x="148" y="79"/>
                  <a:pt x="146" y="72"/>
                  <a:pt x="142" y="71"/>
                </a:cubicBezTo>
                <a:cubicBezTo>
                  <a:pt x="137" y="70"/>
                  <a:pt x="145" y="75"/>
                  <a:pt x="146" y="78"/>
                </a:cubicBezTo>
                <a:cubicBezTo>
                  <a:pt x="147" y="81"/>
                  <a:pt x="143" y="85"/>
                  <a:pt x="141" y="82"/>
                </a:cubicBezTo>
                <a:cubicBezTo>
                  <a:pt x="140" y="81"/>
                  <a:pt x="145" y="78"/>
                  <a:pt x="139" y="74"/>
                </a:cubicBezTo>
                <a:cubicBezTo>
                  <a:pt x="138" y="72"/>
                  <a:pt x="135" y="72"/>
                  <a:pt x="133" y="74"/>
                </a:cubicBezTo>
                <a:cubicBezTo>
                  <a:pt x="130" y="77"/>
                  <a:pt x="129" y="80"/>
                  <a:pt x="128" y="80"/>
                </a:cubicBezTo>
                <a:cubicBezTo>
                  <a:pt x="125" y="82"/>
                  <a:pt x="123" y="82"/>
                  <a:pt x="120" y="81"/>
                </a:cubicBezTo>
                <a:cubicBezTo>
                  <a:pt x="116" y="80"/>
                  <a:pt x="117" y="71"/>
                  <a:pt x="121" y="72"/>
                </a:cubicBezTo>
                <a:cubicBezTo>
                  <a:pt x="133" y="75"/>
                  <a:pt x="122" y="68"/>
                  <a:pt x="125" y="66"/>
                </a:cubicBezTo>
                <a:cubicBezTo>
                  <a:pt x="126" y="65"/>
                  <a:pt x="130" y="62"/>
                  <a:pt x="132" y="59"/>
                </a:cubicBezTo>
                <a:cubicBezTo>
                  <a:pt x="134" y="57"/>
                  <a:pt x="133" y="51"/>
                  <a:pt x="137" y="52"/>
                </a:cubicBezTo>
                <a:cubicBezTo>
                  <a:pt x="139" y="52"/>
                  <a:pt x="138" y="56"/>
                  <a:pt x="140" y="57"/>
                </a:cubicBezTo>
                <a:cubicBezTo>
                  <a:pt x="141" y="58"/>
                  <a:pt x="144" y="57"/>
                  <a:pt x="146" y="57"/>
                </a:cubicBezTo>
                <a:cubicBezTo>
                  <a:pt x="149" y="57"/>
                  <a:pt x="149" y="55"/>
                  <a:pt x="149" y="52"/>
                </a:cubicBezTo>
                <a:cubicBezTo>
                  <a:pt x="149" y="48"/>
                  <a:pt x="156" y="49"/>
                  <a:pt x="156" y="47"/>
                </a:cubicBezTo>
                <a:cubicBezTo>
                  <a:pt x="155" y="44"/>
                  <a:pt x="148" y="48"/>
                  <a:pt x="148" y="44"/>
                </a:cubicBezTo>
                <a:cubicBezTo>
                  <a:pt x="148" y="39"/>
                  <a:pt x="154" y="38"/>
                  <a:pt x="150" y="37"/>
                </a:cubicBezTo>
                <a:cubicBezTo>
                  <a:pt x="147" y="36"/>
                  <a:pt x="143" y="39"/>
                  <a:pt x="144" y="46"/>
                </a:cubicBezTo>
                <a:cubicBezTo>
                  <a:pt x="145" y="53"/>
                  <a:pt x="146" y="56"/>
                  <a:pt x="141" y="54"/>
                </a:cubicBezTo>
                <a:cubicBezTo>
                  <a:pt x="137" y="51"/>
                  <a:pt x="142" y="46"/>
                  <a:pt x="138" y="48"/>
                </a:cubicBezTo>
                <a:cubicBezTo>
                  <a:pt x="135" y="50"/>
                  <a:pt x="133" y="51"/>
                  <a:pt x="133" y="46"/>
                </a:cubicBezTo>
                <a:cubicBezTo>
                  <a:pt x="133" y="42"/>
                  <a:pt x="141" y="30"/>
                  <a:pt x="147" y="28"/>
                </a:cubicBezTo>
                <a:cubicBezTo>
                  <a:pt x="136" y="19"/>
                  <a:pt x="123" y="13"/>
                  <a:pt x="108" y="11"/>
                </a:cubicBezTo>
                <a:cubicBezTo>
                  <a:pt x="108" y="11"/>
                  <a:pt x="108" y="11"/>
                  <a:pt x="108" y="11"/>
                </a:cubicBezTo>
                <a:cubicBezTo>
                  <a:pt x="108" y="19"/>
                  <a:pt x="108" y="24"/>
                  <a:pt x="107" y="28"/>
                </a:cubicBezTo>
                <a:cubicBezTo>
                  <a:pt x="107" y="33"/>
                  <a:pt x="92" y="34"/>
                  <a:pt x="90" y="43"/>
                </a:cubicBezTo>
                <a:cubicBezTo>
                  <a:pt x="88" y="51"/>
                  <a:pt x="85" y="46"/>
                  <a:pt x="80" y="40"/>
                </a:cubicBezTo>
                <a:cubicBezTo>
                  <a:pt x="75" y="34"/>
                  <a:pt x="81" y="26"/>
                  <a:pt x="78" y="21"/>
                </a:cubicBezTo>
                <a:cubicBezTo>
                  <a:pt x="76" y="16"/>
                  <a:pt x="67" y="23"/>
                  <a:pt x="67" y="18"/>
                </a:cubicBezTo>
                <a:cubicBezTo>
                  <a:pt x="67" y="16"/>
                  <a:pt x="69" y="14"/>
                  <a:pt x="69" y="13"/>
                </a:cubicBezTo>
                <a:cubicBezTo>
                  <a:pt x="68" y="14"/>
                  <a:pt x="67" y="14"/>
                  <a:pt x="66" y="14"/>
                </a:cubicBezTo>
                <a:cubicBezTo>
                  <a:pt x="63" y="16"/>
                  <a:pt x="61" y="22"/>
                  <a:pt x="60" y="23"/>
                </a:cubicBezTo>
                <a:cubicBezTo>
                  <a:pt x="57" y="27"/>
                  <a:pt x="64" y="26"/>
                  <a:pt x="67" y="30"/>
                </a:cubicBezTo>
                <a:cubicBezTo>
                  <a:pt x="71" y="36"/>
                  <a:pt x="74" y="40"/>
                  <a:pt x="72" y="43"/>
                </a:cubicBezTo>
                <a:cubicBezTo>
                  <a:pt x="71" y="46"/>
                  <a:pt x="59" y="43"/>
                  <a:pt x="61" y="38"/>
                </a:cubicBezTo>
                <a:cubicBezTo>
                  <a:pt x="64" y="33"/>
                  <a:pt x="62" y="32"/>
                  <a:pt x="59" y="31"/>
                </a:cubicBezTo>
                <a:cubicBezTo>
                  <a:pt x="56" y="31"/>
                  <a:pt x="56" y="35"/>
                  <a:pt x="56" y="40"/>
                </a:cubicBezTo>
                <a:cubicBezTo>
                  <a:pt x="56" y="44"/>
                  <a:pt x="48" y="45"/>
                  <a:pt x="44" y="49"/>
                </a:cubicBezTo>
                <a:cubicBezTo>
                  <a:pt x="40" y="54"/>
                  <a:pt x="47" y="58"/>
                  <a:pt x="53" y="60"/>
                </a:cubicBezTo>
                <a:cubicBezTo>
                  <a:pt x="59" y="62"/>
                  <a:pt x="55" y="52"/>
                  <a:pt x="57" y="47"/>
                </a:cubicBezTo>
                <a:cubicBezTo>
                  <a:pt x="59" y="40"/>
                  <a:pt x="66" y="46"/>
                  <a:pt x="71" y="52"/>
                </a:cubicBezTo>
                <a:cubicBezTo>
                  <a:pt x="75" y="58"/>
                  <a:pt x="82" y="66"/>
                  <a:pt x="73" y="70"/>
                </a:cubicBezTo>
                <a:cubicBezTo>
                  <a:pt x="58" y="76"/>
                  <a:pt x="52" y="83"/>
                  <a:pt x="49" y="89"/>
                </a:cubicBezTo>
                <a:cubicBezTo>
                  <a:pt x="46" y="95"/>
                  <a:pt x="49" y="98"/>
                  <a:pt x="47" y="100"/>
                </a:cubicBezTo>
                <a:cubicBezTo>
                  <a:pt x="45" y="102"/>
                  <a:pt x="45" y="99"/>
                  <a:pt x="43" y="94"/>
                </a:cubicBezTo>
                <a:cubicBezTo>
                  <a:pt x="41" y="91"/>
                  <a:pt x="34" y="91"/>
                  <a:pt x="31" y="97"/>
                </a:cubicBezTo>
                <a:cubicBezTo>
                  <a:pt x="29" y="98"/>
                  <a:pt x="29" y="101"/>
                  <a:pt x="29" y="104"/>
                </a:cubicBezTo>
                <a:cubicBezTo>
                  <a:pt x="29" y="114"/>
                  <a:pt x="36" y="101"/>
                  <a:pt x="40" y="103"/>
                </a:cubicBezTo>
                <a:cubicBezTo>
                  <a:pt x="45" y="104"/>
                  <a:pt x="36" y="105"/>
                  <a:pt x="37" y="109"/>
                </a:cubicBezTo>
                <a:cubicBezTo>
                  <a:pt x="38" y="113"/>
                  <a:pt x="44" y="107"/>
                  <a:pt x="42" y="116"/>
                </a:cubicBezTo>
                <a:cubicBezTo>
                  <a:pt x="41" y="121"/>
                  <a:pt x="49" y="117"/>
                  <a:pt x="54" y="115"/>
                </a:cubicBezTo>
                <a:cubicBezTo>
                  <a:pt x="65" y="111"/>
                  <a:pt x="73" y="129"/>
                  <a:pt x="81" y="132"/>
                </a:cubicBezTo>
                <a:cubicBezTo>
                  <a:pt x="90" y="135"/>
                  <a:pt x="93" y="137"/>
                  <a:pt x="91" y="141"/>
                </a:cubicBezTo>
                <a:cubicBezTo>
                  <a:pt x="85" y="153"/>
                  <a:pt x="73" y="161"/>
                  <a:pt x="67" y="175"/>
                </a:cubicBezTo>
                <a:cubicBezTo>
                  <a:pt x="75" y="178"/>
                  <a:pt x="85" y="179"/>
                  <a:pt x="94" y="179"/>
                </a:cubicBezTo>
                <a:cubicBezTo>
                  <a:pt x="107" y="179"/>
                  <a:pt x="118" y="177"/>
                  <a:pt x="129" y="172"/>
                </a:cubicBezTo>
                <a:close/>
                <a:moveTo>
                  <a:pt x="177" y="114"/>
                </a:moveTo>
                <a:cubicBezTo>
                  <a:pt x="175" y="114"/>
                  <a:pt x="173" y="115"/>
                  <a:pt x="172" y="115"/>
                </a:cubicBezTo>
                <a:cubicBezTo>
                  <a:pt x="167" y="113"/>
                  <a:pt x="170" y="93"/>
                  <a:pt x="163" y="94"/>
                </a:cubicBezTo>
                <a:cubicBezTo>
                  <a:pt x="160" y="95"/>
                  <a:pt x="165" y="110"/>
                  <a:pt x="172" y="118"/>
                </a:cubicBezTo>
                <a:cubicBezTo>
                  <a:pt x="173" y="119"/>
                  <a:pt x="174" y="118"/>
                  <a:pt x="176" y="118"/>
                </a:cubicBezTo>
                <a:cubicBezTo>
                  <a:pt x="176" y="117"/>
                  <a:pt x="177" y="115"/>
                  <a:pt x="177" y="114"/>
                </a:cubicBezTo>
                <a:close/>
                <a:moveTo>
                  <a:pt x="172" y="128"/>
                </a:moveTo>
                <a:cubicBezTo>
                  <a:pt x="164" y="126"/>
                  <a:pt x="158" y="144"/>
                  <a:pt x="156" y="152"/>
                </a:cubicBezTo>
                <a:cubicBezTo>
                  <a:pt x="163" y="145"/>
                  <a:pt x="168" y="137"/>
                  <a:pt x="172" y="128"/>
                </a:cubicBezTo>
                <a:close/>
                <a:moveTo>
                  <a:pt x="52" y="168"/>
                </a:moveTo>
                <a:cubicBezTo>
                  <a:pt x="53" y="160"/>
                  <a:pt x="54" y="151"/>
                  <a:pt x="52" y="150"/>
                </a:cubicBezTo>
                <a:cubicBezTo>
                  <a:pt x="45" y="144"/>
                  <a:pt x="40" y="135"/>
                  <a:pt x="47" y="126"/>
                </a:cubicBezTo>
                <a:cubicBezTo>
                  <a:pt x="48" y="125"/>
                  <a:pt x="49" y="124"/>
                  <a:pt x="49" y="122"/>
                </a:cubicBezTo>
                <a:cubicBezTo>
                  <a:pt x="50" y="119"/>
                  <a:pt x="47" y="121"/>
                  <a:pt x="42" y="121"/>
                </a:cubicBezTo>
                <a:cubicBezTo>
                  <a:pt x="37" y="121"/>
                  <a:pt x="41" y="113"/>
                  <a:pt x="31" y="112"/>
                </a:cubicBezTo>
                <a:cubicBezTo>
                  <a:pt x="21" y="111"/>
                  <a:pt x="21" y="109"/>
                  <a:pt x="20" y="103"/>
                </a:cubicBezTo>
                <a:cubicBezTo>
                  <a:pt x="20" y="97"/>
                  <a:pt x="14" y="91"/>
                  <a:pt x="9" y="90"/>
                </a:cubicBezTo>
                <a:cubicBezTo>
                  <a:pt x="9" y="91"/>
                  <a:pt x="9" y="93"/>
                  <a:pt x="9" y="94"/>
                </a:cubicBezTo>
                <a:cubicBezTo>
                  <a:pt x="9" y="126"/>
                  <a:pt x="27" y="154"/>
                  <a:pt x="52" y="168"/>
                </a:cubicBezTo>
                <a:close/>
                <a:moveTo>
                  <a:pt x="108" y="41"/>
                </a:moveTo>
                <a:cubicBezTo>
                  <a:pt x="112" y="43"/>
                  <a:pt x="116" y="40"/>
                  <a:pt x="115" y="37"/>
                </a:cubicBezTo>
                <a:cubicBezTo>
                  <a:pt x="112" y="32"/>
                  <a:pt x="103" y="35"/>
                  <a:pt x="108" y="41"/>
                </a:cubicBezTo>
                <a:close/>
                <a:moveTo>
                  <a:pt x="125" y="49"/>
                </a:moveTo>
                <a:cubicBezTo>
                  <a:pt x="128" y="49"/>
                  <a:pt x="130" y="55"/>
                  <a:pt x="129" y="58"/>
                </a:cubicBezTo>
                <a:cubicBezTo>
                  <a:pt x="127" y="64"/>
                  <a:pt x="122" y="60"/>
                  <a:pt x="121" y="56"/>
                </a:cubicBezTo>
                <a:cubicBezTo>
                  <a:pt x="121" y="52"/>
                  <a:pt x="122" y="49"/>
                  <a:pt x="125" y="49"/>
                </a:cubicBezTo>
                <a:close/>
                <a:moveTo>
                  <a:pt x="158" y="77"/>
                </a:moveTo>
                <a:cubicBezTo>
                  <a:pt x="155" y="74"/>
                  <a:pt x="156" y="70"/>
                  <a:pt x="160" y="69"/>
                </a:cubicBezTo>
                <a:cubicBezTo>
                  <a:pt x="167" y="68"/>
                  <a:pt x="176" y="75"/>
                  <a:pt x="170" y="77"/>
                </a:cubicBezTo>
                <a:cubicBezTo>
                  <a:pt x="167" y="78"/>
                  <a:pt x="162" y="78"/>
                  <a:pt x="158" y="77"/>
                </a:cubicBezTo>
                <a:close/>
                <a:moveTo>
                  <a:pt x="46" y="102"/>
                </a:moveTo>
                <a:cubicBezTo>
                  <a:pt x="49" y="102"/>
                  <a:pt x="57" y="104"/>
                  <a:pt x="59" y="106"/>
                </a:cubicBezTo>
                <a:cubicBezTo>
                  <a:pt x="61" y="109"/>
                  <a:pt x="53" y="108"/>
                  <a:pt x="48" y="106"/>
                </a:cubicBezTo>
                <a:cubicBezTo>
                  <a:pt x="45" y="105"/>
                  <a:pt x="43" y="103"/>
                  <a:pt x="46" y="102"/>
                </a:cubicBezTo>
                <a:close/>
              </a:path>
            </a:pathLst>
          </a:custGeom>
          <a:solidFill>
            <a:schemeClr val="tx1"/>
          </a:solidFill>
          <a:ln>
            <a:noFill/>
          </a:ln>
        </p:spPr>
        <p:txBody>
          <a:bodyPr vert="horz" wrap="square" lIns="83933" tIns="41967" rIns="83933" bIns="41967" numCol="1" anchor="t" anchorCtr="0" compatLnSpc="1">
            <a:prstTxWarp prst="textNoShape">
              <a:avLst/>
            </a:prstTxWarp>
          </a:bodyPr>
          <a:lstStyle/>
          <a:p>
            <a:pPr defTabSz="1242935"/>
            <a:endParaRPr lang="en-US" sz="1632" dirty="0">
              <a:solidFill>
                <a:srgbClr val="FFFFFF"/>
              </a:solidFill>
            </a:endParaRPr>
          </a:p>
        </p:txBody>
      </p:sp>
      <p:sp>
        <p:nvSpPr>
          <p:cNvPr id="25" name="Freeform 34"/>
          <p:cNvSpPr>
            <a:spLocks noEditPoints="1"/>
          </p:cNvSpPr>
          <p:nvPr/>
        </p:nvSpPr>
        <p:spPr bwMode="auto">
          <a:xfrm>
            <a:off x="2947092" y="5375661"/>
            <a:ext cx="380166" cy="372959"/>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30" tIns="41964" rIns="83930" bIns="41964" numCol="1" rtlCol="0" anchor="ctr" anchorCtr="0" compatLnSpc="1">
            <a:prstTxWarp prst="textNoShape">
              <a:avLst/>
            </a:prstTxWarp>
          </a:bodyPr>
          <a:lstStyle/>
          <a:p>
            <a:pPr defTabSz="755174"/>
            <a:endParaRPr lang="en-US" sz="3263" spc="-125" dirty="0">
              <a:solidFill>
                <a:srgbClr val="FFFFFF"/>
              </a:solidFill>
              <a:latin typeface="Segoe Light" pitchFamily="34" charset="0"/>
            </a:endParaRPr>
          </a:p>
        </p:txBody>
      </p:sp>
      <p:sp>
        <p:nvSpPr>
          <p:cNvPr id="26" name="Freeform 34"/>
          <p:cNvSpPr>
            <a:spLocks noEditPoints="1"/>
          </p:cNvSpPr>
          <p:nvPr/>
        </p:nvSpPr>
        <p:spPr bwMode="auto">
          <a:xfrm>
            <a:off x="8082644" y="5324329"/>
            <a:ext cx="380166" cy="372959"/>
          </a:xfrm>
          <a:custGeom>
            <a:avLst/>
            <a:gdLst>
              <a:gd name="T0" fmla="*/ 1691 w 1811"/>
              <a:gd name="T1" fmla="*/ 192 h 1777"/>
              <a:gd name="T2" fmla="*/ 907 w 1811"/>
              <a:gd name="T3" fmla="*/ 0 h 1777"/>
              <a:gd name="T4" fmla="*/ 330 w 1811"/>
              <a:gd name="T5" fmla="*/ 83 h 1777"/>
              <a:gd name="T6" fmla="*/ 120 w 1811"/>
              <a:gd name="T7" fmla="*/ 192 h 1777"/>
              <a:gd name="T8" fmla="*/ 0 w 1811"/>
              <a:gd name="T9" fmla="*/ 419 h 1777"/>
              <a:gd name="T10" fmla="*/ 0 w 1811"/>
              <a:gd name="T11" fmla="*/ 1306 h 1777"/>
              <a:gd name="T12" fmla="*/ 108 w 1811"/>
              <a:gd name="T13" fmla="*/ 1543 h 1777"/>
              <a:gd name="T14" fmla="*/ 907 w 1811"/>
              <a:gd name="T15" fmla="*/ 1777 h 1777"/>
              <a:gd name="T16" fmla="*/ 1150 w 1811"/>
              <a:gd name="T17" fmla="*/ 1762 h 1777"/>
              <a:gd name="T18" fmla="*/ 1700 w 1811"/>
              <a:gd name="T19" fmla="*/ 1547 h 1777"/>
              <a:gd name="T20" fmla="*/ 1703 w 1811"/>
              <a:gd name="T21" fmla="*/ 1547 h 1777"/>
              <a:gd name="T22" fmla="*/ 1811 w 1811"/>
              <a:gd name="T23" fmla="*/ 1310 h 1777"/>
              <a:gd name="T24" fmla="*/ 1811 w 1811"/>
              <a:gd name="T25" fmla="*/ 832 h 1777"/>
              <a:gd name="T26" fmla="*/ 1811 w 1811"/>
              <a:gd name="T27" fmla="*/ 832 h 1777"/>
              <a:gd name="T28" fmla="*/ 1811 w 1811"/>
              <a:gd name="T29" fmla="*/ 419 h 1777"/>
              <a:gd name="T30" fmla="*/ 1691 w 1811"/>
              <a:gd name="T31" fmla="*/ 192 h 1777"/>
              <a:gd name="T32" fmla="*/ 907 w 1811"/>
              <a:gd name="T33" fmla="*/ 167 h 1777"/>
              <a:gd name="T34" fmla="*/ 1646 w 1811"/>
              <a:gd name="T35" fmla="*/ 419 h 1777"/>
              <a:gd name="T36" fmla="*/ 907 w 1811"/>
              <a:gd name="T37" fmla="*/ 672 h 1777"/>
              <a:gd name="T38" fmla="*/ 167 w 1811"/>
              <a:gd name="T39" fmla="*/ 419 h 1777"/>
              <a:gd name="T40" fmla="*/ 907 w 1811"/>
              <a:gd name="T41" fmla="*/ 167 h 1777"/>
              <a:gd name="T42" fmla="*/ 167 w 1811"/>
              <a:gd name="T43" fmla="*/ 593 h 1777"/>
              <a:gd name="T44" fmla="*/ 232 w 1811"/>
              <a:gd name="T45" fmla="*/ 638 h 1777"/>
              <a:gd name="T46" fmla="*/ 907 w 1811"/>
              <a:gd name="T47" fmla="*/ 771 h 1777"/>
              <a:gd name="T48" fmla="*/ 1455 w 1811"/>
              <a:gd name="T49" fmla="*/ 692 h 1777"/>
              <a:gd name="T50" fmla="*/ 1641 w 1811"/>
              <a:gd name="T51" fmla="*/ 598 h 1777"/>
              <a:gd name="T52" fmla="*/ 1646 w 1811"/>
              <a:gd name="T53" fmla="*/ 593 h 1777"/>
              <a:gd name="T54" fmla="*/ 1646 w 1811"/>
              <a:gd name="T55" fmla="*/ 774 h 1777"/>
              <a:gd name="T56" fmla="*/ 1646 w 1811"/>
              <a:gd name="T57" fmla="*/ 822 h 1777"/>
              <a:gd name="T58" fmla="*/ 1245 w 1811"/>
              <a:gd name="T59" fmla="*/ 932 h 1777"/>
              <a:gd name="T60" fmla="*/ 901 w 1811"/>
              <a:gd name="T61" fmla="*/ 962 h 1777"/>
              <a:gd name="T62" fmla="*/ 167 w 1811"/>
              <a:gd name="T63" fmla="*/ 722 h 1777"/>
              <a:gd name="T64" fmla="*/ 167 w 1811"/>
              <a:gd name="T65" fmla="*/ 593 h 1777"/>
              <a:gd name="T66" fmla="*/ 167 w 1811"/>
              <a:gd name="T67" fmla="*/ 1049 h 1777"/>
              <a:gd name="T68" fmla="*/ 167 w 1811"/>
              <a:gd name="T69" fmla="*/ 884 h 1777"/>
              <a:gd name="T70" fmla="*/ 232 w 1811"/>
              <a:gd name="T71" fmla="*/ 929 h 1777"/>
              <a:gd name="T72" fmla="*/ 901 w 1811"/>
              <a:gd name="T73" fmla="*/ 1058 h 1777"/>
              <a:gd name="T74" fmla="*/ 1183 w 1811"/>
              <a:gd name="T75" fmla="*/ 1040 h 1777"/>
              <a:gd name="T76" fmla="*/ 1646 w 1811"/>
              <a:gd name="T77" fmla="*/ 934 h 1777"/>
              <a:gd name="T78" fmla="*/ 1646 w 1811"/>
              <a:gd name="T79" fmla="*/ 1138 h 1777"/>
              <a:gd name="T80" fmla="*/ 1159 w 1811"/>
              <a:gd name="T81" fmla="*/ 1252 h 1777"/>
              <a:gd name="T82" fmla="*/ 901 w 1811"/>
              <a:gd name="T83" fmla="*/ 1268 h 1777"/>
              <a:gd name="T84" fmla="*/ 167 w 1811"/>
              <a:gd name="T85" fmla="*/ 1053 h 1777"/>
              <a:gd name="T86" fmla="*/ 167 w 1811"/>
              <a:gd name="T87" fmla="*/ 1049 h 1777"/>
              <a:gd name="T88" fmla="*/ 907 w 1811"/>
              <a:gd name="T89" fmla="*/ 1611 h 1777"/>
              <a:gd name="T90" fmla="*/ 167 w 1811"/>
              <a:gd name="T91" fmla="*/ 1306 h 1777"/>
              <a:gd name="T92" fmla="*/ 167 w 1811"/>
              <a:gd name="T93" fmla="*/ 1196 h 1777"/>
              <a:gd name="T94" fmla="*/ 226 w 1811"/>
              <a:gd name="T95" fmla="*/ 1233 h 1777"/>
              <a:gd name="T96" fmla="*/ 901 w 1811"/>
              <a:gd name="T97" fmla="*/ 1365 h 1777"/>
              <a:gd name="T98" fmla="*/ 1157 w 1811"/>
              <a:gd name="T99" fmla="*/ 1350 h 1777"/>
              <a:gd name="T100" fmla="*/ 1646 w 1811"/>
              <a:gd name="T101" fmla="*/ 1241 h 1777"/>
              <a:gd name="T102" fmla="*/ 1646 w 1811"/>
              <a:gd name="T103" fmla="*/ 1394 h 1777"/>
              <a:gd name="T104" fmla="*/ 1517 w 1811"/>
              <a:gd name="T105" fmla="*/ 1510 h 1777"/>
              <a:gd name="T106" fmla="*/ 1153 w 1811"/>
              <a:gd name="T107" fmla="*/ 1594 h 1777"/>
              <a:gd name="T108" fmla="*/ 907 w 1811"/>
              <a:gd name="T109" fmla="*/ 1611 h 17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11" h="1777">
                <a:moveTo>
                  <a:pt x="1691" y="192"/>
                </a:moveTo>
                <a:cubicBezTo>
                  <a:pt x="1512" y="56"/>
                  <a:pt x="1237" y="5"/>
                  <a:pt x="907" y="0"/>
                </a:cubicBezTo>
                <a:cubicBezTo>
                  <a:pt x="686" y="0"/>
                  <a:pt x="486" y="30"/>
                  <a:pt x="330" y="83"/>
                </a:cubicBezTo>
                <a:cubicBezTo>
                  <a:pt x="250" y="111"/>
                  <a:pt x="181" y="143"/>
                  <a:pt x="120" y="192"/>
                </a:cubicBezTo>
                <a:cubicBezTo>
                  <a:pt x="61" y="237"/>
                  <a:pt x="0" y="315"/>
                  <a:pt x="0" y="419"/>
                </a:cubicBezTo>
                <a:cubicBezTo>
                  <a:pt x="0" y="1306"/>
                  <a:pt x="0" y="1306"/>
                  <a:pt x="0" y="1306"/>
                </a:cubicBezTo>
                <a:cubicBezTo>
                  <a:pt x="0" y="1405"/>
                  <a:pt x="49" y="1488"/>
                  <a:pt x="108" y="1543"/>
                </a:cubicBezTo>
                <a:cubicBezTo>
                  <a:pt x="286" y="1707"/>
                  <a:pt x="571" y="1772"/>
                  <a:pt x="907" y="1777"/>
                </a:cubicBezTo>
                <a:cubicBezTo>
                  <a:pt x="989" y="1777"/>
                  <a:pt x="1074" y="1772"/>
                  <a:pt x="1150" y="1762"/>
                </a:cubicBezTo>
                <a:cubicBezTo>
                  <a:pt x="1150" y="1762"/>
                  <a:pt x="1560" y="1688"/>
                  <a:pt x="1700" y="1547"/>
                </a:cubicBezTo>
                <a:cubicBezTo>
                  <a:pt x="1703" y="1547"/>
                  <a:pt x="1703" y="1547"/>
                  <a:pt x="1703" y="1547"/>
                </a:cubicBezTo>
                <a:cubicBezTo>
                  <a:pt x="1762" y="1492"/>
                  <a:pt x="1811" y="1409"/>
                  <a:pt x="1811" y="1310"/>
                </a:cubicBezTo>
                <a:cubicBezTo>
                  <a:pt x="1811" y="1310"/>
                  <a:pt x="1811" y="1310"/>
                  <a:pt x="1811" y="832"/>
                </a:cubicBezTo>
                <a:cubicBezTo>
                  <a:pt x="1811" y="832"/>
                  <a:pt x="1811" y="832"/>
                  <a:pt x="1811" y="832"/>
                </a:cubicBezTo>
                <a:cubicBezTo>
                  <a:pt x="1811" y="419"/>
                  <a:pt x="1811" y="419"/>
                  <a:pt x="1811" y="419"/>
                </a:cubicBezTo>
                <a:cubicBezTo>
                  <a:pt x="1811" y="315"/>
                  <a:pt x="1750" y="237"/>
                  <a:pt x="1691" y="192"/>
                </a:cubicBezTo>
                <a:close/>
                <a:moveTo>
                  <a:pt x="907" y="167"/>
                </a:moveTo>
                <a:cubicBezTo>
                  <a:pt x="1313" y="167"/>
                  <a:pt x="1646" y="280"/>
                  <a:pt x="1646" y="419"/>
                </a:cubicBezTo>
                <a:cubicBezTo>
                  <a:pt x="1646" y="559"/>
                  <a:pt x="1313" y="672"/>
                  <a:pt x="907" y="672"/>
                </a:cubicBezTo>
                <a:cubicBezTo>
                  <a:pt x="498" y="672"/>
                  <a:pt x="167" y="559"/>
                  <a:pt x="167" y="419"/>
                </a:cubicBezTo>
                <a:cubicBezTo>
                  <a:pt x="167" y="280"/>
                  <a:pt x="498" y="167"/>
                  <a:pt x="907" y="167"/>
                </a:cubicBezTo>
                <a:close/>
                <a:moveTo>
                  <a:pt x="167" y="593"/>
                </a:moveTo>
                <a:cubicBezTo>
                  <a:pt x="186" y="609"/>
                  <a:pt x="208" y="625"/>
                  <a:pt x="232" y="638"/>
                </a:cubicBezTo>
                <a:cubicBezTo>
                  <a:pt x="385" y="722"/>
                  <a:pt x="626" y="769"/>
                  <a:pt x="907" y="771"/>
                </a:cubicBezTo>
                <a:cubicBezTo>
                  <a:pt x="1117" y="771"/>
                  <a:pt x="1310" y="742"/>
                  <a:pt x="1455" y="692"/>
                </a:cubicBezTo>
                <a:cubicBezTo>
                  <a:pt x="1529" y="667"/>
                  <a:pt x="1590" y="636"/>
                  <a:pt x="1641" y="598"/>
                </a:cubicBezTo>
                <a:cubicBezTo>
                  <a:pt x="1642" y="596"/>
                  <a:pt x="1644" y="594"/>
                  <a:pt x="1646" y="593"/>
                </a:cubicBezTo>
                <a:cubicBezTo>
                  <a:pt x="1646" y="774"/>
                  <a:pt x="1646" y="774"/>
                  <a:pt x="1646" y="774"/>
                </a:cubicBezTo>
                <a:cubicBezTo>
                  <a:pt x="1646" y="822"/>
                  <a:pt x="1646" y="822"/>
                  <a:pt x="1646" y="822"/>
                </a:cubicBezTo>
                <a:cubicBezTo>
                  <a:pt x="1472" y="895"/>
                  <a:pt x="1245" y="932"/>
                  <a:pt x="1245" y="932"/>
                </a:cubicBezTo>
                <a:cubicBezTo>
                  <a:pt x="1143" y="950"/>
                  <a:pt x="1025" y="962"/>
                  <a:pt x="901" y="962"/>
                </a:cubicBezTo>
                <a:cubicBezTo>
                  <a:pt x="505" y="962"/>
                  <a:pt x="182" y="854"/>
                  <a:pt x="167" y="722"/>
                </a:cubicBezTo>
                <a:cubicBezTo>
                  <a:pt x="167" y="593"/>
                  <a:pt x="167" y="593"/>
                  <a:pt x="167" y="593"/>
                </a:cubicBezTo>
                <a:close/>
                <a:moveTo>
                  <a:pt x="167" y="1049"/>
                </a:moveTo>
                <a:cubicBezTo>
                  <a:pt x="167" y="940"/>
                  <a:pt x="167" y="899"/>
                  <a:pt x="167" y="884"/>
                </a:cubicBezTo>
                <a:cubicBezTo>
                  <a:pt x="187" y="901"/>
                  <a:pt x="209" y="914"/>
                  <a:pt x="232" y="929"/>
                </a:cubicBezTo>
                <a:cubicBezTo>
                  <a:pt x="385" y="1012"/>
                  <a:pt x="625" y="1058"/>
                  <a:pt x="901" y="1058"/>
                </a:cubicBezTo>
                <a:cubicBezTo>
                  <a:pt x="1000" y="1058"/>
                  <a:pt x="1096" y="1048"/>
                  <a:pt x="1183" y="1040"/>
                </a:cubicBezTo>
                <a:cubicBezTo>
                  <a:pt x="1381" y="1022"/>
                  <a:pt x="1569" y="961"/>
                  <a:pt x="1646" y="934"/>
                </a:cubicBezTo>
                <a:cubicBezTo>
                  <a:pt x="1646" y="1138"/>
                  <a:pt x="1646" y="1138"/>
                  <a:pt x="1646" y="1138"/>
                </a:cubicBezTo>
                <a:cubicBezTo>
                  <a:pt x="1283" y="1244"/>
                  <a:pt x="1159" y="1252"/>
                  <a:pt x="1159" y="1252"/>
                </a:cubicBezTo>
                <a:cubicBezTo>
                  <a:pt x="1079" y="1262"/>
                  <a:pt x="991" y="1268"/>
                  <a:pt x="901" y="1268"/>
                </a:cubicBezTo>
                <a:cubicBezTo>
                  <a:pt x="527" y="1268"/>
                  <a:pt x="218" y="1174"/>
                  <a:pt x="167" y="1053"/>
                </a:cubicBezTo>
                <a:cubicBezTo>
                  <a:pt x="167" y="1049"/>
                  <a:pt x="167" y="1049"/>
                  <a:pt x="167" y="1049"/>
                </a:cubicBezTo>
                <a:close/>
                <a:moveTo>
                  <a:pt x="907" y="1611"/>
                </a:moveTo>
                <a:cubicBezTo>
                  <a:pt x="498" y="1611"/>
                  <a:pt x="167" y="1474"/>
                  <a:pt x="167" y="1306"/>
                </a:cubicBezTo>
                <a:cubicBezTo>
                  <a:pt x="167" y="1262"/>
                  <a:pt x="167" y="1226"/>
                  <a:pt x="167" y="1196"/>
                </a:cubicBezTo>
                <a:cubicBezTo>
                  <a:pt x="186" y="1210"/>
                  <a:pt x="205" y="1221"/>
                  <a:pt x="226" y="1233"/>
                </a:cubicBezTo>
                <a:cubicBezTo>
                  <a:pt x="378" y="1318"/>
                  <a:pt x="622" y="1365"/>
                  <a:pt x="901" y="1365"/>
                </a:cubicBezTo>
                <a:cubicBezTo>
                  <a:pt x="991" y="1365"/>
                  <a:pt x="1076" y="1359"/>
                  <a:pt x="1157" y="1350"/>
                </a:cubicBezTo>
                <a:cubicBezTo>
                  <a:pt x="1346" y="1327"/>
                  <a:pt x="1544" y="1272"/>
                  <a:pt x="1646" y="1241"/>
                </a:cubicBezTo>
                <a:cubicBezTo>
                  <a:pt x="1646" y="1394"/>
                  <a:pt x="1646" y="1394"/>
                  <a:pt x="1646" y="1394"/>
                </a:cubicBezTo>
                <a:cubicBezTo>
                  <a:pt x="1636" y="1419"/>
                  <a:pt x="1607" y="1462"/>
                  <a:pt x="1517" y="1510"/>
                </a:cubicBezTo>
                <a:cubicBezTo>
                  <a:pt x="1291" y="1579"/>
                  <a:pt x="1153" y="1594"/>
                  <a:pt x="1153" y="1594"/>
                </a:cubicBezTo>
                <a:cubicBezTo>
                  <a:pt x="1077" y="1606"/>
                  <a:pt x="991" y="1611"/>
                  <a:pt x="907" y="1611"/>
                </a:cubicBezTo>
                <a:close/>
              </a:path>
            </a:pathLst>
          </a:custGeom>
          <a:solidFill>
            <a:schemeClr val="tx1"/>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83930" tIns="41964" rIns="83930" bIns="41964" numCol="1" rtlCol="0" anchor="ctr" anchorCtr="0" compatLnSpc="1">
            <a:prstTxWarp prst="textNoShape">
              <a:avLst/>
            </a:prstTxWarp>
          </a:bodyPr>
          <a:lstStyle/>
          <a:p>
            <a:pPr defTabSz="755174"/>
            <a:endParaRPr lang="en-US" sz="3263" spc="-125" dirty="0">
              <a:solidFill>
                <a:srgbClr val="FFFFFF"/>
              </a:solidFill>
              <a:latin typeface="Segoe Light" pitchFamily="34" charset="0"/>
            </a:endParaRPr>
          </a:p>
        </p:txBody>
      </p:sp>
    </p:spTree>
    <p:extLst>
      <p:ext uri="{BB962C8B-B14F-4D97-AF65-F5344CB8AC3E}">
        <p14:creationId xmlns:p14="http://schemas.microsoft.com/office/powerpoint/2010/main" val="76228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19" grpId="0" animBg="1"/>
      <p:bldP spid="21" grpId="0" animBg="1"/>
      <p:bldP spid="20" grpId="0"/>
      <p:bldP spid="22" grpId="0"/>
      <p:bldP spid="2"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Disks</a:t>
            </a:r>
            <a:endParaRPr lang="en-US" dirty="0"/>
          </a:p>
        </p:txBody>
      </p:sp>
    </p:spTree>
    <p:extLst>
      <p:ext uri="{BB962C8B-B14F-4D97-AF65-F5344CB8AC3E}">
        <p14:creationId xmlns:p14="http://schemas.microsoft.com/office/powerpoint/2010/main" val="148273123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80" dirty="0"/>
              <a:t>Azure Virtual Machines Deployment Scenarios</a:t>
            </a:r>
          </a:p>
        </p:txBody>
      </p:sp>
      <p:sp>
        <p:nvSpPr>
          <p:cNvPr id="3" name="Text Placeholder 2"/>
          <p:cNvSpPr>
            <a:spLocks noGrp="1"/>
          </p:cNvSpPr>
          <p:nvPr>
            <p:ph type="body" sz="quarter" idx="14"/>
          </p:nvPr>
        </p:nvSpPr>
        <p:spPr/>
        <p:txBody>
          <a:bodyPr/>
          <a:lstStyle/>
          <a:p>
            <a:r>
              <a:rPr lang="en-US" dirty="0" smtClean="0"/>
              <a:t>Brian Benz</a:t>
            </a:r>
          </a:p>
          <a:p>
            <a:r>
              <a:rPr lang="en-US" dirty="0"/>
              <a:t>Luis Carlos Vargas Herring</a:t>
            </a:r>
          </a:p>
        </p:txBody>
      </p:sp>
      <p:sp>
        <p:nvSpPr>
          <p:cNvPr id="4" name="Text Placeholder 2"/>
          <p:cNvSpPr txBox="1">
            <a:spLocks/>
          </p:cNvSpPr>
          <p:nvPr/>
        </p:nvSpPr>
        <p:spPr bwMode="ltGray">
          <a:xfrm>
            <a:off x="275482" y="3390599"/>
            <a:ext cx="6399892" cy="1554257"/>
          </a:xfrm>
          <a:prstGeom prst="rect">
            <a:avLst/>
          </a:prstGeom>
        </p:spPr>
        <p:txBody>
          <a:bodyPr vert="horz" wrap="square" lIns="146283" tIns="109712" rIns="146283" bIns="109712" rtlCol="0">
            <a:noAutofit/>
          </a:bodyPr>
          <a:lstStyle>
            <a:lvl1pPr marL="0" marR="0" indent="0" algn="l" defTabSz="932742" rtl="0" eaLnBrk="1" fontAlgn="auto" latinLnBrk="0" hangingPunct="1">
              <a:lnSpc>
                <a:spcPct val="90000"/>
              </a:lnSpc>
              <a:spcBef>
                <a:spcPts val="0"/>
              </a:spcBef>
              <a:spcAft>
                <a:spcPts val="0"/>
              </a:spcAft>
              <a:buClr>
                <a:schemeClr val="tx1"/>
              </a:buClr>
              <a:buSzPct val="100000"/>
              <a:buFontTx/>
              <a:buNone/>
              <a:tabLst/>
              <a:defRPr sz="3200" kern="1200" spc="0" baseline="0">
                <a:gradFill>
                  <a:gsLst>
                    <a:gs pos="1250">
                      <a:srgbClr val="FFFFFF"/>
                    </a:gs>
                    <a:gs pos="99000">
                      <a:srgbClr val="FFFFFF"/>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3"/>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FF"/>
              </a:buClr>
            </a:pPr>
            <a:r>
              <a:rPr lang="en-US" sz="3199" b="1" dirty="0"/>
              <a:t>DBI-B334</a:t>
            </a:r>
            <a:endParaRPr lang="en-US" sz="3199" dirty="0"/>
          </a:p>
        </p:txBody>
      </p:sp>
    </p:spTree>
    <p:extLst>
      <p:ext uri="{BB962C8B-B14F-4D97-AF65-F5344CB8AC3E}">
        <p14:creationId xmlns:p14="http://schemas.microsoft.com/office/powerpoint/2010/main" val="406960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t>VM disk layout</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9" y="1632543"/>
            <a:ext cx="10255966" cy="48890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7" idx="2"/>
          </p:cNvCxnSpPr>
          <p:nvPr/>
        </p:nvCxnSpPr>
        <p:spPr>
          <a:xfrm flipH="1" flipV="1">
            <a:off x="6373632" y="2875687"/>
            <a:ext cx="1398541" cy="699273"/>
          </a:xfrm>
          <a:prstGeom prst="straightConnector1">
            <a:avLst/>
          </a:prstGeom>
          <a:ln w="5715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bwMode="auto">
          <a:xfrm>
            <a:off x="4431213" y="1192948"/>
            <a:ext cx="3884835" cy="1682742"/>
          </a:xfrm>
          <a:prstGeom prst="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defTabSz="932056"/>
            <a:r>
              <a:rPr lang="en-US" sz="2243" b="1" u="sng" dirty="0">
                <a:solidFill>
                  <a:srgbClr val="FFFFFF">
                    <a:alpha val="98824"/>
                  </a:srgbClr>
                </a:solidFill>
                <a:ea typeface="Segoe UI" pitchFamily="34" charset="0"/>
                <a:cs typeface="Segoe UI" pitchFamily="34" charset="0"/>
              </a:rPr>
              <a:t>OS Disk</a:t>
            </a:r>
          </a:p>
          <a:p>
            <a:pPr marL="349636" indent="-349636" defTabSz="932056">
              <a:buFont typeface="Arial" pitchFamily="34" charset="0"/>
              <a:buChar char="•"/>
            </a:pPr>
            <a:r>
              <a:rPr lang="en-US" sz="2243" dirty="0">
                <a:solidFill>
                  <a:srgbClr val="FFFFFF">
                    <a:alpha val="98824"/>
                  </a:srgbClr>
                </a:solidFill>
                <a:ea typeface="Segoe UI" pitchFamily="34" charset="0"/>
                <a:cs typeface="Segoe UI" pitchFamily="34" charset="0"/>
              </a:rPr>
              <a:t>Persistent</a:t>
            </a:r>
          </a:p>
          <a:p>
            <a:pPr marL="349636" indent="-349636" defTabSz="932056">
              <a:buFont typeface="Arial" pitchFamily="34" charset="0"/>
              <a:buChar char="•"/>
            </a:pPr>
            <a:r>
              <a:rPr lang="en-US" sz="2243" dirty="0">
                <a:solidFill>
                  <a:srgbClr val="FFFFFF">
                    <a:alpha val="98824"/>
                  </a:srgbClr>
                </a:solidFill>
                <a:ea typeface="Segoe UI" pitchFamily="34" charset="0"/>
                <a:cs typeface="Segoe UI" pitchFamily="34" charset="0"/>
              </a:rPr>
              <a:t>SATA</a:t>
            </a:r>
          </a:p>
          <a:p>
            <a:pPr marL="349636" indent="-349636" defTabSz="932056">
              <a:buFont typeface="Arial" pitchFamily="34" charset="0"/>
              <a:buChar char="•"/>
            </a:pPr>
            <a:r>
              <a:rPr lang="en-US" sz="2243" b="1" dirty="0">
                <a:solidFill>
                  <a:srgbClr val="FFFFFF">
                    <a:alpha val="98824"/>
                  </a:srgbClr>
                </a:solidFill>
                <a:ea typeface="Segoe UI" pitchFamily="34" charset="0"/>
                <a:cs typeface="Segoe UI" pitchFamily="34" charset="0"/>
              </a:rPr>
              <a:t>Drive C:</a:t>
            </a:r>
          </a:p>
        </p:txBody>
      </p:sp>
      <p:pic>
        <p:nvPicPr>
          <p:cNvPr id="358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894" y="3396808"/>
            <a:ext cx="9700758" cy="356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stCxn id="7" idx="2"/>
          </p:cNvCxnSpPr>
          <p:nvPr/>
        </p:nvCxnSpPr>
        <p:spPr>
          <a:xfrm flipH="1">
            <a:off x="3576549" y="2875690"/>
            <a:ext cx="2797082" cy="1476238"/>
          </a:xfrm>
          <a:prstGeom prst="straightConnector1">
            <a:avLst/>
          </a:prstGeom>
          <a:ln w="57150">
            <a:solidFill>
              <a:schemeClr val="accent1"/>
            </a:solidFill>
            <a:tailEnd type="arrow"/>
          </a:ln>
        </p:spPr>
        <p:style>
          <a:lnRef idx="3">
            <a:schemeClr val="accent2"/>
          </a:lnRef>
          <a:fillRef idx="0">
            <a:schemeClr val="accent2"/>
          </a:fillRef>
          <a:effectRef idx="2">
            <a:schemeClr val="accent2"/>
          </a:effectRef>
          <a:fontRef idx="minor">
            <a:schemeClr val="tx1"/>
          </a:fontRef>
        </p:style>
      </p:cxnSp>
      <p:sp>
        <p:nvSpPr>
          <p:cNvPr id="16" name="Rectangle 15"/>
          <p:cNvSpPr/>
          <p:nvPr/>
        </p:nvSpPr>
        <p:spPr bwMode="auto">
          <a:xfrm>
            <a:off x="436912" y="3574960"/>
            <a:ext cx="9958394" cy="388484"/>
          </a:xfrm>
          <a:prstGeom prst="rect">
            <a:avLst/>
          </a:prstGeom>
          <a:solidFill>
            <a:srgbClr val="94C949">
              <a:alpha val="50196"/>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2243" dirty="0">
              <a:solidFill>
                <a:srgbClr val="FFFFFF">
                  <a:alpha val="98824"/>
                </a:srgbClr>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55565480"/>
      </p:ext>
    </p:extLst>
  </p:cSld>
  <p:clrMapOvr>
    <a:masterClrMapping/>
  </p:clrMapOvr>
  <p:transition advTm="16679">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35844"/>
                                        </p:tgtEl>
                                        <p:attrNameLst>
                                          <p:attrName>style.visibility</p:attrName>
                                        </p:attrNameLst>
                                      </p:cBhvr>
                                      <p:to>
                                        <p:strVal val="visible"/>
                                      </p:to>
                                    </p:set>
                                    <p:animEffect transition="in" filter="fade">
                                      <p:cBhvr>
                                        <p:cTn id="25" dur="500"/>
                                        <p:tgtEl>
                                          <p:spTgt spid="35844"/>
                                        </p:tgtEl>
                                      </p:cBhvr>
                                    </p:animEffect>
                                  </p:childTnLst>
                                </p:cTn>
                              </p:par>
                              <p:par>
                                <p:cTn id="26" presetID="10" presetClass="exit" presetSubtype="0" fill="hold" grpId="1"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t>VM disk layout</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9" y="1632543"/>
            <a:ext cx="10255966" cy="48890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a:xfrm flipV="1">
            <a:off x="7616779" y="2544264"/>
            <a:ext cx="412474" cy="1272139"/>
          </a:xfrm>
          <a:prstGeom prst="straightConnector1">
            <a:avLst/>
          </a:prstGeom>
          <a:ln w="57150">
            <a:solidFill>
              <a:schemeClr val="accent1">
                <a:alpha val="92157"/>
              </a:schemeClr>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bwMode="auto">
          <a:xfrm>
            <a:off x="6086833" y="1215067"/>
            <a:ext cx="3884835" cy="1398541"/>
          </a:xfrm>
          <a:prstGeom prst="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defTabSz="932056"/>
            <a:r>
              <a:rPr lang="en-US" sz="2243" b="1" u="sng" dirty="0">
                <a:solidFill>
                  <a:srgbClr val="FFFFFF">
                    <a:alpha val="98824"/>
                  </a:srgbClr>
                </a:solidFill>
                <a:ea typeface="Segoe UI" pitchFamily="34" charset="0"/>
                <a:cs typeface="Segoe UI" pitchFamily="34" charset="0"/>
              </a:rPr>
              <a:t>Temporary Storage Disk</a:t>
            </a:r>
          </a:p>
          <a:p>
            <a:pPr marL="349636" indent="-349636" defTabSz="932056">
              <a:buFont typeface="Arial" pitchFamily="34" charset="0"/>
              <a:buChar char="•"/>
            </a:pPr>
            <a:r>
              <a:rPr lang="en-US" sz="2243" dirty="0">
                <a:solidFill>
                  <a:srgbClr val="FFFFFF">
                    <a:alpha val="98824"/>
                  </a:srgbClr>
                </a:solidFill>
                <a:ea typeface="Segoe UI" pitchFamily="34" charset="0"/>
                <a:cs typeface="Segoe UI" pitchFamily="34" charset="0"/>
              </a:rPr>
              <a:t>Local (Not Persistent)</a:t>
            </a:r>
          </a:p>
          <a:p>
            <a:pPr marL="349636" indent="-349636" defTabSz="932056">
              <a:buFont typeface="Arial" pitchFamily="34" charset="0"/>
              <a:buChar char="•"/>
            </a:pPr>
            <a:r>
              <a:rPr lang="en-US" sz="2243" dirty="0">
                <a:solidFill>
                  <a:srgbClr val="FFFFFF">
                    <a:alpha val="98824"/>
                  </a:srgbClr>
                </a:solidFill>
                <a:ea typeface="Segoe UI" pitchFamily="34" charset="0"/>
                <a:cs typeface="Segoe UI" pitchFamily="34" charset="0"/>
              </a:rPr>
              <a:t>SATA</a:t>
            </a:r>
          </a:p>
          <a:p>
            <a:pPr marL="349636" indent="-349636" defTabSz="932056">
              <a:buFont typeface="Arial" pitchFamily="34" charset="0"/>
              <a:buChar char="•"/>
            </a:pPr>
            <a:r>
              <a:rPr lang="en-US" sz="2243" b="1" dirty="0">
                <a:solidFill>
                  <a:srgbClr val="FFFFFF">
                    <a:alpha val="98824"/>
                  </a:srgbClr>
                </a:solidFill>
                <a:ea typeface="Segoe UI" pitchFamily="34" charset="0"/>
                <a:cs typeface="Segoe UI" pitchFamily="34" charset="0"/>
              </a:rPr>
              <a:t>Drive D:</a:t>
            </a:r>
          </a:p>
        </p:txBody>
      </p:sp>
      <p:pic>
        <p:nvPicPr>
          <p:cNvPr id="368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677" y="3264173"/>
            <a:ext cx="9681334" cy="356433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p:nvPr/>
        </p:nvCxnSpPr>
        <p:spPr>
          <a:xfrm flipH="1">
            <a:off x="5674362" y="2544266"/>
            <a:ext cx="2354892" cy="1738319"/>
          </a:xfrm>
          <a:prstGeom prst="straightConnector1">
            <a:avLst/>
          </a:prstGeom>
          <a:ln w="57150">
            <a:solidFill>
              <a:schemeClr val="accent1">
                <a:alpha val="92157"/>
              </a:schemeClr>
            </a:solidFill>
            <a:tailEnd type="arrow"/>
          </a:ln>
        </p:spPr>
        <p:style>
          <a:lnRef idx="3">
            <a:schemeClr val="accent2"/>
          </a:lnRef>
          <a:fillRef idx="0">
            <a:schemeClr val="accent2"/>
          </a:fillRef>
          <a:effectRef idx="2">
            <a:schemeClr val="accent2"/>
          </a:effectRef>
          <a:fontRef idx="minor">
            <a:schemeClr val="tx1"/>
          </a:fontRef>
        </p:style>
      </p:cxnSp>
      <p:sp>
        <p:nvSpPr>
          <p:cNvPr id="4" name="Rectangle 3"/>
          <p:cNvSpPr/>
          <p:nvPr/>
        </p:nvSpPr>
        <p:spPr bwMode="auto">
          <a:xfrm>
            <a:off x="468681" y="3885747"/>
            <a:ext cx="9958394" cy="388484"/>
          </a:xfrm>
          <a:prstGeom prst="rect">
            <a:avLst/>
          </a:prstGeom>
          <a:solidFill>
            <a:srgbClr val="94C949">
              <a:alpha val="50196"/>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2243" dirty="0">
              <a:solidFill>
                <a:srgbClr val="FFFFFF">
                  <a:alpha val="98824"/>
                </a:srgbClr>
              </a:solidFill>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709254530"/>
      </p:ext>
    </p:extLst>
  </p:cSld>
  <p:clrMapOvr>
    <a:masterClrMapping/>
  </p:clrMapOvr>
  <p:transition advTm="36105">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nodeType="withEffect">
                                  <p:stCondLst>
                                    <p:cond delay="0"/>
                                  </p:stCondLst>
                                  <p:childTnLst>
                                    <p:set>
                                      <p:cBhvr>
                                        <p:cTn id="24" dur="1" fill="hold">
                                          <p:stCondLst>
                                            <p:cond delay="0"/>
                                          </p:stCondLst>
                                        </p:cTn>
                                        <p:tgtEl>
                                          <p:spTgt spid="36866"/>
                                        </p:tgtEl>
                                        <p:attrNameLst>
                                          <p:attrName>style.visibility</p:attrName>
                                        </p:attrNameLst>
                                      </p:cBhvr>
                                      <p:to>
                                        <p:strVal val="visible"/>
                                      </p:to>
                                    </p:set>
                                    <p:animEffect transition="in" filter="fade">
                                      <p:cBhvr>
                                        <p:cTn id="25" dur="500"/>
                                        <p:tgtEl>
                                          <p:spTgt spid="36866"/>
                                        </p:tgtEl>
                                      </p:cBhvr>
                                    </p:animEffec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t>VM disk layout</a:t>
            </a:r>
          </a:p>
        </p:txBody>
      </p:sp>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289" y="1632543"/>
            <a:ext cx="10255966" cy="4889007"/>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a:endCxn id="7" idx="2"/>
          </p:cNvCxnSpPr>
          <p:nvPr/>
        </p:nvCxnSpPr>
        <p:spPr>
          <a:xfrm flipV="1">
            <a:off x="7616782" y="2875690"/>
            <a:ext cx="2607598" cy="1281996"/>
          </a:xfrm>
          <a:prstGeom prst="straightConnector1">
            <a:avLst/>
          </a:prstGeom>
          <a:ln w="57150">
            <a:solidFill>
              <a:schemeClr val="accent1">
                <a:alpha val="89804"/>
              </a:schemeClr>
            </a:solidFill>
            <a:tailEnd type="arrow"/>
          </a:ln>
        </p:spPr>
        <p:style>
          <a:lnRef idx="3">
            <a:schemeClr val="accent2"/>
          </a:lnRef>
          <a:fillRef idx="0">
            <a:schemeClr val="accent2"/>
          </a:fillRef>
          <a:effectRef idx="2">
            <a:schemeClr val="accent2"/>
          </a:effectRef>
          <a:fontRef idx="minor">
            <a:schemeClr val="tx1"/>
          </a:fontRef>
        </p:style>
      </p:cxnSp>
      <p:sp>
        <p:nvSpPr>
          <p:cNvPr id="7" name="Rectangle 6"/>
          <p:cNvSpPr/>
          <p:nvPr/>
        </p:nvSpPr>
        <p:spPr bwMode="auto">
          <a:xfrm>
            <a:off x="8281958" y="1366489"/>
            <a:ext cx="3884835" cy="1509201"/>
          </a:xfrm>
          <a:prstGeom prst="rect">
            <a:avLst/>
          </a:prstGeom>
          <a:solidFill>
            <a:schemeClr val="tx2"/>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32" tIns="46617" rIns="93232" bIns="46617" numCol="1" rtlCol="0" anchor="ctr" anchorCtr="0" compatLnSpc="1">
            <a:prstTxWarp prst="textNoShape">
              <a:avLst/>
            </a:prstTxWarp>
          </a:bodyPr>
          <a:lstStyle/>
          <a:p>
            <a:pPr defTabSz="932056"/>
            <a:r>
              <a:rPr lang="en-US" sz="2243" b="1" u="sng" dirty="0">
                <a:solidFill>
                  <a:srgbClr val="FFFFFF">
                    <a:alpha val="98824"/>
                  </a:srgbClr>
                </a:solidFill>
                <a:ea typeface="Segoe UI" pitchFamily="34" charset="0"/>
                <a:cs typeface="Segoe UI" pitchFamily="34" charset="0"/>
              </a:rPr>
              <a:t>Data Disk(s)</a:t>
            </a:r>
          </a:p>
          <a:p>
            <a:pPr marL="349636" indent="-349636" defTabSz="932056">
              <a:buFont typeface="Arial" pitchFamily="34" charset="0"/>
              <a:buChar char="•"/>
            </a:pPr>
            <a:r>
              <a:rPr lang="en-US" sz="2243" dirty="0">
                <a:solidFill>
                  <a:srgbClr val="FFFFFF">
                    <a:alpha val="98824"/>
                  </a:srgbClr>
                </a:solidFill>
                <a:ea typeface="Segoe UI" pitchFamily="34" charset="0"/>
                <a:cs typeface="Segoe UI" pitchFamily="34" charset="0"/>
              </a:rPr>
              <a:t>Persistent</a:t>
            </a:r>
          </a:p>
          <a:p>
            <a:pPr marL="349636" indent="-349636" defTabSz="932056">
              <a:buFont typeface="Arial" pitchFamily="34" charset="0"/>
              <a:buChar char="•"/>
            </a:pPr>
            <a:r>
              <a:rPr lang="en-US" sz="2243" dirty="0">
                <a:solidFill>
                  <a:srgbClr val="FFFFFF">
                    <a:alpha val="98824"/>
                  </a:srgbClr>
                </a:solidFill>
                <a:ea typeface="Segoe UI" pitchFamily="34" charset="0"/>
                <a:cs typeface="Segoe UI" pitchFamily="34" charset="0"/>
              </a:rPr>
              <a:t>SCSI</a:t>
            </a:r>
          </a:p>
          <a:p>
            <a:pPr marL="349636" indent="-349636" defTabSz="932056">
              <a:buFont typeface="Arial" pitchFamily="34" charset="0"/>
              <a:buChar char="•"/>
            </a:pPr>
            <a:r>
              <a:rPr lang="en-US" sz="2243" b="1" dirty="0">
                <a:solidFill>
                  <a:srgbClr val="FFFFFF">
                    <a:alpha val="98824"/>
                  </a:srgbClr>
                </a:solidFill>
                <a:ea typeface="Segoe UI" pitchFamily="34" charset="0"/>
                <a:cs typeface="Segoe UI" pitchFamily="34" charset="0"/>
              </a:rPr>
              <a:t>Customer Defined Letter</a:t>
            </a:r>
          </a:p>
        </p:txBody>
      </p:sp>
      <p:sp>
        <p:nvSpPr>
          <p:cNvPr id="4" name="Rectangle 3"/>
          <p:cNvSpPr/>
          <p:nvPr/>
        </p:nvSpPr>
        <p:spPr bwMode="auto">
          <a:xfrm>
            <a:off x="440825" y="4157685"/>
            <a:ext cx="9958394" cy="388484"/>
          </a:xfrm>
          <a:prstGeom prst="rect">
            <a:avLst/>
          </a:prstGeom>
          <a:solidFill>
            <a:srgbClr val="94C949">
              <a:alpha val="50196"/>
            </a:srgbClr>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2243" dirty="0">
              <a:solidFill>
                <a:srgbClr val="FFFFFF">
                  <a:alpha val="98824"/>
                </a:srgbClr>
              </a:solidFill>
              <a:ea typeface="Segoe UI" pitchFamily="34" charset="0"/>
              <a:cs typeface="Segoe UI" pitchFamily="34" charset="0"/>
            </a:endParaRPr>
          </a:p>
        </p:txBody>
      </p:sp>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737" y="3341869"/>
            <a:ext cx="9721800" cy="35060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Straight Arrow Connector 12"/>
          <p:cNvCxnSpPr>
            <a:stCxn id="7" idx="2"/>
          </p:cNvCxnSpPr>
          <p:nvPr/>
        </p:nvCxnSpPr>
        <p:spPr>
          <a:xfrm flipH="1">
            <a:off x="7822298" y="2875690"/>
            <a:ext cx="2402078" cy="1709327"/>
          </a:xfrm>
          <a:prstGeom prst="straightConnector1">
            <a:avLst/>
          </a:prstGeom>
          <a:ln w="57150">
            <a:solidFill>
              <a:schemeClr val="accent1">
                <a:alpha val="89804"/>
              </a:schemeClr>
            </a:solidFill>
            <a:tailEnd type="arrow"/>
          </a:ln>
        </p:spPr>
        <p:style>
          <a:lnRef idx="3">
            <a:schemeClr val="accent2"/>
          </a:lnRef>
          <a:fillRef idx="0">
            <a:schemeClr val="accent2"/>
          </a:fillRef>
          <a:effectRef idx="2">
            <a:schemeClr val="accent2"/>
          </a:effectRef>
          <a:fontRef idx="minor">
            <a:schemeClr val="tx1"/>
          </a:fontRef>
        </p:style>
      </p:cxnSp>
    </p:spTree>
    <p:custDataLst>
      <p:tags r:id="rId1"/>
    </p:custDataLst>
    <p:extLst>
      <p:ext uri="{BB962C8B-B14F-4D97-AF65-F5344CB8AC3E}">
        <p14:creationId xmlns:p14="http://schemas.microsoft.com/office/powerpoint/2010/main" val="3482063314"/>
      </p:ext>
    </p:extLst>
  </p:cSld>
  <p:clrMapOvr>
    <a:masterClrMapping/>
  </p:clrMapOvr>
  <p:transition advTm="4755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xit" presetSubtype="0" fill="hold" grpId="1" nodeType="withEffect">
                                  <p:stCondLst>
                                    <p:cond delay="0"/>
                                  </p:stCondLst>
                                  <p:childTnLst>
                                    <p:animEffect transition="out" filter="fade">
                                      <p:cBhvr>
                                        <p:cTn id="24" dur="500"/>
                                        <p:tgtEl>
                                          <p:spTgt spid="4"/>
                                        </p:tgtEl>
                                      </p:cBhvr>
                                    </p:animEffect>
                                    <p:set>
                                      <p:cBhvr>
                                        <p:cTn id="25" dur="1" fill="hold">
                                          <p:stCondLst>
                                            <p:cond delay="499"/>
                                          </p:stCondLst>
                                        </p:cTn>
                                        <p:tgtEl>
                                          <p:spTgt spid="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39939"/>
                                        </p:tgtEl>
                                        <p:attrNameLst>
                                          <p:attrName>style.visibility</p:attrName>
                                        </p:attrNameLst>
                                      </p:cBhvr>
                                      <p:to>
                                        <p:strVal val="visible"/>
                                      </p:to>
                                    </p:set>
                                    <p:animEffect transition="in" filter="fade">
                                      <p:cBhvr>
                                        <p:cTn id="28" dur="5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4"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t>Persistent Disk Management</a:t>
            </a:r>
          </a:p>
        </p:txBody>
      </p:sp>
      <p:sp>
        <p:nvSpPr>
          <p:cNvPr id="4" name="Text Placeholder 3"/>
          <p:cNvSpPr>
            <a:spLocks noGrp="1"/>
          </p:cNvSpPr>
          <p:nvPr>
            <p:ph type="body" sz="quarter" idx="4294967295"/>
          </p:nvPr>
        </p:nvSpPr>
        <p:spPr>
          <a:xfrm>
            <a:off x="1064633" y="4957693"/>
            <a:ext cx="11370960" cy="1511250"/>
          </a:xfrm>
        </p:spPr>
        <p:txBody>
          <a:bodyPr/>
          <a:lstStyle/>
          <a:p>
            <a:pPr marL="469420" indent="-466182"/>
            <a:r>
              <a:rPr lang="en-US" sz="2719" dirty="0">
                <a:solidFill>
                  <a:schemeClr val="tx1"/>
                </a:solidFill>
              </a:rPr>
              <a:t>C:\ = OS Disk</a:t>
            </a:r>
          </a:p>
          <a:p>
            <a:pPr marL="469420" indent="-466182"/>
            <a:r>
              <a:rPr lang="en-US" sz="2719" dirty="0">
                <a:solidFill>
                  <a:schemeClr val="tx1"/>
                </a:solidFill>
              </a:rPr>
              <a:t>D:\ = Non-Persistent Cache Disk</a:t>
            </a:r>
          </a:p>
          <a:p>
            <a:pPr marL="469420" indent="-466182"/>
            <a:r>
              <a:rPr lang="en-US" sz="2719" dirty="0">
                <a:solidFill>
                  <a:schemeClr val="tx1"/>
                </a:solidFill>
              </a:rPr>
              <a:t>E:\, F:\. G:\ ... Data Disks</a:t>
            </a:r>
          </a:p>
        </p:txBody>
      </p:sp>
      <p:graphicFrame>
        <p:nvGraphicFramePr>
          <p:cNvPr id="5" name="Table 4"/>
          <p:cNvGraphicFramePr>
            <a:graphicFrameLocks noGrp="1"/>
          </p:cNvGraphicFramePr>
          <p:nvPr>
            <p:extLst/>
          </p:nvPr>
        </p:nvGraphicFramePr>
        <p:xfrm>
          <a:off x="531948" y="1506870"/>
          <a:ext cx="10684770" cy="3359607"/>
        </p:xfrm>
        <a:graphic>
          <a:graphicData uri="http://schemas.openxmlformats.org/drawingml/2006/table">
            <a:tbl>
              <a:tblPr firstRow="1" bandRow="1">
                <a:tableStyleId>{B301B821-A1FF-4177-AEE7-76D212191A09}</a:tableStyleId>
              </a:tblPr>
              <a:tblGrid>
                <a:gridCol w="3025259"/>
                <a:gridCol w="3077591"/>
                <a:gridCol w="4581921"/>
              </a:tblGrid>
              <a:tr h="504166">
                <a:tc>
                  <a:txBody>
                    <a:bodyPr/>
                    <a:lstStyle/>
                    <a:p>
                      <a:r>
                        <a:rPr lang="en-US" sz="2100" dirty="0" smtClean="0"/>
                        <a:t>Capability</a:t>
                      </a:r>
                      <a:endParaRPr lang="en-US" sz="2100" dirty="0"/>
                    </a:p>
                  </a:txBody>
                  <a:tcPr marL="124314" marR="124314" marT="62157" marB="62157"/>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2100" dirty="0" smtClean="0"/>
                        <a:t>OS</a:t>
                      </a:r>
                      <a:r>
                        <a:rPr lang="en-US" sz="2100" baseline="0" dirty="0" smtClean="0"/>
                        <a:t> Disk</a:t>
                      </a:r>
                      <a:endParaRPr lang="en-US" sz="2100" dirty="0" smtClean="0"/>
                    </a:p>
                  </a:txBody>
                  <a:tcPr marL="124314" marR="124314" marT="62157" marB="62157"/>
                </a:tc>
                <a:tc>
                  <a:txBody>
                    <a:bodyPr/>
                    <a:lstStyle/>
                    <a:p>
                      <a:pPr marL="0" marR="0" indent="0" algn="l" defTabSz="685864" rtl="0" eaLnBrk="1" fontAlgn="auto" latinLnBrk="0" hangingPunct="1">
                        <a:lnSpc>
                          <a:spcPct val="100000"/>
                        </a:lnSpc>
                        <a:spcBef>
                          <a:spcPts val="0"/>
                        </a:spcBef>
                        <a:spcAft>
                          <a:spcPts val="0"/>
                        </a:spcAft>
                        <a:buClrTx/>
                        <a:buSzTx/>
                        <a:buFontTx/>
                        <a:buNone/>
                        <a:tabLst/>
                        <a:defRPr/>
                      </a:pPr>
                      <a:r>
                        <a:rPr lang="en-US" sz="1900" dirty="0" smtClean="0"/>
                        <a:t>Data Disk </a:t>
                      </a:r>
                      <a:endParaRPr lang="en-US" sz="2500" dirty="0"/>
                    </a:p>
                  </a:txBody>
                  <a:tcPr marL="124314" marR="124314" marT="62157" marB="62157"/>
                </a:tc>
              </a:tr>
              <a:tr h="512899">
                <a:tc>
                  <a:txBody>
                    <a:bodyPr/>
                    <a:lstStyle/>
                    <a:p>
                      <a:r>
                        <a:rPr lang="en-US" sz="2500" dirty="0" smtClean="0"/>
                        <a:t>Host Cache</a:t>
                      </a:r>
                      <a:r>
                        <a:rPr lang="en-US" sz="2500" baseline="0" dirty="0" smtClean="0"/>
                        <a:t> Default</a:t>
                      </a:r>
                      <a:endParaRPr lang="en-US" sz="2500" dirty="0"/>
                    </a:p>
                  </a:txBody>
                  <a:tcPr marL="124314" marR="124314" marT="62157" marB="62157"/>
                </a:tc>
                <a:tc>
                  <a:txBody>
                    <a:bodyPr/>
                    <a:lstStyle/>
                    <a:p>
                      <a:r>
                        <a:rPr lang="en-US" sz="2500" dirty="0" smtClean="0"/>
                        <a:t>ReadWrite</a:t>
                      </a:r>
                      <a:endParaRPr lang="en-US" sz="2500" b="1" dirty="0"/>
                    </a:p>
                  </a:txBody>
                  <a:tcPr marL="124314" marR="124314" marT="62157" marB="62157"/>
                </a:tc>
                <a:tc>
                  <a:txBody>
                    <a:bodyPr/>
                    <a:lstStyle/>
                    <a:p>
                      <a:r>
                        <a:rPr lang="en-US" sz="2500" dirty="0" smtClean="0"/>
                        <a:t>None</a:t>
                      </a:r>
                      <a:endParaRPr lang="en-US" sz="2500" b="1" dirty="0"/>
                    </a:p>
                  </a:txBody>
                  <a:tcPr marL="124314" marR="124314" marT="62157" marB="62157"/>
                </a:tc>
              </a:tr>
              <a:tr h="512899">
                <a:tc>
                  <a:txBody>
                    <a:bodyPr/>
                    <a:lstStyle/>
                    <a:p>
                      <a:r>
                        <a:rPr lang="en-US" sz="2500" dirty="0" smtClean="0"/>
                        <a:t>Max Capacity</a:t>
                      </a:r>
                      <a:endParaRPr lang="en-US" sz="2500" dirty="0"/>
                    </a:p>
                  </a:txBody>
                  <a:tcPr marL="124314" marR="124314" marT="62157" marB="62157"/>
                </a:tc>
                <a:tc>
                  <a:txBody>
                    <a:bodyPr/>
                    <a:lstStyle/>
                    <a:p>
                      <a:r>
                        <a:rPr lang="en-US" sz="2500" dirty="0" smtClean="0"/>
                        <a:t>127</a:t>
                      </a:r>
                      <a:r>
                        <a:rPr lang="en-US" sz="2500" baseline="0" dirty="0" smtClean="0"/>
                        <a:t> GB</a:t>
                      </a:r>
                      <a:endParaRPr lang="en-US" sz="2500" b="1" dirty="0"/>
                    </a:p>
                  </a:txBody>
                  <a:tcPr marL="124314" marR="124314" marT="62157" marB="62157"/>
                </a:tc>
                <a:tc>
                  <a:txBody>
                    <a:bodyPr/>
                    <a:lstStyle/>
                    <a:p>
                      <a:r>
                        <a:rPr lang="en-US" sz="2500" dirty="0" smtClean="0"/>
                        <a:t>1 TB</a:t>
                      </a:r>
                      <a:endParaRPr lang="en-US" sz="2500" b="1" dirty="0"/>
                    </a:p>
                  </a:txBody>
                  <a:tcPr marL="124314" marR="124314" marT="62157" marB="62157"/>
                </a:tc>
              </a:tr>
              <a:tr h="539574">
                <a:tc>
                  <a:txBody>
                    <a:bodyPr/>
                    <a:lstStyle/>
                    <a:p>
                      <a:r>
                        <a:rPr lang="en-US" sz="2500" dirty="0" smtClean="0"/>
                        <a:t>Imaging</a:t>
                      </a:r>
                      <a:r>
                        <a:rPr lang="en-US" sz="2500" baseline="0" dirty="0" smtClean="0"/>
                        <a:t> Capable</a:t>
                      </a:r>
                      <a:endParaRPr lang="en-US" sz="2500" dirty="0"/>
                    </a:p>
                  </a:txBody>
                  <a:tcPr marL="124314" marR="124314" marT="62157" marB="62157"/>
                </a:tc>
                <a:tc>
                  <a:txBody>
                    <a:bodyPr/>
                    <a:lstStyle/>
                    <a:p>
                      <a:r>
                        <a:rPr lang="en-US" sz="2500" dirty="0" smtClean="0"/>
                        <a:t>Yes</a:t>
                      </a:r>
                      <a:endParaRPr lang="en-US" sz="2500" b="1" dirty="0"/>
                    </a:p>
                  </a:txBody>
                  <a:tcPr marL="124314" marR="124314" marT="62157" marB="62157"/>
                </a:tc>
                <a:tc>
                  <a:txBody>
                    <a:bodyPr/>
                    <a:lstStyle/>
                    <a:p>
                      <a:r>
                        <a:rPr lang="en-US" sz="2500" dirty="0" smtClean="0"/>
                        <a:t>No</a:t>
                      </a:r>
                      <a:endParaRPr lang="en-US" sz="2500" b="1" dirty="0"/>
                    </a:p>
                  </a:txBody>
                  <a:tcPr marL="124314" marR="124314" marT="62157" marB="62157"/>
                </a:tc>
              </a:tr>
              <a:tr h="1290069">
                <a:tc>
                  <a:txBody>
                    <a:bodyPr/>
                    <a:lstStyle/>
                    <a:p>
                      <a:r>
                        <a:rPr lang="en-US" sz="2500" dirty="0" smtClean="0"/>
                        <a:t>Hot Update</a:t>
                      </a:r>
                      <a:endParaRPr lang="en-US" sz="2500" dirty="0"/>
                    </a:p>
                  </a:txBody>
                  <a:tcPr marL="124314" marR="124314" marT="62157" marB="62157"/>
                </a:tc>
                <a:tc>
                  <a:txBody>
                    <a:bodyPr/>
                    <a:lstStyle/>
                    <a:p>
                      <a:r>
                        <a:rPr lang="en-US" sz="2500" dirty="0" smtClean="0"/>
                        <a:t>Cache</a:t>
                      </a:r>
                      <a:r>
                        <a:rPr lang="en-US" sz="2500" baseline="0" dirty="0" smtClean="0"/>
                        <a:t> Setting Requires Reboot</a:t>
                      </a:r>
                      <a:endParaRPr lang="en-US" sz="2500" dirty="0"/>
                    </a:p>
                  </a:txBody>
                  <a:tcPr marL="124314" marR="124314" marT="62157" marB="62157"/>
                </a:tc>
                <a:tc>
                  <a:txBody>
                    <a:bodyPr/>
                    <a:lstStyle/>
                    <a:p>
                      <a:r>
                        <a:rPr lang="en-US" sz="2500" dirty="0" smtClean="0"/>
                        <a:t>Change</a:t>
                      </a:r>
                      <a:r>
                        <a:rPr lang="en-US" sz="2500" baseline="0" dirty="0" smtClean="0"/>
                        <a:t> Cache Without Reboot, Add/Remove without Reboot.</a:t>
                      </a:r>
                      <a:endParaRPr lang="en-US" sz="2500" dirty="0"/>
                    </a:p>
                  </a:txBody>
                  <a:tcPr marL="124314" marR="124314" marT="62157" marB="62157"/>
                </a:tc>
              </a:tr>
            </a:tbl>
          </a:graphicData>
        </a:graphic>
      </p:graphicFrame>
    </p:spTree>
    <p:extLst>
      <p:ext uri="{BB962C8B-B14F-4D97-AF65-F5344CB8AC3E}">
        <p14:creationId xmlns:p14="http://schemas.microsoft.com/office/powerpoint/2010/main" val="69790281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507" dirty="0"/>
              <a:t>Disk Caching</a:t>
            </a:r>
          </a:p>
        </p:txBody>
      </p:sp>
      <p:graphicFrame>
        <p:nvGraphicFramePr>
          <p:cNvPr id="3" name="Table 2"/>
          <p:cNvGraphicFramePr>
            <a:graphicFrameLocks noGrp="1"/>
          </p:cNvGraphicFramePr>
          <p:nvPr>
            <p:extLst/>
          </p:nvPr>
        </p:nvGraphicFramePr>
        <p:xfrm>
          <a:off x="1232585" y="1708709"/>
          <a:ext cx="10018597" cy="2315867"/>
        </p:xfrm>
        <a:graphic>
          <a:graphicData uri="http://schemas.openxmlformats.org/drawingml/2006/table">
            <a:tbl>
              <a:tblPr firstRow="1" bandRow="1">
                <a:tableStyleId>{B301B821-A1FF-4177-AEE7-76D212191A09}</a:tableStyleId>
              </a:tblPr>
              <a:tblGrid>
                <a:gridCol w="2762550"/>
                <a:gridCol w="2762550"/>
                <a:gridCol w="4493498"/>
              </a:tblGrid>
              <a:tr h="512899">
                <a:tc>
                  <a:txBody>
                    <a:bodyPr/>
                    <a:lstStyle/>
                    <a:p>
                      <a:r>
                        <a:rPr lang="en-US" sz="2500" dirty="0" smtClean="0"/>
                        <a:t>Disk Type</a:t>
                      </a:r>
                      <a:endParaRPr lang="en-US" sz="2500" dirty="0">
                        <a:solidFill>
                          <a:schemeClr val="bg1"/>
                        </a:solidFill>
                      </a:endParaRPr>
                    </a:p>
                  </a:txBody>
                  <a:tcPr marL="124314" marR="124314" marT="62157" marB="62157"/>
                </a:tc>
                <a:tc>
                  <a:txBody>
                    <a:bodyPr/>
                    <a:lstStyle/>
                    <a:p>
                      <a:r>
                        <a:rPr lang="en-US" sz="2500" dirty="0" smtClean="0"/>
                        <a:t>Default</a:t>
                      </a:r>
                      <a:endParaRPr lang="en-US" sz="2500" dirty="0">
                        <a:solidFill>
                          <a:schemeClr val="bg1"/>
                        </a:solidFill>
                      </a:endParaRPr>
                    </a:p>
                  </a:txBody>
                  <a:tcPr marL="124314" marR="124314" marT="62157" marB="62157"/>
                </a:tc>
                <a:tc>
                  <a:txBody>
                    <a:bodyPr/>
                    <a:lstStyle/>
                    <a:p>
                      <a:r>
                        <a:rPr lang="en-US" sz="2500" dirty="0" smtClean="0"/>
                        <a:t>Supported</a:t>
                      </a:r>
                      <a:endParaRPr lang="en-US" sz="2500" dirty="0">
                        <a:solidFill>
                          <a:schemeClr val="bg1"/>
                        </a:solidFill>
                      </a:endParaRPr>
                    </a:p>
                  </a:txBody>
                  <a:tcPr marL="124314" marR="124314" marT="62157" marB="62157"/>
                </a:tc>
              </a:tr>
              <a:tr h="901484">
                <a:tc>
                  <a:txBody>
                    <a:bodyPr/>
                    <a:lstStyle/>
                    <a:p>
                      <a:r>
                        <a:rPr lang="en-US" sz="2500" dirty="0" smtClean="0"/>
                        <a:t>OS Disk</a:t>
                      </a:r>
                      <a:endParaRPr lang="en-US" sz="2500" dirty="0">
                        <a:solidFill>
                          <a:schemeClr val="bg1"/>
                        </a:solidFill>
                      </a:endParaRPr>
                    </a:p>
                  </a:txBody>
                  <a:tcPr marL="124314" marR="124314" marT="62157" marB="62157"/>
                </a:tc>
                <a:tc>
                  <a:txBody>
                    <a:bodyPr/>
                    <a:lstStyle/>
                    <a:p>
                      <a:r>
                        <a:rPr lang="en-US" sz="2500" dirty="0" smtClean="0"/>
                        <a:t>ReadWrite</a:t>
                      </a:r>
                      <a:endParaRPr lang="en-US" sz="2500" dirty="0">
                        <a:solidFill>
                          <a:schemeClr val="bg1"/>
                        </a:solidFill>
                      </a:endParaRPr>
                    </a:p>
                  </a:txBody>
                  <a:tcPr marL="124314" marR="124314" marT="62157" marB="62157"/>
                </a:tc>
                <a:tc>
                  <a:txBody>
                    <a:bodyPr/>
                    <a:lstStyle/>
                    <a:p>
                      <a:pPr marL="0" marR="0" indent="0" algn="l" defTabSz="685835" rtl="0" eaLnBrk="1" fontAlgn="auto" latinLnBrk="0" hangingPunct="1">
                        <a:lnSpc>
                          <a:spcPct val="100000"/>
                        </a:lnSpc>
                        <a:spcBef>
                          <a:spcPts val="0"/>
                        </a:spcBef>
                        <a:spcAft>
                          <a:spcPts val="0"/>
                        </a:spcAft>
                        <a:buClrTx/>
                        <a:buSzTx/>
                        <a:buFontTx/>
                        <a:buNone/>
                        <a:tabLst/>
                        <a:defRPr/>
                      </a:pPr>
                      <a:r>
                        <a:rPr lang="en-US" sz="2500" dirty="0" smtClean="0"/>
                        <a:t>Read-only</a:t>
                      </a:r>
                      <a:r>
                        <a:rPr lang="en-US" sz="2500" baseline="0" dirty="0" smtClean="0"/>
                        <a:t> and ReadWrite</a:t>
                      </a:r>
                      <a:endParaRPr lang="en-US" sz="2500" dirty="0" smtClean="0"/>
                    </a:p>
                    <a:p>
                      <a:endParaRPr lang="en-US" sz="2500" dirty="0">
                        <a:solidFill>
                          <a:schemeClr val="bg1"/>
                        </a:solidFill>
                      </a:endParaRPr>
                    </a:p>
                  </a:txBody>
                  <a:tcPr marL="124314" marR="124314" marT="62157" marB="62157"/>
                </a:tc>
              </a:tr>
              <a:tr h="901484">
                <a:tc>
                  <a:txBody>
                    <a:bodyPr/>
                    <a:lstStyle/>
                    <a:p>
                      <a:r>
                        <a:rPr lang="en-US" sz="2500" dirty="0" smtClean="0"/>
                        <a:t>Data Disk</a:t>
                      </a:r>
                      <a:endParaRPr lang="en-US" sz="2500" dirty="0">
                        <a:solidFill>
                          <a:schemeClr val="bg1"/>
                        </a:solidFill>
                      </a:endParaRPr>
                    </a:p>
                  </a:txBody>
                  <a:tcPr marL="124314" marR="124314" marT="62157" marB="62157"/>
                </a:tc>
                <a:tc>
                  <a:txBody>
                    <a:bodyPr/>
                    <a:lstStyle/>
                    <a:p>
                      <a:r>
                        <a:rPr lang="en-US" sz="2500" dirty="0" smtClean="0"/>
                        <a:t>None</a:t>
                      </a:r>
                      <a:endParaRPr lang="en-US" sz="2500" dirty="0">
                        <a:solidFill>
                          <a:schemeClr val="bg1"/>
                        </a:solidFill>
                      </a:endParaRPr>
                    </a:p>
                  </a:txBody>
                  <a:tcPr marL="124314" marR="124314" marT="62157" marB="62157"/>
                </a:tc>
                <a:tc>
                  <a:txBody>
                    <a:bodyPr/>
                    <a:lstStyle/>
                    <a:p>
                      <a:r>
                        <a:rPr lang="en-US" sz="2500" dirty="0" smtClean="0"/>
                        <a:t>None, Read-only</a:t>
                      </a:r>
                      <a:r>
                        <a:rPr lang="en-US" sz="2500" baseline="0" dirty="0" smtClean="0"/>
                        <a:t> and ReadWrite</a:t>
                      </a:r>
                      <a:endParaRPr lang="en-US" sz="2500" dirty="0">
                        <a:solidFill>
                          <a:schemeClr val="bg1"/>
                        </a:solidFill>
                      </a:endParaRPr>
                    </a:p>
                  </a:txBody>
                  <a:tcPr marL="124314" marR="124314" marT="62157" marB="62157"/>
                </a:tc>
              </a:tr>
            </a:tbl>
          </a:graphicData>
        </a:graphic>
      </p:graphicFrame>
      <p:sp>
        <p:nvSpPr>
          <p:cNvPr id="5" name="TextBox 4"/>
          <p:cNvSpPr txBox="1"/>
          <p:nvPr/>
        </p:nvSpPr>
        <p:spPr>
          <a:xfrm>
            <a:off x="1202408" y="4034040"/>
            <a:ext cx="10048774" cy="635132"/>
          </a:xfrm>
          <a:prstGeom prst="rect">
            <a:avLst/>
          </a:prstGeom>
          <a:solidFill>
            <a:schemeClr val="tx2"/>
          </a:solidFill>
          <a:ln w="38100">
            <a:solidFill>
              <a:schemeClr val="bg1"/>
            </a:solidFill>
          </a:ln>
        </p:spPr>
        <p:txBody>
          <a:bodyPr wrap="square" lIns="124314" tIns="124314" rIns="124314" bIns="124314" rtlCol="0">
            <a:spAutoFit/>
          </a:bodyPr>
          <a:lstStyle/>
          <a:p>
            <a:pPr algn="ctr" defTabSz="1242935">
              <a:lnSpc>
                <a:spcPct val="90000"/>
              </a:lnSpc>
              <a:spcBef>
                <a:spcPct val="20000"/>
              </a:spcBef>
              <a:buSzPct val="80000"/>
            </a:pPr>
            <a:r>
              <a:rPr lang="en-US" sz="2719" dirty="0">
                <a:solidFill>
                  <a:srgbClr val="FFFFFF"/>
                </a:solidFill>
              </a:rPr>
              <a:t>Modify using Set-AzureOSDisk or Set-AzureDataDisk</a:t>
            </a:r>
          </a:p>
        </p:txBody>
      </p:sp>
    </p:spTree>
    <p:extLst>
      <p:ext uri="{BB962C8B-B14F-4D97-AF65-F5344CB8AC3E}">
        <p14:creationId xmlns:p14="http://schemas.microsoft.com/office/powerpoint/2010/main" val="195704907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507" dirty="0"/>
              <a:t>Persistent Disks and Highly Durable</a:t>
            </a:r>
          </a:p>
        </p:txBody>
      </p:sp>
      <p:sp>
        <p:nvSpPr>
          <p:cNvPr id="5" name="Rectangle 4"/>
          <p:cNvSpPr/>
          <p:nvPr/>
        </p:nvSpPr>
        <p:spPr bwMode="auto">
          <a:xfrm>
            <a:off x="7169518" y="3281795"/>
            <a:ext cx="4746480" cy="3305375"/>
          </a:xfrm>
          <a:prstGeom prst="rect">
            <a:avLst/>
          </a:prstGeom>
          <a:solidFill>
            <a:schemeClr val="accent3"/>
          </a:solidFill>
          <a:ln w="9525" cap="flat" cmpd="sng" algn="ctr">
            <a:noFill/>
            <a:prstDash val="solid"/>
            <a:headEnd type="none" w="med" len="med"/>
            <a:tailEnd type="none" w="med" len="med"/>
          </a:ln>
          <a:effectLst/>
        </p:spPr>
        <p:txBody>
          <a:bodyPr vert="horz" wrap="square" lIns="124277" tIns="124277" rIns="124277" bIns="124277" numCol="1" rtlCol="0" anchor="b" anchorCtr="0" compatLnSpc="1">
            <a:prstTxWarp prst="textNoShape">
              <a:avLst/>
            </a:prstTxWarp>
          </a:bodyPr>
          <a:lstStyle/>
          <a:p>
            <a:pPr defTabSz="1242935">
              <a:lnSpc>
                <a:spcPct val="90000"/>
              </a:lnSpc>
              <a:buSzPct val="90000"/>
              <a:defRPr/>
            </a:pPr>
            <a:r>
              <a:rPr lang="en-US" sz="299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Azure Storage</a:t>
            </a:r>
          </a:p>
        </p:txBody>
      </p:sp>
      <p:sp>
        <p:nvSpPr>
          <p:cNvPr id="6" name="Rectangle 5"/>
          <p:cNvSpPr/>
          <p:nvPr/>
        </p:nvSpPr>
        <p:spPr bwMode="auto">
          <a:xfrm>
            <a:off x="520482" y="1303788"/>
            <a:ext cx="3827632" cy="2490630"/>
          </a:xfrm>
          <a:prstGeom prst="rect">
            <a:avLst/>
          </a:prstGeom>
          <a:solidFill>
            <a:schemeClr val="accent2"/>
          </a:solidFill>
          <a:ln w="9525" cap="flat" cmpd="sng" algn="ctr">
            <a:noFill/>
            <a:prstDash val="solid"/>
            <a:headEnd type="none" w="med" len="med"/>
            <a:tailEnd type="none" w="med" len="med"/>
          </a:ln>
          <a:effectLst/>
        </p:spPr>
        <p:txBody>
          <a:bodyPr vert="horz" wrap="square" lIns="124277" tIns="124277" rIns="124277" bIns="124277" numCol="1" rtlCol="0" anchor="b" anchorCtr="0" compatLnSpc="1">
            <a:prstTxWarp prst="textNoShape">
              <a:avLst/>
            </a:prstTxWarp>
          </a:bodyPr>
          <a:lstStyle/>
          <a:p>
            <a:pPr defTabSz="1242935">
              <a:lnSpc>
                <a:spcPct val="90000"/>
              </a:lnSpc>
              <a:buSzPct val="90000"/>
              <a:defRPr/>
            </a:pPr>
            <a:r>
              <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Azure Storage </a:t>
            </a:r>
            <a:r>
              <a:rPr lang="en-US" sz="326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(Disaster Recovery)</a:t>
            </a:r>
          </a:p>
        </p:txBody>
      </p:sp>
      <p:sp>
        <p:nvSpPr>
          <p:cNvPr id="10" name="Freeform 79"/>
          <p:cNvSpPr>
            <a:spLocks noEditPoints="1"/>
          </p:cNvSpPr>
          <p:nvPr/>
        </p:nvSpPr>
        <p:spPr bwMode="black">
          <a:xfrm>
            <a:off x="9195902" y="3719079"/>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12" name="Freeform 79"/>
          <p:cNvSpPr>
            <a:spLocks noEditPoints="1"/>
          </p:cNvSpPr>
          <p:nvPr/>
        </p:nvSpPr>
        <p:spPr bwMode="black">
          <a:xfrm>
            <a:off x="10262488" y="3719079"/>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13" name="Freeform 79"/>
          <p:cNvSpPr>
            <a:spLocks noEditPoints="1"/>
          </p:cNvSpPr>
          <p:nvPr/>
        </p:nvSpPr>
        <p:spPr bwMode="black">
          <a:xfrm>
            <a:off x="10262488" y="4985650"/>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16" name="Freeform 79"/>
          <p:cNvSpPr>
            <a:spLocks noEditPoints="1"/>
          </p:cNvSpPr>
          <p:nvPr/>
        </p:nvSpPr>
        <p:spPr bwMode="black">
          <a:xfrm>
            <a:off x="1655734" y="1524252"/>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17" name="Freeform 79"/>
          <p:cNvSpPr>
            <a:spLocks noEditPoints="1"/>
          </p:cNvSpPr>
          <p:nvPr/>
        </p:nvSpPr>
        <p:spPr bwMode="black">
          <a:xfrm>
            <a:off x="1655734" y="2221915"/>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19" name="Freeform 79"/>
          <p:cNvSpPr>
            <a:spLocks noEditPoints="1"/>
          </p:cNvSpPr>
          <p:nvPr/>
        </p:nvSpPr>
        <p:spPr bwMode="black">
          <a:xfrm>
            <a:off x="2243239" y="2221915"/>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cxnSp>
        <p:nvCxnSpPr>
          <p:cNvPr id="26" name="Straight Connector 25"/>
          <p:cNvCxnSpPr/>
          <p:nvPr/>
        </p:nvCxnSpPr>
        <p:spPr>
          <a:xfrm>
            <a:off x="8476173" y="4656895"/>
            <a:ext cx="1066584" cy="328764"/>
          </a:xfrm>
          <a:prstGeom prst="line">
            <a:avLst/>
          </a:prstGeom>
          <a:ln w="38100" cap="rnd">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8476170" y="4656887"/>
            <a:ext cx="0" cy="320897"/>
          </a:xfrm>
          <a:prstGeom prst="line">
            <a:avLst/>
          </a:prstGeom>
          <a:ln w="38100" cap="rnd">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3208879" y="2516596"/>
            <a:ext cx="4920438" cy="2035451"/>
          </a:xfrm>
          <a:prstGeom prst="line">
            <a:avLst/>
          </a:prstGeom>
          <a:ln w="38100" cap="rnd">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625353" y="1782545"/>
            <a:ext cx="205393" cy="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021800" y="2040821"/>
            <a:ext cx="0" cy="18109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p:cNvGrpSpPr/>
          <p:nvPr/>
        </p:nvGrpSpPr>
        <p:grpSpPr>
          <a:xfrm>
            <a:off x="520478" y="3911397"/>
            <a:ext cx="3825289" cy="2662378"/>
            <a:chOff x="380999" y="2873361"/>
            <a:chExt cx="2632192" cy="1831989"/>
          </a:xfrm>
        </p:grpSpPr>
        <p:sp>
          <p:nvSpPr>
            <p:cNvPr id="46" name="Rectangle 45"/>
            <p:cNvSpPr/>
            <p:nvPr/>
          </p:nvSpPr>
          <p:spPr bwMode="auto">
            <a:xfrm>
              <a:off x="380999" y="2873361"/>
              <a:ext cx="2632192" cy="1831989"/>
            </a:xfrm>
            <a:prstGeom prst="rect">
              <a:avLst/>
            </a:prstGeom>
            <a:solidFill>
              <a:schemeClr val="accent2"/>
            </a:solidFill>
            <a:ln w="9525" cap="flat" cmpd="sng" algn="ctr">
              <a:noFill/>
              <a:prstDash val="solid"/>
              <a:headEnd type="none" w="med" len="med"/>
              <a:tailEnd type="none" w="med" len="med"/>
            </a:ln>
            <a:effectLst/>
          </p:spPr>
          <p:txBody>
            <a:bodyPr vert="horz" wrap="square" lIns="124314" tIns="124314" rIns="124314" bIns="124314" numCol="1" rtlCol="0" anchor="b" anchorCtr="0" compatLnSpc="1">
              <a:prstTxWarp prst="textNoShape">
                <a:avLst/>
              </a:prstTxWarp>
            </a:bodyPr>
            <a:lstStyle/>
            <a:p>
              <a:pPr defTabSz="1242935">
                <a:lnSpc>
                  <a:spcPct val="90000"/>
                </a:lnSpc>
                <a:buSzPct val="90000"/>
                <a:defRPr/>
              </a:pPr>
              <a:r>
                <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47" name="Freeform 128"/>
            <p:cNvSpPr>
              <a:spLocks noChangeAspect="1"/>
            </p:cNvSpPr>
            <p:nvPr/>
          </p:nvSpPr>
          <p:spPr bwMode="black">
            <a:xfrm>
              <a:off x="957648" y="3237645"/>
              <a:ext cx="1383150" cy="764073"/>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314" tIns="62157" rIns="124314" bIns="62157" numCol="1" anchor="t" anchorCtr="0" compatLnSpc="1">
              <a:prstTxWarp prst="textNoShape">
                <a:avLst/>
              </a:prstTxWarp>
            </a:bodyPr>
            <a:lstStyle/>
            <a:p>
              <a:pPr defTabSz="1242935"/>
              <a:endParaRPr lang="en-US" sz="3263" dirty="0">
                <a:solidFill>
                  <a:srgbClr val="292929"/>
                </a:solidFill>
              </a:endParaRPr>
            </a:p>
          </p:txBody>
        </p:sp>
        <p:pic>
          <p:nvPicPr>
            <p:cNvPr id="4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1525134" y="3450274"/>
              <a:ext cx="248183" cy="410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9" name="Straight Connector 48"/>
          <p:cNvCxnSpPr>
            <a:stCxn id="46" idx="3"/>
          </p:cNvCxnSpPr>
          <p:nvPr/>
        </p:nvCxnSpPr>
        <p:spPr>
          <a:xfrm flipV="1">
            <a:off x="4345767" y="4538660"/>
            <a:ext cx="3783553" cy="703927"/>
          </a:xfrm>
          <a:prstGeom prst="line">
            <a:avLst/>
          </a:prstGeom>
          <a:ln w="38100" cap="rnd">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Freeform 79"/>
          <p:cNvSpPr>
            <a:spLocks noEditPoints="1"/>
          </p:cNvSpPr>
          <p:nvPr/>
        </p:nvSpPr>
        <p:spPr bwMode="black">
          <a:xfrm>
            <a:off x="2830744" y="2221915"/>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18" name="Freeform 79"/>
          <p:cNvSpPr>
            <a:spLocks noEditPoints="1"/>
          </p:cNvSpPr>
          <p:nvPr/>
        </p:nvSpPr>
        <p:spPr bwMode="black">
          <a:xfrm>
            <a:off x="2243239" y="1524252"/>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20" name="Freeform 79"/>
          <p:cNvSpPr>
            <a:spLocks noEditPoints="1"/>
          </p:cNvSpPr>
          <p:nvPr/>
        </p:nvSpPr>
        <p:spPr bwMode="black">
          <a:xfrm>
            <a:off x="2830744" y="1524252"/>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8" name="Freeform 79"/>
          <p:cNvSpPr>
            <a:spLocks noEditPoints="1"/>
          </p:cNvSpPr>
          <p:nvPr/>
        </p:nvSpPr>
        <p:spPr bwMode="black">
          <a:xfrm>
            <a:off x="8129319" y="3719079"/>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9" name="Freeform 79"/>
          <p:cNvSpPr>
            <a:spLocks noEditPoints="1"/>
          </p:cNvSpPr>
          <p:nvPr/>
        </p:nvSpPr>
        <p:spPr bwMode="black">
          <a:xfrm>
            <a:off x="8129319" y="4985650"/>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11" name="Freeform 79"/>
          <p:cNvSpPr>
            <a:spLocks noEditPoints="1"/>
          </p:cNvSpPr>
          <p:nvPr/>
        </p:nvSpPr>
        <p:spPr bwMode="black">
          <a:xfrm>
            <a:off x="9195902" y="4985650"/>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Tree>
    <p:extLst>
      <p:ext uri="{BB962C8B-B14F-4D97-AF65-F5344CB8AC3E}">
        <p14:creationId xmlns:p14="http://schemas.microsoft.com/office/powerpoint/2010/main" val="27701463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1000"/>
                            </p:stCondLst>
                            <p:childTnLst>
                              <p:par>
                                <p:cTn id="25" presetID="19" presetClass="emph" presetSubtype="0" fill="remove" grpId="1" nodeType="afterEffect">
                                  <p:stCondLst>
                                    <p:cond delay="0"/>
                                  </p:stCondLst>
                                  <p:childTnLst>
                                    <p:animClr clrSpc="rgb" dir="cw">
                                      <p:cBhvr override="childStyle">
                                        <p:cTn id="26" dur="2000" fill="hold"/>
                                        <p:tgtEl>
                                          <p:spTgt spid="8"/>
                                        </p:tgtEl>
                                        <p:attrNameLst>
                                          <p:attrName>style.color</p:attrName>
                                        </p:attrNameLst>
                                      </p:cBhvr>
                                      <p:to>
                                        <a:schemeClr val="accent1"/>
                                      </p:to>
                                    </p:animClr>
                                    <p:animClr clrSpc="rgb" dir="cw">
                                      <p:cBhvr>
                                        <p:cTn id="27" dur="2000" fill="hold"/>
                                        <p:tgtEl>
                                          <p:spTgt spid="8"/>
                                        </p:tgtEl>
                                        <p:attrNameLst>
                                          <p:attrName>fillcolor</p:attrName>
                                        </p:attrNameLst>
                                      </p:cBhvr>
                                      <p:to>
                                        <a:schemeClr val="accent1"/>
                                      </p:to>
                                    </p:animClr>
                                    <p:set>
                                      <p:cBhvr>
                                        <p:cTn id="28" dur="2000" fill="hold"/>
                                        <p:tgtEl>
                                          <p:spTgt spid="8"/>
                                        </p:tgtEl>
                                        <p:attrNameLst>
                                          <p:attrName>fill.type</p:attrName>
                                        </p:attrNameLst>
                                      </p:cBhvr>
                                      <p:to>
                                        <p:strVal val="solid"/>
                                      </p:to>
                                    </p:set>
                                    <p:set>
                                      <p:cBhvr>
                                        <p:cTn id="29" dur="2000" fill="hold"/>
                                        <p:tgtEl>
                                          <p:spTgt spid="8"/>
                                        </p:tgtEl>
                                        <p:attrNameLst>
                                          <p:attrName>fill.on</p:attrName>
                                        </p:attrNameLst>
                                      </p:cBhvr>
                                      <p:to>
                                        <p:strVal val="true"/>
                                      </p:to>
                                    </p:se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up)">
                                      <p:cBhvr>
                                        <p:cTn id="33" dur="500"/>
                                        <p:tgtEl>
                                          <p:spTgt spid="31"/>
                                        </p:tgtEl>
                                      </p:cBhvr>
                                    </p:animEffect>
                                  </p:childTnLst>
                                </p:cTn>
                              </p:par>
                              <p:par>
                                <p:cTn id="34" presetID="22" presetClass="entr" presetSubtype="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childTnLst>
                          </p:cTn>
                        </p:par>
                        <p:par>
                          <p:cTn id="37" fill="hold">
                            <p:stCondLst>
                              <p:cond delay="3500"/>
                            </p:stCondLst>
                            <p:childTnLst>
                              <p:par>
                                <p:cTn id="38" presetID="19" presetClass="emph" presetSubtype="0" fill="remove" grpId="0" nodeType="afterEffect">
                                  <p:stCondLst>
                                    <p:cond delay="0"/>
                                  </p:stCondLst>
                                  <p:childTnLst>
                                    <p:animClr clrSpc="rgb" dir="cw">
                                      <p:cBhvr override="childStyle">
                                        <p:cTn id="39" dur="2000" fill="hold"/>
                                        <p:tgtEl>
                                          <p:spTgt spid="9"/>
                                        </p:tgtEl>
                                        <p:attrNameLst>
                                          <p:attrName>style.color</p:attrName>
                                        </p:attrNameLst>
                                      </p:cBhvr>
                                      <p:to>
                                        <a:schemeClr val="accent1"/>
                                      </p:to>
                                    </p:animClr>
                                    <p:animClr clrSpc="rgb" dir="cw">
                                      <p:cBhvr>
                                        <p:cTn id="40" dur="2000" fill="hold"/>
                                        <p:tgtEl>
                                          <p:spTgt spid="9"/>
                                        </p:tgtEl>
                                        <p:attrNameLst>
                                          <p:attrName>fillcolor</p:attrName>
                                        </p:attrNameLst>
                                      </p:cBhvr>
                                      <p:to>
                                        <a:schemeClr val="accent1"/>
                                      </p:to>
                                    </p:animClr>
                                    <p:set>
                                      <p:cBhvr>
                                        <p:cTn id="41" dur="2000" fill="hold"/>
                                        <p:tgtEl>
                                          <p:spTgt spid="9"/>
                                        </p:tgtEl>
                                        <p:attrNameLst>
                                          <p:attrName>fill.type</p:attrName>
                                        </p:attrNameLst>
                                      </p:cBhvr>
                                      <p:to>
                                        <p:strVal val="solid"/>
                                      </p:to>
                                    </p:set>
                                    <p:set>
                                      <p:cBhvr>
                                        <p:cTn id="42" dur="2000" fill="hold"/>
                                        <p:tgtEl>
                                          <p:spTgt spid="9"/>
                                        </p:tgtEl>
                                        <p:attrNameLst>
                                          <p:attrName>fill.on</p:attrName>
                                        </p:attrNameLst>
                                      </p:cBhvr>
                                      <p:to>
                                        <p:strVal val="true"/>
                                      </p:to>
                                    </p:set>
                                  </p:childTnLst>
                                </p:cTn>
                              </p:par>
                              <p:par>
                                <p:cTn id="43" presetID="19" presetClass="emph" presetSubtype="0" fill="remove" grpId="0" nodeType="withEffect">
                                  <p:stCondLst>
                                    <p:cond delay="0"/>
                                  </p:stCondLst>
                                  <p:childTnLst>
                                    <p:animClr clrSpc="rgb" dir="cw">
                                      <p:cBhvr override="childStyle">
                                        <p:cTn id="44" dur="2000" fill="hold"/>
                                        <p:tgtEl>
                                          <p:spTgt spid="11"/>
                                        </p:tgtEl>
                                        <p:attrNameLst>
                                          <p:attrName>style.color</p:attrName>
                                        </p:attrNameLst>
                                      </p:cBhvr>
                                      <p:to>
                                        <a:schemeClr val="accent1"/>
                                      </p:to>
                                    </p:animClr>
                                    <p:animClr clrSpc="rgb" dir="cw">
                                      <p:cBhvr>
                                        <p:cTn id="45" dur="2000" fill="hold"/>
                                        <p:tgtEl>
                                          <p:spTgt spid="11"/>
                                        </p:tgtEl>
                                        <p:attrNameLst>
                                          <p:attrName>fillcolor</p:attrName>
                                        </p:attrNameLst>
                                      </p:cBhvr>
                                      <p:to>
                                        <a:schemeClr val="accent1"/>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wipe(right)">
                                      <p:cBhvr>
                                        <p:cTn id="52" dur="1000"/>
                                        <p:tgtEl>
                                          <p:spTgt spid="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
                                        </p:tgtEl>
                                        <p:attrNameLst>
                                          <p:attrName>style.visibility</p:attrName>
                                        </p:attrNameLst>
                                      </p:cBhvr>
                                      <p:to>
                                        <p:strVal val="visible"/>
                                      </p:to>
                                    </p:set>
                                    <p:animEffect transition="in" filter="fade">
                                      <p:cBhvr>
                                        <p:cTn id="64" dur="500"/>
                                        <p:tgtEl>
                                          <p:spTgt spid="6"/>
                                        </p:tgtEl>
                                      </p:cBhvr>
                                    </p:animEffect>
                                  </p:childTnLst>
                                </p:cTn>
                              </p:par>
                            </p:childTnLst>
                          </p:cTn>
                        </p:par>
                        <p:par>
                          <p:cTn id="65" fill="hold">
                            <p:stCondLst>
                              <p:cond delay="1000"/>
                            </p:stCondLst>
                            <p:childTnLst>
                              <p:par>
                                <p:cTn id="66" presetID="22" presetClass="entr" presetSubtype="1" fill="hold"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up)">
                                      <p:cBhvr>
                                        <p:cTn id="68" dur="500"/>
                                        <p:tgtEl>
                                          <p:spTgt spid="39"/>
                                        </p:tgtEl>
                                      </p:cBhvr>
                                    </p:animEffect>
                                  </p:childTnLst>
                                </p:cTn>
                              </p:par>
                              <p:par>
                                <p:cTn id="69" presetID="22" presetClass="entr" presetSubtype="1" fill="hold" nodeType="with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up)">
                                      <p:cBhvr>
                                        <p:cTn id="71" dur="500"/>
                                        <p:tgtEl>
                                          <p:spTgt spid="36"/>
                                        </p:tgtEl>
                                      </p:cBhvr>
                                    </p:animEffect>
                                  </p:childTnLst>
                                </p:cTn>
                              </p:par>
                            </p:childTnLst>
                          </p:cTn>
                        </p:par>
                        <p:par>
                          <p:cTn id="72" fill="hold">
                            <p:stCondLst>
                              <p:cond delay="1500"/>
                            </p:stCondLst>
                            <p:childTnLst>
                              <p:par>
                                <p:cTn id="73" presetID="19" presetClass="emph" presetSubtype="0" fill="remove" grpId="0" nodeType="afterEffect">
                                  <p:stCondLst>
                                    <p:cond delay="0"/>
                                  </p:stCondLst>
                                  <p:childTnLst>
                                    <p:animClr clrSpc="rgb" dir="cw">
                                      <p:cBhvr override="childStyle">
                                        <p:cTn id="74" dur="2000" fill="hold"/>
                                        <p:tgtEl>
                                          <p:spTgt spid="20"/>
                                        </p:tgtEl>
                                        <p:attrNameLst>
                                          <p:attrName>style.color</p:attrName>
                                        </p:attrNameLst>
                                      </p:cBhvr>
                                      <p:to>
                                        <a:schemeClr val="accent1"/>
                                      </p:to>
                                    </p:animClr>
                                    <p:animClr clrSpc="rgb" dir="cw">
                                      <p:cBhvr>
                                        <p:cTn id="75" dur="2000" fill="hold"/>
                                        <p:tgtEl>
                                          <p:spTgt spid="20"/>
                                        </p:tgtEl>
                                        <p:attrNameLst>
                                          <p:attrName>fillcolor</p:attrName>
                                        </p:attrNameLst>
                                      </p:cBhvr>
                                      <p:to>
                                        <a:schemeClr val="accent1"/>
                                      </p:to>
                                    </p:animClr>
                                    <p:set>
                                      <p:cBhvr>
                                        <p:cTn id="76" dur="2000" fill="hold"/>
                                        <p:tgtEl>
                                          <p:spTgt spid="20"/>
                                        </p:tgtEl>
                                        <p:attrNameLst>
                                          <p:attrName>fill.type</p:attrName>
                                        </p:attrNameLst>
                                      </p:cBhvr>
                                      <p:to>
                                        <p:strVal val="solid"/>
                                      </p:to>
                                    </p:set>
                                    <p:set>
                                      <p:cBhvr>
                                        <p:cTn id="77" dur="2000" fill="hold"/>
                                        <p:tgtEl>
                                          <p:spTgt spid="20"/>
                                        </p:tgtEl>
                                        <p:attrNameLst>
                                          <p:attrName>fill.on</p:attrName>
                                        </p:attrNameLst>
                                      </p:cBhvr>
                                      <p:to>
                                        <p:strVal val="true"/>
                                      </p:to>
                                    </p:set>
                                  </p:childTnLst>
                                </p:cTn>
                              </p:par>
                              <p:par>
                                <p:cTn id="78" presetID="19" presetClass="emph" presetSubtype="0" fill="remove" grpId="0" nodeType="withEffect">
                                  <p:stCondLst>
                                    <p:cond delay="0"/>
                                  </p:stCondLst>
                                  <p:childTnLst>
                                    <p:animClr clrSpc="rgb" dir="cw">
                                      <p:cBhvr override="childStyle">
                                        <p:cTn id="79" dur="2000" fill="hold"/>
                                        <p:tgtEl>
                                          <p:spTgt spid="18"/>
                                        </p:tgtEl>
                                        <p:attrNameLst>
                                          <p:attrName>style.color</p:attrName>
                                        </p:attrNameLst>
                                      </p:cBhvr>
                                      <p:to>
                                        <a:schemeClr val="accent1"/>
                                      </p:to>
                                    </p:animClr>
                                    <p:animClr clrSpc="rgb" dir="cw">
                                      <p:cBhvr>
                                        <p:cTn id="80" dur="2000" fill="hold"/>
                                        <p:tgtEl>
                                          <p:spTgt spid="18"/>
                                        </p:tgtEl>
                                        <p:attrNameLst>
                                          <p:attrName>fillcolor</p:attrName>
                                        </p:attrNameLst>
                                      </p:cBhvr>
                                      <p:to>
                                        <a:schemeClr val="accent1"/>
                                      </p:to>
                                    </p:animClr>
                                    <p:set>
                                      <p:cBhvr>
                                        <p:cTn id="81" dur="2000" fill="hold"/>
                                        <p:tgtEl>
                                          <p:spTgt spid="18"/>
                                        </p:tgtEl>
                                        <p:attrNameLst>
                                          <p:attrName>fill.type</p:attrName>
                                        </p:attrNameLst>
                                      </p:cBhvr>
                                      <p:to>
                                        <p:strVal val="solid"/>
                                      </p:to>
                                    </p:set>
                                    <p:set>
                                      <p:cBhvr>
                                        <p:cTn id="82" dur="2000" fill="hold"/>
                                        <p:tgtEl>
                                          <p:spTgt spid="18"/>
                                        </p:tgtEl>
                                        <p:attrNameLst>
                                          <p:attrName>fill.on</p:attrName>
                                        </p:attrNameLst>
                                      </p:cBhvr>
                                      <p:to>
                                        <p:strVal val="true"/>
                                      </p:to>
                                    </p:set>
                                  </p:childTnLst>
                                </p:cTn>
                              </p:par>
                              <p:par>
                                <p:cTn id="83" presetID="19" presetClass="emph" presetSubtype="0" fill="remove" grpId="0" nodeType="withEffect">
                                  <p:stCondLst>
                                    <p:cond delay="0"/>
                                  </p:stCondLst>
                                  <p:childTnLst>
                                    <p:animClr clrSpc="rgb" dir="cw">
                                      <p:cBhvr override="childStyle">
                                        <p:cTn id="84" dur="2000" fill="hold"/>
                                        <p:tgtEl>
                                          <p:spTgt spid="21"/>
                                        </p:tgtEl>
                                        <p:attrNameLst>
                                          <p:attrName>style.color</p:attrName>
                                        </p:attrNameLst>
                                      </p:cBhvr>
                                      <p:to>
                                        <a:schemeClr val="accent1"/>
                                      </p:to>
                                    </p:animClr>
                                    <p:animClr clrSpc="rgb" dir="cw">
                                      <p:cBhvr>
                                        <p:cTn id="85" dur="2000" fill="hold"/>
                                        <p:tgtEl>
                                          <p:spTgt spid="21"/>
                                        </p:tgtEl>
                                        <p:attrNameLst>
                                          <p:attrName>fillcolor</p:attrName>
                                        </p:attrNameLst>
                                      </p:cBhvr>
                                      <p:to>
                                        <a:schemeClr val="accent1"/>
                                      </p:to>
                                    </p:animClr>
                                    <p:set>
                                      <p:cBhvr>
                                        <p:cTn id="86" dur="2000" fill="hold"/>
                                        <p:tgtEl>
                                          <p:spTgt spid="21"/>
                                        </p:tgtEl>
                                        <p:attrNameLst>
                                          <p:attrName>fill.type</p:attrName>
                                        </p:attrNameLst>
                                      </p:cBhvr>
                                      <p:to>
                                        <p:strVal val="solid"/>
                                      </p:to>
                                    </p:set>
                                    <p:set>
                                      <p:cBhvr>
                                        <p:cTn id="87" dur="2000" fill="hold"/>
                                        <p:tgtEl>
                                          <p:spTgt spid="2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0" grpId="0" animBg="1"/>
      <p:bldP spid="12" grpId="0" animBg="1"/>
      <p:bldP spid="13" grpId="0" animBg="1"/>
      <p:bldP spid="16" grpId="0" animBg="1"/>
      <p:bldP spid="17" grpId="0" animBg="1"/>
      <p:bldP spid="19" grpId="0" animBg="1"/>
      <p:bldP spid="21" grpId="0" animBg="1"/>
      <p:bldP spid="18" grpId="0" animBg="1"/>
      <p:bldP spid="20" grpId="0" animBg="1"/>
      <p:bldP spid="8" grpId="0" animBg="1"/>
      <p:bldP spid="8" grpId="1" animBg="1"/>
      <p:bldP spid="9"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5507" dirty="0"/>
              <a:t>Persistent Disks and Highly Durable</a:t>
            </a:r>
          </a:p>
        </p:txBody>
      </p:sp>
      <p:sp>
        <p:nvSpPr>
          <p:cNvPr id="5" name="Rectangle 4"/>
          <p:cNvSpPr/>
          <p:nvPr/>
        </p:nvSpPr>
        <p:spPr bwMode="auto">
          <a:xfrm>
            <a:off x="7169518" y="3281795"/>
            <a:ext cx="4746480" cy="3305375"/>
          </a:xfrm>
          <a:prstGeom prst="rect">
            <a:avLst/>
          </a:prstGeom>
          <a:solidFill>
            <a:schemeClr val="accent3"/>
          </a:solidFill>
          <a:ln w="9525" cap="flat" cmpd="sng" algn="ctr">
            <a:noFill/>
            <a:prstDash val="solid"/>
            <a:headEnd type="none" w="med" len="med"/>
            <a:tailEnd type="none" w="med" len="med"/>
          </a:ln>
          <a:effectLst/>
        </p:spPr>
        <p:txBody>
          <a:bodyPr vert="horz" wrap="square" lIns="124277" tIns="124277" rIns="124277" bIns="124277" numCol="1" rtlCol="0" anchor="b" anchorCtr="0" compatLnSpc="1">
            <a:prstTxWarp prst="textNoShape">
              <a:avLst/>
            </a:prstTxWarp>
          </a:bodyPr>
          <a:lstStyle/>
          <a:p>
            <a:pPr defTabSz="1242935">
              <a:lnSpc>
                <a:spcPct val="90000"/>
              </a:lnSpc>
              <a:buSzPct val="90000"/>
            </a:pPr>
            <a:r>
              <a:rPr lang="en-US" sz="2991"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Azure Storage</a:t>
            </a:r>
          </a:p>
        </p:txBody>
      </p:sp>
      <p:sp>
        <p:nvSpPr>
          <p:cNvPr id="6" name="Rectangle 5"/>
          <p:cNvSpPr/>
          <p:nvPr/>
        </p:nvSpPr>
        <p:spPr bwMode="auto">
          <a:xfrm>
            <a:off x="520482" y="1303788"/>
            <a:ext cx="3827632" cy="2490630"/>
          </a:xfrm>
          <a:prstGeom prst="rect">
            <a:avLst/>
          </a:prstGeom>
          <a:solidFill>
            <a:schemeClr val="accent2"/>
          </a:solidFill>
          <a:ln w="9525" cap="flat" cmpd="sng" algn="ctr">
            <a:noFill/>
            <a:prstDash val="solid"/>
            <a:headEnd type="none" w="med" len="med"/>
            <a:tailEnd type="none" w="med" len="med"/>
          </a:ln>
          <a:effectLst/>
        </p:spPr>
        <p:txBody>
          <a:bodyPr vert="horz" wrap="square" lIns="124277" tIns="124277" rIns="124277" bIns="124277" numCol="1" rtlCol="0" anchor="b" anchorCtr="0" compatLnSpc="1">
            <a:prstTxWarp prst="textNoShape">
              <a:avLst/>
            </a:prstTxWarp>
          </a:bodyPr>
          <a:lstStyle/>
          <a:p>
            <a:pPr defTabSz="1242935">
              <a:lnSpc>
                <a:spcPct val="90000"/>
              </a:lnSpc>
              <a:buSzPct val="90000"/>
              <a:defRPr/>
            </a:pPr>
            <a:r>
              <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Azure Storage </a:t>
            </a:r>
            <a:r>
              <a:rPr lang="en-US" sz="3263"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(Disaster Recovery)</a:t>
            </a:r>
          </a:p>
        </p:txBody>
      </p:sp>
      <p:sp>
        <p:nvSpPr>
          <p:cNvPr id="7" name="Rectangle 6"/>
          <p:cNvSpPr/>
          <p:nvPr/>
        </p:nvSpPr>
        <p:spPr bwMode="auto">
          <a:xfrm>
            <a:off x="520481" y="3910252"/>
            <a:ext cx="1853501" cy="2666551"/>
          </a:xfrm>
          <a:prstGeom prst="rect">
            <a:avLst/>
          </a:prstGeom>
          <a:solidFill>
            <a:schemeClr val="accent2"/>
          </a:solidFill>
          <a:ln w="9525" cap="flat" cmpd="sng" algn="ctr">
            <a:noFill/>
            <a:prstDash val="solid"/>
            <a:headEnd type="none" w="med" len="med"/>
            <a:tailEnd type="none" w="med" len="med"/>
          </a:ln>
          <a:effectLst/>
        </p:spPr>
        <p:txBody>
          <a:bodyPr vert="horz" wrap="square" lIns="93248" tIns="93248" rIns="93248" bIns="93248" numCol="1" rtlCol="0" anchor="t" anchorCtr="0" compatLnSpc="1">
            <a:prstTxWarp prst="textNoShape">
              <a:avLst/>
            </a:prstTxWarp>
          </a:bodyPr>
          <a:lstStyle/>
          <a:p>
            <a:pPr defTabSz="1242935">
              <a:lnSpc>
                <a:spcPct val="90000"/>
              </a:lnSpc>
              <a:buSzPct val="90000"/>
            </a:pPr>
            <a:endPar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endParaRPr>
          </a:p>
        </p:txBody>
      </p:sp>
      <p:sp>
        <p:nvSpPr>
          <p:cNvPr id="22" name="Freeform 128"/>
          <p:cNvSpPr>
            <a:spLocks noChangeAspect="1"/>
          </p:cNvSpPr>
          <p:nvPr/>
        </p:nvSpPr>
        <p:spPr bwMode="black">
          <a:xfrm>
            <a:off x="641293" y="4439483"/>
            <a:ext cx="1539208" cy="850280"/>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277" tIns="62138" rIns="124277" bIns="62138" numCol="1" anchor="t" anchorCtr="0" compatLnSpc="1">
            <a:prstTxWarp prst="textNoShape">
              <a:avLst/>
            </a:prstTxWarp>
          </a:bodyPr>
          <a:lstStyle/>
          <a:p>
            <a:pPr defTabSz="1242935"/>
            <a:endParaRPr lang="en-US" sz="3263" dirty="0">
              <a:solidFill>
                <a:srgbClr val="292929"/>
              </a:solidFill>
            </a:endParaRPr>
          </a:p>
        </p:txBody>
      </p:sp>
      <p:pic>
        <p:nvPicPr>
          <p:cNvPr id="717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1272807" y="4684892"/>
            <a:ext cx="276184" cy="456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2" name="Straight Connector 41"/>
          <p:cNvCxnSpPr/>
          <p:nvPr/>
        </p:nvCxnSpPr>
        <p:spPr>
          <a:xfrm flipV="1">
            <a:off x="2373982" y="4283194"/>
            <a:ext cx="5755341" cy="877761"/>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3" name="Multiply 2"/>
          <p:cNvSpPr/>
          <p:nvPr/>
        </p:nvSpPr>
        <p:spPr bwMode="auto">
          <a:xfrm>
            <a:off x="432663" y="3865429"/>
            <a:ext cx="2021856" cy="2021856"/>
          </a:xfrm>
          <a:prstGeom prst="mathMultiply">
            <a:avLst/>
          </a:prstGeom>
          <a:solidFill>
            <a:schemeClr val="bg1"/>
          </a:solidFill>
          <a:ln w="28575">
            <a:solidFill>
              <a:schemeClr val="accent5"/>
            </a:solidFill>
            <a:miter lim="800000"/>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24272" tIns="62136" rIns="124272" bIns="62136" numCol="1" rtlCol="0" anchor="ctr" anchorCtr="0" compatLnSpc="1">
            <a:prstTxWarp prst="textNoShape">
              <a:avLst/>
            </a:prstTxWarp>
          </a:bodyPr>
          <a:lstStyle/>
          <a:p>
            <a:pPr algn="ctr" defTabSz="1242380" fontAlgn="base">
              <a:spcBef>
                <a:spcPct val="0"/>
              </a:spcBef>
              <a:spcAft>
                <a:spcPct val="0"/>
              </a:spcAft>
            </a:pPr>
            <a:endParaRPr lang="en-US" sz="2991" dirty="0">
              <a:gradFill>
                <a:gsLst>
                  <a:gs pos="0">
                    <a:srgbClr val="FFFFFF"/>
                  </a:gs>
                  <a:gs pos="100000">
                    <a:srgbClr val="FFFFFF"/>
                  </a:gs>
                </a:gsLst>
                <a:lin ang="5400000" scaled="0"/>
              </a:gradFill>
            </a:endParaRPr>
          </a:p>
        </p:txBody>
      </p:sp>
      <p:grpSp>
        <p:nvGrpSpPr>
          <p:cNvPr id="28" name="Group 27"/>
          <p:cNvGrpSpPr/>
          <p:nvPr/>
        </p:nvGrpSpPr>
        <p:grpSpPr>
          <a:xfrm>
            <a:off x="2494613" y="3910252"/>
            <a:ext cx="1853501" cy="2666551"/>
            <a:chOff x="2443468" y="3658616"/>
            <a:chExt cx="1817322" cy="2615184"/>
          </a:xfrm>
        </p:grpSpPr>
        <p:sp>
          <p:nvSpPr>
            <p:cNvPr id="35" name="Rectangle 34"/>
            <p:cNvSpPr/>
            <p:nvPr/>
          </p:nvSpPr>
          <p:spPr bwMode="auto">
            <a:xfrm>
              <a:off x="2443468" y="3658616"/>
              <a:ext cx="1817322" cy="2615184"/>
            </a:xfrm>
            <a:prstGeom prst="rect">
              <a:avLst/>
            </a:prstGeom>
            <a:solidFill>
              <a:schemeClr val="accent2"/>
            </a:solidFill>
            <a:ln w="9525" cap="flat" cmpd="sng" algn="ctr">
              <a:noFill/>
              <a:prstDash val="solid"/>
              <a:headEnd type="none" w="med" len="med"/>
              <a:tailEnd type="none" w="med" len="med"/>
            </a:ln>
            <a:effectLst/>
          </p:spPr>
          <p:txBody>
            <a:bodyPr vert="horz" wrap="square" lIns="124314" tIns="124314" rIns="124314" bIns="124314" numCol="1" rtlCol="0" anchor="b" anchorCtr="0" compatLnSpc="1">
              <a:prstTxWarp prst="textNoShape">
                <a:avLst/>
              </a:prstTxWarp>
            </a:bodyPr>
            <a:lstStyle/>
            <a:p>
              <a:pPr defTabSz="1242935">
                <a:lnSpc>
                  <a:spcPct val="90000"/>
                </a:lnSpc>
                <a:buSzPct val="90000"/>
              </a:pPr>
              <a:r>
                <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Machine</a:t>
              </a:r>
            </a:p>
          </p:txBody>
        </p:sp>
        <p:sp>
          <p:nvSpPr>
            <p:cNvPr id="37" name="Freeform 128"/>
            <p:cNvSpPr>
              <a:spLocks noChangeAspect="1"/>
            </p:cNvSpPr>
            <p:nvPr/>
          </p:nvSpPr>
          <p:spPr bwMode="black">
            <a:xfrm>
              <a:off x="2633167" y="4199680"/>
              <a:ext cx="1509165" cy="833901"/>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a:noFill/>
            </a:ln>
            <a:extLst/>
          </p:spPr>
          <p:txBody>
            <a:bodyPr vert="horz" wrap="square" lIns="124314" tIns="62157" rIns="124314" bIns="62157" numCol="1" anchor="t" anchorCtr="0" compatLnSpc="1">
              <a:prstTxWarp prst="textNoShape">
                <a:avLst/>
              </a:prstTxWarp>
            </a:bodyPr>
            <a:lstStyle/>
            <a:p>
              <a:pPr defTabSz="1242935"/>
              <a:endParaRPr lang="en-US" sz="3263" dirty="0">
                <a:solidFill>
                  <a:srgbClr val="292929"/>
                </a:solidFill>
              </a:endParaRPr>
            </a:p>
          </p:txBody>
        </p:sp>
        <p:pic>
          <p:nvPicPr>
            <p:cNvPr id="3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63515" r="73175"/>
            <a:stretch/>
          </p:blipFill>
          <p:spPr bwMode="auto">
            <a:xfrm>
              <a:off x="3252353" y="4440360"/>
              <a:ext cx="270794" cy="447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40" name="Straight Connector 39"/>
          <p:cNvCxnSpPr/>
          <p:nvPr/>
        </p:nvCxnSpPr>
        <p:spPr>
          <a:xfrm flipV="1">
            <a:off x="4348113" y="4283194"/>
            <a:ext cx="3799124" cy="872572"/>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Freeform 79"/>
          <p:cNvSpPr>
            <a:spLocks noEditPoints="1"/>
          </p:cNvSpPr>
          <p:nvPr/>
        </p:nvSpPr>
        <p:spPr bwMode="black">
          <a:xfrm>
            <a:off x="9195902" y="3719079"/>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44" name="Freeform 79"/>
          <p:cNvSpPr>
            <a:spLocks noEditPoints="1"/>
          </p:cNvSpPr>
          <p:nvPr/>
        </p:nvSpPr>
        <p:spPr bwMode="black">
          <a:xfrm>
            <a:off x="10262488" y="3719079"/>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45" name="Freeform 79"/>
          <p:cNvSpPr>
            <a:spLocks noEditPoints="1"/>
          </p:cNvSpPr>
          <p:nvPr/>
        </p:nvSpPr>
        <p:spPr bwMode="black">
          <a:xfrm>
            <a:off x="10262488" y="4985650"/>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cxnSp>
        <p:nvCxnSpPr>
          <p:cNvPr id="46" name="Straight Connector 45"/>
          <p:cNvCxnSpPr/>
          <p:nvPr/>
        </p:nvCxnSpPr>
        <p:spPr>
          <a:xfrm>
            <a:off x="8476173" y="4656895"/>
            <a:ext cx="1066584" cy="328764"/>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8476170" y="4656887"/>
            <a:ext cx="0" cy="320897"/>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
        <p:nvSpPr>
          <p:cNvPr id="49" name="Freeform 79"/>
          <p:cNvSpPr>
            <a:spLocks noEditPoints="1"/>
          </p:cNvSpPr>
          <p:nvPr/>
        </p:nvSpPr>
        <p:spPr bwMode="black">
          <a:xfrm>
            <a:off x="8129319" y="4985650"/>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50" name="Freeform 79"/>
          <p:cNvSpPr>
            <a:spLocks noEditPoints="1"/>
          </p:cNvSpPr>
          <p:nvPr/>
        </p:nvSpPr>
        <p:spPr bwMode="black">
          <a:xfrm>
            <a:off x="9195902" y="4985650"/>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51" name="Rectangle 50"/>
          <p:cNvSpPr/>
          <p:nvPr/>
        </p:nvSpPr>
        <p:spPr>
          <a:xfrm>
            <a:off x="489827" y="5699070"/>
            <a:ext cx="1513135" cy="893638"/>
          </a:xfrm>
          <a:prstGeom prst="rect">
            <a:avLst/>
          </a:prstGeom>
        </p:spPr>
        <p:txBody>
          <a:bodyPr wrap="none" lIns="124277" tIns="62138" rIns="124277" bIns="62138">
            <a:spAutoFit/>
          </a:bodyPr>
          <a:lstStyle/>
          <a:p>
            <a:pPr defTabSz="1242935">
              <a:lnSpc>
                <a:spcPct val="90000"/>
              </a:lnSpc>
              <a:buSzPct val="90000"/>
              <a:defRPr/>
            </a:pPr>
            <a:r>
              <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Virtual </a:t>
            </a:r>
            <a:br>
              <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br>
            <a:r>
              <a:rPr lang="en-US" sz="2719" kern="0" dirty="0">
                <a:gradFill>
                  <a:gsLst>
                    <a:gs pos="85000">
                      <a:srgbClr val="FFFFFF"/>
                    </a:gs>
                    <a:gs pos="0">
                      <a:srgbClr val="FFFFFF"/>
                    </a:gs>
                  </a:gsLst>
                  <a:lin ang="5400000" scaled="0"/>
                </a:gradFill>
                <a:latin typeface="Segoe UI Light" pitchFamily="34" charset="0"/>
                <a:ea typeface="Segoe UI" pitchFamily="34" charset="0"/>
                <a:cs typeface="Segoe UI" pitchFamily="34" charset="0"/>
              </a:rPr>
              <a:t>Machine</a:t>
            </a:r>
          </a:p>
        </p:txBody>
      </p:sp>
      <p:sp>
        <p:nvSpPr>
          <p:cNvPr id="52" name="Freeform 79"/>
          <p:cNvSpPr>
            <a:spLocks noEditPoints="1"/>
          </p:cNvSpPr>
          <p:nvPr/>
        </p:nvSpPr>
        <p:spPr bwMode="black">
          <a:xfrm>
            <a:off x="1655734" y="1524252"/>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53" name="Freeform 79"/>
          <p:cNvSpPr>
            <a:spLocks noEditPoints="1"/>
          </p:cNvSpPr>
          <p:nvPr/>
        </p:nvSpPr>
        <p:spPr bwMode="black">
          <a:xfrm>
            <a:off x="1655734" y="2221915"/>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54" name="Freeform 79"/>
          <p:cNvSpPr>
            <a:spLocks noEditPoints="1"/>
          </p:cNvSpPr>
          <p:nvPr/>
        </p:nvSpPr>
        <p:spPr bwMode="black">
          <a:xfrm>
            <a:off x="2243239" y="2221915"/>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cxnSp>
        <p:nvCxnSpPr>
          <p:cNvPr id="55" name="Straight Connector 54"/>
          <p:cNvCxnSpPr/>
          <p:nvPr/>
        </p:nvCxnSpPr>
        <p:spPr>
          <a:xfrm>
            <a:off x="3208879" y="2516596"/>
            <a:ext cx="4920438" cy="2035451"/>
          </a:xfrm>
          <a:prstGeom prst="line">
            <a:avLst/>
          </a:prstGeom>
          <a:ln w="38100" cap="rnd">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2625353" y="1782545"/>
            <a:ext cx="205393" cy="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021800" y="2040821"/>
            <a:ext cx="0" cy="181091"/>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58" name="Freeform 79"/>
          <p:cNvSpPr>
            <a:spLocks noEditPoints="1"/>
          </p:cNvSpPr>
          <p:nvPr/>
        </p:nvSpPr>
        <p:spPr bwMode="black">
          <a:xfrm>
            <a:off x="2830744" y="2221915"/>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59" name="Freeform 79"/>
          <p:cNvSpPr>
            <a:spLocks noEditPoints="1"/>
          </p:cNvSpPr>
          <p:nvPr/>
        </p:nvSpPr>
        <p:spPr bwMode="black">
          <a:xfrm>
            <a:off x="2243239" y="1524252"/>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60" name="Freeform 79"/>
          <p:cNvSpPr>
            <a:spLocks noEditPoints="1"/>
          </p:cNvSpPr>
          <p:nvPr/>
        </p:nvSpPr>
        <p:spPr bwMode="black">
          <a:xfrm>
            <a:off x="2830744" y="1524252"/>
            <a:ext cx="382112" cy="516570"/>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
        <p:nvSpPr>
          <p:cNvPr id="48" name="Freeform 79"/>
          <p:cNvSpPr>
            <a:spLocks noEditPoints="1"/>
          </p:cNvSpPr>
          <p:nvPr/>
        </p:nvSpPr>
        <p:spPr bwMode="black">
          <a:xfrm>
            <a:off x="8129319" y="3719079"/>
            <a:ext cx="693707" cy="937805"/>
          </a:xfrm>
          <a:custGeom>
            <a:avLst/>
            <a:gdLst>
              <a:gd name="T0" fmla="*/ 1441 w 1615"/>
              <a:gd name="T1" fmla="*/ 131 h 2179"/>
              <a:gd name="T2" fmla="*/ 1344 w 1615"/>
              <a:gd name="T3" fmla="*/ 16 h 2179"/>
              <a:gd name="T4" fmla="*/ 306 w 1615"/>
              <a:gd name="T5" fmla="*/ 0 h 2179"/>
              <a:gd name="T6" fmla="*/ 62 w 1615"/>
              <a:gd name="T7" fmla="*/ 171 h 2179"/>
              <a:gd name="T8" fmla="*/ 174 w 1615"/>
              <a:gd name="T9" fmla="*/ 131 h 2179"/>
              <a:gd name="T10" fmla="*/ 174 w 1615"/>
              <a:gd name="T11" fmla="*/ 180 h 2179"/>
              <a:gd name="T12" fmla="*/ 0 w 1615"/>
              <a:gd name="T13" fmla="*/ 2005 h 2179"/>
              <a:gd name="T14" fmla="*/ 1441 w 1615"/>
              <a:gd name="T15" fmla="*/ 2179 h 2179"/>
              <a:gd name="T16" fmla="*/ 1615 w 1615"/>
              <a:gd name="T17" fmla="*/ 354 h 2179"/>
              <a:gd name="T18" fmla="*/ 1518 w 1615"/>
              <a:gd name="T19" fmla="*/ 2005 h 2179"/>
              <a:gd name="T20" fmla="*/ 174 w 1615"/>
              <a:gd name="T21" fmla="*/ 2082 h 2179"/>
              <a:gd name="T22" fmla="*/ 97 w 1615"/>
              <a:gd name="T23" fmla="*/ 354 h 2179"/>
              <a:gd name="T24" fmla="*/ 1441 w 1615"/>
              <a:gd name="T25" fmla="*/ 277 h 2179"/>
              <a:gd name="T26" fmla="*/ 1518 w 1615"/>
              <a:gd name="T27" fmla="*/ 2005 h 2179"/>
              <a:gd name="T28" fmla="*/ 241 w 1615"/>
              <a:gd name="T29" fmla="*/ 1038 h 2179"/>
              <a:gd name="T30" fmla="*/ 532 w 1615"/>
              <a:gd name="T31" fmla="*/ 1339 h 2179"/>
              <a:gd name="T32" fmla="*/ 713 w 1615"/>
              <a:gd name="T33" fmla="*/ 1304 h 2179"/>
              <a:gd name="T34" fmla="*/ 695 w 1615"/>
              <a:gd name="T35" fmla="*/ 1594 h 2179"/>
              <a:gd name="T36" fmla="*/ 1375 w 1615"/>
              <a:gd name="T37" fmla="*/ 1038 h 2179"/>
              <a:gd name="T38" fmla="*/ 808 w 1615"/>
              <a:gd name="T39" fmla="*/ 1206 h 2179"/>
              <a:gd name="T40" fmla="*/ 808 w 1615"/>
              <a:gd name="T41" fmla="*/ 870 h 2179"/>
              <a:gd name="T42" fmla="*/ 808 w 1615"/>
              <a:gd name="T43" fmla="*/ 1206 h 2179"/>
              <a:gd name="T44" fmla="*/ 652 w 1615"/>
              <a:gd name="T45" fmla="*/ 1331 h 2179"/>
              <a:gd name="T46" fmla="*/ 453 w 1615"/>
              <a:gd name="T47" fmla="*/ 1481 h 2179"/>
              <a:gd name="T48" fmla="*/ 258 w 1615"/>
              <a:gd name="T49" fmla="*/ 1960 h 2179"/>
              <a:gd name="T50" fmla="*/ 534 w 1615"/>
              <a:gd name="T51" fmla="*/ 1842 h 2179"/>
              <a:gd name="T52" fmla="*/ 702 w 1615"/>
              <a:gd name="T53" fmla="*/ 1467 h 2179"/>
              <a:gd name="T54" fmla="*/ 418 w 1615"/>
              <a:gd name="T55" fmla="*/ 1872 h 2179"/>
              <a:gd name="T56" fmla="*/ 284 w 1615"/>
              <a:gd name="T57" fmla="*/ 1780 h 2179"/>
              <a:gd name="T58" fmla="*/ 418 w 1615"/>
              <a:gd name="T59" fmla="*/ 1872 h 2179"/>
              <a:gd name="T60" fmla="*/ 204 w 1615"/>
              <a:gd name="T61" fmla="*/ 323 h 2179"/>
              <a:gd name="T62" fmla="*/ 204 w 1615"/>
              <a:gd name="T63" fmla="*/ 428 h 2179"/>
              <a:gd name="T64" fmla="*/ 1418 w 1615"/>
              <a:gd name="T65" fmla="*/ 323 h 2179"/>
              <a:gd name="T66" fmla="*/ 1418 w 1615"/>
              <a:gd name="T67" fmla="*/ 428 h 2179"/>
              <a:gd name="T68" fmla="*/ 1418 w 1615"/>
              <a:gd name="T69" fmla="*/ 323 h 2179"/>
              <a:gd name="T70" fmla="*/ 1366 w 1615"/>
              <a:gd name="T71" fmla="*/ 1978 h 2179"/>
              <a:gd name="T72" fmla="*/ 1471 w 1615"/>
              <a:gd name="T73" fmla="*/ 1978 h 2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5" h="2179">
                <a:moveTo>
                  <a:pt x="174" y="131"/>
                </a:moveTo>
                <a:cubicBezTo>
                  <a:pt x="1441" y="131"/>
                  <a:pt x="1441" y="131"/>
                  <a:pt x="1441" y="131"/>
                </a:cubicBezTo>
                <a:cubicBezTo>
                  <a:pt x="1465" y="131"/>
                  <a:pt x="1488" y="136"/>
                  <a:pt x="1509" y="145"/>
                </a:cubicBezTo>
                <a:cubicBezTo>
                  <a:pt x="1344" y="16"/>
                  <a:pt x="1344" y="16"/>
                  <a:pt x="1344" y="16"/>
                </a:cubicBezTo>
                <a:cubicBezTo>
                  <a:pt x="1333" y="7"/>
                  <a:pt x="1312" y="0"/>
                  <a:pt x="1298" y="0"/>
                </a:cubicBezTo>
                <a:cubicBezTo>
                  <a:pt x="306" y="0"/>
                  <a:pt x="306" y="0"/>
                  <a:pt x="306" y="0"/>
                </a:cubicBezTo>
                <a:cubicBezTo>
                  <a:pt x="292" y="0"/>
                  <a:pt x="271" y="7"/>
                  <a:pt x="260" y="16"/>
                </a:cubicBezTo>
                <a:cubicBezTo>
                  <a:pt x="62" y="171"/>
                  <a:pt x="62" y="171"/>
                  <a:pt x="62" y="171"/>
                </a:cubicBezTo>
                <a:cubicBezTo>
                  <a:pt x="64" y="171"/>
                  <a:pt x="64" y="171"/>
                  <a:pt x="64" y="171"/>
                </a:cubicBezTo>
                <a:cubicBezTo>
                  <a:pt x="94" y="146"/>
                  <a:pt x="132" y="131"/>
                  <a:pt x="174" y="131"/>
                </a:cubicBezTo>
                <a:close/>
                <a:moveTo>
                  <a:pt x="1441" y="180"/>
                </a:moveTo>
                <a:cubicBezTo>
                  <a:pt x="174" y="180"/>
                  <a:pt x="174" y="180"/>
                  <a:pt x="174" y="180"/>
                </a:cubicBezTo>
                <a:cubicBezTo>
                  <a:pt x="78" y="180"/>
                  <a:pt x="0" y="258"/>
                  <a:pt x="0" y="354"/>
                </a:cubicBezTo>
                <a:cubicBezTo>
                  <a:pt x="0" y="2005"/>
                  <a:pt x="0" y="2005"/>
                  <a:pt x="0" y="2005"/>
                </a:cubicBezTo>
                <a:cubicBezTo>
                  <a:pt x="0" y="2101"/>
                  <a:pt x="78" y="2179"/>
                  <a:pt x="174" y="2179"/>
                </a:cubicBezTo>
                <a:cubicBezTo>
                  <a:pt x="1441" y="2179"/>
                  <a:pt x="1441" y="2179"/>
                  <a:pt x="1441" y="2179"/>
                </a:cubicBezTo>
                <a:cubicBezTo>
                  <a:pt x="1537" y="2179"/>
                  <a:pt x="1615" y="2101"/>
                  <a:pt x="1615" y="2005"/>
                </a:cubicBezTo>
                <a:cubicBezTo>
                  <a:pt x="1615" y="354"/>
                  <a:pt x="1615" y="354"/>
                  <a:pt x="1615" y="354"/>
                </a:cubicBezTo>
                <a:cubicBezTo>
                  <a:pt x="1615" y="258"/>
                  <a:pt x="1537" y="180"/>
                  <a:pt x="1441" y="180"/>
                </a:cubicBezTo>
                <a:close/>
                <a:moveTo>
                  <a:pt x="1518" y="2005"/>
                </a:moveTo>
                <a:cubicBezTo>
                  <a:pt x="1518" y="2047"/>
                  <a:pt x="1484" y="2082"/>
                  <a:pt x="1441" y="2082"/>
                </a:cubicBezTo>
                <a:cubicBezTo>
                  <a:pt x="174" y="2082"/>
                  <a:pt x="174" y="2082"/>
                  <a:pt x="174" y="2082"/>
                </a:cubicBezTo>
                <a:cubicBezTo>
                  <a:pt x="132" y="2082"/>
                  <a:pt x="97" y="2047"/>
                  <a:pt x="97" y="2005"/>
                </a:cubicBezTo>
                <a:cubicBezTo>
                  <a:pt x="97" y="354"/>
                  <a:pt x="97" y="354"/>
                  <a:pt x="97" y="354"/>
                </a:cubicBezTo>
                <a:cubicBezTo>
                  <a:pt x="97" y="312"/>
                  <a:pt x="132" y="277"/>
                  <a:pt x="174" y="277"/>
                </a:cubicBezTo>
                <a:cubicBezTo>
                  <a:pt x="1441" y="277"/>
                  <a:pt x="1441" y="277"/>
                  <a:pt x="1441" y="277"/>
                </a:cubicBezTo>
                <a:cubicBezTo>
                  <a:pt x="1484" y="277"/>
                  <a:pt x="1518" y="312"/>
                  <a:pt x="1518" y="354"/>
                </a:cubicBezTo>
                <a:lnTo>
                  <a:pt x="1518" y="2005"/>
                </a:lnTo>
                <a:close/>
                <a:moveTo>
                  <a:pt x="808" y="471"/>
                </a:moveTo>
                <a:cubicBezTo>
                  <a:pt x="494" y="471"/>
                  <a:pt x="241" y="725"/>
                  <a:pt x="241" y="1038"/>
                </a:cubicBezTo>
                <a:cubicBezTo>
                  <a:pt x="241" y="1201"/>
                  <a:pt x="309" y="1347"/>
                  <a:pt x="419" y="1451"/>
                </a:cubicBezTo>
                <a:cubicBezTo>
                  <a:pt x="532" y="1339"/>
                  <a:pt x="532" y="1339"/>
                  <a:pt x="532" y="1339"/>
                </a:cubicBezTo>
                <a:cubicBezTo>
                  <a:pt x="565" y="1305"/>
                  <a:pt x="610" y="1286"/>
                  <a:pt x="652" y="1286"/>
                </a:cubicBezTo>
                <a:cubicBezTo>
                  <a:pt x="675" y="1286"/>
                  <a:pt x="696" y="1292"/>
                  <a:pt x="713" y="1304"/>
                </a:cubicBezTo>
                <a:cubicBezTo>
                  <a:pt x="762" y="1337"/>
                  <a:pt x="775" y="1416"/>
                  <a:pt x="744" y="1486"/>
                </a:cubicBezTo>
                <a:cubicBezTo>
                  <a:pt x="695" y="1594"/>
                  <a:pt x="695" y="1594"/>
                  <a:pt x="695" y="1594"/>
                </a:cubicBezTo>
                <a:cubicBezTo>
                  <a:pt x="731" y="1601"/>
                  <a:pt x="769" y="1605"/>
                  <a:pt x="808" y="1605"/>
                </a:cubicBezTo>
                <a:cubicBezTo>
                  <a:pt x="1121" y="1605"/>
                  <a:pt x="1375" y="1351"/>
                  <a:pt x="1375" y="1038"/>
                </a:cubicBezTo>
                <a:cubicBezTo>
                  <a:pt x="1375" y="725"/>
                  <a:pt x="1121" y="471"/>
                  <a:pt x="808" y="471"/>
                </a:cubicBezTo>
                <a:close/>
                <a:moveTo>
                  <a:pt x="808" y="1206"/>
                </a:moveTo>
                <a:cubicBezTo>
                  <a:pt x="715" y="1206"/>
                  <a:pt x="640" y="1131"/>
                  <a:pt x="640" y="1038"/>
                </a:cubicBezTo>
                <a:cubicBezTo>
                  <a:pt x="640" y="945"/>
                  <a:pt x="715" y="870"/>
                  <a:pt x="808" y="870"/>
                </a:cubicBezTo>
                <a:cubicBezTo>
                  <a:pt x="900" y="870"/>
                  <a:pt x="976" y="945"/>
                  <a:pt x="976" y="1038"/>
                </a:cubicBezTo>
                <a:cubicBezTo>
                  <a:pt x="976" y="1131"/>
                  <a:pt x="900" y="1206"/>
                  <a:pt x="808" y="1206"/>
                </a:cubicBezTo>
                <a:close/>
                <a:moveTo>
                  <a:pt x="687" y="1341"/>
                </a:moveTo>
                <a:cubicBezTo>
                  <a:pt x="678" y="1334"/>
                  <a:pt x="665" y="1331"/>
                  <a:pt x="652" y="1331"/>
                </a:cubicBezTo>
                <a:cubicBezTo>
                  <a:pt x="623" y="1331"/>
                  <a:pt x="590" y="1345"/>
                  <a:pt x="564" y="1371"/>
                </a:cubicBezTo>
                <a:cubicBezTo>
                  <a:pt x="453" y="1481"/>
                  <a:pt x="453" y="1481"/>
                  <a:pt x="453" y="1481"/>
                </a:cubicBezTo>
                <a:cubicBezTo>
                  <a:pt x="271" y="1660"/>
                  <a:pt x="271" y="1660"/>
                  <a:pt x="271" y="1660"/>
                </a:cubicBezTo>
                <a:cubicBezTo>
                  <a:pt x="170" y="1760"/>
                  <a:pt x="164" y="1895"/>
                  <a:pt x="258" y="1960"/>
                </a:cubicBezTo>
                <a:cubicBezTo>
                  <a:pt x="286" y="1979"/>
                  <a:pt x="315" y="1988"/>
                  <a:pt x="346" y="1988"/>
                </a:cubicBezTo>
                <a:cubicBezTo>
                  <a:pt x="419" y="1988"/>
                  <a:pt x="493" y="1935"/>
                  <a:pt x="534" y="1842"/>
                </a:cubicBezTo>
                <a:cubicBezTo>
                  <a:pt x="650" y="1583"/>
                  <a:pt x="650" y="1583"/>
                  <a:pt x="650" y="1583"/>
                </a:cubicBezTo>
                <a:cubicBezTo>
                  <a:pt x="702" y="1467"/>
                  <a:pt x="702" y="1467"/>
                  <a:pt x="702" y="1467"/>
                </a:cubicBezTo>
                <a:cubicBezTo>
                  <a:pt x="724" y="1418"/>
                  <a:pt x="717" y="1362"/>
                  <a:pt x="687" y="1341"/>
                </a:cubicBezTo>
                <a:close/>
                <a:moveTo>
                  <a:pt x="418" y="1872"/>
                </a:moveTo>
                <a:cubicBezTo>
                  <a:pt x="392" y="1909"/>
                  <a:pt x="341" y="1919"/>
                  <a:pt x="304" y="1893"/>
                </a:cubicBezTo>
                <a:cubicBezTo>
                  <a:pt x="267" y="1867"/>
                  <a:pt x="258" y="1817"/>
                  <a:pt x="284" y="1780"/>
                </a:cubicBezTo>
                <a:cubicBezTo>
                  <a:pt x="310" y="1743"/>
                  <a:pt x="360" y="1734"/>
                  <a:pt x="397" y="1759"/>
                </a:cubicBezTo>
                <a:cubicBezTo>
                  <a:pt x="434" y="1785"/>
                  <a:pt x="443" y="1836"/>
                  <a:pt x="418" y="1872"/>
                </a:cubicBezTo>
                <a:close/>
                <a:moveTo>
                  <a:pt x="256" y="376"/>
                </a:moveTo>
                <a:cubicBezTo>
                  <a:pt x="256" y="346"/>
                  <a:pt x="233" y="323"/>
                  <a:pt x="204" y="323"/>
                </a:cubicBezTo>
                <a:cubicBezTo>
                  <a:pt x="174" y="323"/>
                  <a:pt x="151" y="346"/>
                  <a:pt x="151" y="376"/>
                </a:cubicBezTo>
                <a:cubicBezTo>
                  <a:pt x="151" y="405"/>
                  <a:pt x="174" y="428"/>
                  <a:pt x="204" y="428"/>
                </a:cubicBezTo>
                <a:cubicBezTo>
                  <a:pt x="233" y="428"/>
                  <a:pt x="256" y="405"/>
                  <a:pt x="256" y="376"/>
                </a:cubicBezTo>
                <a:close/>
                <a:moveTo>
                  <a:pt x="1418" y="323"/>
                </a:moveTo>
                <a:cubicBezTo>
                  <a:pt x="1389" y="323"/>
                  <a:pt x="1366" y="346"/>
                  <a:pt x="1366" y="376"/>
                </a:cubicBezTo>
                <a:cubicBezTo>
                  <a:pt x="1366" y="405"/>
                  <a:pt x="1389" y="428"/>
                  <a:pt x="1418" y="428"/>
                </a:cubicBezTo>
                <a:cubicBezTo>
                  <a:pt x="1448" y="428"/>
                  <a:pt x="1471" y="405"/>
                  <a:pt x="1471" y="376"/>
                </a:cubicBezTo>
                <a:cubicBezTo>
                  <a:pt x="1471" y="346"/>
                  <a:pt x="1448" y="323"/>
                  <a:pt x="1418" y="323"/>
                </a:cubicBezTo>
                <a:close/>
                <a:moveTo>
                  <a:pt x="1418" y="1925"/>
                </a:moveTo>
                <a:cubicBezTo>
                  <a:pt x="1389" y="1925"/>
                  <a:pt x="1366" y="1949"/>
                  <a:pt x="1366" y="1978"/>
                </a:cubicBezTo>
                <a:cubicBezTo>
                  <a:pt x="1366" y="2007"/>
                  <a:pt x="1389" y="2031"/>
                  <a:pt x="1418" y="2031"/>
                </a:cubicBezTo>
                <a:cubicBezTo>
                  <a:pt x="1448" y="2031"/>
                  <a:pt x="1471" y="2007"/>
                  <a:pt x="1471" y="1978"/>
                </a:cubicBezTo>
                <a:cubicBezTo>
                  <a:pt x="1471" y="1949"/>
                  <a:pt x="1448" y="1925"/>
                  <a:pt x="1418" y="1925"/>
                </a:cubicBezTo>
                <a:close/>
              </a:path>
            </a:pathLst>
          </a:custGeom>
          <a:solidFill>
            <a:srgbClr val="FFFFFF"/>
          </a:solidFill>
          <a:ln>
            <a:noFill/>
          </a:ln>
        </p:spPr>
        <p:txBody>
          <a:bodyPr vert="horz" wrap="square" lIns="111867" tIns="55930" rIns="111867" bIns="55930" numCol="1" anchor="t" anchorCtr="0" compatLnSpc="1">
            <a:prstTxWarp prst="textNoShape">
              <a:avLst/>
            </a:prstTxWarp>
          </a:bodyPr>
          <a:lstStyle/>
          <a:p>
            <a:pPr defTabSz="1242935"/>
            <a:endParaRPr lang="en-US" sz="2175" dirty="0">
              <a:solidFill>
                <a:srgbClr val="292929"/>
              </a:solidFill>
            </a:endParaRPr>
          </a:p>
        </p:txBody>
      </p:sp>
    </p:spTree>
    <p:extLst>
      <p:ext uri="{BB962C8B-B14F-4D97-AF65-F5344CB8AC3E}">
        <p14:creationId xmlns:p14="http://schemas.microsoft.com/office/powerpoint/2010/main" val="34445415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grpId="0" nodeType="afterEffect">
                                  <p:stCondLst>
                                    <p:cond delay="0"/>
                                  </p:stCondLst>
                                  <p:childTnLst>
                                    <p:animClr clrSpc="rgb" dir="cw">
                                      <p:cBhvr override="childStyle">
                                        <p:cTn id="6" dur="2000" fill="hold"/>
                                        <p:tgtEl>
                                          <p:spTgt spid="7"/>
                                        </p:tgtEl>
                                        <p:attrNameLst>
                                          <p:attrName>style.color</p:attrName>
                                        </p:attrNameLst>
                                      </p:cBhvr>
                                      <p:to>
                                        <a:srgbClr val="FF0000"/>
                                      </p:to>
                                    </p:animClr>
                                    <p:animClr clrSpc="rgb" dir="cw">
                                      <p:cBhvr>
                                        <p:cTn id="7" dur="2000" fill="hold"/>
                                        <p:tgtEl>
                                          <p:spTgt spid="7"/>
                                        </p:tgtEl>
                                        <p:attrNameLst>
                                          <p:attrName>fillcolor</p:attrName>
                                        </p:attrNameLst>
                                      </p:cBhvr>
                                      <p:to>
                                        <a:srgbClr val="FF0000"/>
                                      </p:to>
                                    </p:animClr>
                                    <p:set>
                                      <p:cBhvr>
                                        <p:cTn id="8" dur="2000" fill="hold"/>
                                        <p:tgtEl>
                                          <p:spTgt spid="7"/>
                                        </p:tgtEl>
                                        <p:attrNameLst>
                                          <p:attrName>fill.type</p:attrName>
                                        </p:attrNameLst>
                                      </p:cBhvr>
                                      <p:to>
                                        <p:strVal val="solid"/>
                                      </p:to>
                                    </p:set>
                                    <p:set>
                                      <p:cBhvr>
                                        <p:cTn id="9" dur="2000" fill="hold"/>
                                        <p:tgtEl>
                                          <p:spTgt spid="7"/>
                                        </p:tgtEl>
                                        <p:attrNameLst>
                                          <p:attrName>fill.on</p:attrName>
                                        </p:attrNameLst>
                                      </p:cBhvr>
                                      <p:to>
                                        <p:strVal val="true"/>
                                      </p:to>
                                    </p:set>
                                  </p:childTnLst>
                                </p:cTn>
                              </p:par>
                              <p:par>
                                <p:cTn id="10" presetID="10" presetClass="exit" presetSubtype="0" fill="hold" nodeType="withEffect">
                                  <p:stCondLst>
                                    <p:cond delay="0"/>
                                  </p:stCondLst>
                                  <p:childTnLst>
                                    <p:animEffect transition="out" filter="fade">
                                      <p:cBhvr>
                                        <p:cTn id="11" dur="500"/>
                                        <p:tgtEl>
                                          <p:spTgt spid="7170"/>
                                        </p:tgtEl>
                                      </p:cBhvr>
                                    </p:animEffect>
                                    <p:set>
                                      <p:cBhvr>
                                        <p:cTn id="12" dur="1" fill="hold">
                                          <p:stCondLst>
                                            <p:cond delay="499"/>
                                          </p:stCondLst>
                                        </p:cTn>
                                        <p:tgtEl>
                                          <p:spTgt spid="717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22"/>
                                        </p:tgtEl>
                                      </p:cBhvr>
                                    </p:animEffect>
                                    <p:set>
                                      <p:cBhvr>
                                        <p:cTn id="20" dur="1" fill="hold">
                                          <p:stCondLst>
                                            <p:cond delay="499"/>
                                          </p:stCondLst>
                                        </p:cTn>
                                        <p:tgtEl>
                                          <p:spTgt spid="22"/>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42"/>
                                        </p:tgtEl>
                                      </p:cBhvr>
                                    </p:animEffect>
                                    <p:set>
                                      <p:cBhvr>
                                        <p:cTn id="26" dur="1" fill="hold">
                                          <p:stCondLst>
                                            <p:cond delay="499"/>
                                          </p:stCondLst>
                                        </p:cTn>
                                        <p:tgtEl>
                                          <p:spTgt spid="42"/>
                                        </p:tgtEl>
                                        <p:attrNameLst>
                                          <p:attrName>style.visibility</p:attrName>
                                        </p:attrNameLst>
                                      </p:cBhvr>
                                      <p:to>
                                        <p:strVal val="hidden"/>
                                      </p:to>
                                    </p:se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fade">
                                      <p:cBhvr>
                                        <p:cTn id="30" dur="500"/>
                                        <p:tgtEl>
                                          <p:spTgt spid="28"/>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22" grpId="0" animBg="1"/>
      <p:bldP spid="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7" y="233152"/>
            <a:ext cx="11373923" cy="1525571"/>
          </a:xfrm>
        </p:spPr>
        <p:txBody>
          <a:bodyPr/>
          <a:lstStyle/>
          <a:p>
            <a:r>
              <a:rPr lang="en-US" dirty="0"/>
              <a:t>Luis Carlos Vargas </a:t>
            </a:r>
            <a:r>
              <a:rPr lang="en-US" dirty="0" smtClean="0"/>
              <a:t>Herring – SQL Server Deployment Scenarios</a:t>
            </a:r>
            <a:endParaRPr lang="en-US" dirty="0"/>
          </a:p>
        </p:txBody>
      </p:sp>
    </p:spTree>
    <p:extLst>
      <p:ext uri="{BB962C8B-B14F-4D97-AF65-F5344CB8AC3E}">
        <p14:creationId xmlns:p14="http://schemas.microsoft.com/office/powerpoint/2010/main" val="3974110645"/>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solidFill>
                  <a:schemeClr val="tx1"/>
                </a:solidFill>
              </a:rPr>
              <a:t>SQL Server Cloud Continuum</a:t>
            </a:r>
            <a:endParaRPr lang="en-US" dirty="0">
              <a:solidFill>
                <a:schemeClr val="tx1"/>
              </a:solidFill>
            </a:endParaRPr>
          </a:p>
        </p:txBody>
      </p:sp>
      <p:sp>
        <p:nvSpPr>
          <p:cNvPr id="66" name="Rectangle 65"/>
          <p:cNvSpPr/>
          <p:nvPr/>
        </p:nvSpPr>
        <p:spPr>
          <a:xfrm>
            <a:off x="1427620" y="5646926"/>
            <a:ext cx="3771847" cy="545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32472"/>
            <a:endParaRPr lang="en-US" sz="2448">
              <a:solidFill>
                <a:srgbClr val="FFFFFF"/>
              </a:solidFill>
            </a:endParaRPr>
          </a:p>
        </p:txBody>
      </p:sp>
      <p:grpSp>
        <p:nvGrpSpPr>
          <p:cNvPr id="67" name="Group 66"/>
          <p:cNvGrpSpPr/>
          <p:nvPr/>
        </p:nvGrpSpPr>
        <p:grpSpPr>
          <a:xfrm>
            <a:off x="363837" y="1490972"/>
            <a:ext cx="11440826" cy="5245202"/>
            <a:chOff x="552729" y="590195"/>
            <a:chExt cx="8266856" cy="6450455"/>
          </a:xfrm>
        </p:grpSpPr>
        <p:cxnSp>
          <p:nvCxnSpPr>
            <p:cNvPr id="68" name="Straight Connector 67"/>
            <p:cNvCxnSpPr/>
            <p:nvPr/>
          </p:nvCxnSpPr>
          <p:spPr>
            <a:xfrm flipH="1">
              <a:off x="1260563" y="590195"/>
              <a:ext cx="10162" cy="589150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3" name="Group 72"/>
            <p:cNvGrpSpPr/>
            <p:nvPr/>
          </p:nvGrpSpPr>
          <p:grpSpPr>
            <a:xfrm>
              <a:off x="552729" y="634678"/>
              <a:ext cx="8266856" cy="6405972"/>
              <a:chOff x="552729" y="634678"/>
              <a:chExt cx="8266856" cy="6405972"/>
            </a:xfrm>
          </p:grpSpPr>
          <p:cxnSp>
            <p:nvCxnSpPr>
              <p:cNvPr id="74" name="Straight Connector 73"/>
              <p:cNvCxnSpPr/>
              <p:nvPr/>
            </p:nvCxnSpPr>
            <p:spPr>
              <a:xfrm flipH="1">
                <a:off x="1260562" y="6476661"/>
                <a:ext cx="7559023"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5153163" y="6481706"/>
                <a:ext cx="3465059" cy="534629"/>
              </a:xfrm>
              <a:prstGeom prst="rect">
                <a:avLst/>
              </a:prstGeom>
              <a:noFill/>
            </p:spPr>
            <p:txBody>
              <a:bodyPr wrap="square" lIns="100904" tIns="50452" rIns="100904" bIns="50452" rtlCol="0">
                <a:spAutoFit/>
              </a:bodyPr>
              <a:lstStyle/>
              <a:p>
                <a:pPr algn="r" defTabSz="932472"/>
                <a:r>
                  <a:rPr lang="en-US" sz="2142" dirty="0">
                    <a:solidFill>
                      <a:srgbClr val="FFFFFF"/>
                    </a:solidFill>
                    <a:cs typeface="Calibri" pitchFamily="34" charset="0"/>
                  </a:rPr>
                  <a:t>Low Control | Low Maintenance </a:t>
                </a:r>
              </a:p>
            </p:txBody>
          </p:sp>
          <p:sp>
            <p:nvSpPr>
              <p:cNvPr id="76" name="TextBox 75"/>
              <p:cNvSpPr txBox="1"/>
              <p:nvPr/>
            </p:nvSpPr>
            <p:spPr>
              <a:xfrm rot="16200000">
                <a:off x="-309911" y="1497318"/>
                <a:ext cx="2354137" cy="628857"/>
              </a:xfrm>
              <a:prstGeom prst="rect">
                <a:avLst/>
              </a:prstGeom>
              <a:noFill/>
            </p:spPr>
            <p:txBody>
              <a:bodyPr wrap="square" lIns="100904" tIns="50452" rIns="100904" bIns="50452" rtlCol="0">
                <a:spAutoFit/>
              </a:bodyPr>
              <a:lstStyle/>
              <a:p>
                <a:pPr algn="r" defTabSz="932472"/>
                <a:r>
                  <a:rPr lang="en-US" sz="2448" dirty="0">
                    <a:solidFill>
                      <a:srgbClr val="FFFFFF"/>
                    </a:solidFill>
                    <a:cs typeface="Calibri" pitchFamily="34" charset="0"/>
                  </a:rPr>
                  <a:t>Shared</a:t>
                </a:r>
                <a:br>
                  <a:rPr lang="en-US" sz="2448" dirty="0">
                    <a:solidFill>
                      <a:srgbClr val="FFFFFF"/>
                    </a:solidFill>
                    <a:cs typeface="Calibri" pitchFamily="34" charset="0"/>
                  </a:rPr>
                </a:br>
                <a:r>
                  <a:rPr lang="en-US" sz="2448" dirty="0">
                    <a:solidFill>
                      <a:srgbClr val="FFFFFF"/>
                    </a:solidFill>
                    <a:cs typeface="Calibri" pitchFamily="34" charset="0"/>
                  </a:rPr>
                  <a:t>Lower cost</a:t>
                </a:r>
                <a:endParaRPr lang="en-US" sz="1428" dirty="0">
                  <a:solidFill>
                    <a:srgbClr val="FFFFFF"/>
                  </a:solidFill>
                  <a:cs typeface="Calibri" pitchFamily="34" charset="0"/>
                </a:endParaRPr>
              </a:p>
            </p:txBody>
          </p:sp>
          <p:sp>
            <p:nvSpPr>
              <p:cNvPr id="77" name="TextBox 76"/>
              <p:cNvSpPr txBox="1"/>
              <p:nvPr/>
            </p:nvSpPr>
            <p:spPr>
              <a:xfrm rot="16200000">
                <a:off x="-536503" y="4841071"/>
                <a:ext cx="2807334" cy="628857"/>
              </a:xfrm>
              <a:prstGeom prst="rect">
                <a:avLst/>
              </a:prstGeom>
              <a:noFill/>
            </p:spPr>
            <p:txBody>
              <a:bodyPr wrap="square" lIns="100904" tIns="50452" rIns="100904" bIns="50452" rtlCol="0">
                <a:spAutoFit/>
              </a:bodyPr>
              <a:lstStyle/>
              <a:p>
                <a:pPr defTabSz="932472"/>
                <a:r>
                  <a:rPr lang="en-US" sz="2448" dirty="0">
                    <a:solidFill>
                      <a:srgbClr val="FFFFFF"/>
                    </a:solidFill>
                    <a:cs typeface="Calibri" pitchFamily="34" charset="0"/>
                  </a:rPr>
                  <a:t>Dedicated</a:t>
                </a:r>
                <a:br>
                  <a:rPr lang="en-US" sz="2448" dirty="0">
                    <a:solidFill>
                      <a:srgbClr val="FFFFFF"/>
                    </a:solidFill>
                    <a:cs typeface="Calibri" pitchFamily="34" charset="0"/>
                  </a:rPr>
                </a:br>
                <a:r>
                  <a:rPr lang="en-US" sz="2448" dirty="0">
                    <a:solidFill>
                      <a:srgbClr val="FFFFFF"/>
                    </a:solidFill>
                    <a:cs typeface="Calibri" pitchFamily="34" charset="0"/>
                  </a:rPr>
                  <a:t>Higher cost</a:t>
                </a:r>
                <a:endParaRPr lang="en-US" sz="1428" dirty="0">
                  <a:solidFill>
                    <a:srgbClr val="FFFFFF"/>
                  </a:solidFill>
                  <a:cs typeface="Calibri" pitchFamily="34" charset="0"/>
                </a:endParaRPr>
              </a:p>
            </p:txBody>
          </p:sp>
          <p:sp>
            <p:nvSpPr>
              <p:cNvPr id="78" name="TextBox 77"/>
              <p:cNvSpPr txBox="1"/>
              <p:nvPr/>
            </p:nvSpPr>
            <p:spPr>
              <a:xfrm>
                <a:off x="1270724" y="6506021"/>
                <a:ext cx="3061505" cy="534629"/>
              </a:xfrm>
              <a:prstGeom prst="rect">
                <a:avLst/>
              </a:prstGeom>
              <a:noFill/>
            </p:spPr>
            <p:txBody>
              <a:bodyPr wrap="square" lIns="100904" tIns="50452" rIns="100904" bIns="50452" rtlCol="0">
                <a:spAutoFit/>
              </a:bodyPr>
              <a:lstStyle/>
              <a:p>
                <a:pPr defTabSz="932472"/>
                <a:r>
                  <a:rPr lang="en-US" sz="2142" dirty="0">
                    <a:solidFill>
                      <a:srgbClr val="FFFFFF"/>
                    </a:solidFill>
                    <a:cs typeface="Calibri" pitchFamily="34" charset="0"/>
                  </a:rPr>
                  <a:t>High Control | High Maintenance</a:t>
                </a:r>
              </a:p>
            </p:txBody>
          </p:sp>
        </p:grpSp>
      </p:grpSp>
      <p:grpSp>
        <p:nvGrpSpPr>
          <p:cNvPr id="79" name="Group 78"/>
          <p:cNvGrpSpPr/>
          <p:nvPr/>
        </p:nvGrpSpPr>
        <p:grpSpPr>
          <a:xfrm>
            <a:off x="1574516" y="1000888"/>
            <a:ext cx="9823829" cy="764706"/>
            <a:chOff x="2422894" y="756288"/>
            <a:chExt cx="7931679" cy="683812"/>
          </a:xfrm>
        </p:grpSpPr>
        <p:sp>
          <p:nvSpPr>
            <p:cNvPr id="80" name="Left Brace 79"/>
            <p:cNvSpPr/>
            <p:nvPr/>
          </p:nvSpPr>
          <p:spPr>
            <a:xfrm rot="5400000">
              <a:off x="6213418" y="-2701055"/>
              <a:ext cx="350631" cy="7931679"/>
            </a:xfrm>
            <a:prstGeom prst="leftBrace">
              <a:avLst/>
            </a:prstGeom>
          </p:spPr>
          <p:style>
            <a:lnRef idx="3">
              <a:schemeClr val="accent1"/>
            </a:lnRef>
            <a:fillRef idx="0">
              <a:schemeClr val="accent1"/>
            </a:fillRef>
            <a:effectRef idx="2">
              <a:schemeClr val="accent1"/>
            </a:effectRef>
            <a:fontRef idx="minor">
              <a:schemeClr val="tx1"/>
            </a:fontRef>
          </p:style>
          <p:txBody>
            <a:bodyPr lIns="129342" tIns="64672" rIns="129342" bIns="64672" rtlCol="0" anchor="ctr"/>
            <a:lstStyle/>
            <a:p>
              <a:pPr algn="ctr" defTabSz="932472"/>
              <a:endParaRPr lang="en-US" sz="2448">
                <a:solidFill>
                  <a:srgbClr val="FFFFFF"/>
                </a:solidFill>
              </a:endParaRPr>
            </a:p>
          </p:txBody>
        </p:sp>
        <p:sp>
          <p:nvSpPr>
            <p:cNvPr id="81" name="TextBox 80"/>
            <p:cNvSpPr txBox="1"/>
            <p:nvPr/>
          </p:nvSpPr>
          <p:spPr>
            <a:xfrm>
              <a:off x="4606134" y="756288"/>
              <a:ext cx="3565198" cy="406071"/>
            </a:xfrm>
            <a:prstGeom prst="rect">
              <a:avLst/>
            </a:prstGeom>
            <a:noFill/>
          </p:spPr>
          <p:txBody>
            <a:bodyPr wrap="square" lIns="100899" tIns="50449" rIns="100899" bIns="50449" rtlCol="0">
              <a:spAutoFit/>
            </a:bodyPr>
            <a:lstStyle/>
            <a:p>
              <a:pPr algn="ctr" defTabSz="932472"/>
              <a:r>
                <a:rPr lang="en-US" sz="2244" b="1" dirty="0">
                  <a:solidFill>
                    <a:srgbClr val="FFFFFF"/>
                  </a:solidFill>
                  <a:latin typeface="Calibri" pitchFamily="34" charset="0"/>
                  <a:cs typeface="Calibri" pitchFamily="34" charset="0"/>
                </a:rPr>
                <a:t>Hybrid</a:t>
              </a:r>
            </a:p>
          </p:txBody>
        </p:sp>
      </p:grpSp>
      <p:grpSp>
        <p:nvGrpSpPr>
          <p:cNvPr id="82" name="Group 81"/>
          <p:cNvGrpSpPr/>
          <p:nvPr/>
        </p:nvGrpSpPr>
        <p:grpSpPr>
          <a:xfrm>
            <a:off x="1427620" y="4034045"/>
            <a:ext cx="1681077" cy="1547934"/>
            <a:chOff x="1958631" y="3953984"/>
            <a:chExt cx="1186992" cy="1893407"/>
          </a:xfrm>
        </p:grpSpPr>
        <p:sp>
          <p:nvSpPr>
            <p:cNvPr id="83" name="Rectangle 82"/>
            <p:cNvSpPr/>
            <p:nvPr/>
          </p:nvSpPr>
          <p:spPr bwMode="auto">
            <a:xfrm>
              <a:off x="1959795" y="5450456"/>
              <a:ext cx="1185828" cy="396935"/>
            </a:xfrm>
            <a:prstGeom prst="rect">
              <a:avLst/>
            </a:prstGeom>
            <a:solidFill>
              <a:schemeClr val="accent1"/>
            </a:solidFill>
            <a:ln w="9525" cap="flat" cmpd="sng" algn="ctr">
              <a:noFill/>
              <a:prstDash val="solid"/>
              <a:headEnd type="none" w="med" len="med"/>
              <a:tailEnd type="none" w="med" len="med"/>
            </a:ln>
            <a:effectLst/>
          </p:spPr>
          <p:txBody>
            <a:bodyPr vert="horz" wrap="square" lIns="129330" tIns="0" rIns="0" bIns="0" numCol="1" rtlCol="0" anchor="ctr" anchorCtr="1" compatLnSpc="1">
              <a:prstTxWarp prst="textNoShape">
                <a:avLst/>
              </a:prstTxWarp>
            </a:bodyPr>
            <a:lstStyle/>
            <a:p>
              <a:pPr algn="ctr" defTabSz="951004">
                <a:buSzPct val="90000"/>
                <a:defRPr/>
              </a:pPr>
              <a:r>
                <a:rPr lang="en-US" sz="2142" kern="0" dirty="0">
                  <a:solidFill>
                    <a:srgbClr val="FFFFFF"/>
                  </a:solidFill>
                </a:rPr>
                <a:t>Physical</a:t>
              </a:r>
            </a:p>
          </p:txBody>
        </p:sp>
        <p:sp>
          <p:nvSpPr>
            <p:cNvPr id="84" name="Rectangle 83"/>
            <p:cNvSpPr/>
            <p:nvPr/>
          </p:nvSpPr>
          <p:spPr bwMode="auto">
            <a:xfrm>
              <a:off x="1958631" y="3953984"/>
              <a:ext cx="1185828" cy="1459888"/>
            </a:xfrm>
            <a:prstGeom prst="rect">
              <a:avLst/>
            </a:prstGeom>
            <a:solidFill>
              <a:schemeClr val="accent1"/>
            </a:solidFill>
            <a:ln w="9525" cap="flat" cmpd="sng" algn="ctr">
              <a:noFill/>
              <a:prstDash val="solid"/>
              <a:headEnd type="none" w="med" len="med"/>
              <a:tailEnd type="none" w="med" len="med"/>
            </a:ln>
            <a:effectLst/>
          </p:spPr>
          <p:txBody>
            <a:bodyPr vert="horz" wrap="square" lIns="258662" tIns="258662" rIns="129330" bIns="64662" numCol="1" rtlCol="0" anchor="t" anchorCtr="0" compatLnSpc="1">
              <a:prstTxWarp prst="textNoShape">
                <a:avLst/>
              </a:prstTxWarp>
            </a:bodyPr>
            <a:lstStyle/>
            <a:p>
              <a:pPr defTabSz="951004">
                <a:lnSpc>
                  <a:spcPct val="90000"/>
                </a:lnSpc>
                <a:buSzPct val="90000"/>
                <a:defRPr/>
              </a:pPr>
              <a:endParaRPr lang="en-US" sz="3162" kern="0">
                <a:solidFill>
                  <a:srgbClr val="FFFFFF"/>
                </a:solidFill>
              </a:endParaRPr>
            </a:p>
          </p:txBody>
        </p:sp>
        <p:pic>
          <p:nvPicPr>
            <p:cNvPr id="85" name="Picture 6" descr="\\magnum\Projects\Microsoft\Cloud Power FY12\Design\Icons\PNGs\Server_2.png"/>
            <p:cNvPicPr>
              <a:picLocks noChangeAspect="1" noChangeArrowheads="1"/>
            </p:cNvPicPr>
            <p:nvPr/>
          </p:nvPicPr>
          <p:blipFill>
            <a:blip r:embed="rId3" cstate="print">
              <a:lum bright="100000"/>
            </a:blip>
            <a:srcRect/>
            <a:stretch>
              <a:fillRect/>
            </a:stretch>
          </p:blipFill>
          <p:spPr bwMode="auto">
            <a:xfrm>
              <a:off x="2134032" y="4265472"/>
              <a:ext cx="847194" cy="846972"/>
            </a:xfrm>
            <a:prstGeom prst="rect">
              <a:avLst/>
            </a:prstGeom>
            <a:noFill/>
          </p:spPr>
        </p:pic>
      </p:grpSp>
      <p:grpSp>
        <p:nvGrpSpPr>
          <p:cNvPr id="86" name="Group 85"/>
          <p:cNvGrpSpPr/>
          <p:nvPr/>
        </p:nvGrpSpPr>
        <p:grpSpPr>
          <a:xfrm>
            <a:off x="3514174" y="3357110"/>
            <a:ext cx="1559166" cy="1589708"/>
            <a:chOff x="2983003" y="2764132"/>
            <a:chExt cx="2829100" cy="4513958"/>
          </a:xfrm>
          <a:solidFill>
            <a:schemeClr val="accent2"/>
          </a:solidFill>
        </p:grpSpPr>
        <p:sp>
          <p:nvSpPr>
            <p:cNvPr id="87" name="Rectangle 86"/>
            <p:cNvSpPr/>
            <p:nvPr/>
          </p:nvSpPr>
          <p:spPr bwMode="auto">
            <a:xfrm>
              <a:off x="2985776" y="6331781"/>
              <a:ext cx="2826327" cy="946309"/>
            </a:xfrm>
            <a:prstGeom prst="rect">
              <a:avLst/>
            </a:prstGeom>
            <a:grp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951004">
                <a:lnSpc>
                  <a:spcPct val="90000"/>
                </a:lnSpc>
                <a:buSzPct val="90000"/>
                <a:defRPr/>
              </a:pPr>
              <a:r>
                <a:rPr lang="en-US" sz="2142" kern="0" dirty="0">
                  <a:solidFill>
                    <a:srgbClr val="FFFFFF"/>
                  </a:solidFill>
                </a:rPr>
                <a:t>Virtual</a:t>
              </a:r>
            </a:p>
          </p:txBody>
        </p:sp>
        <p:sp>
          <p:nvSpPr>
            <p:cNvPr id="88" name="Rectangle 87"/>
            <p:cNvSpPr/>
            <p:nvPr/>
          </p:nvSpPr>
          <p:spPr bwMode="auto">
            <a:xfrm>
              <a:off x="2983003" y="2764132"/>
              <a:ext cx="2826327" cy="3480433"/>
            </a:xfrm>
            <a:prstGeom prst="rect">
              <a:avLst/>
            </a:prstGeom>
            <a:grpFill/>
            <a:ln w="9525" cap="flat" cmpd="sng" algn="ctr">
              <a:noFill/>
              <a:prstDash val="solid"/>
              <a:headEnd type="none" w="med" len="med"/>
              <a:tailEnd type="none" w="med" len="med"/>
            </a:ln>
            <a:effectLst/>
          </p:spPr>
          <p:txBody>
            <a:bodyPr vert="horz" wrap="square" lIns="258695" tIns="258695" rIns="129347" bIns="64670" numCol="1" rtlCol="0" anchor="t" anchorCtr="0" compatLnSpc="1">
              <a:prstTxWarp prst="textNoShape">
                <a:avLst/>
              </a:prstTxWarp>
            </a:bodyPr>
            <a:lstStyle/>
            <a:p>
              <a:pPr defTabSz="951004">
                <a:lnSpc>
                  <a:spcPct val="90000"/>
                </a:lnSpc>
                <a:buSzPct val="90000"/>
                <a:defRPr/>
              </a:pPr>
              <a:endParaRPr lang="en-US" sz="3162" kern="0">
                <a:solidFill>
                  <a:srgbClr val="FFFFFF"/>
                </a:solidFill>
              </a:endParaRPr>
            </a:p>
          </p:txBody>
        </p:sp>
        <p:pic>
          <p:nvPicPr>
            <p:cNvPr id="89" name="Picture 2"/>
            <p:cNvPicPr>
              <a:picLocks noChangeAspect="1" noChangeArrowheads="1"/>
            </p:cNvPicPr>
            <p:nvPr/>
          </p:nvPicPr>
          <p:blipFill>
            <a:blip r:embed="rId4" cstate="print">
              <a:lum bright="100000" contrast="100000"/>
            </a:blip>
            <a:srcRect/>
            <a:stretch>
              <a:fillRect/>
            </a:stretch>
          </p:blipFill>
          <p:spPr bwMode="auto">
            <a:xfrm>
              <a:off x="3470532" y="3346909"/>
              <a:ext cx="1782163" cy="2338867"/>
            </a:xfrm>
            <a:prstGeom prst="rect">
              <a:avLst/>
            </a:prstGeom>
            <a:grpFill/>
            <a:ln w="9525">
              <a:noFill/>
              <a:miter lim="800000"/>
              <a:headEnd/>
              <a:tailEnd/>
            </a:ln>
            <a:effectLst/>
          </p:spPr>
        </p:pic>
      </p:grpSp>
      <p:grpSp>
        <p:nvGrpSpPr>
          <p:cNvPr id="90" name="Group 89"/>
          <p:cNvGrpSpPr/>
          <p:nvPr/>
        </p:nvGrpSpPr>
        <p:grpSpPr>
          <a:xfrm>
            <a:off x="7675420" y="2103656"/>
            <a:ext cx="1506162" cy="1552540"/>
            <a:chOff x="7722489" y="2324512"/>
            <a:chExt cx="1239173" cy="1907167"/>
          </a:xfrm>
        </p:grpSpPr>
        <p:sp>
          <p:nvSpPr>
            <p:cNvPr id="91" name="Rectangle 90"/>
            <p:cNvSpPr/>
            <p:nvPr/>
          </p:nvSpPr>
          <p:spPr bwMode="auto">
            <a:xfrm>
              <a:off x="7723656" y="3834744"/>
              <a:ext cx="1238006" cy="396935"/>
            </a:xfrm>
            <a:prstGeom prst="rect">
              <a:avLst/>
            </a:prstGeom>
            <a:solidFill>
              <a:schemeClr val="accent4"/>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951004">
                <a:lnSpc>
                  <a:spcPct val="90000"/>
                </a:lnSpc>
                <a:buSzPct val="90000"/>
                <a:defRPr/>
              </a:pPr>
              <a:endParaRPr lang="en-US" sz="2652" kern="0" dirty="0">
                <a:solidFill>
                  <a:srgbClr val="FFFFFF"/>
                </a:solidFill>
              </a:endParaRPr>
            </a:p>
          </p:txBody>
        </p:sp>
        <p:sp>
          <p:nvSpPr>
            <p:cNvPr id="92" name="Rectangle 91"/>
            <p:cNvSpPr/>
            <p:nvPr/>
          </p:nvSpPr>
          <p:spPr bwMode="auto">
            <a:xfrm>
              <a:off x="7722489" y="2338272"/>
              <a:ext cx="1238006" cy="1459888"/>
            </a:xfrm>
            <a:prstGeom prst="rect">
              <a:avLst/>
            </a:prstGeom>
            <a:solidFill>
              <a:schemeClr val="accent4"/>
            </a:solidFill>
            <a:ln w="9525" cap="flat" cmpd="sng" algn="ctr">
              <a:noFill/>
              <a:prstDash val="solid"/>
              <a:headEnd type="none" w="med" len="med"/>
              <a:tailEnd type="none" w="med" len="med"/>
            </a:ln>
            <a:effectLst/>
          </p:spPr>
          <p:txBody>
            <a:bodyPr vert="horz" wrap="square" lIns="258662" tIns="258662" rIns="129330" bIns="64662" numCol="1" rtlCol="0" anchor="t" anchorCtr="0" compatLnSpc="1">
              <a:prstTxWarp prst="textNoShape">
                <a:avLst/>
              </a:prstTxWarp>
            </a:bodyPr>
            <a:lstStyle/>
            <a:p>
              <a:pPr defTabSz="951004">
                <a:lnSpc>
                  <a:spcPct val="90000"/>
                </a:lnSpc>
                <a:buSzPct val="90000"/>
                <a:defRPr/>
              </a:pPr>
              <a:endParaRPr lang="en-US" sz="3162" kern="0">
                <a:solidFill>
                  <a:srgbClr val="FFFFFF"/>
                </a:solidFill>
              </a:endParaRPr>
            </a:p>
          </p:txBody>
        </p:sp>
        <p:sp>
          <p:nvSpPr>
            <p:cNvPr id="93" name="Rectangle 92"/>
            <p:cNvSpPr/>
            <p:nvPr/>
          </p:nvSpPr>
          <p:spPr bwMode="auto">
            <a:xfrm>
              <a:off x="7749744" y="3834744"/>
              <a:ext cx="1185828" cy="396935"/>
            </a:xfrm>
            <a:prstGeom prst="rect">
              <a:avLst/>
            </a:prstGeom>
            <a:noFill/>
            <a:ln w="9525" cap="flat" cmpd="sng" algn="ctr">
              <a:noFill/>
              <a:prstDash val="solid"/>
              <a:headEnd type="none" w="med" len="med"/>
              <a:tailEnd type="none" w="med" len="med"/>
            </a:ln>
            <a:effectLst/>
          </p:spPr>
          <p:txBody>
            <a:bodyPr vert="horz" wrap="square" lIns="258662" tIns="0" rIns="129330" bIns="0" numCol="1" rtlCol="0" anchor="ctr" anchorCtr="1" compatLnSpc="1">
              <a:prstTxWarp prst="textNoShape">
                <a:avLst/>
              </a:prstTxWarp>
            </a:bodyPr>
            <a:lstStyle/>
            <a:p>
              <a:pPr defTabSz="951004">
                <a:lnSpc>
                  <a:spcPct val="90000"/>
                </a:lnSpc>
                <a:buSzPct val="90000"/>
                <a:defRPr/>
              </a:pPr>
              <a:r>
                <a:rPr lang="en-US" sz="2142" kern="0" dirty="0" err="1">
                  <a:solidFill>
                    <a:srgbClr val="FFFFFF"/>
                  </a:solidFill>
                </a:rPr>
                <a:t>PaaS</a:t>
              </a:r>
              <a:endParaRPr lang="en-US" sz="2142" kern="0" dirty="0">
                <a:solidFill>
                  <a:srgbClr val="FFFFFF"/>
                </a:solidFill>
              </a:endParaRPr>
            </a:p>
          </p:txBody>
        </p:sp>
        <p:sp>
          <p:nvSpPr>
            <p:cNvPr id="94" name="Rectangle 93"/>
            <p:cNvSpPr/>
            <p:nvPr/>
          </p:nvSpPr>
          <p:spPr bwMode="auto">
            <a:xfrm>
              <a:off x="7748581" y="2338272"/>
              <a:ext cx="1185828" cy="1459888"/>
            </a:xfrm>
            <a:prstGeom prst="rect">
              <a:avLst/>
            </a:prstGeom>
            <a:noFill/>
            <a:ln w="9525" cap="flat" cmpd="sng" algn="ctr">
              <a:noFill/>
              <a:prstDash val="solid"/>
              <a:headEnd type="none" w="med" len="med"/>
              <a:tailEnd type="none" w="med" len="med"/>
            </a:ln>
            <a:effectLst/>
          </p:spPr>
          <p:txBody>
            <a:bodyPr vert="horz" wrap="square" lIns="258662" tIns="258662" rIns="129330" bIns="64662" numCol="1" rtlCol="0" anchor="t" anchorCtr="0" compatLnSpc="1">
              <a:prstTxWarp prst="textNoShape">
                <a:avLst/>
              </a:prstTxWarp>
            </a:bodyPr>
            <a:lstStyle/>
            <a:p>
              <a:pPr defTabSz="951004">
                <a:lnSpc>
                  <a:spcPct val="90000"/>
                </a:lnSpc>
                <a:buSzPct val="90000"/>
                <a:defRPr/>
              </a:pPr>
              <a:endParaRPr lang="en-US" sz="3162" kern="0">
                <a:solidFill>
                  <a:srgbClr val="FFFFFF"/>
                </a:solidFill>
              </a:endParaRPr>
            </a:p>
          </p:txBody>
        </p:sp>
        <p:sp>
          <p:nvSpPr>
            <p:cNvPr id="95" name="Isosceles Triangle 94"/>
            <p:cNvSpPr/>
            <p:nvPr/>
          </p:nvSpPr>
          <p:spPr bwMode="auto">
            <a:xfrm rot="10800000">
              <a:off x="8078804" y="2866149"/>
              <a:ext cx="343062" cy="557819"/>
            </a:xfrm>
            <a:prstGeom prst="triangle">
              <a:avLst>
                <a:gd name="adj" fmla="val 0"/>
              </a:avLst>
            </a:prstGeom>
            <a:gradFill rotWithShape="1">
              <a:gsLst>
                <a:gs pos="0">
                  <a:sysClr val="window" lastClr="FFFFFF">
                    <a:lumMod val="95000"/>
                    <a:alpha val="0"/>
                  </a:sysClr>
                </a:gs>
                <a:gs pos="50000">
                  <a:srgbClr val="FFFFFF">
                    <a:alpha val="53000"/>
                  </a:srgbClr>
                </a:gs>
                <a:gs pos="100000">
                  <a:srgbClr val="FFFFFF"/>
                </a:gs>
              </a:gsLst>
              <a:lin ang="5400000" scaled="0"/>
            </a:gradFill>
            <a:ln w="9525" cap="flat" cmpd="sng" algn="ctr">
              <a:noFill/>
              <a:prstDash val="solid"/>
              <a:headEnd type="none" w="med" len="med"/>
              <a:tailEnd type="none" w="med" len="med"/>
            </a:ln>
            <a:effectLst/>
          </p:spPr>
          <p:txBody>
            <a:bodyPr vert="horz" wrap="square" lIns="129324" tIns="64662" rIns="129324" bIns="64662" numCol="1" rtlCol="0" anchor="ctr" anchorCtr="0" compatLnSpc="1">
              <a:prstTxWarp prst="textNoShape">
                <a:avLst/>
              </a:prstTxWarp>
            </a:bodyPr>
            <a:lstStyle/>
            <a:p>
              <a:pPr algn="ctr" defTabSz="950691">
                <a:defRPr/>
              </a:pPr>
              <a:endParaRPr lang="en-US" sz="2040" kern="0">
                <a:solidFill>
                  <a:srgbClr val="FFFFFF"/>
                </a:solidFill>
              </a:endParaRPr>
            </a:p>
          </p:txBody>
        </p:sp>
        <p:pic>
          <p:nvPicPr>
            <p:cNvPr id="96" name="Picture 95"/>
            <p:cNvPicPr>
              <a:picLocks noChangeAspect="1"/>
            </p:cNvPicPr>
            <p:nvPr/>
          </p:nvPicPr>
          <p:blipFill>
            <a:blip r:embed="rId5" cstate="print">
              <a:lum bright="100000" contrast="100000"/>
            </a:blip>
            <a:stretch>
              <a:fillRect/>
            </a:stretch>
          </p:blipFill>
          <p:spPr>
            <a:xfrm>
              <a:off x="7922275" y="3193962"/>
              <a:ext cx="886924" cy="528462"/>
            </a:xfrm>
            <a:prstGeom prst="rect">
              <a:avLst/>
            </a:prstGeom>
            <a:noFill/>
            <a:ln>
              <a:noFill/>
            </a:ln>
            <a:effectLst/>
          </p:spPr>
        </p:pic>
        <p:pic>
          <p:nvPicPr>
            <p:cNvPr id="97" name="Picture 96" descr="\\MAGNUM\Projects\Microsoft\Cloud Power FY12\Design\ICONS_PNG\Application.png"/>
            <p:cNvPicPr>
              <a:picLocks noChangeAspect="1" noChangeArrowheads="1"/>
            </p:cNvPicPr>
            <p:nvPr/>
          </p:nvPicPr>
          <p:blipFill>
            <a:blip r:embed="rId6" cstate="print">
              <a:lum bright="100000"/>
            </a:blip>
            <a:srcRect/>
            <a:stretch>
              <a:fillRect/>
            </a:stretch>
          </p:blipFill>
          <p:spPr bwMode="auto">
            <a:xfrm>
              <a:off x="7997671" y="2324512"/>
              <a:ext cx="505330" cy="655780"/>
            </a:xfrm>
            <a:prstGeom prst="rect">
              <a:avLst/>
            </a:prstGeom>
            <a:noFill/>
          </p:spPr>
        </p:pic>
      </p:grpSp>
      <p:grpSp>
        <p:nvGrpSpPr>
          <p:cNvPr id="98" name="Group 97"/>
          <p:cNvGrpSpPr/>
          <p:nvPr/>
        </p:nvGrpSpPr>
        <p:grpSpPr>
          <a:xfrm>
            <a:off x="9819634" y="1826636"/>
            <a:ext cx="1578711" cy="1587065"/>
            <a:chOff x="9658057" y="1677298"/>
            <a:chExt cx="1339451" cy="1893407"/>
          </a:xfrm>
        </p:grpSpPr>
        <p:sp>
          <p:nvSpPr>
            <p:cNvPr id="99" name="Rectangle 98"/>
            <p:cNvSpPr/>
            <p:nvPr/>
          </p:nvSpPr>
          <p:spPr bwMode="auto">
            <a:xfrm>
              <a:off x="9659224" y="3173770"/>
              <a:ext cx="1338284" cy="396935"/>
            </a:xfrm>
            <a:prstGeom prst="rect">
              <a:avLst/>
            </a:prstGeom>
            <a:solidFill>
              <a:schemeClr val="accent5"/>
            </a:solidFill>
            <a:ln w="9525" cap="flat" cmpd="sng" algn="ctr">
              <a:noFill/>
              <a:prstDash val="solid"/>
              <a:headEnd type="none" w="med" len="med"/>
              <a:tailEnd type="none" w="med" len="med"/>
            </a:ln>
            <a:effectLst/>
          </p:spPr>
          <p:txBody>
            <a:bodyPr vert="horz" wrap="square" lIns="258662" tIns="0" rIns="129330" bIns="0" numCol="1" rtlCol="0" anchor="ctr" anchorCtr="1" compatLnSpc="1">
              <a:prstTxWarp prst="textNoShape">
                <a:avLst/>
              </a:prstTxWarp>
            </a:bodyPr>
            <a:lstStyle/>
            <a:p>
              <a:pPr defTabSz="951004">
                <a:lnSpc>
                  <a:spcPct val="90000"/>
                </a:lnSpc>
                <a:buSzPct val="90000"/>
                <a:defRPr/>
              </a:pPr>
              <a:r>
                <a:rPr lang="en-US" sz="2142" kern="0" dirty="0" err="1">
                  <a:solidFill>
                    <a:srgbClr val="FFFFFF"/>
                  </a:solidFill>
                </a:rPr>
                <a:t>SaaS</a:t>
              </a:r>
              <a:endParaRPr lang="en-US" sz="2142" kern="0" dirty="0">
                <a:solidFill>
                  <a:srgbClr val="FFFFFF"/>
                </a:solidFill>
              </a:endParaRPr>
            </a:p>
          </p:txBody>
        </p:sp>
        <p:sp>
          <p:nvSpPr>
            <p:cNvPr id="100" name="Rectangle 99"/>
            <p:cNvSpPr/>
            <p:nvPr/>
          </p:nvSpPr>
          <p:spPr bwMode="auto">
            <a:xfrm>
              <a:off x="9658057" y="1677298"/>
              <a:ext cx="1338283" cy="1459888"/>
            </a:xfrm>
            <a:prstGeom prst="rect">
              <a:avLst/>
            </a:prstGeom>
            <a:solidFill>
              <a:schemeClr val="accent5"/>
            </a:solidFill>
            <a:ln w="9525" cap="flat" cmpd="sng" algn="ctr">
              <a:noFill/>
              <a:prstDash val="solid"/>
              <a:headEnd type="none" w="med" len="med"/>
              <a:tailEnd type="none" w="med" len="med"/>
            </a:ln>
            <a:effectLst/>
          </p:spPr>
          <p:txBody>
            <a:bodyPr vert="horz" wrap="square" lIns="258662" tIns="258662" rIns="129330" bIns="64662" numCol="1" rtlCol="0" anchor="t" anchorCtr="0" compatLnSpc="1">
              <a:prstTxWarp prst="textNoShape">
                <a:avLst/>
              </a:prstTxWarp>
            </a:bodyPr>
            <a:lstStyle/>
            <a:p>
              <a:pPr defTabSz="951004">
                <a:lnSpc>
                  <a:spcPct val="90000"/>
                </a:lnSpc>
                <a:buSzPct val="90000"/>
                <a:defRPr/>
              </a:pPr>
              <a:endParaRPr lang="en-US" sz="3162" kern="0">
                <a:solidFill>
                  <a:srgbClr val="FFFFFF"/>
                </a:solidFill>
              </a:endParaRPr>
            </a:p>
          </p:txBody>
        </p:sp>
        <p:grpSp>
          <p:nvGrpSpPr>
            <p:cNvPr id="101" name="Group 100"/>
            <p:cNvGrpSpPr/>
            <p:nvPr/>
          </p:nvGrpSpPr>
          <p:grpSpPr>
            <a:xfrm>
              <a:off x="9946755" y="1730612"/>
              <a:ext cx="886924" cy="1316722"/>
              <a:chOff x="11261366" y="3014963"/>
              <a:chExt cx="2113909" cy="3139117"/>
            </a:xfrm>
          </p:grpSpPr>
          <p:pic>
            <p:nvPicPr>
              <p:cNvPr id="102" name="Picture 2" descr="\\MAGNUM\Projects\Microsoft\Cloud Power FY12\Design\Icons\PNGs\Web.png"/>
              <p:cNvPicPr>
                <a:picLocks noChangeAspect="1" noChangeArrowheads="1"/>
              </p:cNvPicPr>
              <p:nvPr/>
            </p:nvPicPr>
            <p:blipFill rotWithShape="1">
              <a:blip r:embed="rId7" cstate="print">
                <a:lum bright="100000"/>
              </a:blip>
              <a:srcRect t="1" b="-1316"/>
              <a:stretch/>
            </p:blipFill>
            <p:spPr bwMode="auto">
              <a:xfrm>
                <a:off x="11426000" y="3014963"/>
                <a:ext cx="1234536" cy="1250773"/>
              </a:xfrm>
              <a:prstGeom prst="rect">
                <a:avLst/>
              </a:prstGeom>
              <a:noFill/>
            </p:spPr>
          </p:pic>
          <p:sp>
            <p:nvSpPr>
              <p:cNvPr id="103" name="Isosceles Triangle 102"/>
              <p:cNvSpPr/>
              <p:nvPr/>
            </p:nvSpPr>
            <p:spPr bwMode="auto">
              <a:xfrm rot="10800000">
                <a:off x="11512446" y="4112686"/>
                <a:ext cx="1061646" cy="1329862"/>
              </a:xfrm>
              <a:prstGeom prst="triangle">
                <a:avLst>
                  <a:gd name="adj" fmla="val 0"/>
                </a:avLst>
              </a:prstGeom>
              <a:gradFill rotWithShape="1">
                <a:gsLst>
                  <a:gs pos="0">
                    <a:sysClr val="window" lastClr="FFFFFF">
                      <a:lumMod val="95000"/>
                      <a:alpha val="0"/>
                    </a:sysClr>
                  </a:gs>
                  <a:gs pos="50000">
                    <a:srgbClr val="FFFFFF">
                      <a:alpha val="67000"/>
                    </a:srgbClr>
                  </a:gs>
                  <a:gs pos="100000">
                    <a:srgbClr val="FFFFFF"/>
                  </a:gs>
                </a:gsLst>
                <a:lin ang="5400000" scaled="0"/>
              </a:gradFill>
              <a:ln w="9525" cap="flat" cmpd="sng" algn="ctr">
                <a:noFill/>
                <a:prstDash val="solid"/>
                <a:headEnd type="none" w="med" len="med"/>
                <a:tailEnd type="none" w="med" len="med"/>
              </a:ln>
              <a:effectLst/>
            </p:spPr>
            <p:txBody>
              <a:bodyPr vert="horz" wrap="square" lIns="129342" tIns="64670" rIns="129342" bIns="64670" numCol="1" rtlCol="0" anchor="ctr" anchorCtr="0" compatLnSpc="1">
                <a:prstTxWarp prst="textNoShape">
                  <a:avLst/>
                </a:prstTxWarp>
              </a:bodyPr>
              <a:lstStyle/>
              <a:p>
                <a:pPr algn="ctr" defTabSz="950691">
                  <a:defRPr/>
                </a:pPr>
                <a:endParaRPr lang="en-US" sz="2040" kern="0">
                  <a:solidFill>
                    <a:srgbClr val="FFFFFF"/>
                  </a:solidFill>
                </a:endParaRPr>
              </a:p>
            </p:txBody>
          </p:sp>
          <p:pic>
            <p:nvPicPr>
              <p:cNvPr id="104" name="Picture 103"/>
              <p:cNvPicPr>
                <a:picLocks noChangeAspect="1"/>
              </p:cNvPicPr>
              <p:nvPr/>
            </p:nvPicPr>
            <p:blipFill>
              <a:blip r:embed="rId5" cstate="print">
                <a:lum bright="100000" contrast="100000"/>
              </a:blip>
              <a:stretch>
                <a:fillRect/>
              </a:stretch>
            </p:blipFill>
            <p:spPr>
              <a:xfrm>
                <a:off x="11261366" y="4894208"/>
                <a:ext cx="2113909" cy="1259872"/>
              </a:xfrm>
              <a:prstGeom prst="rect">
                <a:avLst/>
              </a:prstGeom>
              <a:noFill/>
              <a:ln>
                <a:noFill/>
              </a:ln>
              <a:effectLst/>
            </p:spPr>
          </p:pic>
        </p:grpSp>
      </p:grpSp>
      <p:grpSp>
        <p:nvGrpSpPr>
          <p:cNvPr id="105" name="Group 104"/>
          <p:cNvGrpSpPr/>
          <p:nvPr/>
        </p:nvGrpSpPr>
        <p:grpSpPr>
          <a:xfrm>
            <a:off x="5594436" y="2611298"/>
            <a:ext cx="1623930" cy="1700344"/>
            <a:chOff x="5784878" y="2741868"/>
            <a:chExt cx="1186992" cy="1930460"/>
          </a:xfrm>
        </p:grpSpPr>
        <p:sp>
          <p:nvSpPr>
            <p:cNvPr id="106" name="Rectangle 105"/>
            <p:cNvSpPr/>
            <p:nvPr/>
          </p:nvSpPr>
          <p:spPr bwMode="auto">
            <a:xfrm>
              <a:off x="5786042" y="4275393"/>
              <a:ext cx="1185828" cy="396935"/>
            </a:xfrm>
            <a:prstGeom prst="rect">
              <a:avLst/>
            </a:prstGeom>
            <a:solidFill>
              <a:schemeClr val="accent3"/>
            </a:solidFill>
            <a:ln w="9525" cap="flat" cmpd="sng" algn="ctr">
              <a:noFill/>
              <a:prstDash val="solid"/>
              <a:headEnd type="none" w="med" len="med"/>
              <a:tailEnd type="none" w="med" len="med"/>
            </a:ln>
            <a:effectLst/>
          </p:spPr>
          <p:txBody>
            <a:bodyPr vert="horz" wrap="square" lIns="0" tIns="0" rIns="0" bIns="0" numCol="1" rtlCol="0" anchor="ctr" anchorCtr="1" compatLnSpc="1">
              <a:prstTxWarp prst="textNoShape">
                <a:avLst/>
              </a:prstTxWarp>
            </a:bodyPr>
            <a:lstStyle/>
            <a:p>
              <a:pPr defTabSz="951004">
                <a:lnSpc>
                  <a:spcPct val="90000"/>
                </a:lnSpc>
                <a:buSzPct val="90000"/>
                <a:defRPr/>
              </a:pPr>
              <a:endParaRPr lang="en-US" sz="2652" kern="0" dirty="0">
                <a:solidFill>
                  <a:srgbClr val="FFFFFF"/>
                </a:solidFill>
              </a:endParaRPr>
            </a:p>
          </p:txBody>
        </p:sp>
        <p:sp>
          <p:nvSpPr>
            <p:cNvPr id="107" name="Rectangle 106"/>
            <p:cNvSpPr/>
            <p:nvPr/>
          </p:nvSpPr>
          <p:spPr bwMode="auto">
            <a:xfrm>
              <a:off x="5784878" y="2778924"/>
              <a:ext cx="1185828" cy="1459888"/>
            </a:xfrm>
            <a:prstGeom prst="rect">
              <a:avLst/>
            </a:prstGeom>
            <a:solidFill>
              <a:schemeClr val="accent3"/>
            </a:solidFill>
            <a:ln w="9525" cap="flat" cmpd="sng" algn="ctr">
              <a:noFill/>
              <a:prstDash val="solid"/>
              <a:headEnd type="none" w="med" len="med"/>
              <a:tailEnd type="none" w="med" len="med"/>
            </a:ln>
            <a:effectLst/>
          </p:spPr>
          <p:txBody>
            <a:bodyPr vert="horz" wrap="square" lIns="258662" tIns="258662" rIns="129330" bIns="64662" numCol="1" rtlCol="0" anchor="t" anchorCtr="0" compatLnSpc="1">
              <a:prstTxWarp prst="textNoShape">
                <a:avLst/>
              </a:prstTxWarp>
            </a:bodyPr>
            <a:lstStyle/>
            <a:p>
              <a:pPr defTabSz="951004">
                <a:lnSpc>
                  <a:spcPct val="90000"/>
                </a:lnSpc>
                <a:buSzPct val="90000"/>
                <a:defRPr/>
              </a:pPr>
              <a:endParaRPr lang="en-US" sz="3162" kern="0">
                <a:solidFill>
                  <a:srgbClr val="FFFFFF"/>
                </a:solidFill>
              </a:endParaRPr>
            </a:p>
          </p:txBody>
        </p:sp>
        <p:sp>
          <p:nvSpPr>
            <p:cNvPr id="108" name="Rectangle 107"/>
            <p:cNvSpPr/>
            <p:nvPr/>
          </p:nvSpPr>
          <p:spPr bwMode="auto">
            <a:xfrm>
              <a:off x="5786042" y="4270362"/>
              <a:ext cx="1185828" cy="396935"/>
            </a:xfrm>
            <a:prstGeom prst="rect">
              <a:avLst/>
            </a:prstGeom>
            <a:noFill/>
            <a:ln w="9525" cap="flat" cmpd="sng" algn="ctr">
              <a:noFill/>
              <a:prstDash val="solid"/>
              <a:headEnd type="none" w="med" len="med"/>
              <a:tailEnd type="none" w="med" len="med"/>
            </a:ln>
            <a:effectLst/>
          </p:spPr>
          <p:txBody>
            <a:bodyPr vert="horz" wrap="square" lIns="258662" tIns="0" rIns="129330" bIns="0" numCol="1" rtlCol="0" anchor="ctr" anchorCtr="1" compatLnSpc="1">
              <a:prstTxWarp prst="textNoShape">
                <a:avLst/>
              </a:prstTxWarp>
            </a:bodyPr>
            <a:lstStyle/>
            <a:p>
              <a:pPr defTabSz="951004">
                <a:lnSpc>
                  <a:spcPct val="90000"/>
                </a:lnSpc>
                <a:buSzPct val="90000"/>
                <a:defRPr/>
              </a:pPr>
              <a:r>
                <a:rPr lang="en-US" sz="2142" kern="0" dirty="0" err="1">
                  <a:solidFill>
                    <a:srgbClr val="FFFFFF"/>
                  </a:solidFill>
                </a:rPr>
                <a:t>IaaS</a:t>
              </a:r>
              <a:endParaRPr lang="en-US" sz="2142" kern="0" dirty="0">
                <a:solidFill>
                  <a:srgbClr val="FFFFFF"/>
                </a:solidFill>
              </a:endParaRPr>
            </a:p>
          </p:txBody>
        </p:sp>
        <p:grpSp>
          <p:nvGrpSpPr>
            <p:cNvPr id="109" name="Group 108"/>
            <p:cNvGrpSpPr/>
            <p:nvPr/>
          </p:nvGrpSpPr>
          <p:grpSpPr>
            <a:xfrm>
              <a:off x="5959516" y="2741868"/>
              <a:ext cx="971391" cy="1416175"/>
              <a:chOff x="5524586" y="2831115"/>
              <a:chExt cx="2315233" cy="3376220"/>
            </a:xfrm>
          </p:grpSpPr>
          <p:pic>
            <p:nvPicPr>
              <p:cNvPr id="110" name="Picture 2"/>
              <p:cNvPicPr>
                <a:picLocks noChangeAspect="1" noChangeArrowheads="1"/>
              </p:cNvPicPr>
              <p:nvPr/>
            </p:nvPicPr>
            <p:blipFill>
              <a:blip r:embed="rId4" cstate="print">
                <a:lum bright="100000" contrast="100000"/>
              </a:blip>
              <a:srcRect/>
              <a:stretch>
                <a:fillRect/>
              </a:stretch>
            </p:blipFill>
            <p:spPr bwMode="auto">
              <a:xfrm>
                <a:off x="5524586" y="2831115"/>
                <a:ext cx="1563041" cy="1968998"/>
              </a:xfrm>
              <a:prstGeom prst="rect">
                <a:avLst/>
              </a:prstGeom>
              <a:noFill/>
              <a:ln w="9525">
                <a:noFill/>
                <a:miter lim="800000"/>
                <a:headEnd/>
                <a:tailEnd/>
              </a:ln>
              <a:effectLst/>
            </p:spPr>
          </p:pic>
          <p:sp>
            <p:nvSpPr>
              <p:cNvPr id="111" name="Isosceles Triangle 110"/>
              <p:cNvSpPr/>
              <p:nvPr/>
            </p:nvSpPr>
            <p:spPr bwMode="auto">
              <a:xfrm rot="9180217">
                <a:off x="6169786" y="4246310"/>
                <a:ext cx="1061647" cy="1329862"/>
              </a:xfrm>
              <a:prstGeom prst="triangle">
                <a:avLst>
                  <a:gd name="adj" fmla="val 64317"/>
                </a:avLst>
              </a:prstGeom>
              <a:gradFill rotWithShape="1">
                <a:gsLst>
                  <a:gs pos="0">
                    <a:sysClr val="window" lastClr="FFFFFF">
                      <a:lumMod val="95000"/>
                      <a:alpha val="0"/>
                    </a:sysClr>
                  </a:gs>
                  <a:gs pos="50000">
                    <a:srgbClr val="FFFFFF">
                      <a:alpha val="58000"/>
                    </a:srgbClr>
                  </a:gs>
                  <a:gs pos="100000">
                    <a:srgbClr val="FFFFFF"/>
                  </a:gs>
                </a:gsLst>
                <a:lin ang="5400000" scaled="0"/>
              </a:gradFill>
              <a:ln w="9525" cap="flat" cmpd="sng" algn="ctr">
                <a:noFill/>
                <a:prstDash val="solid"/>
                <a:headEnd type="none" w="med" len="med"/>
                <a:tailEnd type="none" w="med" len="med"/>
              </a:ln>
              <a:effectLst/>
            </p:spPr>
            <p:txBody>
              <a:bodyPr vert="horz" wrap="square" lIns="129342" tIns="64670" rIns="129342" bIns="64670" numCol="1" rtlCol="0" anchor="ctr" anchorCtr="0" compatLnSpc="1">
                <a:prstTxWarp prst="textNoShape">
                  <a:avLst/>
                </a:prstTxWarp>
              </a:bodyPr>
              <a:lstStyle/>
              <a:p>
                <a:pPr algn="ctr" defTabSz="950691">
                  <a:defRPr/>
                </a:pPr>
                <a:endParaRPr lang="en-US" sz="2040" kern="0">
                  <a:solidFill>
                    <a:srgbClr val="FFFFFF"/>
                  </a:solidFill>
                </a:endParaRPr>
              </a:p>
            </p:txBody>
          </p:sp>
          <p:pic>
            <p:nvPicPr>
              <p:cNvPr id="112" name="Picture 111"/>
              <p:cNvPicPr>
                <a:picLocks noChangeAspect="1"/>
              </p:cNvPicPr>
              <p:nvPr/>
            </p:nvPicPr>
            <p:blipFill>
              <a:blip r:embed="rId5" cstate="print">
                <a:lum bright="100000" contrast="100000"/>
              </a:blip>
              <a:stretch>
                <a:fillRect/>
              </a:stretch>
            </p:blipFill>
            <p:spPr>
              <a:xfrm>
                <a:off x="5725910" y="4947463"/>
                <a:ext cx="2113909" cy="1259872"/>
              </a:xfrm>
              <a:prstGeom prst="rect">
                <a:avLst/>
              </a:prstGeom>
              <a:noFill/>
              <a:ln>
                <a:noFill/>
              </a:ln>
              <a:effectLst/>
            </p:spPr>
          </p:pic>
        </p:grpSp>
      </p:grpSp>
      <p:sp>
        <p:nvSpPr>
          <p:cNvPr id="113" name="TextBox 112"/>
          <p:cNvSpPr txBox="1"/>
          <p:nvPr/>
        </p:nvSpPr>
        <p:spPr>
          <a:xfrm>
            <a:off x="1347879" y="1727975"/>
            <a:ext cx="2401907" cy="607026"/>
          </a:xfrm>
          <a:prstGeom prst="rect">
            <a:avLst/>
          </a:prstGeom>
          <a:noFill/>
        </p:spPr>
        <p:txBody>
          <a:bodyPr wrap="square" lIns="129342" tIns="129342" rIns="129342" bIns="129342" rtlCol="0">
            <a:spAutoFit/>
          </a:bodyPr>
          <a:lstStyle/>
          <a:p>
            <a:pPr defTabSz="932472">
              <a:lnSpc>
                <a:spcPct val="90000"/>
              </a:lnSpc>
              <a:spcBef>
                <a:spcPct val="20000"/>
              </a:spcBef>
              <a:buSzPct val="90000"/>
            </a:pPr>
            <a:r>
              <a:rPr lang="en-US" sz="2448" dirty="0">
                <a:solidFill>
                  <a:srgbClr val="FFFFFF"/>
                </a:solidFill>
                <a:effectLst>
                  <a:outerShdw blurRad="38100" dist="38100" dir="2700000" algn="tl">
                    <a:srgbClr val="000000">
                      <a:alpha val="43137"/>
                    </a:srgbClr>
                  </a:outerShdw>
                </a:effectLst>
              </a:rPr>
              <a:t>On premises</a:t>
            </a:r>
          </a:p>
        </p:txBody>
      </p:sp>
      <p:sp>
        <p:nvSpPr>
          <p:cNvPr id="114" name="TextBox 113"/>
          <p:cNvSpPr txBox="1"/>
          <p:nvPr/>
        </p:nvSpPr>
        <p:spPr>
          <a:xfrm>
            <a:off x="8930396" y="5794574"/>
            <a:ext cx="2664774" cy="650254"/>
          </a:xfrm>
          <a:prstGeom prst="rect">
            <a:avLst/>
          </a:prstGeom>
          <a:noFill/>
        </p:spPr>
        <p:txBody>
          <a:bodyPr wrap="square" lIns="129342" tIns="129342" rIns="129342" bIns="129342" rtlCol="0">
            <a:spAutoFit/>
          </a:bodyPr>
          <a:lstStyle/>
          <a:p>
            <a:pPr defTabSz="932472">
              <a:lnSpc>
                <a:spcPct val="90000"/>
              </a:lnSpc>
              <a:spcBef>
                <a:spcPct val="20000"/>
              </a:spcBef>
              <a:buSzPct val="90000"/>
            </a:pPr>
            <a:r>
              <a:rPr lang="en-US" sz="2754" dirty="0">
                <a:solidFill>
                  <a:srgbClr val="FFFFFF"/>
                </a:solidFill>
                <a:effectLst>
                  <a:outerShdw blurRad="38100" dist="38100" dir="2700000" algn="tl">
                    <a:srgbClr val="000000">
                      <a:alpha val="43137"/>
                    </a:srgbClr>
                  </a:outerShdw>
                </a:effectLst>
              </a:rPr>
              <a:t>Off premises</a:t>
            </a:r>
          </a:p>
        </p:txBody>
      </p:sp>
      <p:pic>
        <p:nvPicPr>
          <p:cNvPr id="115" name="Picture 2" descr="C:\Users\patricmc\Pictures\DVD_ART35\Artwork_Imagery\Icons - Illustrations\_XML ICONS\Servers SQL database computer.png"/>
          <p:cNvPicPr>
            <a:picLocks noChangeAspect="1" noChangeArrowheads="1"/>
          </p:cNvPicPr>
          <p:nvPr/>
        </p:nvPicPr>
        <p:blipFill>
          <a:blip r:embed="rId8" cstate="print"/>
          <a:srcRect/>
          <a:stretch>
            <a:fillRect/>
          </a:stretch>
        </p:blipFill>
        <p:spPr bwMode="auto">
          <a:xfrm>
            <a:off x="1676032" y="5663021"/>
            <a:ext cx="393278" cy="483606"/>
          </a:xfrm>
          <a:prstGeom prst="rect">
            <a:avLst/>
          </a:prstGeom>
          <a:noFill/>
        </p:spPr>
      </p:pic>
      <p:sp>
        <p:nvSpPr>
          <p:cNvPr id="116" name="TextBox 115"/>
          <p:cNvSpPr txBox="1"/>
          <p:nvPr/>
        </p:nvSpPr>
        <p:spPr>
          <a:xfrm>
            <a:off x="2293180" y="5657158"/>
            <a:ext cx="2105289" cy="398331"/>
          </a:xfrm>
          <a:prstGeom prst="rect">
            <a:avLst/>
          </a:prstGeom>
          <a:noFill/>
        </p:spPr>
        <p:txBody>
          <a:bodyPr wrap="square" rtlCol="0">
            <a:spAutoFit/>
          </a:bodyPr>
          <a:lstStyle/>
          <a:p>
            <a:pPr defTabSz="932472"/>
            <a:r>
              <a:rPr lang="en-US" sz="1938" b="1" dirty="0">
                <a:solidFill>
                  <a:srgbClr val="FFFFFF"/>
                </a:solidFill>
                <a:cs typeface="Calibri" pitchFamily="34" charset="0"/>
              </a:rPr>
              <a:t>SQL Server</a:t>
            </a:r>
          </a:p>
        </p:txBody>
      </p:sp>
      <p:sp>
        <p:nvSpPr>
          <p:cNvPr id="117" name="TextBox 116"/>
          <p:cNvSpPr txBox="1"/>
          <p:nvPr/>
        </p:nvSpPr>
        <p:spPr>
          <a:xfrm>
            <a:off x="2278102" y="5920627"/>
            <a:ext cx="3452099" cy="310307"/>
          </a:xfrm>
          <a:prstGeom prst="rect">
            <a:avLst/>
          </a:prstGeom>
          <a:noFill/>
          <a:ln>
            <a:noFill/>
          </a:ln>
        </p:spPr>
        <p:txBody>
          <a:bodyPr wrap="square" rtlCol="0">
            <a:spAutoFit/>
          </a:bodyPr>
          <a:lstStyle/>
          <a:p>
            <a:pPr defTabSz="932472">
              <a:lnSpc>
                <a:spcPct val="90000"/>
              </a:lnSpc>
              <a:spcBef>
                <a:spcPct val="20000"/>
              </a:spcBef>
              <a:defRPr/>
            </a:pPr>
            <a:r>
              <a:rPr lang="en-US" sz="1530" dirty="0">
                <a:solidFill>
                  <a:srgbClr val="FFFFFF"/>
                </a:solidFill>
                <a:cs typeface="Calibri" pitchFamily="34" charset="0"/>
              </a:rPr>
              <a:t>Physical Machines</a:t>
            </a:r>
          </a:p>
        </p:txBody>
      </p:sp>
      <p:sp>
        <p:nvSpPr>
          <p:cNvPr id="118" name="Rectangle 117"/>
          <p:cNvSpPr/>
          <p:nvPr/>
        </p:nvSpPr>
        <p:spPr>
          <a:xfrm>
            <a:off x="3521271" y="5014588"/>
            <a:ext cx="4622996" cy="54534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932472"/>
            <a:endParaRPr lang="en-US" sz="2448">
              <a:solidFill>
                <a:srgbClr val="FFFFFF"/>
              </a:solidFill>
            </a:endParaRPr>
          </a:p>
        </p:txBody>
      </p:sp>
      <p:pic>
        <p:nvPicPr>
          <p:cNvPr id="119" name="Picture 1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26055" y="4882821"/>
            <a:ext cx="1048254" cy="660042"/>
          </a:xfrm>
          <a:prstGeom prst="rect">
            <a:avLst/>
          </a:prstGeom>
        </p:spPr>
      </p:pic>
      <p:sp>
        <p:nvSpPr>
          <p:cNvPr id="120" name="TextBox 119"/>
          <p:cNvSpPr txBox="1"/>
          <p:nvPr/>
        </p:nvSpPr>
        <p:spPr>
          <a:xfrm>
            <a:off x="4768832" y="4997318"/>
            <a:ext cx="3995613" cy="398331"/>
          </a:xfrm>
          <a:prstGeom prst="rect">
            <a:avLst/>
          </a:prstGeom>
          <a:noFill/>
        </p:spPr>
        <p:txBody>
          <a:bodyPr wrap="square" rtlCol="0">
            <a:spAutoFit/>
          </a:bodyPr>
          <a:lstStyle/>
          <a:p>
            <a:pPr defTabSz="932472"/>
            <a:r>
              <a:rPr lang="en-US" sz="1938" b="1" dirty="0">
                <a:solidFill>
                  <a:srgbClr val="FFFFFF"/>
                </a:solidFill>
                <a:cs typeface="Calibri" pitchFamily="34" charset="0"/>
              </a:rPr>
              <a:t>SQL Server Private Cloud</a:t>
            </a:r>
          </a:p>
        </p:txBody>
      </p:sp>
      <p:sp>
        <p:nvSpPr>
          <p:cNvPr id="121" name="TextBox 120"/>
          <p:cNvSpPr txBox="1"/>
          <p:nvPr/>
        </p:nvSpPr>
        <p:spPr>
          <a:xfrm>
            <a:off x="4753753" y="5260789"/>
            <a:ext cx="4066758" cy="310307"/>
          </a:xfrm>
          <a:prstGeom prst="rect">
            <a:avLst/>
          </a:prstGeom>
          <a:noFill/>
          <a:ln>
            <a:noFill/>
          </a:ln>
        </p:spPr>
        <p:txBody>
          <a:bodyPr wrap="square" rtlCol="0">
            <a:spAutoFit/>
          </a:bodyPr>
          <a:lstStyle/>
          <a:p>
            <a:pPr defTabSz="932472">
              <a:lnSpc>
                <a:spcPct val="90000"/>
              </a:lnSpc>
              <a:spcBef>
                <a:spcPct val="20000"/>
              </a:spcBef>
              <a:defRPr/>
            </a:pPr>
            <a:r>
              <a:rPr lang="en-US" sz="1530" dirty="0">
                <a:solidFill>
                  <a:srgbClr val="FFFFFF"/>
                </a:solidFill>
                <a:cs typeface="Calibri" pitchFamily="34" charset="0"/>
              </a:rPr>
              <a:t>Virtualized Machines</a:t>
            </a:r>
          </a:p>
        </p:txBody>
      </p:sp>
      <p:sp>
        <p:nvSpPr>
          <p:cNvPr id="122" name="Rectangle 121"/>
          <p:cNvSpPr/>
          <p:nvPr/>
        </p:nvSpPr>
        <p:spPr>
          <a:xfrm>
            <a:off x="5585972" y="4377716"/>
            <a:ext cx="4429359" cy="54534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32472"/>
            <a:endParaRPr lang="en-US" sz="2448">
              <a:solidFill>
                <a:srgbClr val="FFFFFF"/>
              </a:solidFill>
            </a:endParaRPr>
          </a:p>
        </p:txBody>
      </p:sp>
      <p:sp>
        <p:nvSpPr>
          <p:cNvPr id="123" name="Rectangle 122"/>
          <p:cNvSpPr/>
          <p:nvPr/>
        </p:nvSpPr>
        <p:spPr>
          <a:xfrm>
            <a:off x="7665621" y="3723163"/>
            <a:ext cx="3518849" cy="545347"/>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932472"/>
            <a:endParaRPr lang="en-US" sz="2448">
              <a:solidFill>
                <a:srgbClr val="FFFFFF"/>
              </a:solidFill>
            </a:endParaRPr>
          </a:p>
        </p:txBody>
      </p:sp>
      <p:pic>
        <p:nvPicPr>
          <p:cNvPr id="124" name="Picture 3" descr="C:\Users\patricmc\Pictures\DVD_ART35\Artwork_Imagery\Icons - Illustrations\_VIRTUALIZATION ICONS\Server Virtual Database.png"/>
          <p:cNvPicPr>
            <a:picLocks noChangeAspect="1" noChangeArrowheads="1"/>
          </p:cNvPicPr>
          <p:nvPr/>
        </p:nvPicPr>
        <p:blipFill>
          <a:blip r:embed="rId10" cstate="print"/>
          <a:srcRect/>
          <a:stretch>
            <a:fillRect/>
          </a:stretch>
        </p:blipFill>
        <p:spPr bwMode="auto">
          <a:xfrm>
            <a:off x="5852212" y="4376578"/>
            <a:ext cx="1144475" cy="550994"/>
          </a:xfrm>
          <a:prstGeom prst="rect">
            <a:avLst/>
          </a:prstGeom>
          <a:noFill/>
        </p:spPr>
      </p:pic>
      <p:sp>
        <p:nvSpPr>
          <p:cNvPr id="125" name="TextBox 124"/>
          <p:cNvSpPr txBox="1"/>
          <p:nvPr/>
        </p:nvSpPr>
        <p:spPr>
          <a:xfrm>
            <a:off x="7035384" y="4362052"/>
            <a:ext cx="3995613" cy="398331"/>
          </a:xfrm>
          <a:prstGeom prst="rect">
            <a:avLst/>
          </a:prstGeom>
          <a:noFill/>
        </p:spPr>
        <p:txBody>
          <a:bodyPr wrap="square" rtlCol="0">
            <a:spAutoFit/>
          </a:bodyPr>
          <a:lstStyle/>
          <a:p>
            <a:pPr defTabSz="932472"/>
            <a:r>
              <a:rPr lang="en-US" sz="1938" b="1" dirty="0">
                <a:solidFill>
                  <a:srgbClr val="FFFFFF"/>
                </a:solidFill>
                <a:cs typeface="Calibri" pitchFamily="34" charset="0"/>
              </a:rPr>
              <a:t>SQL Server in Azure VM</a:t>
            </a:r>
          </a:p>
        </p:txBody>
      </p:sp>
      <p:sp>
        <p:nvSpPr>
          <p:cNvPr id="126" name="TextBox 125"/>
          <p:cNvSpPr txBox="1"/>
          <p:nvPr/>
        </p:nvSpPr>
        <p:spPr>
          <a:xfrm>
            <a:off x="7020305" y="4625521"/>
            <a:ext cx="3452099" cy="310307"/>
          </a:xfrm>
          <a:prstGeom prst="rect">
            <a:avLst/>
          </a:prstGeom>
          <a:noFill/>
          <a:ln>
            <a:noFill/>
          </a:ln>
        </p:spPr>
        <p:txBody>
          <a:bodyPr wrap="square" rtlCol="0">
            <a:spAutoFit/>
          </a:bodyPr>
          <a:lstStyle/>
          <a:p>
            <a:pPr defTabSz="932472">
              <a:lnSpc>
                <a:spcPct val="90000"/>
              </a:lnSpc>
              <a:spcBef>
                <a:spcPct val="20000"/>
              </a:spcBef>
              <a:defRPr/>
            </a:pPr>
            <a:r>
              <a:rPr lang="en-US" sz="1530" dirty="0">
                <a:solidFill>
                  <a:srgbClr val="FFFFFF"/>
                </a:solidFill>
                <a:cs typeface="Calibri" pitchFamily="34" charset="0"/>
              </a:rPr>
              <a:t>Virtualized Machines</a:t>
            </a:r>
          </a:p>
        </p:txBody>
      </p:sp>
      <p:sp>
        <p:nvSpPr>
          <p:cNvPr id="127" name="TextBox 126"/>
          <p:cNvSpPr txBox="1"/>
          <p:nvPr/>
        </p:nvSpPr>
        <p:spPr>
          <a:xfrm>
            <a:off x="8572611" y="3997743"/>
            <a:ext cx="3452099" cy="310307"/>
          </a:xfrm>
          <a:prstGeom prst="rect">
            <a:avLst/>
          </a:prstGeom>
          <a:noFill/>
          <a:ln>
            <a:noFill/>
          </a:ln>
        </p:spPr>
        <p:txBody>
          <a:bodyPr wrap="square" rtlCol="0">
            <a:spAutoFit/>
          </a:bodyPr>
          <a:lstStyle/>
          <a:p>
            <a:pPr defTabSz="932472">
              <a:lnSpc>
                <a:spcPct val="90000"/>
              </a:lnSpc>
              <a:spcBef>
                <a:spcPct val="20000"/>
              </a:spcBef>
              <a:defRPr/>
            </a:pPr>
            <a:r>
              <a:rPr lang="en-US" sz="1530" dirty="0">
                <a:solidFill>
                  <a:srgbClr val="FFFFFF"/>
                </a:solidFill>
                <a:cs typeface="Calibri" pitchFamily="34" charset="0"/>
              </a:rPr>
              <a:t>Virtualized Databases</a:t>
            </a:r>
          </a:p>
        </p:txBody>
      </p:sp>
      <p:pic>
        <p:nvPicPr>
          <p:cNvPr id="128" name="Picture 1" descr="\\server3\restrict\ftp_root\clients\white_Whale\5-00430 PDC\Working\David\Art\Mesh_Database.png"/>
          <p:cNvPicPr>
            <a:picLocks noChangeAspect="1" noChangeArrowheads="1"/>
          </p:cNvPicPr>
          <p:nvPr/>
        </p:nvPicPr>
        <p:blipFill>
          <a:blip r:embed="rId11" cstate="print"/>
          <a:srcRect/>
          <a:stretch>
            <a:fillRect/>
          </a:stretch>
        </p:blipFill>
        <p:spPr bwMode="auto">
          <a:xfrm>
            <a:off x="7800650" y="3814773"/>
            <a:ext cx="670658" cy="362126"/>
          </a:xfrm>
          <a:prstGeom prst="rect">
            <a:avLst/>
          </a:prstGeom>
          <a:noFill/>
        </p:spPr>
      </p:pic>
      <p:sp>
        <p:nvSpPr>
          <p:cNvPr id="129" name="TextBox 128"/>
          <p:cNvSpPr txBox="1"/>
          <p:nvPr/>
        </p:nvSpPr>
        <p:spPr>
          <a:xfrm>
            <a:off x="8572610" y="3717064"/>
            <a:ext cx="3995613" cy="396476"/>
          </a:xfrm>
          <a:prstGeom prst="rect">
            <a:avLst/>
          </a:prstGeom>
          <a:noFill/>
        </p:spPr>
        <p:txBody>
          <a:bodyPr wrap="square" lIns="91423" tIns="45711" rIns="91423" bIns="45711" rtlCol="0">
            <a:spAutoFit/>
          </a:bodyPr>
          <a:lstStyle/>
          <a:p>
            <a:pPr defTabSz="932472"/>
            <a:r>
              <a:rPr lang="en-US" sz="1938" b="1" dirty="0">
                <a:solidFill>
                  <a:srgbClr val="FFFFFF"/>
                </a:solidFill>
                <a:cs typeface="Calibri" pitchFamily="34" charset="0"/>
              </a:rPr>
              <a:t>Azure SQL Database</a:t>
            </a:r>
          </a:p>
        </p:txBody>
      </p:sp>
      <p:sp>
        <p:nvSpPr>
          <p:cNvPr id="64" name="TextBox 63"/>
          <p:cNvSpPr txBox="1"/>
          <p:nvPr/>
        </p:nvSpPr>
        <p:spPr>
          <a:xfrm>
            <a:off x="7673131" y="1503431"/>
            <a:ext cx="1231524" cy="607026"/>
          </a:xfrm>
          <a:prstGeom prst="rect">
            <a:avLst/>
          </a:prstGeom>
          <a:noFill/>
        </p:spPr>
        <p:txBody>
          <a:bodyPr wrap="square" lIns="129342" tIns="129342" rIns="129342" bIns="129342" rtlCol="0">
            <a:spAutoFit/>
          </a:bodyPr>
          <a:lstStyle/>
          <a:p>
            <a:pPr defTabSz="932472">
              <a:lnSpc>
                <a:spcPct val="90000"/>
              </a:lnSpc>
              <a:spcBef>
                <a:spcPct val="20000"/>
              </a:spcBef>
              <a:buSzPct val="90000"/>
            </a:pPr>
            <a:r>
              <a:rPr lang="en-US" sz="2448" dirty="0">
                <a:solidFill>
                  <a:srgbClr val="FFFFFF"/>
                </a:solidFill>
                <a:effectLst>
                  <a:outerShdw blurRad="38100" dist="38100" dir="2700000" algn="tl">
                    <a:srgbClr val="000000">
                      <a:alpha val="43137"/>
                    </a:srgbClr>
                  </a:outerShdw>
                </a:effectLst>
              </a:rPr>
              <a:t>Cloud</a:t>
            </a:r>
          </a:p>
        </p:txBody>
      </p:sp>
    </p:spTree>
    <p:extLst>
      <p:ext uri="{BB962C8B-B14F-4D97-AF65-F5344CB8AC3E}">
        <p14:creationId xmlns:p14="http://schemas.microsoft.com/office/powerpoint/2010/main" val="1090337644"/>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5"/>
          <p:cNvSpPr>
            <a:spLocks noGrp="1"/>
          </p:cNvSpPr>
          <p:nvPr>
            <p:ph type="body" idx="1"/>
          </p:nvPr>
        </p:nvSpPr>
        <p:spPr>
          <a:xfrm>
            <a:off x="6325917" y="711349"/>
            <a:ext cx="5869639" cy="652499"/>
          </a:xfrm>
        </p:spPr>
        <p:txBody>
          <a:bodyPr/>
          <a:lstStyle/>
          <a:p>
            <a:r>
              <a:rPr lang="en-US" dirty="0" smtClean="0"/>
              <a:t> Azure SQL Database</a:t>
            </a:r>
            <a:endParaRPr lang="en-US" dirty="0"/>
          </a:p>
        </p:txBody>
      </p:sp>
      <p:graphicFrame>
        <p:nvGraphicFramePr>
          <p:cNvPr id="15" name="Content Placeholder 14"/>
          <p:cNvGraphicFramePr>
            <a:graphicFrameLocks noGrp="1"/>
          </p:cNvGraphicFramePr>
          <p:nvPr>
            <p:ph sz="half" idx="2"/>
            <p:extLst/>
          </p:nvPr>
        </p:nvGraphicFramePr>
        <p:xfrm>
          <a:off x="6396748" y="1393986"/>
          <a:ext cx="5846029" cy="47407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type="body" sz="quarter" idx="3"/>
          </p:nvPr>
        </p:nvSpPr>
        <p:spPr>
          <a:xfrm>
            <a:off x="322560" y="734959"/>
            <a:ext cx="5730983" cy="652499"/>
          </a:xfrm>
        </p:spPr>
        <p:txBody>
          <a:bodyPr/>
          <a:lstStyle/>
          <a:p>
            <a:r>
              <a:rPr lang="en-US" dirty="0" smtClean="0">
                <a:solidFill>
                  <a:schemeClr val="tx1"/>
                </a:solidFill>
              </a:rPr>
              <a:t>SQL Server in Azure VM</a:t>
            </a:r>
            <a:endParaRPr lang="en-US" dirty="0">
              <a:solidFill>
                <a:schemeClr val="tx1"/>
              </a:solidFill>
            </a:endParaRPr>
          </a:p>
        </p:txBody>
      </p:sp>
      <p:graphicFrame>
        <p:nvGraphicFramePr>
          <p:cNvPr id="10" name="Content Placeholder 9"/>
          <p:cNvGraphicFramePr>
            <a:graphicFrameLocks noGrp="1"/>
          </p:cNvGraphicFramePr>
          <p:nvPr>
            <p:ph sz="quarter" idx="4"/>
            <p:extLst/>
          </p:nvPr>
        </p:nvGraphicFramePr>
        <p:xfrm>
          <a:off x="379497" y="1457480"/>
          <a:ext cx="5730983" cy="474073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a:xfrm>
            <a:off x="387951" y="149271"/>
            <a:ext cx="11753854" cy="672577"/>
          </a:xfrm>
        </p:spPr>
        <p:txBody>
          <a:bodyPr>
            <a:normAutofit/>
          </a:bodyPr>
          <a:lstStyle/>
          <a:p>
            <a:r>
              <a:rPr lang="en-US" sz="3264" dirty="0"/>
              <a:t>Azure SQL Database   &amp;   SQL Server in Azure VM</a:t>
            </a:r>
          </a:p>
        </p:txBody>
      </p:sp>
      <p:sp>
        <p:nvSpPr>
          <p:cNvPr id="14" name="Rounded Rectangle 13"/>
          <p:cNvSpPr/>
          <p:nvPr/>
        </p:nvSpPr>
        <p:spPr bwMode="auto">
          <a:xfrm rot="600000">
            <a:off x="6352027" y="3265202"/>
            <a:ext cx="5914356" cy="1145095"/>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291436" indent="-291436" defTabSz="932290" fontAlgn="base">
              <a:spcBef>
                <a:spcPct val="0"/>
              </a:spcBef>
              <a:spcAft>
                <a:spcPct val="0"/>
              </a:spcAft>
              <a:buFontTx/>
              <a:buChar char="-"/>
            </a:pPr>
            <a:r>
              <a:rPr lang="en-US" sz="2448" spc="-51" dirty="0">
                <a:solidFill>
                  <a:srgbClr val="FFFFFF"/>
                </a:solidFill>
                <a:effectLst>
                  <a:outerShdw blurRad="38100" dist="38100" dir="2700000" algn="tl">
                    <a:srgbClr val="000000">
                      <a:alpha val="43137"/>
                    </a:srgbClr>
                  </a:outerShdw>
                </a:effectLst>
                <a:ea typeface="Segoe UI" pitchFamily="34" charset="0"/>
                <a:cs typeface="Segoe UI" pitchFamily="34" charset="0"/>
              </a:rPr>
              <a:t>Build new apps</a:t>
            </a:r>
          </a:p>
          <a:p>
            <a:pPr marL="291436" indent="-291436" defTabSz="932290" fontAlgn="base">
              <a:spcBef>
                <a:spcPct val="0"/>
              </a:spcBef>
              <a:spcAft>
                <a:spcPct val="0"/>
              </a:spcAft>
              <a:buFontTx/>
              <a:buChar char="-"/>
            </a:pPr>
            <a:r>
              <a:rPr lang="en-US" sz="2448" spc="-51" dirty="0">
                <a:solidFill>
                  <a:srgbClr val="FFFFFF"/>
                </a:solidFill>
                <a:effectLst>
                  <a:outerShdw blurRad="38100" dist="38100" dir="2700000" algn="tl">
                    <a:srgbClr val="000000">
                      <a:alpha val="43137"/>
                    </a:srgbClr>
                  </a:outerShdw>
                </a:effectLst>
                <a:ea typeface="Segoe UI" pitchFamily="34" charset="0"/>
                <a:cs typeface="Segoe UI" pitchFamily="34" charset="0"/>
              </a:rPr>
              <a:t>Tens to hundreds of DBs</a:t>
            </a:r>
          </a:p>
        </p:txBody>
      </p:sp>
      <p:sp>
        <p:nvSpPr>
          <p:cNvPr id="16" name="Rounded Rectangle 15"/>
          <p:cNvSpPr/>
          <p:nvPr/>
        </p:nvSpPr>
        <p:spPr bwMode="auto">
          <a:xfrm rot="600000">
            <a:off x="341003" y="2924526"/>
            <a:ext cx="5723507" cy="1145095"/>
          </a:xfrm>
          <a:prstGeom prst="roundRect">
            <a:avLst/>
          </a:prstGeom>
          <a:ln>
            <a:headEnd type="none" w="med" len="med"/>
            <a:tailEnd type="none" w="med" len="med"/>
          </a:ln>
        </p:spPr>
        <p:style>
          <a:lnRef idx="3">
            <a:schemeClr val="lt1"/>
          </a:lnRef>
          <a:fillRef idx="1">
            <a:schemeClr val="accent6"/>
          </a:fillRef>
          <a:effectRef idx="1">
            <a:schemeClr val="accent6"/>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marL="291436" indent="-291436" defTabSz="932290" fontAlgn="base">
              <a:spcBef>
                <a:spcPct val="0"/>
              </a:spcBef>
              <a:spcAft>
                <a:spcPct val="0"/>
              </a:spcAft>
              <a:buFontTx/>
              <a:buChar char="-"/>
            </a:pPr>
            <a:r>
              <a:rPr lang="en-US" sz="2448" spc="-51" dirty="0">
                <a:solidFill>
                  <a:srgbClr val="FFFFFF"/>
                </a:solidFill>
                <a:effectLst>
                  <a:outerShdw blurRad="38100" dist="38100" dir="2700000" algn="tl">
                    <a:srgbClr val="000000">
                      <a:alpha val="43137"/>
                    </a:srgbClr>
                  </a:outerShdw>
                </a:effectLst>
                <a:ea typeface="Segoe UI" pitchFamily="34" charset="0"/>
                <a:cs typeface="Segoe UI" pitchFamily="34" charset="0"/>
              </a:rPr>
              <a:t>Migrate existing apps</a:t>
            </a:r>
          </a:p>
          <a:p>
            <a:pPr marL="291436" indent="-291436" defTabSz="932290" fontAlgn="base">
              <a:spcBef>
                <a:spcPct val="0"/>
              </a:spcBef>
              <a:spcAft>
                <a:spcPct val="0"/>
              </a:spcAft>
              <a:buFontTx/>
              <a:buChar char="-"/>
            </a:pPr>
            <a:r>
              <a:rPr lang="en-US" sz="2448" spc="-51" dirty="0">
                <a:solidFill>
                  <a:srgbClr val="FFFFFF"/>
                </a:solidFill>
                <a:effectLst>
                  <a:outerShdw blurRad="38100" dist="38100" dir="2700000" algn="tl">
                    <a:srgbClr val="000000">
                      <a:alpha val="43137"/>
                    </a:srgbClr>
                  </a:outerShdw>
                </a:effectLst>
                <a:ea typeface="Segoe UI" pitchFamily="34" charset="0"/>
                <a:cs typeface="Segoe UI" pitchFamily="34" charset="0"/>
              </a:rPr>
              <a:t>A few SQL Servers</a:t>
            </a:r>
          </a:p>
        </p:txBody>
      </p:sp>
    </p:spTree>
    <p:extLst>
      <p:ext uri="{BB962C8B-B14F-4D97-AF65-F5344CB8AC3E}">
        <p14:creationId xmlns:p14="http://schemas.microsoft.com/office/powerpoint/2010/main" val="4070573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0" grpId="0">
        <p:bldAsOne/>
      </p:bldGraphic>
      <p:bldP spid="14"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p:cNvSpPr/>
          <p:nvPr/>
        </p:nvSpPr>
        <p:spPr bwMode="auto">
          <a:xfrm>
            <a:off x="1747429" y="1394639"/>
            <a:ext cx="8933795" cy="5242185"/>
          </a:xfrm>
          <a:prstGeom prst="rect">
            <a:avLst/>
          </a:prstGeom>
          <a:solidFill>
            <a:schemeClr val="tx1">
              <a:lumMod val="85000"/>
            </a:schemeClr>
          </a:solid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spcCol="0"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 name="Title 1"/>
          <p:cNvSpPr>
            <a:spLocks noGrp="1"/>
          </p:cNvSpPr>
          <p:nvPr>
            <p:ph type="title"/>
          </p:nvPr>
        </p:nvSpPr>
        <p:spPr/>
        <p:txBody>
          <a:bodyPr/>
          <a:lstStyle/>
          <a:p>
            <a:r>
              <a:rPr lang="en-US" dirty="0" smtClean="0"/>
              <a:t>Azure IaaS, </a:t>
            </a:r>
            <a:r>
              <a:rPr lang="en-US" dirty="0" err="1" smtClean="0"/>
              <a:t>PaaS</a:t>
            </a:r>
            <a:r>
              <a:rPr lang="en-US" dirty="0" smtClean="0"/>
              <a:t>, SaaS</a:t>
            </a:r>
            <a:endParaRPr lang="en-US" dirty="0">
              <a:solidFill>
                <a:schemeClr val="accent2">
                  <a:alpha val="99000"/>
                </a:schemeClr>
              </a:solidFill>
            </a:endParaRPr>
          </a:p>
        </p:txBody>
      </p:sp>
      <p:grpSp>
        <p:nvGrpSpPr>
          <p:cNvPr id="4" name="Group 3"/>
          <p:cNvGrpSpPr/>
          <p:nvPr/>
        </p:nvGrpSpPr>
        <p:grpSpPr>
          <a:xfrm>
            <a:off x="2163789" y="1615765"/>
            <a:ext cx="1857669" cy="4885796"/>
            <a:chOff x="855665" y="1583373"/>
            <a:chExt cx="2427913" cy="4790431"/>
          </a:xfrm>
        </p:grpSpPr>
        <p:sp>
          <p:nvSpPr>
            <p:cNvPr id="124" name="Rectangle 123"/>
            <p:cNvSpPr/>
            <p:nvPr/>
          </p:nvSpPr>
          <p:spPr>
            <a:xfrm>
              <a:off x="1416806" y="1583373"/>
              <a:ext cx="1866772" cy="640080"/>
            </a:xfrm>
            <a:prstGeom prst="rect">
              <a:avLst/>
            </a:prstGeom>
            <a:noFill/>
            <a:ln w="9525" cap="flat" cmpd="sng" algn="ctr">
              <a:noFill/>
              <a:prstDash val="solid"/>
            </a:ln>
            <a:effectLst/>
          </p:spPr>
          <p:txBody>
            <a:bodyPr lIns="0" tIns="0" r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43091" fontAlgn="base">
                <a:spcAft>
                  <a:spcPct val="0"/>
                </a:spcAft>
              </a:pPr>
              <a:r>
                <a:rPr lang="en-US" sz="1836" dirty="0">
                  <a:solidFill>
                    <a:srgbClr val="595959">
                      <a:alpha val="99000"/>
                    </a:srgbClr>
                  </a:solidFill>
                  <a:ea typeface="Kozuka Gothic Pro R" pitchFamily="34" charset="-128"/>
                </a:rPr>
                <a:t>Packaged Software</a:t>
              </a:r>
            </a:p>
          </p:txBody>
        </p:sp>
        <p:sp>
          <p:nvSpPr>
            <p:cNvPr id="128" name="Rectangle 127"/>
            <p:cNvSpPr/>
            <p:nvPr/>
          </p:nvSpPr>
          <p:spPr>
            <a:xfrm>
              <a:off x="1396458" y="5537987"/>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Storage</a:t>
              </a:r>
            </a:p>
          </p:txBody>
        </p:sp>
        <p:sp>
          <p:nvSpPr>
            <p:cNvPr id="129" name="Rectangle 128"/>
            <p:cNvSpPr/>
            <p:nvPr/>
          </p:nvSpPr>
          <p:spPr>
            <a:xfrm>
              <a:off x="1396458" y="5083168"/>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Servers</a:t>
              </a:r>
            </a:p>
          </p:txBody>
        </p:sp>
        <p:sp>
          <p:nvSpPr>
            <p:cNvPr id="130" name="Rectangle 129"/>
            <p:cNvSpPr/>
            <p:nvPr/>
          </p:nvSpPr>
          <p:spPr>
            <a:xfrm>
              <a:off x="1396458" y="599280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Networking</a:t>
              </a:r>
            </a:p>
          </p:txBody>
        </p:sp>
        <p:sp>
          <p:nvSpPr>
            <p:cNvPr id="131" name="Rectangle 130"/>
            <p:cNvSpPr/>
            <p:nvPr/>
          </p:nvSpPr>
          <p:spPr>
            <a:xfrm>
              <a:off x="1396458" y="4173530"/>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O/S</a:t>
              </a:r>
            </a:p>
          </p:txBody>
        </p:sp>
        <p:sp>
          <p:nvSpPr>
            <p:cNvPr id="132" name="Rectangle 131"/>
            <p:cNvSpPr/>
            <p:nvPr/>
          </p:nvSpPr>
          <p:spPr>
            <a:xfrm>
              <a:off x="1396458" y="3718711"/>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Middleware</a:t>
              </a:r>
            </a:p>
          </p:txBody>
        </p:sp>
        <p:sp>
          <p:nvSpPr>
            <p:cNvPr id="133" name="Rectangle 132"/>
            <p:cNvSpPr/>
            <p:nvPr/>
          </p:nvSpPr>
          <p:spPr>
            <a:xfrm>
              <a:off x="1396458" y="4628349"/>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lIns="0" r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Virtualization</a:t>
              </a:r>
            </a:p>
          </p:txBody>
        </p:sp>
        <p:sp>
          <p:nvSpPr>
            <p:cNvPr id="134" name="Rectangle 133"/>
            <p:cNvSpPr/>
            <p:nvPr/>
          </p:nvSpPr>
          <p:spPr>
            <a:xfrm>
              <a:off x="1396458" y="2809073"/>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Data</a:t>
              </a:r>
            </a:p>
          </p:txBody>
        </p:sp>
        <p:sp>
          <p:nvSpPr>
            <p:cNvPr id="135" name="Rectangle 134"/>
            <p:cNvSpPr/>
            <p:nvPr/>
          </p:nvSpPr>
          <p:spPr>
            <a:xfrm>
              <a:off x="1396458" y="2354254"/>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Applications</a:t>
              </a:r>
            </a:p>
          </p:txBody>
        </p:sp>
        <p:sp>
          <p:nvSpPr>
            <p:cNvPr id="136" name="Rectangle 135"/>
            <p:cNvSpPr/>
            <p:nvPr/>
          </p:nvSpPr>
          <p:spPr>
            <a:xfrm>
              <a:off x="1396458" y="3263892"/>
              <a:ext cx="1638241"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Runtime</a:t>
              </a:r>
            </a:p>
          </p:txBody>
        </p:sp>
        <p:sp>
          <p:nvSpPr>
            <p:cNvPr id="126" name="Left Brace 125"/>
            <p:cNvSpPr/>
            <p:nvPr/>
          </p:nvSpPr>
          <p:spPr>
            <a:xfrm>
              <a:off x="1249156" y="2354254"/>
              <a:ext cx="137875" cy="4019550"/>
            </a:xfrm>
            <a:prstGeom prst="leftBrace">
              <a:avLst>
                <a:gd name="adj1" fmla="val 0"/>
                <a:gd name="adj2" fmla="val 50000"/>
              </a:avLst>
            </a:prstGeom>
            <a:noFill/>
            <a:ln w="19050" cap="flat" cmpd="sng" algn="ctr">
              <a:solidFill>
                <a:schemeClr val="accent2"/>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43193"/>
              <a:endParaRPr lang="en-US" sz="1836" dirty="0">
                <a:solidFill>
                  <a:srgbClr val="FFFFFF"/>
                </a:solidFill>
                <a:ea typeface="Segoe UI" pitchFamily="34" charset="0"/>
                <a:cs typeface="Segoe UI" pitchFamily="34" charset="0"/>
              </a:endParaRPr>
            </a:p>
          </p:txBody>
        </p:sp>
        <p:sp>
          <p:nvSpPr>
            <p:cNvPr id="127" name="TextBox 52"/>
            <p:cNvSpPr txBox="1"/>
            <p:nvPr/>
          </p:nvSpPr>
          <p:spPr>
            <a:xfrm>
              <a:off x="855665" y="3822065"/>
              <a:ext cx="528545" cy="106807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3091" fontAlgn="base">
                <a:spcAft>
                  <a:spcPct val="0"/>
                </a:spcAft>
              </a:pPr>
              <a:r>
                <a:rPr lang="en-US" sz="1428" dirty="0">
                  <a:solidFill>
                    <a:srgbClr val="595959">
                      <a:alpha val="99000"/>
                    </a:srgbClr>
                  </a:solidFill>
                  <a:ea typeface="Kozuka Gothic Pro R" pitchFamily="34" charset="-128"/>
                </a:rPr>
                <a:t>You manage</a:t>
              </a:r>
            </a:p>
          </p:txBody>
        </p:sp>
      </p:grpSp>
      <p:sp>
        <p:nvSpPr>
          <p:cNvPr id="138" name="Rectangle 137"/>
          <p:cNvSpPr/>
          <p:nvPr/>
        </p:nvSpPr>
        <p:spPr>
          <a:xfrm>
            <a:off x="4906721" y="1626011"/>
            <a:ext cx="1613280" cy="652822"/>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43091" fontAlgn="base">
              <a:spcAft>
                <a:spcPct val="0"/>
              </a:spcAft>
            </a:pPr>
            <a:r>
              <a:rPr lang="en-US" sz="1836" dirty="0">
                <a:solidFill>
                  <a:srgbClr val="595959">
                    <a:alpha val="99000"/>
                  </a:srgbClr>
                </a:solidFill>
                <a:ea typeface="Kozuka Gothic Pro R" pitchFamily="34" charset="-128"/>
              </a:rPr>
              <a:t>Infrastructure</a:t>
            </a:r>
          </a:p>
          <a:p>
            <a:pPr defTabSz="1243193"/>
            <a:r>
              <a:rPr lang="en-US" sz="1428" dirty="0">
                <a:solidFill>
                  <a:srgbClr val="595959">
                    <a:alpha val="99000"/>
                  </a:srgbClr>
                </a:solidFill>
                <a:ea typeface="Kozuka Gothic Pro R" pitchFamily="34" charset="-128"/>
              </a:rPr>
              <a:t>(as a Service)</a:t>
            </a:r>
          </a:p>
        </p:txBody>
      </p:sp>
      <p:sp>
        <p:nvSpPr>
          <p:cNvPr id="144" name="Rectangle 143"/>
          <p:cNvSpPr/>
          <p:nvPr/>
        </p:nvSpPr>
        <p:spPr>
          <a:xfrm>
            <a:off x="4929787" y="5649106"/>
            <a:ext cx="1253467" cy="388585"/>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Storage</a:t>
            </a:r>
          </a:p>
        </p:txBody>
      </p:sp>
      <p:sp>
        <p:nvSpPr>
          <p:cNvPr id="145" name="Rectangle 144"/>
          <p:cNvSpPr/>
          <p:nvPr/>
        </p:nvSpPr>
        <p:spPr>
          <a:xfrm>
            <a:off x="4929787" y="5185233"/>
            <a:ext cx="1253467" cy="388585"/>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Servers</a:t>
            </a:r>
          </a:p>
        </p:txBody>
      </p:sp>
      <p:sp>
        <p:nvSpPr>
          <p:cNvPr id="146" name="Rectangle 145"/>
          <p:cNvSpPr/>
          <p:nvPr/>
        </p:nvSpPr>
        <p:spPr>
          <a:xfrm>
            <a:off x="4929787" y="6112978"/>
            <a:ext cx="1253467" cy="388585"/>
          </a:xfrm>
          <a:prstGeom prst="rect">
            <a:avLst/>
          </a:prstGeom>
          <a:solidFill>
            <a:schemeClr val="accent4"/>
          </a:solidFill>
          <a:ln w="9525" cap="flat" cmpd="sng" algn="ctr">
            <a:noFill/>
            <a:prstDash val="solid"/>
          </a:ln>
          <a:effectLst/>
        </p:spPr>
        <p:txBody>
          <a:bodyPr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Networking</a:t>
            </a:r>
          </a:p>
        </p:txBody>
      </p:sp>
      <p:sp>
        <p:nvSpPr>
          <p:cNvPr id="147" name="Rectangle 146"/>
          <p:cNvSpPr/>
          <p:nvPr/>
        </p:nvSpPr>
        <p:spPr>
          <a:xfrm>
            <a:off x="4929787" y="4257487"/>
            <a:ext cx="1253467" cy="388585"/>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43193"/>
            <a:r>
              <a:rPr lang="en-US" sz="1530" dirty="0">
                <a:solidFill>
                  <a:srgbClr val="505050">
                    <a:alpha val="99000"/>
                  </a:srgbClr>
                </a:solidFill>
                <a:ea typeface="Segoe UI" pitchFamily="34" charset="0"/>
                <a:cs typeface="Segoe UI" pitchFamily="34" charset="0"/>
              </a:rPr>
              <a:t>O/S</a:t>
            </a:r>
          </a:p>
        </p:txBody>
      </p:sp>
      <p:sp>
        <p:nvSpPr>
          <p:cNvPr id="148" name="Rectangle 147"/>
          <p:cNvSpPr/>
          <p:nvPr/>
        </p:nvSpPr>
        <p:spPr>
          <a:xfrm>
            <a:off x="4929787" y="3793613"/>
            <a:ext cx="1253467" cy="388585"/>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43193"/>
            <a:r>
              <a:rPr lang="en-US" sz="1530" dirty="0">
                <a:solidFill>
                  <a:srgbClr val="505050">
                    <a:alpha val="99000"/>
                  </a:srgbClr>
                </a:solidFill>
                <a:ea typeface="Segoe UI" pitchFamily="34" charset="0"/>
                <a:cs typeface="Segoe UI" pitchFamily="34" charset="0"/>
              </a:rPr>
              <a:t>Middleware</a:t>
            </a:r>
          </a:p>
        </p:txBody>
      </p:sp>
      <p:sp>
        <p:nvSpPr>
          <p:cNvPr id="149" name="Rectangle 148"/>
          <p:cNvSpPr/>
          <p:nvPr/>
        </p:nvSpPr>
        <p:spPr>
          <a:xfrm>
            <a:off x="4929787" y="4721360"/>
            <a:ext cx="1253467" cy="388585"/>
          </a:xfrm>
          <a:prstGeom prst="rect">
            <a:avLst/>
          </a:prstGeom>
          <a:solidFill>
            <a:schemeClr val="accent4"/>
          </a:solidFill>
          <a:ln w="9525" cap="flat" cmpd="sng" algn="ctr">
            <a:noFill/>
            <a:prstDash val="solid"/>
          </a:ln>
          <a:effectLst/>
        </p:spPr>
        <p:txBody>
          <a:bodyPr lIns="0" rIns="0" rtlCol="0" anchor="t" anchorCtr="0"/>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defTabSz="1243193"/>
            <a:r>
              <a:rPr lang="en-US" sz="1530" dirty="0">
                <a:solidFill>
                  <a:srgbClr val="505050">
                    <a:alpha val="99000"/>
                  </a:srgbClr>
                </a:solidFill>
                <a:ea typeface="Segoe UI" pitchFamily="34" charset="0"/>
                <a:cs typeface="Segoe UI" pitchFamily="34" charset="0"/>
              </a:rPr>
              <a:t>Virtualization</a:t>
            </a:r>
          </a:p>
        </p:txBody>
      </p:sp>
      <p:sp>
        <p:nvSpPr>
          <p:cNvPr id="150" name="Rectangle 149"/>
          <p:cNvSpPr/>
          <p:nvPr/>
        </p:nvSpPr>
        <p:spPr>
          <a:xfrm>
            <a:off x="4929787" y="2865867"/>
            <a:ext cx="1253467" cy="388585"/>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43193"/>
            <a:r>
              <a:rPr lang="en-US" sz="1530" dirty="0">
                <a:solidFill>
                  <a:srgbClr val="505050">
                    <a:alpha val="99000"/>
                  </a:srgbClr>
                </a:solidFill>
                <a:ea typeface="Segoe UI" pitchFamily="34" charset="0"/>
                <a:cs typeface="Segoe UI" pitchFamily="34" charset="0"/>
              </a:rPr>
              <a:t>Data</a:t>
            </a:r>
          </a:p>
        </p:txBody>
      </p:sp>
      <p:sp>
        <p:nvSpPr>
          <p:cNvPr id="151" name="Rectangle 150"/>
          <p:cNvSpPr/>
          <p:nvPr/>
        </p:nvSpPr>
        <p:spPr>
          <a:xfrm>
            <a:off x="4929787" y="2401993"/>
            <a:ext cx="1253467" cy="388585"/>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43193"/>
            <a:r>
              <a:rPr lang="en-US" sz="1530" dirty="0">
                <a:solidFill>
                  <a:srgbClr val="505050">
                    <a:alpha val="99000"/>
                  </a:srgbClr>
                </a:solidFill>
                <a:ea typeface="Segoe UI" pitchFamily="34" charset="0"/>
                <a:cs typeface="Segoe UI" pitchFamily="34" charset="0"/>
              </a:rPr>
              <a:t>Applications</a:t>
            </a:r>
          </a:p>
        </p:txBody>
      </p:sp>
      <p:sp>
        <p:nvSpPr>
          <p:cNvPr id="152" name="Rectangle 151"/>
          <p:cNvSpPr/>
          <p:nvPr/>
        </p:nvSpPr>
        <p:spPr>
          <a:xfrm>
            <a:off x="4929787" y="3329740"/>
            <a:ext cx="1253467" cy="388585"/>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43193"/>
            <a:r>
              <a:rPr lang="en-US" sz="1530" dirty="0">
                <a:solidFill>
                  <a:srgbClr val="505050">
                    <a:alpha val="99000"/>
                  </a:srgbClr>
                </a:solidFill>
                <a:ea typeface="Segoe UI" pitchFamily="34" charset="0"/>
                <a:cs typeface="Segoe UI" pitchFamily="34" charset="0"/>
              </a:rPr>
              <a:t>Runtime</a:t>
            </a:r>
          </a:p>
        </p:txBody>
      </p:sp>
      <p:sp>
        <p:nvSpPr>
          <p:cNvPr id="140" name="Left Brace 139"/>
          <p:cNvSpPr/>
          <p:nvPr/>
        </p:nvSpPr>
        <p:spPr>
          <a:xfrm flipH="1">
            <a:off x="6190317" y="4679432"/>
            <a:ext cx="174909" cy="1799117"/>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43193"/>
            <a:endParaRPr lang="en-US" sz="1836" dirty="0">
              <a:solidFill>
                <a:srgbClr val="FFFFFF"/>
              </a:solidFill>
              <a:ea typeface="Segoe UI" pitchFamily="34" charset="0"/>
              <a:cs typeface="Segoe UI" pitchFamily="34" charset="0"/>
            </a:endParaRPr>
          </a:p>
        </p:txBody>
      </p:sp>
      <p:sp>
        <p:nvSpPr>
          <p:cNvPr id="141" name="TextBox 56"/>
          <p:cNvSpPr txBox="1"/>
          <p:nvPr/>
        </p:nvSpPr>
        <p:spPr>
          <a:xfrm flipH="1">
            <a:off x="6224846" y="4739844"/>
            <a:ext cx="404406" cy="171989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3091" fontAlgn="base">
              <a:spcAft>
                <a:spcPct val="0"/>
              </a:spcAft>
            </a:pPr>
            <a:r>
              <a:rPr lang="en-US" sz="1428" dirty="0">
                <a:solidFill>
                  <a:srgbClr val="595959">
                    <a:alpha val="99000"/>
                  </a:srgbClr>
                </a:solidFill>
                <a:ea typeface="Kozuka Gothic Pro R" pitchFamily="34" charset="-128"/>
              </a:rPr>
              <a:t>Managed by vendor</a:t>
            </a:r>
          </a:p>
        </p:txBody>
      </p:sp>
      <p:sp>
        <p:nvSpPr>
          <p:cNvPr id="142" name="Left Brace 141"/>
          <p:cNvSpPr/>
          <p:nvPr/>
        </p:nvSpPr>
        <p:spPr>
          <a:xfrm>
            <a:off x="4823810" y="2401993"/>
            <a:ext cx="102031" cy="2244074"/>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43193"/>
            <a:endParaRPr lang="en-US" sz="1836" dirty="0">
              <a:solidFill>
                <a:srgbClr val="FFFFFF"/>
              </a:solidFill>
              <a:ea typeface="Segoe UI" pitchFamily="34" charset="0"/>
              <a:cs typeface="Segoe UI" pitchFamily="34" charset="0"/>
            </a:endParaRPr>
          </a:p>
        </p:txBody>
      </p:sp>
      <p:sp>
        <p:nvSpPr>
          <p:cNvPr id="143" name="TextBox 58"/>
          <p:cNvSpPr txBox="1"/>
          <p:nvPr/>
        </p:nvSpPr>
        <p:spPr>
          <a:xfrm>
            <a:off x="4508368" y="2988781"/>
            <a:ext cx="404406" cy="1089337"/>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3091" fontAlgn="base">
              <a:spcAft>
                <a:spcPct val="0"/>
              </a:spcAft>
            </a:pPr>
            <a:r>
              <a:rPr lang="en-US" sz="1428" dirty="0">
                <a:solidFill>
                  <a:srgbClr val="595959">
                    <a:alpha val="99000"/>
                  </a:srgbClr>
                </a:solidFill>
                <a:ea typeface="Kozuka Gothic Pro R" pitchFamily="34" charset="-128"/>
              </a:rPr>
              <a:t>You manage</a:t>
            </a:r>
          </a:p>
        </p:txBody>
      </p:sp>
      <p:grpSp>
        <p:nvGrpSpPr>
          <p:cNvPr id="6" name="Group 5"/>
          <p:cNvGrpSpPr/>
          <p:nvPr/>
        </p:nvGrpSpPr>
        <p:grpSpPr>
          <a:xfrm>
            <a:off x="6499280" y="1615762"/>
            <a:ext cx="2070763" cy="4894236"/>
            <a:chOff x="5979422" y="1583373"/>
            <a:chExt cx="2706420" cy="4798706"/>
          </a:xfrm>
        </p:grpSpPr>
        <p:sp>
          <p:nvSpPr>
            <p:cNvPr id="154" name="Rectangle 153"/>
            <p:cNvSpPr/>
            <p:nvPr/>
          </p:nvSpPr>
          <p:spPr>
            <a:xfrm>
              <a:off x="6405737" y="1583373"/>
              <a:ext cx="2000311"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43091" fontAlgn="base">
                <a:spcAft>
                  <a:spcPct val="0"/>
                </a:spcAft>
              </a:pPr>
              <a:r>
                <a:rPr lang="en-US" sz="1836" dirty="0">
                  <a:solidFill>
                    <a:srgbClr val="595959">
                      <a:alpha val="99000"/>
                    </a:srgbClr>
                  </a:solidFill>
                  <a:ea typeface="Kozuka Gothic Pro R" pitchFamily="34" charset="-128"/>
                </a:rPr>
                <a:t>Platform</a:t>
              </a:r>
            </a:p>
            <a:p>
              <a:pPr defTabSz="1243193"/>
              <a:r>
                <a:rPr lang="en-US" sz="1428" dirty="0">
                  <a:solidFill>
                    <a:srgbClr val="595959">
                      <a:alpha val="99000"/>
                    </a:srgbClr>
                  </a:solidFill>
                  <a:ea typeface="Kozuka Gothic Pro R" pitchFamily="34" charset="-128"/>
                </a:rPr>
                <a:t>(as a Service)</a:t>
              </a:r>
            </a:p>
          </p:txBody>
        </p:sp>
        <p:sp>
          <p:nvSpPr>
            <p:cNvPr id="155" name="Left Brace 154"/>
            <p:cNvSpPr/>
            <p:nvPr/>
          </p:nvSpPr>
          <p:spPr>
            <a:xfrm flipH="1">
              <a:off x="8131739" y="3259131"/>
              <a:ext cx="209580" cy="3122948"/>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43193"/>
              <a:endParaRPr lang="en-US" sz="1836" dirty="0">
                <a:solidFill>
                  <a:srgbClr val="FFFFFF"/>
                </a:solidFill>
                <a:ea typeface="Segoe UI" pitchFamily="34" charset="0"/>
                <a:cs typeface="Segoe UI" pitchFamily="34" charset="0"/>
              </a:endParaRPr>
            </a:p>
          </p:txBody>
        </p:sp>
        <p:sp>
          <p:nvSpPr>
            <p:cNvPr id="156" name="TextBox 54"/>
            <p:cNvSpPr txBox="1"/>
            <p:nvPr/>
          </p:nvSpPr>
          <p:spPr>
            <a:xfrm flipH="1">
              <a:off x="8157296" y="3994639"/>
              <a:ext cx="528546" cy="168632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3091" fontAlgn="base">
                <a:spcAft>
                  <a:spcPct val="0"/>
                </a:spcAft>
              </a:pPr>
              <a:r>
                <a:rPr lang="en-US" sz="1428" dirty="0">
                  <a:solidFill>
                    <a:srgbClr val="595959">
                      <a:alpha val="99000"/>
                    </a:srgbClr>
                  </a:solidFill>
                  <a:ea typeface="Kozuka Gothic Pro R" pitchFamily="34" charset="-128"/>
                </a:rPr>
                <a:t>Managed by vendor</a:t>
              </a:r>
            </a:p>
          </p:txBody>
        </p:sp>
        <p:sp>
          <p:nvSpPr>
            <p:cNvPr id="157" name="Left Brace 156"/>
            <p:cNvSpPr/>
            <p:nvPr/>
          </p:nvSpPr>
          <p:spPr>
            <a:xfrm>
              <a:off x="6322411" y="2335206"/>
              <a:ext cx="152400" cy="847725"/>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43193"/>
              <a:endParaRPr lang="en-US" sz="1836" dirty="0">
                <a:solidFill>
                  <a:srgbClr val="FFFFFF"/>
                </a:solidFill>
                <a:ea typeface="Segoe UI" pitchFamily="34" charset="0"/>
                <a:cs typeface="Segoe UI" pitchFamily="34" charset="0"/>
              </a:endParaRPr>
            </a:p>
          </p:txBody>
        </p:sp>
        <p:sp>
          <p:nvSpPr>
            <p:cNvPr id="158" name="TextBox 60"/>
            <p:cNvSpPr txBox="1"/>
            <p:nvPr/>
          </p:nvSpPr>
          <p:spPr>
            <a:xfrm>
              <a:off x="5979422" y="2221869"/>
              <a:ext cx="528546" cy="1068074"/>
            </a:xfrm>
            <a:prstGeom prst="rect">
              <a:avLst/>
            </a:prstGeom>
            <a:noFill/>
          </p:spPr>
          <p:txBody>
            <a:bodyPr vert="vert270"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3091" fontAlgn="base">
                <a:spcAft>
                  <a:spcPct val="0"/>
                </a:spcAft>
              </a:pPr>
              <a:r>
                <a:rPr lang="en-US" sz="1428" dirty="0">
                  <a:solidFill>
                    <a:srgbClr val="595959">
                      <a:alpha val="99000"/>
                    </a:srgbClr>
                  </a:solidFill>
                  <a:ea typeface="Kozuka Gothic Pro R" pitchFamily="34" charset="-128"/>
                </a:rPr>
                <a:t>You manage</a:t>
              </a:r>
            </a:p>
          </p:txBody>
        </p:sp>
        <p:sp>
          <p:nvSpPr>
            <p:cNvPr id="160" name="Rectangle 159"/>
            <p:cNvSpPr/>
            <p:nvPr/>
          </p:nvSpPr>
          <p:spPr>
            <a:xfrm>
              <a:off x="6484238" y="553799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Storage</a:t>
              </a:r>
            </a:p>
          </p:txBody>
        </p:sp>
        <p:sp>
          <p:nvSpPr>
            <p:cNvPr id="161" name="Rectangle 160"/>
            <p:cNvSpPr/>
            <p:nvPr/>
          </p:nvSpPr>
          <p:spPr>
            <a:xfrm>
              <a:off x="6484238" y="508317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Servers</a:t>
              </a:r>
            </a:p>
          </p:txBody>
        </p:sp>
        <p:sp>
          <p:nvSpPr>
            <p:cNvPr id="162" name="Rectangle 161"/>
            <p:cNvSpPr/>
            <p:nvPr/>
          </p:nvSpPr>
          <p:spPr>
            <a:xfrm>
              <a:off x="6484238" y="599280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Networking</a:t>
              </a:r>
            </a:p>
          </p:txBody>
        </p:sp>
        <p:sp>
          <p:nvSpPr>
            <p:cNvPr id="163" name="Rectangle 162"/>
            <p:cNvSpPr/>
            <p:nvPr/>
          </p:nvSpPr>
          <p:spPr>
            <a:xfrm>
              <a:off x="6484238" y="417353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O/S</a:t>
              </a:r>
            </a:p>
          </p:txBody>
        </p:sp>
        <p:sp>
          <p:nvSpPr>
            <p:cNvPr id="164" name="Rectangle 163"/>
            <p:cNvSpPr/>
            <p:nvPr/>
          </p:nvSpPr>
          <p:spPr>
            <a:xfrm>
              <a:off x="6484238" y="371871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Middleware</a:t>
              </a:r>
            </a:p>
          </p:txBody>
        </p:sp>
        <p:sp>
          <p:nvSpPr>
            <p:cNvPr id="165" name="Rectangle 164"/>
            <p:cNvSpPr/>
            <p:nvPr/>
          </p:nvSpPr>
          <p:spPr>
            <a:xfrm>
              <a:off x="6484238" y="462835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Virtualization</a:t>
              </a:r>
            </a:p>
          </p:txBody>
        </p:sp>
        <p:sp>
          <p:nvSpPr>
            <p:cNvPr id="166" name="Rectangle 165"/>
            <p:cNvSpPr/>
            <p:nvPr/>
          </p:nvSpPr>
          <p:spPr>
            <a:xfrm>
              <a:off x="6484238" y="2354257"/>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43193"/>
              <a:r>
                <a:rPr lang="en-US" sz="1530" dirty="0">
                  <a:solidFill>
                    <a:srgbClr val="505050">
                      <a:alpha val="99000"/>
                    </a:srgbClr>
                  </a:solidFill>
                  <a:ea typeface="Segoe UI" pitchFamily="34" charset="0"/>
                  <a:cs typeface="Segoe UI" pitchFamily="34" charset="0"/>
                </a:rPr>
                <a:t>Applications</a:t>
              </a:r>
            </a:p>
          </p:txBody>
        </p:sp>
        <p:sp>
          <p:nvSpPr>
            <p:cNvPr id="167" name="Rectangle 166"/>
            <p:cNvSpPr/>
            <p:nvPr/>
          </p:nvSpPr>
          <p:spPr>
            <a:xfrm>
              <a:off x="6484238" y="3263895"/>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Runtime</a:t>
              </a:r>
            </a:p>
          </p:txBody>
        </p:sp>
        <p:sp>
          <p:nvSpPr>
            <p:cNvPr id="168" name="Rectangle 167"/>
            <p:cNvSpPr/>
            <p:nvPr/>
          </p:nvSpPr>
          <p:spPr>
            <a:xfrm>
              <a:off x="6484238" y="2809076"/>
              <a:ext cx="1638240" cy="381000"/>
            </a:xfrm>
            <a:prstGeom prst="rect">
              <a:avLst/>
            </a:prstGeom>
            <a:solidFill>
              <a:schemeClr val="accent1"/>
            </a:solidFill>
            <a:ln w="9525" cap="flat" cmpd="sng" algn="ctr">
              <a:solidFill>
                <a:srgbClr val="FFC000">
                  <a:shade val="95000"/>
                  <a:satMod val="105000"/>
                </a:srgbClr>
              </a:solidFill>
              <a:prstDash val="solid"/>
            </a:ln>
            <a:effectLst/>
          </p:spPr>
          <p:txBody>
            <a:bodyPr rtlCol="0" anchor="t" anchorCtr="0"/>
            <a:lstStyle/>
            <a:p>
              <a:pPr algn="ctr" defTabSz="1243193"/>
              <a:r>
                <a:rPr lang="en-US" sz="1530" dirty="0">
                  <a:solidFill>
                    <a:srgbClr val="505050">
                      <a:alpha val="99000"/>
                    </a:srgbClr>
                  </a:solidFill>
                  <a:ea typeface="Segoe UI" pitchFamily="34" charset="0"/>
                  <a:cs typeface="Segoe UI" pitchFamily="34" charset="0"/>
                </a:rPr>
                <a:t>Data</a:t>
              </a:r>
            </a:p>
          </p:txBody>
        </p:sp>
      </p:grpSp>
      <p:grpSp>
        <p:nvGrpSpPr>
          <p:cNvPr id="7" name="Group 6"/>
          <p:cNvGrpSpPr/>
          <p:nvPr/>
        </p:nvGrpSpPr>
        <p:grpSpPr>
          <a:xfrm>
            <a:off x="8795747" y="1615765"/>
            <a:ext cx="1777470" cy="4894233"/>
            <a:chOff x="8980831" y="1583373"/>
            <a:chExt cx="2323096" cy="4798703"/>
          </a:xfrm>
        </p:grpSpPr>
        <p:sp>
          <p:nvSpPr>
            <p:cNvPr id="170" name="Rectangle 169"/>
            <p:cNvSpPr/>
            <p:nvPr/>
          </p:nvSpPr>
          <p:spPr>
            <a:xfrm>
              <a:off x="8980831" y="1583373"/>
              <a:ext cx="2028257" cy="640080"/>
            </a:xfrm>
            <a:prstGeom prst="rect">
              <a:avLst/>
            </a:prstGeom>
            <a:noFill/>
            <a:ln w="9525" cap="flat" cmpd="sng" algn="ctr">
              <a:noFill/>
              <a:prstDash val="solid"/>
            </a:ln>
            <a:effectLst/>
          </p:spPr>
          <p:txBody>
            <a:bodyPr tIns="0" bIns="0" rtlCol="0" anchor="t"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1" defTabSz="1243091" fontAlgn="base">
                <a:spcAft>
                  <a:spcPct val="0"/>
                </a:spcAft>
              </a:pPr>
              <a:r>
                <a:rPr lang="en-US" sz="1836" dirty="0">
                  <a:solidFill>
                    <a:srgbClr val="595959">
                      <a:alpha val="99000"/>
                    </a:srgbClr>
                  </a:solidFill>
                  <a:ea typeface="Kozuka Gothic Pro R" pitchFamily="34" charset="-128"/>
                </a:rPr>
                <a:t>Software</a:t>
              </a:r>
            </a:p>
            <a:p>
              <a:pPr defTabSz="1243193"/>
              <a:r>
                <a:rPr lang="en-US" sz="1428" dirty="0">
                  <a:solidFill>
                    <a:srgbClr val="595959">
                      <a:alpha val="99000"/>
                    </a:srgbClr>
                  </a:solidFill>
                  <a:ea typeface="Kozuka Gothic Pro R" pitchFamily="34" charset="-128"/>
                </a:rPr>
                <a:t>(as a Service)</a:t>
              </a:r>
            </a:p>
          </p:txBody>
        </p:sp>
        <p:sp>
          <p:nvSpPr>
            <p:cNvPr id="171" name="Left Brace 170"/>
            <p:cNvSpPr/>
            <p:nvPr/>
          </p:nvSpPr>
          <p:spPr>
            <a:xfrm flipH="1">
              <a:off x="10688405" y="2335204"/>
              <a:ext cx="200055" cy="4046872"/>
            </a:xfrm>
            <a:prstGeom prst="leftBrace">
              <a:avLst>
                <a:gd name="adj1" fmla="val 0"/>
                <a:gd name="adj2" fmla="val 50000"/>
              </a:avLst>
            </a:prstGeom>
            <a:noFill/>
            <a:ln w="19050" cap="flat" cmpd="sng" algn="ctr">
              <a:solidFill>
                <a:schemeClr val="accent2"/>
              </a:solidFill>
              <a:prstDash val="solid"/>
            </a:ln>
            <a:effectLst/>
          </p:spPr>
          <p:txBody>
            <a:bodyPr rtlCol="0" anchor="ctr"/>
            <a:lstStyle/>
            <a:p>
              <a:pPr algn="ctr" defTabSz="1243193"/>
              <a:endParaRPr lang="en-US" sz="1836" dirty="0">
                <a:solidFill>
                  <a:srgbClr val="FFFFFF"/>
                </a:solidFill>
                <a:ea typeface="Segoe UI" pitchFamily="34" charset="0"/>
                <a:cs typeface="Segoe UI" pitchFamily="34" charset="0"/>
              </a:endParaRPr>
            </a:p>
          </p:txBody>
        </p:sp>
        <p:sp>
          <p:nvSpPr>
            <p:cNvPr id="172" name="TextBox 64"/>
            <p:cNvSpPr txBox="1"/>
            <p:nvPr/>
          </p:nvSpPr>
          <p:spPr>
            <a:xfrm flipH="1">
              <a:off x="10775381" y="3522732"/>
              <a:ext cx="528546" cy="1686324"/>
            </a:xfrm>
            <a:prstGeom prst="rect">
              <a:avLst/>
            </a:prstGeom>
            <a:noFill/>
          </p:spPr>
          <p:txBody>
            <a:bodyPr vert="eaVert"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lgn="ctr" defTabSz="1243091" fontAlgn="base">
                <a:spcAft>
                  <a:spcPct val="0"/>
                </a:spcAft>
              </a:pPr>
              <a:r>
                <a:rPr lang="en-US" sz="1428" dirty="0">
                  <a:solidFill>
                    <a:srgbClr val="595959">
                      <a:alpha val="99000"/>
                    </a:srgbClr>
                  </a:solidFill>
                  <a:ea typeface="Kozuka Gothic Pro R" pitchFamily="34" charset="-128"/>
                </a:rPr>
                <a:t>Managed by vendor</a:t>
              </a:r>
            </a:p>
          </p:txBody>
        </p:sp>
        <p:sp>
          <p:nvSpPr>
            <p:cNvPr id="174" name="Rectangle 173"/>
            <p:cNvSpPr/>
            <p:nvPr/>
          </p:nvSpPr>
          <p:spPr>
            <a:xfrm>
              <a:off x="9040806" y="5537987"/>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Storage</a:t>
              </a:r>
            </a:p>
          </p:txBody>
        </p:sp>
        <p:sp>
          <p:nvSpPr>
            <p:cNvPr id="175" name="Rectangle 174"/>
            <p:cNvSpPr/>
            <p:nvPr/>
          </p:nvSpPr>
          <p:spPr>
            <a:xfrm>
              <a:off x="9040806" y="5083168"/>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Servers</a:t>
              </a:r>
            </a:p>
          </p:txBody>
        </p:sp>
        <p:sp>
          <p:nvSpPr>
            <p:cNvPr id="176" name="Rectangle 175"/>
            <p:cNvSpPr/>
            <p:nvPr/>
          </p:nvSpPr>
          <p:spPr>
            <a:xfrm>
              <a:off x="9040806" y="599280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Networking</a:t>
              </a:r>
            </a:p>
          </p:txBody>
        </p:sp>
        <p:sp>
          <p:nvSpPr>
            <p:cNvPr id="177" name="Rectangle 176"/>
            <p:cNvSpPr/>
            <p:nvPr/>
          </p:nvSpPr>
          <p:spPr>
            <a:xfrm>
              <a:off x="9040806" y="4173530"/>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O/S</a:t>
              </a:r>
            </a:p>
          </p:txBody>
        </p:sp>
        <p:sp>
          <p:nvSpPr>
            <p:cNvPr id="178" name="Rectangle 177"/>
            <p:cNvSpPr/>
            <p:nvPr/>
          </p:nvSpPr>
          <p:spPr>
            <a:xfrm>
              <a:off x="9040806" y="3718711"/>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Middleware</a:t>
              </a:r>
            </a:p>
          </p:txBody>
        </p:sp>
        <p:sp>
          <p:nvSpPr>
            <p:cNvPr id="179" name="Rectangle 178"/>
            <p:cNvSpPr/>
            <p:nvPr/>
          </p:nvSpPr>
          <p:spPr>
            <a:xfrm>
              <a:off x="9040806" y="4628349"/>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Virtualization</a:t>
              </a:r>
            </a:p>
          </p:txBody>
        </p:sp>
        <p:sp>
          <p:nvSpPr>
            <p:cNvPr id="180" name="Rectangle 179"/>
            <p:cNvSpPr/>
            <p:nvPr/>
          </p:nvSpPr>
          <p:spPr>
            <a:xfrm>
              <a:off x="9040806" y="2354254"/>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Applications</a:t>
              </a:r>
            </a:p>
          </p:txBody>
        </p:sp>
        <p:sp>
          <p:nvSpPr>
            <p:cNvPr id="181" name="Rectangle 180"/>
            <p:cNvSpPr/>
            <p:nvPr/>
          </p:nvSpPr>
          <p:spPr>
            <a:xfrm>
              <a:off x="9040806" y="3263892"/>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Runtime</a:t>
              </a:r>
            </a:p>
          </p:txBody>
        </p:sp>
        <p:sp>
          <p:nvSpPr>
            <p:cNvPr id="182" name="Rectangle 181"/>
            <p:cNvSpPr/>
            <p:nvPr/>
          </p:nvSpPr>
          <p:spPr>
            <a:xfrm>
              <a:off x="9040806" y="2809073"/>
              <a:ext cx="1638240" cy="381000"/>
            </a:xfrm>
            <a:prstGeom prst="rect">
              <a:avLst/>
            </a:prstGeom>
            <a:solidFill>
              <a:schemeClr val="accent4"/>
            </a:solidFill>
            <a:ln w="9525" cap="flat" cmpd="sng" algn="ctr">
              <a:noFill/>
              <a:prstDash val="solid"/>
            </a:ln>
            <a:effectLst/>
          </p:spPr>
          <p:txBody>
            <a:bodyPr lIns="0" rIns="0" rtlCol="0" anchor="t" anchorCtr="0"/>
            <a:lstStyle/>
            <a:p>
              <a:pPr algn="ctr" defTabSz="1243193"/>
              <a:r>
                <a:rPr lang="en-US" sz="1530" dirty="0">
                  <a:solidFill>
                    <a:srgbClr val="505050">
                      <a:alpha val="99000"/>
                    </a:srgbClr>
                  </a:solidFill>
                  <a:ea typeface="Segoe UI" pitchFamily="34" charset="0"/>
                  <a:cs typeface="Segoe UI" pitchFamily="34" charset="0"/>
                </a:rPr>
                <a:t>Data</a:t>
              </a:r>
            </a:p>
          </p:txBody>
        </p:sp>
      </p:grpSp>
      <p:sp>
        <p:nvSpPr>
          <p:cNvPr id="67" name="Rectangle 66"/>
          <p:cNvSpPr/>
          <p:nvPr/>
        </p:nvSpPr>
        <p:spPr bwMode="auto">
          <a:xfrm flipH="1">
            <a:off x="1747429" y="1394639"/>
            <a:ext cx="2261338" cy="5242185"/>
          </a:xfrm>
          <a:prstGeom prst="rect">
            <a:avLst/>
          </a:prstGeom>
          <a:noFill/>
          <a:ln>
            <a:solidFill>
              <a:schemeClr val="bg1">
                <a:lumMod val="8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24" tIns="46613" rIns="93224" bIns="46613" numCol="1" spcCol="0" rtlCol="0" anchor="ctr" anchorCtr="0" compatLnSpc="1">
            <a:prstTxWarp prst="textNoShape">
              <a:avLst/>
            </a:prstTxWarp>
          </a:bodyPr>
          <a:lstStyle/>
          <a:p>
            <a:pPr algn="ctr" defTabSz="931972" fontAlgn="base">
              <a:spcBef>
                <a:spcPct val="0"/>
              </a:spcBef>
              <a:spcAft>
                <a:spcPct val="0"/>
              </a:spcAft>
            </a:pPr>
            <a:endParaRPr lang="en-US" sz="2244"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533239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wipe(down)">
                                      <p:cBhvr>
                                        <p:cTn id="11" dur="500"/>
                                        <p:tgtEl>
                                          <p:spTgt spid="6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wipe(left)">
                                      <p:cBhvr>
                                        <p:cTn id="16" dur="500"/>
                                        <p:tgtEl>
                                          <p:spTgt spid="6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7951" y="149271"/>
            <a:ext cx="11753854" cy="672577"/>
          </a:xfrm>
        </p:spPr>
        <p:txBody>
          <a:bodyPr>
            <a:normAutofit/>
          </a:bodyPr>
          <a:lstStyle/>
          <a:p>
            <a:r>
              <a:rPr lang="en-US" sz="3264" dirty="0"/>
              <a:t>SQL Server in Azure VM – Deployment options</a:t>
            </a:r>
          </a:p>
        </p:txBody>
      </p:sp>
      <p:graphicFrame>
        <p:nvGraphicFramePr>
          <p:cNvPr id="8" name="Diagram 7"/>
          <p:cNvGraphicFramePr/>
          <p:nvPr>
            <p:extLst/>
          </p:nvPr>
        </p:nvGraphicFramePr>
        <p:xfrm>
          <a:off x="310896" y="845465"/>
          <a:ext cx="11887878" cy="5493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8657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67" y="233152"/>
            <a:ext cx="11373923" cy="1525571"/>
          </a:xfrm>
        </p:spPr>
        <p:txBody>
          <a:bodyPr/>
          <a:lstStyle/>
          <a:p>
            <a:r>
              <a:rPr lang="en-US" dirty="0" smtClean="0"/>
              <a:t>Brian Benz – Oracle, NoSQL, Hadoop Deployment Scenarios</a:t>
            </a:r>
            <a:endParaRPr lang="en-US" dirty="0"/>
          </a:p>
        </p:txBody>
      </p:sp>
    </p:spTree>
    <p:extLst>
      <p:ext uri="{BB962C8B-B14F-4D97-AF65-F5344CB8AC3E}">
        <p14:creationId xmlns:p14="http://schemas.microsoft.com/office/powerpoint/2010/main" val="4021881312"/>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HDInsight</a:t>
            </a:r>
            <a:r>
              <a:rPr lang="en-US" dirty="0" smtClean="0">
                <a:solidFill>
                  <a:schemeClr val="tx1"/>
                </a:solidFill>
              </a:rPr>
              <a:t> Supports Hive</a:t>
            </a:r>
            <a:endParaRPr lang="en-US" dirty="0">
              <a:solidFill>
                <a:schemeClr val="tx1"/>
              </a:solidFill>
            </a:endParaRPr>
          </a:p>
        </p:txBody>
      </p:sp>
      <p:sp>
        <p:nvSpPr>
          <p:cNvPr id="190" name="Text Placeholder 2"/>
          <p:cNvSpPr>
            <a:spLocks noGrp="1"/>
          </p:cNvSpPr>
          <p:nvPr>
            <p:ph type="body" sz="quarter" idx="11"/>
          </p:nvPr>
        </p:nvSpPr>
        <p:spPr>
          <a:xfrm>
            <a:off x="275481" y="1187814"/>
            <a:ext cx="11887878" cy="3619047"/>
          </a:xfrm>
        </p:spPr>
        <p:txBody>
          <a:bodyPr/>
          <a:lstStyle/>
          <a:p>
            <a:r>
              <a:rPr lang="en-US" dirty="0" smtClean="0">
                <a:solidFill>
                  <a:schemeClr val="tx1"/>
                </a:solidFill>
              </a:rPr>
              <a:t>SQL-like queries on Hadoop data in </a:t>
            </a:r>
            <a:r>
              <a:rPr lang="en-US" dirty="0" err="1" smtClean="0">
                <a:solidFill>
                  <a:schemeClr val="tx1"/>
                </a:solidFill>
              </a:rPr>
              <a:t>HDInsight</a:t>
            </a:r>
            <a:endParaRPr lang="en-US" dirty="0" smtClean="0">
              <a:solidFill>
                <a:schemeClr val="tx1"/>
              </a:solidFill>
            </a:endParaRPr>
          </a:p>
          <a:p>
            <a:r>
              <a:rPr lang="en-US" sz="1800" dirty="0" err="1">
                <a:solidFill>
                  <a:schemeClr val="tx1"/>
                </a:solidFill>
              </a:rPr>
              <a:t>HDInsight</a:t>
            </a:r>
            <a:r>
              <a:rPr lang="en-US" sz="1800" dirty="0">
                <a:solidFill>
                  <a:schemeClr val="tx1"/>
                </a:solidFill>
              </a:rPr>
              <a:t> provides easy-to-use graphical query interface for Hive</a:t>
            </a:r>
          </a:p>
          <a:p>
            <a:r>
              <a:rPr lang="en-US" sz="1800" dirty="0" err="1">
                <a:solidFill>
                  <a:schemeClr val="tx1"/>
                </a:solidFill>
              </a:rPr>
              <a:t>HiveQL</a:t>
            </a:r>
            <a:r>
              <a:rPr lang="en-US" sz="1800" dirty="0">
                <a:solidFill>
                  <a:schemeClr val="tx1"/>
                </a:solidFill>
              </a:rPr>
              <a:t> is a SQL-like language (subset of SQL)</a:t>
            </a:r>
          </a:p>
          <a:p>
            <a:r>
              <a:rPr lang="en-US" sz="1800" dirty="0">
                <a:solidFill>
                  <a:schemeClr val="tx1"/>
                </a:solidFill>
              </a:rPr>
              <a:t>Hive structures include well-understood database concepts such as tables, rows, columns, partitions</a:t>
            </a:r>
          </a:p>
          <a:p>
            <a:r>
              <a:rPr lang="en-US" sz="1800" dirty="0">
                <a:solidFill>
                  <a:schemeClr val="tx1"/>
                </a:solidFill>
              </a:rPr>
              <a:t>Compiled into </a:t>
            </a:r>
            <a:r>
              <a:rPr lang="en-US" sz="1800" dirty="0" err="1">
                <a:solidFill>
                  <a:schemeClr val="tx1"/>
                </a:solidFill>
              </a:rPr>
              <a:t>MapReduce</a:t>
            </a:r>
            <a:r>
              <a:rPr lang="en-US" sz="1800" dirty="0">
                <a:solidFill>
                  <a:schemeClr val="tx1"/>
                </a:solidFill>
              </a:rPr>
              <a:t> jobs that are executed on Hadoop</a:t>
            </a:r>
          </a:p>
          <a:p>
            <a:r>
              <a:rPr lang="en-US" dirty="0" smtClean="0">
                <a:solidFill>
                  <a:schemeClr val="tx1"/>
                </a:solidFill>
              </a:rPr>
              <a:t>Dramatic performance gains with Stinger/</a:t>
            </a:r>
            <a:r>
              <a:rPr lang="en-US" dirty="0" err="1" smtClean="0">
                <a:solidFill>
                  <a:schemeClr val="tx1"/>
                </a:solidFill>
              </a:rPr>
              <a:t>Tez</a:t>
            </a:r>
            <a:endParaRPr lang="en-US" dirty="0" smtClean="0">
              <a:solidFill>
                <a:schemeClr val="tx1"/>
              </a:solidFill>
            </a:endParaRPr>
          </a:p>
          <a:p>
            <a:r>
              <a:rPr lang="en-US" sz="1800" dirty="0">
                <a:solidFill>
                  <a:schemeClr val="tx1"/>
                </a:solidFill>
              </a:rPr>
              <a:t>Stinger is a Microsoft, </a:t>
            </a:r>
            <a:r>
              <a:rPr lang="en-US" sz="1800" dirty="0" err="1">
                <a:solidFill>
                  <a:schemeClr val="tx1"/>
                </a:solidFill>
              </a:rPr>
              <a:t>Hortonworks</a:t>
            </a:r>
            <a:r>
              <a:rPr lang="en-US" sz="1800" dirty="0">
                <a:solidFill>
                  <a:schemeClr val="tx1"/>
                </a:solidFill>
              </a:rPr>
              <a:t> and OSS driven initiative to bring interactive queries with Hive</a:t>
            </a:r>
          </a:p>
          <a:p>
            <a:r>
              <a:rPr lang="en-US" sz="1800" dirty="0">
                <a:solidFill>
                  <a:schemeClr val="tx1"/>
                </a:solidFill>
              </a:rPr>
              <a:t>Brings query execution engine technology from Microsoft SQL Server to Hive</a:t>
            </a:r>
          </a:p>
          <a:p>
            <a:r>
              <a:rPr lang="en-US" sz="1800" dirty="0">
                <a:solidFill>
                  <a:schemeClr val="tx1"/>
                </a:solidFill>
              </a:rPr>
              <a:t>Performance gains up to 100x</a:t>
            </a:r>
          </a:p>
        </p:txBody>
      </p:sp>
      <p:pic>
        <p:nvPicPr>
          <p:cNvPr id="192" name="Picture 19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1180083" y="349483"/>
            <a:ext cx="1043191" cy="933657"/>
          </a:xfrm>
          <a:prstGeom prst="rect">
            <a:avLst/>
          </a:prstGeom>
        </p:spPr>
      </p:pic>
      <p:grpSp>
        <p:nvGrpSpPr>
          <p:cNvPr id="3" name="Group 2"/>
          <p:cNvGrpSpPr/>
          <p:nvPr/>
        </p:nvGrpSpPr>
        <p:grpSpPr>
          <a:xfrm>
            <a:off x="1525801" y="4653899"/>
            <a:ext cx="9224766" cy="2618204"/>
            <a:chOff x="1525136" y="4654063"/>
            <a:chExt cx="9226074" cy="2618575"/>
          </a:xfrm>
        </p:grpSpPr>
        <p:grpSp>
          <p:nvGrpSpPr>
            <p:cNvPr id="52" name="Group 1"/>
            <p:cNvGrpSpPr/>
            <p:nvPr/>
          </p:nvGrpSpPr>
          <p:grpSpPr>
            <a:xfrm>
              <a:off x="1525136" y="4654063"/>
              <a:ext cx="8971878" cy="2618575"/>
              <a:chOff x="6622308" y="3214779"/>
              <a:chExt cx="6126939" cy="2001835"/>
            </a:xfrm>
          </p:grpSpPr>
          <p:sp>
            <p:nvSpPr>
              <p:cNvPr id="53" name="Rectangle 4"/>
              <p:cNvSpPr/>
              <p:nvPr/>
            </p:nvSpPr>
            <p:spPr bwMode="auto">
              <a:xfrm>
                <a:off x="9329238" y="3286400"/>
                <a:ext cx="3420009" cy="1803445"/>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3599" dirty="0" err="1">
                  <a:solidFill>
                    <a:srgbClr val="FFFFFF"/>
                  </a:solidFill>
                  <a:ea typeface="Segoe UI" pitchFamily="34" charset="0"/>
                  <a:cs typeface="Segoe UI" pitchFamily="34" charset="0"/>
                </a:endParaRPr>
              </a:p>
            </p:txBody>
          </p:sp>
          <p:sp>
            <p:nvSpPr>
              <p:cNvPr id="54" name="Isosceles Triangle 29"/>
              <p:cNvSpPr/>
              <p:nvPr/>
            </p:nvSpPr>
            <p:spPr bwMode="auto">
              <a:xfrm rot="16200000">
                <a:off x="7706277" y="3456373"/>
                <a:ext cx="1801472" cy="1461530"/>
              </a:xfrm>
              <a:custGeom>
                <a:avLst/>
                <a:gdLst>
                  <a:gd name="connsiteX0" fmla="*/ 0 w 1960498"/>
                  <a:gd name="connsiteY0" fmla="*/ 1481026 h 1481026"/>
                  <a:gd name="connsiteX1" fmla="*/ 930335 w 1960498"/>
                  <a:gd name="connsiteY1" fmla="*/ 0 h 1481026"/>
                  <a:gd name="connsiteX2" fmla="*/ 1960498 w 1960498"/>
                  <a:gd name="connsiteY2" fmla="*/ 1481026 h 1481026"/>
                  <a:gd name="connsiteX3" fmla="*/ 0 w 1960498"/>
                  <a:gd name="connsiteY3" fmla="*/ 1481026 h 1481026"/>
                  <a:gd name="connsiteX0" fmla="*/ 0 w 1801472"/>
                  <a:gd name="connsiteY0" fmla="*/ 1490965 h 1490965"/>
                  <a:gd name="connsiteX1" fmla="*/ 771309 w 1801472"/>
                  <a:gd name="connsiteY1" fmla="*/ 0 h 1490965"/>
                  <a:gd name="connsiteX2" fmla="*/ 1801472 w 1801472"/>
                  <a:gd name="connsiteY2" fmla="*/ 1481026 h 1490965"/>
                  <a:gd name="connsiteX3" fmla="*/ 0 w 1801472"/>
                  <a:gd name="connsiteY3" fmla="*/ 1490965 h 1490965"/>
                </a:gdLst>
                <a:ahLst/>
                <a:cxnLst>
                  <a:cxn ang="0">
                    <a:pos x="connsiteX0" y="connsiteY0"/>
                  </a:cxn>
                  <a:cxn ang="0">
                    <a:pos x="connsiteX1" y="connsiteY1"/>
                  </a:cxn>
                  <a:cxn ang="0">
                    <a:pos x="connsiteX2" y="connsiteY2"/>
                  </a:cxn>
                  <a:cxn ang="0">
                    <a:pos x="connsiteX3" y="connsiteY3"/>
                  </a:cxn>
                </a:cxnLst>
                <a:rect l="l" t="t" r="r" b="b"/>
                <a:pathLst>
                  <a:path w="1801472" h="1490965">
                    <a:moveTo>
                      <a:pt x="0" y="1490965"/>
                    </a:moveTo>
                    <a:lnTo>
                      <a:pt x="771309" y="0"/>
                    </a:lnTo>
                    <a:lnTo>
                      <a:pt x="1801472" y="1481026"/>
                    </a:lnTo>
                    <a:lnTo>
                      <a:pt x="0" y="1490965"/>
                    </a:lnTo>
                    <a:close/>
                  </a:path>
                </a:pathLst>
              </a:cu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3599" dirty="0" err="1">
                  <a:solidFill>
                    <a:srgbClr val="FFFFFF"/>
                  </a:solidFill>
                  <a:ea typeface="Segoe UI" pitchFamily="34" charset="0"/>
                  <a:cs typeface="Segoe UI" pitchFamily="34" charset="0"/>
                </a:endParaRPr>
              </a:p>
            </p:txBody>
          </p:sp>
          <p:sp>
            <p:nvSpPr>
              <p:cNvPr id="55" name="Rectangle 2"/>
              <p:cNvSpPr/>
              <p:nvPr/>
            </p:nvSpPr>
            <p:spPr bwMode="auto">
              <a:xfrm>
                <a:off x="6730443" y="4598770"/>
                <a:ext cx="1288040" cy="44918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3599" dirty="0" err="1">
                  <a:solidFill>
                    <a:srgbClr val="FFFFFF"/>
                  </a:solidFill>
                  <a:ea typeface="Segoe UI" pitchFamily="34" charset="0"/>
                  <a:cs typeface="Segoe UI" pitchFamily="34" charset="0"/>
                </a:endParaRPr>
              </a:p>
            </p:txBody>
          </p:sp>
          <p:sp>
            <p:nvSpPr>
              <p:cNvPr id="56" name="TextBox 763"/>
              <p:cNvSpPr txBox="1"/>
              <p:nvPr/>
            </p:nvSpPr>
            <p:spPr>
              <a:xfrm>
                <a:off x="7815688" y="3357443"/>
                <a:ext cx="1197206" cy="237405"/>
              </a:xfrm>
              <a:prstGeom prst="rect">
                <a:avLst/>
              </a:prstGeom>
              <a:noFill/>
            </p:spPr>
            <p:txBody>
              <a:bodyPr wrap="square" lIns="0" tIns="0" rIns="0" bIns="0" rtlCol="0">
                <a:spAutoFit/>
              </a:bodyPr>
              <a:lstStyle>
                <a:defPPr>
                  <a:defRPr lang="en-US"/>
                </a:defPPr>
                <a:lvl1pPr algn="r">
                  <a:lnSpc>
                    <a:spcPct val="90000"/>
                  </a:lnSpc>
                  <a:defRPr sz="2400">
                    <a:gradFill>
                      <a:gsLst>
                        <a:gs pos="2917">
                          <a:srgbClr val="505050"/>
                        </a:gs>
                        <a:gs pos="30000">
                          <a:srgbClr val="505050"/>
                        </a:gs>
                      </a:gsLst>
                      <a:lin ang="5400000" scaled="0"/>
                    </a:gradFill>
                  </a:defRPr>
                </a:lvl1pPr>
              </a:lstStyle>
              <a:p>
                <a:pPr algn="l" defTabSz="932597"/>
                <a:r>
                  <a:rPr lang="en-US" sz="1099" dirty="0">
                    <a:solidFill>
                      <a:srgbClr val="FFFFFF"/>
                    </a:solidFill>
                  </a:rPr>
                  <a:t>Microsoft contribution to Apache code</a:t>
                </a:r>
              </a:p>
            </p:txBody>
          </p:sp>
          <p:cxnSp>
            <p:nvCxnSpPr>
              <p:cNvPr id="58" name="Elbow Connector 10"/>
              <p:cNvCxnSpPr>
                <a:endCxn id="143" idx="2"/>
              </p:cNvCxnSpPr>
              <p:nvPr/>
            </p:nvCxnSpPr>
            <p:spPr>
              <a:xfrm rot="5400000">
                <a:off x="7768131" y="3889443"/>
                <a:ext cx="774544" cy="273845"/>
              </a:xfrm>
              <a:prstGeom prst="bentConnector2">
                <a:avLst/>
              </a:prstGeom>
              <a:ln>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TextBox 5"/>
              <p:cNvSpPr txBox="1"/>
              <p:nvPr/>
            </p:nvSpPr>
            <p:spPr>
              <a:xfrm>
                <a:off x="6622308" y="4853180"/>
                <a:ext cx="1274956" cy="344578"/>
              </a:xfrm>
              <a:prstGeom prst="rect">
                <a:avLst/>
              </a:prstGeom>
              <a:noFill/>
            </p:spPr>
            <p:txBody>
              <a:bodyPr wrap="square" lIns="182854" tIns="146283" rIns="182854" bIns="146283" rtlCol="0">
                <a:spAutoFit/>
              </a:bodyPr>
              <a:lstStyle/>
              <a:p>
                <a:pPr defTabSz="932597">
                  <a:lnSpc>
                    <a:spcPct val="90000"/>
                  </a:lnSpc>
                </a:pPr>
                <a:r>
                  <a:rPr lang="en-US" sz="1099" dirty="0">
                    <a:solidFill>
                      <a:srgbClr val="FFFFFF"/>
                    </a:solidFill>
                  </a:rPr>
                  <a:t>Hadoop 2.0</a:t>
                </a:r>
              </a:p>
            </p:txBody>
          </p:sp>
          <p:sp>
            <p:nvSpPr>
              <p:cNvPr id="60" name="Rectangle 6"/>
              <p:cNvSpPr/>
              <p:nvPr/>
            </p:nvSpPr>
            <p:spPr bwMode="auto">
              <a:xfrm>
                <a:off x="9510272" y="3570970"/>
                <a:ext cx="517236" cy="1079387"/>
              </a:xfrm>
              <a:prstGeom prst="rect">
                <a:avLst/>
              </a:prstGeom>
              <a:solidFill>
                <a:srgbClr val="28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solidFill>
                    <a:ea typeface="Segoe UI" pitchFamily="34" charset="0"/>
                    <a:cs typeface="Segoe UI" pitchFamily="34" charset="0"/>
                  </a:rPr>
                  <a:t>1400s</a:t>
                </a:r>
              </a:p>
            </p:txBody>
          </p:sp>
          <p:sp>
            <p:nvSpPr>
              <p:cNvPr id="61" name="Rectangle 7"/>
              <p:cNvSpPr/>
              <p:nvPr/>
            </p:nvSpPr>
            <p:spPr bwMode="auto">
              <a:xfrm>
                <a:off x="10391131" y="4115314"/>
                <a:ext cx="517236" cy="535041"/>
              </a:xfrm>
              <a:prstGeom prst="rect">
                <a:avLst/>
              </a:prstGeom>
              <a:solidFill>
                <a:srgbClr val="28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solidFill>
                    <a:ea typeface="Segoe UI" pitchFamily="34" charset="0"/>
                    <a:cs typeface="Segoe UI" pitchFamily="34" charset="0"/>
                  </a:rPr>
                  <a:t>44.3s</a:t>
                </a:r>
              </a:p>
            </p:txBody>
          </p:sp>
          <p:sp>
            <p:nvSpPr>
              <p:cNvPr id="62" name="Rectangle 8"/>
              <p:cNvSpPr/>
              <p:nvPr/>
            </p:nvSpPr>
            <p:spPr bwMode="auto">
              <a:xfrm>
                <a:off x="11271990" y="4360348"/>
                <a:ext cx="517236" cy="290009"/>
              </a:xfrm>
              <a:prstGeom prst="rect">
                <a:avLst/>
              </a:prstGeom>
              <a:solidFill>
                <a:srgbClr val="28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solidFill>
                    <a:ea typeface="Segoe UI" pitchFamily="34" charset="0"/>
                    <a:cs typeface="Segoe UI" pitchFamily="34" charset="0"/>
                  </a:rPr>
                  <a:t>35.1s</a:t>
                </a:r>
              </a:p>
            </p:txBody>
          </p:sp>
          <p:sp>
            <p:nvSpPr>
              <p:cNvPr id="63" name="TextBox 9"/>
              <p:cNvSpPr txBox="1"/>
              <p:nvPr/>
            </p:nvSpPr>
            <p:spPr>
              <a:xfrm>
                <a:off x="9329239" y="3214779"/>
                <a:ext cx="2715470" cy="398580"/>
              </a:xfrm>
              <a:prstGeom prst="rect">
                <a:avLst/>
              </a:prstGeom>
              <a:noFill/>
            </p:spPr>
            <p:txBody>
              <a:bodyPr wrap="square" lIns="182854" tIns="146283" rIns="182854" bIns="146283" rtlCol="0">
                <a:spAutoFit/>
              </a:bodyPr>
              <a:lstStyle/>
              <a:p>
                <a:pPr defTabSz="932597">
                  <a:lnSpc>
                    <a:spcPct val="90000"/>
                  </a:lnSpc>
                </a:pPr>
                <a:r>
                  <a:rPr lang="en-US" sz="1599" dirty="0">
                    <a:solidFill>
                      <a:srgbClr val="FFFFFF"/>
                    </a:solidFill>
                  </a:rPr>
                  <a:t>Sample Query</a:t>
                </a:r>
              </a:p>
            </p:txBody>
          </p:sp>
          <p:sp>
            <p:nvSpPr>
              <p:cNvPr id="64" name="TextBox 10"/>
              <p:cNvSpPr txBox="1"/>
              <p:nvPr/>
            </p:nvSpPr>
            <p:spPr>
              <a:xfrm>
                <a:off x="9337775" y="4645330"/>
                <a:ext cx="876665" cy="398580"/>
              </a:xfrm>
              <a:prstGeom prst="rect">
                <a:avLst/>
              </a:prstGeom>
              <a:noFill/>
            </p:spPr>
            <p:txBody>
              <a:bodyPr wrap="square" lIns="182854" tIns="146283" rIns="182854" bIns="146283" rtlCol="0">
                <a:spAutoFit/>
              </a:bodyPr>
              <a:lstStyle/>
              <a:p>
                <a:pPr defTabSz="932597">
                  <a:lnSpc>
                    <a:spcPct val="90000"/>
                  </a:lnSpc>
                </a:pPr>
                <a:r>
                  <a:rPr lang="en-US" sz="1599" dirty="0">
                    <a:solidFill>
                      <a:srgbClr val="FFFFFF"/>
                    </a:solidFill>
                  </a:rPr>
                  <a:t>Hive 10</a:t>
                </a:r>
              </a:p>
            </p:txBody>
          </p:sp>
          <p:sp>
            <p:nvSpPr>
              <p:cNvPr id="65" name="TextBox 11"/>
              <p:cNvSpPr txBox="1"/>
              <p:nvPr/>
            </p:nvSpPr>
            <p:spPr>
              <a:xfrm>
                <a:off x="10151421" y="4645330"/>
                <a:ext cx="964195" cy="571284"/>
              </a:xfrm>
              <a:prstGeom prst="rect">
                <a:avLst/>
              </a:prstGeom>
              <a:noFill/>
            </p:spPr>
            <p:txBody>
              <a:bodyPr wrap="square" lIns="182854" tIns="146283" rIns="182854" bIns="146283" rtlCol="0">
                <a:spAutoFit/>
              </a:bodyPr>
              <a:lstStyle/>
              <a:p>
                <a:pPr algn="ctr" defTabSz="932597">
                  <a:lnSpc>
                    <a:spcPct val="90000"/>
                  </a:lnSpc>
                </a:pPr>
                <a:r>
                  <a:rPr lang="en-US" sz="1599" dirty="0">
                    <a:solidFill>
                      <a:srgbClr val="FFFFFF"/>
                    </a:solidFill>
                  </a:rPr>
                  <a:t>HDP 1.3 /</a:t>
                </a:r>
                <a:br>
                  <a:rPr lang="en-US" sz="1599" dirty="0">
                    <a:solidFill>
                      <a:srgbClr val="FFFFFF"/>
                    </a:solidFill>
                  </a:rPr>
                </a:br>
                <a:r>
                  <a:rPr lang="en-US" sz="1599" dirty="0">
                    <a:solidFill>
                      <a:srgbClr val="FFFFFF"/>
                    </a:solidFill>
                  </a:rPr>
                  <a:t>Hive 11</a:t>
                </a:r>
              </a:p>
            </p:txBody>
          </p:sp>
          <p:sp>
            <p:nvSpPr>
              <p:cNvPr id="66" name="TextBox 12"/>
              <p:cNvSpPr txBox="1"/>
              <p:nvPr/>
            </p:nvSpPr>
            <p:spPr>
              <a:xfrm>
                <a:off x="11070255" y="4645330"/>
                <a:ext cx="964195" cy="398580"/>
              </a:xfrm>
              <a:prstGeom prst="rect">
                <a:avLst/>
              </a:prstGeom>
              <a:noFill/>
            </p:spPr>
            <p:txBody>
              <a:bodyPr wrap="square" lIns="182854" tIns="146283" rIns="182854" bIns="146283" rtlCol="0">
                <a:spAutoFit/>
              </a:bodyPr>
              <a:lstStyle/>
              <a:p>
                <a:pPr algn="ctr" defTabSz="932597">
                  <a:lnSpc>
                    <a:spcPct val="90000"/>
                  </a:lnSpc>
                </a:pPr>
                <a:r>
                  <a:rPr lang="en-US" sz="1599" dirty="0">
                    <a:solidFill>
                      <a:srgbClr val="FFFFFF"/>
                    </a:solidFill>
                  </a:rPr>
                  <a:t>HDP 2.0</a:t>
                </a:r>
              </a:p>
            </p:txBody>
          </p:sp>
          <p:cxnSp>
            <p:nvCxnSpPr>
              <p:cNvPr id="67" name="Straight Connector 13"/>
              <p:cNvCxnSpPr/>
              <p:nvPr/>
            </p:nvCxnSpPr>
            <p:spPr>
              <a:xfrm flipV="1">
                <a:off x="9395882" y="4625620"/>
                <a:ext cx="3353365" cy="19710"/>
              </a:xfrm>
              <a:prstGeom prst="line">
                <a:avLst/>
              </a:prstGeom>
              <a:ln>
                <a:solidFill>
                  <a:schemeClr val="bg1">
                    <a:lumMod val="7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8" name="TextBox 14"/>
              <p:cNvSpPr txBox="1"/>
              <p:nvPr/>
            </p:nvSpPr>
            <p:spPr>
              <a:xfrm>
                <a:off x="10374691" y="3978633"/>
                <a:ext cx="728039" cy="118703"/>
              </a:xfrm>
              <a:prstGeom prst="rect">
                <a:avLst/>
              </a:prstGeom>
              <a:noFill/>
            </p:spPr>
            <p:txBody>
              <a:bodyPr wrap="square" lIns="0" tIns="0" rIns="0" bIns="0" rtlCol="0">
                <a:spAutoFit/>
              </a:bodyPr>
              <a:lstStyle/>
              <a:p>
                <a:pPr defTabSz="932597">
                  <a:lnSpc>
                    <a:spcPct val="90000"/>
                  </a:lnSpc>
                </a:pPr>
                <a:r>
                  <a:rPr lang="en-US" sz="1099" dirty="0">
                    <a:solidFill>
                      <a:srgbClr val="FFFFFF"/>
                    </a:solidFill>
                  </a:rPr>
                  <a:t>32x Speedup</a:t>
                </a:r>
              </a:p>
            </p:txBody>
          </p:sp>
          <p:sp>
            <p:nvSpPr>
              <p:cNvPr id="69" name="TextBox 15"/>
              <p:cNvSpPr txBox="1"/>
              <p:nvPr/>
            </p:nvSpPr>
            <p:spPr>
              <a:xfrm>
                <a:off x="11282951" y="4113927"/>
                <a:ext cx="728039" cy="237405"/>
              </a:xfrm>
              <a:prstGeom prst="rect">
                <a:avLst/>
              </a:prstGeom>
              <a:noFill/>
            </p:spPr>
            <p:txBody>
              <a:bodyPr wrap="square" lIns="0" tIns="0" rIns="0" bIns="0" rtlCol="0">
                <a:spAutoFit/>
              </a:bodyPr>
              <a:lstStyle/>
              <a:p>
                <a:pPr defTabSz="932597">
                  <a:lnSpc>
                    <a:spcPct val="90000"/>
                  </a:lnSpc>
                </a:pPr>
                <a:r>
                  <a:rPr lang="en-US" sz="1099" dirty="0">
                    <a:solidFill>
                      <a:srgbClr val="FFFFFF"/>
                    </a:solidFill>
                  </a:rPr>
                  <a:t>40X</a:t>
                </a:r>
              </a:p>
              <a:p>
                <a:pPr defTabSz="932597">
                  <a:lnSpc>
                    <a:spcPct val="90000"/>
                  </a:lnSpc>
                </a:pPr>
                <a:r>
                  <a:rPr lang="en-US" sz="1099" dirty="0">
                    <a:solidFill>
                      <a:srgbClr val="FFFFFF"/>
                    </a:solidFill>
                  </a:rPr>
                  <a:t>Speedup</a:t>
                </a:r>
              </a:p>
            </p:txBody>
          </p:sp>
          <p:grpSp>
            <p:nvGrpSpPr>
              <p:cNvPr id="70" name="Group 73"/>
              <p:cNvGrpSpPr/>
              <p:nvPr/>
            </p:nvGrpSpPr>
            <p:grpSpPr>
              <a:xfrm>
                <a:off x="6730443" y="4115315"/>
                <a:ext cx="1288043" cy="934525"/>
                <a:chOff x="-1148535" y="2797985"/>
                <a:chExt cx="1421075" cy="1031045"/>
              </a:xfrm>
            </p:grpSpPr>
            <p:grpSp>
              <p:nvGrpSpPr>
                <p:cNvPr id="151" name="Group 541"/>
                <p:cNvGrpSpPr/>
                <p:nvPr/>
              </p:nvGrpSpPr>
              <p:grpSpPr>
                <a:xfrm>
                  <a:off x="-603453" y="2797985"/>
                  <a:ext cx="330913" cy="380741"/>
                  <a:chOff x="732997" y="4287556"/>
                  <a:chExt cx="469611" cy="540324"/>
                </a:xfrm>
              </p:grpSpPr>
              <p:sp>
                <p:nvSpPr>
                  <p:cNvPr id="186"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87"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88"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52" name="Group 542"/>
                <p:cNvGrpSpPr/>
                <p:nvPr/>
              </p:nvGrpSpPr>
              <p:grpSpPr>
                <a:xfrm>
                  <a:off x="-330913" y="2959181"/>
                  <a:ext cx="330913" cy="380741"/>
                  <a:chOff x="885397" y="4439956"/>
                  <a:chExt cx="469611" cy="540324"/>
                </a:xfrm>
              </p:grpSpPr>
              <p:sp>
                <p:nvSpPr>
                  <p:cNvPr id="183"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84"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85"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53" name="Group 543"/>
                <p:cNvGrpSpPr/>
                <p:nvPr/>
              </p:nvGrpSpPr>
              <p:grpSpPr>
                <a:xfrm>
                  <a:off x="-58373" y="3134132"/>
                  <a:ext cx="330913" cy="371399"/>
                  <a:chOff x="885397" y="4453213"/>
                  <a:chExt cx="469611" cy="527067"/>
                </a:xfrm>
              </p:grpSpPr>
              <p:sp>
                <p:nvSpPr>
                  <p:cNvPr id="180"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81"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82" name="Freeform 16"/>
                  <p:cNvSpPr>
                    <a:spLocks/>
                  </p:cNvSpPr>
                  <p:nvPr/>
                </p:nvSpPr>
                <p:spPr bwMode="auto">
                  <a:xfrm>
                    <a:off x="885397" y="4453213"/>
                    <a:ext cx="469611" cy="269775"/>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54" name="Group 74"/>
                <p:cNvGrpSpPr/>
                <p:nvPr/>
              </p:nvGrpSpPr>
              <p:grpSpPr>
                <a:xfrm>
                  <a:off x="-869886" y="2959494"/>
                  <a:ext cx="875993" cy="707553"/>
                  <a:chOff x="-860361" y="2988069"/>
                  <a:chExt cx="875993" cy="707553"/>
                </a:xfrm>
              </p:grpSpPr>
              <p:grpSp>
                <p:nvGrpSpPr>
                  <p:cNvPr id="168" name="Group 558"/>
                  <p:cNvGrpSpPr/>
                  <p:nvPr/>
                </p:nvGrpSpPr>
                <p:grpSpPr>
                  <a:xfrm>
                    <a:off x="-860361" y="2988069"/>
                    <a:ext cx="330913" cy="380741"/>
                    <a:chOff x="732997" y="4287556"/>
                    <a:chExt cx="469611" cy="540324"/>
                  </a:xfrm>
                </p:grpSpPr>
                <p:sp>
                  <p:nvSpPr>
                    <p:cNvPr id="177"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78"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79"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69" name="Group 559"/>
                  <p:cNvGrpSpPr/>
                  <p:nvPr/>
                </p:nvGrpSpPr>
                <p:grpSpPr>
                  <a:xfrm>
                    <a:off x="-587821" y="3149265"/>
                    <a:ext cx="330913" cy="380741"/>
                    <a:chOff x="885397" y="4439956"/>
                    <a:chExt cx="469611" cy="540324"/>
                  </a:xfrm>
                </p:grpSpPr>
                <p:sp>
                  <p:nvSpPr>
                    <p:cNvPr id="174"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75"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76"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70" name="Group 560"/>
                  <p:cNvGrpSpPr/>
                  <p:nvPr/>
                </p:nvGrpSpPr>
                <p:grpSpPr>
                  <a:xfrm>
                    <a:off x="-315281" y="3318585"/>
                    <a:ext cx="330913" cy="377037"/>
                    <a:chOff x="885397" y="4445213"/>
                    <a:chExt cx="469611" cy="535067"/>
                  </a:xfrm>
                </p:grpSpPr>
                <p:sp>
                  <p:nvSpPr>
                    <p:cNvPr id="171"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72"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73" name="Freeform 16"/>
                    <p:cNvSpPr>
                      <a:spLocks/>
                    </p:cNvSpPr>
                    <p:nvPr/>
                  </p:nvSpPr>
                  <p:spPr bwMode="auto">
                    <a:xfrm>
                      <a:off x="885397" y="4445213"/>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grpSp>
              <p:nvGrpSpPr>
                <p:cNvPr id="155" name="Group 545"/>
                <p:cNvGrpSpPr/>
                <p:nvPr/>
              </p:nvGrpSpPr>
              <p:grpSpPr>
                <a:xfrm>
                  <a:off x="-1148535" y="3121480"/>
                  <a:ext cx="875993" cy="707550"/>
                  <a:chOff x="-860361" y="2988069"/>
                  <a:chExt cx="875993" cy="707550"/>
                </a:xfrm>
              </p:grpSpPr>
              <p:grpSp>
                <p:nvGrpSpPr>
                  <p:cNvPr id="156" name="Group 546"/>
                  <p:cNvGrpSpPr/>
                  <p:nvPr/>
                </p:nvGrpSpPr>
                <p:grpSpPr>
                  <a:xfrm>
                    <a:off x="-860361" y="2988069"/>
                    <a:ext cx="330913" cy="380741"/>
                    <a:chOff x="732997" y="4287556"/>
                    <a:chExt cx="469611" cy="540324"/>
                  </a:xfrm>
                </p:grpSpPr>
                <p:sp>
                  <p:nvSpPr>
                    <p:cNvPr id="165"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66"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67"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57" name="Group 547"/>
                  <p:cNvGrpSpPr/>
                  <p:nvPr/>
                </p:nvGrpSpPr>
                <p:grpSpPr>
                  <a:xfrm>
                    <a:off x="-587821" y="3152972"/>
                    <a:ext cx="330913" cy="377037"/>
                    <a:chOff x="885397" y="4445213"/>
                    <a:chExt cx="469611" cy="535067"/>
                  </a:xfrm>
                </p:grpSpPr>
                <p:sp>
                  <p:nvSpPr>
                    <p:cNvPr id="162"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63"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64" name="Freeform 16"/>
                    <p:cNvSpPr>
                      <a:spLocks/>
                    </p:cNvSpPr>
                    <p:nvPr/>
                  </p:nvSpPr>
                  <p:spPr bwMode="auto">
                    <a:xfrm>
                      <a:off x="885397" y="4445213"/>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58" name="Group 548"/>
                  <p:cNvGrpSpPr/>
                  <p:nvPr/>
                </p:nvGrpSpPr>
                <p:grpSpPr>
                  <a:xfrm>
                    <a:off x="-315281" y="3314878"/>
                    <a:ext cx="330913" cy="380741"/>
                    <a:chOff x="885397" y="4439956"/>
                    <a:chExt cx="469611" cy="540324"/>
                  </a:xfrm>
                </p:grpSpPr>
                <p:sp>
                  <p:nvSpPr>
                    <p:cNvPr id="159"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60"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61"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grpSp>
          <p:grpSp>
            <p:nvGrpSpPr>
              <p:cNvPr id="71" name="Group 73"/>
              <p:cNvGrpSpPr/>
              <p:nvPr/>
            </p:nvGrpSpPr>
            <p:grpSpPr>
              <a:xfrm>
                <a:off x="6730440" y="3858721"/>
                <a:ext cx="1288043" cy="934525"/>
                <a:chOff x="-1148535" y="2797985"/>
                <a:chExt cx="1421075" cy="1031045"/>
              </a:xfrm>
            </p:grpSpPr>
            <p:grpSp>
              <p:nvGrpSpPr>
                <p:cNvPr id="113" name="Group 541"/>
                <p:cNvGrpSpPr/>
                <p:nvPr/>
              </p:nvGrpSpPr>
              <p:grpSpPr>
                <a:xfrm>
                  <a:off x="-603453" y="2797985"/>
                  <a:ext cx="330913" cy="380741"/>
                  <a:chOff x="732997" y="4287556"/>
                  <a:chExt cx="469611" cy="540324"/>
                </a:xfrm>
              </p:grpSpPr>
              <p:sp>
                <p:nvSpPr>
                  <p:cNvPr id="148"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49"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50"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14" name="Group 542"/>
                <p:cNvGrpSpPr/>
                <p:nvPr/>
              </p:nvGrpSpPr>
              <p:grpSpPr>
                <a:xfrm>
                  <a:off x="-330913" y="2959181"/>
                  <a:ext cx="330913" cy="380741"/>
                  <a:chOff x="885397" y="4439956"/>
                  <a:chExt cx="469611" cy="540324"/>
                </a:xfrm>
              </p:grpSpPr>
              <p:sp>
                <p:nvSpPr>
                  <p:cNvPr id="145"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46"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47"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15" name="Group 543"/>
                <p:cNvGrpSpPr/>
                <p:nvPr/>
              </p:nvGrpSpPr>
              <p:grpSpPr>
                <a:xfrm>
                  <a:off x="-58373" y="3124794"/>
                  <a:ext cx="330913" cy="380741"/>
                  <a:chOff x="885397" y="4439956"/>
                  <a:chExt cx="469611" cy="540324"/>
                </a:xfrm>
              </p:grpSpPr>
              <p:sp>
                <p:nvSpPr>
                  <p:cNvPr id="142"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43"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44"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16" name="Group 74"/>
                <p:cNvGrpSpPr/>
                <p:nvPr/>
              </p:nvGrpSpPr>
              <p:grpSpPr>
                <a:xfrm>
                  <a:off x="-869886" y="2959494"/>
                  <a:ext cx="875993" cy="707553"/>
                  <a:chOff x="-860361" y="2988069"/>
                  <a:chExt cx="875993" cy="707553"/>
                </a:xfrm>
              </p:grpSpPr>
              <p:grpSp>
                <p:nvGrpSpPr>
                  <p:cNvPr id="130" name="Group 558"/>
                  <p:cNvGrpSpPr/>
                  <p:nvPr/>
                </p:nvGrpSpPr>
                <p:grpSpPr>
                  <a:xfrm>
                    <a:off x="-860361" y="2988069"/>
                    <a:ext cx="330913" cy="380741"/>
                    <a:chOff x="732997" y="4287556"/>
                    <a:chExt cx="469611" cy="540324"/>
                  </a:xfrm>
                </p:grpSpPr>
                <p:sp>
                  <p:nvSpPr>
                    <p:cNvPr id="139"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40"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41"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31" name="Group 559"/>
                  <p:cNvGrpSpPr/>
                  <p:nvPr/>
                </p:nvGrpSpPr>
                <p:grpSpPr>
                  <a:xfrm>
                    <a:off x="-587821" y="3149265"/>
                    <a:ext cx="330913" cy="380741"/>
                    <a:chOff x="885397" y="4439956"/>
                    <a:chExt cx="469611" cy="540324"/>
                  </a:xfrm>
                </p:grpSpPr>
                <p:sp>
                  <p:nvSpPr>
                    <p:cNvPr id="136"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37"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38"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32" name="Group 560"/>
                  <p:cNvGrpSpPr/>
                  <p:nvPr/>
                </p:nvGrpSpPr>
                <p:grpSpPr>
                  <a:xfrm>
                    <a:off x="-315281" y="3318585"/>
                    <a:ext cx="330913" cy="377037"/>
                    <a:chOff x="885397" y="4445213"/>
                    <a:chExt cx="469611" cy="535067"/>
                  </a:xfrm>
                </p:grpSpPr>
                <p:sp>
                  <p:nvSpPr>
                    <p:cNvPr id="133"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34"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35" name="Freeform 16"/>
                    <p:cNvSpPr>
                      <a:spLocks/>
                    </p:cNvSpPr>
                    <p:nvPr/>
                  </p:nvSpPr>
                  <p:spPr bwMode="auto">
                    <a:xfrm>
                      <a:off x="885397" y="4445213"/>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grpSp>
              <p:nvGrpSpPr>
                <p:cNvPr id="117" name="Group 545"/>
                <p:cNvGrpSpPr/>
                <p:nvPr/>
              </p:nvGrpSpPr>
              <p:grpSpPr>
                <a:xfrm>
                  <a:off x="-1148535" y="3131993"/>
                  <a:ext cx="875993" cy="697037"/>
                  <a:chOff x="-860361" y="2998582"/>
                  <a:chExt cx="875993" cy="697037"/>
                </a:xfrm>
              </p:grpSpPr>
              <p:grpSp>
                <p:nvGrpSpPr>
                  <p:cNvPr id="118" name="Group 546"/>
                  <p:cNvGrpSpPr/>
                  <p:nvPr/>
                </p:nvGrpSpPr>
                <p:grpSpPr>
                  <a:xfrm>
                    <a:off x="-860361" y="2998582"/>
                    <a:ext cx="330913" cy="370233"/>
                    <a:chOff x="732997" y="4302469"/>
                    <a:chExt cx="469611" cy="525411"/>
                  </a:xfrm>
                </p:grpSpPr>
                <p:sp>
                  <p:nvSpPr>
                    <p:cNvPr id="127"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28"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29" name="Freeform 16"/>
                    <p:cNvSpPr>
                      <a:spLocks/>
                    </p:cNvSpPr>
                    <p:nvPr/>
                  </p:nvSpPr>
                  <p:spPr bwMode="auto">
                    <a:xfrm>
                      <a:off x="732997" y="4302469"/>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19" name="Group 547"/>
                  <p:cNvGrpSpPr/>
                  <p:nvPr/>
                </p:nvGrpSpPr>
                <p:grpSpPr>
                  <a:xfrm>
                    <a:off x="-587821" y="3152972"/>
                    <a:ext cx="330913" cy="377037"/>
                    <a:chOff x="885397" y="4445213"/>
                    <a:chExt cx="469611" cy="535067"/>
                  </a:xfrm>
                </p:grpSpPr>
                <p:sp>
                  <p:nvSpPr>
                    <p:cNvPr id="124"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25"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26" name="Freeform 16"/>
                    <p:cNvSpPr>
                      <a:spLocks/>
                    </p:cNvSpPr>
                    <p:nvPr/>
                  </p:nvSpPr>
                  <p:spPr bwMode="auto">
                    <a:xfrm>
                      <a:off x="885397" y="4445213"/>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120" name="Group 548"/>
                  <p:cNvGrpSpPr/>
                  <p:nvPr/>
                </p:nvGrpSpPr>
                <p:grpSpPr>
                  <a:xfrm>
                    <a:off x="-315281" y="3314878"/>
                    <a:ext cx="330913" cy="380741"/>
                    <a:chOff x="885397" y="4439956"/>
                    <a:chExt cx="469611" cy="540324"/>
                  </a:xfrm>
                </p:grpSpPr>
                <p:sp>
                  <p:nvSpPr>
                    <p:cNvPr id="121"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22"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23"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grpSp>
          <p:grpSp>
            <p:nvGrpSpPr>
              <p:cNvPr id="72" name="Group 73"/>
              <p:cNvGrpSpPr/>
              <p:nvPr/>
            </p:nvGrpSpPr>
            <p:grpSpPr>
              <a:xfrm>
                <a:off x="6737930" y="3585083"/>
                <a:ext cx="1288043" cy="934525"/>
                <a:chOff x="-1148535" y="2797985"/>
                <a:chExt cx="1421075" cy="1031045"/>
              </a:xfrm>
            </p:grpSpPr>
            <p:grpSp>
              <p:nvGrpSpPr>
                <p:cNvPr id="75" name="Group 541"/>
                <p:cNvGrpSpPr/>
                <p:nvPr/>
              </p:nvGrpSpPr>
              <p:grpSpPr>
                <a:xfrm>
                  <a:off x="-603453" y="2797985"/>
                  <a:ext cx="330913" cy="380741"/>
                  <a:chOff x="732997" y="4287556"/>
                  <a:chExt cx="469611" cy="540324"/>
                </a:xfrm>
              </p:grpSpPr>
              <p:sp>
                <p:nvSpPr>
                  <p:cNvPr id="110"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11"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12"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76" name="Group 542"/>
                <p:cNvGrpSpPr/>
                <p:nvPr/>
              </p:nvGrpSpPr>
              <p:grpSpPr>
                <a:xfrm>
                  <a:off x="-330913" y="2959181"/>
                  <a:ext cx="330913" cy="380741"/>
                  <a:chOff x="885397" y="4439956"/>
                  <a:chExt cx="469611" cy="540324"/>
                </a:xfrm>
              </p:grpSpPr>
              <p:sp>
                <p:nvSpPr>
                  <p:cNvPr id="107"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08"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09"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77" name="Group 543"/>
                <p:cNvGrpSpPr/>
                <p:nvPr/>
              </p:nvGrpSpPr>
              <p:grpSpPr>
                <a:xfrm>
                  <a:off x="-58373" y="3124794"/>
                  <a:ext cx="330913" cy="380741"/>
                  <a:chOff x="885397" y="4439956"/>
                  <a:chExt cx="469611" cy="540324"/>
                </a:xfrm>
              </p:grpSpPr>
              <p:sp>
                <p:nvSpPr>
                  <p:cNvPr id="104"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05"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06"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78" name="Group 77"/>
                <p:cNvGrpSpPr/>
                <p:nvPr/>
              </p:nvGrpSpPr>
              <p:grpSpPr>
                <a:xfrm>
                  <a:off x="-869886" y="2959494"/>
                  <a:ext cx="875993" cy="707553"/>
                  <a:chOff x="-860361" y="2988069"/>
                  <a:chExt cx="875993" cy="707553"/>
                </a:xfrm>
              </p:grpSpPr>
              <p:grpSp>
                <p:nvGrpSpPr>
                  <p:cNvPr id="92" name="Group 558"/>
                  <p:cNvGrpSpPr/>
                  <p:nvPr/>
                </p:nvGrpSpPr>
                <p:grpSpPr>
                  <a:xfrm>
                    <a:off x="-860361" y="2988069"/>
                    <a:ext cx="330913" cy="380741"/>
                    <a:chOff x="732997" y="4287556"/>
                    <a:chExt cx="469611" cy="540324"/>
                  </a:xfrm>
                </p:grpSpPr>
                <p:sp>
                  <p:nvSpPr>
                    <p:cNvPr id="101"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02"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03"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93" name="Group 559"/>
                  <p:cNvGrpSpPr/>
                  <p:nvPr/>
                </p:nvGrpSpPr>
                <p:grpSpPr>
                  <a:xfrm>
                    <a:off x="-587821" y="3149265"/>
                    <a:ext cx="330913" cy="380741"/>
                    <a:chOff x="885397" y="4439956"/>
                    <a:chExt cx="469611" cy="540324"/>
                  </a:xfrm>
                </p:grpSpPr>
                <p:sp>
                  <p:nvSpPr>
                    <p:cNvPr id="98"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99"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100"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94" name="Group 560"/>
                  <p:cNvGrpSpPr/>
                  <p:nvPr/>
                </p:nvGrpSpPr>
                <p:grpSpPr>
                  <a:xfrm>
                    <a:off x="-315281" y="3318585"/>
                    <a:ext cx="330913" cy="377037"/>
                    <a:chOff x="885397" y="4445213"/>
                    <a:chExt cx="469611" cy="535067"/>
                  </a:xfrm>
                </p:grpSpPr>
                <p:sp>
                  <p:nvSpPr>
                    <p:cNvPr id="95"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96"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97" name="Freeform 16"/>
                    <p:cNvSpPr>
                      <a:spLocks/>
                    </p:cNvSpPr>
                    <p:nvPr/>
                  </p:nvSpPr>
                  <p:spPr bwMode="auto">
                    <a:xfrm>
                      <a:off x="885397" y="4445213"/>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grpSp>
              <p:nvGrpSpPr>
                <p:cNvPr id="79" name="Group 545"/>
                <p:cNvGrpSpPr/>
                <p:nvPr/>
              </p:nvGrpSpPr>
              <p:grpSpPr>
                <a:xfrm>
                  <a:off x="-1148535" y="3121480"/>
                  <a:ext cx="875993" cy="707550"/>
                  <a:chOff x="-860361" y="2988069"/>
                  <a:chExt cx="875993" cy="707550"/>
                </a:xfrm>
              </p:grpSpPr>
              <p:grpSp>
                <p:nvGrpSpPr>
                  <p:cNvPr id="80" name="Group 546"/>
                  <p:cNvGrpSpPr/>
                  <p:nvPr/>
                </p:nvGrpSpPr>
                <p:grpSpPr>
                  <a:xfrm>
                    <a:off x="-860361" y="2988069"/>
                    <a:ext cx="330913" cy="380741"/>
                    <a:chOff x="732997" y="4287556"/>
                    <a:chExt cx="469611" cy="540324"/>
                  </a:xfrm>
                </p:grpSpPr>
                <p:sp>
                  <p:nvSpPr>
                    <p:cNvPr id="89" name="Freeform 14"/>
                    <p:cNvSpPr>
                      <a:spLocks/>
                    </p:cNvSpPr>
                    <p:nvPr/>
                  </p:nvSpPr>
                  <p:spPr bwMode="auto">
                    <a:xfrm>
                      <a:off x="732997" y="44228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90" name="Freeform 15"/>
                    <p:cNvSpPr>
                      <a:spLocks/>
                    </p:cNvSpPr>
                    <p:nvPr/>
                  </p:nvSpPr>
                  <p:spPr bwMode="auto">
                    <a:xfrm>
                      <a:off x="968183" y="44228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91" name="Freeform 16"/>
                    <p:cNvSpPr>
                      <a:spLocks/>
                    </p:cNvSpPr>
                    <p:nvPr/>
                  </p:nvSpPr>
                  <p:spPr bwMode="auto">
                    <a:xfrm>
                      <a:off x="732997" y="42875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81" name="Group 547"/>
                  <p:cNvGrpSpPr/>
                  <p:nvPr/>
                </p:nvGrpSpPr>
                <p:grpSpPr>
                  <a:xfrm>
                    <a:off x="-587821" y="3152972"/>
                    <a:ext cx="330913" cy="377037"/>
                    <a:chOff x="885397" y="4445213"/>
                    <a:chExt cx="469611" cy="535067"/>
                  </a:xfrm>
                </p:grpSpPr>
                <p:sp>
                  <p:nvSpPr>
                    <p:cNvPr id="86"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87"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88" name="Freeform 16"/>
                    <p:cNvSpPr>
                      <a:spLocks/>
                    </p:cNvSpPr>
                    <p:nvPr/>
                  </p:nvSpPr>
                  <p:spPr bwMode="auto">
                    <a:xfrm>
                      <a:off x="885397" y="4445213"/>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nvGrpSpPr>
                  <p:cNvPr id="82" name="Group 548"/>
                  <p:cNvGrpSpPr/>
                  <p:nvPr/>
                </p:nvGrpSpPr>
                <p:grpSpPr>
                  <a:xfrm>
                    <a:off x="-315281" y="3314878"/>
                    <a:ext cx="330913" cy="380741"/>
                    <a:chOff x="885397" y="4439956"/>
                    <a:chExt cx="469611" cy="540324"/>
                  </a:xfrm>
                </p:grpSpPr>
                <p:sp>
                  <p:nvSpPr>
                    <p:cNvPr id="83" name="Freeform 14"/>
                    <p:cNvSpPr>
                      <a:spLocks/>
                    </p:cNvSpPr>
                    <p:nvPr/>
                  </p:nvSpPr>
                  <p:spPr bwMode="auto">
                    <a:xfrm>
                      <a:off x="885397" y="4575230"/>
                      <a:ext cx="235191" cy="405050"/>
                    </a:xfrm>
                    <a:custGeom>
                      <a:avLst/>
                      <a:gdLst>
                        <a:gd name="T0" fmla="*/ 306 w 306"/>
                        <a:gd name="T1" fmla="*/ 175 h 527"/>
                        <a:gd name="T2" fmla="*/ 306 w 306"/>
                        <a:gd name="T3" fmla="*/ 527 h 527"/>
                        <a:gd name="T4" fmla="*/ 0 w 306"/>
                        <a:gd name="T5" fmla="*/ 351 h 527"/>
                        <a:gd name="T6" fmla="*/ 0 w 306"/>
                        <a:gd name="T7" fmla="*/ 0 h 527"/>
                        <a:gd name="T8" fmla="*/ 306 w 306"/>
                        <a:gd name="T9" fmla="*/ 175 h 527"/>
                      </a:gdLst>
                      <a:ahLst/>
                      <a:cxnLst>
                        <a:cxn ang="0">
                          <a:pos x="T0" y="T1"/>
                        </a:cxn>
                        <a:cxn ang="0">
                          <a:pos x="T2" y="T3"/>
                        </a:cxn>
                        <a:cxn ang="0">
                          <a:pos x="T4" y="T5"/>
                        </a:cxn>
                        <a:cxn ang="0">
                          <a:pos x="T6" y="T7"/>
                        </a:cxn>
                        <a:cxn ang="0">
                          <a:pos x="T8" y="T9"/>
                        </a:cxn>
                      </a:cxnLst>
                      <a:rect l="0" t="0" r="r" b="b"/>
                      <a:pathLst>
                        <a:path w="306" h="527">
                          <a:moveTo>
                            <a:pt x="306" y="175"/>
                          </a:moveTo>
                          <a:lnTo>
                            <a:pt x="306" y="527"/>
                          </a:lnTo>
                          <a:lnTo>
                            <a:pt x="0" y="351"/>
                          </a:lnTo>
                          <a:lnTo>
                            <a:pt x="0" y="0"/>
                          </a:lnTo>
                          <a:lnTo>
                            <a:pt x="306" y="175"/>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84" name="Freeform 15"/>
                    <p:cNvSpPr>
                      <a:spLocks/>
                    </p:cNvSpPr>
                    <p:nvPr/>
                  </p:nvSpPr>
                  <p:spPr bwMode="auto">
                    <a:xfrm>
                      <a:off x="1120583" y="4575230"/>
                      <a:ext cx="234420" cy="405050"/>
                    </a:xfrm>
                    <a:custGeom>
                      <a:avLst/>
                      <a:gdLst>
                        <a:gd name="T0" fmla="*/ 0 w 305"/>
                        <a:gd name="T1" fmla="*/ 175 h 527"/>
                        <a:gd name="T2" fmla="*/ 0 w 305"/>
                        <a:gd name="T3" fmla="*/ 527 h 527"/>
                        <a:gd name="T4" fmla="*/ 305 w 305"/>
                        <a:gd name="T5" fmla="*/ 351 h 527"/>
                        <a:gd name="T6" fmla="*/ 305 w 305"/>
                        <a:gd name="T7" fmla="*/ 0 h 527"/>
                        <a:gd name="T8" fmla="*/ 0 w 305"/>
                        <a:gd name="T9" fmla="*/ 175 h 527"/>
                      </a:gdLst>
                      <a:ahLst/>
                      <a:cxnLst>
                        <a:cxn ang="0">
                          <a:pos x="T0" y="T1"/>
                        </a:cxn>
                        <a:cxn ang="0">
                          <a:pos x="T2" y="T3"/>
                        </a:cxn>
                        <a:cxn ang="0">
                          <a:pos x="T4" y="T5"/>
                        </a:cxn>
                        <a:cxn ang="0">
                          <a:pos x="T6" y="T7"/>
                        </a:cxn>
                        <a:cxn ang="0">
                          <a:pos x="T8" y="T9"/>
                        </a:cxn>
                      </a:cxnLst>
                      <a:rect l="0" t="0" r="r" b="b"/>
                      <a:pathLst>
                        <a:path w="305" h="527">
                          <a:moveTo>
                            <a:pt x="0" y="175"/>
                          </a:moveTo>
                          <a:lnTo>
                            <a:pt x="0" y="527"/>
                          </a:lnTo>
                          <a:lnTo>
                            <a:pt x="305" y="351"/>
                          </a:lnTo>
                          <a:lnTo>
                            <a:pt x="305" y="0"/>
                          </a:lnTo>
                          <a:lnTo>
                            <a:pt x="0" y="175"/>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sp>
                  <p:nvSpPr>
                    <p:cNvPr id="85" name="Freeform 16"/>
                    <p:cNvSpPr>
                      <a:spLocks/>
                    </p:cNvSpPr>
                    <p:nvPr/>
                  </p:nvSpPr>
                  <p:spPr bwMode="auto">
                    <a:xfrm>
                      <a:off x="885397" y="4439956"/>
                      <a:ext cx="469611" cy="269776"/>
                    </a:xfrm>
                    <a:custGeom>
                      <a:avLst/>
                      <a:gdLst>
                        <a:gd name="T0" fmla="*/ 306 w 611"/>
                        <a:gd name="T1" fmla="*/ 351 h 351"/>
                        <a:gd name="T2" fmla="*/ 0 w 611"/>
                        <a:gd name="T3" fmla="*/ 173 h 351"/>
                        <a:gd name="T4" fmla="*/ 306 w 611"/>
                        <a:gd name="T5" fmla="*/ 0 h 351"/>
                        <a:gd name="T6" fmla="*/ 611 w 611"/>
                        <a:gd name="T7" fmla="*/ 173 h 351"/>
                        <a:gd name="T8" fmla="*/ 306 w 611"/>
                        <a:gd name="T9" fmla="*/ 351 h 351"/>
                      </a:gdLst>
                      <a:ahLst/>
                      <a:cxnLst>
                        <a:cxn ang="0">
                          <a:pos x="T0" y="T1"/>
                        </a:cxn>
                        <a:cxn ang="0">
                          <a:pos x="T2" y="T3"/>
                        </a:cxn>
                        <a:cxn ang="0">
                          <a:pos x="T4" y="T5"/>
                        </a:cxn>
                        <a:cxn ang="0">
                          <a:pos x="T6" y="T7"/>
                        </a:cxn>
                        <a:cxn ang="0">
                          <a:pos x="T8" y="T9"/>
                        </a:cxn>
                      </a:cxnLst>
                      <a:rect l="0" t="0" r="r" b="b"/>
                      <a:pathLst>
                        <a:path w="611" h="351">
                          <a:moveTo>
                            <a:pt x="306" y="351"/>
                          </a:moveTo>
                          <a:lnTo>
                            <a:pt x="0" y="173"/>
                          </a:lnTo>
                          <a:lnTo>
                            <a:pt x="306" y="0"/>
                          </a:lnTo>
                          <a:lnTo>
                            <a:pt x="611" y="173"/>
                          </a:lnTo>
                          <a:lnTo>
                            <a:pt x="306" y="351"/>
                          </a:lnTo>
                          <a:close/>
                        </a:path>
                      </a:pathLst>
                    </a:custGeom>
                    <a:solidFill>
                      <a:srgbClr val="9B4F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sz="2800">
                        <a:solidFill>
                          <a:srgbClr val="FFFFFF"/>
                        </a:solidFill>
                      </a:endParaRPr>
                    </a:p>
                  </p:txBody>
                </p:sp>
              </p:grpSp>
            </p:grpSp>
          </p:grpSp>
          <p:sp>
            <p:nvSpPr>
              <p:cNvPr id="73" name="Rectangle 717"/>
              <p:cNvSpPr/>
              <p:nvPr/>
            </p:nvSpPr>
            <p:spPr bwMode="auto">
              <a:xfrm>
                <a:off x="6739542" y="3428665"/>
                <a:ext cx="1279167" cy="921548"/>
              </a:xfrm>
              <a:custGeom>
                <a:avLst/>
                <a:gdLst>
                  <a:gd name="connsiteX0" fmla="*/ 0 w 2541414"/>
                  <a:gd name="connsiteY0" fmla="*/ 0 h 2541414"/>
                  <a:gd name="connsiteX1" fmla="*/ 2541414 w 2541414"/>
                  <a:gd name="connsiteY1" fmla="*/ 0 h 2541414"/>
                  <a:gd name="connsiteX2" fmla="*/ 2541414 w 2541414"/>
                  <a:gd name="connsiteY2" fmla="*/ 2541414 h 2541414"/>
                  <a:gd name="connsiteX3" fmla="*/ 0 w 2541414"/>
                  <a:gd name="connsiteY3" fmla="*/ 2541414 h 2541414"/>
                  <a:gd name="connsiteX4" fmla="*/ 0 w 2541414"/>
                  <a:gd name="connsiteY4" fmla="*/ 0 h 2541414"/>
                  <a:gd name="connsiteX0" fmla="*/ 0 w 2541414"/>
                  <a:gd name="connsiteY0" fmla="*/ 871671 h 3413085"/>
                  <a:gd name="connsiteX1" fmla="*/ 1533011 w 2541414"/>
                  <a:gd name="connsiteY1" fmla="*/ 0 h 3413085"/>
                  <a:gd name="connsiteX2" fmla="*/ 2541414 w 2541414"/>
                  <a:gd name="connsiteY2" fmla="*/ 3413085 h 3413085"/>
                  <a:gd name="connsiteX3" fmla="*/ 0 w 2541414"/>
                  <a:gd name="connsiteY3" fmla="*/ 3413085 h 3413085"/>
                  <a:gd name="connsiteX4" fmla="*/ 0 w 2541414"/>
                  <a:gd name="connsiteY4" fmla="*/ 871671 h 3413085"/>
                  <a:gd name="connsiteX0" fmla="*/ 0 w 3011433"/>
                  <a:gd name="connsiteY0" fmla="*/ 871671 h 3413085"/>
                  <a:gd name="connsiteX1" fmla="*/ 1533011 w 3011433"/>
                  <a:gd name="connsiteY1" fmla="*/ 0 h 3413085"/>
                  <a:gd name="connsiteX2" fmla="*/ 3011433 w 3011433"/>
                  <a:gd name="connsiteY2" fmla="*/ 934804 h 3413085"/>
                  <a:gd name="connsiteX3" fmla="*/ 0 w 3011433"/>
                  <a:gd name="connsiteY3" fmla="*/ 3413085 h 3413085"/>
                  <a:gd name="connsiteX4" fmla="*/ 0 w 3011433"/>
                  <a:gd name="connsiteY4" fmla="*/ 871671 h 3413085"/>
                  <a:gd name="connsiteX0" fmla="*/ 0 w 3011433"/>
                  <a:gd name="connsiteY0" fmla="*/ 871671 h 1558647"/>
                  <a:gd name="connsiteX1" fmla="*/ 1533011 w 3011433"/>
                  <a:gd name="connsiteY1" fmla="*/ 0 h 1558647"/>
                  <a:gd name="connsiteX2" fmla="*/ 3011433 w 3011433"/>
                  <a:gd name="connsiteY2" fmla="*/ 934804 h 1558647"/>
                  <a:gd name="connsiteX3" fmla="*/ 1563880 w 3011433"/>
                  <a:gd name="connsiteY3" fmla="*/ 1558647 h 1558647"/>
                  <a:gd name="connsiteX4" fmla="*/ 0 w 3011433"/>
                  <a:gd name="connsiteY4" fmla="*/ 871671 h 1558647"/>
                  <a:gd name="connsiteX0" fmla="*/ 0 w 3011433"/>
                  <a:gd name="connsiteY0" fmla="*/ 871671 h 1797929"/>
                  <a:gd name="connsiteX1" fmla="*/ 1533011 w 3011433"/>
                  <a:gd name="connsiteY1" fmla="*/ 0 h 1797929"/>
                  <a:gd name="connsiteX2" fmla="*/ 3011433 w 3011433"/>
                  <a:gd name="connsiteY2" fmla="*/ 934804 h 1797929"/>
                  <a:gd name="connsiteX3" fmla="*/ 1486968 w 3011433"/>
                  <a:gd name="connsiteY3" fmla="*/ 1797929 h 1797929"/>
                  <a:gd name="connsiteX4" fmla="*/ 0 w 3011433"/>
                  <a:gd name="connsiteY4" fmla="*/ 871671 h 1797929"/>
                  <a:gd name="connsiteX0" fmla="*/ 0 w 3011433"/>
                  <a:gd name="connsiteY0" fmla="*/ 854579 h 1780837"/>
                  <a:gd name="connsiteX1" fmla="*/ 1498827 w 3011433"/>
                  <a:gd name="connsiteY1" fmla="*/ 0 h 1780837"/>
                  <a:gd name="connsiteX2" fmla="*/ 3011433 w 3011433"/>
                  <a:gd name="connsiteY2" fmla="*/ 917712 h 1780837"/>
                  <a:gd name="connsiteX3" fmla="*/ 1486968 w 3011433"/>
                  <a:gd name="connsiteY3" fmla="*/ 1780837 h 1780837"/>
                  <a:gd name="connsiteX4" fmla="*/ 0 w 3011433"/>
                  <a:gd name="connsiteY4" fmla="*/ 854579 h 1780837"/>
                  <a:gd name="connsiteX0" fmla="*/ 0 w 3011433"/>
                  <a:gd name="connsiteY0" fmla="*/ 854579 h 1780837"/>
                  <a:gd name="connsiteX1" fmla="*/ 1498827 w 3011433"/>
                  <a:gd name="connsiteY1" fmla="*/ 0 h 1780837"/>
                  <a:gd name="connsiteX2" fmla="*/ 3011433 w 3011433"/>
                  <a:gd name="connsiteY2" fmla="*/ 917712 h 1780837"/>
                  <a:gd name="connsiteX3" fmla="*/ 1486968 w 3011433"/>
                  <a:gd name="connsiteY3" fmla="*/ 1780837 h 1780837"/>
                  <a:gd name="connsiteX4" fmla="*/ 0 w 3011433"/>
                  <a:gd name="connsiteY4" fmla="*/ 854579 h 1780837"/>
                  <a:gd name="connsiteX0" fmla="*/ 0 w 3011433"/>
                  <a:gd name="connsiteY0" fmla="*/ 854579 h 1780837"/>
                  <a:gd name="connsiteX1" fmla="*/ 1498827 w 3011433"/>
                  <a:gd name="connsiteY1" fmla="*/ 0 h 1780837"/>
                  <a:gd name="connsiteX2" fmla="*/ 3011433 w 3011433"/>
                  <a:gd name="connsiteY2" fmla="*/ 917712 h 1780837"/>
                  <a:gd name="connsiteX3" fmla="*/ 1521151 w 3011433"/>
                  <a:gd name="connsiteY3" fmla="*/ 1780837 h 1780837"/>
                  <a:gd name="connsiteX4" fmla="*/ 0 w 3011433"/>
                  <a:gd name="connsiteY4" fmla="*/ 854579 h 1780837"/>
                  <a:gd name="connsiteX0" fmla="*/ 0 w 2994342"/>
                  <a:gd name="connsiteY0" fmla="*/ 854579 h 1780837"/>
                  <a:gd name="connsiteX1" fmla="*/ 1498827 w 2994342"/>
                  <a:gd name="connsiteY1" fmla="*/ 0 h 1780837"/>
                  <a:gd name="connsiteX2" fmla="*/ 2994342 w 2994342"/>
                  <a:gd name="connsiteY2" fmla="*/ 909166 h 1780837"/>
                  <a:gd name="connsiteX3" fmla="*/ 1521151 w 2994342"/>
                  <a:gd name="connsiteY3" fmla="*/ 1780837 h 1780837"/>
                  <a:gd name="connsiteX4" fmla="*/ 0 w 2994342"/>
                  <a:gd name="connsiteY4" fmla="*/ 854579 h 1780837"/>
                  <a:gd name="connsiteX0" fmla="*/ 0 w 2994342"/>
                  <a:gd name="connsiteY0" fmla="*/ 871413 h 1780837"/>
                  <a:gd name="connsiteX1" fmla="*/ 1498827 w 2994342"/>
                  <a:gd name="connsiteY1" fmla="*/ 0 h 1780837"/>
                  <a:gd name="connsiteX2" fmla="*/ 2994342 w 2994342"/>
                  <a:gd name="connsiteY2" fmla="*/ 909166 h 1780837"/>
                  <a:gd name="connsiteX3" fmla="*/ 1521151 w 2994342"/>
                  <a:gd name="connsiteY3" fmla="*/ 1780837 h 1780837"/>
                  <a:gd name="connsiteX4" fmla="*/ 0 w 2994342"/>
                  <a:gd name="connsiteY4" fmla="*/ 871413 h 1780837"/>
                  <a:gd name="connsiteX0" fmla="*/ 0 w 2994342"/>
                  <a:gd name="connsiteY0" fmla="*/ 871413 h 1780837"/>
                  <a:gd name="connsiteX1" fmla="*/ 1498827 w 2994342"/>
                  <a:gd name="connsiteY1" fmla="*/ 0 h 1780837"/>
                  <a:gd name="connsiteX2" fmla="*/ 2994342 w 2994342"/>
                  <a:gd name="connsiteY2" fmla="*/ 909166 h 1780837"/>
                  <a:gd name="connsiteX3" fmla="*/ 1512666 w 2994342"/>
                  <a:gd name="connsiteY3" fmla="*/ 1780837 h 1780837"/>
                  <a:gd name="connsiteX4" fmla="*/ 0 w 2994342"/>
                  <a:gd name="connsiteY4" fmla="*/ 871413 h 1780837"/>
                  <a:gd name="connsiteX0" fmla="*/ 0 w 2994342"/>
                  <a:gd name="connsiteY0" fmla="*/ 856944 h 1766368"/>
                  <a:gd name="connsiteX1" fmla="*/ 1517058 w 2994342"/>
                  <a:gd name="connsiteY1" fmla="*/ 0 h 1766368"/>
                  <a:gd name="connsiteX2" fmla="*/ 2994342 w 2994342"/>
                  <a:gd name="connsiteY2" fmla="*/ 894697 h 1766368"/>
                  <a:gd name="connsiteX3" fmla="*/ 1512666 w 2994342"/>
                  <a:gd name="connsiteY3" fmla="*/ 1766368 h 1766368"/>
                  <a:gd name="connsiteX4" fmla="*/ 0 w 2994342"/>
                  <a:gd name="connsiteY4" fmla="*/ 856944 h 1766368"/>
                  <a:gd name="connsiteX0" fmla="*/ 0 w 2987049"/>
                  <a:gd name="connsiteY0" fmla="*/ 864178 h 1766368"/>
                  <a:gd name="connsiteX1" fmla="*/ 1509765 w 2987049"/>
                  <a:gd name="connsiteY1" fmla="*/ 0 h 1766368"/>
                  <a:gd name="connsiteX2" fmla="*/ 2987049 w 2987049"/>
                  <a:gd name="connsiteY2" fmla="*/ 894697 h 1766368"/>
                  <a:gd name="connsiteX3" fmla="*/ 1505373 w 2987049"/>
                  <a:gd name="connsiteY3" fmla="*/ 1766368 h 1766368"/>
                  <a:gd name="connsiteX4" fmla="*/ 0 w 2987049"/>
                  <a:gd name="connsiteY4" fmla="*/ 864178 h 1766368"/>
                  <a:gd name="connsiteX0" fmla="*/ 0 w 2987049"/>
                  <a:gd name="connsiteY0" fmla="*/ 864178 h 1755516"/>
                  <a:gd name="connsiteX1" fmla="*/ 1509765 w 2987049"/>
                  <a:gd name="connsiteY1" fmla="*/ 0 h 1755516"/>
                  <a:gd name="connsiteX2" fmla="*/ 2987049 w 2987049"/>
                  <a:gd name="connsiteY2" fmla="*/ 894697 h 1755516"/>
                  <a:gd name="connsiteX3" fmla="*/ 1501727 w 2987049"/>
                  <a:gd name="connsiteY3" fmla="*/ 1755516 h 1755516"/>
                  <a:gd name="connsiteX4" fmla="*/ 0 w 2987049"/>
                  <a:gd name="connsiteY4" fmla="*/ 864178 h 1755516"/>
                  <a:gd name="connsiteX0" fmla="*/ 0 w 2987049"/>
                  <a:gd name="connsiteY0" fmla="*/ 864178 h 1755516"/>
                  <a:gd name="connsiteX1" fmla="*/ 1509765 w 2987049"/>
                  <a:gd name="connsiteY1" fmla="*/ 0 h 1755516"/>
                  <a:gd name="connsiteX2" fmla="*/ 2987049 w 2987049"/>
                  <a:gd name="connsiteY2" fmla="*/ 891080 h 1755516"/>
                  <a:gd name="connsiteX3" fmla="*/ 1501727 w 2987049"/>
                  <a:gd name="connsiteY3" fmla="*/ 1755516 h 1755516"/>
                  <a:gd name="connsiteX4" fmla="*/ 0 w 2987049"/>
                  <a:gd name="connsiteY4" fmla="*/ 864178 h 1755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7049" h="1755516">
                    <a:moveTo>
                      <a:pt x="0" y="864178"/>
                    </a:moveTo>
                    <a:lnTo>
                      <a:pt x="1509765" y="0"/>
                    </a:lnTo>
                    <a:lnTo>
                      <a:pt x="2987049" y="891080"/>
                    </a:lnTo>
                    <a:lnTo>
                      <a:pt x="1501727" y="1755516"/>
                    </a:lnTo>
                    <a:lnTo>
                      <a:pt x="0" y="864178"/>
                    </a:lnTo>
                    <a:close/>
                  </a:path>
                </a:pathLst>
              </a:custGeom>
              <a:solidFill>
                <a:schemeClr val="accent3">
                  <a:lumMod val="50000"/>
                  <a:alpha val="60000"/>
                </a:schemeClr>
              </a:solidFill>
              <a:ln>
                <a:noFill/>
                <a:headEnd type="none" w="med" len="med"/>
                <a:tailEnd type="none" w="med" len="med"/>
              </a:ln>
              <a:effectLst/>
              <a:scene3d>
                <a:camera prst="perspectiveRelaxedModerately"/>
                <a:lightRig rig="threePt" dir="t"/>
              </a:scene3d>
              <a:sp3d extrusionH="139700">
                <a:bevelT w="0" h="0" prst="coolSlant"/>
                <a:contourClr>
                  <a:srgbClr val="00B294"/>
                </a:contourClr>
              </a:sp3d>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3599" dirty="0">
                  <a:solidFill>
                    <a:srgbClr val="FFFFFF"/>
                  </a:solidFill>
                  <a:ea typeface="Segoe UI" pitchFamily="34" charset="0"/>
                  <a:cs typeface="Segoe UI" pitchFamily="34" charset="0"/>
                </a:endParaRPr>
              </a:p>
            </p:txBody>
          </p:sp>
        </p:grpSp>
        <p:sp>
          <p:nvSpPr>
            <p:cNvPr id="189" name="TextBox 12"/>
            <p:cNvSpPr txBox="1"/>
            <p:nvPr/>
          </p:nvSpPr>
          <p:spPr>
            <a:xfrm>
              <a:off x="9339308" y="6401101"/>
              <a:ext cx="1411902" cy="517065"/>
            </a:xfrm>
            <a:prstGeom prst="rect">
              <a:avLst/>
            </a:prstGeom>
            <a:noFill/>
          </p:spPr>
          <p:txBody>
            <a:bodyPr wrap="square" lIns="182854" tIns="146283" rIns="182854" bIns="146283" rtlCol="0">
              <a:spAutoFit/>
            </a:bodyPr>
            <a:lstStyle/>
            <a:p>
              <a:pPr algn="ctr" defTabSz="932597">
                <a:lnSpc>
                  <a:spcPct val="90000"/>
                </a:lnSpc>
              </a:pPr>
              <a:r>
                <a:rPr lang="en-US" sz="1599" dirty="0">
                  <a:solidFill>
                    <a:srgbClr val="FFFFFF"/>
                  </a:solidFill>
                </a:rPr>
                <a:t>HDP 2.1</a:t>
              </a:r>
            </a:p>
          </p:txBody>
        </p:sp>
        <p:sp>
          <p:nvSpPr>
            <p:cNvPr id="191" name="Rectangle 8"/>
            <p:cNvSpPr/>
            <p:nvPr/>
          </p:nvSpPr>
          <p:spPr bwMode="auto">
            <a:xfrm>
              <a:off x="9635163" y="6295308"/>
              <a:ext cx="757406" cy="204256"/>
            </a:xfrm>
            <a:prstGeom prst="rect">
              <a:avLst/>
            </a:prstGeom>
            <a:solidFill>
              <a:srgbClr val="287E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932293" fontAlgn="base">
                <a:lnSpc>
                  <a:spcPct val="90000"/>
                </a:lnSpc>
                <a:spcBef>
                  <a:spcPct val="0"/>
                </a:spcBef>
                <a:spcAft>
                  <a:spcPct val="0"/>
                </a:spcAft>
              </a:pPr>
              <a:r>
                <a:rPr lang="en-US" sz="1399" dirty="0">
                  <a:solidFill>
                    <a:srgbClr val="FFFFFF"/>
                  </a:solidFill>
                  <a:ea typeface="Segoe UI" pitchFamily="34" charset="0"/>
                  <a:cs typeface="Segoe UI" pitchFamily="34" charset="0"/>
                </a:rPr>
                <a:t>15s</a:t>
              </a:r>
            </a:p>
          </p:txBody>
        </p:sp>
        <p:sp>
          <p:nvSpPr>
            <p:cNvPr id="193" name="TextBox 15"/>
            <p:cNvSpPr txBox="1"/>
            <p:nvPr/>
          </p:nvSpPr>
          <p:spPr>
            <a:xfrm>
              <a:off x="9635163" y="5982510"/>
              <a:ext cx="1066091" cy="310547"/>
            </a:xfrm>
            <a:prstGeom prst="rect">
              <a:avLst/>
            </a:prstGeom>
            <a:noFill/>
          </p:spPr>
          <p:txBody>
            <a:bodyPr wrap="square" lIns="0" tIns="0" rIns="0" bIns="0" rtlCol="0">
              <a:spAutoFit/>
            </a:bodyPr>
            <a:lstStyle/>
            <a:p>
              <a:pPr defTabSz="932597">
                <a:lnSpc>
                  <a:spcPct val="90000"/>
                </a:lnSpc>
              </a:pPr>
              <a:r>
                <a:rPr lang="en-US" sz="1099" dirty="0">
                  <a:solidFill>
                    <a:srgbClr val="FFFFFF"/>
                  </a:solidFill>
                </a:rPr>
                <a:t>100x</a:t>
              </a:r>
            </a:p>
            <a:p>
              <a:pPr defTabSz="932597">
                <a:lnSpc>
                  <a:spcPct val="90000"/>
                </a:lnSpc>
              </a:pPr>
              <a:r>
                <a:rPr lang="en-US" sz="1099" dirty="0">
                  <a:solidFill>
                    <a:srgbClr val="FFFFFF"/>
                  </a:solidFill>
                </a:rPr>
                <a:t>Speedup</a:t>
              </a:r>
            </a:p>
          </p:txBody>
        </p:sp>
      </p:grpSp>
    </p:spTree>
    <p:extLst>
      <p:ext uri="{BB962C8B-B14F-4D97-AF65-F5344CB8AC3E}">
        <p14:creationId xmlns:p14="http://schemas.microsoft.com/office/powerpoint/2010/main" val="3022814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HDInsight</a:t>
            </a:r>
            <a:r>
              <a:rPr lang="en-US" dirty="0" smtClean="0">
                <a:solidFill>
                  <a:schemeClr val="tx1"/>
                </a:solidFill>
              </a:rPr>
              <a:t> Supports </a:t>
            </a:r>
            <a:r>
              <a:rPr lang="en-US" dirty="0" err="1" smtClean="0">
                <a:solidFill>
                  <a:schemeClr val="tx1"/>
                </a:solidFill>
              </a:rPr>
              <a:t>HBase</a:t>
            </a:r>
            <a:endParaRPr lang="en-US" dirty="0">
              <a:solidFill>
                <a:schemeClr val="tx1"/>
              </a:solidFill>
            </a:endParaRPr>
          </a:p>
        </p:txBody>
      </p:sp>
      <p:sp>
        <p:nvSpPr>
          <p:cNvPr id="218" name="Text Placeholder 2"/>
          <p:cNvSpPr>
            <a:spLocks noGrp="1"/>
          </p:cNvSpPr>
          <p:nvPr>
            <p:ph type="body" sz="quarter" idx="11"/>
          </p:nvPr>
        </p:nvSpPr>
        <p:spPr>
          <a:xfrm>
            <a:off x="275482" y="1213174"/>
            <a:ext cx="11887878" cy="1757665"/>
          </a:xfrm>
        </p:spPr>
        <p:txBody>
          <a:bodyPr/>
          <a:lstStyle/>
          <a:p>
            <a:r>
              <a:rPr lang="en-US" dirty="0" smtClean="0">
                <a:solidFill>
                  <a:schemeClr val="tx1"/>
                </a:solidFill>
              </a:rPr>
              <a:t>NoSQL database on data in </a:t>
            </a:r>
            <a:r>
              <a:rPr lang="en-US" dirty="0" err="1" smtClean="0">
                <a:solidFill>
                  <a:schemeClr val="tx1"/>
                </a:solidFill>
              </a:rPr>
              <a:t>HDInsight</a:t>
            </a:r>
            <a:endParaRPr lang="en-US" dirty="0" smtClean="0">
              <a:solidFill>
                <a:schemeClr val="tx1"/>
              </a:solidFill>
            </a:endParaRPr>
          </a:p>
          <a:p>
            <a:pPr lvl="1"/>
            <a:r>
              <a:rPr lang="en-US" dirty="0" smtClean="0">
                <a:solidFill>
                  <a:schemeClr val="tx1"/>
                </a:solidFill>
              </a:rPr>
              <a:t>Columnar, NoSQL database</a:t>
            </a:r>
          </a:p>
          <a:p>
            <a:pPr lvl="1"/>
            <a:r>
              <a:rPr lang="en-US" dirty="0" smtClean="0">
                <a:solidFill>
                  <a:schemeClr val="tx1"/>
                </a:solidFill>
              </a:rPr>
              <a:t>Runs on top of the Hadoop Distributed File System (HDFS)</a:t>
            </a:r>
          </a:p>
          <a:p>
            <a:pPr lvl="1"/>
            <a:r>
              <a:rPr lang="en-US" dirty="0" smtClean="0">
                <a:solidFill>
                  <a:schemeClr val="tx1"/>
                </a:solidFill>
              </a:rPr>
              <a:t>Provides flexibility in that new columns can be added to column families at any time</a:t>
            </a:r>
          </a:p>
        </p:txBody>
      </p:sp>
      <p:grpSp>
        <p:nvGrpSpPr>
          <p:cNvPr id="3" name="Group 2"/>
          <p:cNvGrpSpPr/>
          <p:nvPr/>
        </p:nvGrpSpPr>
        <p:grpSpPr>
          <a:xfrm>
            <a:off x="-43472" y="3791959"/>
            <a:ext cx="12286472" cy="3253240"/>
            <a:chOff x="-44361" y="3792000"/>
            <a:chExt cx="12288215" cy="3253702"/>
          </a:xfrm>
        </p:grpSpPr>
        <p:grpSp>
          <p:nvGrpSpPr>
            <p:cNvPr id="52" name="Group 334"/>
            <p:cNvGrpSpPr/>
            <p:nvPr/>
          </p:nvGrpSpPr>
          <p:grpSpPr>
            <a:xfrm>
              <a:off x="4873485" y="4390797"/>
              <a:ext cx="465114" cy="711041"/>
              <a:chOff x="11312677" y="4385379"/>
              <a:chExt cx="420734" cy="643192"/>
            </a:xfrm>
          </p:grpSpPr>
          <p:sp>
            <p:nvSpPr>
              <p:cNvPr id="53" name="Rectangle 48"/>
              <p:cNvSpPr>
                <a:spLocks noChangeArrowheads="1"/>
              </p:cNvSpPr>
              <p:nvPr/>
            </p:nvSpPr>
            <p:spPr bwMode="auto">
              <a:xfrm>
                <a:off x="11312677" y="4385379"/>
                <a:ext cx="420734" cy="64319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4"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5"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6"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7"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8"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59" name="Oval 54"/>
              <p:cNvSpPr>
                <a:spLocks noChangeArrowheads="1"/>
              </p:cNvSpPr>
              <p:nvPr/>
            </p:nvSpPr>
            <p:spPr bwMode="auto">
              <a:xfrm>
                <a:off x="11625810" y="4466383"/>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60" name="Oval 55"/>
              <p:cNvSpPr>
                <a:spLocks noChangeArrowheads="1"/>
              </p:cNvSpPr>
              <p:nvPr/>
            </p:nvSpPr>
            <p:spPr bwMode="auto">
              <a:xfrm>
                <a:off x="11625810" y="4571566"/>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61" name="Oval 56"/>
              <p:cNvSpPr>
                <a:spLocks noChangeArrowheads="1"/>
              </p:cNvSpPr>
              <p:nvPr/>
            </p:nvSpPr>
            <p:spPr bwMode="auto">
              <a:xfrm>
                <a:off x="11625810" y="4671914"/>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62" name="Oval 57"/>
              <p:cNvSpPr>
                <a:spLocks noChangeArrowheads="1"/>
              </p:cNvSpPr>
              <p:nvPr/>
            </p:nvSpPr>
            <p:spPr bwMode="auto">
              <a:xfrm>
                <a:off x="11625810" y="4777097"/>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63" name="Oval 58"/>
              <p:cNvSpPr>
                <a:spLocks noChangeArrowheads="1"/>
              </p:cNvSpPr>
              <p:nvPr/>
            </p:nvSpPr>
            <p:spPr bwMode="auto">
              <a:xfrm>
                <a:off x="11625810" y="4881072"/>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sp>
          <p:nvSpPr>
            <p:cNvPr id="64" name="Freeform 29"/>
            <p:cNvSpPr>
              <a:spLocks/>
            </p:cNvSpPr>
            <p:nvPr/>
          </p:nvSpPr>
          <p:spPr bwMode="auto">
            <a:xfrm>
              <a:off x="2384720" y="4708747"/>
              <a:ext cx="6675240" cy="2296788"/>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65" name="Freeform 29"/>
            <p:cNvSpPr>
              <a:spLocks/>
            </p:cNvSpPr>
            <p:nvPr/>
          </p:nvSpPr>
          <p:spPr bwMode="auto">
            <a:xfrm>
              <a:off x="6796972" y="5045804"/>
              <a:ext cx="5446882" cy="1970177"/>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9BD200"/>
            </a:solidFill>
            <a:ln>
              <a:noFill/>
            </a:ln>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66" name="Freeform 29"/>
            <p:cNvSpPr>
              <a:spLocks/>
            </p:cNvSpPr>
            <p:nvPr/>
          </p:nvSpPr>
          <p:spPr bwMode="auto">
            <a:xfrm>
              <a:off x="1835460" y="6290490"/>
              <a:ext cx="4201248" cy="755212"/>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79A500"/>
            </a:solidFill>
            <a:ln>
              <a:noFill/>
            </a:ln>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67" name="Freeform 29"/>
            <p:cNvSpPr>
              <a:spLocks/>
            </p:cNvSpPr>
            <p:nvPr/>
          </p:nvSpPr>
          <p:spPr bwMode="auto">
            <a:xfrm>
              <a:off x="-44361" y="6248821"/>
              <a:ext cx="5559119" cy="755212"/>
            </a:xfrm>
            <a:custGeom>
              <a:avLst/>
              <a:gdLst>
                <a:gd name="T0" fmla="*/ 344 w 556"/>
                <a:gd name="T1" fmla="*/ 21 h 130"/>
                <a:gd name="T2" fmla="*/ 344 w 556"/>
                <a:gd name="T3" fmla="*/ 21 h 130"/>
                <a:gd name="T4" fmla="*/ 0 w 556"/>
                <a:gd name="T5" fmla="*/ 130 h 130"/>
                <a:gd name="T6" fmla="*/ 197 w 556"/>
                <a:gd name="T7" fmla="*/ 130 h 130"/>
                <a:gd name="T8" fmla="*/ 556 w 556"/>
                <a:gd name="T9" fmla="*/ 130 h 130"/>
                <a:gd name="T10" fmla="*/ 344 w 556"/>
                <a:gd name="T11" fmla="*/ 21 h 130"/>
              </a:gdLst>
              <a:ahLst/>
              <a:cxnLst>
                <a:cxn ang="0">
                  <a:pos x="T0" y="T1"/>
                </a:cxn>
                <a:cxn ang="0">
                  <a:pos x="T2" y="T3"/>
                </a:cxn>
                <a:cxn ang="0">
                  <a:pos x="T4" y="T5"/>
                </a:cxn>
                <a:cxn ang="0">
                  <a:pos x="T6" y="T7"/>
                </a:cxn>
                <a:cxn ang="0">
                  <a:pos x="T8" y="T9"/>
                </a:cxn>
                <a:cxn ang="0">
                  <a:pos x="T10" y="T11"/>
                </a:cxn>
              </a:cxnLst>
              <a:rect l="0" t="0" r="r" b="b"/>
              <a:pathLst>
                <a:path w="556" h="130">
                  <a:moveTo>
                    <a:pt x="344" y="21"/>
                  </a:moveTo>
                  <a:cubicBezTo>
                    <a:pt x="344" y="21"/>
                    <a:pt x="344" y="21"/>
                    <a:pt x="344" y="21"/>
                  </a:cubicBezTo>
                  <a:cubicBezTo>
                    <a:pt x="223" y="0"/>
                    <a:pt x="94" y="37"/>
                    <a:pt x="0" y="130"/>
                  </a:cubicBezTo>
                  <a:cubicBezTo>
                    <a:pt x="197" y="130"/>
                    <a:pt x="197" y="130"/>
                    <a:pt x="197" y="130"/>
                  </a:cubicBezTo>
                  <a:cubicBezTo>
                    <a:pt x="556" y="130"/>
                    <a:pt x="556" y="130"/>
                    <a:pt x="556" y="130"/>
                  </a:cubicBezTo>
                  <a:cubicBezTo>
                    <a:pt x="496" y="70"/>
                    <a:pt x="422" y="34"/>
                    <a:pt x="344" y="21"/>
                  </a:cubicBezTo>
                  <a:close/>
                </a:path>
              </a:pathLst>
            </a:custGeom>
            <a:solidFill>
              <a:srgbClr val="9BD200"/>
            </a:solidFill>
            <a:ln>
              <a:noFill/>
            </a:ln>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grpSp>
          <p:nvGrpSpPr>
            <p:cNvPr id="68" name="Group 334"/>
            <p:cNvGrpSpPr/>
            <p:nvPr/>
          </p:nvGrpSpPr>
          <p:grpSpPr>
            <a:xfrm>
              <a:off x="5971322" y="4325929"/>
              <a:ext cx="496839" cy="759540"/>
              <a:chOff x="11312677" y="4385379"/>
              <a:chExt cx="420734" cy="643192"/>
            </a:xfrm>
          </p:grpSpPr>
          <p:sp>
            <p:nvSpPr>
              <p:cNvPr id="69" name="Rectangle 48"/>
              <p:cNvSpPr>
                <a:spLocks noChangeArrowheads="1"/>
              </p:cNvSpPr>
              <p:nvPr/>
            </p:nvSpPr>
            <p:spPr bwMode="auto">
              <a:xfrm>
                <a:off x="11312677" y="4385379"/>
                <a:ext cx="420734" cy="643192"/>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0"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1"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2"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3"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4"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5" name="Oval 54"/>
              <p:cNvSpPr>
                <a:spLocks noChangeArrowheads="1"/>
              </p:cNvSpPr>
              <p:nvPr/>
            </p:nvSpPr>
            <p:spPr bwMode="auto">
              <a:xfrm>
                <a:off x="11625810" y="4466383"/>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6" name="Oval 55"/>
              <p:cNvSpPr>
                <a:spLocks noChangeArrowheads="1"/>
              </p:cNvSpPr>
              <p:nvPr/>
            </p:nvSpPr>
            <p:spPr bwMode="auto">
              <a:xfrm>
                <a:off x="11625810" y="4571566"/>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7" name="Oval 56"/>
              <p:cNvSpPr>
                <a:spLocks noChangeArrowheads="1"/>
              </p:cNvSpPr>
              <p:nvPr/>
            </p:nvSpPr>
            <p:spPr bwMode="auto">
              <a:xfrm>
                <a:off x="11625810" y="4671914"/>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8" name="Oval 57"/>
              <p:cNvSpPr>
                <a:spLocks noChangeArrowheads="1"/>
              </p:cNvSpPr>
              <p:nvPr/>
            </p:nvSpPr>
            <p:spPr bwMode="auto">
              <a:xfrm>
                <a:off x="11625810" y="4777097"/>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79" name="Oval 58"/>
              <p:cNvSpPr>
                <a:spLocks noChangeArrowheads="1"/>
              </p:cNvSpPr>
              <p:nvPr/>
            </p:nvSpPr>
            <p:spPr bwMode="auto">
              <a:xfrm>
                <a:off x="11625810" y="4881072"/>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nvGrpSpPr>
            <p:cNvPr id="80" name="Group 332"/>
            <p:cNvGrpSpPr/>
            <p:nvPr/>
          </p:nvGrpSpPr>
          <p:grpSpPr>
            <a:xfrm>
              <a:off x="2842681" y="5918480"/>
              <a:ext cx="715124" cy="1093238"/>
              <a:chOff x="11312677" y="4385379"/>
              <a:chExt cx="420734" cy="643192"/>
            </a:xfrm>
          </p:grpSpPr>
          <p:sp>
            <p:nvSpPr>
              <p:cNvPr id="81" name="Rectangle 48"/>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2"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3"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4"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5"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6"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7" name="Oval 54"/>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8" name="Oval 55"/>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89" name="Oval 56"/>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90" name="Oval 57"/>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91" name="Oval 58"/>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nvGrpSpPr>
            <p:cNvPr id="92" name="Group 91"/>
            <p:cNvGrpSpPr/>
            <p:nvPr/>
          </p:nvGrpSpPr>
          <p:grpSpPr>
            <a:xfrm>
              <a:off x="4382852" y="4878493"/>
              <a:ext cx="161865" cy="313735"/>
              <a:chOff x="8018355" y="6002801"/>
              <a:chExt cx="145517" cy="282046"/>
            </a:xfrm>
          </p:grpSpPr>
          <p:sp>
            <p:nvSpPr>
              <p:cNvPr id="93"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94"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95"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grpSp>
        <p:grpSp>
          <p:nvGrpSpPr>
            <p:cNvPr id="96" name="Group 95"/>
            <p:cNvGrpSpPr/>
            <p:nvPr/>
          </p:nvGrpSpPr>
          <p:grpSpPr>
            <a:xfrm>
              <a:off x="5416056" y="6418024"/>
              <a:ext cx="161865" cy="313735"/>
              <a:chOff x="8018355" y="6002801"/>
              <a:chExt cx="145517" cy="282046"/>
            </a:xfrm>
          </p:grpSpPr>
          <p:sp>
            <p:nvSpPr>
              <p:cNvPr id="97"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98"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99"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grpSp>
        <p:grpSp>
          <p:nvGrpSpPr>
            <p:cNvPr id="100" name="Group 99"/>
            <p:cNvGrpSpPr/>
            <p:nvPr/>
          </p:nvGrpSpPr>
          <p:grpSpPr>
            <a:xfrm>
              <a:off x="2530903" y="6028215"/>
              <a:ext cx="161865" cy="313735"/>
              <a:chOff x="6089354" y="5313902"/>
              <a:chExt cx="161865" cy="313735"/>
            </a:xfrm>
          </p:grpSpPr>
          <p:sp>
            <p:nvSpPr>
              <p:cNvPr id="101" name="Freeform 14"/>
              <p:cNvSpPr>
                <a:spLocks/>
              </p:cNvSpPr>
              <p:nvPr/>
            </p:nvSpPr>
            <p:spPr bwMode="auto">
              <a:xfrm>
                <a:off x="6154576" y="5505286"/>
                <a:ext cx="33325" cy="122351"/>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102" name="Freeform 15"/>
              <p:cNvSpPr>
                <a:spLocks/>
              </p:cNvSpPr>
              <p:nvPr/>
            </p:nvSpPr>
            <p:spPr bwMode="auto">
              <a:xfrm>
                <a:off x="6089354" y="5397691"/>
                <a:ext cx="161865" cy="162819"/>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9BD200"/>
              </a:solidFill>
              <a:ln>
                <a:noFill/>
              </a:ln>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103" name="Freeform 16"/>
              <p:cNvSpPr>
                <a:spLocks/>
              </p:cNvSpPr>
              <p:nvPr/>
            </p:nvSpPr>
            <p:spPr bwMode="auto">
              <a:xfrm>
                <a:off x="6110778" y="5313902"/>
                <a:ext cx="118543" cy="119019"/>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9BD200"/>
              </a:solidFill>
              <a:ln>
                <a:noFill/>
              </a:ln>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grpSp>
        <p:grpSp>
          <p:nvGrpSpPr>
            <p:cNvPr id="104" name="Group 103"/>
            <p:cNvGrpSpPr/>
            <p:nvPr/>
          </p:nvGrpSpPr>
          <p:grpSpPr>
            <a:xfrm>
              <a:off x="6827154" y="4888396"/>
              <a:ext cx="161865" cy="313735"/>
              <a:chOff x="8018355" y="6002801"/>
              <a:chExt cx="145517" cy="282046"/>
            </a:xfrm>
          </p:grpSpPr>
          <p:sp>
            <p:nvSpPr>
              <p:cNvPr id="105"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dirty="0">
                  <a:solidFill>
                    <a:srgbClr val="FFFFFF"/>
                  </a:solidFill>
                </a:endParaRPr>
              </a:p>
            </p:txBody>
          </p:sp>
          <p:sp>
            <p:nvSpPr>
              <p:cNvPr id="106"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dirty="0">
                  <a:solidFill>
                    <a:srgbClr val="FFFFFF"/>
                  </a:solidFill>
                </a:endParaRPr>
              </a:p>
            </p:txBody>
          </p:sp>
          <p:sp>
            <p:nvSpPr>
              <p:cNvPr id="107"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dirty="0">
                  <a:solidFill>
                    <a:srgbClr val="FFFFFF"/>
                  </a:solidFill>
                </a:endParaRPr>
              </a:p>
            </p:txBody>
          </p:sp>
        </p:grpSp>
        <p:grpSp>
          <p:nvGrpSpPr>
            <p:cNvPr id="108" name="Group 107"/>
            <p:cNvGrpSpPr/>
            <p:nvPr/>
          </p:nvGrpSpPr>
          <p:grpSpPr>
            <a:xfrm>
              <a:off x="11077418" y="6463686"/>
              <a:ext cx="161865" cy="313735"/>
              <a:chOff x="8018355" y="6002801"/>
              <a:chExt cx="145517" cy="282046"/>
            </a:xfrm>
          </p:grpSpPr>
          <p:sp>
            <p:nvSpPr>
              <p:cNvPr id="109"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dirty="0">
                  <a:solidFill>
                    <a:srgbClr val="FFFFFF"/>
                  </a:solidFill>
                </a:endParaRPr>
              </a:p>
            </p:txBody>
          </p:sp>
          <p:sp>
            <p:nvSpPr>
              <p:cNvPr id="110"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dirty="0">
                  <a:solidFill>
                    <a:srgbClr val="FFFFFF"/>
                  </a:solidFill>
                </a:endParaRPr>
              </a:p>
            </p:txBody>
          </p:sp>
          <p:sp>
            <p:nvSpPr>
              <p:cNvPr id="111"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dirty="0">
                  <a:solidFill>
                    <a:srgbClr val="FFFFFF"/>
                  </a:solidFill>
                </a:endParaRPr>
              </a:p>
            </p:txBody>
          </p:sp>
        </p:grpSp>
        <p:sp>
          <p:nvSpPr>
            <p:cNvPr id="112" name="Rounded Rectangle 111"/>
            <p:cNvSpPr/>
            <p:nvPr/>
          </p:nvSpPr>
          <p:spPr>
            <a:xfrm>
              <a:off x="3623041" y="6276078"/>
              <a:ext cx="1005840" cy="327808"/>
            </a:xfrm>
            <a:prstGeom prst="roundRect">
              <a:avLst/>
            </a:prstGeom>
            <a:solidFill>
              <a:schemeClr val="accent4"/>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Data Node</a:t>
              </a:r>
              <a:endParaRPr lang="en-US" sz="1099" dirty="0">
                <a:solidFill>
                  <a:srgbClr val="FFFFFF"/>
                </a:solidFill>
                <a:latin typeface="Arial" pitchFamily="34" charset="0"/>
                <a:cs typeface="Arial" pitchFamily="34" charset="0"/>
              </a:endParaRPr>
            </a:p>
          </p:txBody>
        </p:sp>
        <p:sp>
          <p:nvSpPr>
            <p:cNvPr id="113" name="Rounded Rectangle 112"/>
            <p:cNvSpPr/>
            <p:nvPr/>
          </p:nvSpPr>
          <p:spPr>
            <a:xfrm>
              <a:off x="5902247" y="6276078"/>
              <a:ext cx="1005840" cy="327808"/>
            </a:xfrm>
            <a:prstGeom prst="roundRect">
              <a:avLst/>
            </a:prstGeom>
            <a:solidFill>
              <a:schemeClr val="accent4"/>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Data Node</a:t>
              </a:r>
              <a:endParaRPr lang="en-US" sz="1099" dirty="0">
                <a:solidFill>
                  <a:srgbClr val="FFFFFF"/>
                </a:solidFill>
                <a:latin typeface="Arial" pitchFamily="34" charset="0"/>
                <a:cs typeface="Arial" pitchFamily="34" charset="0"/>
              </a:endParaRPr>
            </a:p>
          </p:txBody>
        </p:sp>
        <p:sp>
          <p:nvSpPr>
            <p:cNvPr id="114" name="Rounded Rectangle 113"/>
            <p:cNvSpPr/>
            <p:nvPr/>
          </p:nvSpPr>
          <p:spPr>
            <a:xfrm>
              <a:off x="8058347" y="6276078"/>
              <a:ext cx="1005840" cy="327808"/>
            </a:xfrm>
            <a:prstGeom prst="roundRect">
              <a:avLst/>
            </a:prstGeom>
            <a:solidFill>
              <a:schemeClr val="accent4"/>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Data Node</a:t>
              </a:r>
              <a:endParaRPr lang="en-US" sz="1099" dirty="0">
                <a:solidFill>
                  <a:srgbClr val="FFFFFF"/>
                </a:solidFill>
                <a:latin typeface="Arial" pitchFamily="34" charset="0"/>
                <a:cs typeface="Arial" pitchFamily="34" charset="0"/>
              </a:endParaRPr>
            </a:p>
          </p:txBody>
        </p:sp>
        <p:sp>
          <p:nvSpPr>
            <p:cNvPr id="115" name="Rounded Rectangle 114"/>
            <p:cNvSpPr/>
            <p:nvPr/>
          </p:nvSpPr>
          <p:spPr>
            <a:xfrm>
              <a:off x="10318863" y="6276078"/>
              <a:ext cx="1005840" cy="327808"/>
            </a:xfrm>
            <a:prstGeom prst="roundRect">
              <a:avLst/>
            </a:prstGeom>
            <a:solidFill>
              <a:schemeClr val="accent4"/>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Data Node</a:t>
              </a:r>
              <a:endParaRPr lang="en-US" sz="1099" dirty="0">
                <a:solidFill>
                  <a:srgbClr val="FFFFFF"/>
                </a:solidFill>
                <a:latin typeface="Arial" pitchFamily="34" charset="0"/>
                <a:cs typeface="Arial" pitchFamily="34" charset="0"/>
              </a:endParaRPr>
            </a:p>
          </p:txBody>
        </p:sp>
        <p:sp>
          <p:nvSpPr>
            <p:cNvPr id="116" name="Rounded Rectangle 115"/>
            <p:cNvSpPr/>
            <p:nvPr/>
          </p:nvSpPr>
          <p:spPr>
            <a:xfrm>
              <a:off x="3623041" y="6646392"/>
              <a:ext cx="1005840" cy="327808"/>
            </a:xfrm>
            <a:prstGeom prst="roundRect">
              <a:avLst/>
            </a:prstGeom>
            <a:solidFill>
              <a:schemeClr val="accent6"/>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Task Tracker</a:t>
              </a:r>
              <a:endParaRPr lang="en-US" sz="1099" dirty="0">
                <a:solidFill>
                  <a:srgbClr val="FFFFFF"/>
                </a:solidFill>
                <a:latin typeface="Arial" pitchFamily="34" charset="0"/>
                <a:cs typeface="Arial" pitchFamily="34" charset="0"/>
              </a:endParaRPr>
            </a:p>
          </p:txBody>
        </p:sp>
        <p:sp>
          <p:nvSpPr>
            <p:cNvPr id="117" name="Rounded Rectangle 116"/>
            <p:cNvSpPr/>
            <p:nvPr/>
          </p:nvSpPr>
          <p:spPr>
            <a:xfrm>
              <a:off x="5902247" y="6646392"/>
              <a:ext cx="1005840" cy="327808"/>
            </a:xfrm>
            <a:prstGeom prst="roundRect">
              <a:avLst/>
            </a:prstGeom>
            <a:solidFill>
              <a:schemeClr val="accent6"/>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Task Tracker</a:t>
              </a:r>
              <a:endParaRPr lang="en-US" sz="1099" dirty="0">
                <a:solidFill>
                  <a:srgbClr val="FFFFFF"/>
                </a:solidFill>
                <a:latin typeface="Arial" pitchFamily="34" charset="0"/>
                <a:cs typeface="Arial" pitchFamily="34" charset="0"/>
              </a:endParaRPr>
            </a:p>
          </p:txBody>
        </p:sp>
        <p:sp>
          <p:nvSpPr>
            <p:cNvPr id="118" name="Rounded Rectangle 117"/>
            <p:cNvSpPr/>
            <p:nvPr/>
          </p:nvSpPr>
          <p:spPr>
            <a:xfrm>
              <a:off x="8058347" y="6646392"/>
              <a:ext cx="1005840" cy="327808"/>
            </a:xfrm>
            <a:prstGeom prst="roundRect">
              <a:avLst/>
            </a:prstGeom>
            <a:solidFill>
              <a:schemeClr val="accent6"/>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Task Tracker</a:t>
              </a:r>
              <a:endParaRPr lang="en-US" sz="1099" dirty="0">
                <a:solidFill>
                  <a:srgbClr val="FFFFFF"/>
                </a:solidFill>
                <a:latin typeface="Arial" pitchFamily="34" charset="0"/>
                <a:cs typeface="Arial" pitchFamily="34" charset="0"/>
              </a:endParaRPr>
            </a:p>
          </p:txBody>
        </p:sp>
        <p:sp>
          <p:nvSpPr>
            <p:cNvPr id="119" name="Rounded Rectangle 118"/>
            <p:cNvSpPr/>
            <p:nvPr/>
          </p:nvSpPr>
          <p:spPr>
            <a:xfrm>
              <a:off x="10318863" y="6646392"/>
              <a:ext cx="1005840" cy="327808"/>
            </a:xfrm>
            <a:prstGeom prst="roundRect">
              <a:avLst/>
            </a:prstGeom>
            <a:solidFill>
              <a:schemeClr val="accent6"/>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Task Tracker</a:t>
              </a:r>
              <a:endParaRPr lang="en-US" sz="1099" dirty="0">
                <a:solidFill>
                  <a:srgbClr val="FFFFFF"/>
                </a:solidFill>
                <a:latin typeface="Arial" pitchFamily="34" charset="0"/>
                <a:cs typeface="Arial" pitchFamily="34" charset="0"/>
              </a:endParaRPr>
            </a:p>
          </p:txBody>
        </p:sp>
        <p:grpSp>
          <p:nvGrpSpPr>
            <p:cNvPr id="120" name="Group 332"/>
            <p:cNvGrpSpPr/>
            <p:nvPr/>
          </p:nvGrpSpPr>
          <p:grpSpPr>
            <a:xfrm>
              <a:off x="1586777" y="5304274"/>
              <a:ext cx="815611" cy="1246856"/>
              <a:chOff x="11312677" y="4385379"/>
              <a:chExt cx="420734" cy="643192"/>
            </a:xfrm>
          </p:grpSpPr>
          <p:sp>
            <p:nvSpPr>
              <p:cNvPr id="121" name="Rectangle 48"/>
              <p:cNvSpPr>
                <a:spLocks noChangeArrowheads="1"/>
              </p:cNvSpPr>
              <p:nvPr/>
            </p:nvSpPr>
            <p:spPr bwMode="auto">
              <a:xfrm>
                <a:off x="11312677" y="4385379"/>
                <a:ext cx="420734" cy="6431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2"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3"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4"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5"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6"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7" name="Oval 54"/>
              <p:cNvSpPr>
                <a:spLocks noChangeArrowheads="1"/>
              </p:cNvSpPr>
              <p:nvPr/>
            </p:nvSpPr>
            <p:spPr bwMode="auto">
              <a:xfrm>
                <a:off x="11625810" y="4466383"/>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8" name="Oval 55"/>
              <p:cNvSpPr>
                <a:spLocks noChangeArrowheads="1"/>
              </p:cNvSpPr>
              <p:nvPr/>
            </p:nvSpPr>
            <p:spPr bwMode="auto">
              <a:xfrm>
                <a:off x="11625810" y="4571566"/>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29" name="Oval 56"/>
              <p:cNvSpPr>
                <a:spLocks noChangeArrowheads="1"/>
              </p:cNvSpPr>
              <p:nvPr/>
            </p:nvSpPr>
            <p:spPr bwMode="auto">
              <a:xfrm>
                <a:off x="11625810" y="4671914"/>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30" name="Oval 57"/>
              <p:cNvSpPr>
                <a:spLocks noChangeArrowheads="1"/>
              </p:cNvSpPr>
              <p:nvPr/>
            </p:nvSpPr>
            <p:spPr bwMode="auto">
              <a:xfrm>
                <a:off x="11625810" y="4777097"/>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31" name="Oval 58"/>
              <p:cNvSpPr>
                <a:spLocks noChangeArrowheads="1"/>
              </p:cNvSpPr>
              <p:nvPr/>
            </p:nvSpPr>
            <p:spPr bwMode="auto">
              <a:xfrm>
                <a:off x="11625810" y="4881072"/>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grpSp>
        <p:sp>
          <p:nvSpPr>
            <p:cNvPr id="132" name="Rounded Rectangle 131"/>
            <p:cNvSpPr/>
            <p:nvPr/>
          </p:nvSpPr>
          <p:spPr>
            <a:xfrm>
              <a:off x="500823" y="5585783"/>
              <a:ext cx="1005840" cy="327808"/>
            </a:xfrm>
            <a:prstGeom prst="roundRect">
              <a:avLst/>
            </a:prstGeom>
            <a:solidFill>
              <a:schemeClr val="accent4"/>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Name Node</a:t>
              </a:r>
              <a:endParaRPr lang="en-US" sz="1099" dirty="0">
                <a:solidFill>
                  <a:srgbClr val="FFFFFF"/>
                </a:solidFill>
                <a:latin typeface="Arial" pitchFamily="34" charset="0"/>
                <a:cs typeface="Arial" pitchFamily="34" charset="0"/>
              </a:endParaRPr>
            </a:p>
          </p:txBody>
        </p:sp>
        <p:sp>
          <p:nvSpPr>
            <p:cNvPr id="133" name="Rounded Rectangle 132"/>
            <p:cNvSpPr/>
            <p:nvPr/>
          </p:nvSpPr>
          <p:spPr>
            <a:xfrm>
              <a:off x="500823" y="5954755"/>
              <a:ext cx="1005840" cy="327808"/>
            </a:xfrm>
            <a:prstGeom prst="roundRect">
              <a:avLst/>
            </a:prstGeom>
            <a:solidFill>
              <a:schemeClr val="accent6"/>
            </a:solidFill>
            <a:ln w="12700">
              <a:noFill/>
            </a:ln>
          </p:spPr>
          <p:style>
            <a:lnRef idx="3">
              <a:schemeClr val="lt1"/>
            </a:lnRef>
            <a:fillRef idx="1">
              <a:schemeClr val="accent5"/>
            </a:fillRef>
            <a:effectRef idx="1">
              <a:schemeClr val="accent5"/>
            </a:effectRef>
            <a:fontRef idx="minor">
              <a:schemeClr val="lt1"/>
            </a:fontRef>
          </p:style>
          <p:txBody>
            <a:bodyPr lIns="35995" tIns="35995" rIns="35995" bIns="35995" rtlCol="0" anchor="ctr"/>
            <a:lstStyle/>
            <a:p>
              <a:pPr algn="ctr" defTabSz="932597"/>
              <a:r>
                <a:rPr lang="en-US" sz="1049" dirty="0">
                  <a:solidFill>
                    <a:srgbClr val="FFFFFF"/>
                  </a:solidFill>
                  <a:latin typeface="Arial" pitchFamily="34" charset="0"/>
                  <a:cs typeface="Arial" pitchFamily="34" charset="0"/>
                </a:rPr>
                <a:t>Job Tracker</a:t>
              </a:r>
              <a:endParaRPr lang="en-US" sz="1099" dirty="0">
                <a:solidFill>
                  <a:srgbClr val="FFFFFF"/>
                </a:solidFill>
                <a:latin typeface="Arial" pitchFamily="34" charset="0"/>
                <a:cs typeface="Arial" pitchFamily="34" charset="0"/>
              </a:endParaRPr>
            </a:p>
          </p:txBody>
        </p:sp>
        <p:grpSp>
          <p:nvGrpSpPr>
            <p:cNvPr id="134" name="Group 332"/>
            <p:cNvGrpSpPr/>
            <p:nvPr/>
          </p:nvGrpSpPr>
          <p:grpSpPr>
            <a:xfrm>
              <a:off x="9168321" y="4088774"/>
              <a:ext cx="815611" cy="1246856"/>
              <a:chOff x="11312677" y="4385379"/>
              <a:chExt cx="420734" cy="643192"/>
            </a:xfrm>
          </p:grpSpPr>
          <p:sp>
            <p:nvSpPr>
              <p:cNvPr id="135" name="Rectangle 48"/>
              <p:cNvSpPr>
                <a:spLocks noChangeArrowheads="1"/>
              </p:cNvSpPr>
              <p:nvPr/>
            </p:nvSpPr>
            <p:spPr bwMode="auto">
              <a:xfrm>
                <a:off x="11312677" y="4385379"/>
                <a:ext cx="420734" cy="64319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36"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37"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38"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39"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40"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41" name="Oval 54"/>
              <p:cNvSpPr>
                <a:spLocks noChangeArrowheads="1"/>
              </p:cNvSpPr>
              <p:nvPr/>
            </p:nvSpPr>
            <p:spPr bwMode="auto">
              <a:xfrm>
                <a:off x="11625810" y="4466383"/>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42" name="Oval 55"/>
              <p:cNvSpPr>
                <a:spLocks noChangeArrowheads="1"/>
              </p:cNvSpPr>
              <p:nvPr/>
            </p:nvSpPr>
            <p:spPr bwMode="auto">
              <a:xfrm>
                <a:off x="11625810" y="4571566"/>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43" name="Oval 56"/>
              <p:cNvSpPr>
                <a:spLocks noChangeArrowheads="1"/>
              </p:cNvSpPr>
              <p:nvPr/>
            </p:nvSpPr>
            <p:spPr bwMode="auto">
              <a:xfrm>
                <a:off x="11625810" y="4671914"/>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44" name="Oval 57"/>
              <p:cNvSpPr>
                <a:spLocks noChangeArrowheads="1"/>
              </p:cNvSpPr>
              <p:nvPr/>
            </p:nvSpPr>
            <p:spPr bwMode="auto">
              <a:xfrm>
                <a:off x="11625810" y="4777097"/>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45" name="Oval 58"/>
              <p:cNvSpPr>
                <a:spLocks noChangeArrowheads="1"/>
              </p:cNvSpPr>
              <p:nvPr/>
            </p:nvSpPr>
            <p:spPr bwMode="auto">
              <a:xfrm>
                <a:off x="11625810" y="4881072"/>
                <a:ext cx="32643" cy="32644"/>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grpSp>
        <p:grpSp>
          <p:nvGrpSpPr>
            <p:cNvPr id="146" name="Group 334"/>
            <p:cNvGrpSpPr/>
            <p:nvPr/>
          </p:nvGrpSpPr>
          <p:grpSpPr>
            <a:xfrm>
              <a:off x="5359590" y="4239774"/>
              <a:ext cx="581700" cy="889271"/>
              <a:chOff x="11312677" y="4385379"/>
              <a:chExt cx="420734" cy="643192"/>
            </a:xfrm>
          </p:grpSpPr>
          <p:sp>
            <p:nvSpPr>
              <p:cNvPr id="147" name="Rectangle 48"/>
              <p:cNvSpPr>
                <a:spLocks noChangeArrowheads="1"/>
              </p:cNvSpPr>
              <p:nvPr/>
            </p:nvSpPr>
            <p:spPr bwMode="auto">
              <a:xfrm>
                <a:off x="11312677" y="4385379"/>
                <a:ext cx="420734" cy="643192"/>
              </a:xfrm>
              <a:prstGeom prst="rect">
                <a:avLst/>
              </a:prstGeom>
              <a:solidFill>
                <a:schemeClr val="accent4">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48"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49"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0"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1"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2"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3" name="Oval 54"/>
              <p:cNvSpPr>
                <a:spLocks noChangeArrowheads="1"/>
              </p:cNvSpPr>
              <p:nvPr/>
            </p:nvSpPr>
            <p:spPr bwMode="auto">
              <a:xfrm>
                <a:off x="11625810" y="4466383"/>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4" name="Oval 55"/>
              <p:cNvSpPr>
                <a:spLocks noChangeArrowheads="1"/>
              </p:cNvSpPr>
              <p:nvPr/>
            </p:nvSpPr>
            <p:spPr bwMode="auto">
              <a:xfrm>
                <a:off x="11625810" y="4571566"/>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5" name="Oval 56"/>
              <p:cNvSpPr>
                <a:spLocks noChangeArrowheads="1"/>
              </p:cNvSpPr>
              <p:nvPr/>
            </p:nvSpPr>
            <p:spPr bwMode="auto">
              <a:xfrm>
                <a:off x="11625810" y="4671914"/>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6" name="Oval 57"/>
              <p:cNvSpPr>
                <a:spLocks noChangeArrowheads="1"/>
              </p:cNvSpPr>
              <p:nvPr/>
            </p:nvSpPr>
            <p:spPr bwMode="auto">
              <a:xfrm>
                <a:off x="11625810" y="4777097"/>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sp>
            <p:nvSpPr>
              <p:cNvPr id="157" name="Oval 58"/>
              <p:cNvSpPr>
                <a:spLocks noChangeArrowheads="1"/>
              </p:cNvSpPr>
              <p:nvPr/>
            </p:nvSpPr>
            <p:spPr bwMode="auto">
              <a:xfrm>
                <a:off x="11625810" y="4881072"/>
                <a:ext cx="32643" cy="32644"/>
              </a:xfrm>
              <a:prstGeom prst="ellipse">
                <a:avLst/>
              </a:pr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nvGrpSpPr>
            <p:cNvPr id="158" name="Group 157"/>
            <p:cNvGrpSpPr/>
            <p:nvPr/>
          </p:nvGrpSpPr>
          <p:grpSpPr>
            <a:xfrm>
              <a:off x="11687753" y="6037858"/>
              <a:ext cx="161865" cy="313735"/>
              <a:chOff x="8018355" y="6002801"/>
              <a:chExt cx="145517" cy="282046"/>
            </a:xfrm>
          </p:grpSpPr>
          <p:sp>
            <p:nvSpPr>
              <p:cNvPr id="159"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160"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161"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grpSp>
        <p:grpSp>
          <p:nvGrpSpPr>
            <p:cNvPr id="162" name="Group 161"/>
            <p:cNvGrpSpPr/>
            <p:nvPr/>
          </p:nvGrpSpPr>
          <p:grpSpPr>
            <a:xfrm>
              <a:off x="10037374" y="5016067"/>
              <a:ext cx="161865" cy="313735"/>
              <a:chOff x="8018355" y="6002801"/>
              <a:chExt cx="145517" cy="282046"/>
            </a:xfrm>
          </p:grpSpPr>
          <p:sp>
            <p:nvSpPr>
              <p:cNvPr id="163" name="Freeform 14"/>
              <p:cNvSpPr>
                <a:spLocks/>
              </p:cNvSpPr>
              <p:nvPr/>
            </p:nvSpPr>
            <p:spPr bwMode="auto">
              <a:xfrm>
                <a:off x="8076990" y="6174854"/>
                <a:ext cx="29959" cy="109993"/>
              </a:xfrm>
              <a:custGeom>
                <a:avLst/>
                <a:gdLst>
                  <a:gd name="T0" fmla="*/ 70 w 70"/>
                  <a:gd name="T1" fmla="*/ 257 h 257"/>
                  <a:gd name="T2" fmla="*/ 70 w 70"/>
                  <a:gd name="T3" fmla="*/ 257 h 257"/>
                  <a:gd name="T4" fmla="*/ 0 w 70"/>
                  <a:gd name="T5" fmla="*/ 257 h 257"/>
                  <a:gd name="T6" fmla="*/ 0 w 70"/>
                  <a:gd name="T7" fmla="*/ 0 h 257"/>
                  <a:gd name="T8" fmla="*/ 70 w 70"/>
                  <a:gd name="T9" fmla="*/ 0 h 257"/>
                  <a:gd name="T10" fmla="*/ 70 w 70"/>
                  <a:gd name="T11" fmla="*/ 257 h 257"/>
                  <a:gd name="T12" fmla="*/ 70 w 70"/>
                  <a:gd name="T13" fmla="*/ 257 h 257"/>
                  <a:gd name="T14" fmla="*/ 70 w 70"/>
                  <a:gd name="T15" fmla="*/ 257 h 2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0" h="257">
                    <a:moveTo>
                      <a:pt x="70" y="257"/>
                    </a:moveTo>
                    <a:lnTo>
                      <a:pt x="70" y="257"/>
                    </a:lnTo>
                    <a:lnTo>
                      <a:pt x="0" y="257"/>
                    </a:lnTo>
                    <a:lnTo>
                      <a:pt x="0" y="0"/>
                    </a:lnTo>
                    <a:lnTo>
                      <a:pt x="70" y="0"/>
                    </a:lnTo>
                    <a:lnTo>
                      <a:pt x="70" y="257"/>
                    </a:lnTo>
                    <a:lnTo>
                      <a:pt x="70" y="257"/>
                    </a:lnTo>
                    <a:lnTo>
                      <a:pt x="70" y="257"/>
                    </a:lnTo>
                    <a:close/>
                  </a:path>
                </a:pathLst>
              </a:cu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164" name="Freeform 15"/>
              <p:cNvSpPr>
                <a:spLocks/>
              </p:cNvSpPr>
              <p:nvPr/>
            </p:nvSpPr>
            <p:spPr bwMode="auto">
              <a:xfrm>
                <a:off x="8018355" y="6078127"/>
                <a:ext cx="145517" cy="146373"/>
              </a:xfrm>
              <a:custGeom>
                <a:avLst/>
                <a:gdLst>
                  <a:gd name="T0" fmla="*/ 97 w 97"/>
                  <a:gd name="T1" fmla="*/ 48 h 97"/>
                  <a:gd name="T2" fmla="*/ 97 w 97"/>
                  <a:gd name="T3" fmla="*/ 48 h 97"/>
                  <a:gd name="T4" fmla="*/ 48 w 97"/>
                  <a:gd name="T5" fmla="*/ 97 h 97"/>
                  <a:gd name="T6" fmla="*/ 0 w 97"/>
                  <a:gd name="T7" fmla="*/ 48 h 97"/>
                  <a:gd name="T8" fmla="*/ 48 w 97"/>
                  <a:gd name="T9" fmla="*/ 0 h 97"/>
                  <a:gd name="T10" fmla="*/ 97 w 97"/>
                  <a:gd name="T11" fmla="*/ 48 h 97"/>
                </a:gdLst>
                <a:ahLst/>
                <a:cxnLst>
                  <a:cxn ang="0">
                    <a:pos x="T0" y="T1"/>
                  </a:cxn>
                  <a:cxn ang="0">
                    <a:pos x="T2" y="T3"/>
                  </a:cxn>
                  <a:cxn ang="0">
                    <a:pos x="T4" y="T5"/>
                  </a:cxn>
                  <a:cxn ang="0">
                    <a:pos x="T6" y="T7"/>
                  </a:cxn>
                  <a:cxn ang="0">
                    <a:pos x="T8" y="T9"/>
                  </a:cxn>
                  <a:cxn ang="0">
                    <a:pos x="T10" y="T11"/>
                  </a:cxn>
                </a:cxnLst>
                <a:rect l="0" t="0" r="r" b="b"/>
                <a:pathLst>
                  <a:path w="97" h="97">
                    <a:moveTo>
                      <a:pt x="97" y="48"/>
                    </a:moveTo>
                    <a:cubicBezTo>
                      <a:pt x="97" y="48"/>
                      <a:pt x="97" y="48"/>
                      <a:pt x="97" y="48"/>
                    </a:cubicBezTo>
                    <a:cubicBezTo>
                      <a:pt x="97" y="75"/>
                      <a:pt x="75" y="97"/>
                      <a:pt x="48" y="97"/>
                    </a:cubicBezTo>
                    <a:cubicBezTo>
                      <a:pt x="22" y="97"/>
                      <a:pt x="0" y="75"/>
                      <a:pt x="0" y="48"/>
                    </a:cubicBezTo>
                    <a:cubicBezTo>
                      <a:pt x="0" y="22"/>
                      <a:pt x="22" y="0"/>
                      <a:pt x="48" y="0"/>
                    </a:cubicBezTo>
                    <a:cubicBezTo>
                      <a:pt x="75" y="0"/>
                      <a:pt x="97" y="22"/>
                      <a:pt x="97" y="48"/>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sp>
            <p:nvSpPr>
              <p:cNvPr id="165" name="Freeform 16"/>
              <p:cNvSpPr>
                <a:spLocks/>
              </p:cNvSpPr>
              <p:nvPr/>
            </p:nvSpPr>
            <p:spPr bwMode="auto">
              <a:xfrm>
                <a:off x="8037615" y="6002801"/>
                <a:ext cx="106570" cy="106997"/>
              </a:xfrm>
              <a:custGeom>
                <a:avLst/>
                <a:gdLst>
                  <a:gd name="T0" fmla="*/ 71 w 71"/>
                  <a:gd name="T1" fmla="*/ 35 h 71"/>
                  <a:gd name="T2" fmla="*/ 71 w 71"/>
                  <a:gd name="T3" fmla="*/ 35 h 71"/>
                  <a:gd name="T4" fmla="*/ 35 w 71"/>
                  <a:gd name="T5" fmla="*/ 71 h 71"/>
                  <a:gd name="T6" fmla="*/ 0 w 71"/>
                  <a:gd name="T7" fmla="*/ 35 h 71"/>
                  <a:gd name="T8" fmla="*/ 35 w 71"/>
                  <a:gd name="T9" fmla="*/ 0 h 71"/>
                  <a:gd name="T10" fmla="*/ 71 w 71"/>
                  <a:gd name="T11" fmla="*/ 35 h 71"/>
                </a:gdLst>
                <a:ahLst/>
                <a:cxnLst>
                  <a:cxn ang="0">
                    <a:pos x="T0" y="T1"/>
                  </a:cxn>
                  <a:cxn ang="0">
                    <a:pos x="T2" y="T3"/>
                  </a:cxn>
                  <a:cxn ang="0">
                    <a:pos x="T4" y="T5"/>
                  </a:cxn>
                  <a:cxn ang="0">
                    <a:pos x="T6" y="T7"/>
                  </a:cxn>
                  <a:cxn ang="0">
                    <a:pos x="T8" y="T9"/>
                  </a:cxn>
                  <a:cxn ang="0">
                    <a:pos x="T10" y="T11"/>
                  </a:cxn>
                </a:cxnLst>
                <a:rect l="0" t="0" r="r" b="b"/>
                <a:pathLst>
                  <a:path w="71" h="71">
                    <a:moveTo>
                      <a:pt x="71" y="35"/>
                    </a:moveTo>
                    <a:cubicBezTo>
                      <a:pt x="71" y="35"/>
                      <a:pt x="71" y="35"/>
                      <a:pt x="71" y="35"/>
                    </a:cubicBezTo>
                    <a:cubicBezTo>
                      <a:pt x="71" y="55"/>
                      <a:pt x="55" y="71"/>
                      <a:pt x="35" y="71"/>
                    </a:cubicBezTo>
                    <a:cubicBezTo>
                      <a:pt x="16" y="71"/>
                      <a:pt x="0" y="55"/>
                      <a:pt x="0" y="35"/>
                    </a:cubicBezTo>
                    <a:cubicBezTo>
                      <a:pt x="0" y="16"/>
                      <a:pt x="16" y="0"/>
                      <a:pt x="35" y="0"/>
                    </a:cubicBezTo>
                    <a:cubicBezTo>
                      <a:pt x="55" y="0"/>
                      <a:pt x="71" y="16"/>
                      <a:pt x="71" y="35"/>
                    </a:cubicBezTo>
                    <a:close/>
                  </a:path>
                </a:pathLst>
              </a:custGeom>
              <a:solidFill>
                <a:srgbClr val="7FB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9629" tIns="44815" rIns="89629" bIns="44815" numCol="1" anchor="t" anchorCtr="0" compatLnSpc="1">
                <a:prstTxWarp prst="textNoShape">
                  <a:avLst/>
                </a:prstTxWarp>
              </a:bodyPr>
              <a:lstStyle/>
              <a:p>
                <a:pPr defTabSz="913773"/>
                <a:endParaRPr lang="en-US">
                  <a:solidFill>
                    <a:srgbClr val="FFFFFF"/>
                  </a:solidFill>
                </a:endParaRPr>
              </a:p>
            </p:txBody>
          </p:sp>
        </p:grpSp>
        <p:cxnSp>
          <p:nvCxnSpPr>
            <p:cNvPr id="166" name="Elbow Connector 165"/>
            <p:cNvCxnSpPr/>
            <p:nvPr/>
          </p:nvCxnSpPr>
          <p:spPr>
            <a:xfrm rot="16200000" flipH="1">
              <a:off x="2024764" y="5254647"/>
              <a:ext cx="568743" cy="2610784"/>
            </a:xfrm>
            <a:prstGeom prst="bentConnector2">
              <a:avLst/>
            </a:prstGeom>
            <a:ln w="38100">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7" name="Elbow Connector 166"/>
            <p:cNvCxnSpPr>
              <a:endCxn id="135" idx="3"/>
            </p:cNvCxnSpPr>
            <p:nvPr/>
          </p:nvCxnSpPr>
          <p:spPr>
            <a:xfrm rot="5400000" flipH="1" flipV="1">
              <a:off x="9353757" y="5262095"/>
              <a:ext cx="1180067" cy="80283"/>
            </a:xfrm>
            <a:prstGeom prst="bentConnector4">
              <a:avLst>
                <a:gd name="adj1" fmla="val 31790"/>
                <a:gd name="adj2" fmla="val 384743"/>
              </a:avLst>
            </a:prstGeom>
            <a:ln w="38100">
              <a:solidFill>
                <a:srgbClr val="00206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68" name="Elbow Connector 167"/>
            <p:cNvCxnSpPr>
              <a:stCxn id="147" idx="2"/>
              <a:endCxn id="204" idx="0"/>
            </p:cNvCxnSpPr>
            <p:nvPr/>
          </p:nvCxnSpPr>
          <p:spPr>
            <a:xfrm rot="16200000" flipH="1">
              <a:off x="7385538" y="3393946"/>
              <a:ext cx="783010" cy="4253207"/>
            </a:xfrm>
            <a:prstGeom prst="bentConnector3">
              <a:avLst>
                <a:gd name="adj1" fmla="val 50000"/>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9" name="Elbow Connector 168"/>
            <p:cNvCxnSpPr>
              <a:stCxn id="132" idx="0"/>
              <a:endCxn id="112" idx="0"/>
            </p:cNvCxnSpPr>
            <p:nvPr/>
          </p:nvCxnSpPr>
          <p:spPr>
            <a:xfrm rot="16200000" flipH="1">
              <a:off x="2219704" y="4369821"/>
              <a:ext cx="690295" cy="3122218"/>
            </a:xfrm>
            <a:prstGeom prst="bentConnector3">
              <a:avLst>
                <a:gd name="adj1" fmla="val -33116"/>
              </a:avLst>
            </a:prstGeom>
            <a:ln w="38100">
              <a:solidFill>
                <a:schemeClr val="accent4"/>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70" name="Rectangle 169"/>
            <p:cNvSpPr/>
            <p:nvPr/>
          </p:nvSpPr>
          <p:spPr>
            <a:xfrm>
              <a:off x="9167420" y="3792000"/>
              <a:ext cx="780292" cy="282423"/>
            </a:xfrm>
            <a:prstGeom prst="rect">
              <a:avLst/>
            </a:prstGeom>
          </p:spPr>
          <p:txBody>
            <a:bodyPr wrap="none">
              <a:spAutoFit/>
            </a:bodyPr>
            <a:lstStyle/>
            <a:p>
              <a:pPr algn="ctr" defTabSz="932597"/>
              <a:r>
                <a:rPr lang="en-US" sz="1199" dirty="0" err="1">
                  <a:solidFill>
                    <a:srgbClr val="FFFFFF"/>
                  </a:solidFill>
                  <a:latin typeface="Arial" pitchFamily="34" charset="0"/>
                  <a:cs typeface="Arial" pitchFamily="34" charset="0"/>
                </a:rPr>
                <a:t>HMaster</a:t>
              </a:r>
              <a:endParaRPr lang="en-US" sz="1399" dirty="0">
                <a:solidFill>
                  <a:srgbClr val="FFFFFF"/>
                </a:solidFill>
                <a:latin typeface="Arial" pitchFamily="34" charset="0"/>
                <a:cs typeface="Arial" pitchFamily="34" charset="0"/>
              </a:endParaRPr>
            </a:p>
          </p:txBody>
        </p:sp>
        <p:sp>
          <p:nvSpPr>
            <p:cNvPr id="171" name="Rectangle 170"/>
            <p:cNvSpPr/>
            <p:nvPr/>
          </p:nvSpPr>
          <p:spPr>
            <a:xfrm>
              <a:off x="5089791" y="3951087"/>
              <a:ext cx="1072984" cy="282423"/>
            </a:xfrm>
            <a:prstGeom prst="rect">
              <a:avLst/>
            </a:prstGeom>
          </p:spPr>
          <p:txBody>
            <a:bodyPr wrap="none">
              <a:spAutoFit/>
            </a:bodyPr>
            <a:lstStyle/>
            <a:p>
              <a:pPr algn="ctr" defTabSz="932597"/>
              <a:r>
                <a:rPr lang="en-US" sz="1199" dirty="0">
                  <a:solidFill>
                    <a:srgbClr val="FFFFFF"/>
                  </a:solidFill>
                  <a:latin typeface="Arial" pitchFamily="34" charset="0"/>
                  <a:cs typeface="Arial" pitchFamily="34" charset="0"/>
                </a:rPr>
                <a:t>Coordination</a:t>
              </a:r>
            </a:p>
          </p:txBody>
        </p:sp>
        <p:sp>
          <p:nvSpPr>
            <p:cNvPr id="172" name="Rectangle 171"/>
            <p:cNvSpPr/>
            <p:nvPr/>
          </p:nvSpPr>
          <p:spPr>
            <a:xfrm>
              <a:off x="2617426" y="5615270"/>
              <a:ext cx="1187444" cy="282423"/>
            </a:xfrm>
            <a:prstGeom prst="rect">
              <a:avLst/>
            </a:prstGeom>
          </p:spPr>
          <p:txBody>
            <a:bodyPr wrap="none">
              <a:spAutoFit/>
            </a:bodyPr>
            <a:lstStyle/>
            <a:p>
              <a:pPr algn="ctr" defTabSz="932597"/>
              <a:r>
                <a:rPr lang="en-US" sz="1199" dirty="0">
                  <a:solidFill>
                    <a:srgbClr val="FFFFFF"/>
                  </a:solidFill>
                  <a:latin typeface="Arial" pitchFamily="34" charset="0"/>
                  <a:cs typeface="Arial" pitchFamily="34" charset="0"/>
                </a:rPr>
                <a:t>Region Server</a:t>
              </a:r>
            </a:p>
          </p:txBody>
        </p:sp>
        <p:sp>
          <p:nvSpPr>
            <p:cNvPr id="173" name="Rectangle 172"/>
            <p:cNvSpPr/>
            <p:nvPr/>
          </p:nvSpPr>
          <p:spPr>
            <a:xfrm>
              <a:off x="4908058" y="5607184"/>
              <a:ext cx="1187444" cy="282423"/>
            </a:xfrm>
            <a:prstGeom prst="rect">
              <a:avLst/>
            </a:prstGeom>
          </p:spPr>
          <p:txBody>
            <a:bodyPr wrap="none">
              <a:spAutoFit/>
            </a:bodyPr>
            <a:lstStyle/>
            <a:p>
              <a:pPr algn="ctr" defTabSz="932597"/>
              <a:r>
                <a:rPr lang="en-US" sz="1199" dirty="0">
                  <a:solidFill>
                    <a:srgbClr val="FFFFFF"/>
                  </a:solidFill>
                  <a:latin typeface="Arial" pitchFamily="34" charset="0"/>
                  <a:cs typeface="Arial" pitchFamily="34" charset="0"/>
                </a:rPr>
                <a:t>Region Server</a:t>
              </a:r>
            </a:p>
          </p:txBody>
        </p:sp>
        <p:sp>
          <p:nvSpPr>
            <p:cNvPr id="174" name="Rectangle 173"/>
            <p:cNvSpPr/>
            <p:nvPr/>
          </p:nvSpPr>
          <p:spPr>
            <a:xfrm>
              <a:off x="7060249" y="5617457"/>
              <a:ext cx="1187444" cy="282423"/>
            </a:xfrm>
            <a:prstGeom prst="rect">
              <a:avLst/>
            </a:prstGeom>
          </p:spPr>
          <p:txBody>
            <a:bodyPr wrap="none">
              <a:spAutoFit/>
            </a:bodyPr>
            <a:lstStyle/>
            <a:p>
              <a:pPr algn="ctr" defTabSz="932597"/>
              <a:r>
                <a:rPr lang="en-US" sz="1199" dirty="0">
                  <a:solidFill>
                    <a:srgbClr val="FFFFFF"/>
                  </a:solidFill>
                  <a:latin typeface="Arial" pitchFamily="34" charset="0"/>
                  <a:cs typeface="Arial" pitchFamily="34" charset="0"/>
                </a:rPr>
                <a:t>Region Server</a:t>
              </a:r>
            </a:p>
          </p:txBody>
        </p:sp>
        <p:sp>
          <p:nvSpPr>
            <p:cNvPr id="175" name="Rectangle 174"/>
            <p:cNvSpPr/>
            <p:nvPr/>
          </p:nvSpPr>
          <p:spPr>
            <a:xfrm>
              <a:off x="9329795" y="5630737"/>
              <a:ext cx="1187444" cy="282423"/>
            </a:xfrm>
            <a:prstGeom prst="rect">
              <a:avLst/>
            </a:prstGeom>
          </p:spPr>
          <p:txBody>
            <a:bodyPr wrap="none">
              <a:spAutoFit/>
            </a:bodyPr>
            <a:lstStyle/>
            <a:p>
              <a:pPr algn="ctr" defTabSz="932597"/>
              <a:r>
                <a:rPr lang="en-US" sz="1199" dirty="0">
                  <a:solidFill>
                    <a:srgbClr val="FFFFFF"/>
                  </a:solidFill>
                  <a:latin typeface="Arial" pitchFamily="34" charset="0"/>
                  <a:cs typeface="Arial" pitchFamily="34" charset="0"/>
                </a:rPr>
                <a:t>Region Server</a:t>
              </a:r>
            </a:p>
          </p:txBody>
        </p:sp>
        <p:cxnSp>
          <p:nvCxnSpPr>
            <p:cNvPr id="176" name="Elbow Connector 175"/>
            <p:cNvCxnSpPr>
              <a:endCxn id="113" idx="0"/>
            </p:cNvCxnSpPr>
            <p:nvPr/>
          </p:nvCxnSpPr>
          <p:spPr>
            <a:xfrm>
              <a:off x="5804579" y="6031355"/>
              <a:ext cx="600588" cy="244723"/>
            </a:xfrm>
            <a:prstGeom prst="bentConnector2">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77" name="Group 332"/>
            <p:cNvGrpSpPr/>
            <p:nvPr/>
          </p:nvGrpSpPr>
          <p:grpSpPr>
            <a:xfrm>
              <a:off x="5117256" y="5913186"/>
              <a:ext cx="715124" cy="1093238"/>
              <a:chOff x="11312677" y="4385379"/>
              <a:chExt cx="420734" cy="643192"/>
            </a:xfrm>
          </p:grpSpPr>
          <p:sp>
            <p:nvSpPr>
              <p:cNvPr id="178" name="Rectangle 48"/>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79"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0"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1"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2"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3"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4" name="Oval 54"/>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5" name="Oval 55"/>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6" name="Oval 56"/>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7" name="Oval 57"/>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88" name="Oval 58"/>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grpSp>
        <p:cxnSp>
          <p:nvCxnSpPr>
            <p:cNvPr id="189" name="Elbow Connector 188"/>
            <p:cNvCxnSpPr>
              <a:endCxn id="114" idx="0"/>
            </p:cNvCxnSpPr>
            <p:nvPr/>
          </p:nvCxnSpPr>
          <p:spPr>
            <a:xfrm>
              <a:off x="7945071" y="6086296"/>
              <a:ext cx="616196" cy="189782"/>
            </a:xfrm>
            <a:prstGeom prst="bentConnector2">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0" name="Elbow Connector 189"/>
            <p:cNvCxnSpPr>
              <a:endCxn id="115" idx="0"/>
            </p:cNvCxnSpPr>
            <p:nvPr/>
          </p:nvCxnSpPr>
          <p:spPr>
            <a:xfrm>
              <a:off x="10205272" y="6095564"/>
              <a:ext cx="616511" cy="180514"/>
            </a:xfrm>
            <a:prstGeom prst="bentConnector2">
              <a:avLst/>
            </a:prstGeom>
            <a:ln w="381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91" name="Group 332"/>
            <p:cNvGrpSpPr/>
            <p:nvPr/>
          </p:nvGrpSpPr>
          <p:grpSpPr>
            <a:xfrm>
              <a:off x="7283543" y="5913186"/>
              <a:ext cx="715124" cy="1093238"/>
              <a:chOff x="11312677" y="4385379"/>
              <a:chExt cx="420734" cy="643192"/>
            </a:xfrm>
          </p:grpSpPr>
          <p:sp>
            <p:nvSpPr>
              <p:cNvPr id="192" name="Rectangle 48"/>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93"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94"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95"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96"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97"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98" name="Oval 54"/>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199" name="Oval 55"/>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0" name="Oval 56"/>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1" name="Oval 57"/>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2" name="Oval 58"/>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grpSp>
        <p:grpSp>
          <p:nvGrpSpPr>
            <p:cNvPr id="203" name="Group 332"/>
            <p:cNvGrpSpPr/>
            <p:nvPr/>
          </p:nvGrpSpPr>
          <p:grpSpPr>
            <a:xfrm>
              <a:off x="9546085" y="5912055"/>
              <a:ext cx="715124" cy="1093238"/>
              <a:chOff x="11312677" y="4385379"/>
              <a:chExt cx="420734" cy="643192"/>
            </a:xfrm>
          </p:grpSpPr>
          <p:sp>
            <p:nvSpPr>
              <p:cNvPr id="204" name="Rectangle 48"/>
              <p:cNvSpPr>
                <a:spLocks noChangeArrowheads="1"/>
              </p:cNvSpPr>
              <p:nvPr/>
            </p:nvSpPr>
            <p:spPr bwMode="auto">
              <a:xfrm>
                <a:off x="11312677" y="4385379"/>
                <a:ext cx="420734" cy="643192"/>
              </a:xfrm>
              <a:prstGeom prst="rect">
                <a:avLst/>
              </a:prstGeom>
              <a:solidFill>
                <a:srgbClr val="9B4F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5" name="Freeform 49"/>
              <p:cNvSpPr>
                <a:spLocks/>
              </p:cNvSpPr>
              <p:nvPr/>
            </p:nvSpPr>
            <p:spPr bwMode="auto">
              <a:xfrm>
                <a:off x="11354993" y="4454293"/>
                <a:ext cx="332477" cy="5803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6" name="Freeform 50"/>
              <p:cNvSpPr>
                <a:spLocks/>
              </p:cNvSpPr>
              <p:nvPr/>
            </p:nvSpPr>
            <p:spPr bwMode="auto">
              <a:xfrm>
                <a:off x="11354993" y="4558267"/>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7" name="Freeform 51"/>
              <p:cNvSpPr>
                <a:spLocks/>
              </p:cNvSpPr>
              <p:nvPr/>
            </p:nvSpPr>
            <p:spPr bwMode="auto">
              <a:xfrm>
                <a:off x="11354993" y="4662242"/>
                <a:ext cx="332477" cy="55614"/>
              </a:xfrm>
              <a:custGeom>
                <a:avLst/>
                <a:gdLst>
                  <a:gd name="T0" fmla="*/ 9 w 102"/>
                  <a:gd name="T1" fmla="*/ 0 h 17"/>
                  <a:gd name="T2" fmla="*/ 0 w 102"/>
                  <a:gd name="T3" fmla="*/ 8 h 17"/>
                  <a:gd name="T4" fmla="*/ 0 w 102"/>
                  <a:gd name="T5" fmla="*/ 9 h 17"/>
                  <a:gd name="T6" fmla="*/ 9 w 102"/>
                  <a:gd name="T7" fmla="*/ 17 h 17"/>
                  <a:gd name="T8" fmla="*/ 94 w 102"/>
                  <a:gd name="T9" fmla="*/ 17 h 17"/>
                  <a:gd name="T10" fmla="*/ 102 w 102"/>
                  <a:gd name="T11" fmla="*/ 9 h 17"/>
                  <a:gd name="T12" fmla="*/ 102 w 102"/>
                  <a:gd name="T13" fmla="*/ 8 h 17"/>
                  <a:gd name="T14" fmla="*/ 94 w 102"/>
                  <a:gd name="T15" fmla="*/ 0 h 17"/>
                  <a:gd name="T16" fmla="*/ 55 w 102"/>
                  <a:gd name="T17" fmla="*/ 0 h 17"/>
                  <a:gd name="T18" fmla="*/ 9 w 102"/>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7">
                    <a:moveTo>
                      <a:pt x="9" y="0"/>
                    </a:moveTo>
                    <a:cubicBezTo>
                      <a:pt x="9" y="0"/>
                      <a:pt x="0" y="0"/>
                      <a:pt x="0" y="8"/>
                    </a:cubicBezTo>
                    <a:cubicBezTo>
                      <a:pt x="0" y="9"/>
                      <a:pt x="0" y="9"/>
                      <a:pt x="0" y="9"/>
                    </a:cubicBezTo>
                    <a:cubicBezTo>
                      <a:pt x="0" y="9"/>
                      <a:pt x="0" y="17"/>
                      <a:pt x="9" y="17"/>
                    </a:cubicBezTo>
                    <a:cubicBezTo>
                      <a:pt x="94" y="17"/>
                      <a:pt x="94" y="17"/>
                      <a:pt x="94" y="17"/>
                    </a:cubicBezTo>
                    <a:cubicBezTo>
                      <a:pt x="94" y="17"/>
                      <a:pt x="102" y="17"/>
                      <a:pt x="102" y="9"/>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8" name="Freeform 52"/>
              <p:cNvSpPr>
                <a:spLocks/>
              </p:cNvSpPr>
              <p:nvPr/>
            </p:nvSpPr>
            <p:spPr bwMode="auto">
              <a:xfrm>
                <a:off x="11354993" y="4763799"/>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09" name="Freeform 53"/>
              <p:cNvSpPr>
                <a:spLocks/>
              </p:cNvSpPr>
              <p:nvPr/>
            </p:nvSpPr>
            <p:spPr bwMode="auto">
              <a:xfrm>
                <a:off x="11354993" y="4867773"/>
                <a:ext cx="332477" cy="59242"/>
              </a:xfrm>
              <a:custGeom>
                <a:avLst/>
                <a:gdLst>
                  <a:gd name="T0" fmla="*/ 9 w 102"/>
                  <a:gd name="T1" fmla="*/ 0 h 18"/>
                  <a:gd name="T2" fmla="*/ 0 w 102"/>
                  <a:gd name="T3" fmla="*/ 8 h 18"/>
                  <a:gd name="T4" fmla="*/ 0 w 102"/>
                  <a:gd name="T5" fmla="*/ 10 h 18"/>
                  <a:gd name="T6" fmla="*/ 9 w 102"/>
                  <a:gd name="T7" fmla="*/ 18 h 18"/>
                  <a:gd name="T8" fmla="*/ 94 w 102"/>
                  <a:gd name="T9" fmla="*/ 18 h 18"/>
                  <a:gd name="T10" fmla="*/ 102 w 102"/>
                  <a:gd name="T11" fmla="*/ 10 h 18"/>
                  <a:gd name="T12" fmla="*/ 102 w 102"/>
                  <a:gd name="T13" fmla="*/ 8 h 18"/>
                  <a:gd name="T14" fmla="*/ 94 w 102"/>
                  <a:gd name="T15" fmla="*/ 0 h 18"/>
                  <a:gd name="T16" fmla="*/ 55 w 102"/>
                  <a:gd name="T17" fmla="*/ 0 h 18"/>
                  <a:gd name="T18" fmla="*/ 9 w 102"/>
                  <a:gd name="T19"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18">
                    <a:moveTo>
                      <a:pt x="9" y="0"/>
                    </a:moveTo>
                    <a:cubicBezTo>
                      <a:pt x="9" y="0"/>
                      <a:pt x="0" y="0"/>
                      <a:pt x="0" y="8"/>
                    </a:cubicBezTo>
                    <a:cubicBezTo>
                      <a:pt x="0" y="10"/>
                      <a:pt x="0" y="10"/>
                      <a:pt x="0" y="10"/>
                    </a:cubicBezTo>
                    <a:cubicBezTo>
                      <a:pt x="0" y="10"/>
                      <a:pt x="0" y="18"/>
                      <a:pt x="9" y="18"/>
                    </a:cubicBezTo>
                    <a:cubicBezTo>
                      <a:pt x="94" y="18"/>
                      <a:pt x="94" y="18"/>
                      <a:pt x="94" y="18"/>
                    </a:cubicBezTo>
                    <a:cubicBezTo>
                      <a:pt x="94" y="18"/>
                      <a:pt x="102" y="18"/>
                      <a:pt x="102" y="10"/>
                    </a:cubicBezTo>
                    <a:cubicBezTo>
                      <a:pt x="102" y="8"/>
                      <a:pt x="102" y="8"/>
                      <a:pt x="102" y="8"/>
                    </a:cubicBezTo>
                    <a:cubicBezTo>
                      <a:pt x="102" y="8"/>
                      <a:pt x="102" y="0"/>
                      <a:pt x="94" y="0"/>
                    </a:cubicBezTo>
                    <a:cubicBezTo>
                      <a:pt x="55" y="0"/>
                      <a:pt x="55" y="0"/>
                      <a:pt x="55" y="0"/>
                    </a:cubicBezTo>
                    <a:lnTo>
                      <a:pt x="9" y="0"/>
                    </a:lnTo>
                    <a:close/>
                  </a:path>
                </a:pathLst>
              </a:custGeom>
              <a:solidFill>
                <a:srgbClr val="6821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10" name="Oval 54"/>
              <p:cNvSpPr>
                <a:spLocks noChangeArrowheads="1"/>
              </p:cNvSpPr>
              <p:nvPr/>
            </p:nvSpPr>
            <p:spPr bwMode="auto">
              <a:xfrm>
                <a:off x="11625810" y="4466383"/>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11" name="Oval 55"/>
              <p:cNvSpPr>
                <a:spLocks noChangeArrowheads="1"/>
              </p:cNvSpPr>
              <p:nvPr/>
            </p:nvSpPr>
            <p:spPr bwMode="auto">
              <a:xfrm>
                <a:off x="11625810" y="4571566"/>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12" name="Oval 56"/>
              <p:cNvSpPr>
                <a:spLocks noChangeArrowheads="1"/>
              </p:cNvSpPr>
              <p:nvPr/>
            </p:nvSpPr>
            <p:spPr bwMode="auto">
              <a:xfrm>
                <a:off x="11625810" y="4671914"/>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13" name="Oval 57"/>
              <p:cNvSpPr>
                <a:spLocks noChangeArrowheads="1"/>
              </p:cNvSpPr>
              <p:nvPr/>
            </p:nvSpPr>
            <p:spPr bwMode="auto">
              <a:xfrm>
                <a:off x="11625810" y="4777097"/>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sp>
            <p:nvSpPr>
              <p:cNvPr id="214" name="Oval 58"/>
              <p:cNvSpPr>
                <a:spLocks noChangeArrowheads="1"/>
              </p:cNvSpPr>
              <p:nvPr/>
            </p:nvSpPr>
            <p:spPr bwMode="auto">
              <a:xfrm>
                <a:off x="11625810" y="4881072"/>
                <a:ext cx="32643" cy="3264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32597"/>
                <a:endParaRPr lang="en-US" dirty="0">
                  <a:solidFill>
                    <a:srgbClr val="FFFFFF"/>
                  </a:solidFill>
                </a:endParaRPr>
              </a:p>
            </p:txBody>
          </p:sp>
        </p:grpSp>
        <p:cxnSp>
          <p:nvCxnSpPr>
            <p:cNvPr id="215" name="Straight Arrow Connector 214"/>
            <p:cNvCxnSpPr/>
            <p:nvPr/>
          </p:nvCxnSpPr>
          <p:spPr>
            <a:xfrm flipH="1">
              <a:off x="6468161" y="4701444"/>
              <a:ext cx="2700160" cy="14615"/>
            </a:xfrm>
            <a:prstGeom prst="straightConnector1">
              <a:avLst/>
            </a:prstGeom>
            <a:ln w="381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217" name="Picture 2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5728" y="380939"/>
            <a:ext cx="2657271" cy="656853"/>
          </a:xfrm>
          <a:prstGeom prst="rect">
            <a:avLst/>
          </a:prstGeom>
        </p:spPr>
      </p:pic>
    </p:spTree>
    <p:extLst>
      <p:ext uri="{BB962C8B-B14F-4D97-AF65-F5344CB8AC3E}">
        <p14:creationId xmlns:p14="http://schemas.microsoft.com/office/powerpoint/2010/main" val="6786257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8">
                                            <p:txEl>
                                              <p:pRg st="0" end="0"/>
                                            </p:txEl>
                                          </p:spTgt>
                                        </p:tgtEl>
                                        <p:attrNameLst>
                                          <p:attrName>style.visibility</p:attrName>
                                        </p:attrNameLst>
                                      </p:cBhvr>
                                      <p:to>
                                        <p:strVal val="visible"/>
                                      </p:to>
                                    </p:set>
                                    <p:animEffect transition="in" filter="fade">
                                      <p:cBhvr>
                                        <p:cTn id="12" dur="750"/>
                                        <p:tgtEl>
                                          <p:spTgt spid="218">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18">
                                            <p:txEl>
                                              <p:pRg st="1" end="1"/>
                                            </p:txEl>
                                          </p:spTgt>
                                        </p:tgtEl>
                                        <p:attrNameLst>
                                          <p:attrName>style.visibility</p:attrName>
                                        </p:attrNameLst>
                                      </p:cBhvr>
                                      <p:to>
                                        <p:strVal val="visible"/>
                                      </p:to>
                                    </p:set>
                                    <p:animEffect transition="in" filter="fade">
                                      <p:cBhvr>
                                        <p:cTn id="15" dur="750"/>
                                        <p:tgtEl>
                                          <p:spTgt spid="218">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8">
                                            <p:txEl>
                                              <p:pRg st="2" end="2"/>
                                            </p:txEl>
                                          </p:spTgt>
                                        </p:tgtEl>
                                        <p:attrNameLst>
                                          <p:attrName>style.visibility</p:attrName>
                                        </p:attrNameLst>
                                      </p:cBhvr>
                                      <p:to>
                                        <p:strVal val="visible"/>
                                      </p:to>
                                    </p:set>
                                    <p:animEffect transition="in" filter="fade">
                                      <p:cBhvr>
                                        <p:cTn id="18" dur="750"/>
                                        <p:tgtEl>
                                          <p:spTgt spid="218">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18">
                                            <p:txEl>
                                              <p:pRg st="3" end="3"/>
                                            </p:txEl>
                                          </p:spTgt>
                                        </p:tgtEl>
                                        <p:attrNameLst>
                                          <p:attrName>style.visibility</p:attrName>
                                        </p:attrNameLst>
                                      </p:cBhvr>
                                      <p:to>
                                        <p:strVal val="visible"/>
                                      </p:to>
                                    </p:set>
                                    <p:animEffect transition="in" filter="fade">
                                      <p:cBhvr>
                                        <p:cTn id="21" dur="750"/>
                                        <p:tgtEl>
                                          <p:spTgt spid="2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481" y="295730"/>
            <a:ext cx="8539905" cy="762786"/>
          </a:xfrm>
        </p:spPr>
        <p:txBody>
          <a:bodyPr/>
          <a:lstStyle/>
          <a:p>
            <a:r>
              <a:rPr lang="en-US" dirty="0" err="1" smtClean="0">
                <a:solidFill>
                  <a:schemeClr val="tx1"/>
                </a:solidFill>
              </a:rPr>
              <a:t>HDInsight</a:t>
            </a:r>
            <a:r>
              <a:rPr lang="en-US" dirty="0" smtClean="0">
                <a:solidFill>
                  <a:schemeClr val="tx1"/>
                </a:solidFill>
              </a:rPr>
              <a:t> Supports Mahout</a:t>
            </a:r>
            <a:endParaRPr lang="en-US" dirty="0">
              <a:solidFill>
                <a:schemeClr val="tx1"/>
              </a:solidFill>
            </a:endParaRPr>
          </a:p>
        </p:txBody>
      </p:sp>
      <p:sp>
        <p:nvSpPr>
          <p:cNvPr id="54" name="Text Placeholder 2"/>
          <p:cNvSpPr>
            <a:spLocks noGrp="1"/>
          </p:cNvSpPr>
          <p:nvPr>
            <p:ph type="body" sz="quarter" idx="11"/>
          </p:nvPr>
        </p:nvSpPr>
        <p:spPr>
          <a:xfrm>
            <a:off x="275482" y="1213174"/>
            <a:ext cx="12407214" cy="1757665"/>
          </a:xfrm>
        </p:spPr>
        <p:txBody>
          <a:bodyPr/>
          <a:lstStyle/>
          <a:p>
            <a:r>
              <a:rPr lang="en-US" dirty="0" smtClean="0">
                <a:solidFill>
                  <a:schemeClr val="tx1"/>
                </a:solidFill>
              </a:rPr>
              <a:t>Machine learning library </a:t>
            </a:r>
          </a:p>
          <a:p>
            <a:pPr lvl="1"/>
            <a:r>
              <a:rPr lang="en-US" dirty="0" smtClean="0">
                <a:solidFill>
                  <a:schemeClr val="tx1"/>
                </a:solidFill>
              </a:rPr>
              <a:t>A library of machine learning algorithms to execute on data in HDFS</a:t>
            </a:r>
          </a:p>
          <a:p>
            <a:pPr lvl="1"/>
            <a:r>
              <a:rPr lang="en-US" dirty="0" smtClean="0">
                <a:solidFill>
                  <a:schemeClr val="tx1"/>
                </a:solidFill>
              </a:rPr>
              <a:t>Algorithms are not dependent on size of data and can scale with large datasets</a:t>
            </a:r>
          </a:p>
          <a:p>
            <a:pPr lvl="1"/>
            <a:r>
              <a:rPr lang="en-US" dirty="0" smtClean="0">
                <a:solidFill>
                  <a:schemeClr val="tx1"/>
                </a:solidFill>
              </a:rPr>
              <a:t>Library includes: Collaborative Filtering, Classification, Clustering, Dimensionality Reduction, Topic Models </a:t>
            </a:r>
          </a:p>
        </p:txBody>
      </p:sp>
      <p:pic>
        <p:nvPicPr>
          <p:cNvPr id="53" name="Picture 5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045161" y="228672"/>
            <a:ext cx="2250811" cy="941762"/>
          </a:xfrm>
          <a:prstGeom prst="rect">
            <a:avLst/>
          </a:prstGeom>
        </p:spPr>
      </p:pic>
      <p:grpSp>
        <p:nvGrpSpPr>
          <p:cNvPr id="55" name="Group 54"/>
          <p:cNvGrpSpPr/>
          <p:nvPr/>
        </p:nvGrpSpPr>
        <p:grpSpPr>
          <a:xfrm>
            <a:off x="431544" y="3078225"/>
            <a:ext cx="11528584" cy="3709459"/>
            <a:chOff x="430722" y="3078164"/>
            <a:chExt cx="11530219" cy="3709986"/>
          </a:xfrm>
        </p:grpSpPr>
        <p:sp>
          <p:nvSpPr>
            <p:cNvPr id="56" name="Rectangle 55"/>
            <p:cNvSpPr/>
            <p:nvPr>
              <p:custDataLst>
                <p:tags r:id="rId1"/>
              </p:custDataLst>
            </p:nvPr>
          </p:nvSpPr>
          <p:spPr bwMode="auto">
            <a:xfrm>
              <a:off x="430722" y="3078164"/>
              <a:ext cx="11530219" cy="370998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91427" rIns="91423" bIns="45711" numCol="1" rtlCol="0" anchor="t" anchorCtr="0" compatLnSpc="1">
              <a:prstTxWarp prst="textNoShape">
                <a:avLst/>
              </a:prstTxWarp>
            </a:bodyPr>
            <a:lstStyle/>
            <a:p>
              <a:pPr algn="ctr" defTabSz="932597" fontAlgn="base">
                <a:lnSpc>
                  <a:spcPct val="90000"/>
                </a:lnSpc>
                <a:spcBef>
                  <a:spcPct val="20000"/>
                </a:spcBef>
                <a:spcAft>
                  <a:spcPct val="0"/>
                </a:spcAft>
                <a:buSzPct val="80000"/>
              </a:pPr>
              <a:endParaRPr lang="en-US" sz="1399" b="1" dirty="0">
                <a:ln>
                  <a:solidFill>
                    <a:srgbClr val="505050">
                      <a:alpha val="0"/>
                    </a:srgbClr>
                  </a:solidFill>
                </a:ln>
                <a:solidFill>
                  <a:srgbClr val="FFFFFF"/>
                </a:solidFill>
              </a:endParaRPr>
            </a:p>
          </p:txBody>
        </p:sp>
        <p:grpSp>
          <p:nvGrpSpPr>
            <p:cNvPr id="57" name="Group 56"/>
            <p:cNvGrpSpPr/>
            <p:nvPr/>
          </p:nvGrpSpPr>
          <p:grpSpPr>
            <a:xfrm>
              <a:off x="2766831" y="3369529"/>
              <a:ext cx="6858000" cy="3091499"/>
              <a:chOff x="2024903" y="3349642"/>
              <a:chExt cx="6858000" cy="3091499"/>
            </a:xfrm>
          </p:grpSpPr>
          <p:sp>
            <p:nvSpPr>
              <p:cNvPr id="58" name="Oval 57"/>
              <p:cNvSpPr/>
              <p:nvPr/>
            </p:nvSpPr>
            <p:spPr bwMode="auto">
              <a:xfrm>
                <a:off x="3200395" y="5257797"/>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59" name="Oval 58"/>
              <p:cNvSpPr/>
              <p:nvPr/>
            </p:nvSpPr>
            <p:spPr bwMode="auto">
              <a:xfrm>
                <a:off x="3352795" y="5410197"/>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0" name="Oval 59"/>
              <p:cNvSpPr/>
              <p:nvPr/>
            </p:nvSpPr>
            <p:spPr bwMode="auto">
              <a:xfrm>
                <a:off x="3505195" y="5562597"/>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1" name="Oval 60"/>
              <p:cNvSpPr/>
              <p:nvPr/>
            </p:nvSpPr>
            <p:spPr bwMode="auto">
              <a:xfrm>
                <a:off x="3657595" y="5714997"/>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2" name="Oval 61"/>
              <p:cNvSpPr/>
              <p:nvPr/>
            </p:nvSpPr>
            <p:spPr bwMode="auto">
              <a:xfrm>
                <a:off x="3200395" y="5611902"/>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3" name="Oval 62"/>
              <p:cNvSpPr/>
              <p:nvPr/>
            </p:nvSpPr>
            <p:spPr bwMode="auto">
              <a:xfrm>
                <a:off x="3809995" y="5448296"/>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4" name="Oval 63"/>
              <p:cNvSpPr/>
              <p:nvPr/>
            </p:nvSpPr>
            <p:spPr bwMode="auto">
              <a:xfrm>
                <a:off x="3619495" y="5227542"/>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5" name="Oval 64"/>
              <p:cNvSpPr/>
              <p:nvPr/>
            </p:nvSpPr>
            <p:spPr bwMode="auto">
              <a:xfrm>
                <a:off x="3809995" y="5867397"/>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6" name="Oval 65"/>
              <p:cNvSpPr/>
              <p:nvPr/>
            </p:nvSpPr>
            <p:spPr bwMode="auto">
              <a:xfrm>
                <a:off x="4917134" y="5006786"/>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7" name="Oval 66"/>
              <p:cNvSpPr/>
              <p:nvPr/>
            </p:nvSpPr>
            <p:spPr bwMode="auto">
              <a:xfrm>
                <a:off x="5082981" y="5159186"/>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8" name="Oval 67"/>
              <p:cNvSpPr/>
              <p:nvPr/>
            </p:nvSpPr>
            <p:spPr bwMode="auto">
              <a:xfrm>
                <a:off x="5197281" y="4955238"/>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69" name="Oval 68"/>
              <p:cNvSpPr/>
              <p:nvPr/>
            </p:nvSpPr>
            <p:spPr bwMode="auto">
              <a:xfrm>
                <a:off x="5363128" y="5107638"/>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0" name="Oval 69"/>
              <p:cNvSpPr/>
              <p:nvPr/>
            </p:nvSpPr>
            <p:spPr bwMode="auto">
              <a:xfrm>
                <a:off x="5304857" y="5347443"/>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1" name="Oval 70"/>
              <p:cNvSpPr/>
              <p:nvPr/>
            </p:nvSpPr>
            <p:spPr bwMode="auto">
              <a:xfrm>
                <a:off x="5470704" y="5499843"/>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2" name="Oval 71"/>
              <p:cNvSpPr/>
              <p:nvPr/>
            </p:nvSpPr>
            <p:spPr bwMode="auto">
              <a:xfrm>
                <a:off x="5528975" y="4949636"/>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3" name="Oval 72"/>
              <p:cNvSpPr/>
              <p:nvPr/>
            </p:nvSpPr>
            <p:spPr bwMode="auto">
              <a:xfrm>
                <a:off x="5694822" y="5102036"/>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4" name="Oval 73"/>
              <p:cNvSpPr/>
              <p:nvPr/>
            </p:nvSpPr>
            <p:spPr bwMode="auto">
              <a:xfrm>
                <a:off x="5571556" y="5305982"/>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5" name="Oval 74"/>
              <p:cNvSpPr/>
              <p:nvPr/>
            </p:nvSpPr>
            <p:spPr bwMode="auto">
              <a:xfrm>
                <a:off x="5737403" y="5458382"/>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6" name="Oval 75"/>
              <p:cNvSpPr/>
              <p:nvPr/>
            </p:nvSpPr>
            <p:spPr bwMode="auto">
              <a:xfrm>
                <a:off x="4602248" y="5328394"/>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7" name="Oval 76"/>
              <p:cNvSpPr/>
              <p:nvPr/>
            </p:nvSpPr>
            <p:spPr bwMode="auto">
              <a:xfrm>
                <a:off x="4768095" y="5480794"/>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8" name="Oval 77"/>
              <p:cNvSpPr/>
              <p:nvPr/>
            </p:nvSpPr>
            <p:spPr bwMode="auto">
              <a:xfrm>
                <a:off x="6869195" y="4799477"/>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79" name="Oval 78"/>
              <p:cNvSpPr/>
              <p:nvPr/>
            </p:nvSpPr>
            <p:spPr bwMode="auto">
              <a:xfrm>
                <a:off x="7035042" y="4951877"/>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0" name="Oval 79"/>
              <p:cNvSpPr/>
              <p:nvPr/>
            </p:nvSpPr>
            <p:spPr bwMode="auto">
              <a:xfrm>
                <a:off x="6920742" y="4537261"/>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1" name="Oval 80"/>
              <p:cNvSpPr/>
              <p:nvPr/>
            </p:nvSpPr>
            <p:spPr bwMode="auto">
              <a:xfrm>
                <a:off x="7086589" y="4689661"/>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2" name="Oval 81"/>
              <p:cNvSpPr/>
              <p:nvPr/>
            </p:nvSpPr>
            <p:spPr bwMode="auto">
              <a:xfrm>
                <a:off x="7268124" y="4842061"/>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3" name="Oval 82"/>
              <p:cNvSpPr/>
              <p:nvPr/>
            </p:nvSpPr>
            <p:spPr bwMode="auto">
              <a:xfrm>
                <a:off x="7433971" y="4994461"/>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4" name="Oval 83"/>
              <p:cNvSpPr/>
              <p:nvPr/>
            </p:nvSpPr>
            <p:spPr bwMode="auto">
              <a:xfrm>
                <a:off x="7044004" y="4325569"/>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5" name="Oval 84"/>
              <p:cNvSpPr/>
              <p:nvPr/>
            </p:nvSpPr>
            <p:spPr bwMode="auto">
              <a:xfrm>
                <a:off x="7209851" y="4477969"/>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6" name="Oval 85"/>
              <p:cNvSpPr/>
              <p:nvPr/>
            </p:nvSpPr>
            <p:spPr bwMode="auto">
              <a:xfrm>
                <a:off x="7418283" y="4689661"/>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7" name="Oval 86"/>
              <p:cNvSpPr/>
              <p:nvPr/>
            </p:nvSpPr>
            <p:spPr bwMode="auto">
              <a:xfrm>
                <a:off x="7584130" y="4842061"/>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8" name="Oval 87"/>
              <p:cNvSpPr/>
              <p:nvPr/>
            </p:nvSpPr>
            <p:spPr bwMode="auto">
              <a:xfrm>
                <a:off x="7496724" y="4477969"/>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90" name="Oval 89"/>
              <p:cNvSpPr/>
              <p:nvPr/>
            </p:nvSpPr>
            <p:spPr bwMode="auto">
              <a:xfrm>
                <a:off x="7662571" y="4630369"/>
                <a:ext cx="228600" cy="228600"/>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91" name="Oval 90"/>
              <p:cNvSpPr/>
              <p:nvPr/>
            </p:nvSpPr>
            <p:spPr bwMode="auto">
              <a:xfrm>
                <a:off x="2635624" y="4799478"/>
                <a:ext cx="1645920" cy="1641663"/>
              </a:xfrm>
              <a:prstGeom prst="ellipse">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119" name="Oval 118"/>
              <p:cNvSpPr/>
              <p:nvPr/>
            </p:nvSpPr>
            <p:spPr bwMode="auto">
              <a:xfrm>
                <a:off x="4481230" y="4463400"/>
                <a:ext cx="1645920" cy="1641663"/>
              </a:xfrm>
              <a:prstGeom prst="ellipse">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120" name="Oval 119"/>
              <p:cNvSpPr/>
              <p:nvPr/>
            </p:nvSpPr>
            <p:spPr bwMode="auto">
              <a:xfrm>
                <a:off x="6418709" y="3941103"/>
                <a:ext cx="1645920" cy="1641663"/>
              </a:xfrm>
              <a:prstGeom prst="ellipse">
                <a:avLst/>
              </a:prstGeom>
              <a:noFill/>
              <a:ln w="2222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cxnSp>
            <p:nvCxnSpPr>
              <p:cNvPr id="121" name="Straight Connector 120"/>
              <p:cNvCxnSpPr/>
              <p:nvPr/>
            </p:nvCxnSpPr>
            <p:spPr>
              <a:xfrm>
                <a:off x="2043953" y="3349642"/>
                <a:ext cx="0" cy="3091499"/>
              </a:xfrm>
              <a:prstGeom prst="line">
                <a:avLst/>
              </a:prstGeom>
              <a:ln w="38100">
                <a:solidFill>
                  <a:schemeClr val="bg2">
                    <a:lumMod val="1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flipV="1">
                <a:off x="2024903" y="6441141"/>
                <a:ext cx="6858000" cy="0"/>
              </a:xfrm>
              <a:prstGeom prst="line">
                <a:avLst/>
              </a:prstGeom>
              <a:ln w="38100">
                <a:solidFill>
                  <a:schemeClr val="bg2">
                    <a:lumMod val="1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354152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750"/>
                                        <p:tgtEl>
                                          <p:spTgt spid="5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xEl>
                                              <p:pRg st="1" end="1"/>
                                            </p:txEl>
                                          </p:spTgt>
                                        </p:tgtEl>
                                        <p:attrNameLst>
                                          <p:attrName>style.visibility</p:attrName>
                                        </p:attrNameLst>
                                      </p:cBhvr>
                                      <p:to>
                                        <p:strVal val="visible"/>
                                      </p:to>
                                    </p:set>
                                    <p:animEffect transition="in" filter="fade">
                                      <p:cBhvr>
                                        <p:cTn id="10" dur="750"/>
                                        <p:tgtEl>
                                          <p:spTgt spid="5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4">
                                            <p:txEl>
                                              <p:pRg st="2" end="2"/>
                                            </p:txEl>
                                          </p:spTgt>
                                        </p:tgtEl>
                                        <p:attrNameLst>
                                          <p:attrName>style.visibility</p:attrName>
                                        </p:attrNameLst>
                                      </p:cBhvr>
                                      <p:to>
                                        <p:strVal val="visible"/>
                                      </p:to>
                                    </p:set>
                                    <p:animEffect transition="in" filter="fade">
                                      <p:cBhvr>
                                        <p:cTn id="13" dur="750"/>
                                        <p:tgtEl>
                                          <p:spTgt spid="5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4">
                                            <p:txEl>
                                              <p:pRg st="3" end="3"/>
                                            </p:txEl>
                                          </p:spTgt>
                                        </p:tgtEl>
                                        <p:attrNameLst>
                                          <p:attrName>style.visibility</p:attrName>
                                        </p:attrNameLst>
                                      </p:cBhvr>
                                      <p:to>
                                        <p:strVal val="visible"/>
                                      </p:to>
                                    </p:set>
                                    <p:animEffect transition="in" filter="fade">
                                      <p:cBhvr>
                                        <p:cTn id="16" dur="750"/>
                                        <p:tgtEl>
                                          <p:spTgt spid="54">
                                            <p:txEl>
                                              <p:pRg st="3" end="3"/>
                                            </p:txEl>
                                          </p:spTgt>
                                        </p:tgtEl>
                                      </p:cBhvr>
                                    </p:animEffect>
                                  </p:childTnLst>
                                </p:cTn>
                              </p:par>
                            </p:childTnLst>
                          </p:cTn>
                        </p:par>
                        <p:par>
                          <p:cTn id="17" fill="hold">
                            <p:stCondLst>
                              <p:cond delay="750"/>
                            </p:stCondLst>
                            <p:childTnLst>
                              <p:par>
                                <p:cTn id="18" presetID="22" presetClass="entr" presetSubtype="8" fill="hold" nodeType="afterEffect">
                                  <p:stCondLst>
                                    <p:cond delay="0"/>
                                  </p:stCondLst>
                                  <p:childTnLst>
                                    <p:set>
                                      <p:cBhvr>
                                        <p:cTn id="19" dur="1" fill="hold">
                                          <p:stCondLst>
                                            <p:cond delay="0"/>
                                          </p:stCondLst>
                                        </p:cTn>
                                        <p:tgtEl>
                                          <p:spTgt spid="55"/>
                                        </p:tgtEl>
                                        <p:attrNameLst>
                                          <p:attrName>style.visibility</p:attrName>
                                        </p:attrNameLst>
                                      </p:cBhvr>
                                      <p:to>
                                        <p:strVal val="visible"/>
                                      </p:to>
                                    </p:set>
                                    <p:animEffect transition="in" filter="wipe(left)">
                                      <p:cBhvr>
                                        <p:cTn id="20"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HDInsight</a:t>
            </a:r>
            <a:r>
              <a:rPr lang="en-US" dirty="0" smtClean="0">
                <a:solidFill>
                  <a:schemeClr val="tx1"/>
                </a:solidFill>
              </a:rPr>
              <a:t> Supports Storm</a:t>
            </a:r>
            <a:endParaRPr lang="en-US" dirty="0">
              <a:solidFill>
                <a:schemeClr val="tx1"/>
              </a:solidFill>
            </a:endParaRPr>
          </a:p>
        </p:txBody>
      </p:sp>
      <p:sp>
        <p:nvSpPr>
          <p:cNvPr id="49" name="Text Placeholder 2"/>
          <p:cNvSpPr>
            <a:spLocks noGrp="1"/>
          </p:cNvSpPr>
          <p:nvPr>
            <p:ph type="body" sz="quarter" idx="11"/>
          </p:nvPr>
        </p:nvSpPr>
        <p:spPr>
          <a:xfrm>
            <a:off x="275482" y="1213174"/>
            <a:ext cx="12094718" cy="1757665"/>
          </a:xfrm>
        </p:spPr>
        <p:txBody>
          <a:bodyPr/>
          <a:lstStyle/>
          <a:p>
            <a:r>
              <a:rPr lang="en-US" dirty="0" smtClean="0">
                <a:solidFill>
                  <a:schemeClr val="tx1"/>
                </a:solidFill>
              </a:rPr>
              <a:t>Stream analytics for Near-Real Time processing</a:t>
            </a:r>
          </a:p>
          <a:p>
            <a:pPr lvl="1"/>
            <a:r>
              <a:rPr lang="en-US" dirty="0" smtClean="0">
                <a:solidFill>
                  <a:schemeClr val="tx1"/>
                </a:solidFill>
              </a:rPr>
              <a:t>Consumes millions of real-time events from a scalable event broker (i.e.; Apache Kafka, Azure Event Hub)</a:t>
            </a:r>
          </a:p>
          <a:p>
            <a:pPr lvl="1"/>
            <a:r>
              <a:rPr lang="en-US" dirty="0" smtClean="0">
                <a:solidFill>
                  <a:schemeClr val="tx1"/>
                </a:solidFill>
              </a:rPr>
              <a:t>Performs time-sensitive computation</a:t>
            </a:r>
          </a:p>
          <a:p>
            <a:pPr lvl="1"/>
            <a:r>
              <a:rPr lang="en-US" dirty="0" smtClean="0">
                <a:solidFill>
                  <a:schemeClr val="tx1"/>
                </a:solidFill>
              </a:rPr>
              <a:t>Output to persistent stores, dashboards or devices</a:t>
            </a:r>
            <a:endParaRPr lang="en-US" dirty="0">
              <a:solidFill>
                <a:schemeClr val="tx1"/>
              </a:solidFill>
            </a:endParaRPr>
          </a:p>
        </p:txBody>
      </p:sp>
      <p:pic>
        <p:nvPicPr>
          <p:cNvPr id="74" name="Picture 7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42594" y="444055"/>
            <a:ext cx="2519988" cy="919796"/>
          </a:xfrm>
          <a:prstGeom prst="rect">
            <a:avLst/>
          </a:prstGeom>
        </p:spPr>
      </p:pic>
      <p:sp>
        <p:nvSpPr>
          <p:cNvPr id="52" name="TextBox 51"/>
          <p:cNvSpPr txBox="1"/>
          <p:nvPr/>
        </p:nvSpPr>
        <p:spPr>
          <a:xfrm>
            <a:off x="9389735" y="-18343"/>
            <a:ext cx="3374059" cy="331759"/>
          </a:xfrm>
          <a:prstGeom prst="rect">
            <a:avLst/>
          </a:prstGeom>
          <a:noFill/>
        </p:spPr>
        <p:txBody>
          <a:bodyPr wrap="square" lIns="182854" tIns="146283" rIns="182854" bIns="146283" rtlCol="0">
            <a:noAutofit/>
          </a:bodyPr>
          <a:lstStyle/>
          <a:p>
            <a:pPr defTabSz="932597">
              <a:lnSpc>
                <a:spcPct val="90000"/>
              </a:lnSpc>
              <a:spcAft>
                <a:spcPts val="600"/>
              </a:spcAft>
            </a:pPr>
            <a:r>
              <a:rPr lang="en-US" sz="2400" dirty="0">
                <a:solidFill>
                  <a:srgbClr val="FFFFFF"/>
                </a:solidFill>
              </a:rPr>
              <a:t>Coming Q4, CY2014</a:t>
            </a:r>
          </a:p>
        </p:txBody>
      </p:sp>
      <p:grpSp>
        <p:nvGrpSpPr>
          <p:cNvPr id="50" name="Group 49"/>
          <p:cNvGrpSpPr/>
          <p:nvPr/>
        </p:nvGrpSpPr>
        <p:grpSpPr>
          <a:xfrm>
            <a:off x="431544" y="3078225"/>
            <a:ext cx="11528584" cy="3709459"/>
            <a:chOff x="430722" y="3078164"/>
            <a:chExt cx="11530219" cy="3709986"/>
          </a:xfrm>
        </p:grpSpPr>
        <p:sp>
          <p:nvSpPr>
            <p:cNvPr id="51" name="Rectangle 50"/>
            <p:cNvSpPr/>
            <p:nvPr>
              <p:custDataLst>
                <p:tags r:id="rId1"/>
              </p:custDataLst>
            </p:nvPr>
          </p:nvSpPr>
          <p:spPr bwMode="auto">
            <a:xfrm>
              <a:off x="430722" y="3078164"/>
              <a:ext cx="11530219" cy="370998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23" tIns="91427" rIns="91423" bIns="45711" numCol="1" rtlCol="0" anchor="t" anchorCtr="0" compatLnSpc="1">
              <a:prstTxWarp prst="textNoShape">
                <a:avLst/>
              </a:prstTxWarp>
            </a:bodyPr>
            <a:lstStyle/>
            <a:p>
              <a:pPr algn="ctr" defTabSz="932597" fontAlgn="base">
                <a:lnSpc>
                  <a:spcPct val="90000"/>
                </a:lnSpc>
                <a:spcBef>
                  <a:spcPct val="20000"/>
                </a:spcBef>
                <a:spcAft>
                  <a:spcPct val="0"/>
                </a:spcAft>
                <a:buSzPct val="80000"/>
              </a:pPr>
              <a:endParaRPr lang="en-US" sz="1399" b="1" dirty="0">
                <a:ln>
                  <a:solidFill>
                    <a:srgbClr val="505050">
                      <a:alpha val="0"/>
                    </a:srgbClr>
                  </a:solidFill>
                </a:ln>
                <a:solidFill>
                  <a:srgbClr val="FFFFFF"/>
                </a:solidFill>
              </a:endParaRPr>
            </a:p>
          </p:txBody>
        </p:sp>
        <p:grpSp>
          <p:nvGrpSpPr>
            <p:cNvPr id="53" name="Group 52"/>
            <p:cNvGrpSpPr/>
            <p:nvPr/>
          </p:nvGrpSpPr>
          <p:grpSpPr>
            <a:xfrm>
              <a:off x="3187330" y="3361519"/>
              <a:ext cx="6017003" cy="3143276"/>
              <a:chOff x="5711247" y="2211151"/>
              <a:chExt cx="5303554" cy="2770571"/>
            </a:xfrm>
          </p:grpSpPr>
          <p:grpSp>
            <p:nvGrpSpPr>
              <p:cNvPr id="54" name="Group 53"/>
              <p:cNvGrpSpPr/>
              <p:nvPr/>
            </p:nvGrpSpPr>
            <p:grpSpPr>
              <a:xfrm>
                <a:off x="8416093" y="2211151"/>
                <a:ext cx="811614" cy="2770571"/>
                <a:chOff x="7344528" y="2252905"/>
                <a:chExt cx="811614" cy="2770571"/>
              </a:xfrm>
            </p:grpSpPr>
            <p:grpSp>
              <p:nvGrpSpPr>
                <p:cNvPr id="67" name="Group 66"/>
                <p:cNvGrpSpPr/>
                <p:nvPr/>
              </p:nvGrpSpPr>
              <p:grpSpPr>
                <a:xfrm>
                  <a:off x="7344528" y="2252905"/>
                  <a:ext cx="811614" cy="2770571"/>
                  <a:chOff x="7394632" y="1210507"/>
                  <a:chExt cx="1064712" cy="3634562"/>
                </a:xfrm>
              </p:grpSpPr>
              <p:sp>
                <p:nvSpPr>
                  <p:cNvPr id="71" name="Oval 70"/>
                  <p:cNvSpPr/>
                  <p:nvPr/>
                </p:nvSpPr>
                <p:spPr bwMode="auto">
                  <a:xfrm>
                    <a:off x="7394632" y="2495432"/>
                    <a:ext cx="1064712" cy="10647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solidFill>
                        <a:srgbClr val="FFFFFF"/>
                      </a:solidFill>
                      <a:ea typeface="Segoe UI" pitchFamily="34" charset="0"/>
                      <a:cs typeface="Segoe UI" pitchFamily="34" charset="0"/>
                    </a:endParaRPr>
                  </a:p>
                </p:txBody>
              </p:sp>
              <p:sp>
                <p:nvSpPr>
                  <p:cNvPr id="72" name="Oval 71"/>
                  <p:cNvSpPr/>
                  <p:nvPr/>
                </p:nvSpPr>
                <p:spPr bwMode="auto">
                  <a:xfrm>
                    <a:off x="7394632" y="3780357"/>
                    <a:ext cx="1064712" cy="10647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solidFill>
                        <a:srgbClr val="FFFFFF"/>
                      </a:solidFill>
                      <a:ea typeface="Segoe UI" pitchFamily="34" charset="0"/>
                      <a:cs typeface="Segoe UI" pitchFamily="34" charset="0"/>
                    </a:endParaRPr>
                  </a:p>
                </p:txBody>
              </p:sp>
              <p:sp>
                <p:nvSpPr>
                  <p:cNvPr id="73" name="Oval 72"/>
                  <p:cNvSpPr/>
                  <p:nvPr/>
                </p:nvSpPr>
                <p:spPr bwMode="auto">
                  <a:xfrm>
                    <a:off x="7394632" y="1210507"/>
                    <a:ext cx="1064712" cy="1064712"/>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solidFill>
                        <a:srgbClr val="FFFFFF"/>
                      </a:solidFill>
                      <a:ea typeface="Segoe UI" pitchFamily="34" charset="0"/>
                      <a:cs typeface="Segoe UI" pitchFamily="34" charset="0"/>
                    </a:endParaRPr>
                  </a:p>
                </p:txBody>
              </p:sp>
            </p:grpSp>
            <p:sp>
              <p:nvSpPr>
                <p:cNvPr id="68" name="Rectangle 67"/>
                <p:cNvSpPr/>
                <p:nvPr/>
              </p:nvSpPr>
              <p:spPr>
                <a:xfrm>
                  <a:off x="7511660" y="2556015"/>
                  <a:ext cx="477348" cy="237867"/>
                </a:xfrm>
                <a:prstGeom prst="rect">
                  <a:avLst/>
                </a:prstGeom>
              </p:spPr>
              <p:txBody>
                <a:bodyPr wrap="none">
                  <a:spAutoFit/>
                </a:bodyPr>
                <a:lstStyle/>
                <a:p>
                  <a:pPr algn="ctr" defTabSz="672162">
                    <a:lnSpc>
                      <a:spcPct val="80000"/>
                    </a:lnSpc>
                    <a:defRPr/>
                  </a:pPr>
                  <a:r>
                    <a:rPr lang="en-US" sz="1399" b="1" kern="0" dirty="0">
                      <a:solidFill>
                        <a:srgbClr val="FFFFFF"/>
                      </a:solidFill>
                    </a:rPr>
                    <a:t>Bolt</a:t>
                  </a:r>
                </a:p>
              </p:txBody>
            </p:sp>
            <p:sp>
              <p:nvSpPr>
                <p:cNvPr id="69" name="Rectangle 68"/>
                <p:cNvSpPr/>
                <p:nvPr/>
              </p:nvSpPr>
              <p:spPr>
                <a:xfrm>
                  <a:off x="7511660" y="3535494"/>
                  <a:ext cx="477348" cy="237867"/>
                </a:xfrm>
                <a:prstGeom prst="rect">
                  <a:avLst/>
                </a:prstGeom>
              </p:spPr>
              <p:txBody>
                <a:bodyPr wrap="none">
                  <a:spAutoFit/>
                </a:bodyPr>
                <a:lstStyle/>
                <a:p>
                  <a:pPr algn="ctr" defTabSz="672162">
                    <a:lnSpc>
                      <a:spcPct val="80000"/>
                    </a:lnSpc>
                    <a:defRPr/>
                  </a:pPr>
                  <a:r>
                    <a:rPr lang="en-US" sz="1399" b="1" kern="0" dirty="0">
                      <a:solidFill>
                        <a:srgbClr val="FFFFFF"/>
                      </a:solidFill>
                    </a:rPr>
                    <a:t>Bolt</a:t>
                  </a:r>
                </a:p>
              </p:txBody>
            </p:sp>
            <p:sp>
              <p:nvSpPr>
                <p:cNvPr id="70" name="Rectangle 69"/>
                <p:cNvSpPr/>
                <p:nvPr/>
              </p:nvSpPr>
              <p:spPr>
                <a:xfrm>
                  <a:off x="7511660" y="4497851"/>
                  <a:ext cx="477348" cy="237867"/>
                </a:xfrm>
                <a:prstGeom prst="rect">
                  <a:avLst/>
                </a:prstGeom>
              </p:spPr>
              <p:txBody>
                <a:bodyPr wrap="none">
                  <a:spAutoFit/>
                </a:bodyPr>
                <a:lstStyle/>
                <a:p>
                  <a:pPr algn="ctr" defTabSz="672162">
                    <a:lnSpc>
                      <a:spcPct val="80000"/>
                    </a:lnSpc>
                    <a:defRPr/>
                  </a:pPr>
                  <a:r>
                    <a:rPr lang="en-US" sz="1399" b="1" kern="0" dirty="0">
                      <a:solidFill>
                        <a:srgbClr val="FFFFFF"/>
                      </a:solidFill>
                    </a:rPr>
                    <a:t>Bolt</a:t>
                  </a:r>
                </a:p>
              </p:txBody>
            </p:sp>
          </p:grpSp>
          <p:sp>
            <p:nvSpPr>
              <p:cNvPr id="55" name="Rounded Rectangle 54"/>
              <p:cNvSpPr/>
              <p:nvPr/>
            </p:nvSpPr>
            <p:spPr bwMode="auto">
              <a:xfrm>
                <a:off x="5711247" y="3150567"/>
                <a:ext cx="1478072" cy="867587"/>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solidFill>
                    <a:srgbClr val="FFFFFF"/>
                  </a:solidFill>
                  <a:ea typeface="Segoe UI" pitchFamily="34" charset="0"/>
                  <a:cs typeface="Segoe UI" pitchFamily="34" charset="0"/>
                </a:endParaRPr>
              </a:p>
            </p:txBody>
          </p:sp>
          <p:sp>
            <p:nvSpPr>
              <p:cNvPr id="56" name="Rectangle 55"/>
              <p:cNvSpPr/>
              <p:nvPr/>
            </p:nvSpPr>
            <p:spPr>
              <a:xfrm>
                <a:off x="6142430" y="3467708"/>
                <a:ext cx="615708" cy="237867"/>
              </a:xfrm>
              <a:prstGeom prst="rect">
                <a:avLst/>
              </a:prstGeom>
            </p:spPr>
            <p:txBody>
              <a:bodyPr wrap="none">
                <a:spAutoFit/>
              </a:bodyPr>
              <a:lstStyle/>
              <a:p>
                <a:pPr algn="ctr" defTabSz="672162">
                  <a:lnSpc>
                    <a:spcPct val="80000"/>
                  </a:lnSpc>
                  <a:defRPr/>
                </a:pPr>
                <a:r>
                  <a:rPr lang="en-US" sz="1399" b="1" kern="0" dirty="0">
                    <a:solidFill>
                      <a:srgbClr val="FFFFFF"/>
                    </a:solidFill>
                  </a:rPr>
                  <a:t>Spout</a:t>
                </a:r>
              </a:p>
            </p:txBody>
          </p:sp>
          <p:sp>
            <p:nvSpPr>
              <p:cNvPr id="57" name="Rounded Rectangle 56"/>
              <p:cNvSpPr/>
              <p:nvPr/>
            </p:nvSpPr>
            <p:spPr bwMode="auto">
              <a:xfrm>
                <a:off x="5711247" y="4114135"/>
                <a:ext cx="1478072" cy="867587"/>
              </a:xfrm>
              <a:prstGeom prst="round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solidFill>
                    <a:srgbClr val="FFFFFF"/>
                  </a:solidFill>
                  <a:ea typeface="Segoe UI" pitchFamily="34" charset="0"/>
                  <a:cs typeface="Segoe UI" pitchFamily="34" charset="0"/>
                </a:endParaRPr>
              </a:p>
            </p:txBody>
          </p:sp>
          <p:sp>
            <p:nvSpPr>
              <p:cNvPr id="58" name="Rectangle 57"/>
              <p:cNvSpPr/>
              <p:nvPr/>
            </p:nvSpPr>
            <p:spPr>
              <a:xfrm>
                <a:off x="6142430" y="4431276"/>
                <a:ext cx="615708" cy="237867"/>
              </a:xfrm>
              <a:prstGeom prst="rect">
                <a:avLst/>
              </a:prstGeom>
            </p:spPr>
            <p:txBody>
              <a:bodyPr wrap="none">
                <a:spAutoFit/>
              </a:bodyPr>
              <a:lstStyle/>
              <a:p>
                <a:pPr algn="ctr" defTabSz="672162">
                  <a:lnSpc>
                    <a:spcPct val="80000"/>
                  </a:lnSpc>
                  <a:defRPr/>
                </a:pPr>
                <a:r>
                  <a:rPr lang="en-US" sz="1399" b="1" kern="0" dirty="0">
                    <a:solidFill>
                      <a:srgbClr val="FFFFFF"/>
                    </a:solidFill>
                  </a:rPr>
                  <a:t>Spout</a:t>
                </a:r>
              </a:p>
            </p:txBody>
          </p:sp>
          <p:cxnSp>
            <p:nvCxnSpPr>
              <p:cNvPr id="59" name="Straight Arrow Connector 58"/>
              <p:cNvCxnSpPr>
                <a:stCxn id="55" idx="3"/>
                <a:endCxn id="71" idx="2"/>
              </p:cNvCxnSpPr>
              <p:nvPr/>
            </p:nvCxnSpPr>
            <p:spPr>
              <a:xfrm>
                <a:off x="7189319" y="3584361"/>
                <a:ext cx="1226774" cy="12076"/>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7" idx="3"/>
                <a:endCxn id="72" idx="2"/>
              </p:cNvCxnSpPr>
              <p:nvPr/>
            </p:nvCxnSpPr>
            <p:spPr>
              <a:xfrm>
                <a:off x="7189319" y="4547929"/>
                <a:ext cx="1226774" cy="27986"/>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5" idx="3"/>
                <a:endCxn id="73" idx="3"/>
              </p:cNvCxnSpPr>
              <p:nvPr/>
            </p:nvCxnSpPr>
            <p:spPr>
              <a:xfrm flipV="1">
                <a:off x="7189319" y="2903907"/>
                <a:ext cx="1345632" cy="680454"/>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55" idx="3"/>
                <a:endCxn id="72" idx="1"/>
              </p:cNvCxnSpPr>
              <p:nvPr/>
            </p:nvCxnSpPr>
            <p:spPr>
              <a:xfrm>
                <a:off x="7189319" y="3584361"/>
                <a:ext cx="1345632" cy="704605"/>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3" name="Oval 62"/>
              <p:cNvSpPr/>
              <p:nvPr/>
            </p:nvSpPr>
            <p:spPr bwMode="auto">
              <a:xfrm>
                <a:off x="10203187" y="2524931"/>
                <a:ext cx="811614" cy="811614"/>
              </a:xfrm>
              <a:prstGeom prst="ellips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solidFill>
                    <a:srgbClr val="FFFFFF"/>
                  </a:solidFill>
                  <a:ea typeface="Segoe UI" pitchFamily="34" charset="0"/>
                  <a:cs typeface="Segoe UI" pitchFamily="34" charset="0"/>
                </a:endParaRPr>
              </a:p>
            </p:txBody>
          </p:sp>
          <p:sp>
            <p:nvSpPr>
              <p:cNvPr id="64" name="Rectangle 63"/>
              <p:cNvSpPr/>
              <p:nvPr/>
            </p:nvSpPr>
            <p:spPr>
              <a:xfrm>
                <a:off x="10380771" y="2830675"/>
                <a:ext cx="477348" cy="237867"/>
              </a:xfrm>
              <a:prstGeom prst="rect">
                <a:avLst/>
              </a:prstGeom>
            </p:spPr>
            <p:txBody>
              <a:bodyPr wrap="none">
                <a:spAutoFit/>
              </a:bodyPr>
              <a:lstStyle/>
              <a:p>
                <a:pPr algn="ctr" defTabSz="672162">
                  <a:lnSpc>
                    <a:spcPct val="80000"/>
                  </a:lnSpc>
                  <a:defRPr/>
                </a:pPr>
                <a:r>
                  <a:rPr lang="en-US" sz="1399" b="1" kern="0" dirty="0">
                    <a:solidFill>
                      <a:srgbClr val="FFFFFF"/>
                    </a:solidFill>
                  </a:rPr>
                  <a:t>Bolt</a:t>
                </a:r>
              </a:p>
            </p:txBody>
          </p:sp>
          <p:cxnSp>
            <p:nvCxnSpPr>
              <p:cNvPr id="65" name="Straight Arrow Connector 64"/>
              <p:cNvCxnSpPr>
                <a:stCxn id="73" idx="6"/>
                <a:endCxn id="63" idx="2"/>
              </p:cNvCxnSpPr>
              <p:nvPr/>
            </p:nvCxnSpPr>
            <p:spPr>
              <a:xfrm>
                <a:off x="9227707" y="2616958"/>
                <a:ext cx="975480" cy="313781"/>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71" idx="6"/>
                <a:endCxn id="63" idx="3"/>
              </p:cNvCxnSpPr>
              <p:nvPr/>
            </p:nvCxnSpPr>
            <p:spPr>
              <a:xfrm flipV="1">
                <a:off x="9227708" y="3217688"/>
                <a:ext cx="1094337" cy="378749"/>
              </a:xfrm>
              <a:prstGeom prst="straightConnector1">
                <a:avLst/>
              </a:prstGeom>
              <a:ln w="5715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3021919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9">
                                            <p:txEl>
                                              <p:pRg st="0" end="0"/>
                                            </p:txEl>
                                          </p:spTgt>
                                        </p:tgtEl>
                                        <p:attrNameLst>
                                          <p:attrName>style.visibility</p:attrName>
                                        </p:attrNameLst>
                                      </p:cBhvr>
                                      <p:to>
                                        <p:strVal val="visible"/>
                                      </p:to>
                                    </p:set>
                                    <p:animEffect transition="in" filter="fade">
                                      <p:cBhvr>
                                        <p:cTn id="7" dur="750"/>
                                        <p:tgtEl>
                                          <p:spTgt spid="4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xEl>
                                              <p:pRg st="1" end="1"/>
                                            </p:txEl>
                                          </p:spTgt>
                                        </p:tgtEl>
                                        <p:attrNameLst>
                                          <p:attrName>style.visibility</p:attrName>
                                        </p:attrNameLst>
                                      </p:cBhvr>
                                      <p:to>
                                        <p:strVal val="visible"/>
                                      </p:to>
                                    </p:set>
                                    <p:animEffect transition="in" filter="fade">
                                      <p:cBhvr>
                                        <p:cTn id="10" dur="750"/>
                                        <p:tgtEl>
                                          <p:spTgt spid="49">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xEl>
                                              <p:pRg st="2" end="2"/>
                                            </p:txEl>
                                          </p:spTgt>
                                        </p:tgtEl>
                                        <p:attrNameLst>
                                          <p:attrName>style.visibility</p:attrName>
                                        </p:attrNameLst>
                                      </p:cBhvr>
                                      <p:to>
                                        <p:strVal val="visible"/>
                                      </p:to>
                                    </p:set>
                                    <p:animEffect transition="in" filter="fade">
                                      <p:cBhvr>
                                        <p:cTn id="13" dur="750"/>
                                        <p:tgtEl>
                                          <p:spTgt spid="49">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9">
                                            <p:txEl>
                                              <p:pRg st="3" end="3"/>
                                            </p:txEl>
                                          </p:spTgt>
                                        </p:tgtEl>
                                        <p:attrNameLst>
                                          <p:attrName>style.visibility</p:attrName>
                                        </p:attrNameLst>
                                      </p:cBhvr>
                                      <p:to>
                                        <p:strVal val="visible"/>
                                      </p:to>
                                    </p:set>
                                    <p:animEffect transition="in" filter="fade">
                                      <p:cBhvr>
                                        <p:cTn id="16" dur="750"/>
                                        <p:tgtEl>
                                          <p:spTgt spid="49">
                                            <p:txEl>
                                              <p:pRg st="3" end="3"/>
                                            </p:txEl>
                                          </p:spTgt>
                                        </p:tgtEl>
                                      </p:cBhvr>
                                    </p:animEffect>
                                  </p:childTnLst>
                                </p:cTn>
                              </p:par>
                            </p:childTnLst>
                          </p:cTn>
                        </p:par>
                        <p:par>
                          <p:cTn id="17" fill="hold">
                            <p:stCondLst>
                              <p:cond delay="750"/>
                            </p:stCondLst>
                            <p:childTnLst>
                              <p:par>
                                <p:cTn id="18" presetID="22" presetClass="entr" presetSubtype="8" fill="hold" nodeType="after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wipe(left)">
                                      <p:cBhvr>
                                        <p:cTn id="20"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057" y="229065"/>
            <a:ext cx="11150336" cy="664626"/>
          </a:xfrm>
        </p:spPr>
        <p:txBody>
          <a:bodyPr/>
          <a:lstStyle/>
          <a:p>
            <a:r>
              <a:rPr lang="en-US" sz="4799" dirty="0">
                <a:solidFill>
                  <a:schemeClr val="tx1"/>
                </a:solidFill>
              </a:rPr>
              <a:t>Connect Cloud Hadoop With On-premise</a:t>
            </a:r>
          </a:p>
        </p:txBody>
      </p:sp>
      <p:sp>
        <p:nvSpPr>
          <p:cNvPr id="4" name="Rectangle 3"/>
          <p:cNvSpPr/>
          <p:nvPr/>
        </p:nvSpPr>
        <p:spPr bwMode="auto">
          <a:xfrm>
            <a:off x="6235060" y="1213173"/>
            <a:ext cx="5925935" cy="548403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a:lnSpc>
                <a:spcPct val="90000"/>
              </a:lnSpc>
              <a:spcBef>
                <a:spcPts val="200"/>
              </a:spcBef>
            </a:pPr>
            <a:r>
              <a:rPr lang="en-US" sz="2800" dirty="0">
                <a:solidFill>
                  <a:srgbClr val="FFFFFF"/>
                </a:solidFill>
                <a:latin typeface="Segoe UI Light"/>
                <a:ea typeface="Segoe UI" pitchFamily="34" charset="0"/>
                <a:cs typeface="Segoe UI" pitchFamily="34" charset="0"/>
              </a:rPr>
              <a:t>Hybrid = On-premises + Cloud</a:t>
            </a:r>
          </a:p>
          <a:p>
            <a:pPr defTabSz="932293">
              <a:lnSpc>
                <a:spcPct val="90000"/>
              </a:lnSpc>
              <a:spcBef>
                <a:spcPts val="200"/>
              </a:spcBef>
            </a:pPr>
            <a:endParaRPr lang="en-US" sz="2800" dirty="0">
              <a:solidFill>
                <a:srgbClr val="FFFFFF"/>
              </a:solidFill>
              <a:latin typeface="Segoe UI Light"/>
              <a:ea typeface="Segoe UI" pitchFamily="34" charset="0"/>
              <a:cs typeface="Segoe UI" pitchFamily="34" charset="0"/>
            </a:endParaRPr>
          </a:p>
          <a:p>
            <a:pPr defTabSz="932293">
              <a:lnSpc>
                <a:spcPct val="90000"/>
              </a:lnSpc>
              <a:spcBef>
                <a:spcPts val="200"/>
              </a:spcBef>
            </a:pPr>
            <a:r>
              <a:rPr lang="en-US" sz="2800" dirty="0" err="1">
                <a:solidFill>
                  <a:srgbClr val="FFFFFF"/>
                </a:solidFill>
                <a:latin typeface="Segoe UI Light"/>
                <a:ea typeface="Segoe UI" pitchFamily="34" charset="0"/>
                <a:cs typeface="Segoe UI" pitchFamily="34" charset="0"/>
              </a:rPr>
              <a:t>Hortonworks</a:t>
            </a:r>
            <a:r>
              <a:rPr lang="en-US" sz="2800" dirty="0">
                <a:solidFill>
                  <a:srgbClr val="FFFFFF"/>
                </a:solidFill>
                <a:latin typeface="Segoe UI Light"/>
                <a:ea typeface="Segoe UI" pitchFamily="34" charset="0"/>
                <a:cs typeface="Segoe UI" pitchFamily="34" charset="0"/>
              </a:rPr>
              <a:t> On-Prem Hadoop Moves Data To </a:t>
            </a:r>
            <a:r>
              <a:rPr lang="en-US" sz="2800" dirty="0" err="1">
                <a:solidFill>
                  <a:srgbClr val="FFFFFF"/>
                </a:solidFill>
                <a:latin typeface="Segoe UI Light"/>
                <a:ea typeface="Segoe UI" pitchFamily="34" charset="0"/>
                <a:cs typeface="Segoe UI" pitchFamily="34" charset="0"/>
              </a:rPr>
              <a:t>HDInsight</a:t>
            </a:r>
            <a:r>
              <a:rPr lang="en-US" sz="2800" dirty="0">
                <a:solidFill>
                  <a:srgbClr val="FFFFFF"/>
                </a:solidFill>
                <a:latin typeface="Segoe UI Light"/>
                <a:ea typeface="Segoe UI" pitchFamily="34" charset="0"/>
                <a:cs typeface="Segoe UI" pitchFamily="34" charset="0"/>
              </a:rPr>
              <a:t> </a:t>
            </a:r>
          </a:p>
          <a:p>
            <a:pPr defTabSz="932293">
              <a:lnSpc>
                <a:spcPct val="90000"/>
              </a:lnSpc>
              <a:spcBef>
                <a:spcPts val="200"/>
              </a:spcBef>
            </a:pPr>
            <a:endParaRPr lang="en-US" sz="2800" dirty="0">
              <a:solidFill>
                <a:srgbClr val="FFFFFF"/>
              </a:solidFill>
              <a:latin typeface="Segoe UI Light"/>
              <a:ea typeface="Segoe UI" pitchFamily="34" charset="0"/>
              <a:cs typeface="Segoe UI" pitchFamily="34" charset="0"/>
            </a:endParaRPr>
          </a:p>
          <a:p>
            <a:pPr defTabSz="932293">
              <a:lnSpc>
                <a:spcPct val="90000"/>
              </a:lnSpc>
              <a:spcBef>
                <a:spcPts val="200"/>
              </a:spcBef>
            </a:pPr>
            <a:r>
              <a:rPr lang="en-US" sz="2800" dirty="0">
                <a:solidFill>
                  <a:srgbClr val="FFFFFF"/>
                </a:solidFill>
                <a:latin typeface="Segoe UI Light"/>
                <a:ea typeface="Segoe UI" pitchFamily="34" charset="0"/>
                <a:cs typeface="Segoe UI" pitchFamily="34" charset="0"/>
              </a:rPr>
              <a:t>Analytics Platform System can query </a:t>
            </a:r>
            <a:r>
              <a:rPr lang="en-US" sz="2800" dirty="0" err="1">
                <a:solidFill>
                  <a:srgbClr val="FFFFFF"/>
                </a:solidFill>
                <a:latin typeface="Segoe UI Light"/>
                <a:ea typeface="Segoe UI" pitchFamily="34" charset="0"/>
                <a:cs typeface="Segoe UI" pitchFamily="34" charset="0"/>
              </a:rPr>
              <a:t>HDInsight</a:t>
            </a:r>
            <a:r>
              <a:rPr lang="en-US" sz="2800" dirty="0">
                <a:solidFill>
                  <a:srgbClr val="FFFFFF"/>
                </a:solidFill>
                <a:latin typeface="Segoe UI Light"/>
                <a:ea typeface="Segoe UI" pitchFamily="34" charset="0"/>
                <a:cs typeface="Segoe UI" pitchFamily="34" charset="0"/>
              </a:rPr>
              <a:t> and join with on-</a:t>
            </a:r>
            <a:r>
              <a:rPr lang="en-US" sz="2800" dirty="0" err="1">
                <a:solidFill>
                  <a:srgbClr val="FFFFFF"/>
                </a:solidFill>
                <a:latin typeface="Segoe UI Light"/>
                <a:ea typeface="Segoe UI" pitchFamily="34" charset="0"/>
                <a:cs typeface="Segoe UI" pitchFamily="34" charset="0"/>
              </a:rPr>
              <a:t>prem</a:t>
            </a:r>
            <a:endParaRPr lang="en-US" sz="2800" dirty="0">
              <a:solidFill>
                <a:srgbClr val="FFFFFF"/>
              </a:solidFill>
              <a:latin typeface="Segoe UI Light"/>
              <a:ea typeface="Segoe UI" pitchFamily="34" charset="0"/>
              <a:cs typeface="Segoe UI" pitchFamily="34" charset="0"/>
            </a:endParaRPr>
          </a:p>
        </p:txBody>
      </p:sp>
      <p:grpSp>
        <p:nvGrpSpPr>
          <p:cNvPr id="5" name="Group 4"/>
          <p:cNvGrpSpPr/>
          <p:nvPr/>
        </p:nvGrpSpPr>
        <p:grpSpPr>
          <a:xfrm>
            <a:off x="273895" y="1213173"/>
            <a:ext cx="5911801" cy="5484036"/>
            <a:chOff x="273051" y="1212849"/>
            <a:chExt cx="5912640" cy="5484814"/>
          </a:xfrm>
        </p:grpSpPr>
        <p:sp>
          <p:nvSpPr>
            <p:cNvPr id="351" name="Rectangle 350">
              <a:hlinkClick r:id="rId2" action="ppaction://hlinksldjump"/>
            </p:cNvPr>
            <p:cNvSpPr/>
            <p:nvPr/>
          </p:nvSpPr>
          <p:spPr bwMode="auto">
            <a:xfrm>
              <a:off x="274639" y="1212849"/>
              <a:ext cx="5911052" cy="5484814"/>
            </a:xfrm>
            <a:prstGeom prst="rect">
              <a:avLst/>
            </a:prstGeom>
            <a:solidFill>
              <a:schemeClr val="bg1">
                <a:lumMod val="85000"/>
              </a:schemeClr>
            </a:solidFill>
            <a:ln w="19050" cap="flat" cmpd="sng" algn="ctr">
              <a:noFill/>
              <a:prstDash val="solid"/>
              <a:miter lim="800000"/>
              <a:headEnd type="none" w="med" len="med"/>
              <a:tailEnd type="none" w="med" len="med"/>
            </a:ln>
            <a:effectLst/>
          </p:spPr>
          <p:txBody>
            <a:bodyPr rot="0" spcFirstLastPara="0" vert="horz" wrap="square" lIns="182854" tIns="146283" rIns="182854" bIns="45713" numCol="1" spcCol="0" rtlCol="0" fromWordArt="0" anchor="t" anchorCtr="0" forceAA="0" compatLnSpc="1">
              <a:prstTxWarp prst="textNoShape">
                <a:avLst/>
              </a:prstTxWarp>
              <a:noAutofit/>
            </a:bodyPr>
            <a:lstStyle/>
            <a:p>
              <a:pPr defTabSz="776778">
                <a:lnSpc>
                  <a:spcPct val="90000"/>
                </a:lnSpc>
              </a:pPr>
              <a:r>
                <a:rPr lang="en-US" sz="3599" kern="0" dirty="0">
                  <a:ln>
                    <a:solidFill>
                      <a:srgbClr val="FFFFFF">
                        <a:alpha val="0"/>
                      </a:srgbClr>
                    </a:solidFill>
                  </a:ln>
                  <a:solidFill>
                    <a:srgbClr val="FFFFFF"/>
                  </a:solidFill>
                  <a:latin typeface="Segoe UI Light"/>
                </a:rPr>
                <a:t>Cloud Hadoop </a:t>
              </a:r>
            </a:p>
          </p:txBody>
        </p:sp>
        <p:sp>
          <p:nvSpPr>
            <p:cNvPr id="357" name="Rectangle 356"/>
            <p:cNvSpPr/>
            <p:nvPr/>
          </p:nvSpPr>
          <p:spPr bwMode="auto">
            <a:xfrm>
              <a:off x="2167270" y="2021851"/>
              <a:ext cx="1270349" cy="373504"/>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91427"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1399" dirty="0" err="1">
                  <a:solidFill>
                    <a:srgbClr val="FFFFFF"/>
                  </a:solidFill>
                </a:rPr>
                <a:t>HDInsight</a:t>
              </a:r>
              <a:endParaRPr lang="en-US" sz="1399" dirty="0">
                <a:solidFill>
                  <a:srgbClr val="FFFFFF"/>
                </a:solidFill>
              </a:endParaRPr>
            </a:p>
          </p:txBody>
        </p:sp>
        <p:grpSp>
          <p:nvGrpSpPr>
            <p:cNvPr id="7" name="Group 6"/>
            <p:cNvGrpSpPr/>
            <p:nvPr/>
          </p:nvGrpSpPr>
          <p:grpSpPr>
            <a:xfrm>
              <a:off x="2166759" y="2440600"/>
              <a:ext cx="1268596" cy="854489"/>
              <a:chOff x="1598299" y="3789539"/>
              <a:chExt cx="1268596" cy="854489"/>
            </a:xfrm>
          </p:grpSpPr>
          <p:sp>
            <p:nvSpPr>
              <p:cNvPr id="32" name="Rectangle 31"/>
              <p:cNvSpPr/>
              <p:nvPr/>
            </p:nvSpPr>
            <p:spPr bwMode="auto">
              <a:xfrm>
                <a:off x="1598299" y="3789539"/>
                <a:ext cx="1268596" cy="85448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27" tIns="91427" rIns="91427" bIns="9142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293" fontAlgn="base">
                  <a:lnSpc>
                    <a:spcPct val="90000"/>
                  </a:lnSpc>
                  <a:spcBef>
                    <a:spcPct val="0"/>
                  </a:spcBef>
                  <a:spcAft>
                    <a:spcPct val="0"/>
                  </a:spcAft>
                </a:pPr>
                <a:r>
                  <a:rPr lang="en-US" sz="1199" dirty="0">
                    <a:solidFill>
                      <a:srgbClr val="FFFFFF"/>
                    </a:solidFill>
                  </a:rPr>
                  <a:t>Cloud</a:t>
                </a:r>
              </a:p>
              <a:p>
                <a:pPr defTabSz="932293" fontAlgn="base">
                  <a:lnSpc>
                    <a:spcPct val="90000"/>
                  </a:lnSpc>
                  <a:spcBef>
                    <a:spcPct val="0"/>
                  </a:spcBef>
                  <a:spcAft>
                    <a:spcPct val="0"/>
                  </a:spcAft>
                </a:pPr>
                <a:endParaRPr lang="en-US" sz="1199" dirty="0">
                  <a:solidFill>
                    <a:srgbClr val="FFFFFF"/>
                  </a:solidFill>
                  <a:ea typeface="Segoe UI" pitchFamily="34" charset="0"/>
                  <a:cs typeface="Segoe UI" pitchFamily="34" charset="0"/>
                </a:endParaRPr>
              </a:p>
            </p:txBody>
          </p:sp>
          <p:sp>
            <p:nvSpPr>
              <p:cNvPr id="34" name="Freeform 13"/>
              <p:cNvSpPr>
                <a:spLocks/>
              </p:cNvSpPr>
              <p:nvPr/>
            </p:nvSpPr>
            <p:spPr bwMode="auto">
              <a:xfrm>
                <a:off x="2042920" y="4178157"/>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sp>
          <p:nvSpPr>
            <p:cNvPr id="37" name="Freeform 13"/>
            <p:cNvSpPr>
              <a:spLocks noChangeAspect="1"/>
            </p:cNvSpPr>
            <p:nvPr/>
          </p:nvSpPr>
          <p:spPr bwMode="auto">
            <a:xfrm>
              <a:off x="4313936" y="2124075"/>
              <a:ext cx="1389888" cy="769776"/>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nvGrpSpPr>
            <p:cNvPr id="19" name="Group 18"/>
            <p:cNvGrpSpPr/>
            <p:nvPr/>
          </p:nvGrpSpPr>
          <p:grpSpPr>
            <a:xfrm>
              <a:off x="273051" y="4469194"/>
              <a:ext cx="5499035" cy="2009155"/>
              <a:chOff x="682626" y="4859719"/>
              <a:chExt cx="5499035" cy="2009155"/>
            </a:xfrm>
          </p:grpSpPr>
          <p:sp>
            <p:nvSpPr>
              <p:cNvPr id="350" name="Rectangle 349">
                <a:hlinkClick r:id="rId2" action="ppaction://hlinksldjump"/>
              </p:cNvPr>
              <p:cNvSpPr/>
              <p:nvPr/>
            </p:nvSpPr>
            <p:spPr bwMode="auto">
              <a:xfrm>
                <a:off x="682626" y="4859719"/>
                <a:ext cx="5499035" cy="1837944"/>
              </a:xfrm>
              <a:prstGeom prst="rect">
                <a:avLst/>
              </a:prstGeom>
              <a:noFill/>
              <a:ln w="19050" cap="flat" cmpd="sng" algn="ctr">
                <a:noFill/>
                <a:prstDash val="solid"/>
                <a:miter lim="800000"/>
                <a:headEnd type="none" w="med" len="med"/>
                <a:tailEnd type="none" w="med" len="med"/>
              </a:ln>
              <a:effectLst/>
            </p:spPr>
            <p:txBody>
              <a:bodyPr rot="0" spcFirstLastPara="0" vert="horz" wrap="square" lIns="182854" tIns="91427" rIns="182854" bIns="45713" numCol="1" spcCol="0" rtlCol="0" fromWordArt="0" anchor="t" anchorCtr="0" forceAA="0" compatLnSpc="1">
                <a:prstTxWarp prst="textNoShape">
                  <a:avLst/>
                </a:prstTxWarp>
                <a:noAutofit/>
              </a:bodyPr>
              <a:lstStyle/>
              <a:p>
                <a:pPr defTabSz="776778">
                  <a:lnSpc>
                    <a:spcPct val="90000"/>
                  </a:lnSpc>
                </a:pPr>
                <a:r>
                  <a:rPr lang="en-US" sz="3599" kern="0" dirty="0">
                    <a:ln>
                      <a:solidFill>
                        <a:srgbClr val="FFFFFF">
                          <a:alpha val="0"/>
                        </a:srgbClr>
                      </a:solidFill>
                    </a:ln>
                    <a:solidFill>
                      <a:srgbClr val="FFFFFF"/>
                    </a:solidFill>
                    <a:latin typeface="Segoe UI Light"/>
                  </a:rPr>
                  <a:t>On-premises Hadoop </a:t>
                </a:r>
              </a:p>
            </p:txBody>
          </p:sp>
          <p:grpSp>
            <p:nvGrpSpPr>
              <p:cNvPr id="18" name="Group 17"/>
              <p:cNvGrpSpPr/>
              <p:nvPr/>
            </p:nvGrpSpPr>
            <p:grpSpPr>
              <a:xfrm>
                <a:off x="1934689" y="5594047"/>
                <a:ext cx="2586923" cy="1274827"/>
                <a:chOff x="60678" y="3570877"/>
                <a:chExt cx="2586923" cy="1274827"/>
              </a:xfrm>
            </p:grpSpPr>
            <p:sp>
              <p:nvSpPr>
                <p:cNvPr id="47" name="Rectangle 46"/>
                <p:cNvSpPr/>
                <p:nvPr/>
              </p:nvSpPr>
              <p:spPr bwMode="auto">
                <a:xfrm>
                  <a:off x="1376585" y="3991214"/>
                  <a:ext cx="1269846" cy="85449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27" tIns="91427" rIns="91427" bIns="9142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199" dirty="0">
                      <a:solidFill>
                        <a:srgbClr val="FFFFFF"/>
                      </a:solidFill>
                    </a:rPr>
                    <a:t>Software</a:t>
                  </a:r>
                </a:p>
              </p:txBody>
            </p:sp>
            <p:grpSp>
              <p:nvGrpSpPr>
                <p:cNvPr id="9" name="Group 8"/>
                <p:cNvGrpSpPr/>
                <p:nvPr/>
              </p:nvGrpSpPr>
              <p:grpSpPr>
                <a:xfrm>
                  <a:off x="60929" y="3991214"/>
                  <a:ext cx="1269846" cy="854490"/>
                  <a:chOff x="34103" y="3991214"/>
                  <a:chExt cx="1269846" cy="854490"/>
                </a:xfrm>
              </p:grpSpPr>
              <p:sp>
                <p:nvSpPr>
                  <p:cNvPr id="49" name="Rectangle 48"/>
                  <p:cNvSpPr/>
                  <p:nvPr/>
                </p:nvSpPr>
                <p:spPr bwMode="auto">
                  <a:xfrm>
                    <a:off x="34103" y="3991214"/>
                    <a:ext cx="1269846" cy="85449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27" tIns="91427" rIns="91427" bIns="9142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199" dirty="0">
                        <a:solidFill>
                          <a:srgbClr val="FFFFFF"/>
                        </a:solidFill>
                      </a:rPr>
                      <a:t>Appliances</a:t>
                    </a:r>
                  </a:p>
                </p:txBody>
              </p:sp>
              <p:sp>
                <p:nvSpPr>
                  <p:cNvPr id="51" name="Freeform 21"/>
                  <p:cNvSpPr>
                    <a:spLocks noEditPoints="1"/>
                  </p:cNvSpPr>
                  <p:nvPr/>
                </p:nvSpPr>
                <p:spPr bwMode="auto">
                  <a:xfrm>
                    <a:off x="794607" y="4375290"/>
                    <a:ext cx="399754" cy="395295"/>
                  </a:xfrm>
                  <a:custGeom>
                    <a:avLst/>
                    <a:gdLst>
                      <a:gd name="T0" fmla="*/ 910 w 1856"/>
                      <a:gd name="T1" fmla="*/ 1264 h 1836"/>
                      <a:gd name="T2" fmla="*/ 819 w 1856"/>
                      <a:gd name="T3" fmla="*/ 1493 h 1836"/>
                      <a:gd name="T4" fmla="*/ 723 w 1856"/>
                      <a:gd name="T5" fmla="*/ 1721 h 1836"/>
                      <a:gd name="T6" fmla="*/ 295 w 1856"/>
                      <a:gd name="T7" fmla="*/ 1782 h 1836"/>
                      <a:gd name="T8" fmla="*/ 295 w 1856"/>
                      <a:gd name="T9" fmla="*/ 1739 h 1836"/>
                      <a:gd name="T10" fmla="*/ 536 w 1856"/>
                      <a:gd name="T11" fmla="*/ 1595 h 1836"/>
                      <a:gd name="T12" fmla="*/ 482 w 1856"/>
                      <a:gd name="T13" fmla="*/ 1390 h 1836"/>
                      <a:gd name="T14" fmla="*/ 392 w 1856"/>
                      <a:gd name="T15" fmla="*/ 1360 h 1836"/>
                      <a:gd name="T16" fmla="*/ 126 w 1856"/>
                      <a:gd name="T17" fmla="*/ 1499 h 1836"/>
                      <a:gd name="T18" fmla="*/ 235 w 1856"/>
                      <a:gd name="T19" fmla="*/ 1216 h 1836"/>
                      <a:gd name="T20" fmla="*/ 452 w 1856"/>
                      <a:gd name="T21" fmla="*/ 1119 h 1836"/>
                      <a:gd name="T22" fmla="*/ 464 w 1856"/>
                      <a:gd name="T23" fmla="*/ 1119 h 1836"/>
                      <a:gd name="T24" fmla="*/ 639 w 1856"/>
                      <a:gd name="T25" fmla="*/ 1071 h 1836"/>
                      <a:gd name="T26" fmla="*/ 681 w 1856"/>
                      <a:gd name="T27" fmla="*/ 1035 h 1836"/>
                      <a:gd name="T28" fmla="*/ 976 w 1856"/>
                      <a:gd name="T29" fmla="*/ 734 h 1836"/>
                      <a:gd name="T30" fmla="*/ 795 w 1856"/>
                      <a:gd name="T31" fmla="*/ 566 h 1836"/>
                      <a:gd name="T32" fmla="*/ 572 w 1856"/>
                      <a:gd name="T33" fmla="*/ 776 h 1836"/>
                      <a:gd name="T34" fmla="*/ 741 w 1856"/>
                      <a:gd name="T35" fmla="*/ 975 h 1836"/>
                      <a:gd name="T36" fmla="*/ 1579 w 1856"/>
                      <a:gd name="T37" fmla="*/ 1818 h 1836"/>
                      <a:gd name="T38" fmla="*/ 1820 w 1856"/>
                      <a:gd name="T39" fmla="*/ 1613 h 1836"/>
                      <a:gd name="T40" fmla="*/ 1820 w 1856"/>
                      <a:gd name="T41" fmla="*/ 1577 h 1836"/>
                      <a:gd name="T42" fmla="*/ 1211 w 1856"/>
                      <a:gd name="T43" fmla="*/ 969 h 1836"/>
                      <a:gd name="T44" fmla="*/ 1814 w 1856"/>
                      <a:gd name="T45" fmla="*/ 421 h 1836"/>
                      <a:gd name="T46" fmla="*/ 1573 w 1856"/>
                      <a:gd name="T47" fmla="*/ 560 h 1836"/>
                      <a:gd name="T48" fmla="*/ 1446 w 1856"/>
                      <a:gd name="T49" fmla="*/ 475 h 1836"/>
                      <a:gd name="T50" fmla="*/ 1440 w 1856"/>
                      <a:gd name="T51" fmla="*/ 319 h 1836"/>
                      <a:gd name="T52" fmla="*/ 1687 w 1856"/>
                      <a:gd name="T53" fmla="*/ 156 h 1836"/>
                      <a:gd name="T54" fmla="*/ 1308 w 1856"/>
                      <a:gd name="T55" fmla="*/ 150 h 1836"/>
                      <a:gd name="T56" fmla="*/ 1151 w 1856"/>
                      <a:gd name="T57" fmla="*/ 427 h 1836"/>
                      <a:gd name="T58" fmla="*/ 1097 w 1856"/>
                      <a:gd name="T59" fmla="*/ 614 h 1836"/>
                      <a:gd name="T60" fmla="*/ 1266 w 1856"/>
                      <a:gd name="T61" fmla="*/ 909 h 1836"/>
                      <a:gd name="T62" fmla="*/ 1501 w 1856"/>
                      <a:gd name="T63" fmla="*/ 800 h 1836"/>
                      <a:gd name="T64" fmla="*/ 1519 w 1856"/>
                      <a:gd name="T65" fmla="*/ 800 h 1836"/>
                      <a:gd name="T66" fmla="*/ 1663 w 1856"/>
                      <a:gd name="T67" fmla="*/ 758 h 1836"/>
                      <a:gd name="T68" fmla="*/ 1856 w 1856"/>
                      <a:gd name="T69" fmla="*/ 451 h 1836"/>
                      <a:gd name="T70" fmla="*/ 313 w 1856"/>
                      <a:gd name="T71" fmla="*/ 879 h 1836"/>
                      <a:gd name="T72" fmla="*/ 862 w 1856"/>
                      <a:gd name="T73" fmla="*/ 349 h 1836"/>
                      <a:gd name="T74" fmla="*/ 862 w 1856"/>
                      <a:gd name="T75" fmla="*/ 271 h 1836"/>
                      <a:gd name="T76" fmla="*/ 566 w 1856"/>
                      <a:gd name="T77" fmla="*/ 0 h 1836"/>
                      <a:gd name="T78" fmla="*/ 12 w 1856"/>
                      <a:gd name="T79" fmla="*/ 524 h 1836"/>
                      <a:gd name="T80" fmla="*/ 12 w 1856"/>
                      <a:gd name="T81" fmla="*/ 602 h 1836"/>
                      <a:gd name="T82" fmla="*/ 313 w 1856"/>
                      <a:gd name="T83" fmla="*/ 879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6" h="1836">
                        <a:moveTo>
                          <a:pt x="681" y="1035"/>
                        </a:moveTo>
                        <a:cubicBezTo>
                          <a:pt x="910" y="1264"/>
                          <a:pt x="910" y="1264"/>
                          <a:pt x="910" y="1264"/>
                        </a:cubicBezTo>
                        <a:cubicBezTo>
                          <a:pt x="868" y="1306"/>
                          <a:pt x="868" y="1306"/>
                          <a:pt x="868" y="1306"/>
                        </a:cubicBezTo>
                        <a:cubicBezTo>
                          <a:pt x="825" y="1348"/>
                          <a:pt x="819" y="1420"/>
                          <a:pt x="819" y="1493"/>
                        </a:cubicBezTo>
                        <a:cubicBezTo>
                          <a:pt x="819" y="1493"/>
                          <a:pt x="819" y="1493"/>
                          <a:pt x="819" y="1493"/>
                        </a:cubicBezTo>
                        <a:cubicBezTo>
                          <a:pt x="819" y="1577"/>
                          <a:pt x="783" y="1661"/>
                          <a:pt x="723" y="1721"/>
                        </a:cubicBezTo>
                        <a:cubicBezTo>
                          <a:pt x="705" y="1739"/>
                          <a:pt x="687" y="1758"/>
                          <a:pt x="657" y="1776"/>
                        </a:cubicBezTo>
                        <a:cubicBezTo>
                          <a:pt x="554" y="1836"/>
                          <a:pt x="410" y="1836"/>
                          <a:pt x="295" y="1782"/>
                        </a:cubicBezTo>
                        <a:cubicBezTo>
                          <a:pt x="289" y="1782"/>
                          <a:pt x="283" y="1770"/>
                          <a:pt x="283" y="1764"/>
                        </a:cubicBezTo>
                        <a:cubicBezTo>
                          <a:pt x="277" y="1751"/>
                          <a:pt x="283" y="1739"/>
                          <a:pt x="295" y="1739"/>
                        </a:cubicBezTo>
                        <a:cubicBezTo>
                          <a:pt x="530" y="1601"/>
                          <a:pt x="530" y="1601"/>
                          <a:pt x="530" y="1601"/>
                        </a:cubicBezTo>
                        <a:cubicBezTo>
                          <a:pt x="530" y="1601"/>
                          <a:pt x="536" y="1601"/>
                          <a:pt x="536" y="1595"/>
                        </a:cubicBezTo>
                        <a:cubicBezTo>
                          <a:pt x="554" y="1577"/>
                          <a:pt x="578" y="1547"/>
                          <a:pt x="524" y="1445"/>
                        </a:cubicBezTo>
                        <a:cubicBezTo>
                          <a:pt x="512" y="1420"/>
                          <a:pt x="494" y="1402"/>
                          <a:pt x="482" y="1390"/>
                        </a:cubicBezTo>
                        <a:cubicBezTo>
                          <a:pt x="440" y="1348"/>
                          <a:pt x="410" y="1354"/>
                          <a:pt x="398" y="1360"/>
                        </a:cubicBezTo>
                        <a:cubicBezTo>
                          <a:pt x="392" y="1360"/>
                          <a:pt x="392" y="1360"/>
                          <a:pt x="392" y="1360"/>
                        </a:cubicBezTo>
                        <a:cubicBezTo>
                          <a:pt x="156" y="1499"/>
                          <a:pt x="156" y="1499"/>
                          <a:pt x="156" y="1499"/>
                        </a:cubicBezTo>
                        <a:cubicBezTo>
                          <a:pt x="144" y="1499"/>
                          <a:pt x="132" y="1499"/>
                          <a:pt x="126" y="1499"/>
                        </a:cubicBezTo>
                        <a:cubicBezTo>
                          <a:pt x="120" y="1493"/>
                          <a:pt x="114" y="1481"/>
                          <a:pt x="114" y="1469"/>
                        </a:cubicBezTo>
                        <a:cubicBezTo>
                          <a:pt x="120" y="1378"/>
                          <a:pt x="168" y="1288"/>
                          <a:pt x="235" y="1216"/>
                        </a:cubicBezTo>
                        <a:cubicBezTo>
                          <a:pt x="253" y="1198"/>
                          <a:pt x="283" y="1180"/>
                          <a:pt x="307" y="1162"/>
                        </a:cubicBezTo>
                        <a:cubicBezTo>
                          <a:pt x="349" y="1137"/>
                          <a:pt x="398" y="1125"/>
                          <a:pt x="452" y="1119"/>
                        </a:cubicBezTo>
                        <a:cubicBezTo>
                          <a:pt x="446" y="1119"/>
                          <a:pt x="446" y="1119"/>
                          <a:pt x="446" y="1119"/>
                        </a:cubicBezTo>
                        <a:cubicBezTo>
                          <a:pt x="452" y="1119"/>
                          <a:pt x="458" y="1119"/>
                          <a:pt x="464" y="1119"/>
                        </a:cubicBezTo>
                        <a:cubicBezTo>
                          <a:pt x="464" y="1119"/>
                          <a:pt x="464" y="1119"/>
                          <a:pt x="470" y="1119"/>
                        </a:cubicBezTo>
                        <a:cubicBezTo>
                          <a:pt x="536" y="1119"/>
                          <a:pt x="602" y="1113"/>
                          <a:pt x="639" y="1071"/>
                        </a:cubicBezTo>
                        <a:cubicBezTo>
                          <a:pt x="681" y="1035"/>
                          <a:pt x="681" y="1035"/>
                          <a:pt x="681" y="1035"/>
                        </a:cubicBezTo>
                        <a:cubicBezTo>
                          <a:pt x="681" y="1035"/>
                          <a:pt x="681" y="1035"/>
                          <a:pt x="681" y="1035"/>
                        </a:cubicBezTo>
                        <a:close/>
                        <a:moveTo>
                          <a:pt x="1211" y="969"/>
                        </a:moveTo>
                        <a:cubicBezTo>
                          <a:pt x="976" y="734"/>
                          <a:pt x="976" y="734"/>
                          <a:pt x="976" y="734"/>
                        </a:cubicBezTo>
                        <a:cubicBezTo>
                          <a:pt x="813" y="572"/>
                          <a:pt x="813" y="572"/>
                          <a:pt x="813" y="572"/>
                        </a:cubicBezTo>
                        <a:cubicBezTo>
                          <a:pt x="807" y="566"/>
                          <a:pt x="801" y="566"/>
                          <a:pt x="795" y="566"/>
                        </a:cubicBezTo>
                        <a:cubicBezTo>
                          <a:pt x="789" y="566"/>
                          <a:pt x="783" y="566"/>
                          <a:pt x="777" y="572"/>
                        </a:cubicBezTo>
                        <a:cubicBezTo>
                          <a:pt x="572" y="776"/>
                          <a:pt x="572" y="776"/>
                          <a:pt x="572" y="776"/>
                        </a:cubicBezTo>
                        <a:cubicBezTo>
                          <a:pt x="566" y="782"/>
                          <a:pt x="566" y="800"/>
                          <a:pt x="572" y="812"/>
                        </a:cubicBezTo>
                        <a:cubicBezTo>
                          <a:pt x="741" y="975"/>
                          <a:pt x="741" y="975"/>
                          <a:pt x="741" y="975"/>
                        </a:cubicBezTo>
                        <a:cubicBezTo>
                          <a:pt x="970" y="1204"/>
                          <a:pt x="970" y="1204"/>
                          <a:pt x="970" y="1204"/>
                        </a:cubicBezTo>
                        <a:cubicBezTo>
                          <a:pt x="1579" y="1818"/>
                          <a:pt x="1579" y="1818"/>
                          <a:pt x="1579" y="1818"/>
                        </a:cubicBezTo>
                        <a:cubicBezTo>
                          <a:pt x="1591" y="1824"/>
                          <a:pt x="1603" y="1824"/>
                          <a:pt x="1615" y="1818"/>
                        </a:cubicBezTo>
                        <a:cubicBezTo>
                          <a:pt x="1820" y="1613"/>
                          <a:pt x="1820" y="1613"/>
                          <a:pt x="1820" y="1613"/>
                        </a:cubicBezTo>
                        <a:cubicBezTo>
                          <a:pt x="1826" y="1607"/>
                          <a:pt x="1826" y="1601"/>
                          <a:pt x="1826" y="1595"/>
                        </a:cubicBezTo>
                        <a:cubicBezTo>
                          <a:pt x="1826" y="1589"/>
                          <a:pt x="1826" y="1583"/>
                          <a:pt x="1820" y="1577"/>
                        </a:cubicBezTo>
                        <a:cubicBezTo>
                          <a:pt x="1211" y="969"/>
                          <a:pt x="1211" y="969"/>
                          <a:pt x="1211" y="969"/>
                        </a:cubicBezTo>
                        <a:cubicBezTo>
                          <a:pt x="1211" y="969"/>
                          <a:pt x="1211" y="969"/>
                          <a:pt x="1211" y="969"/>
                        </a:cubicBezTo>
                        <a:close/>
                        <a:moveTo>
                          <a:pt x="1844" y="421"/>
                        </a:moveTo>
                        <a:cubicBezTo>
                          <a:pt x="1832" y="421"/>
                          <a:pt x="1826" y="421"/>
                          <a:pt x="1814" y="421"/>
                        </a:cubicBezTo>
                        <a:cubicBezTo>
                          <a:pt x="1579" y="560"/>
                          <a:pt x="1579" y="560"/>
                          <a:pt x="1579" y="560"/>
                        </a:cubicBezTo>
                        <a:cubicBezTo>
                          <a:pt x="1579" y="560"/>
                          <a:pt x="1579" y="560"/>
                          <a:pt x="1573" y="560"/>
                        </a:cubicBezTo>
                        <a:cubicBezTo>
                          <a:pt x="1561" y="566"/>
                          <a:pt x="1531" y="572"/>
                          <a:pt x="1488" y="530"/>
                        </a:cubicBezTo>
                        <a:cubicBezTo>
                          <a:pt x="1470" y="517"/>
                          <a:pt x="1458" y="499"/>
                          <a:pt x="1446" y="475"/>
                        </a:cubicBezTo>
                        <a:cubicBezTo>
                          <a:pt x="1386" y="373"/>
                          <a:pt x="1416" y="343"/>
                          <a:pt x="1428" y="325"/>
                        </a:cubicBezTo>
                        <a:cubicBezTo>
                          <a:pt x="1434" y="319"/>
                          <a:pt x="1440" y="319"/>
                          <a:pt x="1440" y="319"/>
                        </a:cubicBezTo>
                        <a:cubicBezTo>
                          <a:pt x="1675" y="180"/>
                          <a:pt x="1675" y="180"/>
                          <a:pt x="1675" y="180"/>
                        </a:cubicBezTo>
                        <a:cubicBezTo>
                          <a:pt x="1687" y="180"/>
                          <a:pt x="1687" y="168"/>
                          <a:pt x="1687" y="156"/>
                        </a:cubicBezTo>
                        <a:cubicBezTo>
                          <a:pt x="1687" y="150"/>
                          <a:pt x="1681" y="138"/>
                          <a:pt x="1675" y="138"/>
                        </a:cubicBezTo>
                        <a:cubicBezTo>
                          <a:pt x="1561" y="84"/>
                          <a:pt x="1416" y="84"/>
                          <a:pt x="1308" y="150"/>
                        </a:cubicBezTo>
                        <a:cubicBezTo>
                          <a:pt x="1284" y="162"/>
                          <a:pt x="1266" y="180"/>
                          <a:pt x="1241" y="198"/>
                        </a:cubicBezTo>
                        <a:cubicBezTo>
                          <a:pt x="1181" y="259"/>
                          <a:pt x="1151" y="343"/>
                          <a:pt x="1151" y="427"/>
                        </a:cubicBezTo>
                        <a:cubicBezTo>
                          <a:pt x="1145" y="427"/>
                          <a:pt x="1145" y="427"/>
                          <a:pt x="1145" y="427"/>
                        </a:cubicBezTo>
                        <a:cubicBezTo>
                          <a:pt x="1151" y="499"/>
                          <a:pt x="1145" y="572"/>
                          <a:pt x="1097" y="614"/>
                        </a:cubicBezTo>
                        <a:cubicBezTo>
                          <a:pt x="1036" y="680"/>
                          <a:pt x="1036" y="680"/>
                          <a:pt x="1036" y="680"/>
                        </a:cubicBezTo>
                        <a:cubicBezTo>
                          <a:pt x="1266" y="909"/>
                          <a:pt x="1266" y="909"/>
                          <a:pt x="1266" y="909"/>
                        </a:cubicBezTo>
                        <a:cubicBezTo>
                          <a:pt x="1332" y="849"/>
                          <a:pt x="1332" y="849"/>
                          <a:pt x="1332" y="849"/>
                        </a:cubicBezTo>
                        <a:cubicBezTo>
                          <a:pt x="1368" y="806"/>
                          <a:pt x="1434" y="800"/>
                          <a:pt x="1501" y="800"/>
                        </a:cubicBezTo>
                        <a:cubicBezTo>
                          <a:pt x="1507" y="800"/>
                          <a:pt x="1507" y="800"/>
                          <a:pt x="1507" y="800"/>
                        </a:cubicBezTo>
                        <a:cubicBezTo>
                          <a:pt x="1513" y="800"/>
                          <a:pt x="1519" y="800"/>
                          <a:pt x="1519" y="800"/>
                        </a:cubicBezTo>
                        <a:cubicBezTo>
                          <a:pt x="1519" y="800"/>
                          <a:pt x="1519" y="800"/>
                          <a:pt x="1519" y="800"/>
                        </a:cubicBezTo>
                        <a:cubicBezTo>
                          <a:pt x="1567" y="794"/>
                          <a:pt x="1615" y="782"/>
                          <a:pt x="1663" y="758"/>
                        </a:cubicBezTo>
                        <a:cubicBezTo>
                          <a:pt x="1687" y="740"/>
                          <a:pt x="1712" y="722"/>
                          <a:pt x="1736" y="704"/>
                        </a:cubicBezTo>
                        <a:cubicBezTo>
                          <a:pt x="1802" y="638"/>
                          <a:pt x="1844" y="542"/>
                          <a:pt x="1856" y="451"/>
                        </a:cubicBezTo>
                        <a:cubicBezTo>
                          <a:pt x="1856" y="439"/>
                          <a:pt x="1850" y="427"/>
                          <a:pt x="1844" y="421"/>
                        </a:cubicBezTo>
                        <a:close/>
                        <a:moveTo>
                          <a:pt x="313" y="879"/>
                        </a:moveTo>
                        <a:cubicBezTo>
                          <a:pt x="325" y="879"/>
                          <a:pt x="343" y="873"/>
                          <a:pt x="349" y="861"/>
                        </a:cubicBezTo>
                        <a:cubicBezTo>
                          <a:pt x="862" y="349"/>
                          <a:pt x="862" y="349"/>
                          <a:pt x="862" y="349"/>
                        </a:cubicBezTo>
                        <a:cubicBezTo>
                          <a:pt x="874" y="343"/>
                          <a:pt x="880" y="325"/>
                          <a:pt x="880" y="313"/>
                        </a:cubicBezTo>
                        <a:cubicBezTo>
                          <a:pt x="880" y="295"/>
                          <a:pt x="874" y="283"/>
                          <a:pt x="862" y="271"/>
                        </a:cubicBezTo>
                        <a:cubicBezTo>
                          <a:pt x="602" y="12"/>
                          <a:pt x="602" y="12"/>
                          <a:pt x="602" y="12"/>
                        </a:cubicBezTo>
                        <a:cubicBezTo>
                          <a:pt x="590" y="6"/>
                          <a:pt x="578" y="0"/>
                          <a:pt x="566" y="0"/>
                        </a:cubicBezTo>
                        <a:cubicBezTo>
                          <a:pt x="548" y="0"/>
                          <a:pt x="536" y="6"/>
                          <a:pt x="524" y="12"/>
                        </a:cubicBezTo>
                        <a:cubicBezTo>
                          <a:pt x="12" y="524"/>
                          <a:pt x="12" y="524"/>
                          <a:pt x="12" y="524"/>
                        </a:cubicBezTo>
                        <a:cubicBezTo>
                          <a:pt x="6" y="535"/>
                          <a:pt x="0" y="548"/>
                          <a:pt x="0" y="560"/>
                        </a:cubicBezTo>
                        <a:cubicBezTo>
                          <a:pt x="0" y="578"/>
                          <a:pt x="6" y="590"/>
                          <a:pt x="12" y="602"/>
                        </a:cubicBezTo>
                        <a:cubicBezTo>
                          <a:pt x="277" y="861"/>
                          <a:pt x="277" y="861"/>
                          <a:pt x="277" y="861"/>
                        </a:cubicBezTo>
                        <a:cubicBezTo>
                          <a:pt x="283" y="873"/>
                          <a:pt x="301" y="879"/>
                          <a:pt x="313" y="879"/>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sp>
              <p:nvSpPr>
                <p:cNvPr id="53" name="Rectangle 52"/>
                <p:cNvSpPr/>
                <p:nvPr/>
              </p:nvSpPr>
              <p:spPr bwMode="auto">
                <a:xfrm>
                  <a:off x="60678" y="3570877"/>
                  <a:ext cx="1270349" cy="373504"/>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91427"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1399" dirty="0">
                      <a:solidFill>
                        <a:srgbClr val="FFFFFF"/>
                      </a:solidFill>
                    </a:rPr>
                    <a:t>APS</a:t>
                  </a:r>
                </a:p>
              </p:txBody>
            </p:sp>
            <p:sp>
              <p:nvSpPr>
                <p:cNvPr id="13" name="Freeform 5"/>
                <p:cNvSpPr>
                  <a:spLocks noEditPoints="1"/>
                </p:cNvSpPr>
                <p:nvPr/>
              </p:nvSpPr>
              <p:spPr bwMode="auto">
                <a:xfrm>
                  <a:off x="2088761" y="4369285"/>
                  <a:ext cx="460108" cy="402298"/>
                </a:xfrm>
                <a:custGeom>
                  <a:avLst/>
                  <a:gdLst>
                    <a:gd name="T0" fmla="*/ 0 w 4266"/>
                    <a:gd name="T1" fmla="*/ 1598 h 3730"/>
                    <a:gd name="T2" fmla="*/ 2129 w 4266"/>
                    <a:gd name="T3" fmla="*/ 2132 h 3730"/>
                    <a:gd name="T4" fmla="*/ 4266 w 4266"/>
                    <a:gd name="T5" fmla="*/ 1598 h 3730"/>
                    <a:gd name="T6" fmla="*/ 4266 w 4266"/>
                    <a:gd name="T7" fmla="*/ 2132 h 3730"/>
                    <a:gd name="T8" fmla="*/ 2129 w 4266"/>
                    <a:gd name="T9" fmla="*/ 2665 h 3730"/>
                    <a:gd name="T10" fmla="*/ 0 w 4266"/>
                    <a:gd name="T11" fmla="*/ 2132 h 3730"/>
                    <a:gd name="T12" fmla="*/ 0 w 4266"/>
                    <a:gd name="T13" fmla="*/ 1598 h 3730"/>
                    <a:gd name="T14" fmla="*/ 0 w 4266"/>
                    <a:gd name="T15" fmla="*/ 1598 h 3730"/>
                    <a:gd name="T16" fmla="*/ 0 w 4266"/>
                    <a:gd name="T17" fmla="*/ 1598 h 3730"/>
                    <a:gd name="T18" fmla="*/ 0 w 4266"/>
                    <a:gd name="T19" fmla="*/ 2665 h 3730"/>
                    <a:gd name="T20" fmla="*/ 2129 w 4266"/>
                    <a:gd name="T21" fmla="*/ 3197 h 3730"/>
                    <a:gd name="T22" fmla="*/ 4266 w 4266"/>
                    <a:gd name="T23" fmla="*/ 2665 h 3730"/>
                    <a:gd name="T24" fmla="*/ 4266 w 4266"/>
                    <a:gd name="T25" fmla="*/ 3197 h 3730"/>
                    <a:gd name="T26" fmla="*/ 2129 w 4266"/>
                    <a:gd name="T27" fmla="*/ 3730 h 3730"/>
                    <a:gd name="T28" fmla="*/ 0 w 4266"/>
                    <a:gd name="T29" fmla="*/ 3197 h 3730"/>
                    <a:gd name="T30" fmla="*/ 0 w 4266"/>
                    <a:gd name="T31" fmla="*/ 2665 h 3730"/>
                    <a:gd name="T32" fmla="*/ 0 w 4266"/>
                    <a:gd name="T33" fmla="*/ 2665 h 3730"/>
                    <a:gd name="T34" fmla="*/ 0 w 4266"/>
                    <a:gd name="T35" fmla="*/ 2665 h 3730"/>
                    <a:gd name="T36" fmla="*/ 0 w 4266"/>
                    <a:gd name="T37" fmla="*/ 533 h 3730"/>
                    <a:gd name="T38" fmla="*/ 2129 w 4266"/>
                    <a:gd name="T39" fmla="*/ 0 h 3730"/>
                    <a:gd name="T40" fmla="*/ 4266 w 4266"/>
                    <a:gd name="T41" fmla="*/ 533 h 3730"/>
                    <a:gd name="T42" fmla="*/ 4266 w 4266"/>
                    <a:gd name="T43" fmla="*/ 1065 h 3730"/>
                    <a:gd name="T44" fmla="*/ 2129 w 4266"/>
                    <a:gd name="T45" fmla="*/ 1598 h 3730"/>
                    <a:gd name="T46" fmla="*/ 0 w 4266"/>
                    <a:gd name="T47" fmla="*/ 1065 h 3730"/>
                    <a:gd name="T48" fmla="*/ 0 w 4266"/>
                    <a:gd name="T49" fmla="*/ 533 h 3730"/>
                    <a:gd name="T50" fmla="*/ 0 w 4266"/>
                    <a:gd name="T51" fmla="*/ 533 h 3730"/>
                    <a:gd name="T52" fmla="*/ 0 w 4266"/>
                    <a:gd name="T53" fmla="*/ 533 h 3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6" h="3730">
                      <a:moveTo>
                        <a:pt x="0" y="1598"/>
                      </a:moveTo>
                      <a:lnTo>
                        <a:pt x="2129" y="2132"/>
                      </a:lnTo>
                      <a:lnTo>
                        <a:pt x="4266" y="1598"/>
                      </a:lnTo>
                      <a:lnTo>
                        <a:pt x="4266" y="2132"/>
                      </a:lnTo>
                      <a:lnTo>
                        <a:pt x="2129" y="2665"/>
                      </a:lnTo>
                      <a:lnTo>
                        <a:pt x="0" y="2132"/>
                      </a:lnTo>
                      <a:lnTo>
                        <a:pt x="0" y="1598"/>
                      </a:lnTo>
                      <a:lnTo>
                        <a:pt x="0" y="1598"/>
                      </a:lnTo>
                      <a:lnTo>
                        <a:pt x="0" y="1598"/>
                      </a:lnTo>
                      <a:close/>
                      <a:moveTo>
                        <a:pt x="0" y="2665"/>
                      </a:moveTo>
                      <a:lnTo>
                        <a:pt x="2129" y="3197"/>
                      </a:lnTo>
                      <a:lnTo>
                        <a:pt x="4266" y="2665"/>
                      </a:lnTo>
                      <a:lnTo>
                        <a:pt x="4266" y="3197"/>
                      </a:lnTo>
                      <a:lnTo>
                        <a:pt x="2129" y="3730"/>
                      </a:lnTo>
                      <a:lnTo>
                        <a:pt x="0" y="3197"/>
                      </a:lnTo>
                      <a:lnTo>
                        <a:pt x="0" y="2665"/>
                      </a:lnTo>
                      <a:lnTo>
                        <a:pt x="0" y="2665"/>
                      </a:lnTo>
                      <a:lnTo>
                        <a:pt x="0" y="2665"/>
                      </a:lnTo>
                      <a:close/>
                      <a:moveTo>
                        <a:pt x="0" y="533"/>
                      </a:moveTo>
                      <a:lnTo>
                        <a:pt x="2129" y="0"/>
                      </a:lnTo>
                      <a:lnTo>
                        <a:pt x="4266" y="533"/>
                      </a:lnTo>
                      <a:lnTo>
                        <a:pt x="4266" y="1065"/>
                      </a:lnTo>
                      <a:lnTo>
                        <a:pt x="2129" y="1598"/>
                      </a:lnTo>
                      <a:lnTo>
                        <a:pt x="0" y="1065"/>
                      </a:lnTo>
                      <a:lnTo>
                        <a:pt x="0" y="533"/>
                      </a:lnTo>
                      <a:lnTo>
                        <a:pt x="0" y="533"/>
                      </a:lnTo>
                      <a:lnTo>
                        <a:pt x="0" y="533"/>
                      </a:ln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nvGrpSpPr>
                <p:cNvPr id="17" name="Group 16"/>
                <p:cNvGrpSpPr/>
                <p:nvPr/>
              </p:nvGrpSpPr>
              <p:grpSpPr>
                <a:xfrm>
                  <a:off x="1376585" y="3570877"/>
                  <a:ext cx="1271016" cy="373504"/>
                  <a:chOff x="1376585" y="3570877"/>
                  <a:chExt cx="1271016" cy="373504"/>
                </a:xfrm>
              </p:grpSpPr>
              <p:sp>
                <p:nvSpPr>
                  <p:cNvPr id="59" name="Rectangle 58"/>
                  <p:cNvSpPr/>
                  <p:nvPr/>
                </p:nvSpPr>
                <p:spPr bwMode="auto">
                  <a:xfrm>
                    <a:off x="1376585" y="3570877"/>
                    <a:ext cx="1271016" cy="373504"/>
                  </a:xfrm>
                  <a:prstGeom prst="rect">
                    <a:avLst/>
                  </a:prstGeom>
                  <a:solidFill>
                    <a:schemeClr val="accent3">
                      <a:lumMod val="50000"/>
                    </a:schemeClr>
                  </a:solidFill>
                  <a:ln w="38100" cap="flat" cmpd="sng" algn="ctr">
                    <a:noFill/>
                    <a:prstDash val="solid"/>
                    <a:headEnd type="none" w="med" len="med"/>
                    <a:tailEnd type="none" w="med" len="med"/>
                  </a:ln>
                  <a:effectLst/>
                </p:spPr>
                <p:txBody>
                  <a:bodyPr vert="horz" wrap="square" lIns="124330" tIns="124330" rIns="124330" bIns="190207" numCol="1" rtlCol="0" anchor="ctr" anchorCtr="0" compatLnSpc="1">
                    <a:prstTxWarp prst="textNoShape">
                      <a:avLst/>
                    </a:prstTxWarp>
                  </a:bodyPr>
                  <a:lstStyle/>
                  <a:p>
                    <a:pPr algn="ctr" defTabSz="931804" fontAlgn="base">
                      <a:lnSpc>
                        <a:spcPct val="90000"/>
                      </a:lnSpc>
                      <a:spcBef>
                        <a:spcPct val="0"/>
                      </a:spcBef>
                      <a:spcAft>
                        <a:spcPct val="0"/>
                      </a:spcAft>
                      <a:defRPr/>
                    </a:pPr>
                    <a:endParaRPr lang="en-US" sz="3127" kern="0" spc="-41" dirty="0">
                      <a:solidFill>
                        <a:srgbClr val="FFFFFF"/>
                      </a:solidFill>
                      <a:latin typeface="Segoe UI Light" pitchFamily="34" charset="0"/>
                    </a:endParaRPr>
                  </a:p>
                </p:txBody>
              </p:sp>
              <p:pic>
                <p:nvPicPr>
                  <p:cNvPr id="60" name="Picture 5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88323" y="3600088"/>
                    <a:ext cx="847540" cy="315082"/>
                  </a:xfrm>
                  <a:prstGeom prst="rect">
                    <a:avLst/>
                  </a:prstGeom>
                </p:spPr>
              </p:pic>
            </p:grpSp>
          </p:grpSp>
          <p:sp>
            <p:nvSpPr>
              <p:cNvPr id="65" name="Freeform 13"/>
              <p:cNvSpPr>
                <a:spLocks noEditPoints="1"/>
              </p:cNvSpPr>
              <p:nvPr/>
            </p:nvSpPr>
            <p:spPr bwMode="auto">
              <a:xfrm>
                <a:off x="4742031" y="5736467"/>
                <a:ext cx="1390482" cy="932621"/>
              </a:xfrm>
              <a:custGeom>
                <a:avLst/>
                <a:gdLst>
                  <a:gd name="T0" fmla="*/ 4368 w 5175"/>
                  <a:gd name="T1" fmla="*/ 1058 h 4354"/>
                  <a:gd name="T2" fmla="*/ 3287 w 5175"/>
                  <a:gd name="T3" fmla="*/ 724 h 4354"/>
                  <a:gd name="T4" fmla="*/ 0 w 5175"/>
                  <a:gd name="T5" fmla="*/ 845 h 4354"/>
                  <a:gd name="T6" fmla="*/ 3287 w 5175"/>
                  <a:gd name="T7" fmla="*/ 3623 h 4354"/>
                  <a:gd name="T8" fmla="*/ 4500 w 5175"/>
                  <a:gd name="T9" fmla="*/ 3117 h 4354"/>
                  <a:gd name="T10" fmla="*/ 5167 w 5175"/>
                  <a:gd name="T11" fmla="*/ 1479 h 4354"/>
                  <a:gd name="T12" fmla="*/ 3287 w 5175"/>
                  <a:gd name="T13" fmla="*/ 887 h 4354"/>
                  <a:gd name="T14" fmla="*/ 2094 w 5175"/>
                  <a:gd name="T15" fmla="*/ 144 h 4354"/>
                  <a:gd name="T16" fmla="*/ 2035 w 5175"/>
                  <a:gd name="T17" fmla="*/ 814 h 4354"/>
                  <a:gd name="T18" fmla="*/ 2035 w 5175"/>
                  <a:gd name="T19" fmla="*/ 1100 h 4354"/>
                  <a:gd name="T20" fmla="*/ 2035 w 5175"/>
                  <a:gd name="T21" fmla="*/ 1100 h 4354"/>
                  <a:gd name="T22" fmla="*/ 3287 w 5175"/>
                  <a:gd name="T23" fmla="*/ 1824 h 4354"/>
                  <a:gd name="T24" fmla="*/ 2035 w 5175"/>
                  <a:gd name="T25" fmla="*/ 1642 h 4354"/>
                  <a:gd name="T26" fmla="*/ 3287 w 5175"/>
                  <a:gd name="T27" fmla="*/ 2359 h 4354"/>
                  <a:gd name="T28" fmla="*/ 2035 w 5175"/>
                  <a:gd name="T29" fmla="*/ 2203 h 4354"/>
                  <a:gd name="T30" fmla="*/ 2035 w 5175"/>
                  <a:gd name="T31" fmla="*/ 3001 h 4354"/>
                  <a:gd name="T32" fmla="*/ 2035 w 5175"/>
                  <a:gd name="T33" fmla="*/ 3287 h 4354"/>
                  <a:gd name="T34" fmla="*/ 2035 w 5175"/>
                  <a:gd name="T35" fmla="*/ 3287 h 4354"/>
                  <a:gd name="T36" fmla="*/ 2035 w 5175"/>
                  <a:gd name="T37" fmla="*/ 3848 h 4354"/>
                  <a:gd name="T38" fmla="*/ 2035 w 5175"/>
                  <a:gd name="T39" fmla="*/ 4101 h 4354"/>
                  <a:gd name="T40" fmla="*/ 4368 w 5175"/>
                  <a:gd name="T41" fmla="*/ 1214 h 4354"/>
                  <a:gd name="T42" fmla="*/ 3568 w 5175"/>
                  <a:gd name="T43" fmla="*/ 724 h 4354"/>
                  <a:gd name="T44" fmla="*/ 3528 w 5175"/>
                  <a:gd name="T45" fmla="*/ 1183 h 4354"/>
                  <a:gd name="T46" fmla="*/ 3528 w 5175"/>
                  <a:gd name="T47" fmla="*/ 1382 h 4354"/>
                  <a:gd name="T48" fmla="*/ 3528 w 5175"/>
                  <a:gd name="T49" fmla="*/ 1382 h 4354"/>
                  <a:gd name="T50" fmla="*/ 4368 w 5175"/>
                  <a:gd name="T51" fmla="*/ 1872 h 4354"/>
                  <a:gd name="T52" fmla="*/ 3528 w 5175"/>
                  <a:gd name="T53" fmla="*/ 1751 h 4354"/>
                  <a:gd name="T54" fmla="*/ 4368 w 5175"/>
                  <a:gd name="T55" fmla="*/ 2246 h 4354"/>
                  <a:gd name="T56" fmla="*/ 3528 w 5175"/>
                  <a:gd name="T57" fmla="*/ 2137 h 4354"/>
                  <a:gd name="T58" fmla="*/ 3528 w 5175"/>
                  <a:gd name="T59" fmla="*/ 2688 h 4354"/>
                  <a:gd name="T60" fmla="*/ 3528 w 5175"/>
                  <a:gd name="T61" fmla="*/ 2885 h 4354"/>
                  <a:gd name="T62" fmla="*/ 3528 w 5175"/>
                  <a:gd name="T63" fmla="*/ 2885 h 4354"/>
                  <a:gd name="T64" fmla="*/ 3528 w 5175"/>
                  <a:gd name="T65" fmla="*/ 3273 h 4354"/>
                  <a:gd name="T66" fmla="*/ 3528 w 5175"/>
                  <a:gd name="T67" fmla="*/ 3443 h 4354"/>
                  <a:gd name="T68" fmla="*/ 5149 w 5175"/>
                  <a:gd name="T69" fmla="*/ 1436 h 4354"/>
                  <a:gd name="T70" fmla="*/ 4574 w 5175"/>
                  <a:gd name="T71" fmla="*/ 1074 h 4354"/>
                  <a:gd name="T72" fmla="*/ 5167 w 5175"/>
                  <a:gd name="T73" fmla="*/ 2579 h 4354"/>
                  <a:gd name="T74" fmla="*/ 5167 w 5175"/>
                  <a:gd name="T75" fmla="*/ 2489 h 4354"/>
                  <a:gd name="T76" fmla="*/ 5167 w 5175"/>
                  <a:gd name="T77" fmla="*/ 2489 h 4354"/>
                  <a:gd name="T78" fmla="*/ 4543 w 5175"/>
                  <a:gd name="T79" fmla="*/ 2456 h 4354"/>
                  <a:gd name="T80" fmla="*/ 5167 w 5175"/>
                  <a:gd name="T81" fmla="*/ 2319 h 4354"/>
                  <a:gd name="T82" fmla="*/ 4543 w 5175"/>
                  <a:gd name="T83" fmla="*/ 2071 h 4354"/>
                  <a:gd name="T84" fmla="*/ 5167 w 5175"/>
                  <a:gd name="T85" fmla="*/ 2144 h 4354"/>
                  <a:gd name="T86" fmla="*/ 5167 w 5175"/>
                  <a:gd name="T87" fmla="*/ 1891 h 4354"/>
                  <a:gd name="T88" fmla="*/ 5167 w 5175"/>
                  <a:gd name="T89" fmla="*/ 1798 h 4354"/>
                  <a:gd name="T90" fmla="*/ 5167 w 5175"/>
                  <a:gd name="T91" fmla="*/ 1798 h 4354"/>
                  <a:gd name="T92" fmla="*/ 4543 w 5175"/>
                  <a:gd name="T93" fmla="*/ 1406 h 4354"/>
                  <a:gd name="T94" fmla="*/ 5167 w 5175"/>
                  <a:gd name="T95" fmla="*/ 1626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5" h="4354">
                    <a:moveTo>
                      <a:pt x="5167" y="1479"/>
                    </a:moveTo>
                    <a:lnTo>
                      <a:pt x="5167" y="1370"/>
                    </a:lnTo>
                    <a:lnTo>
                      <a:pt x="4543" y="1008"/>
                    </a:lnTo>
                    <a:lnTo>
                      <a:pt x="4368" y="1058"/>
                    </a:lnTo>
                    <a:lnTo>
                      <a:pt x="4368" y="1100"/>
                    </a:lnTo>
                    <a:lnTo>
                      <a:pt x="3528" y="615"/>
                    </a:lnTo>
                    <a:lnTo>
                      <a:pt x="3287" y="696"/>
                    </a:lnTo>
                    <a:lnTo>
                      <a:pt x="3287" y="724"/>
                    </a:lnTo>
                    <a:lnTo>
                      <a:pt x="2028" y="0"/>
                    </a:lnTo>
                    <a:lnTo>
                      <a:pt x="90" y="615"/>
                    </a:lnTo>
                    <a:lnTo>
                      <a:pt x="90" y="821"/>
                    </a:lnTo>
                    <a:lnTo>
                      <a:pt x="0" y="845"/>
                    </a:lnTo>
                    <a:lnTo>
                      <a:pt x="0" y="3715"/>
                    </a:lnTo>
                    <a:lnTo>
                      <a:pt x="1955" y="4354"/>
                    </a:lnTo>
                    <a:lnTo>
                      <a:pt x="3287" y="3583"/>
                    </a:lnTo>
                    <a:lnTo>
                      <a:pt x="3287" y="3623"/>
                    </a:lnTo>
                    <a:lnTo>
                      <a:pt x="3469" y="3623"/>
                    </a:lnTo>
                    <a:lnTo>
                      <a:pt x="4368" y="3105"/>
                    </a:lnTo>
                    <a:lnTo>
                      <a:pt x="4368" y="3117"/>
                    </a:lnTo>
                    <a:lnTo>
                      <a:pt x="4500" y="3117"/>
                    </a:lnTo>
                    <a:lnTo>
                      <a:pt x="5175" y="2719"/>
                    </a:lnTo>
                    <a:lnTo>
                      <a:pt x="5175" y="1486"/>
                    </a:lnTo>
                    <a:lnTo>
                      <a:pt x="5167" y="1479"/>
                    </a:lnTo>
                    <a:lnTo>
                      <a:pt x="5167" y="1479"/>
                    </a:lnTo>
                    <a:lnTo>
                      <a:pt x="5167" y="1479"/>
                    </a:lnTo>
                    <a:close/>
                    <a:moveTo>
                      <a:pt x="2094" y="144"/>
                    </a:moveTo>
                    <a:lnTo>
                      <a:pt x="3287" y="797"/>
                    </a:lnTo>
                    <a:lnTo>
                      <a:pt x="3287" y="887"/>
                    </a:lnTo>
                    <a:lnTo>
                      <a:pt x="2094" y="277"/>
                    </a:lnTo>
                    <a:lnTo>
                      <a:pt x="2094" y="144"/>
                    </a:lnTo>
                    <a:lnTo>
                      <a:pt x="2094" y="144"/>
                    </a:lnTo>
                    <a:lnTo>
                      <a:pt x="2094" y="144"/>
                    </a:lnTo>
                    <a:close/>
                    <a:moveTo>
                      <a:pt x="2035" y="556"/>
                    </a:moveTo>
                    <a:lnTo>
                      <a:pt x="3287" y="1086"/>
                    </a:lnTo>
                    <a:lnTo>
                      <a:pt x="3287" y="1264"/>
                    </a:lnTo>
                    <a:lnTo>
                      <a:pt x="2035" y="814"/>
                    </a:lnTo>
                    <a:lnTo>
                      <a:pt x="2035" y="556"/>
                    </a:lnTo>
                    <a:lnTo>
                      <a:pt x="2035" y="556"/>
                    </a:lnTo>
                    <a:lnTo>
                      <a:pt x="2035" y="556"/>
                    </a:lnTo>
                    <a:close/>
                    <a:moveTo>
                      <a:pt x="2035" y="1100"/>
                    </a:moveTo>
                    <a:lnTo>
                      <a:pt x="3287" y="1455"/>
                    </a:lnTo>
                    <a:lnTo>
                      <a:pt x="3287" y="1626"/>
                    </a:lnTo>
                    <a:lnTo>
                      <a:pt x="2035" y="1370"/>
                    </a:lnTo>
                    <a:lnTo>
                      <a:pt x="2035" y="1100"/>
                    </a:lnTo>
                    <a:lnTo>
                      <a:pt x="2035" y="1100"/>
                    </a:lnTo>
                    <a:lnTo>
                      <a:pt x="2035" y="1100"/>
                    </a:lnTo>
                    <a:close/>
                    <a:moveTo>
                      <a:pt x="2035" y="1642"/>
                    </a:moveTo>
                    <a:lnTo>
                      <a:pt x="3287" y="1824"/>
                    </a:lnTo>
                    <a:lnTo>
                      <a:pt x="3287" y="1988"/>
                    </a:lnTo>
                    <a:lnTo>
                      <a:pt x="2035" y="1907"/>
                    </a:lnTo>
                    <a:lnTo>
                      <a:pt x="2035" y="1642"/>
                    </a:lnTo>
                    <a:lnTo>
                      <a:pt x="2035" y="1642"/>
                    </a:lnTo>
                    <a:lnTo>
                      <a:pt x="2035" y="1642"/>
                    </a:lnTo>
                    <a:close/>
                    <a:moveTo>
                      <a:pt x="2035" y="2203"/>
                    </a:moveTo>
                    <a:lnTo>
                      <a:pt x="3287" y="2179"/>
                    </a:lnTo>
                    <a:lnTo>
                      <a:pt x="3287" y="2359"/>
                    </a:lnTo>
                    <a:lnTo>
                      <a:pt x="2035" y="2456"/>
                    </a:lnTo>
                    <a:lnTo>
                      <a:pt x="2035" y="2203"/>
                    </a:lnTo>
                    <a:lnTo>
                      <a:pt x="2035" y="2203"/>
                    </a:lnTo>
                    <a:lnTo>
                      <a:pt x="2035" y="2203"/>
                    </a:lnTo>
                    <a:close/>
                    <a:moveTo>
                      <a:pt x="2035" y="2747"/>
                    </a:moveTo>
                    <a:lnTo>
                      <a:pt x="3287" y="2549"/>
                    </a:lnTo>
                    <a:lnTo>
                      <a:pt x="3287" y="2719"/>
                    </a:lnTo>
                    <a:lnTo>
                      <a:pt x="2035" y="3001"/>
                    </a:lnTo>
                    <a:lnTo>
                      <a:pt x="2035" y="2747"/>
                    </a:lnTo>
                    <a:lnTo>
                      <a:pt x="2035" y="2747"/>
                    </a:lnTo>
                    <a:lnTo>
                      <a:pt x="2035" y="2747"/>
                    </a:lnTo>
                    <a:close/>
                    <a:moveTo>
                      <a:pt x="2035" y="3287"/>
                    </a:moveTo>
                    <a:lnTo>
                      <a:pt x="3287" y="2918"/>
                    </a:lnTo>
                    <a:lnTo>
                      <a:pt x="3287" y="3081"/>
                    </a:lnTo>
                    <a:lnTo>
                      <a:pt x="2035" y="3557"/>
                    </a:lnTo>
                    <a:lnTo>
                      <a:pt x="2035" y="3287"/>
                    </a:lnTo>
                    <a:lnTo>
                      <a:pt x="2035" y="3287"/>
                    </a:lnTo>
                    <a:lnTo>
                      <a:pt x="2035" y="3287"/>
                    </a:lnTo>
                    <a:close/>
                    <a:moveTo>
                      <a:pt x="2035" y="4101"/>
                    </a:moveTo>
                    <a:lnTo>
                      <a:pt x="2035" y="3848"/>
                    </a:lnTo>
                    <a:lnTo>
                      <a:pt x="3287" y="3273"/>
                    </a:lnTo>
                    <a:lnTo>
                      <a:pt x="3287" y="3453"/>
                    </a:lnTo>
                    <a:lnTo>
                      <a:pt x="2035" y="4101"/>
                    </a:lnTo>
                    <a:lnTo>
                      <a:pt x="2035" y="4101"/>
                    </a:lnTo>
                    <a:lnTo>
                      <a:pt x="2035" y="4101"/>
                    </a:lnTo>
                    <a:close/>
                    <a:moveTo>
                      <a:pt x="3568" y="724"/>
                    </a:moveTo>
                    <a:lnTo>
                      <a:pt x="4368" y="1159"/>
                    </a:lnTo>
                    <a:lnTo>
                      <a:pt x="4368" y="1214"/>
                    </a:lnTo>
                    <a:lnTo>
                      <a:pt x="3568" y="814"/>
                    </a:lnTo>
                    <a:lnTo>
                      <a:pt x="3568" y="724"/>
                    </a:lnTo>
                    <a:lnTo>
                      <a:pt x="3568" y="724"/>
                    </a:lnTo>
                    <a:lnTo>
                      <a:pt x="3568" y="724"/>
                    </a:lnTo>
                    <a:close/>
                    <a:moveTo>
                      <a:pt x="3528" y="1001"/>
                    </a:moveTo>
                    <a:lnTo>
                      <a:pt x="4368" y="1354"/>
                    </a:lnTo>
                    <a:lnTo>
                      <a:pt x="4368" y="1486"/>
                    </a:lnTo>
                    <a:lnTo>
                      <a:pt x="3528" y="1183"/>
                    </a:lnTo>
                    <a:lnTo>
                      <a:pt x="3528" y="1001"/>
                    </a:lnTo>
                    <a:lnTo>
                      <a:pt x="3528" y="1001"/>
                    </a:lnTo>
                    <a:lnTo>
                      <a:pt x="3528" y="1001"/>
                    </a:lnTo>
                    <a:close/>
                    <a:moveTo>
                      <a:pt x="3528" y="1382"/>
                    </a:moveTo>
                    <a:lnTo>
                      <a:pt x="4368" y="1619"/>
                    </a:lnTo>
                    <a:lnTo>
                      <a:pt x="4368" y="1732"/>
                    </a:lnTo>
                    <a:lnTo>
                      <a:pt x="3528" y="1559"/>
                    </a:lnTo>
                    <a:lnTo>
                      <a:pt x="3528" y="1382"/>
                    </a:lnTo>
                    <a:lnTo>
                      <a:pt x="3528" y="1382"/>
                    </a:lnTo>
                    <a:lnTo>
                      <a:pt x="3528" y="1382"/>
                    </a:lnTo>
                    <a:close/>
                    <a:moveTo>
                      <a:pt x="3528" y="1751"/>
                    </a:moveTo>
                    <a:lnTo>
                      <a:pt x="4368" y="1872"/>
                    </a:lnTo>
                    <a:lnTo>
                      <a:pt x="4368" y="1988"/>
                    </a:lnTo>
                    <a:lnTo>
                      <a:pt x="3528" y="1931"/>
                    </a:lnTo>
                    <a:lnTo>
                      <a:pt x="3528" y="1751"/>
                    </a:lnTo>
                    <a:lnTo>
                      <a:pt x="3528" y="1751"/>
                    </a:lnTo>
                    <a:lnTo>
                      <a:pt x="3528" y="1751"/>
                    </a:lnTo>
                    <a:close/>
                    <a:moveTo>
                      <a:pt x="3528" y="2137"/>
                    </a:moveTo>
                    <a:lnTo>
                      <a:pt x="4368" y="2120"/>
                    </a:lnTo>
                    <a:lnTo>
                      <a:pt x="4368" y="2246"/>
                    </a:lnTo>
                    <a:lnTo>
                      <a:pt x="3528" y="2307"/>
                    </a:lnTo>
                    <a:lnTo>
                      <a:pt x="3528" y="2137"/>
                    </a:lnTo>
                    <a:lnTo>
                      <a:pt x="3528" y="2137"/>
                    </a:lnTo>
                    <a:lnTo>
                      <a:pt x="3528" y="2137"/>
                    </a:lnTo>
                    <a:close/>
                    <a:moveTo>
                      <a:pt x="3528" y="2513"/>
                    </a:moveTo>
                    <a:lnTo>
                      <a:pt x="4368" y="2385"/>
                    </a:lnTo>
                    <a:lnTo>
                      <a:pt x="4368" y="2499"/>
                    </a:lnTo>
                    <a:lnTo>
                      <a:pt x="3528" y="2688"/>
                    </a:lnTo>
                    <a:lnTo>
                      <a:pt x="3528" y="2513"/>
                    </a:lnTo>
                    <a:lnTo>
                      <a:pt x="3528" y="2513"/>
                    </a:lnTo>
                    <a:lnTo>
                      <a:pt x="3528" y="2513"/>
                    </a:lnTo>
                    <a:close/>
                    <a:moveTo>
                      <a:pt x="3528" y="2885"/>
                    </a:moveTo>
                    <a:lnTo>
                      <a:pt x="4368" y="2631"/>
                    </a:lnTo>
                    <a:lnTo>
                      <a:pt x="4368" y="2755"/>
                    </a:lnTo>
                    <a:lnTo>
                      <a:pt x="3528" y="3074"/>
                    </a:lnTo>
                    <a:lnTo>
                      <a:pt x="3528" y="2885"/>
                    </a:lnTo>
                    <a:lnTo>
                      <a:pt x="3528" y="2885"/>
                    </a:lnTo>
                    <a:lnTo>
                      <a:pt x="3528" y="2885"/>
                    </a:lnTo>
                    <a:close/>
                    <a:moveTo>
                      <a:pt x="3528" y="3443"/>
                    </a:moveTo>
                    <a:lnTo>
                      <a:pt x="3528" y="3273"/>
                    </a:lnTo>
                    <a:lnTo>
                      <a:pt x="4368" y="2885"/>
                    </a:lnTo>
                    <a:lnTo>
                      <a:pt x="4368" y="3008"/>
                    </a:lnTo>
                    <a:lnTo>
                      <a:pt x="3528" y="3443"/>
                    </a:lnTo>
                    <a:lnTo>
                      <a:pt x="3528" y="3443"/>
                    </a:lnTo>
                    <a:lnTo>
                      <a:pt x="3528" y="3443"/>
                    </a:lnTo>
                    <a:close/>
                    <a:moveTo>
                      <a:pt x="4574" y="1074"/>
                    </a:moveTo>
                    <a:lnTo>
                      <a:pt x="5149" y="1396"/>
                    </a:lnTo>
                    <a:lnTo>
                      <a:pt x="5149" y="1436"/>
                    </a:lnTo>
                    <a:lnTo>
                      <a:pt x="4574" y="1141"/>
                    </a:lnTo>
                    <a:lnTo>
                      <a:pt x="4574" y="1074"/>
                    </a:lnTo>
                    <a:lnTo>
                      <a:pt x="4574" y="1074"/>
                    </a:lnTo>
                    <a:lnTo>
                      <a:pt x="4574" y="1074"/>
                    </a:lnTo>
                    <a:close/>
                    <a:moveTo>
                      <a:pt x="5167" y="2669"/>
                    </a:moveTo>
                    <a:lnTo>
                      <a:pt x="4543" y="2991"/>
                    </a:lnTo>
                    <a:lnTo>
                      <a:pt x="4543" y="2868"/>
                    </a:lnTo>
                    <a:lnTo>
                      <a:pt x="5167" y="2579"/>
                    </a:lnTo>
                    <a:lnTo>
                      <a:pt x="5167" y="2669"/>
                    </a:lnTo>
                    <a:lnTo>
                      <a:pt x="5167" y="2669"/>
                    </a:lnTo>
                    <a:lnTo>
                      <a:pt x="5167" y="2669"/>
                    </a:lnTo>
                    <a:close/>
                    <a:moveTo>
                      <a:pt x="5167" y="2489"/>
                    </a:moveTo>
                    <a:lnTo>
                      <a:pt x="4543" y="2729"/>
                    </a:lnTo>
                    <a:lnTo>
                      <a:pt x="4543" y="2596"/>
                    </a:lnTo>
                    <a:lnTo>
                      <a:pt x="5167" y="2409"/>
                    </a:lnTo>
                    <a:lnTo>
                      <a:pt x="5167" y="2489"/>
                    </a:lnTo>
                    <a:lnTo>
                      <a:pt x="5167" y="2489"/>
                    </a:lnTo>
                    <a:lnTo>
                      <a:pt x="5167" y="2489"/>
                    </a:lnTo>
                    <a:close/>
                    <a:moveTo>
                      <a:pt x="5167" y="2319"/>
                    </a:moveTo>
                    <a:lnTo>
                      <a:pt x="4543" y="2456"/>
                    </a:lnTo>
                    <a:lnTo>
                      <a:pt x="4543" y="2331"/>
                    </a:lnTo>
                    <a:lnTo>
                      <a:pt x="5167" y="2234"/>
                    </a:lnTo>
                    <a:lnTo>
                      <a:pt x="5167" y="2319"/>
                    </a:lnTo>
                    <a:lnTo>
                      <a:pt x="5167" y="2319"/>
                    </a:lnTo>
                    <a:lnTo>
                      <a:pt x="5167" y="2319"/>
                    </a:lnTo>
                    <a:close/>
                    <a:moveTo>
                      <a:pt x="5167" y="2144"/>
                    </a:moveTo>
                    <a:lnTo>
                      <a:pt x="4543" y="2194"/>
                    </a:lnTo>
                    <a:lnTo>
                      <a:pt x="4543" y="2071"/>
                    </a:lnTo>
                    <a:lnTo>
                      <a:pt x="5167" y="2064"/>
                    </a:lnTo>
                    <a:lnTo>
                      <a:pt x="5167" y="2144"/>
                    </a:lnTo>
                    <a:lnTo>
                      <a:pt x="5167" y="2144"/>
                    </a:lnTo>
                    <a:lnTo>
                      <a:pt x="5167" y="2144"/>
                    </a:lnTo>
                    <a:close/>
                    <a:moveTo>
                      <a:pt x="5167" y="1974"/>
                    </a:moveTo>
                    <a:lnTo>
                      <a:pt x="4543" y="1931"/>
                    </a:lnTo>
                    <a:lnTo>
                      <a:pt x="4543" y="1806"/>
                    </a:lnTo>
                    <a:lnTo>
                      <a:pt x="5167" y="1891"/>
                    </a:lnTo>
                    <a:lnTo>
                      <a:pt x="5167" y="1974"/>
                    </a:lnTo>
                    <a:lnTo>
                      <a:pt x="5167" y="1974"/>
                    </a:lnTo>
                    <a:lnTo>
                      <a:pt x="5167" y="1974"/>
                    </a:lnTo>
                    <a:close/>
                    <a:moveTo>
                      <a:pt x="5167" y="1798"/>
                    </a:moveTo>
                    <a:lnTo>
                      <a:pt x="4543" y="1666"/>
                    </a:lnTo>
                    <a:lnTo>
                      <a:pt x="4543" y="1545"/>
                    </a:lnTo>
                    <a:lnTo>
                      <a:pt x="5167" y="1716"/>
                    </a:lnTo>
                    <a:lnTo>
                      <a:pt x="5167" y="1798"/>
                    </a:lnTo>
                    <a:lnTo>
                      <a:pt x="5167" y="1798"/>
                    </a:lnTo>
                    <a:lnTo>
                      <a:pt x="5167" y="1798"/>
                    </a:lnTo>
                    <a:close/>
                    <a:moveTo>
                      <a:pt x="5167" y="1626"/>
                    </a:moveTo>
                    <a:lnTo>
                      <a:pt x="4543" y="1406"/>
                    </a:lnTo>
                    <a:lnTo>
                      <a:pt x="4543" y="1280"/>
                    </a:lnTo>
                    <a:lnTo>
                      <a:pt x="5167" y="1545"/>
                    </a:lnTo>
                    <a:lnTo>
                      <a:pt x="5167" y="1626"/>
                    </a:lnTo>
                    <a:lnTo>
                      <a:pt x="5167" y="1626"/>
                    </a:lnTo>
                    <a:lnTo>
                      <a:pt x="5167" y="1626"/>
                    </a:lnTo>
                    <a:close/>
                  </a:path>
                </a:pathLst>
              </a:custGeom>
              <a:solidFill>
                <a:schemeClr val="accent3"/>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pic>
          <p:nvPicPr>
            <p:cNvPr id="31" name="Picture 30" descr="FuckingElephant.png"/>
            <p:cNvPicPr>
              <a:picLocks noChangeAspect="1"/>
            </p:cNvPicPr>
            <p:nvPr/>
          </p:nvPicPr>
          <p:blipFill>
            <a:blip r:embed="rId4" cstate="print"/>
            <a:stretch>
              <a:fillRect/>
            </a:stretch>
          </p:blipFill>
          <p:spPr>
            <a:xfrm>
              <a:off x="4782745" y="2422767"/>
              <a:ext cx="450267" cy="342507"/>
            </a:xfrm>
            <a:prstGeom prst="rect">
              <a:avLst/>
            </a:prstGeom>
          </p:spPr>
        </p:pic>
        <p:pic>
          <p:nvPicPr>
            <p:cNvPr id="33" name="Picture 32" descr="FuckingElephant.png"/>
            <p:cNvPicPr>
              <a:picLocks noChangeAspect="1"/>
            </p:cNvPicPr>
            <p:nvPr/>
          </p:nvPicPr>
          <p:blipFill>
            <a:blip r:embed="rId4" cstate="print"/>
            <a:stretch>
              <a:fillRect/>
            </a:stretch>
          </p:blipFill>
          <p:spPr>
            <a:xfrm>
              <a:off x="4330869" y="5589868"/>
              <a:ext cx="493687" cy="375536"/>
            </a:xfrm>
            <a:prstGeom prst="rect">
              <a:avLst/>
            </a:prstGeom>
            <a:scene3d>
              <a:camera prst="perspectiveHeroicExtremeLeftFacing"/>
              <a:lightRig rig="threePt" dir="t"/>
            </a:scene3d>
          </p:spPr>
        </p:pic>
        <p:sp>
          <p:nvSpPr>
            <p:cNvPr id="3" name="Up-Down Arrow 2"/>
            <p:cNvSpPr/>
            <p:nvPr/>
          </p:nvSpPr>
          <p:spPr bwMode="auto">
            <a:xfrm>
              <a:off x="2568127" y="3359651"/>
              <a:ext cx="484632" cy="1216152"/>
            </a:xfrm>
            <a:prstGeom prst="upDownArrow">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grpSp>
      <p:sp>
        <p:nvSpPr>
          <p:cNvPr id="6" name="Rectangle 5"/>
          <p:cNvSpPr/>
          <p:nvPr/>
        </p:nvSpPr>
        <p:spPr bwMode="auto">
          <a:xfrm>
            <a:off x="883" y="841625"/>
            <a:ext cx="274599" cy="615240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
        <p:nvSpPr>
          <p:cNvPr id="8" name="Rectangle 7"/>
          <p:cNvSpPr/>
          <p:nvPr/>
        </p:nvSpPr>
        <p:spPr bwMode="auto">
          <a:xfrm>
            <a:off x="12160995" y="497"/>
            <a:ext cx="603101" cy="6993533"/>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FFFFFF"/>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33724866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750" fill="hold"/>
                                        <p:tgtEl>
                                          <p:spTgt spid="4"/>
                                        </p:tgtEl>
                                        <p:attrNameLst>
                                          <p:attrName>ppt_x</p:attrName>
                                        </p:attrNameLst>
                                      </p:cBhvr>
                                      <p:tavLst>
                                        <p:tav tm="0">
                                          <p:val>
                                            <p:strVal val="1+#ppt_w/2"/>
                                          </p:val>
                                        </p:tav>
                                        <p:tav tm="100000">
                                          <p:val>
                                            <p:strVal val="#ppt_x"/>
                                          </p:val>
                                        </p:tav>
                                      </p:tavLst>
                                    </p:anim>
                                    <p:anim calcmode="lin" valueType="num">
                                      <p:cBhvr additive="base">
                                        <p:cTn id="12" dur="7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3265144" y="4751897"/>
            <a:ext cx="5718186" cy="1990921"/>
            <a:chOff x="3264725" y="4752074"/>
            <a:chExt cx="5718997" cy="1991204"/>
          </a:xfrm>
        </p:grpSpPr>
        <p:sp>
          <p:nvSpPr>
            <p:cNvPr id="41" name="Rectangle 40">
              <a:hlinkClick r:id="rId2" action="ppaction://hlinksldjump"/>
            </p:cNvPr>
            <p:cNvSpPr/>
            <p:nvPr/>
          </p:nvSpPr>
          <p:spPr bwMode="auto">
            <a:xfrm>
              <a:off x="3264725" y="4752074"/>
              <a:ext cx="5718997" cy="1991204"/>
            </a:xfrm>
            <a:prstGeom prst="rect">
              <a:avLst/>
            </a:prstGeom>
            <a:solidFill>
              <a:schemeClr val="bg1">
                <a:lumMod val="85000"/>
              </a:schemeClr>
            </a:solidFill>
            <a:ln w="19050" cap="flat" cmpd="sng" algn="ctr">
              <a:noFill/>
              <a:prstDash val="solid"/>
              <a:miter lim="800000"/>
              <a:headEnd type="none" w="med" len="med"/>
              <a:tailEnd type="none" w="med" len="med"/>
            </a:ln>
            <a:effectLst/>
          </p:spPr>
          <p:txBody>
            <a:bodyPr rot="0" spcFirstLastPara="0" vert="horz" wrap="square" lIns="91427" tIns="91427" rIns="182854" bIns="45713" numCol="1" spcCol="0" rtlCol="0" fromWordArt="0" anchor="t" anchorCtr="0" forceAA="0" compatLnSpc="1">
              <a:prstTxWarp prst="textNoShape">
                <a:avLst/>
              </a:prstTxWarp>
              <a:noAutofit/>
            </a:bodyPr>
            <a:lstStyle/>
            <a:p>
              <a:pPr defTabSz="776778" fontAlgn="base">
                <a:lnSpc>
                  <a:spcPct val="90000"/>
                </a:lnSpc>
                <a:spcBef>
                  <a:spcPct val="0"/>
                </a:spcBef>
                <a:spcAft>
                  <a:spcPct val="0"/>
                </a:spcAft>
              </a:pPr>
              <a:r>
                <a:rPr lang="en-US" sz="2800" kern="0" dirty="0">
                  <a:ln>
                    <a:solidFill>
                      <a:srgbClr val="FFFFFF">
                        <a:alpha val="0"/>
                      </a:srgbClr>
                    </a:solidFill>
                  </a:ln>
                  <a:gradFill>
                    <a:gsLst>
                      <a:gs pos="85841">
                        <a:srgbClr val="FFFFFF"/>
                      </a:gs>
                      <a:gs pos="0">
                        <a:srgbClr val="FFFFFF"/>
                      </a:gs>
                    </a:gsLst>
                    <a:lin ang="5400000" scaled="0"/>
                  </a:gradFill>
                  <a:latin typeface="Segoe UI Light"/>
                </a:rPr>
                <a:t>On-premises Hadoop </a:t>
              </a:r>
            </a:p>
          </p:txBody>
        </p:sp>
        <p:grpSp>
          <p:nvGrpSpPr>
            <p:cNvPr id="42" name="Group 41"/>
            <p:cNvGrpSpPr/>
            <p:nvPr/>
          </p:nvGrpSpPr>
          <p:grpSpPr>
            <a:xfrm>
              <a:off x="4347030" y="5314003"/>
              <a:ext cx="2586923" cy="1274827"/>
              <a:chOff x="60678" y="3341928"/>
              <a:chExt cx="2586923" cy="1274827"/>
            </a:xfrm>
          </p:grpSpPr>
          <p:sp>
            <p:nvSpPr>
              <p:cNvPr id="44" name="Rectangle 43"/>
              <p:cNvSpPr/>
              <p:nvPr/>
            </p:nvSpPr>
            <p:spPr bwMode="auto">
              <a:xfrm>
                <a:off x="1376585" y="3762265"/>
                <a:ext cx="1269846" cy="85449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27" tIns="91427" rIns="91427" bIns="9142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199" dirty="0">
                    <a:gradFill>
                      <a:gsLst>
                        <a:gs pos="85841">
                          <a:srgbClr val="FFFFFF"/>
                        </a:gs>
                        <a:gs pos="0">
                          <a:srgbClr val="FFFFFF"/>
                        </a:gs>
                      </a:gsLst>
                      <a:lin ang="5400000" scaled="0"/>
                    </a:gradFill>
                  </a:rPr>
                  <a:t>Software</a:t>
                </a:r>
              </a:p>
            </p:txBody>
          </p:sp>
          <p:grpSp>
            <p:nvGrpSpPr>
              <p:cNvPr id="45" name="Group 44"/>
              <p:cNvGrpSpPr/>
              <p:nvPr/>
            </p:nvGrpSpPr>
            <p:grpSpPr>
              <a:xfrm>
                <a:off x="60929" y="3762265"/>
                <a:ext cx="1269846" cy="854490"/>
                <a:chOff x="34103" y="3762265"/>
                <a:chExt cx="1269846" cy="854490"/>
              </a:xfrm>
            </p:grpSpPr>
            <p:sp>
              <p:nvSpPr>
                <p:cNvPr id="51" name="Rectangle 50"/>
                <p:cNvSpPr/>
                <p:nvPr/>
              </p:nvSpPr>
              <p:spPr bwMode="auto">
                <a:xfrm>
                  <a:off x="34103" y="3762265"/>
                  <a:ext cx="1269846" cy="854490"/>
                </a:xfrm>
                <a:prstGeom prst="rect">
                  <a:avLst/>
                </a:prstGeom>
                <a:solidFill>
                  <a:schemeClr val="accent3">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27" tIns="91427" rIns="91427" bIns="91427"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ct val="90000"/>
                    </a:lnSpc>
                    <a:spcAft>
                      <a:spcPts val="600"/>
                    </a:spcAft>
                  </a:pPr>
                  <a:r>
                    <a:rPr lang="en-US" sz="1199" dirty="0">
                      <a:gradFill>
                        <a:gsLst>
                          <a:gs pos="85841">
                            <a:srgbClr val="FFFFFF"/>
                          </a:gs>
                          <a:gs pos="0">
                            <a:srgbClr val="FFFFFF"/>
                          </a:gs>
                        </a:gsLst>
                        <a:lin ang="5400000" scaled="0"/>
                      </a:gradFill>
                    </a:rPr>
                    <a:t>Appliances</a:t>
                  </a:r>
                </a:p>
              </p:txBody>
            </p:sp>
            <p:sp>
              <p:nvSpPr>
                <p:cNvPr id="52" name="Freeform 21"/>
                <p:cNvSpPr>
                  <a:spLocks noEditPoints="1"/>
                </p:cNvSpPr>
                <p:nvPr/>
              </p:nvSpPr>
              <p:spPr bwMode="auto">
                <a:xfrm>
                  <a:off x="794607" y="4146341"/>
                  <a:ext cx="399754" cy="395295"/>
                </a:xfrm>
                <a:custGeom>
                  <a:avLst/>
                  <a:gdLst>
                    <a:gd name="T0" fmla="*/ 910 w 1856"/>
                    <a:gd name="T1" fmla="*/ 1264 h 1836"/>
                    <a:gd name="T2" fmla="*/ 819 w 1856"/>
                    <a:gd name="T3" fmla="*/ 1493 h 1836"/>
                    <a:gd name="T4" fmla="*/ 723 w 1856"/>
                    <a:gd name="T5" fmla="*/ 1721 h 1836"/>
                    <a:gd name="T6" fmla="*/ 295 w 1856"/>
                    <a:gd name="T7" fmla="*/ 1782 h 1836"/>
                    <a:gd name="T8" fmla="*/ 295 w 1856"/>
                    <a:gd name="T9" fmla="*/ 1739 h 1836"/>
                    <a:gd name="T10" fmla="*/ 536 w 1856"/>
                    <a:gd name="T11" fmla="*/ 1595 h 1836"/>
                    <a:gd name="T12" fmla="*/ 482 w 1856"/>
                    <a:gd name="T13" fmla="*/ 1390 h 1836"/>
                    <a:gd name="T14" fmla="*/ 392 w 1856"/>
                    <a:gd name="T15" fmla="*/ 1360 h 1836"/>
                    <a:gd name="T16" fmla="*/ 126 w 1856"/>
                    <a:gd name="T17" fmla="*/ 1499 h 1836"/>
                    <a:gd name="T18" fmla="*/ 235 w 1856"/>
                    <a:gd name="T19" fmla="*/ 1216 h 1836"/>
                    <a:gd name="T20" fmla="*/ 452 w 1856"/>
                    <a:gd name="T21" fmla="*/ 1119 h 1836"/>
                    <a:gd name="T22" fmla="*/ 464 w 1856"/>
                    <a:gd name="T23" fmla="*/ 1119 h 1836"/>
                    <a:gd name="T24" fmla="*/ 639 w 1856"/>
                    <a:gd name="T25" fmla="*/ 1071 h 1836"/>
                    <a:gd name="T26" fmla="*/ 681 w 1856"/>
                    <a:gd name="T27" fmla="*/ 1035 h 1836"/>
                    <a:gd name="T28" fmla="*/ 976 w 1856"/>
                    <a:gd name="T29" fmla="*/ 734 h 1836"/>
                    <a:gd name="T30" fmla="*/ 795 w 1856"/>
                    <a:gd name="T31" fmla="*/ 566 h 1836"/>
                    <a:gd name="T32" fmla="*/ 572 w 1856"/>
                    <a:gd name="T33" fmla="*/ 776 h 1836"/>
                    <a:gd name="T34" fmla="*/ 741 w 1856"/>
                    <a:gd name="T35" fmla="*/ 975 h 1836"/>
                    <a:gd name="T36" fmla="*/ 1579 w 1856"/>
                    <a:gd name="T37" fmla="*/ 1818 h 1836"/>
                    <a:gd name="T38" fmla="*/ 1820 w 1856"/>
                    <a:gd name="T39" fmla="*/ 1613 h 1836"/>
                    <a:gd name="T40" fmla="*/ 1820 w 1856"/>
                    <a:gd name="T41" fmla="*/ 1577 h 1836"/>
                    <a:gd name="T42" fmla="*/ 1211 w 1856"/>
                    <a:gd name="T43" fmla="*/ 969 h 1836"/>
                    <a:gd name="T44" fmla="*/ 1814 w 1856"/>
                    <a:gd name="T45" fmla="*/ 421 h 1836"/>
                    <a:gd name="T46" fmla="*/ 1573 w 1856"/>
                    <a:gd name="T47" fmla="*/ 560 h 1836"/>
                    <a:gd name="T48" fmla="*/ 1446 w 1856"/>
                    <a:gd name="T49" fmla="*/ 475 h 1836"/>
                    <a:gd name="T50" fmla="*/ 1440 w 1856"/>
                    <a:gd name="T51" fmla="*/ 319 h 1836"/>
                    <a:gd name="T52" fmla="*/ 1687 w 1856"/>
                    <a:gd name="T53" fmla="*/ 156 h 1836"/>
                    <a:gd name="T54" fmla="*/ 1308 w 1856"/>
                    <a:gd name="T55" fmla="*/ 150 h 1836"/>
                    <a:gd name="T56" fmla="*/ 1151 w 1856"/>
                    <a:gd name="T57" fmla="*/ 427 h 1836"/>
                    <a:gd name="T58" fmla="*/ 1097 w 1856"/>
                    <a:gd name="T59" fmla="*/ 614 h 1836"/>
                    <a:gd name="T60" fmla="*/ 1266 w 1856"/>
                    <a:gd name="T61" fmla="*/ 909 h 1836"/>
                    <a:gd name="T62" fmla="*/ 1501 w 1856"/>
                    <a:gd name="T63" fmla="*/ 800 h 1836"/>
                    <a:gd name="T64" fmla="*/ 1519 w 1856"/>
                    <a:gd name="T65" fmla="*/ 800 h 1836"/>
                    <a:gd name="T66" fmla="*/ 1663 w 1856"/>
                    <a:gd name="T67" fmla="*/ 758 h 1836"/>
                    <a:gd name="T68" fmla="*/ 1856 w 1856"/>
                    <a:gd name="T69" fmla="*/ 451 h 1836"/>
                    <a:gd name="T70" fmla="*/ 313 w 1856"/>
                    <a:gd name="T71" fmla="*/ 879 h 1836"/>
                    <a:gd name="T72" fmla="*/ 862 w 1856"/>
                    <a:gd name="T73" fmla="*/ 349 h 1836"/>
                    <a:gd name="T74" fmla="*/ 862 w 1856"/>
                    <a:gd name="T75" fmla="*/ 271 h 1836"/>
                    <a:gd name="T76" fmla="*/ 566 w 1856"/>
                    <a:gd name="T77" fmla="*/ 0 h 1836"/>
                    <a:gd name="T78" fmla="*/ 12 w 1856"/>
                    <a:gd name="T79" fmla="*/ 524 h 1836"/>
                    <a:gd name="T80" fmla="*/ 12 w 1856"/>
                    <a:gd name="T81" fmla="*/ 602 h 1836"/>
                    <a:gd name="T82" fmla="*/ 313 w 1856"/>
                    <a:gd name="T83" fmla="*/ 879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56" h="1836">
                      <a:moveTo>
                        <a:pt x="681" y="1035"/>
                      </a:moveTo>
                      <a:cubicBezTo>
                        <a:pt x="910" y="1264"/>
                        <a:pt x="910" y="1264"/>
                        <a:pt x="910" y="1264"/>
                      </a:cubicBezTo>
                      <a:cubicBezTo>
                        <a:pt x="868" y="1306"/>
                        <a:pt x="868" y="1306"/>
                        <a:pt x="868" y="1306"/>
                      </a:cubicBezTo>
                      <a:cubicBezTo>
                        <a:pt x="825" y="1348"/>
                        <a:pt x="819" y="1420"/>
                        <a:pt x="819" y="1493"/>
                      </a:cubicBezTo>
                      <a:cubicBezTo>
                        <a:pt x="819" y="1493"/>
                        <a:pt x="819" y="1493"/>
                        <a:pt x="819" y="1493"/>
                      </a:cubicBezTo>
                      <a:cubicBezTo>
                        <a:pt x="819" y="1577"/>
                        <a:pt x="783" y="1661"/>
                        <a:pt x="723" y="1721"/>
                      </a:cubicBezTo>
                      <a:cubicBezTo>
                        <a:pt x="705" y="1739"/>
                        <a:pt x="687" y="1758"/>
                        <a:pt x="657" y="1776"/>
                      </a:cubicBezTo>
                      <a:cubicBezTo>
                        <a:pt x="554" y="1836"/>
                        <a:pt x="410" y="1836"/>
                        <a:pt x="295" y="1782"/>
                      </a:cubicBezTo>
                      <a:cubicBezTo>
                        <a:pt x="289" y="1782"/>
                        <a:pt x="283" y="1770"/>
                        <a:pt x="283" y="1764"/>
                      </a:cubicBezTo>
                      <a:cubicBezTo>
                        <a:pt x="277" y="1751"/>
                        <a:pt x="283" y="1739"/>
                        <a:pt x="295" y="1739"/>
                      </a:cubicBezTo>
                      <a:cubicBezTo>
                        <a:pt x="530" y="1601"/>
                        <a:pt x="530" y="1601"/>
                        <a:pt x="530" y="1601"/>
                      </a:cubicBezTo>
                      <a:cubicBezTo>
                        <a:pt x="530" y="1601"/>
                        <a:pt x="536" y="1601"/>
                        <a:pt x="536" y="1595"/>
                      </a:cubicBezTo>
                      <a:cubicBezTo>
                        <a:pt x="554" y="1577"/>
                        <a:pt x="578" y="1547"/>
                        <a:pt x="524" y="1445"/>
                      </a:cubicBezTo>
                      <a:cubicBezTo>
                        <a:pt x="512" y="1420"/>
                        <a:pt x="494" y="1402"/>
                        <a:pt x="482" y="1390"/>
                      </a:cubicBezTo>
                      <a:cubicBezTo>
                        <a:pt x="440" y="1348"/>
                        <a:pt x="410" y="1354"/>
                        <a:pt x="398" y="1360"/>
                      </a:cubicBezTo>
                      <a:cubicBezTo>
                        <a:pt x="392" y="1360"/>
                        <a:pt x="392" y="1360"/>
                        <a:pt x="392" y="1360"/>
                      </a:cubicBezTo>
                      <a:cubicBezTo>
                        <a:pt x="156" y="1499"/>
                        <a:pt x="156" y="1499"/>
                        <a:pt x="156" y="1499"/>
                      </a:cubicBezTo>
                      <a:cubicBezTo>
                        <a:pt x="144" y="1499"/>
                        <a:pt x="132" y="1499"/>
                        <a:pt x="126" y="1499"/>
                      </a:cubicBezTo>
                      <a:cubicBezTo>
                        <a:pt x="120" y="1493"/>
                        <a:pt x="114" y="1481"/>
                        <a:pt x="114" y="1469"/>
                      </a:cubicBezTo>
                      <a:cubicBezTo>
                        <a:pt x="120" y="1378"/>
                        <a:pt x="168" y="1288"/>
                        <a:pt x="235" y="1216"/>
                      </a:cubicBezTo>
                      <a:cubicBezTo>
                        <a:pt x="253" y="1198"/>
                        <a:pt x="283" y="1180"/>
                        <a:pt x="307" y="1162"/>
                      </a:cubicBezTo>
                      <a:cubicBezTo>
                        <a:pt x="349" y="1137"/>
                        <a:pt x="398" y="1125"/>
                        <a:pt x="452" y="1119"/>
                      </a:cubicBezTo>
                      <a:cubicBezTo>
                        <a:pt x="446" y="1119"/>
                        <a:pt x="446" y="1119"/>
                        <a:pt x="446" y="1119"/>
                      </a:cubicBezTo>
                      <a:cubicBezTo>
                        <a:pt x="452" y="1119"/>
                        <a:pt x="458" y="1119"/>
                        <a:pt x="464" y="1119"/>
                      </a:cubicBezTo>
                      <a:cubicBezTo>
                        <a:pt x="464" y="1119"/>
                        <a:pt x="464" y="1119"/>
                        <a:pt x="470" y="1119"/>
                      </a:cubicBezTo>
                      <a:cubicBezTo>
                        <a:pt x="536" y="1119"/>
                        <a:pt x="602" y="1113"/>
                        <a:pt x="639" y="1071"/>
                      </a:cubicBezTo>
                      <a:cubicBezTo>
                        <a:pt x="681" y="1035"/>
                        <a:pt x="681" y="1035"/>
                        <a:pt x="681" y="1035"/>
                      </a:cubicBezTo>
                      <a:cubicBezTo>
                        <a:pt x="681" y="1035"/>
                        <a:pt x="681" y="1035"/>
                        <a:pt x="681" y="1035"/>
                      </a:cubicBezTo>
                      <a:close/>
                      <a:moveTo>
                        <a:pt x="1211" y="969"/>
                      </a:moveTo>
                      <a:cubicBezTo>
                        <a:pt x="976" y="734"/>
                        <a:pt x="976" y="734"/>
                        <a:pt x="976" y="734"/>
                      </a:cubicBezTo>
                      <a:cubicBezTo>
                        <a:pt x="813" y="572"/>
                        <a:pt x="813" y="572"/>
                        <a:pt x="813" y="572"/>
                      </a:cubicBezTo>
                      <a:cubicBezTo>
                        <a:pt x="807" y="566"/>
                        <a:pt x="801" y="566"/>
                        <a:pt x="795" y="566"/>
                      </a:cubicBezTo>
                      <a:cubicBezTo>
                        <a:pt x="789" y="566"/>
                        <a:pt x="783" y="566"/>
                        <a:pt x="777" y="572"/>
                      </a:cubicBezTo>
                      <a:cubicBezTo>
                        <a:pt x="572" y="776"/>
                        <a:pt x="572" y="776"/>
                        <a:pt x="572" y="776"/>
                      </a:cubicBezTo>
                      <a:cubicBezTo>
                        <a:pt x="566" y="782"/>
                        <a:pt x="566" y="800"/>
                        <a:pt x="572" y="812"/>
                      </a:cubicBezTo>
                      <a:cubicBezTo>
                        <a:pt x="741" y="975"/>
                        <a:pt x="741" y="975"/>
                        <a:pt x="741" y="975"/>
                      </a:cubicBezTo>
                      <a:cubicBezTo>
                        <a:pt x="970" y="1204"/>
                        <a:pt x="970" y="1204"/>
                        <a:pt x="970" y="1204"/>
                      </a:cubicBezTo>
                      <a:cubicBezTo>
                        <a:pt x="1579" y="1818"/>
                        <a:pt x="1579" y="1818"/>
                        <a:pt x="1579" y="1818"/>
                      </a:cubicBezTo>
                      <a:cubicBezTo>
                        <a:pt x="1591" y="1824"/>
                        <a:pt x="1603" y="1824"/>
                        <a:pt x="1615" y="1818"/>
                      </a:cubicBezTo>
                      <a:cubicBezTo>
                        <a:pt x="1820" y="1613"/>
                        <a:pt x="1820" y="1613"/>
                        <a:pt x="1820" y="1613"/>
                      </a:cubicBezTo>
                      <a:cubicBezTo>
                        <a:pt x="1826" y="1607"/>
                        <a:pt x="1826" y="1601"/>
                        <a:pt x="1826" y="1595"/>
                      </a:cubicBezTo>
                      <a:cubicBezTo>
                        <a:pt x="1826" y="1589"/>
                        <a:pt x="1826" y="1583"/>
                        <a:pt x="1820" y="1577"/>
                      </a:cubicBezTo>
                      <a:cubicBezTo>
                        <a:pt x="1211" y="969"/>
                        <a:pt x="1211" y="969"/>
                        <a:pt x="1211" y="969"/>
                      </a:cubicBezTo>
                      <a:cubicBezTo>
                        <a:pt x="1211" y="969"/>
                        <a:pt x="1211" y="969"/>
                        <a:pt x="1211" y="969"/>
                      </a:cubicBezTo>
                      <a:close/>
                      <a:moveTo>
                        <a:pt x="1844" y="421"/>
                      </a:moveTo>
                      <a:cubicBezTo>
                        <a:pt x="1832" y="421"/>
                        <a:pt x="1826" y="421"/>
                        <a:pt x="1814" y="421"/>
                      </a:cubicBezTo>
                      <a:cubicBezTo>
                        <a:pt x="1579" y="560"/>
                        <a:pt x="1579" y="560"/>
                        <a:pt x="1579" y="560"/>
                      </a:cubicBezTo>
                      <a:cubicBezTo>
                        <a:pt x="1579" y="560"/>
                        <a:pt x="1579" y="560"/>
                        <a:pt x="1573" y="560"/>
                      </a:cubicBezTo>
                      <a:cubicBezTo>
                        <a:pt x="1561" y="566"/>
                        <a:pt x="1531" y="572"/>
                        <a:pt x="1488" y="530"/>
                      </a:cubicBezTo>
                      <a:cubicBezTo>
                        <a:pt x="1470" y="517"/>
                        <a:pt x="1458" y="499"/>
                        <a:pt x="1446" y="475"/>
                      </a:cubicBezTo>
                      <a:cubicBezTo>
                        <a:pt x="1386" y="373"/>
                        <a:pt x="1416" y="343"/>
                        <a:pt x="1428" y="325"/>
                      </a:cubicBezTo>
                      <a:cubicBezTo>
                        <a:pt x="1434" y="319"/>
                        <a:pt x="1440" y="319"/>
                        <a:pt x="1440" y="319"/>
                      </a:cubicBezTo>
                      <a:cubicBezTo>
                        <a:pt x="1675" y="180"/>
                        <a:pt x="1675" y="180"/>
                        <a:pt x="1675" y="180"/>
                      </a:cubicBezTo>
                      <a:cubicBezTo>
                        <a:pt x="1687" y="180"/>
                        <a:pt x="1687" y="168"/>
                        <a:pt x="1687" y="156"/>
                      </a:cubicBezTo>
                      <a:cubicBezTo>
                        <a:pt x="1687" y="150"/>
                        <a:pt x="1681" y="138"/>
                        <a:pt x="1675" y="138"/>
                      </a:cubicBezTo>
                      <a:cubicBezTo>
                        <a:pt x="1561" y="84"/>
                        <a:pt x="1416" y="84"/>
                        <a:pt x="1308" y="150"/>
                      </a:cubicBezTo>
                      <a:cubicBezTo>
                        <a:pt x="1284" y="162"/>
                        <a:pt x="1266" y="180"/>
                        <a:pt x="1241" y="198"/>
                      </a:cubicBezTo>
                      <a:cubicBezTo>
                        <a:pt x="1181" y="259"/>
                        <a:pt x="1151" y="343"/>
                        <a:pt x="1151" y="427"/>
                      </a:cubicBezTo>
                      <a:cubicBezTo>
                        <a:pt x="1145" y="427"/>
                        <a:pt x="1145" y="427"/>
                        <a:pt x="1145" y="427"/>
                      </a:cubicBezTo>
                      <a:cubicBezTo>
                        <a:pt x="1151" y="499"/>
                        <a:pt x="1145" y="572"/>
                        <a:pt x="1097" y="614"/>
                      </a:cubicBezTo>
                      <a:cubicBezTo>
                        <a:pt x="1036" y="680"/>
                        <a:pt x="1036" y="680"/>
                        <a:pt x="1036" y="680"/>
                      </a:cubicBezTo>
                      <a:cubicBezTo>
                        <a:pt x="1266" y="909"/>
                        <a:pt x="1266" y="909"/>
                        <a:pt x="1266" y="909"/>
                      </a:cubicBezTo>
                      <a:cubicBezTo>
                        <a:pt x="1332" y="849"/>
                        <a:pt x="1332" y="849"/>
                        <a:pt x="1332" y="849"/>
                      </a:cubicBezTo>
                      <a:cubicBezTo>
                        <a:pt x="1368" y="806"/>
                        <a:pt x="1434" y="800"/>
                        <a:pt x="1501" y="800"/>
                      </a:cubicBezTo>
                      <a:cubicBezTo>
                        <a:pt x="1507" y="800"/>
                        <a:pt x="1507" y="800"/>
                        <a:pt x="1507" y="800"/>
                      </a:cubicBezTo>
                      <a:cubicBezTo>
                        <a:pt x="1513" y="800"/>
                        <a:pt x="1519" y="800"/>
                        <a:pt x="1519" y="800"/>
                      </a:cubicBezTo>
                      <a:cubicBezTo>
                        <a:pt x="1519" y="800"/>
                        <a:pt x="1519" y="800"/>
                        <a:pt x="1519" y="800"/>
                      </a:cubicBezTo>
                      <a:cubicBezTo>
                        <a:pt x="1567" y="794"/>
                        <a:pt x="1615" y="782"/>
                        <a:pt x="1663" y="758"/>
                      </a:cubicBezTo>
                      <a:cubicBezTo>
                        <a:pt x="1687" y="740"/>
                        <a:pt x="1712" y="722"/>
                        <a:pt x="1736" y="704"/>
                      </a:cubicBezTo>
                      <a:cubicBezTo>
                        <a:pt x="1802" y="638"/>
                        <a:pt x="1844" y="542"/>
                        <a:pt x="1856" y="451"/>
                      </a:cubicBezTo>
                      <a:cubicBezTo>
                        <a:pt x="1856" y="439"/>
                        <a:pt x="1850" y="427"/>
                        <a:pt x="1844" y="421"/>
                      </a:cubicBezTo>
                      <a:close/>
                      <a:moveTo>
                        <a:pt x="313" y="879"/>
                      </a:moveTo>
                      <a:cubicBezTo>
                        <a:pt x="325" y="879"/>
                        <a:pt x="343" y="873"/>
                        <a:pt x="349" y="861"/>
                      </a:cubicBezTo>
                      <a:cubicBezTo>
                        <a:pt x="862" y="349"/>
                        <a:pt x="862" y="349"/>
                        <a:pt x="862" y="349"/>
                      </a:cubicBezTo>
                      <a:cubicBezTo>
                        <a:pt x="874" y="343"/>
                        <a:pt x="880" y="325"/>
                        <a:pt x="880" y="313"/>
                      </a:cubicBezTo>
                      <a:cubicBezTo>
                        <a:pt x="880" y="295"/>
                        <a:pt x="874" y="283"/>
                        <a:pt x="862" y="271"/>
                      </a:cubicBezTo>
                      <a:cubicBezTo>
                        <a:pt x="602" y="12"/>
                        <a:pt x="602" y="12"/>
                        <a:pt x="602" y="12"/>
                      </a:cubicBezTo>
                      <a:cubicBezTo>
                        <a:pt x="590" y="6"/>
                        <a:pt x="578" y="0"/>
                        <a:pt x="566" y="0"/>
                      </a:cubicBezTo>
                      <a:cubicBezTo>
                        <a:pt x="548" y="0"/>
                        <a:pt x="536" y="6"/>
                        <a:pt x="524" y="12"/>
                      </a:cubicBezTo>
                      <a:cubicBezTo>
                        <a:pt x="12" y="524"/>
                        <a:pt x="12" y="524"/>
                        <a:pt x="12" y="524"/>
                      </a:cubicBezTo>
                      <a:cubicBezTo>
                        <a:pt x="6" y="535"/>
                        <a:pt x="0" y="548"/>
                        <a:pt x="0" y="560"/>
                      </a:cubicBezTo>
                      <a:cubicBezTo>
                        <a:pt x="0" y="578"/>
                        <a:pt x="6" y="590"/>
                        <a:pt x="12" y="602"/>
                      </a:cubicBezTo>
                      <a:cubicBezTo>
                        <a:pt x="277" y="861"/>
                        <a:pt x="277" y="861"/>
                        <a:pt x="277" y="861"/>
                      </a:cubicBezTo>
                      <a:cubicBezTo>
                        <a:pt x="283" y="873"/>
                        <a:pt x="301" y="879"/>
                        <a:pt x="313" y="879"/>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sp>
            <p:nvSpPr>
              <p:cNvPr id="46" name="Rectangle 45"/>
              <p:cNvSpPr/>
              <p:nvPr/>
            </p:nvSpPr>
            <p:spPr bwMode="auto">
              <a:xfrm>
                <a:off x="60678" y="3341928"/>
                <a:ext cx="1270349" cy="373504"/>
              </a:xfrm>
              <a:prstGeom prst="rect">
                <a:avLst/>
              </a:prstGeom>
              <a:solidFill>
                <a:schemeClr val="accent3">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91427"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1399" dirty="0">
                    <a:gradFill>
                      <a:gsLst>
                        <a:gs pos="85841">
                          <a:srgbClr val="FFFFFF"/>
                        </a:gs>
                        <a:gs pos="0">
                          <a:srgbClr val="FFFFFF"/>
                        </a:gs>
                      </a:gsLst>
                      <a:lin ang="5400000" scaled="0"/>
                    </a:gradFill>
                  </a:rPr>
                  <a:t>APS</a:t>
                </a:r>
              </a:p>
            </p:txBody>
          </p:sp>
          <p:sp>
            <p:nvSpPr>
              <p:cNvPr id="47" name="Freeform 5"/>
              <p:cNvSpPr>
                <a:spLocks noEditPoints="1"/>
              </p:cNvSpPr>
              <p:nvPr/>
            </p:nvSpPr>
            <p:spPr bwMode="auto">
              <a:xfrm>
                <a:off x="2088761" y="4140336"/>
                <a:ext cx="460108" cy="402298"/>
              </a:xfrm>
              <a:custGeom>
                <a:avLst/>
                <a:gdLst>
                  <a:gd name="T0" fmla="*/ 0 w 4266"/>
                  <a:gd name="T1" fmla="*/ 1598 h 3730"/>
                  <a:gd name="T2" fmla="*/ 2129 w 4266"/>
                  <a:gd name="T3" fmla="*/ 2132 h 3730"/>
                  <a:gd name="T4" fmla="*/ 4266 w 4266"/>
                  <a:gd name="T5" fmla="*/ 1598 h 3730"/>
                  <a:gd name="T6" fmla="*/ 4266 w 4266"/>
                  <a:gd name="T7" fmla="*/ 2132 h 3730"/>
                  <a:gd name="T8" fmla="*/ 2129 w 4266"/>
                  <a:gd name="T9" fmla="*/ 2665 h 3730"/>
                  <a:gd name="T10" fmla="*/ 0 w 4266"/>
                  <a:gd name="T11" fmla="*/ 2132 h 3730"/>
                  <a:gd name="T12" fmla="*/ 0 w 4266"/>
                  <a:gd name="T13" fmla="*/ 1598 h 3730"/>
                  <a:gd name="T14" fmla="*/ 0 w 4266"/>
                  <a:gd name="T15" fmla="*/ 1598 h 3730"/>
                  <a:gd name="T16" fmla="*/ 0 w 4266"/>
                  <a:gd name="T17" fmla="*/ 1598 h 3730"/>
                  <a:gd name="T18" fmla="*/ 0 w 4266"/>
                  <a:gd name="T19" fmla="*/ 2665 h 3730"/>
                  <a:gd name="T20" fmla="*/ 2129 w 4266"/>
                  <a:gd name="T21" fmla="*/ 3197 h 3730"/>
                  <a:gd name="T22" fmla="*/ 4266 w 4266"/>
                  <a:gd name="T23" fmla="*/ 2665 h 3730"/>
                  <a:gd name="T24" fmla="*/ 4266 w 4266"/>
                  <a:gd name="T25" fmla="*/ 3197 h 3730"/>
                  <a:gd name="T26" fmla="*/ 2129 w 4266"/>
                  <a:gd name="T27" fmla="*/ 3730 h 3730"/>
                  <a:gd name="T28" fmla="*/ 0 w 4266"/>
                  <a:gd name="T29" fmla="*/ 3197 h 3730"/>
                  <a:gd name="T30" fmla="*/ 0 w 4266"/>
                  <a:gd name="T31" fmla="*/ 2665 h 3730"/>
                  <a:gd name="T32" fmla="*/ 0 w 4266"/>
                  <a:gd name="T33" fmla="*/ 2665 h 3730"/>
                  <a:gd name="T34" fmla="*/ 0 w 4266"/>
                  <a:gd name="T35" fmla="*/ 2665 h 3730"/>
                  <a:gd name="T36" fmla="*/ 0 w 4266"/>
                  <a:gd name="T37" fmla="*/ 533 h 3730"/>
                  <a:gd name="T38" fmla="*/ 2129 w 4266"/>
                  <a:gd name="T39" fmla="*/ 0 h 3730"/>
                  <a:gd name="T40" fmla="*/ 4266 w 4266"/>
                  <a:gd name="T41" fmla="*/ 533 h 3730"/>
                  <a:gd name="T42" fmla="*/ 4266 w 4266"/>
                  <a:gd name="T43" fmla="*/ 1065 h 3730"/>
                  <a:gd name="T44" fmla="*/ 2129 w 4266"/>
                  <a:gd name="T45" fmla="*/ 1598 h 3730"/>
                  <a:gd name="T46" fmla="*/ 0 w 4266"/>
                  <a:gd name="T47" fmla="*/ 1065 h 3730"/>
                  <a:gd name="T48" fmla="*/ 0 w 4266"/>
                  <a:gd name="T49" fmla="*/ 533 h 3730"/>
                  <a:gd name="T50" fmla="*/ 0 w 4266"/>
                  <a:gd name="T51" fmla="*/ 533 h 3730"/>
                  <a:gd name="T52" fmla="*/ 0 w 4266"/>
                  <a:gd name="T53" fmla="*/ 533 h 3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266" h="3730">
                    <a:moveTo>
                      <a:pt x="0" y="1598"/>
                    </a:moveTo>
                    <a:lnTo>
                      <a:pt x="2129" y="2132"/>
                    </a:lnTo>
                    <a:lnTo>
                      <a:pt x="4266" y="1598"/>
                    </a:lnTo>
                    <a:lnTo>
                      <a:pt x="4266" y="2132"/>
                    </a:lnTo>
                    <a:lnTo>
                      <a:pt x="2129" y="2665"/>
                    </a:lnTo>
                    <a:lnTo>
                      <a:pt x="0" y="2132"/>
                    </a:lnTo>
                    <a:lnTo>
                      <a:pt x="0" y="1598"/>
                    </a:lnTo>
                    <a:lnTo>
                      <a:pt x="0" y="1598"/>
                    </a:lnTo>
                    <a:lnTo>
                      <a:pt x="0" y="1598"/>
                    </a:lnTo>
                    <a:close/>
                    <a:moveTo>
                      <a:pt x="0" y="2665"/>
                    </a:moveTo>
                    <a:lnTo>
                      <a:pt x="2129" y="3197"/>
                    </a:lnTo>
                    <a:lnTo>
                      <a:pt x="4266" y="2665"/>
                    </a:lnTo>
                    <a:lnTo>
                      <a:pt x="4266" y="3197"/>
                    </a:lnTo>
                    <a:lnTo>
                      <a:pt x="2129" y="3730"/>
                    </a:lnTo>
                    <a:lnTo>
                      <a:pt x="0" y="3197"/>
                    </a:lnTo>
                    <a:lnTo>
                      <a:pt x="0" y="2665"/>
                    </a:lnTo>
                    <a:lnTo>
                      <a:pt x="0" y="2665"/>
                    </a:lnTo>
                    <a:lnTo>
                      <a:pt x="0" y="2665"/>
                    </a:lnTo>
                    <a:close/>
                    <a:moveTo>
                      <a:pt x="0" y="533"/>
                    </a:moveTo>
                    <a:lnTo>
                      <a:pt x="2129" y="0"/>
                    </a:lnTo>
                    <a:lnTo>
                      <a:pt x="4266" y="533"/>
                    </a:lnTo>
                    <a:lnTo>
                      <a:pt x="4266" y="1065"/>
                    </a:lnTo>
                    <a:lnTo>
                      <a:pt x="2129" y="1598"/>
                    </a:lnTo>
                    <a:lnTo>
                      <a:pt x="0" y="1065"/>
                    </a:lnTo>
                    <a:lnTo>
                      <a:pt x="0" y="533"/>
                    </a:lnTo>
                    <a:lnTo>
                      <a:pt x="0" y="533"/>
                    </a:lnTo>
                    <a:lnTo>
                      <a:pt x="0" y="533"/>
                    </a:ln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nvGrpSpPr>
              <p:cNvPr id="48" name="Group 47"/>
              <p:cNvGrpSpPr/>
              <p:nvPr/>
            </p:nvGrpSpPr>
            <p:grpSpPr>
              <a:xfrm>
                <a:off x="1376585" y="3341928"/>
                <a:ext cx="1271016" cy="373504"/>
                <a:chOff x="1376585" y="3341928"/>
                <a:chExt cx="1271016" cy="373504"/>
              </a:xfrm>
            </p:grpSpPr>
            <p:sp>
              <p:nvSpPr>
                <p:cNvPr id="49" name="Rectangle 48"/>
                <p:cNvSpPr/>
                <p:nvPr/>
              </p:nvSpPr>
              <p:spPr bwMode="auto">
                <a:xfrm>
                  <a:off x="1376585" y="3341928"/>
                  <a:ext cx="1271016" cy="373504"/>
                </a:xfrm>
                <a:prstGeom prst="rect">
                  <a:avLst/>
                </a:prstGeom>
                <a:solidFill>
                  <a:schemeClr val="accent3">
                    <a:lumMod val="50000"/>
                  </a:schemeClr>
                </a:solidFill>
                <a:ln w="38100" cap="flat" cmpd="sng" algn="ctr">
                  <a:noFill/>
                  <a:prstDash val="solid"/>
                  <a:headEnd type="none" w="med" len="med"/>
                  <a:tailEnd type="none" w="med" len="med"/>
                </a:ln>
                <a:effectLst/>
              </p:spPr>
              <p:txBody>
                <a:bodyPr vert="horz" wrap="square" lIns="124330" tIns="124330" rIns="124330" bIns="190207" numCol="1" rtlCol="0" anchor="ctr" anchorCtr="0" compatLnSpc="1">
                  <a:prstTxWarp prst="textNoShape">
                    <a:avLst/>
                  </a:prstTxWarp>
                </a:bodyPr>
                <a:lstStyle/>
                <a:p>
                  <a:pPr algn="ctr" defTabSz="931804" fontAlgn="base">
                    <a:lnSpc>
                      <a:spcPct val="90000"/>
                    </a:lnSpc>
                    <a:spcBef>
                      <a:spcPct val="0"/>
                    </a:spcBef>
                    <a:spcAft>
                      <a:spcPct val="0"/>
                    </a:spcAft>
                    <a:defRPr/>
                  </a:pPr>
                  <a:endParaRPr lang="en-US" sz="3127" kern="0" spc="-41" dirty="0">
                    <a:gradFill>
                      <a:gsLst>
                        <a:gs pos="0">
                          <a:srgbClr val="FFFFFF"/>
                        </a:gs>
                        <a:gs pos="100000">
                          <a:srgbClr val="FFFFFF"/>
                        </a:gs>
                      </a:gsLst>
                      <a:lin ang="5400000" scaled="0"/>
                    </a:gradFill>
                    <a:latin typeface="Segoe UI Light" pitchFamily="34" charset="0"/>
                  </a:endParaRPr>
                </a:p>
              </p:txBody>
            </p:sp>
            <p:pic>
              <p:nvPicPr>
                <p:cNvPr id="50" name="Picture 49"/>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1602219" y="3371139"/>
                  <a:ext cx="819747" cy="315082"/>
                </a:xfrm>
                <a:prstGeom prst="rect">
                  <a:avLst/>
                </a:prstGeom>
              </p:spPr>
            </p:pic>
          </p:grpSp>
        </p:grpSp>
        <p:sp>
          <p:nvSpPr>
            <p:cNvPr id="43" name="Freeform 13"/>
            <p:cNvSpPr>
              <a:spLocks noEditPoints="1"/>
            </p:cNvSpPr>
            <p:nvPr/>
          </p:nvSpPr>
          <p:spPr bwMode="auto">
            <a:xfrm>
              <a:off x="7144521" y="5399807"/>
              <a:ext cx="1390482" cy="932621"/>
            </a:xfrm>
            <a:custGeom>
              <a:avLst/>
              <a:gdLst>
                <a:gd name="T0" fmla="*/ 4368 w 5175"/>
                <a:gd name="T1" fmla="*/ 1058 h 4354"/>
                <a:gd name="T2" fmla="*/ 3287 w 5175"/>
                <a:gd name="T3" fmla="*/ 724 h 4354"/>
                <a:gd name="T4" fmla="*/ 0 w 5175"/>
                <a:gd name="T5" fmla="*/ 845 h 4354"/>
                <a:gd name="T6" fmla="*/ 3287 w 5175"/>
                <a:gd name="T7" fmla="*/ 3623 h 4354"/>
                <a:gd name="T8" fmla="*/ 4500 w 5175"/>
                <a:gd name="T9" fmla="*/ 3117 h 4354"/>
                <a:gd name="T10" fmla="*/ 5167 w 5175"/>
                <a:gd name="T11" fmla="*/ 1479 h 4354"/>
                <a:gd name="T12" fmla="*/ 3287 w 5175"/>
                <a:gd name="T13" fmla="*/ 887 h 4354"/>
                <a:gd name="T14" fmla="*/ 2094 w 5175"/>
                <a:gd name="T15" fmla="*/ 144 h 4354"/>
                <a:gd name="T16" fmla="*/ 2035 w 5175"/>
                <a:gd name="T17" fmla="*/ 814 h 4354"/>
                <a:gd name="T18" fmla="*/ 2035 w 5175"/>
                <a:gd name="T19" fmla="*/ 1100 h 4354"/>
                <a:gd name="T20" fmla="*/ 2035 w 5175"/>
                <a:gd name="T21" fmla="*/ 1100 h 4354"/>
                <a:gd name="T22" fmla="*/ 3287 w 5175"/>
                <a:gd name="T23" fmla="*/ 1824 h 4354"/>
                <a:gd name="T24" fmla="*/ 2035 w 5175"/>
                <a:gd name="T25" fmla="*/ 1642 h 4354"/>
                <a:gd name="T26" fmla="*/ 3287 w 5175"/>
                <a:gd name="T27" fmla="*/ 2359 h 4354"/>
                <a:gd name="T28" fmla="*/ 2035 w 5175"/>
                <a:gd name="T29" fmla="*/ 2203 h 4354"/>
                <a:gd name="T30" fmla="*/ 2035 w 5175"/>
                <a:gd name="T31" fmla="*/ 3001 h 4354"/>
                <a:gd name="T32" fmla="*/ 2035 w 5175"/>
                <a:gd name="T33" fmla="*/ 3287 h 4354"/>
                <a:gd name="T34" fmla="*/ 2035 w 5175"/>
                <a:gd name="T35" fmla="*/ 3287 h 4354"/>
                <a:gd name="T36" fmla="*/ 2035 w 5175"/>
                <a:gd name="T37" fmla="*/ 3848 h 4354"/>
                <a:gd name="T38" fmla="*/ 2035 w 5175"/>
                <a:gd name="T39" fmla="*/ 4101 h 4354"/>
                <a:gd name="T40" fmla="*/ 4368 w 5175"/>
                <a:gd name="T41" fmla="*/ 1214 h 4354"/>
                <a:gd name="T42" fmla="*/ 3568 w 5175"/>
                <a:gd name="T43" fmla="*/ 724 h 4354"/>
                <a:gd name="T44" fmla="*/ 3528 w 5175"/>
                <a:gd name="T45" fmla="*/ 1183 h 4354"/>
                <a:gd name="T46" fmla="*/ 3528 w 5175"/>
                <a:gd name="T47" fmla="*/ 1382 h 4354"/>
                <a:gd name="T48" fmla="*/ 3528 w 5175"/>
                <a:gd name="T49" fmla="*/ 1382 h 4354"/>
                <a:gd name="T50" fmla="*/ 4368 w 5175"/>
                <a:gd name="T51" fmla="*/ 1872 h 4354"/>
                <a:gd name="T52" fmla="*/ 3528 w 5175"/>
                <a:gd name="T53" fmla="*/ 1751 h 4354"/>
                <a:gd name="T54" fmla="*/ 4368 w 5175"/>
                <a:gd name="T55" fmla="*/ 2246 h 4354"/>
                <a:gd name="T56" fmla="*/ 3528 w 5175"/>
                <a:gd name="T57" fmla="*/ 2137 h 4354"/>
                <a:gd name="T58" fmla="*/ 3528 w 5175"/>
                <a:gd name="T59" fmla="*/ 2688 h 4354"/>
                <a:gd name="T60" fmla="*/ 3528 w 5175"/>
                <a:gd name="T61" fmla="*/ 2885 h 4354"/>
                <a:gd name="T62" fmla="*/ 3528 w 5175"/>
                <a:gd name="T63" fmla="*/ 2885 h 4354"/>
                <a:gd name="T64" fmla="*/ 3528 w 5175"/>
                <a:gd name="T65" fmla="*/ 3273 h 4354"/>
                <a:gd name="T66" fmla="*/ 3528 w 5175"/>
                <a:gd name="T67" fmla="*/ 3443 h 4354"/>
                <a:gd name="T68" fmla="*/ 5149 w 5175"/>
                <a:gd name="T69" fmla="*/ 1436 h 4354"/>
                <a:gd name="T70" fmla="*/ 4574 w 5175"/>
                <a:gd name="T71" fmla="*/ 1074 h 4354"/>
                <a:gd name="T72" fmla="*/ 5167 w 5175"/>
                <a:gd name="T73" fmla="*/ 2579 h 4354"/>
                <a:gd name="T74" fmla="*/ 5167 w 5175"/>
                <a:gd name="T75" fmla="*/ 2489 h 4354"/>
                <a:gd name="T76" fmla="*/ 5167 w 5175"/>
                <a:gd name="T77" fmla="*/ 2489 h 4354"/>
                <a:gd name="T78" fmla="*/ 4543 w 5175"/>
                <a:gd name="T79" fmla="*/ 2456 h 4354"/>
                <a:gd name="T80" fmla="*/ 5167 w 5175"/>
                <a:gd name="T81" fmla="*/ 2319 h 4354"/>
                <a:gd name="T82" fmla="*/ 4543 w 5175"/>
                <a:gd name="T83" fmla="*/ 2071 h 4354"/>
                <a:gd name="T84" fmla="*/ 5167 w 5175"/>
                <a:gd name="T85" fmla="*/ 2144 h 4354"/>
                <a:gd name="T86" fmla="*/ 5167 w 5175"/>
                <a:gd name="T87" fmla="*/ 1891 h 4354"/>
                <a:gd name="T88" fmla="*/ 5167 w 5175"/>
                <a:gd name="T89" fmla="*/ 1798 h 4354"/>
                <a:gd name="T90" fmla="*/ 5167 w 5175"/>
                <a:gd name="T91" fmla="*/ 1798 h 4354"/>
                <a:gd name="T92" fmla="*/ 4543 w 5175"/>
                <a:gd name="T93" fmla="*/ 1406 h 4354"/>
                <a:gd name="T94" fmla="*/ 5167 w 5175"/>
                <a:gd name="T95" fmla="*/ 1626 h 4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175" h="4354">
                  <a:moveTo>
                    <a:pt x="5167" y="1479"/>
                  </a:moveTo>
                  <a:lnTo>
                    <a:pt x="5167" y="1370"/>
                  </a:lnTo>
                  <a:lnTo>
                    <a:pt x="4543" y="1008"/>
                  </a:lnTo>
                  <a:lnTo>
                    <a:pt x="4368" y="1058"/>
                  </a:lnTo>
                  <a:lnTo>
                    <a:pt x="4368" y="1100"/>
                  </a:lnTo>
                  <a:lnTo>
                    <a:pt x="3528" y="615"/>
                  </a:lnTo>
                  <a:lnTo>
                    <a:pt x="3287" y="696"/>
                  </a:lnTo>
                  <a:lnTo>
                    <a:pt x="3287" y="724"/>
                  </a:lnTo>
                  <a:lnTo>
                    <a:pt x="2028" y="0"/>
                  </a:lnTo>
                  <a:lnTo>
                    <a:pt x="90" y="615"/>
                  </a:lnTo>
                  <a:lnTo>
                    <a:pt x="90" y="821"/>
                  </a:lnTo>
                  <a:lnTo>
                    <a:pt x="0" y="845"/>
                  </a:lnTo>
                  <a:lnTo>
                    <a:pt x="0" y="3715"/>
                  </a:lnTo>
                  <a:lnTo>
                    <a:pt x="1955" y="4354"/>
                  </a:lnTo>
                  <a:lnTo>
                    <a:pt x="3287" y="3583"/>
                  </a:lnTo>
                  <a:lnTo>
                    <a:pt x="3287" y="3623"/>
                  </a:lnTo>
                  <a:lnTo>
                    <a:pt x="3469" y="3623"/>
                  </a:lnTo>
                  <a:lnTo>
                    <a:pt x="4368" y="3105"/>
                  </a:lnTo>
                  <a:lnTo>
                    <a:pt x="4368" y="3117"/>
                  </a:lnTo>
                  <a:lnTo>
                    <a:pt x="4500" y="3117"/>
                  </a:lnTo>
                  <a:lnTo>
                    <a:pt x="5175" y="2719"/>
                  </a:lnTo>
                  <a:lnTo>
                    <a:pt x="5175" y="1486"/>
                  </a:lnTo>
                  <a:lnTo>
                    <a:pt x="5167" y="1479"/>
                  </a:lnTo>
                  <a:lnTo>
                    <a:pt x="5167" y="1479"/>
                  </a:lnTo>
                  <a:lnTo>
                    <a:pt x="5167" y="1479"/>
                  </a:lnTo>
                  <a:close/>
                  <a:moveTo>
                    <a:pt x="2094" y="144"/>
                  </a:moveTo>
                  <a:lnTo>
                    <a:pt x="3287" y="797"/>
                  </a:lnTo>
                  <a:lnTo>
                    <a:pt x="3287" y="887"/>
                  </a:lnTo>
                  <a:lnTo>
                    <a:pt x="2094" y="277"/>
                  </a:lnTo>
                  <a:lnTo>
                    <a:pt x="2094" y="144"/>
                  </a:lnTo>
                  <a:lnTo>
                    <a:pt x="2094" y="144"/>
                  </a:lnTo>
                  <a:lnTo>
                    <a:pt x="2094" y="144"/>
                  </a:lnTo>
                  <a:close/>
                  <a:moveTo>
                    <a:pt x="2035" y="556"/>
                  </a:moveTo>
                  <a:lnTo>
                    <a:pt x="3287" y="1086"/>
                  </a:lnTo>
                  <a:lnTo>
                    <a:pt x="3287" y="1264"/>
                  </a:lnTo>
                  <a:lnTo>
                    <a:pt x="2035" y="814"/>
                  </a:lnTo>
                  <a:lnTo>
                    <a:pt x="2035" y="556"/>
                  </a:lnTo>
                  <a:lnTo>
                    <a:pt x="2035" y="556"/>
                  </a:lnTo>
                  <a:lnTo>
                    <a:pt x="2035" y="556"/>
                  </a:lnTo>
                  <a:close/>
                  <a:moveTo>
                    <a:pt x="2035" y="1100"/>
                  </a:moveTo>
                  <a:lnTo>
                    <a:pt x="3287" y="1455"/>
                  </a:lnTo>
                  <a:lnTo>
                    <a:pt x="3287" y="1626"/>
                  </a:lnTo>
                  <a:lnTo>
                    <a:pt x="2035" y="1370"/>
                  </a:lnTo>
                  <a:lnTo>
                    <a:pt x="2035" y="1100"/>
                  </a:lnTo>
                  <a:lnTo>
                    <a:pt x="2035" y="1100"/>
                  </a:lnTo>
                  <a:lnTo>
                    <a:pt x="2035" y="1100"/>
                  </a:lnTo>
                  <a:close/>
                  <a:moveTo>
                    <a:pt x="2035" y="1642"/>
                  </a:moveTo>
                  <a:lnTo>
                    <a:pt x="3287" y="1824"/>
                  </a:lnTo>
                  <a:lnTo>
                    <a:pt x="3287" y="1988"/>
                  </a:lnTo>
                  <a:lnTo>
                    <a:pt x="2035" y="1907"/>
                  </a:lnTo>
                  <a:lnTo>
                    <a:pt x="2035" y="1642"/>
                  </a:lnTo>
                  <a:lnTo>
                    <a:pt x="2035" y="1642"/>
                  </a:lnTo>
                  <a:lnTo>
                    <a:pt x="2035" y="1642"/>
                  </a:lnTo>
                  <a:close/>
                  <a:moveTo>
                    <a:pt x="2035" y="2203"/>
                  </a:moveTo>
                  <a:lnTo>
                    <a:pt x="3287" y="2179"/>
                  </a:lnTo>
                  <a:lnTo>
                    <a:pt x="3287" y="2359"/>
                  </a:lnTo>
                  <a:lnTo>
                    <a:pt x="2035" y="2456"/>
                  </a:lnTo>
                  <a:lnTo>
                    <a:pt x="2035" y="2203"/>
                  </a:lnTo>
                  <a:lnTo>
                    <a:pt x="2035" y="2203"/>
                  </a:lnTo>
                  <a:lnTo>
                    <a:pt x="2035" y="2203"/>
                  </a:lnTo>
                  <a:close/>
                  <a:moveTo>
                    <a:pt x="2035" y="2747"/>
                  </a:moveTo>
                  <a:lnTo>
                    <a:pt x="3287" y="2549"/>
                  </a:lnTo>
                  <a:lnTo>
                    <a:pt x="3287" y="2719"/>
                  </a:lnTo>
                  <a:lnTo>
                    <a:pt x="2035" y="3001"/>
                  </a:lnTo>
                  <a:lnTo>
                    <a:pt x="2035" y="2747"/>
                  </a:lnTo>
                  <a:lnTo>
                    <a:pt x="2035" y="2747"/>
                  </a:lnTo>
                  <a:lnTo>
                    <a:pt x="2035" y="2747"/>
                  </a:lnTo>
                  <a:close/>
                  <a:moveTo>
                    <a:pt x="2035" y="3287"/>
                  </a:moveTo>
                  <a:lnTo>
                    <a:pt x="3287" y="2918"/>
                  </a:lnTo>
                  <a:lnTo>
                    <a:pt x="3287" y="3081"/>
                  </a:lnTo>
                  <a:lnTo>
                    <a:pt x="2035" y="3557"/>
                  </a:lnTo>
                  <a:lnTo>
                    <a:pt x="2035" y="3287"/>
                  </a:lnTo>
                  <a:lnTo>
                    <a:pt x="2035" y="3287"/>
                  </a:lnTo>
                  <a:lnTo>
                    <a:pt x="2035" y="3287"/>
                  </a:lnTo>
                  <a:close/>
                  <a:moveTo>
                    <a:pt x="2035" y="4101"/>
                  </a:moveTo>
                  <a:lnTo>
                    <a:pt x="2035" y="3848"/>
                  </a:lnTo>
                  <a:lnTo>
                    <a:pt x="3287" y="3273"/>
                  </a:lnTo>
                  <a:lnTo>
                    <a:pt x="3287" y="3453"/>
                  </a:lnTo>
                  <a:lnTo>
                    <a:pt x="2035" y="4101"/>
                  </a:lnTo>
                  <a:lnTo>
                    <a:pt x="2035" y="4101"/>
                  </a:lnTo>
                  <a:lnTo>
                    <a:pt x="2035" y="4101"/>
                  </a:lnTo>
                  <a:close/>
                  <a:moveTo>
                    <a:pt x="3568" y="724"/>
                  </a:moveTo>
                  <a:lnTo>
                    <a:pt x="4368" y="1159"/>
                  </a:lnTo>
                  <a:lnTo>
                    <a:pt x="4368" y="1214"/>
                  </a:lnTo>
                  <a:lnTo>
                    <a:pt x="3568" y="814"/>
                  </a:lnTo>
                  <a:lnTo>
                    <a:pt x="3568" y="724"/>
                  </a:lnTo>
                  <a:lnTo>
                    <a:pt x="3568" y="724"/>
                  </a:lnTo>
                  <a:lnTo>
                    <a:pt x="3568" y="724"/>
                  </a:lnTo>
                  <a:close/>
                  <a:moveTo>
                    <a:pt x="3528" y="1001"/>
                  </a:moveTo>
                  <a:lnTo>
                    <a:pt x="4368" y="1354"/>
                  </a:lnTo>
                  <a:lnTo>
                    <a:pt x="4368" y="1486"/>
                  </a:lnTo>
                  <a:lnTo>
                    <a:pt x="3528" y="1183"/>
                  </a:lnTo>
                  <a:lnTo>
                    <a:pt x="3528" y="1001"/>
                  </a:lnTo>
                  <a:lnTo>
                    <a:pt x="3528" y="1001"/>
                  </a:lnTo>
                  <a:lnTo>
                    <a:pt x="3528" y="1001"/>
                  </a:lnTo>
                  <a:close/>
                  <a:moveTo>
                    <a:pt x="3528" y="1382"/>
                  </a:moveTo>
                  <a:lnTo>
                    <a:pt x="4368" y="1619"/>
                  </a:lnTo>
                  <a:lnTo>
                    <a:pt x="4368" y="1732"/>
                  </a:lnTo>
                  <a:lnTo>
                    <a:pt x="3528" y="1559"/>
                  </a:lnTo>
                  <a:lnTo>
                    <a:pt x="3528" y="1382"/>
                  </a:lnTo>
                  <a:lnTo>
                    <a:pt x="3528" y="1382"/>
                  </a:lnTo>
                  <a:lnTo>
                    <a:pt x="3528" y="1382"/>
                  </a:lnTo>
                  <a:close/>
                  <a:moveTo>
                    <a:pt x="3528" y="1751"/>
                  </a:moveTo>
                  <a:lnTo>
                    <a:pt x="4368" y="1872"/>
                  </a:lnTo>
                  <a:lnTo>
                    <a:pt x="4368" y="1988"/>
                  </a:lnTo>
                  <a:lnTo>
                    <a:pt x="3528" y="1931"/>
                  </a:lnTo>
                  <a:lnTo>
                    <a:pt x="3528" y="1751"/>
                  </a:lnTo>
                  <a:lnTo>
                    <a:pt x="3528" y="1751"/>
                  </a:lnTo>
                  <a:lnTo>
                    <a:pt x="3528" y="1751"/>
                  </a:lnTo>
                  <a:close/>
                  <a:moveTo>
                    <a:pt x="3528" y="2137"/>
                  </a:moveTo>
                  <a:lnTo>
                    <a:pt x="4368" y="2120"/>
                  </a:lnTo>
                  <a:lnTo>
                    <a:pt x="4368" y="2246"/>
                  </a:lnTo>
                  <a:lnTo>
                    <a:pt x="3528" y="2307"/>
                  </a:lnTo>
                  <a:lnTo>
                    <a:pt x="3528" y="2137"/>
                  </a:lnTo>
                  <a:lnTo>
                    <a:pt x="3528" y="2137"/>
                  </a:lnTo>
                  <a:lnTo>
                    <a:pt x="3528" y="2137"/>
                  </a:lnTo>
                  <a:close/>
                  <a:moveTo>
                    <a:pt x="3528" y="2513"/>
                  </a:moveTo>
                  <a:lnTo>
                    <a:pt x="4368" y="2385"/>
                  </a:lnTo>
                  <a:lnTo>
                    <a:pt x="4368" y="2499"/>
                  </a:lnTo>
                  <a:lnTo>
                    <a:pt x="3528" y="2688"/>
                  </a:lnTo>
                  <a:lnTo>
                    <a:pt x="3528" y="2513"/>
                  </a:lnTo>
                  <a:lnTo>
                    <a:pt x="3528" y="2513"/>
                  </a:lnTo>
                  <a:lnTo>
                    <a:pt x="3528" y="2513"/>
                  </a:lnTo>
                  <a:close/>
                  <a:moveTo>
                    <a:pt x="3528" y="2885"/>
                  </a:moveTo>
                  <a:lnTo>
                    <a:pt x="4368" y="2631"/>
                  </a:lnTo>
                  <a:lnTo>
                    <a:pt x="4368" y="2755"/>
                  </a:lnTo>
                  <a:lnTo>
                    <a:pt x="3528" y="3074"/>
                  </a:lnTo>
                  <a:lnTo>
                    <a:pt x="3528" y="2885"/>
                  </a:lnTo>
                  <a:lnTo>
                    <a:pt x="3528" y="2885"/>
                  </a:lnTo>
                  <a:lnTo>
                    <a:pt x="3528" y="2885"/>
                  </a:lnTo>
                  <a:close/>
                  <a:moveTo>
                    <a:pt x="3528" y="3443"/>
                  </a:moveTo>
                  <a:lnTo>
                    <a:pt x="3528" y="3273"/>
                  </a:lnTo>
                  <a:lnTo>
                    <a:pt x="4368" y="2885"/>
                  </a:lnTo>
                  <a:lnTo>
                    <a:pt x="4368" y="3008"/>
                  </a:lnTo>
                  <a:lnTo>
                    <a:pt x="3528" y="3443"/>
                  </a:lnTo>
                  <a:lnTo>
                    <a:pt x="3528" y="3443"/>
                  </a:lnTo>
                  <a:lnTo>
                    <a:pt x="3528" y="3443"/>
                  </a:lnTo>
                  <a:close/>
                  <a:moveTo>
                    <a:pt x="4574" y="1074"/>
                  </a:moveTo>
                  <a:lnTo>
                    <a:pt x="5149" y="1396"/>
                  </a:lnTo>
                  <a:lnTo>
                    <a:pt x="5149" y="1436"/>
                  </a:lnTo>
                  <a:lnTo>
                    <a:pt x="4574" y="1141"/>
                  </a:lnTo>
                  <a:lnTo>
                    <a:pt x="4574" y="1074"/>
                  </a:lnTo>
                  <a:lnTo>
                    <a:pt x="4574" y="1074"/>
                  </a:lnTo>
                  <a:lnTo>
                    <a:pt x="4574" y="1074"/>
                  </a:lnTo>
                  <a:close/>
                  <a:moveTo>
                    <a:pt x="5167" y="2669"/>
                  </a:moveTo>
                  <a:lnTo>
                    <a:pt x="4543" y="2991"/>
                  </a:lnTo>
                  <a:lnTo>
                    <a:pt x="4543" y="2868"/>
                  </a:lnTo>
                  <a:lnTo>
                    <a:pt x="5167" y="2579"/>
                  </a:lnTo>
                  <a:lnTo>
                    <a:pt x="5167" y="2669"/>
                  </a:lnTo>
                  <a:lnTo>
                    <a:pt x="5167" y="2669"/>
                  </a:lnTo>
                  <a:lnTo>
                    <a:pt x="5167" y="2669"/>
                  </a:lnTo>
                  <a:close/>
                  <a:moveTo>
                    <a:pt x="5167" y="2489"/>
                  </a:moveTo>
                  <a:lnTo>
                    <a:pt x="4543" y="2729"/>
                  </a:lnTo>
                  <a:lnTo>
                    <a:pt x="4543" y="2596"/>
                  </a:lnTo>
                  <a:lnTo>
                    <a:pt x="5167" y="2409"/>
                  </a:lnTo>
                  <a:lnTo>
                    <a:pt x="5167" y="2489"/>
                  </a:lnTo>
                  <a:lnTo>
                    <a:pt x="5167" y="2489"/>
                  </a:lnTo>
                  <a:lnTo>
                    <a:pt x="5167" y="2489"/>
                  </a:lnTo>
                  <a:close/>
                  <a:moveTo>
                    <a:pt x="5167" y="2319"/>
                  </a:moveTo>
                  <a:lnTo>
                    <a:pt x="4543" y="2456"/>
                  </a:lnTo>
                  <a:lnTo>
                    <a:pt x="4543" y="2331"/>
                  </a:lnTo>
                  <a:lnTo>
                    <a:pt x="5167" y="2234"/>
                  </a:lnTo>
                  <a:lnTo>
                    <a:pt x="5167" y="2319"/>
                  </a:lnTo>
                  <a:lnTo>
                    <a:pt x="5167" y="2319"/>
                  </a:lnTo>
                  <a:lnTo>
                    <a:pt x="5167" y="2319"/>
                  </a:lnTo>
                  <a:close/>
                  <a:moveTo>
                    <a:pt x="5167" y="2144"/>
                  </a:moveTo>
                  <a:lnTo>
                    <a:pt x="4543" y="2194"/>
                  </a:lnTo>
                  <a:lnTo>
                    <a:pt x="4543" y="2071"/>
                  </a:lnTo>
                  <a:lnTo>
                    <a:pt x="5167" y="2064"/>
                  </a:lnTo>
                  <a:lnTo>
                    <a:pt x="5167" y="2144"/>
                  </a:lnTo>
                  <a:lnTo>
                    <a:pt x="5167" y="2144"/>
                  </a:lnTo>
                  <a:lnTo>
                    <a:pt x="5167" y="2144"/>
                  </a:lnTo>
                  <a:close/>
                  <a:moveTo>
                    <a:pt x="5167" y="1974"/>
                  </a:moveTo>
                  <a:lnTo>
                    <a:pt x="4543" y="1931"/>
                  </a:lnTo>
                  <a:lnTo>
                    <a:pt x="4543" y="1806"/>
                  </a:lnTo>
                  <a:lnTo>
                    <a:pt x="5167" y="1891"/>
                  </a:lnTo>
                  <a:lnTo>
                    <a:pt x="5167" y="1974"/>
                  </a:lnTo>
                  <a:lnTo>
                    <a:pt x="5167" y="1974"/>
                  </a:lnTo>
                  <a:lnTo>
                    <a:pt x="5167" y="1974"/>
                  </a:lnTo>
                  <a:close/>
                  <a:moveTo>
                    <a:pt x="5167" y="1798"/>
                  </a:moveTo>
                  <a:lnTo>
                    <a:pt x="4543" y="1666"/>
                  </a:lnTo>
                  <a:lnTo>
                    <a:pt x="4543" y="1545"/>
                  </a:lnTo>
                  <a:lnTo>
                    <a:pt x="5167" y="1716"/>
                  </a:lnTo>
                  <a:lnTo>
                    <a:pt x="5167" y="1798"/>
                  </a:lnTo>
                  <a:lnTo>
                    <a:pt x="5167" y="1798"/>
                  </a:lnTo>
                  <a:lnTo>
                    <a:pt x="5167" y="1798"/>
                  </a:lnTo>
                  <a:close/>
                  <a:moveTo>
                    <a:pt x="5167" y="1626"/>
                  </a:moveTo>
                  <a:lnTo>
                    <a:pt x="4543" y="1406"/>
                  </a:lnTo>
                  <a:lnTo>
                    <a:pt x="4543" y="1280"/>
                  </a:lnTo>
                  <a:lnTo>
                    <a:pt x="5167" y="1545"/>
                  </a:lnTo>
                  <a:lnTo>
                    <a:pt x="5167" y="1626"/>
                  </a:lnTo>
                  <a:lnTo>
                    <a:pt x="5167" y="1626"/>
                  </a:lnTo>
                  <a:lnTo>
                    <a:pt x="5167" y="1626"/>
                  </a:lnTo>
                  <a:close/>
                </a:path>
              </a:pathLst>
            </a:custGeom>
            <a:solidFill>
              <a:schemeClr val="accent3"/>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sp useBgFill="1">
        <p:nvSpPr>
          <p:cNvPr id="13" name="Rectangle 12"/>
          <p:cNvSpPr/>
          <p:nvPr/>
        </p:nvSpPr>
        <p:spPr bwMode="auto">
          <a:xfrm>
            <a:off x="-227685" y="496"/>
            <a:ext cx="12663278" cy="4676292"/>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505050"/>
              </a:solidFill>
              <a:latin typeface="Segoe UI Light"/>
              <a:ea typeface="Segoe UI" pitchFamily="34" charset="0"/>
              <a:cs typeface="Segoe UI" pitchFamily="34" charset="0"/>
            </a:endParaRPr>
          </a:p>
        </p:txBody>
      </p:sp>
      <p:sp>
        <p:nvSpPr>
          <p:cNvPr id="2" name="Title 1"/>
          <p:cNvSpPr>
            <a:spLocks noGrp="1"/>
          </p:cNvSpPr>
          <p:nvPr>
            <p:ph type="title"/>
          </p:nvPr>
        </p:nvSpPr>
        <p:spPr>
          <a:xfrm>
            <a:off x="11780" y="116109"/>
            <a:ext cx="12345917" cy="762786"/>
          </a:xfrm>
        </p:spPr>
        <p:txBody>
          <a:bodyPr/>
          <a:lstStyle/>
          <a:p>
            <a:r>
              <a:rPr lang="en-US" dirty="0"/>
              <a:t>Scenarios For Deploying Hadoop As Hybrid</a:t>
            </a:r>
          </a:p>
        </p:txBody>
      </p:sp>
      <p:sp>
        <p:nvSpPr>
          <p:cNvPr id="353" name="TextBox 73"/>
          <p:cNvSpPr txBox="1"/>
          <p:nvPr/>
        </p:nvSpPr>
        <p:spPr>
          <a:xfrm>
            <a:off x="2589477" y="2048114"/>
            <a:ext cx="768978" cy="164668"/>
          </a:xfrm>
          <a:prstGeom prst="rect">
            <a:avLst/>
          </a:prstGeom>
          <a:noFill/>
        </p:spPr>
        <p:txBody>
          <a:bodyPr wrap="squar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3665"/>
            <a:r>
              <a:rPr lang="en-US" sz="1049" b="1" dirty="0">
                <a:gradFill>
                  <a:gsLst>
                    <a:gs pos="0">
                      <a:srgbClr val="FFFFFF"/>
                    </a:gs>
                    <a:gs pos="100000">
                      <a:srgbClr val="FFFFFF"/>
                    </a:gs>
                  </a:gsLst>
                  <a:lin ang="5400000" scaled="0"/>
                </a:gradFill>
                <a:latin typeface="Segoe UI Light"/>
              </a:rPr>
              <a:t>Cloud</a:t>
            </a:r>
          </a:p>
        </p:txBody>
      </p:sp>
      <p:sp>
        <p:nvSpPr>
          <p:cNvPr id="354" name="Freeform 353"/>
          <p:cNvSpPr>
            <a:spLocks/>
          </p:cNvSpPr>
          <p:nvPr/>
        </p:nvSpPr>
        <p:spPr bwMode="auto">
          <a:xfrm>
            <a:off x="2728977" y="2360079"/>
            <a:ext cx="402687" cy="243654"/>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0" tIns="0" rIns="0" bIns="0" numCol="1" anchor="ctr" anchorCtr="0" compatLnSpc="1">
            <a:prstTxWarp prst="textNoShape">
              <a:avLst/>
            </a:prstTxWarp>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913922"/>
            <a:endParaRPr lang="en-US" sz="600">
              <a:solidFill>
                <a:srgbClr val="000000"/>
              </a:solidFill>
              <a:latin typeface="Segoe"/>
            </a:endParaRPr>
          </a:p>
        </p:txBody>
      </p:sp>
      <p:grpSp>
        <p:nvGrpSpPr>
          <p:cNvPr id="3" name="Group 2"/>
          <p:cNvGrpSpPr/>
          <p:nvPr/>
        </p:nvGrpSpPr>
        <p:grpSpPr>
          <a:xfrm>
            <a:off x="252170" y="1213174"/>
            <a:ext cx="3728146" cy="2513305"/>
            <a:chOff x="251322" y="1212850"/>
            <a:chExt cx="3728675" cy="2513661"/>
          </a:xfrm>
        </p:grpSpPr>
        <p:grpSp>
          <p:nvGrpSpPr>
            <p:cNvPr id="10" name="Group 9"/>
            <p:cNvGrpSpPr/>
            <p:nvPr/>
          </p:nvGrpSpPr>
          <p:grpSpPr>
            <a:xfrm>
              <a:off x="251322" y="1212850"/>
              <a:ext cx="3728675" cy="2513661"/>
              <a:chOff x="326426" y="952501"/>
              <a:chExt cx="3728675" cy="2513661"/>
            </a:xfrm>
          </p:grpSpPr>
          <p:grpSp>
            <p:nvGrpSpPr>
              <p:cNvPr id="4" name="Group 3"/>
              <p:cNvGrpSpPr/>
              <p:nvPr/>
            </p:nvGrpSpPr>
            <p:grpSpPr>
              <a:xfrm>
                <a:off x="326426" y="952501"/>
                <a:ext cx="3728675" cy="2065090"/>
                <a:chOff x="326426" y="952501"/>
                <a:chExt cx="3728675" cy="2065090"/>
              </a:xfrm>
            </p:grpSpPr>
            <p:sp>
              <p:nvSpPr>
                <p:cNvPr id="54" name="Freeform 13"/>
                <p:cNvSpPr>
                  <a:spLocks noChangeAspect="1"/>
                </p:cNvSpPr>
                <p:nvPr/>
              </p:nvSpPr>
              <p:spPr bwMode="auto">
                <a:xfrm>
                  <a:off x="326426" y="952501"/>
                  <a:ext cx="3728675" cy="206509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2">
                    <a:lumMod val="75000"/>
                    <a:alpha val="70000"/>
                  </a:schemeClr>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nvGrpSpPr>
                <p:cNvPr id="56" name="Group 55"/>
                <p:cNvGrpSpPr/>
                <p:nvPr/>
              </p:nvGrpSpPr>
              <p:grpSpPr>
                <a:xfrm>
                  <a:off x="1356946" y="1893771"/>
                  <a:ext cx="1268596" cy="854489"/>
                  <a:chOff x="952843" y="3789539"/>
                  <a:chExt cx="1268596" cy="854489"/>
                </a:xfrm>
              </p:grpSpPr>
              <p:sp>
                <p:nvSpPr>
                  <p:cNvPr id="57" name="Rectangle 56"/>
                  <p:cNvSpPr/>
                  <p:nvPr/>
                </p:nvSpPr>
                <p:spPr bwMode="auto">
                  <a:xfrm>
                    <a:off x="952843" y="3789539"/>
                    <a:ext cx="1268596" cy="85448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defTabSz="932293" fontAlgn="base">
                      <a:lnSpc>
                        <a:spcPct val="90000"/>
                      </a:lnSpc>
                      <a:spcBef>
                        <a:spcPct val="0"/>
                      </a:spcBef>
                      <a:spcAft>
                        <a:spcPct val="0"/>
                      </a:spcAft>
                    </a:pPr>
                    <a:r>
                      <a:rPr lang="en-US" sz="1199" dirty="0">
                        <a:gradFill>
                          <a:gsLst>
                            <a:gs pos="85841">
                              <a:srgbClr val="FFFFFF"/>
                            </a:gs>
                            <a:gs pos="0">
                              <a:srgbClr val="FFFFFF"/>
                            </a:gs>
                          </a:gsLst>
                          <a:lin ang="5400000" scaled="0"/>
                        </a:gradFill>
                      </a:rPr>
                      <a:t>Cloud</a:t>
                    </a:r>
                  </a:p>
                  <a:p>
                    <a:pPr defTabSz="932293" fontAlgn="base">
                      <a:lnSpc>
                        <a:spcPct val="90000"/>
                      </a:lnSpc>
                      <a:spcBef>
                        <a:spcPct val="0"/>
                      </a:spcBef>
                      <a:spcAft>
                        <a:spcPct val="0"/>
                      </a:spcAft>
                    </a:pPr>
                    <a:endParaRPr lang="en-US" sz="1199" dirty="0">
                      <a:gradFill>
                        <a:gsLst>
                          <a:gs pos="100000">
                            <a:srgbClr val="FFFFFF"/>
                          </a:gs>
                          <a:gs pos="0">
                            <a:srgbClr val="FFFFFF"/>
                          </a:gs>
                        </a:gsLst>
                        <a:lin ang="5400000" scaled="0"/>
                      </a:gradFill>
                      <a:ea typeface="Segoe UI" pitchFamily="34" charset="0"/>
                      <a:cs typeface="Segoe UI" pitchFamily="34" charset="0"/>
                    </a:endParaRPr>
                  </a:p>
                </p:txBody>
              </p:sp>
              <p:sp>
                <p:nvSpPr>
                  <p:cNvPr id="58" name="Freeform 13"/>
                  <p:cNvSpPr>
                    <a:spLocks/>
                  </p:cNvSpPr>
                  <p:nvPr/>
                </p:nvSpPr>
                <p:spPr bwMode="auto">
                  <a:xfrm>
                    <a:off x="1397464" y="4178157"/>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sp>
            <p:nvSpPr>
              <p:cNvPr id="5" name="TextBox 4"/>
              <p:cNvSpPr txBox="1"/>
              <p:nvPr/>
            </p:nvSpPr>
            <p:spPr>
              <a:xfrm>
                <a:off x="1026310" y="2949097"/>
                <a:ext cx="2328907" cy="517065"/>
              </a:xfrm>
              <a:prstGeom prst="rect">
                <a:avLst/>
              </a:prstGeom>
              <a:noFill/>
            </p:spPr>
            <p:txBody>
              <a:bodyPr wrap="square" lIns="182854" tIns="146283" rIns="182854" bIns="146283" rtlCol="0">
                <a:spAutoFit/>
              </a:bodyPr>
              <a:lstStyle/>
              <a:p>
                <a:pPr algn="ctr" defTabSz="932597">
                  <a:lnSpc>
                    <a:spcPct val="90000"/>
                  </a:lnSpc>
                  <a:spcAft>
                    <a:spcPts val="600"/>
                  </a:spcAft>
                </a:pPr>
                <a:r>
                  <a:rPr lang="en-US" sz="1599" dirty="0">
                    <a:gradFill>
                      <a:gsLst>
                        <a:gs pos="2917">
                          <a:srgbClr val="FFFFFF"/>
                        </a:gs>
                        <a:gs pos="100000">
                          <a:srgbClr val="FFFFFF"/>
                        </a:gs>
                      </a:gsLst>
                      <a:lin ang="5400000" scaled="0"/>
                    </a:gradFill>
                  </a:rPr>
                  <a:t>Develop/POC</a:t>
                </a:r>
              </a:p>
            </p:txBody>
          </p:sp>
        </p:grpSp>
        <p:sp>
          <p:nvSpPr>
            <p:cNvPr id="53" name="Rectangle 52"/>
            <p:cNvSpPr/>
            <p:nvPr/>
          </p:nvSpPr>
          <p:spPr bwMode="auto">
            <a:xfrm>
              <a:off x="1281842" y="1750571"/>
              <a:ext cx="1270349" cy="373504"/>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91427" rIns="182854" bIns="146283" numCol="1" spcCol="0" rtlCol="0" fromWordArt="0" anchor="t" anchorCtr="0" forceAA="0" compatLnSpc="1">
              <a:prstTxWarp prst="textNoShape">
                <a:avLst/>
              </a:prstTxWarp>
              <a:noAutofit/>
            </a:bodyPr>
            <a:lstStyle/>
            <a:p>
              <a:pPr defTabSz="932293" fontAlgn="base">
                <a:lnSpc>
                  <a:spcPct val="90000"/>
                </a:lnSpc>
                <a:spcBef>
                  <a:spcPct val="0"/>
                </a:spcBef>
                <a:spcAft>
                  <a:spcPct val="0"/>
                </a:spcAft>
              </a:pPr>
              <a:r>
                <a:rPr lang="en-US" sz="1399" dirty="0" err="1">
                  <a:gradFill>
                    <a:gsLst>
                      <a:gs pos="85841">
                        <a:srgbClr val="FFFFFF"/>
                      </a:gs>
                      <a:gs pos="0">
                        <a:srgbClr val="FFFFFF"/>
                      </a:gs>
                    </a:gsLst>
                    <a:lin ang="5400000" scaled="0"/>
                  </a:gradFill>
                </a:rPr>
                <a:t>HDInsight</a:t>
              </a:r>
              <a:endParaRPr lang="en-US" sz="1399" dirty="0">
                <a:gradFill>
                  <a:gsLst>
                    <a:gs pos="85841">
                      <a:srgbClr val="FFFFFF"/>
                    </a:gs>
                    <a:gs pos="0">
                      <a:srgbClr val="FFFFFF"/>
                    </a:gs>
                  </a:gsLst>
                  <a:lin ang="5400000" scaled="0"/>
                </a:gradFill>
              </a:endParaRPr>
            </a:p>
          </p:txBody>
        </p:sp>
      </p:grpSp>
      <p:grpSp>
        <p:nvGrpSpPr>
          <p:cNvPr id="8" name="Group 7"/>
          <p:cNvGrpSpPr/>
          <p:nvPr/>
        </p:nvGrpSpPr>
        <p:grpSpPr>
          <a:xfrm>
            <a:off x="4347297" y="1222563"/>
            <a:ext cx="3728146" cy="2513440"/>
            <a:chOff x="4347030" y="1222239"/>
            <a:chExt cx="3728675" cy="2513797"/>
          </a:xfrm>
        </p:grpSpPr>
        <p:grpSp>
          <p:nvGrpSpPr>
            <p:cNvPr id="7" name="Group 6"/>
            <p:cNvGrpSpPr/>
            <p:nvPr/>
          </p:nvGrpSpPr>
          <p:grpSpPr>
            <a:xfrm>
              <a:off x="4347030" y="1222239"/>
              <a:ext cx="3728675" cy="2513797"/>
              <a:chOff x="4579315" y="952501"/>
              <a:chExt cx="3728675" cy="2513797"/>
            </a:xfrm>
          </p:grpSpPr>
          <p:grpSp>
            <p:nvGrpSpPr>
              <p:cNvPr id="59" name="Group 58"/>
              <p:cNvGrpSpPr/>
              <p:nvPr/>
            </p:nvGrpSpPr>
            <p:grpSpPr>
              <a:xfrm>
                <a:off x="4579315" y="952501"/>
                <a:ext cx="3728675" cy="2065090"/>
                <a:chOff x="326426" y="952501"/>
                <a:chExt cx="3728675" cy="2065090"/>
              </a:xfrm>
            </p:grpSpPr>
            <p:sp>
              <p:nvSpPr>
                <p:cNvPr id="60" name="Freeform 13"/>
                <p:cNvSpPr>
                  <a:spLocks noChangeAspect="1"/>
                </p:cNvSpPr>
                <p:nvPr/>
              </p:nvSpPr>
              <p:spPr bwMode="auto">
                <a:xfrm>
                  <a:off x="326426" y="952501"/>
                  <a:ext cx="3728675" cy="2065090"/>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2">
                    <a:lumMod val="75000"/>
                    <a:alpha val="70000"/>
                  </a:schemeClr>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nvGrpSpPr>
                <p:cNvPr id="61" name="Group 60"/>
                <p:cNvGrpSpPr/>
                <p:nvPr/>
              </p:nvGrpSpPr>
              <p:grpSpPr>
                <a:xfrm>
                  <a:off x="1356946" y="1884246"/>
                  <a:ext cx="1268596" cy="854489"/>
                  <a:chOff x="952843" y="3780014"/>
                  <a:chExt cx="1268596" cy="854489"/>
                </a:xfrm>
              </p:grpSpPr>
              <p:sp>
                <p:nvSpPr>
                  <p:cNvPr id="62" name="Rectangle 61"/>
                  <p:cNvSpPr/>
                  <p:nvPr/>
                </p:nvSpPr>
                <p:spPr bwMode="auto">
                  <a:xfrm>
                    <a:off x="952843" y="3780014"/>
                    <a:ext cx="1268596" cy="85448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p>
                    <a:pPr defTabSz="932293">
                      <a:lnSpc>
                        <a:spcPct val="90000"/>
                      </a:lnSpc>
                    </a:pPr>
                    <a:r>
                      <a:rPr lang="en-US" sz="1199" dirty="0">
                        <a:gradFill>
                          <a:gsLst>
                            <a:gs pos="85841">
                              <a:srgbClr val="FFFFFF"/>
                            </a:gs>
                            <a:gs pos="0">
                              <a:srgbClr val="FFFFFF"/>
                            </a:gs>
                          </a:gsLst>
                          <a:lin ang="5400000" scaled="0"/>
                        </a:gradFill>
                      </a:rPr>
                      <a:t>Cloud</a:t>
                    </a:r>
                  </a:p>
                  <a:p>
                    <a:pPr defTabSz="932293">
                      <a:lnSpc>
                        <a:spcPct val="90000"/>
                      </a:lnSpc>
                    </a:pPr>
                    <a:endParaRPr lang="en-US" sz="1199" dirty="0">
                      <a:gradFill>
                        <a:gsLst>
                          <a:gs pos="85841">
                            <a:srgbClr val="FFFFFF"/>
                          </a:gs>
                          <a:gs pos="0">
                            <a:srgbClr val="FFFFFF"/>
                          </a:gs>
                        </a:gsLst>
                        <a:lin ang="5400000" scaled="0"/>
                      </a:gradFill>
                    </a:endParaRPr>
                  </a:p>
                </p:txBody>
              </p:sp>
              <p:sp>
                <p:nvSpPr>
                  <p:cNvPr id="63" name="Freeform 13"/>
                  <p:cNvSpPr>
                    <a:spLocks/>
                  </p:cNvSpPr>
                  <p:nvPr/>
                </p:nvSpPr>
                <p:spPr bwMode="auto">
                  <a:xfrm>
                    <a:off x="1397464" y="4168632"/>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sp>
            <p:nvSpPr>
              <p:cNvPr id="69" name="TextBox 68"/>
              <p:cNvSpPr txBox="1"/>
              <p:nvPr/>
            </p:nvSpPr>
            <p:spPr>
              <a:xfrm>
                <a:off x="5279199" y="2949233"/>
                <a:ext cx="2328907" cy="517065"/>
              </a:xfrm>
              <a:prstGeom prst="rect">
                <a:avLst/>
              </a:prstGeom>
              <a:noFill/>
            </p:spPr>
            <p:txBody>
              <a:bodyPr wrap="square" lIns="182854" tIns="146283" rIns="182854" bIns="146283" rtlCol="0">
                <a:spAutoFit/>
              </a:bodyPr>
              <a:lstStyle/>
              <a:p>
                <a:pPr algn="ctr" defTabSz="932597">
                  <a:lnSpc>
                    <a:spcPct val="90000"/>
                  </a:lnSpc>
                  <a:spcAft>
                    <a:spcPts val="600"/>
                  </a:spcAft>
                </a:pPr>
                <a:r>
                  <a:rPr lang="en-US" sz="1599" dirty="0">
                    <a:gradFill>
                      <a:gsLst>
                        <a:gs pos="2917">
                          <a:srgbClr val="FFFFFF"/>
                        </a:gs>
                        <a:gs pos="100000">
                          <a:srgbClr val="FFFFFF"/>
                        </a:gs>
                      </a:gsLst>
                      <a:lin ang="5400000" scaled="0"/>
                    </a:gradFill>
                  </a:rPr>
                  <a:t>Bursting</a:t>
                </a:r>
              </a:p>
            </p:txBody>
          </p:sp>
        </p:grpSp>
        <p:sp>
          <p:nvSpPr>
            <p:cNvPr id="80" name="Rectangle 79"/>
            <p:cNvSpPr/>
            <p:nvPr/>
          </p:nvSpPr>
          <p:spPr bwMode="auto">
            <a:xfrm>
              <a:off x="5377550" y="1750571"/>
              <a:ext cx="1270349" cy="373504"/>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91427" rIns="182854" bIns="146283" numCol="1" spcCol="0" rtlCol="0" fromWordArt="0" anchor="t" anchorCtr="0" forceAA="0" compatLnSpc="1">
              <a:prstTxWarp prst="textNoShape">
                <a:avLst/>
              </a:prstTxWarp>
              <a:noAutofit/>
            </a:bodyPr>
            <a:lstStyle/>
            <a:p>
              <a:pPr defTabSz="932293">
                <a:lnSpc>
                  <a:spcPct val="90000"/>
                </a:lnSpc>
              </a:pPr>
              <a:r>
                <a:rPr lang="en-US" sz="1399" dirty="0" err="1">
                  <a:gradFill>
                    <a:gsLst>
                      <a:gs pos="85841">
                        <a:srgbClr val="FFFFFF"/>
                      </a:gs>
                      <a:gs pos="0">
                        <a:srgbClr val="FFFFFF"/>
                      </a:gs>
                    </a:gsLst>
                    <a:lin ang="5400000" scaled="0"/>
                  </a:gradFill>
                </a:rPr>
                <a:t>HDInsight</a:t>
              </a:r>
              <a:endParaRPr lang="en-US" sz="1399" dirty="0">
                <a:gradFill>
                  <a:gsLst>
                    <a:gs pos="85841">
                      <a:srgbClr val="FFFFFF"/>
                    </a:gs>
                    <a:gs pos="0">
                      <a:srgbClr val="FFFFFF"/>
                    </a:gs>
                  </a:gsLst>
                  <a:lin ang="5400000" scaled="0"/>
                </a:gradFill>
              </a:endParaRPr>
            </a:p>
          </p:txBody>
        </p:sp>
      </p:grpSp>
      <p:grpSp>
        <p:nvGrpSpPr>
          <p:cNvPr id="9" name="Group 8"/>
          <p:cNvGrpSpPr/>
          <p:nvPr/>
        </p:nvGrpSpPr>
        <p:grpSpPr>
          <a:xfrm>
            <a:off x="8442425" y="1222563"/>
            <a:ext cx="3728144" cy="2513440"/>
            <a:chOff x="8442739" y="1222239"/>
            <a:chExt cx="3728673" cy="2513797"/>
          </a:xfrm>
        </p:grpSpPr>
        <p:grpSp>
          <p:nvGrpSpPr>
            <p:cNvPr id="6" name="Group 5"/>
            <p:cNvGrpSpPr/>
            <p:nvPr/>
          </p:nvGrpSpPr>
          <p:grpSpPr>
            <a:xfrm>
              <a:off x="8442739" y="1222239"/>
              <a:ext cx="3728673" cy="2513797"/>
              <a:chOff x="8832203" y="952501"/>
              <a:chExt cx="3728673" cy="2513797"/>
            </a:xfrm>
          </p:grpSpPr>
          <p:grpSp>
            <p:nvGrpSpPr>
              <p:cNvPr id="64" name="Group 63"/>
              <p:cNvGrpSpPr/>
              <p:nvPr/>
            </p:nvGrpSpPr>
            <p:grpSpPr>
              <a:xfrm>
                <a:off x="8832203" y="952501"/>
                <a:ext cx="3728673" cy="2065089"/>
                <a:chOff x="326426" y="952501"/>
                <a:chExt cx="3728673" cy="2065089"/>
              </a:xfrm>
            </p:grpSpPr>
            <p:sp>
              <p:nvSpPr>
                <p:cNvPr id="65" name="Freeform 13"/>
                <p:cNvSpPr>
                  <a:spLocks noChangeAspect="1"/>
                </p:cNvSpPr>
                <p:nvPr/>
              </p:nvSpPr>
              <p:spPr bwMode="auto">
                <a:xfrm>
                  <a:off x="326426" y="952501"/>
                  <a:ext cx="3728673" cy="2065089"/>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2">
                    <a:lumMod val="75000"/>
                    <a:alpha val="70000"/>
                  </a:schemeClr>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nvGrpSpPr>
                <p:cNvPr id="66" name="Group 65"/>
                <p:cNvGrpSpPr/>
                <p:nvPr/>
              </p:nvGrpSpPr>
              <p:grpSpPr>
                <a:xfrm>
                  <a:off x="1356946" y="1884246"/>
                  <a:ext cx="1268596" cy="854489"/>
                  <a:chOff x="952843" y="3780014"/>
                  <a:chExt cx="1268596" cy="854489"/>
                </a:xfrm>
              </p:grpSpPr>
              <p:sp>
                <p:nvSpPr>
                  <p:cNvPr id="67" name="Rectangle 66"/>
                  <p:cNvSpPr/>
                  <p:nvPr/>
                </p:nvSpPr>
                <p:spPr bwMode="auto">
                  <a:xfrm>
                    <a:off x="952843" y="3780014"/>
                    <a:ext cx="1268596" cy="854489"/>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146283" rIns="182854" bIns="146283" numCol="1" spcCol="0" rtlCol="0" fromWordArt="0" anchor="t" anchorCtr="0" forceAA="0" compatLnSpc="1">
                    <a:prstTxWarp prst="textNoShape">
                      <a:avLst/>
                    </a:prstTxWarp>
                    <a:noAutofit/>
                  </a:bodyPr>
                  <a:lstStyle/>
                  <a:p>
                    <a:pPr defTabSz="932293">
                      <a:lnSpc>
                        <a:spcPct val="90000"/>
                      </a:lnSpc>
                    </a:pPr>
                    <a:r>
                      <a:rPr lang="en-US" sz="1199" dirty="0">
                        <a:gradFill>
                          <a:gsLst>
                            <a:gs pos="85841">
                              <a:srgbClr val="FFFFFF"/>
                            </a:gs>
                            <a:gs pos="0">
                              <a:srgbClr val="FFFFFF"/>
                            </a:gs>
                          </a:gsLst>
                          <a:lin ang="5400000" scaled="0"/>
                        </a:gradFill>
                      </a:rPr>
                      <a:t>Cloud</a:t>
                    </a:r>
                  </a:p>
                  <a:p>
                    <a:pPr defTabSz="932293">
                      <a:lnSpc>
                        <a:spcPct val="90000"/>
                      </a:lnSpc>
                    </a:pPr>
                    <a:endParaRPr lang="en-US" sz="1199" dirty="0">
                      <a:gradFill>
                        <a:gsLst>
                          <a:gs pos="85841">
                            <a:srgbClr val="FFFFFF"/>
                          </a:gs>
                          <a:gs pos="0">
                            <a:srgbClr val="FFFFFF"/>
                          </a:gs>
                        </a:gsLst>
                        <a:lin ang="5400000" scaled="0"/>
                      </a:gradFill>
                    </a:endParaRPr>
                  </a:p>
                </p:txBody>
              </p:sp>
              <p:sp>
                <p:nvSpPr>
                  <p:cNvPr id="68" name="Freeform 13"/>
                  <p:cNvSpPr>
                    <a:spLocks/>
                  </p:cNvSpPr>
                  <p:nvPr/>
                </p:nvSpPr>
                <p:spPr bwMode="auto">
                  <a:xfrm>
                    <a:off x="1397464" y="4168632"/>
                    <a:ext cx="705534" cy="390753"/>
                  </a:xfrm>
                  <a:custGeom>
                    <a:avLst/>
                    <a:gdLst>
                      <a:gd name="T0" fmla="*/ 1662 w 2136"/>
                      <a:gd name="T1" fmla="*/ 1181 h 1181"/>
                      <a:gd name="T2" fmla="*/ 239 w 2136"/>
                      <a:gd name="T3" fmla="*/ 1181 h 1181"/>
                      <a:gd name="T4" fmla="*/ 0 w 2136"/>
                      <a:gd name="T5" fmla="*/ 937 h 1181"/>
                      <a:gd name="T6" fmla="*/ 181 w 2136"/>
                      <a:gd name="T7" fmla="*/ 706 h 1181"/>
                      <a:gd name="T8" fmla="*/ 462 w 2136"/>
                      <a:gd name="T9" fmla="*/ 487 h 1181"/>
                      <a:gd name="T10" fmla="*/ 974 w 2136"/>
                      <a:gd name="T11" fmla="*/ 0 h 1181"/>
                      <a:gd name="T12" fmla="*/ 1440 w 2136"/>
                      <a:gd name="T13" fmla="*/ 294 h 1181"/>
                      <a:gd name="T14" fmla="*/ 1662 w 2136"/>
                      <a:gd name="T15" fmla="*/ 235 h 1181"/>
                      <a:gd name="T16" fmla="*/ 2136 w 2136"/>
                      <a:gd name="T17" fmla="*/ 710 h 1181"/>
                      <a:gd name="T18" fmla="*/ 1662 w 2136"/>
                      <a:gd name="T19" fmla="*/ 1181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6" h="1181">
                        <a:moveTo>
                          <a:pt x="1662" y="1181"/>
                        </a:moveTo>
                        <a:cubicBezTo>
                          <a:pt x="239" y="1181"/>
                          <a:pt x="239" y="1181"/>
                          <a:pt x="239" y="1181"/>
                        </a:cubicBezTo>
                        <a:cubicBezTo>
                          <a:pt x="109" y="1181"/>
                          <a:pt x="0" y="1071"/>
                          <a:pt x="0" y="937"/>
                        </a:cubicBezTo>
                        <a:cubicBezTo>
                          <a:pt x="0" y="823"/>
                          <a:pt x="76" y="731"/>
                          <a:pt x="181" y="706"/>
                        </a:cubicBezTo>
                        <a:cubicBezTo>
                          <a:pt x="231" y="588"/>
                          <a:pt x="336" y="504"/>
                          <a:pt x="462" y="487"/>
                        </a:cubicBezTo>
                        <a:cubicBezTo>
                          <a:pt x="474" y="218"/>
                          <a:pt x="701" y="0"/>
                          <a:pt x="974" y="0"/>
                        </a:cubicBezTo>
                        <a:cubicBezTo>
                          <a:pt x="1175" y="0"/>
                          <a:pt x="1356" y="118"/>
                          <a:pt x="1440" y="294"/>
                        </a:cubicBezTo>
                        <a:cubicBezTo>
                          <a:pt x="1507" y="256"/>
                          <a:pt x="1582" y="235"/>
                          <a:pt x="1662" y="235"/>
                        </a:cubicBezTo>
                        <a:cubicBezTo>
                          <a:pt x="1922" y="235"/>
                          <a:pt x="2136" y="449"/>
                          <a:pt x="2136" y="710"/>
                        </a:cubicBezTo>
                        <a:cubicBezTo>
                          <a:pt x="2136" y="966"/>
                          <a:pt x="1922" y="1181"/>
                          <a:pt x="1662" y="1181"/>
                        </a:cubicBezTo>
                        <a:close/>
                      </a:path>
                    </a:pathLst>
                  </a:custGeom>
                  <a:solidFill>
                    <a:schemeClr val="bg1"/>
                  </a:solidFill>
                  <a:ln>
                    <a:noFill/>
                  </a:ln>
                </p:spPr>
                <p:txBody>
                  <a:bodyPr vert="horz" wrap="square" lIns="91427" tIns="45713" rIns="91427" bIns="45713" numCol="1" anchor="t" anchorCtr="0" compatLnSpc="1">
                    <a:prstTxWarp prst="textNoShape">
                      <a:avLst/>
                    </a:prstTxWarp>
                  </a:bodyPr>
                  <a:lstStyle/>
                  <a:p>
                    <a:pPr defTabSz="932597"/>
                    <a:endParaRPr lang="en-US">
                      <a:solidFill>
                        <a:srgbClr val="FFFFFF"/>
                      </a:solidFill>
                    </a:endParaRPr>
                  </a:p>
                </p:txBody>
              </p:sp>
            </p:grpSp>
          </p:grpSp>
          <p:sp>
            <p:nvSpPr>
              <p:cNvPr id="70" name="TextBox 69"/>
              <p:cNvSpPr txBox="1"/>
              <p:nvPr/>
            </p:nvSpPr>
            <p:spPr>
              <a:xfrm>
                <a:off x="9373186" y="2949233"/>
                <a:ext cx="2646707" cy="517065"/>
              </a:xfrm>
              <a:prstGeom prst="rect">
                <a:avLst/>
              </a:prstGeom>
              <a:noFill/>
            </p:spPr>
            <p:txBody>
              <a:bodyPr wrap="square" lIns="182854" tIns="146283" rIns="182854" bIns="146283" rtlCol="0">
                <a:spAutoFit/>
              </a:bodyPr>
              <a:lstStyle/>
              <a:p>
                <a:pPr algn="ctr" defTabSz="932597">
                  <a:lnSpc>
                    <a:spcPct val="90000"/>
                  </a:lnSpc>
                  <a:spcAft>
                    <a:spcPts val="600"/>
                  </a:spcAft>
                </a:pPr>
                <a:r>
                  <a:rPr lang="en-US" sz="1599" dirty="0">
                    <a:gradFill>
                      <a:gsLst>
                        <a:gs pos="2917">
                          <a:srgbClr val="FFFFFF"/>
                        </a:gs>
                        <a:gs pos="100000">
                          <a:srgbClr val="FFFFFF"/>
                        </a:gs>
                      </a:gsLst>
                      <a:lin ang="5400000" scaled="0"/>
                    </a:gradFill>
                  </a:rPr>
                  <a:t>Backup/archive</a:t>
                </a:r>
              </a:p>
            </p:txBody>
          </p:sp>
        </p:grpSp>
        <p:sp>
          <p:nvSpPr>
            <p:cNvPr id="81" name="Rectangle 80"/>
            <p:cNvSpPr/>
            <p:nvPr/>
          </p:nvSpPr>
          <p:spPr bwMode="auto">
            <a:xfrm>
              <a:off x="9473259" y="1750571"/>
              <a:ext cx="1270349" cy="373504"/>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54" tIns="91427" rIns="182854" bIns="146283" numCol="1" spcCol="0" rtlCol="0" fromWordArt="0" anchor="t" anchorCtr="0" forceAA="0" compatLnSpc="1">
              <a:prstTxWarp prst="textNoShape">
                <a:avLst/>
              </a:prstTxWarp>
              <a:noAutofit/>
            </a:bodyPr>
            <a:lstStyle/>
            <a:p>
              <a:pPr defTabSz="932293">
                <a:lnSpc>
                  <a:spcPct val="90000"/>
                </a:lnSpc>
              </a:pPr>
              <a:r>
                <a:rPr lang="en-US" sz="1399" dirty="0" err="1">
                  <a:gradFill>
                    <a:gsLst>
                      <a:gs pos="85841">
                        <a:srgbClr val="FFFFFF"/>
                      </a:gs>
                      <a:gs pos="0">
                        <a:srgbClr val="FFFFFF"/>
                      </a:gs>
                    </a:gsLst>
                    <a:lin ang="5400000" scaled="0"/>
                  </a:gradFill>
                </a:rPr>
                <a:t>HDInsight</a:t>
              </a:r>
              <a:endParaRPr lang="en-US" sz="1399" dirty="0">
                <a:gradFill>
                  <a:gsLst>
                    <a:gs pos="85841">
                      <a:srgbClr val="FFFFFF"/>
                    </a:gs>
                    <a:gs pos="0">
                      <a:srgbClr val="FFFFFF"/>
                    </a:gs>
                  </a:gsLst>
                  <a:lin ang="5400000" scaled="0"/>
                </a:gradFill>
              </a:endParaRPr>
            </a:p>
          </p:txBody>
        </p:sp>
      </p:grpSp>
      <p:sp>
        <p:nvSpPr>
          <p:cNvPr id="82" name="Up-Down Arrow 81"/>
          <p:cNvSpPr/>
          <p:nvPr/>
        </p:nvSpPr>
        <p:spPr bwMode="auto">
          <a:xfrm>
            <a:off x="5969621" y="3656566"/>
            <a:ext cx="484563" cy="1036267"/>
          </a:xfrm>
          <a:prstGeom prst="upDownArrow">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505050"/>
              </a:solidFill>
              <a:latin typeface="Segoe UI Light"/>
              <a:ea typeface="Segoe UI" pitchFamily="34" charset="0"/>
              <a:cs typeface="Segoe UI" pitchFamily="34" charset="0"/>
            </a:endParaRPr>
          </a:p>
        </p:txBody>
      </p:sp>
      <p:sp>
        <p:nvSpPr>
          <p:cNvPr id="84" name="Up-Down Arrow 83"/>
          <p:cNvSpPr/>
          <p:nvPr/>
        </p:nvSpPr>
        <p:spPr bwMode="auto">
          <a:xfrm rot="2672052" flipH="1">
            <a:off x="8081149" y="3673601"/>
            <a:ext cx="484563" cy="1036267"/>
          </a:xfrm>
          <a:prstGeom prst="upDownArrow">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505050"/>
              </a:solidFill>
              <a:latin typeface="Segoe UI Light"/>
              <a:ea typeface="Segoe UI" pitchFamily="34" charset="0"/>
              <a:cs typeface="Segoe UI" pitchFamily="34" charset="0"/>
            </a:endParaRPr>
          </a:p>
        </p:txBody>
      </p:sp>
      <p:sp>
        <p:nvSpPr>
          <p:cNvPr id="85" name="Up-Down Arrow 84"/>
          <p:cNvSpPr/>
          <p:nvPr/>
        </p:nvSpPr>
        <p:spPr bwMode="auto">
          <a:xfrm rot="18927948">
            <a:off x="3858092" y="3673603"/>
            <a:ext cx="484563" cy="1036267"/>
          </a:xfrm>
          <a:prstGeom prst="upDownArrow">
            <a:avLst/>
          </a:prstGeom>
          <a:solidFill>
            <a:schemeClr val="tx1">
              <a:lumMod val="8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000" b="1" dirty="0">
              <a:solidFill>
                <a:srgbClr val="505050"/>
              </a:solidFill>
              <a:latin typeface="Segoe UI Light"/>
              <a:ea typeface="Segoe UI" pitchFamily="34" charset="0"/>
              <a:cs typeface="Segoe UI" pitchFamily="34" charset="0"/>
            </a:endParaRPr>
          </a:p>
        </p:txBody>
      </p:sp>
    </p:spTree>
    <p:extLst>
      <p:ext uri="{BB962C8B-B14F-4D97-AF65-F5344CB8AC3E}">
        <p14:creationId xmlns:p14="http://schemas.microsoft.com/office/powerpoint/2010/main" val="17577436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750"/>
                            </p:stCondLst>
                            <p:childTnLst>
                              <p:par>
                                <p:cTn id="10" presetID="22" presetClass="entr" presetSubtype="4" fill="hold" grpId="0" nodeType="after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wipe(down)">
                                      <p:cBhvr>
                                        <p:cTn id="12" dur="500"/>
                                        <p:tgtEl>
                                          <p:spTgt spid="8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down)">
                                      <p:cBhvr>
                                        <p:cTn id="15" dur="500"/>
                                        <p:tgtEl>
                                          <p:spTgt spid="8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wipe(down)">
                                      <p:cBhvr>
                                        <p:cTn id="18" dur="500"/>
                                        <p:tgtEl>
                                          <p:spTgt spid="85"/>
                                        </p:tgtEl>
                                      </p:cBhvr>
                                    </p:animEffect>
                                  </p:childTnLst>
                                </p:cTn>
                              </p:par>
                            </p:childTnLst>
                          </p:cTn>
                        </p:par>
                        <p:par>
                          <p:cTn id="19" fill="hold">
                            <p:stCondLst>
                              <p:cond delay="1250"/>
                            </p:stCondLst>
                            <p:childTnLst>
                              <p:par>
                                <p:cTn id="20" presetID="10"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75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4" grpId="0" animBg="1"/>
      <p:bldP spid="8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noAutofit/>
          </a:bodyPr>
          <a:lstStyle/>
          <a:p>
            <a:r>
              <a:rPr lang="en-US" sz="2040" dirty="0"/>
              <a:t>Microsoft Open Technologies: </a:t>
            </a:r>
            <a:r>
              <a:rPr lang="en-US" sz="2040" dirty="0">
                <a:hlinkClick r:id="rId2"/>
              </a:rPr>
              <a:t>http://msopentech.com/</a:t>
            </a:r>
            <a:endParaRPr lang="en-US" sz="2040" dirty="0"/>
          </a:p>
          <a:p>
            <a:r>
              <a:rPr lang="en-US" sz="2040" dirty="0"/>
              <a:t>VM Depot: </a:t>
            </a:r>
            <a:r>
              <a:rPr lang="en-US" sz="2040" dirty="0">
                <a:hlinkClick r:id="rId3"/>
              </a:rPr>
              <a:t>http://vmdepot.msopentech.com</a:t>
            </a:r>
            <a:endParaRPr lang="en-US" sz="2040" dirty="0"/>
          </a:p>
          <a:p>
            <a:r>
              <a:rPr lang="en-US" sz="2040" dirty="0"/>
              <a:t>Azure development: </a:t>
            </a:r>
            <a:r>
              <a:rPr lang="en-US" sz="2040" dirty="0">
                <a:hlinkClick r:id="rId4"/>
              </a:rPr>
              <a:t>http://azure.microsoft.com/documentation/</a:t>
            </a:r>
            <a:endParaRPr lang="en-US" sz="2040" dirty="0"/>
          </a:p>
          <a:p>
            <a:r>
              <a:rPr lang="en-US" sz="2040" dirty="0"/>
              <a:t>SDKs and Command Line Tools: http://azure.microsoft.com/downloads/</a:t>
            </a:r>
          </a:p>
          <a:p>
            <a:r>
              <a:rPr lang="en-US" sz="2040" dirty="0"/>
              <a:t>Microsoft Scripting Center: </a:t>
            </a:r>
            <a:r>
              <a:rPr lang="en-US" sz="2040" dirty="0">
                <a:hlinkClick r:id="rId5"/>
              </a:rPr>
              <a:t>http://technet.microsoft.com/en-us/scriptcenter/bb410849.aspx</a:t>
            </a:r>
            <a:endParaRPr lang="en-US" sz="2040" dirty="0"/>
          </a:p>
          <a:p>
            <a:r>
              <a:rPr lang="en-US" sz="2040" dirty="0"/>
              <a:t>Microsoft Web Platform Installer:</a:t>
            </a:r>
          </a:p>
          <a:p>
            <a:r>
              <a:rPr lang="en-US" sz="2040" dirty="0">
                <a:hlinkClick r:id="rId6"/>
              </a:rPr>
              <a:t>http://www.microsoft.com/web/downloads/platform.aspx</a:t>
            </a:r>
            <a:endParaRPr lang="en-US" sz="2040" dirty="0"/>
          </a:p>
          <a:p>
            <a:r>
              <a:rPr lang="en-US" sz="2040" dirty="0"/>
              <a:t>Azure Script Center: </a:t>
            </a:r>
            <a:r>
              <a:rPr lang="en-US" sz="2040" dirty="0">
                <a:hlinkClick r:id="rId7"/>
              </a:rPr>
              <a:t>http://azure.microsoft.com/en-us/documentation/scripts/</a:t>
            </a:r>
            <a:endParaRPr lang="en-US" sz="2040" dirty="0"/>
          </a:p>
          <a:p>
            <a:endParaRPr lang="en-US" sz="2040" dirty="0"/>
          </a:p>
        </p:txBody>
      </p:sp>
      <p:sp>
        <p:nvSpPr>
          <p:cNvPr id="2" name="Title 1"/>
          <p:cNvSpPr>
            <a:spLocks noGrp="1"/>
          </p:cNvSpPr>
          <p:nvPr>
            <p:ph type="title"/>
          </p:nvPr>
        </p:nvSpPr>
        <p:spPr/>
        <p:txBody>
          <a:bodyPr>
            <a:normAutofit fontScale="90000"/>
          </a:bodyPr>
          <a:lstStyle/>
          <a:p>
            <a:r>
              <a:rPr lang="en-US" dirty="0" smtClean="0">
                <a:latin typeface="Segoe" pitchFamily="34" charset="0"/>
              </a:rPr>
              <a:t>Other Resources</a:t>
            </a:r>
            <a:endParaRPr lang="en-US" dirty="0">
              <a:latin typeface="Segoe" pitchFamily="34" charset="0"/>
            </a:endParaRPr>
          </a:p>
        </p:txBody>
      </p:sp>
    </p:spTree>
    <p:extLst>
      <p:ext uri="{BB962C8B-B14F-4D97-AF65-F5344CB8AC3E}">
        <p14:creationId xmlns:p14="http://schemas.microsoft.com/office/powerpoint/2010/main" val="3152769677"/>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79" y="2137695"/>
            <a:ext cx="5485622" cy="2731168"/>
          </a:xfrm>
        </p:spPr>
        <p:txBody>
          <a:bodyPr>
            <a:normAutofit/>
          </a:bodyPr>
          <a:lstStyle/>
          <a:p>
            <a:r>
              <a:rPr lang="en-US" dirty="0" smtClean="0"/>
              <a:t>Thanks!  </a:t>
            </a:r>
            <a:br>
              <a:rPr lang="en-US" dirty="0" smtClean="0"/>
            </a:br>
            <a:r>
              <a:rPr lang="en-US" dirty="0" smtClean="0"/>
              <a:t>Questions?</a:t>
            </a:r>
            <a:endParaRPr lang="en-US" dirty="0"/>
          </a:p>
        </p:txBody>
      </p:sp>
      <p:sp>
        <p:nvSpPr>
          <p:cNvPr id="3" name="Subtitle 2"/>
          <p:cNvSpPr>
            <a:spLocks noGrp="1"/>
          </p:cNvSpPr>
          <p:nvPr>
            <p:ph type="body" sz="quarter" idx="14"/>
          </p:nvPr>
        </p:nvSpPr>
        <p:spPr/>
        <p:txBody>
          <a:bodyPr>
            <a:normAutofit/>
          </a:bodyPr>
          <a:lstStyle/>
          <a:p>
            <a:pPr algn="l"/>
            <a:endParaRPr lang="en-US" dirty="0" smtClean="0"/>
          </a:p>
          <a:p>
            <a:pPr algn="l"/>
            <a:endParaRPr lang="en-US" dirty="0" smtClean="0"/>
          </a:p>
        </p:txBody>
      </p:sp>
      <p:sp>
        <p:nvSpPr>
          <p:cNvPr id="7" name="Text Placeholder 6"/>
          <p:cNvSpPr>
            <a:spLocks noGrp="1"/>
          </p:cNvSpPr>
          <p:nvPr>
            <p:ph type="body" sz="quarter" idx="4294967295"/>
          </p:nvPr>
        </p:nvSpPr>
        <p:spPr>
          <a:xfrm>
            <a:off x="119306" y="4541815"/>
            <a:ext cx="6079732" cy="2031545"/>
          </a:xfrm>
        </p:spPr>
        <p:txBody>
          <a:bodyPr/>
          <a:lstStyle/>
          <a:p>
            <a:pPr marL="0" indent="0">
              <a:buNone/>
            </a:pPr>
            <a:r>
              <a:rPr lang="en-US" sz="3672" dirty="0"/>
              <a:t>@bbenz</a:t>
            </a:r>
          </a:p>
          <a:p>
            <a:pPr marL="0" indent="0">
              <a:buNone/>
            </a:pPr>
            <a:r>
              <a:rPr lang="en-US" sz="3672" dirty="0"/>
              <a:t>Luis.Vargas@Microsoft.com</a:t>
            </a:r>
          </a:p>
          <a:p>
            <a:endParaRPr lang="en-US" dirty="0"/>
          </a:p>
        </p:txBody>
      </p:sp>
    </p:spTree>
    <p:extLst>
      <p:ext uri="{BB962C8B-B14F-4D97-AF65-F5344CB8AC3E}">
        <p14:creationId xmlns:p14="http://schemas.microsoft.com/office/powerpoint/2010/main" val="370247046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81787" y="5120479"/>
            <a:ext cx="3721551" cy="1393800"/>
          </a:xfrm>
          <a:prstGeom prst="roundRect">
            <a:avLst>
              <a:gd name="adj" fmla="val 0"/>
            </a:avLst>
          </a:prstGeom>
          <a:solidFill>
            <a:schemeClr val="accent2"/>
          </a:solidFill>
          <a:ln w="9525" cap="flat" cmpd="sng" algn="ctr">
            <a:noFill/>
            <a:prstDash val="solid"/>
          </a:ln>
          <a:effectLst/>
        </p:spPr>
        <p:txBody>
          <a:bodyPr lIns="77706" tIns="38853" rIns="77706" bIns="38853" rtlCol="0" anchor="t" anchorCtr="0"/>
          <a:lstStyle/>
          <a:p>
            <a:pPr marL="3239" defTabSz="932554">
              <a:lnSpc>
                <a:spcPct val="90000"/>
              </a:lnSpc>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Popular open source apps</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Launch a professional looking site with a few clicks using apps like </a:t>
            </a:r>
            <a:r>
              <a:rPr lang="en-US" sz="1496" spc="-44" dirty="0" err="1">
                <a:gradFill>
                  <a:gsLst>
                    <a:gs pos="0">
                      <a:srgbClr val="FFFFFF"/>
                    </a:gs>
                    <a:gs pos="100000">
                      <a:srgbClr val="FFFFFF"/>
                    </a:gs>
                  </a:gsLst>
                  <a:lin ang="16200000" scaled="0"/>
                </a:gradFill>
              </a:rPr>
              <a:t>WordPress</a:t>
            </a:r>
            <a:r>
              <a:rPr lang="en-US" sz="1496" spc="-44" dirty="0">
                <a:gradFill>
                  <a:gsLst>
                    <a:gs pos="0">
                      <a:srgbClr val="FFFFFF"/>
                    </a:gs>
                    <a:gs pos="100000">
                      <a:srgbClr val="FFFFFF"/>
                    </a:gs>
                  </a:gsLst>
                  <a:lin ang="16200000" scaled="0"/>
                </a:gradFill>
              </a:rPr>
              <a:t>, </a:t>
            </a:r>
            <a:r>
              <a:rPr lang="en-US" sz="1496" spc="-44" dirty="0" err="1">
                <a:gradFill>
                  <a:gsLst>
                    <a:gs pos="0">
                      <a:srgbClr val="FFFFFF"/>
                    </a:gs>
                    <a:gs pos="100000">
                      <a:srgbClr val="FFFFFF"/>
                    </a:gs>
                  </a:gsLst>
                  <a:lin ang="16200000" scaled="0"/>
                </a:gradFill>
              </a:rPr>
              <a:t>Joomla</a:t>
            </a:r>
            <a:r>
              <a:rPr lang="en-US" sz="1496" spc="-44" dirty="0">
                <a:gradFill>
                  <a:gsLst>
                    <a:gs pos="0">
                      <a:srgbClr val="FFFFFF"/>
                    </a:gs>
                    <a:gs pos="100000">
                      <a:srgbClr val="FFFFFF"/>
                    </a:gs>
                  </a:gsLst>
                  <a:lin ang="16200000" scaled="0"/>
                </a:gradFill>
              </a:rPr>
              <a:t>!, Drupal, </a:t>
            </a:r>
            <a:r>
              <a:rPr lang="en-US" sz="1496" spc="-44" dirty="0" err="1">
                <a:gradFill>
                  <a:gsLst>
                    <a:gs pos="0">
                      <a:srgbClr val="FFFFFF"/>
                    </a:gs>
                    <a:gs pos="100000">
                      <a:srgbClr val="FFFFFF"/>
                    </a:gs>
                  </a:gsLst>
                  <a:lin ang="16200000" scaled="0"/>
                </a:gradFill>
              </a:rPr>
              <a:t>DotNetNuke</a:t>
            </a:r>
            <a:r>
              <a:rPr lang="en-US" sz="1496" spc="-44" dirty="0">
                <a:gradFill>
                  <a:gsLst>
                    <a:gs pos="0">
                      <a:srgbClr val="FFFFFF"/>
                    </a:gs>
                    <a:gs pos="100000">
                      <a:srgbClr val="FFFFFF"/>
                    </a:gs>
                  </a:gsLst>
                  <a:lin ang="16200000" scaled="0"/>
                </a:gradFill>
              </a:rPr>
              <a:t> and </a:t>
            </a:r>
            <a:r>
              <a:rPr lang="en-US" sz="1496" spc="-44" dirty="0" err="1">
                <a:gradFill>
                  <a:gsLst>
                    <a:gs pos="0">
                      <a:srgbClr val="FFFFFF"/>
                    </a:gs>
                    <a:gs pos="100000">
                      <a:srgbClr val="FFFFFF"/>
                    </a:gs>
                  </a:gsLst>
                  <a:lin ang="16200000" scaled="0"/>
                </a:gradFill>
              </a:rPr>
              <a:t>Umbraco</a:t>
            </a:r>
            <a:endParaRPr lang="en-US" sz="1496" spc="-44" dirty="0">
              <a:gradFill>
                <a:gsLst>
                  <a:gs pos="0">
                    <a:srgbClr val="FFFFFF"/>
                  </a:gs>
                  <a:gs pos="100000">
                    <a:srgbClr val="FFFFFF"/>
                  </a:gs>
                </a:gsLst>
                <a:lin ang="16200000" scaled="0"/>
              </a:gradFill>
            </a:endParaRPr>
          </a:p>
        </p:txBody>
      </p:sp>
      <p:sp>
        <p:nvSpPr>
          <p:cNvPr id="14" name="Rounded Rectangle 13"/>
          <p:cNvSpPr/>
          <p:nvPr/>
        </p:nvSpPr>
        <p:spPr bwMode="auto">
          <a:xfrm>
            <a:off x="281787" y="3655736"/>
            <a:ext cx="3721551" cy="1393800"/>
          </a:xfrm>
          <a:prstGeom prst="roundRect">
            <a:avLst>
              <a:gd name="adj" fmla="val 0"/>
            </a:avLst>
          </a:prstGeom>
          <a:solidFill>
            <a:schemeClr val="accent2"/>
          </a:solidFill>
          <a:ln w="9525" cap="flat" cmpd="sng" algn="ctr">
            <a:noFill/>
            <a:prstDash val="solid"/>
          </a:ln>
          <a:effectLst/>
        </p:spPr>
        <p:txBody>
          <a:bodyPr lIns="77706" tIns="38853" rIns="77706" bIns="38853" rtlCol="0" anchor="t" anchorCtr="0"/>
          <a:lstStyle/>
          <a:p>
            <a:pPr marL="3239" defTabSz="932554">
              <a:lnSpc>
                <a:spcPct val="90000"/>
              </a:lnSpc>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Continuous development</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Deploy  directly from your source code repository, using </a:t>
            </a:r>
            <a:r>
              <a:rPr lang="en-US" sz="1496" spc="-44" dirty="0" err="1">
                <a:gradFill>
                  <a:gsLst>
                    <a:gs pos="0">
                      <a:srgbClr val="FFFFFF"/>
                    </a:gs>
                    <a:gs pos="100000">
                      <a:srgbClr val="FFFFFF"/>
                    </a:gs>
                  </a:gsLst>
                  <a:lin ang="16200000" scaled="0"/>
                </a:gradFill>
              </a:rPr>
              <a:t>Git</a:t>
            </a:r>
            <a:r>
              <a:rPr lang="en-US" sz="1496" spc="-44" dirty="0">
                <a:gradFill>
                  <a:gsLst>
                    <a:gs pos="0">
                      <a:srgbClr val="FFFFFF"/>
                    </a:gs>
                    <a:gs pos="100000">
                      <a:srgbClr val="FFFFFF"/>
                    </a:gs>
                  </a:gsLst>
                  <a:lin ang="16200000" scaled="0"/>
                </a:gradFill>
              </a:rPr>
              <a:t> or Team Foundation Service.</a:t>
            </a:r>
          </a:p>
        </p:txBody>
      </p:sp>
      <p:sp>
        <p:nvSpPr>
          <p:cNvPr id="11" name="Rounded Rectangle 10"/>
          <p:cNvSpPr/>
          <p:nvPr/>
        </p:nvSpPr>
        <p:spPr bwMode="auto">
          <a:xfrm>
            <a:off x="281787" y="2190991"/>
            <a:ext cx="3721551" cy="1393800"/>
          </a:xfrm>
          <a:prstGeom prst="roundRect">
            <a:avLst>
              <a:gd name="adj" fmla="val 0"/>
            </a:avLst>
          </a:prstGeom>
          <a:solidFill>
            <a:schemeClr val="accent2"/>
          </a:solidFill>
          <a:ln w="9525" cap="flat" cmpd="sng" algn="ctr">
            <a:noFill/>
            <a:prstDash val="solid"/>
          </a:ln>
          <a:effectLst/>
        </p:spPr>
        <p:txBody>
          <a:bodyPr lIns="77706" tIns="38853" rIns="77706" bIns="38853" rtlCol="0" anchor="t" anchorCtr="0"/>
          <a:lstStyle/>
          <a:p>
            <a:pPr marL="3239" defTabSz="932554">
              <a:lnSpc>
                <a:spcPct val="90000"/>
              </a:lnSpc>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Modern web apps</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Perfect if your app consists of client side markup and scripting, server side scripting and a database. Powerful capability to scale out and up as needed.</a:t>
            </a:r>
          </a:p>
        </p:txBody>
      </p:sp>
      <p:sp>
        <p:nvSpPr>
          <p:cNvPr id="4" name="Title 3"/>
          <p:cNvSpPr>
            <a:spLocks noGrp="1"/>
          </p:cNvSpPr>
          <p:nvPr>
            <p:ph type="title"/>
          </p:nvPr>
        </p:nvSpPr>
        <p:spPr/>
        <p:txBody>
          <a:bodyPr/>
          <a:lstStyle/>
          <a:p>
            <a:r>
              <a:rPr lang="en-US" dirty="0" smtClean="0">
                <a:solidFill>
                  <a:schemeClr val="tx1"/>
                </a:solidFill>
              </a:rPr>
              <a:t>Application Scenarios</a:t>
            </a:r>
            <a:endParaRPr lang="en-US" dirty="0">
              <a:solidFill>
                <a:schemeClr val="tx1"/>
              </a:solidFill>
            </a:endParaRPr>
          </a:p>
        </p:txBody>
      </p:sp>
      <p:grpSp>
        <p:nvGrpSpPr>
          <p:cNvPr id="6" name="Group 5"/>
          <p:cNvGrpSpPr/>
          <p:nvPr/>
        </p:nvGrpSpPr>
        <p:grpSpPr>
          <a:xfrm>
            <a:off x="281787" y="1295283"/>
            <a:ext cx="3721551" cy="813553"/>
            <a:chOff x="275349" y="1270000"/>
            <a:chExt cx="3647961" cy="797673"/>
          </a:xfrm>
        </p:grpSpPr>
        <p:sp>
          <p:nvSpPr>
            <p:cNvPr id="2" name="Rectangle 1"/>
            <p:cNvSpPr/>
            <p:nvPr/>
          </p:nvSpPr>
          <p:spPr bwMode="auto">
            <a:xfrm>
              <a:off x="275349" y="1270000"/>
              <a:ext cx="3647961" cy="797673"/>
            </a:xfrm>
            <a:prstGeom prst="rect">
              <a:avLst/>
            </a:prstGeom>
            <a:solidFill>
              <a:schemeClr val="accent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932391" fontAlgn="base">
                <a:spcBef>
                  <a:spcPct val="0"/>
                </a:spcBef>
                <a:spcAft>
                  <a:spcPct val="0"/>
                </a:spcAft>
              </a:pPr>
              <a:endParaRPr lang="en-US" sz="2448" dirty="0" err="1">
                <a:gradFill>
                  <a:gsLst>
                    <a:gs pos="0">
                      <a:srgbClr val="FFFFFF"/>
                    </a:gs>
                    <a:gs pos="100000">
                      <a:srgbClr val="FFFFFF"/>
                    </a:gs>
                  </a:gsLst>
                  <a:lin ang="16200000" scaled="0"/>
                </a:gradFill>
                <a:ea typeface="Segoe UI" pitchFamily="34" charset="0"/>
                <a:cs typeface="Segoe UI" pitchFamily="34" charset="0"/>
              </a:endParaRPr>
            </a:p>
          </p:txBody>
        </p:sp>
        <p:sp>
          <p:nvSpPr>
            <p:cNvPr id="8" name="TextBox 7"/>
            <p:cNvSpPr txBox="1"/>
            <p:nvPr/>
          </p:nvSpPr>
          <p:spPr>
            <a:xfrm>
              <a:off x="278605" y="1463040"/>
              <a:ext cx="2972595" cy="416494"/>
            </a:xfrm>
            <a:prstGeom prst="rect">
              <a:avLst/>
            </a:prstGeom>
            <a:noFill/>
          </p:spPr>
          <p:txBody>
            <a:bodyPr wrap="square" lIns="103594" tIns="51796" rIns="103594" bIns="51796" rtlCol="0">
              <a:spAutoFit/>
            </a:bodyPr>
            <a:lstStyle/>
            <a:p>
              <a:pPr defTabSz="1242966"/>
              <a:r>
                <a:rPr lang="en-US" sz="2040" b="1" spc="-85" dirty="0">
                  <a:gradFill>
                    <a:gsLst>
                      <a:gs pos="0">
                        <a:srgbClr val="FFFFFF"/>
                      </a:gs>
                      <a:gs pos="100000">
                        <a:srgbClr val="FFFFFF"/>
                      </a:gs>
                    </a:gsLst>
                    <a:lin ang="16200000" scaled="0"/>
                  </a:gradFill>
                  <a:latin typeface="Segoe UI Light" pitchFamily="34" charset="0"/>
                </a:rPr>
                <a:t>Web Sites</a:t>
              </a:r>
              <a:endParaRPr lang="en-US" sz="2040" spc="-85" dirty="0">
                <a:gradFill>
                  <a:gsLst>
                    <a:gs pos="0">
                      <a:srgbClr val="FFFFFF"/>
                    </a:gs>
                    <a:gs pos="100000">
                      <a:srgbClr val="FFFFFF"/>
                    </a:gs>
                  </a:gsLst>
                  <a:lin ang="16200000" scaled="0"/>
                </a:gradFill>
                <a:latin typeface="Segoe UI Light" pitchFamily="34" charset="0"/>
              </a:endParaRPr>
            </a:p>
          </p:txBody>
        </p:sp>
      </p:grpSp>
      <p:sp>
        <p:nvSpPr>
          <p:cNvPr id="16" name="Rounded Rectangle 15"/>
          <p:cNvSpPr/>
          <p:nvPr/>
        </p:nvSpPr>
        <p:spPr bwMode="auto">
          <a:xfrm>
            <a:off x="4089203" y="3655925"/>
            <a:ext cx="4003908" cy="1393800"/>
          </a:xfrm>
          <a:prstGeom prst="roundRect">
            <a:avLst>
              <a:gd name="adj" fmla="val 0"/>
            </a:avLst>
          </a:prstGeom>
          <a:solidFill>
            <a:schemeClr val="accent1"/>
          </a:solidFill>
          <a:ln w="9525" cap="flat" cmpd="sng" algn="ctr">
            <a:noFill/>
            <a:prstDash val="solid"/>
          </a:ln>
          <a:effectLst/>
        </p:spPr>
        <p:txBody>
          <a:bodyPr lIns="77706" tIns="38853" rIns="77706" bIns="38853" rtlCol="0" anchor="t" anchorCtr="0"/>
          <a:lstStyle/>
          <a:p>
            <a:pPr marL="3239" defTabSz="1242966">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Apps that require advanced administration</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Cloud-based applications that require admin access, remote desktop access or elevated permissions</a:t>
            </a:r>
          </a:p>
        </p:txBody>
      </p:sp>
      <p:grpSp>
        <p:nvGrpSpPr>
          <p:cNvPr id="7" name="Group 6"/>
          <p:cNvGrpSpPr/>
          <p:nvPr/>
        </p:nvGrpSpPr>
        <p:grpSpPr>
          <a:xfrm>
            <a:off x="4062195" y="1289967"/>
            <a:ext cx="4107415" cy="818868"/>
            <a:chOff x="3981004" y="1264788"/>
            <a:chExt cx="4026194" cy="802885"/>
          </a:xfrm>
        </p:grpSpPr>
        <p:sp>
          <p:nvSpPr>
            <p:cNvPr id="24" name="Rectangle 23"/>
            <p:cNvSpPr/>
            <p:nvPr/>
          </p:nvSpPr>
          <p:spPr bwMode="auto">
            <a:xfrm>
              <a:off x="4023087" y="1264788"/>
              <a:ext cx="3909123" cy="8028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932391" fontAlgn="base">
                <a:spcBef>
                  <a:spcPct val="0"/>
                </a:spcBef>
                <a:spcAft>
                  <a:spcPct val="0"/>
                </a:spcAft>
              </a:pPr>
              <a:endParaRPr lang="en-US" sz="2448" dirty="0" err="1">
                <a:gradFill>
                  <a:gsLst>
                    <a:gs pos="0">
                      <a:srgbClr val="FFFFFF"/>
                    </a:gs>
                    <a:gs pos="100000">
                      <a:srgbClr val="FFFFFF"/>
                    </a:gs>
                  </a:gsLst>
                  <a:lin ang="16200000" scaled="0"/>
                </a:gradFill>
                <a:ea typeface="Segoe UI" pitchFamily="34" charset="0"/>
                <a:cs typeface="Segoe UI" pitchFamily="34" charset="0"/>
              </a:endParaRPr>
            </a:p>
          </p:txBody>
        </p:sp>
        <p:sp>
          <p:nvSpPr>
            <p:cNvPr id="18" name="TextBox 17"/>
            <p:cNvSpPr txBox="1"/>
            <p:nvPr/>
          </p:nvSpPr>
          <p:spPr>
            <a:xfrm>
              <a:off x="3981004" y="1463040"/>
              <a:ext cx="4026194" cy="416494"/>
            </a:xfrm>
            <a:prstGeom prst="rect">
              <a:avLst/>
            </a:prstGeom>
            <a:noFill/>
          </p:spPr>
          <p:txBody>
            <a:bodyPr wrap="square" lIns="103594" tIns="51796" rIns="103594" bIns="51796" rtlCol="0">
              <a:spAutoFit/>
            </a:bodyPr>
            <a:lstStyle/>
            <a:p>
              <a:pPr defTabSz="1242966"/>
              <a:r>
                <a:rPr lang="en-US" sz="2040" b="1" spc="-85" dirty="0">
                  <a:gradFill>
                    <a:gsLst>
                      <a:gs pos="0">
                        <a:srgbClr val="FFFFFF"/>
                      </a:gs>
                      <a:gs pos="100000">
                        <a:srgbClr val="FFFFFF"/>
                      </a:gs>
                    </a:gsLst>
                    <a:lin ang="16200000" scaled="0"/>
                  </a:gradFill>
                  <a:latin typeface="Segoe UI Light" pitchFamily="34" charset="0"/>
                </a:rPr>
                <a:t>Cloud Services</a:t>
              </a:r>
            </a:p>
          </p:txBody>
        </p:sp>
      </p:grpSp>
      <p:sp>
        <p:nvSpPr>
          <p:cNvPr id="10" name="Rounded Rectangle 9"/>
          <p:cNvSpPr/>
          <p:nvPr/>
        </p:nvSpPr>
        <p:spPr bwMode="auto">
          <a:xfrm>
            <a:off x="4089203" y="2190991"/>
            <a:ext cx="4003908" cy="1393800"/>
          </a:xfrm>
          <a:prstGeom prst="roundRect">
            <a:avLst>
              <a:gd name="adj" fmla="val 0"/>
            </a:avLst>
          </a:prstGeom>
          <a:solidFill>
            <a:schemeClr val="accent1"/>
          </a:solidFill>
          <a:ln w="9525" cap="flat" cmpd="sng" algn="ctr">
            <a:noFill/>
            <a:prstDash val="solid"/>
          </a:ln>
          <a:effectLst/>
        </p:spPr>
        <p:txBody>
          <a:bodyPr lIns="77706" tIns="38853" rIns="77706" bIns="38853" rtlCol="0" anchor="t" anchorCtr="0"/>
          <a:lstStyle/>
          <a:p>
            <a:pPr marL="3239" defTabSz="1242966">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Multi-tier applications</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Cloud-based applications that separate application logic into multiple tiers (i.e. caching middle tier, </a:t>
            </a:r>
            <a:r>
              <a:rPr lang="en-US" sz="1496" spc="-44" dirty="0" err="1">
                <a:gradFill>
                  <a:gsLst>
                    <a:gs pos="0">
                      <a:srgbClr val="FFFFFF"/>
                    </a:gs>
                    <a:gs pos="100000">
                      <a:srgbClr val="FFFFFF"/>
                    </a:gs>
                  </a:gsLst>
                  <a:lin ang="16200000" scaled="0"/>
                </a:gradFill>
              </a:rPr>
              <a:t>async</a:t>
            </a:r>
            <a:r>
              <a:rPr lang="en-US" sz="1496" spc="-44" dirty="0">
                <a:gradFill>
                  <a:gsLst>
                    <a:gs pos="0">
                      <a:srgbClr val="FFFFFF"/>
                    </a:gs>
                    <a:gs pos="100000">
                      <a:srgbClr val="FFFFFF"/>
                    </a:gs>
                  </a:gsLst>
                  <a:lin ang="16200000" scaled="0"/>
                </a:gradFill>
              </a:rPr>
              <a:t> background processes processing) using both Web and Worker Roles</a:t>
            </a:r>
          </a:p>
        </p:txBody>
      </p:sp>
      <p:sp>
        <p:nvSpPr>
          <p:cNvPr id="12" name="Rounded Rectangle 11"/>
          <p:cNvSpPr/>
          <p:nvPr/>
        </p:nvSpPr>
        <p:spPr bwMode="auto">
          <a:xfrm>
            <a:off x="4089202" y="5120858"/>
            <a:ext cx="4003908" cy="1393800"/>
          </a:xfrm>
          <a:prstGeom prst="roundRect">
            <a:avLst>
              <a:gd name="adj" fmla="val 0"/>
            </a:avLst>
          </a:prstGeom>
          <a:solidFill>
            <a:schemeClr val="accent1"/>
          </a:solidFill>
          <a:ln w="9525" cap="flat" cmpd="sng" algn="ctr">
            <a:noFill/>
            <a:prstDash val="solid"/>
          </a:ln>
          <a:effectLst/>
        </p:spPr>
        <p:txBody>
          <a:bodyPr lIns="77706" tIns="38853" rIns="77706" bIns="38853" rtlCol="0" anchor="t" anchorCtr="0"/>
          <a:lstStyle/>
          <a:p>
            <a:pPr marL="3239" defTabSz="1242966">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Apps that require advanced networking</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Cloud-based applications that require network isolation for use with Azure Connect or Azure Virtual Network</a:t>
            </a:r>
          </a:p>
        </p:txBody>
      </p:sp>
      <p:sp>
        <p:nvSpPr>
          <p:cNvPr id="13" name="Rounded Rectangle 12"/>
          <p:cNvSpPr/>
          <p:nvPr/>
        </p:nvSpPr>
        <p:spPr bwMode="auto">
          <a:xfrm>
            <a:off x="8178975" y="3655925"/>
            <a:ext cx="4003908" cy="1393800"/>
          </a:xfrm>
          <a:prstGeom prst="roundRect">
            <a:avLst>
              <a:gd name="adj" fmla="val 0"/>
            </a:avLst>
          </a:prstGeom>
          <a:solidFill>
            <a:schemeClr val="accent4"/>
          </a:solidFill>
          <a:ln w="9525" cap="flat" cmpd="sng" algn="ctr">
            <a:noFill/>
            <a:prstDash val="solid"/>
          </a:ln>
          <a:effectLst/>
        </p:spPr>
        <p:txBody>
          <a:bodyPr lIns="77706" tIns="38853" rIns="77706" bIns="38853" rtlCol="0" anchor="t" anchorCtr="0"/>
          <a:lstStyle/>
          <a:p>
            <a:pPr marL="3239" defTabSz="932554">
              <a:lnSpc>
                <a:spcPct val="90000"/>
              </a:lnSpc>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Porting existing line of business apps</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Choose an image from the library or upload your own </a:t>
            </a:r>
            <a:r>
              <a:rPr lang="en-US" sz="1496" spc="-44" dirty="0" err="1">
                <a:gradFill>
                  <a:gsLst>
                    <a:gs pos="0">
                      <a:srgbClr val="FFFFFF"/>
                    </a:gs>
                    <a:gs pos="100000">
                      <a:srgbClr val="FFFFFF"/>
                    </a:gs>
                  </a:gsLst>
                  <a:lin ang="16200000" scaled="0"/>
                </a:gradFill>
              </a:rPr>
              <a:t>VHD</a:t>
            </a:r>
            <a:r>
              <a:rPr lang="en-US" sz="1496" spc="-44" dirty="0">
                <a:gradFill>
                  <a:gsLst>
                    <a:gs pos="0">
                      <a:srgbClr val="FFFFFF"/>
                    </a:gs>
                    <a:gs pos="100000">
                      <a:srgbClr val="FFFFFF"/>
                    </a:gs>
                  </a:gsLst>
                  <a:lin ang="16200000" scaled="0"/>
                </a:gradFill>
              </a:rPr>
              <a:t>. </a:t>
            </a:r>
          </a:p>
        </p:txBody>
      </p:sp>
      <p:sp>
        <p:nvSpPr>
          <p:cNvPr id="17" name="Rounded Rectangle 16"/>
          <p:cNvSpPr/>
          <p:nvPr/>
        </p:nvSpPr>
        <p:spPr bwMode="auto">
          <a:xfrm>
            <a:off x="8178975" y="2190991"/>
            <a:ext cx="4003908" cy="1393800"/>
          </a:xfrm>
          <a:prstGeom prst="roundRect">
            <a:avLst>
              <a:gd name="adj" fmla="val 0"/>
            </a:avLst>
          </a:prstGeom>
          <a:solidFill>
            <a:schemeClr val="accent4"/>
          </a:solidFill>
          <a:ln w="9525" cap="flat" cmpd="sng" algn="ctr">
            <a:noFill/>
            <a:prstDash val="solid"/>
          </a:ln>
          <a:effectLst/>
        </p:spPr>
        <p:txBody>
          <a:bodyPr lIns="77706" tIns="38853" rIns="77706" bIns="38853" rtlCol="0" anchor="t" anchorCtr="0"/>
          <a:lstStyle/>
          <a:p>
            <a:pPr marL="3239" defTabSz="1242966">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Enterprise server applications</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Run your existing enterprise applications in the cloud, such as SQL Server, SharePoint Server or Active Directory.</a:t>
            </a:r>
          </a:p>
        </p:txBody>
      </p:sp>
      <p:sp>
        <p:nvSpPr>
          <p:cNvPr id="19" name="Rounded Rectangle 18"/>
          <p:cNvSpPr/>
          <p:nvPr/>
        </p:nvSpPr>
        <p:spPr bwMode="auto">
          <a:xfrm>
            <a:off x="8178974" y="5120858"/>
            <a:ext cx="4003908" cy="1393800"/>
          </a:xfrm>
          <a:prstGeom prst="roundRect">
            <a:avLst>
              <a:gd name="adj" fmla="val 0"/>
            </a:avLst>
          </a:prstGeom>
          <a:solidFill>
            <a:schemeClr val="accent4"/>
          </a:solidFill>
          <a:ln w="9525" cap="flat" cmpd="sng" algn="ctr">
            <a:noFill/>
            <a:prstDash val="solid"/>
          </a:ln>
          <a:effectLst/>
        </p:spPr>
        <p:txBody>
          <a:bodyPr lIns="77706" tIns="38853" rIns="77706" bIns="38853" rtlCol="0" anchor="t" anchorCtr="0"/>
          <a:lstStyle/>
          <a:p>
            <a:pPr marL="3239" defTabSz="1242966">
              <a:spcAft>
                <a:spcPts val="918"/>
              </a:spcAft>
              <a:buSzPct val="80000"/>
            </a:pPr>
            <a:r>
              <a:rPr lang="en-US" sz="2040" spc="-85" dirty="0">
                <a:gradFill>
                  <a:gsLst>
                    <a:gs pos="0">
                      <a:srgbClr val="FFFFFF"/>
                    </a:gs>
                    <a:gs pos="100000">
                      <a:srgbClr val="FFFFFF"/>
                    </a:gs>
                  </a:gsLst>
                  <a:lin ang="16200000" scaled="0"/>
                </a:gradFill>
                <a:latin typeface="Segoe UI Light" pitchFamily="34" charset="0"/>
              </a:rPr>
              <a:t>Windows or Linux operating system </a:t>
            </a:r>
          </a:p>
          <a:p>
            <a:pPr marL="3239" defTabSz="932554">
              <a:lnSpc>
                <a:spcPct val="90000"/>
              </a:lnSpc>
              <a:spcAft>
                <a:spcPts val="918"/>
              </a:spcAft>
              <a:buSzPct val="80000"/>
            </a:pPr>
            <a:r>
              <a:rPr lang="en-US" sz="1496" spc="-44" dirty="0">
                <a:gradFill>
                  <a:gsLst>
                    <a:gs pos="0">
                      <a:srgbClr val="FFFFFF"/>
                    </a:gs>
                    <a:gs pos="100000">
                      <a:srgbClr val="FFFFFF"/>
                    </a:gs>
                  </a:gsLst>
                  <a:lin ang="16200000" scaled="0"/>
                </a:gradFill>
              </a:rPr>
              <a:t>Support for Windows Server, along with community and commercial versions of Linux. Connect virtual machines with cloud services to take full advantage of </a:t>
            </a:r>
            <a:r>
              <a:rPr lang="en-US" sz="1496" spc="-44" dirty="0" err="1">
                <a:gradFill>
                  <a:gsLst>
                    <a:gs pos="0">
                      <a:srgbClr val="FFFFFF"/>
                    </a:gs>
                    <a:gs pos="100000">
                      <a:srgbClr val="FFFFFF"/>
                    </a:gs>
                  </a:gsLst>
                  <a:lin ang="16200000" scaled="0"/>
                </a:gradFill>
              </a:rPr>
              <a:t>PaaS</a:t>
            </a:r>
            <a:r>
              <a:rPr lang="en-US" sz="1496" spc="-44" dirty="0">
                <a:gradFill>
                  <a:gsLst>
                    <a:gs pos="0">
                      <a:srgbClr val="FFFFFF"/>
                    </a:gs>
                    <a:gs pos="100000">
                      <a:srgbClr val="FFFFFF"/>
                    </a:gs>
                  </a:gsLst>
                  <a:lin ang="16200000" scaled="0"/>
                </a:gradFill>
              </a:rPr>
              <a:t> services.</a:t>
            </a:r>
          </a:p>
        </p:txBody>
      </p:sp>
      <p:grpSp>
        <p:nvGrpSpPr>
          <p:cNvPr id="9" name="Group 8"/>
          <p:cNvGrpSpPr/>
          <p:nvPr/>
        </p:nvGrpSpPr>
        <p:grpSpPr>
          <a:xfrm>
            <a:off x="8169920" y="1295283"/>
            <a:ext cx="4073846" cy="818868"/>
            <a:chOff x="8007500" y="1270000"/>
            <a:chExt cx="3993289" cy="802885"/>
          </a:xfrm>
        </p:grpSpPr>
        <p:sp>
          <p:nvSpPr>
            <p:cNvPr id="25" name="Rectangle 24"/>
            <p:cNvSpPr/>
            <p:nvPr/>
          </p:nvSpPr>
          <p:spPr bwMode="auto">
            <a:xfrm>
              <a:off x="8016378" y="1270000"/>
              <a:ext cx="3924733" cy="802885"/>
            </a:xfrm>
            <a:prstGeom prst="rect">
              <a:avLst/>
            </a:prstGeom>
            <a:solidFill>
              <a:schemeClr val="accent4">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2174" tIns="62174" rIns="62174" bIns="62174" numCol="1" spcCol="0" rtlCol="0" fromWordArt="0" anchor="ctr" anchorCtr="0" forceAA="0" compatLnSpc="1">
              <a:prstTxWarp prst="textNoShape">
                <a:avLst/>
              </a:prstTxWarp>
              <a:noAutofit/>
            </a:bodyPr>
            <a:lstStyle/>
            <a:p>
              <a:pPr algn="ctr" defTabSz="932391" fontAlgn="base">
                <a:spcBef>
                  <a:spcPct val="0"/>
                </a:spcBef>
                <a:spcAft>
                  <a:spcPct val="0"/>
                </a:spcAft>
              </a:pPr>
              <a:endParaRPr lang="en-US" sz="2448" dirty="0" err="1">
                <a:gradFill>
                  <a:gsLst>
                    <a:gs pos="0">
                      <a:srgbClr val="FFFFFF"/>
                    </a:gs>
                    <a:gs pos="100000">
                      <a:srgbClr val="FFFFFF"/>
                    </a:gs>
                  </a:gsLst>
                  <a:lin ang="16200000" scaled="0"/>
                </a:gradFill>
                <a:ea typeface="Segoe UI" pitchFamily="34" charset="0"/>
                <a:cs typeface="Segoe UI" pitchFamily="34" charset="0"/>
              </a:endParaRPr>
            </a:p>
          </p:txBody>
        </p:sp>
        <p:sp>
          <p:nvSpPr>
            <p:cNvPr id="20" name="TextBox 19"/>
            <p:cNvSpPr txBox="1"/>
            <p:nvPr/>
          </p:nvSpPr>
          <p:spPr>
            <a:xfrm>
              <a:off x="8007500" y="1463040"/>
              <a:ext cx="3993289" cy="416494"/>
            </a:xfrm>
            <a:prstGeom prst="rect">
              <a:avLst/>
            </a:prstGeom>
            <a:noFill/>
          </p:spPr>
          <p:txBody>
            <a:bodyPr wrap="square" lIns="103594" tIns="51796" rIns="103594" bIns="51796" rtlCol="0">
              <a:spAutoFit/>
            </a:bodyPr>
            <a:lstStyle/>
            <a:p>
              <a:pPr defTabSz="1242966"/>
              <a:r>
                <a:rPr lang="en-US" sz="2040" b="1" spc="-85" dirty="0">
                  <a:gradFill>
                    <a:gsLst>
                      <a:gs pos="0">
                        <a:srgbClr val="FFFFFF"/>
                      </a:gs>
                      <a:gs pos="100000">
                        <a:srgbClr val="FFFFFF"/>
                      </a:gs>
                    </a:gsLst>
                    <a:lin ang="16200000" scaled="0"/>
                  </a:gradFill>
                  <a:latin typeface="Segoe UI Light" pitchFamily="34" charset="0"/>
                </a:rPr>
                <a:t>Virtual Machines</a:t>
              </a:r>
            </a:p>
          </p:txBody>
        </p:sp>
      </p:grpSp>
    </p:spTree>
    <p:extLst>
      <p:ext uri="{BB962C8B-B14F-4D97-AF65-F5344CB8AC3E}">
        <p14:creationId xmlns:p14="http://schemas.microsoft.com/office/powerpoint/2010/main" val="34821578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6" grpId="0" animBg="1"/>
      <p:bldP spid="10" grpId="0" animBg="1"/>
      <p:bldP spid="12" grpId="0" animBg="1"/>
      <p:bldP spid="13" grpId="0" animBg="1"/>
      <p:bldP spid="17" grpId="0" animBg="1"/>
      <p:bldP spid="1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79425"/>
            <a:ext cx="2560638" cy="1175745"/>
          </a:xfrm>
          <a:prstGeom prst="rect">
            <a:avLst/>
          </a:prstGeom>
        </p:spPr>
      </p:pic>
      <p:sp>
        <p:nvSpPr>
          <p:cNvPr id="6" name="Shape 538"/>
          <p:cNvSpPr txBox="1">
            <a:spLocks/>
          </p:cNvSpPr>
          <p:nvPr/>
        </p:nvSpPr>
        <p:spPr>
          <a:xfrm>
            <a:off x="274638" y="2124365"/>
            <a:ext cx="11460162" cy="2111347"/>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Bef>
                <a:spcPts val="1200"/>
              </a:spcBef>
            </a:pPr>
            <a:r>
              <a:rPr lang="en-US" dirty="0"/>
              <a:t>Claim your Visual Studio Online </a:t>
            </a:r>
            <a:r>
              <a:rPr lang="en-US" dirty="0" smtClean="0"/>
              <a:t>domain</a:t>
            </a:r>
            <a:endParaRPr lang="en-US" dirty="0"/>
          </a:p>
          <a:p>
            <a:pPr marL="457200" indent="-457200">
              <a:spcBef>
                <a:spcPts val="1200"/>
              </a:spcBef>
            </a:pPr>
            <a:r>
              <a:rPr lang="en-US" dirty="0"/>
              <a:t>MSDN </a:t>
            </a:r>
            <a:r>
              <a:rPr lang="en-US" dirty="0" smtClean="0"/>
              <a:t>subscribers, </a:t>
            </a:r>
            <a:r>
              <a:rPr lang="en-US" dirty="0"/>
              <a:t>activate your </a:t>
            </a:r>
            <a:r>
              <a:rPr lang="en-US" dirty="0" smtClean="0"/>
              <a:t>Azure </a:t>
            </a:r>
            <a:br>
              <a:rPr lang="en-US" dirty="0" smtClean="0"/>
            </a:br>
            <a:r>
              <a:rPr lang="en-US" dirty="0" smtClean="0"/>
              <a:t>benefits now</a:t>
            </a: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invGray">
          <a:xfrm>
            <a:off x="10788545" y="6268019"/>
            <a:ext cx="1190730" cy="255073"/>
          </a:xfrm>
          <a:prstGeom prst="rect">
            <a:avLst/>
          </a:prstGeom>
        </p:spPr>
      </p:pic>
      <p:sp>
        <p:nvSpPr>
          <p:cNvPr id="11" name="Shape 538"/>
          <p:cNvSpPr txBox="1">
            <a:spLocks/>
          </p:cNvSpPr>
          <p:nvPr/>
        </p:nvSpPr>
        <p:spPr>
          <a:xfrm>
            <a:off x="274638" y="4414075"/>
            <a:ext cx="11460162" cy="683264"/>
          </a:xfrm>
          <a:prstGeom prst="rect">
            <a:avLst/>
          </a:prstGeom>
          <a:ln w="12700">
            <a:miter lim="400000"/>
          </a:ln>
        </p:spPr>
        <p:txBody>
          <a:bodyPr lIns="182880" tIns="146304" rIns="182880" bIns="146304" anchor="t" anchorCtr="0">
            <a:spAutoFit/>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2400"/>
              </a:spcBef>
              <a:buNone/>
            </a:pPr>
            <a:r>
              <a:rPr lang="en-US" sz="2800" b="1" kern="0" dirty="0" smtClean="0"/>
              <a:t>Simply </a:t>
            </a:r>
            <a:r>
              <a:rPr lang="en-US" sz="2800" b="1" kern="0" dirty="0"/>
              <a:t>get started @ </a:t>
            </a:r>
            <a:r>
              <a:rPr lang="en-US" sz="2800" b="1" kern="0" dirty="0">
                <a:hlinkClick r:id="rId6"/>
              </a:rPr>
              <a:t>http://aka.ms/teched-eu</a:t>
            </a:r>
            <a:r>
              <a:rPr lang="en-US" sz="2800" b="1" kern="0" dirty="0"/>
              <a:t> </a:t>
            </a:r>
          </a:p>
        </p:txBody>
      </p:sp>
    </p:spTree>
    <p:extLst>
      <p:ext uri="{BB962C8B-B14F-4D97-AF65-F5344CB8AC3E}">
        <p14:creationId xmlns:p14="http://schemas.microsoft.com/office/powerpoint/2010/main" val="3662535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600"/>
                                        <p:tgtEl>
                                          <p:spTgt spid="6"/>
                                        </p:tgtEl>
                                      </p:cBhvr>
                                    </p:animEffect>
                                  </p:childTnLst>
                                </p:cTn>
                              </p:par>
                              <p:par>
                                <p:cTn id="8" presetID="63" presetClass="path" presetSubtype="0" decel="100000" fill="hold" grpId="1" nodeType="withEffect">
                                  <p:stCondLst>
                                    <p:cond delay="0"/>
                                  </p:stCondLst>
                                  <p:childTnLst>
                                    <p:animMotion origin="layout" path="M -0.02413 2.64639E-6 L 2.57595E-6 2.64639E-6 " pathEditMode="relative" rAng="0" ptsTypes="AA">
                                      <p:cBhvr>
                                        <p:cTn id="9" dur="1000" fill="hold"/>
                                        <p:tgtEl>
                                          <p:spTgt spid="6"/>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600"/>
                                        <p:tgtEl>
                                          <p:spTgt spid="11"/>
                                        </p:tgtEl>
                                      </p:cBhvr>
                                    </p:animEffect>
                                  </p:childTnLst>
                                </p:cTn>
                              </p:par>
                              <p:par>
                                <p:cTn id="13" presetID="63" presetClass="path" presetSubtype="0" decel="100000" fill="hold" grpId="1" nodeType="withEffect">
                                  <p:stCondLst>
                                    <p:cond delay="100"/>
                                  </p:stCondLst>
                                  <p:childTnLst>
                                    <p:animMotion origin="layout" path="M -0.02413 -1.84294E-6 L 2.57595E-6 -1.84294E-6 " pathEditMode="relative" rAng="0" ptsTypes="AA">
                                      <p:cBhvr>
                                        <p:cTn id="14" dur="1000" fill="hold"/>
                                        <p:tgtEl>
                                          <p:spTgt spid="11"/>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11"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13" name="Group 12"/>
          <p:cNvGrpSpPr/>
          <p:nvPr/>
        </p:nvGrpSpPr>
        <p:grpSpPr>
          <a:xfrm>
            <a:off x="5997643" y="1214472"/>
            <a:ext cx="5486404" cy="2748820"/>
            <a:chOff x="5997643" y="1214472"/>
            <a:chExt cx="5486404" cy="2748820"/>
          </a:xfrm>
        </p:grpSpPr>
        <p:sp>
          <p:nvSpPr>
            <p:cNvPr id="14" name="Arrow Bar"/>
            <p:cNvSpPr/>
            <p:nvPr/>
          </p:nvSpPr>
          <p:spPr bwMode="gray">
            <a:xfrm>
              <a:off x="5997647" y="1214472"/>
              <a:ext cx="5486400" cy="1841377"/>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sp>
          <p:nvSpPr>
            <p:cNvPr id="15" name="Rectangle 14"/>
            <p:cNvSpPr/>
            <p:nvPr/>
          </p:nvSpPr>
          <p:spPr bwMode="auto">
            <a:xfrm>
              <a:off x="5997643" y="3046651"/>
              <a:ext cx="5481391" cy="916641"/>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6" name="Rectangle 15"/>
            <p:cNvSpPr/>
            <p:nvPr/>
          </p:nvSpPr>
          <p:spPr>
            <a:xfrm>
              <a:off x="6570121" y="3108285"/>
              <a:ext cx="4242253"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Microsoft Certification &amp; Training Resources</a:t>
              </a:r>
            </a:p>
          </p:txBody>
        </p:sp>
        <p:sp>
          <p:nvSpPr>
            <p:cNvPr id="17" name="Rectangle 16"/>
            <p:cNvSpPr/>
            <p:nvPr/>
          </p:nvSpPr>
          <p:spPr bwMode="white">
            <a:xfrm>
              <a:off x="6591784" y="3459509"/>
              <a:ext cx="4620541" cy="369332"/>
            </a:xfrm>
            <a:prstGeom prst="rect">
              <a:avLst/>
            </a:prstGeom>
          </p:spPr>
          <p:txBody>
            <a:bodyPr wrap="square" lIns="182880">
              <a:spAutoFit/>
            </a:bodyPr>
            <a:lstStyle/>
            <a:p>
              <a:r>
                <a:rPr lang="en-US" dirty="0">
                  <a:solidFill>
                    <a:srgbClr val="FFFFFF"/>
                  </a:solidFill>
                  <a:hlinkClick r:id="rId3"/>
                </a:rPr>
                <a:t>www.microsoft.com/learning </a:t>
              </a:r>
              <a:endParaRPr lang="en-US" sz="1600" dirty="0"/>
            </a:p>
          </p:txBody>
        </p:sp>
        <p:sp>
          <p:nvSpPr>
            <p:cNvPr id="18" name="Freeform 19"/>
            <p:cNvSpPr>
              <a:spLocks noEditPoints="1"/>
            </p:cNvSpPr>
            <p:nvPr/>
          </p:nvSpPr>
          <p:spPr bwMode="black">
            <a:xfrm>
              <a:off x="6168926" y="3307327"/>
              <a:ext cx="393700" cy="395287"/>
            </a:xfrm>
            <a:custGeom>
              <a:avLst/>
              <a:gdLst>
                <a:gd name="T0" fmla="*/ 82 w 150"/>
                <a:gd name="T1" fmla="*/ 43 h 150"/>
                <a:gd name="T2" fmla="*/ 80 w 150"/>
                <a:gd name="T3" fmla="*/ 47 h 150"/>
                <a:gd name="T4" fmla="*/ 75 w 150"/>
                <a:gd name="T5" fmla="*/ 49 h 150"/>
                <a:gd name="T6" fmla="*/ 69 w 150"/>
                <a:gd name="T7" fmla="*/ 47 h 150"/>
                <a:gd name="T8" fmla="*/ 67 w 150"/>
                <a:gd name="T9" fmla="*/ 43 h 150"/>
                <a:gd name="T10" fmla="*/ 69 w 150"/>
                <a:gd name="T11" fmla="*/ 38 h 150"/>
                <a:gd name="T12" fmla="*/ 75 w 150"/>
                <a:gd name="T13" fmla="*/ 36 h 150"/>
                <a:gd name="T14" fmla="*/ 80 w 150"/>
                <a:gd name="T15" fmla="*/ 38 h 150"/>
                <a:gd name="T16" fmla="*/ 82 w 150"/>
                <a:gd name="T17" fmla="*/ 43 h 150"/>
                <a:gd name="T18" fmla="*/ 68 w 150"/>
                <a:gd name="T19" fmla="*/ 114 h 150"/>
                <a:gd name="T20" fmla="*/ 81 w 150"/>
                <a:gd name="T21" fmla="*/ 114 h 150"/>
                <a:gd name="T22" fmla="*/ 81 w 150"/>
                <a:gd name="T23" fmla="*/ 60 h 150"/>
                <a:gd name="T24" fmla="*/ 68 w 150"/>
                <a:gd name="T25" fmla="*/ 60 h 150"/>
                <a:gd name="T26" fmla="*/ 68 w 150"/>
                <a:gd name="T27" fmla="*/ 114 h 150"/>
                <a:gd name="T28" fmla="*/ 150 w 150"/>
                <a:gd name="T29" fmla="*/ 75 h 150"/>
                <a:gd name="T30" fmla="*/ 75 w 150"/>
                <a:gd name="T31" fmla="*/ 0 h 150"/>
                <a:gd name="T32" fmla="*/ 0 w 150"/>
                <a:gd name="T33" fmla="*/ 75 h 150"/>
                <a:gd name="T34" fmla="*/ 75 w 150"/>
                <a:gd name="T35" fmla="*/ 150 h 150"/>
                <a:gd name="T36" fmla="*/ 150 w 150"/>
                <a:gd name="T37" fmla="*/ 75 h 150"/>
                <a:gd name="T38" fmla="*/ 140 w 150"/>
                <a:gd name="T39" fmla="*/ 75 h 150"/>
                <a:gd name="T40" fmla="*/ 75 w 150"/>
                <a:gd name="T41" fmla="*/ 140 h 150"/>
                <a:gd name="T42" fmla="*/ 9 w 150"/>
                <a:gd name="T43" fmla="*/ 75 h 150"/>
                <a:gd name="T44" fmla="*/ 75 w 150"/>
                <a:gd name="T45" fmla="*/ 10 h 150"/>
                <a:gd name="T46" fmla="*/ 140 w 150"/>
                <a:gd name="T47" fmla="*/ 7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0" h="150">
                  <a:moveTo>
                    <a:pt x="82" y="43"/>
                  </a:moveTo>
                  <a:cubicBezTo>
                    <a:pt x="82" y="44"/>
                    <a:pt x="81" y="46"/>
                    <a:pt x="80" y="47"/>
                  </a:cubicBezTo>
                  <a:cubicBezTo>
                    <a:pt x="79" y="48"/>
                    <a:pt x="77" y="49"/>
                    <a:pt x="75" y="49"/>
                  </a:cubicBezTo>
                  <a:cubicBezTo>
                    <a:pt x="73" y="49"/>
                    <a:pt x="71" y="48"/>
                    <a:pt x="69" y="47"/>
                  </a:cubicBezTo>
                  <a:cubicBezTo>
                    <a:pt x="68" y="46"/>
                    <a:pt x="67" y="44"/>
                    <a:pt x="67" y="43"/>
                  </a:cubicBezTo>
                  <a:cubicBezTo>
                    <a:pt x="67" y="41"/>
                    <a:pt x="68" y="39"/>
                    <a:pt x="69" y="38"/>
                  </a:cubicBezTo>
                  <a:cubicBezTo>
                    <a:pt x="71" y="37"/>
                    <a:pt x="73" y="36"/>
                    <a:pt x="75" y="36"/>
                  </a:cubicBezTo>
                  <a:cubicBezTo>
                    <a:pt x="77" y="36"/>
                    <a:pt x="79" y="37"/>
                    <a:pt x="80" y="38"/>
                  </a:cubicBezTo>
                  <a:cubicBezTo>
                    <a:pt x="81" y="39"/>
                    <a:pt x="82" y="41"/>
                    <a:pt x="82" y="43"/>
                  </a:cubicBezTo>
                  <a:moveTo>
                    <a:pt x="68" y="114"/>
                  </a:moveTo>
                  <a:cubicBezTo>
                    <a:pt x="81" y="114"/>
                    <a:pt x="81" y="114"/>
                    <a:pt x="81" y="114"/>
                  </a:cubicBezTo>
                  <a:cubicBezTo>
                    <a:pt x="81" y="60"/>
                    <a:pt x="81" y="60"/>
                    <a:pt x="81" y="60"/>
                  </a:cubicBezTo>
                  <a:cubicBezTo>
                    <a:pt x="68" y="60"/>
                    <a:pt x="68" y="60"/>
                    <a:pt x="68" y="60"/>
                  </a:cubicBezTo>
                  <a:lnTo>
                    <a:pt x="68" y="114"/>
                  </a:lnTo>
                  <a:close/>
                  <a:moveTo>
                    <a:pt x="150" y="75"/>
                  </a:moveTo>
                  <a:cubicBezTo>
                    <a:pt x="150" y="34"/>
                    <a:pt x="116" y="0"/>
                    <a:pt x="75" y="0"/>
                  </a:cubicBezTo>
                  <a:cubicBezTo>
                    <a:pt x="33" y="0"/>
                    <a:pt x="0" y="34"/>
                    <a:pt x="0" y="75"/>
                  </a:cubicBezTo>
                  <a:cubicBezTo>
                    <a:pt x="0" y="116"/>
                    <a:pt x="33" y="150"/>
                    <a:pt x="75" y="150"/>
                  </a:cubicBezTo>
                  <a:cubicBezTo>
                    <a:pt x="116" y="150"/>
                    <a:pt x="150" y="116"/>
                    <a:pt x="150" y="75"/>
                  </a:cubicBezTo>
                  <a:close/>
                  <a:moveTo>
                    <a:pt x="140" y="75"/>
                  </a:moveTo>
                  <a:cubicBezTo>
                    <a:pt x="140" y="111"/>
                    <a:pt x="111" y="140"/>
                    <a:pt x="75" y="140"/>
                  </a:cubicBezTo>
                  <a:cubicBezTo>
                    <a:pt x="39" y="140"/>
                    <a:pt x="9" y="111"/>
                    <a:pt x="9" y="75"/>
                  </a:cubicBezTo>
                  <a:cubicBezTo>
                    <a:pt x="9" y="39"/>
                    <a:pt x="39" y="10"/>
                    <a:pt x="75" y="10"/>
                  </a:cubicBezTo>
                  <a:cubicBezTo>
                    <a:pt x="111" y="10"/>
                    <a:pt x="140" y="39"/>
                    <a:pt x="140" y="75"/>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25" name="Group 24"/>
          <p:cNvGrpSpPr/>
          <p:nvPr/>
        </p:nvGrpSpPr>
        <p:grpSpPr>
          <a:xfrm>
            <a:off x="274639" y="3947146"/>
            <a:ext cx="5476342" cy="2733263"/>
            <a:chOff x="274639" y="3947146"/>
            <a:chExt cx="5476342" cy="2733263"/>
          </a:xfrm>
        </p:grpSpPr>
        <p:sp>
          <p:nvSpPr>
            <p:cNvPr id="26" name="TechEd Tile"/>
            <p:cNvSpPr/>
            <p:nvPr/>
          </p:nvSpPr>
          <p:spPr bwMode="gray">
            <a:xfrm>
              <a:off x="274639" y="3947146"/>
              <a:ext cx="5476339" cy="183450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274639" y="5766010"/>
              <a:ext cx="5476342"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Rectangle 27"/>
            <p:cNvSpPr/>
            <p:nvPr/>
          </p:nvSpPr>
          <p:spPr>
            <a:xfrm>
              <a:off x="862109" y="5827493"/>
              <a:ext cx="2940805" cy="338554"/>
            </a:xfrm>
            <a:prstGeom prst="rect">
              <a:avLst/>
            </a:prstGeom>
          </p:spPr>
          <p:txBody>
            <a:bodyPr wrap="none" lIns="182880">
              <a:spAutoFit/>
            </a:bodyPr>
            <a:lstStyle/>
            <a:p>
              <a:pPr marL="0" lvl="1">
                <a:tabLst>
                  <a:tab pos="1828800" algn="l"/>
                </a:tabLst>
              </a:pPr>
              <a:r>
                <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rPr>
                <a:t>Resources for IT Professionals</a:t>
              </a:r>
            </a:p>
          </p:txBody>
        </p:sp>
        <p:sp>
          <p:nvSpPr>
            <p:cNvPr id="29" name="Rectangle 28"/>
            <p:cNvSpPr/>
            <p:nvPr/>
          </p:nvSpPr>
          <p:spPr bwMode="white">
            <a:xfrm>
              <a:off x="860289" y="6177859"/>
              <a:ext cx="4169859" cy="369332"/>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4"/>
                </a:rPr>
                <a:t>http://microsoft.com/technet  </a:t>
              </a:r>
              <a:endParaRPr lang="en-US" dirty="0">
                <a:solidFill>
                  <a:srgbClr val="FFFFFF"/>
                </a:solidFill>
              </a:endParaRPr>
            </a:p>
          </p:txBody>
        </p:sp>
        <p:sp>
          <p:nvSpPr>
            <p:cNvPr id="30" name="Freeform 54"/>
            <p:cNvSpPr>
              <a:spLocks noEditPoints="1"/>
            </p:cNvSpPr>
            <p:nvPr/>
          </p:nvSpPr>
          <p:spPr bwMode="black">
            <a:xfrm>
              <a:off x="444595" y="602080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1" name="Group 30"/>
          <p:cNvGrpSpPr/>
          <p:nvPr/>
        </p:nvGrpSpPr>
        <p:grpSpPr>
          <a:xfrm>
            <a:off x="274639" y="1214472"/>
            <a:ext cx="5476342" cy="2742476"/>
            <a:chOff x="274639" y="1214472"/>
            <a:chExt cx="5476342" cy="2742476"/>
          </a:xfrm>
        </p:grpSpPr>
        <p:sp>
          <p:nvSpPr>
            <p:cNvPr id="32" name="Rectangle 31"/>
            <p:cNvSpPr/>
            <p:nvPr/>
          </p:nvSpPr>
          <p:spPr bwMode="auto">
            <a:xfrm>
              <a:off x="274639" y="3040063"/>
              <a:ext cx="5476342" cy="916885"/>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Rectangle 32"/>
            <p:cNvSpPr/>
            <p:nvPr/>
          </p:nvSpPr>
          <p:spPr>
            <a:xfrm>
              <a:off x="860289" y="3101713"/>
              <a:ext cx="2154116" cy="338554"/>
            </a:xfrm>
            <a:prstGeom prst="rect">
              <a:avLst/>
            </a:prstGeom>
          </p:spPr>
          <p:txBody>
            <a:bodyPr wrap="none" lIns="182880">
              <a:spAutoFit/>
            </a:bodyPr>
            <a:lstStyle/>
            <a:p>
              <a:pPr marL="0" lvl="1">
                <a:tabLst>
                  <a:tab pos="1828800" algn="l"/>
                </a:tabLst>
              </a:pPr>
              <a:r>
                <a:rPr lang="en-US" sz="1600" dirty="0" smtClean="0">
                  <a:gradFill>
                    <a:gsLst>
                      <a:gs pos="1250">
                        <a:schemeClr val="bg1"/>
                      </a:gs>
                      <a:gs pos="100000">
                        <a:schemeClr val="bg1"/>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1"/>
                    </a:gs>
                    <a:gs pos="100000">
                      <a:schemeClr val="bg1"/>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white">
            <a:xfrm>
              <a:off x="862108" y="3453031"/>
              <a:ext cx="4642203" cy="369332"/>
            </a:xfrm>
            <a:prstGeom prst="rect">
              <a:avLst/>
            </a:prstGeom>
          </p:spPr>
          <p:txBody>
            <a:bodyPr wrap="square" lIns="182880">
              <a:spAutoFit/>
            </a:bodyPr>
            <a:lstStyle/>
            <a:p>
              <a:r>
                <a:rPr lang="en-US" u="sng" dirty="0">
                  <a:hlinkClick r:id="rId5"/>
                </a:rPr>
                <a:t>http://channel9.msdn.com/Events/TechEd</a:t>
              </a:r>
              <a:endParaRPr lang="en-US" dirty="0"/>
            </a:p>
          </p:txBody>
        </p:sp>
        <p:sp>
          <p:nvSpPr>
            <p:cNvPr id="35" name="Freeform 25"/>
            <p:cNvSpPr>
              <a:spLocks noEditPoints="1"/>
            </p:cNvSpPr>
            <p:nvPr/>
          </p:nvSpPr>
          <p:spPr bwMode="black">
            <a:xfrm flipH="1">
              <a:off x="468408" y="3294205"/>
              <a:ext cx="393700" cy="393700"/>
            </a:xfrm>
            <a:custGeom>
              <a:avLst/>
              <a:gdLst>
                <a:gd name="T0" fmla="*/ 50 w 150"/>
                <a:gd name="T1" fmla="*/ 75 h 150"/>
                <a:gd name="T2" fmla="*/ 90 w 150"/>
                <a:gd name="T3" fmla="*/ 45 h 150"/>
                <a:gd name="T4" fmla="*/ 90 w 150"/>
                <a:gd name="T5" fmla="*/ 105 h 150"/>
                <a:gd name="T6" fmla="*/ 50 w 150"/>
                <a:gd name="T7" fmla="*/ 75 h 150"/>
                <a:gd name="T8" fmla="*/ 75 w 150"/>
                <a:gd name="T9" fmla="*/ 140 h 150"/>
                <a:gd name="T10" fmla="*/ 10 w 150"/>
                <a:gd name="T11" fmla="*/ 75 h 150"/>
                <a:gd name="T12" fmla="*/ 75 w 150"/>
                <a:gd name="T13" fmla="*/ 10 h 150"/>
                <a:gd name="T14" fmla="*/ 140 w 150"/>
                <a:gd name="T15" fmla="*/ 75 h 150"/>
                <a:gd name="T16" fmla="*/ 75 w 150"/>
                <a:gd name="T17" fmla="*/ 140 h 150"/>
                <a:gd name="T18" fmla="*/ 75 w 150"/>
                <a:gd name="T19" fmla="*/ 150 h 150"/>
                <a:gd name="T20" fmla="*/ 150 w 150"/>
                <a:gd name="T21" fmla="*/ 75 h 150"/>
                <a:gd name="T22" fmla="*/ 75 w 150"/>
                <a:gd name="T23" fmla="*/ 0 h 150"/>
                <a:gd name="T24" fmla="*/ 0 w 150"/>
                <a:gd name="T25" fmla="*/ 75 h 150"/>
                <a:gd name="T26" fmla="*/ 75 w 150"/>
                <a:gd name="T27" fmla="*/ 15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0" h="150">
                  <a:moveTo>
                    <a:pt x="50" y="75"/>
                  </a:moveTo>
                  <a:cubicBezTo>
                    <a:pt x="90" y="45"/>
                    <a:pt x="90" y="45"/>
                    <a:pt x="90" y="45"/>
                  </a:cubicBezTo>
                  <a:cubicBezTo>
                    <a:pt x="90" y="105"/>
                    <a:pt x="90" y="105"/>
                    <a:pt x="90" y="105"/>
                  </a:cubicBezTo>
                  <a:lnTo>
                    <a:pt x="50" y="75"/>
                  </a:lnTo>
                  <a:close/>
                  <a:moveTo>
                    <a:pt x="75" y="140"/>
                  </a:moveTo>
                  <a:cubicBezTo>
                    <a:pt x="39" y="140"/>
                    <a:pt x="10" y="111"/>
                    <a:pt x="10" y="75"/>
                  </a:cubicBezTo>
                  <a:cubicBezTo>
                    <a:pt x="10" y="39"/>
                    <a:pt x="39" y="10"/>
                    <a:pt x="75" y="10"/>
                  </a:cubicBezTo>
                  <a:cubicBezTo>
                    <a:pt x="111" y="10"/>
                    <a:pt x="140" y="39"/>
                    <a:pt x="140" y="75"/>
                  </a:cubicBezTo>
                  <a:cubicBezTo>
                    <a:pt x="140" y="111"/>
                    <a:pt x="111" y="140"/>
                    <a:pt x="75" y="140"/>
                  </a:cubicBezTo>
                  <a:moveTo>
                    <a:pt x="75" y="150"/>
                  </a:moveTo>
                  <a:cubicBezTo>
                    <a:pt x="116" y="150"/>
                    <a:pt x="150" y="116"/>
                    <a:pt x="150" y="75"/>
                  </a:cubicBezTo>
                  <a:cubicBezTo>
                    <a:pt x="150" y="34"/>
                    <a:pt x="116" y="0"/>
                    <a:pt x="75" y="0"/>
                  </a:cubicBezTo>
                  <a:cubicBezTo>
                    <a:pt x="34" y="0"/>
                    <a:pt x="0" y="34"/>
                    <a:pt x="0" y="75"/>
                  </a:cubicBezTo>
                  <a:cubicBezTo>
                    <a:pt x="0" y="116"/>
                    <a:pt x="34" y="150"/>
                    <a:pt x="75" y="150"/>
                  </a:cubicBezTo>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pic>
          <p:nvPicPr>
            <p:cNvPr id="36" name="Picture 3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74639" y="1214472"/>
              <a:ext cx="5474682" cy="1841152"/>
            </a:xfrm>
            <a:prstGeom prst="rect">
              <a:avLst/>
            </a:prstGeom>
          </p:spPr>
        </p:pic>
      </p:grpSp>
      <p:grpSp>
        <p:nvGrpSpPr>
          <p:cNvPr id="3" name="Group 2"/>
          <p:cNvGrpSpPr/>
          <p:nvPr/>
        </p:nvGrpSpPr>
        <p:grpSpPr>
          <a:xfrm>
            <a:off x="5987589" y="3947146"/>
            <a:ext cx="5491447" cy="2734059"/>
            <a:chOff x="5987589" y="6705925"/>
            <a:chExt cx="5491447" cy="2734059"/>
          </a:xfrm>
        </p:grpSpPr>
        <p:grpSp>
          <p:nvGrpSpPr>
            <p:cNvPr id="38" name="Group 37"/>
            <p:cNvGrpSpPr/>
            <p:nvPr/>
          </p:nvGrpSpPr>
          <p:grpSpPr>
            <a:xfrm>
              <a:off x="5987589" y="6705925"/>
              <a:ext cx="5491447" cy="2734059"/>
              <a:chOff x="5987589" y="3946350"/>
              <a:chExt cx="5491447" cy="2734059"/>
            </a:xfrm>
          </p:grpSpPr>
          <p:sp>
            <p:nvSpPr>
              <p:cNvPr id="39" name="Title Tile"/>
              <p:cNvSpPr/>
              <p:nvPr/>
            </p:nvSpPr>
            <p:spPr bwMode="gray">
              <a:xfrm>
                <a:off x="5997647" y="3946350"/>
                <a:ext cx="5481387" cy="1835295"/>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Developer Network</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5987589" y="5766010"/>
                <a:ext cx="5491447" cy="914399"/>
              </a:xfrm>
              <a:prstGeom prst="rect">
                <a:avLst/>
              </a:prstGeom>
              <a:solidFill>
                <a:srgbClr val="FFFFFF"/>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1" name="Rectangle 40"/>
              <p:cNvSpPr/>
              <p:nvPr/>
            </p:nvSpPr>
            <p:spPr bwMode="white">
              <a:xfrm>
                <a:off x="6569972" y="6177859"/>
                <a:ext cx="4642353" cy="369332"/>
              </a:xfrm>
              <a:prstGeom prst="rect">
                <a:avLst/>
              </a:prstGeom>
            </p:spPr>
            <p:txBody>
              <a:bodyPr wrap="square" lIns="182880">
                <a:spAutoFit/>
              </a:bodyPr>
              <a:lstStyle/>
              <a:p>
                <a:r>
                  <a:rPr lang="en-US" dirty="0">
                    <a:solidFill>
                      <a:srgbClr val="FFFFFF"/>
                    </a:solidFill>
                    <a:hlinkClick r:id="rId7"/>
                  </a:rPr>
                  <a:t>http</a:t>
                </a:r>
                <a:r>
                  <a:rPr lang="en-US" dirty="0" smtClean="0">
                    <a:solidFill>
                      <a:srgbClr val="FFFFFF"/>
                    </a:solidFill>
                    <a:hlinkClick r:id="rId7"/>
                  </a:rPr>
                  <a:t>://developer.microsoft.com </a:t>
                </a:r>
                <a:endParaRPr lang="en-US" dirty="0">
                  <a:solidFill>
                    <a:srgbClr val="FFFFFF"/>
                  </a:solidFill>
                </a:endParaRPr>
              </a:p>
            </p:txBody>
          </p:sp>
        </p:grpSp>
        <p:sp>
          <p:nvSpPr>
            <p:cNvPr id="42" name="Freeform 54"/>
            <p:cNvSpPr>
              <a:spLocks noEditPoints="1"/>
            </p:cNvSpPr>
            <p:nvPr/>
          </p:nvSpPr>
          <p:spPr bwMode="black">
            <a:xfrm>
              <a:off x="6121301" y="8797873"/>
              <a:ext cx="441325" cy="404812"/>
            </a:xfrm>
            <a:custGeom>
              <a:avLst/>
              <a:gdLst>
                <a:gd name="T0" fmla="*/ 84 w 168"/>
                <a:gd name="T1" fmla="*/ 0 h 154"/>
                <a:gd name="T2" fmla="*/ 30 w 168"/>
                <a:gd name="T3" fmla="*/ 22 h 154"/>
                <a:gd name="T4" fmla="*/ 30 w 168"/>
                <a:gd name="T5" fmla="*/ 131 h 154"/>
                <a:gd name="T6" fmla="*/ 84 w 168"/>
                <a:gd name="T7" fmla="*/ 154 h 154"/>
                <a:gd name="T8" fmla="*/ 138 w 168"/>
                <a:gd name="T9" fmla="*/ 131 h 154"/>
                <a:gd name="T10" fmla="*/ 138 w 168"/>
                <a:gd name="T11" fmla="*/ 22 h 154"/>
                <a:gd name="T12" fmla="*/ 84 w 168"/>
                <a:gd name="T13" fmla="*/ 0 h 154"/>
                <a:gd name="T14" fmla="*/ 84 w 168"/>
                <a:gd name="T15" fmla="*/ 10 h 154"/>
                <a:gd name="T16" fmla="*/ 84 w 168"/>
                <a:gd name="T17" fmla="*/ 10 h 154"/>
                <a:gd name="T18" fmla="*/ 131 w 168"/>
                <a:gd name="T19" fmla="*/ 30 h 154"/>
                <a:gd name="T20" fmla="*/ 131 w 168"/>
                <a:gd name="T21" fmla="*/ 124 h 154"/>
                <a:gd name="T22" fmla="*/ 84 w 168"/>
                <a:gd name="T23" fmla="*/ 143 h 154"/>
                <a:gd name="T24" fmla="*/ 37 w 168"/>
                <a:gd name="T25" fmla="*/ 124 h 154"/>
                <a:gd name="T26" fmla="*/ 18 w 168"/>
                <a:gd name="T27" fmla="*/ 77 h 154"/>
                <a:gd name="T28" fmla="*/ 37 w 168"/>
                <a:gd name="T29" fmla="*/ 30 h 154"/>
                <a:gd name="T30" fmla="*/ 84 w 168"/>
                <a:gd name="T31" fmla="*/ 10 h 154"/>
                <a:gd name="T32" fmla="*/ 114 w 168"/>
                <a:gd name="T33" fmla="*/ 64 h 154"/>
                <a:gd name="T34" fmla="*/ 95 w 168"/>
                <a:gd name="T35" fmla="*/ 83 h 154"/>
                <a:gd name="T36" fmla="*/ 91 w 168"/>
                <a:gd name="T37" fmla="*/ 103 h 154"/>
                <a:gd name="T38" fmla="*/ 77 w 168"/>
                <a:gd name="T39" fmla="*/ 89 h 154"/>
                <a:gd name="T40" fmla="*/ 51 w 168"/>
                <a:gd name="T41" fmla="*/ 109 h 154"/>
                <a:gd name="T42" fmla="*/ 51 w 168"/>
                <a:gd name="T43" fmla="*/ 109 h 154"/>
                <a:gd name="T44" fmla="*/ 51 w 168"/>
                <a:gd name="T45" fmla="*/ 109 h 154"/>
                <a:gd name="T46" fmla="*/ 51 w 168"/>
                <a:gd name="T47" fmla="*/ 109 h 154"/>
                <a:gd name="T48" fmla="*/ 51 w 168"/>
                <a:gd name="T49" fmla="*/ 109 h 154"/>
                <a:gd name="T50" fmla="*/ 71 w 168"/>
                <a:gd name="T51" fmla="*/ 84 h 154"/>
                <a:gd name="T52" fmla="*/ 57 w 168"/>
                <a:gd name="T53" fmla="*/ 70 h 154"/>
                <a:gd name="T54" fmla="*/ 78 w 168"/>
                <a:gd name="T55" fmla="*/ 66 h 154"/>
                <a:gd name="T56" fmla="*/ 97 w 168"/>
                <a:gd name="T57" fmla="*/ 46 h 154"/>
                <a:gd name="T58" fmla="*/ 101 w 168"/>
                <a:gd name="T59" fmla="*/ 35 h 154"/>
                <a:gd name="T60" fmla="*/ 126 w 168"/>
                <a:gd name="T61" fmla="*/ 60 h 154"/>
                <a:gd name="T62" fmla="*/ 114 w 168"/>
                <a:gd name="T63" fmla="*/ 64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8" h="154">
                  <a:moveTo>
                    <a:pt x="84" y="0"/>
                  </a:moveTo>
                  <a:cubicBezTo>
                    <a:pt x="64" y="0"/>
                    <a:pt x="45" y="7"/>
                    <a:pt x="30" y="22"/>
                  </a:cubicBezTo>
                  <a:cubicBezTo>
                    <a:pt x="0" y="52"/>
                    <a:pt x="0" y="101"/>
                    <a:pt x="30" y="131"/>
                  </a:cubicBezTo>
                  <a:cubicBezTo>
                    <a:pt x="45" y="146"/>
                    <a:pt x="64" y="154"/>
                    <a:pt x="84" y="154"/>
                  </a:cubicBezTo>
                  <a:cubicBezTo>
                    <a:pt x="104" y="154"/>
                    <a:pt x="123" y="146"/>
                    <a:pt x="138" y="131"/>
                  </a:cubicBezTo>
                  <a:cubicBezTo>
                    <a:pt x="168" y="101"/>
                    <a:pt x="168" y="52"/>
                    <a:pt x="138" y="22"/>
                  </a:cubicBezTo>
                  <a:cubicBezTo>
                    <a:pt x="123" y="7"/>
                    <a:pt x="104" y="0"/>
                    <a:pt x="84" y="0"/>
                  </a:cubicBezTo>
                  <a:moveTo>
                    <a:pt x="84" y="10"/>
                  </a:moveTo>
                  <a:cubicBezTo>
                    <a:pt x="84" y="10"/>
                    <a:pt x="84" y="10"/>
                    <a:pt x="84" y="10"/>
                  </a:cubicBezTo>
                  <a:cubicBezTo>
                    <a:pt x="102" y="10"/>
                    <a:pt x="118" y="17"/>
                    <a:pt x="131" y="30"/>
                  </a:cubicBezTo>
                  <a:cubicBezTo>
                    <a:pt x="157" y="56"/>
                    <a:pt x="157" y="98"/>
                    <a:pt x="131" y="124"/>
                  </a:cubicBezTo>
                  <a:cubicBezTo>
                    <a:pt x="118" y="136"/>
                    <a:pt x="102" y="143"/>
                    <a:pt x="84" y="143"/>
                  </a:cubicBezTo>
                  <a:cubicBezTo>
                    <a:pt x="66" y="143"/>
                    <a:pt x="50" y="136"/>
                    <a:pt x="37" y="124"/>
                  </a:cubicBezTo>
                  <a:cubicBezTo>
                    <a:pt x="25" y="111"/>
                    <a:pt x="18" y="94"/>
                    <a:pt x="18" y="77"/>
                  </a:cubicBezTo>
                  <a:cubicBezTo>
                    <a:pt x="18" y="59"/>
                    <a:pt x="25" y="42"/>
                    <a:pt x="37" y="30"/>
                  </a:cubicBezTo>
                  <a:cubicBezTo>
                    <a:pt x="50" y="17"/>
                    <a:pt x="66" y="10"/>
                    <a:pt x="84" y="10"/>
                  </a:cubicBezTo>
                  <a:moveTo>
                    <a:pt x="114" y="64"/>
                  </a:moveTo>
                  <a:cubicBezTo>
                    <a:pt x="95" y="83"/>
                    <a:pt x="95" y="83"/>
                    <a:pt x="95" y="83"/>
                  </a:cubicBezTo>
                  <a:cubicBezTo>
                    <a:pt x="98" y="90"/>
                    <a:pt x="97" y="98"/>
                    <a:pt x="91" y="103"/>
                  </a:cubicBezTo>
                  <a:cubicBezTo>
                    <a:pt x="77" y="89"/>
                    <a:pt x="77" y="89"/>
                    <a:pt x="77" y="89"/>
                  </a:cubicBezTo>
                  <a:cubicBezTo>
                    <a:pt x="62" y="102"/>
                    <a:pt x="53" y="110"/>
                    <a:pt x="51" y="109"/>
                  </a:cubicBezTo>
                  <a:cubicBezTo>
                    <a:pt x="51" y="109"/>
                    <a:pt x="51" y="109"/>
                    <a:pt x="51" y="109"/>
                  </a:cubicBezTo>
                  <a:cubicBezTo>
                    <a:pt x="51" y="109"/>
                    <a:pt x="51" y="109"/>
                    <a:pt x="51" y="109"/>
                  </a:cubicBezTo>
                  <a:cubicBezTo>
                    <a:pt x="51" y="109"/>
                    <a:pt x="51" y="109"/>
                    <a:pt x="51" y="109"/>
                  </a:cubicBezTo>
                  <a:cubicBezTo>
                    <a:pt x="51" y="109"/>
                    <a:pt x="51" y="109"/>
                    <a:pt x="51" y="109"/>
                  </a:cubicBezTo>
                  <a:cubicBezTo>
                    <a:pt x="51" y="108"/>
                    <a:pt x="58" y="98"/>
                    <a:pt x="71" y="84"/>
                  </a:cubicBezTo>
                  <a:cubicBezTo>
                    <a:pt x="57" y="70"/>
                    <a:pt x="57" y="70"/>
                    <a:pt x="57" y="70"/>
                  </a:cubicBezTo>
                  <a:cubicBezTo>
                    <a:pt x="63" y="64"/>
                    <a:pt x="71" y="63"/>
                    <a:pt x="78" y="66"/>
                  </a:cubicBezTo>
                  <a:cubicBezTo>
                    <a:pt x="97" y="46"/>
                    <a:pt x="97" y="46"/>
                    <a:pt x="97" y="46"/>
                  </a:cubicBezTo>
                  <a:cubicBezTo>
                    <a:pt x="96" y="42"/>
                    <a:pt x="97" y="38"/>
                    <a:pt x="101" y="35"/>
                  </a:cubicBezTo>
                  <a:cubicBezTo>
                    <a:pt x="126" y="60"/>
                    <a:pt x="126" y="60"/>
                    <a:pt x="126" y="60"/>
                  </a:cubicBezTo>
                  <a:cubicBezTo>
                    <a:pt x="123" y="63"/>
                    <a:pt x="118" y="65"/>
                    <a:pt x="114" y="64"/>
                  </a:cubicBezTo>
                  <a:close/>
                </a:path>
              </a:pathLst>
            </a:custGeom>
            <a:solidFill>
              <a:srgbClr val="0072C6"/>
            </a:solidFill>
            <a:ln>
              <a:noFill/>
            </a:ln>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Tree>
    <p:extLst>
      <p:ext uri="{BB962C8B-B14F-4D97-AF65-F5344CB8AC3E}">
        <p14:creationId xmlns:p14="http://schemas.microsoft.com/office/powerpoint/2010/main" val="311436234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750"/>
                                        <p:tgtEl>
                                          <p:spTgt spid="31"/>
                                        </p:tgtEl>
                                      </p:cBhvr>
                                    </p:animEffect>
                                  </p:childTnLst>
                                </p:cTn>
                              </p:par>
                              <p:par>
                                <p:cTn id="8" presetID="63" presetClass="path" presetSubtype="0" decel="100000" fill="hold" nodeType="withEffect">
                                  <p:stCondLst>
                                    <p:cond delay="0"/>
                                  </p:stCondLst>
                                  <p:childTnLst>
                                    <p:animMotion origin="layout" path="M -0.02413 3.26827E-6 L 0 3.26827E-6 " pathEditMode="relative" rAng="0" ptsTypes="AA">
                                      <p:cBhvr>
                                        <p:cTn id="9" dur="750" fill="hold"/>
                                        <p:tgtEl>
                                          <p:spTgt spid="31"/>
                                        </p:tgtEl>
                                        <p:attrNameLst>
                                          <p:attrName>ppt_x</p:attrName>
                                          <p:attrName>ppt_y</p:attrName>
                                        </p:attrNameLst>
                                      </p:cBhvr>
                                      <p:rCtr x="1200" y="0"/>
                                    </p:animMotion>
                                  </p:childTnLst>
                                </p:cTn>
                              </p:par>
                              <p:par>
                                <p:cTn id="10" presetID="10" presetClass="entr" presetSubtype="0" fill="hold" nodeType="withEffect">
                                  <p:stCondLst>
                                    <p:cond delay="10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63" presetClass="path" presetSubtype="0" decel="100000" fill="hold" nodeType="withEffect">
                                  <p:stCondLst>
                                    <p:cond delay="100"/>
                                  </p:stCondLst>
                                  <p:childTnLst>
                                    <p:animMotion origin="layout" path="M -0.02413 3.26827E-6 L 0 3.26827E-6 " pathEditMode="relative" rAng="0" ptsTypes="AA">
                                      <p:cBhvr>
                                        <p:cTn id="14" dur="750" fill="hold"/>
                                        <p:tgtEl>
                                          <p:spTgt spid="13"/>
                                        </p:tgtEl>
                                        <p:attrNameLst>
                                          <p:attrName>ppt_x</p:attrName>
                                          <p:attrName>ppt_y</p:attrName>
                                        </p:attrNameLst>
                                      </p:cBhvr>
                                      <p:rCtr x="1200" y="0"/>
                                    </p:animMotion>
                                  </p:childTnLst>
                                </p:cTn>
                              </p:par>
                              <p:par>
                                <p:cTn id="15" presetID="10" presetClass="entr" presetSubtype="0" fill="hold" nodeType="withEffect">
                                  <p:stCondLst>
                                    <p:cond delay="20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750"/>
                                        <p:tgtEl>
                                          <p:spTgt spid="25"/>
                                        </p:tgtEl>
                                      </p:cBhvr>
                                    </p:animEffect>
                                  </p:childTnLst>
                                </p:cTn>
                              </p:par>
                              <p:par>
                                <p:cTn id="18" presetID="63" presetClass="path" presetSubtype="0" decel="100000" fill="hold" nodeType="withEffect">
                                  <p:stCondLst>
                                    <p:cond delay="200"/>
                                  </p:stCondLst>
                                  <p:childTnLst>
                                    <p:animMotion origin="layout" path="M -0.02413 3.26827E-6 L 0 3.26827E-6 " pathEditMode="relative" rAng="0" ptsTypes="AA">
                                      <p:cBhvr>
                                        <p:cTn id="19" dur="750" fill="hold"/>
                                        <p:tgtEl>
                                          <p:spTgt spid="25"/>
                                        </p:tgtEl>
                                        <p:attrNameLst>
                                          <p:attrName>ppt_x</p:attrName>
                                          <p:attrName>ppt_y</p:attrName>
                                        </p:attrNameLst>
                                      </p:cBhvr>
                                      <p:rCtr x="1200" y="0"/>
                                    </p:animMotion>
                                  </p:childTnLst>
                                </p:cTn>
                              </p:par>
                              <p:par>
                                <p:cTn id="20" presetID="10" presetClass="entr" presetSubtype="0" fill="hold" nodeType="withEffect">
                                  <p:stCondLst>
                                    <p:cond delay="3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750"/>
                                        <p:tgtEl>
                                          <p:spTgt spid="3"/>
                                        </p:tgtEl>
                                      </p:cBhvr>
                                    </p:animEffect>
                                  </p:childTnLst>
                                </p:cTn>
                              </p:par>
                              <p:par>
                                <p:cTn id="23" presetID="63" presetClass="path" presetSubtype="0" decel="100000" fill="hold" nodeType="withEffect">
                                  <p:stCondLst>
                                    <p:cond delay="300"/>
                                  </p:stCondLst>
                                  <p:childTnLst>
                                    <p:animMotion origin="layout" path="M -0.02413 4.06264E-6 L 4.44218E-6 4.06264E-6 " pathEditMode="relative" rAng="0" ptsTypes="AA">
                                      <p:cBhvr>
                                        <p:cTn id="24" dur="750" fill="hold"/>
                                        <p:tgtEl>
                                          <p:spTgt spid="3"/>
                                        </p:tgtEl>
                                        <p:attrNameLst>
                                          <p:attrName>ppt_x</p:attrName>
                                          <p:attrName>ppt_y</p:attrName>
                                        </p:attrNameLst>
                                      </p:cBhvr>
                                      <p:rCtr x="1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27037" y="5043322"/>
            <a:ext cx="5356123" cy="1908244"/>
            <a:chOff x="427037" y="5043322"/>
            <a:chExt cx="5356123" cy="1908244"/>
          </a:xfrm>
        </p:grpSpPr>
        <p:pic>
          <p:nvPicPr>
            <p:cNvPr id="15" name="Picture 14"/>
            <p:cNvPicPr>
              <a:picLocks noChangeAspect="1"/>
            </p:cNvPicPr>
            <p:nvPr/>
          </p:nvPicPr>
          <p:blipFill rotWithShape="1">
            <a:blip r:embed="rId3">
              <a:extLst>
                <a:ext uri="{28A0092B-C50C-407E-A947-70E740481C1C}">
                  <a14:useLocalDpi xmlns:a14="http://schemas.microsoft.com/office/drawing/2010/main" val="0"/>
                </a:ext>
              </a:extLst>
            </a:blip>
            <a:srcRect b="48042"/>
            <a:stretch/>
          </p:blipFill>
          <p:spPr>
            <a:xfrm>
              <a:off x="427037" y="5043322"/>
              <a:ext cx="1891430" cy="1908244"/>
            </a:xfrm>
            <a:prstGeom prst="rect">
              <a:avLst/>
            </a:prstGeom>
          </p:spPr>
        </p:pic>
        <p:sp>
          <p:nvSpPr>
            <p:cNvPr id="16" name="Text Placeholder 2"/>
            <p:cNvSpPr txBox="1">
              <a:spLocks/>
            </p:cNvSpPr>
            <p:nvPr/>
          </p:nvSpPr>
          <p:spPr>
            <a:xfrm>
              <a:off x="2318467" y="5061745"/>
              <a:ext cx="3464693" cy="733269"/>
            </a:xfrm>
            <a:prstGeom prst="rect">
              <a:avLst/>
            </a:prstGeom>
          </p:spPr>
          <p:txBody>
            <a:bodyPr/>
            <a:lstStyle>
              <a:lvl1pPr marL="342900" marR="0" indent="-3429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100000"/>
                <a:buFontTx/>
                <a:buBlip>
                  <a:blip r:embed="rId4"/>
                </a:buBlip>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5000"/>
                </a:lnSpc>
                <a:spcBef>
                  <a:spcPts val="1200"/>
                </a:spcBef>
                <a:buClr>
                  <a:srgbClr val="FFFFFF"/>
                </a:buClr>
                <a:buFontTx/>
                <a:buNone/>
              </a:pP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TechEd Mobile app </a:t>
              </a: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r>
              <a:b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br>
              <a:r>
                <a:rPr lang="en-US" sz="2400" spc="-50" dirty="0">
                  <a:ln w="3175">
                    <a:noFill/>
                  </a:ln>
                  <a:gradFill>
                    <a:gsLst>
                      <a:gs pos="0">
                        <a:srgbClr val="FFFFFF"/>
                      </a:gs>
                      <a:gs pos="100000">
                        <a:srgbClr val="FFFFFF"/>
                      </a:gs>
                    </a:gsLst>
                    <a:lin ang="5400000" scaled="0"/>
                  </a:gradFill>
                  <a:cs typeface="Segoe UI" pitchFamily="34" charset="0"/>
                </a:rPr>
                <a:t>for session evaluations </a:t>
              </a:r>
              <a:r>
                <a:rPr lang="en-US" sz="2400" spc="-50" dirty="0" smtClean="0">
                  <a:ln w="3175">
                    <a:noFill/>
                  </a:ln>
                  <a:gradFill>
                    <a:gsLst>
                      <a:gs pos="0">
                        <a:srgbClr val="FFFFFF"/>
                      </a:gs>
                      <a:gs pos="100000">
                        <a:srgbClr val="FFFFFF"/>
                      </a:gs>
                    </a:gsLst>
                    <a:lin ang="5400000" scaled="0"/>
                  </a:gradFill>
                  <a:cs typeface="Segoe UI" pitchFamily="34" charset="0"/>
                </a:rPr>
                <a:t/>
              </a:r>
              <a:br>
                <a:rPr lang="en-US" sz="2400" spc="-50" dirty="0" smtClean="0">
                  <a:ln w="3175">
                    <a:noFill/>
                  </a:ln>
                  <a:gradFill>
                    <a:gsLst>
                      <a:gs pos="0">
                        <a:srgbClr val="FFFFFF"/>
                      </a:gs>
                      <a:gs pos="100000">
                        <a:srgbClr val="FFFFFF"/>
                      </a:gs>
                    </a:gsLst>
                    <a:lin ang="5400000" scaled="0"/>
                  </a:gradFill>
                  <a:cs typeface="Segoe UI" pitchFamily="34" charset="0"/>
                </a:rPr>
              </a:br>
              <a:r>
                <a:rPr lang="en-US" sz="2400" spc="-50" dirty="0" smtClean="0">
                  <a:ln w="3175">
                    <a:noFill/>
                  </a:ln>
                  <a:gradFill>
                    <a:gsLst>
                      <a:gs pos="0">
                        <a:srgbClr val="FFFFFF"/>
                      </a:gs>
                      <a:gs pos="100000">
                        <a:srgbClr val="FFFFFF"/>
                      </a:gs>
                    </a:gsLst>
                    <a:lin ang="5400000" scaled="0"/>
                  </a:gradFill>
                  <a:cs typeface="Segoe UI" pitchFamily="34" charset="0"/>
                </a:rPr>
                <a:t>is </a:t>
              </a:r>
              <a:r>
                <a:rPr lang="en-US" sz="2400" spc="-50" dirty="0">
                  <a:ln w="3175">
                    <a:noFill/>
                  </a:ln>
                  <a:gradFill>
                    <a:gsLst>
                      <a:gs pos="0">
                        <a:srgbClr val="FFFFFF"/>
                      </a:gs>
                      <a:gs pos="100000">
                        <a:srgbClr val="FFFFFF"/>
                      </a:gs>
                    </a:gsLst>
                    <a:lin ang="5400000" scaled="0"/>
                  </a:gradFill>
                  <a:cs typeface="Segoe UI" pitchFamily="34" charset="0"/>
                </a:rPr>
                <a:t>currently offline</a:t>
              </a:r>
            </a:p>
          </p:txBody>
        </p:sp>
        <p:sp>
          <p:nvSpPr>
            <p:cNvPr id="7" name="&quot;No&quot; Symbol 6"/>
            <p:cNvSpPr>
              <a:spLocks noChangeAspect="1"/>
            </p:cNvSpPr>
            <p:nvPr/>
          </p:nvSpPr>
          <p:spPr bwMode="auto">
            <a:xfrm>
              <a:off x="719279" y="5390716"/>
              <a:ext cx="1306947" cy="1306947"/>
            </a:xfrm>
            <a:prstGeom prst="noSmoking">
              <a:avLst/>
            </a:prstGeom>
            <a:solidFill>
              <a:srgbClr val="C0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2" name="Title 1"/>
          <p:cNvSpPr>
            <a:spLocks noGrp="1"/>
          </p:cNvSpPr>
          <p:nvPr>
            <p:ph type="title"/>
          </p:nvPr>
        </p:nvSpPr>
        <p:spPr/>
        <p:txBody>
          <a:bodyPr/>
          <a:lstStyle/>
          <a:p>
            <a:pPr lvl="0"/>
            <a:r>
              <a:rPr lang="en-US" dirty="0" smtClean="0">
                <a:latin typeface="Segoe UI Semibold" panose="020B0702040204020203" pitchFamily="34" charset="0"/>
                <a:cs typeface="Segoe UI Semibold" panose="020B0702040204020203" pitchFamily="34" charset="0"/>
              </a:rPr>
              <a:t>SUBMIT YOUR TECHED EVALUATIONS</a:t>
            </a:r>
            <a:endParaRPr lang="en-US" dirty="0">
              <a:latin typeface="Segoe UI Semibold" panose="020B0702040204020203" pitchFamily="34" charset="0"/>
              <a:cs typeface="Segoe UI Semibold" panose="020B0702040204020203" pitchFamily="34" charset="0"/>
            </a:endParaRPr>
          </a:p>
        </p:txBody>
      </p:sp>
      <p:sp>
        <p:nvSpPr>
          <p:cNvPr id="13" name="Rectangle 12"/>
          <p:cNvSpPr/>
          <p:nvPr/>
        </p:nvSpPr>
        <p:spPr>
          <a:xfrm>
            <a:off x="307976" y="2114948"/>
            <a:ext cx="12128499" cy="812904"/>
          </a:xfrm>
          <a:prstGeom prst="rect">
            <a:avLst/>
          </a:prstGeom>
          <a:solidFill>
            <a:schemeClr val="bg2">
              <a:lumMod val="75000"/>
            </a:schemeClr>
          </a:solidFill>
        </p:spPr>
        <p:txBody>
          <a:bodyPr wrap="square" lIns="182880" tIns="146304" rIns="182880" bIns="146304">
            <a:noAutofit/>
          </a:bodyPr>
          <a:lstStyle/>
          <a:p>
            <a:r>
              <a:rPr lang="en-US" sz="3200" spc="-100" dirty="0" smtClean="0">
                <a:ln w="3175">
                  <a:noFill/>
                </a:ln>
                <a:gradFill>
                  <a:gsLst>
                    <a:gs pos="0">
                      <a:srgbClr val="FFFFFF"/>
                    </a:gs>
                    <a:gs pos="100000">
                      <a:srgbClr val="FFFFFF"/>
                    </a:gs>
                  </a:gsLst>
                  <a:lin ang="5400000" scaled="0"/>
                </a:gradFill>
                <a:latin typeface="Segoe Semibold" panose="020B0702040504020203" pitchFamily="34" charset="0"/>
                <a:cs typeface="Segoe UI" pitchFamily="34" charset="0"/>
              </a:rPr>
              <a:t>Fill out an evaluation via</a:t>
            </a:r>
            <a:endParaRPr lang="en-US" sz="3200" spc="-100" dirty="0">
              <a:ln w="3175">
                <a:noFill/>
              </a:ln>
              <a:gradFill>
                <a:gsLst>
                  <a:gs pos="0">
                    <a:srgbClr val="FFFFFF"/>
                  </a:gs>
                  <a:gs pos="100000">
                    <a:srgbClr val="FFFFFF"/>
                  </a:gs>
                </a:gsLst>
                <a:lin ang="5400000" scaled="0"/>
              </a:gradFill>
              <a:latin typeface="Segoe UI Light"/>
              <a:cs typeface="Segoe UI" pitchFamily="34" charset="0"/>
            </a:endParaRPr>
          </a:p>
        </p:txBody>
      </p:sp>
      <p:sp>
        <p:nvSpPr>
          <p:cNvPr id="14" name="Rectangle 13"/>
          <p:cNvSpPr/>
          <p:nvPr/>
        </p:nvSpPr>
        <p:spPr>
          <a:xfrm>
            <a:off x="307975" y="3016777"/>
            <a:ext cx="5826819" cy="1151084"/>
          </a:xfrm>
          <a:prstGeom prst="rect">
            <a:avLst/>
          </a:prstGeom>
        </p:spPr>
        <p:txBody>
          <a:bodyPr wrap="square" lIns="182880" tIns="146304" rIns="182880" bIns="146304">
            <a:spAutoFit/>
          </a:bodyPr>
          <a:lstStyle/>
          <a:p>
            <a:pPr>
              <a:lnSpc>
                <a:spcPct val="95000"/>
              </a:lnSpc>
              <a:spcBef>
                <a:spcPts val="1200"/>
              </a:spcBef>
            </a:pPr>
            <a:r>
              <a:rPr lang="en-US" sz="2400" b="1" spc="-50" dirty="0" smtClean="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CommNet Station/PC:</a:t>
            </a:r>
            <a:r>
              <a:rPr lang="en-US" sz="2400" spc="-50" dirty="0" smtClean="0">
                <a:ln w="3175">
                  <a:noFill/>
                </a:ln>
                <a:gradFill>
                  <a:gsLst>
                    <a:gs pos="0">
                      <a:srgbClr val="FFFFFF"/>
                    </a:gs>
                    <a:gs pos="100000">
                      <a:srgbClr val="FFFFFF"/>
                    </a:gs>
                  </a:gsLst>
                  <a:lin ang="5400000" scaled="0"/>
                </a:gradFill>
                <a:latin typeface="Segoe UI Semibold" panose="020B0702040204020203" pitchFamily="34" charset="0"/>
                <a:cs typeface="Segoe UI Semibold" panose="020B0702040204020203" pitchFamily="34" charset="0"/>
              </a:rPr>
              <a:t> </a:t>
            </a:r>
            <a:r>
              <a:rPr lang="en-US" sz="2400" spc="-50" dirty="0" smtClean="0">
                <a:ln w="3175">
                  <a:noFill/>
                </a:ln>
                <a:gradFill>
                  <a:gsLst>
                    <a:gs pos="0">
                      <a:srgbClr val="FFFFFF"/>
                    </a:gs>
                    <a:gs pos="100000">
                      <a:srgbClr val="FFFFFF"/>
                    </a:gs>
                  </a:gsLst>
                  <a:lin ang="5400000" scaled="0"/>
                </a:gradFill>
                <a:latin typeface="Segoe UI Light"/>
                <a:cs typeface="Segoe UI" pitchFamily="34" charset="0"/>
              </a:rPr>
              <a:t>Schedule Builder</a:t>
            </a:r>
          </a:p>
          <a:p>
            <a:pPr>
              <a:lnSpc>
                <a:spcPct val="95000"/>
              </a:lnSpc>
              <a:spcBef>
                <a:spcPts val="1200"/>
              </a:spcBef>
            </a:pPr>
            <a:r>
              <a:rPr lang="en-US" sz="2400" b="1" spc="-50" dirty="0" err="1">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LogIn</a:t>
            </a:r>
            <a:r>
              <a:rPr lang="en-US" sz="2400" b="1" spc="-50" dirty="0">
                <a:ln w="3175">
                  <a:noFill/>
                </a:ln>
                <a:gradFill>
                  <a:gsLst>
                    <a:gs pos="0">
                      <a:srgbClr val="FFFFFF"/>
                    </a:gs>
                    <a:gs pos="100000">
                      <a:srgbClr val="FFFFFF"/>
                    </a:gs>
                  </a:gsLst>
                  <a:lin ang="5400000" scaled="0"/>
                </a:gradFill>
                <a:latin typeface="Segoe UI Semibold" panose="020B0702040204020203" pitchFamily="34" charset="0"/>
                <a:ea typeface="Segoe UI Black" panose="020B0A02040204020203" pitchFamily="34" charset="0"/>
                <a:cs typeface="Segoe UI Semibold" panose="020B0702040204020203" pitchFamily="34" charset="0"/>
              </a:rPr>
              <a:t>: </a:t>
            </a:r>
            <a:r>
              <a:rPr lang="en-US" sz="2400" spc="-50" dirty="0">
                <a:ln w="3175">
                  <a:noFill/>
                </a:ln>
                <a:gradFill>
                  <a:gsLst>
                    <a:gs pos="0">
                      <a:srgbClr val="FFFFFF"/>
                    </a:gs>
                    <a:gs pos="100000">
                      <a:srgbClr val="FFFFFF"/>
                    </a:gs>
                  </a:gsLst>
                  <a:lin ang="5400000" scaled="0"/>
                </a:gradFill>
                <a:latin typeface="Segoe UI Light"/>
                <a:cs typeface="Segoe UI" pitchFamily="34" charset="0"/>
              </a:rPr>
              <a:t>europe.msteched.com/catalog</a:t>
            </a:r>
          </a:p>
        </p:txBody>
      </p:sp>
      <p:sp>
        <p:nvSpPr>
          <p:cNvPr id="20" name="Title 1"/>
          <p:cNvSpPr txBox="1">
            <a:spLocks/>
          </p:cNvSpPr>
          <p:nvPr/>
        </p:nvSpPr>
        <p:spPr>
          <a:xfrm>
            <a:off x="274639" y="1180782"/>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sz="4000">
                <a:gradFill>
                  <a:gsLst>
                    <a:gs pos="1250">
                      <a:srgbClr val="FFFFFF"/>
                    </a:gs>
                    <a:gs pos="100000">
                      <a:srgbClr val="FFFFFF"/>
                    </a:gs>
                  </a:gsLst>
                  <a:lin ang="5400000" scaled="0"/>
                </a:gradFill>
                <a:cs typeface="Segoe UI Semibold" panose="020B0702040204020203" pitchFamily="34" charset="0"/>
              </a:rPr>
              <a:t>We value your feedback!</a:t>
            </a:r>
          </a:p>
        </p:txBody>
      </p:sp>
      <p:grpSp>
        <p:nvGrpSpPr>
          <p:cNvPr id="9" name="Group 8"/>
          <p:cNvGrpSpPr/>
          <p:nvPr/>
        </p:nvGrpSpPr>
        <p:grpSpPr>
          <a:xfrm>
            <a:off x="5249321" y="1806575"/>
            <a:ext cx="7407816" cy="4419600"/>
            <a:chOff x="5249321" y="1701800"/>
            <a:chExt cx="7407816" cy="4419600"/>
          </a:xfrm>
        </p:grpSpPr>
        <p:pic>
          <p:nvPicPr>
            <p:cNvPr id="19" name="Picture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321" y="1701800"/>
              <a:ext cx="7407816" cy="4419600"/>
            </a:xfrm>
            <a:prstGeom prst="rect">
              <a:avLst/>
            </a:prstGeom>
          </p:spPr>
        </p:pic>
        <p:grpSp>
          <p:nvGrpSpPr>
            <p:cNvPr id="6" name="Group 5"/>
            <p:cNvGrpSpPr/>
            <p:nvPr/>
          </p:nvGrpSpPr>
          <p:grpSpPr>
            <a:xfrm>
              <a:off x="6376098" y="1858328"/>
              <a:ext cx="5453472" cy="2909899"/>
              <a:chOff x="3625850" y="1675130"/>
              <a:chExt cx="5194299" cy="2771608"/>
            </a:xfrm>
          </p:grpSpPr>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 t="337" r="-11710" b="14046"/>
              <a:stretch/>
            </p:blipFill>
            <p:spPr>
              <a:xfrm>
                <a:off x="3625850" y="1720850"/>
                <a:ext cx="5194299" cy="2725888"/>
              </a:xfrm>
              <a:prstGeom prst="rect">
                <a:avLst/>
              </a:prstGeom>
            </p:spPr>
          </p:pic>
          <p:sp>
            <p:nvSpPr>
              <p:cNvPr id="5" name="Rectangle 4"/>
              <p:cNvSpPr/>
              <p:nvPr/>
            </p:nvSpPr>
            <p:spPr bwMode="auto">
              <a:xfrm>
                <a:off x="3625850" y="1675130"/>
                <a:ext cx="4573587" cy="5293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1" name="Rectangle 10"/>
              <p:cNvSpPr/>
              <p:nvPr/>
            </p:nvSpPr>
            <p:spPr bwMode="auto">
              <a:xfrm>
                <a:off x="8175944" y="1675132"/>
                <a:ext cx="414370" cy="23939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12" name="Rectangle 11"/>
              <p:cNvSpPr/>
              <p:nvPr/>
            </p:nvSpPr>
            <p:spPr bwMode="auto">
              <a:xfrm>
                <a:off x="8175944" y="1914524"/>
                <a:ext cx="414370" cy="2532214"/>
              </a:xfrm>
              <a:prstGeom prst="rect">
                <a:avLst/>
              </a:prstGeom>
              <a:solidFill>
                <a:srgbClr val="E8E8E8"/>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sp>
        <p:nvSpPr>
          <p:cNvPr id="4" name="Rectangle 3"/>
          <p:cNvSpPr/>
          <p:nvPr/>
        </p:nvSpPr>
        <p:spPr bwMode="auto">
          <a:xfrm>
            <a:off x="7250157" y="3385009"/>
            <a:ext cx="3142060" cy="218679"/>
          </a:xfrm>
          <a:prstGeom prst="rect">
            <a:avLst/>
          </a:prstGeom>
          <a:solidFill>
            <a:schemeClr val="tx2">
              <a:lumMod val="60000"/>
              <a:lumOff val="40000"/>
              <a:alpha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9255141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750"/>
                                        <p:tgtEl>
                                          <p:spTgt spid="14"/>
                                        </p:tgtEl>
                                      </p:cBhvr>
                                    </p:animEffect>
                                  </p:childTnLst>
                                </p:cTn>
                              </p:par>
                              <p:par>
                                <p:cTn id="8" presetID="35" presetClass="path" presetSubtype="0" decel="100000" fill="hold" grpId="1" nodeType="withEffect">
                                  <p:stCondLst>
                                    <p:cond delay="0"/>
                                  </p:stCondLst>
                                  <p:childTnLst>
                                    <p:animMotion origin="layout" path="M 0.06127 -8.30685E-7 L 7.65892E-7 -8.30685E-7 " pathEditMode="relative" rAng="0" ptsTypes="AA">
                                      <p:cBhvr>
                                        <p:cTn id="9" dur="750" fill="hold"/>
                                        <p:tgtEl>
                                          <p:spTgt spid="14"/>
                                        </p:tgtEl>
                                        <p:attrNameLst>
                                          <p:attrName>ppt_x</p:attrName>
                                          <p:attrName>ppt_y</p:attrName>
                                        </p:attrNameLst>
                                      </p:cBhvr>
                                      <p:rCtr x="-3064" y="0"/>
                                    </p:animMotion>
                                  </p:childTnLst>
                                </p:cTn>
                              </p:par>
                              <p:par>
                                <p:cTn id="10" presetID="10"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750"/>
                                        <p:tgtEl>
                                          <p:spTgt spid="13"/>
                                        </p:tgtEl>
                                      </p:cBhvr>
                                    </p:animEffect>
                                  </p:childTnLst>
                                </p:cTn>
                              </p:par>
                              <p:par>
                                <p:cTn id="13" presetID="35" presetClass="path" presetSubtype="0" decel="100000" fill="hold" grpId="1" nodeType="withEffect">
                                  <p:stCondLst>
                                    <p:cond delay="0"/>
                                  </p:stCondLst>
                                  <p:childTnLst>
                                    <p:animMotion origin="layout" path="M 0.06127 2.38765E-6 L -1.92494E-6 2.38765E-6 " pathEditMode="relative" rAng="0" ptsTypes="AA">
                                      <p:cBhvr>
                                        <p:cTn id="14" dur="750" fill="hold"/>
                                        <p:tgtEl>
                                          <p:spTgt spid="13"/>
                                        </p:tgtEl>
                                        <p:attrNameLst>
                                          <p:attrName>ppt_x</p:attrName>
                                          <p:attrName>ppt_y</p:attrName>
                                        </p:attrNameLst>
                                      </p:cBhvr>
                                      <p:rCtr x="-3064" y="0"/>
                                    </p:animMotion>
                                  </p:childTnLst>
                                </p:cTn>
                              </p:par>
                              <p:par>
                                <p:cTn id="15" presetID="2" presetClass="entr" presetSubtype="2" decel="10000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800" fill="hold"/>
                                        <p:tgtEl>
                                          <p:spTgt spid="9"/>
                                        </p:tgtEl>
                                        <p:attrNameLst>
                                          <p:attrName>ppt_x</p:attrName>
                                        </p:attrNameLst>
                                      </p:cBhvr>
                                      <p:tavLst>
                                        <p:tav tm="0">
                                          <p:val>
                                            <p:strVal val="1+#ppt_w/2"/>
                                          </p:val>
                                        </p:tav>
                                        <p:tav tm="100000">
                                          <p:val>
                                            <p:strVal val="#ppt_x"/>
                                          </p:val>
                                        </p:tav>
                                      </p:tavLst>
                                    </p:anim>
                                    <p:anim calcmode="lin" valueType="num">
                                      <p:cBhvr additive="base">
                                        <p:cTn id="18" dur="800" fill="hold"/>
                                        <p:tgtEl>
                                          <p:spTgt spid="9"/>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75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250"/>
                            </p:stCondLst>
                            <p:childTnLst>
                              <p:par>
                                <p:cTn id="23" presetID="2" presetClass="entr" presetSubtype="4" decel="10000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4" grpId="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5437967" y="-1"/>
            <a:ext cx="6998508" cy="6994525"/>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40" name="Group 39"/>
          <p:cNvGrpSpPr/>
          <p:nvPr/>
        </p:nvGrpSpPr>
        <p:grpSpPr>
          <a:xfrm>
            <a:off x="5891151" y="3845215"/>
            <a:ext cx="6092141" cy="2449780"/>
            <a:chOff x="5891151" y="3845215"/>
            <a:chExt cx="6092141" cy="2449780"/>
          </a:xfrm>
        </p:grpSpPr>
        <p:sp>
          <p:nvSpPr>
            <p:cNvPr id="14" name="Rectangle 13"/>
            <p:cNvSpPr/>
            <p:nvPr/>
          </p:nvSpPr>
          <p:spPr bwMode="auto">
            <a:xfrm>
              <a:off x="5891151" y="5103610"/>
              <a:ext cx="1161288" cy="702773"/>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EM</a:t>
              </a:r>
            </a:p>
          </p:txBody>
        </p:sp>
        <p:sp>
          <p:nvSpPr>
            <p:cNvPr id="15" name="Rectangle 14"/>
            <p:cNvSpPr/>
            <p:nvPr/>
          </p:nvSpPr>
          <p:spPr bwMode="auto">
            <a:xfrm>
              <a:off x="7123863" y="5103610"/>
              <a:ext cx="2394001" cy="119138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OFC</a:t>
              </a:r>
            </a:p>
          </p:txBody>
        </p:sp>
        <p:sp>
          <p:nvSpPr>
            <p:cNvPr id="17" name="Rectangle 16"/>
            <p:cNvSpPr/>
            <p:nvPr/>
          </p:nvSpPr>
          <p:spPr bwMode="auto">
            <a:xfrm>
              <a:off x="9589290" y="5103610"/>
              <a:ext cx="1161288" cy="702773"/>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WIN</a:t>
              </a:r>
            </a:p>
          </p:txBody>
        </p:sp>
        <p:sp>
          <p:nvSpPr>
            <p:cNvPr id="18" name="Rectangle 17"/>
            <p:cNvSpPr/>
            <p:nvPr/>
          </p:nvSpPr>
          <p:spPr bwMode="auto">
            <a:xfrm>
              <a:off x="10822004" y="5103610"/>
              <a:ext cx="1161288" cy="119138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DBI</a:t>
              </a:r>
            </a:p>
          </p:txBody>
        </p:sp>
        <p:sp>
          <p:nvSpPr>
            <p:cNvPr id="6" name="Rectangle 5"/>
            <p:cNvSpPr/>
            <p:nvPr/>
          </p:nvSpPr>
          <p:spPr bwMode="auto">
            <a:xfrm>
              <a:off x="5891151" y="3845215"/>
              <a:ext cx="1161288" cy="1191385"/>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smtClean="0">
                  <a:gradFill>
                    <a:gsLst>
                      <a:gs pos="0">
                        <a:srgbClr val="FFFFFF"/>
                      </a:gs>
                      <a:gs pos="100000">
                        <a:srgbClr val="FFFFFF"/>
                      </a:gs>
                    </a:gsLst>
                    <a:lin ang="5400000" scaled="0"/>
                  </a:gradFill>
                  <a:ea typeface="Segoe UI" pitchFamily="34" charset="0"/>
                  <a:cs typeface="Segoe UI" pitchFamily="34" charset="0"/>
                </a:rPr>
                <a:t>CDP</a:t>
              </a:r>
            </a:p>
          </p:txBody>
        </p:sp>
        <p:sp>
          <p:nvSpPr>
            <p:cNvPr id="9" name="Rectangle 8"/>
            <p:cNvSpPr/>
            <p:nvPr/>
          </p:nvSpPr>
          <p:spPr bwMode="auto">
            <a:xfrm>
              <a:off x="7123864" y="4356472"/>
              <a:ext cx="1161288" cy="680128"/>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TWC</a:t>
              </a:r>
            </a:p>
          </p:txBody>
        </p:sp>
        <p:sp>
          <p:nvSpPr>
            <p:cNvPr id="10" name="Rectangle 9"/>
            <p:cNvSpPr/>
            <p:nvPr/>
          </p:nvSpPr>
          <p:spPr bwMode="auto">
            <a:xfrm>
              <a:off x="8356577" y="3845215"/>
              <a:ext cx="1161288" cy="1191385"/>
            </a:xfrm>
            <a:prstGeom prst="rect">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DEV</a:t>
              </a:r>
            </a:p>
          </p:txBody>
        </p:sp>
        <p:sp>
          <p:nvSpPr>
            <p:cNvPr id="11" name="Rectangle 10"/>
            <p:cNvSpPr/>
            <p:nvPr/>
          </p:nvSpPr>
          <p:spPr bwMode="auto">
            <a:xfrm>
              <a:off x="9589290" y="3845215"/>
              <a:ext cx="1161288" cy="1191385"/>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37160" rIns="0" bIns="13716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r>
                <a:rPr lang="en-US" sz="2200" dirty="0">
                  <a:gradFill>
                    <a:gsLst>
                      <a:gs pos="0">
                        <a:srgbClr val="FFFFFF"/>
                      </a:gs>
                      <a:gs pos="100000">
                        <a:srgbClr val="FFFFFF"/>
                      </a:gs>
                    </a:gsLst>
                    <a:lin ang="5400000" scaled="0"/>
                  </a:gradFill>
                  <a:ea typeface="Segoe UI" pitchFamily="34" charset="0"/>
                  <a:cs typeface="Segoe UI" pitchFamily="34" charset="0"/>
                </a:rPr>
                <a:t>AZR</a:t>
              </a:r>
            </a:p>
          </p:txBody>
        </p:sp>
      </p:grpSp>
      <p:sp>
        <p:nvSpPr>
          <p:cNvPr id="8" name="Text Placeholder 7"/>
          <p:cNvSpPr>
            <a:spLocks noGrp="1"/>
          </p:cNvSpPr>
          <p:nvPr>
            <p:ph type="body" sz="quarter" idx="10"/>
          </p:nvPr>
        </p:nvSpPr>
        <p:spPr>
          <a:xfrm>
            <a:off x="274638" y="1520356"/>
            <a:ext cx="4982418" cy="5096780"/>
          </a:xfrm>
        </p:spPr>
        <p:txBody>
          <a:bodyPr lIns="182880" tIns="146304" rIns="182880" bIns="146304"/>
          <a:lstStyle/>
          <a:p>
            <a:r>
              <a:rPr lang="en-US" dirty="0"/>
              <a:t>Following this session at 18:30 </a:t>
            </a:r>
            <a:r>
              <a:rPr lang="en-US" dirty="0" smtClean="0"/>
              <a:t/>
            </a:r>
            <a:br>
              <a:rPr lang="en-US" dirty="0" smtClean="0"/>
            </a:br>
            <a:r>
              <a:rPr lang="en-US" dirty="0" smtClean="0"/>
              <a:t>in </a:t>
            </a:r>
            <a:r>
              <a:rPr lang="en-US" dirty="0"/>
              <a:t>Hall </a:t>
            </a:r>
            <a:r>
              <a:rPr lang="en-US" dirty="0" smtClean="0"/>
              <a:t>5</a:t>
            </a:r>
          </a:p>
          <a:p>
            <a:r>
              <a:rPr lang="en-US" dirty="0"/>
              <a:t>Meet with Microsoft Product </a:t>
            </a:r>
            <a:r>
              <a:rPr lang="en-US" dirty="0" smtClean="0"/>
              <a:t>Experts</a:t>
            </a:r>
          </a:p>
          <a:p>
            <a:r>
              <a:rPr lang="en-US" dirty="0"/>
              <a:t>Snacks and Beverages Served</a:t>
            </a:r>
          </a:p>
          <a:p>
            <a:pPr marL="0" indent="0">
              <a:buNone/>
            </a:pPr>
            <a:endParaRPr lang="en-US" dirty="0"/>
          </a:p>
        </p:txBody>
      </p:sp>
      <p:sp>
        <p:nvSpPr>
          <p:cNvPr id="2" name="Title 1"/>
          <p:cNvSpPr>
            <a:spLocks noGrp="1"/>
          </p:cNvSpPr>
          <p:nvPr>
            <p:ph type="title"/>
          </p:nvPr>
        </p:nvSpPr>
        <p:spPr/>
        <p:txBody>
          <a:bodyPr/>
          <a:lstStyle/>
          <a:p>
            <a:r>
              <a:rPr lang="en-US" dirty="0" smtClean="0"/>
              <a:t>Ask The Experts</a:t>
            </a:r>
            <a:endParaRPr lang="en-US" dirty="0"/>
          </a:p>
        </p:txBody>
      </p:sp>
      <p:grpSp>
        <p:nvGrpSpPr>
          <p:cNvPr id="39" name="Group 38"/>
          <p:cNvGrpSpPr/>
          <p:nvPr/>
        </p:nvGrpSpPr>
        <p:grpSpPr>
          <a:xfrm>
            <a:off x="5761038" y="491613"/>
            <a:ext cx="6222254" cy="2677656"/>
            <a:chOff x="5761038" y="491613"/>
            <a:chExt cx="6222254" cy="2677656"/>
          </a:xfrm>
        </p:grpSpPr>
        <p:sp>
          <p:nvSpPr>
            <p:cNvPr id="20" name="TextBox 19"/>
            <p:cNvSpPr txBox="1"/>
            <p:nvPr/>
          </p:nvSpPr>
          <p:spPr>
            <a:xfrm>
              <a:off x="5761038" y="491613"/>
              <a:ext cx="3828251" cy="2677656"/>
            </a:xfrm>
            <a:prstGeom prst="rect">
              <a:avLst/>
            </a:prstGeom>
            <a:noFill/>
          </p:spPr>
          <p:txBody>
            <a:bodyPr wrap="square" lIns="182880" tIns="146304" rIns="182880" bIns="146304" rtlCol="0">
              <a:spAutoFit/>
            </a:bodyPr>
            <a:lstStyle/>
            <a:p>
              <a:pPr>
                <a:lnSpc>
                  <a:spcPct val="90000"/>
                </a:lnSpc>
                <a:spcAft>
                  <a:spcPts val="600"/>
                </a:spcAft>
              </a:pPr>
              <a:r>
                <a:rPr lang="en-US" sz="3200" b="1" dirty="0" smtClean="0">
                  <a:gradFill>
                    <a:gsLst>
                      <a:gs pos="80508">
                        <a:schemeClr val="bg2"/>
                      </a:gs>
                      <a:gs pos="60169">
                        <a:schemeClr val="bg2"/>
                      </a:gs>
                    </a:gsLst>
                    <a:lin ang="5400000" scaled="0"/>
                  </a:gradFill>
                  <a:latin typeface="+mj-lt"/>
                </a:rPr>
                <a:t>Key and </a:t>
              </a:r>
              <a:r>
                <a:rPr lang="en-US" sz="3200" b="1" dirty="0" err="1" smtClean="0">
                  <a:gradFill>
                    <a:gsLst>
                      <a:gs pos="80508">
                        <a:schemeClr val="bg2"/>
                      </a:gs>
                      <a:gs pos="60169">
                        <a:schemeClr val="bg2"/>
                      </a:gs>
                    </a:gsLst>
                    <a:lin ang="5400000" scaled="0"/>
                  </a:gradFill>
                  <a:latin typeface="+mj-lt"/>
                </a:rPr>
                <a:t>floorplan</a:t>
              </a:r>
              <a:endParaRPr lang="en-US" sz="3200" b="1" dirty="0" smtClean="0">
                <a:gradFill>
                  <a:gsLst>
                    <a:gs pos="80508">
                      <a:schemeClr val="bg2"/>
                    </a:gs>
                    <a:gs pos="60169">
                      <a:schemeClr val="bg2"/>
                    </a:gs>
                  </a:gsLst>
                  <a:lin ang="5400000" scaled="0"/>
                </a:gradFill>
                <a:latin typeface="+mj-lt"/>
              </a:endParaRPr>
            </a:p>
            <a:p>
              <a:pPr marL="285750">
                <a:lnSpc>
                  <a:spcPct val="90000"/>
                </a:lnSpc>
                <a:spcBef>
                  <a:spcPts val="1200"/>
                </a:spcBef>
              </a:pPr>
              <a:r>
                <a:rPr lang="en-US" dirty="0" smtClean="0">
                  <a:gradFill>
                    <a:gsLst>
                      <a:gs pos="60169">
                        <a:schemeClr val="bg1"/>
                      </a:gs>
                      <a:gs pos="49000">
                        <a:schemeClr val="bg1"/>
                      </a:gs>
                    </a:gsLst>
                    <a:lin ang="5400000" scaled="0"/>
                  </a:gradFill>
                </a:rPr>
                <a:t>Cloud and Datacenter Platform</a:t>
              </a:r>
            </a:p>
            <a:p>
              <a:pPr marL="285750">
                <a:lnSpc>
                  <a:spcPct val="90000"/>
                </a:lnSpc>
                <a:spcBef>
                  <a:spcPts val="1200"/>
                </a:spcBef>
              </a:pPr>
              <a:r>
                <a:rPr lang="en-US" dirty="0" smtClean="0">
                  <a:gradFill>
                    <a:gsLst>
                      <a:gs pos="60169">
                        <a:schemeClr val="bg1"/>
                      </a:gs>
                      <a:gs pos="49000">
                        <a:schemeClr val="bg1"/>
                      </a:gs>
                    </a:gsLst>
                    <a:lin ang="5400000" scaled="0"/>
                  </a:gradFill>
                </a:rPr>
                <a:t>Data Platform and Business Intelligence</a:t>
              </a:r>
            </a:p>
            <a:p>
              <a:pPr marL="285750">
                <a:lnSpc>
                  <a:spcPct val="90000"/>
                </a:lnSpc>
                <a:spcBef>
                  <a:spcPts val="1200"/>
                </a:spcBef>
              </a:pPr>
              <a:r>
                <a:rPr lang="en-US" dirty="0" smtClean="0">
                  <a:gradFill>
                    <a:gsLst>
                      <a:gs pos="60169">
                        <a:schemeClr val="bg1"/>
                      </a:gs>
                      <a:gs pos="49000">
                        <a:schemeClr val="bg1"/>
                      </a:gs>
                    </a:gsLst>
                    <a:lin ang="5400000" scaled="0"/>
                  </a:gradFill>
                </a:rPr>
                <a:t>Developer Platform and Tools</a:t>
              </a:r>
            </a:p>
            <a:p>
              <a:pPr marL="285750">
                <a:lnSpc>
                  <a:spcPct val="90000"/>
                </a:lnSpc>
                <a:spcBef>
                  <a:spcPts val="1200"/>
                </a:spcBef>
              </a:pPr>
              <a:r>
                <a:rPr lang="en-US" dirty="0" smtClean="0">
                  <a:gradFill>
                    <a:gsLst>
                      <a:gs pos="60169">
                        <a:schemeClr val="bg1"/>
                      </a:gs>
                      <a:gs pos="49000">
                        <a:schemeClr val="bg1"/>
                      </a:gs>
                    </a:gsLst>
                    <a:lin ang="5400000" scaled="0"/>
                  </a:gradFill>
                </a:rPr>
                <a:t>Enterprise Mobility</a:t>
              </a:r>
            </a:p>
          </p:txBody>
        </p:sp>
        <p:sp>
          <p:nvSpPr>
            <p:cNvPr id="23" name="TextBox 22"/>
            <p:cNvSpPr txBox="1"/>
            <p:nvPr/>
          </p:nvSpPr>
          <p:spPr>
            <a:xfrm>
              <a:off x="9638235" y="1156038"/>
              <a:ext cx="2345057" cy="2003625"/>
            </a:xfrm>
            <a:prstGeom prst="rect">
              <a:avLst/>
            </a:prstGeom>
            <a:noFill/>
          </p:spPr>
          <p:txBody>
            <a:bodyPr wrap="square" lIns="182880" tIns="146304" rIns="182880" bIns="146304" rtlCol="0">
              <a:spAutoFit/>
            </a:bodyPr>
            <a:lstStyle/>
            <a:p>
              <a:pPr marL="285750">
                <a:lnSpc>
                  <a:spcPct val="90000"/>
                </a:lnSpc>
                <a:spcBef>
                  <a:spcPts val="1200"/>
                </a:spcBef>
              </a:pPr>
              <a:r>
                <a:rPr lang="en-US" dirty="0">
                  <a:gradFill>
                    <a:gsLst>
                      <a:gs pos="60169">
                        <a:schemeClr val="bg1"/>
                      </a:gs>
                      <a:gs pos="49000">
                        <a:schemeClr val="bg1"/>
                      </a:gs>
                    </a:gsLst>
                    <a:lin ang="5400000" scaled="0"/>
                  </a:gradFill>
                </a:rPr>
                <a:t>Office 365</a:t>
              </a:r>
            </a:p>
            <a:p>
              <a:pPr marL="285750">
                <a:lnSpc>
                  <a:spcPct val="90000"/>
                </a:lnSpc>
                <a:spcBef>
                  <a:spcPts val="1200"/>
                </a:spcBef>
              </a:pPr>
              <a:r>
                <a:rPr lang="en-US" dirty="0">
                  <a:gradFill>
                    <a:gsLst>
                      <a:gs pos="60169">
                        <a:schemeClr val="bg1"/>
                      </a:gs>
                      <a:gs pos="49000">
                        <a:schemeClr val="bg1"/>
                      </a:gs>
                    </a:gsLst>
                    <a:lin ang="5400000" scaled="0"/>
                  </a:gradFill>
                </a:rPr>
                <a:t>Windows </a:t>
              </a:r>
            </a:p>
            <a:p>
              <a:pPr marL="285750">
                <a:lnSpc>
                  <a:spcPct val="90000"/>
                </a:lnSpc>
                <a:spcBef>
                  <a:spcPts val="1200"/>
                </a:spcBef>
              </a:pPr>
              <a:r>
                <a:rPr lang="en-US" dirty="0">
                  <a:gradFill>
                    <a:gsLst>
                      <a:gs pos="60169">
                        <a:schemeClr val="bg1"/>
                      </a:gs>
                      <a:gs pos="49000">
                        <a:schemeClr val="bg1"/>
                      </a:gs>
                    </a:gsLst>
                    <a:lin ang="5400000" scaled="0"/>
                  </a:gradFill>
                </a:rPr>
                <a:t>Microsoft Azure</a:t>
              </a:r>
            </a:p>
            <a:p>
              <a:pPr marL="285750">
                <a:lnSpc>
                  <a:spcPct val="90000"/>
                </a:lnSpc>
                <a:spcBef>
                  <a:spcPts val="1200"/>
                </a:spcBef>
              </a:pPr>
              <a:r>
                <a:rPr lang="en-US" dirty="0">
                  <a:gradFill>
                    <a:gsLst>
                      <a:gs pos="60169">
                        <a:schemeClr val="bg1"/>
                      </a:gs>
                      <a:gs pos="49000">
                        <a:schemeClr val="bg1"/>
                      </a:gs>
                    </a:gsLst>
                    <a:lin ang="5400000" scaled="0"/>
                  </a:gradFill>
                </a:rPr>
                <a:t>Trustworthy Computing</a:t>
              </a:r>
            </a:p>
          </p:txBody>
        </p:sp>
        <p:sp>
          <p:nvSpPr>
            <p:cNvPr id="31" name="Oval 30"/>
            <p:cNvSpPr/>
            <p:nvPr/>
          </p:nvSpPr>
          <p:spPr bwMode="auto">
            <a:xfrm>
              <a:off x="5958519" y="1337963"/>
              <a:ext cx="139458" cy="139458"/>
            </a:xfrm>
            <a:prstGeom prst="ellipse">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2" name="Oval 31"/>
            <p:cNvSpPr/>
            <p:nvPr/>
          </p:nvSpPr>
          <p:spPr bwMode="auto">
            <a:xfrm>
              <a:off x="5958519" y="1751618"/>
              <a:ext cx="139458" cy="139458"/>
            </a:xfrm>
            <a:prstGeom prst="ellipse">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3" name="Oval 32"/>
            <p:cNvSpPr/>
            <p:nvPr/>
          </p:nvSpPr>
          <p:spPr bwMode="auto">
            <a:xfrm>
              <a:off x="5958519" y="2396573"/>
              <a:ext cx="139458" cy="139458"/>
            </a:xfrm>
            <a:prstGeom prst="ellipse">
              <a:avLst/>
            </a:prstGeom>
            <a:solidFill>
              <a:schemeClr val="accent3">
                <a:lumMod val="90000"/>
                <a:lumOff val="1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4" name="Oval 33"/>
            <p:cNvSpPr/>
            <p:nvPr/>
          </p:nvSpPr>
          <p:spPr bwMode="auto">
            <a:xfrm>
              <a:off x="5958519" y="2797136"/>
              <a:ext cx="139458" cy="139458"/>
            </a:xfrm>
            <a:prstGeom prst="ellipse">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5" name="Oval 34"/>
            <p:cNvSpPr/>
            <p:nvPr/>
          </p:nvSpPr>
          <p:spPr bwMode="auto">
            <a:xfrm>
              <a:off x="9835716" y="1337963"/>
              <a:ext cx="139458" cy="139458"/>
            </a:xfrm>
            <a:prstGeom prst="ellipse">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6" name="Oval 35"/>
            <p:cNvSpPr/>
            <p:nvPr/>
          </p:nvSpPr>
          <p:spPr bwMode="auto">
            <a:xfrm>
              <a:off x="9835716" y="1751618"/>
              <a:ext cx="139458" cy="139458"/>
            </a:xfrm>
            <a:prstGeom prst="ellipse">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Oval 36"/>
            <p:cNvSpPr/>
            <p:nvPr/>
          </p:nvSpPr>
          <p:spPr bwMode="auto">
            <a:xfrm>
              <a:off x="9835716" y="2161311"/>
              <a:ext cx="139458" cy="139458"/>
            </a:xfrm>
            <a:prstGeom prst="ellipse">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sp>
          <p:nvSpPr>
            <p:cNvPr id="38" name="Oval 37"/>
            <p:cNvSpPr/>
            <p:nvPr/>
          </p:nvSpPr>
          <p:spPr bwMode="auto">
            <a:xfrm>
              <a:off x="9835716" y="2567022"/>
              <a:ext cx="139458" cy="139458"/>
            </a:xfrm>
            <a:prstGeom prst="ellipse">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defTabSz="932472" fontAlgn="base">
                <a:lnSpc>
                  <a:spcPct val="90000"/>
                </a:lnSpc>
                <a:spcBef>
                  <a:spcPct val="0"/>
                </a:spcBef>
                <a:spcAft>
                  <a:spcPct val="0"/>
                </a:spcAft>
              </a:pPr>
              <a:endParaRPr lang="en-US" sz="2000" dirty="0" err="1">
                <a:gradFill>
                  <a:gsLst>
                    <a:gs pos="0">
                      <a:srgbClr val="FFFFFF"/>
                    </a:gs>
                    <a:gs pos="100000">
                      <a:srgbClr val="FFFFFF"/>
                    </a:gs>
                  </a:gsLst>
                  <a:lin ang="5400000" scaled="0"/>
                </a:gradFill>
                <a:ea typeface="Segoe UI" pitchFamily="34" charset="0"/>
                <a:cs typeface="Segoe UI" pitchFamily="34" charset="0"/>
              </a:endParaRPr>
            </a:p>
          </p:txBody>
        </p:sp>
      </p:grpSp>
    </p:spTree>
    <p:extLst>
      <p:ext uri="{BB962C8B-B14F-4D97-AF65-F5344CB8AC3E}">
        <p14:creationId xmlns:p14="http://schemas.microsoft.com/office/powerpoint/2010/main" val="5230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600"/>
                                        <p:tgtEl>
                                          <p:spTgt spid="8"/>
                                        </p:tgtEl>
                                      </p:cBhvr>
                                    </p:animEffect>
                                  </p:childTnLst>
                                </p:cTn>
                              </p:par>
                              <p:par>
                                <p:cTn id="8" presetID="63" presetClass="path" presetSubtype="0" decel="100000" fill="hold" grpId="1" nodeType="withEffect">
                                  <p:stCondLst>
                                    <p:cond delay="0"/>
                                  </p:stCondLst>
                                  <p:childTnLst>
                                    <p:animMotion origin="layout" path="M -0.02412 3.2365E-6 L -4.05412E-6 3.2365E-6 " pathEditMode="relative" rAng="0" ptsTypes="AA">
                                      <p:cBhvr>
                                        <p:cTn id="9" dur="1000" fill="hold"/>
                                        <p:tgtEl>
                                          <p:spTgt spid="8"/>
                                        </p:tgtEl>
                                        <p:attrNameLst>
                                          <p:attrName>ppt_x</p:attrName>
                                          <p:attrName>ppt_y</p:attrName>
                                        </p:attrNameLst>
                                      </p:cBhvr>
                                      <p:rCtr x="1200" y="0"/>
                                    </p:animMotion>
                                  </p:childTnLst>
                                </p:cTn>
                              </p:par>
                              <p:par>
                                <p:cTn id="10" presetID="10" presetClass="entr" presetSubtype="0" fill="hold" grpId="0" nodeType="withEffect">
                                  <p:stCondLst>
                                    <p:cond delay="1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600"/>
                                        <p:tgtEl>
                                          <p:spTgt spid="3"/>
                                        </p:tgtEl>
                                      </p:cBhvr>
                                    </p:animEffect>
                                  </p:childTnLst>
                                </p:cTn>
                              </p:par>
                              <p:par>
                                <p:cTn id="13" presetID="63" presetClass="path" presetSubtype="0" decel="100000" fill="hold" grpId="1" nodeType="withEffect">
                                  <p:stCondLst>
                                    <p:cond delay="100"/>
                                  </p:stCondLst>
                                  <p:childTnLst>
                                    <p:animMotion origin="layout" path="M 0.05247 0 L -4.5928E-6 0 " pathEditMode="relative" rAng="0" ptsTypes="AA">
                                      <p:cBhvr>
                                        <p:cTn id="14" dur="1000" fill="hold"/>
                                        <p:tgtEl>
                                          <p:spTgt spid="3"/>
                                        </p:tgtEl>
                                        <p:attrNameLst>
                                          <p:attrName>ppt_x</p:attrName>
                                          <p:attrName>ppt_y</p:attrName>
                                        </p:attrNameLst>
                                      </p:cBhvr>
                                      <p:rCtr x="-2630" y="0"/>
                                    </p:animMotion>
                                  </p:childTnLst>
                                </p:cTn>
                              </p:par>
                              <p:par>
                                <p:cTn id="15" presetID="10" presetClass="entr" presetSubtype="0" fill="hold" nodeType="withEffect">
                                  <p:stCondLst>
                                    <p:cond delay="20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600"/>
                                        <p:tgtEl>
                                          <p:spTgt spid="39"/>
                                        </p:tgtEl>
                                      </p:cBhvr>
                                    </p:animEffect>
                                  </p:childTnLst>
                                </p:cTn>
                              </p:par>
                              <p:par>
                                <p:cTn id="18" presetID="63" presetClass="path" presetSubtype="0" decel="100000" fill="hold" nodeType="withEffect">
                                  <p:stCondLst>
                                    <p:cond delay="200"/>
                                  </p:stCondLst>
                                  <p:childTnLst>
                                    <p:animMotion origin="layout" path="M 0.05247 0 L -4.5928E-6 0 " pathEditMode="relative" rAng="0" ptsTypes="AA">
                                      <p:cBhvr>
                                        <p:cTn id="19" dur="1000" fill="hold"/>
                                        <p:tgtEl>
                                          <p:spTgt spid="39"/>
                                        </p:tgtEl>
                                        <p:attrNameLst>
                                          <p:attrName>ppt_x</p:attrName>
                                          <p:attrName>ppt_y</p:attrName>
                                        </p:attrNameLst>
                                      </p:cBhvr>
                                      <p:rCtr x="-2630" y="0"/>
                                    </p:animMotion>
                                  </p:childTnLst>
                                </p:cTn>
                              </p:par>
                              <p:par>
                                <p:cTn id="20" presetID="10" presetClass="entr" presetSubtype="0" fill="hold" nodeType="withEffect">
                                  <p:stCondLst>
                                    <p:cond delay="25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600"/>
                                        <p:tgtEl>
                                          <p:spTgt spid="40"/>
                                        </p:tgtEl>
                                      </p:cBhvr>
                                    </p:animEffect>
                                  </p:childTnLst>
                                </p:cTn>
                              </p:par>
                              <p:par>
                                <p:cTn id="23" presetID="63" presetClass="path" presetSubtype="0" decel="100000" fill="hold" nodeType="withEffect">
                                  <p:stCondLst>
                                    <p:cond delay="250"/>
                                  </p:stCondLst>
                                  <p:childTnLst>
                                    <p:animMotion origin="layout" path="M 0.05247 0 L -4.5928E-6 0 " pathEditMode="relative" rAng="0" ptsTypes="AA">
                                      <p:cBhvr>
                                        <p:cTn id="24" dur="1000" fill="hold"/>
                                        <p:tgtEl>
                                          <p:spTgt spid="40"/>
                                        </p:tgtEl>
                                        <p:attrNameLst>
                                          <p:attrName>ppt_x</p:attrName>
                                          <p:attrName>ppt_y</p:attrName>
                                        </p:attrNameLst>
                                      </p:cBhvr>
                                      <p:rCtr x="-263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2792817"/>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2014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37637" y="449261"/>
            <a:ext cx="2929050" cy="1344905"/>
          </a:xfrm>
          <a:prstGeom prst="rect">
            <a:avLst/>
          </a:prstGeom>
        </p:spPr>
      </p:pic>
    </p:spTree>
    <p:extLst>
      <p:ext uri="{BB962C8B-B14F-4D97-AF65-F5344CB8AC3E}">
        <p14:creationId xmlns:p14="http://schemas.microsoft.com/office/powerpoint/2010/main" val="249151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5928" y="233154"/>
            <a:ext cx="10712657" cy="678031"/>
          </a:xfrm>
        </p:spPr>
        <p:txBody>
          <a:bodyPr/>
          <a:lstStyle/>
          <a:p>
            <a:pPr algn="l"/>
            <a:r>
              <a:rPr lang="en-US" sz="4896" dirty="0">
                <a:latin typeface="Segoe" pitchFamily="34" charset="0"/>
              </a:rPr>
              <a:t>Azure Virtual Machines – OS Options</a:t>
            </a:r>
            <a:endParaRPr lang="en-US" sz="1836" dirty="0">
              <a:latin typeface="Segoe" pitchFamily="34" charset="0"/>
            </a:endParaRPr>
          </a:p>
        </p:txBody>
      </p:sp>
      <p:pic>
        <p:nvPicPr>
          <p:cNvPr id="10" name="Virtual machines"/>
          <p:cNvPicPr>
            <a:picLocks/>
          </p:cNvPicPr>
          <p:nvPr/>
        </p:nvPicPr>
        <p:blipFill>
          <a:blip r:embed="rId2">
            <a:duotone>
              <a:prstClr val="black"/>
              <a:schemeClr val="tx1">
                <a:lumMod val="50000"/>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737135" y="1393600"/>
            <a:ext cx="2322182" cy="2317307"/>
          </a:xfrm>
          <a:prstGeom prst="rect">
            <a:avLst/>
          </a:prstGeom>
        </p:spPr>
      </p:pic>
      <p:sp>
        <p:nvSpPr>
          <p:cNvPr id="13" name="TextBox 12"/>
          <p:cNvSpPr txBox="1"/>
          <p:nvPr/>
        </p:nvSpPr>
        <p:spPr>
          <a:xfrm>
            <a:off x="3196801" y="5960962"/>
            <a:ext cx="4916123" cy="448228"/>
          </a:xfrm>
          <a:prstGeom prst="rect">
            <a:avLst/>
          </a:prstGeom>
          <a:noFill/>
        </p:spPr>
        <p:txBody>
          <a:bodyPr wrap="none" lIns="0" tIns="0" rIns="0" bIns="0" rtlCol="0">
            <a:spAutoFit/>
          </a:bodyPr>
          <a:lstStyle/>
          <a:p>
            <a:pPr defTabSz="932597"/>
            <a:r>
              <a:rPr lang="en-US" sz="2856" dirty="0">
                <a:solidFill>
                  <a:srgbClr val="FFFFFF"/>
                </a:solidFill>
                <a:latin typeface="Segoe UI Light" pitchFamily="34" charset="0"/>
              </a:rPr>
              <a:t>Windows Server 2008 and 2012</a:t>
            </a:r>
          </a:p>
        </p:txBody>
      </p:sp>
      <p:sp>
        <p:nvSpPr>
          <p:cNvPr id="16" name="TextBox 15"/>
          <p:cNvSpPr txBox="1"/>
          <p:nvPr/>
        </p:nvSpPr>
        <p:spPr>
          <a:xfrm>
            <a:off x="3196800" y="4036876"/>
            <a:ext cx="4935807" cy="448228"/>
          </a:xfrm>
          <a:prstGeom prst="rect">
            <a:avLst/>
          </a:prstGeom>
          <a:noFill/>
        </p:spPr>
        <p:txBody>
          <a:bodyPr wrap="none" lIns="0" tIns="0" rIns="0" bIns="0" rtlCol="0">
            <a:spAutoFit/>
          </a:bodyPr>
          <a:lstStyle/>
          <a:p>
            <a:pPr defTabSz="932597"/>
            <a:r>
              <a:rPr lang="en-US" sz="2856" dirty="0" err="1">
                <a:solidFill>
                  <a:srgbClr val="FFFFFF"/>
                </a:solidFill>
                <a:latin typeface="Segoe UI Light" pitchFamily="34" charset="0"/>
              </a:rPr>
              <a:t>OpenSUSE</a:t>
            </a:r>
            <a:r>
              <a:rPr lang="en-US" sz="2856" dirty="0">
                <a:solidFill>
                  <a:srgbClr val="FFFFFF"/>
                </a:solidFill>
                <a:latin typeface="Segoe UI Light" pitchFamily="34" charset="0"/>
              </a:rPr>
              <a:t> and SUSE Enterprise</a:t>
            </a:r>
          </a:p>
        </p:txBody>
      </p:sp>
      <p:sp>
        <p:nvSpPr>
          <p:cNvPr id="17" name="TextBox 16"/>
          <p:cNvSpPr txBox="1"/>
          <p:nvPr/>
        </p:nvSpPr>
        <p:spPr>
          <a:xfrm>
            <a:off x="3196800" y="2882427"/>
            <a:ext cx="1201663" cy="448228"/>
          </a:xfrm>
          <a:prstGeom prst="rect">
            <a:avLst/>
          </a:prstGeom>
          <a:noFill/>
        </p:spPr>
        <p:txBody>
          <a:bodyPr wrap="none" lIns="0" tIns="0" rIns="0" bIns="0" rtlCol="0">
            <a:spAutoFit/>
          </a:bodyPr>
          <a:lstStyle/>
          <a:p>
            <a:pPr defTabSz="932597"/>
            <a:r>
              <a:rPr lang="en-US" sz="2856" dirty="0" err="1">
                <a:solidFill>
                  <a:srgbClr val="FFFFFF"/>
                </a:solidFill>
                <a:latin typeface="Segoe UI Light" pitchFamily="34" charset="0"/>
              </a:rPr>
              <a:t>CentOS</a:t>
            </a:r>
            <a:endParaRPr lang="en-US" sz="2856" dirty="0">
              <a:solidFill>
                <a:srgbClr val="FFFFFF"/>
              </a:solidFill>
              <a:latin typeface="Segoe UI Light" pitchFamily="34" charset="0"/>
            </a:endParaRPr>
          </a:p>
        </p:txBody>
      </p:sp>
      <p:sp>
        <p:nvSpPr>
          <p:cNvPr id="18" name="TextBox 17"/>
          <p:cNvSpPr txBox="1"/>
          <p:nvPr/>
        </p:nvSpPr>
        <p:spPr>
          <a:xfrm>
            <a:off x="3196800" y="1826784"/>
            <a:ext cx="1160789" cy="448228"/>
          </a:xfrm>
          <a:prstGeom prst="rect">
            <a:avLst/>
          </a:prstGeom>
          <a:noFill/>
        </p:spPr>
        <p:txBody>
          <a:bodyPr wrap="none" lIns="0" tIns="0" rIns="0" bIns="0" rtlCol="0">
            <a:spAutoFit/>
          </a:bodyPr>
          <a:lstStyle/>
          <a:p>
            <a:pPr defTabSz="932597"/>
            <a:r>
              <a:rPr lang="en-US" sz="2856" dirty="0">
                <a:solidFill>
                  <a:srgbClr val="FFFFFF"/>
                </a:solidFill>
                <a:latin typeface="Segoe UI Light" pitchFamily="34" charset="0"/>
              </a:rPr>
              <a:t>Ubuntu</a:t>
            </a:r>
          </a:p>
        </p:txBody>
      </p:sp>
      <p:pic>
        <p:nvPicPr>
          <p:cNvPr id="25" name="Picture 2" descr="http://www.whatthetech.com/blog/wp-content/uploads/2012/03/windows-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3052" y="5934525"/>
            <a:ext cx="556273" cy="49233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45456" y="2621476"/>
            <a:ext cx="971462" cy="971462"/>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5456" y="1582349"/>
            <a:ext cx="969907" cy="969907"/>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79048" y="3673004"/>
            <a:ext cx="1036316" cy="1036316"/>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5456" y="4802960"/>
            <a:ext cx="971462" cy="971462"/>
          </a:xfrm>
          <a:prstGeom prst="rect">
            <a:avLst/>
          </a:prstGeom>
        </p:spPr>
      </p:pic>
      <p:sp>
        <p:nvSpPr>
          <p:cNvPr id="26" name="TextBox 25"/>
          <p:cNvSpPr txBox="1"/>
          <p:nvPr/>
        </p:nvSpPr>
        <p:spPr>
          <a:xfrm>
            <a:off x="3196801" y="4998919"/>
            <a:ext cx="1929199" cy="448228"/>
          </a:xfrm>
          <a:prstGeom prst="rect">
            <a:avLst/>
          </a:prstGeom>
          <a:noFill/>
        </p:spPr>
        <p:txBody>
          <a:bodyPr wrap="none" lIns="0" tIns="0" rIns="0" bIns="0" rtlCol="0">
            <a:spAutoFit/>
          </a:bodyPr>
          <a:lstStyle/>
          <a:p>
            <a:pPr defTabSz="932597"/>
            <a:r>
              <a:rPr lang="en-US" sz="2856" dirty="0">
                <a:solidFill>
                  <a:srgbClr val="FFFFFF"/>
                </a:solidFill>
                <a:latin typeface="Segoe UI Light" pitchFamily="34" charset="0"/>
              </a:rPr>
              <a:t>Oracle Linux</a:t>
            </a:r>
          </a:p>
        </p:txBody>
      </p:sp>
    </p:spTree>
    <p:extLst>
      <p:ext uri="{BB962C8B-B14F-4D97-AF65-F5344CB8AC3E}">
        <p14:creationId xmlns:p14="http://schemas.microsoft.com/office/powerpoint/2010/main" val="7172238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Rectangle 127"/>
          <p:cNvSpPr/>
          <p:nvPr/>
        </p:nvSpPr>
        <p:spPr bwMode="auto">
          <a:xfrm>
            <a:off x="7141602" y="1135398"/>
            <a:ext cx="5303086" cy="585863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32293"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394" name="Group 393"/>
          <p:cNvGrpSpPr/>
          <p:nvPr/>
        </p:nvGrpSpPr>
        <p:grpSpPr>
          <a:xfrm>
            <a:off x="7092976" y="1585079"/>
            <a:ext cx="5400338" cy="5314462"/>
            <a:chOff x="7093100" y="1584808"/>
            <a:chExt cx="5401104" cy="5315216"/>
          </a:xfrm>
        </p:grpSpPr>
        <p:sp>
          <p:nvSpPr>
            <p:cNvPr id="395" name="Down Arrow 394"/>
            <p:cNvSpPr/>
            <p:nvPr/>
          </p:nvSpPr>
          <p:spPr bwMode="auto">
            <a:xfrm>
              <a:off x="8981262" y="3667919"/>
              <a:ext cx="2011272" cy="455164"/>
            </a:xfrm>
            <a:prstGeom prst="downArrow">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algn="ctr" defTabSz="913923" fontAlgn="base">
                <a:lnSpc>
                  <a:spcPct val="90000"/>
                </a:lnSpc>
                <a:spcBef>
                  <a:spcPct val="0"/>
                </a:spcBef>
                <a:spcAft>
                  <a:spcPct val="0"/>
                </a:spcAft>
                <a:defRPr/>
              </a:pPr>
              <a:endParaRPr lang="en-US" sz="2000" kern="0" spc="-50" dirty="0">
                <a:gradFill>
                  <a:gsLst>
                    <a:gs pos="1250">
                      <a:srgbClr val="EFEFEF"/>
                    </a:gs>
                    <a:gs pos="10417">
                      <a:srgbClr val="EFEFEF"/>
                    </a:gs>
                  </a:gsLst>
                  <a:lin ang="5400000" scaled="0"/>
                </a:gradFill>
              </a:endParaRPr>
            </a:p>
          </p:txBody>
        </p:sp>
        <p:grpSp>
          <p:nvGrpSpPr>
            <p:cNvPr id="396" name="Group 395"/>
            <p:cNvGrpSpPr/>
            <p:nvPr/>
          </p:nvGrpSpPr>
          <p:grpSpPr>
            <a:xfrm>
              <a:off x="7093100" y="1584808"/>
              <a:ext cx="5401104" cy="5315216"/>
              <a:chOff x="1679961" y="1942799"/>
              <a:chExt cx="5401104" cy="5315216"/>
            </a:xfrm>
          </p:grpSpPr>
          <p:grpSp>
            <p:nvGrpSpPr>
              <p:cNvPr id="397" name="Group 396"/>
              <p:cNvGrpSpPr/>
              <p:nvPr/>
            </p:nvGrpSpPr>
            <p:grpSpPr>
              <a:xfrm>
                <a:off x="1800564" y="1942799"/>
                <a:ext cx="5149185" cy="2224755"/>
                <a:chOff x="1800564" y="1652169"/>
                <a:chExt cx="5943603" cy="2515385"/>
              </a:xfrm>
            </p:grpSpPr>
            <p:sp>
              <p:nvSpPr>
                <p:cNvPr id="410" name="Rectangle 409"/>
                <p:cNvSpPr/>
                <p:nvPr/>
              </p:nvSpPr>
              <p:spPr bwMode="auto">
                <a:xfrm>
                  <a:off x="1800564" y="1652169"/>
                  <a:ext cx="5943603" cy="2515385"/>
                </a:xfrm>
                <a:prstGeom prst="rect">
                  <a:avLst/>
                </a:pr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defRPr/>
                  </a:pPr>
                  <a:r>
                    <a:rPr lang="en-US" kern="0" spc="-50" dirty="0">
                      <a:gradFill>
                        <a:gsLst>
                          <a:gs pos="1250">
                            <a:srgbClr val="EFEFEF"/>
                          </a:gs>
                          <a:gs pos="10417">
                            <a:srgbClr val="EFEFEF"/>
                          </a:gs>
                        </a:gsLst>
                        <a:lin ang="5400000" scaled="0"/>
                      </a:gradFill>
                    </a:rPr>
                    <a:t>Your Datacenter,</a:t>
                  </a:r>
                </a:p>
                <a:p>
                  <a:pPr defTabSz="913923" fontAlgn="base">
                    <a:lnSpc>
                      <a:spcPct val="90000"/>
                    </a:lnSpc>
                    <a:spcBef>
                      <a:spcPct val="0"/>
                    </a:spcBef>
                    <a:spcAft>
                      <a:spcPct val="0"/>
                    </a:spcAft>
                    <a:defRPr/>
                  </a:pPr>
                  <a:r>
                    <a:rPr lang="en-US" kern="0" spc="-50" dirty="0">
                      <a:gradFill>
                        <a:gsLst>
                          <a:gs pos="1250">
                            <a:srgbClr val="EFEFEF"/>
                          </a:gs>
                          <a:gs pos="10417">
                            <a:srgbClr val="EFEFEF"/>
                          </a:gs>
                        </a:gsLst>
                        <a:lin ang="5400000" scaled="0"/>
                      </a:gradFill>
                    </a:rPr>
                    <a:t>or Your </a:t>
                  </a:r>
                  <a:r>
                    <a:rPr lang="en-US" kern="0" spc="-50" dirty="0" err="1">
                      <a:gradFill>
                        <a:gsLst>
                          <a:gs pos="1250">
                            <a:srgbClr val="EFEFEF"/>
                          </a:gs>
                          <a:gs pos="10417">
                            <a:srgbClr val="EFEFEF"/>
                          </a:gs>
                        </a:gsLst>
                        <a:lin ang="5400000" scaled="0"/>
                      </a:gradFill>
                    </a:rPr>
                    <a:t>Hoster</a:t>
                  </a:r>
                  <a:endParaRPr lang="en-US" kern="0" spc="-50" dirty="0">
                    <a:gradFill>
                      <a:gsLst>
                        <a:gs pos="1250">
                          <a:srgbClr val="EFEFEF"/>
                        </a:gs>
                        <a:gs pos="10417">
                          <a:srgbClr val="EFEFEF"/>
                        </a:gs>
                      </a:gsLst>
                      <a:lin ang="5400000" scaled="0"/>
                    </a:gradFill>
                  </a:endParaRPr>
                </a:p>
              </p:txBody>
            </p:sp>
            <p:sp>
              <p:nvSpPr>
                <p:cNvPr id="411" name="Rounded Rectangle 410"/>
                <p:cNvSpPr/>
                <p:nvPr/>
              </p:nvSpPr>
              <p:spPr bwMode="auto">
                <a:xfrm>
                  <a:off x="3840823" y="1942799"/>
                  <a:ext cx="3626069" cy="2017932"/>
                </a:xfrm>
                <a:prstGeom prst="roundRect">
                  <a:avLst>
                    <a:gd name="adj" fmla="val 8795"/>
                  </a:avLst>
                </a:prstGeom>
                <a:pattFill prst="ltUpDiag">
                  <a:fgClr>
                    <a:srgbClr val="CDCDCD"/>
                  </a:fgClr>
                  <a:bgClr>
                    <a:srgbClr val="FFFFFF"/>
                  </a:bgClr>
                </a:pattFill>
                <a:ln w="57150" cap="flat" cmpd="sng" algn="ctr">
                  <a:solidFill>
                    <a:srgbClr val="7FBA00"/>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defRPr/>
                  </a:pPr>
                  <a:endParaRPr lang="en-US" sz="2000" kern="0" spc="-50" dirty="0">
                    <a:gradFill>
                      <a:gsLst>
                        <a:gs pos="36283">
                          <a:srgbClr val="505050"/>
                        </a:gs>
                        <a:gs pos="28000">
                          <a:srgbClr val="505050"/>
                        </a:gs>
                      </a:gsLst>
                      <a:lin ang="5400000" scaled="0"/>
                    </a:gradFill>
                  </a:endParaRPr>
                </a:p>
              </p:txBody>
            </p:sp>
            <p:sp>
              <p:nvSpPr>
                <p:cNvPr id="412" name="Freeform 5"/>
                <p:cNvSpPr>
                  <a:spLocks noEditPoints="1"/>
                </p:cNvSpPr>
                <p:nvPr/>
              </p:nvSpPr>
              <p:spPr bwMode="auto">
                <a:xfrm>
                  <a:off x="4131818" y="2167939"/>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13" name="Freeform 412"/>
                <p:cNvSpPr>
                  <a:spLocks noEditPoints="1"/>
                </p:cNvSpPr>
                <p:nvPr/>
              </p:nvSpPr>
              <p:spPr bwMode="auto">
                <a:xfrm>
                  <a:off x="5219638" y="2167939"/>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14" name="Freeform 413"/>
                <p:cNvSpPr>
                  <a:spLocks noEditPoints="1"/>
                </p:cNvSpPr>
                <p:nvPr/>
              </p:nvSpPr>
              <p:spPr bwMode="auto">
                <a:xfrm>
                  <a:off x="6276795" y="2167939"/>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15" name="Freeform 5"/>
                <p:cNvSpPr>
                  <a:spLocks noEditPoints="1"/>
                </p:cNvSpPr>
                <p:nvPr/>
              </p:nvSpPr>
              <p:spPr bwMode="auto">
                <a:xfrm>
                  <a:off x="4131818" y="2762583"/>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16" name="Freeform 415"/>
                <p:cNvSpPr>
                  <a:spLocks noEditPoints="1"/>
                </p:cNvSpPr>
                <p:nvPr/>
              </p:nvSpPr>
              <p:spPr bwMode="auto">
                <a:xfrm>
                  <a:off x="5219638" y="2762583"/>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17" name="Freeform 416"/>
                <p:cNvSpPr>
                  <a:spLocks noEditPoints="1"/>
                </p:cNvSpPr>
                <p:nvPr/>
              </p:nvSpPr>
              <p:spPr bwMode="auto">
                <a:xfrm>
                  <a:off x="6276795" y="2762583"/>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18" name="Freeform 5"/>
                <p:cNvSpPr>
                  <a:spLocks noEditPoints="1"/>
                </p:cNvSpPr>
                <p:nvPr/>
              </p:nvSpPr>
              <p:spPr bwMode="auto">
                <a:xfrm>
                  <a:off x="4131818" y="333014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19" name="Freeform 418"/>
                <p:cNvSpPr>
                  <a:spLocks noEditPoints="1"/>
                </p:cNvSpPr>
                <p:nvPr/>
              </p:nvSpPr>
              <p:spPr bwMode="auto">
                <a:xfrm>
                  <a:off x="5219638" y="333014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20" name="Freeform 419"/>
                <p:cNvSpPr>
                  <a:spLocks noEditPoints="1"/>
                </p:cNvSpPr>
                <p:nvPr/>
              </p:nvSpPr>
              <p:spPr bwMode="auto">
                <a:xfrm>
                  <a:off x="6276795" y="3330141"/>
                  <a:ext cx="942756" cy="410910"/>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21" name="Rectangle 420"/>
                <p:cNvSpPr/>
                <p:nvPr/>
              </p:nvSpPr>
              <p:spPr>
                <a:xfrm>
                  <a:off x="2146436" y="3169342"/>
                  <a:ext cx="1533899" cy="787421"/>
                </a:xfrm>
                <a:prstGeom prst="rect">
                  <a:avLst/>
                </a:prstGeom>
              </p:spPr>
              <p:txBody>
                <a:bodyPr wrap="square">
                  <a:spAutoFit/>
                </a:bodyPr>
                <a:lstStyle/>
                <a:p>
                  <a:pPr algn="r" defTabSz="672162">
                    <a:lnSpc>
                      <a:spcPct val="80000"/>
                    </a:lnSpc>
                    <a:defRPr/>
                  </a:pPr>
                  <a:endParaRPr lang="en-US" sz="1199" kern="0" dirty="0">
                    <a:gradFill>
                      <a:gsLst>
                        <a:gs pos="2917">
                          <a:srgbClr val="FFFFFF"/>
                        </a:gs>
                        <a:gs pos="30000">
                          <a:srgbClr val="FFFFFF"/>
                        </a:gs>
                      </a:gsLst>
                      <a:lin ang="5400000" scaled="0"/>
                    </a:gradFill>
                  </a:endParaRPr>
                </a:p>
                <a:p>
                  <a:pPr algn="r" defTabSz="672162">
                    <a:lnSpc>
                      <a:spcPct val="80000"/>
                    </a:lnSpc>
                    <a:defRPr/>
                  </a:pPr>
                  <a:endParaRPr lang="en-US" sz="1199" kern="0" dirty="0">
                    <a:gradFill>
                      <a:gsLst>
                        <a:gs pos="2917">
                          <a:srgbClr val="FFFFFF"/>
                        </a:gs>
                        <a:gs pos="30000">
                          <a:srgbClr val="FFFFFF"/>
                        </a:gs>
                      </a:gsLst>
                      <a:lin ang="5400000" scaled="0"/>
                    </a:gradFill>
                  </a:endParaRPr>
                </a:p>
                <a:p>
                  <a:pPr algn="r" defTabSz="672162">
                    <a:lnSpc>
                      <a:spcPct val="80000"/>
                    </a:lnSpc>
                    <a:defRPr/>
                  </a:pPr>
                  <a:r>
                    <a:rPr lang="en-US" sz="1199" kern="0" dirty="0">
                      <a:gradFill>
                        <a:gsLst>
                          <a:gs pos="2917">
                            <a:srgbClr val="FFFFFF"/>
                          </a:gs>
                          <a:gs pos="30000">
                            <a:srgbClr val="FFFFFF"/>
                          </a:gs>
                        </a:gsLst>
                        <a:lin ang="5400000" scaled="0"/>
                      </a:gradFill>
                    </a:rPr>
                    <a:t> Production environment</a:t>
                  </a:r>
                </a:p>
              </p:txBody>
            </p:sp>
          </p:grpSp>
          <p:sp>
            <p:nvSpPr>
              <p:cNvPr id="398" name="Freeform 128"/>
              <p:cNvSpPr>
                <a:spLocks noChangeAspect="1"/>
              </p:cNvSpPr>
              <p:nvPr/>
            </p:nvSpPr>
            <p:spPr bwMode="black">
              <a:xfrm>
                <a:off x="2038166" y="4481073"/>
                <a:ext cx="5042899" cy="2776942"/>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00188F"/>
              </a:solidFill>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399" name="Rounded Rectangle 398"/>
              <p:cNvSpPr/>
              <p:nvPr/>
            </p:nvSpPr>
            <p:spPr bwMode="auto">
              <a:xfrm>
                <a:off x="3392929" y="5218634"/>
                <a:ext cx="3010200" cy="1824279"/>
              </a:xfrm>
              <a:prstGeom prst="roundRect">
                <a:avLst>
                  <a:gd name="adj" fmla="val 8795"/>
                </a:avLst>
              </a:prstGeom>
              <a:pattFill prst="ltUpDiag">
                <a:fgClr>
                  <a:srgbClr val="CDCDCD"/>
                </a:fgClr>
                <a:bgClr>
                  <a:srgbClr val="FFFFFF"/>
                </a:bgClr>
              </a:pattFill>
              <a:ln w="57150" cap="flat" cmpd="sng" algn="ctr">
                <a:solidFill>
                  <a:srgbClr val="7FBA00"/>
                </a:solid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13923" fontAlgn="base">
                  <a:lnSpc>
                    <a:spcPct val="90000"/>
                  </a:lnSpc>
                  <a:spcBef>
                    <a:spcPct val="0"/>
                  </a:spcBef>
                  <a:spcAft>
                    <a:spcPct val="0"/>
                  </a:spcAft>
                  <a:defRPr/>
                </a:pPr>
                <a:endParaRPr lang="en-US" sz="2000" kern="0" spc="-50" dirty="0">
                  <a:gradFill>
                    <a:gsLst>
                      <a:gs pos="36283">
                        <a:srgbClr val="505050"/>
                      </a:gs>
                      <a:gs pos="28000">
                        <a:srgbClr val="505050"/>
                      </a:gs>
                    </a:gsLst>
                    <a:lin ang="5400000" scaled="0"/>
                  </a:gradFill>
                </a:endParaRPr>
              </a:p>
            </p:txBody>
          </p:sp>
          <p:sp>
            <p:nvSpPr>
              <p:cNvPr id="400" name="Rectangle 399"/>
              <p:cNvSpPr/>
              <p:nvPr/>
            </p:nvSpPr>
            <p:spPr>
              <a:xfrm>
                <a:off x="1679961" y="4850049"/>
                <a:ext cx="1754180" cy="395313"/>
              </a:xfrm>
              <a:prstGeom prst="rect">
                <a:avLst/>
              </a:prstGeom>
            </p:spPr>
            <p:txBody>
              <a:bodyPr wrap="square">
                <a:spAutoFit/>
              </a:bodyPr>
              <a:lstStyle/>
              <a:p>
                <a:pPr defTabSz="672162">
                  <a:lnSpc>
                    <a:spcPct val="80000"/>
                  </a:lnSpc>
                  <a:defRPr/>
                </a:pPr>
                <a:r>
                  <a:rPr lang="en-US" sz="1199" kern="0" dirty="0">
                    <a:gradFill>
                      <a:gsLst>
                        <a:gs pos="2917">
                          <a:srgbClr val="00188F"/>
                        </a:gs>
                        <a:gs pos="30000">
                          <a:srgbClr val="00188F"/>
                        </a:gs>
                      </a:gsLst>
                      <a:lin ang="5400000" scaled="0"/>
                    </a:gradFill>
                  </a:rPr>
                  <a:t>Start VMs and app development in Azure</a:t>
                </a:r>
              </a:p>
            </p:txBody>
          </p:sp>
          <p:sp>
            <p:nvSpPr>
              <p:cNvPr id="401" name="Freeform 5"/>
              <p:cNvSpPr>
                <a:spLocks noEditPoints="1"/>
              </p:cNvSpPr>
              <p:nvPr/>
            </p:nvSpPr>
            <p:spPr bwMode="auto">
              <a:xfrm>
                <a:off x="3439024" y="5359004"/>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2" name="Freeform 401"/>
              <p:cNvSpPr>
                <a:spLocks noEditPoints="1"/>
              </p:cNvSpPr>
              <p:nvPr/>
            </p:nvSpPr>
            <p:spPr bwMode="auto">
              <a:xfrm>
                <a:off x="4526844" y="5359004"/>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3" name="Freeform 402"/>
              <p:cNvSpPr>
                <a:spLocks noEditPoints="1"/>
              </p:cNvSpPr>
              <p:nvPr/>
            </p:nvSpPr>
            <p:spPr bwMode="auto">
              <a:xfrm>
                <a:off x="5584001" y="5359004"/>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4" name="Freeform 5"/>
              <p:cNvSpPr>
                <a:spLocks noEditPoints="1"/>
              </p:cNvSpPr>
              <p:nvPr/>
            </p:nvSpPr>
            <p:spPr bwMode="auto">
              <a:xfrm>
                <a:off x="3439024" y="5953648"/>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5" name="Freeform 404"/>
              <p:cNvSpPr>
                <a:spLocks noEditPoints="1"/>
              </p:cNvSpPr>
              <p:nvPr/>
            </p:nvSpPr>
            <p:spPr bwMode="auto">
              <a:xfrm>
                <a:off x="4526844" y="5953648"/>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6" name="Freeform 405"/>
              <p:cNvSpPr>
                <a:spLocks noEditPoints="1"/>
              </p:cNvSpPr>
              <p:nvPr/>
            </p:nvSpPr>
            <p:spPr bwMode="auto">
              <a:xfrm>
                <a:off x="5584001" y="5953648"/>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7" name="Freeform 5"/>
              <p:cNvSpPr>
                <a:spLocks noEditPoints="1"/>
              </p:cNvSpPr>
              <p:nvPr/>
            </p:nvSpPr>
            <p:spPr bwMode="auto">
              <a:xfrm>
                <a:off x="3439024" y="6521206"/>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8" name="Freeform 407"/>
              <p:cNvSpPr>
                <a:spLocks noEditPoints="1"/>
              </p:cNvSpPr>
              <p:nvPr/>
            </p:nvSpPr>
            <p:spPr bwMode="auto">
              <a:xfrm>
                <a:off x="4526844" y="6521206"/>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sp>
            <p:nvSpPr>
              <p:cNvPr id="409" name="Freeform 408"/>
              <p:cNvSpPr>
                <a:spLocks noEditPoints="1"/>
              </p:cNvSpPr>
              <p:nvPr/>
            </p:nvSpPr>
            <p:spPr bwMode="auto">
              <a:xfrm>
                <a:off x="5584001" y="6521206"/>
                <a:ext cx="782634" cy="371477"/>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00188F"/>
              </a:solidFill>
              <a:ln>
                <a:noFill/>
              </a:ln>
              <a:extLst/>
            </p:spPr>
            <p:txBody>
              <a:bodyPr vert="horz" wrap="square" lIns="91427" tIns="45713" rIns="91427" bIns="45713" numCol="1" anchor="t" anchorCtr="0" compatLnSpc="1">
                <a:prstTxWarp prst="textNoShape">
                  <a:avLst/>
                </a:prstTxWarp>
              </a:bodyPr>
              <a:lstStyle/>
              <a:p>
                <a:pPr defTabSz="932324">
                  <a:defRPr/>
                </a:pPr>
                <a:endParaRPr lang="en-US" sz="1599" kern="0">
                  <a:solidFill>
                    <a:srgbClr val="505050"/>
                  </a:solidFill>
                </a:endParaRPr>
              </a:p>
            </p:txBody>
          </p:sp>
        </p:grpSp>
      </p:grpSp>
      <p:sp>
        <p:nvSpPr>
          <p:cNvPr id="2" name="Text Placeholder 1"/>
          <p:cNvSpPr>
            <a:spLocks noGrp="1"/>
          </p:cNvSpPr>
          <p:nvPr>
            <p:ph type="body" sz="quarter" idx="10"/>
          </p:nvPr>
        </p:nvSpPr>
        <p:spPr>
          <a:xfrm>
            <a:off x="275481" y="1213174"/>
            <a:ext cx="6762703" cy="4971579"/>
          </a:xfrm>
        </p:spPr>
        <p:txBody>
          <a:bodyPr/>
          <a:lstStyle/>
          <a:p>
            <a:r>
              <a:rPr lang="en-US" dirty="0" smtClean="0"/>
              <a:t>Develop and Test in Azure</a:t>
            </a:r>
            <a:endParaRPr lang="en-US" dirty="0"/>
          </a:p>
          <a:p>
            <a:r>
              <a:rPr lang="en-US" dirty="0"/>
              <a:t>Lift and Shift </a:t>
            </a:r>
            <a:r>
              <a:rPr lang="en-US" dirty="0" smtClean="0"/>
              <a:t>your production apps</a:t>
            </a:r>
            <a:endParaRPr lang="en-US" dirty="0"/>
          </a:p>
          <a:p>
            <a:r>
              <a:rPr lang="en-US" dirty="0" smtClean="0"/>
              <a:t>Extend your infrastructure</a:t>
            </a:r>
          </a:p>
          <a:p>
            <a:pPr lvl="1"/>
            <a:r>
              <a:rPr lang="en-US" dirty="0" smtClean="0"/>
              <a:t>For Disaster Recovery</a:t>
            </a:r>
          </a:p>
          <a:p>
            <a:pPr lvl="1"/>
            <a:r>
              <a:rPr lang="en-US" dirty="0" smtClean="0"/>
              <a:t>For Hybrid Topologies that support Application bursting</a:t>
            </a:r>
            <a:endParaRPr lang="en-US" dirty="0"/>
          </a:p>
          <a:p>
            <a:r>
              <a:rPr lang="en-US" dirty="0"/>
              <a:t>Cloud </a:t>
            </a:r>
            <a:r>
              <a:rPr lang="en-US" dirty="0" smtClean="0"/>
              <a:t>Scale</a:t>
            </a:r>
            <a:endParaRPr lang="en-US" sz="5999" dirty="0"/>
          </a:p>
          <a:p>
            <a:pPr lvl="1"/>
            <a:endParaRPr lang="en-US" dirty="0"/>
          </a:p>
        </p:txBody>
      </p:sp>
      <p:sp>
        <p:nvSpPr>
          <p:cNvPr id="3" name="Title 2"/>
          <p:cNvSpPr>
            <a:spLocks noGrp="1"/>
          </p:cNvSpPr>
          <p:nvPr>
            <p:ph type="title"/>
          </p:nvPr>
        </p:nvSpPr>
        <p:spPr/>
        <p:txBody>
          <a:bodyPr/>
          <a:lstStyle/>
          <a:p>
            <a:r>
              <a:rPr lang="en-US" dirty="0" smtClean="0"/>
              <a:t>Top application patterns</a:t>
            </a:r>
            <a:endParaRPr lang="en-US" dirty="0"/>
          </a:p>
        </p:txBody>
      </p:sp>
      <p:grpSp>
        <p:nvGrpSpPr>
          <p:cNvPr id="129" name="Group 128"/>
          <p:cNvGrpSpPr/>
          <p:nvPr/>
        </p:nvGrpSpPr>
        <p:grpSpPr>
          <a:xfrm>
            <a:off x="7132507" y="1744911"/>
            <a:ext cx="5264377" cy="5201717"/>
            <a:chOff x="7045703" y="993570"/>
            <a:chExt cx="5265123" cy="5202455"/>
          </a:xfrm>
        </p:grpSpPr>
        <p:grpSp>
          <p:nvGrpSpPr>
            <p:cNvPr id="86" name="Group 85"/>
            <p:cNvGrpSpPr/>
            <p:nvPr/>
          </p:nvGrpSpPr>
          <p:grpSpPr>
            <a:xfrm>
              <a:off x="8394789" y="1616224"/>
              <a:ext cx="1053056" cy="1966100"/>
              <a:chOff x="8395093" y="1615957"/>
              <a:chExt cx="1053205" cy="1966379"/>
            </a:xfrm>
          </p:grpSpPr>
          <p:sp>
            <p:nvSpPr>
              <p:cNvPr id="87" name="Rectangle 86"/>
              <p:cNvSpPr/>
              <p:nvPr/>
            </p:nvSpPr>
            <p:spPr>
              <a:xfrm>
                <a:off x="8407787" y="1678854"/>
                <a:ext cx="1040511" cy="445608"/>
              </a:xfrm>
              <a:prstGeom prst="rect">
                <a:avLst/>
              </a:prstGeom>
            </p:spPr>
            <p:txBody>
              <a:bodyPr wrap="square">
                <a:spAutoFit/>
              </a:bodyPr>
              <a:lstStyle/>
              <a:p>
                <a:pPr defTabSz="932324" fontAlgn="base">
                  <a:lnSpc>
                    <a:spcPct val="80000"/>
                  </a:lnSpc>
                  <a:spcBef>
                    <a:spcPct val="0"/>
                  </a:spcBef>
                  <a:spcAft>
                    <a:spcPct val="0"/>
                  </a:spcAft>
                  <a:defRPr/>
                </a:pPr>
                <a:r>
                  <a:rPr lang="en-US" sz="1399" kern="0" dirty="0">
                    <a:gradFill>
                      <a:gsLst>
                        <a:gs pos="2917">
                          <a:srgbClr val="00188F"/>
                        </a:gs>
                        <a:gs pos="30000">
                          <a:srgbClr val="00188F"/>
                        </a:gs>
                      </a:gsLst>
                      <a:lin ang="5400000" scaled="0"/>
                    </a:gradFill>
                  </a:rPr>
                  <a:t>Virtual Network</a:t>
                </a:r>
              </a:p>
            </p:txBody>
          </p:sp>
          <p:cxnSp>
            <p:nvCxnSpPr>
              <p:cNvPr id="88" name="Straight Connector 87"/>
              <p:cNvCxnSpPr/>
              <p:nvPr/>
            </p:nvCxnSpPr>
            <p:spPr>
              <a:xfrm flipH="1" flipV="1">
                <a:off x="8395093" y="1650990"/>
                <a:ext cx="17654" cy="1931346"/>
              </a:xfrm>
              <a:prstGeom prst="line">
                <a:avLst/>
              </a:prstGeom>
              <a:noFill/>
              <a:ln w="44450" cap="rnd" cmpd="sng" algn="ctr">
                <a:solidFill>
                  <a:srgbClr val="7FBA00"/>
                </a:solidFill>
                <a:prstDash val="sysDot"/>
                <a:headEnd type="triangle" w="lg" len="med"/>
                <a:tailEnd type="none" w="lg" len="med"/>
              </a:ln>
              <a:effectLst/>
            </p:spPr>
          </p:cxnSp>
          <p:cxnSp>
            <p:nvCxnSpPr>
              <p:cNvPr id="89" name="Straight Connector 88"/>
              <p:cNvCxnSpPr/>
              <p:nvPr/>
            </p:nvCxnSpPr>
            <p:spPr>
              <a:xfrm flipV="1">
                <a:off x="8395094" y="1615957"/>
                <a:ext cx="1032548" cy="17201"/>
              </a:xfrm>
              <a:prstGeom prst="line">
                <a:avLst/>
              </a:prstGeom>
              <a:noFill/>
              <a:ln w="44450" cap="rnd" cmpd="sng" algn="ctr">
                <a:solidFill>
                  <a:srgbClr val="7FBA00"/>
                </a:solidFill>
                <a:prstDash val="sysDot"/>
                <a:headEnd type="none" w="lg" len="med"/>
                <a:tailEnd type="triangle" w="lg" len="med"/>
              </a:ln>
              <a:effectLst/>
            </p:spPr>
          </p:cxnSp>
        </p:grpSp>
        <p:grpSp>
          <p:nvGrpSpPr>
            <p:cNvPr id="90" name="Group 89"/>
            <p:cNvGrpSpPr/>
            <p:nvPr/>
          </p:nvGrpSpPr>
          <p:grpSpPr>
            <a:xfrm>
              <a:off x="7045703" y="2688484"/>
              <a:ext cx="1923971" cy="2902389"/>
              <a:chOff x="6879959" y="2570938"/>
              <a:chExt cx="1924244" cy="2902801"/>
            </a:xfrm>
          </p:grpSpPr>
          <p:pic>
            <p:nvPicPr>
              <p:cNvPr id="91" name="Picture 9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9959" y="2570938"/>
                <a:ext cx="1857462" cy="2775203"/>
              </a:xfrm>
              <a:prstGeom prst="rect">
                <a:avLst/>
              </a:prstGeom>
            </p:spPr>
          </p:pic>
          <p:grpSp>
            <p:nvGrpSpPr>
              <p:cNvPr id="92" name="Group 91"/>
              <p:cNvGrpSpPr/>
              <p:nvPr/>
            </p:nvGrpSpPr>
            <p:grpSpPr>
              <a:xfrm>
                <a:off x="7836130" y="4402410"/>
                <a:ext cx="723336" cy="600824"/>
                <a:chOff x="5864359" y="5124721"/>
                <a:chExt cx="1012967" cy="1087004"/>
              </a:xfrm>
            </p:grpSpPr>
            <p:grpSp>
              <p:nvGrpSpPr>
                <p:cNvPr id="96" name="Group 95"/>
                <p:cNvGrpSpPr/>
                <p:nvPr/>
              </p:nvGrpSpPr>
              <p:grpSpPr>
                <a:xfrm flipH="1">
                  <a:off x="6564705" y="5124721"/>
                  <a:ext cx="312621" cy="1087004"/>
                  <a:chOff x="777765" y="3577608"/>
                  <a:chExt cx="810242" cy="2817260"/>
                </a:xfrm>
                <a:solidFill>
                  <a:srgbClr val="FFFFFF"/>
                </a:solidFill>
              </p:grpSpPr>
              <p:sp>
                <p:nvSpPr>
                  <p:cNvPr id="98" name="Freeform 741"/>
                  <p:cNvSpPr>
                    <a:spLocks/>
                  </p:cNvSpPr>
                  <p:nvPr/>
                </p:nvSpPr>
                <p:spPr bwMode="auto">
                  <a:xfrm>
                    <a:off x="777765" y="4273234"/>
                    <a:ext cx="810242" cy="2121634"/>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w="10795" cap="flat" cmpd="sng" algn="ctr">
                    <a:noFill/>
                    <a:prstDash val="solid"/>
                    <a:headEnd type="none" w="med" len="med"/>
                    <a:tailEnd type="none" w="med" len="med"/>
                  </a:ln>
                  <a:effectLst/>
                  <a:ex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defRPr/>
                    </a:pPr>
                    <a:endParaRPr lang="en-US" sz="2000" kern="0" spc="-50">
                      <a:gradFill>
                        <a:gsLst>
                          <a:gs pos="1250">
                            <a:srgbClr val="EFEFEF"/>
                          </a:gs>
                          <a:gs pos="10417">
                            <a:srgbClr val="EFEFEF"/>
                          </a:gs>
                        </a:gsLst>
                        <a:lin ang="5400000" scaled="0"/>
                      </a:gradFill>
                    </a:endParaRPr>
                  </a:p>
                </p:txBody>
              </p:sp>
              <p:sp>
                <p:nvSpPr>
                  <p:cNvPr id="99" name="Oval 742"/>
                  <p:cNvSpPr>
                    <a:spLocks noChangeArrowheads="1"/>
                  </p:cNvSpPr>
                  <p:nvPr/>
                </p:nvSpPr>
                <p:spPr bwMode="auto">
                  <a:xfrm>
                    <a:off x="941336" y="3577608"/>
                    <a:ext cx="483100" cy="635993"/>
                  </a:xfrm>
                  <a:prstGeom prst="ellipse">
                    <a:avLst/>
                  </a:prstGeom>
                  <a:grpFill/>
                  <a:ln w="10795" cap="flat" cmpd="sng" algn="ctr">
                    <a:noFill/>
                    <a:prstDash val="solid"/>
                    <a:headEnd type="none" w="med" len="med"/>
                    <a:tailEnd type="none" w="med" len="med"/>
                  </a:ln>
                  <a:effectLst/>
                  <a:ex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defRPr/>
                    </a:pPr>
                    <a:endParaRPr lang="en-US" sz="2000" kern="0" spc="-50">
                      <a:gradFill>
                        <a:gsLst>
                          <a:gs pos="1250">
                            <a:srgbClr val="EFEFEF"/>
                          </a:gs>
                          <a:gs pos="10417">
                            <a:srgbClr val="EFEFEF"/>
                          </a:gs>
                        </a:gsLst>
                        <a:lin ang="5400000" scaled="0"/>
                      </a:gradFill>
                    </a:endParaRPr>
                  </a:p>
                </p:txBody>
              </p:sp>
            </p:grpSp>
            <p:sp>
              <p:nvSpPr>
                <p:cNvPr id="97" name="Freeform 34"/>
                <p:cNvSpPr>
                  <a:spLocks noEditPoints="1"/>
                </p:cNvSpPr>
                <p:nvPr/>
              </p:nvSpPr>
              <p:spPr bwMode="auto">
                <a:xfrm>
                  <a:off x="5864359" y="5378912"/>
                  <a:ext cx="624687" cy="506044"/>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rgbClr val="EFEFEF"/>
                </a:solidFill>
                <a:ln>
                  <a:noFill/>
                </a:ln>
                <a:extLst/>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grpSp>
          <p:pic>
            <p:nvPicPr>
              <p:cNvPr id="93" name="Picture 92"/>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715013" y="3689032"/>
                <a:ext cx="844451" cy="555999"/>
              </a:xfrm>
              <a:prstGeom prst="rect">
                <a:avLst/>
              </a:prstGeom>
            </p:spPr>
          </p:pic>
          <p:pic>
            <p:nvPicPr>
              <p:cNvPr id="94" name="Picture 93"/>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7956456" y="3744228"/>
                <a:ext cx="325748" cy="341128"/>
              </a:xfrm>
              <a:prstGeom prst="rect">
                <a:avLst/>
              </a:prstGeom>
            </p:spPr>
          </p:pic>
          <p:sp>
            <p:nvSpPr>
              <p:cNvPr id="95" name="TextBox 94"/>
              <p:cNvSpPr txBox="1"/>
              <p:nvPr/>
            </p:nvSpPr>
            <p:spPr>
              <a:xfrm>
                <a:off x="7614291" y="4782961"/>
                <a:ext cx="1189912" cy="690778"/>
              </a:xfrm>
              <a:prstGeom prst="rect">
                <a:avLst/>
              </a:prstGeom>
              <a:noFill/>
            </p:spPr>
            <p:txBody>
              <a:bodyPr wrap="square" lIns="182828" tIns="146262" rIns="182828" bIns="146262" rtlCol="0">
                <a:spAutoFit/>
              </a:bodyPr>
              <a:lstStyle/>
              <a:p>
                <a:pPr defTabSz="932324">
                  <a:lnSpc>
                    <a:spcPct val="90000"/>
                  </a:lnSpc>
                  <a:defRPr/>
                </a:pPr>
                <a:r>
                  <a:rPr lang="en-US" sz="1398" kern="0" spc="-50" dirty="0">
                    <a:solidFill>
                      <a:srgbClr val="FFFFFF"/>
                    </a:solidFill>
                  </a:rPr>
                  <a:t>Your </a:t>
                </a:r>
                <a:br>
                  <a:rPr lang="en-US" sz="1398" kern="0" spc="-50" dirty="0">
                    <a:solidFill>
                      <a:srgbClr val="FFFFFF"/>
                    </a:solidFill>
                  </a:rPr>
                </a:br>
                <a:r>
                  <a:rPr lang="en-US" sz="1398" kern="0" spc="-50" dirty="0">
                    <a:solidFill>
                      <a:srgbClr val="FFFFFF"/>
                    </a:solidFill>
                  </a:rPr>
                  <a:t>Datacenter</a:t>
                </a:r>
              </a:p>
            </p:txBody>
          </p:sp>
        </p:grpSp>
        <p:grpSp>
          <p:nvGrpSpPr>
            <p:cNvPr id="100" name="Group 99"/>
            <p:cNvGrpSpPr/>
            <p:nvPr/>
          </p:nvGrpSpPr>
          <p:grpSpPr>
            <a:xfrm>
              <a:off x="8559133" y="993570"/>
              <a:ext cx="3751693" cy="5202455"/>
              <a:chOff x="8902413" y="1253528"/>
              <a:chExt cx="3390524" cy="4256583"/>
            </a:xfrm>
          </p:grpSpPr>
          <p:grpSp>
            <p:nvGrpSpPr>
              <p:cNvPr id="101" name="Group 100"/>
              <p:cNvGrpSpPr/>
              <p:nvPr/>
            </p:nvGrpSpPr>
            <p:grpSpPr>
              <a:xfrm>
                <a:off x="8902413" y="1253528"/>
                <a:ext cx="3390524" cy="4256583"/>
                <a:chOff x="8818610" y="1360407"/>
                <a:chExt cx="3390524" cy="4256583"/>
              </a:xfrm>
            </p:grpSpPr>
            <p:grpSp>
              <p:nvGrpSpPr>
                <p:cNvPr id="106" name="Group 105"/>
                <p:cNvGrpSpPr/>
                <p:nvPr/>
              </p:nvGrpSpPr>
              <p:grpSpPr>
                <a:xfrm>
                  <a:off x="8818610" y="1360407"/>
                  <a:ext cx="3390524" cy="4256583"/>
                  <a:chOff x="8818610" y="1360407"/>
                  <a:chExt cx="3390524" cy="4256583"/>
                </a:xfrm>
              </p:grpSpPr>
              <p:grpSp>
                <p:nvGrpSpPr>
                  <p:cNvPr id="108" name="Group 107"/>
                  <p:cNvGrpSpPr/>
                  <p:nvPr/>
                </p:nvGrpSpPr>
                <p:grpSpPr>
                  <a:xfrm>
                    <a:off x="9748732" y="4898578"/>
                    <a:ext cx="1476372" cy="718412"/>
                    <a:chOff x="10378107" y="4626534"/>
                    <a:chExt cx="969359" cy="446103"/>
                  </a:xfrm>
                  <a:solidFill>
                    <a:srgbClr val="00188F"/>
                  </a:solidFill>
                </p:grpSpPr>
                <p:grpSp>
                  <p:nvGrpSpPr>
                    <p:cNvPr id="119" name="Group 118"/>
                    <p:cNvGrpSpPr/>
                    <p:nvPr/>
                  </p:nvGrpSpPr>
                  <p:grpSpPr>
                    <a:xfrm>
                      <a:off x="10378107" y="4626534"/>
                      <a:ext cx="450224" cy="446102"/>
                      <a:chOff x="10864047" y="2068032"/>
                      <a:chExt cx="936757" cy="928179"/>
                    </a:xfrm>
                    <a:grpFill/>
                  </p:grpSpPr>
                  <p:sp>
                    <p:nvSpPr>
                      <p:cNvPr id="124" name="Oval 742"/>
                      <p:cNvSpPr>
                        <a:spLocks noChangeArrowheads="1"/>
                      </p:cNvSpPr>
                      <p:nvPr/>
                    </p:nvSpPr>
                    <p:spPr bwMode="auto">
                      <a:xfrm>
                        <a:off x="11480295" y="2068032"/>
                        <a:ext cx="239438" cy="208835"/>
                      </a:xfrm>
                      <a:prstGeom prst="ellipse">
                        <a:avLst/>
                      </a:prstGeom>
                      <a:grpFill/>
                      <a:ln>
                        <a:solidFill>
                          <a:srgbClr val="00188F"/>
                        </a:solidFill>
                      </a:ln>
                      <a:extLst/>
                    </p:spPr>
                    <p:txBody>
                      <a:bodyPr vert="horz" wrap="square" lIns="91414" tIns="45706" rIns="91414" bIns="45706" numCol="1" anchor="t" anchorCtr="0" compatLnSpc="1">
                        <a:prstTxWarp prst="textNoShape">
                          <a:avLst/>
                        </a:prstTxWarp>
                      </a:bodyPr>
                      <a:lstStyle/>
                      <a:p>
                        <a:pPr defTabSz="914012">
                          <a:defRPr/>
                        </a:pPr>
                        <a:endParaRPr lang="en-US" kern="0">
                          <a:solidFill>
                            <a:srgbClr val="FFFFFF"/>
                          </a:solidFill>
                        </a:endParaRPr>
                      </a:p>
                    </p:txBody>
                  </p:sp>
                  <p:sp>
                    <p:nvSpPr>
                      <p:cNvPr id="125" name="Freeform 741"/>
                      <p:cNvSpPr>
                        <a:spLocks/>
                      </p:cNvSpPr>
                      <p:nvPr/>
                    </p:nvSpPr>
                    <p:spPr bwMode="auto">
                      <a:xfrm>
                        <a:off x="11399226" y="2299550"/>
                        <a:ext cx="401578" cy="696661"/>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rgbClr val="00188F"/>
                        </a:solidFill>
                      </a:ln>
                      <a:extLst/>
                    </p:spPr>
                    <p:txBody>
                      <a:bodyPr vert="horz" wrap="square" lIns="91414" tIns="45706" rIns="91414" bIns="45706" numCol="1" anchor="t" anchorCtr="0" compatLnSpc="1">
                        <a:prstTxWarp prst="textNoShape">
                          <a:avLst/>
                        </a:prstTxWarp>
                      </a:bodyPr>
                      <a:lstStyle/>
                      <a:p>
                        <a:pPr defTabSz="914012">
                          <a:defRPr/>
                        </a:pPr>
                        <a:endParaRPr lang="en-US" kern="0">
                          <a:solidFill>
                            <a:srgbClr val="FFFFFF"/>
                          </a:solidFill>
                        </a:endParaRPr>
                      </a:p>
                    </p:txBody>
                  </p:sp>
                  <p:sp>
                    <p:nvSpPr>
                      <p:cNvPr id="126" name="Freeform 12"/>
                      <p:cNvSpPr>
                        <a:spLocks noEditPoints="1"/>
                      </p:cNvSpPr>
                      <p:nvPr/>
                    </p:nvSpPr>
                    <p:spPr bwMode="auto">
                      <a:xfrm>
                        <a:off x="10864047" y="2418948"/>
                        <a:ext cx="514619"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rgbClr val="00188F"/>
                        </a:solidFill>
                      </a:ln>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grpSp>
                <p:grpSp>
                  <p:nvGrpSpPr>
                    <p:cNvPr id="120" name="Group 119"/>
                    <p:cNvGrpSpPr/>
                    <p:nvPr/>
                  </p:nvGrpSpPr>
                  <p:grpSpPr>
                    <a:xfrm>
                      <a:off x="10897243" y="4626534"/>
                      <a:ext cx="450223" cy="446103"/>
                      <a:chOff x="10864049" y="2068034"/>
                      <a:chExt cx="936755" cy="928182"/>
                    </a:xfrm>
                    <a:grpFill/>
                  </p:grpSpPr>
                  <p:sp>
                    <p:nvSpPr>
                      <p:cNvPr id="121" name="Oval 742"/>
                      <p:cNvSpPr>
                        <a:spLocks noChangeArrowheads="1"/>
                      </p:cNvSpPr>
                      <p:nvPr/>
                    </p:nvSpPr>
                    <p:spPr bwMode="auto">
                      <a:xfrm>
                        <a:off x="11480295" y="2068034"/>
                        <a:ext cx="239439" cy="208835"/>
                      </a:xfrm>
                      <a:prstGeom prst="ellipse">
                        <a:avLst/>
                      </a:prstGeom>
                      <a:grpFill/>
                      <a:ln>
                        <a:solidFill>
                          <a:srgbClr val="00188F"/>
                        </a:solidFill>
                      </a:ln>
                      <a:extLst/>
                    </p:spPr>
                    <p:txBody>
                      <a:bodyPr vert="horz" wrap="square" lIns="91414" tIns="45706" rIns="91414" bIns="45706" numCol="1" anchor="t" anchorCtr="0" compatLnSpc="1">
                        <a:prstTxWarp prst="textNoShape">
                          <a:avLst/>
                        </a:prstTxWarp>
                      </a:bodyPr>
                      <a:lstStyle/>
                      <a:p>
                        <a:pPr defTabSz="914012">
                          <a:defRPr/>
                        </a:pPr>
                        <a:endParaRPr lang="en-US" kern="0">
                          <a:solidFill>
                            <a:srgbClr val="FFFFFF"/>
                          </a:solidFill>
                        </a:endParaRPr>
                      </a:p>
                    </p:txBody>
                  </p:sp>
                  <p:sp>
                    <p:nvSpPr>
                      <p:cNvPr id="122" name="Freeform 741"/>
                      <p:cNvSpPr>
                        <a:spLocks/>
                      </p:cNvSpPr>
                      <p:nvPr/>
                    </p:nvSpPr>
                    <p:spPr bwMode="auto">
                      <a:xfrm>
                        <a:off x="11399226" y="2299554"/>
                        <a:ext cx="401578" cy="696662"/>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solidFill>
                          <a:srgbClr val="00188F"/>
                        </a:solidFill>
                      </a:ln>
                      <a:extLst/>
                    </p:spPr>
                    <p:txBody>
                      <a:bodyPr vert="horz" wrap="square" lIns="91414" tIns="45706" rIns="91414" bIns="45706" numCol="1" anchor="t" anchorCtr="0" compatLnSpc="1">
                        <a:prstTxWarp prst="textNoShape">
                          <a:avLst/>
                        </a:prstTxWarp>
                      </a:bodyPr>
                      <a:lstStyle/>
                      <a:p>
                        <a:pPr defTabSz="914012">
                          <a:defRPr/>
                        </a:pPr>
                        <a:endParaRPr lang="en-US" kern="0">
                          <a:solidFill>
                            <a:srgbClr val="FFFFFF"/>
                          </a:solidFill>
                        </a:endParaRPr>
                      </a:p>
                    </p:txBody>
                  </p:sp>
                  <p:sp>
                    <p:nvSpPr>
                      <p:cNvPr id="123" name="Freeform 12"/>
                      <p:cNvSpPr>
                        <a:spLocks noEditPoints="1"/>
                      </p:cNvSpPr>
                      <p:nvPr/>
                    </p:nvSpPr>
                    <p:spPr bwMode="auto">
                      <a:xfrm>
                        <a:off x="10864049" y="2418948"/>
                        <a:ext cx="514619" cy="365434"/>
                      </a:xfrm>
                      <a:custGeom>
                        <a:avLst/>
                        <a:gdLst>
                          <a:gd name="T0" fmla="*/ 22 w 87"/>
                          <a:gd name="T1" fmla="*/ 47 h 72"/>
                          <a:gd name="T2" fmla="*/ 65 w 87"/>
                          <a:gd name="T3" fmla="*/ 47 h 72"/>
                          <a:gd name="T4" fmla="*/ 74 w 87"/>
                          <a:gd name="T5" fmla="*/ 38 h 72"/>
                          <a:gd name="T6" fmla="*/ 74 w 87"/>
                          <a:gd name="T7" fmla="*/ 9 h 72"/>
                          <a:gd name="T8" fmla="*/ 65 w 87"/>
                          <a:gd name="T9" fmla="*/ 0 h 72"/>
                          <a:gd name="T10" fmla="*/ 22 w 87"/>
                          <a:gd name="T11" fmla="*/ 0 h 72"/>
                          <a:gd name="T12" fmla="*/ 13 w 87"/>
                          <a:gd name="T13" fmla="*/ 9 h 72"/>
                          <a:gd name="T14" fmla="*/ 13 w 87"/>
                          <a:gd name="T15" fmla="*/ 38 h 72"/>
                          <a:gd name="T16" fmla="*/ 22 w 87"/>
                          <a:gd name="T17" fmla="*/ 47 h 72"/>
                          <a:gd name="T18" fmla="*/ 19 w 87"/>
                          <a:gd name="T19" fmla="*/ 9 h 72"/>
                          <a:gd name="T20" fmla="*/ 22 w 87"/>
                          <a:gd name="T21" fmla="*/ 5 h 72"/>
                          <a:gd name="T22" fmla="*/ 65 w 87"/>
                          <a:gd name="T23" fmla="*/ 5 h 72"/>
                          <a:gd name="T24" fmla="*/ 69 w 87"/>
                          <a:gd name="T25" fmla="*/ 9 h 72"/>
                          <a:gd name="T26" fmla="*/ 69 w 87"/>
                          <a:gd name="T27" fmla="*/ 38 h 72"/>
                          <a:gd name="T28" fmla="*/ 65 w 87"/>
                          <a:gd name="T29" fmla="*/ 42 h 72"/>
                          <a:gd name="T30" fmla="*/ 22 w 87"/>
                          <a:gd name="T31" fmla="*/ 42 h 72"/>
                          <a:gd name="T32" fmla="*/ 19 w 87"/>
                          <a:gd name="T33" fmla="*/ 38 h 72"/>
                          <a:gd name="T34" fmla="*/ 19 w 87"/>
                          <a:gd name="T35" fmla="*/ 9 h 72"/>
                          <a:gd name="T36" fmla="*/ 19 w 87"/>
                          <a:gd name="T37" fmla="*/ 9 h 72"/>
                          <a:gd name="T38" fmla="*/ 3 w 87"/>
                          <a:gd name="T39" fmla="*/ 72 h 72"/>
                          <a:gd name="T40" fmla="*/ 85 w 87"/>
                          <a:gd name="T41" fmla="*/ 72 h 72"/>
                          <a:gd name="T42" fmla="*/ 87 w 87"/>
                          <a:gd name="T43" fmla="*/ 70 h 72"/>
                          <a:gd name="T44" fmla="*/ 87 w 87"/>
                          <a:gd name="T45" fmla="*/ 69 h 72"/>
                          <a:gd name="T46" fmla="*/ 86 w 87"/>
                          <a:gd name="T47" fmla="*/ 65 h 72"/>
                          <a:gd name="T48" fmla="*/ 75 w 87"/>
                          <a:gd name="T49" fmla="*/ 52 h 72"/>
                          <a:gd name="T50" fmla="*/ 71 w 87"/>
                          <a:gd name="T51" fmla="*/ 50 h 72"/>
                          <a:gd name="T52" fmla="*/ 17 w 87"/>
                          <a:gd name="T53" fmla="*/ 50 h 72"/>
                          <a:gd name="T54" fmla="*/ 13 w 87"/>
                          <a:gd name="T55" fmla="*/ 52 h 72"/>
                          <a:gd name="T56" fmla="*/ 2 w 87"/>
                          <a:gd name="T57" fmla="*/ 65 h 72"/>
                          <a:gd name="T58" fmla="*/ 0 w 87"/>
                          <a:gd name="T59" fmla="*/ 69 h 72"/>
                          <a:gd name="T60" fmla="*/ 0 w 87"/>
                          <a:gd name="T61" fmla="*/ 70 h 72"/>
                          <a:gd name="T62" fmla="*/ 3 w 87"/>
                          <a:gd name="T63"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 h="72">
                            <a:moveTo>
                              <a:pt x="22" y="47"/>
                            </a:moveTo>
                            <a:cubicBezTo>
                              <a:pt x="65" y="47"/>
                              <a:pt x="65" y="47"/>
                              <a:pt x="65" y="47"/>
                            </a:cubicBezTo>
                            <a:cubicBezTo>
                              <a:pt x="70" y="47"/>
                              <a:pt x="74" y="43"/>
                              <a:pt x="74" y="38"/>
                            </a:cubicBezTo>
                            <a:cubicBezTo>
                              <a:pt x="74" y="9"/>
                              <a:pt x="74" y="9"/>
                              <a:pt x="74" y="9"/>
                            </a:cubicBezTo>
                            <a:cubicBezTo>
                              <a:pt x="74" y="4"/>
                              <a:pt x="70" y="0"/>
                              <a:pt x="65" y="0"/>
                            </a:cubicBezTo>
                            <a:cubicBezTo>
                              <a:pt x="22" y="0"/>
                              <a:pt x="22" y="0"/>
                              <a:pt x="22" y="0"/>
                            </a:cubicBezTo>
                            <a:cubicBezTo>
                              <a:pt x="17" y="0"/>
                              <a:pt x="13" y="4"/>
                              <a:pt x="13" y="9"/>
                            </a:cubicBezTo>
                            <a:cubicBezTo>
                              <a:pt x="13" y="38"/>
                              <a:pt x="13" y="38"/>
                              <a:pt x="13" y="38"/>
                            </a:cubicBezTo>
                            <a:cubicBezTo>
                              <a:pt x="13" y="43"/>
                              <a:pt x="17" y="47"/>
                              <a:pt x="22" y="47"/>
                            </a:cubicBezTo>
                            <a:close/>
                            <a:moveTo>
                              <a:pt x="19" y="9"/>
                            </a:moveTo>
                            <a:cubicBezTo>
                              <a:pt x="19" y="6"/>
                              <a:pt x="20" y="5"/>
                              <a:pt x="22" y="5"/>
                            </a:cubicBezTo>
                            <a:cubicBezTo>
                              <a:pt x="65" y="5"/>
                              <a:pt x="65" y="5"/>
                              <a:pt x="65" y="5"/>
                            </a:cubicBezTo>
                            <a:cubicBezTo>
                              <a:pt x="67" y="5"/>
                              <a:pt x="69" y="6"/>
                              <a:pt x="69" y="9"/>
                            </a:cubicBezTo>
                            <a:cubicBezTo>
                              <a:pt x="69" y="38"/>
                              <a:pt x="69" y="38"/>
                              <a:pt x="69" y="38"/>
                            </a:cubicBezTo>
                            <a:cubicBezTo>
                              <a:pt x="69" y="40"/>
                              <a:pt x="67" y="42"/>
                              <a:pt x="65" y="42"/>
                            </a:cubicBezTo>
                            <a:cubicBezTo>
                              <a:pt x="22" y="42"/>
                              <a:pt x="22" y="42"/>
                              <a:pt x="22" y="42"/>
                            </a:cubicBezTo>
                            <a:cubicBezTo>
                              <a:pt x="20" y="42"/>
                              <a:pt x="19" y="40"/>
                              <a:pt x="19" y="38"/>
                            </a:cubicBezTo>
                            <a:cubicBezTo>
                              <a:pt x="19" y="9"/>
                              <a:pt x="19" y="9"/>
                              <a:pt x="19" y="9"/>
                            </a:cubicBezTo>
                            <a:cubicBezTo>
                              <a:pt x="19" y="9"/>
                              <a:pt x="19" y="9"/>
                              <a:pt x="19" y="9"/>
                            </a:cubicBezTo>
                            <a:close/>
                            <a:moveTo>
                              <a:pt x="3" y="72"/>
                            </a:moveTo>
                            <a:cubicBezTo>
                              <a:pt x="85" y="72"/>
                              <a:pt x="85" y="72"/>
                              <a:pt x="85" y="72"/>
                            </a:cubicBezTo>
                            <a:cubicBezTo>
                              <a:pt x="86" y="72"/>
                              <a:pt x="87" y="71"/>
                              <a:pt x="87" y="70"/>
                            </a:cubicBezTo>
                            <a:cubicBezTo>
                              <a:pt x="87" y="69"/>
                              <a:pt x="87" y="69"/>
                              <a:pt x="87" y="69"/>
                            </a:cubicBezTo>
                            <a:cubicBezTo>
                              <a:pt x="87" y="67"/>
                              <a:pt x="87" y="66"/>
                              <a:pt x="86" y="65"/>
                            </a:cubicBezTo>
                            <a:cubicBezTo>
                              <a:pt x="75" y="52"/>
                              <a:pt x="75" y="52"/>
                              <a:pt x="75" y="52"/>
                            </a:cubicBezTo>
                            <a:cubicBezTo>
                              <a:pt x="74" y="51"/>
                              <a:pt x="73" y="50"/>
                              <a:pt x="71" y="50"/>
                            </a:cubicBezTo>
                            <a:cubicBezTo>
                              <a:pt x="17" y="50"/>
                              <a:pt x="17" y="50"/>
                              <a:pt x="17" y="50"/>
                            </a:cubicBezTo>
                            <a:cubicBezTo>
                              <a:pt x="15" y="50"/>
                              <a:pt x="14" y="51"/>
                              <a:pt x="13" y="52"/>
                            </a:cubicBezTo>
                            <a:cubicBezTo>
                              <a:pt x="2" y="65"/>
                              <a:pt x="2" y="65"/>
                              <a:pt x="2" y="65"/>
                            </a:cubicBezTo>
                            <a:cubicBezTo>
                              <a:pt x="1" y="66"/>
                              <a:pt x="0" y="67"/>
                              <a:pt x="0" y="69"/>
                            </a:cubicBezTo>
                            <a:cubicBezTo>
                              <a:pt x="0" y="70"/>
                              <a:pt x="0" y="70"/>
                              <a:pt x="0" y="70"/>
                            </a:cubicBezTo>
                            <a:cubicBezTo>
                              <a:pt x="0" y="71"/>
                              <a:pt x="2" y="72"/>
                              <a:pt x="3" y="72"/>
                            </a:cubicBezTo>
                            <a:close/>
                          </a:path>
                        </a:pathLst>
                      </a:custGeom>
                      <a:grpFill/>
                      <a:ln>
                        <a:solidFill>
                          <a:srgbClr val="00188F"/>
                        </a:solidFill>
                      </a:ln>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grpSp>
              </p:grpSp>
              <p:sp>
                <p:nvSpPr>
                  <p:cNvPr id="109" name="Rectangle 108"/>
                  <p:cNvSpPr/>
                  <p:nvPr/>
                </p:nvSpPr>
                <p:spPr>
                  <a:xfrm flipH="1">
                    <a:off x="10025012" y="3977204"/>
                    <a:ext cx="1305877" cy="220800"/>
                  </a:xfrm>
                  <a:prstGeom prst="rect">
                    <a:avLst/>
                  </a:prstGeom>
                  <a:noFill/>
                  <a:ln>
                    <a:noFill/>
                  </a:ln>
                </p:spPr>
                <p:txBody>
                  <a:bodyPr wrap="square">
                    <a:spAutoFit/>
                  </a:bodyPr>
                  <a:lstStyle/>
                  <a:p>
                    <a:pPr algn="ctr" defTabSz="932324" fontAlgn="base">
                      <a:lnSpc>
                        <a:spcPct val="80000"/>
                      </a:lnSpc>
                      <a:spcBef>
                        <a:spcPct val="0"/>
                      </a:spcBef>
                      <a:spcAft>
                        <a:spcPct val="0"/>
                      </a:spcAft>
                      <a:defRPr/>
                    </a:pPr>
                    <a:r>
                      <a:rPr lang="en-US" sz="1399" kern="0" dirty="0">
                        <a:gradFill>
                          <a:gsLst>
                            <a:gs pos="2917">
                              <a:srgbClr val="00188F"/>
                            </a:gs>
                            <a:gs pos="30000">
                              <a:srgbClr val="00188F"/>
                            </a:gs>
                          </a:gsLst>
                          <a:lin ang="5400000" scaled="0"/>
                        </a:gradFill>
                      </a:rPr>
                      <a:t>Internet</a:t>
                    </a:r>
                  </a:p>
                </p:txBody>
              </p:sp>
              <p:cxnSp>
                <p:nvCxnSpPr>
                  <p:cNvPr id="110" name="Straight Connector 109"/>
                  <p:cNvCxnSpPr/>
                  <p:nvPr/>
                </p:nvCxnSpPr>
                <p:spPr>
                  <a:xfrm>
                    <a:off x="10280024" y="3423756"/>
                    <a:ext cx="0" cy="1417969"/>
                  </a:xfrm>
                  <a:prstGeom prst="line">
                    <a:avLst/>
                  </a:prstGeom>
                  <a:noFill/>
                  <a:ln w="44450" cap="rnd" cmpd="sng" algn="ctr">
                    <a:solidFill>
                      <a:srgbClr val="00188F"/>
                    </a:solidFill>
                    <a:prstDash val="sysDot"/>
                    <a:headEnd type="triangle" w="med" len="sm"/>
                    <a:tailEnd type="triangle" w="med" len="sm"/>
                  </a:ln>
                  <a:effectLst/>
                </p:spPr>
              </p:cxnSp>
              <p:cxnSp>
                <p:nvCxnSpPr>
                  <p:cNvPr id="111" name="Straight Connector 110"/>
                  <p:cNvCxnSpPr/>
                  <p:nvPr/>
                </p:nvCxnSpPr>
                <p:spPr>
                  <a:xfrm>
                    <a:off x="11070686" y="3423756"/>
                    <a:ext cx="0" cy="1417969"/>
                  </a:xfrm>
                  <a:prstGeom prst="line">
                    <a:avLst/>
                  </a:prstGeom>
                  <a:noFill/>
                  <a:ln w="44450" cap="rnd" cmpd="sng" algn="ctr">
                    <a:solidFill>
                      <a:srgbClr val="00188F"/>
                    </a:solidFill>
                    <a:prstDash val="sysDot"/>
                    <a:headEnd type="triangle" w="med" len="sm"/>
                    <a:tailEnd type="triangle" w="med" len="sm"/>
                  </a:ln>
                  <a:effectLst/>
                </p:spPr>
              </p:cxnSp>
              <p:sp>
                <p:nvSpPr>
                  <p:cNvPr id="112" name="Clpoud Icon"/>
                  <p:cNvSpPr>
                    <a:spLocks noChangeAspect="1"/>
                  </p:cNvSpPr>
                  <p:nvPr/>
                </p:nvSpPr>
                <p:spPr bwMode="black">
                  <a:xfrm>
                    <a:off x="8818610" y="1360407"/>
                    <a:ext cx="3390524" cy="20259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pattFill prst="ltUpDiag">
                    <a:fgClr>
                      <a:srgbClr val="FFFFFF"/>
                    </a:fgClr>
                    <a:bgClr>
                      <a:srgbClr val="EFEFEF"/>
                    </a:bgClr>
                  </a:pattFill>
                  <a:ln w="25400">
                    <a:solidFill>
                      <a:srgbClr val="00188F"/>
                    </a:solidFill>
                  </a:ln>
                  <a:extLst/>
                </p:spPr>
                <p:txBody>
                  <a:bodyPr vert="horz" wrap="square" lIns="91414" tIns="182828" rIns="457070" bIns="45706" numCol="1" anchor="t" anchorCtr="0" compatLnSpc="1">
                    <a:prstTxWarp prst="textNoShape">
                      <a:avLst/>
                    </a:prstTxWarp>
                  </a:bodyPr>
                  <a:lstStyle/>
                  <a:p>
                    <a:pPr algn="ctr" defTabSz="932324" fontAlgn="base">
                      <a:lnSpc>
                        <a:spcPct val="90000"/>
                      </a:lnSpc>
                      <a:spcBef>
                        <a:spcPct val="0"/>
                      </a:spcBef>
                      <a:spcAft>
                        <a:spcPct val="0"/>
                      </a:spcAft>
                      <a:defRPr/>
                    </a:pPr>
                    <a:endParaRPr lang="en-US" kern="0" spc="-50" dirty="0">
                      <a:gradFill>
                        <a:gsLst>
                          <a:gs pos="2917">
                            <a:srgbClr val="EFEFEF"/>
                          </a:gs>
                          <a:gs pos="30000">
                            <a:srgbClr val="EFEFEF"/>
                          </a:gs>
                        </a:gsLst>
                        <a:lin ang="5400000" scaled="0"/>
                      </a:gradFill>
                      <a:latin typeface="Segoe UI Light"/>
                    </a:endParaRPr>
                  </a:p>
                </p:txBody>
              </p:sp>
              <p:sp>
                <p:nvSpPr>
                  <p:cNvPr id="113" name="Freeform 24"/>
                  <p:cNvSpPr>
                    <a:spLocks noEditPoints="1"/>
                  </p:cNvSpPr>
                  <p:nvPr/>
                </p:nvSpPr>
                <p:spPr bwMode="black">
                  <a:xfrm>
                    <a:off x="10082186" y="2613539"/>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rgbClr val="00188F"/>
                    </a:solidFill>
                    <a:round/>
                    <a:headEnd/>
                    <a:tailEnd/>
                  </a:ln>
                  <a:extLst/>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sp>
                <p:nvSpPr>
                  <p:cNvPr id="114" name="Freeform 24"/>
                  <p:cNvSpPr>
                    <a:spLocks noEditPoints="1"/>
                  </p:cNvSpPr>
                  <p:nvPr/>
                </p:nvSpPr>
                <p:spPr bwMode="black">
                  <a:xfrm>
                    <a:off x="9603101" y="1987556"/>
                    <a:ext cx="1042482" cy="851411"/>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rgbClr val="00188F"/>
                    </a:solidFill>
                    <a:round/>
                    <a:headEnd/>
                    <a:tailEnd/>
                  </a:ln>
                  <a:extLst/>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sp>
                <p:nvSpPr>
                  <p:cNvPr id="115" name="Freeform 24"/>
                  <p:cNvSpPr>
                    <a:spLocks noEditPoints="1"/>
                  </p:cNvSpPr>
                  <p:nvPr/>
                </p:nvSpPr>
                <p:spPr bwMode="black">
                  <a:xfrm>
                    <a:off x="9072559" y="2547394"/>
                    <a:ext cx="950476" cy="776269"/>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rgbClr val="00188F"/>
                    </a:solidFill>
                    <a:round/>
                    <a:headEnd/>
                    <a:tailEnd/>
                  </a:ln>
                  <a:extLst/>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sp>
                <p:nvSpPr>
                  <p:cNvPr id="116" name="TextBox 115"/>
                  <p:cNvSpPr txBox="1"/>
                  <p:nvPr/>
                </p:nvSpPr>
                <p:spPr>
                  <a:xfrm>
                    <a:off x="9803545" y="2039712"/>
                    <a:ext cx="884587" cy="498579"/>
                  </a:xfrm>
                  <a:prstGeom prst="rect">
                    <a:avLst/>
                  </a:prstGeom>
                  <a:noFill/>
                  <a:ln>
                    <a:noFill/>
                  </a:ln>
                </p:spPr>
                <p:txBody>
                  <a:bodyPr wrap="square" lIns="182828" tIns="146262" rIns="182828" bIns="146262" rtlCol="0">
                    <a:spAutoFit/>
                  </a:bodyPr>
                  <a:lstStyle/>
                  <a:p>
                    <a:pPr defTabSz="932324">
                      <a:defRPr/>
                    </a:pPr>
                    <a:r>
                      <a:rPr lang="en-US" sz="1000" kern="0" dirty="0">
                        <a:solidFill>
                          <a:srgbClr val="00188F"/>
                        </a:solidFill>
                        <a:ea typeface="Segoe UI" panose="020B0502040204020203" pitchFamily="34" charset="0"/>
                        <a:cs typeface="Segoe UI" panose="020B0502040204020203" pitchFamily="34" charset="0"/>
                      </a:rPr>
                      <a:t>Active Directory</a:t>
                    </a:r>
                  </a:p>
                </p:txBody>
              </p:sp>
              <p:sp>
                <p:nvSpPr>
                  <p:cNvPr id="117" name="TextBox 116"/>
                  <p:cNvSpPr txBox="1"/>
                  <p:nvPr/>
                </p:nvSpPr>
                <p:spPr>
                  <a:xfrm>
                    <a:off x="9110914" y="2650948"/>
                    <a:ext cx="1033384" cy="370145"/>
                  </a:xfrm>
                  <a:prstGeom prst="rect">
                    <a:avLst/>
                  </a:prstGeom>
                  <a:noFill/>
                  <a:ln>
                    <a:noFill/>
                  </a:ln>
                </p:spPr>
                <p:txBody>
                  <a:bodyPr wrap="square" lIns="182828" tIns="146262" rIns="182828" bIns="146262" rtlCol="0">
                    <a:spAutoFit/>
                  </a:bodyPr>
                  <a:lstStyle/>
                  <a:p>
                    <a:pPr defTabSz="932324">
                      <a:defRPr/>
                    </a:pPr>
                    <a:r>
                      <a:rPr lang="en-US" sz="1000" kern="0" dirty="0">
                        <a:solidFill>
                          <a:srgbClr val="00188F"/>
                        </a:solidFill>
                        <a:ea typeface="Segoe UI" panose="020B0502040204020203" pitchFamily="34" charset="0"/>
                        <a:cs typeface="Segoe UI" panose="020B0502040204020203" pitchFamily="34" charset="0"/>
                      </a:rPr>
                      <a:t>SharePoint</a:t>
                    </a:r>
                  </a:p>
                </p:txBody>
              </p:sp>
              <p:sp>
                <p:nvSpPr>
                  <p:cNvPr id="118" name="TextBox 117"/>
                  <p:cNvSpPr txBox="1"/>
                  <p:nvPr/>
                </p:nvSpPr>
                <p:spPr>
                  <a:xfrm>
                    <a:off x="10291098" y="2665338"/>
                    <a:ext cx="743641" cy="498579"/>
                  </a:xfrm>
                  <a:prstGeom prst="rect">
                    <a:avLst/>
                  </a:prstGeom>
                  <a:noFill/>
                  <a:ln>
                    <a:noFill/>
                  </a:ln>
                </p:spPr>
                <p:txBody>
                  <a:bodyPr wrap="square" lIns="182828" tIns="146262" rIns="182828" bIns="146262" rtlCol="0">
                    <a:spAutoFit/>
                  </a:bodyPr>
                  <a:lstStyle/>
                  <a:p>
                    <a:pPr defTabSz="932324">
                      <a:defRPr/>
                    </a:pPr>
                    <a:r>
                      <a:rPr lang="en-US" sz="1000" kern="0" dirty="0">
                        <a:solidFill>
                          <a:srgbClr val="00188F"/>
                        </a:solidFill>
                        <a:ea typeface="Segoe UI" panose="020B0502040204020203" pitchFamily="34" charset="0"/>
                        <a:cs typeface="Segoe UI" panose="020B0502040204020203" pitchFamily="34" charset="0"/>
                      </a:rPr>
                      <a:t>SQL </a:t>
                    </a:r>
                    <a:br>
                      <a:rPr lang="en-US" sz="1000" kern="0" dirty="0">
                        <a:solidFill>
                          <a:srgbClr val="00188F"/>
                        </a:solidFill>
                        <a:ea typeface="Segoe UI" panose="020B0502040204020203" pitchFamily="34" charset="0"/>
                        <a:cs typeface="Segoe UI" panose="020B0502040204020203" pitchFamily="34" charset="0"/>
                      </a:rPr>
                    </a:br>
                    <a:r>
                      <a:rPr lang="en-US" sz="1000" kern="0" dirty="0">
                        <a:solidFill>
                          <a:srgbClr val="00188F"/>
                        </a:solidFill>
                        <a:ea typeface="Segoe UI" panose="020B0502040204020203" pitchFamily="34" charset="0"/>
                        <a:cs typeface="Segoe UI" panose="020B0502040204020203" pitchFamily="34" charset="0"/>
                      </a:rPr>
                      <a:t>Server</a:t>
                    </a:r>
                  </a:p>
                </p:txBody>
              </p:sp>
            </p:grpSp>
            <p:sp>
              <p:nvSpPr>
                <p:cNvPr id="107" name="TextBox 106"/>
                <p:cNvSpPr txBox="1"/>
                <p:nvPr/>
              </p:nvSpPr>
              <p:spPr>
                <a:xfrm>
                  <a:off x="9784293" y="1423361"/>
                  <a:ext cx="1189912" cy="565151"/>
                </a:xfrm>
                <a:prstGeom prst="rect">
                  <a:avLst/>
                </a:prstGeom>
                <a:noFill/>
              </p:spPr>
              <p:txBody>
                <a:bodyPr wrap="square" lIns="182828" tIns="146262" rIns="182828" bIns="146262" rtlCol="0">
                  <a:spAutoFit/>
                </a:bodyPr>
                <a:lstStyle/>
                <a:p>
                  <a:pPr defTabSz="932324">
                    <a:lnSpc>
                      <a:spcPct val="90000"/>
                    </a:lnSpc>
                    <a:defRPr/>
                  </a:pPr>
                  <a:r>
                    <a:rPr lang="en-US" sz="1399" kern="0" dirty="0">
                      <a:gradFill>
                        <a:gsLst>
                          <a:gs pos="2917">
                            <a:srgbClr val="00188F"/>
                          </a:gs>
                          <a:gs pos="30000">
                            <a:srgbClr val="00188F"/>
                          </a:gs>
                        </a:gsLst>
                        <a:lin ang="5400000" scaled="0"/>
                      </a:gradFill>
                    </a:rPr>
                    <a:t>Windows Azure</a:t>
                  </a:r>
                </a:p>
              </p:txBody>
            </p:sp>
          </p:grpSp>
          <p:sp>
            <p:nvSpPr>
              <p:cNvPr id="102" name="Freeform 24"/>
              <p:cNvSpPr>
                <a:spLocks noEditPoints="1"/>
              </p:cNvSpPr>
              <p:nvPr/>
            </p:nvSpPr>
            <p:spPr bwMode="black">
              <a:xfrm>
                <a:off x="10749278" y="1791636"/>
                <a:ext cx="1073782" cy="807725"/>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rgbClr val="00188F"/>
                </a:solidFill>
                <a:round/>
                <a:headEnd/>
                <a:tailEnd/>
              </a:ln>
              <a:extLst/>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sp>
            <p:nvSpPr>
              <p:cNvPr id="103" name="Freeform 24"/>
              <p:cNvSpPr>
                <a:spLocks noEditPoints="1"/>
              </p:cNvSpPr>
              <p:nvPr/>
            </p:nvSpPr>
            <p:spPr bwMode="black">
              <a:xfrm>
                <a:off x="11136818" y="2440515"/>
                <a:ext cx="1082421" cy="75975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rgbClr val="00188F"/>
                </a:solidFill>
                <a:round/>
                <a:headEnd/>
                <a:tailEnd/>
              </a:ln>
              <a:extLst/>
            </p:spPr>
            <p:txBody>
              <a:bodyPr vert="horz" wrap="square" lIns="91414" tIns="45706" rIns="91414" bIns="45706" numCol="1" anchor="t" anchorCtr="0" compatLnSpc="1">
                <a:prstTxWarp prst="textNoShape">
                  <a:avLst/>
                </a:prstTxWarp>
              </a:bodyPr>
              <a:lstStyle/>
              <a:p>
                <a:pPr defTabSz="932324">
                  <a:defRPr/>
                </a:pPr>
                <a:endParaRPr lang="en-US" kern="0">
                  <a:solidFill>
                    <a:srgbClr val="505050"/>
                  </a:solidFill>
                </a:endParaRPr>
              </a:p>
            </p:txBody>
          </p:sp>
          <p:sp>
            <p:nvSpPr>
              <p:cNvPr id="104" name="Freeform 6"/>
              <p:cNvSpPr>
                <a:spLocks noEditPoints="1"/>
              </p:cNvSpPr>
              <p:nvPr/>
            </p:nvSpPr>
            <p:spPr bwMode="auto">
              <a:xfrm>
                <a:off x="11095198" y="1809109"/>
                <a:ext cx="470573" cy="441180"/>
              </a:xfrm>
              <a:custGeom>
                <a:avLst/>
                <a:gdLst>
                  <a:gd name="T0" fmla="*/ 88 w 1374"/>
                  <a:gd name="T1" fmla="*/ 1258 h 1620"/>
                  <a:gd name="T2" fmla="*/ 40 w 1374"/>
                  <a:gd name="T3" fmla="*/ 1324 h 1620"/>
                  <a:gd name="T4" fmla="*/ 42 w 1374"/>
                  <a:gd name="T5" fmla="*/ 1484 h 1620"/>
                  <a:gd name="T6" fmla="*/ 386 w 1374"/>
                  <a:gd name="T7" fmla="*/ 1572 h 1620"/>
                  <a:gd name="T8" fmla="*/ 494 w 1374"/>
                  <a:gd name="T9" fmla="*/ 1488 h 1620"/>
                  <a:gd name="T10" fmla="*/ 266 w 1374"/>
                  <a:gd name="T11" fmla="*/ 1124 h 1620"/>
                  <a:gd name="T12" fmla="*/ 190 w 1374"/>
                  <a:gd name="T13" fmla="*/ 1036 h 1620"/>
                  <a:gd name="T14" fmla="*/ 364 w 1374"/>
                  <a:gd name="T15" fmla="*/ 682 h 1620"/>
                  <a:gd name="T16" fmla="*/ 452 w 1374"/>
                  <a:gd name="T17" fmla="*/ 438 h 1620"/>
                  <a:gd name="T18" fmla="*/ 478 w 1374"/>
                  <a:gd name="T19" fmla="*/ 92 h 1620"/>
                  <a:gd name="T20" fmla="*/ 656 w 1374"/>
                  <a:gd name="T21" fmla="*/ 0 h 1620"/>
                  <a:gd name="T22" fmla="*/ 922 w 1374"/>
                  <a:gd name="T23" fmla="*/ 168 h 1620"/>
                  <a:gd name="T24" fmla="*/ 978 w 1374"/>
                  <a:gd name="T25" fmla="*/ 502 h 1620"/>
                  <a:gd name="T26" fmla="*/ 1140 w 1374"/>
                  <a:gd name="T27" fmla="*/ 750 h 1620"/>
                  <a:gd name="T28" fmla="*/ 1224 w 1374"/>
                  <a:gd name="T29" fmla="*/ 1120 h 1620"/>
                  <a:gd name="T30" fmla="*/ 1078 w 1374"/>
                  <a:gd name="T31" fmla="*/ 1242 h 1620"/>
                  <a:gd name="T32" fmla="*/ 988 w 1374"/>
                  <a:gd name="T33" fmla="*/ 1172 h 1620"/>
                  <a:gd name="T34" fmla="*/ 932 w 1374"/>
                  <a:gd name="T35" fmla="*/ 1222 h 1620"/>
                  <a:gd name="T36" fmla="*/ 952 w 1374"/>
                  <a:gd name="T37" fmla="*/ 1542 h 1620"/>
                  <a:gd name="T38" fmla="*/ 1068 w 1374"/>
                  <a:gd name="T39" fmla="*/ 1560 h 1620"/>
                  <a:gd name="T40" fmla="*/ 1292 w 1374"/>
                  <a:gd name="T41" fmla="*/ 1434 h 1620"/>
                  <a:gd name="T42" fmla="*/ 1236 w 1374"/>
                  <a:gd name="T43" fmla="*/ 1276 h 1620"/>
                  <a:gd name="T44" fmla="*/ 1326 w 1374"/>
                  <a:gd name="T45" fmla="*/ 1330 h 1620"/>
                  <a:gd name="T46" fmla="*/ 1330 w 1374"/>
                  <a:gd name="T47" fmla="*/ 1438 h 1620"/>
                  <a:gd name="T48" fmla="*/ 1048 w 1374"/>
                  <a:gd name="T49" fmla="*/ 1614 h 1620"/>
                  <a:gd name="T50" fmla="*/ 900 w 1374"/>
                  <a:gd name="T51" fmla="*/ 1570 h 1620"/>
                  <a:gd name="T52" fmla="*/ 578 w 1374"/>
                  <a:gd name="T53" fmla="*/ 1546 h 1620"/>
                  <a:gd name="T54" fmla="*/ 356 w 1374"/>
                  <a:gd name="T55" fmla="*/ 1606 h 1620"/>
                  <a:gd name="T56" fmla="*/ 0 w 1374"/>
                  <a:gd name="T57" fmla="*/ 1464 h 1620"/>
                  <a:gd name="T58" fmla="*/ 14 w 1374"/>
                  <a:gd name="T59" fmla="*/ 1256 h 1620"/>
                  <a:gd name="T60" fmla="*/ 166 w 1374"/>
                  <a:gd name="T61" fmla="*/ 1186 h 1620"/>
                  <a:gd name="T62" fmla="*/ 438 w 1374"/>
                  <a:gd name="T63" fmla="*/ 716 h 1620"/>
                  <a:gd name="T64" fmla="*/ 358 w 1374"/>
                  <a:gd name="T65" fmla="*/ 934 h 1620"/>
                  <a:gd name="T66" fmla="*/ 288 w 1374"/>
                  <a:gd name="T67" fmla="*/ 1036 h 1620"/>
                  <a:gd name="T68" fmla="*/ 326 w 1374"/>
                  <a:gd name="T69" fmla="*/ 1124 h 1620"/>
                  <a:gd name="T70" fmla="*/ 520 w 1374"/>
                  <a:gd name="T71" fmla="*/ 1354 h 1620"/>
                  <a:gd name="T72" fmla="*/ 524 w 1374"/>
                  <a:gd name="T73" fmla="*/ 1412 h 1620"/>
                  <a:gd name="T74" fmla="*/ 790 w 1374"/>
                  <a:gd name="T75" fmla="*/ 1418 h 1620"/>
                  <a:gd name="T76" fmla="*/ 892 w 1374"/>
                  <a:gd name="T77" fmla="*/ 1424 h 1620"/>
                  <a:gd name="T78" fmla="*/ 914 w 1374"/>
                  <a:gd name="T79" fmla="*/ 1402 h 1620"/>
                  <a:gd name="T80" fmla="*/ 948 w 1374"/>
                  <a:gd name="T81" fmla="*/ 1130 h 1620"/>
                  <a:gd name="T82" fmla="*/ 976 w 1374"/>
                  <a:gd name="T83" fmla="*/ 930 h 1620"/>
                  <a:gd name="T84" fmla="*/ 842 w 1374"/>
                  <a:gd name="T85" fmla="*/ 588 h 1620"/>
                  <a:gd name="T86" fmla="*/ 820 w 1374"/>
                  <a:gd name="T87" fmla="*/ 438 h 1620"/>
                  <a:gd name="T88" fmla="*/ 700 w 1374"/>
                  <a:gd name="T89" fmla="*/ 370 h 1620"/>
                  <a:gd name="T90" fmla="*/ 744 w 1374"/>
                  <a:gd name="T91" fmla="*/ 288 h 1620"/>
                  <a:gd name="T92" fmla="*/ 802 w 1374"/>
                  <a:gd name="T93" fmla="*/ 390 h 1620"/>
                  <a:gd name="T94" fmla="*/ 786 w 1374"/>
                  <a:gd name="T95" fmla="*/ 246 h 1620"/>
                  <a:gd name="T96" fmla="*/ 674 w 1374"/>
                  <a:gd name="T97" fmla="*/ 302 h 1620"/>
                  <a:gd name="T98" fmla="*/ 538 w 1374"/>
                  <a:gd name="T99" fmla="*/ 246 h 1620"/>
                  <a:gd name="T100" fmla="*/ 494 w 1374"/>
                  <a:gd name="T101" fmla="*/ 368 h 1620"/>
                  <a:gd name="T102" fmla="*/ 508 w 1374"/>
                  <a:gd name="T103" fmla="*/ 344 h 1620"/>
                  <a:gd name="T104" fmla="*/ 558 w 1374"/>
                  <a:gd name="T105" fmla="*/ 304 h 1620"/>
                  <a:gd name="T106" fmla="*/ 510 w 1374"/>
                  <a:gd name="T107" fmla="*/ 418 h 1620"/>
                  <a:gd name="T108" fmla="*/ 576 w 1374"/>
                  <a:gd name="T109" fmla="*/ 514 h 1620"/>
                  <a:gd name="T110" fmla="*/ 792 w 1374"/>
                  <a:gd name="T111" fmla="*/ 466 h 1620"/>
                  <a:gd name="T112" fmla="*/ 570 w 1374"/>
                  <a:gd name="T113" fmla="*/ 560 h 1620"/>
                  <a:gd name="T114" fmla="*/ 762 w 1374"/>
                  <a:gd name="T115" fmla="*/ 514 h 1620"/>
                  <a:gd name="T116" fmla="*/ 568 w 1374"/>
                  <a:gd name="T117" fmla="*/ 618 h 1620"/>
                  <a:gd name="T118" fmla="*/ 1078 w 1374"/>
                  <a:gd name="T119" fmla="*/ 892 h 1620"/>
                  <a:gd name="T120" fmla="*/ 1072 w 1374"/>
                  <a:gd name="T121" fmla="*/ 986 h 1620"/>
                  <a:gd name="T122" fmla="*/ 870 w 1374"/>
                  <a:gd name="T123" fmla="*/ 496 h 1620"/>
                  <a:gd name="T124" fmla="*/ 924 w 1374"/>
                  <a:gd name="T125" fmla="*/ 514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74" h="1620">
                    <a:moveTo>
                      <a:pt x="174" y="1170"/>
                    </a:moveTo>
                    <a:lnTo>
                      <a:pt x="174" y="1170"/>
                    </a:lnTo>
                    <a:lnTo>
                      <a:pt x="174" y="1188"/>
                    </a:lnTo>
                    <a:lnTo>
                      <a:pt x="172" y="1204"/>
                    </a:lnTo>
                    <a:lnTo>
                      <a:pt x="168" y="1218"/>
                    </a:lnTo>
                    <a:lnTo>
                      <a:pt x="162" y="1230"/>
                    </a:lnTo>
                    <a:lnTo>
                      <a:pt x="154" y="1238"/>
                    </a:lnTo>
                    <a:lnTo>
                      <a:pt x="142" y="1246"/>
                    </a:lnTo>
                    <a:lnTo>
                      <a:pt x="130" y="1252"/>
                    </a:lnTo>
                    <a:lnTo>
                      <a:pt x="114" y="1256"/>
                    </a:lnTo>
                    <a:lnTo>
                      <a:pt x="114" y="1256"/>
                    </a:lnTo>
                    <a:lnTo>
                      <a:pt x="88" y="1258"/>
                    </a:lnTo>
                    <a:lnTo>
                      <a:pt x="64" y="1258"/>
                    </a:lnTo>
                    <a:lnTo>
                      <a:pt x="64" y="1258"/>
                    </a:lnTo>
                    <a:lnTo>
                      <a:pt x="52" y="1260"/>
                    </a:lnTo>
                    <a:lnTo>
                      <a:pt x="42" y="1262"/>
                    </a:lnTo>
                    <a:lnTo>
                      <a:pt x="34" y="1266"/>
                    </a:lnTo>
                    <a:lnTo>
                      <a:pt x="28" y="1272"/>
                    </a:lnTo>
                    <a:lnTo>
                      <a:pt x="26" y="1278"/>
                    </a:lnTo>
                    <a:lnTo>
                      <a:pt x="24" y="1286"/>
                    </a:lnTo>
                    <a:lnTo>
                      <a:pt x="26" y="1294"/>
                    </a:lnTo>
                    <a:lnTo>
                      <a:pt x="30" y="1304"/>
                    </a:lnTo>
                    <a:lnTo>
                      <a:pt x="30" y="1304"/>
                    </a:lnTo>
                    <a:lnTo>
                      <a:pt x="40" y="1324"/>
                    </a:lnTo>
                    <a:lnTo>
                      <a:pt x="46" y="1342"/>
                    </a:lnTo>
                    <a:lnTo>
                      <a:pt x="50" y="1360"/>
                    </a:lnTo>
                    <a:lnTo>
                      <a:pt x="52" y="1378"/>
                    </a:lnTo>
                    <a:lnTo>
                      <a:pt x="52" y="1396"/>
                    </a:lnTo>
                    <a:lnTo>
                      <a:pt x="48" y="1416"/>
                    </a:lnTo>
                    <a:lnTo>
                      <a:pt x="42" y="1434"/>
                    </a:lnTo>
                    <a:lnTo>
                      <a:pt x="32" y="1452"/>
                    </a:lnTo>
                    <a:lnTo>
                      <a:pt x="32" y="1452"/>
                    </a:lnTo>
                    <a:lnTo>
                      <a:pt x="32" y="1456"/>
                    </a:lnTo>
                    <a:lnTo>
                      <a:pt x="32" y="1460"/>
                    </a:lnTo>
                    <a:lnTo>
                      <a:pt x="36" y="1472"/>
                    </a:lnTo>
                    <a:lnTo>
                      <a:pt x="42" y="1484"/>
                    </a:lnTo>
                    <a:lnTo>
                      <a:pt x="50" y="1492"/>
                    </a:lnTo>
                    <a:lnTo>
                      <a:pt x="50" y="1492"/>
                    </a:lnTo>
                    <a:lnTo>
                      <a:pt x="60" y="1498"/>
                    </a:lnTo>
                    <a:lnTo>
                      <a:pt x="72" y="1500"/>
                    </a:lnTo>
                    <a:lnTo>
                      <a:pt x="98" y="1506"/>
                    </a:lnTo>
                    <a:lnTo>
                      <a:pt x="98" y="1506"/>
                    </a:lnTo>
                    <a:lnTo>
                      <a:pt x="216" y="1536"/>
                    </a:lnTo>
                    <a:lnTo>
                      <a:pt x="276" y="1550"/>
                    </a:lnTo>
                    <a:lnTo>
                      <a:pt x="336" y="1564"/>
                    </a:lnTo>
                    <a:lnTo>
                      <a:pt x="336" y="1564"/>
                    </a:lnTo>
                    <a:lnTo>
                      <a:pt x="360" y="1568"/>
                    </a:lnTo>
                    <a:lnTo>
                      <a:pt x="386" y="1572"/>
                    </a:lnTo>
                    <a:lnTo>
                      <a:pt x="412" y="1572"/>
                    </a:lnTo>
                    <a:lnTo>
                      <a:pt x="438" y="1570"/>
                    </a:lnTo>
                    <a:lnTo>
                      <a:pt x="438" y="1570"/>
                    </a:lnTo>
                    <a:lnTo>
                      <a:pt x="452" y="1566"/>
                    </a:lnTo>
                    <a:lnTo>
                      <a:pt x="464" y="1560"/>
                    </a:lnTo>
                    <a:lnTo>
                      <a:pt x="476" y="1552"/>
                    </a:lnTo>
                    <a:lnTo>
                      <a:pt x="484" y="1542"/>
                    </a:lnTo>
                    <a:lnTo>
                      <a:pt x="490" y="1532"/>
                    </a:lnTo>
                    <a:lnTo>
                      <a:pt x="494" y="1518"/>
                    </a:lnTo>
                    <a:lnTo>
                      <a:pt x="494" y="1504"/>
                    </a:lnTo>
                    <a:lnTo>
                      <a:pt x="494" y="1488"/>
                    </a:lnTo>
                    <a:lnTo>
                      <a:pt x="494" y="1488"/>
                    </a:lnTo>
                    <a:lnTo>
                      <a:pt x="490" y="1468"/>
                    </a:lnTo>
                    <a:lnTo>
                      <a:pt x="486" y="1448"/>
                    </a:lnTo>
                    <a:lnTo>
                      <a:pt x="480" y="1430"/>
                    </a:lnTo>
                    <a:lnTo>
                      <a:pt x="472" y="1412"/>
                    </a:lnTo>
                    <a:lnTo>
                      <a:pt x="472" y="1412"/>
                    </a:lnTo>
                    <a:lnTo>
                      <a:pt x="386" y="1284"/>
                    </a:lnTo>
                    <a:lnTo>
                      <a:pt x="344" y="1220"/>
                    </a:lnTo>
                    <a:lnTo>
                      <a:pt x="298" y="1158"/>
                    </a:lnTo>
                    <a:lnTo>
                      <a:pt x="298" y="1158"/>
                    </a:lnTo>
                    <a:lnTo>
                      <a:pt x="290" y="1146"/>
                    </a:lnTo>
                    <a:lnTo>
                      <a:pt x="278" y="1134"/>
                    </a:lnTo>
                    <a:lnTo>
                      <a:pt x="266" y="1124"/>
                    </a:lnTo>
                    <a:lnTo>
                      <a:pt x="254" y="1118"/>
                    </a:lnTo>
                    <a:lnTo>
                      <a:pt x="240" y="1114"/>
                    </a:lnTo>
                    <a:lnTo>
                      <a:pt x="224" y="1112"/>
                    </a:lnTo>
                    <a:lnTo>
                      <a:pt x="208" y="1116"/>
                    </a:lnTo>
                    <a:lnTo>
                      <a:pt x="190" y="1122"/>
                    </a:lnTo>
                    <a:lnTo>
                      <a:pt x="190" y="1122"/>
                    </a:lnTo>
                    <a:lnTo>
                      <a:pt x="186" y="1108"/>
                    </a:lnTo>
                    <a:lnTo>
                      <a:pt x="184" y="1092"/>
                    </a:lnTo>
                    <a:lnTo>
                      <a:pt x="184" y="1078"/>
                    </a:lnTo>
                    <a:lnTo>
                      <a:pt x="184" y="1064"/>
                    </a:lnTo>
                    <a:lnTo>
                      <a:pt x="186" y="1050"/>
                    </a:lnTo>
                    <a:lnTo>
                      <a:pt x="190" y="1036"/>
                    </a:lnTo>
                    <a:lnTo>
                      <a:pt x="200" y="1008"/>
                    </a:lnTo>
                    <a:lnTo>
                      <a:pt x="200" y="1008"/>
                    </a:lnTo>
                    <a:lnTo>
                      <a:pt x="232" y="940"/>
                    </a:lnTo>
                    <a:lnTo>
                      <a:pt x="248" y="906"/>
                    </a:lnTo>
                    <a:lnTo>
                      <a:pt x="262" y="870"/>
                    </a:lnTo>
                    <a:lnTo>
                      <a:pt x="262" y="870"/>
                    </a:lnTo>
                    <a:lnTo>
                      <a:pt x="280" y="820"/>
                    </a:lnTo>
                    <a:lnTo>
                      <a:pt x="304" y="772"/>
                    </a:lnTo>
                    <a:lnTo>
                      <a:pt x="316" y="748"/>
                    </a:lnTo>
                    <a:lnTo>
                      <a:pt x="332" y="726"/>
                    </a:lnTo>
                    <a:lnTo>
                      <a:pt x="348" y="704"/>
                    </a:lnTo>
                    <a:lnTo>
                      <a:pt x="364" y="682"/>
                    </a:lnTo>
                    <a:lnTo>
                      <a:pt x="364" y="682"/>
                    </a:lnTo>
                    <a:lnTo>
                      <a:pt x="378" y="666"/>
                    </a:lnTo>
                    <a:lnTo>
                      <a:pt x="390" y="650"/>
                    </a:lnTo>
                    <a:lnTo>
                      <a:pt x="390" y="650"/>
                    </a:lnTo>
                    <a:lnTo>
                      <a:pt x="406" y="628"/>
                    </a:lnTo>
                    <a:lnTo>
                      <a:pt x="422" y="604"/>
                    </a:lnTo>
                    <a:lnTo>
                      <a:pt x="434" y="578"/>
                    </a:lnTo>
                    <a:lnTo>
                      <a:pt x="444" y="552"/>
                    </a:lnTo>
                    <a:lnTo>
                      <a:pt x="452" y="526"/>
                    </a:lnTo>
                    <a:lnTo>
                      <a:pt x="456" y="498"/>
                    </a:lnTo>
                    <a:lnTo>
                      <a:pt x="456" y="468"/>
                    </a:lnTo>
                    <a:lnTo>
                      <a:pt x="452" y="438"/>
                    </a:lnTo>
                    <a:lnTo>
                      <a:pt x="452" y="438"/>
                    </a:lnTo>
                    <a:lnTo>
                      <a:pt x="448" y="406"/>
                    </a:lnTo>
                    <a:lnTo>
                      <a:pt x="446" y="374"/>
                    </a:lnTo>
                    <a:lnTo>
                      <a:pt x="444" y="310"/>
                    </a:lnTo>
                    <a:lnTo>
                      <a:pt x="446" y="246"/>
                    </a:lnTo>
                    <a:lnTo>
                      <a:pt x="450" y="182"/>
                    </a:lnTo>
                    <a:lnTo>
                      <a:pt x="450" y="182"/>
                    </a:lnTo>
                    <a:lnTo>
                      <a:pt x="452" y="162"/>
                    </a:lnTo>
                    <a:lnTo>
                      <a:pt x="456" y="144"/>
                    </a:lnTo>
                    <a:lnTo>
                      <a:pt x="462" y="124"/>
                    </a:lnTo>
                    <a:lnTo>
                      <a:pt x="470" y="108"/>
                    </a:lnTo>
                    <a:lnTo>
                      <a:pt x="478" y="92"/>
                    </a:lnTo>
                    <a:lnTo>
                      <a:pt x="488" y="76"/>
                    </a:lnTo>
                    <a:lnTo>
                      <a:pt x="500" y="62"/>
                    </a:lnTo>
                    <a:lnTo>
                      <a:pt x="514" y="50"/>
                    </a:lnTo>
                    <a:lnTo>
                      <a:pt x="528" y="40"/>
                    </a:lnTo>
                    <a:lnTo>
                      <a:pt x="544" y="30"/>
                    </a:lnTo>
                    <a:lnTo>
                      <a:pt x="560" y="20"/>
                    </a:lnTo>
                    <a:lnTo>
                      <a:pt x="578" y="14"/>
                    </a:lnTo>
                    <a:lnTo>
                      <a:pt x="596" y="8"/>
                    </a:lnTo>
                    <a:lnTo>
                      <a:pt x="614" y="4"/>
                    </a:lnTo>
                    <a:lnTo>
                      <a:pt x="634" y="2"/>
                    </a:lnTo>
                    <a:lnTo>
                      <a:pt x="656" y="0"/>
                    </a:lnTo>
                    <a:lnTo>
                      <a:pt x="656" y="0"/>
                    </a:lnTo>
                    <a:lnTo>
                      <a:pt x="686" y="2"/>
                    </a:lnTo>
                    <a:lnTo>
                      <a:pt x="718" y="6"/>
                    </a:lnTo>
                    <a:lnTo>
                      <a:pt x="746" y="12"/>
                    </a:lnTo>
                    <a:lnTo>
                      <a:pt x="772" y="20"/>
                    </a:lnTo>
                    <a:lnTo>
                      <a:pt x="798" y="32"/>
                    </a:lnTo>
                    <a:lnTo>
                      <a:pt x="822" y="46"/>
                    </a:lnTo>
                    <a:lnTo>
                      <a:pt x="844" y="60"/>
                    </a:lnTo>
                    <a:lnTo>
                      <a:pt x="864" y="78"/>
                    </a:lnTo>
                    <a:lnTo>
                      <a:pt x="882" y="98"/>
                    </a:lnTo>
                    <a:lnTo>
                      <a:pt x="898" y="120"/>
                    </a:lnTo>
                    <a:lnTo>
                      <a:pt x="910" y="144"/>
                    </a:lnTo>
                    <a:lnTo>
                      <a:pt x="922" y="168"/>
                    </a:lnTo>
                    <a:lnTo>
                      <a:pt x="930" y="196"/>
                    </a:lnTo>
                    <a:lnTo>
                      <a:pt x="938" y="224"/>
                    </a:lnTo>
                    <a:lnTo>
                      <a:pt x="940" y="254"/>
                    </a:lnTo>
                    <a:lnTo>
                      <a:pt x="942" y="286"/>
                    </a:lnTo>
                    <a:lnTo>
                      <a:pt x="942" y="286"/>
                    </a:lnTo>
                    <a:lnTo>
                      <a:pt x="944" y="344"/>
                    </a:lnTo>
                    <a:lnTo>
                      <a:pt x="946" y="370"/>
                    </a:lnTo>
                    <a:lnTo>
                      <a:pt x="950" y="398"/>
                    </a:lnTo>
                    <a:lnTo>
                      <a:pt x="956" y="426"/>
                    </a:lnTo>
                    <a:lnTo>
                      <a:pt x="962" y="452"/>
                    </a:lnTo>
                    <a:lnTo>
                      <a:pt x="968" y="478"/>
                    </a:lnTo>
                    <a:lnTo>
                      <a:pt x="978" y="502"/>
                    </a:lnTo>
                    <a:lnTo>
                      <a:pt x="988" y="528"/>
                    </a:lnTo>
                    <a:lnTo>
                      <a:pt x="998" y="552"/>
                    </a:lnTo>
                    <a:lnTo>
                      <a:pt x="1012" y="576"/>
                    </a:lnTo>
                    <a:lnTo>
                      <a:pt x="1024" y="600"/>
                    </a:lnTo>
                    <a:lnTo>
                      <a:pt x="1040" y="622"/>
                    </a:lnTo>
                    <a:lnTo>
                      <a:pt x="1056" y="646"/>
                    </a:lnTo>
                    <a:lnTo>
                      <a:pt x="1074" y="668"/>
                    </a:lnTo>
                    <a:lnTo>
                      <a:pt x="1094" y="690"/>
                    </a:lnTo>
                    <a:lnTo>
                      <a:pt x="1094" y="690"/>
                    </a:lnTo>
                    <a:lnTo>
                      <a:pt x="1110" y="710"/>
                    </a:lnTo>
                    <a:lnTo>
                      <a:pt x="1126" y="730"/>
                    </a:lnTo>
                    <a:lnTo>
                      <a:pt x="1140" y="750"/>
                    </a:lnTo>
                    <a:lnTo>
                      <a:pt x="1152" y="772"/>
                    </a:lnTo>
                    <a:lnTo>
                      <a:pt x="1176" y="814"/>
                    </a:lnTo>
                    <a:lnTo>
                      <a:pt x="1196" y="860"/>
                    </a:lnTo>
                    <a:lnTo>
                      <a:pt x="1212" y="908"/>
                    </a:lnTo>
                    <a:lnTo>
                      <a:pt x="1224" y="956"/>
                    </a:lnTo>
                    <a:lnTo>
                      <a:pt x="1232" y="1006"/>
                    </a:lnTo>
                    <a:lnTo>
                      <a:pt x="1236" y="1056"/>
                    </a:lnTo>
                    <a:lnTo>
                      <a:pt x="1236" y="1056"/>
                    </a:lnTo>
                    <a:lnTo>
                      <a:pt x="1236" y="1072"/>
                    </a:lnTo>
                    <a:lnTo>
                      <a:pt x="1234" y="1088"/>
                    </a:lnTo>
                    <a:lnTo>
                      <a:pt x="1230" y="1104"/>
                    </a:lnTo>
                    <a:lnTo>
                      <a:pt x="1224" y="1120"/>
                    </a:lnTo>
                    <a:lnTo>
                      <a:pt x="1218" y="1134"/>
                    </a:lnTo>
                    <a:lnTo>
                      <a:pt x="1208" y="1150"/>
                    </a:lnTo>
                    <a:lnTo>
                      <a:pt x="1198" y="1164"/>
                    </a:lnTo>
                    <a:lnTo>
                      <a:pt x="1188" y="1178"/>
                    </a:lnTo>
                    <a:lnTo>
                      <a:pt x="1176" y="1192"/>
                    </a:lnTo>
                    <a:lnTo>
                      <a:pt x="1162" y="1204"/>
                    </a:lnTo>
                    <a:lnTo>
                      <a:pt x="1148" y="1214"/>
                    </a:lnTo>
                    <a:lnTo>
                      <a:pt x="1134" y="1222"/>
                    </a:lnTo>
                    <a:lnTo>
                      <a:pt x="1120" y="1230"/>
                    </a:lnTo>
                    <a:lnTo>
                      <a:pt x="1106" y="1236"/>
                    </a:lnTo>
                    <a:lnTo>
                      <a:pt x="1092" y="1240"/>
                    </a:lnTo>
                    <a:lnTo>
                      <a:pt x="1078" y="1242"/>
                    </a:lnTo>
                    <a:lnTo>
                      <a:pt x="1078" y="1242"/>
                    </a:lnTo>
                    <a:lnTo>
                      <a:pt x="1066" y="1242"/>
                    </a:lnTo>
                    <a:lnTo>
                      <a:pt x="1054" y="1240"/>
                    </a:lnTo>
                    <a:lnTo>
                      <a:pt x="1042" y="1236"/>
                    </a:lnTo>
                    <a:lnTo>
                      <a:pt x="1032" y="1232"/>
                    </a:lnTo>
                    <a:lnTo>
                      <a:pt x="1022" y="1226"/>
                    </a:lnTo>
                    <a:lnTo>
                      <a:pt x="1014" y="1218"/>
                    </a:lnTo>
                    <a:lnTo>
                      <a:pt x="1008" y="1208"/>
                    </a:lnTo>
                    <a:lnTo>
                      <a:pt x="1000" y="1196"/>
                    </a:lnTo>
                    <a:lnTo>
                      <a:pt x="1000" y="1196"/>
                    </a:lnTo>
                    <a:lnTo>
                      <a:pt x="994" y="1184"/>
                    </a:lnTo>
                    <a:lnTo>
                      <a:pt x="988" y="1172"/>
                    </a:lnTo>
                    <a:lnTo>
                      <a:pt x="988" y="1172"/>
                    </a:lnTo>
                    <a:lnTo>
                      <a:pt x="972" y="1158"/>
                    </a:lnTo>
                    <a:lnTo>
                      <a:pt x="964" y="1152"/>
                    </a:lnTo>
                    <a:lnTo>
                      <a:pt x="958" y="1152"/>
                    </a:lnTo>
                    <a:lnTo>
                      <a:pt x="958" y="1152"/>
                    </a:lnTo>
                    <a:lnTo>
                      <a:pt x="950" y="1154"/>
                    </a:lnTo>
                    <a:lnTo>
                      <a:pt x="942" y="1162"/>
                    </a:lnTo>
                    <a:lnTo>
                      <a:pt x="936" y="1170"/>
                    </a:lnTo>
                    <a:lnTo>
                      <a:pt x="934" y="1180"/>
                    </a:lnTo>
                    <a:lnTo>
                      <a:pt x="934" y="1180"/>
                    </a:lnTo>
                    <a:lnTo>
                      <a:pt x="932" y="1200"/>
                    </a:lnTo>
                    <a:lnTo>
                      <a:pt x="932" y="1222"/>
                    </a:lnTo>
                    <a:lnTo>
                      <a:pt x="932" y="1266"/>
                    </a:lnTo>
                    <a:lnTo>
                      <a:pt x="932" y="1266"/>
                    </a:lnTo>
                    <a:lnTo>
                      <a:pt x="940" y="1432"/>
                    </a:lnTo>
                    <a:lnTo>
                      <a:pt x="940" y="1432"/>
                    </a:lnTo>
                    <a:lnTo>
                      <a:pt x="938" y="1456"/>
                    </a:lnTo>
                    <a:lnTo>
                      <a:pt x="936" y="1480"/>
                    </a:lnTo>
                    <a:lnTo>
                      <a:pt x="936" y="1480"/>
                    </a:lnTo>
                    <a:lnTo>
                      <a:pt x="936" y="1494"/>
                    </a:lnTo>
                    <a:lnTo>
                      <a:pt x="938" y="1508"/>
                    </a:lnTo>
                    <a:lnTo>
                      <a:pt x="942" y="1520"/>
                    </a:lnTo>
                    <a:lnTo>
                      <a:pt x="946" y="1532"/>
                    </a:lnTo>
                    <a:lnTo>
                      <a:pt x="952" y="1542"/>
                    </a:lnTo>
                    <a:lnTo>
                      <a:pt x="960" y="1550"/>
                    </a:lnTo>
                    <a:lnTo>
                      <a:pt x="966" y="1558"/>
                    </a:lnTo>
                    <a:lnTo>
                      <a:pt x="976" y="1564"/>
                    </a:lnTo>
                    <a:lnTo>
                      <a:pt x="986" y="1570"/>
                    </a:lnTo>
                    <a:lnTo>
                      <a:pt x="996" y="1572"/>
                    </a:lnTo>
                    <a:lnTo>
                      <a:pt x="1006" y="1574"/>
                    </a:lnTo>
                    <a:lnTo>
                      <a:pt x="1018" y="1574"/>
                    </a:lnTo>
                    <a:lnTo>
                      <a:pt x="1030" y="1574"/>
                    </a:lnTo>
                    <a:lnTo>
                      <a:pt x="1042" y="1570"/>
                    </a:lnTo>
                    <a:lnTo>
                      <a:pt x="1056" y="1566"/>
                    </a:lnTo>
                    <a:lnTo>
                      <a:pt x="1068" y="1560"/>
                    </a:lnTo>
                    <a:lnTo>
                      <a:pt x="1068" y="1560"/>
                    </a:lnTo>
                    <a:lnTo>
                      <a:pt x="1082" y="1552"/>
                    </a:lnTo>
                    <a:lnTo>
                      <a:pt x="1092" y="1544"/>
                    </a:lnTo>
                    <a:lnTo>
                      <a:pt x="1092" y="1544"/>
                    </a:lnTo>
                    <a:lnTo>
                      <a:pt x="1114" y="1526"/>
                    </a:lnTo>
                    <a:lnTo>
                      <a:pt x="1136" y="1510"/>
                    </a:lnTo>
                    <a:lnTo>
                      <a:pt x="1158" y="1496"/>
                    </a:lnTo>
                    <a:lnTo>
                      <a:pt x="1182" y="1482"/>
                    </a:lnTo>
                    <a:lnTo>
                      <a:pt x="1206" y="1470"/>
                    </a:lnTo>
                    <a:lnTo>
                      <a:pt x="1232" y="1458"/>
                    </a:lnTo>
                    <a:lnTo>
                      <a:pt x="1282" y="1438"/>
                    </a:lnTo>
                    <a:lnTo>
                      <a:pt x="1282" y="1438"/>
                    </a:lnTo>
                    <a:lnTo>
                      <a:pt x="1292" y="1434"/>
                    </a:lnTo>
                    <a:lnTo>
                      <a:pt x="1302" y="1428"/>
                    </a:lnTo>
                    <a:lnTo>
                      <a:pt x="1320" y="1416"/>
                    </a:lnTo>
                    <a:lnTo>
                      <a:pt x="1354" y="1386"/>
                    </a:lnTo>
                    <a:lnTo>
                      <a:pt x="1354" y="1386"/>
                    </a:lnTo>
                    <a:lnTo>
                      <a:pt x="1320" y="1360"/>
                    </a:lnTo>
                    <a:lnTo>
                      <a:pt x="1304" y="1348"/>
                    </a:lnTo>
                    <a:lnTo>
                      <a:pt x="1286" y="1336"/>
                    </a:lnTo>
                    <a:lnTo>
                      <a:pt x="1286" y="1336"/>
                    </a:lnTo>
                    <a:lnTo>
                      <a:pt x="1270" y="1326"/>
                    </a:lnTo>
                    <a:lnTo>
                      <a:pt x="1254" y="1312"/>
                    </a:lnTo>
                    <a:lnTo>
                      <a:pt x="1244" y="1296"/>
                    </a:lnTo>
                    <a:lnTo>
                      <a:pt x="1236" y="1276"/>
                    </a:lnTo>
                    <a:lnTo>
                      <a:pt x="1232" y="1256"/>
                    </a:lnTo>
                    <a:lnTo>
                      <a:pt x="1230" y="1232"/>
                    </a:lnTo>
                    <a:lnTo>
                      <a:pt x="1234" y="1208"/>
                    </a:lnTo>
                    <a:lnTo>
                      <a:pt x="1242" y="1182"/>
                    </a:lnTo>
                    <a:lnTo>
                      <a:pt x="1242" y="1182"/>
                    </a:lnTo>
                    <a:lnTo>
                      <a:pt x="1244" y="1210"/>
                    </a:lnTo>
                    <a:lnTo>
                      <a:pt x="1252" y="1236"/>
                    </a:lnTo>
                    <a:lnTo>
                      <a:pt x="1260" y="1260"/>
                    </a:lnTo>
                    <a:lnTo>
                      <a:pt x="1274" y="1280"/>
                    </a:lnTo>
                    <a:lnTo>
                      <a:pt x="1288" y="1298"/>
                    </a:lnTo>
                    <a:lnTo>
                      <a:pt x="1306" y="1316"/>
                    </a:lnTo>
                    <a:lnTo>
                      <a:pt x="1326" y="1330"/>
                    </a:lnTo>
                    <a:lnTo>
                      <a:pt x="1348" y="1344"/>
                    </a:lnTo>
                    <a:lnTo>
                      <a:pt x="1348" y="1344"/>
                    </a:lnTo>
                    <a:lnTo>
                      <a:pt x="1360" y="1352"/>
                    </a:lnTo>
                    <a:lnTo>
                      <a:pt x="1368" y="1360"/>
                    </a:lnTo>
                    <a:lnTo>
                      <a:pt x="1374" y="1370"/>
                    </a:lnTo>
                    <a:lnTo>
                      <a:pt x="1374" y="1382"/>
                    </a:lnTo>
                    <a:lnTo>
                      <a:pt x="1374" y="1392"/>
                    </a:lnTo>
                    <a:lnTo>
                      <a:pt x="1368" y="1404"/>
                    </a:lnTo>
                    <a:lnTo>
                      <a:pt x="1360" y="1414"/>
                    </a:lnTo>
                    <a:lnTo>
                      <a:pt x="1350" y="1424"/>
                    </a:lnTo>
                    <a:lnTo>
                      <a:pt x="1350" y="1424"/>
                    </a:lnTo>
                    <a:lnTo>
                      <a:pt x="1330" y="1438"/>
                    </a:lnTo>
                    <a:lnTo>
                      <a:pt x="1310" y="1450"/>
                    </a:lnTo>
                    <a:lnTo>
                      <a:pt x="1288" y="1462"/>
                    </a:lnTo>
                    <a:lnTo>
                      <a:pt x="1268" y="1474"/>
                    </a:lnTo>
                    <a:lnTo>
                      <a:pt x="1268" y="1474"/>
                    </a:lnTo>
                    <a:lnTo>
                      <a:pt x="1182" y="1528"/>
                    </a:lnTo>
                    <a:lnTo>
                      <a:pt x="1140" y="1558"/>
                    </a:lnTo>
                    <a:lnTo>
                      <a:pt x="1100" y="1588"/>
                    </a:lnTo>
                    <a:lnTo>
                      <a:pt x="1100" y="1588"/>
                    </a:lnTo>
                    <a:lnTo>
                      <a:pt x="1088" y="1596"/>
                    </a:lnTo>
                    <a:lnTo>
                      <a:pt x="1074" y="1602"/>
                    </a:lnTo>
                    <a:lnTo>
                      <a:pt x="1062" y="1608"/>
                    </a:lnTo>
                    <a:lnTo>
                      <a:pt x="1048" y="1614"/>
                    </a:lnTo>
                    <a:lnTo>
                      <a:pt x="1036" y="1616"/>
                    </a:lnTo>
                    <a:lnTo>
                      <a:pt x="1022" y="1618"/>
                    </a:lnTo>
                    <a:lnTo>
                      <a:pt x="1008" y="1620"/>
                    </a:lnTo>
                    <a:lnTo>
                      <a:pt x="996" y="1618"/>
                    </a:lnTo>
                    <a:lnTo>
                      <a:pt x="982" y="1616"/>
                    </a:lnTo>
                    <a:lnTo>
                      <a:pt x="968" y="1614"/>
                    </a:lnTo>
                    <a:lnTo>
                      <a:pt x="956" y="1610"/>
                    </a:lnTo>
                    <a:lnTo>
                      <a:pt x="944" y="1604"/>
                    </a:lnTo>
                    <a:lnTo>
                      <a:pt x="932" y="1598"/>
                    </a:lnTo>
                    <a:lnTo>
                      <a:pt x="920" y="1590"/>
                    </a:lnTo>
                    <a:lnTo>
                      <a:pt x="910" y="1580"/>
                    </a:lnTo>
                    <a:lnTo>
                      <a:pt x="900" y="1570"/>
                    </a:lnTo>
                    <a:lnTo>
                      <a:pt x="900" y="1570"/>
                    </a:lnTo>
                    <a:lnTo>
                      <a:pt x="888" y="1558"/>
                    </a:lnTo>
                    <a:lnTo>
                      <a:pt x="872" y="1548"/>
                    </a:lnTo>
                    <a:lnTo>
                      <a:pt x="854" y="1540"/>
                    </a:lnTo>
                    <a:lnTo>
                      <a:pt x="838" y="1538"/>
                    </a:lnTo>
                    <a:lnTo>
                      <a:pt x="838" y="1538"/>
                    </a:lnTo>
                    <a:lnTo>
                      <a:pt x="780" y="1536"/>
                    </a:lnTo>
                    <a:lnTo>
                      <a:pt x="724" y="1534"/>
                    </a:lnTo>
                    <a:lnTo>
                      <a:pt x="666" y="1536"/>
                    </a:lnTo>
                    <a:lnTo>
                      <a:pt x="610" y="1540"/>
                    </a:lnTo>
                    <a:lnTo>
                      <a:pt x="610" y="1540"/>
                    </a:lnTo>
                    <a:lnTo>
                      <a:pt x="578" y="1546"/>
                    </a:lnTo>
                    <a:lnTo>
                      <a:pt x="546" y="1556"/>
                    </a:lnTo>
                    <a:lnTo>
                      <a:pt x="516" y="1570"/>
                    </a:lnTo>
                    <a:lnTo>
                      <a:pt x="488" y="1584"/>
                    </a:lnTo>
                    <a:lnTo>
                      <a:pt x="488" y="1584"/>
                    </a:lnTo>
                    <a:lnTo>
                      <a:pt x="472" y="1594"/>
                    </a:lnTo>
                    <a:lnTo>
                      <a:pt x="456" y="1602"/>
                    </a:lnTo>
                    <a:lnTo>
                      <a:pt x="440" y="1608"/>
                    </a:lnTo>
                    <a:lnTo>
                      <a:pt x="424" y="1610"/>
                    </a:lnTo>
                    <a:lnTo>
                      <a:pt x="408" y="1612"/>
                    </a:lnTo>
                    <a:lnTo>
                      <a:pt x="392" y="1612"/>
                    </a:lnTo>
                    <a:lnTo>
                      <a:pt x="374" y="1610"/>
                    </a:lnTo>
                    <a:lnTo>
                      <a:pt x="356" y="1606"/>
                    </a:lnTo>
                    <a:lnTo>
                      <a:pt x="356" y="1606"/>
                    </a:lnTo>
                    <a:lnTo>
                      <a:pt x="214" y="1566"/>
                    </a:lnTo>
                    <a:lnTo>
                      <a:pt x="72" y="1530"/>
                    </a:lnTo>
                    <a:lnTo>
                      <a:pt x="72" y="1530"/>
                    </a:lnTo>
                    <a:lnTo>
                      <a:pt x="46" y="1522"/>
                    </a:lnTo>
                    <a:lnTo>
                      <a:pt x="28" y="1514"/>
                    </a:lnTo>
                    <a:lnTo>
                      <a:pt x="14" y="1506"/>
                    </a:lnTo>
                    <a:lnTo>
                      <a:pt x="8" y="1500"/>
                    </a:lnTo>
                    <a:lnTo>
                      <a:pt x="4" y="1494"/>
                    </a:lnTo>
                    <a:lnTo>
                      <a:pt x="2" y="1488"/>
                    </a:lnTo>
                    <a:lnTo>
                      <a:pt x="0" y="1480"/>
                    </a:lnTo>
                    <a:lnTo>
                      <a:pt x="0" y="1464"/>
                    </a:lnTo>
                    <a:lnTo>
                      <a:pt x="4" y="1444"/>
                    </a:lnTo>
                    <a:lnTo>
                      <a:pt x="10" y="1420"/>
                    </a:lnTo>
                    <a:lnTo>
                      <a:pt x="10" y="1420"/>
                    </a:lnTo>
                    <a:lnTo>
                      <a:pt x="16" y="1396"/>
                    </a:lnTo>
                    <a:lnTo>
                      <a:pt x="18" y="1370"/>
                    </a:lnTo>
                    <a:lnTo>
                      <a:pt x="16" y="1344"/>
                    </a:lnTo>
                    <a:lnTo>
                      <a:pt x="12" y="1318"/>
                    </a:lnTo>
                    <a:lnTo>
                      <a:pt x="12" y="1318"/>
                    </a:lnTo>
                    <a:lnTo>
                      <a:pt x="10" y="1298"/>
                    </a:lnTo>
                    <a:lnTo>
                      <a:pt x="8" y="1280"/>
                    </a:lnTo>
                    <a:lnTo>
                      <a:pt x="10" y="1266"/>
                    </a:lnTo>
                    <a:lnTo>
                      <a:pt x="14" y="1256"/>
                    </a:lnTo>
                    <a:lnTo>
                      <a:pt x="22" y="1248"/>
                    </a:lnTo>
                    <a:lnTo>
                      <a:pt x="34" y="1242"/>
                    </a:lnTo>
                    <a:lnTo>
                      <a:pt x="50" y="1240"/>
                    </a:lnTo>
                    <a:lnTo>
                      <a:pt x="72" y="1238"/>
                    </a:lnTo>
                    <a:lnTo>
                      <a:pt x="72" y="1238"/>
                    </a:lnTo>
                    <a:lnTo>
                      <a:pt x="88" y="1236"/>
                    </a:lnTo>
                    <a:lnTo>
                      <a:pt x="104" y="1232"/>
                    </a:lnTo>
                    <a:lnTo>
                      <a:pt x="118" y="1226"/>
                    </a:lnTo>
                    <a:lnTo>
                      <a:pt x="132" y="1220"/>
                    </a:lnTo>
                    <a:lnTo>
                      <a:pt x="144" y="1210"/>
                    </a:lnTo>
                    <a:lnTo>
                      <a:pt x="156" y="1200"/>
                    </a:lnTo>
                    <a:lnTo>
                      <a:pt x="166" y="1186"/>
                    </a:lnTo>
                    <a:lnTo>
                      <a:pt x="174" y="1170"/>
                    </a:lnTo>
                    <a:lnTo>
                      <a:pt x="174" y="1170"/>
                    </a:lnTo>
                    <a:close/>
                    <a:moveTo>
                      <a:pt x="504" y="546"/>
                    </a:moveTo>
                    <a:lnTo>
                      <a:pt x="504" y="546"/>
                    </a:lnTo>
                    <a:lnTo>
                      <a:pt x="488" y="588"/>
                    </a:lnTo>
                    <a:lnTo>
                      <a:pt x="470" y="626"/>
                    </a:lnTo>
                    <a:lnTo>
                      <a:pt x="470" y="626"/>
                    </a:lnTo>
                    <a:lnTo>
                      <a:pt x="456" y="656"/>
                    </a:lnTo>
                    <a:lnTo>
                      <a:pt x="450" y="670"/>
                    </a:lnTo>
                    <a:lnTo>
                      <a:pt x="444" y="686"/>
                    </a:lnTo>
                    <a:lnTo>
                      <a:pt x="440" y="700"/>
                    </a:lnTo>
                    <a:lnTo>
                      <a:pt x="438" y="716"/>
                    </a:lnTo>
                    <a:lnTo>
                      <a:pt x="438" y="734"/>
                    </a:lnTo>
                    <a:lnTo>
                      <a:pt x="442" y="750"/>
                    </a:lnTo>
                    <a:lnTo>
                      <a:pt x="442" y="750"/>
                    </a:lnTo>
                    <a:lnTo>
                      <a:pt x="442" y="756"/>
                    </a:lnTo>
                    <a:lnTo>
                      <a:pt x="442" y="760"/>
                    </a:lnTo>
                    <a:lnTo>
                      <a:pt x="434" y="772"/>
                    </a:lnTo>
                    <a:lnTo>
                      <a:pt x="434" y="772"/>
                    </a:lnTo>
                    <a:lnTo>
                      <a:pt x="414" y="802"/>
                    </a:lnTo>
                    <a:lnTo>
                      <a:pt x="396" y="834"/>
                    </a:lnTo>
                    <a:lnTo>
                      <a:pt x="380" y="866"/>
                    </a:lnTo>
                    <a:lnTo>
                      <a:pt x="368" y="900"/>
                    </a:lnTo>
                    <a:lnTo>
                      <a:pt x="358" y="934"/>
                    </a:lnTo>
                    <a:lnTo>
                      <a:pt x="350" y="970"/>
                    </a:lnTo>
                    <a:lnTo>
                      <a:pt x="346" y="1006"/>
                    </a:lnTo>
                    <a:lnTo>
                      <a:pt x="346" y="1044"/>
                    </a:lnTo>
                    <a:lnTo>
                      <a:pt x="346" y="1044"/>
                    </a:lnTo>
                    <a:lnTo>
                      <a:pt x="346" y="1056"/>
                    </a:lnTo>
                    <a:lnTo>
                      <a:pt x="344" y="1070"/>
                    </a:lnTo>
                    <a:lnTo>
                      <a:pt x="338" y="1104"/>
                    </a:lnTo>
                    <a:lnTo>
                      <a:pt x="338" y="1104"/>
                    </a:lnTo>
                    <a:lnTo>
                      <a:pt x="318" y="1088"/>
                    </a:lnTo>
                    <a:lnTo>
                      <a:pt x="304" y="1072"/>
                    </a:lnTo>
                    <a:lnTo>
                      <a:pt x="296" y="1054"/>
                    </a:lnTo>
                    <a:lnTo>
                      <a:pt x="288" y="1036"/>
                    </a:lnTo>
                    <a:lnTo>
                      <a:pt x="284" y="1018"/>
                    </a:lnTo>
                    <a:lnTo>
                      <a:pt x="282" y="998"/>
                    </a:lnTo>
                    <a:lnTo>
                      <a:pt x="278" y="962"/>
                    </a:lnTo>
                    <a:lnTo>
                      <a:pt x="278" y="962"/>
                    </a:lnTo>
                    <a:lnTo>
                      <a:pt x="274" y="986"/>
                    </a:lnTo>
                    <a:lnTo>
                      <a:pt x="274" y="1008"/>
                    </a:lnTo>
                    <a:lnTo>
                      <a:pt x="274" y="1030"/>
                    </a:lnTo>
                    <a:lnTo>
                      <a:pt x="278" y="1050"/>
                    </a:lnTo>
                    <a:lnTo>
                      <a:pt x="284" y="1070"/>
                    </a:lnTo>
                    <a:lnTo>
                      <a:pt x="294" y="1090"/>
                    </a:lnTo>
                    <a:lnTo>
                      <a:pt x="308" y="1108"/>
                    </a:lnTo>
                    <a:lnTo>
                      <a:pt x="326" y="1124"/>
                    </a:lnTo>
                    <a:lnTo>
                      <a:pt x="326" y="1124"/>
                    </a:lnTo>
                    <a:lnTo>
                      <a:pt x="406" y="1192"/>
                    </a:lnTo>
                    <a:lnTo>
                      <a:pt x="488" y="1260"/>
                    </a:lnTo>
                    <a:lnTo>
                      <a:pt x="488" y="1260"/>
                    </a:lnTo>
                    <a:lnTo>
                      <a:pt x="506" y="1278"/>
                    </a:lnTo>
                    <a:lnTo>
                      <a:pt x="520" y="1294"/>
                    </a:lnTo>
                    <a:lnTo>
                      <a:pt x="528" y="1310"/>
                    </a:lnTo>
                    <a:lnTo>
                      <a:pt x="530" y="1318"/>
                    </a:lnTo>
                    <a:lnTo>
                      <a:pt x="532" y="1324"/>
                    </a:lnTo>
                    <a:lnTo>
                      <a:pt x="530" y="1332"/>
                    </a:lnTo>
                    <a:lnTo>
                      <a:pt x="528" y="1340"/>
                    </a:lnTo>
                    <a:lnTo>
                      <a:pt x="520" y="1354"/>
                    </a:lnTo>
                    <a:lnTo>
                      <a:pt x="506" y="1368"/>
                    </a:lnTo>
                    <a:lnTo>
                      <a:pt x="486" y="1382"/>
                    </a:lnTo>
                    <a:lnTo>
                      <a:pt x="486" y="1382"/>
                    </a:lnTo>
                    <a:lnTo>
                      <a:pt x="546" y="1518"/>
                    </a:lnTo>
                    <a:lnTo>
                      <a:pt x="546" y="1518"/>
                    </a:lnTo>
                    <a:lnTo>
                      <a:pt x="552" y="1504"/>
                    </a:lnTo>
                    <a:lnTo>
                      <a:pt x="554" y="1490"/>
                    </a:lnTo>
                    <a:lnTo>
                      <a:pt x="552" y="1478"/>
                    </a:lnTo>
                    <a:lnTo>
                      <a:pt x="548" y="1464"/>
                    </a:lnTo>
                    <a:lnTo>
                      <a:pt x="534" y="1438"/>
                    </a:lnTo>
                    <a:lnTo>
                      <a:pt x="528" y="1426"/>
                    </a:lnTo>
                    <a:lnTo>
                      <a:pt x="524" y="1412"/>
                    </a:lnTo>
                    <a:lnTo>
                      <a:pt x="524" y="1412"/>
                    </a:lnTo>
                    <a:lnTo>
                      <a:pt x="570" y="1428"/>
                    </a:lnTo>
                    <a:lnTo>
                      <a:pt x="594" y="1434"/>
                    </a:lnTo>
                    <a:lnTo>
                      <a:pt x="618" y="1440"/>
                    </a:lnTo>
                    <a:lnTo>
                      <a:pt x="642" y="1444"/>
                    </a:lnTo>
                    <a:lnTo>
                      <a:pt x="666" y="1446"/>
                    </a:lnTo>
                    <a:lnTo>
                      <a:pt x="692" y="1446"/>
                    </a:lnTo>
                    <a:lnTo>
                      <a:pt x="718" y="1442"/>
                    </a:lnTo>
                    <a:lnTo>
                      <a:pt x="718" y="1442"/>
                    </a:lnTo>
                    <a:lnTo>
                      <a:pt x="744" y="1436"/>
                    </a:lnTo>
                    <a:lnTo>
                      <a:pt x="768" y="1428"/>
                    </a:lnTo>
                    <a:lnTo>
                      <a:pt x="790" y="1418"/>
                    </a:lnTo>
                    <a:lnTo>
                      <a:pt x="812" y="1404"/>
                    </a:lnTo>
                    <a:lnTo>
                      <a:pt x="832" y="1390"/>
                    </a:lnTo>
                    <a:lnTo>
                      <a:pt x="852" y="1372"/>
                    </a:lnTo>
                    <a:lnTo>
                      <a:pt x="870" y="1354"/>
                    </a:lnTo>
                    <a:lnTo>
                      <a:pt x="886" y="1330"/>
                    </a:lnTo>
                    <a:lnTo>
                      <a:pt x="886" y="1330"/>
                    </a:lnTo>
                    <a:lnTo>
                      <a:pt x="892" y="1344"/>
                    </a:lnTo>
                    <a:lnTo>
                      <a:pt x="896" y="1356"/>
                    </a:lnTo>
                    <a:lnTo>
                      <a:pt x="898" y="1368"/>
                    </a:lnTo>
                    <a:lnTo>
                      <a:pt x="898" y="1380"/>
                    </a:lnTo>
                    <a:lnTo>
                      <a:pt x="896" y="1402"/>
                    </a:lnTo>
                    <a:lnTo>
                      <a:pt x="892" y="1424"/>
                    </a:lnTo>
                    <a:lnTo>
                      <a:pt x="886" y="1446"/>
                    </a:lnTo>
                    <a:lnTo>
                      <a:pt x="882" y="1468"/>
                    </a:lnTo>
                    <a:lnTo>
                      <a:pt x="882" y="1480"/>
                    </a:lnTo>
                    <a:lnTo>
                      <a:pt x="882" y="1490"/>
                    </a:lnTo>
                    <a:lnTo>
                      <a:pt x="884" y="1502"/>
                    </a:lnTo>
                    <a:lnTo>
                      <a:pt x="886" y="1512"/>
                    </a:lnTo>
                    <a:lnTo>
                      <a:pt x="886" y="1512"/>
                    </a:lnTo>
                    <a:lnTo>
                      <a:pt x="896" y="1486"/>
                    </a:lnTo>
                    <a:lnTo>
                      <a:pt x="904" y="1458"/>
                    </a:lnTo>
                    <a:lnTo>
                      <a:pt x="910" y="1430"/>
                    </a:lnTo>
                    <a:lnTo>
                      <a:pt x="914" y="1402"/>
                    </a:lnTo>
                    <a:lnTo>
                      <a:pt x="914" y="1402"/>
                    </a:lnTo>
                    <a:lnTo>
                      <a:pt x="912" y="1356"/>
                    </a:lnTo>
                    <a:lnTo>
                      <a:pt x="910" y="1310"/>
                    </a:lnTo>
                    <a:lnTo>
                      <a:pt x="908" y="1266"/>
                    </a:lnTo>
                    <a:lnTo>
                      <a:pt x="908" y="1220"/>
                    </a:lnTo>
                    <a:lnTo>
                      <a:pt x="908" y="1220"/>
                    </a:lnTo>
                    <a:lnTo>
                      <a:pt x="910" y="1200"/>
                    </a:lnTo>
                    <a:lnTo>
                      <a:pt x="912" y="1182"/>
                    </a:lnTo>
                    <a:lnTo>
                      <a:pt x="918" y="1164"/>
                    </a:lnTo>
                    <a:lnTo>
                      <a:pt x="924" y="1156"/>
                    </a:lnTo>
                    <a:lnTo>
                      <a:pt x="928" y="1150"/>
                    </a:lnTo>
                    <a:lnTo>
                      <a:pt x="928" y="1150"/>
                    </a:lnTo>
                    <a:lnTo>
                      <a:pt x="948" y="1130"/>
                    </a:lnTo>
                    <a:lnTo>
                      <a:pt x="970" y="1112"/>
                    </a:lnTo>
                    <a:lnTo>
                      <a:pt x="1006" y="1084"/>
                    </a:lnTo>
                    <a:lnTo>
                      <a:pt x="1006" y="1084"/>
                    </a:lnTo>
                    <a:lnTo>
                      <a:pt x="998" y="1066"/>
                    </a:lnTo>
                    <a:lnTo>
                      <a:pt x="988" y="1048"/>
                    </a:lnTo>
                    <a:lnTo>
                      <a:pt x="982" y="1030"/>
                    </a:lnTo>
                    <a:lnTo>
                      <a:pt x="980" y="1022"/>
                    </a:lnTo>
                    <a:lnTo>
                      <a:pt x="980" y="1014"/>
                    </a:lnTo>
                    <a:lnTo>
                      <a:pt x="980" y="1014"/>
                    </a:lnTo>
                    <a:lnTo>
                      <a:pt x="982" y="986"/>
                    </a:lnTo>
                    <a:lnTo>
                      <a:pt x="980" y="958"/>
                    </a:lnTo>
                    <a:lnTo>
                      <a:pt x="976" y="930"/>
                    </a:lnTo>
                    <a:lnTo>
                      <a:pt x="972" y="904"/>
                    </a:lnTo>
                    <a:lnTo>
                      <a:pt x="966" y="878"/>
                    </a:lnTo>
                    <a:lnTo>
                      <a:pt x="958" y="852"/>
                    </a:lnTo>
                    <a:lnTo>
                      <a:pt x="938" y="800"/>
                    </a:lnTo>
                    <a:lnTo>
                      <a:pt x="916" y="750"/>
                    </a:lnTo>
                    <a:lnTo>
                      <a:pt x="894" y="702"/>
                    </a:lnTo>
                    <a:lnTo>
                      <a:pt x="870" y="652"/>
                    </a:lnTo>
                    <a:lnTo>
                      <a:pt x="850" y="602"/>
                    </a:lnTo>
                    <a:lnTo>
                      <a:pt x="850" y="602"/>
                    </a:lnTo>
                    <a:lnTo>
                      <a:pt x="846" y="594"/>
                    </a:lnTo>
                    <a:lnTo>
                      <a:pt x="842" y="588"/>
                    </a:lnTo>
                    <a:lnTo>
                      <a:pt x="842" y="588"/>
                    </a:lnTo>
                    <a:lnTo>
                      <a:pt x="832" y="574"/>
                    </a:lnTo>
                    <a:lnTo>
                      <a:pt x="822" y="560"/>
                    </a:lnTo>
                    <a:lnTo>
                      <a:pt x="816" y="546"/>
                    </a:lnTo>
                    <a:lnTo>
                      <a:pt x="812" y="530"/>
                    </a:lnTo>
                    <a:lnTo>
                      <a:pt x="810" y="514"/>
                    </a:lnTo>
                    <a:lnTo>
                      <a:pt x="810" y="498"/>
                    </a:lnTo>
                    <a:lnTo>
                      <a:pt x="812" y="482"/>
                    </a:lnTo>
                    <a:lnTo>
                      <a:pt x="816" y="466"/>
                    </a:lnTo>
                    <a:lnTo>
                      <a:pt x="816" y="466"/>
                    </a:lnTo>
                    <a:lnTo>
                      <a:pt x="820" y="456"/>
                    </a:lnTo>
                    <a:lnTo>
                      <a:pt x="820" y="446"/>
                    </a:lnTo>
                    <a:lnTo>
                      <a:pt x="820" y="438"/>
                    </a:lnTo>
                    <a:lnTo>
                      <a:pt x="816" y="432"/>
                    </a:lnTo>
                    <a:lnTo>
                      <a:pt x="812" y="426"/>
                    </a:lnTo>
                    <a:lnTo>
                      <a:pt x="804" y="420"/>
                    </a:lnTo>
                    <a:lnTo>
                      <a:pt x="796" y="416"/>
                    </a:lnTo>
                    <a:lnTo>
                      <a:pt x="786" y="412"/>
                    </a:lnTo>
                    <a:lnTo>
                      <a:pt x="786" y="412"/>
                    </a:lnTo>
                    <a:lnTo>
                      <a:pt x="768" y="406"/>
                    </a:lnTo>
                    <a:lnTo>
                      <a:pt x="750" y="400"/>
                    </a:lnTo>
                    <a:lnTo>
                      <a:pt x="716" y="382"/>
                    </a:lnTo>
                    <a:lnTo>
                      <a:pt x="716" y="382"/>
                    </a:lnTo>
                    <a:lnTo>
                      <a:pt x="708" y="376"/>
                    </a:lnTo>
                    <a:lnTo>
                      <a:pt x="700" y="370"/>
                    </a:lnTo>
                    <a:lnTo>
                      <a:pt x="696" y="362"/>
                    </a:lnTo>
                    <a:lnTo>
                      <a:pt x="696" y="354"/>
                    </a:lnTo>
                    <a:lnTo>
                      <a:pt x="696" y="344"/>
                    </a:lnTo>
                    <a:lnTo>
                      <a:pt x="696" y="336"/>
                    </a:lnTo>
                    <a:lnTo>
                      <a:pt x="702" y="320"/>
                    </a:lnTo>
                    <a:lnTo>
                      <a:pt x="702" y="320"/>
                    </a:lnTo>
                    <a:lnTo>
                      <a:pt x="710" y="308"/>
                    </a:lnTo>
                    <a:lnTo>
                      <a:pt x="720" y="298"/>
                    </a:lnTo>
                    <a:lnTo>
                      <a:pt x="732" y="290"/>
                    </a:lnTo>
                    <a:lnTo>
                      <a:pt x="738" y="288"/>
                    </a:lnTo>
                    <a:lnTo>
                      <a:pt x="744" y="288"/>
                    </a:lnTo>
                    <a:lnTo>
                      <a:pt x="744" y="288"/>
                    </a:lnTo>
                    <a:lnTo>
                      <a:pt x="750" y="290"/>
                    </a:lnTo>
                    <a:lnTo>
                      <a:pt x="756" y="292"/>
                    </a:lnTo>
                    <a:lnTo>
                      <a:pt x="768" y="302"/>
                    </a:lnTo>
                    <a:lnTo>
                      <a:pt x="778" y="312"/>
                    </a:lnTo>
                    <a:lnTo>
                      <a:pt x="786" y="326"/>
                    </a:lnTo>
                    <a:lnTo>
                      <a:pt x="786" y="326"/>
                    </a:lnTo>
                    <a:lnTo>
                      <a:pt x="790" y="340"/>
                    </a:lnTo>
                    <a:lnTo>
                      <a:pt x="790" y="354"/>
                    </a:lnTo>
                    <a:lnTo>
                      <a:pt x="788" y="388"/>
                    </a:lnTo>
                    <a:lnTo>
                      <a:pt x="788" y="388"/>
                    </a:lnTo>
                    <a:lnTo>
                      <a:pt x="796" y="390"/>
                    </a:lnTo>
                    <a:lnTo>
                      <a:pt x="802" y="390"/>
                    </a:lnTo>
                    <a:lnTo>
                      <a:pt x="808" y="388"/>
                    </a:lnTo>
                    <a:lnTo>
                      <a:pt x="814" y="386"/>
                    </a:lnTo>
                    <a:lnTo>
                      <a:pt x="818" y="382"/>
                    </a:lnTo>
                    <a:lnTo>
                      <a:pt x="820" y="376"/>
                    </a:lnTo>
                    <a:lnTo>
                      <a:pt x="824" y="362"/>
                    </a:lnTo>
                    <a:lnTo>
                      <a:pt x="824" y="362"/>
                    </a:lnTo>
                    <a:lnTo>
                      <a:pt x="824" y="338"/>
                    </a:lnTo>
                    <a:lnTo>
                      <a:pt x="822" y="316"/>
                    </a:lnTo>
                    <a:lnTo>
                      <a:pt x="818" y="294"/>
                    </a:lnTo>
                    <a:lnTo>
                      <a:pt x="810" y="276"/>
                    </a:lnTo>
                    <a:lnTo>
                      <a:pt x="798" y="260"/>
                    </a:lnTo>
                    <a:lnTo>
                      <a:pt x="786" y="246"/>
                    </a:lnTo>
                    <a:lnTo>
                      <a:pt x="770" y="238"/>
                    </a:lnTo>
                    <a:lnTo>
                      <a:pt x="762" y="236"/>
                    </a:lnTo>
                    <a:lnTo>
                      <a:pt x="754" y="234"/>
                    </a:lnTo>
                    <a:lnTo>
                      <a:pt x="754" y="234"/>
                    </a:lnTo>
                    <a:lnTo>
                      <a:pt x="738" y="234"/>
                    </a:lnTo>
                    <a:lnTo>
                      <a:pt x="722" y="236"/>
                    </a:lnTo>
                    <a:lnTo>
                      <a:pt x="708" y="240"/>
                    </a:lnTo>
                    <a:lnTo>
                      <a:pt x="702" y="244"/>
                    </a:lnTo>
                    <a:lnTo>
                      <a:pt x="700" y="248"/>
                    </a:lnTo>
                    <a:lnTo>
                      <a:pt x="700" y="248"/>
                    </a:lnTo>
                    <a:lnTo>
                      <a:pt x="686" y="274"/>
                    </a:lnTo>
                    <a:lnTo>
                      <a:pt x="674" y="302"/>
                    </a:lnTo>
                    <a:lnTo>
                      <a:pt x="652" y="358"/>
                    </a:lnTo>
                    <a:lnTo>
                      <a:pt x="652" y="358"/>
                    </a:lnTo>
                    <a:lnTo>
                      <a:pt x="602" y="354"/>
                    </a:lnTo>
                    <a:lnTo>
                      <a:pt x="602" y="354"/>
                    </a:lnTo>
                    <a:lnTo>
                      <a:pt x="592" y="310"/>
                    </a:lnTo>
                    <a:lnTo>
                      <a:pt x="586" y="290"/>
                    </a:lnTo>
                    <a:lnTo>
                      <a:pt x="578" y="272"/>
                    </a:lnTo>
                    <a:lnTo>
                      <a:pt x="578" y="272"/>
                    </a:lnTo>
                    <a:lnTo>
                      <a:pt x="574" y="266"/>
                    </a:lnTo>
                    <a:lnTo>
                      <a:pt x="568" y="260"/>
                    </a:lnTo>
                    <a:lnTo>
                      <a:pt x="552" y="252"/>
                    </a:lnTo>
                    <a:lnTo>
                      <a:pt x="538" y="246"/>
                    </a:lnTo>
                    <a:lnTo>
                      <a:pt x="532" y="244"/>
                    </a:lnTo>
                    <a:lnTo>
                      <a:pt x="530" y="244"/>
                    </a:lnTo>
                    <a:lnTo>
                      <a:pt x="530" y="244"/>
                    </a:lnTo>
                    <a:lnTo>
                      <a:pt x="518" y="260"/>
                    </a:lnTo>
                    <a:lnTo>
                      <a:pt x="506" y="278"/>
                    </a:lnTo>
                    <a:lnTo>
                      <a:pt x="496" y="296"/>
                    </a:lnTo>
                    <a:lnTo>
                      <a:pt x="492" y="314"/>
                    </a:lnTo>
                    <a:lnTo>
                      <a:pt x="492" y="314"/>
                    </a:lnTo>
                    <a:lnTo>
                      <a:pt x="488" y="336"/>
                    </a:lnTo>
                    <a:lnTo>
                      <a:pt x="488" y="346"/>
                    </a:lnTo>
                    <a:lnTo>
                      <a:pt x="490" y="356"/>
                    </a:lnTo>
                    <a:lnTo>
                      <a:pt x="494" y="368"/>
                    </a:lnTo>
                    <a:lnTo>
                      <a:pt x="500" y="376"/>
                    </a:lnTo>
                    <a:lnTo>
                      <a:pt x="508" y="384"/>
                    </a:lnTo>
                    <a:lnTo>
                      <a:pt x="520" y="392"/>
                    </a:lnTo>
                    <a:lnTo>
                      <a:pt x="520" y="392"/>
                    </a:lnTo>
                    <a:lnTo>
                      <a:pt x="522" y="390"/>
                    </a:lnTo>
                    <a:lnTo>
                      <a:pt x="528" y="386"/>
                    </a:lnTo>
                    <a:lnTo>
                      <a:pt x="528" y="386"/>
                    </a:lnTo>
                    <a:lnTo>
                      <a:pt x="516" y="372"/>
                    </a:lnTo>
                    <a:lnTo>
                      <a:pt x="512" y="366"/>
                    </a:lnTo>
                    <a:lnTo>
                      <a:pt x="510" y="358"/>
                    </a:lnTo>
                    <a:lnTo>
                      <a:pt x="510" y="358"/>
                    </a:lnTo>
                    <a:lnTo>
                      <a:pt x="508" y="344"/>
                    </a:lnTo>
                    <a:lnTo>
                      <a:pt x="510" y="328"/>
                    </a:lnTo>
                    <a:lnTo>
                      <a:pt x="512" y="314"/>
                    </a:lnTo>
                    <a:lnTo>
                      <a:pt x="516" y="298"/>
                    </a:lnTo>
                    <a:lnTo>
                      <a:pt x="516" y="298"/>
                    </a:lnTo>
                    <a:lnTo>
                      <a:pt x="518" y="296"/>
                    </a:lnTo>
                    <a:lnTo>
                      <a:pt x="522" y="294"/>
                    </a:lnTo>
                    <a:lnTo>
                      <a:pt x="532" y="292"/>
                    </a:lnTo>
                    <a:lnTo>
                      <a:pt x="542" y="290"/>
                    </a:lnTo>
                    <a:lnTo>
                      <a:pt x="546" y="290"/>
                    </a:lnTo>
                    <a:lnTo>
                      <a:pt x="550" y="292"/>
                    </a:lnTo>
                    <a:lnTo>
                      <a:pt x="550" y="292"/>
                    </a:lnTo>
                    <a:lnTo>
                      <a:pt x="558" y="304"/>
                    </a:lnTo>
                    <a:lnTo>
                      <a:pt x="564" y="318"/>
                    </a:lnTo>
                    <a:lnTo>
                      <a:pt x="570" y="332"/>
                    </a:lnTo>
                    <a:lnTo>
                      <a:pt x="574" y="346"/>
                    </a:lnTo>
                    <a:lnTo>
                      <a:pt x="574" y="346"/>
                    </a:lnTo>
                    <a:lnTo>
                      <a:pt x="574" y="354"/>
                    </a:lnTo>
                    <a:lnTo>
                      <a:pt x="570" y="360"/>
                    </a:lnTo>
                    <a:lnTo>
                      <a:pt x="560" y="374"/>
                    </a:lnTo>
                    <a:lnTo>
                      <a:pt x="560" y="374"/>
                    </a:lnTo>
                    <a:lnTo>
                      <a:pt x="534" y="396"/>
                    </a:lnTo>
                    <a:lnTo>
                      <a:pt x="522" y="406"/>
                    </a:lnTo>
                    <a:lnTo>
                      <a:pt x="510" y="418"/>
                    </a:lnTo>
                    <a:lnTo>
                      <a:pt x="510" y="418"/>
                    </a:lnTo>
                    <a:lnTo>
                      <a:pt x="504" y="428"/>
                    </a:lnTo>
                    <a:lnTo>
                      <a:pt x="498" y="440"/>
                    </a:lnTo>
                    <a:lnTo>
                      <a:pt x="494" y="450"/>
                    </a:lnTo>
                    <a:lnTo>
                      <a:pt x="494" y="454"/>
                    </a:lnTo>
                    <a:lnTo>
                      <a:pt x="494" y="456"/>
                    </a:lnTo>
                    <a:lnTo>
                      <a:pt x="494" y="456"/>
                    </a:lnTo>
                    <a:lnTo>
                      <a:pt x="514" y="476"/>
                    </a:lnTo>
                    <a:lnTo>
                      <a:pt x="526" y="488"/>
                    </a:lnTo>
                    <a:lnTo>
                      <a:pt x="536" y="496"/>
                    </a:lnTo>
                    <a:lnTo>
                      <a:pt x="548" y="504"/>
                    </a:lnTo>
                    <a:lnTo>
                      <a:pt x="562" y="510"/>
                    </a:lnTo>
                    <a:lnTo>
                      <a:pt x="576" y="514"/>
                    </a:lnTo>
                    <a:lnTo>
                      <a:pt x="594" y="514"/>
                    </a:lnTo>
                    <a:lnTo>
                      <a:pt x="594" y="514"/>
                    </a:lnTo>
                    <a:lnTo>
                      <a:pt x="644" y="506"/>
                    </a:lnTo>
                    <a:lnTo>
                      <a:pt x="670" y="500"/>
                    </a:lnTo>
                    <a:lnTo>
                      <a:pt x="694" y="494"/>
                    </a:lnTo>
                    <a:lnTo>
                      <a:pt x="718" y="486"/>
                    </a:lnTo>
                    <a:lnTo>
                      <a:pt x="742" y="474"/>
                    </a:lnTo>
                    <a:lnTo>
                      <a:pt x="766" y="460"/>
                    </a:lnTo>
                    <a:lnTo>
                      <a:pt x="788" y="444"/>
                    </a:lnTo>
                    <a:lnTo>
                      <a:pt x="788" y="444"/>
                    </a:lnTo>
                    <a:lnTo>
                      <a:pt x="792" y="460"/>
                    </a:lnTo>
                    <a:lnTo>
                      <a:pt x="792" y="466"/>
                    </a:lnTo>
                    <a:lnTo>
                      <a:pt x="792" y="466"/>
                    </a:lnTo>
                    <a:lnTo>
                      <a:pt x="734" y="494"/>
                    </a:lnTo>
                    <a:lnTo>
                      <a:pt x="706" y="506"/>
                    </a:lnTo>
                    <a:lnTo>
                      <a:pt x="676" y="518"/>
                    </a:lnTo>
                    <a:lnTo>
                      <a:pt x="646" y="528"/>
                    </a:lnTo>
                    <a:lnTo>
                      <a:pt x="614" y="534"/>
                    </a:lnTo>
                    <a:lnTo>
                      <a:pt x="580" y="538"/>
                    </a:lnTo>
                    <a:lnTo>
                      <a:pt x="564" y="536"/>
                    </a:lnTo>
                    <a:lnTo>
                      <a:pt x="546" y="534"/>
                    </a:lnTo>
                    <a:lnTo>
                      <a:pt x="546" y="534"/>
                    </a:lnTo>
                    <a:lnTo>
                      <a:pt x="558" y="548"/>
                    </a:lnTo>
                    <a:lnTo>
                      <a:pt x="570" y="560"/>
                    </a:lnTo>
                    <a:lnTo>
                      <a:pt x="582" y="566"/>
                    </a:lnTo>
                    <a:lnTo>
                      <a:pt x="596" y="570"/>
                    </a:lnTo>
                    <a:lnTo>
                      <a:pt x="608" y="572"/>
                    </a:lnTo>
                    <a:lnTo>
                      <a:pt x="622" y="570"/>
                    </a:lnTo>
                    <a:lnTo>
                      <a:pt x="634" y="568"/>
                    </a:lnTo>
                    <a:lnTo>
                      <a:pt x="648" y="564"/>
                    </a:lnTo>
                    <a:lnTo>
                      <a:pt x="648" y="564"/>
                    </a:lnTo>
                    <a:lnTo>
                      <a:pt x="672" y="554"/>
                    </a:lnTo>
                    <a:lnTo>
                      <a:pt x="696" y="544"/>
                    </a:lnTo>
                    <a:lnTo>
                      <a:pt x="742" y="520"/>
                    </a:lnTo>
                    <a:lnTo>
                      <a:pt x="742" y="520"/>
                    </a:lnTo>
                    <a:lnTo>
                      <a:pt x="762" y="514"/>
                    </a:lnTo>
                    <a:lnTo>
                      <a:pt x="782" y="510"/>
                    </a:lnTo>
                    <a:lnTo>
                      <a:pt x="782" y="510"/>
                    </a:lnTo>
                    <a:lnTo>
                      <a:pt x="786" y="522"/>
                    </a:lnTo>
                    <a:lnTo>
                      <a:pt x="786" y="522"/>
                    </a:lnTo>
                    <a:lnTo>
                      <a:pt x="698" y="578"/>
                    </a:lnTo>
                    <a:lnTo>
                      <a:pt x="654" y="604"/>
                    </a:lnTo>
                    <a:lnTo>
                      <a:pt x="608" y="630"/>
                    </a:lnTo>
                    <a:lnTo>
                      <a:pt x="608" y="630"/>
                    </a:lnTo>
                    <a:lnTo>
                      <a:pt x="604" y="630"/>
                    </a:lnTo>
                    <a:lnTo>
                      <a:pt x="598" y="630"/>
                    </a:lnTo>
                    <a:lnTo>
                      <a:pt x="582" y="626"/>
                    </a:lnTo>
                    <a:lnTo>
                      <a:pt x="568" y="618"/>
                    </a:lnTo>
                    <a:lnTo>
                      <a:pt x="554" y="608"/>
                    </a:lnTo>
                    <a:lnTo>
                      <a:pt x="554" y="608"/>
                    </a:lnTo>
                    <a:lnTo>
                      <a:pt x="540" y="594"/>
                    </a:lnTo>
                    <a:lnTo>
                      <a:pt x="528" y="578"/>
                    </a:lnTo>
                    <a:lnTo>
                      <a:pt x="504" y="546"/>
                    </a:lnTo>
                    <a:lnTo>
                      <a:pt x="504" y="546"/>
                    </a:lnTo>
                    <a:close/>
                    <a:moveTo>
                      <a:pt x="1078" y="1054"/>
                    </a:moveTo>
                    <a:lnTo>
                      <a:pt x="1078" y="1054"/>
                    </a:lnTo>
                    <a:lnTo>
                      <a:pt x="1084" y="1012"/>
                    </a:lnTo>
                    <a:lnTo>
                      <a:pt x="1086" y="970"/>
                    </a:lnTo>
                    <a:lnTo>
                      <a:pt x="1084" y="930"/>
                    </a:lnTo>
                    <a:lnTo>
                      <a:pt x="1078" y="892"/>
                    </a:lnTo>
                    <a:lnTo>
                      <a:pt x="1068" y="854"/>
                    </a:lnTo>
                    <a:lnTo>
                      <a:pt x="1052" y="818"/>
                    </a:lnTo>
                    <a:lnTo>
                      <a:pt x="1032" y="784"/>
                    </a:lnTo>
                    <a:lnTo>
                      <a:pt x="1008" y="750"/>
                    </a:lnTo>
                    <a:lnTo>
                      <a:pt x="1008" y="750"/>
                    </a:lnTo>
                    <a:lnTo>
                      <a:pt x="1040" y="826"/>
                    </a:lnTo>
                    <a:lnTo>
                      <a:pt x="1056" y="866"/>
                    </a:lnTo>
                    <a:lnTo>
                      <a:pt x="1066" y="904"/>
                    </a:lnTo>
                    <a:lnTo>
                      <a:pt x="1070" y="924"/>
                    </a:lnTo>
                    <a:lnTo>
                      <a:pt x="1072" y="944"/>
                    </a:lnTo>
                    <a:lnTo>
                      <a:pt x="1074" y="966"/>
                    </a:lnTo>
                    <a:lnTo>
                      <a:pt x="1072" y="986"/>
                    </a:lnTo>
                    <a:lnTo>
                      <a:pt x="1070" y="1006"/>
                    </a:lnTo>
                    <a:lnTo>
                      <a:pt x="1064" y="1028"/>
                    </a:lnTo>
                    <a:lnTo>
                      <a:pt x="1056" y="1050"/>
                    </a:lnTo>
                    <a:lnTo>
                      <a:pt x="1046" y="1070"/>
                    </a:lnTo>
                    <a:lnTo>
                      <a:pt x="1046" y="1070"/>
                    </a:lnTo>
                    <a:lnTo>
                      <a:pt x="1108" y="1080"/>
                    </a:lnTo>
                    <a:lnTo>
                      <a:pt x="1108" y="1080"/>
                    </a:lnTo>
                    <a:lnTo>
                      <a:pt x="1078" y="1054"/>
                    </a:lnTo>
                    <a:lnTo>
                      <a:pt x="1078" y="1054"/>
                    </a:lnTo>
                    <a:close/>
                    <a:moveTo>
                      <a:pt x="880" y="490"/>
                    </a:moveTo>
                    <a:lnTo>
                      <a:pt x="880" y="490"/>
                    </a:lnTo>
                    <a:lnTo>
                      <a:pt x="870" y="496"/>
                    </a:lnTo>
                    <a:lnTo>
                      <a:pt x="870" y="496"/>
                    </a:lnTo>
                    <a:lnTo>
                      <a:pt x="888" y="520"/>
                    </a:lnTo>
                    <a:lnTo>
                      <a:pt x="908" y="542"/>
                    </a:lnTo>
                    <a:lnTo>
                      <a:pt x="908" y="542"/>
                    </a:lnTo>
                    <a:lnTo>
                      <a:pt x="912" y="544"/>
                    </a:lnTo>
                    <a:lnTo>
                      <a:pt x="918" y="544"/>
                    </a:lnTo>
                    <a:lnTo>
                      <a:pt x="932" y="542"/>
                    </a:lnTo>
                    <a:lnTo>
                      <a:pt x="932" y="542"/>
                    </a:lnTo>
                    <a:lnTo>
                      <a:pt x="928" y="526"/>
                    </a:lnTo>
                    <a:lnTo>
                      <a:pt x="928" y="520"/>
                    </a:lnTo>
                    <a:lnTo>
                      <a:pt x="924" y="514"/>
                    </a:lnTo>
                    <a:lnTo>
                      <a:pt x="924" y="514"/>
                    </a:lnTo>
                    <a:lnTo>
                      <a:pt x="914" y="508"/>
                    </a:lnTo>
                    <a:lnTo>
                      <a:pt x="902" y="502"/>
                    </a:lnTo>
                    <a:lnTo>
                      <a:pt x="880" y="490"/>
                    </a:lnTo>
                    <a:lnTo>
                      <a:pt x="880" y="490"/>
                    </a:lnTo>
                    <a:close/>
                  </a:path>
                </a:pathLst>
              </a:custGeom>
              <a:solidFill>
                <a:srgbClr val="00188F"/>
              </a:solidFill>
              <a:ln w="10795" cap="flat" cmpd="sng" algn="ctr">
                <a:noFill/>
                <a:prstDash val="solid"/>
                <a:headEnd type="none" w="med" len="med"/>
                <a:tailEnd type="none" w="med" len="med"/>
              </a:ln>
              <a:effectLst/>
            </p:spPr>
            <p:txBody>
              <a:bodyPr rot="0" spcFirstLastPara="0" vertOverflow="overflow" horzOverflow="overflow" vert="horz" wrap="square" lIns="182828" tIns="146262" rIns="182828" bIns="146262" numCol="1" spcCol="0" rtlCol="0" fromWordArt="0" anchor="t" anchorCtr="0" forceAA="0" compatLnSpc="1">
                <a:prstTxWarp prst="textNoShape">
                  <a:avLst/>
                </a:prstTxWarp>
                <a:noAutofit/>
              </a:bodyPr>
              <a:lstStyle/>
              <a:p>
                <a:pPr algn="ctr" defTabSz="913748" fontAlgn="base">
                  <a:lnSpc>
                    <a:spcPct val="90000"/>
                  </a:lnSpc>
                  <a:spcBef>
                    <a:spcPct val="0"/>
                  </a:spcBef>
                  <a:spcAft>
                    <a:spcPct val="0"/>
                  </a:spcAft>
                  <a:defRPr/>
                </a:pPr>
                <a:endParaRPr lang="en-US" sz="2000" kern="0" spc="-50" dirty="0">
                  <a:gradFill>
                    <a:gsLst>
                      <a:gs pos="1250">
                        <a:srgbClr val="EFEFEF"/>
                      </a:gs>
                      <a:gs pos="10417">
                        <a:srgbClr val="EFEFEF"/>
                      </a:gs>
                    </a:gsLst>
                    <a:lin ang="5400000" scaled="0"/>
                  </a:gradFill>
                </a:endParaRPr>
              </a:p>
            </p:txBody>
          </p:sp>
          <p:pic>
            <p:nvPicPr>
              <p:cNvPr id="105" name="Picture 10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1434751" y="2405590"/>
                <a:ext cx="536837" cy="562185"/>
              </a:xfrm>
              <a:prstGeom prst="rect">
                <a:avLst/>
              </a:prstGeom>
            </p:spPr>
          </p:pic>
        </p:grpSp>
      </p:grpSp>
      <p:pic>
        <p:nvPicPr>
          <p:cNvPr id="422" name="Picture 421"/>
          <p:cNvPicPr>
            <a:picLocks noChangeAspect="1"/>
          </p:cNvPicPr>
          <p:nvPr/>
        </p:nvPicPr>
        <p:blipFill>
          <a:blip r:embed="rId5"/>
          <a:stretch>
            <a:fillRect/>
          </a:stretch>
        </p:blipFill>
        <p:spPr>
          <a:xfrm>
            <a:off x="7371586" y="2641669"/>
            <a:ext cx="4922361" cy="2835182"/>
          </a:xfrm>
          <a:prstGeom prst="rect">
            <a:avLst/>
          </a:prstGeom>
        </p:spPr>
      </p:pic>
    </p:spTree>
    <p:extLst>
      <p:ext uri="{BB962C8B-B14F-4D97-AF65-F5344CB8AC3E}">
        <p14:creationId xmlns:p14="http://schemas.microsoft.com/office/powerpoint/2010/main" val="36386278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42" presetClass="entr" presetSubtype="0" fill="hold" grpId="0" nodeType="withEffect">
                                  <p:stCondLst>
                                    <p:cond delay="0"/>
                                  </p:stCondLst>
                                  <p:childTnLst>
                                    <p:set>
                                      <p:cBhvr>
                                        <p:cTn id="8" dur="1" fill="hold">
                                          <p:stCondLst>
                                            <p:cond delay="0"/>
                                          </p:stCondLst>
                                        </p:cTn>
                                        <p:tgtEl>
                                          <p:spTgt spid="128"/>
                                        </p:tgtEl>
                                        <p:attrNameLst>
                                          <p:attrName>style.visibility</p:attrName>
                                        </p:attrNameLst>
                                      </p:cBhvr>
                                      <p:to>
                                        <p:strVal val="visible"/>
                                      </p:to>
                                    </p:set>
                                    <p:animEffect transition="in" filter="fade">
                                      <p:cBhvr>
                                        <p:cTn id="9" dur="1000"/>
                                        <p:tgtEl>
                                          <p:spTgt spid="128"/>
                                        </p:tgtEl>
                                      </p:cBhvr>
                                    </p:animEffect>
                                    <p:anim calcmode="lin" valueType="num">
                                      <p:cBhvr>
                                        <p:cTn id="10" dur="1000" fill="hold"/>
                                        <p:tgtEl>
                                          <p:spTgt spid="128"/>
                                        </p:tgtEl>
                                        <p:attrNameLst>
                                          <p:attrName>ppt_x</p:attrName>
                                        </p:attrNameLst>
                                      </p:cBhvr>
                                      <p:tavLst>
                                        <p:tav tm="0">
                                          <p:val>
                                            <p:strVal val="#ppt_x"/>
                                          </p:val>
                                        </p:tav>
                                        <p:tav tm="100000">
                                          <p:val>
                                            <p:strVal val="#ppt_x"/>
                                          </p:val>
                                        </p:tav>
                                      </p:tavLst>
                                    </p:anim>
                                    <p:anim calcmode="lin" valueType="num">
                                      <p:cBhvr>
                                        <p:cTn id="11" dur="1000" fill="hold"/>
                                        <p:tgtEl>
                                          <p:spTgt spid="128"/>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394"/>
                                        </p:tgtEl>
                                        <p:attrNameLst>
                                          <p:attrName>style.visibility</p:attrName>
                                        </p:attrNameLst>
                                      </p:cBhvr>
                                      <p:to>
                                        <p:strVal val="visible"/>
                                      </p:to>
                                    </p:set>
                                    <p:animEffect transition="in" filter="fade">
                                      <p:cBhvr>
                                        <p:cTn id="14" dur="1000"/>
                                        <p:tgtEl>
                                          <p:spTgt spid="394"/>
                                        </p:tgtEl>
                                      </p:cBhvr>
                                    </p:animEffect>
                                    <p:anim calcmode="lin" valueType="num">
                                      <p:cBhvr>
                                        <p:cTn id="15" dur="1000" fill="hold"/>
                                        <p:tgtEl>
                                          <p:spTgt spid="394"/>
                                        </p:tgtEl>
                                        <p:attrNameLst>
                                          <p:attrName>ppt_x</p:attrName>
                                        </p:attrNameLst>
                                      </p:cBhvr>
                                      <p:tavLst>
                                        <p:tav tm="0">
                                          <p:val>
                                            <p:strVal val="#ppt_x"/>
                                          </p:val>
                                        </p:tav>
                                        <p:tav tm="100000">
                                          <p:val>
                                            <p:strVal val="#ppt_x"/>
                                          </p:val>
                                        </p:tav>
                                      </p:tavLst>
                                    </p:anim>
                                    <p:anim calcmode="lin" valueType="num">
                                      <p:cBhvr>
                                        <p:cTn id="16" dur="1000" fill="hold"/>
                                        <p:tgtEl>
                                          <p:spTgt spid="39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childTnLst>
                                </p:cTn>
                              </p:par>
                              <p:par>
                                <p:cTn id="29" presetID="42" presetClass="exit" presetSubtype="0" fill="hold" nodeType="withEffect">
                                  <p:stCondLst>
                                    <p:cond delay="0"/>
                                  </p:stCondLst>
                                  <p:childTnLst>
                                    <p:animEffect transition="out" filter="fade">
                                      <p:cBhvr>
                                        <p:cTn id="30" dur="1000"/>
                                        <p:tgtEl>
                                          <p:spTgt spid="394"/>
                                        </p:tgtEl>
                                      </p:cBhvr>
                                    </p:animEffect>
                                    <p:anim calcmode="lin" valueType="num">
                                      <p:cBhvr>
                                        <p:cTn id="31" dur="1000"/>
                                        <p:tgtEl>
                                          <p:spTgt spid="394"/>
                                        </p:tgtEl>
                                        <p:attrNameLst>
                                          <p:attrName>ppt_x</p:attrName>
                                        </p:attrNameLst>
                                      </p:cBhvr>
                                      <p:tavLst>
                                        <p:tav tm="0">
                                          <p:val>
                                            <p:strVal val="ppt_x"/>
                                          </p:val>
                                        </p:tav>
                                        <p:tav tm="100000">
                                          <p:val>
                                            <p:strVal val="ppt_x"/>
                                          </p:val>
                                        </p:tav>
                                      </p:tavLst>
                                    </p:anim>
                                    <p:anim calcmode="lin" valueType="num">
                                      <p:cBhvr>
                                        <p:cTn id="32" dur="1000"/>
                                        <p:tgtEl>
                                          <p:spTgt spid="394"/>
                                        </p:tgtEl>
                                        <p:attrNameLst>
                                          <p:attrName>ppt_y</p:attrName>
                                        </p:attrNameLst>
                                      </p:cBhvr>
                                      <p:tavLst>
                                        <p:tav tm="0">
                                          <p:val>
                                            <p:strVal val="ppt_y"/>
                                          </p:val>
                                        </p:tav>
                                        <p:tav tm="100000">
                                          <p:val>
                                            <p:strVal val="ppt_y+.1"/>
                                          </p:val>
                                        </p:tav>
                                      </p:tavLst>
                                    </p:anim>
                                    <p:set>
                                      <p:cBhvr>
                                        <p:cTn id="33" dur="1" fill="hold">
                                          <p:stCondLst>
                                            <p:cond delay="999"/>
                                          </p:stCondLst>
                                        </p:cTn>
                                        <p:tgtEl>
                                          <p:spTgt spid="394"/>
                                        </p:tgtEl>
                                        <p:attrNameLst>
                                          <p:attrName>style.visibility</p:attrName>
                                        </p:attrNameLst>
                                      </p:cBhvr>
                                      <p:to>
                                        <p:strVal val="hidden"/>
                                      </p:to>
                                    </p:set>
                                  </p:childTnLst>
                                </p:cTn>
                              </p:par>
                              <p:par>
                                <p:cTn id="34" presetID="42" presetClass="entr" presetSubtype="0" fill="hold" nodeType="withEffect">
                                  <p:stCondLst>
                                    <p:cond delay="0"/>
                                  </p:stCondLst>
                                  <p:childTnLst>
                                    <p:set>
                                      <p:cBhvr>
                                        <p:cTn id="35" dur="1" fill="hold">
                                          <p:stCondLst>
                                            <p:cond delay="0"/>
                                          </p:stCondLst>
                                        </p:cTn>
                                        <p:tgtEl>
                                          <p:spTgt spid="129"/>
                                        </p:tgtEl>
                                        <p:attrNameLst>
                                          <p:attrName>style.visibility</p:attrName>
                                        </p:attrNameLst>
                                      </p:cBhvr>
                                      <p:to>
                                        <p:strVal val="visible"/>
                                      </p:to>
                                    </p:set>
                                    <p:animEffect transition="in" filter="fade">
                                      <p:cBhvr>
                                        <p:cTn id="36" dur="1000"/>
                                        <p:tgtEl>
                                          <p:spTgt spid="129"/>
                                        </p:tgtEl>
                                      </p:cBhvr>
                                    </p:animEffect>
                                    <p:anim calcmode="lin" valueType="num">
                                      <p:cBhvr>
                                        <p:cTn id="37" dur="1000" fill="hold"/>
                                        <p:tgtEl>
                                          <p:spTgt spid="129"/>
                                        </p:tgtEl>
                                        <p:attrNameLst>
                                          <p:attrName>ppt_x</p:attrName>
                                        </p:attrNameLst>
                                      </p:cBhvr>
                                      <p:tavLst>
                                        <p:tav tm="0">
                                          <p:val>
                                            <p:strVal val="#ppt_x"/>
                                          </p:val>
                                        </p:tav>
                                        <p:tav tm="100000">
                                          <p:val>
                                            <p:strVal val="#ppt_x"/>
                                          </p:val>
                                        </p:tav>
                                      </p:tavLst>
                                    </p:anim>
                                    <p:anim calcmode="lin" valueType="num">
                                      <p:cBhvr>
                                        <p:cTn id="38"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5" end="5"/>
                                            </p:txEl>
                                          </p:spTgt>
                                        </p:tgtEl>
                                        <p:attrNameLst>
                                          <p:attrName>style.visibility</p:attrName>
                                        </p:attrNameLst>
                                      </p:cBhvr>
                                      <p:to>
                                        <p:strVal val="visible"/>
                                      </p:to>
                                    </p:set>
                                  </p:childTnLst>
                                </p:cTn>
                              </p:par>
                              <p:par>
                                <p:cTn id="43" presetID="42" presetClass="exit" presetSubtype="0" fill="hold" nodeType="withEffect">
                                  <p:stCondLst>
                                    <p:cond delay="0"/>
                                  </p:stCondLst>
                                  <p:childTnLst>
                                    <p:animEffect transition="out" filter="fade">
                                      <p:cBhvr>
                                        <p:cTn id="44" dur="1000"/>
                                        <p:tgtEl>
                                          <p:spTgt spid="129"/>
                                        </p:tgtEl>
                                      </p:cBhvr>
                                    </p:animEffect>
                                    <p:anim calcmode="lin" valueType="num">
                                      <p:cBhvr>
                                        <p:cTn id="45" dur="1000"/>
                                        <p:tgtEl>
                                          <p:spTgt spid="129"/>
                                        </p:tgtEl>
                                        <p:attrNameLst>
                                          <p:attrName>ppt_x</p:attrName>
                                        </p:attrNameLst>
                                      </p:cBhvr>
                                      <p:tavLst>
                                        <p:tav tm="0">
                                          <p:val>
                                            <p:strVal val="ppt_x"/>
                                          </p:val>
                                        </p:tav>
                                        <p:tav tm="100000">
                                          <p:val>
                                            <p:strVal val="ppt_x"/>
                                          </p:val>
                                        </p:tav>
                                      </p:tavLst>
                                    </p:anim>
                                    <p:anim calcmode="lin" valueType="num">
                                      <p:cBhvr>
                                        <p:cTn id="46" dur="1000"/>
                                        <p:tgtEl>
                                          <p:spTgt spid="129"/>
                                        </p:tgtEl>
                                        <p:attrNameLst>
                                          <p:attrName>ppt_y</p:attrName>
                                        </p:attrNameLst>
                                      </p:cBhvr>
                                      <p:tavLst>
                                        <p:tav tm="0">
                                          <p:val>
                                            <p:strVal val="ppt_y"/>
                                          </p:val>
                                        </p:tav>
                                        <p:tav tm="100000">
                                          <p:val>
                                            <p:strVal val="ppt_y+.1"/>
                                          </p:val>
                                        </p:tav>
                                      </p:tavLst>
                                    </p:anim>
                                    <p:set>
                                      <p:cBhvr>
                                        <p:cTn id="47" dur="1" fill="hold">
                                          <p:stCondLst>
                                            <p:cond delay="999"/>
                                          </p:stCondLst>
                                        </p:cTn>
                                        <p:tgtEl>
                                          <p:spTgt spid="129"/>
                                        </p:tgtEl>
                                        <p:attrNameLst>
                                          <p:attrName>style.visibility</p:attrName>
                                        </p:attrNameLst>
                                      </p:cBhvr>
                                      <p:to>
                                        <p:strVal val="hidden"/>
                                      </p:to>
                                    </p:set>
                                  </p:childTnLst>
                                </p:cTn>
                              </p:par>
                              <p:par>
                                <p:cTn id="48" presetID="42" presetClass="entr" presetSubtype="0" fill="hold" nodeType="withEffect">
                                  <p:stCondLst>
                                    <p:cond delay="0"/>
                                  </p:stCondLst>
                                  <p:childTnLst>
                                    <p:set>
                                      <p:cBhvr>
                                        <p:cTn id="49" dur="1" fill="hold">
                                          <p:stCondLst>
                                            <p:cond delay="0"/>
                                          </p:stCondLst>
                                        </p:cTn>
                                        <p:tgtEl>
                                          <p:spTgt spid="422"/>
                                        </p:tgtEl>
                                        <p:attrNameLst>
                                          <p:attrName>style.visibility</p:attrName>
                                        </p:attrNameLst>
                                      </p:cBhvr>
                                      <p:to>
                                        <p:strVal val="visible"/>
                                      </p:to>
                                    </p:set>
                                    <p:animEffect transition="in" filter="fade">
                                      <p:cBhvr>
                                        <p:cTn id="50" dur="1000"/>
                                        <p:tgtEl>
                                          <p:spTgt spid="422"/>
                                        </p:tgtEl>
                                      </p:cBhvr>
                                    </p:animEffect>
                                    <p:anim calcmode="lin" valueType="num">
                                      <p:cBhvr>
                                        <p:cTn id="51" dur="1000" fill="hold"/>
                                        <p:tgtEl>
                                          <p:spTgt spid="422"/>
                                        </p:tgtEl>
                                        <p:attrNameLst>
                                          <p:attrName>ppt_x</p:attrName>
                                        </p:attrNameLst>
                                      </p:cBhvr>
                                      <p:tavLst>
                                        <p:tav tm="0">
                                          <p:val>
                                            <p:strVal val="#ppt_x"/>
                                          </p:val>
                                        </p:tav>
                                        <p:tav tm="100000">
                                          <p:val>
                                            <p:strVal val="#ppt_x"/>
                                          </p:val>
                                        </p:tav>
                                      </p:tavLst>
                                    </p:anim>
                                    <p:anim calcmode="lin" valueType="num">
                                      <p:cBhvr>
                                        <p:cTn id="52" dur="1000" fill="hold"/>
                                        <p:tgtEl>
                                          <p:spTgt spid="4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solidFill>
              </a:rPr>
              <a:t>Infrastructure </a:t>
            </a:r>
            <a:r>
              <a:rPr lang="en-US" dirty="0" smtClean="0">
                <a:solidFill>
                  <a:schemeClr val="tx1"/>
                </a:solidFill>
              </a:rPr>
              <a:t>Scenarios: Opportunities</a:t>
            </a:r>
            <a:endParaRPr lang="en-US" dirty="0">
              <a:solidFill>
                <a:schemeClr val="tx1"/>
              </a:solidFill>
            </a:endParaRPr>
          </a:p>
        </p:txBody>
      </p:sp>
      <p:grpSp>
        <p:nvGrpSpPr>
          <p:cNvPr id="5" name="Group 4"/>
          <p:cNvGrpSpPr/>
          <p:nvPr/>
        </p:nvGrpSpPr>
        <p:grpSpPr>
          <a:xfrm>
            <a:off x="539261" y="1287991"/>
            <a:ext cx="5556300" cy="958311"/>
            <a:chOff x="2296202" y="2750822"/>
            <a:chExt cx="6539271" cy="1127848"/>
          </a:xfrm>
        </p:grpSpPr>
        <p:sp>
          <p:nvSpPr>
            <p:cNvPr id="6" name="Oval 5"/>
            <p:cNvSpPr>
              <a:spLocks noChangeAspect="1"/>
            </p:cNvSpPr>
            <p:nvPr/>
          </p:nvSpPr>
          <p:spPr>
            <a:xfrm>
              <a:off x="2296202" y="2813837"/>
              <a:ext cx="304800" cy="298704"/>
            </a:xfrm>
            <a:prstGeom prst="ellipse">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0789"/>
              <a:r>
                <a:rPr lang="en-US" sz="136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p>
          </p:txBody>
        </p:sp>
        <p:sp>
          <p:nvSpPr>
            <p:cNvPr id="7" name="TextBox 6"/>
            <p:cNvSpPr txBox="1"/>
            <p:nvPr/>
          </p:nvSpPr>
          <p:spPr>
            <a:xfrm>
              <a:off x="2735112" y="2750822"/>
              <a:ext cx="6100361" cy="1127848"/>
            </a:xfrm>
            <a:prstGeom prst="rect">
              <a:avLst/>
            </a:prstGeom>
            <a:noFill/>
          </p:spPr>
          <p:txBody>
            <a:bodyPr wrap="square" rtlCol="0">
              <a:spAutoFit/>
            </a:bodyPr>
            <a:lstStyle/>
            <a:p>
              <a:pPr defTabSz="931260">
                <a:lnSpc>
                  <a:spcPct val="90000"/>
                </a:lnSpc>
                <a:spcBef>
                  <a:spcPct val="20000"/>
                </a:spcBef>
                <a:spcAft>
                  <a:spcPts val="612"/>
                </a:spcAft>
                <a:buSzPct val="80000"/>
              </a:pPr>
              <a:r>
                <a:rPr lang="en-US" sz="2040" dirty="0">
                  <a:solidFill>
                    <a:srgbClr val="FFFFFF"/>
                  </a:solidFill>
                  <a:latin typeface="Segoe UI Light" panose="020B0502040204020203" pitchFamily="34" charset="0"/>
                  <a:cs typeface="Segoe UI Light" panose="020B0502040204020203" pitchFamily="34" charset="0"/>
                </a:rPr>
                <a:t>Convert Physical Servers or Virtual Machines running Oracle to run on Hyper-V using Virtual Machine Manager 2012 SP1</a:t>
              </a:r>
            </a:p>
          </p:txBody>
        </p:sp>
      </p:grpSp>
      <p:grpSp>
        <p:nvGrpSpPr>
          <p:cNvPr id="13" name="Group 12"/>
          <p:cNvGrpSpPr/>
          <p:nvPr/>
        </p:nvGrpSpPr>
        <p:grpSpPr>
          <a:xfrm>
            <a:off x="6526542" y="1287993"/>
            <a:ext cx="3961511" cy="670254"/>
            <a:chOff x="2296202" y="2750822"/>
            <a:chExt cx="4662347" cy="788831"/>
          </a:xfrm>
        </p:grpSpPr>
        <p:sp>
          <p:nvSpPr>
            <p:cNvPr id="14" name="Oval 13"/>
            <p:cNvSpPr>
              <a:spLocks noChangeAspect="1"/>
            </p:cNvSpPr>
            <p:nvPr/>
          </p:nvSpPr>
          <p:spPr>
            <a:xfrm>
              <a:off x="2296202" y="2813837"/>
              <a:ext cx="304800" cy="298704"/>
            </a:xfrm>
            <a:prstGeom prst="ellipse">
              <a:avLst/>
            </a:prstGeom>
            <a:no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0789"/>
              <a:r>
                <a:rPr lang="en-US" sz="1360" dirty="0">
                  <a:ln w="18415" cmpd="sng">
                    <a:solidFill>
                      <a:srgbClr val="FFFFFF"/>
                    </a:solidFill>
                    <a:prstDash val="solid"/>
                  </a:ln>
                  <a:solidFill>
                    <a:srgbClr val="FFFFFF"/>
                  </a:solidFill>
                  <a:effectLst>
                    <a:outerShdw blurRad="63500" dir="3600000" algn="tl" rotWithShape="0">
                      <a:srgbClr val="000000">
                        <a:alpha val="70000"/>
                      </a:srgbClr>
                    </a:outerShdw>
                  </a:effectLst>
                </a:rPr>
                <a:t>2</a:t>
              </a:r>
            </a:p>
          </p:txBody>
        </p:sp>
        <p:sp>
          <p:nvSpPr>
            <p:cNvPr id="15" name="TextBox 14"/>
            <p:cNvSpPr txBox="1"/>
            <p:nvPr/>
          </p:nvSpPr>
          <p:spPr>
            <a:xfrm>
              <a:off x="2735113" y="2750822"/>
              <a:ext cx="4223436" cy="788831"/>
            </a:xfrm>
            <a:prstGeom prst="rect">
              <a:avLst/>
            </a:prstGeom>
            <a:noFill/>
          </p:spPr>
          <p:txBody>
            <a:bodyPr wrap="square" rtlCol="0">
              <a:spAutoFit/>
            </a:bodyPr>
            <a:lstStyle/>
            <a:p>
              <a:pPr defTabSz="931260">
                <a:lnSpc>
                  <a:spcPct val="90000"/>
                </a:lnSpc>
                <a:spcBef>
                  <a:spcPct val="20000"/>
                </a:spcBef>
                <a:spcAft>
                  <a:spcPts val="612"/>
                </a:spcAft>
                <a:buSzPct val="80000"/>
              </a:pPr>
              <a:r>
                <a:rPr lang="en-US" sz="2040" dirty="0">
                  <a:solidFill>
                    <a:srgbClr val="FFFFFF"/>
                  </a:solidFill>
                  <a:latin typeface="Segoe UI Light" panose="020B0502040204020203" pitchFamily="34" charset="0"/>
                  <a:cs typeface="Segoe UI Light" panose="020B0502040204020203" pitchFamily="34" charset="0"/>
                </a:rPr>
                <a:t>Move Virtual Instances from Hyper-V to Azure IaaS</a:t>
              </a:r>
            </a:p>
          </p:txBody>
        </p:sp>
      </p:grpSp>
      <p:grpSp>
        <p:nvGrpSpPr>
          <p:cNvPr id="145" name="Group 144"/>
          <p:cNvGrpSpPr/>
          <p:nvPr/>
        </p:nvGrpSpPr>
        <p:grpSpPr>
          <a:xfrm>
            <a:off x="6995143" y="2149447"/>
            <a:ext cx="3399902" cy="1620061"/>
            <a:chOff x="9855680" y="2752249"/>
            <a:chExt cx="4001382" cy="1906668"/>
          </a:xfrm>
        </p:grpSpPr>
        <p:grpSp>
          <p:nvGrpSpPr>
            <p:cNvPr id="106" name="Group 105"/>
            <p:cNvGrpSpPr/>
            <p:nvPr/>
          </p:nvGrpSpPr>
          <p:grpSpPr>
            <a:xfrm>
              <a:off x="9855680" y="3012997"/>
              <a:ext cx="1645920" cy="1645920"/>
              <a:chOff x="9550880" y="2603364"/>
              <a:chExt cx="1645920" cy="1645920"/>
            </a:xfrm>
          </p:grpSpPr>
          <p:grpSp>
            <p:nvGrpSpPr>
              <p:cNvPr id="113" name="Group 112"/>
              <p:cNvGrpSpPr/>
              <p:nvPr/>
            </p:nvGrpSpPr>
            <p:grpSpPr>
              <a:xfrm>
                <a:off x="9550880" y="2603364"/>
                <a:ext cx="1645920" cy="1645920"/>
                <a:chOff x="9550880" y="2603364"/>
                <a:chExt cx="1645920" cy="1645920"/>
              </a:xfrm>
            </p:grpSpPr>
            <p:sp>
              <p:nvSpPr>
                <p:cNvPr id="133" name="Oval 132"/>
                <p:cNvSpPr/>
                <p:nvPr/>
              </p:nvSpPr>
              <p:spPr bwMode="auto">
                <a:xfrm>
                  <a:off x="9550880" y="2603364"/>
                  <a:ext cx="1645920" cy="1645920"/>
                </a:xfrm>
                <a:prstGeom prst="ellipse">
                  <a:avLst/>
                </a:prstGeom>
                <a:solidFill>
                  <a:srgbClr val="FFF189"/>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92" tIns="38844" rIns="77692" bIns="38844" numCol="1" rtlCol="0" anchor="ctr" anchorCtr="0" compatLnSpc="1">
                  <a:prstTxWarp prst="textNoShape">
                    <a:avLst/>
                  </a:prstTxWarp>
                </a:bodyPr>
                <a:lstStyle/>
                <a:p>
                  <a:pPr algn="ctr" defTabSz="776578" fontAlgn="base">
                    <a:spcBef>
                      <a:spcPct val="0"/>
                    </a:spcBef>
                    <a:spcAft>
                      <a:spcPct val="0"/>
                    </a:spcAft>
                  </a:pPr>
                  <a:endParaRPr lang="en-US" sz="1867" dirty="0">
                    <a:solidFill>
                      <a:srgbClr val="FFFFFF"/>
                    </a:solidFill>
                  </a:endParaRPr>
                </a:p>
              </p:txBody>
            </p:sp>
            <p:pic>
              <p:nvPicPr>
                <p:cNvPr id="134" name="Picture 9" descr="\\MAGNUM\Projects\Microsoft\Cloud Power FY12\Design\Icons\PNGs\Optimized.png"/>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9779764" y="3021320"/>
                  <a:ext cx="1188149" cy="1188149"/>
                </a:xfrm>
                <a:prstGeom prst="rect">
                  <a:avLst/>
                </a:prstGeom>
                <a:noFill/>
              </p:spPr>
            </p:pic>
          </p:grpSp>
          <p:sp>
            <p:nvSpPr>
              <p:cNvPr id="114" name="TextBox 113"/>
              <p:cNvSpPr txBox="1"/>
              <p:nvPr/>
            </p:nvSpPr>
            <p:spPr>
              <a:xfrm>
                <a:off x="10008532" y="2767192"/>
                <a:ext cx="719428" cy="197747"/>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Hyper-V</a:t>
                </a:r>
              </a:p>
            </p:txBody>
          </p:sp>
        </p:grpSp>
        <p:pic>
          <p:nvPicPr>
            <p:cNvPr id="108" name="Picture 3" descr="\\MAGNUM\Projects\Microsoft\Cloud Power FY12\Design\Icons\PNGs\Public_Cloud_Productivity.png"/>
            <p:cNvPicPr>
              <a:picLocks noChangeAspect="1" noChangeArrowheads="1"/>
            </p:cNvPicPr>
            <p:nvPr/>
          </p:nvPicPr>
          <p:blipFill>
            <a:blip r:embed="rId4" cstate="print">
              <a:duotone>
                <a:prstClr val="black"/>
                <a:schemeClr val="tx2">
                  <a:tint val="45000"/>
                  <a:satMod val="400000"/>
                </a:schemeClr>
              </a:duotone>
            </a:blip>
            <a:stretch>
              <a:fillRect/>
            </a:stretch>
          </p:blipFill>
          <p:spPr bwMode="auto">
            <a:xfrm>
              <a:off x="12028262" y="2752249"/>
              <a:ext cx="1828800" cy="1828800"/>
            </a:xfrm>
            <a:prstGeom prst="rect">
              <a:avLst/>
            </a:prstGeom>
            <a:noFill/>
          </p:spPr>
        </p:pic>
        <p:pic>
          <p:nvPicPr>
            <p:cNvPr id="109"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12179038" y="3131719"/>
              <a:ext cx="1188720" cy="1188720"/>
            </a:xfrm>
            <a:prstGeom prst="rect">
              <a:avLst/>
            </a:prstGeom>
            <a:noFill/>
          </p:spPr>
        </p:pic>
        <p:sp>
          <p:nvSpPr>
            <p:cNvPr id="110" name="TextBox 109"/>
            <p:cNvSpPr txBox="1"/>
            <p:nvPr/>
          </p:nvSpPr>
          <p:spPr>
            <a:xfrm>
              <a:off x="12399402" y="2903310"/>
              <a:ext cx="907940" cy="197747"/>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Azure IaaS</a:t>
              </a:r>
            </a:p>
          </p:txBody>
        </p:sp>
        <p:cxnSp>
          <p:nvCxnSpPr>
            <p:cNvPr id="111" name="Straight Arrow Connector 110"/>
            <p:cNvCxnSpPr/>
            <p:nvPr/>
          </p:nvCxnSpPr>
          <p:spPr>
            <a:xfrm>
              <a:off x="11573097" y="3754412"/>
              <a:ext cx="4932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1619830" y="3548399"/>
              <a:ext cx="415617" cy="169557"/>
            </a:xfrm>
            <a:prstGeom prst="rect">
              <a:avLst/>
            </a:prstGeom>
            <a:noFill/>
          </p:spPr>
          <p:txBody>
            <a:bodyPr wrap="none" lIns="0" tIns="0" rIns="0" bIns="0" rtlCol="0">
              <a:spAutoFit/>
            </a:bodyPr>
            <a:lstStyle/>
            <a:p>
              <a:pPr defTabSz="930789">
                <a:lnSpc>
                  <a:spcPct val="90000"/>
                </a:lnSpc>
                <a:spcBef>
                  <a:spcPct val="20000"/>
                </a:spcBef>
                <a:buSzPct val="80000"/>
              </a:pPr>
              <a:r>
                <a:rPr lang="en-US" sz="1020" b="1" dirty="0">
                  <a:solidFill>
                    <a:srgbClr val="FFFFFF"/>
                  </a:solidFill>
                </a:rPr>
                <a:t>Move</a:t>
              </a:r>
            </a:p>
          </p:txBody>
        </p:sp>
      </p:grpSp>
      <p:grpSp>
        <p:nvGrpSpPr>
          <p:cNvPr id="144" name="Group 143"/>
          <p:cNvGrpSpPr/>
          <p:nvPr/>
        </p:nvGrpSpPr>
        <p:grpSpPr>
          <a:xfrm>
            <a:off x="885171" y="2631953"/>
            <a:ext cx="4785666" cy="3818686"/>
            <a:chOff x="431440" y="3012997"/>
            <a:chExt cx="5632303" cy="4494255"/>
          </a:xfrm>
        </p:grpSpPr>
        <p:grpSp>
          <p:nvGrpSpPr>
            <p:cNvPr id="141" name="Group 140"/>
            <p:cNvGrpSpPr/>
            <p:nvPr/>
          </p:nvGrpSpPr>
          <p:grpSpPr>
            <a:xfrm>
              <a:off x="431440" y="3012997"/>
              <a:ext cx="5632303" cy="4494255"/>
              <a:chOff x="431440" y="3012997"/>
              <a:chExt cx="5632303" cy="4494255"/>
            </a:xfrm>
          </p:grpSpPr>
          <p:sp>
            <p:nvSpPr>
              <p:cNvPr id="100" name="Oval 99"/>
              <p:cNvSpPr/>
              <p:nvPr/>
            </p:nvSpPr>
            <p:spPr bwMode="auto">
              <a:xfrm>
                <a:off x="2407885" y="5861332"/>
                <a:ext cx="1645920" cy="1645920"/>
              </a:xfrm>
              <a:prstGeom prst="ellipse">
                <a:avLst/>
              </a:prstGeom>
              <a:solidFill>
                <a:schemeClr val="accent6">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92" tIns="38844" rIns="77692" bIns="38844" numCol="1" rtlCol="0" anchor="ctr" anchorCtr="0" compatLnSpc="1">
                <a:prstTxWarp prst="textNoShape">
                  <a:avLst/>
                </a:prstTxWarp>
              </a:bodyPr>
              <a:lstStyle/>
              <a:p>
                <a:pPr algn="ctr" defTabSz="776578" fontAlgn="base">
                  <a:spcBef>
                    <a:spcPct val="0"/>
                  </a:spcBef>
                  <a:spcAft>
                    <a:spcPct val="0"/>
                  </a:spcAft>
                </a:pPr>
                <a:endParaRPr lang="en-US" sz="1867" dirty="0">
                  <a:solidFill>
                    <a:srgbClr val="FFFFFF"/>
                  </a:solidFill>
                </a:endParaRPr>
              </a:p>
            </p:txBody>
          </p:sp>
          <p:grpSp>
            <p:nvGrpSpPr>
              <p:cNvPr id="140" name="Group 139"/>
              <p:cNvGrpSpPr/>
              <p:nvPr/>
            </p:nvGrpSpPr>
            <p:grpSpPr>
              <a:xfrm>
                <a:off x="431440" y="3012997"/>
                <a:ext cx="5632303" cy="4172574"/>
                <a:chOff x="431440" y="3012997"/>
                <a:chExt cx="5632303" cy="4172574"/>
              </a:xfrm>
            </p:grpSpPr>
            <p:grpSp>
              <p:nvGrpSpPr>
                <p:cNvPr id="62" name="Group 61"/>
                <p:cNvGrpSpPr/>
                <p:nvPr/>
              </p:nvGrpSpPr>
              <p:grpSpPr>
                <a:xfrm>
                  <a:off x="431440" y="3012997"/>
                  <a:ext cx="5632303" cy="3700170"/>
                  <a:chOff x="7678044" y="2603364"/>
                  <a:chExt cx="5632303" cy="3700170"/>
                </a:xfrm>
              </p:grpSpPr>
              <p:grpSp>
                <p:nvGrpSpPr>
                  <p:cNvPr id="26" name="Group 25"/>
                  <p:cNvGrpSpPr/>
                  <p:nvPr/>
                </p:nvGrpSpPr>
                <p:grpSpPr>
                  <a:xfrm>
                    <a:off x="9550880" y="2603364"/>
                    <a:ext cx="1645920" cy="1645920"/>
                    <a:chOff x="9550880" y="2603364"/>
                    <a:chExt cx="1645920" cy="1645920"/>
                  </a:xfrm>
                </p:grpSpPr>
                <p:sp>
                  <p:nvSpPr>
                    <p:cNvPr id="21" name="Oval 20"/>
                    <p:cNvSpPr/>
                    <p:nvPr/>
                  </p:nvSpPr>
                  <p:spPr bwMode="auto">
                    <a:xfrm>
                      <a:off x="9550880" y="2603364"/>
                      <a:ext cx="1645920" cy="1645920"/>
                    </a:xfrm>
                    <a:prstGeom prst="ellipse">
                      <a:avLst/>
                    </a:prstGeom>
                    <a:solidFill>
                      <a:srgbClr val="FFF189"/>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92" tIns="38844" rIns="77692" bIns="38844" numCol="1" rtlCol="0" anchor="ctr" anchorCtr="0" compatLnSpc="1">
                      <a:prstTxWarp prst="textNoShape">
                        <a:avLst/>
                      </a:prstTxWarp>
                    </a:bodyPr>
                    <a:lstStyle/>
                    <a:p>
                      <a:pPr algn="ctr" defTabSz="776578" fontAlgn="base">
                        <a:spcBef>
                          <a:spcPct val="0"/>
                        </a:spcBef>
                        <a:spcAft>
                          <a:spcPct val="0"/>
                        </a:spcAft>
                      </a:pPr>
                      <a:endParaRPr lang="en-US" sz="1867" dirty="0">
                        <a:solidFill>
                          <a:srgbClr val="FFFFFF"/>
                        </a:solidFill>
                      </a:endParaRPr>
                    </a:p>
                  </p:txBody>
                </p:sp>
                <p:pic>
                  <p:nvPicPr>
                    <p:cNvPr id="23" name="Picture 9" descr="\\MAGNUM\Projects\Microsoft\Cloud Power FY12\Design\Icons\PNGs\Optimized.png"/>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9779764" y="3021320"/>
                      <a:ext cx="1188149" cy="1188149"/>
                    </a:xfrm>
                    <a:prstGeom prst="rect">
                      <a:avLst/>
                    </a:prstGeom>
                    <a:noFill/>
                  </p:spPr>
                </p:pic>
              </p:grpSp>
              <p:sp>
                <p:nvSpPr>
                  <p:cNvPr id="22" name="TextBox 21"/>
                  <p:cNvSpPr txBox="1"/>
                  <p:nvPr/>
                </p:nvSpPr>
                <p:spPr>
                  <a:xfrm>
                    <a:off x="10008532" y="2767192"/>
                    <a:ext cx="719428" cy="197747"/>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Hyper-V</a:t>
                    </a:r>
                  </a:p>
                </p:txBody>
              </p:sp>
              <p:grpSp>
                <p:nvGrpSpPr>
                  <p:cNvPr id="27" name="Group 26"/>
                  <p:cNvGrpSpPr/>
                  <p:nvPr/>
                </p:nvGrpSpPr>
                <p:grpSpPr>
                  <a:xfrm>
                    <a:off x="11664427" y="4519570"/>
                    <a:ext cx="1645920" cy="1783964"/>
                    <a:chOff x="9550880" y="2465320"/>
                    <a:chExt cx="1645920" cy="1783964"/>
                  </a:xfrm>
                </p:grpSpPr>
                <p:sp>
                  <p:nvSpPr>
                    <p:cNvPr id="28" name="Oval 27"/>
                    <p:cNvSpPr/>
                    <p:nvPr/>
                  </p:nvSpPr>
                  <p:spPr bwMode="auto">
                    <a:xfrm>
                      <a:off x="9550880" y="2603364"/>
                      <a:ext cx="1645920" cy="1645920"/>
                    </a:xfrm>
                    <a:prstGeom prst="ellipse">
                      <a:avLst/>
                    </a:prstGeom>
                    <a:solidFill>
                      <a:schemeClr val="accent4">
                        <a:lumMod val="40000"/>
                        <a:lumOff val="60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92" tIns="38844" rIns="77692" bIns="38844" numCol="1" rtlCol="0" anchor="ctr" anchorCtr="0" compatLnSpc="1">
                      <a:prstTxWarp prst="textNoShape">
                        <a:avLst/>
                      </a:prstTxWarp>
                    </a:bodyPr>
                    <a:lstStyle/>
                    <a:p>
                      <a:pPr algn="ctr" defTabSz="776578" fontAlgn="base">
                        <a:spcBef>
                          <a:spcPct val="0"/>
                        </a:spcBef>
                        <a:spcAft>
                          <a:spcPct val="0"/>
                        </a:spcAft>
                      </a:pPr>
                      <a:endParaRPr lang="en-US" sz="1867" dirty="0">
                        <a:solidFill>
                          <a:srgbClr val="FFFFFF"/>
                        </a:solidFill>
                      </a:endParaRPr>
                    </a:p>
                  </p:txBody>
                </p:sp>
                <p:pic>
                  <p:nvPicPr>
                    <p:cNvPr id="29" name="Picture 9" descr="\\MAGNUM\Projects\Microsoft\Cloud Power FY12\Design\Icons\PNGs\Optimized.png"/>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9778372" y="2465320"/>
                      <a:ext cx="1188149" cy="1188149"/>
                    </a:xfrm>
                    <a:prstGeom prst="rect">
                      <a:avLst/>
                    </a:prstGeom>
                    <a:noFill/>
                  </p:spPr>
                </p:pic>
              </p:grpSp>
              <p:grpSp>
                <p:nvGrpSpPr>
                  <p:cNvPr id="30" name="Group 29"/>
                  <p:cNvGrpSpPr/>
                  <p:nvPr/>
                </p:nvGrpSpPr>
                <p:grpSpPr>
                  <a:xfrm>
                    <a:off x="7678044" y="4588594"/>
                    <a:ext cx="1645920" cy="1714940"/>
                    <a:chOff x="9550880" y="2534344"/>
                    <a:chExt cx="1645920" cy="1714940"/>
                  </a:xfrm>
                </p:grpSpPr>
                <p:sp>
                  <p:nvSpPr>
                    <p:cNvPr id="31" name="Oval 30"/>
                    <p:cNvSpPr/>
                    <p:nvPr/>
                  </p:nvSpPr>
                  <p:spPr bwMode="auto">
                    <a:xfrm>
                      <a:off x="9550880" y="2603364"/>
                      <a:ext cx="1645920" cy="1645920"/>
                    </a:xfrm>
                    <a:prstGeom prst="ellipse">
                      <a:avLst/>
                    </a:prstGeom>
                    <a:solidFill>
                      <a:schemeClr val="bg1">
                        <a:lumMod val="85000"/>
                      </a:schemeClr>
                    </a:solidFill>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92" tIns="38844" rIns="77692" bIns="38844" numCol="1" rtlCol="0" anchor="ctr" anchorCtr="0" compatLnSpc="1">
                      <a:prstTxWarp prst="textNoShape">
                        <a:avLst/>
                      </a:prstTxWarp>
                    </a:bodyPr>
                    <a:lstStyle/>
                    <a:p>
                      <a:pPr algn="ctr" defTabSz="776578" fontAlgn="base">
                        <a:spcBef>
                          <a:spcPct val="0"/>
                        </a:spcBef>
                        <a:spcAft>
                          <a:spcPct val="0"/>
                        </a:spcAft>
                      </a:pPr>
                      <a:endParaRPr lang="en-US" sz="1867" dirty="0">
                        <a:solidFill>
                          <a:srgbClr val="FFFFFF"/>
                        </a:solidFill>
                      </a:endParaRPr>
                    </a:p>
                  </p:txBody>
                </p:sp>
                <p:pic>
                  <p:nvPicPr>
                    <p:cNvPr id="32" name="Picture 9" descr="\\MAGNUM\Projects\Microsoft\Cloud Power FY12\Design\Icons\PNGs\Optimized.png"/>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9779764" y="2534344"/>
                      <a:ext cx="1188149" cy="1188149"/>
                    </a:xfrm>
                    <a:prstGeom prst="rect">
                      <a:avLst/>
                    </a:prstGeom>
                    <a:noFill/>
                  </p:spPr>
                </p:pic>
              </p:grpSp>
              <p:sp>
                <p:nvSpPr>
                  <p:cNvPr id="33" name="TextBox 32"/>
                  <p:cNvSpPr txBox="1"/>
                  <p:nvPr/>
                </p:nvSpPr>
                <p:spPr>
                  <a:xfrm>
                    <a:off x="8154694" y="5770992"/>
                    <a:ext cx="713860" cy="197803"/>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VMware</a:t>
                    </a:r>
                  </a:p>
                </p:txBody>
              </p:sp>
              <p:sp>
                <p:nvSpPr>
                  <p:cNvPr id="34" name="TextBox 33"/>
                  <p:cNvSpPr txBox="1"/>
                  <p:nvPr/>
                </p:nvSpPr>
                <p:spPr>
                  <a:xfrm>
                    <a:off x="12177209" y="5775156"/>
                    <a:ext cx="617564" cy="197775"/>
                  </a:xfrm>
                  <a:prstGeom prst="rect">
                    <a:avLst/>
                  </a:prstGeom>
                  <a:noFill/>
                </p:spPr>
                <p:txBody>
                  <a:bodyPr wrap="none" lIns="0" tIns="0" rIns="0" bIns="0" rtlCol="0">
                    <a:spAutoFit/>
                  </a:bodyPr>
                  <a:lstStyle/>
                  <a:p>
                    <a:pPr algn="ctr" defTabSz="930789">
                      <a:lnSpc>
                        <a:spcPct val="90000"/>
                      </a:lnSpc>
                      <a:spcBef>
                        <a:spcPct val="20000"/>
                      </a:spcBef>
                      <a:buSzPct val="80000"/>
                    </a:pPr>
                    <a:r>
                      <a:rPr lang="en-US" sz="1190" b="1" dirty="0">
                        <a:solidFill>
                          <a:srgbClr val="FFFFFF"/>
                        </a:solidFill>
                      </a:rPr>
                      <a:t>Hosted</a:t>
                    </a:r>
                  </a:p>
                </p:txBody>
              </p:sp>
              <p:pic>
                <p:nvPicPr>
                  <p:cNvPr id="35" name="Picture 10" descr="C:\Users\paul\AppData\Local\Microsoft\Windows\Temporary Internet Files\Content.IE5\X5EUH38L\MCj04352420000[1].png"/>
                  <p:cNvPicPr>
                    <a:picLocks noChangeAspect="1" noChangeArrowheads="1"/>
                  </p:cNvPicPr>
                  <p:nvPr/>
                </p:nvPicPr>
                <p:blipFill>
                  <a:blip r:embed="rId5" cstate="print"/>
                  <a:srcRect/>
                  <a:stretch>
                    <a:fillRect/>
                  </a:stretch>
                </p:blipFill>
                <p:spPr bwMode="auto">
                  <a:xfrm>
                    <a:off x="7998022" y="2677303"/>
                    <a:ext cx="849323" cy="1680447"/>
                  </a:xfrm>
                  <a:prstGeom prst="rect">
                    <a:avLst/>
                  </a:prstGeom>
                  <a:noFill/>
                </p:spPr>
              </p:pic>
              <p:grpSp>
                <p:nvGrpSpPr>
                  <p:cNvPr id="40" name="Group 39"/>
                  <p:cNvGrpSpPr/>
                  <p:nvPr/>
                </p:nvGrpSpPr>
                <p:grpSpPr>
                  <a:xfrm>
                    <a:off x="8963526" y="3138765"/>
                    <a:ext cx="493295" cy="206014"/>
                    <a:chOff x="8963526" y="3138765"/>
                    <a:chExt cx="493295" cy="206014"/>
                  </a:xfrm>
                </p:grpSpPr>
                <p:cxnSp>
                  <p:nvCxnSpPr>
                    <p:cNvPr id="37" name="Straight Arrow Connector 36"/>
                    <p:cNvCxnSpPr/>
                    <p:nvPr/>
                  </p:nvCxnSpPr>
                  <p:spPr>
                    <a:xfrm>
                      <a:off x="8963526" y="3344779"/>
                      <a:ext cx="49329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9056444" y="3138765"/>
                      <a:ext cx="290547" cy="169556"/>
                    </a:xfrm>
                    <a:prstGeom prst="rect">
                      <a:avLst/>
                    </a:prstGeom>
                    <a:noFill/>
                  </p:spPr>
                  <p:txBody>
                    <a:bodyPr wrap="none" lIns="0" tIns="0" rIns="0" bIns="0" rtlCol="0">
                      <a:spAutoFit/>
                    </a:bodyPr>
                    <a:lstStyle/>
                    <a:p>
                      <a:pPr defTabSz="930789">
                        <a:lnSpc>
                          <a:spcPct val="90000"/>
                        </a:lnSpc>
                        <a:spcBef>
                          <a:spcPct val="20000"/>
                        </a:spcBef>
                        <a:buSzPct val="80000"/>
                      </a:pPr>
                      <a:r>
                        <a:rPr lang="en-US" sz="1020" b="1" dirty="0">
                          <a:solidFill>
                            <a:srgbClr val="FFFFFF"/>
                          </a:solidFill>
                        </a:rPr>
                        <a:t>P2V</a:t>
                      </a:r>
                    </a:p>
                  </p:txBody>
                </p:sp>
              </p:grpSp>
              <p:grpSp>
                <p:nvGrpSpPr>
                  <p:cNvPr id="45" name="Group 44"/>
                  <p:cNvGrpSpPr/>
                  <p:nvPr/>
                </p:nvGrpSpPr>
                <p:grpSpPr>
                  <a:xfrm rot="2979035" flipH="1">
                    <a:off x="10952105" y="3747945"/>
                    <a:ext cx="904065" cy="1319394"/>
                    <a:chOff x="9575556" y="2467238"/>
                    <a:chExt cx="904065" cy="1319394"/>
                  </a:xfrm>
                </p:grpSpPr>
                <p:cxnSp>
                  <p:nvCxnSpPr>
                    <p:cNvPr id="46" name="Straight Arrow Connector 45"/>
                    <p:cNvCxnSpPr/>
                    <p:nvPr/>
                  </p:nvCxnSpPr>
                  <p:spPr>
                    <a:xfrm rot="2979035" flipV="1">
                      <a:off x="9367892" y="2674902"/>
                      <a:ext cx="1319394" cy="90406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rot="1000188">
                      <a:off x="9817717" y="2897606"/>
                      <a:ext cx="290547" cy="169557"/>
                    </a:xfrm>
                    <a:prstGeom prst="rect">
                      <a:avLst/>
                    </a:prstGeom>
                    <a:noFill/>
                  </p:spPr>
                  <p:txBody>
                    <a:bodyPr wrap="none" lIns="0" tIns="0" rIns="0" bIns="0" rtlCol="0">
                      <a:spAutoFit/>
                    </a:bodyPr>
                    <a:lstStyle/>
                    <a:p>
                      <a:pPr defTabSz="930789">
                        <a:lnSpc>
                          <a:spcPct val="90000"/>
                        </a:lnSpc>
                        <a:spcBef>
                          <a:spcPct val="20000"/>
                        </a:spcBef>
                        <a:buSzPct val="80000"/>
                      </a:pPr>
                      <a:r>
                        <a:rPr lang="en-US" sz="1020" b="1" dirty="0">
                          <a:solidFill>
                            <a:srgbClr val="FFFFFF"/>
                          </a:solidFill>
                        </a:rPr>
                        <a:t>P2V</a:t>
                      </a:r>
                    </a:p>
                  </p:txBody>
                </p:sp>
              </p:grpSp>
              <p:grpSp>
                <p:nvGrpSpPr>
                  <p:cNvPr id="53" name="Group 52"/>
                  <p:cNvGrpSpPr/>
                  <p:nvPr/>
                </p:nvGrpSpPr>
                <p:grpSpPr>
                  <a:xfrm rot="18620965">
                    <a:off x="8928761" y="3751353"/>
                    <a:ext cx="904065" cy="1319394"/>
                    <a:chOff x="9575556" y="2467238"/>
                    <a:chExt cx="904065" cy="1319394"/>
                  </a:xfrm>
                </p:grpSpPr>
                <p:cxnSp>
                  <p:nvCxnSpPr>
                    <p:cNvPr id="54" name="Straight Arrow Connector 53"/>
                    <p:cNvCxnSpPr/>
                    <p:nvPr/>
                  </p:nvCxnSpPr>
                  <p:spPr>
                    <a:xfrm rot="2979035" flipV="1">
                      <a:off x="9367892" y="2674902"/>
                      <a:ext cx="1319394" cy="90406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rot="1000188">
                      <a:off x="9813871" y="2897606"/>
                      <a:ext cx="298244" cy="169557"/>
                    </a:xfrm>
                    <a:prstGeom prst="rect">
                      <a:avLst/>
                    </a:prstGeom>
                    <a:noFill/>
                  </p:spPr>
                  <p:txBody>
                    <a:bodyPr wrap="none" lIns="0" tIns="0" rIns="0" bIns="0" rtlCol="0">
                      <a:spAutoFit/>
                    </a:bodyPr>
                    <a:lstStyle/>
                    <a:p>
                      <a:pPr defTabSz="930789">
                        <a:lnSpc>
                          <a:spcPct val="90000"/>
                        </a:lnSpc>
                        <a:spcBef>
                          <a:spcPct val="20000"/>
                        </a:spcBef>
                        <a:buSzPct val="80000"/>
                      </a:pPr>
                      <a:r>
                        <a:rPr lang="en-US" sz="1020" b="1" dirty="0">
                          <a:solidFill>
                            <a:srgbClr val="FFFFFF"/>
                          </a:solidFill>
                        </a:rPr>
                        <a:t>V2V</a:t>
                      </a:r>
                    </a:p>
                  </p:txBody>
                </p:sp>
              </p:grpSp>
            </p:grpSp>
            <p:pic>
              <p:nvPicPr>
                <p:cNvPr id="101" name="Picture 9" descr="\\MAGNUM\Projects\Microsoft\Cloud Power FY12\Design\Icons\PNGs\Optimized.png"/>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2600739" y="5723288"/>
                  <a:ext cx="1188149" cy="1188149"/>
                </a:xfrm>
                <a:prstGeom prst="rect">
                  <a:avLst/>
                </a:prstGeom>
                <a:noFill/>
              </p:spPr>
            </p:pic>
            <p:sp>
              <p:nvSpPr>
                <p:cNvPr id="102" name="TextBox 101"/>
                <p:cNvSpPr txBox="1"/>
                <p:nvPr/>
              </p:nvSpPr>
              <p:spPr>
                <a:xfrm>
                  <a:off x="2884596" y="6987824"/>
                  <a:ext cx="705964" cy="197747"/>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Amazon</a:t>
                  </a:r>
                </a:p>
              </p:txBody>
            </p:sp>
            <p:cxnSp>
              <p:nvCxnSpPr>
                <p:cNvPr id="103" name="Straight Arrow Connector 102"/>
                <p:cNvCxnSpPr>
                  <a:stCxn id="101" idx="0"/>
                </p:cNvCxnSpPr>
                <p:nvPr/>
              </p:nvCxnSpPr>
              <p:spPr>
                <a:xfrm flipH="1" flipV="1">
                  <a:off x="3190361" y="4448579"/>
                  <a:ext cx="0" cy="127470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rot="5400000" flipH="1">
                  <a:off x="3028080" y="5106325"/>
                  <a:ext cx="584941" cy="169556"/>
                </a:xfrm>
                <a:prstGeom prst="rect">
                  <a:avLst/>
                </a:prstGeom>
                <a:noFill/>
              </p:spPr>
              <p:txBody>
                <a:bodyPr wrap="none" lIns="0" tIns="0" rIns="0" bIns="0" rtlCol="0">
                  <a:spAutoFit/>
                </a:bodyPr>
                <a:lstStyle/>
                <a:p>
                  <a:pPr defTabSz="930789">
                    <a:lnSpc>
                      <a:spcPct val="90000"/>
                    </a:lnSpc>
                    <a:spcBef>
                      <a:spcPct val="20000"/>
                    </a:spcBef>
                    <a:buSzPct val="80000"/>
                  </a:pPr>
                  <a:r>
                    <a:rPr lang="en-US" sz="1020" b="1" dirty="0">
                      <a:solidFill>
                        <a:srgbClr val="FFFFFF"/>
                      </a:solidFill>
                    </a:rPr>
                    <a:t>Migrate</a:t>
                  </a:r>
                </a:p>
              </p:txBody>
            </p:sp>
          </p:grpSp>
        </p:grpSp>
        <p:sp>
          <p:nvSpPr>
            <p:cNvPr id="143" name="TextBox 142"/>
            <p:cNvSpPr txBox="1"/>
            <p:nvPr/>
          </p:nvSpPr>
          <p:spPr>
            <a:xfrm>
              <a:off x="800225" y="4403536"/>
              <a:ext cx="740588" cy="439428"/>
            </a:xfrm>
            <a:prstGeom prst="rect">
              <a:avLst/>
            </a:prstGeom>
            <a:noFill/>
          </p:spPr>
          <p:txBody>
            <a:bodyPr wrap="none" lIns="0" tIns="0" rIns="0" bIns="0" rtlCol="0">
              <a:spAutoFit/>
            </a:bodyPr>
            <a:lstStyle/>
            <a:p>
              <a:pPr algn="ctr" defTabSz="930789">
                <a:lnSpc>
                  <a:spcPct val="90000"/>
                </a:lnSpc>
                <a:spcBef>
                  <a:spcPct val="20000"/>
                </a:spcBef>
                <a:buSzPct val="80000"/>
              </a:pPr>
              <a:r>
                <a:rPr lang="en-US" sz="1190" b="1" dirty="0">
                  <a:solidFill>
                    <a:srgbClr val="FFFFFF"/>
                  </a:solidFill>
                </a:rPr>
                <a:t>Physical </a:t>
              </a:r>
            </a:p>
            <a:p>
              <a:pPr algn="ctr" defTabSz="930789">
                <a:lnSpc>
                  <a:spcPct val="90000"/>
                </a:lnSpc>
                <a:spcBef>
                  <a:spcPct val="20000"/>
                </a:spcBef>
                <a:buSzPct val="80000"/>
              </a:pPr>
              <a:r>
                <a:rPr lang="en-US" sz="1190" b="1" dirty="0">
                  <a:solidFill>
                    <a:srgbClr val="FFFFFF"/>
                  </a:solidFill>
                </a:rPr>
                <a:t>Server</a:t>
              </a:r>
            </a:p>
          </p:txBody>
        </p:sp>
      </p:grpSp>
      <p:grpSp>
        <p:nvGrpSpPr>
          <p:cNvPr id="146" name="Group 145"/>
          <p:cNvGrpSpPr/>
          <p:nvPr/>
        </p:nvGrpSpPr>
        <p:grpSpPr>
          <a:xfrm>
            <a:off x="6526540" y="4002954"/>
            <a:ext cx="5529038" cy="670349"/>
            <a:chOff x="2296202" y="2750822"/>
            <a:chExt cx="6507187" cy="788945"/>
          </a:xfrm>
        </p:grpSpPr>
        <p:sp>
          <p:nvSpPr>
            <p:cNvPr id="147" name="Oval 146"/>
            <p:cNvSpPr>
              <a:spLocks noChangeAspect="1"/>
            </p:cNvSpPr>
            <p:nvPr/>
          </p:nvSpPr>
          <p:spPr>
            <a:xfrm>
              <a:off x="2296202" y="2813837"/>
              <a:ext cx="304800" cy="298704"/>
            </a:xfrm>
            <a:prstGeom prst="ellipse">
              <a:avLst/>
            </a:prstGeom>
            <a:solidFill>
              <a:schemeClr val="bg2"/>
            </a:solidFill>
            <a:ln>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930789"/>
              <a:r>
                <a:rPr lang="en-US" sz="1360" dirty="0">
                  <a:ln w="18415" cmpd="sng">
                    <a:solidFill>
                      <a:srgbClr val="FFFFFF"/>
                    </a:solidFill>
                    <a:prstDash val="solid"/>
                  </a:ln>
                  <a:solidFill>
                    <a:srgbClr val="FFFFFF"/>
                  </a:solidFill>
                  <a:effectLst>
                    <a:outerShdw blurRad="63500" dir="3600000" algn="tl" rotWithShape="0">
                      <a:srgbClr val="000000">
                        <a:alpha val="70000"/>
                      </a:srgbClr>
                    </a:outerShdw>
                  </a:effectLst>
                </a:rPr>
                <a:t>3</a:t>
              </a:r>
            </a:p>
          </p:txBody>
        </p:sp>
        <p:sp>
          <p:nvSpPr>
            <p:cNvPr id="148" name="TextBox 147"/>
            <p:cNvSpPr txBox="1"/>
            <p:nvPr/>
          </p:nvSpPr>
          <p:spPr>
            <a:xfrm>
              <a:off x="2735111" y="2750822"/>
              <a:ext cx="6068278" cy="788945"/>
            </a:xfrm>
            <a:prstGeom prst="rect">
              <a:avLst/>
            </a:prstGeom>
            <a:noFill/>
          </p:spPr>
          <p:txBody>
            <a:bodyPr wrap="square" rtlCol="0">
              <a:spAutoFit/>
            </a:bodyPr>
            <a:lstStyle/>
            <a:p>
              <a:pPr defTabSz="931260">
                <a:lnSpc>
                  <a:spcPct val="90000"/>
                </a:lnSpc>
                <a:spcBef>
                  <a:spcPct val="20000"/>
                </a:spcBef>
                <a:spcAft>
                  <a:spcPts val="612"/>
                </a:spcAft>
                <a:buSzPct val="80000"/>
              </a:pPr>
              <a:r>
                <a:rPr lang="en-US" sz="2040" dirty="0">
                  <a:solidFill>
                    <a:srgbClr val="FFFFFF"/>
                  </a:solidFill>
                  <a:latin typeface="Segoe UI Light" panose="020B0502040204020203" pitchFamily="34" charset="0"/>
                  <a:cs typeface="Segoe UI Light" panose="020B0502040204020203" pitchFamily="34" charset="0"/>
                </a:rPr>
                <a:t>Move running Virtual Instances from Customer to any Hyper-V Implementations</a:t>
              </a:r>
            </a:p>
          </p:txBody>
        </p:sp>
      </p:grpSp>
      <p:grpSp>
        <p:nvGrpSpPr>
          <p:cNvPr id="166" name="Group 165"/>
          <p:cNvGrpSpPr/>
          <p:nvPr/>
        </p:nvGrpSpPr>
        <p:grpSpPr>
          <a:xfrm>
            <a:off x="6962330" y="5085964"/>
            <a:ext cx="3821174" cy="1623402"/>
            <a:chOff x="8190929" y="5984556"/>
            <a:chExt cx="4497183" cy="1910600"/>
          </a:xfrm>
        </p:grpSpPr>
        <p:grpSp>
          <p:nvGrpSpPr>
            <p:cNvPr id="149" name="Group 148"/>
            <p:cNvGrpSpPr/>
            <p:nvPr/>
          </p:nvGrpSpPr>
          <p:grpSpPr>
            <a:xfrm>
              <a:off x="8190929" y="5984556"/>
              <a:ext cx="3512078" cy="1645920"/>
              <a:chOff x="9855680" y="3012997"/>
              <a:chExt cx="3512078" cy="1645920"/>
            </a:xfrm>
          </p:grpSpPr>
          <p:grpSp>
            <p:nvGrpSpPr>
              <p:cNvPr id="150" name="Group 149"/>
              <p:cNvGrpSpPr/>
              <p:nvPr/>
            </p:nvGrpSpPr>
            <p:grpSpPr>
              <a:xfrm>
                <a:off x="9855680" y="3012997"/>
                <a:ext cx="1645920" cy="1645920"/>
                <a:chOff x="9550880" y="2603364"/>
                <a:chExt cx="1645920" cy="1645920"/>
              </a:xfrm>
            </p:grpSpPr>
            <p:grpSp>
              <p:nvGrpSpPr>
                <p:cNvPr id="156" name="Group 155"/>
                <p:cNvGrpSpPr/>
                <p:nvPr/>
              </p:nvGrpSpPr>
              <p:grpSpPr>
                <a:xfrm>
                  <a:off x="9550880" y="2603364"/>
                  <a:ext cx="1645920" cy="1645920"/>
                  <a:chOff x="9550880" y="2603364"/>
                  <a:chExt cx="1645920" cy="1645920"/>
                </a:xfrm>
              </p:grpSpPr>
              <p:sp>
                <p:nvSpPr>
                  <p:cNvPr id="158" name="Oval 157"/>
                  <p:cNvSpPr/>
                  <p:nvPr/>
                </p:nvSpPr>
                <p:spPr bwMode="auto">
                  <a:xfrm>
                    <a:off x="9550880" y="2603364"/>
                    <a:ext cx="1645920" cy="1645920"/>
                  </a:xfrm>
                  <a:prstGeom prst="ellipse">
                    <a:avLst/>
                  </a:prstGeom>
                  <a:solidFill>
                    <a:srgbClr val="FFF189"/>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92" tIns="38844" rIns="77692" bIns="38844" numCol="1" rtlCol="0" anchor="ctr" anchorCtr="0" compatLnSpc="1">
                    <a:prstTxWarp prst="textNoShape">
                      <a:avLst/>
                    </a:prstTxWarp>
                  </a:bodyPr>
                  <a:lstStyle/>
                  <a:p>
                    <a:pPr algn="ctr" defTabSz="776578" fontAlgn="base">
                      <a:spcBef>
                        <a:spcPct val="0"/>
                      </a:spcBef>
                      <a:spcAft>
                        <a:spcPct val="0"/>
                      </a:spcAft>
                    </a:pPr>
                    <a:endParaRPr lang="en-US" sz="1867" dirty="0">
                      <a:solidFill>
                        <a:srgbClr val="FFFFFF"/>
                      </a:solidFill>
                    </a:endParaRPr>
                  </a:p>
                </p:txBody>
              </p:sp>
              <p:pic>
                <p:nvPicPr>
                  <p:cNvPr id="159" name="Picture 9" descr="\\MAGNUM\Projects\Microsoft\Cloud Power FY12\Design\Icons\PNGs\Optimized.png"/>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9779764" y="3021320"/>
                    <a:ext cx="1188149" cy="1188149"/>
                  </a:xfrm>
                  <a:prstGeom prst="rect">
                    <a:avLst/>
                  </a:prstGeom>
                  <a:noFill/>
                </p:spPr>
              </p:pic>
            </p:grpSp>
            <p:sp>
              <p:nvSpPr>
                <p:cNvPr id="157" name="TextBox 156"/>
                <p:cNvSpPr txBox="1"/>
                <p:nvPr/>
              </p:nvSpPr>
              <p:spPr>
                <a:xfrm>
                  <a:off x="10008532" y="2767192"/>
                  <a:ext cx="719428" cy="197747"/>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Hyper-V</a:t>
                  </a:r>
                </a:p>
              </p:txBody>
            </p:sp>
          </p:grpSp>
          <p:pic>
            <p:nvPicPr>
              <p:cNvPr id="152" name="Picture 9" descr="\\MAGNUM\Projects\Microsoft\Cloud Power FY12\Design\Icons\PNGs\Optimized.png"/>
              <p:cNvPicPr>
                <a:picLocks noChangeAspect="1" noChangeArrowheads="1"/>
              </p:cNvPicPr>
              <p:nvPr/>
            </p:nvPicPr>
            <p:blipFill>
              <a:blip r:embed="rId3" cstate="print">
                <a:lum bright="100000"/>
              </a:blip>
              <a:stretch>
                <a:fillRect/>
              </a:stretch>
            </p:blipFill>
            <p:spPr bwMode="auto">
              <a:xfrm>
                <a:off x="12179038" y="3131719"/>
                <a:ext cx="1188720" cy="1188720"/>
              </a:xfrm>
              <a:prstGeom prst="rect">
                <a:avLst/>
              </a:prstGeom>
              <a:noFill/>
            </p:spPr>
          </p:pic>
          <p:cxnSp>
            <p:nvCxnSpPr>
              <p:cNvPr id="154" name="Straight Arrow Connector 153"/>
              <p:cNvCxnSpPr/>
              <p:nvPr/>
            </p:nvCxnSpPr>
            <p:spPr>
              <a:xfrm>
                <a:off x="11608154" y="3754730"/>
                <a:ext cx="104929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5" name="TextBox 154"/>
              <p:cNvSpPr txBox="1"/>
              <p:nvPr/>
            </p:nvSpPr>
            <p:spPr>
              <a:xfrm>
                <a:off x="11573097" y="3548398"/>
                <a:ext cx="1073676" cy="169556"/>
              </a:xfrm>
              <a:prstGeom prst="rect">
                <a:avLst/>
              </a:prstGeom>
              <a:noFill/>
            </p:spPr>
            <p:txBody>
              <a:bodyPr wrap="none" lIns="0" tIns="0" rIns="0" bIns="0" rtlCol="0">
                <a:spAutoFit/>
              </a:bodyPr>
              <a:lstStyle/>
              <a:p>
                <a:pPr defTabSz="930789">
                  <a:lnSpc>
                    <a:spcPct val="90000"/>
                  </a:lnSpc>
                  <a:spcBef>
                    <a:spcPct val="20000"/>
                  </a:spcBef>
                  <a:buSzPct val="80000"/>
                </a:pPr>
                <a:r>
                  <a:rPr lang="en-US" sz="1020" b="1" dirty="0">
                    <a:solidFill>
                      <a:srgbClr val="FFFFFF"/>
                    </a:solidFill>
                  </a:rPr>
                  <a:t>Live Migration</a:t>
                </a:r>
              </a:p>
            </p:txBody>
          </p:sp>
        </p:grpSp>
        <p:sp>
          <p:nvSpPr>
            <p:cNvPr id="160" name="Oval 159"/>
            <p:cNvSpPr/>
            <p:nvPr/>
          </p:nvSpPr>
          <p:spPr bwMode="auto">
            <a:xfrm>
              <a:off x="11042192" y="5990628"/>
              <a:ext cx="1645920" cy="1645920"/>
            </a:xfrm>
            <a:prstGeom prst="ellipse">
              <a:avLst/>
            </a:prstGeom>
            <a:solidFill>
              <a:schemeClr val="accent1">
                <a:lumMod val="20000"/>
                <a:lumOff val="80000"/>
              </a:schemeClr>
            </a:solidFill>
            <a:ln>
              <a:solidFill>
                <a:schemeClr val="accent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92" tIns="38844" rIns="77692" bIns="38844" numCol="1" rtlCol="0" anchor="ctr" anchorCtr="0" compatLnSpc="1">
              <a:prstTxWarp prst="textNoShape">
                <a:avLst/>
              </a:prstTxWarp>
            </a:bodyPr>
            <a:lstStyle/>
            <a:p>
              <a:pPr algn="ctr" defTabSz="776578" fontAlgn="base">
                <a:spcBef>
                  <a:spcPct val="0"/>
                </a:spcBef>
                <a:spcAft>
                  <a:spcPct val="0"/>
                </a:spcAft>
              </a:pPr>
              <a:endParaRPr lang="en-US" sz="1867" dirty="0">
                <a:solidFill>
                  <a:srgbClr val="FFFFFF"/>
                </a:solidFill>
              </a:endParaRPr>
            </a:p>
          </p:txBody>
        </p:sp>
        <p:pic>
          <p:nvPicPr>
            <p:cNvPr id="161" name="Picture 9" descr="\\MAGNUM\Projects\Microsoft\Cloud Power FY12\Design\Icons\PNGs\Optimized.png"/>
            <p:cNvPicPr>
              <a:picLocks noChangeAspect="1" noChangeArrowheads="1"/>
            </p:cNvPicPr>
            <p:nvPr/>
          </p:nvPicPr>
          <p:blipFill>
            <a:blip r:embed="rId3" cstate="print">
              <a:duotone>
                <a:prstClr val="black"/>
                <a:schemeClr val="tx2">
                  <a:tint val="45000"/>
                  <a:satMod val="400000"/>
                </a:schemeClr>
              </a:duotone>
            </a:blip>
            <a:stretch>
              <a:fillRect/>
            </a:stretch>
          </p:blipFill>
          <p:spPr bwMode="auto">
            <a:xfrm>
              <a:off x="11260199" y="6408584"/>
              <a:ext cx="1188149" cy="1188149"/>
            </a:xfrm>
            <a:prstGeom prst="rect">
              <a:avLst/>
            </a:prstGeom>
            <a:noFill/>
          </p:spPr>
        </p:pic>
        <p:sp>
          <p:nvSpPr>
            <p:cNvPr id="162" name="TextBox 161"/>
            <p:cNvSpPr txBox="1"/>
            <p:nvPr/>
          </p:nvSpPr>
          <p:spPr>
            <a:xfrm>
              <a:off x="11492873" y="6144619"/>
              <a:ext cx="719428" cy="197747"/>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Hyper-V</a:t>
              </a:r>
            </a:p>
          </p:txBody>
        </p:sp>
        <p:sp>
          <p:nvSpPr>
            <p:cNvPr id="164" name="TextBox 163"/>
            <p:cNvSpPr txBox="1"/>
            <p:nvPr/>
          </p:nvSpPr>
          <p:spPr>
            <a:xfrm>
              <a:off x="8607076" y="7697353"/>
              <a:ext cx="829309" cy="197803"/>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Customer</a:t>
              </a:r>
            </a:p>
          </p:txBody>
        </p:sp>
        <p:sp>
          <p:nvSpPr>
            <p:cNvPr id="165" name="TextBox 164"/>
            <p:cNvSpPr txBox="1"/>
            <p:nvPr/>
          </p:nvSpPr>
          <p:spPr>
            <a:xfrm>
              <a:off x="11563757" y="7697353"/>
              <a:ext cx="404014" cy="197775"/>
            </a:xfrm>
            <a:prstGeom prst="rect">
              <a:avLst/>
            </a:prstGeom>
            <a:noFill/>
          </p:spPr>
          <p:txBody>
            <a:bodyPr wrap="none" lIns="0" tIns="0" rIns="0" bIns="0" rtlCol="0">
              <a:spAutoFit/>
            </a:bodyPr>
            <a:lstStyle/>
            <a:p>
              <a:pPr defTabSz="930789">
                <a:lnSpc>
                  <a:spcPct val="90000"/>
                </a:lnSpc>
                <a:spcBef>
                  <a:spcPct val="20000"/>
                </a:spcBef>
                <a:buSzPct val="80000"/>
              </a:pPr>
              <a:r>
                <a:rPr lang="en-US" sz="1190" b="1" dirty="0">
                  <a:solidFill>
                    <a:srgbClr val="FFFFFF"/>
                  </a:solidFill>
                </a:rPr>
                <a:t>Host</a:t>
              </a:r>
            </a:p>
          </p:txBody>
        </p:sp>
      </p:grpSp>
    </p:spTree>
    <p:extLst>
      <p:ext uri="{BB962C8B-B14F-4D97-AF65-F5344CB8AC3E}">
        <p14:creationId xmlns:p14="http://schemas.microsoft.com/office/powerpoint/2010/main" val="408920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45"/>
                                        </p:tgtEl>
                                        <p:attrNameLst>
                                          <p:attrName>style.visibility</p:attrName>
                                        </p:attrNameLst>
                                      </p:cBhvr>
                                      <p:to>
                                        <p:strVal val="visible"/>
                                      </p:to>
                                    </p:set>
                                    <p:animEffect transition="in" filter="fade">
                                      <p:cBhvr>
                                        <p:cTn id="18" dur="500"/>
                                        <p:tgtEl>
                                          <p:spTgt spid="14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6"/>
                                        </p:tgtEl>
                                        <p:attrNameLst>
                                          <p:attrName>style.visibility</p:attrName>
                                        </p:attrNameLst>
                                      </p:cBhvr>
                                      <p:to>
                                        <p:strVal val="visible"/>
                                      </p:to>
                                    </p:set>
                                    <p:animEffect transition="in" filter="fade">
                                      <p:cBhvr>
                                        <p:cTn id="23" dur="500"/>
                                        <p:tgtEl>
                                          <p:spTgt spid="146"/>
                                        </p:tgtEl>
                                      </p:cBhvr>
                                    </p:animEffect>
                                  </p:childTnLst>
                                </p:cTn>
                              </p:par>
                              <p:par>
                                <p:cTn id="24" presetID="10" presetClass="entr" presetSubtype="0" fill="hold" nodeType="withEffect">
                                  <p:stCondLst>
                                    <p:cond delay="0"/>
                                  </p:stCondLst>
                                  <p:childTnLst>
                                    <p:set>
                                      <p:cBhvr>
                                        <p:cTn id="25" dur="1" fill="hold">
                                          <p:stCondLst>
                                            <p:cond delay="0"/>
                                          </p:stCondLst>
                                        </p:cTn>
                                        <p:tgtEl>
                                          <p:spTgt spid="166"/>
                                        </p:tgtEl>
                                        <p:attrNameLst>
                                          <p:attrName>style.visibility</p:attrName>
                                        </p:attrNameLst>
                                      </p:cBhvr>
                                      <p:to>
                                        <p:strVal val="visible"/>
                                      </p:to>
                                    </p:set>
                                    <p:animEffect transition="in" filter="fade">
                                      <p:cBhvr>
                                        <p:cTn id="26"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Cloud Deployment Options</a:t>
            </a:r>
            <a:endParaRPr lang="en-US" dirty="0"/>
          </a:p>
        </p:txBody>
      </p:sp>
      <p:grpSp>
        <p:nvGrpSpPr>
          <p:cNvPr id="5" name="Group 4"/>
          <p:cNvGrpSpPr/>
          <p:nvPr/>
        </p:nvGrpSpPr>
        <p:grpSpPr>
          <a:xfrm>
            <a:off x="442685" y="1224645"/>
            <a:ext cx="2742810" cy="2742810"/>
            <a:chOff x="283775" y="2131826"/>
            <a:chExt cx="2743200" cy="2743200"/>
          </a:xfrm>
        </p:grpSpPr>
        <p:sp>
          <p:nvSpPr>
            <p:cNvPr id="6" name="Rectangle 5"/>
            <p:cNvSpPr>
              <a:spLocks/>
            </p:cNvSpPr>
            <p:nvPr/>
          </p:nvSpPr>
          <p:spPr bwMode="auto">
            <a:xfrm>
              <a:off x="283775" y="2131826"/>
              <a:ext cx="2743200" cy="2743200"/>
            </a:xfrm>
            <a:prstGeom prst="rect">
              <a:avLst/>
            </a:prstGeom>
            <a:solidFill>
              <a:schemeClr val="accent1"/>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defRPr/>
              </a:pPr>
              <a:endParaRPr lang="en-US" sz="2200" kern="0" dirty="0">
                <a:gradFill>
                  <a:gsLst>
                    <a:gs pos="0">
                      <a:srgbClr val="FFFFFF"/>
                    </a:gs>
                    <a:gs pos="100000">
                      <a:srgbClr val="FFFFFF"/>
                    </a:gs>
                  </a:gsLst>
                  <a:lin ang="5400000" scaled="0"/>
                </a:gradFill>
                <a:latin typeface="Segoe UI Light"/>
                <a:ea typeface="Segoe UI" pitchFamily="34" charset="0"/>
                <a:cs typeface="Segoe UI Light"/>
              </a:endParaRPr>
            </a:p>
          </p:txBody>
        </p:sp>
        <p:sp>
          <p:nvSpPr>
            <p:cNvPr id="7" name="TextBox 6"/>
            <p:cNvSpPr txBox="1"/>
            <p:nvPr/>
          </p:nvSpPr>
          <p:spPr>
            <a:xfrm>
              <a:off x="459337" y="2266617"/>
              <a:ext cx="2393610" cy="2461526"/>
            </a:xfrm>
            <a:prstGeom prst="rect">
              <a:avLst/>
            </a:prstGeom>
            <a:noFill/>
          </p:spPr>
          <p:txBody>
            <a:bodyPr wrap="square" lIns="0" tIns="0" rIns="0" bIns="0" rtlCol="0" anchor="t">
              <a:noAutofit/>
            </a:bodyPr>
            <a:lstStyle/>
            <a:p>
              <a:pPr defTabSz="932597">
                <a:defRPr/>
              </a:pPr>
              <a:r>
                <a:rPr lang="en-US" sz="2400" kern="0" dirty="0">
                  <a:solidFill>
                    <a:srgbClr val="FFFFFF"/>
                  </a:solidFill>
                  <a:latin typeface="Segoe UI Light"/>
                  <a:cs typeface="Segoe UI Light"/>
                </a:rPr>
                <a:t>PRIVATE CLOUD</a:t>
              </a:r>
              <a:br>
                <a:rPr lang="en-US" sz="2400" kern="0" dirty="0">
                  <a:solidFill>
                    <a:srgbClr val="FFFFFF"/>
                  </a:solidFill>
                  <a:latin typeface="Segoe UI Light"/>
                  <a:cs typeface="Segoe UI Light"/>
                </a:rPr>
              </a:br>
              <a:r>
                <a:rPr lang="en-US" sz="1632" kern="0" dirty="0">
                  <a:solidFill>
                    <a:srgbClr val="FFFFFF"/>
                  </a:solidFill>
                  <a:latin typeface="Segoe UI Light"/>
                  <a:cs typeface="Segoe UI Light"/>
                </a:rPr>
                <a:t>with</a:t>
              </a:r>
              <a:r>
                <a:rPr lang="en-US" sz="1632" i="1" kern="0" dirty="0">
                  <a:solidFill>
                    <a:srgbClr val="FFFFFF"/>
                  </a:solidFill>
                  <a:latin typeface="Segoe UI Light"/>
                  <a:cs typeface="Segoe UI Light"/>
                </a:rPr>
                <a:t> </a:t>
              </a:r>
              <a:r>
                <a:rPr lang="en-US" sz="1836" kern="0" dirty="0">
                  <a:solidFill>
                    <a:srgbClr val="FFFFFF"/>
                  </a:solidFill>
                  <a:latin typeface="Segoe UI Light"/>
                  <a:cs typeface="Segoe UI Light"/>
                </a:rPr>
                <a:t/>
              </a:r>
              <a:br>
                <a:rPr lang="en-US" sz="1836" kern="0" dirty="0">
                  <a:solidFill>
                    <a:srgbClr val="FFFFFF"/>
                  </a:solidFill>
                  <a:latin typeface="Segoe UI Light"/>
                  <a:cs typeface="Segoe UI Light"/>
                </a:rPr>
              </a:br>
              <a:r>
                <a:rPr lang="en-US" sz="1632" kern="0" dirty="0">
                  <a:solidFill>
                    <a:srgbClr val="FFFFFF"/>
                  </a:solidFill>
                  <a:latin typeface="Segoe UI Light"/>
                  <a:cs typeface="Segoe UI Light"/>
                </a:rPr>
                <a:t>Windows Server Hyper-V</a:t>
              </a:r>
            </a:p>
          </p:txBody>
        </p:sp>
      </p:grpSp>
      <p:grpSp>
        <p:nvGrpSpPr>
          <p:cNvPr id="8" name="Group 7"/>
          <p:cNvGrpSpPr/>
          <p:nvPr/>
        </p:nvGrpSpPr>
        <p:grpSpPr>
          <a:xfrm>
            <a:off x="442685" y="4102227"/>
            <a:ext cx="2742810" cy="2742810"/>
            <a:chOff x="3014879" y="2131827"/>
            <a:chExt cx="2743200" cy="2743200"/>
          </a:xfrm>
        </p:grpSpPr>
        <p:sp>
          <p:nvSpPr>
            <p:cNvPr id="9" name="Rectangle 8"/>
            <p:cNvSpPr>
              <a:spLocks/>
            </p:cNvSpPr>
            <p:nvPr/>
          </p:nvSpPr>
          <p:spPr bwMode="auto">
            <a:xfrm>
              <a:off x="3014879" y="2131827"/>
              <a:ext cx="2743200" cy="2743200"/>
            </a:xfrm>
            <a:prstGeom prst="rect">
              <a:avLst/>
            </a:prstGeom>
            <a:solidFill>
              <a:srgbClr val="002050"/>
            </a:solidFill>
            <a:ln w="9525" cap="flat" cmpd="sng" algn="ctr">
              <a:noFill/>
              <a:prstDash val="solid"/>
              <a:headEnd type="none" w="med" len="med"/>
              <a:tailEnd type="none" w="med" len="med"/>
            </a:ln>
            <a:effectLst/>
          </p:spPr>
          <p:txBody>
            <a:bodyPr rot="0" spcFirstLastPara="0" vertOverflow="overflow" horzOverflow="overflow" vert="horz" wrap="square" lIns="182854" tIns="146283" rIns="182854" bIns="146283" numCol="1" spcCol="0" rtlCol="0" fromWordArt="0" anchor="t" anchorCtr="0" forceAA="0" compatLnSpc="1">
              <a:prstTxWarp prst="textNoShape">
                <a:avLst/>
              </a:prstTxWarp>
              <a:noAutofit/>
            </a:bodyPr>
            <a:lstStyle/>
            <a:p>
              <a:pPr defTabSz="932293" fontAlgn="base">
                <a:spcBef>
                  <a:spcPct val="0"/>
                </a:spcBef>
                <a:defRPr/>
              </a:pPr>
              <a:endParaRPr lang="en-US" sz="2200" kern="0" dirty="0">
                <a:gradFill>
                  <a:gsLst>
                    <a:gs pos="0">
                      <a:srgbClr val="FFFFFF"/>
                    </a:gs>
                    <a:gs pos="100000">
                      <a:srgbClr val="FFFFFF"/>
                    </a:gs>
                  </a:gsLst>
                  <a:lin ang="5400000" scaled="0"/>
                </a:gradFill>
                <a:latin typeface="Segoe UI Light"/>
                <a:ea typeface="Segoe UI" pitchFamily="34" charset="0"/>
                <a:cs typeface="Segoe UI Light"/>
              </a:endParaRPr>
            </a:p>
          </p:txBody>
        </p:sp>
        <p:sp>
          <p:nvSpPr>
            <p:cNvPr id="10" name="TextBox 9"/>
            <p:cNvSpPr txBox="1"/>
            <p:nvPr/>
          </p:nvSpPr>
          <p:spPr>
            <a:xfrm>
              <a:off x="3173434" y="2261949"/>
              <a:ext cx="2465225" cy="2270816"/>
            </a:xfrm>
            <a:prstGeom prst="rect">
              <a:avLst/>
            </a:prstGeom>
            <a:noFill/>
          </p:spPr>
          <p:txBody>
            <a:bodyPr wrap="square" lIns="0" tIns="0" rIns="0" bIns="0" rtlCol="0" anchor="t">
              <a:noAutofit/>
            </a:bodyPr>
            <a:lstStyle/>
            <a:p>
              <a:pPr defTabSz="932597">
                <a:defRPr/>
              </a:pPr>
              <a:r>
                <a:rPr lang="en-US" sz="2400" kern="0" dirty="0">
                  <a:solidFill>
                    <a:srgbClr val="FFFFFF"/>
                  </a:solidFill>
                  <a:latin typeface="Segoe UI Light"/>
                  <a:cs typeface="Segoe UI Light"/>
                </a:rPr>
                <a:t>PUBLIC CLOUD</a:t>
              </a:r>
              <a:br>
                <a:rPr lang="en-US" sz="2400" kern="0" dirty="0">
                  <a:solidFill>
                    <a:srgbClr val="FFFFFF"/>
                  </a:solidFill>
                  <a:latin typeface="Segoe UI Light"/>
                  <a:cs typeface="Segoe UI Light"/>
                </a:rPr>
              </a:br>
              <a:r>
                <a:rPr lang="en-US" sz="1632" kern="0" dirty="0">
                  <a:solidFill>
                    <a:srgbClr val="FFFFFF"/>
                  </a:solidFill>
                  <a:latin typeface="Segoe UI Light"/>
                  <a:cs typeface="Segoe UI Light"/>
                </a:rPr>
                <a:t>with</a:t>
              </a:r>
              <a:br>
                <a:rPr lang="en-US" sz="1632" kern="0" dirty="0">
                  <a:solidFill>
                    <a:srgbClr val="FFFFFF"/>
                  </a:solidFill>
                  <a:latin typeface="Segoe UI Light"/>
                  <a:cs typeface="Segoe UI Light"/>
                </a:rPr>
              </a:br>
              <a:r>
                <a:rPr lang="en-US" sz="1632" kern="0" dirty="0">
                  <a:solidFill>
                    <a:srgbClr val="FFFFFF"/>
                  </a:solidFill>
                  <a:latin typeface="Segoe UI Light"/>
                  <a:cs typeface="Segoe UI Light"/>
                </a:rPr>
                <a:t>Azure</a:t>
              </a:r>
              <a:endParaRPr lang="en-US" sz="1632" dirty="0">
                <a:solidFill>
                  <a:srgbClr val="FFFFFF"/>
                </a:solidFill>
                <a:latin typeface="Segoe UI Light"/>
                <a:cs typeface="Segoe UI Light"/>
              </a:endParaRPr>
            </a:p>
            <a:p>
              <a:pPr defTabSz="932597">
                <a:defRPr/>
              </a:pPr>
              <a:endParaRPr lang="en-US" sz="2400" kern="0" dirty="0">
                <a:solidFill>
                  <a:srgbClr val="FFFFFF"/>
                </a:solidFill>
                <a:latin typeface="Segoe UI Light"/>
                <a:cs typeface="Segoe UI Light"/>
              </a:endParaRPr>
            </a:p>
          </p:txBody>
        </p:sp>
      </p:grpSp>
      <p:sp>
        <p:nvSpPr>
          <p:cNvPr id="3" name="TextBox 2"/>
          <p:cNvSpPr txBox="1"/>
          <p:nvPr/>
        </p:nvSpPr>
        <p:spPr>
          <a:xfrm>
            <a:off x="3367738" y="1633735"/>
            <a:ext cx="8693760" cy="1893066"/>
          </a:xfrm>
          <a:prstGeom prst="rect">
            <a:avLst/>
          </a:prstGeom>
          <a:noFill/>
        </p:spPr>
        <p:txBody>
          <a:bodyPr wrap="square" lIns="186521" tIns="149217" rIns="186521" bIns="149217" rtlCol="0">
            <a:spAutoFit/>
          </a:bodyPr>
          <a:lstStyle/>
          <a:p>
            <a:pPr defTabSz="932597">
              <a:lnSpc>
                <a:spcPct val="90000"/>
              </a:lnSpc>
            </a:pPr>
            <a:r>
              <a:rPr lang="en-US" sz="2040" spc="-51" dirty="0">
                <a:gradFill>
                  <a:gsLst>
                    <a:gs pos="2917">
                      <a:srgbClr val="FFFFFF"/>
                    </a:gs>
                    <a:gs pos="30000">
                      <a:srgbClr val="FFFFFF"/>
                    </a:gs>
                  </a:gsLst>
                  <a:lin ang="5400000" scaled="0"/>
                </a:gradFill>
              </a:rPr>
              <a:t>Extend Windows Server: Virtualize App and Database deployments</a:t>
            </a:r>
          </a:p>
          <a:p>
            <a:pPr defTabSz="932597">
              <a:lnSpc>
                <a:spcPct val="90000"/>
              </a:lnSpc>
              <a:spcBef>
                <a:spcPts val="1836"/>
              </a:spcBef>
            </a:pPr>
            <a:r>
              <a:rPr lang="en-US" sz="2040" spc="-51" dirty="0">
                <a:gradFill>
                  <a:gsLst>
                    <a:gs pos="2917">
                      <a:srgbClr val="FFFFFF"/>
                    </a:gs>
                    <a:gs pos="30000">
                      <a:srgbClr val="FFFFFF"/>
                    </a:gs>
                  </a:gsLst>
                  <a:lin ang="5400000" scaled="0"/>
                </a:gradFill>
              </a:rPr>
              <a:t>Migrate off unsupported hypervisors and standardize on Hyper-V</a:t>
            </a:r>
          </a:p>
          <a:p>
            <a:pPr defTabSz="932597">
              <a:lnSpc>
                <a:spcPct val="90000"/>
              </a:lnSpc>
              <a:spcBef>
                <a:spcPts val="1836"/>
              </a:spcBef>
            </a:pPr>
            <a:r>
              <a:rPr lang="en-US" sz="2040" spc="-51" dirty="0">
                <a:gradFill>
                  <a:gsLst>
                    <a:gs pos="2917">
                      <a:srgbClr val="FFFFFF"/>
                    </a:gs>
                    <a:gs pos="30000">
                      <a:srgbClr val="FFFFFF"/>
                    </a:gs>
                  </a:gsLst>
                  <a:lin ang="5400000" scaled="0"/>
                </a:gradFill>
              </a:rPr>
              <a:t>Use System Center for “single pane of glass” management of Oracle workloads on Windows across private, hybrid, and public cloud deployments</a:t>
            </a:r>
          </a:p>
        </p:txBody>
      </p:sp>
      <p:sp>
        <p:nvSpPr>
          <p:cNvPr id="11" name="TextBox 10"/>
          <p:cNvSpPr txBox="1"/>
          <p:nvPr/>
        </p:nvSpPr>
        <p:spPr>
          <a:xfrm>
            <a:off x="3367738" y="4557706"/>
            <a:ext cx="8693760" cy="1636615"/>
          </a:xfrm>
          <a:prstGeom prst="rect">
            <a:avLst/>
          </a:prstGeom>
          <a:noFill/>
        </p:spPr>
        <p:txBody>
          <a:bodyPr wrap="square" lIns="186521" tIns="149217" rIns="186521" bIns="149217" rtlCol="0">
            <a:spAutoFit/>
          </a:bodyPr>
          <a:lstStyle/>
          <a:p>
            <a:pPr defTabSz="932597">
              <a:lnSpc>
                <a:spcPct val="90000"/>
              </a:lnSpc>
            </a:pPr>
            <a:r>
              <a:rPr lang="en-US" sz="2040" spc="-51" dirty="0">
                <a:gradFill>
                  <a:gsLst>
                    <a:gs pos="2917">
                      <a:srgbClr val="FFFFFF"/>
                    </a:gs>
                    <a:gs pos="30000">
                      <a:srgbClr val="FFFFFF"/>
                    </a:gs>
                  </a:gsLst>
                  <a:lin ang="5400000" scaled="0"/>
                </a:gradFill>
              </a:rPr>
              <a:t>Perform </a:t>
            </a:r>
            <a:r>
              <a:rPr lang="en-US" sz="2040" spc="-51" dirty="0" err="1">
                <a:gradFill>
                  <a:gsLst>
                    <a:gs pos="2917">
                      <a:srgbClr val="FFFFFF"/>
                    </a:gs>
                    <a:gs pos="30000">
                      <a:srgbClr val="FFFFFF"/>
                    </a:gs>
                  </a:gsLst>
                  <a:lin ang="5400000" scaled="0"/>
                </a:gradFill>
              </a:rPr>
              <a:t>dev</a:t>
            </a:r>
            <a:r>
              <a:rPr lang="en-US" sz="2040" spc="-51" dirty="0">
                <a:gradFill>
                  <a:gsLst>
                    <a:gs pos="2917">
                      <a:srgbClr val="FFFFFF"/>
                    </a:gs>
                    <a:gs pos="30000">
                      <a:srgbClr val="FFFFFF"/>
                    </a:gs>
                  </a:gsLst>
                  <a:lin ang="5400000" scaled="0"/>
                </a:gradFill>
              </a:rPr>
              <a:t> &amp; test in the cloud for apps and databases</a:t>
            </a:r>
          </a:p>
          <a:p>
            <a:pPr defTabSz="932597">
              <a:lnSpc>
                <a:spcPct val="90000"/>
              </a:lnSpc>
              <a:spcBef>
                <a:spcPts val="1836"/>
              </a:spcBef>
            </a:pPr>
            <a:r>
              <a:rPr lang="en-US" sz="2040" spc="-51" dirty="0">
                <a:gradFill>
                  <a:gsLst>
                    <a:gs pos="2917">
                      <a:srgbClr val="FFFFFF"/>
                    </a:gs>
                    <a:gs pos="30000">
                      <a:srgbClr val="FFFFFF"/>
                    </a:gs>
                  </a:gsLst>
                  <a:lin ang="5400000" scaled="0"/>
                </a:gradFill>
              </a:rPr>
              <a:t>Extend datacenter capacity by scaling out middleware</a:t>
            </a:r>
          </a:p>
          <a:p>
            <a:pPr defTabSz="932597">
              <a:lnSpc>
                <a:spcPct val="90000"/>
              </a:lnSpc>
              <a:spcBef>
                <a:spcPts val="1836"/>
              </a:spcBef>
            </a:pPr>
            <a:r>
              <a:rPr lang="en-US" sz="2040" spc="-51" dirty="0">
                <a:gradFill>
                  <a:gsLst>
                    <a:gs pos="2917">
                      <a:srgbClr val="FFFFFF"/>
                    </a:gs>
                    <a:gs pos="30000">
                      <a:srgbClr val="FFFFFF"/>
                    </a:gs>
                  </a:gsLst>
                  <a:lin ang="5400000" scaled="0"/>
                </a:gradFill>
              </a:rPr>
              <a:t>Instantly spin up VMs with software pre-installed</a:t>
            </a:r>
          </a:p>
        </p:txBody>
      </p:sp>
      <p:sp>
        <p:nvSpPr>
          <p:cNvPr id="13" name="Freeform 5"/>
          <p:cNvSpPr>
            <a:spLocks noEditPoints="1"/>
          </p:cNvSpPr>
          <p:nvPr/>
        </p:nvSpPr>
        <p:spPr bwMode="auto">
          <a:xfrm>
            <a:off x="618223" y="2317228"/>
            <a:ext cx="942622" cy="410851"/>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sp>
        <p:nvSpPr>
          <p:cNvPr id="14" name="Freeform 13"/>
          <p:cNvSpPr>
            <a:spLocks noEditPoints="1"/>
          </p:cNvSpPr>
          <p:nvPr/>
        </p:nvSpPr>
        <p:spPr bwMode="auto">
          <a:xfrm>
            <a:off x="1705889" y="2317228"/>
            <a:ext cx="942622" cy="410851"/>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sp>
        <p:nvSpPr>
          <p:cNvPr id="15" name="Freeform 5"/>
          <p:cNvSpPr>
            <a:spLocks noEditPoints="1"/>
          </p:cNvSpPr>
          <p:nvPr/>
        </p:nvSpPr>
        <p:spPr bwMode="auto">
          <a:xfrm>
            <a:off x="618223" y="2911788"/>
            <a:ext cx="942622" cy="410851"/>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sp>
        <p:nvSpPr>
          <p:cNvPr id="16" name="Freeform 15"/>
          <p:cNvSpPr>
            <a:spLocks noEditPoints="1"/>
          </p:cNvSpPr>
          <p:nvPr/>
        </p:nvSpPr>
        <p:spPr bwMode="auto">
          <a:xfrm>
            <a:off x="1705889" y="2911788"/>
            <a:ext cx="942622" cy="410851"/>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sp>
        <p:nvSpPr>
          <p:cNvPr id="17" name="Freeform 5"/>
          <p:cNvSpPr>
            <a:spLocks noEditPoints="1"/>
          </p:cNvSpPr>
          <p:nvPr/>
        </p:nvSpPr>
        <p:spPr bwMode="auto">
          <a:xfrm>
            <a:off x="618223" y="3479266"/>
            <a:ext cx="942622" cy="410851"/>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sp>
        <p:nvSpPr>
          <p:cNvPr id="18" name="Freeform 17"/>
          <p:cNvSpPr>
            <a:spLocks noEditPoints="1"/>
          </p:cNvSpPr>
          <p:nvPr/>
        </p:nvSpPr>
        <p:spPr bwMode="auto">
          <a:xfrm>
            <a:off x="1705889" y="3479266"/>
            <a:ext cx="942622" cy="410851"/>
          </a:xfrm>
          <a:custGeom>
            <a:avLst/>
            <a:gdLst>
              <a:gd name="T0" fmla="*/ 18 w 304"/>
              <a:gd name="T1" fmla="*/ 0 h 131"/>
              <a:gd name="T2" fmla="*/ 0 w 304"/>
              <a:gd name="T3" fmla="*/ 114 h 131"/>
              <a:gd name="T4" fmla="*/ 286 w 304"/>
              <a:gd name="T5" fmla="*/ 131 h 131"/>
              <a:gd name="T6" fmla="*/ 304 w 304"/>
              <a:gd name="T7" fmla="*/ 18 h 131"/>
              <a:gd name="T8" fmla="*/ 30 w 304"/>
              <a:gd name="T9" fmla="*/ 97 h 131"/>
              <a:gd name="T10" fmla="*/ 30 w 304"/>
              <a:gd name="T11" fmla="*/ 82 h 131"/>
              <a:gd name="T12" fmla="*/ 30 w 304"/>
              <a:gd name="T13" fmla="*/ 97 h 131"/>
              <a:gd name="T14" fmla="*/ 22 w 304"/>
              <a:gd name="T15" fmla="*/ 67 h 131"/>
              <a:gd name="T16" fmla="*/ 37 w 304"/>
              <a:gd name="T17" fmla="*/ 67 h 131"/>
              <a:gd name="T18" fmla="*/ 30 w 304"/>
              <a:gd name="T19" fmla="*/ 53 h 131"/>
              <a:gd name="T20" fmla="*/ 30 w 304"/>
              <a:gd name="T21" fmla="*/ 38 h 131"/>
              <a:gd name="T22" fmla="*/ 30 w 304"/>
              <a:gd name="T23" fmla="*/ 53 h 131"/>
              <a:gd name="T24" fmla="*/ 44 w 304"/>
              <a:gd name="T25" fmla="*/ 90 h 131"/>
              <a:gd name="T26" fmla="*/ 59 w 304"/>
              <a:gd name="T27" fmla="*/ 90 h 131"/>
              <a:gd name="T28" fmla="*/ 52 w 304"/>
              <a:gd name="T29" fmla="*/ 74 h 131"/>
              <a:gd name="T30" fmla="*/ 52 w 304"/>
              <a:gd name="T31" fmla="*/ 60 h 131"/>
              <a:gd name="T32" fmla="*/ 52 w 304"/>
              <a:gd name="T33" fmla="*/ 74 h 131"/>
              <a:gd name="T34" fmla="*/ 44 w 304"/>
              <a:gd name="T35" fmla="*/ 45 h 131"/>
              <a:gd name="T36" fmla="*/ 59 w 304"/>
              <a:gd name="T37" fmla="*/ 45 h 131"/>
              <a:gd name="T38" fmla="*/ 255 w 304"/>
              <a:gd name="T39" fmla="*/ 119 h 131"/>
              <a:gd name="T40" fmla="*/ 255 w 304"/>
              <a:gd name="T41" fmla="*/ 104 h 131"/>
              <a:gd name="T42" fmla="*/ 255 w 304"/>
              <a:gd name="T43" fmla="*/ 119 h 131"/>
              <a:gd name="T44" fmla="*/ 269 w 304"/>
              <a:gd name="T45" fmla="*/ 112 h 131"/>
              <a:gd name="T46" fmla="*/ 283 w 304"/>
              <a:gd name="T47" fmla="*/ 112 h 131"/>
              <a:gd name="T48" fmla="*/ 284 w 304"/>
              <a:gd name="T49" fmla="*/ 87 h 131"/>
              <a:gd name="T50" fmla="*/ 116 w 304"/>
              <a:gd name="T51" fmla="*/ 97 h 131"/>
              <a:gd name="T52" fmla="*/ 106 w 304"/>
              <a:gd name="T53" fmla="*/ 82 h 131"/>
              <a:gd name="T54" fmla="*/ 284 w 304"/>
              <a:gd name="T55" fmla="*/ 87 h 131"/>
              <a:gd name="T56" fmla="*/ 106 w 304"/>
              <a:gd name="T57" fmla="*/ 76 h 131"/>
              <a:gd name="T58" fmla="*/ 284 w 304"/>
              <a:gd name="T59" fmla="*/ 61 h 131"/>
              <a:gd name="T60" fmla="*/ 284 w 304"/>
              <a:gd name="T61" fmla="*/ 55 h 131"/>
              <a:gd name="T62" fmla="*/ 106 w 304"/>
              <a:gd name="T63" fmla="*/ 40 h 131"/>
              <a:gd name="T64" fmla="*/ 284 w 304"/>
              <a:gd name="T65" fmla="*/ 55 h 131"/>
              <a:gd name="T66" fmla="*/ 106 w 304"/>
              <a:gd name="T67" fmla="*/ 34 h 131"/>
              <a:gd name="T68" fmla="*/ 116 w 304"/>
              <a:gd name="T69" fmla="*/ 20 h 131"/>
              <a:gd name="T70" fmla="*/ 284 w 304"/>
              <a:gd name="T71" fmla="*/ 3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4" h="131">
                <a:moveTo>
                  <a:pt x="286" y="0"/>
                </a:moveTo>
                <a:cubicBezTo>
                  <a:pt x="18" y="0"/>
                  <a:pt x="18" y="0"/>
                  <a:pt x="18" y="0"/>
                </a:cubicBezTo>
                <a:cubicBezTo>
                  <a:pt x="8" y="0"/>
                  <a:pt x="0" y="8"/>
                  <a:pt x="0" y="18"/>
                </a:cubicBezTo>
                <a:cubicBezTo>
                  <a:pt x="0" y="114"/>
                  <a:pt x="0" y="114"/>
                  <a:pt x="0" y="114"/>
                </a:cubicBezTo>
                <a:cubicBezTo>
                  <a:pt x="0" y="124"/>
                  <a:pt x="8" y="131"/>
                  <a:pt x="18" y="131"/>
                </a:cubicBezTo>
                <a:cubicBezTo>
                  <a:pt x="286" y="131"/>
                  <a:pt x="286" y="131"/>
                  <a:pt x="286" y="131"/>
                </a:cubicBezTo>
                <a:cubicBezTo>
                  <a:pt x="296" y="131"/>
                  <a:pt x="304" y="124"/>
                  <a:pt x="304" y="114"/>
                </a:cubicBezTo>
                <a:cubicBezTo>
                  <a:pt x="304" y="18"/>
                  <a:pt x="304" y="18"/>
                  <a:pt x="304" y="18"/>
                </a:cubicBezTo>
                <a:cubicBezTo>
                  <a:pt x="304" y="8"/>
                  <a:pt x="296" y="0"/>
                  <a:pt x="286" y="0"/>
                </a:cubicBezTo>
                <a:close/>
                <a:moveTo>
                  <a:pt x="30" y="97"/>
                </a:moveTo>
                <a:cubicBezTo>
                  <a:pt x="26" y="97"/>
                  <a:pt x="22" y="94"/>
                  <a:pt x="22" y="90"/>
                </a:cubicBezTo>
                <a:cubicBezTo>
                  <a:pt x="22" y="86"/>
                  <a:pt x="26" y="82"/>
                  <a:pt x="30" y="82"/>
                </a:cubicBezTo>
                <a:cubicBezTo>
                  <a:pt x="34" y="82"/>
                  <a:pt x="37" y="86"/>
                  <a:pt x="37" y="90"/>
                </a:cubicBezTo>
                <a:cubicBezTo>
                  <a:pt x="37" y="94"/>
                  <a:pt x="34" y="97"/>
                  <a:pt x="30" y="97"/>
                </a:cubicBezTo>
                <a:close/>
                <a:moveTo>
                  <a:pt x="30" y="74"/>
                </a:moveTo>
                <a:cubicBezTo>
                  <a:pt x="26" y="74"/>
                  <a:pt x="22" y="71"/>
                  <a:pt x="22" y="67"/>
                </a:cubicBezTo>
                <a:cubicBezTo>
                  <a:pt x="22" y="63"/>
                  <a:pt x="26" y="60"/>
                  <a:pt x="30" y="60"/>
                </a:cubicBezTo>
                <a:cubicBezTo>
                  <a:pt x="34" y="60"/>
                  <a:pt x="37" y="63"/>
                  <a:pt x="37" y="67"/>
                </a:cubicBezTo>
                <a:cubicBezTo>
                  <a:pt x="37" y="71"/>
                  <a:pt x="34" y="74"/>
                  <a:pt x="30" y="74"/>
                </a:cubicBezTo>
                <a:close/>
                <a:moveTo>
                  <a:pt x="30" y="53"/>
                </a:moveTo>
                <a:cubicBezTo>
                  <a:pt x="26" y="53"/>
                  <a:pt x="22" y="49"/>
                  <a:pt x="22" y="45"/>
                </a:cubicBezTo>
                <a:cubicBezTo>
                  <a:pt x="22" y="41"/>
                  <a:pt x="26" y="38"/>
                  <a:pt x="30" y="38"/>
                </a:cubicBezTo>
                <a:cubicBezTo>
                  <a:pt x="34" y="38"/>
                  <a:pt x="37" y="41"/>
                  <a:pt x="37" y="45"/>
                </a:cubicBezTo>
                <a:cubicBezTo>
                  <a:pt x="37" y="49"/>
                  <a:pt x="34" y="53"/>
                  <a:pt x="30" y="53"/>
                </a:cubicBezTo>
                <a:close/>
                <a:moveTo>
                  <a:pt x="52" y="97"/>
                </a:moveTo>
                <a:cubicBezTo>
                  <a:pt x="48" y="97"/>
                  <a:pt x="44" y="94"/>
                  <a:pt x="44" y="90"/>
                </a:cubicBezTo>
                <a:cubicBezTo>
                  <a:pt x="44" y="86"/>
                  <a:pt x="48" y="82"/>
                  <a:pt x="52" y="82"/>
                </a:cubicBezTo>
                <a:cubicBezTo>
                  <a:pt x="56" y="82"/>
                  <a:pt x="59" y="86"/>
                  <a:pt x="59" y="90"/>
                </a:cubicBezTo>
                <a:cubicBezTo>
                  <a:pt x="59" y="94"/>
                  <a:pt x="56" y="97"/>
                  <a:pt x="52" y="97"/>
                </a:cubicBezTo>
                <a:close/>
                <a:moveTo>
                  <a:pt x="52" y="74"/>
                </a:moveTo>
                <a:cubicBezTo>
                  <a:pt x="48" y="74"/>
                  <a:pt x="44" y="71"/>
                  <a:pt x="44" y="67"/>
                </a:cubicBezTo>
                <a:cubicBezTo>
                  <a:pt x="44" y="63"/>
                  <a:pt x="48" y="60"/>
                  <a:pt x="52" y="60"/>
                </a:cubicBezTo>
                <a:cubicBezTo>
                  <a:pt x="56" y="60"/>
                  <a:pt x="59" y="63"/>
                  <a:pt x="59" y="67"/>
                </a:cubicBezTo>
                <a:cubicBezTo>
                  <a:pt x="59" y="71"/>
                  <a:pt x="56" y="74"/>
                  <a:pt x="52" y="74"/>
                </a:cubicBezTo>
                <a:close/>
                <a:moveTo>
                  <a:pt x="52" y="53"/>
                </a:moveTo>
                <a:cubicBezTo>
                  <a:pt x="48" y="53"/>
                  <a:pt x="44" y="49"/>
                  <a:pt x="44" y="45"/>
                </a:cubicBezTo>
                <a:cubicBezTo>
                  <a:pt x="44" y="41"/>
                  <a:pt x="48" y="38"/>
                  <a:pt x="52" y="38"/>
                </a:cubicBezTo>
                <a:cubicBezTo>
                  <a:pt x="56" y="38"/>
                  <a:pt x="59" y="41"/>
                  <a:pt x="59" y="45"/>
                </a:cubicBezTo>
                <a:cubicBezTo>
                  <a:pt x="59" y="49"/>
                  <a:pt x="56" y="53"/>
                  <a:pt x="52" y="53"/>
                </a:cubicBezTo>
                <a:close/>
                <a:moveTo>
                  <a:pt x="255" y="119"/>
                </a:moveTo>
                <a:cubicBezTo>
                  <a:pt x="251" y="119"/>
                  <a:pt x="248" y="116"/>
                  <a:pt x="248" y="112"/>
                </a:cubicBezTo>
                <a:cubicBezTo>
                  <a:pt x="248" y="108"/>
                  <a:pt x="251" y="104"/>
                  <a:pt x="255" y="104"/>
                </a:cubicBezTo>
                <a:cubicBezTo>
                  <a:pt x="259" y="104"/>
                  <a:pt x="262" y="108"/>
                  <a:pt x="262" y="112"/>
                </a:cubicBezTo>
                <a:cubicBezTo>
                  <a:pt x="262" y="116"/>
                  <a:pt x="259" y="119"/>
                  <a:pt x="255" y="119"/>
                </a:cubicBezTo>
                <a:close/>
                <a:moveTo>
                  <a:pt x="276" y="119"/>
                </a:moveTo>
                <a:cubicBezTo>
                  <a:pt x="272" y="119"/>
                  <a:pt x="269" y="116"/>
                  <a:pt x="269" y="112"/>
                </a:cubicBezTo>
                <a:cubicBezTo>
                  <a:pt x="269" y="108"/>
                  <a:pt x="272" y="104"/>
                  <a:pt x="276" y="104"/>
                </a:cubicBezTo>
                <a:cubicBezTo>
                  <a:pt x="280" y="104"/>
                  <a:pt x="283" y="108"/>
                  <a:pt x="283" y="112"/>
                </a:cubicBezTo>
                <a:cubicBezTo>
                  <a:pt x="283" y="116"/>
                  <a:pt x="280" y="119"/>
                  <a:pt x="276" y="119"/>
                </a:cubicBezTo>
                <a:close/>
                <a:moveTo>
                  <a:pt x="284" y="87"/>
                </a:moveTo>
                <a:cubicBezTo>
                  <a:pt x="284" y="92"/>
                  <a:pt x="279" y="97"/>
                  <a:pt x="273" y="97"/>
                </a:cubicBezTo>
                <a:cubicBezTo>
                  <a:pt x="116" y="97"/>
                  <a:pt x="116" y="97"/>
                  <a:pt x="116" y="97"/>
                </a:cubicBezTo>
                <a:cubicBezTo>
                  <a:pt x="110" y="97"/>
                  <a:pt x="106" y="92"/>
                  <a:pt x="106" y="87"/>
                </a:cubicBezTo>
                <a:cubicBezTo>
                  <a:pt x="106" y="82"/>
                  <a:pt x="106" y="82"/>
                  <a:pt x="106" y="82"/>
                </a:cubicBezTo>
                <a:cubicBezTo>
                  <a:pt x="284" y="82"/>
                  <a:pt x="284" y="82"/>
                  <a:pt x="284" y="82"/>
                </a:cubicBezTo>
                <a:lnTo>
                  <a:pt x="284" y="87"/>
                </a:lnTo>
                <a:close/>
                <a:moveTo>
                  <a:pt x="284" y="76"/>
                </a:moveTo>
                <a:cubicBezTo>
                  <a:pt x="106" y="76"/>
                  <a:pt x="106" y="76"/>
                  <a:pt x="106" y="76"/>
                </a:cubicBezTo>
                <a:cubicBezTo>
                  <a:pt x="106" y="61"/>
                  <a:pt x="106" y="61"/>
                  <a:pt x="106" y="61"/>
                </a:cubicBezTo>
                <a:cubicBezTo>
                  <a:pt x="284" y="61"/>
                  <a:pt x="284" y="61"/>
                  <a:pt x="284" y="61"/>
                </a:cubicBezTo>
                <a:lnTo>
                  <a:pt x="284" y="76"/>
                </a:lnTo>
                <a:close/>
                <a:moveTo>
                  <a:pt x="284" y="55"/>
                </a:moveTo>
                <a:cubicBezTo>
                  <a:pt x="106" y="55"/>
                  <a:pt x="106" y="55"/>
                  <a:pt x="106" y="55"/>
                </a:cubicBezTo>
                <a:cubicBezTo>
                  <a:pt x="106" y="40"/>
                  <a:pt x="106" y="40"/>
                  <a:pt x="106" y="40"/>
                </a:cubicBezTo>
                <a:cubicBezTo>
                  <a:pt x="284" y="40"/>
                  <a:pt x="284" y="40"/>
                  <a:pt x="284" y="40"/>
                </a:cubicBezTo>
                <a:lnTo>
                  <a:pt x="284" y="55"/>
                </a:lnTo>
                <a:close/>
                <a:moveTo>
                  <a:pt x="284" y="34"/>
                </a:moveTo>
                <a:cubicBezTo>
                  <a:pt x="106" y="34"/>
                  <a:pt x="106" y="34"/>
                  <a:pt x="106" y="34"/>
                </a:cubicBezTo>
                <a:cubicBezTo>
                  <a:pt x="106" y="30"/>
                  <a:pt x="106" y="30"/>
                  <a:pt x="106" y="30"/>
                </a:cubicBezTo>
                <a:cubicBezTo>
                  <a:pt x="106" y="25"/>
                  <a:pt x="110" y="20"/>
                  <a:pt x="116" y="20"/>
                </a:cubicBezTo>
                <a:cubicBezTo>
                  <a:pt x="273" y="20"/>
                  <a:pt x="273" y="20"/>
                  <a:pt x="273" y="20"/>
                </a:cubicBezTo>
                <a:cubicBezTo>
                  <a:pt x="279" y="20"/>
                  <a:pt x="284" y="25"/>
                  <a:pt x="284" y="30"/>
                </a:cubicBezTo>
                <a:lnTo>
                  <a:pt x="284" y="34"/>
                </a:lnTo>
                <a:close/>
              </a:path>
            </a:pathLst>
          </a:custGeom>
          <a:solidFill>
            <a:srgbClr val="FFFFFF"/>
          </a:solidFill>
          <a:ln>
            <a:noFill/>
          </a:ln>
          <a:extLst/>
        </p:spPr>
        <p:txBody>
          <a:bodyPr vert="horz" wrap="square" lIns="91427" tIns="45713" rIns="91427" bIns="45713" numCol="1" anchor="t" anchorCtr="0" compatLnSpc="1">
            <a:prstTxWarp prst="textNoShape">
              <a:avLst/>
            </a:prstTxWarp>
          </a:bodyPr>
          <a:lstStyle/>
          <a:p>
            <a:pPr defTabSz="932597"/>
            <a:endParaRPr lang="en-US">
              <a:solidFill>
                <a:srgbClr val="505050"/>
              </a:solidFill>
            </a:endParaRPr>
          </a:p>
        </p:txBody>
      </p:sp>
      <p:sp>
        <p:nvSpPr>
          <p:cNvPr id="19" name="Clpoud Icon"/>
          <p:cNvSpPr>
            <a:spLocks noChangeAspect="1"/>
          </p:cNvSpPr>
          <p:nvPr/>
        </p:nvSpPr>
        <p:spPr bwMode="black">
          <a:xfrm>
            <a:off x="601218" y="5136420"/>
            <a:ext cx="2584278" cy="1705625"/>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rgbClr val="FFFFFF"/>
          </a:solidFill>
          <a:ln w="25400">
            <a:noFill/>
          </a:ln>
          <a:extLst/>
        </p:spPr>
        <p:txBody>
          <a:bodyPr vert="horz" wrap="square" lIns="91414" tIns="182828" rIns="457070" bIns="45706" numCol="1" anchor="t" anchorCtr="0" compatLnSpc="1">
            <a:prstTxWarp prst="textNoShape">
              <a:avLst/>
            </a:prstTxWarp>
          </a:bodyPr>
          <a:lstStyle/>
          <a:p>
            <a:pPr algn="ctr" defTabSz="932563" fontAlgn="base">
              <a:lnSpc>
                <a:spcPct val="90000"/>
              </a:lnSpc>
              <a:spcBef>
                <a:spcPct val="0"/>
              </a:spcBef>
              <a:spcAft>
                <a:spcPct val="0"/>
              </a:spcAft>
            </a:pPr>
            <a:endParaRPr lang="en-US" spc="-50" dirty="0">
              <a:gradFill>
                <a:gsLst>
                  <a:gs pos="0">
                    <a:srgbClr val="FFFFFF"/>
                  </a:gs>
                  <a:gs pos="100000">
                    <a:srgbClr val="FFFFFF"/>
                  </a:gs>
                </a:gsLst>
                <a:lin ang="5400000" scaled="0"/>
              </a:gradFill>
              <a:latin typeface="Segoe UI Light"/>
            </a:endParaRPr>
          </a:p>
        </p:txBody>
      </p:sp>
      <p:sp>
        <p:nvSpPr>
          <p:cNvPr id="20" name="Freeform 24"/>
          <p:cNvSpPr>
            <a:spLocks noEditPoints="1"/>
          </p:cNvSpPr>
          <p:nvPr/>
        </p:nvSpPr>
        <p:spPr bwMode="black">
          <a:xfrm>
            <a:off x="1919351" y="5951053"/>
            <a:ext cx="713353" cy="79615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14" tIns="45706" rIns="91414" bIns="45706" numCol="1" anchor="t" anchorCtr="0" compatLnSpc="1">
            <a:prstTxWarp prst="textNoShape">
              <a:avLst/>
            </a:prstTxWarp>
          </a:bodyPr>
          <a:lstStyle/>
          <a:p>
            <a:pPr defTabSz="932563"/>
            <a:endParaRPr lang="en-US">
              <a:gradFill>
                <a:gsLst>
                  <a:gs pos="0">
                    <a:srgbClr val="FFFFFF"/>
                  </a:gs>
                  <a:gs pos="100000">
                    <a:srgbClr val="FFFFFF"/>
                  </a:gs>
                </a:gsLst>
                <a:lin ang="5400000" scaled="0"/>
              </a:gradFill>
            </a:endParaRPr>
          </a:p>
        </p:txBody>
      </p:sp>
      <p:sp>
        <p:nvSpPr>
          <p:cNvPr id="21" name="Freeform 24"/>
          <p:cNvSpPr>
            <a:spLocks noEditPoints="1"/>
          </p:cNvSpPr>
          <p:nvPr/>
        </p:nvSpPr>
        <p:spPr bwMode="black">
          <a:xfrm>
            <a:off x="1515759" y="5344141"/>
            <a:ext cx="782405" cy="873218"/>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14" tIns="45706" rIns="91414" bIns="45706" numCol="1" anchor="t" anchorCtr="0" compatLnSpc="1">
            <a:prstTxWarp prst="textNoShape">
              <a:avLst/>
            </a:prstTxWarp>
          </a:bodyPr>
          <a:lstStyle/>
          <a:p>
            <a:pPr defTabSz="932563"/>
            <a:endParaRPr lang="en-US">
              <a:gradFill>
                <a:gsLst>
                  <a:gs pos="0">
                    <a:srgbClr val="FFFFFF"/>
                  </a:gs>
                  <a:gs pos="100000">
                    <a:srgbClr val="FFFFFF"/>
                  </a:gs>
                </a:gsLst>
                <a:lin ang="5400000" scaled="0"/>
              </a:gradFill>
            </a:endParaRPr>
          </a:p>
        </p:txBody>
      </p:sp>
      <p:sp>
        <p:nvSpPr>
          <p:cNvPr id="22" name="Freeform 24"/>
          <p:cNvSpPr>
            <a:spLocks noEditPoints="1"/>
          </p:cNvSpPr>
          <p:nvPr/>
        </p:nvSpPr>
        <p:spPr bwMode="black">
          <a:xfrm>
            <a:off x="1134270" y="5933447"/>
            <a:ext cx="713353" cy="79615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noFill/>
          <a:ln w="9525">
            <a:solidFill>
              <a:schemeClr val="tx2"/>
            </a:solidFill>
            <a:round/>
            <a:headEnd/>
            <a:tailEnd/>
          </a:ln>
          <a:extLst/>
        </p:spPr>
        <p:txBody>
          <a:bodyPr vert="horz" wrap="square" lIns="91414" tIns="45706" rIns="91414" bIns="45706" numCol="1" anchor="t" anchorCtr="0" compatLnSpc="1">
            <a:prstTxWarp prst="textNoShape">
              <a:avLst/>
            </a:prstTxWarp>
          </a:bodyPr>
          <a:lstStyle/>
          <a:p>
            <a:pPr defTabSz="932563"/>
            <a:r>
              <a:rPr lang="en-US" dirty="0">
                <a:gradFill>
                  <a:gsLst>
                    <a:gs pos="0">
                      <a:srgbClr val="FFFFFF"/>
                    </a:gs>
                    <a:gs pos="100000">
                      <a:srgbClr val="FFFFFF"/>
                    </a:gs>
                  </a:gsLst>
                  <a:lin ang="5400000" scaled="0"/>
                </a:gradFill>
              </a:rPr>
              <a:t>zzzz</a:t>
            </a:r>
          </a:p>
        </p:txBody>
      </p:sp>
    </p:spTree>
    <p:extLst>
      <p:ext uri="{BB962C8B-B14F-4D97-AF65-F5344CB8AC3E}">
        <p14:creationId xmlns:p14="http://schemas.microsoft.com/office/powerpoint/2010/main" val="22688843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PlPD9p_kEmuhPuNSNSOV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TQBLwN7JUqZ50IxKG9wQ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pZcFO9I.0qHKpQYchVsv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4gIDtfgwdEmF4SKITbTJk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tyj0xWzMYUmB5K3f2dPUo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HuB44zhXBEWAmU6Nk2Sth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806JajCK8EC2EROTm8p3vg"/>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RwPO8jxEUiA7fUgqNv10Q"/>
</p:tagLst>
</file>

<file path=ppt/tags/tag49.xml><?xml version="1.0" encoding="utf-8"?>
<p:tagLst xmlns:a="http://schemas.openxmlformats.org/drawingml/2006/main" xmlns:r="http://schemas.openxmlformats.org/officeDocument/2006/relationships" xmlns:p="http://schemas.openxmlformats.org/presentationml/2006/main">
  <p:tag name="TIMING" val="|5.7|8.9|.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50.xml><?xml version="1.0" encoding="utf-8"?>
<p:tagLst xmlns:a="http://schemas.openxmlformats.org/drawingml/2006/main" xmlns:r="http://schemas.openxmlformats.org/officeDocument/2006/relationships" xmlns:p="http://schemas.openxmlformats.org/presentationml/2006/main">
  <p:tag name="TIMING" val="|.8|18.8|.5"/>
</p:tagLst>
</file>

<file path=ppt/tags/tag51.xml><?xml version="1.0" encoding="utf-8"?>
<p:tagLst xmlns:a="http://schemas.openxmlformats.org/drawingml/2006/main" xmlns:r="http://schemas.openxmlformats.org/officeDocument/2006/relationships" xmlns:p="http://schemas.openxmlformats.org/presentationml/2006/main">
  <p:tag name="TIMING" val="|.4|44.6|.5"/>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5pW8q9nvbUqge8KSJaqYl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5pW8q9nvbUqge8KSJaqYl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3L3swBQBkE2skIx0Ya5cg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cE5ol9oykKo076q.tcMqw"/>
</p:tagLst>
</file>

<file path=ppt/theme/theme1.xml><?xml version="1.0" encoding="utf-8"?>
<a:theme xmlns:a="http://schemas.openxmlformats.org/drawingml/2006/main" name="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9BD85FE2-DFCD-4D3E-9EF0-BEC191E8B589}" vid="{9BE51060-6BF2-4342-968A-4F47F383B5DC}"/>
    </a:ext>
  </a:extLst>
</a:theme>
</file>

<file path=ppt/theme/theme2.xml><?xml version="1.0" encoding="utf-8"?>
<a:theme xmlns:a="http://schemas.openxmlformats.org/drawingml/2006/main" name="1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E14 Speaker PPT Template_v02.potx" id="{9BD85FE2-DFCD-4D3E-9EF0-BEC191E8B589}" vid="{06C9F000-AD57-41A1-8A1C-88C34EC8F583}"/>
    </a:ext>
  </a:extLst>
</a:theme>
</file>

<file path=ppt/theme/theme3.xml><?xml version="1.0" encoding="utf-8"?>
<a:theme xmlns:a="http://schemas.openxmlformats.org/drawingml/2006/main" name="2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4.xml><?xml version="1.0" encoding="utf-8"?>
<a:theme xmlns:a="http://schemas.openxmlformats.org/drawingml/2006/main" name="3_TEE14 Speaker PPT Template">
  <a:themeElements>
    <a:clrScheme name="Custom 1">
      <a:dk1>
        <a:srgbClr val="505050"/>
      </a:dk1>
      <a:lt1>
        <a:srgbClr val="FFFFFF"/>
      </a:lt1>
      <a:dk2>
        <a:srgbClr val="442359"/>
      </a:dk2>
      <a:lt2>
        <a:srgbClr val="68217A"/>
      </a:lt2>
      <a:accent1>
        <a:srgbClr val="7FBA00"/>
      </a:accent1>
      <a:accent2>
        <a:srgbClr val="DC3C00"/>
      </a:accent2>
      <a:accent3>
        <a:srgbClr val="002050"/>
      </a:accent3>
      <a:accent4>
        <a:srgbClr val="009E49"/>
      </a:accent4>
      <a:accent5>
        <a:srgbClr val="00B294"/>
      </a:accent5>
      <a:accent6>
        <a:srgbClr val="0072C6"/>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NA_Template_with_TechEd Europe_r03.potx" id="{D1757E1E-F62B-43A3-BA2B-231531828368}" vid="{DB3EECF5-125C-46BC-AC50-75EC4FF8233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811ef41e954035cd29ce0c884bac93e3">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c578a67b7ebda485b9f38997ab9a609"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404</Value>
      <Value>403</Value>
      <Value>9</Value>
    </TaxCatchAll>
    <Event_x0020_End_x0020_Date xmlns="e36bfbf9-5e42-489c-a259-4c54eb22cb57">2014-10-31T07:00:00+00:00</Event_x0020_End_x0020_Date>
    <Event_x0020_Start_x0020_Date xmlns="e36bfbf9-5e42-489c-a259-4c54eb22cb57">2014-10-27T07:00:00+00:00</Event_x0020_Start_x0020_Date>
    <MS_x0020_Speaker xmlns="e36bfbf9-5e42-489c-a259-4c54eb22cb57">
      <UserInfo>
        <DisplayName/>
        <AccountId xsi:nil="true"/>
        <AccountType/>
      </UserInfo>
    </MS_x0020_Speaker>
    <External_x0020_Speaker xmlns="e36bfbf9-5e42-489c-a259-4c54eb22cb57"> Brian Benz, Luis Carlos Vargas Herring</External_x0020_Speaker>
    <Session_x0020_Code xmlns="e36bfbf9-5e42-489c-a259-4c54eb22cb57"> DBI-B334</Session_x0020_Code>
    <Presentation_x0020_Date xmlns="e36bfbf9-5e42-489c-a259-4c54eb22cb57">2014-10-30T00:00:00+01:00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o359a72c0e394a2bbc3ef6c803acc180>
    <o05f84fa51b8493184c53e88c1048d4a xmlns="e36bfbf9-5e42-489c-a259-4c54eb22cb57">
      <Terms xmlns="http://schemas.microsoft.com/office/infopath/2007/PartnerControls"/>
    </o05f84fa51b8493184c53e88c1048d4a>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8e4a08dc-5d95-4156-ab65-f22579a1592a</TermId>
        </TermInfo>
      </Terms>
    </o915802bd8fb417bbe5f6f423fd076a0>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Tech Ed Europe</TermName>
          <TermId xmlns="http://schemas.microsoft.com/office/infopath/2007/PartnerControls">2ad4cbe5-cbd8-4c11-b9ea-b3b61d12fe53</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Barcelona (city)</TermName>
          <TermId xmlns="http://schemas.microsoft.com/office/infopath/2007/PartnerControls">213d5e7e-dd18-4cc5-88dd-2ae8743b9c93</TermId>
        </TermInfo>
      </Terms>
    </l3c4e8b902d24cac82560b32d42c7cb4>
    <LikesCount xmlns="http://schemas.microsoft.com/sharepoint/v3" xsi:nil="true"/>
    <Ratings xmlns="http://schemas.microsoft.com/sharepoint/v3" xsi:nil="true"/>
    <LikedBy xmlns="http://schemas.microsoft.com/sharepoint/v3">
      <UserInfo>
        <DisplayName/>
        <AccountId xsi:nil="true"/>
        <AccountType/>
      </UserInfo>
    </LikedBy>
    <TaxKeywordTaxHTField xmlns="230e9df3-be65-4c73-a93b-d1236ebd677e">
      <Terms xmlns="http://schemas.microsoft.com/office/infopath/2007/PartnerControls"/>
    </TaxKeywordTaxHTField>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EB2BAF43-38DA-445C-8D99-C946FB2BF1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microsoft.com/office/2006/documentManagement/types"/>
    <ds:schemaRef ds:uri="e36bfbf9-5e42-489c-a259-4c54eb22cb57"/>
    <ds:schemaRef ds:uri="230e9df3-be65-4c73-a93b-d1236ebd677e"/>
    <ds:schemaRef ds:uri="http://purl.org/dc/elements/1.1/"/>
    <ds:schemaRef ds:uri="http://schemas.microsoft.com/office/2006/metadata/properties"/>
    <ds:schemaRef ds:uri="http://schemas.microsoft.com/sharepoint/v3"/>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TEE14 Speaker PPT Template_v02</Template>
  <TotalTime>2</TotalTime>
  <Words>3447</Words>
  <Application>Microsoft Office PowerPoint</Application>
  <PresentationFormat>Custom</PresentationFormat>
  <Paragraphs>704</Paragraphs>
  <Slides>54</Slides>
  <Notes>37</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54</vt:i4>
      </vt:variant>
    </vt:vector>
  </HeadingPairs>
  <TitlesOfParts>
    <vt:vector size="70" baseType="lpstr">
      <vt:lpstr>Kozuka Gothic Pro R</vt:lpstr>
      <vt:lpstr>Arial</vt:lpstr>
      <vt:lpstr>Calibri</vt:lpstr>
      <vt:lpstr>Consolas</vt:lpstr>
      <vt:lpstr>Segoe</vt:lpstr>
      <vt:lpstr>Segoe Light</vt:lpstr>
      <vt:lpstr>Segoe Semibold</vt:lpstr>
      <vt:lpstr>Segoe UI</vt:lpstr>
      <vt:lpstr>Segoe UI Black</vt:lpstr>
      <vt:lpstr>Segoe UI Light</vt:lpstr>
      <vt:lpstr>Segoe UI Semibold</vt:lpstr>
      <vt:lpstr>Wingdings</vt:lpstr>
      <vt:lpstr>TEE14 Speaker PPT Template</vt:lpstr>
      <vt:lpstr>1_TEE14 Speaker PPT Template</vt:lpstr>
      <vt:lpstr>2_TEE14 Speaker PPT Template</vt:lpstr>
      <vt:lpstr>3_TEE14 Speaker PPT Template</vt:lpstr>
      <vt:lpstr>PowerPoint Presentation</vt:lpstr>
      <vt:lpstr>Ask The Experts</vt:lpstr>
      <vt:lpstr>Azure Virtual Machines Deployment Scenarios</vt:lpstr>
      <vt:lpstr>Azure IaaS, PaaS, SaaS</vt:lpstr>
      <vt:lpstr>Application Scenarios</vt:lpstr>
      <vt:lpstr>Azure Virtual Machines – OS Options</vt:lpstr>
      <vt:lpstr>Top application patterns</vt:lpstr>
      <vt:lpstr>Infrastructure Scenarios: Opportunities</vt:lpstr>
      <vt:lpstr>New Cloud Deployment Options</vt:lpstr>
      <vt:lpstr>Develop, test, run your apps</vt:lpstr>
      <vt:lpstr>Develop, test, run your apps</vt:lpstr>
      <vt:lpstr>Virtual Machines and Cloud Services</vt:lpstr>
      <vt:lpstr>Azure VM: Quick primer</vt:lpstr>
      <vt:lpstr>Cloud Services, Roles, and Instances </vt:lpstr>
      <vt:lpstr>Cloud Services with Virtual Machines Multiple Virtual Machines can be hosted within the same cloud service </vt:lpstr>
      <vt:lpstr>Multiple Cloud Services Configuration</vt:lpstr>
      <vt:lpstr>Scripting Capabilities</vt:lpstr>
      <vt:lpstr>What can you do with PowerShell?</vt:lpstr>
      <vt:lpstr>Images &amp; Disks</vt:lpstr>
      <vt:lpstr>Disks and Images</vt:lpstr>
      <vt:lpstr>Image Mobility</vt:lpstr>
      <vt:lpstr>Bring Your Own Server/VHD</vt:lpstr>
      <vt:lpstr>Imaging VMs in the Cloud</vt:lpstr>
      <vt:lpstr>Virtual Machine Availability </vt:lpstr>
      <vt:lpstr>Service Level Agreements </vt:lpstr>
      <vt:lpstr>Fault and Update Domains</vt:lpstr>
      <vt:lpstr>Fault and Update Domains</vt:lpstr>
      <vt:lpstr>Virtual Machine Availability Sets Update Domains are honored by host OS updates</vt:lpstr>
      <vt:lpstr>Disks</vt:lpstr>
      <vt:lpstr>VM disk layout</vt:lpstr>
      <vt:lpstr>VM disk layout</vt:lpstr>
      <vt:lpstr>VM disk layout</vt:lpstr>
      <vt:lpstr>Persistent Disk Management</vt:lpstr>
      <vt:lpstr>Disk Caching</vt:lpstr>
      <vt:lpstr>Persistent Disks and Highly Durable</vt:lpstr>
      <vt:lpstr>Persistent Disks and Highly Durable</vt:lpstr>
      <vt:lpstr>Luis Carlos Vargas Herring – SQL Server Deployment Scenarios</vt:lpstr>
      <vt:lpstr>SQL Server Cloud Continuum</vt:lpstr>
      <vt:lpstr>Azure SQL Database   &amp;   SQL Server in Azure VM</vt:lpstr>
      <vt:lpstr>SQL Server in Azure VM – Deployment options</vt:lpstr>
      <vt:lpstr>Brian Benz – Oracle, NoSQL, Hadoop Deployment Scenarios</vt:lpstr>
      <vt:lpstr>HDInsight Supports Hive</vt:lpstr>
      <vt:lpstr>HDInsight Supports HBase</vt:lpstr>
      <vt:lpstr>HDInsight Supports Mahout</vt:lpstr>
      <vt:lpstr>HDInsight Supports Storm</vt:lpstr>
      <vt:lpstr>Connect Cloud Hadoop With On-premise</vt:lpstr>
      <vt:lpstr>Scenarios For Deploying Hadoop As Hybrid</vt:lpstr>
      <vt:lpstr>Other Resources</vt:lpstr>
      <vt:lpstr>Thanks!   Questions?</vt:lpstr>
      <vt:lpstr>PowerPoint Presentation</vt:lpstr>
      <vt:lpstr>Resources</vt:lpstr>
      <vt:lpstr>SUBMIT YOUR TECHED EVALUATIONS</vt:lpstr>
      <vt:lpstr>Ask The Experts</vt:lpstr>
      <vt:lpstr>PowerPoint Presentation</vt:lpstr>
    </vt:vector>
  </TitlesOfParts>
  <Manager>&lt;Speech writer name goes here&gt;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Azure Virtual Machines Deployment Scenarios</dc:title>
  <dc:subject>TechEd 2014</dc:subject>
  <dc:creator>Sylvia Tedjo</dc:creator>
  <cp:keywords/>
  <dc:description>Template: Jordan Cayabyab, Artitudes Design
Formatting: 
Audience Type:</dc:description>
  <cp:lastModifiedBy>Sylvia Tedjo</cp:lastModifiedBy>
  <cp:revision>2</cp:revision>
  <dcterms:created xsi:type="dcterms:W3CDTF">2014-10-30T14:33:39Z</dcterms:created>
  <dcterms:modified xsi:type="dcterms:W3CDTF">2014-10-30T16:47:20Z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404;#Barcelona (city)|213d5e7e-dd18-4cc5-88dd-2ae8743b9c93</vt:lpwstr>
  </property>
  <property fmtid="{D5CDD505-2E9C-101B-9397-08002B2CF9AE}" pid="9" name="Campaign">
    <vt:lpwstr/>
  </property>
  <property fmtid="{D5CDD505-2E9C-101B-9397-08002B2CF9AE}" pid="10" name="Audience1">
    <vt:lpwstr>9;#developers|8e4a08dc-5d95-4156-ab65-f22579a1592a</vt:lpwstr>
  </property>
  <property fmtid="{D5CDD505-2E9C-101B-9397-08002B2CF9AE}" pid="11" name="Event Name">
    <vt:lpwstr>403;#Microsoft Tech Ed Europe|2ad4cbe5-cbd8-4c11-b9ea-b3b61d12fe53</vt:lpwstr>
  </property>
  <property fmtid="{D5CDD505-2E9C-101B-9397-08002B2CF9AE}" pid="12" name="TaxKeyword">
    <vt:lpwstr/>
  </property>
</Properties>
</file>