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18" r:id="rId6"/>
  </p:sldMasterIdLst>
  <p:notesMasterIdLst>
    <p:notesMasterId r:id="rId55"/>
  </p:notesMasterIdLst>
  <p:handoutMasterIdLst>
    <p:handoutMasterId r:id="rId56"/>
  </p:handoutMasterIdLst>
  <p:sldIdLst>
    <p:sldId id="256" r:id="rId7"/>
    <p:sldId id="257"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11" r:id="rId51"/>
    <p:sldId id="306" r:id="rId52"/>
    <p:sldId id="310" r:id="rId53"/>
    <p:sldId id="309"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60" d="100"/>
          <a:sy n="60" d="100"/>
        </p:scale>
        <p:origin x="732" y="6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33" d="100"/>
        <a:sy n="33"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8362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defTabSz="932742">
              <a:defRPr/>
            </a:pPr>
            <a:fld id="{E74353ED-ACB2-44BF-A903-985B0AF962B7}" type="datetime1">
              <a:rPr lang="en-US" smtClean="0">
                <a:solidFill>
                  <a:prstClr val="black"/>
                </a:solidFill>
                <a:latin typeface="Segoe UI" pitchFamily="34" charset="0"/>
              </a:rPr>
              <a:pPr defTabSz="932742">
                <a:defRPr/>
              </a:pPr>
              <a:t>10/31/2014</a:t>
            </a:fld>
            <a:endParaRPr lang="en-US" dirty="0">
              <a:solidFill>
                <a:prstClr val="black"/>
              </a:solidFill>
              <a:latin typeface="Segoe UI" pitchFamily="34" charset="0"/>
            </a:endParaRPr>
          </a:p>
        </p:txBody>
      </p:sp>
      <p:sp>
        <p:nvSpPr>
          <p:cNvPr id="6" name="Slide Number Placeholder 5"/>
          <p:cNvSpPr>
            <a:spLocks noGrp="1"/>
          </p:cNvSpPr>
          <p:nvPr>
            <p:ph type="sldNum" sz="quarter" idx="12"/>
          </p:nvPr>
        </p:nvSpPr>
        <p:spPr/>
        <p:txBody>
          <a:bodyPr/>
          <a:lstStyle/>
          <a:p>
            <a:pPr defTabSz="932742">
              <a:defRPr/>
            </a:pPr>
            <a:fld id="{B4008EB6-D09E-4580-8CD6-DDB14511944F}" type="slidenum">
              <a:rPr lang="en-US" smtClean="0">
                <a:solidFill>
                  <a:prstClr val="black"/>
                </a:solidFill>
                <a:latin typeface="Segoe UI" pitchFamily="34" charset="0"/>
              </a:rPr>
              <a:pPr defTabSz="932742">
                <a:defRPr/>
              </a:pPr>
              <a:t>45</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160378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279710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37799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7913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3887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F9F0C0-6688-47B4-BA84-229F73D519C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4846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D93C8-9552-404B-B1EE-2CA4BD6C36A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3078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D93C8-9552-404B-B1EE-2CA4BD6C36A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5975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52920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49867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689201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364AB-F430-3A47-B589-D9DAC575D34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975842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jp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jp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20252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219493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21824" y="0"/>
            <a:ext cx="11192828" cy="1036226"/>
          </a:xfrm>
          <a:prstGeom prst="rect">
            <a:avLst/>
          </a:prstGeom>
        </p:spPr>
        <p:txBody>
          <a:bodyPr vert="horz" lIns="93278" tIns="46639" rIns="93278" bIns="46639" rtlCol="0" anchor="ctr">
            <a:noAutofit/>
          </a:bodyPr>
          <a:lstStyle>
            <a:lvl1pPr>
              <a:defRPr>
                <a:latin typeface="Arial"/>
                <a:cs typeface="Arial"/>
              </a:defRPr>
            </a:lvl1pPr>
          </a:lstStyle>
          <a:p>
            <a:r>
              <a:rPr lang="en-US" dirty="0" smtClean="0"/>
              <a:t>Headline Goes Here (maximum one line)</a:t>
            </a:r>
            <a:endParaRPr lang="en-US" dirty="0"/>
          </a:p>
        </p:txBody>
      </p:sp>
      <p:sp>
        <p:nvSpPr>
          <p:cNvPr id="16" name="Text Placeholder 15"/>
          <p:cNvSpPr>
            <a:spLocks noGrp="1"/>
          </p:cNvSpPr>
          <p:nvPr>
            <p:ph type="body" sz="quarter" idx="11" hasCustomPrompt="1"/>
          </p:nvPr>
        </p:nvSpPr>
        <p:spPr>
          <a:xfrm>
            <a:off x="621824" y="1128461"/>
            <a:ext cx="11192828" cy="1868717"/>
          </a:xfrm>
          <a:prstGeom prst="rect">
            <a:avLst/>
          </a:prstGeom>
        </p:spPr>
        <p:txBody>
          <a:bodyPr vert="horz"/>
          <a:lstStyle>
            <a:lvl1pPr marL="0" indent="0">
              <a:spcBef>
                <a:spcPts val="1404"/>
              </a:spcBef>
              <a:buClr>
                <a:srgbClr val="69BE28"/>
              </a:buClr>
              <a:buFont typeface="Wingdings" charset="2"/>
              <a:buNone/>
              <a:defRPr sz="2400" b="1" i="0" baseline="0">
                <a:latin typeface="Arial"/>
                <a:cs typeface="Arial"/>
              </a:defRPr>
            </a:lvl1pPr>
            <a:lvl2pPr marL="0" indent="0" defTabSz="59919">
              <a:spcBef>
                <a:spcPts val="792"/>
              </a:spcBef>
              <a:buFont typeface="Lucida Grande"/>
              <a:buNone/>
              <a:tabLst/>
              <a:defRPr sz="2000">
                <a:solidFill>
                  <a:srgbClr val="1E1E1E"/>
                </a:solidFill>
              </a:defRPr>
            </a:lvl2pPr>
            <a:lvl3pPr marL="170038" indent="-170038" defTabSz="288255">
              <a:spcBef>
                <a:spcPts val="792"/>
              </a:spcBef>
              <a:spcAft>
                <a:spcPts val="0"/>
              </a:spcAft>
              <a:buClr>
                <a:schemeClr val="accent1"/>
              </a:buClr>
              <a:buFont typeface="Arial"/>
              <a:buChar char="•"/>
              <a:tabLst/>
              <a:defRPr sz="1800">
                <a:solidFill>
                  <a:srgbClr val="1E1E1E"/>
                </a:solidFill>
              </a:defRPr>
            </a:lvl3pPr>
            <a:lvl4pPr marL="404852" indent="-174896" defTabSz="288255">
              <a:spcBef>
                <a:spcPts val="792"/>
              </a:spcBef>
              <a:spcAft>
                <a:spcPts val="0"/>
              </a:spcAft>
              <a:defRPr sz="1600">
                <a:solidFill>
                  <a:srgbClr val="1E1E1E"/>
                </a:solidFill>
              </a:defRPr>
            </a:lvl4pPr>
            <a:lvl5pPr marL="639667" indent="-179755" defTabSz="288255">
              <a:spcBef>
                <a:spcPts val="792"/>
              </a:spcBef>
              <a:spcAft>
                <a:spcPts val="0"/>
              </a:spcAft>
              <a:buFont typeface="Lucida Grande"/>
              <a:buChar char="-"/>
              <a:defRPr sz="14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Tree>
    <p:extLst>
      <p:ext uri="{BB962C8B-B14F-4D97-AF65-F5344CB8AC3E}">
        <p14:creationId xmlns:p14="http://schemas.microsoft.com/office/powerpoint/2010/main" val="2526782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0105108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823924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9450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798197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49929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36612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674102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2541731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3544609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54829009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7359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929009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923998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278813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19324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257306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82905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75328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134578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90222309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30255293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39772024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77245390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51583200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1188444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95556747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338039727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71325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62166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03155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70717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465906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829589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6983318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833693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024680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4038051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73114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92728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4274336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1631443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95385337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35828354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621160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870489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254966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013587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686369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267265"/>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468434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865178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101237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89288744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410742445"/>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909755752"/>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7959102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307251442"/>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566919271"/>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spTree>
    <p:extLst>
      <p:ext uri="{BB962C8B-B14F-4D97-AF65-F5344CB8AC3E}">
        <p14:creationId xmlns:p14="http://schemas.microsoft.com/office/powerpoint/2010/main" val="2152035171"/>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114783509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985409210"/>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99774"/>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000419"/>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03341"/>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849548"/>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409658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2.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image" Target="../media/image2.png"/><Relationship Id="rId21" Type="http://schemas.openxmlformats.org/officeDocument/2006/relationships/slideLayout" Target="../slideLayouts/slideLayout87.xml"/><Relationship Id="rId34" Type="http://schemas.openxmlformats.org/officeDocument/2006/relationships/slideLayout" Target="../slideLayouts/slideLayout100.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image" Target="../media/image1.png"/><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theme" Target="../theme/theme3.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8" Type="http://schemas.openxmlformats.org/officeDocument/2006/relationships/slideLayout" Target="../slideLayouts/slideLayout74.xml"/><Relationship Id="rId3"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711550125"/>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853037025"/>
      </p:ext>
    </p:extLst>
  </p:cSld>
  <p:clrMap bg1="dk1" tx1="lt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 id="2147484350" r:id="rId32"/>
    <p:sldLayoutId id="2147484351" r:id="rId33"/>
    <p:sldLayoutId id="2147484352" r:id="rId34"/>
    <p:sldLayoutId id="2147484353" r:id="rId35"/>
    <p:sldLayoutId id="2147484355"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15.png"/><Relationship Id="rId21" Type="http://schemas.openxmlformats.org/officeDocument/2006/relationships/image" Target="../media/image37.png"/><Relationship Id="rId7" Type="http://schemas.openxmlformats.org/officeDocument/2006/relationships/image" Target="../media/image19.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4.png"/><Relationship Id="rId16" Type="http://schemas.openxmlformats.org/officeDocument/2006/relationships/image" Target="../media/image33.png"/><Relationship Id="rId20" Type="http://schemas.openxmlformats.org/officeDocument/2006/relationships/image" Target="../media/image23.png"/><Relationship Id="rId1" Type="http://schemas.openxmlformats.org/officeDocument/2006/relationships/slideLayout" Target="../slideLayouts/slideLayout83.xml"/><Relationship Id="rId6" Type="http://schemas.openxmlformats.org/officeDocument/2006/relationships/image" Target="../media/image18.png"/><Relationship Id="rId11" Type="http://schemas.openxmlformats.org/officeDocument/2006/relationships/image" Target="../media/image28.png"/><Relationship Id="rId24" Type="http://schemas.openxmlformats.org/officeDocument/2006/relationships/image" Target="../media/image40.png"/><Relationship Id="rId5" Type="http://schemas.openxmlformats.org/officeDocument/2006/relationships/image" Target="../media/image17.png"/><Relationship Id="rId15" Type="http://schemas.openxmlformats.org/officeDocument/2006/relationships/image" Target="../media/image32.emf"/><Relationship Id="rId23" Type="http://schemas.openxmlformats.org/officeDocument/2006/relationships/image" Target="../media/image39.png"/><Relationship Id="rId10" Type="http://schemas.openxmlformats.org/officeDocument/2006/relationships/image" Target="../media/image27.png"/><Relationship Id="rId19" Type="http://schemas.openxmlformats.org/officeDocument/2006/relationships/image" Target="../media/image36.emf"/><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9.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5.xml"/><Relationship Id="rId5" Type="http://schemas.openxmlformats.org/officeDocument/2006/relationships/image" Target="../media/image24.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25.xml"/><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9.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8" Type="http://schemas.openxmlformats.org/officeDocument/2006/relationships/hyperlink" Target="azure.microsoft.com" TargetMode="External"/><Relationship Id="rId3" Type="http://schemas.openxmlformats.org/officeDocument/2006/relationships/image" Target="../media/image2.png"/><Relationship Id="rId7" Type="http://schemas.openxmlformats.org/officeDocument/2006/relationships/hyperlink" Target="http://azure.microsoft.com/en-us/trial/get-started-machine-learning/" TargetMode="External"/><Relationship Id="rId2" Type="http://schemas.openxmlformats.org/officeDocument/2006/relationships/notesSlide" Target="../notesSlides/notesSlide10.xml"/><Relationship Id="rId1" Type="http://schemas.openxmlformats.org/officeDocument/2006/relationships/slideLayout" Target="../slideLayouts/slideLayout80.xml"/><Relationship Id="rId6" Type="http://schemas.openxmlformats.org/officeDocument/2006/relationships/hyperlink" Target="http://www.microsoftvirtualacademy.com/" TargetMode="External"/><Relationship Id="rId5" Type="http://schemas.openxmlformats.org/officeDocument/2006/relationships/hyperlink" Target="http://www.amazon.com/Introducing-Microsoft-SQL-Server-2014-ebook/dp/B00JYE19U8/ref=sr_1_1?s=digital-text&amp;ie=UTF8&amp;qid=1414405512&amp;sr=1-1&amp;keywords=sql+server+2014" TargetMode="External"/><Relationship Id="rId4" Type="http://schemas.openxmlformats.org/officeDocument/2006/relationships/hyperlink" Target="http://www.microsoft.com/sqlserver"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85.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8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9.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2894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mj-lt"/>
              </a:rPr>
              <a:t>HDP for Windows</a:t>
            </a:r>
            <a:endParaRPr lang="en-US" dirty="0">
              <a:latin typeface="+mj-lt"/>
            </a:endParaRPr>
          </a:p>
        </p:txBody>
      </p:sp>
      <p:sp>
        <p:nvSpPr>
          <p:cNvPr id="189" name="Text Placeholder 2"/>
          <p:cNvSpPr txBox="1">
            <a:spLocks/>
          </p:cNvSpPr>
          <p:nvPr/>
        </p:nvSpPr>
        <p:spPr>
          <a:xfrm>
            <a:off x="8809910" y="1165225"/>
            <a:ext cx="3172007" cy="495458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dirty="0" smtClean="0">
                <a:solidFill>
                  <a:srgbClr val="26C21E"/>
                </a:solidFill>
              </a:rPr>
              <a:t>Hortonworks </a:t>
            </a:r>
            <a:br>
              <a:rPr lang="en-US" dirty="0" smtClean="0">
                <a:solidFill>
                  <a:srgbClr val="26C21E"/>
                </a:solidFill>
              </a:rPr>
            </a:br>
            <a:r>
              <a:rPr lang="en-US" dirty="0" smtClean="0">
                <a:solidFill>
                  <a:srgbClr val="26C21E"/>
                </a:solidFill>
              </a:rPr>
              <a:t>Data Platform (HDP)</a:t>
            </a:r>
          </a:p>
          <a:p>
            <a:pPr marL="0" indent="0">
              <a:buClr>
                <a:srgbClr val="FFFFFF"/>
              </a:buClr>
              <a:buFontTx/>
              <a:buNone/>
            </a:pPr>
            <a:endParaRPr lang="en-US" sz="1100" dirty="0" smtClean="0">
              <a:gradFill>
                <a:gsLst>
                  <a:gs pos="1250">
                    <a:srgbClr val="FFFFFF"/>
                  </a:gs>
                  <a:gs pos="100000">
                    <a:srgbClr val="FFFFFF"/>
                  </a:gs>
                </a:gsLst>
                <a:lin ang="5400000" scaled="0"/>
              </a:gradFill>
            </a:endParaRPr>
          </a:p>
          <a:p>
            <a:pPr>
              <a:buClr>
                <a:srgbClr val="FFFFFF"/>
              </a:buClr>
            </a:pPr>
            <a:r>
              <a:rPr lang="en-US" sz="1600" dirty="0" smtClean="0">
                <a:solidFill>
                  <a:srgbClr val="FFFFFF"/>
                </a:solidFill>
              </a:rPr>
              <a:t>The Only </a:t>
            </a:r>
            <a:r>
              <a:rPr lang="en-US" sz="1600" dirty="0" smtClean="0">
                <a:solidFill>
                  <a:srgbClr val="69BE28"/>
                </a:solidFill>
              </a:rPr>
              <a:t>Completely Open </a:t>
            </a:r>
            <a:r>
              <a:rPr lang="en-US" sz="1600" dirty="0" smtClean="0">
                <a:solidFill>
                  <a:srgbClr val="FFFFFF"/>
                </a:solidFill>
              </a:rPr>
              <a:t>Distribution for Apache </a:t>
            </a:r>
            <a:r>
              <a:rPr lang="en-US" sz="1600" dirty="0" err="1" smtClean="0">
                <a:solidFill>
                  <a:srgbClr val="FFFFFF"/>
                </a:solidFill>
              </a:rPr>
              <a:t>Hadoop</a:t>
            </a:r>
            <a:endParaRPr lang="en-US" sz="1600" dirty="0" smtClean="0">
              <a:solidFill>
                <a:srgbClr val="FFFFFF"/>
              </a:solidFill>
            </a:endParaRPr>
          </a:p>
          <a:p>
            <a:pPr>
              <a:buClr>
                <a:srgbClr val="FFFFFF"/>
              </a:buClr>
            </a:pPr>
            <a:endParaRPr lang="en-US" sz="1200" dirty="0" smtClean="0">
              <a:solidFill>
                <a:srgbClr val="505050"/>
              </a:solidFill>
            </a:endParaRPr>
          </a:p>
          <a:p>
            <a:pPr>
              <a:buClr>
                <a:srgbClr val="FFFFFF"/>
              </a:buClr>
            </a:pPr>
            <a:r>
              <a:rPr lang="en-US" sz="1600" dirty="0" smtClean="0">
                <a:solidFill>
                  <a:srgbClr val="69BE28"/>
                </a:solidFill>
              </a:rPr>
              <a:t>Fundamentally Versatile</a:t>
            </a:r>
            <a:r>
              <a:rPr lang="en-US" sz="1600" dirty="0" smtClean="0">
                <a:solidFill>
                  <a:srgbClr val="FFFFFF"/>
                </a:solidFill>
              </a:rPr>
              <a:t> and Comprehensive enterprise capabilities</a:t>
            </a:r>
          </a:p>
          <a:p>
            <a:pPr marL="398463" lvl="1" indent="0">
              <a:buClr>
                <a:srgbClr val="FFFFFF"/>
              </a:buClr>
              <a:buFontTx/>
              <a:buNone/>
            </a:pPr>
            <a:endParaRPr lang="en-US" sz="1200" dirty="0" smtClean="0">
              <a:solidFill>
                <a:srgbClr val="505050"/>
              </a:solidFill>
            </a:endParaRPr>
          </a:p>
          <a:p>
            <a:pPr>
              <a:buClr>
                <a:srgbClr val="FFFFFF"/>
              </a:buClr>
            </a:pPr>
            <a:r>
              <a:rPr lang="en-US" sz="1600" dirty="0" smtClean="0">
                <a:solidFill>
                  <a:srgbClr val="69BE28"/>
                </a:solidFill>
              </a:rPr>
              <a:t>Wholly Integrated</a:t>
            </a:r>
            <a:r>
              <a:rPr lang="en-US" sz="1600" dirty="0" smtClean="0">
                <a:solidFill>
                  <a:srgbClr val="FFFFFF"/>
                </a:solidFill>
              </a:rPr>
              <a:t> for deep ecosystem interoperability</a:t>
            </a:r>
          </a:p>
        </p:txBody>
      </p:sp>
      <p:grpSp>
        <p:nvGrpSpPr>
          <p:cNvPr id="4" name="Group 3"/>
          <p:cNvGrpSpPr/>
          <p:nvPr/>
        </p:nvGrpSpPr>
        <p:grpSpPr>
          <a:xfrm>
            <a:off x="471956" y="1959806"/>
            <a:ext cx="8184681" cy="3747256"/>
            <a:chOff x="590457" y="1426406"/>
            <a:chExt cx="8184681" cy="3747256"/>
          </a:xfrm>
        </p:grpSpPr>
        <p:grpSp>
          <p:nvGrpSpPr>
            <p:cNvPr id="212" name="Group 211"/>
            <p:cNvGrpSpPr/>
            <p:nvPr/>
          </p:nvGrpSpPr>
          <p:grpSpPr>
            <a:xfrm>
              <a:off x="590457" y="1426406"/>
              <a:ext cx="8184681" cy="3474162"/>
              <a:chOff x="609441" y="1127189"/>
              <a:chExt cx="8184681" cy="3474162"/>
            </a:xfrm>
          </p:grpSpPr>
          <p:sp>
            <p:nvSpPr>
              <p:cNvPr id="213" name="Rounded Rectangle 212"/>
              <p:cNvSpPr/>
              <p:nvPr/>
            </p:nvSpPr>
            <p:spPr>
              <a:xfrm>
                <a:off x="609441" y="1127189"/>
                <a:ext cx="8184681" cy="3474162"/>
              </a:xfrm>
              <a:prstGeom prst="roundRect">
                <a:avLst>
                  <a:gd name="adj" fmla="val 1831"/>
                </a:avLst>
              </a:prstGeom>
              <a:solidFill>
                <a:srgbClr val="69BE28">
                  <a:lumMod val="75000"/>
                </a:srgbClr>
              </a:solidFill>
              <a:ln w="28575" cap="flat" cmpd="sng" algn="ctr">
                <a:solidFill>
                  <a:srgbClr val="69BE28">
                    <a:lumMod val="75000"/>
                  </a:srgbClr>
                </a:solidFill>
                <a:prstDash val="solid"/>
              </a:ln>
              <a:effectLst/>
            </p:spPr>
            <p:txBody>
              <a:bodyPr lIns="365760" tIns="228600" bIns="91440" rtlCol="0" anchor="t" anchorCtr="0"/>
              <a:lstStyle/>
              <a:p>
                <a:pPr marL="1374775" defTabSz="914400">
                  <a:defRPr/>
                </a:pPr>
                <a:r>
                  <a:rPr lang="en-US" sz="2400" b="1" kern="0" dirty="0" smtClean="0">
                    <a:solidFill>
                      <a:srgbClr val="FFFFFF"/>
                    </a:solidFill>
                    <a:latin typeface="Arial"/>
                  </a:rPr>
                  <a:t>Hortonworks Data Platform 2.2</a:t>
                </a:r>
              </a:p>
            </p:txBody>
          </p:sp>
          <p:sp>
            <p:nvSpPr>
              <p:cNvPr id="214" name="Rounded Rectangle 213"/>
              <p:cNvSpPr/>
              <p:nvPr/>
            </p:nvSpPr>
            <p:spPr>
              <a:xfrm>
                <a:off x="609441" y="1808629"/>
                <a:ext cx="8184681" cy="2792721"/>
              </a:xfrm>
              <a:prstGeom prst="roundRect">
                <a:avLst>
                  <a:gd name="adj" fmla="val 1831"/>
                </a:avLst>
              </a:prstGeom>
              <a:solidFill>
                <a:srgbClr val="FFFFFF"/>
              </a:solidFill>
              <a:ln w="9525" cap="flat" cmpd="sng" algn="ctr">
                <a:noFill/>
                <a:prstDash val="solid"/>
              </a:ln>
              <a:effectLst/>
            </p:spPr>
            <p:txBody>
              <a:bodyPr tIns="91440" bIns="91440" rtlCol="0" anchor="t" anchorCtr="0"/>
              <a:lstStyle/>
              <a:p>
                <a:pPr defTabSz="914400">
                  <a:defRPr/>
                </a:pPr>
                <a:endParaRPr lang="en-US" kern="0" dirty="0" smtClean="0">
                  <a:solidFill>
                    <a:srgbClr val="FFFFFF"/>
                  </a:solidFill>
                  <a:latin typeface="Arial"/>
                </a:endParaRPr>
              </a:p>
            </p:txBody>
          </p:sp>
          <p:pic>
            <p:nvPicPr>
              <p:cNvPr id="215" name="Picture 214" descr="Hor_RGBLogo ALL white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196" y="1265734"/>
                <a:ext cx="1209150" cy="457030"/>
              </a:xfrm>
              <a:prstGeom prst="rect">
                <a:avLst/>
              </a:prstGeom>
            </p:spPr>
          </p:pic>
        </p:grpSp>
        <p:sp>
          <p:nvSpPr>
            <p:cNvPr id="216" name="Rounded Rectangle 215"/>
            <p:cNvSpPr/>
            <p:nvPr/>
          </p:nvSpPr>
          <p:spPr>
            <a:xfrm>
              <a:off x="1836466" y="3916610"/>
              <a:ext cx="4516556" cy="883533"/>
            </a:xfrm>
            <a:prstGeom prst="roundRect">
              <a:avLst>
                <a:gd name="adj" fmla="val 1121"/>
              </a:avLst>
            </a:prstGeom>
            <a:solidFill>
              <a:srgbClr val="69BE28">
                <a:lumMod val="20000"/>
                <a:lumOff val="80000"/>
              </a:srgbClr>
            </a:solidFill>
            <a:ln w="3175" cap="flat" cmpd="sng" algn="ctr">
              <a:solidFill>
                <a:srgbClr val="69BE28">
                  <a:lumMod val="60000"/>
                  <a:lumOff val="40000"/>
                </a:srgbClr>
              </a:solidFill>
              <a:prstDash val="solid"/>
            </a:ln>
            <a:effectLst/>
          </p:spPr>
          <p:txBody>
            <a:bodyPr lIns="91440" rIns="91440" rtlCol="0" anchor="ctr"/>
            <a:lstStyle/>
            <a:p>
              <a:pPr algn="ctr" defTabSz="914400">
                <a:defRPr/>
              </a:pPr>
              <a:r>
                <a:rPr lang="en-US" sz="1100" kern="0" dirty="0">
                  <a:solidFill>
                    <a:srgbClr val="1E1E1E">
                      <a:lumMod val="75000"/>
                      <a:lumOff val="25000"/>
                    </a:srgbClr>
                  </a:solidFill>
                  <a:latin typeface="Arial"/>
                  <a:cs typeface="Arial"/>
                </a:rPr>
                <a:t> </a:t>
              </a:r>
            </a:p>
          </p:txBody>
        </p:sp>
        <p:sp>
          <p:nvSpPr>
            <p:cNvPr id="217" name="Rounded Rectangle 216"/>
            <p:cNvSpPr/>
            <p:nvPr/>
          </p:nvSpPr>
          <p:spPr>
            <a:xfrm>
              <a:off x="1836466" y="2406193"/>
              <a:ext cx="4516556" cy="1407611"/>
            </a:xfrm>
            <a:prstGeom prst="roundRect">
              <a:avLst>
                <a:gd name="adj" fmla="val 1121"/>
              </a:avLst>
            </a:prstGeom>
            <a:solidFill>
              <a:srgbClr val="69BE28">
                <a:lumMod val="20000"/>
                <a:lumOff val="80000"/>
              </a:srgbClr>
            </a:solidFill>
            <a:ln w="3175" cap="flat" cmpd="sng" algn="ctr">
              <a:solidFill>
                <a:srgbClr val="69BE28">
                  <a:lumMod val="60000"/>
                  <a:lumOff val="40000"/>
                </a:srgbClr>
              </a:solidFill>
              <a:prstDash val="solid"/>
            </a:ln>
            <a:effectLst/>
          </p:spPr>
          <p:txBody>
            <a:bodyPr lIns="91440" rIns="91440" rtlCol="0" anchor="ctr"/>
            <a:lstStyle/>
            <a:p>
              <a:pPr algn="ctr" defTabSz="914400">
                <a:defRPr/>
              </a:pPr>
              <a:endParaRPr lang="en-US" sz="1100" kern="0" dirty="0">
                <a:solidFill>
                  <a:srgbClr val="1E1E1E">
                    <a:lumMod val="75000"/>
                    <a:lumOff val="25000"/>
                  </a:srgbClr>
                </a:solidFill>
                <a:latin typeface="Arial"/>
                <a:cs typeface="Arial"/>
              </a:endParaRPr>
            </a:p>
          </p:txBody>
        </p:sp>
        <p:sp>
          <p:nvSpPr>
            <p:cNvPr id="218" name="Rounded Rectangle 217"/>
            <p:cNvSpPr>
              <a:spLocks/>
            </p:cNvSpPr>
            <p:nvPr/>
          </p:nvSpPr>
          <p:spPr>
            <a:xfrm>
              <a:off x="1897948" y="3430687"/>
              <a:ext cx="4399044" cy="632877"/>
            </a:xfrm>
            <a:prstGeom prst="roundRect">
              <a:avLst>
                <a:gd name="adj" fmla="val 5758"/>
              </a:avLst>
            </a:prstGeom>
            <a:solidFill>
              <a:srgbClr val="44697D"/>
            </a:solidFill>
            <a:ln w="9525" cap="flat" cmpd="sng" algn="ctr">
              <a:solidFill>
                <a:srgbClr val="334F5E"/>
              </a:solidFill>
              <a:prstDash val="solid"/>
            </a:ln>
            <a:effectLst/>
          </p:spPr>
          <p:txBody>
            <a:bodyPr lIns="0" tIns="137160" rIns="0" rtlCol="0" anchor="b"/>
            <a:lstStyle/>
            <a:p>
              <a:pPr algn="ctr" defTabSz="914400">
                <a:defRPr/>
              </a:pPr>
              <a:r>
                <a:rPr lang="en-US" sz="1400" b="1" kern="0" dirty="0" smtClean="0">
                  <a:solidFill>
                    <a:srgbClr val="FFFFFF"/>
                  </a:solidFill>
                  <a:latin typeface="Arial"/>
                  <a:cs typeface="Arial"/>
                </a:rPr>
                <a:t>YARN</a:t>
              </a:r>
              <a:r>
                <a:rPr lang="en-US" sz="1100" b="1" kern="0" dirty="0" smtClean="0">
                  <a:solidFill>
                    <a:srgbClr val="FFFFFF"/>
                  </a:solidFill>
                  <a:latin typeface="Arial"/>
                  <a:cs typeface="Arial"/>
                </a:rPr>
                <a:t>: Data Operating System</a:t>
              </a:r>
            </a:p>
            <a:p>
              <a:pPr algn="ctr" defTabSz="914400">
                <a:defRPr/>
              </a:pPr>
              <a:r>
                <a:rPr lang="en-US" sz="1000" kern="0" dirty="0">
                  <a:solidFill>
                    <a:srgbClr val="FFFFFF"/>
                  </a:solidFill>
                  <a:latin typeface="Arial"/>
                  <a:cs typeface="Arial"/>
                </a:rPr>
                <a:t>(Cluster Resource </a:t>
              </a:r>
              <a:r>
                <a:rPr lang="en-US" sz="1000" kern="0" dirty="0" smtClean="0">
                  <a:solidFill>
                    <a:srgbClr val="FFFFFF"/>
                  </a:solidFill>
                  <a:latin typeface="Arial"/>
                  <a:cs typeface="Arial"/>
                </a:rPr>
                <a:t>Management)</a:t>
              </a:r>
              <a:endParaRPr lang="en-US" sz="1000" kern="0" dirty="0">
                <a:solidFill>
                  <a:srgbClr val="FFFFFF"/>
                </a:solidFill>
                <a:latin typeface="Arial"/>
                <a:cs typeface="Arial"/>
              </a:endParaRPr>
            </a:p>
          </p:txBody>
        </p:sp>
        <p:sp>
          <p:nvSpPr>
            <p:cNvPr id="219" name="Rounded Rectangle 218"/>
            <p:cNvSpPr>
              <a:spLocks/>
            </p:cNvSpPr>
            <p:nvPr/>
          </p:nvSpPr>
          <p:spPr>
            <a:xfrm>
              <a:off x="1984145"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a:solidFill>
                    <a:srgbClr val="1E1E1E">
                      <a:lumMod val="75000"/>
                      <a:lumOff val="25000"/>
                    </a:srgbClr>
                  </a:solidFill>
                  <a:latin typeface="Arial"/>
                  <a:cs typeface="Arial"/>
                </a:rPr>
                <a:t>1</a:t>
              </a:r>
            </a:p>
          </p:txBody>
        </p:sp>
        <p:sp>
          <p:nvSpPr>
            <p:cNvPr id="220" name="Rounded Rectangle 219"/>
            <p:cNvSpPr>
              <a:spLocks/>
            </p:cNvSpPr>
            <p:nvPr/>
          </p:nvSpPr>
          <p:spPr>
            <a:xfrm>
              <a:off x="2271561"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21" name="Rounded Rectangle 220"/>
            <p:cNvSpPr>
              <a:spLocks/>
            </p:cNvSpPr>
            <p:nvPr/>
          </p:nvSpPr>
          <p:spPr>
            <a:xfrm>
              <a:off x="2558976"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22" name="Rounded Rectangle 221"/>
            <p:cNvSpPr>
              <a:spLocks/>
            </p:cNvSpPr>
            <p:nvPr/>
          </p:nvSpPr>
          <p:spPr>
            <a:xfrm>
              <a:off x="2846392"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23" name="Rounded Rectangle 222"/>
            <p:cNvSpPr>
              <a:spLocks/>
            </p:cNvSpPr>
            <p:nvPr/>
          </p:nvSpPr>
          <p:spPr>
            <a:xfrm>
              <a:off x="3133808"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24" name="Rounded Rectangle 223"/>
            <p:cNvSpPr>
              <a:spLocks/>
            </p:cNvSpPr>
            <p:nvPr/>
          </p:nvSpPr>
          <p:spPr>
            <a:xfrm>
              <a:off x="3421223"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25" name="Rounded Rectangle 224"/>
            <p:cNvSpPr>
              <a:spLocks/>
            </p:cNvSpPr>
            <p:nvPr/>
          </p:nvSpPr>
          <p:spPr>
            <a:xfrm>
              <a:off x="3708639"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26" name="Rounded Rectangle 225"/>
            <p:cNvSpPr>
              <a:spLocks/>
            </p:cNvSpPr>
            <p:nvPr/>
          </p:nvSpPr>
          <p:spPr>
            <a:xfrm>
              <a:off x="3996055"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27" name="Rounded Rectangle 226"/>
            <p:cNvSpPr>
              <a:spLocks/>
            </p:cNvSpPr>
            <p:nvPr/>
          </p:nvSpPr>
          <p:spPr>
            <a:xfrm>
              <a:off x="1984145"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28" name="Rounded Rectangle 227"/>
            <p:cNvSpPr>
              <a:spLocks/>
            </p:cNvSpPr>
            <p:nvPr/>
          </p:nvSpPr>
          <p:spPr>
            <a:xfrm>
              <a:off x="2271561"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29" name="Rounded Rectangle 228"/>
            <p:cNvSpPr>
              <a:spLocks/>
            </p:cNvSpPr>
            <p:nvPr/>
          </p:nvSpPr>
          <p:spPr>
            <a:xfrm>
              <a:off x="2558976"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30" name="Rounded Rectangle 229"/>
            <p:cNvSpPr>
              <a:spLocks/>
            </p:cNvSpPr>
            <p:nvPr/>
          </p:nvSpPr>
          <p:spPr>
            <a:xfrm>
              <a:off x="2846392"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31" name="Rounded Rectangle 230"/>
            <p:cNvSpPr>
              <a:spLocks/>
            </p:cNvSpPr>
            <p:nvPr/>
          </p:nvSpPr>
          <p:spPr>
            <a:xfrm>
              <a:off x="3133808"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32" name="Rounded Rectangle 231"/>
            <p:cNvSpPr>
              <a:spLocks/>
            </p:cNvSpPr>
            <p:nvPr/>
          </p:nvSpPr>
          <p:spPr>
            <a:xfrm>
              <a:off x="3421223"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33" name="Rounded Rectangle 232"/>
            <p:cNvSpPr>
              <a:spLocks/>
            </p:cNvSpPr>
            <p:nvPr/>
          </p:nvSpPr>
          <p:spPr>
            <a:xfrm>
              <a:off x="3708639"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34" name="Rounded Rectangle 233"/>
            <p:cNvSpPr>
              <a:spLocks/>
            </p:cNvSpPr>
            <p:nvPr/>
          </p:nvSpPr>
          <p:spPr>
            <a:xfrm>
              <a:off x="3996055"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35" name="Rounded Rectangle 37"/>
            <p:cNvSpPr>
              <a:spLocks/>
            </p:cNvSpPr>
            <p:nvPr/>
          </p:nvSpPr>
          <p:spPr>
            <a:xfrm>
              <a:off x="1897947" y="2523978"/>
              <a:ext cx="459000" cy="1039602"/>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Script</a:t>
              </a:r>
            </a:p>
            <a:p>
              <a:pPr algn="ctr" defTabSz="914400">
                <a:defRPr/>
              </a:pPr>
              <a:r>
                <a:rPr lang="en-US" sz="900" kern="0" dirty="0">
                  <a:solidFill>
                    <a:srgbClr val="1E1E1E">
                      <a:lumMod val="75000"/>
                      <a:lumOff val="25000"/>
                    </a:srgbClr>
                  </a:solidFill>
                  <a:latin typeface="Arial"/>
                  <a:cs typeface="Arial"/>
                </a:rPr>
                <a:t/>
              </a:r>
              <a:br>
                <a:rPr lang="en-US" sz="900" kern="0" dirty="0">
                  <a:solidFill>
                    <a:srgbClr val="1E1E1E">
                      <a:lumMod val="75000"/>
                      <a:lumOff val="25000"/>
                    </a:srgbClr>
                  </a:solidFill>
                  <a:latin typeface="Arial"/>
                  <a:cs typeface="Arial"/>
                </a:rPr>
              </a:br>
              <a:endParaRPr lang="en-US" sz="9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Pig</a:t>
              </a:r>
              <a:endParaRPr lang="en-US" sz="8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236" name="Rounded Rectangle 37"/>
            <p:cNvSpPr>
              <a:spLocks/>
            </p:cNvSpPr>
            <p:nvPr/>
          </p:nvSpPr>
          <p:spPr>
            <a:xfrm>
              <a:off x="2384717" y="2523978"/>
              <a:ext cx="537813" cy="1039602"/>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SQL</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Hive</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237" name="Rounded Rectangle 236"/>
            <p:cNvSpPr/>
            <p:nvPr/>
          </p:nvSpPr>
          <p:spPr>
            <a:xfrm>
              <a:off x="2464890" y="3330117"/>
              <a:ext cx="384175" cy="131117"/>
            </a:xfrm>
            <a:prstGeom prst="roundRect">
              <a:avLst>
                <a:gd name="adj" fmla="val 2922"/>
              </a:avLst>
            </a:prstGeom>
            <a:solidFill>
              <a:srgbClr val="1E1E1E">
                <a:lumMod val="50000"/>
                <a:lumOff val="50000"/>
              </a:srgbClr>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700" kern="0" dirty="0" smtClean="0">
                  <a:solidFill>
                    <a:srgbClr val="FFFFFF"/>
                  </a:solidFill>
                  <a:latin typeface="Helvetica Neue"/>
                  <a:cs typeface="Helvetica Neue"/>
                </a:rPr>
                <a:t>Tez</a:t>
              </a:r>
              <a:endParaRPr lang="en-US" sz="800" kern="0" dirty="0">
                <a:solidFill>
                  <a:srgbClr val="FFFFFF"/>
                </a:solidFill>
                <a:latin typeface="Helvetica Neue"/>
                <a:cs typeface="Helvetica Neue"/>
              </a:endParaRPr>
            </a:p>
          </p:txBody>
        </p:sp>
        <p:sp>
          <p:nvSpPr>
            <p:cNvPr id="238" name="Rounded Rectangle 237"/>
            <p:cNvSpPr/>
            <p:nvPr/>
          </p:nvSpPr>
          <p:spPr>
            <a:xfrm>
              <a:off x="1949796" y="3330117"/>
              <a:ext cx="356904" cy="131117"/>
            </a:xfrm>
            <a:prstGeom prst="roundRect">
              <a:avLst>
                <a:gd name="adj" fmla="val 2922"/>
              </a:avLst>
            </a:prstGeom>
            <a:solidFill>
              <a:srgbClr val="1E1E1E">
                <a:lumMod val="50000"/>
                <a:lumOff val="50000"/>
              </a:srgbClr>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700" kern="0" dirty="0" smtClean="0">
                  <a:solidFill>
                    <a:srgbClr val="FFFFFF"/>
                  </a:solidFill>
                  <a:latin typeface="Helvetica Neue"/>
                  <a:cs typeface="Helvetica Neue"/>
                </a:rPr>
                <a:t>Tez</a:t>
              </a:r>
              <a:endParaRPr lang="en-US" sz="800" kern="0" dirty="0">
                <a:solidFill>
                  <a:srgbClr val="FFFFFF"/>
                </a:solidFill>
                <a:latin typeface="Helvetica Neue"/>
                <a:cs typeface="Helvetica Neue"/>
              </a:endParaRPr>
            </a:p>
          </p:txBody>
        </p:sp>
        <p:sp>
          <p:nvSpPr>
            <p:cNvPr id="239" name="Rounded Rectangle 37"/>
            <p:cNvSpPr>
              <a:spLocks/>
            </p:cNvSpPr>
            <p:nvPr/>
          </p:nvSpPr>
          <p:spPr>
            <a:xfrm>
              <a:off x="2950300" y="2523978"/>
              <a:ext cx="537813" cy="1039602"/>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Java</a:t>
              </a:r>
              <a:endParaRPr lang="en-US" sz="900" b="1" kern="0" dirty="0">
                <a:solidFill>
                  <a:srgbClr val="1E1E1E">
                    <a:lumMod val="75000"/>
                    <a:lumOff val="25000"/>
                  </a:srgbClr>
                </a:solidFill>
                <a:latin typeface="Arial"/>
                <a:cs typeface="Arial"/>
              </a:endParaRPr>
            </a:p>
            <a:p>
              <a:pPr algn="ctr" defTabSz="914400">
                <a:defRPr/>
              </a:pPr>
              <a:r>
                <a:rPr lang="en-US" sz="900" b="1" kern="0" dirty="0" smtClean="0">
                  <a:solidFill>
                    <a:srgbClr val="1E1E1E">
                      <a:lumMod val="75000"/>
                      <a:lumOff val="25000"/>
                    </a:srgbClr>
                  </a:solidFill>
                  <a:latin typeface="Arial"/>
                  <a:cs typeface="Arial"/>
                </a:rPr>
                <a:t>Scala</a:t>
              </a:r>
              <a:endParaRPr lang="en-US" sz="900" b="1" kern="0" dirty="0">
                <a:solidFill>
                  <a:srgbClr val="1E1E1E">
                    <a:lumMod val="75000"/>
                    <a:lumOff val="25000"/>
                  </a:srgbClr>
                </a:solidFill>
                <a:latin typeface="Arial"/>
                <a:cs typeface="Arial"/>
              </a:endParaRP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Cascading</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240" name="Rounded Rectangle 239"/>
            <p:cNvSpPr/>
            <p:nvPr/>
          </p:nvSpPr>
          <p:spPr>
            <a:xfrm>
              <a:off x="3024270" y="3330117"/>
              <a:ext cx="384175" cy="131117"/>
            </a:xfrm>
            <a:prstGeom prst="roundRect">
              <a:avLst>
                <a:gd name="adj" fmla="val 2922"/>
              </a:avLst>
            </a:prstGeom>
            <a:solidFill>
              <a:srgbClr val="1E1E1E">
                <a:lumMod val="50000"/>
                <a:lumOff val="50000"/>
              </a:srgbClr>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700" kern="0" dirty="0" smtClean="0">
                  <a:solidFill>
                    <a:srgbClr val="FFFFFF"/>
                  </a:solidFill>
                  <a:latin typeface="Helvetica Neue"/>
                  <a:cs typeface="Helvetica Neue"/>
                </a:rPr>
                <a:t>Tez</a:t>
              </a:r>
              <a:endParaRPr lang="en-US" sz="800" kern="0" dirty="0">
                <a:solidFill>
                  <a:srgbClr val="FFFFFF"/>
                </a:solidFill>
                <a:latin typeface="Helvetica Neue"/>
                <a:cs typeface="Helvetica Neue"/>
              </a:endParaRPr>
            </a:p>
          </p:txBody>
        </p:sp>
        <p:sp>
          <p:nvSpPr>
            <p:cNvPr id="241" name="Rounded Rectangle 240"/>
            <p:cNvSpPr>
              <a:spLocks/>
            </p:cNvSpPr>
            <p:nvPr/>
          </p:nvSpPr>
          <p:spPr>
            <a:xfrm>
              <a:off x="4286339"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42" name="Rounded Rectangle 241"/>
            <p:cNvSpPr>
              <a:spLocks/>
            </p:cNvSpPr>
            <p:nvPr/>
          </p:nvSpPr>
          <p:spPr>
            <a:xfrm>
              <a:off x="4573755"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43" name="Rounded Rectangle 242"/>
            <p:cNvSpPr>
              <a:spLocks/>
            </p:cNvSpPr>
            <p:nvPr/>
          </p:nvSpPr>
          <p:spPr>
            <a:xfrm>
              <a:off x="4286339"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44" name="Rounded Rectangle 243"/>
            <p:cNvSpPr>
              <a:spLocks/>
            </p:cNvSpPr>
            <p:nvPr/>
          </p:nvSpPr>
          <p:spPr>
            <a:xfrm>
              <a:off x="4573755"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45" name="Rounded Rectangle 244"/>
            <p:cNvSpPr>
              <a:spLocks/>
            </p:cNvSpPr>
            <p:nvPr/>
          </p:nvSpPr>
          <p:spPr>
            <a:xfrm>
              <a:off x="4857044"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46" name="Rounded Rectangle 245"/>
            <p:cNvSpPr>
              <a:spLocks/>
            </p:cNvSpPr>
            <p:nvPr/>
          </p:nvSpPr>
          <p:spPr>
            <a:xfrm>
              <a:off x="5144460"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47" name="Rounded Rectangle 246"/>
            <p:cNvSpPr>
              <a:spLocks/>
            </p:cNvSpPr>
            <p:nvPr/>
          </p:nvSpPr>
          <p:spPr>
            <a:xfrm>
              <a:off x="5431875"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48" name="Rounded Rectangle 247"/>
            <p:cNvSpPr>
              <a:spLocks/>
            </p:cNvSpPr>
            <p:nvPr/>
          </p:nvSpPr>
          <p:spPr>
            <a:xfrm>
              <a:off x="5719291"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49" name="Rounded Rectangle 248"/>
            <p:cNvSpPr>
              <a:spLocks/>
            </p:cNvSpPr>
            <p:nvPr/>
          </p:nvSpPr>
          <p:spPr>
            <a:xfrm>
              <a:off x="6006707" y="4167091"/>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50" name="Rounded Rectangle 249"/>
            <p:cNvSpPr>
              <a:spLocks/>
            </p:cNvSpPr>
            <p:nvPr/>
          </p:nvSpPr>
          <p:spPr>
            <a:xfrm>
              <a:off x="4857044"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51" name="Rounded Rectangle 250"/>
            <p:cNvSpPr>
              <a:spLocks/>
            </p:cNvSpPr>
            <p:nvPr/>
          </p:nvSpPr>
          <p:spPr>
            <a:xfrm>
              <a:off x="5144460"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52" name="Rounded Rectangle 251"/>
            <p:cNvSpPr>
              <a:spLocks/>
            </p:cNvSpPr>
            <p:nvPr/>
          </p:nvSpPr>
          <p:spPr>
            <a:xfrm>
              <a:off x="5431875"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53" name="Rounded Rectangle 252"/>
            <p:cNvSpPr>
              <a:spLocks/>
            </p:cNvSpPr>
            <p:nvPr/>
          </p:nvSpPr>
          <p:spPr>
            <a:xfrm>
              <a:off x="5719291"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54" name="Rounded Rectangle 253"/>
            <p:cNvSpPr>
              <a:spLocks/>
            </p:cNvSpPr>
            <p:nvPr/>
          </p:nvSpPr>
          <p:spPr>
            <a:xfrm>
              <a:off x="6006707" y="4422795"/>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255" name="Rounded Rectangle 37"/>
            <p:cNvSpPr>
              <a:spLocks/>
            </p:cNvSpPr>
            <p:nvPr/>
          </p:nvSpPr>
          <p:spPr>
            <a:xfrm>
              <a:off x="5841383" y="2519935"/>
              <a:ext cx="455608" cy="1043645"/>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lumMod val="95000"/>
              </a:srgbClr>
            </a:solidFill>
            <a:ln w="3175" cap="flat" cmpd="sng" algn="ctr">
              <a:solidFill>
                <a:srgbClr val="1E1E1E">
                  <a:lumMod val="50000"/>
                  <a:lumOff val="50000"/>
                </a:srgbClr>
              </a:solidFill>
              <a:prstDash val="dash"/>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Others</a:t>
              </a:r>
            </a:p>
            <a:p>
              <a:pPr algn="ctr" defTabSz="914400">
                <a:defRPr/>
              </a:pPr>
              <a:endParaRPr lang="en-US" sz="900" b="1" kern="0" dirty="0">
                <a:solidFill>
                  <a:srgbClr val="1E1E1E">
                    <a:lumMod val="75000"/>
                    <a:lumOff val="25000"/>
                  </a:srgbClr>
                </a:solidFill>
                <a:latin typeface="Arial"/>
                <a:cs typeface="Arial"/>
              </a:endParaRP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ISV Engines</a:t>
              </a:r>
            </a:p>
          </p:txBody>
        </p:sp>
        <p:sp>
          <p:nvSpPr>
            <p:cNvPr id="256" name="Rounded Rectangle 255"/>
            <p:cNvSpPr>
              <a:spLocks/>
            </p:cNvSpPr>
            <p:nvPr/>
          </p:nvSpPr>
          <p:spPr>
            <a:xfrm>
              <a:off x="1897949" y="4110060"/>
              <a:ext cx="4399042" cy="613884"/>
            </a:xfrm>
            <a:prstGeom prst="roundRect">
              <a:avLst>
                <a:gd name="adj" fmla="val 5758"/>
              </a:avLst>
            </a:prstGeom>
            <a:solidFill>
              <a:srgbClr val="FFFFFF">
                <a:alpha val="75000"/>
              </a:srgbClr>
            </a:solidFill>
            <a:ln w="9525" cap="flat" cmpd="sng" algn="ctr">
              <a:solidFill>
                <a:srgbClr val="69BE28">
                  <a:lumMod val="60000"/>
                  <a:lumOff val="40000"/>
                </a:srgbClr>
              </a:solidFill>
              <a:prstDash val="solid"/>
            </a:ln>
            <a:effectLst/>
          </p:spPr>
          <p:txBody>
            <a:bodyPr lIns="0" rIns="0" rtlCol="0" anchor="ctr"/>
            <a:lstStyle/>
            <a:p>
              <a:pPr algn="ctr" defTabSz="914400">
                <a:defRPr/>
              </a:pPr>
              <a:r>
                <a:rPr lang="en-US" sz="1200" b="1" kern="0" dirty="0" smtClean="0">
                  <a:solidFill>
                    <a:srgbClr val="1E1E1E">
                      <a:lumMod val="75000"/>
                      <a:lumOff val="25000"/>
                    </a:srgbClr>
                  </a:solidFill>
                  <a:latin typeface="Arial"/>
                  <a:cs typeface="Arial"/>
                </a:rPr>
                <a:t>HDFS </a:t>
              </a:r>
              <a:br>
                <a:rPr lang="en-US" sz="1200" b="1" kern="0" dirty="0" smtClean="0">
                  <a:solidFill>
                    <a:srgbClr val="1E1E1E">
                      <a:lumMod val="75000"/>
                      <a:lumOff val="25000"/>
                    </a:srgbClr>
                  </a:solidFill>
                  <a:latin typeface="Arial"/>
                  <a:cs typeface="Arial"/>
                </a:rPr>
              </a:br>
              <a:r>
                <a:rPr lang="en-US" sz="1000" kern="0" dirty="0" smtClean="0">
                  <a:solidFill>
                    <a:srgbClr val="1E1E1E">
                      <a:lumMod val="75000"/>
                      <a:lumOff val="25000"/>
                    </a:srgbClr>
                  </a:solidFill>
                  <a:latin typeface="Arial"/>
                  <a:cs typeface="Arial"/>
                </a:rPr>
                <a:t>(Hadoop Distributed File System)</a:t>
              </a:r>
              <a:endParaRPr lang="en-US" sz="1000" kern="0" dirty="0">
                <a:solidFill>
                  <a:srgbClr val="1E1E1E">
                    <a:lumMod val="75000"/>
                    <a:lumOff val="25000"/>
                  </a:srgbClr>
                </a:solidFill>
                <a:latin typeface="Arial"/>
                <a:cs typeface="Arial"/>
              </a:endParaRPr>
            </a:p>
          </p:txBody>
        </p:sp>
        <p:sp>
          <p:nvSpPr>
            <p:cNvPr id="257" name="Rounded Rectangle 37"/>
            <p:cNvSpPr>
              <a:spLocks/>
            </p:cNvSpPr>
            <p:nvPr/>
          </p:nvSpPr>
          <p:spPr>
            <a:xfrm>
              <a:off x="4078485" y="2523979"/>
              <a:ext cx="566387" cy="1039601"/>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Stream</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Storm</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258" name="Rounded Rectangle 37"/>
            <p:cNvSpPr>
              <a:spLocks/>
            </p:cNvSpPr>
            <p:nvPr/>
          </p:nvSpPr>
          <p:spPr>
            <a:xfrm>
              <a:off x="5335209" y="2523978"/>
              <a:ext cx="478405" cy="1039602"/>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Search</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Solr</a:t>
              </a:r>
              <a:endParaRPr lang="en-US" sz="900"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259" name="Rounded Rectangle 37"/>
            <p:cNvSpPr>
              <a:spLocks/>
            </p:cNvSpPr>
            <p:nvPr/>
          </p:nvSpPr>
          <p:spPr>
            <a:xfrm>
              <a:off x="3515883" y="2523978"/>
              <a:ext cx="537813" cy="1039602"/>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NoSQL</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HBase</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260" name="Rounded Rectangle 259"/>
            <p:cNvSpPr/>
            <p:nvPr/>
          </p:nvSpPr>
          <p:spPr>
            <a:xfrm>
              <a:off x="3577814" y="3327346"/>
              <a:ext cx="418303" cy="131117"/>
            </a:xfrm>
            <a:prstGeom prst="roundRect">
              <a:avLst>
                <a:gd name="adj" fmla="val 2922"/>
              </a:avLst>
            </a:prstGeom>
            <a:solidFill>
              <a:srgbClr val="1E1E1E">
                <a:lumMod val="50000"/>
                <a:lumOff val="50000"/>
              </a:srgbClr>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700" kern="0" dirty="0" smtClean="0">
                  <a:solidFill>
                    <a:srgbClr val="FFFFFF"/>
                  </a:solidFill>
                  <a:latin typeface="Helvetica Neue"/>
                  <a:cs typeface="Helvetica Neue"/>
                </a:rPr>
                <a:t>Slider</a:t>
              </a:r>
              <a:endParaRPr lang="en-US" sz="800" kern="0" dirty="0">
                <a:solidFill>
                  <a:srgbClr val="FFFFFF"/>
                </a:solidFill>
                <a:latin typeface="Helvetica Neue"/>
                <a:cs typeface="Helvetica Neue"/>
              </a:endParaRPr>
            </a:p>
          </p:txBody>
        </p:sp>
        <p:sp>
          <p:nvSpPr>
            <p:cNvPr id="261" name="Rounded Rectangle 260"/>
            <p:cNvSpPr/>
            <p:nvPr/>
          </p:nvSpPr>
          <p:spPr>
            <a:xfrm>
              <a:off x="4152277" y="3324543"/>
              <a:ext cx="418303" cy="131117"/>
            </a:xfrm>
            <a:prstGeom prst="roundRect">
              <a:avLst>
                <a:gd name="adj" fmla="val 2922"/>
              </a:avLst>
            </a:prstGeom>
            <a:solidFill>
              <a:srgbClr val="1E1E1E">
                <a:lumMod val="50000"/>
                <a:lumOff val="50000"/>
              </a:srgbClr>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700" kern="0" dirty="0" smtClean="0">
                  <a:solidFill>
                    <a:srgbClr val="FFFFFF"/>
                  </a:solidFill>
                  <a:latin typeface="Helvetica Neue"/>
                  <a:cs typeface="Helvetica Neue"/>
                </a:rPr>
                <a:t>Slider</a:t>
              </a:r>
              <a:endParaRPr lang="en-US" sz="800" kern="0" dirty="0">
                <a:solidFill>
                  <a:srgbClr val="FFFFFF"/>
                </a:solidFill>
                <a:latin typeface="Helvetica Neue"/>
                <a:cs typeface="Helvetica Neue"/>
              </a:endParaRPr>
            </a:p>
          </p:txBody>
        </p:sp>
        <p:sp>
          <p:nvSpPr>
            <p:cNvPr id="262" name="Rounded Rectangle 261"/>
            <p:cNvSpPr/>
            <p:nvPr/>
          </p:nvSpPr>
          <p:spPr>
            <a:xfrm>
              <a:off x="651316" y="2406194"/>
              <a:ext cx="1112183" cy="2393950"/>
            </a:xfrm>
            <a:prstGeom prst="roundRect">
              <a:avLst>
                <a:gd name="adj" fmla="val 1973"/>
              </a:avLst>
            </a:prstGeom>
            <a:solidFill>
              <a:srgbClr val="69BE28">
                <a:lumMod val="20000"/>
                <a:lumOff val="80000"/>
              </a:srgbClr>
            </a:solidFill>
            <a:ln w="3175" cap="flat" cmpd="sng" algn="ctr">
              <a:solidFill>
                <a:srgbClr val="69BE28">
                  <a:lumMod val="60000"/>
                  <a:lumOff val="40000"/>
                </a:srgbClr>
              </a:solidFill>
              <a:prstDash val="solid"/>
            </a:ln>
            <a:effectLst/>
          </p:spPr>
          <p:txBody>
            <a:bodyPr lIns="91440" rIns="91440" rtlCol="0" anchor="ctr"/>
            <a:lstStyle/>
            <a:p>
              <a:pPr algn="ctr" defTabSz="914400">
                <a:defRPr/>
              </a:pPr>
              <a:endParaRPr lang="en-US" sz="1100" kern="0" dirty="0" smtClean="0">
                <a:solidFill>
                  <a:srgbClr val="1E1E1E">
                    <a:lumMod val="75000"/>
                    <a:lumOff val="25000"/>
                  </a:srgbClr>
                </a:solidFill>
                <a:latin typeface="Arial"/>
                <a:cs typeface="Arial"/>
              </a:endParaRPr>
            </a:p>
            <a:p>
              <a:pPr algn="ctr" defTabSz="914400">
                <a:defRPr/>
              </a:pPr>
              <a:endParaRPr lang="en-US" sz="1100" kern="0" dirty="0">
                <a:solidFill>
                  <a:srgbClr val="1E1E1E">
                    <a:lumMod val="75000"/>
                    <a:lumOff val="25000"/>
                  </a:srgbClr>
                </a:solidFill>
                <a:latin typeface="Arial"/>
                <a:cs typeface="Arial"/>
              </a:endParaRPr>
            </a:p>
          </p:txBody>
        </p:sp>
        <p:sp>
          <p:nvSpPr>
            <p:cNvPr id="263" name="Rounded Rectangle 262"/>
            <p:cNvSpPr/>
            <p:nvPr/>
          </p:nvSpPr>
          <p:spPr>
            <a:xfrm>
              <a:off x="7563622" y="2406194"/>
              <a:ext cx="1112179" cy="2393950"/>
            </a:xfrm>
            <a:prstGeom prst="roundRect">
              <a:avLst>
                <a:gd name="adj" fmla="val 1973"/>
              </a:avLst>
            </a:prstGeom>
            <a:solidFill>
              <a:srgbClr val="69BE28">
                <a:lumMod val="20000"/>
                <a:lumOff val="80000"/>
              </a:srgbClr>
            </a:solidFill>
            <a:ln w="3175" cap="flat" cmpd="sng" algn="ctr">
              <a:solidFill>
                <a:srgbClr val="69BE28">
                  <a:lumMod val="60000"/>
                  <a:lumOff val="40000"/>
                </a:srgbClr>
              </a:solidFill>
              <a:prstDash val="solid"/>
            </a:ln>
            <a:effectLst/>
          </p:spPr>
          <p:txBody>
            <a:bodyPr lIns="91440" rIns="91440" rtlCol="0" anchor="ctr"/>
            <a:lstStyle/>
            <a:p>
              <a:pPr algn="ctr" defTabSz="914400">
                <a:defRPr/>
              </a:pPr>
              <a:endParaRPr lang="en-US" sz="1100" kern="0" dirty="0">
                <a:solidFill>
                  <a:srgbClr val="1E1E1E">
                    <a:lumMod val="75000"/>
                    <a:lumOff val="25000"/>
                  </a:srgbClr>
                </a:solidFill>
                <a:latin typeface="Arial"/>
                <a:cs typeface="Arial"/>
              </a:endParaRPr>
            </a:p>
          </p:txBody>
        </p:sp>
        <p:sp>
          <p:nvSpPr>
            <p:cNvPr id="264" name="Rounded Rectangle 263"/>
            <p:cNvSpPr/>
            <p:nvPr/>
          </p:nvSpPr>
          <p:spPr>
            <a:xfrm>
              <a:off x="6406504" y="2406194"/>
              <a:ext cx="1112179" cy="2393950"/>
            </a:xfrm>
            <a:prstGeom prst="roundRect">
              <a:avLst>
                <a:gd name="adj" fmla="val 1973"/>
              </a:avLst>
            </a:prstGeom>
            <a:solidFill>
              <a:srgbClr val="69BE28">
                <a:lumMod val="20000"/>
                <a:lumOff val="80000"/>
              </a:srgbClr>
            </a:solidFill>
            <a:ln w="3175" cap="flat" cmpd="sng" algn="ctr">
              <a:solidFill>
                <a:srgbClr val="69BE28">
                  <a:lumMod val="60000"/>
                  <a:lumOff val="40000"/>
                </a:srgbClr>
              </a:solidFill>
              <a:prstDash val="solid"/>
            </a:ln>
            <a:effectLst/>
          </p:spPr>
          <p:txBody>
            <a:bodyPr lIns="0" rIns="0" rtlCol="0" anchor="ctr"/>
            <a:lstStyle/>
            <a:p>
              <a:pPr algn="ctr" defTabSz="914400" fontAlgn="base">
                <a:spcBef>
                  <a:spcPct val="0"/>
                </a:spcBef>
                <a:spcAft>
                  <a:spcPct val="0"/>
                </a:spcAft>
                <a:defRPr/>
              </a:pPr>
              <a:endParaRPr lang="en-US" sz="1100" kern="0" dirty="0">
                <a:solidFill>
                  <a:srgbClr val="565656"/>
                </a:solidFill>
                <a:latin typeface="Arial"/>
                <a:cs typeface="Calibri"/>
              </a:endParaRPr>
            </a:p>
          </p:txBody>
        </p:sp>
        <p:sp>
          <p:nvSpPr>
            <p:cNvPr id="265" name="Rounded Rectangle 264"/>
            <p:cNvSpPr/>
            <p:nvPr/>
          </p:nvSpPr>
          <p:spPr>
            <a:xfrm rot="5400000">
              <a:off x="6827374" y="1771300"/>
              <a:ext cx="270439" cy="1112178"/>
            </a:xfrm>
            <a:prstGeom prst="roundRect">
              <a:avLst>
                <a:gd name="adj" fmla="val 12532"/>
              </a:avLst>
            </a:prstGeom>
            <a:solidFill>
              <a:srgbClr val="69BE28">
                <a:lumMod val="75000"/>
              </a:srgbClr>
            </a:solidFill>
            <a:ln w="28575" cap="flat" cmpd="sng" algn="ctr">
              <a:noFill/>
              <a:prstDash val="solid"/>
            </a:ln>
            <a:effectLst/>
          </p:spPr>
          <p:txBody>
            <a:bodyPr vert="vert270" lIns="0" tIns="0" rIns="0" bIns="0" rtlCol="0" anchor="ctr"/>
            <a:lstStyle/>
            <a:p>
              <a:pPr algn="ctr" defTabSz="914400">
                <a:defRPr/>
              </a:pPr>
              <a:r>
                <a:rPr lang="en-US" sz="1000" b="1" kern="0" dirty="0" smtClean="0">
                  <a:solidFill>
                    <a:srgbClr val="FFFFFF"/>
                  </a:solidFill>
                  <a:latin typeface="Arial"/>
                  <a:cs typeface="Calibri"/>
                </a:rPr>
                <a:t>SECURITY</a:t>
              </a:r>
              <a:endParaRPr lang="en-US" sz="1000" b="1" kern="0" dirty="0">
                <a:solidFill>
                  <a:srgbClr val="FFFFFF"/>
                </a:solidFill>
                <a:latin typeface="Arial"/>
                <a:cs typeface="Calibri"/>
              </a:endParaRPr>
            </a:p>
          </p:txBody>
        </p:sp>
        <p:sp>
          <p:nvSpPr>
            <p:cNvPr id="266" name="Rounded Rectangle 265"/>
            <p:cNvSpPr/>
            <p:nvPr/>
          </p:nvSpPr>
          <p:spPr>
            <a:xfrm rot="5400000">
              <a:off x="1072186" y="1771298"/>
              <a:ext cx="270437" cy="1112179"/>
            </a:xfrm>
            <a:prstGeom prst="roundRect">
              <a:avLst>
                <a:gd name="adj" fmla="val 12532"/>
              </a:avLst>
            </a:prstGeom>
            <a:solidFill>
              <a:srgbClr val="69BE28">
                <a:lumMod val="75000"/>
              </a:srgbClr>
            </a:solidFill>
            <a:ln w="12700" cap="flat" cmpd="sng" algn="ctr">
              <a:noFill/>
              <a:prstDash val="solid"/>
            </a:ln>
            <a:effectLst/>
          </p:spPr>
          <p:txBody>
            <a:bodyPr vert="vert270" lIns="0" tIns="0" rIns="0" bIns="0" rtlCol="0" anchor="ctr"/>
            <a:lstStyle/>
            <a:p>
              <a:pPr algn="ctr" defTabSz="914400">
                <a:defRPr/>
              </a:pPr>
              <a:r>
                <a:rPr lang="en-US" sz="1000" b="1" kern="0" dirty="0" smtClean="0">
                  <a:solidFill>
                    <a:srgbClr val="FFFFFF"/>
                  </a:solidFill>
                  <a:latin typeface="Arial"/>
                  <a:cs typeface="Calibri"/>
                </a:rPr>
                <a:t>GOVERNANCE</a:t>
              </a:r>
              <a:endParaRPr lang="en-US" sz="1000" b="1" kern="0" dirty="0">
                <a:solidFill>
                  <a:srgbClr val="FFFFFF"/>
                </a:solidFill>
                <a:latin typeface="Arial"/>
                <a:cs typeface="Calibri"/>
              </a:endParaRPr>
            </a:p>
          </p:txBody>
        </p:sp>
        <p:sp>
          <p:nvSpPr>
            <p:cNvPr id="267" name="Rounded Rectangle 266"/>
            <p:cNvSpPr/>
            <p:nvPr/>
          </p:nvSpPr>
          <p:spPr>
            <a:xfrm rot="5400000">
              <a:off x="7984492" y="1771299"/>
              <a:ext cx="270437" cy="1112179"/>
            </a:xfrm>
            <a:prstGeom prst="roundRect">
              <a:avLst>
                <a:gd name="adj" fmla="val 12532"/>
              </a:avLst>
            </a:prstGeom>
            <a:solidFill>
              <a:srgbClr val="69BE28">
                <a:lumMod val="75000"/>
              </a:srgbClr>
            </a:solidFill>
            <a:ln w="28575" cap="flat" cmpd="sng" algn="ctr">
              <a:noFill/>
              <a:prstDash val="solid"/>
            </a:ln>
            <a:effectLst/>
          </p:spPr>
          <p:txBody>
            <a:bodyPr vert="vert270" lIns="0" tIns="0" rIns="0" bIns="0" rtlCol="0" anchor="ctr"/>
            <a:lstStyle/>
            <a:p>
              <a:pPr algn="ctr" defTabSz="914400">
                <a:defRPr/>
              </a:pPr>
              <a:r>
                <a:rPr lang="en-US" sz="1000" b="1" kern="0" dirty="0" smtClean="0">
                  <a:solidFill>
                    <a:srgbClr val="FFFFFF"/>
                  </a:solidFill>
                  <a:latin typeface="Arial"/>
                  <a:cs typeface="Calibri"/>
                </a:rPr>
                <a:t>OPERATIONS</a:t>
              </a:r>
              <a:endParaRPr lang="en-US" sz="1000" b="1" kern="0" dirty="0">
                <a:solidFill>
                  <a:srgbClr val="FFFFFF"/>
                </a:solidFill>
                <a:latin typeface="Arial"/>
                <a:cs typeface="Calibri"/>
              </a:endParaRPr>
            </a:p>
          </p:txBody>
        </p:sp>
        <p:sp>
          <p:nvSpPr>
            <p:cNvPr id="268" name="Rounded Rectangle 267"/>
            <p:cNvSpPr/>
            <p:nvPr/>
          </p:nvSpPr>
          <p:spPr>
            <a:xfrm rot="5400000">
              <a:off x="3959523" y="69109"/>
              <a:ext cx="270437" cy="4516557"/>
            </a:xfrm>
            <a:prstGeom prst="roundRect">
              <a:avLst>
                <a:gd name="adj" fmla="val 12532"/>
              </a:avLst>
            </a:prstGeom>
            <a:solidFill>
              <a:srgbClr val="69BE28">
                <a:lumMod val="75000"/>
              </a:srgbClr>
            </a:solidFill>
            <a:ln w="12700" cap="flat" cmpd="sng" algn="ctr">
              <a:noFill/>
              <a:prstDash val="solid"/>
            </a:ln>
            <a:effectLst/>
          </p:spPr>
          <p:txBody>
            <a:bodyPr vert="vert270" lIns="0" tIns="0" rIns="0" bIns="0" rtlCol="0" anchor="ctr"/>
            <a:lstStyle/>
            <a:p>
              <a:pPr algn="ctr" defTabSz="914400">
                <a:defRPr/>
              </a:pPr>
              <a:r>
                <a:rPr lang="en-US" sz="1000" b="1" kern="0" dirty="0" smtClean="0">
                  <a:solidFill>
                    <a:srgbClr val="FFFFFF"/>
                  </a:solidFill>
                  <a:latin typeface="Arial"/>
                  <a:cs typeface="Arial"/>
                </a:rPr>
                <a:t>BATCH, INTERACTIVE &amp; REAL-TIME  DATA  ACCESS</a:t>
              </a:r>
              <a:endParaRPr lang="en-US" sz="1000" b="1" kern="0" dirty="0">
                <a:solidFill>
                  <a:srgbClr val="FFFFFF"/>
                </a:solidFill>
                <a:latin typeface="Arial"/>
                <a:cs typeface="Arial"/>
              </a:endParaRPr>
            </a:p>
          </p:txBody>
        </p:sp>
        <p:sp>
          <p:nvSpPr>
            <p:cNvPr id="269" name="Rounded Rectangle 37"/>
            <p:cNvSpPr>
              <a:spLocks/>
            </p:cNvSpPr>
            <p:nvPr/>
          </p:nvSpPr>
          <p:spPr>
            <a:xfrm>
              <a:off x="4676621" y="2523979"/>
              <a:ext cx="627837" cy="1039601"/>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In-Memory</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Spark</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270" name="Rounded Rectangle 269"/>
            <p:cNvSpPr>
              <a:spLocks/>
            </p:cNvSpPr>
            <p:nvPr/>
          </p:nvSpPr>
          <p:spPr>
            <a:xfrm>
              <a:off x="7623022" y="2517632"/>
              <a:ext cx="984250" cy="928059"/>
            </a:xfrm>
            <a:prstGeom prst="roundRect">
              <a:avLst>
                <a:gd name="adj" fmla="val 2900"/>
              </a:avLst>
            </a:pr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Provision, Manage &amp; Monitor</a:t>
              </a: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Ambari</a:t>
              </a:r>
            </a:p>
            <a:p>
              <a:pPr algn="ctr" defTabSz="914400">
                <a:defRPr/>
              </a:pPr>
              <a:r>
                <a:rPr lang="en-US" sz="800" kern="0" dirty="0" smtClean="0">
                  <a:solidFill>
                    <a:srgbClr val="1E1E1E">
                      <a:lumMod val="75000"/>
                      <a:lumOff val="25000"/>
                    </a:srgbClr>
                  </a:solidFill>
                  <a:latin typeface="Arial"/>
                  <a:cs typeface="Arial"/>
                </a:rPr>
                <a:t>Zookeeper</a:t>
              </a:r>
            </a:p>
          </p:txBody>
        </p:sp>
        <p:sp>
          <p:nvSpPr>
            <p:cNvPr id="271" name="Rounded Rectangle 270"/>
            <p:cNvSpPr>
              <a:spLocks/>
            </p:cNvSpPr>
            <p:nvPr/>
          </p:nvSpPr>
          <p:spPr>
            <a:xfrm>
              <a:off x="7623022" y="3519971"/>
              <a:ext cx="984250" cy="543592"/>
            </a:xfrm>
            <a:prstGeom prst="roundRect">
              <a:avLst>
                <a:gd name="adj" fmla="val 5758"/>
              </a:avLst>
            </a:pr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Scheduling</a:t>
              </a: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Oozie</a:t>
              </a:r>
              <a:endParaRPr lang="en-US" sz="500" kern="0" dirty="0">
                <a:solidFill>
                  <a:srgbClr val="1E1E1E">
                    <a:lumMod val="75000"/>
                    <a:lumOff val="25000"/>
                  </a:srgbClr>
                </a:solidFill>
                <a:latin typeface="Arial"/>
                <a:cs typeface="Arial"/>
              </a:endParaRPr>
            </a:p>
          </p:txBody>
        </p:sp>
        <p:sp>
          <p:nvSpPr>
            <p:cNvPr id="272" name="Rounded Rectangle 271"/>
            <p:cNvSpPr>
              <a:spLocks/>
            </p:cNvSpPr>
            <p:nvPr/>
          </p:nvSpPr>
          <p:spPr>
            <a:xfrm>
              <a:off x="720572" y="2523979"/>
              <a:ext cx="984250" cy="1539586"/>
            </a:xfrm>
            <a:prstGeom prst="roundRect">
              <a:avLst>
                <a:gd name="adj" fmla="val 5758"/>
              </a:avLst>
            </a:pr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Data Workflow, Lifecycle &amp; Governance</a:t>
              </a: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Falcon</a:t>
              </a:r>
            </a:p>
            <a:p>
              <a:pPr algn="ctr" defTabSz="914400">
                <a:defRPr/>
              </a:pPr>
              <a:r>
                <a:rPr lang="en-US" sz="800" kern="0" dirty="0" smtClean="0">
                  <a:solidFill>
                    <a:srgbClr val="1E1E1E">
                      <a:lumMod val="75000"/>
                      <a:lumOff val="25000"/>
                    </a:srgbClr>
                  </a:solidFill>
                  <a:latin typeface="Arial"/>
                  <a:cs typeface="Arial"/>
                </a:rPr>
                <a:t>Sqoop</a:t>
              </a:r>
            </a:p>
            <a:p>
              <a:pPr algn="ctr" defTabSz="914400">
                <a:defRPr/>
              </a:pPr>
              <a:r>
                <a:rPr lang="en-US" sz="800" kern="0" dirty="0" smtClean="0">
                  <a:solidFill>
                    <a:srgbClr val="1E1E1E">
                      <a:lumMod val="75000"/>
                      <a:lumOff val="25000"/>
                    </a:srgbClr>
                  </a:solidFill>
                  <a:latin typeface="Arial"/>
                  <a:cs typeface="Arial"/>
                </a:rPr>
                <a:t>Flume</a:t>
              </a:r>
            </a:p>
            <a:p>
              <a:pPr algn="ctr" defTabSz="914400">
                <a:defRPr/>
              </a:pPr>
              <a:r>
                <a:rPr lang="en-US" sz="800" kern="0" dirty="0" smtClean="0">
                  <a:solidFill>
                    <a:srgbClr val="1E1E1E">
                      <a:lumMod val="75000"/>
                      <a:lumOff val="25000"/>
                    </a:srgbClr>
                  </a:solidFill>
                  <a:latin typeface="Arial"/>
                  <a:cs typeface="Arial"/>
                </a:rPr>
                <a:t>WebHDFS</a:t>
              </a:r>
              <a:endParaRPr lang="en-US" sz="500" kern="0" dirty="0">
                <a:solidFill>
                  <a:srgbClr val="1E1E1E">
                    <a:lumMod val="75000"/>
                    <a:lumOff val="25000"/>
                  </a:srgbClr>
                </a:solidFill>
                <a:latin typeface="Arial"/>
                <a:cs typeface="Arial"/>
              </a:endParaRPr>
            </a:p>
          </p:txBody>
        </p:sp>
        <p:sp>
          <p:nvSpPr>
            <p:cNvPr id="273" name="Rounded Rectangle 272"/>
            <p:cNvSpPr>
              <a:spLocks/>
            </p:cNvSpPr>
            <p:nvPr/>
          </p:nvSpPr>
          <p:spPr>
            <a:xfrm>
              <a:off x="6473672" y="2523976"/>
              <a:ext cx="984250" cy="1539587"/>
            </a:xfrm>
            <a:prstGeom prst="roundRect">
              <a:avLst>
                <a:gd name="adj" fmla="val 5758"/>
              </a:avLst>
            </a:pr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Authentication</a:t>
              </a:r>
            </a:p>
            <a:p>
              <a:pPr algn="ctr" defTabSz="914400">
                <a:defRPr/>
              </a:pPr>
              <a:r>
                <a:rPr lang="en-US" sz="900" b="1" kern="0" dirty="0" smtClean="0">
                  <a:solidFill>
                    <a:srgbClr val="1E1E1E">
                      <a:lumMod val="75000"/>
                      <a:lumOff val="25000"/>
                    </a:srgbClr>
                  </a:solidFill>
                  <a:latin typeface="Arial"/>
                  <a:cs typeface="Arial"/>
                </a:rPr>
                <a:t>Authorization</a:t>
              </a:r>
            </a:p>
            <a:p>
              <a:pPr algn="ctr" defTabSz="914400">
                <a:defRPr/>
              </a:pPr>
              <a:r>
                <a:rPr lang="en-US" sz="900" b="1" kern="0" dirty="0" smtClean="0">
                  <a:solidFill>
                    <a:srgbClr val="1E1E1E">
                      <a:lumMod val="75000"/>
                      <a:lumOff val="25000"/>
                    </a:srgbClr>
                  </a:solidFill>
                  <a:latin typeface="Arial"/>
                  <a:cs typeface="Arial"/>
                </a:rPr>
                <a:t>Accounting</a:t>
              </a:r>
            </a:p>
            <a:p>
              <a:pPr algn="ctr" defTabSz="914400">
                <a:defRPr/>
              </a:pPr>
              <a:r>
                <a:rPr lang="en-US" sz="900" b="1" kern="0" dirty="0" smtClean="0">
                  <a:solidFill>
                    <a:srgbClr val="1E1E1E">
                      <a:lumMod val="75000"/>
                      <a:lumOff val="25000"/>
                    </a:srgbClr>
                  </a:solidFill>
                  <a:latin typeface="Arial"/>
                  <a:cs typeface="Arial"/>
                </a:rPr>
                <a:t>Data Protection</a:t>
              </a:r>
            </a:p>
            <a:p>
              <a:pPr algn="ctr" defTabSz="914400">
                <a:defRPr/>
              </a:pPr>
              <a:endParaRPr lang="en-US" sz="800" kern="0" dirty="0" smtClean="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Storage: HDFS</a:t>
              </a:r>
            </a:p>
            <a:p>
              <a:pPr algn="ctr" defTabSz="914400">
                <a:defRPr/>
              </a:pPr>
              <a:r>
                <a:rPr lang="en-US" sz="800" kern="0" dirty="0" smtClean="0">
                  <a:solidFill>
                    <a:srgbClr val="1E1E1E">
                      <a:lumMod val="75000"/>
                      <a:lumOff val="25000"/>
                    </a:srgbClr>
                  </a:solidFill>
                  <a:latin typeface="Arial"/>
                  <a:cs typeface="Arial"/>
                </a:rPr>
                <a:t>Resources: YARN</a:t>
              </a:r>
            </a:p>
            <a:p>
              <a:pPr algn="ctr" defTabSz="914400">
                <a:defRPr/>
              </a:pPr>
              <a:r>
                <a:rPr lang="en-US" sz="800" kern="0" dirty="0" smtClean="0">
                  <a:solidFill>
                    <a:srgbClr val="1E1E1E">
                      <a:lumMod val="75000"/>
                      <a:lumOff val="25000"/>
                    </a:srgbClr>
                  </a:solidFill>
                  <a:latin typeface="Arial"/>
                  <a:cs typeface="Arial"/>
                </a:rPr>
                <a:t>Access: Hive, … </a:t>
              </a:r>
            </a:p>
            <a:p>
              <a:pPr algn="ctr" defTabSz="914400">
                <a:defRPr/>
              </a:pPr>
              <a:r>
                <a:rPr lang="en-US" sz="800" kern="0" dirty="0" smtClean="0">
                  <a:solidFill>
                    <a:srgbClr val="1E1E1E">
                      <a:lumMod val="75000"/>
                      <a:lumOff val="25000"/>
                    </a:srgbClr>
                  </a:solidFill>
                  <a:latin typeface="Arial"/>
                  <a:cs typeface="Arial"/>
                </a:rPr>
                <a:t>Pipeline: Falcon</a:t>
              </a:r>
            </a:p>
            <a:p>
              <a:pPr algn="ctr" defTabSz="914400">
                <a:defRPr/>
              </a:pPr>
              <a:r>
                <a:rPr lang="en-US" sz="800" kern="0" dirty="0" smtClean="0">
                  <a:solidFill>
                    <a:srgbClr val="1E1E1E">
                      <a:lumMod val="75000"/>
                      <a:lumOff val="25000"/>
                    </a:srgbClr>
                  </a:solidFill>
                  <a:latin typeface="Arial"/>
                  <a:cs typeface="Arial"/>
                </a:rPr>
                <a:t>Cluster: Knox</a:t>
              </a:r>
              <a:br>
                <a:rPr lang="en-US" sz="800" kern="0" dirty="0" smtClean="0">
                  <a:solidFill>
                    <a:srgbClr val="1E1E1E">
                      <a:lumMod val="75000"/>
                      <a:lumOff val="25000"/>
                    </a:srgbClr>
                  </a:solidFill>
                  <a:latin typeface="Arial"/>
                  <a:cs typeface="Arial"/>
                </a:rPr>
              </a:br>
              <a:r>
                <a:rPr lang="en-US" sz="800" kern="0" dirty="0" smtClean="0">
                  <a:solidFill>
                    <a:srgbClr val="1E1E1E">
                      <a:lumMod val="75000"/>
                      <a:lumOff val="25000"/>
                    </a:srgbClr>
                  </a:solidFill>
                  <a:latin typeface="Arial"/>
                  <a:cs typeface="Arial"/>
                </a:rPr>
                <a:t>Cluster: Ranger</a:t>
              </a:r>
              <a:endParaRPr lang="en-US" sz="500" kern="0" dirty="0">
                <a:solidFill>
                  <a:srgbClr val="1E1E1E">
                    <a:lumMod val="75000"/>
                    <a:lumOff val="25000"/>
                  </a:srgbClr>
                </a:solidFill>
                <a:latin typeface="Arial"/>
                <a:cs typeface="Arial"/>
              </a:endParaRPr>
            </a:p>
          </p:txBody>
        </p:sp>
        <p:sp>
          <p:nvSpPr>
            <p:cNvPr id="274" name="Rounded Rectangle 273"/>
            <p:cNvSpPr>
              <a:spLocks/>
            </p:cNvSpPr>
            <p:nvPr/>
          </p:nvSpPr>
          <p:spPr>
            <a:xfrm>
              <a:off x="1897946" y="4759143"/>
              <a:ext cx="4399045" cy="414519"/>
            </a:xfrm>
            <a:prstGeom prst="roundRect">
              <a:avLst>
                <a:gd name="adj" fmla="val 5758"/>
              </a:avLst>
            </a:prstGeom>
            <a:solidFill>
              <a:srgbClr val="1E1E1E">
                <a:lumMod val="50000"/>
                <a:lumOff val="50000"/>
              </a:srgbClr>
            </a:solidFill>
            <a:ln w="9525" cap="flat" cmpd="sng" algn="ctr">
              <a:noFill/>
              <a:prstDash val="solid"/>
            </a:ln>
            <a:effectLst/>
          </p:spPr>
          <p:txBody>
            <a:bodyPr lIns="0" tIns="45720" rIns="0" rtlCol="0" anchor="t" anchorCtr="0"/>
            <a:lstStyle/>
            <a:p>
              <a:pPr algn="ctr" defTabSz="914400">
                <a:spcAft>
                  <a:spcPts val="600"/>
                </a:spcAft>
                <a:defRPr/>
              </a:pPr>
              <a:r>
                <a:rPr lang="en-US" sz="1000" b="1" kern="0" dirty="0" smtClean="0">
                  <a:solidFill>
                    <a:srgbClr val="FFFFFF"/>
                  </a:solidFill>
                  <a:latin typeface="Arial"/>
                  <a:cs typeface="Arial"/>
                </a:rPr>
                <a:t>Deployment Choice</a:t>
              </a:r>
              <a:endParaRPr lang="en-US" sz="900" kern="0" dirty="0">
                <a:solidFill>
                  <a:srgbClr val="FFFFFF"/>
                </a:solidFill>
                <a:latin typeface="Arial"/>
                <a:cs typeface="Arial"/>
              </a:endParaRPr>
            </a:p>
          </p:txBody>
        </p:sp>
        <p:cxnSp>
          <p:nvCxnSpPr>
            <p:cNvPr id="275" name="Straight Connector 274"/>
            <p:cNvCxnSpPr/>
            <p:nvPr/>
          </p:nvCxnSpPr>
          <p:spPr>
            <a:xfrm>
              <a:off x="2003115" y="5022002"/>
              <a:ext cx="1050290" cy="0"/>
            </a:xfrm>
            <a:prstGeom prst="line">
              <a:avLst/>
            </a:prstGeom>
            <a:noFill/>
            <a:ln w="12700" cap="flat" cmpd="sng" algn="ctr">
              <a:solidFill>
                <a:srgbClr val="FFFFFF"/>
              </a:solidFill>
              <a:prstDash val="sysDash"/>
              <a:headEnd type="triangle"/>
              <a:tailEnd type="triangle"/>
            </a:ln>
            <a:effectLst/>
          </p:spPr>
        </p:cxnSp>
        <p:sp>
          <p:nvSpPr>
            <p:cNvPr id="276" name="Rectangle 275"/>
            <p:cNvSpPr/>
            <p:nvPr/>
          </p:nvSpPr>
          <p:spPr>
            <a:xfrm>
              <a:off x="2004292" y="4812908"/>
              <a:ext cx="274630" cy="215444"/>
            </a:xfrm>
            <a:prstGeom prst="rect">
              <a:avLst/>
            </a:prstGeom>
          </p:spPr>
          <p:txBody>
            <a:bodyPr wrap="square" lIns="0" rIns="0">
              <a:spAutoFit/>
            </a:bodyPr>
            <a:lstStyle/>
            <a:p>
              <a:pPr defTabSz="914400">
                <a:defRPr/>
              </a:pPr>
              <a:r>
                <a:rPr lang="en-US" sz="800" kern="0" dirty="0">
                  <a:solidFill>
                    <a:srgbClr val="FFFFFF"/>
                  </a:solidFill>
                  <a:latin typeface="Arial"/>
                  <a:cs typeface="Arial"/>
                </a:rPr>
                <a:t>Linux </a:t>
              </a:r>
              <a:endParaRPr lang="en-US" sz="800" kern="0" dirty="0">
                <a:solidFill>
                  <a:sysClr val="windowText" lastClr="000000"/>
                </a:solidFill>
                <a:latin typeface="Arial"/>
                <a:cs typeface="Arial"/>
              </a:endParaRPr>
            </a:p>
          </p:txBody>
        </p:sp>
        <p:cxnSp>
          <p:nvCxnSpPr>
            <p:cNvPr id="277" name="Straight Connector 276"/>
            <p:cNvCxnSpPr/>
            <p:nvPr/>
          </p:nvCxnSpPr>
          <p:spPr>
            <a:xfrm>
              <a:off x="5054872" y="5015652"/>
              <a:ext cx="1050290" cy="0"/>
            </a:xfrm>
            <a:prstGeom prst="line">
              <a:avLst/>
            </a:prstGeom>
            <a:noFill/>
            <a:ln w="12700" cap="flat" cmpd="sng" algn="ctr">
              <a:solidFill>
                <a:srgbClr val="FFFFFF"/>
              </a:solidFill>
              <a:prstDash val="sysDash"/>
              <a:headEnd type="triangle"/>
              <a:tailEnd type="triangle"/>
            </a:ln>
            <a:effectLst/>
          </p:spPr>
        </p:cxnSp>
        <p:sp>
          <p:nvSpPr>
            <p:cNvPr id="278" name="Rectangle 277"/>
            <p:cNvSpPr/>
            <p:nvPr/>
          </p:nvSpPr>
          <p:spPr>
            <a:xfrm>
              <a:off x="2558670" y="4812908"/>
              <a:ext cx="502013" cy="215444"/>
            </a:xfrm>
            <a:prstGeom prst="rect">
              <a:avLst/>
            </a:prstGeom>
          </p:spPr>
          <p:txBody>
            <a:bodyPr wrap="square" lIns="0" rIns="0">
              <a:spAutoFit/>
            </a:bodyPr>
            <a:lstStyle/>
            <a:p>
              <a:pPr algn="r" defTabSz="914400">
                <a:defRPr/>
              </a:pPr>
              <a:r>
                <a:rPr lang="en-US" sz="800" kern="0" dirty="0" smtClean="0">
                  <a:solidFill>
                    <a:srgbClr val="FFFFFF"/>
                  </a:solidFill>
                  <a:latin typeface="Arial"/>
                  <a:cs typeface="Arial"/>
                </a:rPr>
                <a:t>Windows </a:t>
              </a:r>
              <a:endParaRPr lang="en-US" sz="800" kern="0" dirty="0">
                <a:solidFill>
                  <a:sysClr val="windowText" lastClr="000000"/>
                </a:solidFill>
                <a:latin typeface="Arial"/>
                <a:cs typeface="Arial"/>
              </a:endParaRPr>
            </a:p>
          </p:txBody>
        </p:sp>
        <p:sp>
          <p:nvSpPr>
            <p:cNvPr id="279" name="Rectangle 278"/>
            <p:cNvSpPr/>
            <p:nvPr/>
          </p:nvSpPr>
          <p:spPr>
            <a:xfrm>
              <a:off x="5065765" y="4806558"/>
              <a:ext cx="653526" cy="215444"/>
            </a:xfrm>
            <a:prstGeom prst="rect">
              <a:avLst/>
            </a:prstGeom>
          </p:spPr>
          <p:txBody>
            <a:bodyPr wrap="square" lIns="0" rIns="0">
              <a:spAutoFit/>
            </a:bodyPr>
            <a:lstStyle/>
            <a:p>
              <a:pPr defTabSz="914400">
                <a:defRPr/>
              </a:pPr>
              <a:r>
                <a:rPr lang="en-US" sz="800" kern="0" dirty="0" smtClean="0">
                  <a:solidFill>
                    <a:srgbClr val="FFFFFF"/>
                  </a:solidFill>
                  <a:latin typeface="Arial"/>
                  <a:cs typeface="Arial"/>
                </a:rPr>
                <a:t>On-Premises </a:t>
              </a:r>
              <a:endParaRPr lang="en-US" sz="800" kern="0" dirty="0">
                <a:solidFill>
                  <a:sysClr val="windowText" lastClr="000000"/>
                </a:solidFill>
                <a:latin typeface="Arial"/>
                <a:cs typeface="Arial"/>
              </a:endParaRPr>
            </a:p>
          </p:txBody>
        </p:sp>
        <p:sp>
          <p:nvSpPr>
            <p:cNvPr id="280" name="Rectangle 279"/>
            <p:cNvSpPr/>
            <p:nvPr/>
          </p:nvSpPr>
          <p:spPr>
            <a:xfrm>
              <a:off x="5719291" y="4806558"/>
              <a:ext cx="391972" cy="215444"/>
            </a:xfrm>
            <a:prstGeom prst="rect">
              <a:avLst/>
            </a:prstGeom>
          </p:spPr>
          <p:txBody>
            <a:bodyPr wrap="square" lIns="0" rIns="0">
              <a:spAutoFit/>
            </a:bodyPr>
            <a:lstStyle/>
            <a:p>
              <a:pPr algn="r" defTabSz="914400">
                <a:defRPr/>
              </a:pPr>
              <a:r>
                <a:rPr lang="en-US" sz="800" kern="0" dirty="0" smtClean="0">
                  <a:solidFill>
                    <a:srgbClr val="FFFFFF"/>
                  </a:solidFill>
                  <a:latin typeface="Arial"/>
                  <a:cs typeface="Arial"/>
                </a:rPr>
                <a:t>Cloud</a:t>
              </a:r>
              <a:endParaRPr lang="en-US" sz="800" kern="0" dirty="0">
                <a:solidFill>
                  <a:sysClr val="windowText" lastClr="000000"/>
                </a:solidFill>
                <a:latin typeface="Arial"/>
                <a:cs typeface="Arial"/>
              </a:endParaRPr>
            </a:p>
          </p:txBody>
        </p:sp>
      </p:grpSp>
    </p:spTree>
    <p:extLst>
      <p:ext uri="{BB962C8B-B14F-4D97-AF65-F5344CB8AC3E}">
        <p14:creationId xmlns:p14="http://schemas.microsoft.com/office/powerpoint/2010/main" val="41219269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HDP: Enterprise Data Platform</a:t>
            </a:r>
            <a:endParaRPr lang="en-US" dirty="0"/>
          </a:p>
        </p:txBody>
      </p:sp>
      <p:sp>
        <p:nvSpPr>
          <p:cNvPr id="122" name="Rectangle 121"/>
          <p:cNvSpPr/>
          <p:nvPr/>
        </p:nvSpPr>
        <p:spPr>
          <a:xfrm>
            <a:off x="706951" y="1438875"/>
            <a:ext cx="8025885" cy="430887"/>
          </a:xfrm>
          <a:prstGeom prst="rect">
            <a:avLst/>
          </a:prstGeom>
        </p:spPr>
        <p:txBody>
          <a:bodyPr wrap="square">
            <a:spAutoFit/>
          </a:bodyPr>
          <a:lstStyle/>
          <a:p>
            <a:pPr defTabSz="914400">
              <a:defRPr/>
            </a:pPr>
            <a:r>
              <a:rPr lang="en-US" sz="2200" kern="0" dirty="0">
                <a:solidFill>
                  <a:srgbClr val="FFFFFF"/>
                </a:solidFill>
              </a:rPr>
              <a:t>HDP certifies </a:t>
            </a:r>
            <a:r>
              <a:rPr lang="en-US" sz="2200" kern="0" dirty="0" smtClean="0">
                <a:solidFill>
                  <a:srgbClr val="FFFFFF"/>
                </a:solidFill>
              </a:rPr>
              <a:t>the most </a:t>
            </a:r>
            <a:r>
              <a:rPr lang="en-US" sz="2200" kern="0" dirty="0">
                <a:solidFill>
                  <a:srgbClr val="FFFFFF"/>
                </a:solidFill>
              </a:rPr>
              <a:t>recent &amp; stable community innovation</a:t>
            </a:r>
          </a:p>
        </p:txBody>
      </p:sp>
      <p:sp>
        <p:nvSpPr>
          <p:cNvPr id="426" name="TextBox 425"/>
          <p:cNvSpPr txBox="1"/>
          <p:nvPr/>
        </p:nvSpPr>
        <p:spPr>
          <a:xfrm>
            <a:off x="4477498" y="6661486"/>
            <a:ext cx="7071871" cy="334657"/>
          </a:xfrm>
          <a:prstGeom prst="rect">
            <a:avLst/>
          </a:prstGeom>
        </p:spPr>
        <p:txBody>
          <a:bodyPr vert="horz" wrap="square" lIns="91440" tIns="91440" rIns="91440" bIns="91440" rtlCol="0">
            <a:noAutofit/>
          </a:bodyPr>
          <a:lstStyle/>
          <a:p>
            <a:pPr algn="r" defTabSz="914400">
              <a:defRPr/>
            </a:pPr>
            <a:r>
              <a:rPr lang="en-US" sz="900" kern="0" dirty="0" smtClean="0">
                <a:solidFill>
                  <a:srgbClr val="FFFFFF"/>
                </a:solidFill>
              </a:rPr>
              <a:t>* version numbers are targets and subject to change at time of general availability in accordance with ASF release process </a:t>
            </a:r>
            <a:endParaRPr lang="en-US" sz="900" kern="0" dirty="0">
              <a:solidFill>
                <a:srgbClr val="FFFFFF"/>
              </a:solidFill>
            </a:endParaRPr>
          </a:p>
        </p:txBody>
      </p:sp>
      <p:grpSp>
        <p:nvGrpSpPr>
          <p:cNvPr id="6" name="Group 5"/>
          <p:cNvGrpSpPr/>
          <p:nvPr/>
        </p:nvGrpSpPr>
        <p:grpSpPr>
          <a:xfrm>
            <a:off x="982736" y="2049462"/>
            <a:ext cx="10036101" cy="4681297"/>
            <a:chOff x="601736" y="2049462"/>
            <a:chExt cx="10036101" cy="4681297"/>
          </a:xfrm>
        </p:grpSpPr>
        <p:sp>
          <p:nvSpPr>
            <p:cNvPr id="329" name="AutoShape 57"/>
            <p:cNvSpPr>
              <a:spLocks noChangeArrowheads="1"/>
            </p:cNvSpPr>
            <p:nvPr/>
          </p:nvSpPr>
          <p:spPr bwMode="auto">
            <a:xfrm>
              <a:off x="1046946" y="5520181"/>
              <a:ext cx="9590891" cy="1210578"/>
            </a:xfrm>
            <a:prstGeom prst="roundRect">
              <a:avLst>
                <a:gd name="adj" fmla="val 5289"/>
              </a:avLst>
            </a:prstGeom>
            <a:solidFill>
              <a:srgbClr val="69BE28">
                <a:lumMod val="75000"/>
              </a:srgbClr>
            </a:solidFill>
            <a:ln w="38100" cmpd="sng">
              <a:noFill/>
              <a:round/>
              <a:headEnd/>
              <a:tailEnd/>
            </a:ln>
            <a:effectLst/>
          </p:spPr>
          <p:txBody>
            <a:bodyPr wrap="none" anchor="b"/>
            <a:lstStyle/>
            <a:p>
              <a:pPr marL="1600200" defTabSz="914400">
                <a:defRPr/>
              </a:pPr>
              <a:r>
                <a:rPr lang="en-US" sz="3200" b="1" kern="0" dirty="0" smtClean="0">
                  <a:solidFill>
                    <a:srgbClr val="FFFFFF"/>
                  </a:solidFill>
                </a:rPr>
                <a:t>Hortonworks Data Platform 2.2</a:t>
              </a:r>
              <a:endParaRPr lang="en-US" sz="3200" b="1" kern="0" dirty="0">
                <a:solidFill>
                  <a:srgbClr val="FFFFFF"/>
                </a:solidFill>
              </a:endParaRPr>
            </a:p>
          </p:txBody>
        </p:sp>
        <p:sp>
          <p:nvSpPr>
            <p:cNvPr id="330" name="Up Arrow 329"/>
            <p:cNvSpPr/>
            <p:nvPr/>
          </p:nvSpPr>
          <p:spPr>
            <a:xfrm>
              <a:off x="1389905" y="2068354"/>
              <a:ext cx="852241" cy="3586556"/>
            </a:xfrm>
            <a:prstGeom prst="upArrow">
              <a:avLst>
                <a:gd name="adj1" fmla="val 65087"/>
                <a:gd name="adj2" fmla="val 45565"/>
              </a:avLst>
            </a:prstGeom>
            <a:gradFill rotWithShape="1">
              <a:gsLst>
                <a:gs pos="0">
                  <a:srgbClr val="69BE28">
                    <a:tint val="50000"/>
                    <a:satMod val="300000"/>
                  </a:srgbClr>
                </a:gs>
                <a:gs pos="35000">
                  <a:srgbClr val="69BE28">
                    <a:tint val="37000"/>
                    <a:satMod val="300000"/>
                  </a:srgbClr>
                </a:gs>
                <a:gs pos="100000">
                  <a:srgbClr val="69BE28">
                    <a:tint val="15000"/>
                    <a:satMod val="350000"/>
                  </a:srgbClr>
                </a:gs>
              </a:gsLst>
              <a:lin ang="5400000" scaled="0"/>
            </a:gradFill>
            <a:ln w="9525"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defTabSz="914400">
                <a:defRPr/>
              </a:pPr>
              <a:r>
                <a:rPr lang="en-US" sz="1200" b="1" kern="0" dirty="0" smtClean="0">
                  <a:solidFill>
                    <a:sysClr val="windowText" lastClr="000000"/>
                  </a:solidFill>
                  <a:latin typeface="Arial"/>
                </a:rPr>
                <a:t>  Hadoop</a:t>
              </a:r>
              <a:br>
                <a:rPr lang="en-US" sz="1200" b="1" kern="0" dirty="0" smtClean="0">
                  <a:solidFill>
                    <a:sysClr val="windowText" lastClr="000000"/>
                  </a:solidFill>
                  <a:latin typeface="Arial"/>
                </a:rPr>
              </a:br>
              <a:r>
                <a:rPr lang="en-US" sz="1200" b="1" kern="0" dirty="0" smtClean="0">
                  <a:solidFill>
                    <a:sysClr val="windowText" lastClr="000000"/>
                  </a:solidFill>
                  <a:latin typeface="Arial"/>
                </a:rPr>
                <a:t>  &amp;YARN</a:t>
              </a:r>
              <a:endParaRPr lang="en-US" sz="1200" b="1" kern="0" dirty="0">
                <a:solidFill>
                  <a:sysClr val="windowText" lastClr="000000"/>
                </a:solidFill>
                <a:latin typeface="Arial"/>
              </a:endParaRPr>
            </a:p>
          </p:txBody>
        </p:sp>
        <p:sp>
          <p:nvSpPr>
            <p:cNvPr id="331" name="Up Arrow 330"/>
            <p:cNvSpPr/>
            <p:nvPr/>
          </p:nvSpPr>
          <p:spPr>
            <a:xfrm>
              <a:off x="2347695"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smtClean="0">
                  <a:solidFill>
                    <a:srgbClr val="1E1E1E"/>
                  </a:solidFill>
                  <a:latin typeface="Arial"/>
                </a:rPr>
                <a:t>  Pig</a:t>
              </a:r>
              <a:endParaRPr lang="en-US" sz="1200" b="1" kern="0" dirty="0">
                <a:solidFill>
                  <a:srgbClr val="1E1E1E"/>
                </a:solidFill>
                <a:latin typeface="Arial"/>
              </a:endParaRPr>
            </a:p>
          </p:txBody>
        </p:sp>
        <p:sp>
          <p:nvSpPr>
            <p:cNvPr id="332" name="Up Arrow 331"/>
            <p:cNvSpPr/>
            <p:nvPr/>
          </p:nvSpPr>
          <p:spPr>
            <a:xfrm>
              <a:off x="2827115"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Hive </a:t>
              </a:r>
              <a:r>
                <a:rPr lang="en-US" sz="1050" kern="0" dirty="0">
                  <a:solidFill>
                    <a:srgbClr val="1E1E1E"/>
                  </a:solidFill>
                  <a:latin typeface="Arial"/>
                </a:rPr>
                <a:t>&amp; </a:t>
              </a:r>
              <a:r>
                <a:rPr lang="en-US" sz="1050" kern="0" dirty="0" smtClean="0">
                  <a:solidFill>
                    <a:srgbClr val="1E1E1E"/>
                  </a:solidFill>
                  <a:latin typeface="Arial"/>
                </a:rPr>
                <a:t>HCatalog</a:t>
              </a:r>
              <a:endParaRPr lang="en-US" sz="1200" kern="0" dirty="0">
                <a:solidFill>
                  <a:srgbClr val="1E1E1E"/>
                </a:solidFill>
                <a:latin typeface="Arial"/>
              </a:endParaRPr>
            </a:p>
          </p:txBody>
        </p:sp>
        <p:sp>
          <p:nvSpPr>
            <p:cNvPr id="333" name="Up Arrow 332"/>
            <p:cNvSpPr/>
            <p:nvPr/>
          </p:nvSpPr>
          <p:spPr>
            <a:xfrm>
              <a:off x="3306535"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HBase</a:t>
              </a:r>
            </a:p>
          </p:txBody>
        </p:sp>
        <p:sp>
          <p:nvSpPr>
            <p:cNvPr id="334" name="Up Arrow 333"/>
            <p:cNvSpPr/>
            <p:nvPr/>
          </p:nvSpPr>
          <p:spPr>
            <a:xfrm>
              <a:off x="7140280"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Sqoop</a:t>
              </a:r>
            </a:p>
          </p:txBody>
        </p:sp>
        <p:sp>
          <p:nvSpPr>
            <p:cNvPr id="335" name="Up Arrow 334"/>
            <p:cNvSpPr/>
            <p:nvPr/>
          </p:nvSpPr>
          <p:spPr>
            <a:xfrm>
              <a:off x="8578541"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Oozie</a:t>
              </a:r>
            </a:p>
          </p:txBody>
        </p:sp>
        <p:sp>
          <p:nvSpPr>
            <p:cNvPr id="336" name="Up Arrow 335"/>
            <p:cNvSpPr/>
            <p:nvPr/>
          </p:nvSpPr>
          <p:spPr>
            <a:xfrm>
              <a:off x="9057961"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Zookeeper</a:t>
              </a:r>
            </a:p>
          </p:txBody>
        </p:sp>
        <p:sp>
          <p:nvSpPr>
            <p:cNvPr id="337" name="Up Arrow 336"/>
            <p:cNvSpPr/>
            <p:nvPr/>
          </p:nvSpPr>
          <p:spPr>
            <a:xfrm>
              <a:off x="8099121"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Ambari</a:t>
              </a:r>
            </a:p>
          </p:txBody>
        </p:sp>
        <p:sp>
          <p:nvSpPr>
            <p:cNvPr id="338" name="Up Arrow 337"/>
            <p:cNvSpPr/>
            <p:nvPr/>
          </p:nvSpPr>
          <p:spPr>
            <a:xfrm>
              <a:off x="4254312"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Storm</a:t>
              </a:r>
            </a:p>
          </p:txBody>
        </p:sp>
        <p:sp>
          <p:nvSpPr>
            <p:cNvPr id="339" name="Up Arrow 338"/>
            <p:cNvSpPr/>
            <p:nvPr/>
          </p:nvSpPr>
          <p:spPr>
            <a:xfrm>
              <a:off x="7619700"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Flume</a:t>
              </a:r>
            </a:p>
          </p:txBody>
        </p:sp>
        <p:sp>
          <p:nvSpPr>
            <p:cNvPr id="340" name="Up Arrow 339"/>
            <p:cNvSpPr/>
            <p:nvPr/>
          </p:nvSpPr>
          <p:spPr>
            <a:xfrm>
              <a:off x="9537375"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Knox</a:t>
              </a:r>
            </a:p>
          </p:txBody>
        </p:sp>
        <p:sp>
          <p:nvSpPr>
            <p:cNvPr id="341" name="Up Arrow 340"/>
            <p:cNvSpPr/>
            <p:nvPr/>
          </p:nvSpPr>
          <p:spPr>
            <a:xfrm>
              <a:off x="3785955"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a:t>
              </a:r>
              <a:r>
                <a:rPr lang="en-US" sz="1200" b="1" kern="0" dirty="0" smtClean="0">
                  <a:solidFill>
                    <a:srgbClr val="1E1E1E"/>
                  </a:solidFill>
                  <a:latin typeface="Arial"/>
                </a:rPr>
                <a:t>Phoenix</a:t>
              </a:r>
              <a:endParaRPr lang="en-US" sz="1200" b="1" kern="0" dirty="0">
                <a:solidFill>
                  <a:srgbClr val="1E1E1E"/>
                </a:solidFill>
                <a:latin typeface="Arial"/>
              </a:endParaRPr>
            </a:p>
          </p:txBody>
        </p:sp>
        <p:pic>
          <p:nvPicPr>
            <p:cNvPr id="343" name="Picture 34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9904" y="2609163"/>
              <a:ext cx="867947" cy="224830"/>
            </a:xfrm>
            <a:prstGeom prst="rect">
              <a:avLst/>
            </a:prstGeom>
            <a:effectLst/>
          </p:spPr>
        </p:pic>
        <p:sp>
          <p:nvSpPr>
            <p:cNvPr id="344" name="AutoShape 57"/>
            <p:cNvSpPr>
              <a:spLocks noChangeArrowheads="1"/>
            </p:cNvSpPr>
            <p:nvPr/>
          </p:nvSpPr>
          <p:spPr bwMode="auto">
            <a:xfrm>
              <a:off x="1402202" y="4528824"/>
              <a:ext cx="804149"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900" b="1" kern="0" dirty="0">
                  <a:solidFill>
                    <a:srgbClr val="1E1E1E">
                      <a:lumMod val="50000"/>
                      <a:lumOff val="50000"/>
                    </a:srgbClr>
                  </a:solidFill>
                </a:rPr>
                <a:t>2.2.0</a:t>
              </a:r>
            </a:p>
          </p:txBody>
        </p:sp>
        <p:cxnSp>
          <p:nvCxnSpPr>
            <p:cNvPr id="345" name="Straight Connector 344"/>
            <p:cNvCxnSpPr>
              <a:stCxn id="348" idx="3"/>
            </p:cNvCxnSpPr>
            <p:nvPr/>
          </p:nvCxnSpPr>
          <p:spPr>
            <a:xfrm flipV="1">
              <a:off x="2206352" y="3977288"/>
              <a:ext cx="148611" cy="71892"/>
            </a:xfrm>
            <a:prstGeom prst="line">
              <a:avLst/>
            </a:prstGeom>
            <a:solidFill>
              <a:srgbClr val="FFFFFF"/>
            </a:solidFill>
            <a:ln w="12700" cmpd="sng">
              <a:solidFill>
                <a:srgbClr val="1E1E1E">
                  <a:lumMod val="50000"/>
                  <a:lumOff val="50000"/>
                </a:srgbClr>
              </a:solidFill>
              <a:round/>
              <a:headEnd/>
              <a:tailEnd/>
            </a:ln>
            <a:effectLst/>
          </p:spPr>
        </p:cxnSp>
        <p:sp>
          <p:nvSpPr>
            <p:cNvPr id="346" name="AutoShape 57"/>
            <p:cNvSpPr>
              <a:spLocks noChangeArrowheads="1"/>
            </p:cNvSpPr>
            <p:nvPr/>
          </p:nvSpPr>
          <p:spPr bwMode="auto">
            <a:xfrm>
              <a:off x="2347696" y="4432802"/>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0.12.0</a:t>
              </a:r>
            </a:p>
          </p:txBody>
        </p:sp>
        <p:sp>
          <p:nvSpPr>
            <p:cNvPr id="347" name="AutoShape 57"/>
            <p:cNvSpPr>
              <a:spLocks noChangeArrowheads="1"/>
            </p:cNvSpPr>
            <p:nvPr/>
          </p:nvSpPr>
          <p:spPr bwMode="auto">
            <a:xfrm>
              <a:off x="2827116" y="4086049"/>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0.12.0</a:t>
              </a:r>
            </a:p>
          </p:txBody>
        </p:sp>
        <p:sp>
          <p:nvSpPr>
            <p:cNvPr id="348" name="AutoShape 57"/>
            <p:cNvSpPr>
              <a:spLocks noChangeArrowheads="1"/>
            </p:cNvSpPr>
            <p:nvPr/>
          </p:nvSpPr>
          <p:spPr bwMode="auto">
            <a:xfrm>
              <a:off x="1402203" y="3920310"/>
              <a:ext cx="804149"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900" b="1" kern="0" dirty="0" smtClean="0">
                  <a:solidFill>
                    <a:srgbClr val="1E1E1E">
                      <a:lumMod val="50000"/>
                      <a:lumOff val="50000"/>
                    </a:srgbClr>
                  </a:solidFill>
                </a:rPr>
                <a:t>2.4.0</a:t>
              </a:r>
              <a:endParaRPr lang="en-US" sz="900" b="1" kern="0" dirty="0">
                <a:solidFill>
                  <a:srgbClr val="1E1E1E">
                    <a:lumMod val="50000"/>
                    <a:lumOff val="50000"/>
                  </a:srgbClr>
                </a:solidFill>
              </a:endParaRPr>
            </a:p>
          </p:txBody>
        </p:sp>
        <p:sp>
          <p:nvSpPr>
            <p:cNvPr id="349" name="AutoShape 57"/>
            <p:cNvSpPr>
              <a:spLocks noChangeArrowheads="1"/>
            </p:cNvSpPr>
            <p:nvPr/>
          </p:nvSpPr>
          <p:spPr bwMode="auto">
            <a:xfrm>
              <a:off x="2347696" y="3845564"/>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0.12.1</a:t>
              </a:r>
            </a:p>
          </p:txBody>
        </p:sp>
        <p:sp>
          <p:nvSpPr>
            <p:cNvPr id="350" name="Rounded Rectangle 349"/>
            <p:cNvSpPr>
              <a:spLocks/>
            </p:cNvSpPr>
            <p:nvPr/>
          </p:nvSpPr>
          <p:spPr>
            <a:xfrm>
              <a:off x="1389905" y="5637342"/>
              <a:ext cx="852241" cy="392144"/>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Data Management</a:t>
              </a:r>
            </a:p>
          </p:txBody>
        </p:sp>
        <p:sp>
          <p:nvSpPr>
            <p:cNvPr id="351" name="AutoShape 57"/>
            <p:cNvSpPr>
              <a:spLocks noChangeArrowheads="1"/>
            </p:cNvSpPr>
            <p:nvPr/>
          </p:nvSpPr>
          <p:spPr bwMode="auto">
            <a:xfrm>
              <a:off x="2827116" y="3560900"/>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0.13.0</a:t>
              </a:r>
              <a:endParaRPr lang="en-US" sz="800" b="1" kern="0" dirty="0">
                <a:solidFill>
                  <a:srgbClr val="1E1E1E">
                    <a:lumMod val="50000"/>
                    <a:lumOff val="50000"/>
                  </a:srgbClr>
                </a:solidFill>
              </a:endParaRPr>
            </a:p>
          </p:txBody>
        </p:sp>
        <p:sp>
          <p:nvSpPr>
            <p:cNvPr id="352" name="AutoShape 57"/>
            <p:cNvSpPr>
              <a:spLocks noChangeArrowheads="1"/>
            </p:cNvSpPr>
            <p:nvPr/>
          </p:nvSpPr>
          <p:spPr bwMode="auto">
            <a:xfrm>
              <a:off x="3306536" y="4399955"/>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0.96.1</a:t>
              </a:r>
              <a:endParaRPr lang="en-US" sz="800" b="1" kern="0" dirty="0">
                <a:solidFill>
                  <a:srgbClr val="1E1E1E">
                    <a:lumMod val="50000"/>
                    <a:lumOff val="50000"/>
                  </a:srgbClr>
                </a:solidFill>
              </a:endParaRPr>
            </a:p>
          </p:txBody>
        </p:sp>
        <p:sp>
          <p:nvSpPr>
            <p:cNvPr id="353" name="AutoShape 57"/>
            <p:cNvSpPr>
              <a:spLocks noChangeArrowheads="1"/>
            </p:cNvSpPr>
            <p:nvPr/>
          </p:nvSpPr>
          <p:spPr bwMode="auto">
            <a:xfrm>
              <a:off x="3306536" y="3848418"/>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0.98.0</a:t>
              </a:r>
              <a:endParaRPr lang="en-US" sz="800" b="1" kern="0" dirty="0">
                <a:solidFill>
                  <a:srgbClr val="1E1E1E">
                    <a:lumMod val="50000"/>
                    <a:lumOff val="50000"/>
                  </a:srgbClr>
                </a:solidFill>
              </a:endParaRPr>
            </a:p>
          </p:txBody>
        </p:sp>
        <p:sp>
          <p:nvSpPr>
            <p:cNvPr id="354" name="AutoShape 57"/>
            <p:cNvSpPr>
              <a:spLocks noChangeArrowheads="1"/>
            </p:cNvSpPr>
            <p:nvPr/>
          </p:nvSpPr>
          <p:spPr bwMode="auto">
            <a:xfrm>
              <a:off x="4254313" y="4107227"/>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0.9.1</a:t>
              </a:r>
              <a:endParaRPr lang="en-US" sz="800" b="1" kern="0" dirty="0">
                <a:solidFill>
                  <a:srgbClr val="1E1E1E">
                    <a:lumMod val="50000"/>
                    <a:lumOff val="50000"/>
                  </a:srgbClr>
                </a:solidFill>
              </a:endParaRPr>
            </a:p>
          </p:txBody>
        </p:sp>
        <p:sp>
          <p:nvSpPr>
            <p:cNvPr id="355" name="AutoShape 57"/>
            <p:cNvSpPr>
              <a:spLocks noChangeArrowheads="1"/>
            </p:cNvSpPr>
            <p:nvPr/>
          </p:nvSpPr>
          <p:spPr bwMode="auto">
            <a:xfrm>
              <a:off x="7140280" y="4171042"/>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1.4.4</a:t>
              </a:r>
            </a:p>
          </p:txBody>
        </p:sp>
        <p:sp>
          <p:nvSpPr>
            <p:cNvPr id="356" name="AutoShape 57"/>
            <p:cNvSpPr>
              <a:spLocks noChangeArrowheads="1"/>
            </p:cNvSpPr>
            <p:nvPr/>
          </p:nvSpPr>
          <p:spPr bwMode="auto">
            <a:xfrm>
              <a:off x="7619701" y="4650955"/>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1.3.1</a:t>
              </a:r>
              <a:endParaRPr lang="en-US" sz="800" b="1" kern="0" dirty="0">
                <a:solidFill>
                  <a:srgbClr val="1E1E1E">
                    <a:lumMod val="50000"/>
                    <a:lumOff val="50000"/>
                  </a:srgbClr>
                </a:solidFill>
              </a:endParaRPr>
            </a:p>
          </p:txBody>
        </p:sp>
        <p:sp>
          <p:nvSpPr>
            <p:cNvPr id="357" name="AutoShape 57"/>
            <p:cNvSpPr>
              <a:spLocks noChangeArrowheads="1"/>
            </p:cNvSpPr>
            <p:nvPr/>
          </p:nvSpPr>
          <p:spPr bwMode="auto">
            <a:xfrm>
              <a:off x="7619702" y="3890576"/>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1.4.0</a:t>
              </a:r>
              <a:endParaRPr lang="en-US" sz="800" b="1" kern="0" dirty="0">
                <a:solidFill>
                  <a:srgbClr val="1E1E1E">
                    <a:lumMod val="50000"/>
                    <a:lumOff val="50000"/>
                  </a:srgbClr>
                </a:solidFill>
              </a:endParaRPr>
            </a:p>
          </p:txBody>
        </p:sp>
        <p:sp>
          <p:nvSpPr>
            <p:cNvPr id="358" name="AutoShape 57"/>
            <p:cNvSpPr>
              <a:spLocks noChangeArrowheads="1"/>
            </p:cNvSpPr>
            <p:nvPr/>
          </p:nvSpPr>
          <p:spPr bwMode="auto">
            <a:xfrm>
              <a:off x="8099122" y="4261287"/>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1.4.4</a:t>
              </a:r>
              <a:endParaRPr lang="en-US" sz="800" b="1" kern="0" dirty="0">
                <a:solidFill>
                  <a:srgbClr val="1E1E1E">
                    <a:lumMod val="50000"/>
                    <a:lumOff val="50000"/>
                  </a:srgbClr>
                </a:solidFill>
              </a:endParaRPr>
            </a:p>
          </p:txBody>
        </p:sp>
        <p:sp>
          <p:nvSpPr>
            <p:cNvPr id="359" name="AutoShape 57"/>
            <p:cNvSpPr>
              <a:spLocks noChangeArrowheads="1"/>
            </p:cNvSpPr>
            <p:nvPr/>
          </p:nvSpPr>
          <p:spPr bwMode="auto">
            <a:xfrm>
              <a:off x="8099122" y="3576826"/>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1.5.1</a:t>
              </a:r>
              <a:endParaRPr lang="en-US" sz="800" b="1" kern="0" dirty="0">
                <a:solidFill>
                  <a:srgbClr val="1E1E1E">
                    <a:lumMod val="50000"/>
                    <a:lumOff val="50000"/>
                  </a:srgbClr>
                </a:solidFill>
              </a:endParaRPr>
            </a:p>
          </p:txBody>
        </p:sp>
        <p:sp>
          <p:nvSpPr>
            <p:cNvPr id="360" name="AutoShape 57"/>
            <p:cNvSpPr>
              <a:spLocks noChangeArrowheads="1"/>
            </p:cNvSpPr>
            <p:nvPr/>
          </p:nvSpPr>
          <p:spPr bwMode="auto">
            <a:xfrm>
              <a:off x="8596084" y="4650955"/>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3.3.2</a:t>
              </a:r>
              <a:endParaRPr lang="en-US" sz="800" b="1" kern="0" dirty="0">
                <a:solidFill>
                  <a:srgbClr val="1E1E1E">
                    <a:lumMod val="50000"/>
                    <a:lumOff val="50000"/>
                  </a:srgbClr>
                </a:solidFill>
              </a:endParaRPr>
            </a:p>
          </p:txBody>
        </p:sp>
        <p:sp>
          <p:nvSpPr>
            <p:cNvPr id="361" name="AutoShape 57"/>
            <p:cNvSpPr>
              <a:spLocks noChangeArrowheads="1"/>
            </p:cNvSpPr>
            <p:nvPr/>
          </p:nvSpPr>
          <p:spPr bwMode="auto">
            <a:xfrm>
              <a:off x="8596084" y="3879596"/>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4.0.0</a:t>
              </a:r>
              <a:endParaRPr lang="en-US" sz="800" b="1" kern="0" dirty="0">
                <a:solidFill>
                  <a:srgbClr val="1E1E1E">
                    <a:lumMod val="50000"/>
                    <a:lumOff val="50000"/>
                  </a:srgbClr>
                </a:solidFill>
              </a:endParaRPr>
            </a:p>
          </p:txBody>
        </p:sp>
        <p:sp>
          <p:nvSpPr>
            <p:cNvPr id="362" name="AutoShape 57"/>
            <p:cNvSpPr>
              <a:spLocks noChangeArrowheads="1"/>
            </p:cNvSpPr>
            <p:nvPr/>
          </p:nvSpPr>
          <p:spPr bwMode="auto">
            <a:xfrm>
              <a:off x="9068918" y="4129719"/>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3.4.5</a:t>
              </a:r>
            </a:p>
          </p:txBody>
        </p:sp>
        <p:sp>
          <p:nvSpPr>
            <p:cNvPr id="363" name="AutoShape 57"/>
            <p:cNvSpPr>
              <a:spLocks noChangeArrowheads="1"/>
            </p:cNvSpPr>
            <p:nvPr/>
          </p:nvSpPr>
          <p:spPr bwMode="auto">
            <a:xfrm>
              <a:off x="9537376" y="4027917"/>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0.4.0</a:t>
              </a:r>
              <a:endParaRPr lang="en-US" sz="800" b="1" kern="0" dirty="0">
                <a:solidFill>
                  <a:srgbClr val="1E1E1E">
                    <a:lumMod val="50000"/>
                    <a:lumOff val="50000"/>
                  </a:srgbClr>
                </a:solidFill>
              </a:endParaRPr>
            </a:p>
          </p:txBody>
        </p:sp>
        <p:cxnSp>
          <p:nvCxnSpPr>
            <p:cNvPr id="364" name="Straight Connector 363"/>
            <p:cNvCxnSpPr>
              <a:endCxn id="351" idx="1"/>
            </p:cNvCxnSpPr>
            <p:nvPr/>
          </p:nvCxnSpPr>
          <p:spPr>
            <a:xfrm flipV="1">
              <a:off x="2755860" y="3689770"/>
              <a:ext cx="71256" cy="155794"/>
            </a:xfrm>
            <a:prstGeom prst="line">
              <a:avLst/>
            </a:prstGeom>
            <a:solidFill>
              <a:srgbClr val="FFFFFF"/>
            </a:solidFill>
            <a:ln w="12700" cmpd="sng">
              <a:solidFill>
                <a:srgbClr val="1E1E1E">
                  <a:lumMod val="50000"/>
                  <a:lumOff val="50000"/>
                </a:srgbClr>
              </a:solidFill>
              <a:round/>
              <a:headEnd/>
              <a:tailEnd/>
            </a:ln>
            <a:effectLst/>
          </p:spPr>
        </p:cxnSp>
        <p:cxnSp>
          <p:nvCxnSpPr>
            <p:cNvPr id="365" name="Straight Connector 364"/>
            <p:cNvCxnSpPr>
              <a:stCxn id="351" idx="3"/>
            </p:cNvCxnSpPr>
            <p:nvPr/>
          </p:nvCxnSpPr>
          <p:spPr>
            <a:xfrm>
              <a:off x="3235280" y="3689770"/>
              <a:ext cx="71256" cy="155794"/>
            </a:xfrm>
            <a:prstGeom prst="line">
              <a:avLst/>
            </a:prstGeom>
            <a:solidFill>
              <a:srgbClr val="FFFFFF"/>
            </a:solidFill>
            <a:ln w="12700" cmpd="sng">
              <a:solidFill>
                <a:srgbClr val="1E1E1E">
                  <a:lumMod val="50000"/>
                  <a:lumOff val="50000"/>
                </a:srgbClr>
              </a:solidFill>
              <a:round/>
              <a:headEnd/>
              <a:tailEnd/>
            </a:ln>
            <a:effectLst/>
          </p:spPr>
        </p:cxnSp>
        <p:cxnSp>
          <p:nvCxnSpPr>
            <p:cNvPr id="366" name="Straight Connector 365"/>
            <p:cNvCxnSpPr>
              <a:stCxn id="353" idx="3"/>
              <a:endCxn id="381" idx="1"/>
            </p:cNvCxnSpPr>
            <p:nvPr/>
          </p:nvCxnSpPr>
          <p:spPr>
            <a:xfrm>
              <a:off x="3714700" y="3977288"/>
              <a:ext cx="71256" cy="107433"/>
            </a:xfrm>
            <a:prstGeom prst="line">
              <a:avLst/>
            </a:prstGeom>
            <a:solidFill>
              <a:srgbClr val="FFFFFF"/>
            </a:solidFill>
            <a:ln w="12700" cmpd="sng">
              <a:solidFill>
                <a:srgbClr val="1E1E1E">
                  <a:lumMod val="50000"/>
                  <a:lumOff val="50000"/>
                </a:srgbClr>
              </a:solidFill>
              <a:round/>
              <a:headEnd/>
              <a:tailEnd/>
            </a:ln>
            <a:effectLst/>
          </p:spPr>
        </p:cxnSp>
        <p:cxnSp>
          <p:nvCxnSpPr>
            <p:cNvPr id="367" name="Straight Connector 366"/>
            <p:cNvCxnSpPr>
              <a:stCxn id="357" idx="1"/>
            </p:cNvCxnSpPr>
            <p:nvPr/>
          </p:nvCxnSpPr>
          <p:spPr>
            <a:xfrm flipH="1">
              <a:off x="7548444" y="4019446"/>
              <a:ext cx="71258" cy="158258"/>
            </a:xfrm>
            <a:prstGeom prst="line">
              <a:avLst/>
            </a:prstGeom>
            <a:solidFill>
              <a:srgbClr val="FFFFFF"/>
            </a:solidFill>
            <a:ln w="12700" cmpd="sng">
              <a:solidFill>
                <a:srgbClr val="1E1E1E">
                  <a:lumMod val="50000"/>
                  <a:lumOff val="50000"/>
                </a:srgbClr>
              </a:solidFill>
              <a:round/>
              <a:headEnd/>
              <a:tailEnd/>
            </a:ln>
            <a:effectLst/>
          </p:spPr>
        </p:cxnSp>
        <p:cxnSp>
          <p:nvCxnSpPr>
            <p:cNvPr id="368" name="Straight Connector 367"/>
            <p:cNvCxnSpPr/>
            <p:nvPr/>
          </p:nvCxnSpPr>
          <p:spPr>
            <a:xfrm flipH="1">
              <a:off x="8027866" y="3833067"/>
              <a:ext cx="71254" cy="57509"/>
            </a:xfrm>
            <a:prstGeom prst="line">
              <a:avLst/>
            </a:prstGeom>
            <a:solidFill>
              <a:srgbClr val="FFFFFF"/>
            </a:solidFill>
            <a:ln w="12700" cmpd="sng">
              <a:solidFill>
                <a:srgbClr val="1E1E1E">
                  <a:lumMod val="50000"/>
                  <a:lumOff val="50000"/>
                </a:srgbClr>
              </a:solidFill>
              <a:round/>
              <a:headEnd/>
              <a:tailEnd/>
            </a:ln>
            <a:effectLst/>
          </p:spPr>
        </p:cxnSp>
        <p:cxnSp>
          <p:nvCxnSpPr>
            <p:cNvPr id="369" name="Straight Connector 368"/>
            <p:cNvCxnSpPr/>
            <p:nvPr/>
          </p:nvCxnSpPr>
          <p:spPr>
            <a:xfrm flipH="1" flipV="1">
              <a:off x="8507286" y="3832246"/>
              <a:ext cx="88798" cy="47350"/>
            </a:xfrm>
            <a:prstGeom prst="line">
              <a:avLst/>
            </a:prstGeom>
            <a:solidFill>
              <a:srgbClr val="FFFFFF"/>
            </a:solidFill>
            <a:ln w="12700" cmpd="sng">
              <a:solidFill>
                <a:srgbClr val="1E1E1E">
                  <a:lumMod val="50000"/>
                  <a:lumOff val="50000"/>
                </a:srgbClr>
              </a:solidFill>
              <a:round/>
              <a:headEnd/>
              <a:tailEnd/>
            </a:ln>
            <a:effectLst/>
          </p:spPr>
        </p:cxnSp>
        <p:cxnSp>
          <p:nvCxnSpPr>
            <p:cNvPr id="370" name="Straight Connector 369"/>
            <p:cNvCxnSpPr/>
            <p:nvPr/>
          </p:nvCxnSpPr>
          <p:spPr>
            <a:xfrm>
              <a:off x="9004248" y="4137335"/>
              <a:ext cx="64670" cy="148321"/>
            </a:xfrm>
            <a:prstGeom prst="line">
              <a:avLst/>
            </a:prstGeom>
            <a:solidFill>
              <a:srgbClr val="FFFFFF"/>
            </a:solidFill>
            <a:ln w="12700" cmpd="sng">
              <a:solidFill>
                <a:srgbClr val="1E1E1E">
                  <a:lumMod val="50000"/>
                  <a:lumOff val="50000"/>
                </a:srgbClr>
              </a:solidFill>
              <a:round/>
              <a:headEnd/>
              <a:tailEnd/>
            </a:ln>
            <a:effectLst/>
          </p:spPr>
        </p:cxnSp>
        <p:cxnSp>
          <p:nvCxnSpPr>
            <p:cNvPr id="371" name="Straight Connector 370"/>
            <p:cNvCxnSpPr>
              <a:stCxn id="363" idx="1"/>
            </p:cNvCxnSpPr>
            <p:nvPr/>
          </p:nvCxnSpPr>
          <p:spPr>
            <a:xfrm flipH="1">
              <a:off x="9477082" y="4156787"/>
              <a:ext cx="60294" cy="128869"/>
            </a:xfrm>
            <a:prstGeom prst="line">
              <a:avLst/>
            </a:prstGeom>
            <a:solidFill>
              <a:srgbClr val="FFFFFF"/>
            </a:solidFill>
            <a:ln w="12700" cmpd="sng">
              <a:solidFill>
                <a:srgbClr val="1E1E1E">
                  <a:lumMod val="50000"/>
                  <a:lumOff val="50000"/>
                </a:srgbClr>
              </a:solidFill>
              <a:round/>
              <a:headEnd/>
              <a:tailEnd/>
            </a:ln>
            <a:effectLst/>
          </p:spPr>
        </p:cxnSp>
        <p:cxnSp>
          <p:nvCxnSpPr>
            <p:cNvPr id="372" name="Straight Connector 371"/>
            <p:cNvCxnSpPr>
              <a:stCxn id="346" idx="1"/>
              <a:endCxn id="344" idx="3"/>
            </p:cNvCxnSpPr>
            <p:nvPr/>
          </p:nvCxnSpPr>
          <p:spPr>
            <a:xfrm flipH="1">
              <a:off x="2206351" y="4561672"/>
              <a:ext cx="141345" cy="96022"/>
            </a:xfrm>
            <a:prstGeom prst="line">
              <a:avLst/>
            </a:prstGeom>
            <a:solidFill>
              <a:srgbClr val="FFFFFF"/>
            </a:solidFill>
            <a:ln w="12700" cmpd="sng">
              <a:solidFill>
                <a:srgbClr val="1E1E1E">
                  <a:lumMod val="50000"/>
                  <a:lumOff val="50000"/>
                </a:srgbClr>
              </a:solidFill>
              <a:round/>
              <a:headEnd/>
              <a:tailEnd/>
            </a:ln>
            <a:effectLst/>
          </p:spPr>
        </p:cxnSp>
        <p:cxnSp>
          <p:nvCxnSpPr>
            <p:cNvPr id="373" name="Straight Connector 372"/>
            <p:cNvCxnSpPr/>
            <p:nvPr/>
          </p:nvCxnSpPr>
          <p:spPr>
            <a:xfrm flipH="1">
              <a:off x="2755860" y="4343788"/>
              <a:ext cx="71256" cy="89014"/>
            </a:xfrm>
            <a:prstGeom prst="line">
              <a:avLst/>
            </a:prstGeom>
            <a:solidFill>
              <a:srgbClr val="FFFFFF"/>
            </a:solidFill>
            <a:ln w="12700" cmpd="sng">
              <a:solidFill>
                <a:srgbClr val="1E1E1E">
                  <a:lumMod val="50000"/>
                  <a:lumOff val="50000"/>
                </a:srgbClr>
              </a:solidFill>
              <a:round/>
              <a:headEnd/>
              <a:tailEnd/>
            </a:ln>
            <a:effectLst/>
          </p:spPr>
        </p:cxnSp>
        <p:cxnSp>
          <p:nvCxnSpPr>
            <p:cNvPr id="374" name="Straight Connector 373"/>
            <p:cNvCxnSpPr/>
            <p:nvPr/>
          </p:nvCxnSpPr>
          <p:spPr>
            <a:xfrm flipH="1" flipV="1">
              <a:off x="3235280" y="4343788"/>
              <a:ext cx="71255" cy="56167"/>
            </a:xfrm>
            <a:prstGeom prst="line">
              <a:avLst/>
            </a:prstGeom>
            <a:solidFill>
              <a:srgbClr val="FFFFFF"/>
            </a:solidFill>
            <a:ln w="12700" cmpd="sng">
              <a:solidFill>
                <a:srgbClr val="1E1E1E">
                  <a:lumMod val="50000"/>
                  <a:lumOff val="50000"/>
                </a:srgbClr>
              </a:solidFill>
              <a:round/>
              <a:headEnd/>
              <a:tailEnd/>
            </a:ln>
            <a:effectLst/>
          </p:spPr>
        </p:cxnSp>
        <p:cxnSp>
          <p:nvCxnSpPr>
            <p:cNvPr id="375" name="Straight Connector 374"/>
            <p:cNvCxnSpPr/>
            <p:nvPr/>
          </p:nvCxnSpPr>
          <p:spPr>
            <a:xfrm>
              <a:off x="7548444" y="4428781"/>
              <a:ext cx="71258" cy="222174"/>
            </a:xfrm>
            <a:prstGeom prst="line">
              <a:avLst/>
            </a:prstGeom>
            <a:solidFill>
              <a:srgbClr val="FFFFFF"/>
            </a:solidFill>
            <a:ln w="12700" cmpd="sng">
              <a:solidFill>
                <a:srgbClr val="1E1E1E">
                  <a:lumMod val="50000"/>
                  <a:lumOff val="50000"/>
                </a:srgbClr>
              </a:solidFill>
              <a:round/>
              <a:headEnd/>
              <a:tailEnd/>
            </a:ln>
            <a:effectLst/>
          </p:spPr>
        </p:cxnSp>
        <p:cxnSp>
          <p:nvCxnSpPr>
            <p:cNvPr id="376" name="Straight Connector 375"/>
            <p:cNvCxnSpPr/>
            <p:nvPr/>
          </p:nvCxnSpPr>
          <p:spPr>
            <a:xfrm flipV="1">
              <a:off x="8027864" y="4516328"/>
              <a:ext cx="71256" cy="128869"/>
            </a:xfrm>
            <a:prstGeom prst="line">
              <a:avLst/>
            </a:prstGeom>
            <a:solidFill>
              <a:srgbClr val="FFFFFF"/>
            </a:solidFill>
            <a:ln w="12700" cmpd="sng">
              <a:solidFill>
                <a:srgbClr val="1E1E1E">
                  <a:lumMod val="50000"/>
                  <a:lumOff val="50000"/>
                </a:srgbClr>
              </a:solidFill>
              <a:round/>
              <a:headEnd/>
              <a:tailEnd/>
            </a:ln>
            <a:effectLst/>
          </p:spPr>
        </p:cxnSp>
        <p:cxnSp>
          <p:nvCxnSpPr>
            <p:cNvPr id="377" name="Straight Connector 376"/>
            <p:cNvCxnSpPr/>
            <p:nvPr/>
          </p:nvCxnSpPr>
          <p:spPr>
            <a:xfrm flipH="1" flipV="1">
              <a:off x="8507286" y="4519027"/>
              <a:ext cx="88798" cy="136652"/>
            </a:xfrm>
            <a:prstGeom prst="line">
              <a:avLst/>
            </a:prstGeom>
            <a:solidFill>
              <a:srgbClr val="FFFFFF"/>
            </a:solidFill>
            <a:ln w="12700" cmpd="sng">
              <a:solidFill>
                <a:srgbClr val="1E1E1E">
                  <a:lumMod val="50000"/>
                  <a:lumOff val="50000"/>
                </a:srgbClr>
              </a:solidFill>
              <a:round/>
              <a:headEnd/>
              <a:tailEnd/>
            </a:ln>
            <a:effectLst/>
          </p:spPr>
        </p:cxnSp>
        <p:cxnSp>
          <p:nvCxnSpPr>
            <p:cNvPr id="378" name="Straight Connector 377"/>
            <p:cNvCxnSpPr/>
            <p:nvPr/>
          </p:nvCxnSpPr>
          <p:spPr>
            <a:xfrm flipH="1">
              <a:off x="9004248" y="4387458"/>
              <a:ext cx="64670" cy="263497"/>
            </a:xfrm>
            <a:prstGeom prst="line">
              <a:avLst/>
            </a:prstGeom>
            <a:solidFill>
              <a:srgbClr val="FFFFFF"/>
            </a:solidFill>
            <a:ln w="12700" cmpd="sng">
              <a:solidFill>
                <a:srgbClr val="1E1E1E">
                  <a:lumMod val="50000"/>
                  <a:lumOff val="50000"/>
                </a:srgbClr>
              </a:solidFill>
              <a:round/>
              <a:headEnd/>
              <a:tailEnd/>
            </a:ln>
            <a:effectLst/>
          </p:spPr>
        </p:cxnSp>
        <p:cxnSp>
          <p:nvCxnSpPr>
            <p:cNvPr id="379" name="Straight Connector 378"/>
            <p:cNvCxnSpPr>
              <a:endCxn id="405" idx="1"/>
            </p:cNvCxnSpPr>
            <p:nvPr/>
          </p:nvCxnSpPr>
          <p:spPr>
            <a:xfrm>
              <a:off x="1170749" y="3326690"/>
              <a:ext cx="231454" cy="0"/>
            </a:xfrm>
            <a:prstGeom prst="line">
              <a:avLst/>
            </a:prstGeom>
            <a:solidFill>
              <a:srgbClr val="FFFFFF"/>
            </a:solidFill>
            <a:ln w="12700" cmpd="sng">
              <a:solidFill>
                <a:srgbClr val="69BE28"/>
              </a:solidFill>
              <a:round/>
              <a:headEnd/>
              <a:tailEnd/>
            </a:ln>
            <a:effectLst/>
          </p:spPr>
        </p:cxnSp>
        <p:cxnSp>
          <p:nvCxnSpPr>
            <p:cNvPr id="380" name="Straight Connector 379"/>
            <p:cNvCxnSpPr>
              <a:stCxn id="344" idx="1"/>
              <a:endCxn id="437" idx="3"/>
            </p:cNvCxnSpPr>
            <p:nvPr/>
          </p:nvCxnSpPr>
          <p:spPr>
            <a:xfrm flipH="1">
              <a:off x="1167587" y="4657694"/>
              <a:ext cx="234615" cy="392446"/>
            </a:xfrm>
            <a:prstGeom prst="line">
              <a:avLst/>
            </a:prstGeom>
            <a:solidFill>
              <a:srgbClr val="FFFFFF"/>
            </a:solidFill>
            <a:ln w="12700" cmpd="sng">
              <a:solidFill>
                <a:srgbClr val="1E1E1E">
                  <a:lumMod val="50000"/>
                  <a:lumOff val="50000"/>
                </a:srgbClr>
              </a:solidFill>
              <a:round/>
              <a:headEnd/>
              <a:tailEnd/>
            </a:ln>
            <a:effectLst/>
          </p:spPr>
        </p:cxnSp>
        <p:sp>
          <p:nvSpPr>
            <p:cNvPr id="381" name="AutoShape 57"/>
            <p:cNvSpPr>
              <a:spLocks noChangeArrowheads="1"/>
            </p:cNvSpPr>
            <p:nvPr/>
          </p:nvSpPr>
          <p:spPr bwMode="auto">
            <a:xfrm>
              <a:off x="3785956" y="3955851"/>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4.0.0</a:t>
              </a:r>
              <a:endParaRPr lang="en-US" sz="800" b="1" kern="0" dirty="0">
                <a:solidFill>
                  <a:srgbClr val="1E1E1E">
                    <a:lumMod val="50000"/>
                    <a:lumOff val="50000"/>
                  </a:srgbClr>
                </a:solidFill>
              </a:endParaRPr>
            </a:p>
          </p:txBody>
        </p:sp>
        <p:cxnSp>
          <p:nvCxnSpPr>
            <p:cNvPr id="383" name="Straight Connector 382"/>
            <p:cNvCxnSpPr/>
            <p:nvPr/>
          </p:nvCxnSpPr>
          <p:spPr>
            <a:xfrm>
              <a:off x="3703637" y="4084721"/>
              <a:ext cx="550676" cy="22506"/>
            </a:xfrm>
            <a:prstGeom prst="line">
              <a:avLst/>
            </a:prstGeom>
            <a:solidFill>
              <a:srgbClr val="FFFFFF"/>
            </a:solidFill>
            <a:ln w="12700" cmpd="sng">
              <a:solidFill>
                <a:srgbClr val="1E1E1E">
                  <a:lumMod val="50000"/>
                  <a:lumOff val="50000"/>
                </a:srgbClr>
              </a:solidFill>
              <a:round/>
              <a:headEnd/>
              <a:tailEnd/>
            </a:ln>
            <a:effectLst/>
          </p:spPr>
        </p:cxnSp>
        <p:sp>
          <p:nvSpPr>
            <p:cNvPr id="385" name="Up Arrow 384"/>
            <p:cNvSpPr/>
            <p:nvPr/>
          </p:nvSpPr>
          <p:spPr>
            <a:xfrm>
              <a:off x="6694709"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Falcon</a:t>
              </a:r>
            </a:p>
          </p:txBody>
        </p:sp>
        <p:sp>
          <p:nvSpPr>
            <p:cNvPr id="386" name="AutoShape 57"/>
            <p:cNvSpPr>
              <a:spLocks noChangeArrowheads="1"/>
            </p:cNvSpPr>
            <p:nvPr/>
          </p:nvSpPr>
          <p:spPr bwMode="auto">
            <a:xfrm>
              <a:off x="6694710" y="3716210"/>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0.5.0</a:t>
              </a:r>
              <a:endParaRPr lang="en-US" sz="800" b="1" kern="0" dirty="0">
                <a:solidFill>
                  <a:srgbClr val="1E1E1E">
                    <a:lumMod val="50000"/>
                    <a:lumOff val="50000"/>
                  </a:srgbClr>
                </a:solidFill>
              </a:endParaRPr>
            </a:p>
          </p:txBody>
        </p:sp>
        <p:sp>
          <p:nvSpPr>
            <p:cNvPr id="387" name="Up Arrow 386"/>
            <p:cNvSpPr/>
            <p:nvPr/>
          </p:nvSpPr>
          <p:spPr>
            <a:xfrm>
              <a:off x="10001073" y="2049462"/>
              <a:ext cx="408164" cy="3586556"/>
            </a:xfrm>
            <a:prstGeom prst="upArrow">
              <a:avLst>
                <a:gd name="adj1" fmla="val 59872"/>
                <a:gd name="adj2" fmla="val 88091"/>
              </a:avLst>
            </a:prstGeom>
            <a:gradFill rotWithShape="1">
              <a:gsLst>
                <a:gs pos="0">
                  <a:srgbClr val="6B8695"/>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Ranger</a:t>
              </a:r>
            </a:p>
          </p:txBody>
        </p:sp>
        <p:sp>
          <p:nvSpPr>
            <p:cNvPr id="388" name="Up Arrow 387"/>
            <p:cNvSpPr/>
            <p:nvPr/>
          </p:nvSpPr>
          <p:spPr>
            <a:xfrm>
              <a:off x="4733732" y="2061959"/>
              <a:ext cx="408164" cy="3586556"/>
            </a:xfrm>
            <a:prstGeom prst="upArrow">
              <a:avLst>
                <a:gd name="adj1" fmla="val 59872"/>
                <a:gd name="adj2" fmla="val 88091"/>
              </a:avLst>
            </a:prstGeom>
            <a:gradFill rotWithShape="1">
              <a:gsLst>
                <a:gs pos="0">
                  <a:srgbClr val="6B8695"/>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Spark</a:t>
              </a:r>
            </a:p>
          </p:txBody>
        </p:sp>
        <p:sp>
          <p:nvSpPr>
            <p:cNvPr id="390" name="AutoShape 57"/>
            <p:cNvSpPr>
              <a:spLocks noChangeArrowheads="1"/>
            </p:cNvSpPr>
            <p:nvPr/>
          </p:nvSpPr>
          <p:spPr bwMode="auto">
            <a:xfrm>
              <a:off x="2347696" y="2849626"/>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0.14.0</a:t>
              </a:r>
              <a:endParaRPr lang="en-US" sz="800" b="1" kern="0" dirty="0">
                <a:solidFill>
                  <a:sysClr val="windowText" lastClr="000000"/>
                </a:solidFill>
              </a:endParaRPr>
            </a:p>
          </p:txBody>
        </p:sp>
        <p:sp>
          <p:nvSpPr>
            <p:cNvPr id="391" name="AutoShape 57"/>
            <p:cNvSpPr>
              <a:spLocks noChangeArrowheads="1"/>
            </p:cNvSpPr>
            <p:nvPr/>
          </p:nvSpPr>
          <p:spPr bwMode="auto">
            <a:xfrm>
              <a:off x="2827116" y="2715220"/>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0.14.0</a:t>
              </a:r>
              <a:endParaRPr lang="en-US" sz="800" b="1" kern="0" dirty="0">
                <a:solidFill>
                  <a:sysClr val="windowText" lastClr="000000"/>
                </a:solidFill>
              </a:endParaRPr>
            </a:p>
          </p:txBody>
        </p:sp>
        <p:sp>
          <p:nvSpPr>
            <p:cNvPr id="392" name="AutoShape 57"/>
            <p:cNvSpPr>
              <a:spLocks noChangeArrowheads="1"/>
            </p:cNvSpPr>
            <p:nvPr/>
          </p:nvSpPr>
          <p:spPr bwMode="auto">
            <a:xfrm>
              <a:off x="3306535" y="2952778"/>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0.98.4</a:t>
              </a:r>
              <a:endParaRPr lang="en-US" sz="800" b="1" kern="0" dirty="0">
                <a:solidFill>
                  <a:sysClr val="windowText" lastClr="000000"/>
                </a:solidFill>
              </a:endParaRPr>
            </a:p>
          </p:txBody>
        </p:sp>
        <p:sp>
          <p:nvSpPr>
            <p:cNvPr id="394" name="AutoShape 57"/>
            <p:cNvSpPr>
              <a:spLocks noChangeArrowheads="1"/>
            </p:cNvSpPr>
            <p:nvPr/>
          </p:nvSpPr>
          <p:spPr bwMode="auto">
            <a:xfrm>
              <a:off x="3785955" y="3250805"/>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4.2</a:t>
              </a:r>
              <a:endParaRPr lang="en-US" sz="800" b="1" kern="0" dirty="0">
                <a:solidFill>
                  <a:sysClr val="windowText" lastClr="000000"/>
                </a:solidFill>
              </a:endParaRPr>
            </a:p>
          </p:txBody>
        </p:sp>
        <p:sp>
          <p:nvSpPr>
            <p:cNvPr id="395" name="AutoShape 57"/>
            <p:cNvSpPr>
              <a:spLocks noChangeArrowheads="1"/>
            </p:cNvSpPr>
            <p:nvPr/>
          </p:nvSpPr>
          <p:spPr bwMode="auto">
            <a:xfrm>
              <a:off x="4254313" y="3194343"/>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0.9.3</a:t>
              </a:r>
              <a:endParaRPr lang="en-US" sz="800" b="1" kern="0" dirty="0">
                <a:solidFill>
                  <a:sysClr val="windowText" lastClr="000000"/>
                </a:solidFill>
              </a:endParaRPr>
            </a:p>
          </p:txBody>
        </p:sp>
        <p:sp>
          <p:nvSpPr>
            <p:cNvPr id="396" name="AutoShape 57"/>
            <p:cNvSpPr>
              <a:spLocks noChangeArrowheads="1"/>
            </p:cNvSpPr>
            <p:nvPr/>
          </p:nvSpPr>
          <p:spPr bwMode="auto">
            <a:xfrm>
              <a:off x="4717075" y="2887421"/>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1.2.0</a:t>
              </a:r>
              <a:endParaRPr lang="en-US" sz="800" b="1" kern="0" dirty="0">
                <a:solidFill>
                  <a:sysClr val="windowText" lastClr="000000"/>
                </a:solidFill>
              </a:endParaRPr>
            </a:p>
          </p:txBody>
        </p:sp>
        <p:sp>
          <p:nvSpPr>
            <p:cNvPr id="397" name="AutoShape 57"/>
            <p:cNvSpPr>
              <a:spLocks noChangeArrowheads="1"/>
            </p:cNvSpPr>
            <p:nvPr/>
          </p:nvSpPr>
          <p:spPr bwMode="auto">
            <a:xfrm>
              <a:off x="6694710" y="2965999"/>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0.6.0</a:t>
              </a:r>
              <a:endParaRPr lang="en-US" sz="800" b="1" kern="0" dirty="0">
                <a:solidFill>
                  <a:sysClr val="windowText" lastClr="000000"/>
                </a:solidFill>
              </a:endParaRPr>
            </a:p>
          </p:txBody>
        </p:sp>
        <p:sp>
          <p:nvSpPr>
            <p:cNvPr id="399" name="AutoShape 57"/>
            <p:cNvSpPr>
              <a:spLocks noChangeArrowheads="1"/>
            </p:cNvSpPr>
            <p:nvPr/>
          </p:nvSpPr>
          <p:spPr bwMode="auto">
            <a:xfrm>
              <a:off x="7140281" y="3438440"/>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1.4.5</a:t>
              </a:r>
              <a:endParaRPr lang="en-US" sz="800" b="1" kern="0" dirty="0">
                <a:solidFill>
                  <a:sysClr val="windowText" lastClr="000000"/>
                </a:solidFill>
              </a:endParaRPr>
            </a:p>
          </p:txBody>
        </p:sp>
        <p:sp>
          <p:nvSpPr>
            <p:cNvPr id="400" name="AutoShape 57"/>
            <p:cNvSpPr>
              <a:spLocks noChangeArrowheads="1"/>
            </p:cNvSpPr>
            <p:nvPr/>
          </p:nvSpPr>
          <p:spPr bwMode="auto">
            <a:xfrm>
              <a:off x="7619700" y="3264298"/>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1.5.0</a:t>
              </a:r>
              <a:endParaRPr lang="en-US" sz="800" b="1" kern="0" dirty="0">
                <a:solidFill>
                  <a:sysClr val="windowText" lastClr="000000"/>
                </a:solidFill>
              </a:endParaRPr>
            </a:p>
          </p:txBody>
        </p:sp>
        <p:sp>
          <p:nvSpPr>
            <p:cNvPr id="401" name="AutoShape 57"/>
            <p:cNvSpPr>
              <a:spLocks noChangeArrowheads="1"/>
            </p:cNvSpPr>
            <p:nvPr/>
          </p:nvSpPr>
          <p:spPr bwMode="auto">
            <a:xfrm>
              <a:off x="8099120" y="2598680"/>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1.7.0</a:t>
              </a:r>
              <a:endParaRPr lang="en-US" sz="800" b="1" kern="0" dirty="0">
                <a:solidFill>
                  <a:sysClr val="windowText" lastClr="000000"/>
                </a:solidFill>
              </a:endParaRPr>
            </a:p>
          </p:txBody>
        </p:sp>
        <p:sp>
          <p:nvSpPr>
            <p:cNvPr id="402" name="AutoShape 57"/>
            <p:cNvSpPr>
              <a:spLocks noChangeArrowheads="1"/>
            </p:cNvSpPr>
            <p:nvPr/>
          </p:nvSpPr>
          <p:spPr bwMode="auto">
            <a:xfrm>
              <a:off x="8578541" y="3210524"/>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4.1.0</a:t>
              </a:r>
              <a:endParaRPr lang="en-US" sz="800" b="1" kern="0" dirty="0">
                <a:solidFill>
                  <a:sysClr val="windowText" lastClr="000000"/>
                </a:solidFill>
              </a:endParaRPr>
            </a:p>
          </p:txBody>
        </p:sp>
        <p:sp>
          <p:nvSpPr>
            <p:cNvPr id="403" name="AutoShape 57"/>
            <p:cNvSpPr>
              <a:spLocks noChangeArrowheads="1"/>
            </p:cNvSpPr>
            <p:nvPr/>
          </p:nvSpPr>
          <p:spPr bwMode="auto">
            <a:xfrm>
              <a:off x="9537376" y="3314193"/>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0.5.0</a:t>
              </a:r>
              <a:endParaRPr lang="en-US" sz="800" b="1" kern="0" dirty="0">
                <a:solidFill>
                  <a:sysClr val="windowText" lastClr="000000"/>
                </a:solidFill>
              </a:endParaRPr>
            </a:p>
          </p:txBody>
        </p:sp>
        <p:sp>
          <p:nvSpPr>
            <p:cNvPr id="404" name="AutoShape 57"/>
            <p:cNvSpPr>
              <a:spLocks noChangeArrowheads="1"/>
            </p:cNvSpPr>
            <p:nvPr/>
          </p:nvSpPr>
          <p:spPr bwMode="auto">
            <a:xfrm>
              <a:off x="10001073" y="3069150"/>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0.4.0</a:t>
              </a:r>
              <a:endParaRPr lang="en-US" sz="800" b="1" kern="0" dirty="0">
                <a:solidFill>
                  <a:sysClr val="windowText" lastClr="000000"/>
                </a:solidFill>
              </a:endParaRPr>
            </a:p>
          </p:txBody>
        </p:sp>
        <p:sp>
          <p:nvSpPr>
            <p:cNvPr id="405" name="AutoShape 57"/>
            <p:cNvSpPr>
              <a:spLocks noChangeArrowheads="1"/>
            </p:cNvSpPr>
            <p:nvPr/>
          </p:nvSpPr>
          <p:spPr bwMode="auto">
            <a:xfrm>
              <a:off x="1402203" y="3197820"/>
              <a:ext cx="804149"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1050" b="1" kern="0" dirty="0">
                  <a:solidFill>
                    <a:sysClr val="windowText" lastClr="000000"/>
                  </a:solidFill>
                </a:rPr>
                <a:t>2.6.0</a:t>
              </a:r>
            </a:p>
          </p:txBody>
        </p:sp>
        <p:cxnSp>
          <p:nvCxnSpPr>
            <p:cNvPr id="406" name="Straight Connector 405"/>
            <p:cNvCxnSpPr>
              <a:stCxn id="348" idx="1"/>
              <a:endCxn id="443" idx="3"/>
            </p:cNvCxnSpPr>
            <p:nvPr/>
          </p:nvCxnSpPr>
          <p:spPr>
            <a:xfrm flipH="1">
              <a:off x="1167588" y="4049180"/>
              <a:ext cx="234615" cy="197311"/>
            </a:xfrm>
            <a:prstGeom prst="line">
              <a:avLst/>
            </a:prstGeom>
            <a:solidFill>
              <a:srgbClr val="FFFFFF"/>
            </a:solidFill>
            <a:ln w="12700" cmpd="sng">
              <a:solidFill>
                <a:srgbClr val="1E1E1E">
                  <a:lumMod val="50000"/>
                  <a:lumOff val="50000"/>
                </a:srgbClr>
              </a:solidFill>
              <a:round/>
              <a:headEnd/>
              <a:tailEnd/>
            </a:ln>
            <a:effectLst/>
          </p:spPr>
        </p:cxnSp>
        <p:cxnSp>
          <p:nvCxnSpPr>
            <p:cNvPr id="407" name="Straight Connector 406"/>
            <p:cNvCxnSpPr/>
            <p:nvPr/>
          </p:nvCxnSpPr>
          <p:spPr>
            <a:xfrm flipV="1">
              <a:off x="4662476" y="3661804"/>
              <a:ext cx="554841" cy="441501"/>
            </a:xfrm>
            <a:prstGeom prst="line">
              <a:avLst/>
            </a:prstGeom>
            <a:solidFill>
              <a:srgbClr val="FFFFFF"/>
            </a:solidFill>
            <a:ln w="12700" cmpd="sng">
              <a:solidFill>
                <a:srgbClr val="1E1E1E">
                  <a:lumMod val="50000"/>
                  <a:lumOff val="50000"/>
                </a:srgbClr>
              </a:solidFill>
              <a:round/>
              <a:headEnd/>
              <a:tailEnd/>
            </a:ln>
            <a:effectLst/>
          </p:spPr>
        </p:cxnSp>
        <p:cxnSp>
          <p:nvCxnSpPr>
            <p:cNvPr id="408" name="Straight Connector 407"/>
            <p:cNvCxnSpPr/>
            <p:nvPr/>
          </p:nvCxnSpPr>
          <p:spPr>
            <a:xfrm flipH="1" flipV="1">
              <a:off x="7059578" y="3973949"/>
              <a:ext cx="550677" cy="203756"/>
            </a:xfrm>
            <a:prstGeom prst="line">
              <a:avLst/>
            </a:prstGeom>
            <a:solidFill>
              <a:srgbClr val="FFFFFF"/>
            </a:solidFill>
            <a:ln w="12700" cmpd="sng">
              <a:solidFill>
                <a:srgbClr val="1E1E1E">
                  <a:lumMod val="50000"/>
                  <a:lumOff val="50000"/>
                </a:srgbClr>
              </a:solidFill>
              <a:round/>
              <a:headEnd/>
              <a:tailEnd/>
            </a:ln>
            <a:effectLst/>
          </p:spPr>
        </p:cxnSp>
        <p:cxnSp>
          <p:nvCxnSpPr>
            <p:cNvPr id="409" name="Straight Connector 408"/>
            <p:cNvCxnSpPr/>
            <p:nvPr/>
          </p:nvCxnSpPr>
          <p:spPr>
            <a:xfrm flipV="1">
              <a:off x="2206352" y="3107366"/>
              <a:ext cx="141341" cy="86977"/>
            </a:xfrm>
            <a:prstGeom prst="line">
              <a:avLst/>
            </a:prstGeom>
            <a:solidFill>
              <a:srgbClr val="FFFFFF"/>
            </a:solidFill>
            <a:ln w="12700" cmpd="sng">
              <a:solidFill>
                <a:srgbClr val="69BE28"/>
              </a:solidFill>
              <a:round/>
              <a:headEnd/>
              <a:tailEnd/>
            </a:ln>
            <a:effectLst/>
          </p:spPr>
        </p:cxnSp>
        <p:cxnSp>
          <p:nvCxnSpPr>
            <p:cNvPr id="410" name="Straight Connector 409"/>
            <p:cNvCxnSpPr>
              <a:stCxn id="390" idx="3"/>
              <a:endCxn id="391" idx="1"/>
            </p:cNvCxnSpPr>
            <p:nvPr/>
          </p:nvCxnSpPr>
          <p:spPr>
            <a:xfrm flipV="1">
              <a:off x="2755860" y="2844090"/>
              <a:ext cx="71256" cy="134406"/>
            </a:xfrm>
            <a:prstGeom prst="line">
              <a:avLst/>
            </a:prstGeom>
            <a:solidFill>
              <a:srgbClr val="FFFFFF"/>
            </a:solidFill>
            <a:ln w="12700" cmpd="sng">
              <a:solidFill>
                <a:srgbClr val="69BE28"/>
              </a:solidFill>
              <a:round/>
              <a:headEnd/>
              <a:tailEnd/>
            </a:ln>
            <a:effectLst/>
          </p:spPr>
        </p:cxnSp>
        <p:cxnSp>
          <p:nvCxnSpPr>
            <p:cNvPr id="411" name="Straight Connector 410"/>
            <p:cNvCxnSpPr>
              <a:endCxn id="391" idx="3"/>
            </p:cNvCxnSpPr>
            <p:nvPr/>
          </p:nvCxnSpPr>
          <p:spPr>
            <a:xfrm flipH="1" flipV="1">
              <a:off x="3235280" y="2844090"/>
              <a:ext cx="71255" cy="108688"/>
            </a:xfrm>
            <a:prstGeom prst="line">
              <a:avLst/>
            </a:prstGeom>
            <a:solidFill>
              <a:srgbClr val="FFFFFF"/>
            </a:solidFill>
            <a:ln w="12700" cmpd="sng">
              <a:solidFill>
                <a:srgbClr val="69BE28"/>
              </a:solidFill>
              <a:round/>
              <a:headEnd/>
              <a:tailEnd/>
            </a:ln>
            <a:effectLst/>
          </p:spPr>
        </p:cxnSp>
        <p:cxnSp>
          <p:nvCxnSpPr>
            <p:cNvPr id="412" name="Straight Connector 411"/>
            <p:cNvCxnSpPr/>
            <p:nvPr/>
          </p:nvCxnSpPr>
          <p:spPr>
            <a:xfrm flipH="1" flipV="1">
              <a:off x="3714700" y="3210517"/>
              <a:ext cx="71256" cy="40288"/>
            </a:xfrm>
            <a:prstGeom prst="line">
              <a:avLst/>
            </a:prstGeom>
            <a:solidFill>
              <a:srgbClr val="FFFFFF"/>
            </a:solidFill>
            <a:ln w="12700" cmpd="sng">
              <a:solidFill>
                <a:srgbClr val="69BE28"/>
              </a:solidFill>
              <a:round/>
              <a:headEnd/>
              <a:tailEnd/>
            </a:ln>
            <a:effectLst/>
          </p:spPr>
        </p:cxnSp>
        <p:cxnSp>
          <p:nvCxnSpPr>
            <p:cNvPr id="413" name="Straight Connector 412"/>
            <p:cNvCxnSpPr/>
            <p:nvPr/>
          </p:nvCxnSpPr>
          <p:spPr>
            <a:xfrm flipV="1">
              <a:off x="3703637" y="3194343"/>
              <a:ext cx="550675" cy="56462"/>
            </a:xfrm>
            <a:prstGeom prst="line">
              <a:avLst/>
            </a:prstGeom>
            <a:solidFill>
              <a:srgbClr val="FFFFFF"/>
            </a:solidFill>
            <a:ln w="12700" cmpd="sng">
              <a:solidFill>
                <a:srgbClr val="69BE28"/>
              </a:solidFill>
              <a:round/>
              <a:headEnd/>
              <a:tailEnd/>
            </a:ln>
            <a:effectLst/>
          </p:spPr>
        </p:cxnSp>
        <p:cxnSp>
          <p:nvCxnSpPr>
            <p:cNvPr id="415" name="Straight Connector 414"/>
            <p:cNvCxnSpPr/>
            <p:nvPr/>
          </p:nvCxnSpPr>
          <p:spPr>
            <a:xfrm flipV="1">
              <a:off x="4662476" y="3145161"/>
              <a:ext cx="54599" cy="49182"/>
            </a:xfrm>
            <a:prstGeom prst="line">
              <a:avLst/>
            </a:prstGeom>
            <a:solidFill>
              <a:srgbClr val="FFFFFF"/>
            </a:solidFill>
            <a:ln w="12700" cmpd="sng">
              <a:solidFill>
                <a:srgbClr val="69BE28"/>
              </a:solidFill>
              <a:round/>
              <a:headEnd/>
              <a:tailEnd/>
            </a:ln>
            <a:effectLst/>
          </p:spPr>
        </p:cxnSp>
        <p:cxnSp>
          <p:nvCxnSpPr>
            <p:cNvPr id="416" name="Straight Connector 415"/>
            <p:cNvCxnSpPr>
              <a:stCxn id="448" idx="1"/>
              <a:endCxn id="396" idx="3"/>
            </p:cNvCxnSpPr>
            <p:nvPr/>
          </p:nvCxnSpPr>
          <p:spPr>
            <a:xfrm flipH="1">
              <a:off x="5125239" y="2886126"/>
              <a:ext cx="92078" cy="130165"/>
            </a:xfrm>
            <a:prstGeom prst="line">
              <a:avLst/>
            </a:prstGeom>
            <a:solidFill>
              <a:srgbClr val="FFFFFF"/>
            </a:solidFill>
            <a:ln w="12700" cmpd="sng">
              <a:solidFill>
                <a:srgbClr val="69BE28"/>
              </a:solidFill>
              <a:round/>
              <a:headEnd/>
              <a:tailEnd/>
            </a:ln>
            <a:effectLst/>
          </p:spPr>
        </p:cxnSp>
        <p:cxnSp>
          <p:nvCxnSpPr>
            <p:cNvPr id="417" name="Straight Connector 416"/>
            <p:cNvCxnSpPr>
              <a:stCxn id="397" idx="1"/>
            </p:cNvCxnSpPr>
            <p:nvPr/>
          </p:nvCxnSpPr>
          <p:spPr>
            <a:xfrm flipH="1">
              <a:off x="6624178" y="3094869"/>
              <a:ext cx="73890" cy="110229"/>
            </a:xfrm>
            <a:prstGeom prst="line">
              <a:avLst/>
            </a:prstGeom>
            <a:solidFill>
              <a:srgbClr val="FFFFFF"/>
            </a:solidFill>
            <a:ln w="12700" cmpd="sng">
              <a:solidFill>
                <a:srgbClr val="69BE28"/>
              </a:solidFill>
              <a:round/>
              <a:headEnd/>
              <a:tailEnd/>
            </a:ln>
            <a:effectLst/>
          </p:spPr>
        </p:cxnSp>
        <p:cxnSp>
          <p:nvCxnSpPr>
            <p:cNvPr id="418" name="Straight Connector 417"/>
            <p:cNvCxnSpPr/>
            <p:nvPr/>
          </p:nvCxnSpPr>
          <p:spPr>
            <a:xfrm flipH="1">
              <a:off x="7059577" y="2895408"/>
              <a:ext cx="71258" cy="70591"/>
            </a:xfrm>
            <a:prstGeom prst="line">
              <a:avLst/>
            </a:prstGeom>
            <a:solidFill>
              <a:srgbClr val="FFFFFF"/>
            </a:solidFill>
            <a:ln w="12700" cmpd="sng">
              <a:solidFill>
                <a:srgbClr val="69BE28"/>
              </a:solidFill>
              <a:round/>
              <a:headEnd/>
              <a:tailEnd/>
            </a:ln>
            <a:effectLst/>
          </p:spPr>
        </p:cxnSp>
        <p:cxnSp>
          <p:nvCxnSpPr>
            <p:cNvPr id="419" name="Straight Connector 418"/>
            <p:cNvCxnSpPr/>
            <p:nvPr/>
          </p:nvCxnSpPr>
          <p:spPr>
            <a:xfrm>
              <a:off x="7069025" y="3024277"/>
              <a:ext cx="71257" cy="414163"/>
            </a:xfrm>
            <a:prstGeom prst="line">
              <a:avLst/>
            </a:prstGeom>
            <a:solidFill>
              <a:srgbClr val="FFFFFF"/>
            </a:solidFill>
            <a:ln w="12700" cmpd="sng">
              <a:solidFill>
                <a:srgbClr val="69BE28"/>
              </a:solidFill>
              <a:round/>
              <a:headEnd/>
              <a:tailEnd/>
            </a:ln>
            <a:effectLst/>
          </p:spPr>
        </p:cxnSp>
        <p:cxnSp>
          <p:nvCxnSpPr>
            <p:cNvPr id="420" name="Straight Connector 419"/>
            <p:cNvCxnSpPr>
              <a:endCxn id="400" idx="1"/>
            </p:cNvCxnSpPr>
            <p:nvPr/>
          </p:nvCxnSpPr>
          <p:spPr>
            <a:xfrm flipV="1">
              <a:off x="7548445" y="3393168"/>
              <a:ext cx="71255" cy="45272"/>
            </a:xfrm>
            <a:prstGeom prst="line">
              <a:avLst/>
            </a:prstGeom>
            <a:solidFill>
              <a:srgbClr val="FFFFFF"/>
            </a:solidFill>
            <a:ln w="12700" cmpd="sng">
              <a:solidFill>
                <a:srgbClr val="69BE28"/>
              </a:solidFill>
              <a:round/>
              <a:headEnd/>
              <a:tailEnd/>
            </a:ln>
            <a:effectLst/>
          </p:spPr>
        </p:cxnSp>
        <p:cxnSp>
          <p:nvCxnSpPr>
            <p:cNvPr id="421" name="Straight Connector 420"/>
            <p:cNvCxnSpPr/>
            <p:nvPr/>
          </p:nvCxnSpPr>
          <p:spPr>
            <a:xfrm flipV="1">
              <a:off x="8027864" y="2856420"/>
              <a:ext cx="71258" cy="407878"/>
            </a:xfrm>
            <a:prstGeom prst="line">
              <a:avLst/>
            </a:prstGeom>
            <a:solidFill>
              <a:srgbClr val="FFFFFF"/>
            </a:solidFill>
            <a:ln w="12700" cmpd="sng">
              <a:solidFill>
                <a:srgbClr val="69BE28"/>
              </a:solidFill>
              <a:round/>
              <a:headEnd/>
              <a:tailEnd/>
            </a:ln>
            <a:effectLst/>
          </p:spPr>
        </p:cxnSp>
        <p:cxnSp>
          <p:nvCxnSpPr>
            <p:cNvPr id="422" name="Straight Connector 421"/>
            <p:cNvCxnSpPr/>
            <p:nvPr/>
          </p:nvCxnSpPr>
          <p:spPr>
            <a:xfrm flipH="1" flipV="1">
              <a:off x="8507284" y="2856420"/>
              <a:ext cx="71257" cy="354104"/>
            </a:xfrm>
            <a:prstGeom prst="line">
              <a:avLst/>
            </a:prstGeom>
            <a:solidFill>
              <a:srgbClr val="FFFFFF"/>
            </a:solidFill>
            <a:ln w="12700" cmpd="sng">
              <a:solidFill>
                <a:srgbClr val="69BE28"/>
              </a:solidFill>
              <a:round/>
              <a:headEnd/>
              <a:tailEnd/>
            </a:ln>
            <a:effectLst/>
          </p:spPr>
        </p:cxnSp>
        <p:cxnSp>
          <p:nvCxnSpPr>
            <p:cNvPr id="423" name="Straight Connector 422"/>
            <p:cNvCxnSpPr/>
            <p:nvPr/>
          </p:nvCxnSpPr>
          <p:spPr>
            <a:xfrm flipH="1" flipV="1">
              <a:off x="8986706" y="3468265"/>
              <a:ext cx="71255" cy="153592"/>
            </a:xfrm>
            <a:prstGeom prst="line">
              <a:avLst/>
            </a:prstGeom>
            <a:solidFill>
              <a:srgbClr val="FFFFFF"/>
            </a:solidFill>
            <a:ln w="12700" cmpd="sng">
              <a:solidFill>
                <a:srgbClr val="69BE28"/>
              </a:solidFill>
              <a:round/>
              <a:headEnd/>
              <a:tailEnd/>
            </a:ln>
            <a:effectLst/>
          </p:spPr>
        </p:cxnSp>
        <p:cxnSp>
          <p:nvCxnSpPr>
            <p:cNvPr id="424" name="Straight Connector 423"/>
            <p:cNvCxnSpPr/>
            <p:nvPr/>
          </p:nvCxnSpPr>
          <p:spPr>
            <a:xfrm flipV="1">
              <a:off x="9466125" y="3571933"/>
              <a:ext cx="71250" cy="49924"/>
            </a:xfrm>
            <a:prstGeom prst="line">
              <a:avLst/>
            </a:prstGeom>
            <a:solidFill>
              <a:srgbClr val="FFFFFF"/>
            </a:solidFill>
            <a:ln w="12700" cmpd="sng">
              <a:solidFill>
                <a:srgbClr val="69BE28"/>
              </a:solidFill>
              <a:round/>
              <a:headEnd/>
              <a:tailEnd/>
            </a:ln>
            <a:effectLst/>
          </p:spPr>
        </p:cxnSp>
        <p:cxnSp>
          <p:nvCxnSpPr>
            <p:cNvPr id="425" name="Straight Connector 424"/>
            <p:cNvCxnSpPr>
              <a:endCxn id="404" idx="1"/>
            </p:cNvCxnSpPr>
            <p:nvPr/>
          </p:nvCxnSpPr>
          <p:spPr>
            <a:xfrm flipV="1">
              <a:off x="9945539" y="3198020"/>
              <a:ext cx="55534" cy="116173"/>
            </a:xfrm>
            <a:prstGeom prst="line">
              <a:avLst/>
            </a:prstGeom>
            <a:solidFill>
              <a:srgbClr val="FFFFFF"/>
            </a:solidFill>
            <a:ln w="12700" cmpd="sng">
              <a:solidFill>
                <a:srgbClr val="69BE28"/>
              </a:solidFill>
              <a:round/>
              <a:headEnd/>
              <a:tailEnd/>
            </a:ln>
            <a:effectLst/>
          </p:spPr>
        </p:cxnSp>
        <p:sp>
          <p:nvSpPr>
            <p:cNvPr id="427" name="AutoShape 57"/>
            <p:cNvSpPr>
              <a:spLocks noChangeArrowheads="1"/>
            </p:cNvSpPr>
            <p:nvPr/>
          </p:nvSpPr>
          <p:spPr bwMode="auto">
            <a:xfrm>
              <a:off x="9057961" y="3621857"/>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a:solidFill>
                    <a:sysClr val="windowText" lastClr="000000"/>
                  </a:solidFill>
                </a:rPr>
                <a:t>3.4.5</a:t>
              </a:r>
            </a:p>
          </p:txBody>
        </p:sp>
        <p:sp>
          <p:nvSpPr>
            <p:cNvPr id="428" name="Up Arrow 427"/>
            <p:cNvSpPr/>
            <p:nvPr/>
          </p:nvSpPr>
          <p:spPr>
            <a:xfrm>
              <a:off x="5712711"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smtClean="0">
                  <a:solidFill>
                    <a:srgbClr val="1E1E1E"/>
                  </a:solidFill>
                  <a:latin typeface="Arial"/>
                </a:rPr>
                <a:t>  Tez</a:t>
              </a:r>
              <a:endParaRPr lang="en-US" sz="1200" b="1" kern="0" dirty="0">
                <a:solidFill>
                  <a:srgbClr val="1E1E1E"/>
                </a:solidFill>
                <a:latin typeface="Arial"/>
              </a:endParaRPr>
            </a:p>
          </p:txBody>
        </p:sp>
        <p:sp>
          <p:nvSpPr>
            <p:cNvPr id="429" name="AutoShape 57"/>
            <p:cNvSpPr>
              <a:spLocks noChangeArrowheads="1"/>
            </p:cNvSpPr>
            <p:nvPr/>
          </p:nvSpPr>
          <p:spPr bwMode="auto">
            <a:xfrm>
              <a:off x="5719981" y="3836917"/>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0.4.0</a:t>
              </a:r>
              <a:endParaRPr lang="en-US" sz="800" b="1" kern="0" dirty="0">
                <a:solidFill>
                  <a:srgbClr val="1E1E1E">
                    <a:lumMod val="50000"/>
                    <a:lumOff val="50000"/>
                  </a:srgbClr>
                </a:solidFill>
              </a:endParaRPr>
            </a:p>
          </p:txBody>
        </p:sp>
        <p:cxnSp>
          <p:nvCxnSpPr>
            <p:cNvPr id="430" name="Straight Connector 429"/>
            <p:cNvCxnSpPr/>
            <p:nvPr/>
          </p:nvCxnSpPr>
          <p:spPr>
            <a:xfrm flipV="1">
              <a:off x="6313687" y="3915519"/>
              <a:ext cx="63989" cy="2854"/>
            </a:xfrm>
            <a:prstGeom prst="line">
              <a:avLst/>
            </a:prstGeom>
            <a:solidFill>
              <a:srgbClr val="FFFFFF"/>
            </a:solidFill>
            <a:ln w="12700" cmpd="sng">
              <a:solidFill>
                <a:srgbClr val="1E1E1E">
                  <a:lumMod val="50000"/>
                  <a:lumOff val="50000"/>
                </a:srgbClr>
              </a:solidFill>
              <a:round/>
              <a:headEnd/>
              <a:tailEnd/>
            </a:ln>
            <a:effectLst/>
          </p:spPr>
        </p:cxnSp>
        <p:cxnSp>
          <p:nvCxnSpPr>
            <p:cNvPr id="431" name="Straight Connector 430"/>
            <p:cNvCxnSpPr/>
            <p:nvPr/>
          </p:nvCxnSpPr>
          <p:spPr>
            <a:xfrm flipV="1">
              <a:off x="6313687" y="2914044"/>
              <a:ext cx="63988" cy="43332"/>
            </a:xfrm>
            <a:prstGeom prst="line">
              <a:avLst/>
            </a:prstGeom>
            <a:solidFill>
              <a:srgbClr val="FFFFFF"/>
            </a:solidFill>
            <a:ln w="12700" cmpd="sng">
              <a:solidFill>
                <a:srgbClr val="69BE28"/>
              </a:solidFill>
              <a:round/>
              <a:headEnd/>
              <a:tailEnd/>
            </a:ln>
            <a:effectLst/>
          </p:spPr>
        </p:cxnSp>
        <p:sp>
          <p:nvSpPr>
            <p:cNvPr id="432" name="Up Arrow 431"/>
            <p:cNvSpPr/>
            <p:nvPr/>
          </p:nvSpPr>
          <p:spPr>
            <a:xfrm>
              <a:off x="6183113" y="2049462"/>
              <a:ext cx="408164" cy="3586556"/>
            </a:xfrm>
            <a:prstGeom prst="upArrow">
              <a:avLst>
                <a:gd name="adj1" fmla="val 59872"/>
                <a:gd name="adj2" fmla="val 88091"/>
              </a:avLst>
            </a:prstGeom>
            <a:gradFill rotWithShape="1">
              <a:gsLst>
                <a:gs pos="0">
                  <a:srgbClr val="6B8695"/>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Slider</a:t>
              </a:r>
            </a:p>
          </p:txBody>
        </p:sp>
        <p:sp>
          <p:nvSpPr>
            <p:cNvPr id="433" name="AutoShape 57"/>
            <p:cNvSpPr>
              <a:spLocks noChangeArrowheads="1"/>
            </p:cNvSpPr>
            <p:nvPr/>
          </p:nvSpPr>
          <p:spPr bwMode="auto">
            <a:xfrm>
              <a:off x="5713632" y="3003794"/>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0.60</a:t>
              </a:r>
              <a:endParaRPr lang="en-US" sz="800" b="1" kern="0" dirty="0">
                <a:solidFill>
                  <a:sysClr val="windowText" lastClr="000000"/>
                </a:solidFill>
              </a:endParaRPr>
            </a:p>
          </p:txBody>
        </p:sp>
        <p:cxnSp>
          <p:nvCxnSpPr>
            <p:cNvPr id="434" name="Straight Connector 433"/>
            <p:cNvCxnSpPr>
              <a:stCxn id="429" idx="3"/>
              <a:endCxn id="386" idx="1"/>
            </p:cNvCxnSpPr>
            <p:nvPr/>
          </p:nvCxnSpPr>
          <p:spPr>
            <a:xfrm flipV="1">
              <a:off x="6128145" y="3845080"/>
              <a:ext cx="566565" cy="120707"/>
            </a:xfrm>
            <a:prstGeom prst="line">
              <a:avLst/>
            </a:prstGeom>
            <a:solidFill>
              <a:srgbClr val="FFFFFF"/>
            </a:solidFill>
            <a:ln w="12700" cmpd="sng">
              <a:solidFill>
                <a:srgbClr val="1E1E1E">
                  <a:lumMod val="50000"/>
                  <a:lumOff val="50000"/>
                </a:srgbClr>
              </a:solidFill>
              <a:round/>
              <a:headEnd/>
              <a:tailEnd/>
            </a:ln>
            <a:effectLst/>
          </p:spPr>
        </p:cxnSp>
        <p:cxnSp>
          <p:nvCxnSpPr>
            <p:cNvPr id="435" name="Straight Connector 434"/>
            <p:cNvCxnSpPr>
              <a:stCxn id="433" idx="3"/>
              <a:endCxn id="450" idx="1"/>
            </p:cNvCxnSpPr>
            <p:nvPr/>
          </p:nvCxnSpPr>
          <p:spPr>
            <a:xfrm>
              <a:off x="6121796" y="3132664"/>
              <a:ext cx="67611" cy="1843"/>
            </a:xfrm>
            <a:prstGeom prst="line">
              <a:avLst/>
            </a:prstGeom>
            <a:solidFill>
              <a:srgbClr val="FFFFFF"/>
            </a:solidFill>
            <a:ln w="12700" cmpd="sng">
              <a:solidFill>
                <a:srgbClr val="69BE28"/>
              </a:solidFill>
              <a:round/>
              <a:headEnd/>
              <a:tailEnd/>
            </a:ln>
            <a:effectLst/>
          </p:spPr>
        </p:cxnSp>
        <p:sp>
          <p:nvSpPr>
            <p:cNvPr id="436" name="AutoShape 57"/>
            <p:cNvSpPr>
              <a:spLocks noChangeArrowheads="1"/>
            </p:cNvSpPr>
            <p:nvPr/>
          </p:nvSpPr>
          <p:spPr bwMode="auto">
            <a:xfrm>
              <a:off x="601737" y="4648392"/>
              <a:ext cx="565851" cy="231287"/>
            </a:xfrm>
            <a:prstGeom prst="roundRect">
              <a:avLst>
                <a:gd name="adj" fmla="val 769"/>
              </a:avLst>
            </a:prstGeom>
            <a:solidFill>
              <a:srgbClr val="1E1E1E">
                <a:lumMod val="25000"/>
                <a:lumOff val="75000"/>
                <a:alpha val="50000"/>
              </a:srgbClr>
            </a:solidFill>
            <a:ln w="3175" cmpd="sng">
              <a:solidFill>
                <a:srgbClr val="7BDD4E">
                  <a:alpha val="50000"/>
                </a:srgbClr>
              </a:solidFill>
              <a:round/>
              <a:headEnd/>
              <a:tailEnd/>
            </a:ln>
            <a:effectLst/>
          </p:spPr>
          <p:txBody>
            <a:bodyPr wrap="none" rIns="91440" anchor="t"/>
            <a:lstStyle/>
            <a:p>
              <a:pPr algn="ctr" defTabSz="914400">
                <a:defRPr/>
              </a:pPr>
              <a:r>
                <a:rPr lang="en-US" sz="800" b="1" kern="0" dirty="0" smtClean="0">
                  <a:solidFill>
                    <a:sysClr val="windowText" lastClr="000000"/>
                  </a:solidFill>
                </a:rPr>
                <a:t>HDP 2.0</a:t>
              </a:r>
              <a:endParaRPr lang="en-US" sz="800" b="1" kern="0" dirty="0">
                <a:solidFill>
                  <a:sysClr val="windowText" lastClr="000000"/>
                </a:solidFill>
              </a:endParaRPr>
            </a:p>
          </p:txBody>
        </p:sp>
        <p:sp>
          <p:nvSpPr>
            <p:cNvPr id="437" name="Rectangle 436"/>
            <p:cNvSpPr/>
            <p:nvPr/>
          </p:nvSpPr>
          <p:spPr>
            <a:xfrm>
              <a:off x="601736" y="4896676"/>
              <a:ext cx="565851" cy="306928"/>
            </a:xfrm>
            <a:prstGeom prst="rect">
              <a:avLst/>
            </a:prstGeom>
            <a:solidFill>
              <a:srgbClr val="1E1E1E">
                <a:lumMod val="25000"/>
                <a:lumOff val="75000"/>
              </a:srgbClr>
            </a:solidFill>
            <a:ln w="28575" cap="flat" cmpd="sng" algn="ctr">
              <a:solidFill>
                <a:srgbClr val="1E1E1E">
                  <a:lumMod val="25000"/>
                  <a:lumOff val="75000"/>
                </a:srgbClr>
              </a:solidFill>
              <a:prstDash val="solid"/>
            </a:ln>
            <a:effectLst/>
          </p:spPr>
          <p:txBody>
            <a:bodyPr lIns="0" tIns="0" rIns="0" bIns="0" rtlCol="0" anchor="t"/>
            <a:lstStyle/>
            <a:p>
              <a:pPr algn="ctr" defTabSz="914400">
                <a:defRPr/>
              </a:pPr>
              <a:r>
                <a:rPr lang="en-US" sz="900" kern="0" dirty="0" smtClean="0">
                  <a:solidFill>
                    <a:srgbClr val="1E1E1E"/>
                  </a:solidFill>
                  <a:latin typeface="Arial"/>
                </a:rPr>
                <a:t>October</a:t>
              </a:r>
              <a:endParaRPr lang="en-US" sz="900" kern="0" dirty="0">
                <a:solidFill>
                  <a:srgbClr val="1E1E1E"/>
                </a:solidFill>
                <a:latin typeface="Arial"/>
              </a:endParaRPr>
            </a:p>
          </p:txBody>
        </p:sp>
        <p:sp>
          <p:nvSpPr>
            <p:cNvPr id="438" name="Rectangle 437"/>
            <p:cNvSpPr/>
            <p:nvPr/>
          </p:nvSpPr>
          <p:spPr>
            <a:xfrm>
              <a:off x="601736" y="5082809"/>
              <a:ext cx="565851" cy="231802"/>
            </a:xfrm>
            <a:prstGeom prst="rect">
              <a:avLst/>
            </a:prstGeom>
            <a:solidFill>
              <a:srgbClr val="FFFFFF"/>
            </a:solidFill>
            <a:ln w="28575" cap="flat" cmpd="sng" algn="ctr">
              <a:solidFill>
                <a:srgbClr val="1E1E1E">
                  <a:lumMod val="25000"/>
                  <a:lumOff val="75000"/>
                </a:srgbClr>
              </a:solidFill>
              <a:prstDash val="solid"/>
            </a:ln>
            <a:effectLst/>
          </p:spPr>
          <p:txBody>
            <a:bodyPr lIns="0" tIns="0" rIns="0" bIns="0" rtlCol="0" anchor="ctr"/>
            <a:lstStyle/>
            <a:p>
              <a:pPr algn="ctr" defTabSz="914400">
                <a:defRPr/>
              </a:pPr>
              <a:r>
                <a:rPr lang="en-US" sz="900" kern="0" dirty="0" smtClean="0">
                  <a:solidFill>
                    <a:srgbClr val="1E1E1E"/>
                  </a:solidFill>
                  <a:latin typeface="Arial"/>
                </a:rPr>
                <a:t>2013</a:t>
              </a:r>
              <a:endParaRPr lang="en-US" sz="300" kern="0" dirty="0">
                <a:solidFill>
                  <a:srgbClr val="1E1E1E"/>
                </a:solidFill>
                <a:latin typeface="Arial"/>
              </a:endParaRPr>
            </a:p>
          </p:txBody>
        </p:sp>
        <p:sp>
          <p:nvSpPr>
            <p:cNvPr id="439" name="AutoShape 57"/>
            <p:cNvSpPr>
              <a:spLocks noChangeArrowheads="1"/>
            </p:cNvSpPr>
            <p:nvPr/>
          </p:nvSpPr>
          <p:spPr bwMode="auto">
            <a:xfrm>
              <a:off x="601737" y="2784454"/>
              <a:ext cx="565851" cy="267925"/>
            </a:xfrm>
            <a:prstGeom prst="roundRect">
              <a:avLst>
                <a:gd name="adj" fmla="val 769"/>
              </a:avLst>
            </a:prstGeom>
            <a:solidFill>
              <a:srgbClr val="69BE28">
                <a:lumMod val="60000"/>
                <a:lumOff val="40000"/>
                <a:alpha val="50000"/>
              </a:srgbClr>
            </a:solidFill>
            <a:ln w="3175" cmpd="sng">
              <a:solidFill>
                <a:srgbClr val="7BDD4E">
                  <a:alpha val="50000"/>
                </a:srgbClr>
              </a:solidFill>
              <a:round/>
              <a:headEnd/>
              <a:tailEnd/>
            </a:ln>
            <a:effectLst/>
          </p:spPr>
          <p:txBody>
            <a:bodyPr wrap="none" rIns="91440" anchor="t"/>
            <a:lstStyle/>
            <a:p>
              <a:pPr algn="ctr" defTabSz="914400">
                <a:defRPr/>
              </a:pPr>
              <a:r>
                <a:rPr lang="en-US" sz="1050" b="1" kern="0" dirty="0" smtClean="0">
                  <a:solidFill>
                    <a:sysClr val="windowText" lastClr="000000"/>
                  </a:solidFill>
                </a:rPr>
                <a:t>HDP 2.2</a:t>
              </a:r>
              <a:endParaRPr lang="en-US" sz="1050" b="1" kern="0" dirty="0">
                <a:solidFill>
                  <a:sysClr val="windowText" lastClr="000000"/>
                </a:solidFill>
              </a:endParaRPr>
            </a:p>
          </p:txBody>
        </p:sp>
        <p:sp>
          <p:nvSpPr>
            <p:cNvPr id="440" name="Rectangle 439"/>
            <p:cNvSpPr/>
            <p:nvPr/>
          </p:nvSpPr>
          <p:spPr>
            <a:xfrm>
              <a:off x="601736" y="3052379"/>
              <a:ext cx="565851" cy="384765"/>
            </a:xfrm>
            <a:prstGeom prst="rect">
              <a:avLst/>
            </a:prstGeom>
            <a:solidFill>
              <a:srgbClr val="69BE28">
                <a:lumMod val="75000"/>
              </a:srgbClr>
            </a:solidFill>
            <a:ln w="28575" cap="flat" cmpd="sng" algn="ctr">
              <a:solidFill>
                <a:srgbClr val="4F8E1E"/>
              </a:solidFill>
              <a:prstDash val="solid"/>
            </a:ln>
            <a:effectLst/>
          </p:spPr>
          <p:txBody>
            <a:bodyPr lIns="0" tIns="0" rIns="0" bIns="0" rtlCol="0" anchor="t"/>
            <a:lstStyle/>
            <a:p>
              <a:pPr algn="ctr" defTabSz="914400">
                <a:defRPr/>
              </a:pPr>
              <a:r>
                <a:rPr lang="en-US" sz="1100" b="1" kern="0" dirty="0" smtClean="0">
                  <a:solidFill>
                    <a:srgbClr val="FFFFFF"/>
                  </a:solidFill>
                  <a:latin typeface="Arial"/>
                </a:rPr>
                <a:t>October</a:t>
              </a:r>
              <a:endParaRPr lang="en-US" sz="1100" b="1" kern="0" dirty="0">
                <a:solidFill>
                  <a:srgbClr val="FFFFFF"/>
                </a:solidFill>
                <a:latin typeface="Arial"/>
              </a:endParaRPr>
            </a:p>
          </p:txBody>
        </p:sp>
        <p:sp>
          <p:nvSpPr>
            <p:cNvPr id="441" name="Rectangle 440"/>
            <p:cNvSpPr/>
            <p:nvPr/>
          </p:nvSpPr>
          <p:spPr>
            <a:xfrm>
              <a:off x="601736" y="3279629"/>
              <a:ext cx="565851" cy="268522"/>
            </a:xfrm>
            <a:prstGeom prst="rect">
              <a:avLst/>
            </a:prstGeom>
            <a:solidFill>
              <a:srgbClr val="FFFFFF"/>
            </a:solidFill>
            <a:ln w="28575" cap="flat" cmpd="sng" algn="ctr">
              <a:solidFill>
                <a:srgbClr val="69BE28">
                  <a:lumMod val="75000"/>
                </a:srgbClr>
              </a:solidFill>
              <a:prstDash val="solid"/>
            </a:ln>
            <a:effectLst/>
          </p:spPr>
          <p:txBody>
            <a:bodyPr lIns="0" tIns="0" rIns="0" bIns="0" rtlCol="0" anchor="ctr"/>
            <a:lstStyle/>
            <a:p>
              <a:pPr algn="ctr" defTabSz="914400">
                <a:defRPr/>
              </a:pPr>
              <a:r>
                <a:rPr lang="en-US" sz="1200" b="1" kern="0" dirty="0" smtClean="0">
                  <a:solidFill>
                    <a:srgbClr val="1E1E1E"/>
                  </a:solidFill>
                  <a:latin typeface="Arial"/>
                </a:rPr>
                <a:t>2014</a:t>
              </a:r>
              <a:endParaRPr lang="en-US" sz="700" b="1" kern="0" dirty="0">
                <a:solidFill>
                  <a:srgbClr val="1E1E1E"/>
                </a:solidFill>
                <a:latin typeface="Arial"/>
              </a:endParaRPr>
            </a:p>
          </p:txBody>
        </p:sp>
        <p:sp>
          <p:nvSpPr>
            <p:cNvPr id="442" name="AutoShape 57"/>
            <p:cNvSpPr>
              <a:spLocks noChangeArrowheads="1"/>
            </p:cNvSpPr>
            <p:nvPr/>
          </p:nvSpPr>
          <p:spPr bwMode="auto">
            <a:xfrm>
              <a:off x="601738" y="3844743"/>
              <a:ext cx="565851" cy="231287"/>
            </a:xfrm>
            <a:prstGeom prst="roundRect">
              <a:avLst>
                <a:gd name="adj" fmla="val 769"/>
              </a:avLst>
            </a:prstGeom>
            <a:solidFill>
              <a:srgbClr val="1E1E1E">
                <a:lumMod val="25000"/>
                <a:lumOff val="75000"/>
                <a:alpha val="50000"/>
              </a:srgbClr>
            </a:solidFill>
            <a:ln w="3175" cmpd="sng">
              <a:solidFill>
                <a:srgbClr val="7BDD4E">
                  <a:alpha val="50000"/>
                </a:srgbClr>
              </a:solidFill>
              <a:round/>
              <a:headEnd/>
              <a:tailEnd/>
            </a:ln>
            <a:effectLst/>
          </p:spPr>
          <p:txBody>
            <a:bodyPr wrap="none" rIns="91440" anchor="t"/>
            <a:lstStyle/>
            <a:p>
              <a:pPr algn="ctr" defTabSz="914400">
                <a:defRPr/>
              </a:pPr>
              <a:r>
                <a:rPr lang="en-US" sz="800" b="1" kern="0" dirty="0" smtClean="0">
                  <a:solidFill>
                    <a:sysClr val="windowText" lastClr="000000"/>
                  </a:solidFill>
                </a:rPr>
                <a:t>HDP 2.1</a:t>
              </a:r>
              <a:endParaRPr lang="en-US" sz="800" b="1" kern="0" dirty="0">
                <a:solidFill>
                  <a:sysClr val="windowText" lastClr="000000"/>
                </a:solidFill>
              </a:endParaRPr>
            </a:p>
          </p:txBody>
        </p:sp>
        <p:sp>
          <p:nvSpPr>
            <p:cNvPr id="443" name="Rectangle 442"/>
            <p:cNvSpPr/>
            <p:nvPr/>
          </p:nvSpPr>
          <p:spPr>
            <a:xfrm>
              <a:off x="601737" y="4093027"/>
              <a:ext cx="565851" cy="306928"/>
            </a:xfrm>
            <a:prstGeom prst="rect">
              <a:avLst/>
            </a:prstGeom>
            <a:solidFill>
              <a:srgbClr val="1E1E1E">
                <a:lumMod val="25000"/>
                <a:lumOff val="75000"/>
              </a:srgbClr>
            </a:solidFill>
            <a:ln w="28575" cap="flat" cmpd="sng" algn="ctr">
              <a:solidFill>
                <a:srgbClr val="1E1E1E">
                  <a:lumMod val="25000"/>
                  <a:lumOff val="75000"/>
                </a:srgbClr>
              </a:solidFill>
              <a:prstDash val="solid"/>
            </a:ln>
            <a:effectLst/>
          </p:spPr>
          <p:txBody>
            <a:bodyPr lIns="0" tIns="0" rIns="0" bIns="0" rtlCol="0" anchor="t"/>
            <a:lstStyle/>
            <a:p>
              <a:pPr algn="ctr" defTabSz="914400">
                <a:defRPr/>
              </a:pPr>
              <a:r>
                <a:rPr lang="en-US" sz="900" kern="0" dirty="0" smtClean="0">
                  <a:solidFill>
                    <a:srgbClr val="1E1E1E"/>
                  </a:solidFill>
                  <a:latin typeface="Arial"/>
                </a:rPr>
                <a:t>April</a:t>
              </a:r>
              <a:endParaRPr lang="en-US" sz="900" kern="0" dirty="0">
                <a:solidFill>
                  <a:srgbClr val="1E1E1E"/>
                </a:solidFill>
                <a:latin typeface="Arial"/>
              </a:endParaRPr>
            </a:p>
          </p:txBody>
        </p:sp>
        <p:sp>
          <p:nvSpPr>
            <p:cNvPr id="444" name="Rectangle 443"/>
            <p:cNvSpPr/>
            <p:nvPr/>
          </p:nvSpPr>
          <p:spPr>
            <a:xfrm>
              <a:off x="601737" y="4279160"/>
              <a:ext cx="565851" cy="231802"/>
            </a:xfrm>
            <a:prstGeom prst="rect">
              <a:avLst/>
            </a:prstGeom>
            <a:solidFill>
              <a:srgbClr val="FFFFFF"/>
            </a:solidFill>
            <a:ln w="28575" cap="flat" cmpd="sng" algn="ctr">
              <a:solidFill>
                <a:srgbClr val="1E1E1E">
                  <a:lumMod val="25000"/>
                  <a:lumOff val="75000"/>
                </a:srgbClr>
              </a:solidFill>
              <a:prstDash val="solid"/>
            </a:ln>
            <a:effectLst/>
          </p:spPr>
          <p:txBody>
            <a:bodyPr lIns="0" tIns="0" rIns="0" bIns="0" rtlCol="0" anchor="ctr"/>
            <a:lstStyle/>
            <a:p>
              <a:pPr algn="ctr" defTabSz="914400">
                <a:defRPr/>
              </a:pPr>
              <a:r>
                <a:rPr lang="en-US" sz="900" kern="0" dirty="0" smtClean="0">
                  <a:solidFill>
                    <a:srgbClr val="1E1E1E"/>
                  </a:solidFill>
                  <a:latin typeface="Arial"/>
                </a:rPr>
                <a:t>2014</a:t>
              </a:r>
              <a:endParaRPr lang="en-US" sz="300" kern="0" dirty="0">
                <a:solidFill>
                  <a:srgbClr val="1E1E1E"/>
                </a:solidFill>
                <a:latin typeface="Arial"/>
              </a:endParaRPr>
            </a:p>
          </p:txBody>
        </p:sp>
        <p:cxnSp>
          <p:nvCxnSpPr>
            <p:cNvPr id="445" name="Straight Connector 444"/>
            <p:cNvCxnSpPr/>
            <p:nvPr/>
          </p:nvCxnSpPr>
          <p:spPr>
            <a:xfrm flipH="1" flipV="1">
              <a:off x="5625480" y="3657481"/>
              <a:ext cx="94502" cy="180020"/>
            </a:xfrm>
            <a:prstGeom prst="line">
              <a:avLst/>
            </a:prstGeom>
            <a:solidFill>
              <a:srgbClr val="FFFFFF"/>
            </a:solidFill>
            <a:ln w="12700" cmpd="sng">
              <a:solidFill>
                <a:srgbClr val="1E1E1E">
                  <a:lumMod val="50000"/>
                  <a:lumOff val="50000"/>
                </a:srgbClr>
              </a:solidFill>
              <a:round/>
              <a:headEnd/>
              <a:tailEnd/>
            </a:ln>
            <a:effectLst/>
          </p:spPr>
        </p:cxnSp>
        <p:sp>
          <p:nvSpPr>
            <p:cNvPr id="446" name="Up Arrow 445"/>
            <p:cNvSpPr/>
            <p:nvPr/>
          </p:nvSpPr>
          <p:spPr>
            <a:xfrm>
              <a:off x="5217316"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Solr</a:t>
              </a:r>
            </a:p>
          </p:txBody>
        </p:sp>
        <p:sp>
          <p:nvSpPr>
            <p:cNvPr id="447" name="AutoShape 57"/>
            <p:cNvSpPr>
              <a:spLocks noChangeArrowheads="1"/>
            </p:cNvSpPr>
            <p:nvPr/>
          </p:nvSpPr>
          <p:spPr bwMode="auto">
            <a:xfrm>
              <a:off x="5217317" y="3404065"/>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4.7.2</a:t>
              </a:r>
              <a:endParaRPr lang="en-US" sz="800" b="1" kern="0" dirty="0">
                <a:solidFill>
                  <a:srgbClr val="1E1E1E">
                    <a:lumMod val="50000"/>
                    <a:lumOff val="50000"/>
                  </a:srgbClr>
                </a:solidFill>
              </a:endParaRPr>
            </a:p>
          </p:txBody>
        </p:sp>
        <p:sp>
          <p:nvSpPr>
            <p:cNvPr id="448" name="AutoShape 57"/>
            <p:cNvSpPr>
              <a:spLocks noChangeArrowheads="1"/>
            </p:cNvSpPr>
            <p:nvPr/>
          </p:nvSpPr>
          <p:spPr bwMode="auto">
            <a:xfrm>
              <a:off x="5217317" y="2757256"/>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4.10.0</a:t>
              </a:r>
              <a:endParaRPr lang="en-US" sz="800" b="1" kern="0" dirty="0">
                <a:solidFill>
                  <a:sysClr val="windowText" lastClr="000000"/>
                </a:solidFill>
              </a:endParaRPr>
            </a:p>
          </p:txBody>
        </p:sp>
        <p:cxnSp>
          <p:nvCxnSpPr>
            <p:cNvPr id="449" name="Straight Connector 448"/>
            <p:cNvCxnSpPr>
              <a:stCxn id="433" idx="1"/>
            </p:cNvCxnSpPr>
            <p:nvPr/>
          </p:nvCxnSpPr>
          <p:spPr>
            <a:xfrm flipH="1" flipV="1">
              <a:off x="5625481" y="3005637"/>
              <a:ext cx="88151" cy="127027"/>
            </a:xfrm>
            <a:prstGeom prst="line">
              <a:avLst/>
            </a:prstGeom>
            <a:solidFill>
              <a:srgbClr val="FFFFFF"/>
            </a:solidFill>
            <a:ln w="12700" cmpd="sng">
              <a:solidFill>
                <a:srgbClr val="69BE28"/>
              </a:solidFill>
              <a:round/>
              <a:headEnd/>
              <a:tailEnd/>
            </a:ln>
            <a:effectLst/>
          </p:spPr>
        </p:cxnSp>
        <p:sp>
          <p:nvSpPr>
            <p:cNvPr id="450" name="AutoShape 57"/>
            <p:cNvSpPr>
              <a:spLocks noChangeArrowheads="1"/>
            </p:cNvSpPr>
            <p:nvPr/>
          </p:nvSpPr>
          <p:spPr bwMode="auto">
            <a:xfrm>
              <a:off x="6189407" y="3005637"/>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0.5.1</a:t>
              </a:r>
              <a:endParaRPr lang="en-US" sz="800" b="1" kern="0" dirty="0">
                <a:solidFill>
                  <a:sysClr val="windowText" lastClr="000000"/>
                </a:solidFill>
              </a:endParaRPr>
            </a:p>
          </p:txBody>
        </p:sp>
        <p:sp>
          <p:nvSpPr>
            <p:cNvPr id="451" name="Rounded Rectangle 450"/>
            <p:cNvSpPr>
              <a:spLocks/>
            </p:cNvSpPr>
            <p:nvPr/>
          </p:nvSpPr>
          <p:spPr>
            <a:xfrm>
              <a:off x="2347693" y="5636021"/>
              <a:ext cx="4303721" cy="392144"/>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Data Access</a:t>
              </a:r>
            </a:p>
          </p:txBody>
        </p:sp>
        <p:sp>
          <p:nvSpPr>
            <p:cNvPr id="452" name="Rounded Rectangle 451"/>
            <p:cNvSpPr>
              <a:spLocks/>
            </p:cNvSpPr>
            <p:nvPr/>
          </p:nvSpPr>
          <p:spPr>
            <a:xfrm>
              <a:off x="6696598" y="5632884"/>
              <a:ext cx="1349658" cy="396601"/>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Governance </a:t>
              </a:r>
              <a:br>
                <a:rPr lang="en-US" sz="900" b="1" kern="0" dirty="0">
                  <a:solidFill>
                    <a:srgbClr val="1E1E1E">
                      <a:lumMod val="75000"/>
                      <a:lumOff val="25000"/>
                    </a:srgbClr>
                  </a:solidFill>
                  <a:latin typeface="Arial"/>
                  <a:cs typeface="Arial"/>
                </a:rPr>
              </a:br>
              <a:r>
                <a:rPr lang="en-US" sz="900" b="1" kern="0" dirty="0">
                  <a:solidFill>
                    <a:srgbClr val="1E1E1E">
                      <a:lumMod val="75000"/>
                      <a:lumOff val="25000"/>
                    </a:srgbClr>
                  </a:solidFill>
                  <a:latin typeface="Arial"/>
                  <a:cs typeface="Arial"/>
                </a:rPr>
                <a:t>&amp; Integration</a:t>
              </a:r>
            </a:p>
          </p:txBody>
        </p:sp>
        <p:sp>
          <p:nvSpPr>
            <p:cNvPr id="453" name="Rounded Rectangle 452"/>
            <p:cNvSpPr>
              <a:spLocks/>
            </p:cNvSpPr>
            <p:nvPr/>
          </p:nvSpPr>
          <p:spPr>
            <a:xfrm>
              <a:off x="9519134" y="5632884"/>
              <a:ext cx="890103" cy="396602"/>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Security</a:t>
              </a:r>
            </a:p>
          </p:txBody>
        </p:sp>
        <p:sp>
          <p:nvSpPr>
            <p:cNvPr id="454" name="Rounded Rectangle 453"/>
            <p:cNvSpPr>
              <a:spLocks/>
            </p:cNvSpPr>
            <p:nvPr/>
          </p:nvSpPr>
          <p:spPr>
            <a:xfrm>
              <a:off x="8099123" y="5637341"/>
              <a:ext cx="1377960" cy="392145"/>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Operations</a:t>
              </a:r>
            </a:p>
          </p:txBody>
        </p:sp>
        <p:cxnSp>
          <p:nvCxnSpPr>
            <p:cNvPr id="455" name="Straight Connector 454"/>
            <p:cNvCxnSpPr>
              <a:stCxn id="355" idx="1"/>
              <a:endCxn id="352" idx="3"/>
            </p:cNvCxnSpPr>
            <p:nvPr/>
          </p:nvCxnSpPr>
          <p:spPr>
            <a:xfrm flipH="1">
              <a:off x="3714700" y="4299912"/>
              <a:ext cx="3425580" cy="228913"/>
            </a:xfrm>
            <a:prstGeom prst="line">
              <a:avLst/>
            </a:prstGeom>
            <a:solidFill>
              <a:srgbClr val="FFFFFF"/>
            </a:solidFill>
            <a:ln w="12700" cmpd="sng">
              <a:solidFill>
                <a:srgbClr val="1E1E1E">
                  <a:lumMod val="50000"/>
                  <a:lumOff val="50000"/>
                </a:srgbClr>
              </a:solidFill>
              <a:round/>
              <a:headEnd/>
              <a:tailEnd/>
            </a:ln>
            <a:effectLst/>
          </p:spPr>
        </p:cxnSp>
        <p:pic>
          <p:nvPicPr>
            <p:cNvPr id="456" name="Picture 455" descr="Hor_RGBLogo ALL whit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843" y="6114153"/>
              <a:ext cx="1324884" cy="500774"/>
            </a:xfrm>
            <a:prstGeom prst="rect">
              <a:avLst/>
            </a:prstGeom>
          </p:spPr>
        </p:pic>
      </p:grpSp>
    </p:spTree>
    <p:extLst>
      <p:ext uri="{BB962C8B-B14F-4D97-AF65-F5344CB8AC3E}">
        <p14:creationId xmlns:p14="http://schemas.microsoft.com/office/powerpoint/2010/main" val="37217774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Seamless Interoperability</a:t>
            </a:r>
            <a:endParaRPr lang="en-US" dirty="0"/>
          </a:p>
        </p:txBody>
      </p:sp>
      <p:sp>
        <p:nvSpPr>
          <p:cNvPr id="143" name="Text Placeholder 142"/>
          <p:cNvSpPr>
            <a:spLocks noGrp="1"/>
          </p:cNvSpPr>
          <p:nvPr>
            <p:ph type="body" sz="quarter" idx="11"/>
          </p:nvPr>
        </p:nvSpPr>
        <p:spPr>
          <a:xfrm>
            <a:off x="9052846" y="1212849"/>
            <a:ext cx="3108992" cy="1689694"/>
          </a:xfrm>
        </p:spPr>
        <p:txBody>
          <a:bodyPr/>
          <a:lstStyle/>
          <a:p>
            <a:pPr marL="0" indent="0">
              <a:buNone/>
            </a:pPr>
            <a:r>
              <a:rPr lang="en-US" dirty="0" smtClean="0"/>
              <a:t>Integrations with Microsoft tools for native big data analysis</a:t>
            </a:r>
            <a:endParaRPr lang="en-US" sz="1600" dirty="0"/>
          </a:p>
        </p:txBody>
      </p:sp>
      <p:sp>
        <p:nvSpPr>
          <p:cNvPr id="47" name="Down Arrow 46"/>
          <p:cNvSpPr/>
          <p:nvPr/>
        </p:nvSpPr>
        <p:spPr>
          <a:xfrm rot="10800000">
            <a:off x="2587270" y="4561803"/>
            <a:ext cx="274320" cy="481272"/>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lIns="91428" tIns="45714" rIns="91428" bIns="45714" rtlCol="0" anchor="ctr"/>
          <a:lstStyle/>
          <a:p>
            <a:pPr algn="ctr" defTabSz="914286" fontAlgn="base">
              <a:spcBef>
                <a:spcPct val="0"/>
              </a:spcBef>
              <a:spcAft>
                <a:spcPct val="0"/>
              </a:spcAft>
              <a:defRPr/>
            </a:pPr>
            <a:endParaRPr lang="en-US" sz="800" kern="0" dirty="0">
              <a:solidFill>
                <a:srgbClr val="1E1E1E"/>
              </a:solidFill>
              <a:latin typeface="Arial"/>
            </a:endParaRPr>
          </a:p>
        </p:txBody>
      </p:sp>
      <p:sp>
        <p:nvSpPr>
          <p:cNvPr id="48" name="Down Arrow 47"/>
          <p:cNvSpPr/>
          <p:nvPr/>
        </p:nvSpPr>
        <p:spPr>
          <a:xfrm rot="10800000">
            <a:off x="3269956" y="4561803"/>
            <a:ext cx="274320" cy="481272"/>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lIns="91428" tIns="45714" rIns="91428" bIns="45714" rtlCol="0" anchor="ctr"/>
          <a:lstStyle/>
          <a:p>
            <a:pPr algn="ctr" defTabSz="914286" fontAlgn="base">
              <a:spcBef>
                <a:spcPct val="0"/>
              </a:spcBef>
              <a:spcAft>
                <a:spcPct val="0"/>
              </a:spcAft>
              <a:defRPr/>
            </a:pPr>
            <a:endParaRPr lang="en-US" sz="800" kern="0" dirty="0">
              <a:solidFill>
                <a:srgbClr val="1E1E1E"/>
              </a:solidFill>
              <a:latin typeface="Arial"/>
            </a:endParaRPr>
          </a:p>
        </p:txBody>
      </p:sp>
      <p:sp>
        <p:nvSpPr>
          <p:cNvPr id="49" name="Down Arrow 48"/>
          <p:cNvSpPr/>
          <p:nvPr/>
        </p:nvSpPr>
        <p:spPr>
          <a:xfrm rot="10800000">
            <a:off x="3952640" y="4561803"/>
            <a:ext cx="274320" cy="481272"/>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lIns="91428" tIns="45714" rIns="91428" bIns="45714" rtlCol="0" anchor="ctr"/>
          <a:lstStyle/>
          <a:p>
            <a:pPr algn="ctr" defTabSz="914286">
              <a:defRPr/>
            </a:pPr>
            <a:endParaRPr lang="en-US" sz="800" kern="0" dirty="0">
              <a:solidFill>
                <a:srgbClr val="1E1E1E"/>
              </a:solidFill>
              <a:latin typeface="Arial"/>
            </a:endParaRPr>
          </a:p>
        </p:txBody>
      </p:sp>
      <p:sp>
        <p:nvSpPr>
          <p:cNvPr id="50" name="Down Arrow 49"/>
          <p:cNvSpPr/>
          <p:nvPr/>
        </p:nvSpPr>
        <p:spPr>
          <a:xfrm rot="10800000">
            <a:off x="4635325" y="4561804"/>
            <a:ext cx="274320" cy="481272"/>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lIns="91428" tIns="45714" rIns="91428" bIns="45714" rtlCol="0" anchor="ctr"/>
          <a:lstStyle/>
          <a:p>
            <a:pPr algn="ctr" defTabSz="914286">
              <a:defRPr/>
            </a:pPr>
            <a:endParaRPr lang="en-US" sz="800" kern="0" dirty="0">
              <a:solidFill>
                <a:srgbClr val="1E1E1E"/>
              </a:solidFill>
              <a:latin typeface="Arial"/>
            </a:endParaRPr>
          </a:p>
        </p:txBody>
      </p:sp>
      <p:sp>
        <p:nvSpPr>
          <p:cNvPr id="51" name="Rounded Rectangle 50"/>
          <p:cNvSpPr/>
          <p:nvPr/>
        </p:nvSpPr>
        <p:spPr>
          <a:xfrm>
            <a:off x="1092953" y="4907734"/>
            <a:ext cx="5401434" cy="897187"/>
          </a:xfrm>
          <a:prstGeom prst="roundRect">
            <a:avLst>
              <a:gd name="adj" fmla="val 5758"/>
            </a:avLst>
          </a:prstGeom>
          <a:solidFill>
            <a:srgbClr val="FFFFFF"/>
          </a:solidFill>
          <a:ln w="9525" cap="flat" cmpd="sng" algn="ctr">
            <a:solidFill>
              <a:srgbClr val="4F8E1E"/>
            </a:solidFill>
            <a:prstDash val="solid"/>
          </a:ln>
          <a:effectLst/>
        </p:spPr>
        <p:txBody>
          <a:bodyPr lIns="91428" tIns="45714" rIns="91428" bIns="45714" rtlCol="0" anchor="b"/>
          <a:lstStyle/>
          <a:p>
            <a:pPr algn="ctr" defTabSz="914286" fontAlgn="base">
              <a:spcBef>
                <a:spcPct val="0"/>
              </a:spcBef>
              <a:spcAft>
                <a:spcPct val="0"/>
              </a:spcAft>
              <a:defRPr/>
            </a:pPr>
            <a:endParaRPr lang="en-US" sz="800" b="1" kern="0" dirty="0">
              <a:solidFill>
                <a:prstClr val="black">
                  <a:lumMod val="65000"/>
                  <a:lumOff val="35000"/>
                </a:prstClr>
              </a:solidFill>
              <a:latin typeface="Calibri"/>
              <a:cs typeface="Calibri"/>
            </a:endParaRPr>
          </a:p>
        </p:txBody>
      </p:sp>
      <p:sp>
        <p:nvSpPr>
          <p:cNvPr id="52" name="Rounded Rectangle 51"/>
          <p:cNvSpPr/>
          <p:nvPr/>
        </p:nvSpPr>
        <p:spPr>
          <a:xfrm>
            <a:off x="1040597" y="4907734"/>
            <a:ext cx="278138" cy="897187"/>
          </a:xfrm>
          <a:prstGeom prst="roundRect">
            <a:avLst>
              <a:gd name="adj" fmla="val 12532"/>
            </a:avLst>
          </a:prstGeom>
          <a:solidFill>
            <a:srgbClr val="69BE28">
              <a:lumMod val="75000"/>
            </a:srgbClr>
          </a:solidFill>
          <a:ln w="3175" cap="flat" cmpd="sng" algn="ctr">
            <a:solidFill>
              <a:srgbClr val="69BE28">
                <a:lumMod val="75000"/>
              </a:srgbClr>
            </a:solidFill>
            <a:prstDash val="solid"/>
          </a:ln>
          <a:effectLst/>
        </p:spPr>
        <p:txBody>
          <a:bodyPr vert="vert270" lIns="0" tIns="0" rIns="0" bIns="0" rtlCol="0" anchor="ctr"/>
          <a:lstStyle/>
          <a:p>
            <a:pPr algn="ctr" defTabSz="914286" fontAlgn="base">
              <a:spcBef>
                <a:spcPct val="0"/>
              </a:spcBef>
              <a:spcAft>
                <a:spcPct val="0"/>
              </a:spcAft>
              <a:defRPr/>
            </a:pPr>
            <a:r>
              <a:rPr lang="en-US" sz="1000" b="1" kern="0" dirty="0">
                <a:solidFill>
                  <a:srgbClr val="FFFFFF"/>
                </a:solidFill>
                <a:latin typeface="Calibri"/>
                <a:cs typeface="Calibri"/>
              </a:rPr>
              <a:t>SOURCES</a:t>
            </a:r>
          </a:p>
        </p:txBody>
      </p:sp>
      <p:pic>
        <p:nvPicPr>
          <p:cNvPr id="53" name="Picture 52" descr="yarn_res_mng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2966" y="5097123"/>
            <a:ext cx="306504" cy="306502"/>
          </a:xfrm>
          <a:prstGeom prst="rect">
            <a:avLst/>
          </a:prstGeom>
        </p:spPr>
      </p:pic>
      <p:pic>
        <p:nvPicPr>
          <p:cNvPr id="54" name="Picture 53" descr="name_node_instanc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90249" y="5105304"/>
            <a:ext cx="275534" cy="275534"/>
          </a:xfrm>
          <a:prstGeom prst="rect">
            <a:avLst/>
          </a:prstGeom>
        </p:spPr>
      </p:pic>
      <p:pic>
        <p:nvPicPr>
          <p:cNvPr id="55" name="Picture 54" descr="zookeeper_hbase_hive_metastore_registry_DB_task_TT_JTT_mgmt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84438" y="5112303"/>
            <a:ext cx="269254" cy="269254"/>
          </a:xfrm>
          <a:prstGeom prst="rect">
            <a:avLst/>
          </a:prstGeom>
        </p:spPr>
      </p:pic>
      <p:pic>
        <p:nvPicPr>
          <p:cNvPr id="56" name="Picture 55" descr="server_data_rack_exist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37809" y="5114115"/>
            <a:ext cx="273634" cy="273634"/>
          </a:xfrm>
          <a:prstGeom prst="rect">
            <a:avLst/>
          </a:prstGeom>
        </p:spPr>
      </p:pic>
      <p:pic>
        <p:nvPicPr>
          <p:cNvPr id="57" name="Picture 56" descr="network_switc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56243" y="5102131"/>
            <a:ext cx="269124" cy="269124"/>
          </a:xfrm>
          <a:prstGeom prst="rect">
            <a:avLst/>
          </a:prstGeom>
        </p:spPr>
      </p:pic>
      <p:pic>
        <p:nvPicPr>
          <p:cNvPr id="58" name="Picture 57" descr="ip_load_balancer.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12987" y="5102131"/>
            <a:ext cx="273414" cy="273414"/>
          </a:xfrm>
          <a:prstGeom prst="rect">
            <a:avLst/>
          </a:prstGeom>
        </p:spPr>
      </p:pic>
      <p:pic>
        <p:nvPicPr>
          <p:cNvPr id="59" name="Picture 58" descr="hdfs_storage.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16200000">
            <a:off x="3103637" y="5042836"/>
            <a:ext cx="280827" cy="405760"/>
          </a:xfrm>
          <a:prstGeom prst="rect">
            <a:avLst/>
          </a:prstGeom>
        </p:spPr>
      </p:pic>
      <p:grpSp>
        <p:nvGrpSpPr>
          <p:cNvPr id="60" name="Group 59"/>
          <p:cNvGrpSpPr/>
          <p:nvPr/>
        </p:nvGrpSpPr>
        <p:grpSpPr>
          <a:xfrm>
            <a:off x="1007414" y="1954371"/>
            <a:ext cx="5451117" cy="855459"/>
            <a:chOff x="528994" y="1335056"/>
            <a:chExt cx="5451117" cy="954184"/>
          </a:xfrm>
        </p:grpSpPr>
        <p:sp>
          <p:nvSpPr>
            <p:cNvPr id="61" name="Rounded Rectangle 60"/>
            <p:cNvSpPr/>
            <p:nvPr/>
          </p:nvSpPr>
          <p:spPr>
            <a:xfrm>
              <a:off x="537102" y="1335056"/>
              <a:ext cx="5443009" cy="954182"/>
            </a:xfrm>
            <a:prstGeom prst="roundRect">
              <a:avLst>
                <a:gd name="adj" fmla="val 5758"/>
              </a:avLst>
            </a:prstGeom>
            <a:solidFill>
              <a:srgbClr val="FFFFFF"/>
            </a:solidFill>
            <a:ln w="28575" cap="flat" cmpd="sng" algn="ctr">
              <a:solidFill>
                <a:srgbClr val="69BE28">
                  <a:lumMod val="75000"/>
                </a:srgbClr>
              </a:solidFill>
              <a:prstDash val="solid"/>
            </a:ln>
            <a:effectLst/>
          </p:spPr>
          <p:txBody>
            <a:bodyPr lIns="91430" tIns="45716" rIns="91430" bIns="45716" rtlCol="0" anchor="b"/>
            <a:lstStyle/>
            <a:p>
              <a:pPr algn="ctr" defTabSz="914286">
                <a:defRPr/>
              </a:pPr>
              <a:endParaRPr lang="en-US" sz="800" b="1" kern="0" dirty="0">
                <a:solidFill>
                  <a:prstClr val="black">
                    <a:lumMod val="65000"/>
                    <a:lumOff val="35000"/>
                  </a:prstClr>
                </a:solidFill>
                <a:latin typeface="Calibri"/>
                <a:cs typeface="Calibri"/>
              </a:endParaRPr>
            </a:p>
          </p:txBody>
        </p:sp>
        <p:sp>
          <p:nvSpPr>
            <p:cNvPr id="62" name="Rounded Rectangle 61"/>
            <p:cNvSpPr/>
            <p:nvPr/>
          </p:nvSpPr>
          <p:spPr>
            <a:xfrm>
              <a:off x="528994" y="1336169"/>
              <a:ext cx="274464" cy="953071"/>
            </a:xfrm>
            <a:prstGeom prst="roundRect">
              <a:avLst>
                <a:gd name="adj" fmla="val 12532"/>
              </a:avLst>
            </a:prstGeom>
            <a:solidFill>
              <a:srgbClr val="4F8E1E"/>
            </a:solidFill>
            <a:ln w="28575" cap="flat" cmpd="sng" algn="ctr">
              <a:solidFill>
                <a:srgbClr val="69BE28"/>
              </a:solidFill>
              <a:prstDash val="solid"/>
            </a:ln>
            <a:effectLst/>
          </p:spPr>
          <p:txBody>
            <a:bodyPr vert="vert270" lIns="0" tIns="0" rIns="0" bIns="0" rtlCol="0" anchor="ctr"/>
            <a:lstStyle/>
            <a:p>
              <a:pPr algn="ctr" defTabSz="914286">
                <a:defRPr/>
              </a:pPr>
              <a:r>
                <a:rPr lang="en-US" sz="1000" b="1" kern="0" dirty="0">
                  <a:solidFill>
                    <a:srgbClr val="FFFFFF"/>
                  </a:solidFill>
                  <a:latin typeface="Calibri"/>
                  <a:cs typeface="Calibri"/>
                </a:rPr>
                <a:t>APPLICATIONS</a:t>
              </a:r>
            </a:p>
          </p:txBody>
        </p:sp>
      </p:grpSp>
      <p:grpSp>
        <p:nvGrpSpPr>
          <p:cNvPr id="63" name="Group 62"/>
          <p:cNvGrpSpPr/>
          <p:nvPr/>
        </p:nvGrpSpPr>
        <p:grpSpPr>
          <a:xfrm>
            <a:off x="2705693" y="2129014"/>
            <a:ext cx="2210966" cy="416496"/>
            <a:chOff x="1003300" y="1076326"/>
            <a:chExt cx="2210966" cy="416496"/>
          </a:xfrm>
        </p:grpSpPr>
        <p:pic>
          <p:nvPicPr>
            <p:cNvPr id="64" name="Picture 6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03300" y="1076326"/>
              <a:ext cx="519660" cy="397670"/>
            </a:xfrm>
            <a:prstGeom prst="rect">
              <a:avLst/>
            </a:prstGeom>
          </p:spPr>
        </p:pic>
        <p:pic>
          <p:nvPicPr>
            <p:cNvPr id="65" name="Picture 64"/>
            <p:cNvPicPr>
              <a:picLocks noChangeAspect="1"/>
            </p:cNvPicPr>
            <p:nvPr/>
          </p:nvPicPr>
          <p:blipFill rotWithShape="1">
            <a:blip r:embed="rId10" cstate="screen">
              <a:clrChange>
                <a:clrFrom>
                  <a:srgbClr val="EFEFEF"/>
                </a:clrFrom>
                <a:clrTo>
                  <a:srgbClr val="EFEFEF">
                    <a:alpha val="0"/>
                  </a:srgbClr>
                </a:clrTo>
              </a:clrChange>
              <a:extLst>
                <a:ext uri="{28A0092B-C50C-407E-A947-70E740481C1C}">
                  <a14:useLocalDpi xmlns:a14="http://schemas.microsoft.com/office/drawing/2010/main"/>
                </a:ext>
              </a:extLst>
            </a:blip>
            <a:srcRect/>
            <a:stretch/>
          </p:blipFill>
          <p:spPr>
            <a:xfrm>
              <a:off x="1556062" y="1088009"/>
              <a:ext cx="1106746" cy="391793"/>
            </a:xfrm>
            <a:prstGeom prst="rect">
              <a:avLst/>
            </a:prstGeom>
          </p:spPr>
        </p:pic>
        <p:pic>
          <p:nvPicPr>
            <p:cNvPr id="66" name="Picture 65"/>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701860" y="1090391"/>
              <a:ext cx="512406" cy="402431"/>
            </a:xfrm>
            <a:prstGeom prst="rect">
              <a:avLst/>
            </a:prstGeom>
          </p:spPr>
        </p:pic>
      </p:grpSp>
      <p:grpSp>
        <p:nvGrpSpPr>
          <p:cNvPr id="67" name="Group 66"/>
          <p:cNvGrpSpPr/>
          <p:nvPr/>
        </p:nvGrpSpPr>
        <p:grpSpPr>
          <a:xfrm>
            <a:off x="6494387" y="2571597"/>
            <a:ext cx="1552630" cy="2384654"/>
            <a:chOff x="6606796" y="1329561"/>
            <a:chExt cx="1552630" cy="2384654"/>
          </a:xfrm>
        </p:grpSpPr>
        <p:grpSp>
          <p:nvGrpSpPr>
            <p:cNvPr id="68" name="Group 67"/>
            <p:cNvGrpSpPr/>
            <p:nvPr/>
          </p:nvGrpSpPr>
          <p:grpSpPr>
            <a:xfrm>
              <a:off x="6617339" y="2257285"/>
              <a:ext cx="1542087" cy="595517"/>
              <a:chOff x="4593509" y="3522623"/>
              <a:chExt cx="1542087" cy="595517"/>
            </a:xfrm>
          </p:grpSpPr>
          <p:sp>
            <p:nvSpPr>
              <p:cNvPr id="99" name="Left-Right Arrow 98"/>
              <p:cNvSpPr/>
              <p:nvPr/>
            </p:nvSpPr>
            <p:spPr>
              <a:xfrm>
                <a:off x="4593509" y="3864464"/>
                <a:ext cx="319378" cy="131534"/>
              </a:xfrm>
              <a:prstGeom prst="leftRightArrow">
                <a:avLst/>
              </a:prstGeom>
              <a:solidFill>
                <a:srgbClr val="44697D"/>
              </a:solidFill>
              <a:ln w="9525" cap="flat" cmpd="sng" algn="ctr">
                <a:solidFill>
                  <a:srgbClr val="44697D"/>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a:solidFill>
                    <a:srgbClr val="1E1E1E"/>
                  </a:solidFill>
                  <a:latin typeface="Arial"/>
                </a:endParaRPr>
              </a:p>
            </p:txBody>
          </p:sp>
          <p:sp>
            <p:nvSpPr>
              <p:cNvPr id="100" name="Rounded Rectangle 99"/>
              <p:cNvSpPr/>
              <p:nvPr/>
            </p:nvSpPr>
            <p:spPr>
              <a:xfrm rot="5400000">
                <a:off x="5409484" y="3052282"/>
                <a:ext cx="255772" cy="1196453"/>
              </a:xfrm>
              <a:prstGeom prst="roundRect">
                <a:avLst>
                  <a:gd name="adj" fmla="val 12532"/>
                </a:avLst>
              </a:prstGeom>
              <a:solidFill>
                <a:srgbClr val="44697D"/>
              </a:solidFill>
              <a:ln w="28575" cap="flat" cmpd="sng" algn="ctr">
                <a:solidFill>
                  <a:srgbClr val="44697D"/>
                </a:solidFill>
                <a:prstDash val="solid"/>
              </a:ln>
              <a:effectLst/>
            </p:spPr>
            <p:txBody>
              <a:bodyPr vert="vert270" lIns="0" tIns="0" rIns="0" bIns="0" rtlCol="0" anchor="t"/>
              <a:lstStyle/>
              <a:p>
                <a:pPr algn="ctr" defTabSz="914400" fontAlgn="base">
                  <a:spcBef>
                    <a:spcPct val="0"/>
                  </a:spcBef>
                  <a:spcAft>
                    <a:spcPct val="0"/>
                  </a:spcAft>
                  <a:defRPr/>
                </a:pPr>
                <a:r>
                  <a:rPr lang="en-US" sz="800" b="1" kern="0" dirty="0" smtClean="0">
                    <a:solidFill>
                      <a:srgbClr val="FFFFFF"/>
                    </a:solidFill>
                    <a:latin typeface="Calibri"/>
                    <a:cs typeface="Calibri"/>
                  </a:rPr>
                  <a:t>OPERATIONAL TOOLS</a:t>
                </a:r>
                <a:endParaRPr lang="en-US" sz="800" b="1" kern="0" dirty="0">
                  <a:solidFill>
                    <a:srgbClr val="FFFFFF"/>
                  </a:solidFill>
                  <a:latin typeface="Calibri"/>
                  <a:cs typeface="Calibri"/>
                </a:endParaRPr>
              </a:p>
            </p:txBody>
          </p:sp>
          <p:sp>
            <p:nvSpPr>
              <p:cNvPr id="101" name="Rounded Rectangle 100"/>
              <p:cNvSpPr/>
              <p:nvPr/>
            </p:nvSpPr>
            <p:spPr>
              <a:xfrm rot="5400000">
                <a:off x="5308977" y="3291523"/>
                <a:ext cx="456779" cy="1196456"/>
              </a:xfrm>
              <a:prstGeom prst="roundRect">
                <a:avLst>
                  <a:gd name="adj" fmla="val 5758"/>
                </a:avLst>
              </a:prstGeom>
              <a:solidFill>
                <a:srgbClr val="FFFFFF"/>
              </a:solidFill>
              <a:ln w="28575" cap="flat" cmpd="sng" algn="ctr">
                <a:solidFill>
                  <a:srgbClr val="44697D"/>
                </a:solidFill>
                <a:prstDash val="solid"/>
              </a:ln>
              <a:effectLst/>
            </p:spPr>
            <p:txBody>
              <a:bodyPr rtlCol="0" anchor="b"/>
              <a:lstStyle/>
              <a:p>
                <a:pPr algn="ctr" defTabSz="914400" fontAlgn="base">
                  <a:spcBef>
                    <a:spcPct val="0"/>
                  </a:spcBef>
                  <a:spcAft>
                    <a:spcPct val="0"/>
                  </a:spcAft>
                  <a:defRPr/>
                </a:pPr>
                <a:endParaRPr lang="en-US" sz="800" b="1" kern="0" dirty="0">
                  <a:solidFill>
                    <a:prstClr val="black">
                      <a:lumMod val="65000"/>
                      <a:lumOff val="35000"/>
                    </a:prstClr>
                  </a:solidFill>
                  <a:latin typeface="Calibri"/>
                  <a:cs typeface="Calibri"/>
                </a:endParaRPr>
              </a:p>
            </p:txBody>
          </p:sp>
          <p:pic>
            <p:nvPicPr>
              <p:cNvPr id="102" name="Picture 10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98678" y="3755284"/>
                <a:ext cx="1045774" cy="207731"/>
              </a:xfrm>
              <a:prstGeom prst="rect">
                <a:avLst/>
              </a:prstGeom>
            </p:spPr>
          </p:pic>
        </p:grpSp>
        <p:grpSp>
          <p:nvGrpSpPr>
            <p:cNvPr id="69" name="Group 68"/>
            <p:cNvGrpSpPr/>
            <p:nvPr/>
          </p:nvGrpSpPr>
          <p:grpSpPr>
            <a:xfrm>
              <a:off x="6617339" y="1329561"/>
              <a:ext cx="1542086" cy="833354"/>
              <a:chOff x="4593509" y="2549598"/>
              <a:chExt cx="1542086" cy="833354"/>
            </a:xfrm>
          </p:grpSpPr>
          <p:sp>
            <p:nvSpPr>
              <p:cNvPr id="74" name="Down Arrow 73"/>
              <p:cNvSpPr/>
              <p:nvPr/>
            </p:nvSpPr>
            <p:spPr>
              <a:xfrm rot="5400000">
                <a:off x="4700559" y="2447144"/>
                <a:ext cx="131534" cy="345634"/>
              </a:xfrm>
              <a:prstGeom prst="downArrow">
                <a:avLst/>
              </a:prstGeom>
              <a:solidFill>
                <a:srgbClr val="44697D"/>
              </a:solidFill>
              <a:ln w="9525" cap="flat" cmpd="sng" algn="ctr">
                <a:solidFill>
                  <a:srgbClr val="44697D"/>
                </a:solidFill>
                <a:prstDash val="solid"/>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defRPr/>
                </a:pPr>
                <a:endParaRPr lang="en-US" sz="800" kern="0" dirty="0">
                  <a:solidFill>
                    <a:srgbClr val="1E1E1E"/>
                  </a:solidFill>
                  <a:latin typeface="Arial"/>
                </a:endParaRPr>
              </a:p>
            </p:txBody>
          </p:sp>
          <p:sp>
            <p:nvSpPr>
              <p:cNvPr id="75" name="Down Arrow 74"/>
              <p:cNvSpPr/>
              <p:nvPr/>
            </p:nvSpPr>
            <p:spPr>
              <a:xfrm rot="5400000">
                <a:off x="4700559" y="3104061"/>
                <a:ext cx="131534" cy="345634"/>
              </a:xfrm>
              <a:prstGeom prst="downArrow">
                <a:avLst/>
              </a:prstGeom>
              <a:solidFill>
                <a:srgbClr val="44697D"/>
              </a:solidFill>
              <a:ln w="9525" cap="flat" cmpd="sng" algn="ctr">
                <a:solidFill>
                  <a:srgbClr val="44697D"/>
                </a:solidFill>
                <a:prstDash val="solid"/>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defRPr/>
                </a:pPr>
                <a:endParaRPr lang="en-US" sz="800" kern="0" dirty="0">
                  <a:solidFill>
                    <a:srgbClr val="1E1E1E"/>
                  </a:solidFill>
                  <a:latin typeface="Arial"/>
                </a:endParaRPr>
              </a:p>
            </p:txBody>
          </p:sp>
          <p:sp>
            <p:nvSpPr>
              <p:cNvPr id="76" name="Rounded Rectangle 75"/>
              <p:cNvSpPr/>
              <p:nvPr/>
            </p:nvSpPr>
            <p:spPr>
              <a:xfrm rot="5400000">
                <a:off x="5166217" y="2416101"/>
                <a:ext cx="739774" cy="1193928"/>
              </a:xfrm>
              <a:prstGeom prst="roundRect">
                <a:avLst>
                  <a:gd name="adj" fmla="val 5758"/>
                </a:avLst>
              </a:prstGeom>
              <a:solidFill>
                <a:srgbClr val="FFFFFF"/>
              </a:solidFill>
              <a:ln w="28575" cap="flat" cmpd="sng" algn="ctr">
                <a:solidFill>
                  <a:srgbClr val="44697D"/>
                </a:solidFill>
                <a:prstDash val="solid"/>
              </a:ln>
              <a:effectLst/>
            </p:spPr>
            <p:txBody>
              <a:bodyPr rtlCol="0" anchor="b"/>
              <a:lstStyle/>
              <a:p>
                <a:pPr algn="ctr" defTabSz="914400" fontAlgn="base">
                  <a:spcBef>
                    <a:spcPct val="0"/>
                  </a:spcBef>
                  <a:spcAft>
                    <a:spcPct val="0"/>
                  </a:spcAft>
                  <a:defRPr/>
                </a:pPr>
                <a:endParaRPr lang="en-US" sz="800" b="1" kern="0" dirty="0">
                  <a:solidFill>
                    <a:prstClr val="black">
                      <a:lumMod val="65000"/>
                      <a:lumOff val="35000"/>
                    </a:prstClr>
                  </a:solidFill>
                  <a:latin typeface="Calibri"/>
                  <a:cs typeface="Calibri"/>
                </a:endParaRPr>
              </a:p>
            </p:txBody>
          </p:sp>
          <p:sp>
            <p:nvSpPr>
              <p:cNvPr id="95" name="TextBox 94"/>
              <p:cNvSpPr txBox="1"/>
              <p:nvPr/>
            </p:nvSpPr>
            <p:spPr>
              <a:xfrm>
                <a:off x="4939142" y="2805505"/>
                <a:ext cx="1196453" cy="333439"/>
              </a:xfrm>
              <a:prstGeom prst="rect">
                <a:avLst/>
              </a:prstGeom>
            </p:spPr>
            <p:txBody>
              <a:bodyPr vert="horz" wrap="square" lIns="91440" tIns="45720" rIns="91440" bIns="45720" rtlCol="0">
                <a:normAutofit/>
              </a:bodyPr>
              <a:lstStyle/>
              <a:p>
                <a:pPr algn="ctr" defTabSz="914400">
                  <a:spcBef>
                    <a:spcPct val="20000"/>
                  </a:spcBef>
                  <a:defRPr/>
                </a:pPr>
                <a:endParaRPr lang="en-US" sz="900" b="1" kern="0" dirty="0">
                  <a:solidFill>
                    <a:prstClr val="black">
                      <a:lumMod val="65000"/>
                      <a:lumOff val="35000"/>
                    </a:prstClr>
                  </a:solidFill>
                  <a:latin typeface="Calibri"/>
                  <a:cs typeface="Calibri"/>
                </a:endParaRPr>
              </a:p>
            </p:txBody>
          </p:sp>
          <p:sp>
            <p:nvSpPr>
              <p:cNvPr id="96" name="Rounded Rectangle 95"/>
              <p:cNvSpPr/>
              <p:nvPr/>
            </p:nvSpPr>
            <p:spPr>
              <a:xfrm rot="5400000">
                <a:off x="5465278" y="2023460"/>
                <a:ext cx="141652" cy="1193928"/>
              </a:xfrm>
              <a:prstGeom prst="roundRect">
                <a:avLst>
                  <a:gd name="adj" fmla="val 12532"/>
                </a:avLst>
              </a:prstGeom>
              <a:solidFill>
                <a:srgbClr val="44697D"/>
              </a:solidFill>
              <a:ln w="28575" cap="flat" cmpd="sng" algn="ctr">
                <a:solidFill>
                  <a:srgbClr val="44697D"/>
                </a:solidFill>
                <a:prstDash val="solid"/>
              </a:ln>
              <a:effectLst/>
            </p:spPr>
            <p:txBody>
              <a:bodyPr vert="vert270" lIns="0" tIns="0" rIns="0" bIns="0" rtlCol="0" anchor="t"/>
              <a:lstStyle/>
              <a:p>
                <a:pPr algn="ctr" defTabSz="914400" fontAlgn="base">
                  <a:spcBef>
                    <a:spcPct val="0"/>
                  </a:spcBef>
                  <a:spcAft>
                    <a:spcPct val="0"/>
                  </a:spcAft>
                  <a:defRPr/>
                </a:pPr>
                <a:r>
                  <a:rPr lang="en-US" sz="800" b="1" kern="0" dirty="0" smtClean="0">
                    <a:solidFill>
                      <a:srgbClr val="FFFFFF"/>
                    </a:solidFill>
                    <a:latin typeface="Calibri"/>
                    <a:cs typeface="Calibri"/>
                  </a:rPr>
                  <a:t>DEV &amp; DATA</a:t>
                </a:r>
                <a:r>
                  <a:rPr lang="en-US" sz="800" b="1" kern="0" dirty="0">
                    <a:solidFill>
                      <a:srgbClr val="FFFFFF"/>
                    </a:solidFill>
                    <a:latin typeface="Calibri"/>
                    <a:cs typeface="Calibri"/>
                  </a:rPr>
                  <a:t> </a:t>
                </a:r>
                <a:r>
                  <a:rPr lang="en-US" sz="800" b="1" kern="0" dirty="0" smtClean="0">
                    <a:solidFill>
                      <a:srgbClr val="FFFFFF"/>
                    </a:solidFill>
                    <a:latin typeface="Calibri"/>
                    <a:cs typeface="Calibri"/>
                  </a:rPr>
                  <a:t>TOOLS</a:t>
                </a:r>
                <a:endParaRPr lang="en-US" sz="800" b="1" kern="0" dirty="0">
                  <a:solidFill>
                    <a:srgbClr val="FFFFFF"/>
                  </a:solidFill>
                  <a:latin typeface="Calibri"/>
                  <a:cs typeface="Calibri"/>
                </a:endParaRPr>
              </a:p>
            </p:txBody>
          </p:sp>
          <p:pic>
            <p:nvPicPr>
              <p:cNvPr id="97" name="Picture 96"/>
              <p:cNvPicPr>
                <a:picLocks noChangeAspect="1"/>
              </p:cNvPicPr>
              <p:nvPr/>
            </p:nvPicPr>
            <p:blipFill rotWithShape="1">
              <a:blip r:embed="rId13" cstate="screen">
                <a:extLst>
                  <a:ext uri="{28A0092B-C50C-407E-A947-70E740481C1C}">
                    <a14:useLocalDpi xmlns:a14="http://schemas.microsoft.com/office/drawing/2010/main"/>
                  </a:ext>
                </a:extLst>
              </a:blip>
              <a:srcRect r="-2"/>
              <a:stretch/>
            </p:blipFill>
            <p:spPr>
              <a:xfrm>
                <a:off x="5284374" y="2781145"/>
                <a:ext cx="409655" cy="197819"/>
              </a:xfrm>
              <a:prstGeom prst="rect">
                <a:avLst/>
              </a:prstGeom>
            </p:spPr>
          </p:pic>
          <p:pic>
            <p:nvPicPr>
              <p:cNvPr id="98" name="Picture 97"/>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986010" y="3134940"/>
                <a:ext cx="1111487" cy="153252"/>
              </a:xfrm>
              <a:prstGeom prst="rect">
                <a:avLst/>
              </a:prstGeom>
            </p:spPr>
          </p:pic>
        </p:grpSp>
        <p:grpSp>
          <p:nvGrpSpPr>
            <p:cNvPr id="70" name="Group 69"/>
            <p:cNvGrpSpPr/>
            <p:nvPr/>
          </p:nvGrpSpPr>
          <p:grpSpPr>
            <a:xfrm>
              <a:off x="6606796" y="3031008"/>
              <a:ext cx="1540888" cy="683207"/>
              <a:chOff x="5634466" y="3568080"/>
              <a:chExt cx="2480695" cy="863532"/>
            </a:xfrm>
          </p:grpSpPr>
          <p:sp>
            <p:nvSpPr>
              <p:cNvPr id="71" name="Rounded Rectangle 70"/>
              <p:cNvSpPr/>
              <p:nvPr/>
            </p:nvSpPr>
            <p:spPr>
              <a:xfrm rot="5400000">
                <a:off x="6780907" y="3097359"/>
                <a:ext cx="784724" cy="1883782"/>
              </a:xfrm>
              <a:prstGeom prst="roundRect">
                <a:avLst>
                  <a:gd name="adj" fmla="val 5758"/>
                </a:avLst>
              </a:prstGeom>
              <a:solidFill>
                <a:srgbClr val="FFFFFF"/>
              </a:solidFill>
              <a:ln w="28575" cap="flat" cmpd="sng" algn="ctr">
                <a:solidFill>
                  <a:srgbClr val="44697D"/>
                </a:solidFill>
                <a:prstDash val="solid"/>
              </a:ln>
              <a:effectLst/>
            </p:spPr>
            <p:txBody>
              <a:bodyPr rtlCol="0" anchor="b"/>
              <a:lstStyle/>
              <a:p>
                <a:pPr algn="ctr" defTabSz="914400" fontAlgn="base">
                  <a:spcBef>
                    <a:spcPct val="0"/>
                  </a:spcBef>
                  <a:spcAft>
                    <a:spcPct val="0"/>
                  </a:spcAft>
                  <a:defRPr/>
                </a:pPr>
                <a:endParaRPr lang="en-US" sz="800" b="1" kern="0" dirty="0">
                  <a:solidFill>
                    <a:prstClr val="black">
                      <a:lumMod val="65000"/>
                      <a:lumOff val="35000"/>
                    </a:prstClr>
                  </a:solidFill>
                  <a:latin typeface="Calibri"/>
                  <a:cs typeface="Calibri"/>
                </a:endParaRPr>
              </a:p>
            </p:txBody>
          </p:sp>
          <p:sp>
            <p:nvSpPr>
              <p:cNvPr id="72" name="Rounded Rectangle 71"/>
              <p:cNvSpPr/>
              <p:nvPr/>
            </p:nvSpPr>
            <p:spPr>
              <a:xfrm rot="5400000">
                <a:off x="7098139" y="2701317"/>
                <a:ext cx="150259" cy="1883785"/>
              </a:xfrm>
              <a:prstGeom prst="roundRect">
                <a:avLst>
                  <a:gd name="adj" fmla="val 12532"/>
                </a:avLst>
              </a:prstGeom>
              <a:solidFill>
                <a:srgbClr val="44697D"/>
              </a:solidFill>
              <a:ln w="28575" cap="flat" cmpd="sng" algn="ctr">
                <a:solidFill>
                  <a:srgbClr val="44697D"/>
                </a:solidFill>
                <a:prstDash val="solid"/>
              </a:ln>
              <a:effectLst/>
            </p:spPr>
            <p:txBody>
              <a:bodyPr vert="vert270" lIns="0" tIns="0" rIns="0" bIns="0" rtlCol="0" anchor="t"/>
              <a:lstStyle/>
              <a:p>
                <a:pPr algn="ctr" defTabSz="914400" fontAlgn="base">
                  <a:spcBef>
                    <a:spcPct val="0"/>
                  </a:spcBef>
                  <a:spcAft>
                    <a:spcPct val="0"/>
                  </a:spcAft>
                  <a:defRPr/>
                </a:pPr>
                <a:r>
                  <a:rPr lang="en-US" sz="800" b="1" kern="0" dirty="0" smtClean="0">
                    <a:solidFill>
                      <a:srgbClr val="FFFFFF"/>
                    </a:solidFill>
                    <a:latin typeface="Calibri"/>
                    <a:cs typeface="Calibri"/>
                  </a:rPr>
                  <a:t>INFRASTRUCTURE</a:t>
                </a:r>
                <a:endParaRPr lang="en-US" sz="800" b="1" kern="0" dirty="0">
                  <a:solidFill>
                    <a:srgbClr val="FFFFFF"/>
                  </a:solidFill>
                  <a:latin typeface="Calibri"/>
                  <a:cs typeface="Calibri"/>
                </a:endParaRPr>
              </a:p>
            </p:txBody>
          </p:sp>
          <p:sp>
            <p:nvSpPr>
              <p:cNvPr id="73" name="Down Arrow 72"/>
              <p:cNvSpPr/>
              <p:nvPr/>
            </p:nvSpPr>
            <p:spPr>
              <a:xfrm rot="5400000">
                <a:off x="5836591" y="3367040"/>
                <a:ext cx="182822" cy="587072"/>
              </a:xfrm>
              <a:prstGeom prst="downArrow">
                <a:avLst/>
              </a:prstGeom>
              <a:solidFill>
                <a:srgbClr val="44697D"/>
              </a:solidFill>
              <a:ln w="9525" cap="flat" cmpd="sng" algn="ctr">
                <a:solidFill>
                  <a:srgbClr val="44697D"/>
                </a:solidFill>
                <a:prstDash val="solid"/>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defRPr/>
                </a:pPr>
                <a:r>
                  <a:rPr lang="en-US" sz="800" kern="0" dirty="0" err="1" smtClean="0">
                    <a:solidFill>
                      <a:srgbClr val="1E1E1E"/>
                    </a:solidFill>
                    <a:latin typeface="Arial"/>
                  </a:rPr>
                  <a:t>xΩ</a:t>
                </a:r>
                <a:endParaRPr lang="en-US" sz="800" kern="0" dirty="0">
                  <a:solidFill>
                    <a:srgbClr val="1E1E1E"/>
                  </a:solidFill>
                  <a:latin typeface="Arial"/>
                </a:endParaRPr>
              </a:p>
            </p:txBody>
          </p:sp>
        </p:grpSp>
      </p:grpSp>
      <p:pic>
        <p:nvPicPr>
          <p:cNvPr id="103" name="Picture 3"/>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7196638" y="4499521"/>
            <a:ext cx="456177" cy="359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 name="Rounded Rectangle 103"/>
          <p:cNvSpPr/>
          <p:nvPr/>
        </p:nvSpPr>
        <p:spPr>
          <a:xfrm>
            <a:off x="1007414" y="3232830"/>
            <a:ext cx="2799930" cy="1322852"/>
          </a:xfrm>
          <a:prstGeom prst="roundRect">
            <a:avLst>
              <a:gd name="adj" fmla="val 1801"/>
            </a:avLst>
          </a:prstGeom>
          <a:solidFill>
            <a:srgbClr val="A4E274"/>
          </a:solidFill>
          <a:ln w="28575" cmpd="sng">
            <a:solidFill>
              <a:srgbClr val="4F8E1E"/>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800" b="1" dirty="0">
              <a:solidFill>
                <a:prstClr val="black">
                  <a:lumMod val="65000"/>
                  <a:lumOff val="35000"/>
                </a:prstClr>
              </a:solidFill>
              <a:latin typeface="Calibri"/>
              <a:cs typeface="Calibri"/>
            </a:endParaRPr>
          </a:p>
        </p:txBody>
      </p:sp>
      <p:sp>
        <p:nvSpPr>
          <p:cNvPr id="105" name="Rounded Rectangle 104"/>
          <p:cNvSpPr/>
          <p:nvPr/>
        </p:nvSpPr>
        <p:spPr>
          <a:xfrm>
            <a:off x="3952639" y="3233111"/>
            <a:ext cx="2505892" cy="1328694"/>
          </a:xfrm>
          <a:prstGeom prst="roundRect">
            <a:avLst>
              <a:gd name="adj" fmla="val 1801"/>
            </a:avLst>
          </a:prstGeom>
          <a:solidFill>
            <a:srgbClr val="A4E274"/>
          </a:solidFill>
          <a:ln w="28575" cmpd="sng">
            <a:solidFill>
              <a:srgbClr val="4F8E1E"/>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800" b="1" dirty="0">
              <a:solidFill>
                <a:prstClr val="black">
                  <a:lumMod val="65000"/>
                  <a:lumOff val="35000"/>
                </a:prstClr>
              </a:solidFill>
              <a:latin typeface="Calibri"/>
              <a:cs typeface="Calibri"/>
            </a:endParaRPr>
          </a:p>
        </p:txBody>
      </p:sp>
      <p:grpSp>
        <p:nvGrpSpPr>
          <p:cNvPr id="106" name="Group 105"/>
          <p:cNvGrpSpPr/>
          <p:nvPr/>
        </p:nvGrpSpPr>
        <p:grpSpPr>
          <a:xfrm>
            <a:off x="4063706" y="3628093"/>
            <a:ext cx="776240" cy="376547"/>
            <a:chOff x="2751186" y="3561704"/>
            <a:chExt cx="877179" cy="425512"/>
          </a:xfrm>
        </p:grpSpPr>
        <p:sp>
          <p:nvSpPr>
            <p:cNvPr id="107" name="Rounded Rectangle 106"/>
            <p:cNvSpPr/>
            <p:nvPr/>
          </p:nvSpPr>
          <p:spPr>
            <a:xfrm>
              <a:off x="2751186" y="3561704"/>
              <a:ext cx="877179" cy="425512"/>
            </a:xfrm>
            <a:prstGeom prst="roundRect">
              <a:avLst>
                <a:gd name="adj" fmla="val 5758"/>
              </a:avLst>
            </a:prstGeom>
            <a:solidFill>
              <a:srgbClr val="FFFFFF"/>
            </a:solidFill>
            <a:ln w="9525" cmpd="sng">
              <a:solidFill>
                <a:srgbClr val="4F8E1E"/>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900" b="1" dirty="0" smtClean="0">
                  <a:solidFill>
                    <a:prstClr val="black">
                      <a:lumMod val="65000"/>
                      <a:lumOff val="35000"/>
                    </a:prstClr>
                  </a:solidFill>
                  <a:latin typeface="Calibri"/>
                  <a:cs typeface="Calibri"/>
                </a:rPr>
                <a:t>a</a:t>
              </a:r>
              <a:endParaRPr lang="en-US" sz="900" b="1" dirty="0">
                <a:solidFill>
                  <a:prstClr val="black">
                    <a:lumMod val="65000"/>
                    <a:lumOff val="35000"/>
                  </a:prstClr>
                </a:solidFill>
                <a:latin typeface="Calibri"/>
                <a:cs typeface="Calibri"/>
              </a:endParaRPr>
            </a:p>
          </p:txBody>
        </p:sp>
        <p:pic>
          <p:nvPicPr>
            <p:cNvPr id="112" name="Picture 11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19951" y="3643296"/>
              <a:ext cx="758642" cy="275889"/>
            </a:xfrm>
            <a:prstGeom prst="rect">
              <a:avLst/>
            </a:prstGeom>
          </p:spPr>
        </p:pic>
      </p:grpSp>
      <p:sp>
        <p:nvSpPr>
          <p:cNvPr id="113" name="Rounded Rectangle 112"/>
          <p:cNvSpPr/>
          <p:nvPr/>
        </p:nvSpPr>
        <p:spPr>
          <a:xfrm>
            <a:off x="1016935" y="3232830"/>
            <a:ext cx="274464" cy="1322852"/>
          </a:xfrm>
          <a:prstGeom prst="roundRect">
            <a:avLst>
              <a:gd name="adj" fmla="val 12532"/>
            </a:avLst>
          </a:prstGeom>
          <a:solidFill>
            <a:srgbClr val="69BE28">
              <a:lumMod val="75000"/>
            </a:srgbClr>
          </a:solidFill>
          <a:ln w="3175" cap="flat" cmpd="sng" algn="ctr">
            <a:solidFill>
              <a:srgbClr val="69BE28">
                <a:lumMod val="75000"/>
              </a:srgbClr>
            </a:solidFill>
            <a:prstDash val="solid"/>
          </a:ln>
          <a:effectLst/>
        </p:spPr>
        <p:txBody>
          <a:bodyPr vert="vert270" lIns="0" tIns="0" rIns="0" bIns="0" rtlCol="0" anchor="ctr"/>
          <a:lstStyle/>
          <a:p>
            <a:pPr algn="ctr" defTabSz="457143">
              <a:defRPr/>
            </a:pPr>
            <a:r>
              <a:rPr lang="en-US" sz="1000" b="1" kern="0" dirty="0">
                <a:solidFill>
                  <a:srgbClr val="FFFFFF"/>
                </a:solidFill>
                <a:latin typeface="Calibri"/>
                <a:cs typeface="Calibri"/>
              </a:rPr>
              <a:t>DATA  SYSTEM</a:t>
            </a:r>
          </a:p>
        </p:txBody>
      </p:sp>
      <p:grpSp>
        <p:nvGrpSpPr>
          <p:cNvPr id="114" name="Group 113"/>
          <p:cNvGrpSpPr/>
          <p:nvPr/>
        </p:nvGrpSpPr>
        <p:grpSpPr>
          <a:xfrm>
            <a:off x="2693995" y="3412584"/>
            <a:ext cx="913014" cy="979327"/>
            <a:chOff x="1716304" y="3486939"/>
            <a:chExt cx="913014" cy="979327"/>
          </a:xfrm>
        </p:grpSpPr>
        <p:sp>
          <p:nvSpPr>
            <p:cNvPr id="115" name="Rounded Rectangle 114"/>
            <p:cNvSpPr/>
            <p:nvPr/>
          </p:nvSpPr>
          <p:spPr>
            <a:xfrm>
              <a:off x="1716304" y="4185250"/>
              <a:ext cx="913014" cy="281016"/>
            </a:xfrm>
            <a:prstGeom prst="roundRect">
              <a:avLst>
                <a:gd name="adj" fmla="val 6525"/>
              </a:avLst>
            </a:prstGeom>
            <a:solidFill>
              <a:srgbClr val="FFFFFF"/>
            </a:solidFill>
            <a:ln w="9525" cap="flat" cmpd="sng" algn="ctr">
              <a:solidFill>
                <a:srgbClr val="4F8E1E"/>
              </a:solidFill>
              <a:prstDash val="solid"/>
            </a:ln>
            <a:effectLst/>
          </p:spPr>
          <p:txBody>
            <a:bodyPr vert="horz" lIns="0" tIns="0" rIns="0" bIns="0" rtlCol="0" anchor="ctr" anchorCtr="0"/>
            <a:lstStyle/>
            <a:p>
              <a:pPr marL="912813" defTabSz="914400" fontAlgn="base">
                <a:spcBef>
                  <a:spcPct val="0"/>
                </a:spcBef>
                <a:spcAft>
                  <a:spcPct val="0"/>
                </a:spcAft>
                <a:defRPr/>
              </a:pPr>
              <a:endParaRPr lang="en-US" sz="1200" b="1" kern="0" dirty="0">
                <a:solidFill>
                  <a:srgbClr val="FFFFFF"/>
                </a:solidFill>
                <a:latin typeface="Calibri"/>
                <a:cs typeface="Calibri"/>
              </a:endParaRPr>
            </a:p>
          </p:txBody>
        </p:sp>
        <p:sp>
          <p:nvSpPr>
            <p:cNvPr id="116" name="Rounded Rectangle 115"/>
            <p:cNvSpPr/>
            <p:nvPr/>
          </p:nvSpPr>
          <p:spPr>
            <a:xfrm>
              <a:off x="1726252" y="3486939"/>
              <a:ext cx="894058" cy="705678"/>
            </a:xfrm>
            <a:prstGeom prst="roundRect">
              <a:avLst>
                <a:gd name="adj" fmla="val 6525"/>
              </a:avLst>
            </a:prstGeom>
            <a:solidFill>
              <a:srgbClr val="69BE28">
                <a:lumMod val="75000"/>
              </a:srgbClr>
            </a:solidFill>
            <a:ln w="9525" cap="flat" cmpd="sng" algn="ctr">
              <a:solidFill>
                <a:srgbClr val="4F8E1E"/>
              </a:solidFill>
              <a:prstDash val="solid"/>
            </a:ln>
            <a:effectLst/>
          </p:spPr>
          <p:txBody>
            <a:bodyPr vert="horz" lIns="0" tIns="0" rIns="0" bIns="0" rtlCol="0" anchor="ctr" anchorCtr="0"/>
            <a:lstStyle/>
            <a:p>
              <a:pPr marL="912813" defTabSz="914400" fontAlgn="base">
                <a:spcBef>
                  <a:spcPct val="0"/>
                </a:spcBef>
                <a:spcAft>
                  <a:spcPct val="0"/>
                </a:spcAft>
                <a:defRPr/>
              </a:pPr>
              <a:endParaRPr lang="en-US" sz="1200" b="1" kern="0" dirty="0">
                <a:solidFill>
                  <a:srgbClr val="FFFFFF"/>
                </a:solidFill>
                <a:latin typeface="Calibri"/>
                <a:cs typeface="Calibri"/>
              </a:endParaRPr>
            </a:p>
          </p:txBody>
        </p:sp>
        <p:pic>
          <p:nvPicPr>
            <p:cNvPr id="117" name="Picture 116" descr="Hor_RGBLogo ALL white copy.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839196" y="3791055"/>
              <a:ext cx="645246" cy="282883"/>
            </a:xfrm>
            <a:prstGeom prst="rect">
              <a:avLst/>
            </a:prstGeom>
          </p:spPr>
        </p:pic>
        <p:pic>
          <p:nvPicPr>
            <p:cNvPr id="118" name="Picture 117"/>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734308" y="4269258"/>
              <a:ext cx="871146" cy="131348"/>
            </a:xfrm>
            <a:prstGeom prst="rect">
              <a:avLst/>
            </a:prstGeom>
          </p:spPr>
        </p:pic>
      </p:grpSp>
      <p:grpSp>
        <p:nvGrpSpPr>
          <p:cNvPr id="120" name="Group 119"/>
          <p:cNvGrpSpPr/>
          <p:nvPr/>
        </p:nvGrpSpPr>
        <p:grpSpPr>
          <a:xfrm>
            <a:off x="5316909" y="3399708"/>
            <a:ext cx="905783" cy="1077950"/>
            <a:chOff x="4145878" y="2157672"/>
            <a:chExt cx="905783" cy="1077950"/>
          </a:xfrm>
        </p:grpSpPr>
        <p:sp>
          <p:nvSpPr>
            <p:cNvPr id="141" name="Rounded Rectangle 140"/>
            <p:cNvSpPr/>
            <p:nvPr/>
          </p:nvSpPr>
          <p:spPr>
            <a:xfrm>
              <a:off x="4189422" y="2825860"/>
              <a:ext cx="860634" cy="324835"/>
            </a:xfrm>
            <a:prstGeom prst="roundRect">
              <a:avLst>
                <a:gd name="adj" fmla="val 6525"/>
              </a:avLst>
            </a:prstGeom>
            <a:solidFill>
              <a:srgbClr val="FFFFFF"/>
            </a:solidFill>
            <a:ln w="9525" cap="flat" cmpd="sng" algn="ctr">
              <a:solidFill>
                <a:srgbClr val="4F8E1E"/>
              </a:solidFill>
              <a:prstDash val="solid"/>
            </a:ln>
            <a:effectLst/>
          </p:spPr>
          <p:txBody>
            <a:bodyPr vert="horz" lIns="0" tIns="0" rIns="0" bIns="0" rtlCol="0" anchor="ctr" anchorCtr="0"/>
            <a:lstStyle/>
            <a:p>
              <a:pPr marL="912813" defTabSz="914400" fontAlgn="base">
                <a:spcBef>
                  <a:spcPct val="0"/>
                </a:spcBef>
                <a:spcAft>
                  <a:spcPct val="0"/>
                </a:spcAft>
                <a:defRPr/>
              </a:pPr>
              <a:endParaRPr lang="en-US" sz="1200" b="1" kern="0" dirty="0">
                <a:solidFill>
                  <a:srgbClr val="FFFFFF"/>
                </a:solidFill>
                <a:latin typeface="Calibri"/>
                <a:cs typeface="Calibri"/>
              </a:endParaRPr>
            </a:p>
          </p:txBody>
        </p:sp>
        <p:sp>
          <p:nvSpPr>
            <p:cNvPr id="142" name="Rounded Rectangle 141"/>
            <p:cNvSpPr/>
            <p:nvPr/>
          </p:nvSpPr>
          <p:spPr>
            <a:xfrm>
              <a:off x="4193218" y="2157672"/>
              <a:ext cx="858443" cy="711188"/>
            </a:xfrm>
            <a:prstGeom prst="roundRect">
              <a:avLst>
                <a:gd name="adj" fmla="val 6525"/>
              </a:avLst>
            </a:prstGeom>
            <a:solidFill>
              <a:srgbClr val="69BE28">
                <a:lumMod val="75000"/>
              </a:srgbClr>
            </a:solidFill>
            <a:ln w="9525" cap="flat" cmpd="sng" algn="ctr">
              <a:solidFill>
                <a:srgbClr val="4F8E1E"/>
              </a:solidFill>
              <a:prstDash val="solid"/>
            </a:ln>
            <a:effectLst/>
          </p:spPr>
          <p:txBody>
            <a:bodyPr vert="horz" lIns="0" tIns="0" rIns="0" bIns="0" rtlCol="0" anchor="ctr" anchorCtr="0"/>
            <a:lstStyle/>
            <a:p>
              <a:pPr marL="912813" defTabSz="914400" fontAlgn="base">
                <a:spcBef>
                  <a:spcPct val="0"/>
                </a:spcBef>
                <a:spcAft>
                  <a:spcPct val="0"/>
                </a:spcAft>
                <a:defRPr/>
              </a:pPr>
              <a:endParaRPr lang="en-US" sz="1200" b="1" kern="0" dirty="0">
                <a:solidFill>
                  <a:srgbClr val="FFFFFF"/>
                </a:solidFill>
                <a:latin typeface="Calibri"/>
                <a:cs typeface="Calibri"/>
              </a:endParaRPr>
            </a:p>
          </p:txBody>
        </p:sp>
        <p:pic>
          <p:nvPicPr>
            <p:cNvPr id="144" name="Picture 2"/>
            <p:cNvPicPr>
              <a:picLocks noChangeAspect="1"/>
            </p:cNvPicPr>
            <p:nvPr/>
          </p:nvPicPr>
          <p:blipFill>
            <a:blip r:embed="rId19">
              <a:biLevel thresh="50000"/>
              <a:extLst>
                <a:ext uri="{28A0092B-C50C-407E-A947-70E740481C1C}">
                  <a14:useLocalDpi xmlns:a14="http://schemas.microsoft.com/office/drawing/2010/main"/>
                </a:ext>
              </a:extLst>
            </a:blip>
            <a:srcRect/>
            <a:stretch>
              <a:fillRect/>
            </a:stretch>
          </p:blipFill>
          <p:spPr bwMode="auto">
            <a:xfrm>
              <a:off x="4525594" y="2235822"/>
              <a:ext cx="256718" cy="260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5" name="TextBox 144"/>
            <p:cNvSpPr txBox="1"/>
            <p:nvPr/>
          </p:nvSpPr>
          <p:spPr>
            <a:xfrm>
              <a:off x="4224695" y="2524315"/>
              <a:ext cx="721992" cy="345768"/>
            </a:xfrm>
            <a:prstGeom prst="rect">
              <a:avLst/>
            </a:prstGeom>
          </p:spPr>
          <p:txBody>
            <a:bodyPr vert="horz" wrap="none" lIns="91440" tIns="45720" rIns="91440" bIns="45720" rtlCol="0">
              <a:normAutofit/>
            </a:bodyPr>
            <a:lstStyle/>
            <a:p>
              <a:pPr defTabSz="457200">
                <a:spcBef>
                  <a:spcPct val="20000"/>
                </a:spcBef>
                <a:buFont typeface="Arial"/>
                <a:buNone/>
                <a:defRPr/>
              </a:pPr>
              <a:r>
                <a:rPr lang="en-US" sz="1050" dirty="0" smtClean="0">
                  <a:solidFill>
                    <a:srgbClr val="FFFFFF"/>
                  </a:solidFill>
                  <a:latin typeface="Arial"/>
                </a:rPr>
                <a:t>HDInsight</a:t>
              </a:r>
            </a:p>
          </p:txBody>
        </p:sp>
        <p:pic>
          <p:nvPicPr>
            <p:cNvPr id="146" name="Picture 3"/>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4676389" y="2901011"/>
              <a:ext cx="248765" cy="195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7" name="TextBox 146"/>
            <p:cNvSpPr txBox="1"/>
            <p:nvPr/>
          </p:nvSpPr>
          <p:spPr>
            <a:xfrm>
              <a:off x="4145878" y="2889854"/>
              <a:ext cx="905783" cy="345768"/>
            </a:xfrm>
            <a:prstGeom prst="rect">
              <a:avLst/>
            </a:prstGeom>
          </p:spPr>
          <p:txBody>
            <a:bodyPr vert="horz" wrap="none" lIns="91440" tIns="45720" rIns="91440" bIns="45720" rtlCol="0">
              <a:normAutofit/>
            </a:bodyPr>
            <a:lstStyle/>
            <a:p>
              <a:pPr defTabSz="457200">
                <a:spcBef>
                  <a:spcPct val="20000"/>
                </a:spcBef>
                <a:buFont typeface="Arial"/>
                <a:buNone/>
                <a:defRPr/>
              </a:pPr>
              <a:r>
                <a:rPr lang="en-US" sz="1000" b="1" dirty="0" smtClean="0">
                  <a:solidFill>
                    <a:srgbClr val="00B294"/>
                  </a:solidFill>
                  <a:latin typeface="Arial"/>
                </a:rPr>
                <a:t>Azure</a:t>
              </a:r>
            </a:p>
          </p:txBody>
        </p:sp>
      </p:grpSp>
      <p:grpSp>
        <p:nvGrpSpPr>
          <p:cNvPr id="148" name="Group 147"/>
          <p:cNvGrpSpPr/>
          <p:nvPr/>
        </p:nvGrpSpPr>
        <p:grpSpPr>
          <a:xfrm>
            <a:off x="5108853" y="1952354"/>
            <a:ext cx="1374564" cy="857476"/>
            <a:chOff x="3673919" y="1193030"/>
            <a:chExt cx="1374564" cy="857476"/>
          </a:xfrm>
        </p:grpSpPr>
        <p:sp>
          <p:nvSpPr>
            <p:cNvPr id="149" name="Right Triangle 148"/>
            <p:cNvSpPr/>
            <p:nvPr/>
          </p:nvSpPr>
          <p:spPr>
            <a:xfrm rot="16200000" flipH="1">
              <a:off x="3980973" y="1032800"/>
              <a:ext cx="832570" cy="1202841"/>
            </a:xfrm>
            <a:prstGeom prst="rtTriangle">
              <a:avLst/>
            </a:prstGeom>
            <a:solidFill>
              <a:srgbClr val="D63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0" name="TextBox 149"/>
            <p:cNvSpPr txBox="1"/>
            <p:nvPr/>
          </p:nvSpPr>
          <p:spPr>
            <a:xfrm>
              <a:off x="3673919" y="1193030"/>
              <a:ext cx="1374564" cy="574740"/>
            </a:xfrm>
            <a:prstGeom prst="rect">
              <a:avLst/>
            </a:prstGeom>
          </p:spPr>
          <p:txBody>
            <a:bodyPr vert="horz" wrap="none" lIns="91440" tIns="45720" rIns="91440" bIns="45720" rtlCol="0">
              <a:normAutofit/>
            </a:bodyPr>
            <a:lstStyle/>
            <a:p>
              <a:pPr algn="r" defTabSz="457200">
                <a:spcBef>
                  <a:spcPct val="20000"/>
                </a:spcBef>
                <a:buFont typeface="Arial"/>
                <a:buNone/>
              </a:pPr>
              <a:r>
                <a:rPr lang="en-US" sz="1100" i="1" dirty="0" smtClean="0">
                  <a:solidFill>
                    <a:srgbClr val="442359"/>
                  </a:solidFill>
                </a:rPr>
                <a:t>New! </a:t>
              </a:r>
            </a:p>
            <a:p>
              <a:pPr algn="r" defTabSz="457200">
                <a:spcBef>
                  <a:spcPct val="20000"/>
                </a:spcBef>
                <a:buFont typeface="Arial"/>
                <a:buNone/>
              </a:pPr>
              <a:r>
                <a:rPr lang="en-US" sz="1100" b="1" dirty="0" smtClean="0">
                  <a:solidFill>
                    <a:srgbClr val="442359"/>
                  </a:solidFill>
                </a:rPr>
                <a:t>Power BI</a:t>
              </a:r>
            </a:p>
          </p:txBody>
        </p:sp>
      </p:grpSp>
      <p:sp>
        <p:nvSpPr>
          <p:cNvPr id="151" name="Up-Down Arrow 150"/>
          <p:cNvSpPr/>
          <p:nvPr/>
        </p:nvSpPr>
        <p:spPr>
          <a:xfrm rot="5400000">
            <a:off x="2459376" y="3739243"/>
            <a:ext cx="169027" cy="223243"/>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152" name="Up-Down Arrow 151"/>
          <p:cNvSpPr/>
          <p:nvPr/>
        </p:nvSpPr>
        <p:spPr>
          <a:xfrm rot="5400000">
            <a:off x="5028170" y="3671017"/>
            <a:ext cx="169027" cy="223243"/>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153" name="Up-Down Arrow 152"/>
          <p:cNvSpPr/>
          <p:nvPr/>
        </p:nvSpPr>
        <p:spPr>
          <a:xfrm>
            <a:off x="1989871" y="2805027"/>
            <a:ext cx="215407" cy="416797"/>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lIns="91424" tIns="45712" rIns="91424" bIns="45712" rtlCol="0" anchor="ctr"/>
          <a:lstStyle/>
          <a:p>
            <a:pPr algn="ctr" defTabSz="914248">
              <a:defRPr/>
            </a:pPr>
            <a:endParaRPr lang="en-US" sz="800" kern="0" dirty="0">
              <a:solidFill>
                <a:srgbClr val="1E1E1E"/>
              </a:solidFill>
              <a:latin typeface="Arial"/>
            </a:endParaRPr>
          </a:p>
        </p:txBody>
      </p:sp>
      <p:sp>
        <p:nvSpPr>
          <p:cNvPr id="154" name="Up-Down Arrow 153"/>
          <p:cNvSpPr/>
          <p:nvPr/>
        </p:nvSpPr>
        <p:spPr>
          <a:xfrm>
            <a:off x="2646183" y="2805028"/>
            <a:ext cx="215407" cy="408841"/>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lIns="91424" tIns="45712" rIns="91424" bIns="45712" rtlCol="0" anchor="ctr"/>
          <a:lstStyle/>
          <a:p>
            <a:pPr algn="ctr" defTabSz="914248">
              <a:defRPr/>
            </a:pPr>
            <a:endParaRPr lang="en-US" sz="800" kern="0" dirty="0">
              <a:solidFill>
                <a:srgbClr val="1E1E1E"/>
              </a:solidFill>
              <a:latin typeface="Arial"/>
            </a:endParaRPr>
          </a:p>
        </p:txBody>
      </p:sp>
      <p:sp>
        <p:nvSpPr>
          <p:cNvPr id="155" name="Up-Down Arrow 154"/>
          <p:cNvSpPr/>
          <p:nvPr/>
        </p:nvSpPr>
        <p:spPr>
          <a:xfrm>
            <a:off x="4451826" y="2811269"/>
            <a:ext cx="213958" cy="385936"/>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lIns="91424" tIns="45712" rIns="91424" bIns="45712" rtlCol="0" anchor="ctr"/>
          <a:lstStyle/>
          <a:p>
            <a:pPr algn="ctr" defTabSz="914248">
              <a:defRPr/>
            </a:pPr>
            <a:endParaRPr lang="en-US" sz="800" kern="0" dirty="0">
              <a:solidFill>
                <a:srgbClr val="1E1E1E"/>
              </a:solidFill>
              <a:latin typeface="Arial"/>
            </a:endParaRPr>
          </a:p>
        </p:txBody>
      </p:sp>
      <p:sp>
        <p:nvSpPr>
          <p:cNvPr id="156" name="Down Arrow 155"/>
          <p:cNvSpPr/>
          <p:nvPr/>
        </p:nvSpPr>
        <p:spPr>
          <a:xfrm rot="10800000">
            <a:off x="5796132" y="2811261"/>
            <a:ext cx="220945" cy="390184"/>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lIns="91424" tIns="45712" rIns="91424" bIns="45712" rtlCol="0" anchor="ctr"/>
          <a:lstStyle/>
          <a:p>
            <a:pPr algn="ctr" defTabSz="914248" fontAlgn="base">
              <a:spcBef>
                <a:spcPct val="0"/>
              </a:spcBef>
              <a:spcAft>
                <a:spcPct val="0"/>
              </a:spcAft>
              <a:defRPr/>
            </a:pPr>
            <a:endParaRPr lang="en-US" sz="800" kern="0" dirty="0">
              <a:solidFill>
                <a:srgbClr val="1E1E1E"/>
              </a:solidFill>
              <a:latin typeface="Arial"/>
            </a:endParaRPr>
          </a:p>
        </p:txBody>
      </p:sp>
      <p:pic>
        <p:nvPicPr>
          <p:cNvPr id="157" name="Picture 156" descr="hadoop.pn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2844273" y="3474635"/>
            <a:ext cx="540014" cy="132392"/>
          </a:xfrm>
          <a:prstGeom prst="rect">
            <a:avLst/>
          </a:prstGeom>
        </p:spPr>
      </p:pic>
      <p:grpSp>
        <p:nvGrpSpPr>
          <p:cNvPr id="158" name="Group 157"/>
          <p:cNvGrpSpPr/>
          <p:nvPr/>
        </p:nvGrpSpPr>
        <p:grpSpPr>
          <a:xfrm>
            <a:off x="1455295" y="3578369"/>
            <a:ext cx="910267" cy="658540"/>
            <a:chOff x="928871" y="2336333"/>
            <a:chExt cx="910267" cy="658540"/>
          </a:xfrm>
        </p:grpSpPr>
        <p:sp>
          <p:nvSpPr>
            <p:cNvPr id="159" name="Rounded Rectangle 158"/>
            <p:cNvSpPr/>
            <p:nvPr/>
          </p:nvSpPr>
          <p:spPr>
            <a:xfrm>
              <a:off x="928871" y="2336333"/>
              <a:ext cx="910267" cy="658540"/>
            </a:xfrm>
            <a:prstGeom prst="roundRect">
              <a:avLst>
                <a:gd name="adj" fmla="val 5758"/>
              </a:avLst>
            </a:prstGeom>
            <a:solidFill>
              <a:srgbClr val="FFFFFF"/>
            </a:solidFill>
            <a:ln w="9525" cmpd="sng">
              <a:solidFill>
                <a:srgbClr val="4F8E1E"/>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900" b="1" dirty="0">
                <a:solidFill>
                  <a:prstClr val="black">
                    <a:lumMod val="65000"/>
                    <a:lumOff val="35000"/>
                  </a:prstClr>
                </a:solidFill>
                <a:latin typeface="Calibri"/>
                <a:cs typeface="Calibri"/>
              </a:endParaRPr>
            </a:p>
          </p:txBody>
        </p:sp>
        <p:pic>
          <p:nvPicPr>
            <p:cNvPr id="160" name="Picture 15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36541" y="2395595"/>
              <a:ext cx="645793" cy="215277"/>
            </a:xfrm>
            <a:prstGeom prst="rect">
              <a:avLst/>
            </a:prstGeom>
          </p:spPr>
        </p:pic>
        <p:grpSp>
          <p:nvGrpSpPr>
            <p:cNvPr id="161" name="Group 160"/>
            <p:cNvGrpSpPr/>
            <p:nvPr/>
          </p:nvGrpSpPr>
          <p:grpSpPr>
            <a:xfrm>
              <a:off x="966752" y="2696647"/>
              <a:ext cx="836648" cy="282190"/>
              <a:chOff x="966752" y="2696647"/>
              <a:chExt cx="836648" cy="282190"/>
            </a:xfrm>
          </p:grpSpPr>
          <p:pic>
            <p:nvPicPr>
              <p:cNvPr id="162" name="Picture 161"/>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36541" y="2696647"/>
                <a:ext cx="733184" cy="216305"/>
              </a:xfrm>
              <a:prstGeom prst="rect">
                <a:avLst/>
              </a:prstGeom>
            </p:spPr>
          </p:pic>
          <p:pic>
            <p:nvPicPr>
              <p:cNvPr id="163" name="Picture 162"/>
              <p:cNvPicPr>
                <a:picLocks noChangeAspect="1"/>
              </p:cNvPicPr>
              <p:nvPr/>
            </p:nvPicPr>
            <p:blipFill>
              <a:blip r:embed="rId23"/>
              <a:stretch>
                <a:fillRect/>
              </a:stretch>
            </p:blipFill>
            <p:spPr>
              <a:xfrm>
                <a:off x="966752" y="2825860"/>
                <a:ext cx="836648" cy="152977"/>
              </a:xfrm>
              <a:prstGeom prst="rect">
                <a:avLst/>
              </a:prstGeom>
            </p:spPr>
          </p:pic>
          <p:pic>
            <p:nvPicPr>
              <p:cNvPr id="164" name="Picture 163"/>
              <p:cNvPicPr>
                <a:picLocks noChangeAspect="1"/>
              </p:cNvPicPr>
              <p:nvPr/>
            </p:nvPicPr>
            <p:blipFill>
              <a:blip r:embed="rId24"/>
              <a:stretch>
                <a:fillRect/>
              </a:stretch>
            </p:blipFill>
            <p:spPr>
              <a:xfrm>
                <a:off x="1534589" y="2740085"/>
                <a:ext cx="204702" cy="136468"/>
              </a:xfrm>
              <a:prstGeom prst="rect">
                <a:avLst/>
              </a:prstGeom>
            </p:spPr>
          </p:pic>
        </p:grpSp>
      </p:grpSp>
    </p:spTree>
    <p:extLst>
      <p:ext uri="{BB962C8B-B14F-4D97-AF65-F5344CB8AC3E}">
        <p14:creationId xmlns:p14="http://schemas.microsoft.com/office/powerpoint/2010/main" val="7747274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HDP: Powered by Apache </a:t>
            </a:r>
            <a:r>
              <a:rPr lang="en-US" dirty="0" err="1" smtClean="0"/>
              <a:t>Hadoop</a:t>
            </a:r>
            <a:endParaRPr lang="en-US" dirty="0"/>
          </a:p>
        </p:txBody>
      </p:sp>
      <p:sp>
        <p:nvSpPr>
          <p:cNvPr id="122" name="Rectangle 121"/>
          <p:cNvSpPr/>
          <p:nvPr/>
        </p:nvSpPr>
        <p:spPr>
          <a:xfrm>
            <a:off x="706951" y="1438875"/>
            <a:ext cx="8025885" cy="430887"/>
          </a:xfrm>
          <a:prstGeom prst="rect">
            <a:avLst/>
          </a:prstGeom>
        </p:spPr>
        <p:txBody>
          <a:bodyPr wrap="square">
            <a:spAutoFit/>
          </a:bodyPr>
          <a:lstStyle/>
          <a:p>
            <a:pPr defTabSz="914400">
              <a:defRPr/>
            </a:pPr>
            <a:r>
              <a:rPr lang="en-US" sz="2200" kern="0" dirty="0">
                <a:solidFill>
                  <a:srgbClr val="FFFFFF"/>
                </a:solidFill>
              </a:rPr>
              <a:t>HDP certifies </a:t>
            </a:r>
            <a:r>
              <a:rPr lang="en-US" sz="2200" kern="0" dirty="0" smtClean="0">
                <a:solidFill>
                  <a:srgbClr val="FFFFFF"/>
                </a:solidFill>
              </a:rPr>
              <a:t>the most </a:t>
            </a:r>
            <a:r>
              <a:rPr lang="en-US" sz="2200" kern="0" dirty="0">
                <a:solidFill>
                  <a:srgbClr val="FFFFFF"/>
                </a:solidFill>
              </a:rPr>
              <a:t>recent &amp; stable community innovation</a:t>
            </a:r>
          </a:p>
        </p:txBody>
      </p:sp>
      <p:sp>
        <p:nvSpPr>
          <p:cNvPr id="426" name="TextBox 425"/>
          <p:cNvSpPr txBox="1"/>
          <p:nvPr/>
        </p:nvSpPr>
        <p:spPr>
          <a:xfrm>
            <a:off x="4477498" y="6661486"/>
            <a:ext cx="7071871" cy="334657"/>
          </a:xfrm>
          <a:prstGeom prst="rect">
            <a:avLst/>
          </a:prstGeom>
        </p:spPr>
        <p:txBody>
          <a:bodyPr vert="horz" wrap="square" lIns="91440" tIns="91440" rIns="91440" bIns="91440" rtlCol="0">
            <a:noAutofit/>
          </a:bodyPr>
          <a:lstStyle/>
          <a:p>
            <a:pPr algn="r" defTabSz="914400">
              <a:defRPr/>
            </a:pPr>
            <a:r>
              <a:rPr lang="en-US" sz="900" kern="0" dirty="0" smtClean="0">
                <a:solidFill>
                  <a:srgbClr val="FFFFFF"/>
                </a:solidFill>
              </a:rPr>
              <a:t>* version numbers are targets and subject to change at time of general availability in accordance with ASF release process </a:t>
            </a:r>
            <a:endParaRPr lang="en-US" sz="900" kern="0" dirty="0">
              <a:solidFill>
                <a:srgbClr val="FFFFFF"/>
              </a:solidFill>
            </a:endParaRPr>
          </a:p>
        </p:txBody>
      </p:sp>
      <p:sp>
        <p:nvSpPr>
          <p:cNvPr id="329" name="AutoShape 57"/>
          <p:cNvSpPr>
            <a:spLocks noChangeArrowheads="1"/>
          </p:cNvSpPr>
          <p:nvPr/>
        </p:nvSpPr>
        <p:spPr bwMode="auto">
          <a:xfrm>
            <a:off x="1427946" y="5520181"/>
            <a:ext cx="9971891" cy="1210578"/>
          </a:xfrm>
          <a:prstGeom prst="roundRect">
            <a:avLst>
              <a:gd name="adj" fmla="val 5289"/>
            </a:avLst>
          </a:prstGeom>
          <a:solidFill>
            <a:srgbClr val="69BE28">
              <a:lumMod val="75000"/>
            </a:srgbClr>
          </a:solidFill>
          <a:ln w="38100" cmpd="sng">
            <a:noFill/>
            <a:round/>
            <a:headEnd/>
            <a:tailEnd/>
          </a:ln>
          <a:effectLst/>
        </p:spPr>
        <p:txBody>
          <a:bodyPr wrap="none" anchor="b"/>
          <a:lstStyle/>
          <a:p>
            <a:pPr marL="1600200" defTabSz="914400">
              <a:defRPr/>
            </a:pPr>
            <a:r>
              <a:rPr lang="en-US" sz="3200" b="1" kern="0" dirty="0" smtClean="0">
                <a:solidFill>
                  <a:srgbClr val="FFFFFF"/>
                </a:solidFill>
              </a:rPr>
              <a:t>Hortonworks Data Platform 2.2</a:t>
            </a:r>
            <a:endParaRPr lang="en-US" sz="3200" b="1" kern="0" dirty="0">
              <a:solidFill>
                <a:srgbClr val="FFFFFF"/>
              </a:solidFill>
            </a:endParaRPr>
          </a:p>
        </p:txBody>
      </p:sp>
      <p:sp>
        <p:nvSpPr>
          <p:cNvPr id="330" name="Up Arrow 329"/>
          <p:cNvSpPr/>
          <p:nvPr/>
        </p:nvSpPr>
        <p:spPr>
          <a:xfrm>
            <a:off x="1845091" y="2068354"/>
            <a:ext cx="852241" cy="3586556"/>
          </a:xfrm>
          <a:prstGeom prst="upArrow">
            <a:avLst>
              <a:gd name="adj1" fmla="val 65087"/>
              <a:gd name="adj2" fmla="val 45565"/>
            </a:avLst>
          </a:prstGeom>
          <a:gradFill rotWithShape="1">
            <a:gsLst>
              <a:gs pos="0">
                <a:srgbClr val="69BE28">
                  <a:tint val="50000"/>
                  <a:satMod val="300000"/>
                </a:srgbClr>
              </a:gs>
              <a:gs pos="35000">
                <a:srgbClr val="69BE28">
                  <a:tint val="37000"/>
                  <a:satMod val="300000"/>
                </a:srgbClr>
              </a:gs>
              <a:gs pos="100000">
                <a:srgbClr val="69BE28">
                  <a:tint val="15000"/>
                  <a:satMod val="350000"/>
                </a:srgbClr>
              </a:gs>
            </a:gsLst>
            <a:lin ang="5400000" scaled="0"/>
          </a:gradFill>
          <a:ln w="9525" cap="flat" cmpd="sng" algn="ctr">
            <a:noFill/>
            <a:prstDash val="soli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defTabSz="914400">
              <a:defRPr/>
            </a:pPr>
            <a:r>
              <a:rPr lang="en-US" sz="1200" b="1" kern="0" dirty="0" smtClean="0">
                <a:solidFill>
                  <a:sysClr val="windowText" lastClr="000000"/>
                </a:solidFill>
                <a:latin typeface="Arial"/>
              </a:rPr>
              <a:t>  Hadoop</a:t>
            </a:r>
            <a:br>
              <a:rPr lang="en-US" sz="1200" b="1" kern="0" dirty="0" smtClean="0">
                <a:solidFill>
                  <a:sysClr val="windowText" lastClr="000000"/>
                </a:solidFill>
                <a:latin typeface="Arial"/>
              </a:rPr>
            </a:br>
            <a:r>
              <a:rPr lang="en-US" sz="1200" b="1" kern="0" dirty="0" smtClean="0">
                <a:solidFill>
                  <a:sysClr val="windowText" lastClr="000000"/>
                </a:solidFill>
                <a:latin typeface="Arial"/>
              </a:rPr>
              <a:t>  &amp;YARN</a:t>
            </a:r>
            <a:endParaRPr lang="en-US" sz="1200" b="1" kern="0" dirty="0">
              <a:solidFill>
                <a:sysClr val="windowText" lastClr="000000"/>
              </a:solidFill>
              <a:latin typeface="Arial"/>
            </a:endParaRPr>
          </a:p>
        </p:txBody>
      </p:sp>
      <p:sp>
        <p:nvSpPr>
          <p:cNvPr id="331" name="Up Arrow 330"/>
          <p:cNvSpPr/>
          <p:nvPr/>
        </p:nvSpPr>
        <p:spPr>
          <a:xfrm>
            <a:off x="2930581"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smtClean="0">
                <a:solidFill>
                  <a:srgbClr val="1E1E1E"/>
                </a:solidFill>
                <a:latin typeface="Arial"/>
              </a:rPr>
              <a:t>  Pig</a:t>
            </a:r>
            <a:endParaRPr lang="en-US" sz="1200" b="1" kern="0" dirty="0">
              <a:solidFill>
                <a:srgbClr val="1E1E1E"/>
              </a:solidFill>
              <a:latin typeface="Arial"/>
            </a:endParaRPr>
          </a:p>
        </p:txBody>
      </p:sp>
      <p:sp>
        <p:nvSpPr>
          <p:cNvPr id="332" name="Up Arrow 331"/>
          <p:cNvSpPr/>
          <p:nvPr/>
        </p:nvSpPr>
        <p:spPr>
          <a:xfrm>
            <a:off x="3410001"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Hive </a:t>
            </a:r>
            <a:r>
              <a:rPr lang="en-US" sz="1050" kern="0" dirty="0">
                <a:solidFill>
                  <a:srgbClr val="1E1E1E"/>
                </a:solidFill>
                <a:latin typeface="Arial"/>
              </a:rPr>
              <a:t>&amp; </a:t>
            </a:r>
            <a:r>
              <a:rPr lang="en-US" sz="1050" kern="0" dirty="0" smtClean="0">
                <a:solidFill>
                  <a:srgbClr val="1E1E1E"/>
                </a:solidFill>
                <a:latin typeface="Arial"/>
              </a:rPr>
              <a:t>HCatalog</a:t>
            </a:r>
            <a:endParaRPr lang="en-US" sz="1200" kern="0" dirty="0">
              <a:solidFill>
                <a:srgbClr val="1E1E1E"/>
              </a:solidFill>
              <a:latin typeface="Arial"/>
            </a:endParaRPr>
          </a:p>
        </p:txBody>
      </p:sp>
      <p:sp>
        <p:nvSpPr>
          <p:cNvPr id="333" name="Up Arrow 332"/>
          <p:cNvSpPr/>
          <p:nvPr/>
        </p:nvSpPr>
        <p:spPr>
          <a:xfrm>
            <a:off x="3889421"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HBase</a:t>
            </a:r>
          </a:p>
        </p:txBody>
      </p:sp>
      <p:sp>
        <p:nvSpPr>
          <p:cNvPr id="334" name="Up Arrow 333"/>
          <p:cNvSpPr/>
          <p:nvPr/>
        </p:nvSpPr>
        <p:spPr>
          <a:xfrm>
            <a:off x="7723166"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Sqoop</a:t>
            </a:r>
          </a:p>
        </p:txBody>
      </p:sp>
      <p:sp>
        <p:nvSpPr>
          <p:cNvPr id="335" name="Up Arrow 334"/>
          <p:cNvSpPr/>
          <p:nvPr/>
        </p:nvSpPr>
        <p:spPr>
          <a:xfrm>
            <a:off x="9161427"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Oozie</a:t>
            </a:r>
          </a:p>
        </p:txBody>
      </p:sp>
      <p:sp>
        <p:nvSpPr>
          <p:cNvPr id="336" name="Up Arrow 335"/>
          <p:cNvSpPr/>
          <p:nvPr/>
        </p:nvSpPr>
        <p:spPr>
          <a:xfrm>
            <a:off x="9640847"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Zookeeper</a:t>
            </a:r>
          </a:p>
        </p:txBody>
      </p:sp>
      <p:sp>
        <p:nvSpPr>
          <p:cNvPr id="337" name="Up Arrow 336"/>
          <p:cNvSpPr/>
          <p:nvPr/>
        </p:nvSpPr>
        <p:spPr>
          <a:xfrm>
            <a:off x="8682007"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Ambari</a:t>
            </a:r>
          </a:p>
        </p:txBody>
      </p:sp>
      <p:sp>
        <p:nvSpPr>
          <p:cNvPr id="338" name="Up Arrow 337"/>
          <p:cNvSpPr/>
          <p:nvPr/>
        </p:nvSpPr>
        <p:spPr>
          <a:xfrm>
            <a:off x="4837198"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Storm</a:t>
            </a:r>
          </a:p>
        </p:txBody>
      </p:sp>
      <p:sp>
        <p:nvSpPr>
          <p:cNvPr id="339" name="Up Arrow 338"/>
          <p:cNvSpPr/>
          <p:nvPr/>
        </p:nvSpPr>
        <p:spPr>
          <a:xfrm>
            <a:off x="8202586"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Flume</a:t>
            </a:r>
          </a:p>
        </p:txBody>
      </p:sp>
      <p:sp>
        <p:nvSpPr>
          <p:cNvPr id="340" name="Up Arrow 339"/>
          <p:cNvSpPr/>
          <p:nvPr/>
        </p:nvSpPr>
        <p:spPr>
          <a:xfrm>
            <a:off x="10120261"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Knox</a:t>
            </a:r>
          </a:p>
        </p:txBody>
      </p:sp>
      <p:sp>
        <p:nvSpPr>
          <p:cNvPr id="341" name="Up Arrow 340"/>
          <p:cNvSpPr/>
          <p:nvPr/>
        </p:nvSpPr>
        <p:spPr>
          <a:xfrm>
            <a:off x="4368841" y="2061959"/>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a:t>
            </a:r>
            <a:r>
              <a:rPr lang="en-US" sz="1200" b="1" kern="0" dirty="0" smtClean="0">
                <a:solidFill>
                  <a:srgbClr val="1E1E1E"/>
                </a:solidFill>
                <a:latin typeface="Arial"/>
              </a:rPr>
              <a:t>Phoenix</a:t>
            </a:r>
            <a:endParaRPr lang="en-US" sz="1200" b="1" kern="0" dirty="0">
              <a:solidFill>
                <a:srgbClr val="1E1E1E"/>
              </a:solidFill>
              <a:latin typeface="Arial"/>
            </a:endParaRPr>
          </a:p>
        </p:txBody>
      </p:sp>
      <p:pic>
        <p:nvPicPr>
          <p:cNvPr id="343" name="Picture 34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5090" y="2609163"/>
            <a:ext cx="867947" cy="224830"/>
          </a:xfrm>
          <a:prstGeom prst="rect">
            <a:avLst/>
          </a:prstGeom>
          <a:effectLst/>
        </p:spPr>
      </p:pic>
      <p:sp>
        <p:nvSpPr>
          <p:cNvPr id="344" name="AutoShape 57"/>
          <p:cNvSpPr>
            <a:spLocks noChangeArrowheads="1"/>
          </p:cNvSpPr>
          <p:nvPr/>
        </p:nvSpPr>
        <p:spPr bwMode="auto">
          <a:xfrm>
            <a:off x="1857388" y="4528824"/>
            <a:ext cx="804149"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900" b="1" kern="0" dirty="0">
                <a:solidFill>
                  <a:srgbClr val="1E1E1E">
                    <a:lumMod val="50000"/>
                    <a:lumOff val="50000"/>
                  </a:srgbClr>
                </a:solidFill>
              </a:rPr>
              <a:t>2.2.0</a:t>
            </a:r>
          </a:p>
        </p:txBody>
      </p:sp>
      <p:cxnSp>
        <p:nvCxnSpPr>
          <p:cNvPr id="345" name="Straight Connector 344"/>
          <p:cNvCxnSpPr/>
          <p:nvPr/>
        </p:nvCxnSpPr>
        <p:spPr>
          <a:xfrm flipV="1">
            <a:off x="2789238" y="3977288"/>
            <a:ext cx="148611" cy="71892"/>
          </a:xfrm>
          <a:prstGeom prst="line">
            <a:avLst/>
          </a:prstGeom>
          <a:solidFill>
            <a:srgbClr val="FFFFFF"/>
          </a:solidFill>
          <a:ln w="12700" cmpd="sng">
            <a:solidFill>
              <a:srgbClr val="1E1E1E">
                <a:lumMod val="50000"/>
                <a:lumOff val="50000"/>
              </a:srgbClr>
            </a:solidFill>
            <a:round/>
            <a:headEnd/>
            <a:tailEnd/>
          </a:ln>
          <a:effectLst/>
        </p:spPr>
      </p:cxnSp>
      <p:sp>
        <p:nvSpPr>
          <p:cNvPr id="346" name="AutoShape 57"/>
          <p:cNvSpPr>
            <a:spLocks noChangeArrowheads="1"/>
          </p:cNvSpPr>
          <p:nvPr/>
        </p:nvSpPr>
        <p:spPr bwMode="auto">
          <a:xfrm>
            <a:off x="2930582" y="4432802"/>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0.12.0</a:t>
            </a:r>
          </a:p>
        </p:txBody>
      </p:sp>
      <p:sp>
        <p:nvSpPr>
          <p:cNvPr id="347" name="AutoShape 57"/>
          <p:cNvSpPr>
            <a:spLocks noChangeArrowheads="1"/>
          </p:cNvSpPr>
          <p:nvPr/>
        </p:nvSpPr>
        <p:spPr bwMode="auto">
          <a:xfrm>
            <a:off x="3410002" y="4086049"/>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0.12.0</a:t>
            </a:r>
          </a:p>
        </p:txBody>
      </p:sp>
      <p:sp>
        <p:nvSpPr>
          <p:cNvPr id="348" name="AutoShape 57"/>
          <p:cNvSpPr>
            <a:spLocks noChangeArrowheads="1"/>
          </p:cNvSpPr>
          <p:nvPr/>
        </p:nvSpPr>
        <p:spPr bwMode="auto">
          <a:xfrm>
            <a:off x="1857389" y="3920310"/>
            <a:ext cx="804149"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900" b="1" kern="0" dirty="0" smtClean="0">
                <a:solidFill>
                  <a:srgbClr val="1E1E1E">
                    <a:lumMod val="50000"/>
                    <a:lumOff val="50000"/>
                  </a:srgbClr>
                </a:solidFill>
              </a:rPr>
              <a:t>2.4.0</a:t>
            </a:r>
            <a:endParaRPr lang="en-US" sz="900" b="1" kern="0" dirty="0">
              <a:solidFill>
                <a:srgbClr val="1E1E1E">
                  <a:lumMod val="50000"/>
                  <a:lumOff val="50000"/>
                </a:srgbClr>
              </a:solidFill>
            </a:endParaRPr>
          </a:p>
        </p:txBody>
      </p:sp>
      <p:sp>
        <p:nvSpPr>
          <p:cNvPr id="349" name="AutoShape 57"/>
          <p:cNvSpPr>
            <a:spLocks noChangeArrowheads="1"/>
          </p:cNvSpPr>
          <p:nvPr/>
        </p:nvSpPr>
        <p:spPr bwMode="auto">
          <a:xfrm>
            <a:off x="2930582" y="3845564"/>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0.12.1</a:t>
            </a:r>
          </a:p>
        </p:txBody>
      </p:sp>
      <p:sp>
        <p:nvSpPr>
          <p:cNvPr id="350" name="Rounded Rectangle 349"/>
          <p:cNvSpPr>
            <a:spLocks/>
          </p:cNvSpPr>
          <p:nvPr/>
        </p:nvSpPr>
        <p:spPr>
          <a:xfrm>
            <a:off x="1845091" y="5637342"/>
            <a:ext cx="852241" cy="392144"/>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Data Management</a:t>
            </a:r>
          </a:p>
        </p:txBody>
      </p:sp>
      <p:sp>
        <p:nvSpPr>
          <p:cNvPr id="351" name="AutoShape 57"/>
          <p:cNvSpPr>
            <a:spLocks noChangeArrowheads="1"/>
          </p:cNvSpPr>
          <p:nvPr/>
        </p:nvSpPr>
        <p:spPr bwMode="auto">
          <a:xfrm>
            <a:off x="3410002" y="3560900"/>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0.13.0</a:t>
            </a:r>
            <a:endParaRPr lang="en-US" sz="800" b="1" kern="0" dirty="0">
              <a:solidFill>
                <a:srgbClr val="1E1E1E">
                  <a:lumMod val="50000"/>
                  <a:lumOff val="50000"/>
                </a:srgbClr>
              </a:solidFill>
            </a:endParaRPr>
          </a:p>
        </p:txBody>
      </p:sp>
      <p:sp>
        <p:nvSpPr>
          <p:cNvPr id="352" name="AutoShape 57"/>
          <p:cNvSpPr>
            <a:spLocks noChangeArrowheads="1"/>
          </p:cNvSpPr>
          <p:nvPr/>
        </p:nvSpPr>
        <p:spPr bwMode="auto">
          <a:xfrm>
            <a:off x="3889422" y="4399955"/>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0.96.1</a:t>
            </a:r>
            <a:endParaRPr lang="en-US" sz="800" b="1" kern="0" dirty="0">
              <a:solidFill>
                <a:srgbClr val="1E1E1E">
                  <a:lumMod val="50000"/>
                  <a:lumOff val="50000"/>
                </a:srgbClr>
              </a:solidFill>
            </a:endParaRPr>
          </a:p>
        </p:txBody>
      </p:sp>
      <p:sp>
        <p:nvSpPr>
          <p:cNvPr id="353" name="AutoShape 57"/>
          <p:cNvSpPr>
            <a:spLocks noChangeArrowheads="1"/>
          </p:cNvSpPr>
          <p:nvPr/>
        </p:nvSpPr>
        <p:spPr bwMode="auto">
          <a:xfrm>
            <a:off x="3889422" y="3848418"/>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0.98.0</a:t>
            </a:r>
            <a:endParaRPr lang="en-US" sz="800" b="1" kern="0" dirty="0">
              <a:solidFill>
                <a:srgbClr val="1E1E1E">
                  <a:lumMod val="50000"/>
                  <a:lumOff val="50000"/>
                </a:srgbClr>
              </a:solidFill>
            </a:endParaRPr>
          </a:p>
        </p:txBody>
      </p:sp>
      <p:sp>
        <p:nvSpPr>
          <p:cNvPr id="354" name="AutoShape 57"/>
          <p:cNvSpPr>
            <a:spLocks noChangeArrowheads="1"/>
          </p:cNvSpPr>
          <p:nvPr/>
        </p:nvSpPr>
        <p:spPr bwMode="auto">
          <a:xfrm>
            <a:off x="4837199" y="4107227"/>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0.9.1</a:t>
            </a:r>
            <a:endParaRPr lang="en-US" sz="800" b="1" kern="0" dirty="0">
              <a:solidFill>
                <a:srgbClr val="1E1E1E">
                  <a:lumMod val="50000"/>
                  <a:lumOff val="50000"/>
                </a:srgbClr>
              </a:solidFill>
            </a:endParaRPr>
          </a:p>
        </p:txBody>
      </p:sp>
      <p:sp>
        <p:nvSpPr>
          <p:cNvPr id="355" name="AutoShape 57"/>
          <p:cNvSpPr>
            <a:spLocks noChangeArrowheads="1"/>
          </p:cNvSpPr>
          <p:nvPr/>
        </p:nvSpPr>
        <p:spPr bwMode="auto">
          <a:xfrm>
            <a:off x="7723166" y="4171042"/>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1.4.4</a:t>
            </a:r>
          </a:p>
        </p:txBody>
      </p:sp>
      <p:sp>
        <p:nvSpPr>
          <p:cNvPr id="356" name="AutoShape 57"/>
          <p:cNvSpPr>
            <a:spLocks noChangeArrowheads="1"/>
          </p:cNvSpPr>
          <p:nvPr/>
        </p:nvSpPr>
        <p:spPr bwMode="auto">
          <a:xfrm>
            <a:off x="8202587" y="4650955"/>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1.3.1</a:t>
            </a:r>
            <a:endParaRPr lang="en-US" sz="800" b="1" kern="0" dirty="0">
              <a:solidFill>
                <a:srgbClr val="1E1E1E">
                  <a:lumMod val="50000"/>
                  <a:lumOff val="50000"/>
                </a:srgbClr>
              </a:solidFill>
            </a:endParaRPr>
          </a:p>
        </p:txBody>
      </p:sp>
      <p:sp>
        <p:nvSpPr>
          <p:cNvPr id="357" name="AutoShape 57"/>
          <p:cNvSpPr>
            <a:spLocks noChangeArrowheads="1"/>
          </p:cNvSpPr>
          <p:nvPr/>
        </p:nvSpPr>
        <p:spPr bwMode="auto">
          <a:xfrm>
            <a:off x="8202588" y="3890576"/>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1.4.0</a:t>
            </a:r>
            <a:endParaRPr lang="en-US" sz="800" b="1" kern="0" dirty="0">
              <a:solidFill>
                <a:srgbClr val="1E1E1E">
                  <a:lumMod val="50000"/>
                  <a:lumOff val="50000"/>
                </a:srgbClr>
              </a:solidFill>
            </a:endParaRPr>
          </a:p>
        </p:txBody>
      </p:sp>
      <p:sp>
        <p:nvSpPr>
          <p:cNvPr id="358" name="AutoShape 57"/>
          <p:cNvSpPr>
            <a:spLocks noChangeArrowheads="1"/>
          </p:cNvSpPr>
          <p:nvPr/>
        </p:nvSpPr>
        <p:spPr bwMode="auto">
          <a:xfrm>
            <a:off x="8682008" y="4261287"/>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1.4.4</a:t>
            </a:r>
            <a:endParaRPr lang="en-US" sz="800" b="1" kern="0" dirty="0">
              <a:solidFill>
                <a:srgbClr val="1E1E1E">
                  <a:lumMod val="50000"/>
                  <a:lumOff val="50000"/>
                </a:srgbClr>
              </a:solidFill>
            </a:endParaRPr>
          </a:p>
        </p:txBody>
      </p:sp>
      <p:sp>
        <p:nvSpPr>
          <p:cNvPr id="359" name="AutoShape 57"/>
          <p:cNvSpPr>
            <a:spLocks noChangeArrowheads="1"/>
          </p:cNvSpPr>
          <p:nvPr/>
        </p:nvSpPr>
        <p:spPr bwMode="auto">
          <a:xfrm>
            <a:off x="8682008" y="3576826"/>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1.5.1</a:t>
            </a:r>
            <a:endParaRPr lang="en-US" sz="800" b="1" kern="0" dirty="0">
              <a:solidFill>
                <a:srgbClr val="1E1E1E">
                  <a:lumMod val="50000"/>
                  <a:lumOff val="50000"/>
                </a:srgbClr>
              </a:solidFill>
            </a:endParaRPr>
          </a:p>
        </p:txBody>
      </p:sp>
      <p:sp>
        <p:nvSpPr>
          <p:cNvPr id="360" name="AutoShape 57"/>
          <p:cNvSpPr>
            <a:spLocks noChangeArrowheads="1"/>
          </p:cNvSpPr>
          <p:nvPr/>
        </p:nvSpPr>
        <p:spPr bwMode="auto">
          <a:xfrm>
            <a:off x="9178970" y="4650955"/>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3.3.2</a:t>
            </a:r>
            <a:endParaRPr lang="en-US" sz="800" b="1" kern="0" dirty="0">
              <a:solidFill>
                <a:srgbClr val="1E1E1E">
                  <a:lumMod val="50000"/>
                  <a:lumOff val="50000"/>
                </a:srgbClr>
              </a:solidFill>
            </a:endParaRPr>
          </a:p>
        </p:txBody>
      </p:sp>
      <p:sp>
        <p:nvSpPr>
          <p:cNvPr id="361" name="AutoShape 57"/>
          <p:cNvSpPr>
            <a:spLocks noChangeArrowheads="1"/>
          </p:cNvSpPr>
          <p:nvPr/>
        </p:nvSpPr>
        <p:spPr bwMode="auto">
          <a:xfrm>
            <a:off x="9178970" y="3879596"/>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4.0.0</a:t>
            </a:r>
            <a:endParaRPr lang="en-US" sz="800" b="1" kern="0" dirty="0">
              <a:solidFill>
                <a:srgbClr val="1E1E1E">
                  <a:lumMod val="50000"/>
                  <a:lumOff val="50000"/>
                </a:srgbClr>
              </a:solidFill>
            </a:endParaRPr>
          </a:p>
        </p:txBody>
      </p:sp>
      <p:sp>
        <p:nvSpPr>
          <p:cNvPr id="362" name="AutoShape 57"/>
          <p:cNvSpPr>
            <a:spLocks noChangeArrowheads="1"/>
          </p:cNvSpPr>
          <p:nvPr/>
        </p:nvSpPr>
        <p:spPr bwMode="auto">
          <a:xfrm>
            <a:off x="9651804" y="4129719"/>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a:solidFill>
                  <a:srgbClr val="1E1E1E">
                    <a:lumMod val="50000"/>
                    <a:lumOff val="50000"/>
                  </a:srgbClr>
                </a:solidFill>
              </a:rPr>
              <a:t>3.4.5</a:t>
            </a:r>
          </a:p>
        </p:txBody>
      </p:sp>
      <p:sp>
        <p:nvSpPr>
          <p:cNvPr id="363" name="AutoShape 57"/>
          <p:cNvSpPr>
            <a:spLocks noChangeArrowheads="1"/>
          </p:cNvSpPr>
          <p:nvPr/>
        </p:nvSpPr>
        <p:spPr bwMode="auto">
          <a:xfrm>
            <a:off x="10120262" y="4027917"/>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0.4.0</a:t>
            </a:r>
            <a:endParaRPr lang="en-US" sz="800" b="1" kern="0" dirty="0">
              <a:solidFill>
                <a:srgbClr val="1E1E1E">
                  <a:lumMod val="50000"/>
                  <a:lumOff val="50000"/>
                </a:srgbClr>
              </a:solidFill>
            </a:endParaRPr>
          </a:p>
        </p:txBody>
      </p:sp>
      <p:cxnSp>
        <p:nvCxnSpPr>
          <p:cNvPr id="364" name="Straight Connector 363"/>
          <p:cNvCxnSpPr>
            <a:endCxn id="351" idx="1"/>
          </p:cNvCxnSpPr>
          <p:nvPr/>
        </p:nvCxnSpPr>
        <p:spPr>
          <a:xfrm flipV="1">
            <a:off x="3338746" y="3689770"/>
            <a:ext cx="71256" cy="155794"/>
          </a:xfrm>
          <a:prstGeom prst="line">
            <a:avLst/>
          </a:prstGeom>
          <a:solidFill>
            <a:srgbClr val="FFFFFF"/>
          </a:solidFill>
          <a:ln w="12700" cmpd="sng">
            <a:solidFill>
              <a:srgbClr val="1E1E1E">
                <a:lumMod val="50000"/>
                <a:lumOff val="50000"/>
              </a:srgbClr>
            </a:solidFill>
            <a:round/>
            <a:headEnd/>
            <a:tailEnd/>
          </a:ln>
          <a:effectLst/>
        </p:spPr>
      </p:cxnSp>
      <p:cxnSp>
        <p:nvCxnSpPr>
          <p:cNvPr id="365" name="Straight Connector 364"/>
          <p:cNvCxnSpPr>
            <a:stCxn id="351" idx="3"/>
          </p:cNvCxnSpPr>
          <p:nvPr/>
        </p:nvCxnSpPr>
        <p:spPr>
          <a:xfrm>
            <a:off x="3818166" y="3689770"/>
            <a:ext cx="71256" cy="155794"/>
          </a:xfrm>
          <a:prstGeom prst="line">
            <a:avLst/>
          </a:prstGeom>
          <a:solidFill>
            <a:srgbClr val="FFFFFF"/>
          </a:solidFill>
          <a:ln w="12700" cmpd="sng">
            <a:solidFill>
              <a:srgbClr val="1E1E1E">
                <a:lumMod val="50000"/>
                <a:lumOff val="50000"/>
              </a:srgbClr>
            </a:solidFill>
            <a:round/>
            <a:headEnd/>
            <a:tailEnd/>
          </a:ln>
          <a:effectLst/>
        </p:spPr>
      </p:cxnSp>
      <p:cxnSp>
        <p:nvCxnSpPr>
          <p:cNvPr id="366" name="Straight Connector 365"/>
          <p:cNvCxnSpPr>
            <a:stCxn id="353" idx="3"/>
            <a:endCxn id="381" idx="1"/>
          </p:cNvCxnSpPr>
          <p:nvPr/>
        </p:nvCxnSpPr>
        <p:spPr>
          <a:xfrm>
            <a:off x="4297586" y="3977288"/>
            <a:ext cx="71256" cy="107433"/>
          </a:xfrm>
          <a:prstGeom prst="line">
            <a:avLst/>
          </a:prstGeom>
          <a:solidFill>
            <a:srgbClr val="FFFFFF"/>
          </a:solidFill>
          <a:ln w="12700" cmpd="sng">
            <a:solidFill>
              <a:srgbClr val="1E1E1E">
                <a:lumMod val="50000"/>
                <a:lumOff val="50000"/>
              </a:srgbClr>
            </a:solidFill>
            <a:round/>
            <a:headEnd/>
            <a:tailEnd/>
          </a:ln>
          <a:effectLst/>
        </p:spPr>
      </p:cxnSp>
      <p:cxnSp>
        <p:nvCxnSpPr>
          <p:cNvPr id="367" name="Straight Connector 366"/>
          <p:cNvCxnSpPr>
            <a:stCxn id="357" idx="1"/>
          </p:cNvCxnSpPr>
          <p:nvPr/>
        </p:nvCxnSpPr>
        <p:spPr>
          <a:xfrm flipH="1">
            <a:off x="8131330" y="4019446"/>
            <a:ext cx="71258" cy="158258"/>
          </a:xfrm>
          <a:prstGeom prst="line">
            <a:avLst/>
          </a:prstGeom>
          <a:solidFill>
            <a:srgbClr val="FFFFFF"/>
          </a:solidFill>
          <a:ln w="12700" cmpd="sng">
            <a:solidFill>
              <a:srgbClr val="1E1E1E">
                <a:lumMod val="50000"/>
                <a:lumOff val="50000"/>
              </a:srgbClr>
            </a:solidFill>
            <a:round/>
            <a:headEnd/>
            <a:tailEnd/>
          </a:ln>
          <a:effectLst/>
        </p:spPr>
      </p:cxnSp>
      <p:cxnSp>
        <p:nvCxnSpPr>
          <p:cNvPr id="368" name="Straight Connector 367"/>
          <p:cNvCxnSpPr/>
          <p:nvPr/>
        </p:nvCxnSpPr>
        <p:spPr>
          <a:xfrm flipH="1">
            <a:off x="8610752" y="3833067"/>
            <a:ext cx="71254" cy="57509"/>
          </a:xfrm>
          <a:prstGeom prst="line">
            <a:avLst/>
          </a:prstGeom>
          <a:solidFill>
            <a:srgbClr val="FFFFFF"/>
          </a:solidFill>
          <a:ln w="12700" cmpd="sng">
            <a:solidFill>
              <a:srgbClr val="1E1E1E">
                <a:lumMod val="50000"/>
                <a:lumOff val="50000"/>
              </a:srgbClr>
            </a:solidFill>
            <a:round/>
            <a:headEnd/>
            <a:tailEnd/>
          </a:ln>
          <a:effectLst/>
        </p:spPr>
      </p:cxnSp>
      <p:cxnSp>
        <p:nvCxnSpPr>
          <p:cNvPr id="369" name="Straight Connector 368"/>
          <p:cNvCxnSpPr/>
          <p:nvPr/>
        </p:nvCxnSpPr>
        <p:spPr>
          <a:xfrm flipH="1" flipV="1">
            <a:off x="9090172" y="3832246"/>
            <a:ext cx="88798" cy="47350"/>
          </a:xfrm>
          <a:prstGeom prst="line">
            <a:avLst/>
          </a:prstGeom>
          <a:solidFill>
            <a:srgbClr val="FFFFFF"/>
          </a:solidFill>
          <a:ln w="12700" cmpd="sng">
            <a:solidFill>
              <a:srgbClr val="1E1E1E">
                <a:lumMod val="50000"/>
                <a:lumOff val="50000"/>
              </a:srgbClr>
            </a:solidFill>
            <a:round/>
            <a:headEnd/>
            <a:tailEnd/>
          </a:ln>
          <a:effectLst/>
        </p:spPr>
      </p:cxnSp>
      <p:cxnSp>
        <p:nvCxnSpPr>
          <p:cNvPr id="370" name="Straight Connector 369"/>
          <p:cNvCxnSpPr/>
          <p:nvPr/>
        </p:nvCxnSpPr>
        <p:spPr>
          <a:xfrm>
            <a:off x="9587134" y="4137335"/>
            <a:ext cx="64670" cy="148321"/>
          </a:xfrm>
          <a:prstGeom prst="line">
            <a:avLst/>
          </a:prstGeom>
          <a:solidFill>
            <a:srgbClr val="FFFFFF"/>
          </a:solidFill>
          <a:ln w="12700" cmpd="sng">
            <a:solidFill>
              <a:srgbClr val="1E1E1E">
                <a:lumMod val="50000"/>
                <a:lumOff val="50000"/>
              </a:srgbClr>
            </a:solidFill>
            <a:round/>
            <a:headEnd/>
            <a:tailEnd/>
          </a:ln>
          <a:effectLst/>
        </p:spPr>
      </p:cxnSp>
      <p:cxnSp>
        <p:nvCxnSpPr>
          <p:cNvPr id="371" name="Straight Connector 370"/>
          <p:cNvCxnSpPr>
            <a:stCxn id="363" idx="1"/>
          </p:cNvCxnSpPr>
          <p:nvPr/>
        </p:nvCxnSpPr>
        <p:spPr>
          <a:xfrm flipH="1">
            <a:off x="10059968" y="4156787"/>
            <a:ext cx="60294" cy="128869"/>
          </a:xfrm>
          <a:prstGeom prst="line">
            <a:avLst/>
          </a:prstGeom>
          <a:solidFill>
            <a:srgbClr val="FFFFFF"/>
          </a:solidFill>
          <a:ln w="12700" cmpd="sng">
            <a:solidFill>
              <a:srgbClr val="1E1E1E">
                <a:lumMod val="50000"/>
                <a:lumOff val="50000"/>
              </a:srgbClr>
            </a:solidFill>
            <a:round/>
            <a:headEnd/>
            <a:tailEnd/>
          </a:ln>
          <a:effectLst/>
        </p:spPr>
      </p:cxnSp>
      <p:cxnSp>
        <p:nvCxnSpPr>
          <p:cNvPr id="372" name="Straight Connector 371"/>
          <p:cNvCxnSpPr>
            <a:stCxn id="346" idx="1"/>
          </p:cNvCxnSpPr>
          <p:nvPr/>
        </p:nvCxnSpPr>
        <p:spPr>
          <a:xfrm flipH="1">
            <a:off x="2789237" y="4561672"/>
            <a:ext cx="141345" cy="96022"/>
          </a:xfrm>
          <a:prstGeom prst="line">
            <a:avLst/>
          </a:prstGeom>
          <a:solidFill>
            <a:srgbClr val="FFFFFF"/>
          </a:solidFill>
          <a:ln w="12700" cmpd="sng">
            <a:solidFill>
              <a:srgbClr val="1E1E1E">
                <a:lumMod val="50000"/>
                <a:lumOff val="50000"/>
              </a:srgbClr>
            </a:solidFill>
            <a:round/>
            <a:headEnd/>
            <a:tailEnd/>
          </a:ln>
          <a:effectLst/>
        </p:spPr>
      </p:cxnSp>
      <p:cxnSp>
        <p:nvCxnSpPr>
          <p:cNvPr id="373" name="Straight Connector 372"/>
          <p:cNvCxnSpPr/>
          <p:nvPr/>
        </p:nvCxnSpPr>
        <p:spPr>
          <a:xfrm flipH="1">
            <a:off x="3338746" y="4343788"/>
            <a:ext cx="71256" cy="89014"/>
          </a:xfrm>
          <a:prstGeom prst="line">
            <a:avLst/>
          </a:prstGeom>
          <a:solidFill>
            <a:srgbClr val="FFFFFF"/>
          </a:solidFill>
          <a:ln w="12700" cmpd="sng">
            <a:solidFill>
              <a:srgbClr val="1E1E1E">
                <a:lumMod val="50000"/>
                <a:lumOff val="50000"/>
              </a:srgbClr>
            </a:solidFill>
            <a:round/>
            <a:headEnd/>
            <a:tailEnd/>
          </a:ln>
          <a:effectLst/>
        </p:spPr>
      </p:cxnSp>
      <p:cxnSp>
        <p:nvCxnSpPr>
          <p:cNvPr id="374" name="Straight Connector 373"/>
          <p:cNvCxnSpPr/>
          <p:nvPr/>
        </p:nvCxnSpPr>
        <p:spPr>
          <a:xfrm flipH="1" flipV="1">
            <a:off x="3818166" y="4343788"/>
            <a:ext cx="71255" cy="56167"/>
          </a:xfrm>
          <a:prstGeom prst="line">
            <a:avLst/>
          </a:prstGeom>
          <a:solidFill>
            <a:srgbClr val="FFFFFF"/>
          </a:solidFill>
          <a:ln w="12700" cmpd="sng">
            <a:solidFill>
              <a:srgbClr val="1E1E1E">
                <a:lumMod val="50000"/>
                <a:lumOff val="50000"/>
              </a:srgbClr>
            </a:solidFill>
            <a:round/>
            <a:headEnd/>
            <a:tailEnd/>
          </a:ln>
          <a:effectLst/>
        </p:spPr>
      </p:cxnSp>
      <p:cxnSp>
        <p:nvCxnSpPr>
          <p:cNvPr id="375" name="Straight Connector 374"/>
          <p:cNvCxnSpPr/>
          <p:nvPr/>
        </p:nvCxnSpPr>
        <p:spPr>
          <a:xfrm>
            <a:off x="8131330" y="4428781"/>
            <a:ext cx="71258" cy="222174"/>
          </a:xfrm>
          <a:prstGeom prst="line">
            <a:avLst/>
          </a:prstGeom>
          <a:solidFill>
            <a:srgbClr val="FFFFFF"/>
          </a:solidFill>
          <a:ln w="12700" cmpd="sng">
            <a:solidFill>
              <a:srgbClr val="1E1E1E">
                <a:lumMod val="50000"/>
                <a:lumOff val="50000"/>
              </a:srgbClr>
            </a:solidFill>
            <a:round/>
            <a:headEnd/>
            <a:tailEnd/>
          </a:ln>
          <a:effectLst/>
        </p:spPr>
      </p:cxnSp>
      <p:cxnSp>
        <p:nvCxnSpPr>
          <p:cNvPr id="376" name="Straight Connector 375"/>
          <p:cNvCxnSpPr/>
          <p:nvPr/>
        </p:nvCxnSpPr>
        <p:spPr>
          <a:xfrm flipV="1">
            <a:off x="8610750" y="4516328"/>
            <a:ext cx="71256" cy="128869"/>
          </a:xfrm>
          <a:prstGeom prst="line">
            <a:avLst/>
          </a:prstGeom>
          <a:solidFill>
            <a:srgbClr val="FFFFFF"/>
          </a:solidFill>
          <a:ln w="12700" cmpd="sng">
            <a:solidFill>
              <a:srgbClr val="1E1E1E">
                <a:lumMod val="50000"/>
                <a:lumOff val="50000"/>
              </a:srgbClr>
            </a:solidFill>
            <a:round/>
            <a:headEnd/>
            <a:tailEnd/>
          </a:ln>
          <a:effectLst/>
        </p:spPr>
      </p:cxnSp>
      <p:cxnSp>
        <p:nvCxnSpPr>
          <p:cNvPr id="377" name="Straight Connector 376"/>
          <p:cNvCxnSpPr/>
          <p:nvPr/>
        </p:nvCxnSpPr>
        <p:spPr>
          <a:xfrm flipH="1" flipV="1">
            <a:off x="9090172" y="4519027"/>
            <a:ext cx="88798" cy="136652"/>
          </a:xfrm>
          <a:prstGeom prst="line">
            <a:avLst/>
          </a:prstGeom>
          <a:solidFill>
            <a:srgbClr val="FFFFFF"/>
          </a:solidFill>
          <a:ln w="12700" cmpd="sng">
            <a:solidFill>
              <a:srgbClr val="1E1E1E">
                <a:lumMod val="50000"/>
                <a:lumOff val="50000"/>
              </a:srgbClr>
            </a:solidFill>
            <a:round/>
            <a:headEnd/>
            <a:tailEnd/>
          </a:ln>
          <a:effectLst/>
        </p:spPr>
      </p:cxnSp>
      <p:cxnSp>
        <p:nvCxnSpPr>
          <p:cNvPr id="378" name="Straight Connector 377"/>
          <p:cNvCxnSpPr/>
          <p:nvPr/>
        </p:nvCxnSpPr>
        <p:spPr>
          <a:xfrm flipH="1">
            <a:off x="9587134" y="4387458"/>
            <a:ext cx="64670" cy="263497"/>
          </a:xfrm>
          <a:prstGeom prst="line">
            <a:avLst/>
          </a:prstGeom>
          <a:solidFill>
            <a:srgbClr val="FFFFFF"/>
          </a:solidFill>
          <a:ln w="12700" cmpd="sng">
            <a:solidFill>
              <a:srgbClr val="1E1E1E">
                <a:lumMod val="50000"/>
                <a:lumOff val="50000"/>
              </a:srgbClr>
            </a:solidFill>
            <a:round/>
            <a:headEnd/>
            <a:tailEnd/>
          </a:ln>
          <a:effectLst/>
        </p:spPr>
      </p:cxnSp>
      <p:cxnSp>
        <p:nvCxnSpPr>
          <p:cNvPr id="379" name="Straight Connector 378"/>
          <p:cNvCxnSpPr>
            <a:stCxn id="440" idx="3"/>
            <a:endCxn id="405" idx="1"/>
          </p:cNvCxnSpPr>
          <p:nvPr/>
        </p:nvCxnSpPr>
        <p:spPr>
          <a:xfrm>
            <a:off x="1373888" y="3244762"/>
            <a:ext cx="483501" cy="81928"/>
          </a:xfrm>
          <a:prstGeom prst="line">
            <a:avLst/>
          </a:prstGeom>
          <a:solidFill>
            <a:srgbClr val="FFFFFF"/>
          </a:solidFill>
          <a:ln w="12700" cmpd="sng">
            <a:solidFill>
              <a:srgbClr val="69BE28"/>
            </a:solidFill>
            <a:round/>
            <a:headEnd/>
            <a:tailEnd/>
          </a:ln>
          <a:effectLst/>
        </p:spPr>
      </p:cxnSp>
      <p:cxnSp>
        <p:nvCxnSpPr>
          <p:cNvPr id="380" name="Straight Connector 379"/>
          <p:cNvCxnSpPr>
            <a:stCxn id="344" idx="1"/>
            <a:endCxn id="437" idx="3"/>
          </p:cNvCxnSpPr>
          <p:nvPr/>
        </p:nvCxnSpPr>
        <p:spPr>
          <a:xfrm flipH="1">
            <a:off x="1373888" y="4657694"/>
            <a:ext cx="483500" cy="392446"/>
          </a:xfrm>
          <a:prstGeom prst="line">
            <a:avLst/>
          </a:prstGeom>
          <a:solidFill>
            <a:srgbClr val="FFFFFF"/>
          </a:solidFill>
          <a:ln w="12700" cmpd="sng">
            <a:solidFill>
              <a:srgbClr val="1E1E1E">
                <a:lumMod val="50000"/>
                <a:lumOff val="50000"/>
              </a:srgbClr>
            </a:solidFill>
            <a:round/>
            <a:headEnd/>
            <a:tailEnd/>
          </a:ln>
          <a:effectLst/>
        </p:spPr>
      </p:cxnSp>
      <p:sp>
        <p:nvSpPr>
          <p:cNvPr id="381" name="AutoShape 57"/>
          <p:cNvSpPr>
            <a:spLocks noChangeArrowheads="1"/>
          </p:cNvSpPr>
          <p:nvPr/>
        </p:nvSpPr>
        <p:spPr bwMode="auto">
          <a:xfrm>
            <a:off x="4368842" y="3955851"/>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4.0.0</a:t>
            </a:r>
            <a:endParaRPr lang="en-US" sz="800" b="1" kern="0" dirty="0">
              <a:solidFill>
                <a:srgbClr val="1E1E1E">
                  <a:lumMod val="50000"/>
                  <a:lumOff val="50000"/>
                </a:srgbClr>
              </a:solidFill>
            </a:endParaRPr>
          </a:p>
        </p:txBody>
      </p:sp>
      <p:cxnSp>
        <p:nvCxnSpPr>
          <p:cNvPr id="383" name="Straight Connector 382"/>
          <p:cNvCxnSpPr/>
          <p:nvPr/>
        </p:nvCxnSpPr>
        <p:spPr>
          <a:xfrm>
            <a:off x="4286523" y="4084721"/>
            <a:ext cx="550676" cy="22506"/>
          </a:xfrm>
          <a:prstGeom prst="line">
            <a:avLst/>
          </a:prstGeom>
          <a:solidFill>
            <a:srgbClr val="FFFFFF"/>
          </a:solidFill>
          <a:ln w="12700" cmpd="sng">
            <a:solidFill>
              <a:srgbClr val="1E1E1E">
                <a:lumMod val="50000"/>
                <a:lumOff val="50000"/>
              </a:srgbClr>
            </a:solidFill>
            <a:round/>
            <a:headEnd/>
            <a:tailEnd/>
          </a:ln>
          <a:effectLst/>
        </p:spPr>
      </p:cxnSp>
      <p:sp>
        <p:nvSpPr>
          <p:cNvPr id="385" name="Up Arrow 384"/>
          <p:cNvSpPr/>
          <p:nvPr/>
        </p:nvSpPr>
        <p:spPr>
          <a:xfrm>
            <a:off x="7277595"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Falcon</a:t>
            </a:r>
          </a:p>
        </p:txBody>
      </p:sp>
      <p:sp>
        <p:nvSpPr>
          <p:cNvPr id="386" name="AutoShape 57"/>
          <p:cNvSpPr>
            <a:spLocks noChangeArrowheads="1"/>
          </p:cNvSpPr>
          <p:nvPr/>
        </p:nvSpPr>
        <p:spPr bwMode="auto">
          <a:xfrm>
            <a:off x="7277596" y="3716210"/>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0.5.0</a:t>
            </a:r>
            <a:endParaRPr lang="en-US" sz="800" b="1" kern="0" dirty="0">
              <a:solidFill>
                <a:srgbClr val="1E1E1E">
                  <a:lumMod val="50000"/>
                  <a:lumOff val="50000"/>
                </a:srgbClr>
              </a:solidFill>
            </a:endParaRPr>
          </a:p>
        </p:txBody>
      </p:sp>
      <p:sp>
        <p:nvSpPr>
          <p:cNvPr id="387" name="Up Arrow 386"/>
          <p:cNvSpPr/>
          <p:nvPr/>
        </p:nvSpPr>
        <p:spPr>
          <a:xfrm>
            <a:off x="10583959" y="2049462"/>
            <a:ext cx="408164" cy="3586556"/>
          </a:xfrm>
          <a:prstGeom prst="upArrow">
            <a:avLst>
              <a:gd name="adj1" fmla="val 59872"/>
              <a:gd name="adj2" fmla="val 88091"/>
            </a:avLst>
          </a:prstGeom>
          <a:gradFill rotWithShape="1">
            <a:gsLst>
              <a:gs pos="0">
                <a:srgbClr val="6B8695"/>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Ranger</a:t>
            </a:r>
          </a:p>
        </p:txBody>
      </p:sp>
      <p:sp>
        <p:nvSpPr>
          <p:cNvPr id="388" name="Up Arrow 387"/>
          <p:cNvSpPr/>
          <p:nvPr/>
        </p:nvSpPr>
        <p:spPr>
          <a:xfrm>
            <a:off x="5316618" y="2061959"/>
            <a:ext cx="408164" cy="3586556"/>
          </a:xfrm>
          <a:prstGeom prst="upArrow">
            <a:avLst>
              <a:gd name="adj1" fmla="val 59872"/>
              <a:gd name="adj2" fmla="val 88091"/>
            </a:avLst>
          </a:prstGeom>
          <a:gradFill rotWithShape="1">
            <a:gsLst>
              <a:gs pos="0">
                <a:srgbClr val="6B8695"/>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Spark</a:t>
            </a:r>
          </a:p>
        </p:txBody>
      </p:sp>
      <p:sp>
        <p:nvSpPr>
          <p:cNvPr id="390" name="AutoShape 57"/>
          <p:cNvSpPr>
            <a:spLocks noChangeArrowheads="1"/>
          </p:cNvSpPr>
          <p:nvPr/>
        </p:nvSpPr>
        <p:spPr bwMode="auto">
          <a:xfrm>
            <a:off x="2930582" y="2849626"/>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0.14.0</a:t>
            </a:r>
            <a:endParaRPr lang="en-US" sz="800" b="1" kern="0" dirty="0">
              <a:solidFill>
                <a:sysClr val="windowText" lastClr="000000"/>
              </a:solidFill>
            </a:endParaRPr>
          </a:p>
        </p:txBody>
      </p:sp>
      <p:sp>
        <p:nvSpPr>
          <p:cNvPr id="391" name="AutoShape 57"/>
          <p:cNvSpPr>
            <a:spLocks noChangeArrowheads="1"/>
          </p:cNvSpPr>
          <p:nvPr/>
        </p:nvSpPr>
        <p:spPr bwMode="auto">
          <a:xfrm>
            <a:off x="3410002" y="2715220"/>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0.14.0</a:t>
            </a:r>
            <a:endParaRPr lang="en-US" sz="800" b="1" kern="0" dirty="0">
              <a:solidFill>
                <a:sysClr val="windowText" lastClr="000000"/>
              </a:solidFill>
            </a:endParaRPr>
          </a:p>
        </p:txBody>
      </p:sp>
      <p:sp>
        <p:nvSpPr>
          <p:cNvPr id="392" name="AutoShape 57"/>
          <p:cNvSpPr>
            <a:spLocks noChangeArrowheads="1"/>
          </p:cNvSpPr>
          <p:nvPr/>
        </p:nvSpPr>
        <p:spPr bwMode="auto">
          <a:xfrm>
            <a:off x="3889421" y="2952778"/>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0.98.4</a:t>
            </a:r>
            <a:endParaRPr lang="en-US" sz="800" b="1" kern="0" dirty="0">
              <a:solidFill>
                <a:sysClr val="windowText" lastClr="000000"/>
              </a:solidFill>
            </a:endParaRPr>
          </a:p>
        </p:txBody>
      </p:sp>
      <p:sp>
        <p:nvSpPr>
          <p:cNvPr id="394" name="AutoShape 57"/>
          <p:cNvSpPr>
            <a:spLocks noChangeArrowheads="1"/>
          </p:cNvSpPr>
          <p:nvPr/>
        </p:nvSpPr>
        <p:spPr bwMode="auto">
          <a:xfrm>
            <a:off x="4368841" y="3250805"/>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4.2</a:t>
            </a:r>
            <a:endParaRPr lang="en-US" sz="800" b="1" kern="0" dirty="0">
              <a:solidFill>
                <a:sysClr val="windowText" lastClr="000000"/>
              </a:solidFill>
            </a:endParaRPr>
          </a:p>
        </p:txBody>
      </p:sp>
      <p:sp>
        <p:nvSpPr>
          <p:cNvPr id="395" name="AutoShape 57"/>
          <p:cNvSpPr>
            <a:spLocks noChangeArrowheads="1"/>
          </p:cNvSpPr>
          <p:nvPr/>
        </p:nvSpPr>
        <p:spPr bwMode="auto">
          <a:xfrm>
            <a:off x="4837199" y="3194343"/>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0.9.3</a:t>
            </a:r>
            <a:endParaRPr lang="en-US" sz="800" b="1" kern="0" dirty="0">
              <a:solidFill>
                <a:sysClr val="windowText" lastClr="000000"/>
              </a:solidFill>
            </a:endParaRPr>
          </a:p>
        </p:txBody>
      </p:sp>
      <p:sp>
        <p:nvSpPr>
          <p:cNvPr id="396" name="AutoShape 57"/>
          <p:cNvSpPr>
            <a:spLocks noChangeArrowheads="1"/>
          </p:cNvSpPr>
          <p:nvPr/>
        </p:nvSpPr>
        <p:spPr bwMode="auto">
          <a:xfrm>
            <a:off x="5299961" y="2887421"/>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1.2.0</a:t>
            </a:r>
            <a:endParaRPr lang="en-US" sz="800" b="1" kern="0" dirty="0">
              <a:solidFill>
                <a:sysClr val="windowText" lastClr="000000"/>
              </a:solidFill>
            </a:endParaRPr>
          </a:p>
        </p:txBody>
      </p:sp>
      <p:sp>
        <p:nvSpPr>
          <p:cNvPr id="397" name="AutoShape 57"/>
          <p:cNvSpPr>
            <a:spLocks noChangeArrowheads="1"/>
          </p:cNvSpPr>
          <p:nvPr/>
        </p:nvSpPr>
        <p:spPr bwMode="auto">
          <a:xfrm>
            <a:off x="7277596" y="2965999"/>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0.6.0</a:t>
            </a:r>
            <a:endParaRPr lang="en-US" sz="800" b="1" kern="0" dirty="0">
              <a:solidFill>
                <a:sysClr val="windowText" lastClr="000000"/>
              </a:solidFill>
            </a:endParaRPr>
          </a:p>
        </p:txBody>
      </p:sp>
      <p:sp>
        <p:nvSpPr>
          <p:cNvPr id="399" name="AutoShape 57"/>
          <p:cNvSpPr>
            <a:spLocks noChangeArrowheads="1"/>
          </p:cNvSpPr>
          <p:nvPr/>
        </p:nvSpPr>
        <p:spPr bwMode="auto">
          <a:xfrm>
            <a:off x="7723167" y="3438440"/>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1.4.5</a:t>
            </a:r>
            <a:endParaRPr lang="en-US" sz="800" b="1" kern="0" dirty="0">
              <a:solidFill>
                <a:sysClr val="windowText" lastClr="000000"/>
              </a:solidFill>
            </a:endParaRPr>
          </a:p>
        </p:txBody>
      </p:sp>
      <p:sp>
        <p:nvSpPr>
          <p:cNvPr id="400" name="AutoShape 57"/>
          <p:cNvSpPr>
            <a:spLocks noChangeArrowheads="1"/>
          </p:cNvSpPr>
          <p:nvPr/>
        </p:nvSpPr>
        <p:spPr bwMode="auto">
          <a:xfrm>
            <a:off x="8202586" y="3264298"/>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1.5.0</a:t>
            </a:r>
            <a:endParaRPr lang="en-US" sz="800" b="1" kern="0" dirty="0">
              <a:solidFill>
                <a:sysClr val="windowText" lastClr="000000"/>
              </a:solidFill>
            </a:endParaRPr>
          </a:p>
        </p:txBody>
      </p:sp>
      <p:sp>
        <p:nvSpPr>
          <p:cNvPr id="401" name="AutoShape 57"/>
          <p:cNvSpPr>
            <a:spLocks noChangeArrowheads="1"/>
          </p:cNvSpPr>
          <p:nvPr/>
        </p:nvSpPr>
        <p:spPr bwMode="auto">
          <a:xfrm>
            <a:off x="8682006" y="2598680"/>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1.7.0</a:t>
            </a:r>
            <a:endParaRPr lang="en-US" sz="800" b="1" kern="0" dirty="0">
              <a:solidFill>
                <a:sysClr val="windowText" lastClr="000000"/>
              </a:solidFill>
            </a:endParaRPr>
          </a:p>
        </p:txBody>
      </p:sp>
      <p:sp>
        <p:nvSpPr>
          <p:cNvPr id="402" name="AutoShape 57"/>
          <p:cNvSpPr>
            <a:spLocks noChangeArrowheads="1"/>
          </p:cNvSpPr>
          <p:nvPr/>
        </p:nvSpPr>
        <p:spPr bwMode="auto">
          <a:xfrm>
            <a:off x="9161427" y="3210524"/>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4.1.0</a:t>
            </a:r>
            <a:endParaRPr lang="en-US" sz="800" b="1" kern="0" dirty="0">
              <a:solidFill>
                <a:sysClr val="windowText" lastClr="000000"/>
              </a:solidFill>
            </a:endParaRPr>
          </a:p>
        </p:txBody>
      </p:sp>
      <p:sp>
        <p:nvSpPr>
          <p:cNvPr id="403" name="AutoShape 57"/>
          <p:cNvSpPr>
            <a:spLocks noChangeArrowheads="1"/>
          </p:cNvSpPr>
          <p:nvPr/>
        </p:nvSpPr>
        <p:spPr bwMode="auto">
          <a:xfrm>
            <a:off x="10120262" y="3314193"/>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0.5.0</a:t>
            </a:r>
            <a:endParaRPr lang="en-US" sz="800" b="1" kern="0" dirty="0">
              <a:solidFill>
                <a:sysClr val="windowText" lastClr="000000"/>
              </a:solidFill>
            </a:endParaRPr>
          </a:p>
        </p:txBody>
      </p:sp>
      <p:sp>
        <p:nvSpPr>
          <p:cNvPr id="404" name="AutoShape 57"/>
          <p:cNvSpPr>
            <a:spLocks noChangeArrowheads="1"/>
          </p:cNvSpPr>
          <p:nvPr/>
        </p:nvSpPr>
        <p:spPr bwMode="auto">
          <a:xfrm>
            <a:off x="10583959" y="3069150"/>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0.4.0</a:t>
            </a:r>
            <a:endParaRPr lang="en-US" sz="800" b="1" kern="0" dirty="0">
              <a:solidFill>
                <a:sysClr val="windowText" lastClr="000000"/>
              </a:solidFill>
            </a:endParaRPr>
          </a:p>
        </p:txBody>
      </p:sp>
      <p:sp>
        <p:nvSpPr>
          <p:cNvPr id="405" name="AutoShape 57"/>
          <p:cNvSpPr>
            <a:spLocks noChangeArrowheads="1"/>
          </p:cNvSpPr>
          <p:nvPr/>
        </p:nvSpPr>
        <p:spPr bwMode="auto">
          <a:xfrm>
            <a:off x="1857389" y="3197820"/>
            <a:ext cx="804149"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1050" b="1" kern="0" dirty="0">
                <a:solidFill>
                  <a:sysClr val="windowText" lastClr="000000"/>
                </a:solidFill>
              </a:rPr>
              <a:t>2.6.0</a:t>
            </a:r>
          </a:p>
        </p:txBody>
      </p:sp>
      <p:cxnSp>
        <p:nvCxnSpPr>
          <p:cNvPr id="406" name="Straight Connector 405"/>
          <p:cNvCxnSpPr>
            <a:stCxn id="348" idx="1"/>
            <a:endCxn id="443" idx="3"/>
          </p:cNvCxnSpPr>
          <p:nvPr/>
        </p:nvCxnSpPr>
        <p:spPr>
          <a:xfrm flipH="1">
            <a:off x="1373889" y="4049180"/>
            <a:ext cx="483500" cy="197311"/>
          </a:xfrm>
          <a:prstGeom prst="line">
            <a:avLst/>
          </a:prstGeom>
          <a:solidFill>
            <a:srgbClr val="FFFFFF"/>
          </a:solidFill>
          <a:ln w="12700" cmpd="sng">
            <a:solidFill>
              <a:srgbClr val="1E1E1E">
                <a:lumMod val="50000"/>
                <a:lumOff val="50000"/>
              </a:srgbClr>
            </a:solidFill>
            <a:round/>
            <a:headEnd/>
            <a:tailEnd/>
          </a:ln>
          <a:effectLst/>
        </p:spPr>
      </p:cxnSp>
      <p:cxnSp>
        <p:nvCxnSpPr>
          <p:cNvPr id="407" name="Straight Connector 406"/>
          <p:cNvCxnSpPr/>
          <p:nvPr/>
        </p:nvCxnSpPr>
        <p:spPr>
          <a:xfrm flipV="1">
            <a:off x="5245362" y="3661804"/>
            <a:ext cx="554841" cy="441501"/>
          </a:xfrm>
          <a:prstGeom prst="line">
            <a:avLst/>
          </a:prstGeom>
          <a:solidFill>
            <a:srgbClr val="FFFFFF"/>
          </a:solidFill>
          <a:ln w="12700" cmpd="sng">
            <a:solidFill>
              <a:srgbClr val="1E1E1E">
                <a:lumMod val="50000"/>
                <a:lumOff val="50000"/>
              </a:srgbClr>
            </a:solidFill>
            <a:round/>
            <a:headEnd/>
            <a:tailEnd/>
          </a:ln>
          <a:effectLst/>
        </p:spPr>
      </p:cxnSp>
      <p:cxnSp>
        <p:nvCxnSpPr>
          <p:cNvPr id="408" name="Straight Connector 407"/>
          <p:cNvCxnSpPr/>
          <p:nvPr/>
        </p:nvCxnSpPr>
        <p:spPr>
          <a:xfrm flipH="1" flipV="1">
            <a:off x="7642464" y="3973949"/>
            <a:ext cx="550677" cy="203756"/>
          </a:xfrm>
          <a:prstGeom prst="line">
            <a:avLst/>
          </a:prstGeom>
          <a:solidFill>
            <a:srgbClr val="FFFFFF"/>
          </a:solidFill>
          <a:ln w="12700" cmpd="sng">
            <a:solidFill>
              <a:srgbClr val="1E1E1E">
                <a:lumMod val="50000"/>
                <a:lumOff val="50000"/>
              </a:srgbClr>
            </a:solidFill>
            <a:round/>
            <a:headEnd/>
            <a:tailEnd/>
          </a:ln>
          <a:effectLst/>
        </p:spPr>
      </p:cxnSp>
      <p:cxnSp>
        <p:nvCxnSpPr>
          <p:cNvPr id="409" name="Straight Connector 408"/>
          <p:cNvCxnSpPr/>
          <p:nvPr/>
        </p:nvCxnSpPr>
        <p:spPr>
          <a:xfrm flipV="1">
            <a:off x="2789238" y="3107366"/>
            <a:ext cx="141341" cy="86977"/>
          </a:xfrm>
          <a:prstGeom prst="line">
            <a:avLst/>
          </a:prstGeom>
          <a:solidFill>
            <a:srgbClr val="FFFFFF"/>
          </a:solidFill>
          <a:ln w="12700" cmpd="sng">
            <a:solidFill>
              <a:srgbClr val="69BE28"/>
            </a:solidFill>
            <a:round/>
            <a:headEnd/>
            <a:tailEnd/>
          </a:ln>
          <a:effectLst/>
        </p:spPr>
      </p:cxnSp>
      <p:cxnSp>
        <p:nvCxnSpPr>
          <p:cNvPr id="410" name="Straight Connector 409"/>
          <p:cNvCxnSpPr>
            <a:stCxn id="390" idx="3"/>
            <a:endCxn id="391" idx="1"/>
          </p:cNvCxnSpPr>
          <p:nvPr/>
        </p:nvCxnSpPr>
        <p:spPr>
          <a:xfrm flipV="1">
            <a:off x="3338746" y="2844090"/>
            <a:ext cx="71256" cy="134406"/>
          </a:xfrm>
          <a:prstGeom prst="line">
            <a:avLst/>
          </a:prstGeom>
          <a:solidFill>
            <a:srgbClr val="FFFFFF"/>
          </a:solidFill>
          <a:ln w="12700" cmpd="sng">
            <a:solidFill>
              <a:srgbClr val="69BE28"/>
            </a:solidFill>
            <a:round/>
            <a:headEnd/>
            <a:tailEnd/>
          </a:ln>
          <a:effectLst/>
        </p:spPr>
      </p:cxnSp>
      <p:cxnSp>
        <p:nvCxnSpPr>
          <p:cNvPr id="411" name="Straight Connector 410"/>
          <p:cNvCxnSpPr>
            <a:endCxn id="391" idx="3"/>
          </p:cNvCxnSpPr>
          <p:nvPr/>
        </p:nvCxnSpPr>
        <p:spPr>
          <a:xfrm flipH="1" flipV="1">
            <a:off x="3818166" y="2844090"/>
            <a:ext cx="71255" cy="108688"/>
          </a:xfrm>
          <a:prstGeom prst="line">
            <a:avLst/>
          </a:prstGeom>
          <a:solidFill>
            <a:srgbClr val="FFFFFF"/>
          </a:solidFill>
          <a:ln w="12700" cmpd="sng">
            <a:solidFill>
              <a:srgbClr val="69BE28"/>
            </a:solidFill>
            <a:round/>
            <a:headEnd/>
            <a:tailEnd/>
          </a:ln>
          <a:effectLst/>
        </p:spPr>
      </p:cxnSp>
      <p:cxnSp>
        <p:nvCxnSpPr>
          <p:cNvPr id="412" name="Straight Connector 411"/>
          <p:cNvCxnSpPr/>
          <p:nvPr/>
        </p:nvCxnSpPr>
        <p:spPr>
          <a:xfrm flipH="1" flipV="1">
            <a:off x="4297586" y="3210517"/>
            <a:ext cx="71256" cy="40288"/>
          </a:xfrm>
          <a:prstGeom prst="line">
            <a:avLst/>
          </a:prstGeom>
          <a:solidFill>
            <a:srgbClr val="FFFFFF"/>
          </a:solidFill>
          <a:ln w="12700" cmpd="sng">
            <a:solidFill>
              <a:srgbClr val="69BE28"/>
            </a:solidFill>
            <a:round/>
            <a:headEnd/>
            <a:tailEnd/>
          </a:ln>
          <a:effectLst/>
        </p:spPr>
      </p:cxnSp>
      <p:cxnSp>
        <p:nvCxnSpPr>
          <p:cNvPr id="413" name="Straight Connector 412"/>
          <p:cNvCxnSpPr/>
          <p:nvPr/>
        </p:nvCxnSpPr>
        <p:spPr>
          <a:xfrm flipV="1">
            <a:off x="4286523" y="3194343"/>
            <a:ext cx="550675" cy="56462"/>
          </a:xfrm>
          <a:prstGeom prst="line">
            <a:avLst/>
          </a:prstGeom>
          <a:solidFill>
            <a:srgbClr val="FFFFFF"/>
          </a:solidFill>
          <a:ln w="12700" cmpd="sng">
            <a:solidFill>
              <a:srgbClr val="69BE28"/>
            </a:solidFill>
            <a:round/>
            <a:headEnd/>
            <a:tailEnd/>
          </a:ln>
          <a:effectLst/>
        </p:spPr>
      </p:cxnSp>
      <p:cxnSp>
        <p:nvCxnSpPr>
          <p:cNvPr id="415" name="Straight Connector 414"/>
          <p:cNvCxnSpPr/>
          <p:nvPr/>
        </p:nvCxnSpPr>
        <p:spPr>
          <a:xfrm flipV="1">
            <a:off x="5245362" y="3145161"/>
            <a:ext cx="54599" cy="49182"/>
          </a:xfrm>
          <a:prstGeom prst="line">
            <a:avLst/>
          </a:prstGeom>
          <a:solidFill>
            <a:srgbClr val="FFFFFF"/>
          </a:solidFill>
          <a:ln w="12700" cmpd="sng">
            <a:solidFill>
              <a:srgbClr val="69BE28"/>
            </a:solidFill>
            <a:round/>
            <a:headEnd/>
            <a:tailEnd/>
          </a:ln>
          <a:effectLst/>
        </p:spPr>
      </p:cxnSp>
      <p:cxnSp>
        <p:nvCxnSpPr>
          <p:cNvPr id="416" name="Straight Connector 415"/>
          <p:cNvCxnSpPr>
            <a:stCxn id="448" idx="1"/>
            <a:endCxn id="396" idx="3"/>
          </p:cNvCxnSpPr>
          <p:nvPr/>
        </p:nvCxnSpPr>
        <p:spPr>
          <a:xfrm flipH="1">
            <a:off x="5708125" y="2886126"/>
            <a:ext cx="92078" cy="130165"/>
          </a:xfrm>
          <a:prstGeom prst="line">
            <a:avLst/>
          </a:prstGeom>
          <a:solidFill>
            <a:srgbClr val="FFFFFF"/>
          </a:solidFill>
          <a:ln w="12700" cmpd="sng">
            <a:solidFill>
              <a:srgbClr val="69BE28"/>
            </a:solidFill>
            <a:round/>
            <a:headEnd/>
            <a:tailEnd/>
          </a:ln>
          <a:effectLst/>
        </p:spPr>
      </p:cxnSp>
      <p:cxnSp>
        <p:nvCxnSpPr>
          <p:cNvPr id="417" name="Straight Connector 416"/>
          <p:cNvCxnSpPr>
            <a:stCxn id="397" idx="1"/>
          </p:cNvCxnSpPr>
          <p:nvPr/>
        </p:nvCxnSpPr>
        <p:spPr>
          <a:xfrm flipH="1">
            <a:off x="7207064" y="3094869"/>
            <a:ext cx="73890" cy="110229"/>
          </a:xfrm>
          <a:prstGeom prst="line">
            <a:avLst/>
          </a:prstGeom>
          <a:solidFill>
            <a:srgbClr val="FFFFFF"/>
          </a:solidFill>
          <a:ln w="12700" cmpd="sng">
            <a:solidFill>
              <a:srgbClr val="69BE28"/>
            </a:solidFill>
            <a:round/>
            <a:headEnd/>
            <a:tailEnd/>
          </a:ln>
          <a:effectLst/>
        </p:spPr>
      </p:cxnSp>
      <p:cxnSp>
        <p:nvCxnSpPr>
          <p:cNvPr id="418" name="Straight Connector 417"/>
          <p:cNvCxnSpPr/>
          <p:nvPr/>
        </p:nvCxnSpPr>
        <p:spPr>
          <a:xfrm flipH="1">
            <a:off x="7642463" y="2895408"/>
            <a:ext cx="71258" cy="70591"/>
          </a:xfrm>
          <a:prstGeom prst="line">
            <a:avLst/>
          </a:prstGeom>
          <a:solidFill>
            <a:srgbClr val="FFFFFF"/>
          </a:solidFill>
          <a:ln w="12700" cmpd="sng">
            <a:solidFill>
              <a:srgbClr val="69BE28"/>
            </a:solidFill>
            <a:round/>
            <a:headEnd/>
            <a:tailEnd/>
          </a:ln>
          <a:effectLst/>
        </p:spPr>
      </p:cxnSp>
      <p:cxnSp>
        <p:nvCxnSpPr>
          <p:cNvPr id="419" name="Straight Connector 418"/>
          <p:cNvCxnSpPr/>
          <p:nvPr/>
        </p:nvCxnSpPr>
        <p:spPr>
          <a:xfrm>
            <a:off x="7651911" y="3024277"/>
            <a:ext cx="71257" cy="414163"/>
          </a:xfrm>
          <a:prstGeom prst="line">
            <a:avLst/>
          </a:prstGeom>
          <a:solidFill>
            <a:srgbClr val="FFFFFF"/>
          </a:solidFill>
          <a:ln w="12700" cmpd="sng">
            <a:solidFill>
              <a:srgbClr val="69BE28"/>
            </a:solidFill>
            <a:round/>
            <a:headEnd/>
            <a:tailEnd/>
          </a:ln>
          <a:effectLst/>
        </p:spPr>
      </p:cxnSp>
      <p:cxnSp>
        <p:nvCxnSpPr>
          <p:cNvPr id="420" name="Straight Connector 419"/>
          <p:cNvCxnSpPr>
            <a:endCxn id="400" idx="1"/>
          </p:cNvCxnSpPr>
          <p:nvPr/>
        </p:nvCxnSpPr>
        <p:spPr>
          <a:xfrm flipV="1">
            <a:off x="8131331" y="3393168"/>
            <a:ext cx="71255" cy="45272"/>
          </a:xfrm>
          <a:prstGeom prst="line">
            <a:avLst/>
          </a:prstGeom>
          <a:solidFill>
            <a:srgbClr val="FFFFFF"/>
          </a:solidFill>
          <a:ln w="12700" cmpd="sng">
            <a:solidFill>
              <a:srgbClr val="69BE28"/>
            </a:solidFill>
            <a:round/>
            <a:headEnd/>
            <a:tailEnd/>
          </a:ln>
          <a:effectLst/>
        </p:spPr>
      </p:cxnSp>
      <p:cxnSp>
        <p:nvCxnSpPr>
          <p:cNvPr id="421" name="Straight Connector 420"/>
          <p:cNvCxnSpPr/>
          <p:nvPr/>
        </p:nvCxnSpPr>
        <p:spPr>
          <a:xfrm flipV="1">
            <a:off x="8610750" y="2856420"/>
            <a:ext cx="71258" cy="407878"/>
          </a:xfrm>
          <a:prstGeom prst="line">
            <a:avLst/>
          </a:prstGeom>
          <a:solidFill>
            <a:srgbClr val="FFFFFF"/>
          </a:solidFill>
          <a:ln w="12700" cmpd="sng">
            <a:solidFill>
              <a:srgbClr val="69BE28"/>
            </a:solidFill>
            <a:round/>
            <a:headEnd/>
            <a:tailEnd/>
          </a:ln>
          <a:effectLst/>
        </p:spPr>
      </p:cxnSp>
      <p:cxnSp>
        <p:nvCxnSpPr>
          <p:cNvPr id="422" name="Straight Connector 421"/>
          <p:cNvCxnSpPr/>
          <p:nvPr/>
        </p:nvCxnSpPr>
        <p:spPr>
          <a:xfrm flipH="1" flipV="1">
            <a:off x="9090170" y="2856420"/>
            <a:ext cx="71257" cy="354104"/>
          </a:xfrm>
          <a:prstGeom prst="line">
            <a:avLst/>
          </a:prstGeom>
          <a:solidFill>
            <a:srgbClr val="FFFFFF"/>
          </a:solidFill>
          <a:ln w="12700" cmpd="sng">
            <a:solidFill>
              <a:srgbClr val="69BE28"/>
            </a:solidFill>
            <a:round/>
            <a:headEnd/>
            <a:tailEnd/>
          </a:ln>
          <a:effectLst/>
        </p:spPr>
      </p:cxnSp>
      <p:cxnSp>
        <p:nvCxnSpPr>
          <p:cNvPr id="423" name="Straight Connector 422"/>
          <p:cNvCxnSpPr/>
          <p:nvPr/>
        </p:nvCxnSpPr>
        <p:spPr>
          <a:xfrm flipH="1" flipV="1">
            <a:off x="9569592" y="3468265"/>
            <a:ext cx="71255" cy="153592"/>
          </a:xfrm>
          <a:prstGeom prst="line">
            <a:avLst/>
          </a:prstGeom>
          <a:solidFill>
            <a:srgbClr val="FFFFFF"/>
          </a:solidFill>
          <a:ln w="12700" cmpd="sng">
            <a:solidFill>
              <a:srgbClr val="69BE28"/>
            </a:solidFill>
            <a:round/>
            <a:headEnd/>
            <a:tailEnd/>
          </a:ln>
          <a:effectLst/>
        </p:spPr>
      </p:cxnSp>
      <p:cxnSp>
        <p:nvCxnSpPr>
          <p:cNvPr id="424" name="Straight Connector 423"/>
          <p:cNvCxnSpPr/>
          <p:nvPr/>
        </p:nvCxnSpPr>
        <p:spPr>
          <a:xfrm flipV="1">
            <a:off x="10049011" y="3571933"/>
            <a:ext cx="71250" cy="49924"/>
          </a:xfrm>
          <a:prstGeom prst="line">
            <a:avLst/>
          </a:prstGeom>
          <a:solidFill>
            <a:srgbClr val="FFFFFF"/>
          </a:solidFill>
          <a:ln w="12700" cmpd="sng">
            <a:solidFill>
              <a:srgbClr val="69BE28"/>
            </a:solidFill>
            <a:round/>
            <a:headEnd/>
            <a:tailEnd/>
          </a:ln>
          <a:effectLst/>
        </p:spPr>
      </p:cxnSp>
      <p:cxnSp>
        <p:nvCxnSpPr>
          <p:cNvPr id="425" name="Straight Connector 424"/>
          <p:cNvCxnSpPr>
            <a:endCxn id="404" idx="1"/>
          </p:cNvCxnSpPr>
          <p:nvPr/>
        </p:nvCxnSpPr>
        <p:spPr>
          <a:xfrm flipV="1">
            <a:off x="10528425" y="3198020"/>
            <a:ext cx="55534" cy="116173"/>
          </a:xfrm>
          <a:prstGeom prst="line">
            <a:avLst/>
          </a:prstGeom>
          <a:solidFill>
            <a:srgbClr val="FFFFFF"/>
          </a:solidFill>
          <a:ln w="12700" cmpd="sng">
            <a:solidFill>
              <a:srgbClr val="69BE28"/>
            </a:solidFill>
            <a:round/>
            <a:headEnd/>
            <a:tailEnd/>
          </a:ln>
          <a:effectLst/>
        </p:spPr>
      </p:cxnSp>
      <p:sp>
        <p:nvSpPr>
          <p:cNvPr id="427" name="AutoShape 57"/>
          <p:cNvSpPr>
            <a:spLocks noChangeArrowheads="1"/>
          </p:cNvSpPr>
          <p:nvPr/>
        </p:nvSpPr>
        <p:spPr bwMode="auto">
          <a:xfrm>
            <a:off x="9640847" y="3621857"/>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a:solidFill>
                  <a:sysClr val="windowText" lastClr="000000"/>
                </a:solidFill>
              </a:rPr>
              <a:t>3.4.5</a:t>
            </a:r>
          </a:p>
        </p:txBody>
      </p:sp>
      <p:sp>
        <p:nvSpPr>
          <p:cNvPr id="428" name="Up Arrow 427"/>
          <p:cNvSpPr/>
          <p:nvPr/>
        </p:nvSpPr>
        <p:spPr>
          <a:xfrm>
            <a:off x="6295597"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smtClean="0">
                <a:solidFill>
                  <a:srgbClr val="1E1E1E"/>
                </a:solidFill>
                <a:latin typeface="Arial"/>
              </a:rPr>
              <a:t>  Tez</a:t>
            </a:r>
            <a:endParaRPr lang="en-US" sz="1200" b="1" kern="0" dirty="0">
              <a:solidFill>
                <a:srgbClr val="1E1E1E"/>
              </a:solidFill>
              <a:latin typeface="Arial"/>
            </a:endParaRPr>
          </a:p>
        </p:txBody>
      </p:sp>
      <p:sp>
        <p:nvSpPr>
          <p:cNvPr id="429" name="AutoShape 57"/>
          <p:cNvSpPr>
            <a:spLocks noChangeArrowheads="1"/>
          </p:cNvSpPr>
          <p:nvPr/>
        </p:nvSpPr>
        <p:spPr bwMode="auto">
          <a:xfrm>
            <a:off x="6302867" y="3836917"/>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0.4.0</a:t>
            </a:r>
            <a:endParaRPr lang="en-US" sz="800" b="1" kern="0" dirty="0">
              <a:solidFill>
                <a:srgbClr val="1E1E1E">
                  <a:lumMod val="50000"/>
                  <a:lumOff val="50000"/>
                </a:srgbClr>
              </a:solidFill>
            </a:endParaRPr>
          </a:p>
        </p:txBody>
      </p:sp>
      <p:cxnSp>
        <p:nvCxnSpPr>
          <p:cNvPr id="430" name="Straight Connector 429"/>
          <p:cNvCxnSpPr/>
          <p:nvPr/>
        </p:nvCxnSpPr>
        <p:spPr>
          <a:xfrm flipV="1">
            <a:off x="6896573" y="3915519"/>
            <a:ext cx="63989" cy="2854"/>
          </a:xfrm>
          <a:prstGeom prst="line">
            <a:avLst/>
          </a:prstGeom>
          <a:solidFill>
            <a:srgbClr val="FFFFFF"/>
          </a:solidFill>
          <a:ln w="12700" cmpd="sng">
            <a:solidFill>
              <a:srgbClr val="1E1E1E">
                <a:lumMod val="50000"/>
                <a:lumOff val="50000"/>
              </a:srgbClr>
            </a:solidFill>
            <a:round/>
            <a:headEnd/>
            <a:tailEnd/>
          </a:ln>
          <a:effectLst/>
        </p:spPr>
      </p:cxnSp>
      <p:cxnSp>
        <p:nvCxnSpPr>
          <p:cNvPr id="431" name="Straight Connector 430"/>
          <p:cNvCxnSpPr/>
          <p:nvPr/>
        </p:nvCxnSpPr>
        <p:spPr>
          <a:xfrm flipV="1">
            <a:off x="6896573" y="2914044"/>
            <a:ext cx="63988" cy="43332"/>
          </a:xfrm>
          <a:prstGeom prst="line">
            <a:avLst/>
          </a:prstGeom>
          <a:solidFill>
            <a:srgbClr val="FFFFFF"/>
          </a:solidFill>
          <a:ln w="12700" cmpd="sng">
            <a:solidFill>
              <a:srgbClr val="69BE28"/>
            </a:solidFill>
            <a:round/>
            <a:headEnd/>
            <a:tailEnd/>
          </a:ln>
          <a:effectLst/>
        </p:spPr>
      </p:cxnSp>
      <p:sp>
        <p:nvSpPr>
          <p:cNvPr id="432" name="Up Arrow 431"/>
          <p:cNvSpPr/>
          <p:nvPr/>
        </p:nvSpPr>
        <p:spPr>
          <a:xfrm>
            <a:off x="6765999" y="2049462"/>
            <a:ext cx="408164" cy="3586556"/>
          </a:xfrm>
          <a:prstGeom prst="upArrow">
            <a:avLst>
              <a:gd name="adj1" fmla="val 59872"/>
              <a:gd name="adj2" fmla="val 88091"/>
            </a:avLst>
          </a:prstGeom>
          <a:gradFill rotWithShape="1">
            <a:gsLst>
              <a:gs pos="0">
                <a:srgbClr val="6B8695"/>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Slider</a:t>
            </a:r>
          </a:p>
        </p:txBody>
      </p:sp>
      <p:sp>
        <p:nvSpPr>
          <p:cNvPr id="433" name="AutoShape 57"/>
          <p:cNvSpPr>
            <a:spLocks noChangeArrowheads="1"/>
          </p:cNvSpPr>
          <p:nvPr/>
        </p:nvSpPr>
        <p:spPr bwMode="auto">
          <a:xfrm>
            <a:off x="6296518" y="3003794"/>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0.60</a:t>
            </a:r>
            <a:endParaRPr lang="en-US" sz="800" b="1" kern="0" dirty="0">
              <a:solidFill>
                <a:sysClr val="windowText" lastClr="000000"/>
              </a:solidFill>
            </a:endParaRPr>
          </a:p>
        </p:txBody>
      </p:sp>
      <p:cxnSp>
        <p:nvCxnSpPr>
          <p:cNvPr id="434" name="Straight Connector 433"/>
          <p:cNvCxnSpPr>
            <a:stCxn id="429" idx="3"/>
            <a:endCxn id="386" idx="1"/>
          </p:cNvCxnSpPr>
          <p:nvPr/>
        </p:nvCxnSpPr>
        <p:spPr>
          <a:xfrm flipV="1">
            <a:off x="6711031" y="3845080"/>
            <a:ext cx="566565" cy="120707"/>
          </a:xfrm>
          <a:prstGeom prst="line">
            <a:avLst/>
          </a:prstGeom>
          <a:solidFill>
            <a:srgbClr val="FFFFFF"/>
          </a:solidFill>
          <a:ln w="12700" cmpd="sng">
            <a:solidFill>
              <a:srgbClr val="1E1E1E">
                <a:lumMod val="50000"/>
                <a:lumOff val="50000"/>
              </a:srgbClr>
            </a:solidFill>
            <a:round/>
            <a:headEnd/>
            <a:tailEnd/>
          </a:ln>
          <a:effectLst/>
        </p:spPr>
      </p:cxnSp>
      <p:cxnSp>
        <p:nvCxnSpPr>
          <p:cNvPr id="435" name="Straight Connector 434"/>
          <p:cNvCxnSpPr>
            <a:stCxn id="433" idx="3"/>
            <a:endCxn id="450" idx="1"/>
          </p:cNvCxnSpPr>
          <p:nvPr/>
        </p:nvCxnSpPr>
        <p:spPr>
          <a:xfrm>
            <a:off x="6704682" y="3132664"/>
            <a:ext cx="67611" cy="1843"/>
          </a:xfrm>
          <a:prstGeom prst="line">
            <a:avLst/>
          </a:prstGeom>
          <a:solidFill>
            <a:srgbClr val="FFFFFF"/>
          </a:solidFill>
          <a:ln w="12700" cmpd="sng">
            <a:solidFill>
              <a:srgbClr val="69BE28"/>
            </a:solidFill>
            <a:round/>
            <a:headEnd/>
            <a:tailEnd/>
          </a:ln>
          <a:effectLst/>
        </p:spPr>
      </p:cxnSp>
      <p:sp>
        <p:nvSpPr>
          <p:cNvPr id="436" name="AutoShape 57"/>
          <p:cNvSpPr>
            <a:spLocks noChangeArrowheads="1"/>
          </p:cNvSpPr>
          <p:nvPr/>
        </p:nvSpPr>
        <p:spPr bwMode="auto">
          <a:xfrm>
            <a:off x="808038" y="4648392"/>
            <a:ext cx="565851" cy="231287"/>
          </a:xfrm>
          <a:prstGeom prst="roundRect">
            <a:avLst>
              <a:gd name="adj" fmla="val 769"/>
            </a:avLst>
          </a:prstGeom>
          <a:solidFill>
            <a:srgbClr val="1E1E1E">
              <a:lumMod val="25000"/>
              <a:lumOff val="75000"/>
              <a:alpha val="50000"/>
            </a:srgbClr>
          </a:solidFill>
          <a:ln w="3175" cmpd="sng">
            <a:solidFill>
              <a:srgbClr val="7BDD4E">
                <a:alpha val="50000"/>
              </a:srgbClr>
            </a:solidFill>
            <a:round/>
            <a:headEnd/>
            <a:tailEnd/>
          </a:ln>
          <a:effectLst/>
        </p:spPr>
        <p:txBody>
          <a:bodyPr wrap="none" rIns="91440" anchor="t"/>
          <a:lstStyle/>
          <a:p>
            <a:pPr algn="ctr" defTabSz="914400">
              <a:defRPr/>
            </a:pPr>
            <a:r>
              <a:rPr lang="en-US" sz="800" b="1" kern="0" dirty="0" smtClean="0">
                <a:solidFill>
                  <a:sysClr val="windowText" lastClr="000000"/>
                </a:solidFill>
              </a:rPr>
              <a:t>HDP 2.0</a:t>
            </a:r>
            <a:endParaRPr lang="en-US" sz="800" b="1" kern="0" dirty="0">
              <a:solidFill>
                <a:sysClr val="windowText" lastClr="000000"/>
              </a:solidFill>
            </a:endParaRPr>
          </a:p>
        </p:txBody>
      </p:sp>
      <p:sp>
        <p:nvSpPr>
          <p:cNvPr id="437" name="Rectangle 436"/>
          <p:cNvSpPr/>
          <p:nvPr/>
        </p:nvSpPr>
        <p:spPr>
          <a:xfrm>
            <a:off x="808037" y="4896676"/>
            <a:ext cx="565851" cy="306928"/>
          </a:xfrm>
          <a:prstGeom prst="rect">
            <a:avLst/>
          </a:prstGeom>
          <a:solidFill>
            <a:srgbClr val="1E1E1E">
              <a:lumMod val="25000"/>
              <a:lumOff val="75000"/>
            </a:srgbClr>
          </a:solidFill>
          <a:ln w="28575" cap="flat" cmpd="sng" algn="ctr">
            <a:solidFill>
              <a:srgbClr val="1E1E1E">
                <a:lumMod val="25000"/>
                <a:lumOff val="75000"/>
              </a:srgbClr>
            </a:solidFill>
            <a:prstDash val="solid"/>
          </a:ln>
          <a:effectLst/>
        </p:spPr>
        <p:txBody>
          <a:bodyPr lIns="0" tIns="0" rIns="0" bIns="0" rtlCol="0" anchor="t"/>
          <a:lstStyle/>
          <a:p>
            <a:pPr algn="ctr" defTabSz="914400">
              <a:defRPr/>
            </a:pPr>
            <a:r>
              <a:rPr lang="en-US" sz="900" kern="0" dirty="0" smtClean="0">
                <a:solidFill>
                  <a:srgbClr val="1E1E1E"/>
                </a:solidFill>
                <a:latin typeface="Arial"/>
              </a:rPr>
              <a:t>October</a:t>
            </a:r>
            <a:endParaRPr lang="en-US" sz="900" kern="0" dirty="0">
              <a:solidFill>
                <a:srgbClr val="1E1E1E"/>
              </a:solidFill>
              <a:latin typeface="Arial"/>
            </a:endParaRPr>
          </a:p>
        </p:txBody>
      </p:sp>
      <p:sp>
        <p:nvSpPr>
          <p:cNvPr id="438" name="Rectangle 437"/>
          <p:cNvSpPr/>
          <p:nvPr/>
        </p:nvSpPr>
        <p:spPr>
          <a:xfrm>
            <a:off x="808037" y="5082809"/>
            <a:ext cx="565851" cy="231802"/>
          </a:xfrm>
          <a:prstGeom prst="rect">
            <a:avLst/>
          </a:prstGeom>
          <a:solidFill>
            <a:srgbClr val="FFFFFF"/>
          </a:solidFill>
          <a:ln w="28575" cap="flat" cmpd="sng" algn="ctr">
            <a:solidFill>
              <a:srgbClr val="1E1E1E">
                <a:lumMod val="25000"/>
                <a:lumOff val="75000"/>
              </a:srgbClr>
            </a:solidFill>
            <a:prstDash val="solid"/>
          </a:ln>
          <a:effectLst/>
        </p:spPr>
        <p:txBody>
          <a:bodyPr lIns="0" tIns="0" rIns="0" bIns="0" rtlCol="0" anchor="ctr"/>
          <a:lstStyle/>
          <a:p>
            <a:pPr algn="ctr" defTabSz="914400">
              <a:defRPr/>
            </a:pPr>
            <a:r>
              <a:rPr lang="en-US" sz="900" kern="0" dirty="0" smtClean="0">
                <a:solidFill>
                  <a:srgbClr val="1E1E1E"/>
                </a:solidFill>
                <a:latin typeface="Arial"/>
              </a:rPr>
              <a:t>2013</a:t>
            </a:r>
            <a:endParaRPr lang="en-US" sz="300" kern="0" dirty="0">
              <a:solidFill>
                <a:srgbClr val="1E1E1E"/>
              </a:solidFill>
              <a:latin typeface="Arial"/>
            </a:endParaRPr>
          </a:p>
        </p:txBody>
      </p:sp>
      <p:sp>
        <p:nvSpPr>
          <p:cNvPr id="439" name="AutoShape 57"/>
          <p:cNvSpPr>
            <a:spLocks noChangeArrowheads="1"/>
          </p:cNvSpPr>
          <p:nvPr/>
        </p:nvSpPr>
        <p:spPr bwMode="auto">
          <a:xfrm>
            <a:off x="808038" y="2784454"/>
            <a:ext cx="565851" cy="267925"/>
          </a:xfrm>
          <a:prstGeom prst="roundRect">
            <a:avLst>
              <a:gd name="adj" fmla="val 769"/>
            </a:avLst>
          </a:prstGeom>
          <a:solidFill>
            <a:srgbClr val="69BE28">
              <a:lumMod val="60000"/>
              <a:lumOff val="40000"/>
              <a:alpha val="50000"/>
            </a:srgbClr>
          </a:solidFill>
          <a:ln w="3175" cmpd="sng">
            <a:solidFill>
              <a:srgbClr val="7BDD4E">
                <a:alpha val="50000"/>
              </a:srgbClr>
            </a:solidFill>
            <a:round/>
            <a:headEnd/>
            <a:tailEnd/>
          </a:ln>
          <a:effectLst/>
        </p:spPr>
        <p:txBody>
          <a:bodyPr wrap="none" rIns="91440" anchor="t"/>
          <a:lstStyle/>
          <a:p>
            <a:pPr algn="ctr" defTabSz="914400">
              <a:defRPr/>
            </a:pPr>
            <a:r>
              <a:rPr lang="en-US" sz="1050" b="1" kern="0" dirty="0" smtClean="0">
                <a:solidFill>
                  <a:sysClr val="windowText" lastClr="000000"/>
                </a:solidFill>
              </a:rPr>
              <a:t>HDP 2.2</a:t>
            </a:r>
            <a:endParaRPr lang="en-US" sz="1050" b="1" kern="0" dirty="0">
              <a:solidFill>
                <a:sysClr val="windowText" lastClr="000000"/>
              </a:solidFill>
            </a:endParaRPr>
          </a:p>
        </p:txBody>
      </p:sp>
      <p:sp>
        <p:nvSpPr>
          <p:cNvPr id="440" name="Rectangle 439"/>
          <p:cNvSpPr/>
          <p:nvPr/>
        </p:nvSpPr>
        <p:spPr>
          <a:xfrm>
            <a:off x="808037" y="3052379"/>
            <a:ext cx="565851" cy="384765"/>
          </a:xfrm>
          <a:prstGeom prst="rect">
            <a:avLst/>
          </a:prstGeom>
          <a:solidFill>
            <a:srgbClr val="69BE28">
              <a:lumMod val="75000"/>
            </a:srgbClr>
          </a:solidFill>
          <a:ln w="28575" cap="flat" cmpd="sng" algn="ctr">
            <a:solidFill>
              <a:srgbClr val="4F8E1E"/>
            </a:solidFill>
            <a:prstDash val="solid"/>
          </a:ln>
          <a:effectLst/>
        </p:spPr>
        <p:txBody>
          <a:bodyPr lIns="0" tIns="0" rIns="0" bIns="0" rtlCol="0" anchor="t"/>
          <a:lstStyle/>
          <a:p>
            <a:pPr algn="ctr" defTabSz="914400">
              <a:defRPr/>
            </a:pPr>
            <a:r>
              <a:rPr lang="en-US" sz="1100" b="1" kern="0" dirty="0" smtClean="0">
                <a:solidFill>
                  <a:srgbClr val="FFFFFF"/>
                </a:solidFill>
                <a:latin typeface="Arial"/>
              </a:rPr>
              <a:t>October</a:t>
            </a:r>
            <a:endParaRPr lang="en-US" sz="1100" b="1" kern="0" dirty="0">
              <a:solidFill>
                <a:srgbClr val="FFFFFF"/>
              </a:solidFill>
              <a:latin typeface="Arial"/>
            </a:endParaRPr>
          </a:p>
        </p:txBody>
      </p:sp>
      <p:sp>
        <p:nvSpPr>
          <p:cNvPr id="441" name="Rectangle 440"/>
          <p:cNvSpPr/>
          <p:nvPr/>
        </p:nvSpPr>
        <p:spPr>
          <a:xfrm>
            <a:off x="808037" y="3279629"/>
            <a:ext cx="565851" cy="268522"/>
          </a:xfrm>
          <a:prstGeom prst="rect">
            <a:avLst/>
          </a:prstGeom>
          <a:solidFill>
            <a:srgbClr val="FFFFFF"/>
          </a:solidFill>
          <a:ln w="28575" cap="flat" cmpd="sng" algn="ctr">
            <a:solidFill>
              <a:srgbClr val="69BE28">
                <a:lumMod val="75000"/>
              </a:srgbClr>
            </a:solidFill>
            <a:prstDash val="solid"/>
          </a:ln>
          <a:effectLst/>
        </p:spPr>
        <p:txBody>
          <a:bodyPr lIns="0" tIns="0" rIns="0" bIns="0" rtlCol="0" anchor="ctr"/>
          <a:lstStyle/>
          <a:p>
            <a:pPr algn="ctr" defTabSz="914400">
              <a:defRPr/>
            </a:pPr>
            <a:r>
              <a:rPr lang="en-US" sz="1200" b="1" kern="0" dirty="0" smtClean="0">
                <a:solidFill>
                  <a:srgbClr val="1E1E1E"/>
                </a:solidFill>
                <a:latin typeface="Arial"/>
              </a:rPr>
              <a:t>2014</a:t>
            </a:r>
            <a:endParaRPr lang="en-US" sz="700" b="1" kern="0" dirty="0">
              <a:solidFill>
                <a:srgbClr val="1E1E1E"/>
              </a:solidFill>
              <a:latin typeface="Arial"/>
            </a:endParaRPr>
          </a:p>
        </p:txBody>
      </p:sp>
      <p:sp>
        <p:nvSpPr>
          <p:cNvPr id="442" name="AutoShape 57"/>
          <p:cNvSpPr>
            <a:spLocks noChangeArrowheads="1"/>
          </p:cNvSpPr>
          <p:nvPr/>
        </p:nvSpPr>
        <p:spPr bwMode="auto">
          <a:xfrm>
            <a:off x="808039" y="3844743"/>
            <a:ext cx="565851" cy="231287"/>
          </a:xfrm>
          <a:prstGeom prst="roundRect">
            <a:avLst>
              <a:gd name="adj" fmla="val 769"/>
            </a:avLst>
          </a:prstGeom>
          <a:solidFill>
            <a:srgbClr val="1E1E1E">
              <a:lumMod val="25000"/>
              <a:lumOff val="75000"/>
              <a:alpha val="50000"/>
            </a:srgbClr>
          </a:solidFill>
          <a:ln w="3175" cmpd="sng">
            <a:solidFill>
              <a:srgbClr val="7BDD4E">
                <a:alpha val="50000"/>
              </a:srgbClr>
            </a:solidFill>
            <a:round/>
            <a:headEnd/>
            <a:tailEnd/>
          </a:ln>
          <a:effectLst/>
        </p:spPr>
        <p:txBody>
          <a:bodyPr wrap="none" rIns="91440" anchor="t"/>
          <a:lstStyle/>
          <a:p>
            <a:pPr algn="ctr" defTabSz="914400">
              <a:defRPr/>
            </a:pPr>
            <a:r>
              <a:rPr lang="en-US" sz="800" b="1" kern="0" dirty="0" smtClean="0">
                <a:solidFill>
                  <a:sysClr val="windowText" lastClr="000000"/>
                </a:solidFill>
              </a:rPr>
              <a:t>HDP 2.1</a:t>
            </a:r>
            <a:endParaRPr lang="en-US" sz="800" b="1" kern="0" dirty="0">
              <a:solidFill>
                <a:sysClr val="windowText" lastClr="000000"/>
              </a:solidFill>
            </a:endParaRPr>
          </a:p>
        </p:txBody>
      </p:sp>
      <p:sp>
        <p:nvSpPr>
          <p:cNvPr id="443" name="Rectangle 442"/>
          <p:cNvSpPr/>
          <p:nvPr/>
        </p:nvSpPr>
        <p:spPr>
          <a:xfrm>
            <a:off x="808038" y="4093027"/>
            <a:ext cx="565851" cy="306928"/>
          </a:xfrm>
          <a:prstGeom prst="rect">
            <a:avLst/>
          </a:prstGeom>
          <a:solidFill>
            <a:srgbClr val="1E1E1E">
              <a:lumMod val="25000"/>
              <a:lumOff val="75000"/>
            </a:srgbClr>
          </a:solidFill>
          <a:ln w="28575" cap="flat" cmpd="sng" algn="ctr">
            <a:solidFill>
              <a:srgbClr val="1E1E1E">
                <a:lumMod val="25000"/>
                <a:lumOff val="75000"/>
              </a:srgbClr>
            </a:solidFill>
            <a:prstDash val="solid"/>
          </a:ln>
          <a:effectLst/>
        </p:spPr>
        <p:txBody>
          <a:bodyPr lIns="0" tIns="0" rIns="0" bIns="0" rtlCol="0" anchor="t"/>
          <a:lstStyle/>
          <a:p>
            <a:pPr algn="ctr" defTabSz="914400">
              <a:defRPr/>
            </a:pPr>
            <a:r>
              <a:rPr lang="en-US" sz="900" kern="0" dirty="0" smtClean="0">
                <a:solidFill>
                  <a:srgbClr val="1E1E1E"/>
                </a:solidFill>
                <a:latin typeface="Arial"/>
              </a:rPr>
              <a:t>April</a:t>
            </a:r>
            <a:endParaRPr lang="en-US" sz="900" kern="0" dirty="0">
              <a:solidFill>
                <a:srgbClr val="1E1E1E"/>
              </a:solidFill>
              <a:latin typeface="Arial"/>
            </a:endParaRPr>
          </a:p>
        </p:txBody>
      </p:sp>
      <p:sp>
        <p:nvSpPr>
          <p:cNvPr id="444" name="Rectangle 443"/>
          <p:cNvSpPr/>
          <p:nvPr/>
        </p:nvSpPr>
        <p:spPr>
          <a:xfrm>
            <a:off x="808038" y="4279160"/>
            <a:ext cx="565851" cy="231802"/>
          </a:xfrm>
          <a:prstGeom prst="rect">
            <a:avLst/>
          </a:prstGeom>
          <a:solidFill>
            <a:srgbClr val="FFFFFF"/>
          </a:solidFill>
          <a:ln w="28575" cap="flat" cmpd="sng" algn="ctr">
            <a:solidFill>
              <a:srgbClr val="1E1E1E">
                <a:lumMod val="25000"/>
                <a:lumOff val="75000"/>
              </a:srgbClr>
            </a:solidFill>
            <a:prstDash val="solid"/>
          </a:ln>
          <a:effectLst/>
        </p:spPr>
        <p:txBody>
          <a:bodyPr lIns="0" tIns="0" rIns="0" bIns="0" rtlCol="0" anchor="ctr"/>
          <a:lstStyle/>
          <a:p>
            <a:pPr algn="ctr" defTabSz="914400">
              <a:defRPr/>
            </a:pPr>
            <a:r>
              <a:rPr lang="en-US" sz="900" kern="0" dirty="0" smtClean="0">
                <a:solidFill>
                  <a:srgbClr val="1E1E1E"/>
                </a:solidFill>
                <a:latin typeface="Arial"/>
              </a:rPr>
              <a:t>2014</a:t>
            </a:r>
            <a:endParaRPr lang="en-US" sz="300" kern="0" dirty="0">
              <a:solidFill>
                <a:srgbClr val="1E1E1E"/>
              </a:solidFill>
              <a:latin typeface="Arial"/>
            </a:endParaRPr>
          </a:p>
        </p:txBody>
      </p:sp>
      <p:cxnSp>
        <p:nvCxnSpPr>
          <p:cNvPr id="445" name="Straight Connector 444"/>
          <p:cNvCxnSpPr/>
          <p:nvPr/>
        </p:nvCxnSpPr>
        <p:spPr>
          <a:xfrm flipH="1" flipV="1">
            <a:off x="6208366" y="3657481"/>
            <a:ext cx="94502" cy="180020"/>
          </a:xfrm>
          <a:prstGeom prst="line">
            <a:avLst/>
          </a:prstGeom>
          <a:solidFill>
            <a:srgbClr val="FFFFFF"/>
          </a:solidFill>
          <a:ln w="12700" cmpd="sng">
            <a:solidFill>
              <a:srgbClr val="1E1E1E">
                <a:lumMod val="50000"/>
                <a:lumOff val="50000"/>
              </a:srgbClr>
            </a:solidFill>
            <a:round/>
            <a:headEnd/>
            <a:tailEnd/>
          </a:ln>
          <a:effectLst/>
        </p:spPr>
      </p:cxnSp>
      <p:sp>
        <p:nvSpPr>
          <p:cNvPr id="446" name="Up Arrow 445"/>
          <p:cNvSpPr/>
          <p:nvPr/>
        </p:nvSpPr>
        <p:spPr>
          <a:xfrm>
            <a:off x="5800202" y="2049462"/>
            <a:ext cx="408164" cy="3586556"/>
          </a:xfrm>
          <a:prstGeom prst="upArrow">
            <a:avLst>
              <a:gd name="adj1" fmla="val 59872"/>
              <a:gd name="adj2" fmla="val 88091"/>
            </a:avLst>
          </a:prstGeom>
          <a:gradFill rotWithShape="1">
            <a:gsLst>
              <a:gs pos="0">
                <a:srgbClr val="44697D">
                  <a:lumMod val="60000"/>
                  <a:lumOff val="40000"/>
                </a:srgbClr>
              </a:gs>
              <a:gs pos="100000">
                <a:srgbClr val="44697D">
                  <a:lumMod val="20000"/>
                  <a:lumOff val="80000"/>
                </a:srgbClr>
              </a:gs>
            </a:gsLst>
            <a:lin ang="5400000" scaled="0"/>
          </a:gradFill>
          <a:ln w="9525" cap="flat" cmpd="sng" algn="ctr">
            <a:noFill/>
            <a:prstDash val="solid"/>
          </a:ln>
          <a:effectLst/>
        </p:spPr>
        <p:txBody>
          <a:bodyPr vert="vert270" rtlCol="0" anchor="ctr"/>
          <a:lstStyle/>
          <a:p>
            <a:pPr defTabSz="914400">
              <a:defRPr/>
            </a:pPr>
            <a:r>
              <a:rPr lang="en-US" sz="1200" b="1" kern="0" dirty="0">
                <a:solidFill>
                  <a:srgbClr val="1E1E1E"/>
                </a:solidFill>
                <a:latin typeface="Arial"/>
              </a:rPr>
              <a:t>  Solr</a:t>
            </a:r>
          </a:p>
        </p:txBody>
      </p:sp>
      <p:sp>
        <p:nvSpPr>
          <p:cNvPr id="447" name="AutoShape 57"/>
          <p:cNvSpPr>
            <a:spLocks noChangeArrowheads="1"/>
          </p:cNvSpPr>
          <p:nvPr/>
        </p:nvSpPr>
        <p:spPr bwMode="auto">
          <a:xfrm>
            <a:off x="5800203" y="3404065"/>
            <a:ext cx="408164" cy="257739"/>
          </a:xfrm>
          <a:prstGeom prst="roundRect">
            <a:avLst>
              <a:gd name="adj" fmla="val 769"/>
            </a:avLst>
          </a:prstGeom>
          <a:solidFill>
            <a:srgbClr val="FFFFFF"/>
          </a:solidFill>
          <a:ln w="12700" cmpd="sng">
            <a:solidFill>
              <a:srgbClr val="1E1E1E">
                <a:lumMod val="50000"/>
                <a:lumOff val="50000"/>
              </a:srgbClr>
            </a:solidFill>
            <a:round/>
            <a:headEnd/>
            <a:tailEnd/>
          </a:ln>
          <a:effectLst/>
        </p:spPr>
        <p:txBody>
          <a:bodyPr wrap="none" anchor="ctr"/>
          <a:lstStyle/>
          <a:p>
            <a:pPr algn="ctr" defTabSz="914400">
              <a:defRPr/>
            </a:pPr>
            <a:r>
              <a:rPr lang="en-US" sz="800" b="1" kern="0" dirty="0" smtClean="0">
                <a:solidFill>
                  <a:srgbClr val="1E1E1E">
                    <a:lumMod val="50000"/>
                    <a:lumOff val="50000"/>
                  </a:srgbClr>
                </a:solidFill>
              </a:rPr>
              <a:t>4.7.2</a:t>
            </a:r>
            <a:endParaRPr lang="en-US" sz="800" b="1" kern="0" dirty="0">
              <a:solidFill>
                <a:srgbClr val="1E1E1E">
                  <a:lumMod val="50000"/>
                  <a:lumOff val="50000"/>
                </a:srgbClr>
              </a:solidFill>
            </a:endParaRPr>
          </a:p>
        </p:txBody>
      </p:sp>
      <p:sp>
        <p:nvSpPr>
          <p:cNvPr id="448" name="AutoShape 57"/>
          <p:cNvSpPr>
            <a:spLocks noChangeArrowheads="1"/>
          </p:cNvSpPr>
          <p:nvPr/>
        </p:nvSpPr>
        <p:spPr bwMode="auto">
          <a:xfrm>
            <a:off x="5800203" y="2757256"/>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4.10.0</a:t>
            </a:r>
            <a:endParaRPr lang="en-US" sz="800" b="1" kern="0" dirty="0">
              <a:solidFill>
                <a:sysClr val="windowText" lastClr="000000"/>
              </a:solidFill>
            </a:endParaRPr>
          </a:p>
        </p:txBody>
      </p:sp>
      <p:cxnSp>
        <p:nvCxnSpPr>
          <p:cNvPr id="449" name="Straight Connector 448"/>
          <p:cNvCxnSpPr>
            <a:stCxn id="433" idx="1"/>
          </p:cNvCxnSpPr>
          <p:nvPr/>
        </p:nvCxnSpPr>
        <p:spPr>
          <a:xfrm flipH="1" flipV="1">
            <a:off x="6208367" y="3005637"/>
            <a:ext cx="88151" cy="127027"/>
          </a:xfrm>
          <a:prstGeom prst="line">
            <a:avLst/>
          </a:prstGeom>
          <a:solidFill>
            <a:srgbClr val="FFFFFF"/>
          </a:solidFill>
          <a:ln w="12700" cmpd="sng">
            <a:solidFill>
              <a:srgbClr val="69BE28"/>
            </a:solidFill>
            <a:round/>
            <a:headEnd/>
            <a:tailEnd/>
          </a:ln>
          <a:effectLst/>
        </p:spPr>
      </p:cxnSp>
      <p:sp>
        <p:nvSpPr>
          <p:cNvPr id="450" name="AutoShape 57"/>
          <p:cNvSpPr>
            <a:spLocks noChangeArrowheads="1"/>
          </p:cNvSpPr>
          <p:nvPr/>
        </p:nvSpPr>
        <p:spPr bwMode="auto">
          <a:xfrm>
            <a:off x="6772293" y="3005637"/>
            <a:ext cx="408164" cy="257739"/>
          </a:xfrm>
          <a:prstGeom prst="roundRect">
            <a:avLst>
              <a:gd name="adj" fmla="val 769"/>
            </a:avLst>
          </a:prstGeom>
          <a:solidFill>
            <a:srgbClr val="FFFFFF"/>
          </a:solidFill>
          <a:ln w="12700" cmpd="sng">
            <a:solidFill>
              <a:srgbClr val="69BE28"/>
            </a:solidFill>
            <a:round/>
            <a:headEnd/>
            <a:tailEnd/>
          </a:ln>
          <a:effectLst/>
        </p:spPr>
        <p:txBody>
          <a:bodyPr wrap="none" anchor="ctr"/>
          <a:lstStyle/>
          <a:p>
            <a:pPr algn="ctr" defTabSz="914400">
              <a:defRPr/>
            </a:pPr>
            <a:r>
              <a:rPr lang="en-US" sz="800" b="1" kern="0" dirty="0" smtClean="0">
                <a:solidFill>
                  <a:sysClr val="windowText" lastClr="000000"/>
                </a:solidFill>
              </a:rPr>
              <a:t>0.5.1</a:t>
            </a:r>
            <a:endParaRPr lang="en-US" sz="800" b="1" kern="0" dirty="0">
              <a:solidFill>
                <a:sysClr val="windowText" lastClr="000000"/>
              </a:solidFill>
            </a:endParaRPr>
          </a:p>
        </p:txBody>
      </p:sp>
      <p:sp>
        <p:nvSpPr>
          <p:cNvPr id="451" name="Rounded Rectangle 450"/>
          <p:cNvSpPr>
            <a:spLocks/>
          </p:cNvSpPr>
          <p:nvPr/>
        </p:nvSpPr>
        <p:spPr>
          <a:xfrm>
            <a:off x="2930579" y="5636021"/>
            <a:ext cx="4303721" cy="392144"/>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Data Access</a:t>
            </a:r>
          </a:p>
        </p:txBody>
      </p:sp>
      <p:sp>
        <p:nvSpPr>
          <p:cNvPr id="452" name="Rounded Rectangle 451"/>
          <p:cNvSpPr>
            <a:spLocks/>
          </p:cNvSpPr>
          <p:nvPr/>
        </p:nvSpPr>
        <p:spPr>
          <a:xfrm>
            <a:off x="7279484" y="5632884"/>
            <a:ext cx="1349658" cy="396601"/>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Governance </a:t>
            </a:r>
            <a:br>
              <a:rPr lang="en-US" sz="900" b="1" kern="0" dirty="0">
                <a:solidFill>
                  <a:srgbClr val="1E1E1E">
                    <a:lumMod val="75000"/>
                    <a:lumOff val="25000"/>
                  </a:srgbClr>
                </a:solidFill>
                <a:latin typeface="Arial"/>
                <a:cs typeface="Arial"/>
              </a:rPr>
            </a:br>
            <a:r>
              <a:rPr lang="en-US" sz="900" b="1" kern="0" dirty="0">
                <a:solidFill>
                  <a:srgbClr val="1E1E1E">
                    <a:lumMod val="75000"/>
                    <a:lumOff val="25000"/>
                  </a:srgbClr>
                </a:solidFill>
                <a:latin typeface="Arial"/>
                <a:cs typeface="Arial"/>
              </a:rPr>
              <a:t>&amp; Integration</a:t>
            </a:r>
          </a:p>
        </p:txBody>
      </p:sp>
      <p:sp>
        <p:nvSpPr>
          <p:cNvPr id="453" name="Rounded Rectangle 452"/>
          <p:cNvSpPr>
            <a:spLocks/>
          </p:cNvSpPr>
          <p:nvPr/>
        </p:nvSpPr>
        <p:spPr>
          <a:xfrm>
            <a:off x="10102020" y="5632884"/>
            <a:ext cx="890103" cy="396602"/>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Security</a:t>
            </a:r>
          </a:p>
        </p:txBody>
      </p:sp>
      <p:sp>
        <p:nvSpPr>
          <p:cNvPr id="454" name="Rounded Rectangle 453"/>
          <p:cNvSpPr>
            <a:spLocks/>
          </p:cNvSpPr>
          <p:nvPr/>
        </p:nvSpPr>
        <p:spPr>
          <a:xfrm>
            <a:off x="8682009" y="5637341"/>
            <a:ext cx="1377960" cy="392145"/>
          </a:xfrm>
          <a:prstGeom prst="roundRect">
            <a:avLst>
              <a:gd name="adj" fmla="val 5758"/>
            </a:avLst>
          </a:prstGeom>
          <a:solidFill>
            <a:srgbClr val="69BE28">
              <a:lumMod val="40000"/>
              <a:lumOff val="60000"/>
            </a:srgbClr>
          </a:solidFill>
          <a:ln w="3175" cap="flat" cmpd="sng" algn="ctr">
            <a:solidFill>
              <a:sysClr val="windowText" lastClr="000000">
                <a:lumMod val="50000"/>
                <a:lumOff val="50000"/>
              </a:sys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Arial"/>
                <a:cs typeface="Arial"/>
              </a:rPr>
              <a:t>Operations</a:t>
            </a:r>
          </a:p>
        </p:txBody>
      </p:sp>
      <p:cxnSp>
        <p:nvCxnSpPr>
          <p:cNvPr id="455" name="Straight Connector 454"/>
          <p:cNvCxnSpPr>
            <a:stCxn id="355" idx="1"/>
            <a:endCxn id="352" idx="3"/>
          </p:cNvCxnSpPr>
          <p:nvPr/>
        </p:nvCxnSpPr>
        <p:spPr>
          <a:xfrm flipH="1">
            <a:off x="4297586" y="4299912"/>
            <a:ext cx="3425580" cy="228913"/>
          </a:xfrm>
          <a:prstGeom prst="line">
            <a:avLst/>
          </a:prstGeom>
          <a:solidFill>
            <a:srgbClr val="FFFFFF"/>
          </a:solidFill>
          <a:ln w="12700" cmpd="sng">
            <a:solidFill>
              <a:srgbClr val="1E1E1E">
                <a:lumMod val="50000"/>
                <a:lumOff val="50000"/>
              </a:srgbClr>
            </a:solidFill>
            <a:round/>
            <a:headEnd/>
            <a:tailEnd/>
          </a:ln>
          <a:effectLst/>
        </p:spPr>
      </p:cxnSp>
      <p:pic>
        <p:nvPicPr>
          <p:cNvPr id="456" name="Picture 455" descr="Hor_RGBLogo ALL white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43" y="6114153"/>
            <a:ext cx="1324884" cy="500774"/>
          </a:xfrm>
          <a:prstGeom prst="rect">
            <a:avLst/>
          </a:prstGeom>
        </p:spPr>
      </p:pic>
      <p:sp>
        <p:nvSpPr>
          <p:cNvPr id="3" name="Rectangle 2"/>
          <p:cNvSpPr/>
          <p:nvPr/>
        </p:nvSpPr>
        <p:spPr bwMode="auto">
          <a:xfrm>
            <a:off x="2840737" y="1869762"/>
            <a:ext cx="8379986" cy="3650420"/>
          </a:xfrm>
          <a:prstGeom prst="rect">
            <a:avLst/>
          </a:prstGeom>
          <a:solidFill>
            <a:schemeClr val="bg2">
              <a:alpha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951727" y="5520181"/>
            <a:ext cx="8268996" cy="720281"/>
          </a:xfrm>
          <a:prstGeom prst="rect">
            <a:avLst/>
          </a:prstGeom>
          <a:solidFill>
            <a:srgbClr val="69BE28">
              <a:lumMod val="75000"/>
              <a:alpha val="69000"/>
            </a:srgbClr>
          </a:solidFill>
          <a:ln w="38100" cmpd="sng">
            <a:noFill/>
            <a:round/>
            <a:headEnd/>
            <a:tailEnd/>
          </a:ln>
          <a:effectLst/>
        </p:spPr>
        <p:txBody>
          <a:bodyPr wrap="none" anchor="b"/>
          <a:lstStyle/>
          <a:p>
            <a:pPr marL="1600200" defTabSz="914400"/>
            <a:endParaRPr lang="en-US" sz="3200" b="1" kern="0" dirty="0" err="1">
              <a:solidFill>
                <a:srgbClr val="FFFFFF"/>
              </a:solidFill>
            </a:endParaRPr>
          </a:p>
        </p:txBody>
      </p:sp>
    </p:spTree>
    <p:extLst>
      <p:ext uri="{BB962C8B-B14F-4D97-AF65-F5344CB8AC3E}">
        <p14:creationId xmlns:p14="http://schemas.microsoft.com/office/powerpoint/2010/main" val="23773161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a:t>
            </a:r>
            <a:r>
              <a:rPr lang="en-US" dirty="0" err="1"/>
              <a:t>Hadoop</a:t>
            </a:r>
            <a:endParaRPr lang="en-US" dirty="0"/>
          </a:p>
        </p:txBody>
      </p:sp>
      <p:sp>
        <p:nvSpPr>
          <p:cNvPr id="5" name="Text Placeholder 2"/>
          <p:cNvSpPr txBox="1">
            <a:spLocks noGrp="1"/>
          </p:cNvSpPr>
          <p:nvPr>
            <p:ph type="body" sz="quarter" idx="11"/>
          </p:nvPr>
        </p:nvSpPr>
        <p:spPr>
          <a:xfrm>
            <a:off x="6904038" y="1212849"/>
            <a:ext cx="5486399" cy="5138602"/>
          </a:xfrm>
          <a:prstGeom prst="rect">
            <a:avLst/>
          </a:prstGeom>
        </p:spPr>
        <p:txBody>
          <a:bodyPr vert="horz" lIns="111014" tIns="55507" rIns="111014" bIns="55507"/>
          <a:lstStyle>
            <a:lvl1pPr marL="168275" indent="-168275" algn="l" defTabSz="457200" rtl="0" eaLnBrk="1" fontAlgn="base" hangingPunct="1">
              <a:spcBef>
                <a:spcPct val="20000"/>
              </a:spcBef>
              <a:spcAft>
                <a:spcPct val="0"/>
              </a:spcAft>
              <a:buClr>
                <a:srgbClr val="69BE28"/>
              </a:buClr>
              <a:buFont typeface="Arial" charset="0"/>
              <a:buChar char="•"/>
              <a:defRPr sz="2400" b="1" i="0" kern="1200">
                <a:solidFill>
                  <a:schemeClr val="tx1"/>
                </a:solidFill>
                <a:latin typeface="Arial"/>
                <a:ea typeface="ヒラギノ角ゴ Pro W3" charset="-128"/>
                <a:cs typeface="Arial"/>
              </a:defRPr>
            </a:lvl1pPr>
            <a:lvl2pPr marL="566738" indent="-168275" algn="l" defTabSz="457200" rtl="0" eaLnBrk="1" fontAlgn="base" hangingPunct="1">
              <a:spcBef>
                <a:spcPct val="20000"/>
              </a:spcBef>
              <a:spcAft>
                <a:spcPct val="0"/>
              </a:spcAft>
              <a:buFont typeface="Lucida Grande"/>
              <a:buChar char="–"/>
              <a:defRPr sz="2000" kern="1200">
                <a:solidFill>
                  <a:schemeClr val="tx1"/>
                </a:solidFill>
                <a:latin typeface="+mn-lt"/>
                <a:ea typeface="ヒラギノ角ゴ Pro W3" charset="-128"/>
                <a:cs typeface="ヒラギノ角ゴ Pro W3" charset="-128"/>
              </a:defRPr>
            </a:lvl2pPr>
            <a:lvl3pPr marL="1081088" indent="-166688" algn="l" defTabSz="457200" rtl="0" eaLnBrk="1" fontAlgn="base" hangingPunct="1">
              <a:spcBef>
                <a:spcPct val="20000"/>
              </a:spcBef>
              <a:spcAft>
                <a:spcPts val="0"/>
              </a:spcAft>
              <a:buFont typeface="Lucida Grande"/>
              <a:buChar char="–"/>
              <a:defRPr sz="1800" kern="1200">
                <a:solidFill>
                  <a:schemeClr val="tx1"/>
                </a:solidFill>
                <a:latin typeface="+mn-lt"/>
                <a:ea typeface="ヒラギノ角ゴ Pro W3" charset="-128"/>
                <a:cs typeface="ヒラギノ角ゴ Pro W3" charset="-128"/>
              </a:defRPr>
            </a:lvl3pPr>
            <a:lvl4pPr marL="1543050" indent="-171450" algn="l" defTabSz="457200" rtl="0" eaLnBrk="1" fontAlgn="base" hangingPunct="1">
              <a:spcBef>
                <a:spcPct val="20000"/>
              </a:spcBef>
              <a:spcAft>
                <a:spcPts val="0"/>
              </a:spcAft>
              <a:buFont typeface="Arial" charset="0"/>
              <a:buChar char="–"/>
              <a:defRPr sz="1600" kern="1200">
                <a:solidFill>
                  <a:schemeClr val="tx1"/>
                </a:solidFill>
                <a:latin typeface="+mn-lt"/>
                <a:ea typeface="ヒラギノ角ゴ Pro W3" charset="-128"/>
                <a:cs typeface="ヒラギノ角ゴ Pro W3" charset="-128"/>
              </a:defRPr>
            </a:lvl4pPr>
            <a:lvl5pPr marL="2005013" indent="-176213" algn="l" defTabSz="457200" rtl="0" eaLnBrk="1" fontAlgn="base" hangingPunct="1">
              <a:spcBef>
                <a:spcPct val="20000"/>
              </a:spcBef>
              <a:spcAft>
                <a:spcPts val="0"/>
              </a:spcAft>
              <a:buFont typeface="Lucida Grande"/>
              <a:buChar char="-"/>
              <a:defRPr sz="14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latin typeface="+mn-lt"/>
              </a:rPr>
              <a:t>Scalable</a:t>
            </a:r>
          </a:p>
          <a:p>
            <a:pPr marL="0" indent="0">
              <a:buNone/>
            </a:pPr>
            <a:r>
              <a:rPr lang="en-US" sz="2000" b="0" dirty="0" smtClean="0">
                <a:latin typeface="+mn-lt"/>
              </a:rPr>
              <a:t>Linearly scale to store Petabytes of data</a:t>
            </a:r>
          </a:p>
          <a:p>
            <a:pPr marL="0" indent="0">
              <a:buNone/>
            </a:pPr>
            <a:endParaRPr lang="en-US" sz="1900" dirty="0" smtClean="0">
              <a:latin typeface="+mn-lt"/>
            </a:endParaRPr>
          </a:p>
          <a:p>
            <a:pPr marL="0" indent="0">
              <a:buNone/>
            </a:pPr>
            <a:r>
              <a:rPr lang="en-US" sz="2800" dirty="0" smtClean="0">
                <a:latin typeface="+mn-lt"/>
              </a:rPr>
              <a:t>Reliable</a:t>
            </a:r>
            <a:endParaRPr lang="en-US" dirty="0" smtClean="0">
              <a:latin typeface="+mn-lt"/>
            </a:endParaRPr>
          </a:p>
          <a:p>
            <a:pPr marL="0" indent="0">
              <a:buNone/>
            </a:pPr>
            <a:r>
              <a:rPr lang="en-US" sz="2000" b="0" dirty="0" smtClean="0">
                <a:latin typeface="+mn-lt"/>
              </a:rPr>
              <a:t>Redundant storage protects against node failures</a:t>
            </a:r>
          </a:p>
          <a:p>
            <a:pPr marL="0" indent="0">
              <a:buNone/>
            </a:pPr>
            <a:endParaRPr lang="en-US" sz="1900" b="0" dirty="0" smtClean="0">
              <a:latin typeface="+mn-lt"/>
            </a:endParaRPr>
          </a:p>
          <a:p>
            <a:pPr marL="0" indent="0">
              <a:buNone/>
            </a:pPr>
            <a:r>
              <a:rPr lang="en-US" sz="2800" dirty="0" smtClean="0">
                <a:latin typeface="+mn-lt"/>
              </a:rPr>
              <a:t>Flexible</a:t>
            </a:r>
            <a:endParaRPr lang="en-US" dirty="0" smtClean="0">
              <a:latin typeface="+mn-lt"/>
            </a:endParaRPr>
          </a:p>
          <a:p>
            <a:pPr marL="0" indent="0">
              <a:buNone/>
            </a:pPr>
            <a:r>
              <a:rPr lang="en-US" sz="2000" b="0" dirty="0" smtClean="0">
                <a:latin typeface="+mn-lt"/>
              </a:rPr>
              <a:t>Store all types of data, apply flexible schemas for analysis and sharing</a:t>
            </a:r>
          </a:p>
          <a:p>
            <a:pPr marL="0" indent="0">
              <a:buNone/>
            </a:pPr>
            <a:endParaRPr lang="en-US" sz="1900" b="0" dirty="0" smtClean="0">
              <a:latin typeface="+mn-lt"/>
            </a:endParaRPr>
          </a:p>
          <a:p>
            <a:pPr marL="0" indent="0">
              <a:buNone/>
            </a:pPr>
            <a:r>
              <a:rPr lang="en-US" sz="2800" dirty="0" smtClean="0">
                <a:latin typeface="+mn-lt"/>
              </a:rPr>
              <a:t>Economical</a:t>
            </a:r>
            <a:endParaRPr lang="en-US" dirty="0" smtClean="0">
              <a:latin typeface="+mn-lt"/>
            </a:endParaRPr>
          </a:p>
          <a:p>
            <a:pPr marL="0" indent="0">
              <a:buNone/>
            </a:pPr>
            <a:r>
              <a:rPr lang="en-US" sz="2000" b="0" dirty="0" smtClean="0">
                <a:latin typeface="+mn-lt"/>
              </a:rPr>
              <a:t>Utilize </a:t>
            </a:r>
            <a:r>
              <a:rPr lang="en-US" sz="2000" b="0" dirty="0" err="1" smtClean="0">
                <a:latin typeface="+mn-lt"/>
              </a:rPr>
              <a:t>cose</a:t>
            </a:r>
            <a:r>
              <a:rPr lang="en-US" sz="2000" b="0" dirty="0" smtClean="0">
                <a:latin typeface="+mn-lt"/>
              </a:rPr>
              <a:t> efficient commodity hardware</a:t>
            </a:r>
          </a:p>
          <a:p>
            <a:pPr marL="0" indent="0">
              <a:buNone/>
            </a:pPr>
            <a:r>
              <a:rPr lang="en-US" sz="2000" b="0" dirty="0" smtClean="0">
                <a:latin typeface="+mn-lt"/>
              </a:rPr>
              <a:t>Achieve high cluster utilization</a:t>
            </a:r>
          </a:p>
        </p:txBody>
      </p:sp>
      <p:sp>
        <p:nvSpPr>
          <p:cNvPr id="22" name="Text Placeholder 6"/>
          <p:cNvSpPr>
            <a:spLocks noGrp="1"/>
          </p:cNvSpPr>
          <p:nvPr>
            <p:ph type="body" sz="quarter" idx="11"/>
          </p:nvPr>
        </p:nvSpPr>
        <p:spPr>
          <a:xfrm>
            <a:off x="427037" y="1212849"/>
            <a:ext cx="6248402" cy="1612749"/>
          </a:xfrm>
        </p:spPr>
        <p:txBody>
          <a:bodyPr/>
          <a:lstStyle/>
          <a:p>
            <a:pPr marL="0" indent="0"/>
            <a:r>
              <a:rPr lang="en-US" sz="3200" dirty="0">
                <a:solidFill>
                  <a:srgbClr val="00BCF2"/>
                </a:solidFill>
              </a:rPr>
              <a:t>Open Source </a:t>
            </a:r>
            <a:r>
              <a:rPr lang="en-US" sz="3200" dirty="0" smtClean="0">
                <a:solidFill>
                  <a:srgbClr val="00BCF2"/>
                </a:solidFill>
              </a:rPr>
              <a:t>Data </a:t>
            </a:r>
            <a:r>
              <a:rPr lang="en-US" sz="3200" dirty="0">
                <a:solidFill>
                  <a:srgbClr val="00BCF2"/>
                </a:solidFill>
              </a:rPr>
              <a:t>M</a:t>
            </a:r>
            <a:r>
              <a:rPr lang="en-US" sz="3200" dirty="0" smtClean="0">
                <a:solidFill>
                  <a:srgbClr val="00BCF2"/>
                </a:solidFill>
              </a:rPr>
              <a:t>anagement</a:t>
            </a:r>
            <a:endParaRPr lang="en-US" sz="3200" dirty="0">
              <a:solidFill>
                <a:srgbClr val="00BCF2"/>
              </a:solidFill>
            </a:endParaRPr>
          </a:p>
          <a:p>
            <a:pPr marL="0" indent="0"/>
            <a:endParaRPr lang="en-US" sz="2400" dirty="0">
              <a:solidFill>
                <a:srgbClr val="FFFFFF"/>
              </a:solidFill>
              <a:latin typeface="+mn-lt"/>
            </a:endParaRPr>
          </a:p>
          <a:p>
            <a:pPr marL="344994" indent="-344994"/>
            <a:endParaRPr lang="en-US" sz="2400" dirty="0">
              <a:solidFill>
                <a:srgbClr val="FFFFFF"/>
              </a:solidFill>
              <a:latin typeface="+mn-lt"/>
            </a:endParaRPr>
          </a:p>
        </p:txBody>
      </p:sp>
      <p:sp>
        <p:nvSpPr>
          <p:cNvPr id="24" name="Rectangle 23"/>
          <p:cNvSpPr/>
          <p:nvPr/>
        </p:nvSpPr>
        <p:spPr bwMode="auto">
          <a:xfrm>
            <a:off x="808037" y="2470086"/>
            <a:ext cx="4953000" cy="16002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Storage</a:t>
            </a:r>
          </a:p>
        </p:txBody>
      </p:sp>
      <p:sp>
        <p:nvSpPr>
          <p:cNvPr id="25" name="Rectangle 24"/>
          <p:cNvSpPr/>
          <p:nvPr/>
        </p:nvSpPr>
        <p:spPr bwMode="auto">
          <a:xfrm>
            <a:off x="1570037" y="2278062"/>
            <a:ext cx="3980688" cy="19842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latin typeface="Segoe UI Light"/>
                <a:ea typeface="Segoe UI" pitchFamily="34" charset="0"/>
                <a:cs typeface="Segoe UI" pitchFamily="34" charset="0"/>
              </a:rPr>
              <a:t>HDFS</a:t>
            </a:r>
          </a:p>
          <a:p>
            <a:pPr marL="420159" indent="-420159">
              <a:buFont typeface="Arial"/>
              <a:buChar char="•"/>
            </a:pPr>
            <a:r>
              <a:rPr lang="en-US" sz="2000" dirty="0">
                <a:solidFill>
                  <a:srgbClr val="FFFFFF"/>
                </a:solidFill>
              </a:rPr>
              <a:t>Distributed across “nodes”</a:t>
            </a:r>
          </a:p>
          <a:p>
            <a:pPr marL="420159" indent="-420159">
              <a:buFont typeface="Arial"/>
              <a:buChar char="•"/>
            </a:pPr>
            <a:r>
              <a:rPr lang="en-US" sz="2000" dirty="0">
                <a:solidFill>
                  <a:srgbClr val="FFFFFF"/>
                </a:solidFill>
              </a:rPr>
              <a:t>Natively </a:t>
            </a:r>
            <a:r>
              <a:rPr lang="en-US" sz="2000" dirty="0" smtClean="0">
                <a:solidFill>
                  <a:srgbClr val="FFFFFF"/>
                </a:solidFill>
              </a:rPr>
              <a:t>redundant</a:t>
            </a:r>
          </a:p>
          <a:p>
            <a:pPr marL="420159" indent="-420159">
              <a:buFont typeface="Arial"/>
              <a:buChar char="•"/>
            </a:pPr>
            <a:r>
              <a:rPr lang="en-US" sz="2000" dirty="0" smtClean="0">
                <a:solidFill>
                  <a:srgbClr val="FFFFFF"/>
                </a:solidFill>
              </a:rPr>
              <a:t>Single File System</a:t>
            </a:r>
            <a:endParaRPr lang="en-US" sz="2000" dirty="0">
              <a:solidFill>
                <a:srgbClr val="FFFFFF"/>
              </a:solidFill>
            </a:endParaRPr>
          </a:p>
        </p:txBody>
      </p:sp>
      <p:sp>
        <p:nvSpPr>
          <p:cNvPr id="26" name="Rectangle 25"/>
          <p:cNvSpPr/>
          <p:nvPr/>
        </p:nvSpPr>
        <p:spPr bwMode="auto">
          <a:xfrm>
            <a:off x="808037" y="4833810"/>
            <a:ext cx="4953000" cy="16002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Processing</a:t>
            </a:r>
          </a:p>
        </p:txBody>
      </p:sp>
      <p:sp>
        <p:nvSpPr>
          <p:cNvPr id="27" name="Rectangle 26"/>
          <p:cNvSpPr/>
          <p:nvPr/>
        </p:nvSpPr>
        <p:spPr bwMode="auto">
          <a:xfrm>
            <a:off x="1570037" y="4643310"/>
            <a:ext cx="3962400" cy="198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latin typeface="Segoe UI Light"/>
                <a:ea typeface="Segoe UI" pitchFamily="34" charset="0"/>
                <a:cs typeface="Segoe UI" pitchFamily="34" charset="0"/>
              </a:rPr>
              <a:t>YARN</a:t>
            </a:r>
          </a:p>
          <a:p>
            <a:pPr marL="420159" indent="-420159">
              <a:buFont typeface="Arial"/>
              <a:buChar char="•"/>
            </a:pPr>
            <a:r>
              <a:rPr lang="en-US" sz="2000" dirty="0" smtClean="0">
                <a:solidFill>
                  <a:srgbClr val="FFFFFF"/>
                </a:solidFill>
              </a:rPr>
              <a:t>Cluster Resource Manager</a:t>
            </a:r>
            <a:endParaRPr lang="en-US" sz="2000" dirty="0">
              <a:solidFill>
                <a:srgbClr val="FFFFFF"/>
              </a:solidFill>
            </a:endParaRPr>
          </a:p>
          <a:p>
            <a:pPr marL="420159" indent="-420159">
              <a:buFont typeface="Arial"/>
              <a:buChar char="•"/>
            </a:pPr>
            <a:r>
              <a:rPr lang="en-US" sz="2000" dirty="0" smtClean="0">
                <a:solidFill>
                  <a:srgbClr val="FFFFFF"/>
                </a:solidFill>
              </a:rPr>
              <a:t>Built in </a:t>
            </a:r>
            <a:r>
              <a:rPr lang="en-US" sz="2000" dirty="0">
                <a:solidFill>
                  <a:srgbClr val="FFFFFF"/>
                </a:solidFill>
              </a:rPr>
              <a:t>F</a:t>
            </a:r>
            <a:r>
              <a:rPr lang="en-US" sz="2000" dirty="0" smtClean="0">
                <a:solidFill>
                  <a:srgbClr val="FFFFFF"/>
                </a:solidFill>
              </a:rPr>
              <a:t>ault Tolerance</a:t>
            </a:r>
          </a:p>
          <a:p>
            <a:pPr marL="420159" indent="-420159">
              <a:buFont typeface="Arial"/>
              <a:buChar char="•"/>
            </a:pPr>
            <a:r>
              <a:rPr lang="en-US" sz="2000" dirty="0" smtClean="0">
                <a:solidFill>
                  <a:srgbClr val="FFFFFF"/>
                </a:solidFill>
              </a:rPr>
              <a:t>High Cluster Utilization</a:t>
            </a:r>
          </a:p>
        </p:txBody>
      </p:sp>
    </p:spTree>
    <p:extLst>
      <p:ext uri="{BB962C8B-B14F-4D97-AF65-F5344CB8AC3E}">
        <p14:creationId xmlns:p14="http://schemas.microsoft.com/office/powerpoint/2010/main" val="6174428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YARN: Data Operating System</a:t>
            </a:r>
            <a:endParaRPr lang="en-US" dirty="0"/>
          </a:p>
        </p:txBody>
      </p:sp>
      <p:grpSp>
        <p:nvGrpSpPr>
          <p:cNvPr id="94" name="Group 93"/>
          <p:cNvGrpSpPr/>
          <p:nvPr/>
        </p:nvGrpSpPr>
        <p:grpSpPr>
          <a:xfrm>
            <a:off x="1463409" y="2873194"/>
            <a:ext cx="8557076" cy="1104323"/>
            <a:chOff x="274181" y="2563804"/>
            <a:chExt cx="8557076" cy="1104323"/>
          </a:xfrm>
        </p:grpSpPr>
        <p:grpSp>
          <p:nvGrpSpPr>
            <p:cNvPr id="95" name="Group 94"/>
            <p:cNvGrpSpPr/>
            <p:nvPr/>
          </p:nvGrpSpPr>
          <p:grpSpPr>
            <a:xfrm>
              <a:off x="274181" y="2563804"/>
              <a:ext cx="2011327" cy="1104323"/>
              <a:chOff x="205061" y="2563804"/>
              <a:chExt cx="2011327" cy="1104323"/>
            </a:xfrm>
          </p:grpSpPr>
          <p:sp>
            <p:nvSpPr>
              <p:cNvPr id="105" name="Rounded Rectangle 104"/>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smtClean="0">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06" name="Rounded Rectangle 105"/>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96" name="Group 95"/>
            <p:cNvGrpSpPr/>
            <p:nvPr/>
          </p:nvGrpSpPr>
          <p:grpSpPr>
            <a:xfrm>
              <a:off x="2456097" y="2563804"/>
              <a:ext cx="2011327" cy="1104323"/>
              <a:chOff x="205061" y="2563804"/>
              <a:chExt cx="2011327" cy="1104323"/>
            </a:xfrm>
          </p:grpSpPr>
          <p:sp>
            <p:nvSpPr>
              <p:cNvPr id="103" name="Rounded Rectangle 102"/>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04" name="Rounded Rectangle 103"/>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97" name="Group 96"/>
            <p:cNvGrpSpPr/>
            <p:nvPr/>
          </p:nvGrpSpPr>
          <p:grpSpPr>
            <a:xfrm>
              <a:off x="4638013" y="2563805"/>
              <a:ext cx="2011327" cy="1104322"/>
              <a:chOff x="205061" y="2563805"/>
              <a:chExt cx="2011327" cy="1104322"/>
            </a:xfrm>
          </p:grpSpPr>
          <p:sp>
            <p:nvSpPr>
              <p:cNvPr id="101" name="Rounded Rectangle 100"/>
              <p:cNvSpPr/>
              <p:nvPr/>
            </p:nvSpPr>
            <p:spPr>
              <a:xfrm>
                <a:off x="205061" y="2563805"/>
                <a:ext cx="2011327" cy="980072"/>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02" name="Rounded Rectangle 101"/>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98" name="Group 97"/>
            <p:cNvGrpSpPr/>
            <p:nvPr/>
          </p:nvGrpSpPr>
          <p:grpSpPr>
            <a:xfrm>
              <a:off x="6819930" y="2563804"/>
              <a:ext cx="2011327" cy="1104323"/>
              <a:chOff x="205061" y="2563804"/>
              <a:chExt cx="2011327" cy="1104323"/>
            </a:xfrm>
          </p:grpSpPr>
          <p:sp>
            <p:nvSpPr>
              <p:cNvPr id="99" name="Rounded Rectangle 98"/>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00" name="Rounded Rectangle 99"/>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sp>
        <p:nvSpPr>
          <p:cNvPr id="107" name="Rounded Rectangle 106"/>
          <p:cNvSpPr/>
          <p:nvPr/>
        </p:nvSpPr>
        <p:spPr>
          <a:xfrm>
            <a:off x="4095356" y="3182584"/>
            <a:ext cx="1149075" cy="287047"/>
          </a:xfrm>
          <a:prstGeom prst="roundRect">
            <a:avLst>
              <a:gd name="adj" fmla="val 6525"/>
            </a:avLst>
          </a:prstGeom>
          <a:solidFill>
            <a:srgbClr val="69BE28">
              <a:lumMod val="40000"/>
              <a:lumOff val="60000"/>
            </a:srgbClr>
          </a:solidFill>
          <a:ln w="19050" cap="flat" cmpd="sng" algn="ctr">
            <a:solidFill>
              <a:srgbClr val="69BE28">
                <a:lumMod val="75000"/>
              </a:srgbClr>
            </a:solidFill>
            <a:prstDash val="solid"/>
          </a:ln>
          <a:effectLst/>
        </p:spPr>
        <p:txBody>
          <a:bodyPr rtlCol="0" anchor="t"/>
          <a:lstStyle/>
          <a:p>
            <a:pPr marL="58738" algn="ctr" defTabSz="914400">
              <a:defRPr/>
            </a:pPr>
            <a:r>
              <a:rPr lang="en-US" sz="1100" b="1" kern="0" dirty="0" smtClean="0">
                <a:solidFill>
                  <a:srgbClr val="69BE28">
                    <a:lumMod val="50000"/>
                  </a:srgbClr>
                </a:solidFill>
                <a:latin typeface="Calibri"/>
                <a:cs typeface="Calibri"/>
              </a:rPr>
              <a:t>map </a:t>
            </a:r>
            <a:r>
              <a:rPr lang="en-US" sz="1200" b="1" kern="0" baseline="-21000" dirty="0" smtClean="0">
                <a:solidFill>
                  <a:srgbClr val="44697D"/>
                </a:solidFill>
                <a:latin typeface="Calibri"/>
                <a:cs typeface="Calibri"/>
              </a:rPr>
              <a:t>1.1</a:t>
            </a:r>
            <a:endParaRPr lang="en-US" sz="1200" b="1" kern="0" baseline="-21000" dirty="0">
              <a:solidFill>
                <a:srgbClr val="44697D"/>
              </a:solidFill>
              <a:latin typeface="Calibri"/>
              <a:cs typeface="Calibri"/>
            </a:endParaRPr>
          </a:p>
        </p:txBody>
      </p:sp>
      <p:sp>
        <p:nvSpPr>
          <p:cNvPr id="108" name="Rounded Rectangle 107"/>
          <p:cNvSpPr/>
          <p:nvPr/>
        </p:nvSpPr>
        <p:spPr>
          <a:xfrm>
            <a:off x="4095356" y="3566219"/>
            <a:ext cx="1149075" cy="287047"/>
          </a:xfrm>
          <a:prstGeom prst="roundRect">
            <a:avLst>
              <a:gd name="adj" fmla="val 6525"/>
            </a:avLst>
          </a:prstGeom>
          <a:solidFill>
            <a:srgbClr val="E17000">
              <a:lumMod val="40000"/>
              <a:lumOff val="60000"/>
            </a:srgbClr>
          </a:solidFill>
          <a:ln w="19050" cap="flat" cmpd="sng" algn="ctr">
            <a:solidFill>
              <a:srgbClr val="E17000"/>
            </a:solidFill>
            <a:prstDash val="solid"/>
          </a:ln>
          <a:effectLst/>
        </p:spPr>
        <p:txBody>
          <a:bodyPr rtlCol="0" anchor="t"/>
          <a:lstStyle/>
          <a:p>
            <a:pPr marL="58738" algn="ctr" defTabSz="914400">
              <a:defRPr/>
            </a:pPr>
            <a:r>
              <a:rPr lang="en-US" sz="1050" b="1" kern="0" dirty="0" smtClean="0">
                <a:solidFill>
                  <a:srgbClr val="E17000"/>
                </a:solidFill>
                <a:latin typeface="Calibri"/>
                <a:cs typeface="Calibri"/>
              </a:rPr>
              <a:t>vertex</a:t>
            </a:r>
            <a:r>
              <a:rPr lang="en-US" sz="1100" b="1" kern="0" baseline="-21000" dirty="0" smtClean="0">
                <a:solidFill>
                  <a:srgbClr val="E17000"/>
                </a:solidFill>
                <a:latin typeface="Calibri"/>
                <a:cs typeface="Calibri"/>
              </a:rPr>
              <a:t>1.2.2</a:t>
            </a:r>
            <a:endParaRPr lang="en-US" sz="1100" b="1" kern="0" baseline="-21000" dirty="0">
              <a:solidFill>
                <a:srgbClr val="E17000"/>
              </a:solidFill>
              <a:latin typeface="Calibri"/>
              <a:cs typeface="Calibri"/>
            </a:endParaRPr>
          </a:p>
        </p:txBody>
      </p:sp>
      <p:grpSp>
        <p:nvGrpSpPr>
          <p:cNvPr id="109" name="Group 108"/>
          <p:cNvGrpSpPr/>
          <p:nvPr/>
        </p:nvGrpSpPr>
        <p:grpSpPr>
          <a:xfrm>
            <a:off x="1463409" y="4153114"/>
            <a:ext cx="2011327" cy="1104323"/>
            <a:chOff x="205061" y="2563804"/>
            <a:chExt cx="2011327" cy="1104323"/>
          </a:xfrm>
        </p:grpSpPr>
        <p:sp>
          <p:nvSpPr>
            <p:cNvPr id="110" name="Rounded Rectangle 109"/>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11" name="Rounded Rectangle 110"/>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112" name="Group 111"/>
          <p:cNvGrpSpPr/>
          <p:nvPr/>
        </p:nvGrpSpPr>
        <p:grpSpPr>
          <a:xfrm>
            <a:off x="3645325" y="4153114"/>
            <a:ext cx="2011327" cy="1104323"/>
            <a:chOff x="205061" y="2563804"/>
            <a:chExt cx="2011327" cy="1104323"/>
          </a:xfrm>
        </p:grpSpPr>
        <p:sp>
          <p:nvSpPr>
            <p:cNvPr id="113" name="Rounded Rectangle 112"/>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14" name="Rounded Rectangle 113"/>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115" name="Group 114"/>
          <p:cNvGrpSpPr/>
          <p:nvPr/>
        </p:nvGrpSpPr>
        <p:grpSpPr>
          <a:xfrm>
            <a:off x="5827241" y="4153114"/>
            <a:ext cx="2011327" cy="1104323"/>
            <a:chOff x="205061" y="2563804"/>
            <a:chExt cx="2011327" cy="1104323"/>
          </a:xfrm>
        </p:grpSpPr>
        <p:sp>
          <p:nvSpPr>
            <p:cNvPr id="116" name="Rounded Rectangle 115"/>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17" name="Rounded Rectangle 116"/>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118" name="Group 117"/>
          <p:cNvGrpSpPr/>
          <p:nvPr/>
        </p:nvGrpSpPr>
        <p:grpSpPr>
          <a:xfrm>
            <a:off x="8009158" y="4153114"/>
            <a:ext cx="2011327" cy="1104323"/>
            <a:chOff x="205061" y="2563804"/>
            <a:chExt cx="2011327" cy="1104323"/>
          </a:xfrm>
        </p:grpSpPr>
        <p:sp>
          <p:nvSpPr>
            <p:cNvPr id="119" name="Rounded Rectangle 118"/>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20" name="Rounded Rectangle 119"/>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121" name="Group 120"/>
          <p:cNvGrpSpPr/>
          <p:nvPr/>
        </p:nvGrpSpPr>
        <p:grpSpPr>
          <a:xfrm>
            <a:off x="1463409" y="5433034"/>
            <a:ext cx="8557076" cy="1104323"/>
            <a:chOff x="205061" y="2563804"/>
            <a:chExt cx="8557076" cy="1104323"/>
          </a:xfrm>
        </p:grpSpPr>
        <p:grpSp>
          <p:nvGrpSpPr>
            <p:cNvPr id="122" name="Group 121"/>
            <p:cNvGrpSpPr/>
            <p:nvPr/>
          </p:nvGrpSpPr>
          <p:grpSpPr>
            <a:xfrm>
              <a:off x="205061" y="2563804"/>
              <a:ext cx="2011327" cy="1104323"/>
              <a:chOff x="205061" y="2563804"/>
              <a:chExt cx="2011327" cy="1104323"/>
            </a:xfrm>
          </p:grpSpPr>
          <p:sp>
            <p:nvSpPr>
              <p:cNvPr id="132" name="Rounded Rectangle 131"/>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33" name="Rounded Rectangle 132"/>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123" name="Group 122"/>
            <p:cNvGrpSpPr/>
            <p:nvPr/>
          </p:nvGrpSpPr>
          <p:grpSpPr>
            <a:xfrm>
              <a:off x="2386977" y="2563804"/>
              <a:ext cx="2011327" cy="1104323"/>
              <a:chOff x="205061" y="2563804"/>
              <a:chExt cx="2011327" cy="1104323"/>
            </a:xfrm>
          </p:grpSpPr>
          <p:sp>
            <p:nvSpPr>
              <p:cNvPr id="130" name="Rounded Rectangle 129"/>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31" name="Rounded Rectangle 130"/>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124" name="Group 123"/>
            <p:cNvGrpSpPr/>
            <p:nvPr/>
          </p:nvGrpSpPr>
          <p:grpSpPr>
            <a:xfrm>
              <a:off x="4568893" y="2563804"/>
              <a:ext cx="2011327" cy="1104323"/>
              <a:chOff x="205061" y="2563804"/>
              <a:chExt cx="2011327" cy="1104323"/>
            </a:xfrm>
          </p:grpSpPr>
          <p:sp>
            <p:nvSpPr>
              <p:cNvPr id="128" name="Rounded Rectangle 127"/>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29" name="Rounded Rectangle 128"/>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nvGrpSpPr>
            <p:cNvPr id="125" name="Group 124"/>
            <p:cNvGrpSpPr/>
            <p:nvPr/>
          </p:nvGrpSpPr>
          <p:grpSpPr>
            <a:xfrm>
              <a:off x="6750810" y="2563804"/>
              <a:ext cx="2011327" cy="1104323"/>
              <a:chOff x="205061" y="2563804"/>
              <a:chExt cx="2011327" cy="1104323"/>
            </a:xfrm>
          </p:grpSpPr>
          <p:sp>
            <p:nvSpPr>
              <p:cNvPr id="126" name="Rounded Rectangle 125"/>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a:solidFill>
                      <a:srgbClr val="000000"/>
                    </a:solidFill>
                    <a:latin typeface="Calibri"/>
                    <a:cs typeface="Calibri"/>
                  </a:rPr>
                  <a:t>NodeManager</a:t>
                </a:r>
                <a:endParaRPr lang="en-US" sz="1100" b="1" kern="0" dirty="0">
                  <a:solidFill>
                    <a:srgbClr val="000000"/>
                  </a:solidFill>
                  <a:latin typeface="Calibri"/>
                  <a:cs typeface="Calibri"/>
                </a:endParaRPr>
              </a:p>
            </p:txBody>
          </p:sp>
          <p:sp>
            <p:nvSpPr>
              <p:cNvPr id="127" name="Rounded Rectangle 126"/>
              <p:cNvSpPr/>
              <p:nvPr/>
            </p:nvSpPr>
            <p:spPr>
              <a:xfrm>
                <a:off x="205062" y="2772387"/>
                <a:ext cx="2011326" cy="895740"/>
              </a:xfrm>
              <a:prstGeom prst="roundRect">
                <a:avLst>
                  <a:gd name="adj" fmla="val 6525"/>
                </a:avLst>
              </a:prstGeom>
              <a:solidFill>
                <a:srgbClr val="FFFFFF"/>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grpSp>
      <p:sp>
        <p:nvSpPr>
          <p:cNvPr id="134" name="Rounded Rectangle 133"/>
          <p:cNvSpPr/>
          <p:nvPr/>
        </p:nvSpPr>
        <p:spPr>
          <a:xfrm>
            <a:off x="4095356" y="4457138"/>
            <a:ext cx="1149075" cy="287047"/>
          </a:xfrm>
          <a:prstGeom prst="roundRect">
            <a:avLst>
              <a:gd name="adj" fmla="val 6525"/>
            </a:avLst>
          </a:prstGeom>
          <a:solidFill>
            <a:srgbClr val="69BE28">
              <a:lumMod val="40000"/>
              <a:lumOff val="60000"/>
            </a:srgbClr>
          </a:solidFill>
          <a:ln w="19050" cap="flat" cmpd="sng" algn="ctr">
            <a:solidFill>
              <a:srgbClr val="4F8E1E"/>
            </a:solidFill>
            <a:prstDash val="solid"/>
          </a:ln>
          <a:effectLst/>
        </p:spPr>
        <p:txBody>
          <a:bodyPr rtlCol="0" anchor="t"/>
          <a:lstStyle/>
          <a:p>
            <a:pPr marL="58738" algn="ctr" defTabSz="914400">
              <a:defRPr/>
            </a:pPr>
            <a:r>
              <a:rPr lang="en-US" sz="1100" b="1" kern="0" dirty="0" smtClean="0">
                <a:solidFill>
                  <a:srgbClr val="69BE28">
                    <a:lumMod val="50000"/>
                  </a:srgbClr>
                </a:solidFill>
                <a:latin typeface="Calibri"/>
                <a:cs typeface="Calibri"/>
              </a:rPr>
              <a:t>map</a:t>
            </a:r>
            <a:r>
              <a:rPr lang="en-US" sz="1200" b="1" kern="0" baseline="-21000" dirty="0" smtClean="0">
                <a:solidFill>
                  <a:srgbClr val="69BE28">
                    <a:lumMod val="50000"/>
                  </a:srgbClr>
                </a:solidFill>
                <a:latin typeface="Calibri"/>
                <a:cs typeface="Calibri"/>
              </a:rPr>
              <a:t>1.2</a:t>
            </a:r>
            <a:endParaRPr lang="en-US" sz="1200" b="1" kern="0" baseline="-21000" dirty="0">
              <a:solidFill>
                <a:srgbClr val="69BE28">
                  <a:lumMod val="50000"/>
                </a:srgbClr>
              </a:solidFill>
              <a:latin typeface="Calibri"/>
              <a:cs typeface="Calibri"/>
            </a:endParaRPr>
          </a:p>
        </p:txBody>
      </p:sp>
      <p:sp>
        <p:nvSpPr>
          <p:cNvPr id="135" name="Rounded Rectangle 134"/>
          <p:cNvSpPr/>
          <p:nvPr/>
        </p:nvSpPr>
        <p:spPr>
          <a:xfrm>
            <a:off x="4095356" y="6144030"/>
            <a:ext cx="1149075" cy="287047"/>
          </a:xfrm>
          <a:prstGeom prst="roundRect">
            <a:avLst>
              <a:gd name="adj" fmla="val 6525"/>
            </a:avLst>
          </a:prstGeom>
          <a:solidFill>
            <a:srgbClr val="69BE28">
              <a:lumMod val="40000"/>
              <a:lumOff val="60000"/>
            </a:srgbClr>
          </a:solidFill>
          <a:ln w="19050" cap="flat" cmpd="sng" algn="ctr">
            <a:solidFill>
              <a:srgbClr val="4F8E1E"/>
            </a:solidFill>
            <a:prstDash val="solid"/>
          </a:ln>
          <a:effectLst/>
        </p:spPr>
        <p:txBody>
          <a:bodyPr rtlCol="0" anchor="t"/>
          <a:lstStyle/>
          <a:p>
            <a:pPr marL="58738" algn="ctr" defTabSz="914400">
              <a:defRPr/>
            </a:pPr>
            <a:r>
              <a:rPr lang="en-US" sz="1100" b="1" kern="0" dirty="0" smtClean="0">
                <a:solidFill>
                  <a:srgbClr val="69BE28">
                    <a:lumMod val="50000"/>
                  </a:srgbClr>
                </a:solidFill>
                <a:latin typeface="Calibri"/>
                <a:cs typeface="Calibri"/>
              </a:rPr>
              <a:t>reduce</a:t>
            </a:r>
            <a:r>
              <a:rPr lang="en-US" sz="1200" b="1" kern="0" baseline="-21000" dirty="0" smtClean="0">
                <a:solidFill>
                  <a:srgbClr val="44697D"/>
                </a:solidFill>
                <a:latin typeface="Calibri"/>
                <a:cs typeface="Calibri"/>
              </a:rPr>
              <a:t>1.1</a:t>
            </a:r>
            <a:endParaRPr lang="en-US" sz="1200" b="1" kern="0" baseline="-21000" dirty="0">
              <a:solidFill>
                <a:srgbClr val="44697D"/>
              </a:solidFill>
              <a:latin typeface="Calibri"/>
              <a:cs typeface="Calibri"/>
            </a:endParaRPr>
          </a:p>
        </p:txBody>
      </p:sp>
      <p:sp>
        <p:nvSpPr>
          <p:cNvPr id="136" name="Rounded Rectangle 135"/>
          <p:cNvSpPr/>
          <p:nvPr/>
        </p:nvSpPr>
        <p:spPr>
          <a:xfrm>
            <a:off x="1897768" y="4656904"/>
            <a:ext cx="1149075" cy="287047"/>
          </a:xfrm>
          <a:prstGeom prst="roundRect">
            <a:avLst>
              <a:gd name="adj" fmla="val 6525"/>
            </a:avLst>
          </a:prstGeom>
          <a:solidFill>
            <a:srgbClr val="69BE28"/>
          </a:solidFill>
          <a:ln w="19050" cap="flat" cmpd="sng" algn="ctr">
            <a:solidFill>
              <a:srgbClr val="44697D"/>
            </a:solidFill>
            <a:prstDash val="solid"/>
          </a:ln>
          <a:effectLst/>
        </p:spPr>
        <p:txBody>
          <a:bodyPr rtlCol="0" anchor="t"/>
          <a:lstStyle/>
          <a:p>
            <a:pPr marL="58738" algn="ctr" defTabSz="914400">
              <a:defRPr/>
            </a:pPr>
            <a:r>
              <a:rPr lang="en-US" sz="1100" b="1" kern="0" dirty="0" smtClean="0">
                <a:solidFill>
                  <a:srgbClr val="355F14"/>
                </a:solidFill>
                <a:latin typeface="Calibri"/>
                <a:cs typeface="Calibri"/>
              </a:rPr>
              <a:t>Batch</a:t>
            </a:r>
            <a:endParaRPr lang="en-US" sz="1100" b="1" kern="0" baseline="-21000" dirty="0">
              <a:solidFill>
                <a:srgbClr val="355F14"/>
              </a:solidFill>
              <a:latin typeface="Calibri"/>
              <a:cs typeface="Calibri"/>
            </a:endParaRPr>
          </a:p>
        </p:txBody>
      </p:sp>
      <p:sp>
        <p:nvSpPr>
          <p:cNvPr id="137" name="Rounded Rectangle 136"/>
          <p:cNvSpPr/>
          <p:nvPr/>
        </p:nvSpPr>
        <p:spPr>
          <a:xfrm>
            <a:off x="8472549" y="3377947"/>
            <a:ext cx="1149075" cy="287047"/>
          </a:xfrm>
          <a:prstGeom prst="roundRect">
            <a:avLst>
              <a:gd name="adj" fmla="val 6525"/>
            </a:avLst>
          </a:prstGeom>
          <a:solidFill>
            <a:srgbClr val="E17000">
              <a:lumMod val="40000"/>
              <a:lumOff val="60000"/>
            </a:srgbClr>
          </a:solidFill>
          <a:ln w="19050" cap="flat" cmpd="sng" algn="ctr">
            <a:solidFill>
              <a:srgbClr val="E17000"/>
            </a:solidFill>
            <a:prstDash val="solid"/>
          </a:ln>
          <a:effectLst/>
        </p:spPr>
        <p:txBody>
          <a:bodyPr rtlCol="0" anchor="t"/>
          <a:lstStyle/>
          <a:p>
            <a:pPr marL="58738" algn="ctr" defTabSz="914400">
              <a:defRPr/>
            </a:pPr>
            <a:r>
              <a:rPr lang="en-US" sz="1050" b="1" kern="0" dirty="0" smtClean="0">
                <a:solidFill>
                  <a:srgbClr val="E17000"/>
                </a:solidFill>
                <a:latin typeface="Calibri"/>
                <a:cs typeface="Calibri"/>
              </a:rPr>
              <a:t>vertex</a:t>
            </a:r>
            <a:r>
              <a:rPr lang="en-US" sz="1100" b="1" kern="0" baseline="-21000" dirty="0" smtClean="0">
                <a:solidFill>
                  <a:srgbClr val="E17000"/>
                </a:solidFill>
                <a:latin typeface="Calibri"/>
                <a:cs typeface="Calibri"/>
              </a:rPr>
              <a:t>1.1.1</a:t>
            </a:r>
            <a:endParaRPr lang="en-US" sz="1100" b="1" kern="0" baseline="-21000" dirty="0">
              <a:solidFill>
                <a:srgbClr val="E17000"/>
              </a:solidFill>
              <a:latin typeface="Calibri"/>
              <a:cs typeface="Calibri"/>
            </a:endParaRPr>
          </a:p>
        </p:txBody>
      </p:sp>
      <p:sp>
        <p:nvSpPr>
          <p:cNvPr id="138" name="Rounded Rectangle 137"/>
          <p:cNvSpPr/>
          <p:nvPr/>
        </p:nvSpPr>
        <p:spPr>
          <a:xfrm>
            <a:off x="8472549" y="4656904"/>
            <a:ext cx="1149075" cy="287047"/>
          </a:xfrm>
          <a:prstGeom prst="roundRect">
            <a:avLst>
              <a:gd name="adj" fmla="val 6525"/>
            </a:avLst>
          </a:prstGeom>
          <a:solidFill>
            <a:srgbClr val="E17000">
              <a:lumMod val="40000"/>
              <a:lumOff val="60000"/>
            </a:srgbClr>
          </a:solidFill>
          <a:ln w="19050" cap="flat" cmpd="sng" algn="ctr">
            <a:solidFill>
              <a:srgbClr val="E17000"/>
            </a:solidFill>
            <a:prstDash val="solid"/>
          </a:ln>
          <a:effectLst/>
        </p:spPr>
        <p:txBody>
          <a:bodyPr rtlCol="0" anchor="t"/>
          <a:lstStyle/>
          <a:p>
            <a:pPr marL="58738" algn="ctr" defTabSz="914400">
              <a:defRPr/>
            </a:pPr>
            <a:r>
              <a:rPr lang="en-US" sz="1050" b="1" kern="0" dirty="0" smtClean="0">
                <a:solidFill>
                  <a:srgbClr val="E17000"/>
                </a:solidFill>
                <a:latin typeface="Calibri"/>
                <a:cs typeface="Calibri"/>
              </a:rPr>
              <a:t>vertex</a:t>
            </a:r>
            <a:r>
              <a:rPr lang="en-US" sz="1100" b="1" kern="0" baseline="-21000" dirty="0" smtClean="0">
                <a:solidFill>
                  <a:srgbClr val="E17000"/>
                </a:solidFill>
                <a:latin typeface="Calibri"/>
                <a:cs typeface="Calibri"/>
              </a:rPr>
              <a:t>1.1.2</a:t>
            </a:r>
            <a:endParaRPr lang="en-US" sz="1100" b="1" kern="0" baseline="-21000" dirty="0">
              <a:solidFill>
                <a:srgbClr val="E17000"/>
              </a:solidFill>
              <a:latin typeface="Calibri"/>
              <a:cs typeface="Calibri"/>
            </a:endParaRPr>
          </a:p>
        </p:txBody>
      </p:sp>
      <p:sp>
        <p:nvSpPr>
          <p:cNvPr id="139" name="Rounded Rectangle 138"/>
          <p:cNvSpPr/>
          <p:nvPr/>
        </p:nvSpPr>
        <p:spPr>
          <a:xfrm>
            <a:off x="8472549" y="5944264"/>
            <a:ext cx="1149075" cy="287047"/>
          </a:xfrm>
          <a:prstGeom prst="roundRect">
            <a:avLst>
              <a:gd name="adj" fmla="val 6525"/>
            </a:avLst>
          </a:prstGeom>
          <a:solidFill>
            <a:srgbClr val="E17000">
              <a:lumMod val="40000"/>
              <a:lumOff val="60000"/>
            </a:srgbClr>
          </a:solidFill>
          <a:ln w="19050" cap="flat" cmpd="sng" algn="ctr">
            <a:solidFill>
              <a:srgbClr val="E17000"/>
            </a:solidFill>
            <a:prstDash val="solid"/>
          </a:ln>
          <a:effectLst/>
        </p:spPr>
        <p:txBody>
          <a:bodyPr rtlCol="0" anchor="t"/>
          <a:lstStyle/>
          <a:p>
            <a:pPr marL="58738" algn="ctr" defTabSz="914400">
              <a:defRPr/>
            </a:pPr>
            <a:r>
              <a:rPr lang="en-US" sz="1050" b="1" kern="0" dirty="0" smtClean="0">
                <a:solidFill>
                  <a:srgbClr val="E17000"/>
                </a:solidFill>
                <a:latin typeface="Calibri"/>
                <a:cs typeface="Calibri"/>
              </a:rPr>
              <a:t>vertex</a:t>
            </a:r>
            <a:r>
              <a:rPr lang="en-US" sz="1100" b="1" kern="0" baseline="-21000" dirty="0" smtClean="0">
                <a:solidFill>
                  <a:srgbClr val="E17000"/>
                </a:solidFill>
                <a:latin typeface="Calibri"/>
                <a:cs typeface="Calibri"/>
              </a:rPr>
              <a:t>1.2.1</a:t>
            </a:r>
            <a:endParaRPr lang="en-US" sz="1100" b="1" kern="0" baseline="-21000" dirty="0">
              <a:solidFill>
                <a:srgbClr val="E17000"/>
              </a:solidFill>
              <a:latin typeface="Calibri"/>
              <a:cs typeface="Calibri"/>
            </a:endParaRPr>
          </a:p>
        </p:txBody>
      </p:sp>
      <p:sp>
        <p:nvSpPr>
          <p:cNvPr id="140" name="Rounded Rectangle 139"/>
          <p:cNvSpPr/>
          <p:nvPr/>
        </p:nvSpPr>
        <p:spPr>
          <a:xfrm>
            <a:off x="6283601" y="4656904"/>
            <a:ext cx="1149075" cy="287047"/>
          </a:xfrm>
          <a:prstGeom prst="roundRect">
            <a:avLst>
              <a:gd name="adj" fmla="val 6525"/>
            </a:avLst>
          </a:prstGeom>
          <a:solidFill>
            <a:srgbClr val="E17000"/>
          </a:solidFill>
          <a:ln w="19050" cap="flat" cmpd="sng" algn="ctr">
            <a:solidFill>
              <a:srgbClr val="E17000">
                <a:lumMod val="40000"/>
                <a:lumOff val="60000"/>
              </a:srgbClr>
            </a:solidFill>
            <a:prstDash val="solid"/>
          </a:ln>
          <a:effectLst/>
        </p:spPr>
        <p:txBody>
          <a:bodyPr rtlCol="0" anchor="t"/>
          <a:lstStyle/>
          <a:p>
            <a:pPr marL="58738" algn="ctr" defTabSz="914400">
              <a:defRPr/>
            </a:pPr>
            <a:r>
              <a:rPr lang="en-US" sz="1100" b="1" kern="0" dirty="0" smtClean="0">
                <a:solidFill>
                  <a:srgbClr val="E17000">
                    <a:lumMod val="20000"/>
                    <a:lumOff val="80000"/>
                  </a:srgbClr>
                </a:solidFill>
                <a:latin typeface="Calibri"/>
                <a:cs typeface="Calibri"/>
              </a:rPr>
              <a:t>Interactive SQL</a:t>
            </a:r>
            <a:endParaRPr lang="en-US" sz="1200" b="1" kern="0" baseline="-21000" dirty="0">
              <a:solidFill>
                <a:srgbClr val="E17000">
                  <a:lumMod val="20000"/>
                  <a:lumOff val="80000"/>
                </a:srgbClr>
              </a:solidFill>
              <a:latin typeface="Calibri"/>
              <a:cs typeface="Calibri"/>
            </a:endParaRPr>
          </a:p>
        </p:txBody>
      </p:sp>
      <p:cxnSp>
        <p:nvCxnSpPr>
          <p:cNvPr id="141" name="Straight Arrow Connector 140"/>
          <p:cNvCxnSpPr>
            <a:endCxn id="138" idx="1"/>
          </p:cNvCxnSpPr>
          <p:nvPr/>
        </p:nvCxnSpPr>
        <p:spPr>
          <a:xfrm>
            <a:off x="7448785" y="4791622"/>
            <a:ext cx="1023764" cy="8806"/>
          </a:xfrm>
          <a:prstGeom prst="straightConnector1">
            <a:avLst/>
          </a:prstGeom>
          <a:noFill/>
          <a:ln w="19050" cap="flat" cmpd="sng" algn="ctr">
            <a:solidFill>
              <a:srgbClr val="E17000"/>
            </a:solidFill>
            <a:prstDash val="sysDash"/>
            <a:headEnd type="none"/>
            <a:tailEnd type="arrow"/>
          </a:ln>
          <a:effectLst/>
        </p:spPr>
      </p:cxnSp>
      <p:cxnSp>
        <p:nvCxnSpPr>
          <p:cNvPr id="142" name="Straight Arrow Connector 114"/>
          <p:cNvCxnSpPr>
            <a:endCxn id="139" idx="1"/>
          </p:cNvCxnSpPr>
          <p:nvPr/>
        </p:nvCxnSpPr>
        <p:spPr>
          <a:xfrm rot="16200000" flipH="1">
            <a:off x="7439504" y="5054743"/>
            <a:ext cx="1296166" cy="769924"/>
          </a:xfrm>
          <a:prstGeom prst="bentConnector2">
            <a:avLst/>
          </a:prstGeom>
          <a:noFill/>
          <a:ln w="19050" cap="flat" cmpd="sng" algn="ctr">
            <a:solidFill>
              <a:srgbClr val="E17000"/>
            </a:solidFill>
            <a:prstDash val="sysDash"/>
            <a:headEnd type="none"/>
            <a:tailEnd type="arrow"/>
          </a:ln>
          <a:effectLst/>
        </p:spPr>
      </p:cxnSp>
      <p:cxnSp>
        <p:nvCxnSpPr>
          <p:cNvPr id="143" name="Straight Arrow Connector 114"/>
          <p:cNvCxnSpPr>
            <a:endCxn id="137" idx="1"/>
          </p:cNvCxnSpPr>
          <p:nvPr/>
        </p:nvCxnSpPr>
        <p:spPr>
          <a:xfrm rot="5400000" flipH="1" flipV="1">
            <a:off x="7448108" y="3775989"/>
            <a:ext cx="1278958" cy="769923"/>
          </a:xfrm>
          <a:prstGeom prst="bentConnector2">
            <a:avLst/>
          </a:prstGeom>
          <a:noFill/>
          <a:ln w="19050" cap="flat" cmpd="sng" algn="ctr">
            <a:solidFill>
              <a:srgbClr val="E17000"/>
            </a:solidFill>
            <a:prstDash val="sysDash"/>
            <a:headEnd type="none"/>
            <a:tailEnd type="arrow"/>
          </a:ln>
          <a:effectLst/>
        </p:spPr>
      </p:cxnSp>
      <p:cxnSp>
        <p:nvCxnSpPr>
          <p:cNvPr id="144" name="Straight Arrow Connector 114"/>
          <p:cNvCxnSpPr>
            <a:stCxn id="140" idx="1"/>
            <a:endCxn id="108" idx="3"/>
          </p:cNvCxnSpPr>
          <p:nvPr/>
        </p:nvCxnSpPr>
        <p:spPr>
          <a:xfrm rot="10800000">
            <a:off x="5244431" y="3709744"/>
            <a:ext cx="1039170" cy="1090685"/>
          </a:xfrm>
          <a:prstGeom prst="bentConnector3">
            <a:avLst>
              <a:gd name="adj1" fmla="val 79931"/>
            </a:avLst>
          </a:prstGeom>
          <a:noFill/>
          <a:ln w="19050" cap="flat" cmpd="sng" algn="ctr">
            <a:solidFill>
              <a:srgbClr val="E17000"/>
            </a:solidFill>
            <a:prstDash val="sysDash"/>
            <a:headEnd type="none"/>
            <a:tailEnd type="arrow"/>
          </a:ln>
          <a:effectLst/>
        </p:spPr>
      </p:cxnSp>
      <p:cxnSp>
        <p:nvCxnSpPr>
          <p:cNvPr id="145" name="Straight Arrow Connector 114"/>
          <p:cNvCxnSpPr>
            <a:stCxn id="136" idx="3"/>
            <a:endCxn id="107" idx="1"/>
          </p:cNvCxnSpPr>
          <p:nvPr/>
        </p:nvCxnSpPr>
        <p:spPr>
          <a:xfrm flipV="1">
            <a:off x="3046843" y="3326108"/>
            <a:ext cx="1048513" cy="1474320"/>
          </a:xfrm>
          <a:prstGeom prst="bentConnector3">
            <a:avLst>
              <a:gd name="adj1" fmla="val 49816"/>
            </a:avLst>
          </a:prstGeom>
          <a:noFill/>
          <a:ln w="19050" cap="flat" cmpd="sng" algn="ctr">
            <a:solidFill>
              <a:srgbClr val="69BE28">
                <a:lumMod val="50000"/>
              </a:srgbClr>
            </a:solidFill>
            <a:prstDash val="sysDash"/>
            <a:headEnd type="none"/>
            <a:tailEnd type="arrow"/>
          </a:ln>
          <a:effectLst/>
        </p:spPr>
      </p:cxnSp>
      <p:cxnSp>
        <p:nvCxnSpPr>
          <p:cNvPr id="146" name="Straight Arrow Connector 114"/>
          <p:cNvCxnSpPr>
            <a:stCxn id="136" idx="3"/>
            <a:endCxn id="135" idx="1"/>
          </p:cNvCxnSpPr>
          <p:nvPr/>
        </p:nvCxnSpPr>
        <p:spPr>
          <a:xfrm>
            <a:off x="3046843" y="4800428"/>
            <a:ext cx="1048513" cy="1487126"/>
          </a:xfrm>
          <a:prstGeom prst="bentConnector3">
            <a:avLst>
              <a:gd name="adj1" fmla="val 48639"/>
            </a:avLst>
          </a:prstGeom>
          <a:noFill/>
          <a:ln w="19050" cap="flat" cmpd="sng" algn="ctr">
            <a:solidFill>
              <a:srgbClr val="355F14"/>
            </a:solidFill>
            <a:prstDash val="sysDash"/>
            <a:headEnd type="none"/>
            <a:tailEnd type="arrow"/>
          </a:ln>
          <a:effectLst/>
        </p:spPr>
      </p:cxnSp>
      <p:grpSp>
        <p:nvGrpSpPr>
          <p:cNvPr id="147" name="Group 146"/>
          <p:cNvGrpSpPr/>
          <p:nvPr/>
        </p:nvGrpSpPr>
        <p:grpSpPr>
          <a:xfrm>
            <a:off x="4821577" y="1482220"/>
            <a:ext cx="2011327" cy="1104323"/>
            <a:chOff x="3632349" y="1172830"/>
            <a:chExt cx="2011327" cy="1104323"/>
          </a:xfrm>
        </p:grpSpPr>
        <p:grpSp>
          <p:nvGrpSpPr>
            <p:cNvPr id="148" name="Group 147"/>
            <p:cNvGrpSpPr/>
            <p:nvPr/>
          </p:nvGrpSpPr>
          <p:grpSpPr>
            <a:xfrm>
              <a:off x="3632349" y="1172830"/>
              <a:ext cx="2011327" cy="1104323"/>
              <a:chOff x="205061" y="2563804"/>
              <a:chExt cx="2011327" cy="1104323"/>
            </a:xfrm>
          </p:grpSpPr>
          <p:sp>
            <p:nvSpPr>
              <p:cNvPr id="151" name="Rounded Rectangle 150"/>
              <p:cNvSpPr/>
              <p:nvPr/>
            </p:nvSpPr>
            <p:spPr>
              <a:xfrm>
                <a:off x="205061" y="2563804"/>
                <a:ext cx="2011327" cy="1104323"/>
              </a:xfrm>
              <a:prstGeom prst="roundRect">
                <a:avLst>
                  <a:gd name="adj" fmla="val 6525"/>
                </a:avLst>
              </a:prstGeom>
              <a:solidFill>
                <a:srgbClr val="69BE28"/>
              </a:solidFill>
              <a:ln w="28575" cap="flat" cmpd="sng" algn="ctr">
                <a:solidFill>
                  <a:srgbClr val="69BE28"/>
                </a:solidFill>
                <a:prstDash val="solid"/>
              </a:ln>
              <a:effectLst/>
            </p:spPr>
            <p:txBody>
              <a:bodyPr lIns="36000" tIns="0" rtlCol="0" anchor="t"/>
              <a:lstStyle/>
              <a:p>
                <a:pPr marL="58738" defTabSz="914400">
                  <a:defRPr/>
                </a:pPr>
                <a:r>
                  <a:rPr lang="en-US" sz="1100" b="1" kern="0" dirty="0" err="1" smtClean="0">
                    <a:solidFill>
                      <a:srgbClr val="000000"/>
                    </a:solidFill>
                    <a:latin typeface="Calibri"/>
                    <a:cs typeface="Calibri"/>
                  </a:rPr>
                  <a:t>ResourceManager</a:t>
                </a:r>
                <a:endParaRPr lang="en-US" sz="1100" b="1" kern="0" dirty="0">
                  <a:solidFill>
                    <a:srgbClr val="000000"/>
                  </a:solidFill>
                  <a:latin typeface="Calibri"/>
                  <a:cs typeface="Calibri"/>
                </a:endParaRPr>
              </a:p>
            </p:txBody>
          </p:sp>
          <p:sp>
            <p:nvSpPr>
              <p:cNvPr id="152" name="Rounded Rectangle 151"/>
              <p:cNvSpPr/>
              <p:nvPr/>
            </p:nvSpPr>
            <p:spPr>
              <a:xfrm>
                <a:off x="205062" y="2772387"/>
                <a:ext cx="2011326" cy="895740"/>
              </a:xfrm>
              <a:prstGeom prst="roundRect">
                <a:avLst>
                  <a:gd name="adj" fmla="val 6525"/>
                </a:avLst>
              </a:prstGeom>
              <a:solidFill>
                <a:srgbClr val="69BE28">
                  <a:lumMod val="20000"/>
                  <a:lumOff val="80000"/>
                </a:srgbClr>
              </a:solidFill>
              <a:ln w="28575" cap="flat" cmpd="sng" algn="ctr">
                <a:solidFill>
                  <a:srgbClr val="69BE28"/>
                </a:solidFill>
                <a:prstDash val="solid"/>
              </a:ln>
              <a:effectLst/>
            </p:spPr>
            <p:txBody>
              <a:bodyPr wrap="none" lIns="0" rIns="0" rtlCol="0" anchor="b"/>
              <a:lstStyle/>
              <a:p>
                <a:pPr algn="ctr" defTabSz="914400">
                  <a:defRPr/>
                </a:pPr>
                <a:endParaRPr lang="en-US" sz="1200" kern="0" dirty="0">
                  <a:solidFill>
                    <a:srgbClr val="1E1E1E"/>
                  </a:solidFill>
                  <a:latin typeface="Calibri"/>
                  <a:cs typeface="Calibri"/>
                </a:endParaRPr>
              </a:p>
            </p:txBody>
          </p:sp>
        </p:grpSp>
        <p:sp>
          <p:nvSpPr>
            <p:cNvPr id="149" name="Rounded Rectangle 148"/>
            <p:cNvSpPr/>
            <p:nvPr/>
          </p:nvSpPr>
          <p:spPr>
            <a:xfrm>
              <a:off x="3835286" y="1903682"/>
              <a:ext cx="1605455" cy="287047"/>
            </a:xfrm>
            <a:prstGeom prst="roundRect">
              <a:avLst>
                <a:gd name="adj" fmla="val 6525"/>
              </a:avLst>
            </a:prstGeom>
            <a:solidFill>
              <a:srgbClr val="69BE28">
                <a:lumMod val="60000"/>
                <a:lumOff val="40000"/>
              </a:srgbClr>
            </a:solidFill>
            <a:ln w="19050" cap="flat" cmpd="sng" algn="ctr">
              <a:solidFill>
                <a:srgbClr val="69BE28">
                  <a:lumMod val="50000"/>
                </a:srgbClr>
              </a:solidFill>
              <a:prstDash val="solid"/>
            </a:ln>
            <a:effectLst/>
          </p:spPr>
          <p:txBody>
            <a:bodyPr rtlCol="0" anchor="t"/>
            <a:lstStyle/>
            <a:p>
              <a:pPr marL="58738" algn="ctr" defTabSz="914400">
                <a:defRPr/>
              </a:pPr>
              <a:r>
                <a:rPr lang="en-US" sz="1100" b="1" kern="0" dirty="0" smtClean="0">
                  <a:solidFill>
                    <a:srgbClr val="1E1E1E"/>
                  </a:solidFill>
                  <a:latin typeface="Calibri"/>
                  <a:cs typeface="Calibri"/>
                </a:rPr>
                <a:t>Scheduler</a:t>
              </a:r>
              <a:endParaRPr lang="en-US" sz="1100" b="1" kern="0" baseline="-21000" dirty="0">
                <a:solidFill>
                  <a:srgbClr val="1E1E1E"/>
                </a:solidFill>
                <a:latin typeface="Calibri"/>
                <a:cs typeface="Calibri"/>
              </a:endParaRPr>
            </a:p>
          </p:txBody>
        </p:sp>
        <p:pic>
          <p:nvPicPr>
            <p:cNvPr id="150" name="Picture 149"/>
            <p:cNvPicPr>
              <a:picLocks noChangeAspect="1"/>
            </p:cNvPicPr>
            <p:nvPr/>
          </p:nvPicPr>
          <p:blipFill>
            <a:blip r:embed="rId2"/>
            <a:stretch>
              <a:fillRect/>
            </a:stretch>
          </p:blipFill>
          <p:spPr>
            <a:xfrm>
              <a:off x="4458416" y="1461409"/>
              <a:ext cx="367873" cy="367873"/>
            </a:xfrm>
            <a:prstGeom prst="rect">
              <a:avLst/>
            </a:prstGeom>
          </p:spPr>
        </p:pic>
      </p:grpSp>
      <p:pic>
        <p:nvPicPr>
          <p:cNvPr id="153" name="Picture 152"/>
          <p:cNvPicPr>
            <a:picLocks noChangeAspect="1"/>
          </p:cNvPicPr>
          <p:nvPr/>
        </p:nvPicPr>
        <p:blipFill>
          <a:blip r:embed="rId3"/>
          <a:stretch>
            <a:fillRect/>
          </a:stretch>
        </p:blipFill>
        <p:spPr>
          <a:xfrm>
            <a:off x="1463410" y="3678201"/>
            <a:ext cx="277258" cy="277258"/>
          </a:xfrm>
          <a:prstGeom prst="rect">
            <a:avLst/>
          </a:prstGeom>
        </p:spPr>
      </p:pic>
      <p:pic>
        <p:nvPicPr>
          <p:cNvPr id="154" name="Picture 153"/>
          <p:cNvPicPr>
            <a:picLocks noChangeAspect="1"/>
          </p:cNvPicPr>
          <p:nvPr/>
        </p:nvPicPr>
        <p:blipFill>
          <a:blip r:embed="rId3"/>
          <a:stretch>
            <a:fillRect/>
          </a:stretch>
        </p:blipFill>
        <p:spPr>
          <a:xfrm>
            <a:off x="1463409" y="4958550"/>
            <a:ext cx="277258" cy="277258"/>
          </a:xfrm>
          <a:prstGeom prst="rect">
            <a:avLst/>
          </a:prstGeom>
        </p:spPr>
      </p:pic>
      <p:pic>
        <p:nvPicPr>
          <p:cNvPr id="155" name="Picture 154"/>
          <p:cNvPicPr>
            <a:picLocks noChangeAspect="1"/>
          </p:cNvPicPr>
          <p:nvPr/>
        </p:nvPicPr>
        <p:blipFill>
          <a:blip r:embed="rId3"/>
          <a:stretch>
            <a:fillRect/>
          </a:stretch>
        </p:blipFill>
        <p:spPr>
          <a:xfrm>
            <a:off x="1463410" y="6235025"/>
            <a:ext cx="277258" cy="277258"/>
          </a:xfrm>
          <a:prstGeom prst="rect">
            <a:avLst/>
          </a:prstGeom>
        </p:spPr>
      </p:pic>
      <p:pic>
        <p:nvPicPr>
          <p:cNvPr id="156" name="Picture 155"/>
          <p:cNvPicPr>
            <a:picLocks noChangeAspect="1"/>
          </p:cNvPicPr>
          <p:nvPr/>
        </p:nvPicPr>
        <p:blipFill>
          <a:blip r:embed="rId3"/>
          <a:stretch>
            <a:fillRect/>
          </a:stretch>
        </p:blipFill>
        <p:spPr>
          <a:xfrm>
            <a:off x="3645325" y="3685660"/>
            <a:ext cx="277258" cy="277258"/>
          </a:xfrm>
          <a:prstGeom prst="rect">
            <a:avLst/>
          </a:prstGeom>
        </p:spPr>
      </p:pic>
      <p:pic>
        <p:nvPicPr>
          <p:cNvPr id="157" name="Picture 156"/>
          <p:cNvPicPr>
            <a:picLocks noChangeAspect="1"/>
          </p:cNvPicPr>
          <p:nvPr/>
        </p:nvPicPr>
        <p:blipFill>
          <a:blip r:embed="rId3"/>
          <a:stretch>
            <a:fillRect/>
          </a:stretch>
        </p:blipFill>
        <p:spPr>
          <a:xfrm>
            <a:off x="3645326" y="4958550"/>
            <a:ext cx="277258" cy="277258"/>
          </a:xfrm>
          <a:prstGeom prst="rect">
            <a:avLst/>
          </a:prstGeom>
        </p:spPr>
      </p:pic>
      <p:pic>
        <p:nvPicPr>
          <p:cNvPr id="158" name="Picture 157"/>
          <p:cNvPicPr>
            <a:picLocks noChangeAspect="1"/>
          </p:cNvPicPr>
          <p:nvPr/>
        </p:nvPicPr>
        <p:blipFill>
          <a:blip r:embed="rId3"/>
          <a:stretch>
            <a:fillRect/>
          </a:stretch>
        </p:blipFill>
        <p:spPr>
          <a:xfrm>
            <a:off x="3645326" y="6231311"/>
            <a:ext cx="277258" cy="277258"/>
          </a:xfrm>
          <a:prstGeom prst="rect">
            <a:avLst/>
          </a:prstGeom>
        </p:spPr>
      </p:pic>
      <p:pic>
        <p:nvPicPr>
          <p:cNvPr id="159" name="Picture 158"/>
          <p:cNvPicPr>
            <a:picLocks noChangeAspect="1"/>
          </p:cNvPicPr>
          <p:nvPr/>
        </p:nvPicPr>
        <p:blipFill>
          <a:blip r:embed="rId3"/>
          <a:stretch>
            <a:fillRect/>
          </a:stretch>
        </p:blipFill>
        <p:spPr>
          <a:xfrm>
            <a:off x="5827242" y="3685660"/>
            <a:ext cx="277258" cy="277258"/>
          </a:xfrm>
          <a:prstGeom prst="rect">
            <a:avLst/>
          </a:prstGeom>
        </p:spPr>
      </p:pic>
      <p:pic>
        <p:nvPicPr>
          <p:cNvPr id="160" name="Picture 159"/>
          <p:cNvPicPr>
            <a:picLocks noChangeAspect="1"/>
          </p:cNvPicPr>
          <p:nvPr/>
        </p:nvPicPr>
        <p:blipFill>
          <a:blip r:embed="rId3"/>
          <a:stretch>
            <a:fillRect/>
          </a:stretch>
        </p:blipFill>
        <p:spPr>
          <a:xfrm>
            <a:off x="5823946" y="4958550"/>
            <a:ext cx="277258" cy="277258"/>
          </a:xfrm>
          <a:prstGeom prst="rect">
            <a:avLst/>
          </a:prstGeom>
        </p:spPr>
      </p:pic>
      <p:pic>
        <p:nvPicPr>
          <p:cNvPr id="161" name="Picture 160"/>
          <p:cNvPicPr>
            <a:picLocks noChangeAspect="1"/>
          </p:cNvPicPr>
          <p:nvPr/>
        </p:nvPicPr>
        <p:blipFill>
          <a:blip r:embed="rId3"/>
          <a:stretch>
            <a:fillRect/>
          </a:stretch>
        </p:blipFill>
        <p:spPr>
          <a:xfrm>
            <a:off x="5812644" y="6245910"/>
            <a:ext cx="277258" cy="277258"/>
          </a:xfrm>
          <a:prstGeom prst="rect">
            <a:avLst/>
          </a:prstGeom>
        </p:spPr>
      </p:pic>
      <p:pic>
        <p:nvPicPr>
          <p:cNvPr id="162" name="Picture 161"/>
          <p:cNvPicPr>
            <a:picLocks noChangeAspect="1"/>
          </p:cNvPicPr>
          <p:nvPr/>
        </p:nvPicPr>
        <p:blipFill>
          <a:blip r:embed="rId3"/>
          <a:stretch>
            <a:fillRect/>
          </a:stretch>
        </p:blipFill>
        <p:spPr>
          <a:xfrm>
            <a:off x="8009159" y="3685660"/>
            <a:ext cx="277258" cy="277258"/>
          </a:xfrm>
          <a:prstGeom prst="rect">
            <a:avLst/>
          </a:prstGeom>
        </p:spPr>
      </p:pic>
      <p:pic>
        <p:nvPicPr>
          <p:cNvPr id="163" name="Picture 162"/>
          <p:cNvPicPr>
            <a:picLocks noChangeAspect="1"/>
          </p:cNvPicPr>
          <p:nvPr/>
        </p:nvPicPr>
        <p:blipFill>
          <a:blip r:embed="rId3"/>
          <a:stretch>
            <a:fillRect/>
          </a:stretch>
        </p:blipFill>
        <p:spPr>
          <a:xfrm>
            <a:off x="8009159" y="4958550"/>
            <a:ext cx="277258" cy="277258"/>
          </a:xfrm>
          <a:prstGeom prst="rect">
            <a:avLst/>
          </a:prstGeom>
        </p:spPr>
      </p:pic>
      <p:pic>
        <p:nvPicPr>
          <p:cNvPr id="164" name="Picture 163"/>
          <p:cNvPicPr>
            <a:picLocks noChangeAspect="1"/>
          </p:cNvPicPr>
          <p:nvPr/>
        </p:nvPicPr>
        <p:blipFill>
          <a:blip r:embed="rId3"/>
          <a:stretch>
            <a:fillRect/>
          </a:stretch>
        </p:blipFill>
        <p:spPr>
          <a:xfrm>
            <a:off x="8009158" y="6231311"/>
            <a:ext cx="277258" cy="277258"/>
          </a:xfrm>
          <a:prstGeom prst="rect">
            <a:avLst/>
          </a:prstGeom>
        </p:spPr>
      </p:pic>
      <p:pic>
        <p:nvPicPr>
          <p:cNvPr id="165" name="Picture 164"/>
          <p:cNvPicPr>
            <a:picLocks noChangeAspect="1"/>
          </p:cNvPicPr>
          <p:nvPr/>
        </p:nvPicPr>
        <p:blipFill>
          <a:blip r:embed="rId4"/>
          <a:stretch>
            <a:fillRect/>
          </a:stretch>
        </p:blipFill>
        <p:spPr>
          <a:xfrm>
            <a:off x="5328280" y="4943663"/>
            <a:ext cx="313774" cy="313774"/>
          </a:xfrm>
          <a:prstGeom prst="rect">
            <a:avLst/>
          </a:prstGeom>
        </p:spPr>
      </p:pic>
      <p:pic>
        <p:nvPicPr>
          <p:cNvPr id="166" name="Picture 165"/>
          <p:cNvPicPr>
            <a:picLocks noChangeAspect="1"/>
          </p:cNvPicPr>
          <p:nvPr/>
        </p:nvPicPr>
        <p:blipFill>
          <a:blip r:embed="rId4"/>
          <a:stretch>
            <a:fillRect/>
          </a:stretch>
        </p:blipFill>
        <p:spPr>
          <a:xfrm>
            <a:off x="5333870" y="6188650"/>
            <a:ext cx="313774" cy="313774"/>
          </a:xfrm>
          <a:prstGeom prst="rect">
            <a:avLst/>
          </a:prstGeom>
        </p:spPr>
      </p:pic>
      <p:pic>
        <p:nvPicPr>
          <p:cNvPr id="167" name="Picture 166"/>
          <p:cNvPicPr>
            <a:picLocks noChangeAspect="1"/>
          </p:cNvPicPr>
          <p:nvPr/>
        </p:nvPicPr>
        <p:blipFill>
          <a:blip r:embed="rId4"/>
          <a:stretch>
            <a:fillRect/>
          </a:stretch>
        </p:blipFill>
        <p:spPr>
          <a:xfrm>
            <a:off x="5314032" y="3663743"/>
            <a:ext cx="313774" cy="313774"/>
          </a:xfrm>
          <a:prstGeom prst="rect">
            <a:avLst/>
          </a:prstGeom>
        </p:spPr>
      </p:pic>
      <p:pic>
        <p:nvPicPr>
          <p:cNvPr id="168" name="Picture 167"/>
          <p:cNvPicPr>
            <a:picLocks noChangeAspect="1"/>
          </p:cNvPicPr>
          <p:nvPr/>
        </p:nvPicPr>
        <p:blipFill>
          <a:blip r:embed="rId4"/>
          <a:stretch>
            <a:fillRect/>
          </a:stretch>
        </p:blipFill>
        <p:spPr>
          <a:xfrm>
            <a:off x="3137146" y="4950120"/>
            <a:ext cx="313774" cy="313774"/>
          </a:xfrm>
          <a:prstGeom prst="rect">
            <a:avLst/>
          </a:prstGeom>
        </p:spPr>
      </p:pic>
      <p:pic>
        <p:nvPicPr>
          <p:cNvPr id="169" name="Picture 168"/>
          <p:cNvPicPr>
            <a:picLocks noChangeAspect="1"/>
          </p:cNvPicPr>
          <p:nvPr/>
        </p:nvPicPr>
        <p:blipFill>
          <a:blip r:embed="rId4"/>
          <a:stretch>
            <a:fillRect/>
          </a:stretch>
        </p:blipFill>
        <p:spPr>
          <a:xfrm>
            <a:off x="3137495" y="3665532"/>
            <a:ext cx="313774" cy="313774"/>
          </a:xfrm>
          <a:prstGeom prst="rect">
            <a:avLst/>
          </a:prstGeom>
        </p:spPr>
      </p:pic>
      <p:pic>
        <p:nvPicPr>
          <p:cNvPr id="170" name="Picture 169"/>
          <p:cNvPicPr>
            <a:picLocks noChangeAspect="1"/>
          </p:cNvPicPr>
          <p:nvPr/>
        </p:nvPicPr>
        <p:blipFill>
          <a:blip r:embed="rId4"/>
          <a:stretch>
            <a:fillRect/>
          </a:stretch>
        </p:blipFill>
        <p:spPr>
          <a:xfrm>
            <a:off x="3160962" y="6175547"/>
            <a:ext cx="313774" cy="313774"/>
          </a:xfrm>
          <a:prstGeom prst="rect">
            <a:avLst/>
          </a:prstGeom>
        </p:spPr>
      </p:pic>
      <p:pic>
        <p:nvPicPr>
          <p:cNvPr id="171" name="Picture 170"/>
          <p:cNvPicPr>
            <a:picLocks noChangeAspect="1"/>
          </p:cNvPicPr>
          <p:nvPr/>
        </p:nvPicPr>
        <p:blipFill>
          <a:blip r:embed="rId4"/>
          <a:stretch>
            <a:fillRect/>
          </a:stretch>
        </p:blipFill>
        <p:spPr>
          <a:xfrm>
            <a:off x="7501801" y="3663890"/>
            <a:ext cx="313774" cy="313774"/>
          </a:xfrm>
          <a:prstGeom prst="rect">
            <a:avLst/>
          </a:prstGeom>
        </p:spPr>
      </p:pic>
      <p:pic>
        <p:nvPicPr>
          <p:cNvPr id="172" name="Picture 171"/>
          <p:cNvPicPr>
            <a:picLocks noChangeAspect="1"/>
          </p:cNvPicPr>
          <p:nvPr/>
        </p:nvPicPr>
        <p:blipFill>
          <a:blip r:embed="rId4"/>
          <a:stretch>
            <a:fillRect/>
          </a:stretch>
        </p:blipFill>
        <p:spPr>
          <a:xfrm>
            <a:off x="7501801" y="4965068"/>
            <a:ext cx="313774" cy="313774"/>
          </a:xfrm>
          <a:prstGeom prst="rect">
            <a:avLst/>
          </a:prstGeom>
        </p:spPr>
      </p:pic>
      <p:pic>
        <p:nvPicPr>
          <p:cNvPr id="173" name="Picture 172"/>
          <p:cNvPicPr>
            <a:picLocks noChangeAspect="1"/>
          </p:cNvPicPr>
          <p:nvPr/>
        </p:nvPicPr>
        <p:blipFill>
          <a:blip r:embed="rId4"/>
          <a:stretch>
            <a:fillRect/>
          </a:stretch>
        </p:blipFill>
        <p:spPr>
          <a:xfrm>
            <a:off x="7495949" y="6223058"/>
            <a:ext cx="313774" cy="313774"/>
          </a:xfrm>
          <a:prstGeom prst="rect">
            <a:avLst/>
          </a:prstGeom>
        </p:spPr>
      </p:pic>
      <p:pic>
        <p:nvPicPr>
          <p:cNvPr id="174" name="Picture 173"/>
          <p:cNvPicPr>
            <a:picLocks noChangeAspect="1"/>
          </p:cNvPicPr>
          <p:nvPr/>
        </p:nvPicPr>
        <p:blipFill>
          <a:blip r:embed="rId4"/>
          <a:stretch>
            <a:fillRect/>
          </a:stretch>
        </p:blipFill>
        <p:spPr>
          <a:xfrm>
            <a:off x="9706713" y="3680096"/>
            <a:ext cx="313774" cy="313774"/>
          </a:xfrm>
          <a:prstGeom prst="rect">
            <a:avLst/>
          </a:prstGeom>
        </p:spPr>
      </p:pic>
      <p:pic>
        <p:nvPicPr>
          <p:cNvPr id="175" name="Picture 174"/>
          <p:cNvPicPr>
            <a:picLocks noChangeAspect="1"/>
          </p:cNvPicPr>
          <p:nvPr/>
        </p:nvPicPr>
        <p:blipFill>
          <a:blip r:embed="rId4"/>
          <a:stretch>
            <a:fillRect/>
          </a:stretch>
        </p:blipFill>
        <p:spPr>
          <a:xfrm>
            <a:off x="9706713" y="4962757"/>
            <a:ext cx="313774" cy="313774"/>
          </a:xfrm>
          <a:prstGeom prst="rect">
            <a:avLst/>
          </a:prstGeom>
        </p:spPr>
      </p:pic>
      <p:pic>
        <p:nvPicPr>
          <p:cNvPr id="176" name="Picture 175"/>
          <p:cNvPicPr>
            <a:picLocks noChangeAspect="1"/>
          </p:cNvPicPr>
          <p:nvPr/>
        </p:nvPicPr>
        <p:blipFill>
          <a:blip r:embed="rId4"/>
          <a:stretch>
            <a:fillRect/>
          </a:stretch>
        </p:blipFill>
        <p:spPr>
          <a:xfrm>
            <a:off x="9706713" y="6227633"/>
            <a:ext cx="313774" cy="313774"/>
          </a:xfrm>
          <a:prstGeom prst="rect">
            <a:avLst/>
          </a:prstGeom>
        </p:spPr>
      </p:pic>
      <p:sp>
        <p:nvSpPr>
          <p:cNvPr id="177" name="Rounded Rectangle 176"/>
          <p:cNvSpPr/>
          <p:nvPr/>
        </p:nvSpPr>
        <p:spPr>
          <a:xfrm>
            <a:off x="6258366" y="5958863"/>
            <a:ext cx="1149075" cy="287047"/>
          </a:xfrm>
          <a:prstGeom prst="roundRect">
            <a:avLst>
              <a:gd name="adj" fmla="val 6525"/>
            </a:avLst>
          </a:prstGeom>
          <a:solidFill>
            <a:srgbClr val="3366FF"/>
          </a:solidFill>
          <a:ln w="19050" cap="flat" cmpd="sng" algn="ctr">
            <a:solidFill>
              <a:srgbClr val="000090"/>
            </a:solidFill>
            <a:prstDash val="solid"/>
          </a:ln>
          <a:effectLst/>
        </p:spPr>
        <p:txBody>
          <a:bodyPr rtlCol="0" anchor="t"/>
          <a:lstStyle/>
          <a:p>
            <a:pPr marL="58738" algn="ctr" defTabSz="914400">
              <a:defRPr/>
            </a:pPr>
            <a:r>
              <a:rPr lang="en-US" sz="1100" b="1" kern="0" dirty="0" smtClean="0">
                <a:solidFill>
                  <a:sysClr val="windowText" lastClr="000000"/>
                </a:solidFill>
                <a:latin typeface="Calibri"/>
                <a:cs typeface="Calibri"/>
              </a:rPr>
              <a:t>Real-Time</a:t>
            </a:r>
            <a:endParaRPr lang="en-US" sz="1100" b="1" kern="0" baseline="-21000" dirty="0">
              <a:solidFill>
                <a:sysClr val="windowText" lastClr="000000"/>
              </a:solidFill>
              <a:latin typeface="Calibri"/>
              <a:cs typeface="Calibri"/>
            </a:endParaRPr>
          </a:p>
        </p:txBody>
      </p:sp>
      <p:sp>
        <p:nvSpPr>
          <p:cNvPr id="178" name="Rounded Rectangle 177"/>
          <p:cNvSpPr/>
          <p:nvPr/>
        </p:nvSpPr>
        <p:spPr>
          <a:xfrm>
            <a:off x="6299710" y="3356276"/>
            <a:ext cx="1149075" cy="287047"/>
          </a:xfrm>
          <a:prstGeom prst="roundRect">
            <a:avLst>
              <a:gd name="adj" fmla="val 6525"/>
            </a:avLst>
          </a:prstGeom>
          <a:solidFill>
            <a:srgbClr val="3366FF">
              <a:alpha val="46000"/>
            </a:srgbClr>
          </a:solidFill>
          <a:ln w="19050" cap="flat" cmpd="sng" algn="ctr">
            <a:solidFill>
              <a:srgbClr val="000090"/>
            </a:solidFill>
            <a:prstDash val="solid"/>
          </a:ln>
          <a:effectLst/>
        </p:spPr>
        <p:txBody>
          <a:bodyPr rtlCol="0" anchor="t"/>
          <a:lstStyle/>
          <a:p>
            <a:pPr marL="58738" algn="ctr" defTabSz="914400">
              <a:defRPr/>
            </a:pPr>
            <a:r>
              <a:rPr lang="en-US" sz="1100" b="1" kern="0" dirty="0" smtClean="0">
                <a:solidFill>
                  <a:srgbClr val="000000"/>
                </a:solidFill>
                <a:latin typeface="Calibri"/>
                <a:cs typeface="Calibri"/>
              </a:rPr>
              <a:t>nimbus</a:t>
            </a:r>
            <a:r>
              <a:rPr lang="en-US" sz="1200" b="1" kern="0" baseline="-21000" dirty="0" smtClean="0">
                <a:solidFill>
                  <a:srgbClr val="000000"/>
                </a:solidFill>
                <a:latin typeface="Calibri"/>
                <a:cs typeface="Calibri"/>
              </a:rPr>
              <a:t>0</a:t>
            </a:r>
            <a:endParaRPr lang="en-US" sz="1200" b="1" kern="0" baseline="-21000" dirty="0">
              <a:solidFill>
                <a:srgbClr val="000000"/>
              </a:solidFill>
              <a:latin typeface="Calibri"/>
              <a:cs typeface="Calibri"/>
            </a:endParaRPr>
          </a:p>
        </p:txBody>
      </p:sp>
      <p:sp>
        <p:nvSpPr>
          <p:cNvPr id="179" name="Rounded Rectangle 178"/>
          <p:cNvSpPr/>
          <p:nvPr/>
        </p:nvSpPr>
        <p:spPr>
          <a:xfrm>
            <a:off x="4082908" y="5775251"/>
            <a:ext cx="1149075" cy="287047"/>
          </a:xfrm>
          <a:prstGeom prst="roundRect">
            <a:avLst>
              <a:gd name="adj" fmla="val 6525"/>
            </a:avLst>
          </a:prstGeom>
          <a:solidFill>
            <a:srgbClr val="3366FF">
              <a:alpha val="46000"/>
            </a:srgbClr>
          </a:solidFill>
          <a:ln w="19050" cap="flat" cmpd="sng" algn="ctr">
            <a:solidFill>
              <a:srgbClr val="000090"/>
            </a:solidFill>
            <a:prstDash val="solid"/>
          </a:ln>
          <a:effectLst/>
        </p:spPr>
        <p:txBody>
          <a:bodyPr rtlCol="0" anchor="t"/>
          <a:lstStyle/>
          <a:p>
            <a:pPr marL="58738" algn="ctr" defTabSz="914400">
              <a:defRPr/>
            </a:pPr>
            <a:r>
              <a:rPr lang="en-US" sz="1100" b="1" kern="0" dirty="0" smtClean="0">
                <a:solidFill>
                  <a:srgbClr val="000000"/>
                </a:solidFill>
                <a:latin typeface="Calibri"/>
                <a:cs typeface="Calibri"/>
              </a:rPr>
              <a:t>nimbus</a:t>
            </a:r>
            <a:r>
              <a:rPr lang="en-US" sz="1200" b="1" kern="0" baseline="-21000" dirty="0" smtClean="0">
                <a:solidFill>
                  <a:srgbClr val="000000"/>
                </a:solidFill>
                <a:latin typeface="Calibri"/>
                <a:cs typeface="Calibri"/>
              </a:rPr>
              <a:t>1</a:t>
            </a:r>
            <a:endParaRPr lang="en-US" sz="1200" b="1" kern="0" baseline="-21000" dirty="0">
              <a:solidFill>
                <a:srgbClr val="000000"/>
              </a:solidFill>
              <a:latin typeface="Calibri"/>
              <a:cs typeface="Calibri"/>
            </a:endParaRPr>
          </a:p>
        </p:txBody>
      </p:sp>
      <p:sp>
        <p:nvSpPr>
          <p:cNvPr id="180" name="Rounded Rectangle 179"/>
          <p:cNvSpPr/>
          <p:nvPr/>
        </p:nvSpPr>
        <p:spPr>
          <a:xfrm>
            <a:off x="4095356" y="4853048"/>
            <a:ext cx="1149075" cy="287047"/>
          </a:xfrm>
          <a:prstGeom prst="roundRect">
            <a:avLst>
              <a:gd name="adj" fmla="val 6525"/>
            </a:avLst>
          </a:prstGeom>
          <a:solidFill>
            <a:srgbClr val="3366FF">
              <a:alpha val="46000"/>
            </a:srgbClr>
          </a:solidFill>
          <a:ln w="19050" cap="flat" cmpd="sng" algn="ctr">
            <a:solidFill>
              <a:srgbClr val="000090"/>
            </a:solidFill>
            <a:prstDash val="solid"/>
          </a:ln>
          <a:effectLst/>
        </p:spPr>
        <p:txBody>
          <a:bodyPr rtlCol="0" anchor="t"/>
          <a:lstStyle/>
          <a:p>
            <a:pPr marL="58738" algn="ctr" defTabSz="914400">
              <a:defRPr/>
            </a:pPr>
            <a:r>
              <a:rPr lang="en-US" sz="1100" b="1" kern="0" dirty="0" smtClean="0">
                <a:solidFill>
                  <a:srgbClr val="000000"/>
                </a:solidFill>
                <a:latin typeface="Calibri"/>
                <a:cs typeface="Calibri"/>
              </a:rPr>
              <a:t>nimbus</a:t>
            </a:r>
            <a:r>
              <a:rPr lang="en-US" sz="1200" b="1" kern="0" baseline="-21000" dirty="0" smtClean="0">
                <a:solidFill>
                  <a:srgbClr val="000000"/>
                </a:solidFill>
                <a:latin typeface="Calibri"/>
                <a:cs typeface="Calibri"/>
              </a:rPr>
              <a:t>2</a:t>
            </a:r>
            <a:endParaRPr lang="en-US" sz="1200" b="1" kern="0" baseline="-21000" dirty="0">
              <a:solidFill>
                <a:srgbClr val="000000"/>
              </a:solidFill>
              <a:latin typeface="Calibri"/>
              <a:cs typeface="Calibri"/>
            </a:endParaRPr>
          </a:p>
        </p:txBody>
      </p:sp>
      <p:cxnSp>
        <p:nvCxnSpPr>
          <p:cNvPr id="181" name="Straight Arrow Connector 114"/>
          <p:cNvCxnSpPr/>
          <p:nvPr/>
        </p:nvCxnSpPr>
        <p:spPr>
          <a:xfrm flipV="1">
            <a:off x="3046842" y="4576590"/>
            <a:ext cx="1036068" cy="223841"/>
          </a:xfrm>
          <a:prstGeom prst="bentConnector3">
            <a:avLst>
              <a:gd name="adj1" fmla="val 50000"/>
            </a:avLst>
          </a:prstGeom>
          <a:noFill/>
          <a:ln w="19050" cap="flat" cmpd="sng" algn="ctr">
            <a:solidFill>
              <a:srgbClr val="69BE28">
                <a:lumMod val="50000"/>
              </a:srgbClr>
            </a:solidFill>
            <a:prstDash val="sysDash"/>
            <a:headEnd type="none"/>
            <a:tailEnd type="arrow"/>
          </a:ln>
          <a:effectLst/>
        </p:spPr>
      </p:cxnSp>
      <p:cxnSp>
        <p:nvCxnSpPr>
          <p:cNvPr id="182" name="Straight Arrow Connector 114"/>
          <p:cNvCxnSpPr>
            <a:stCxn id="177" idx="1"/>
            <a:endCxn id="135" idx="3"/>
          </p:cNvCxnSpPr>
          <p:nvPr/>
        </p:nvCxnSpPr>
        <p:spPr>
          <a:xfrm rot="10800000" flipV="1">
            <a:off x="5244432" y="6102386"/>
            <a:ext cx="1013935" cy="185167"/>
          </a:xfrm>
          <a:prstGeom prst="bentConnector3">
            <a:avLst>
              <a:gd name="adj1" fmla="val 50000"/>
            </a:avLst>
          </a:prstGeom>
          <a:noFill/>
          <a:ln w="19050" cap="flat" cmpd="sng" algn="ctr">
            <a:solidFill>
              <a:srgbClr val="3366FF"/>
            </a:solidFill>
            <a:prstDash val="sysDash"/>
            <a:headEnd type="none"/>
            <a:tailEnd type="arrow"/>
          </a:ln>
          <a:effectLst/>
        </p:spPr>
      </p:cxnSp>
      <p:cxnSp>
        <p:nvCxnSpPr>
          <p:cNvPr id="183" name="Straight Arrow Connector 114"/>
          <p:cNvCxnSpPr>
            <a:stCxn id="177" idx="1"/>
            <a:endCxn id="180" idx="3"/>
          </p:cNvCxnSpPr>
          <p:nvPr/>
        </p:nvCxnSpPr>
        <p:spPr>
          <a:xfrm rot="10800000">
            <a:off x="5244432" y="4996573"/>
            <a:ext cx="1013935" cy="1105815"/>
          </a:xfrm>
          <a:prstGeom prst="bentConnector3">
            <a:avLst>
              <a:gd name="adj1" fmla="val 50000"/>
            </a:avLst>
          </a:prstGeom>
          <a:noFill/>
          <a:ln w="19050" cap="flat" cmpd="sng" algn="ctr">
            <a:solidFill>
              <a:srgbClr val="3366FF"/>
            </a:solidFill>
            <a:prstDash val="sysDash"/>
            <a:headEnd type="none"/>
            <a:tailEnd type="arrow"/>
          </a:ln>
          <a:effectLst/>
        </p:spPr>
      </p:cxnSp>
      <p:cxnSp>
        <p:nvCxnSpPr>
          <p:cNvPr id="184" name="Straight Arrow Connector 36"/>
          <p:cNvCxnSpPr>
            <a:stCxn id="177" idx="1"/>
            <a:endCxn id="178" idx="1"/>
          </p:cNvCxnSpPr>
          <p:nvPr/>
        </p:nvCxnSpPr>
        <p:spPr>
          <a:xfrm rot="10800000" flipH="1">
            <a:off x="6258366" y="3499801"/>
            <a:ext cx="41344" cy="2602587"/>
          </a:xfrm>
          <a:prstGeom prst="bentConnector3">
            <a:avLst>
              <a:gd name="adj1" fmla="val -1243266"/>
            </a:avLst>
          </a:prstGeom>
          <a:noFill/>
          <a:ln w="12700" cap="flat" cmpd="sng" algn="ctr">
            <a:solidFill>
              <a:srgbClr val="3366FF"/>
            </a:solidFill>
            <a:prstDash val="dash"/>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5690802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mj-lt"/>
              </a:rPr>
              <a:t>Right Tool for the Right Usage</a:t>
            </a:r>
            <a:endParaRPr lang="en-US" dirty="0">
              <a:latin typeface="+mj-lt"/>
            </a:endParaRPr>
          </a:p>
        </p:txBody>
      </p:sp>
      <p:sp>
        <p:nvSpPr>
          <p:cNvPr id="13" name="Rectangle 12"/>
          <p:cNvSpPr/>
          <p:nvPr/>
        </p:nvSpPr>
        <p:spPr>
          <a:xfrm>
            <a:off x="1676351" y="1889275"/>
            <a:ext cx="1521542" cy="727922"/>
          </a:xfrm>
          <a:prstGeom prst="rect">
            <a:avLst/>
          </a:prstGeom>
        </p:spPr>
        <p:txBody>
          <a:bodyPr wrap="none" lIns="111282" tIns="55641" rIns="111282" bIns="55641">
            <a:spAutoFit/>
          </a:bodyPr>
          <a:lstStyle/>
          <a:p>
            <a:r>
              <a:rPr lang="en-US" sz="2000" b="1" dirty="0">
                <a:solidFill>
                  <a:srgbClr val="FFFFFF"/>
                </a:solidFill>
              </a:rPr>
              <a:t>Traditional</a:t>
            </a:r>
          </a:p>
          <a:p>
            <a:r>
              <a:rPr lang="en-US" sz="2000" b="1" dirty="0">
                <a:solidFill>
                  <a:srgbClr val="FFFFFF"/>
                </a:solidFill>
              </a:rPr>
              <a:t>Database</a:t>
            </a:r>
          </a:p>
        </p:txBody>
      </p:sp>
      <p:sp>
        <p:nvSpPr>
          <p:cNvPr id="14" name="Left-Right Arrow 13"/>
          <p:cNvSpPr/>
          <p:nvPr/>
        </p:nvSpPr>
        <p:spPr>
          <a:xfrm>
            <a:off x="621824" y="1263956"/>
            <a:ext cx="11400102" cy="731246"/>
          </a:xfrm>
          <a:prstGeom prst="leftRightArrow">
            <a:avLst/>
          </a:prstGeom>
          <a:gradFill flip="none" rotWithShape="1">
            <a:gsLst>
              <a:gs pos="0">
                <a:schemeClr val="accent3">
                  <a:lumMod val="60000"/>
                  <a:lumOff val="40000"/>
                </a:schemeClr>
              </a:gs>
              <a:gs pos="100000">
                <a:srgbClr val="CDDCE5"/>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11282" tIns="55641" rIns="111282" bIns="55641" rtlCol="0" anchor="ctr"/>
          <a:lstStyle/>
          <a:p>
            <a:pPr algn="ctr"/>
            <a:r>
              <a:rPr lang="en-US" sz="1700" b="1" dirty="0">
                <a:solidFill>
                  <a:srgbClr val="505050">
                    <a:lumMod val="75000"/>
                    <a:lumOff val="25000"/>
                  </a:srgbClr>
                </a:solidFill>
              </a:rPr>
              <a:t>SCALE (storage &amp; processing)</a:t>
            </a:r>
          </a:p>
        </p:txBody>
      </p:sp>
      <p:sp>
        <p:nvSpPr>
          <p:cNvPr id="16" name="Rectangle 15"/>
          <p:cNvSpPr/>
          <p:nvPr/>
        </p:nvSpPr>
        <p:spPr>
          <a:xfrm>
            <a:off x="9230055" y="1889275"/>
            <a:ext cx="1265061" cy="727922"/>
          </a:xfrm>
          <a:prstGeom prst="rect">
            <a:avLst/>
          </a:prstGeom>
        </p:spPr>
        <p:txBody>
          <a:bodyPr wrap="none" lIns="111282" tIns="55641" rIns="111282" bIns="55641">
            <a:spAutoFit/>
          </a:bodyPr>
          <a:lstStyle/>
          <a:p>
            <a:pPr algn="r"/>
            <a:r>
              <a:rPr lang="en-US" sz="2000" b="1" dirty="0">
                <a:solidFill>
                  <a:srgbClr val="FFFFFF"/>
                </a:solidFill>
              </a:rPr>
              <a:t>Hadoop</a:t>
            </a:r>
          </a:p>
          <a:p>
            <a:pPr algn="r"/>
            <a:r>
              <a:rPr lang="en-US" sz="2000" b="1" dirty="0" smtClean="0">
                <a:solidFill>
                  <a:srgbClr val="FFFFFF"/>
                </a:solidFill>
              </a:rPr>
              <a:t>Platform</a:t>
            </a:r>
            <a:endParaRPr lang="en-US" sz="2000" b="1" dirty="0">
              <a:solidFill>
                <a:srgbClr val="FFFFFF"/>
              </a:solidFill>
            </a:endParaRPr>
          </a:p>
        </p:txBody>
      </p:sp>
      <p:sp>
        <p:nvSpPr>
          <p:cNvPr id="17" name="Rectangle 16"/>
          <p:cNvSpPr/>
          <p:nvPr/>
        </p:nvSpPr>
        <p:spPr>
          <a:xfrm>
            <a:off x="7237786" y="1999142"/>
            <a:ext cx="1089232" cy="420145"/>
          </a:xfrm>
          <a:prstGeom prst="rect">
            <a:avLst/>
          </a:prstGeom>
        </p:spPr>
        <p:txBody>
          <a:bodyPr wrap="none" lIns="111282" tIns="55641" rIns="111282" bIns="55641">
            <a:spAutoFit/>
          </a:bodyPr>
          <a:lstStyle/>
          <a:p>
            <a:pPr algn="ctr"/>
            <a:r>
              <a:rPr lang="en-US" sz="2000" b="1" dirty="0">
                <a:solidFill>
                  <a:srgbClr val="FFFFFF"/>
                </a:solidFill>
              </a:rPr>
              <a:t>NoSQL</a:t>
            </a:r>
          </a:p>
        </p:txBody>
      </p:sp>
      <p:sp>
        <p:nvSpPr>
          <p:cNvPr id="18" name="Rectangle 17"/>
          <p:cNvSpPr/>
          <p:nvPr/>
        </p:nvSpPr>
        <p:spPr>
          <a:xfrm>
            <a:off x="5385283" y="1889275"/>
            <a:ext cx="1365124" cy="727922"/>
          </a:xfrm>
          <a:prstGeom prst="rect">
            <a:avLst/>
          </a:prstGeom>
        </p:spPr>
        <p:txBody>
          <a:bodyPr wrap="none" lIns="111282" tIns="55641" rIns="111282" bIns="55641">
            <a:spAutoFit/>
          </a:bodyPr>
          <a:lstStyle/>
          <a:p>
            <a:pPr algn="ctr"/>
            <a:r>
              <a:rPr lang="en-US" sz="2000" b="1" dirty="0">
                <a:solidFill>
                  <a:srgbClr val="FFFFFF"/>
                </a:solidFill>
              </a:rPr>
              <a:t>MPP</a:t>
            </a:r>
          </a:p>
          <a:p>
            <a:pPr algn="ctr"/>
            <a:r>
              <a:rPr lang="en-US" sz="2000" b="1" dirty="0">
                <a:solidFill>
                  <a:srgbClr val="FFFFFF"/>
                </a:solidFill>
              </a:rPr>
              <a:t>Analytics</a:t>
            </a:r>
          </a:p>
        </p:txBody>
      </p:sp>
      <p:sp>
        <p:nvSpPr>
          <p:cNvPr id="19" name="Rectangle 18"/>
          <p:cNvSpPr/>
          <p:nvPr/>
        </p:nvSpPr>
        <p:spPr>
          <a:xfrm>
            <a:off x="3660704" y="2002590"/>
            <a:ext cx="827467" cy="420145"/>
          </a:xfrm>
          <a:prstGeom prst="rect">
            <a:avLst/>
          </a:prstGeom>
        </p:spPr>
        <p:txBody>
          <a:bodyPr wrap="none" lIns="111282" tIns="55641" rIns="111282" bIns="55641">
            <a:spAutoFit/>
          </a:bodyPr>
          <a:lstStyle/>
          <a:p>
            <a:pPr algn="ctr"/>
            <a:r>
              <a:rPr lang="en-US" sz="2000" b="1" dirty="0">
                <a:solidFill>
                  <a:srgbClr val="FFFFFF"/>
                </a:solidFill>
              </a:rPr>
              <a:t>EDW</a:t>
            </a:r>
          </a:p>
        </p:txBody>
      </p:sp>
      <p:sp>
        <p:nvSpPr>
          <p:cNvPr id="21" name="Rectangle 20"/>
          <p:cNvSpPr/>
          <p:nvPr/>
        </p:nvSpPr>
        <p:spPr>
          <a:xfrm>
            <a:off x="621824" y="2643163"/>
            <a:ext cx="11400102" cy="427531"/>
          </a:xfrm>
          <a:prstGeom prst="rect">
            <a:avLst/>
          </a:prstGeom>
          <a:solidFill>
            <a:schemeClr val="accent3">
              <a:lumMod val="60000"/>
              <a:lumOff val="4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lIns="111282" tIns="55641" rIns="111282" bIns="55641" rtlCol="0" anchor="ctr"/>
          <a:lstStyle/>
          <a:p>
            <a:pPr algn="ctr"/>
            <a:r>
              <a:rPr lang="en-US" b="1" dirty="0">
                <a:solidFill>
                  <a:srgbClr val="442359"/>
                </a:solidFill>
              </a:rPr>
              <a:t>s</a:t>
            </a:r>
            <a:r>
              <a:rPr lang="en-US" b="1" dirty="0" smtClean="0">
                <a:solidFill>
                  <a:srgbClr val="442359"/>
                </a:solidFill>
              </a:rPr>
              <a:t>chema</a:t>
            </a:r>
            <a:endParaRPr lang="en-US" b="1" dirty="0">
              <a:solidFill>
                <a:srgbClr val="442359"/>
              </a:solidFill>
            </a:endParaRPr>
          </a:p>
        </p:txBody>
      </p:sp>
      <p:sp>
        <p:nvSpPr>
          <p:cNvPr id="24" name="Rectangle 23"/>
          <p:cNvSpPr/>
          <p:nvPr/>
        </p:nvSpPr>
        <p:spPr>
          <a:xfrm>
            <a:off x="621824" y="3182369"/>
            <a:ext cx="11400102" cy="427531"/>
          </a:xfrm>
          <a:prstGeom prst="rect">
            <a:avLst/>
          </a:prstGeom>
          <a:solidFill>
            <a:schemeClr val="accent3">
              <a:lumMod val="60000"/>
              <a:lumOff val="4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lIns="111282" tIns="55641" rIns="111282" bIns="55641" rtlCol="0" anchor="ctr"/>
          <a:lstStyle/>
          <a:p>
            <a:pPr algn="ctr"/>
            <a:r>
              <a:rPr lang="en-US" b="1" dirty="0" smtClean="0">
                <a:solidFill>
                  <a:srgbClr val="002050"/>
                </a:solidFill>
              </a:rPr>
              <a:t>speed</a:t>
            </a:r>
            <a:endParaRPr lang="en-US" b="1" dirty="0">
              <a:solidFill>
                <a:srgbClr val="002050"/>
              </a:solidFill>
            </a:endParaRPr>
          </a:p>
        </p:txBody>
      </p:sp>
      <p:sp>
        <p:nvSpPr>
          <p:cNvPr id="25" name="Rectangle 24"/>
          <p:cNvSpPr/>
          <p:nvPr/>
        </p:nvSpPr>
        <p:spPr>
          <a:xfrm>
            <a:off x="621824" y="3731821"/>
            <a:ext cx="11400102" cy="427531"/>
          </a:xfrm>
          <a:prstGeom prst="rect">
            <a:avLst/>
          </a:prstGeom>
          <a:solidFill>
            <a:schemeClr val="accent3">
              <a:lumMod val="60000"/>
              <a:lumOff val="4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lIns="111282" tIns="55641" rIns="111282" bIns="55641" rtlCol="0" anchor="ctr"/>
          <a:lstStyle/>
          <a:p>
            <a:pPr algn="ctr"/>
            <a:r>
              <a:rPr lang="en-US" b="1" dirty="0" smtClean="0">
                <a:solidFill>
                  <a:srgbClr val="002050"/>
                </a:solidFill>
              </a:rPr>
              <a:t>governance</a:t>
            </a:r>
            <a:endParaRPr lang="en-US" b="1" dirty="0">
              <a:solidFill>
                <a:srgbClr val="002050"/>
              </a:solidFill>
            </a:endParaRPr>
          </a:p>
        </p:txBody>
      </p:sp>
      <p:sp>
        <p:nvSpPr>
          <p:cNvPr id="26" name="Rectangle 25"/>
          <p:cNvSpPr/>
          <p:nvPr/>
        </p:nvSpPr>
        <p:spPr>
          <a:xfrm>
            <a:off x="621824" y="5411290"/>
            <a:ext cx="11400102" cy="1353216"/>
          </a:xfrm>
          <a:prstGeom prst="rect">
            <a:avLst/>
          </a:prstGeom>
          <a:solidFill>
            <a:schemeClr val="accent3">
              <a:lumMod val="60000"/>
              <a:lumOff val="4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lIns="111282" tIns="55641" rIns="111282" bIns="55641" rtlCol="0" anchor="ctr"/>
          <a:lstStyle/>
          <a:p>
            <a:pPr algn="ctr"/>
            <a:r>
              <a:rPr lang="en-US" b="1" dirty="0" smtClean="0">
                <a:solidFill>
                  <a:srgbClr val="002050"/>
                </a:solidFill>
              </a:rPr>
              <a:t>best fit use</a:t>
            </a:r>
            <a:endParaRPr lang="en-US" b="1" dirty="0">
              <a:solidFill>
                <a:srgbClr val="002050"/>
              </a:solidFill>
            </a:endParaRPr>
          </a:p>
        </p:txBody>
      </p:sp>
      <p:sp>
        <p:nvSpPr>
          <p:cNvPr id="27" name="Rectangle 26"/>
          <p:cNvSpPr/>
          <p:nvPr/>
        </p:nvSpPr>
        <p:spPr>
          <a:xfrm>
            <a:off x="621824" y="4272317"/>
            <a:ext cx="11400102" cy="427531"/>
          </a:xfrm>
          <a:prstGeom prst="rect">
            <a:avLst/>
          </a:prstGeom>
          <a:solidFill>
            <a:schemeClr val="accent3">
              <a:lumMod val="60000"/>
              <a:lumOff val="4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lIns="111282" tIns="55641" rIns="111282" bIns="55641" rtlCol="0" anchor="ctr"/>
          <a:lstStyle/>
          <a:p>
            <a:pPr algn="ctr"/>
            <a:r>
              <a:rPr lang="en-US" b="1" dirty="0" smtClean="0">
                <a:solidFill>
                  <a:srgbClr val="002050"/>
                </a:solidFill>
              </a:rPr>
              <a:t>processing</a:t>
            </a:r>
            <a:endParaRPr lang="en-US" b="1" dirty="0">
              <a:solidFill>
                <a:srgbClr val="002050"/>
              </a:solidFill>
            </a:endParaRPr>
          </a:p>
        </p:txBody>
      </p:sp>
      <p:sp>
        <p:nvSpPr>
          <p:cNvPr id="36" name="Rectangle 35"/>
          <p:cNvSpPr/>
          <p:nvPr/>
        </p:nvSpPr>
        <p:spPr>
          <a:xfrm>
            <a:off x="1011461" y="2688949"/>
            <a:ext cx="3935460" cy="420145"/>
          </a:xfrm>
          <a:prstGeom prst="rect">
            <a:avLst/>
          </a:prstGeom>
        </p:spPr>
        <p:txBody>
          <a:bodyPr wrap="square" lIns="111282" tIns="55641" rIns="111282" bIns="55641">
            <a:spAutoFit/>
          </a:bodyPr>
          <a:lstStyle/>
          <a:p>
            <a:pPr algn="r"/>
            <a:r>
              <a:rPr lang="en-US" sz="2000" b="1" dirty="0">
                <a:solidFill>
                  <a:srgbClr val="FFFFFF"/>
                </a:solidFill>
              </a:rPr>
              <a:t>Required on write</a:t>
            </a:r>
          </a:p>
        </p:txBody>
      </p:sp>
      <p:sp>
        <p:nvSpPr>
          <p:cNvPr id="37" name="Rectangle 36"/>
          <p:cNvSpPr/>
          <p:nvPr/>
        </p:nvSpPr>
        <p:spPr>
          <a:xfrm>
            <a:off x="7777609" y="2689314"/>
            <a:ext cx="3935460" cy="420145"/>
          </a:xfrm>
          <a:prstGeom prst="rect">
            <a:avLst/>
          </a:prstGeom>
        </p:spPr>
        <p:txBody>
          <a:bodyPr wrap="square" lIns="111282" tIns="55641" rIns="111282" bIns="55641">
            <a:spAutoFit/>
          </a:bodyPr>
          <a:lstStyle/>
          <a:p>
            <a:r>
              <a:rPr lang="en-US" sz="2000" b="1" dirty="0">
                <a:solidFill>
                  <a:srgbClr val="FFFFFF"/>
                </a:solidFill>
              </a:rPr>
              <a:t>Required on read</a:t>
            </a:r>
          </a:p>
        </p:txBody>
      </p:sp>
      <p:sp>
        <p:nvSpPr>
          <p:cNvPr id="38" name="Rectangle 37"/>
          <p:cNvSpPr/>
          <p:nvPr/>
        </p:nvSpPr>
        <p:spPr>
          <a:xfrm>
            <a:off x="1011461" y="3224319"/>
            <a:ext cx="3935460" cy="420145"/>
          </a:xfrm>
          <a:prstGeom prst="rect">
            <a:avLst/>
          </a:prstGeom>
        </p:spPr>
        <p:txBody>
          <a:bodyPr wrap="square" lIns="111282" tIns="55641" rIns="111282" bIns="55641">
            <a:spAutoFit/>
          </a:bodyPr>
          <a:lstStyle/>
          <a:p>
            <a:pPr algn="r"/>
            <a:r>
              <a:rPr lang="en-US" sz="2000" b="1" dirty="0">
                <a:solidFill>
                  <a:srgbClr val="FFFFFF"/>
                </a:solidFill>
              </a:rPr>
              <a:t>Reads are fast</a:t>
            </a:r>
          </a:p>
        </p:txBody>
      </p:sp>
      <p:sp>
        <p:nvSpPr>
          <p:cNvPr id="39" name="Rectangle 38"/>
          <p:cNvSpPr/>
          <p:nvPr/>
        </p:nvSpPr>
        <p:spPr>
          <a:xfrm>
            <a:off x="7777609" y="3224684"/>
            <a:ext cx="3935460" cy="420145"/>
          </a:xfrm>
          <a:prstGeom prst="rect">
            <a:avLst/>
          </a:prstGeom>
        </p:spPr>
        <p:txBody>
          <a:bodyPr wrap="square" lIns="111282" tIns="55641" rIns="111282" bIns="55641">
            <a:spAutoFit/>
          </a:bodyPr>
          <a:lstStyle/>
          <a:p>
            <a:r>
              <a:rPr lang="en-US" sz="2000" b="1" dirty="0">
                <a:solidFill>
                  <a:srgbClr val="FFFFFF"/>
                </a:solidFill>
              </a:rPr>
              <a:t>Writes are fast</a:t>
            </a:r>
          </a:p>
        </p:txBody>
      </p:sp>
      <p:sp>
        <p:nvSpPr>
          <p:cNvPr id="40" name="Rectangle 39"/>
          <p:cNvSpPr/>
          <p:nvPr/>
        </p:nvSpPr>
        <p:spPr>
          <a:xfrm>
            <a:off x="1011461" y="3754583"/>
            <a:ext cx="3935460" cy="420145"/>
          </a:xfrm>
          <a:prstGeom prst="rect">
            <a:avLst/>
          </a:prstGeom>
        </p:spPr>
        <p:txBody>
          <a:bodyPr wrap="square" lIns="111282" tIns="55641" rIns="111282" bIns="55641">
            <a:spAutoFit/>
          </a:bodyPr>
          <a:lstStyle/>
          <a:p>
            <a:pPr algn="r"/>
            <a:r>
              <a:rPr lang="en-US" sz="2000" b="1" dirty="0">
                <a:solidFill>
                  <a:srgbClr val="FFFFFF"/>
                </a:solidFill>
              </a:rPr>
              <a:t>Standards and structured</a:t>
            </a:r>
          </a:p>
        </p:txBody>
      </p:sp>
      <p:sp>
        <p:nvSpPr>
          <p:cNvPr id="41" name="Rectangle 40"/>
          <p:cNvSpPr/>
          <p:nvPr/>
        </p:nvSpPr>
        <p:spPr>
          <a:xfrm>
            <a:off x="7777609" y="3754948"/>
            <a:ext cx="3935460" cy="420145"/>
          </a:xfrm>
          <a:prstGeom prst="rect">
            <a:avLst/>
          </a:prstGeom>
        </p:spPr>
        <p:txBody>
          <a:bodyPr wrap="square" lIns="111282" tIns="55641" rIns="111282" bIns="55641">
            <a:spAutoFit/>
          </a:bodyPr>
          <a:lstStyle/>
          <a:p>
            <a:r>
              <a:rPr lang="en-US" sz="2000" b="1" dirty="0">
                <a:solidFill>
                  <a:srgbClr val="FFFFFF"/>
                </a:solidFill>
              </a:rPr>
              <a:t>Loosely structured</a:t>
            </a:r>
          </a:p>
        </p:txBody>
      </p:sp>
      <p:sp>
        <p:nvSpPr>
          <p:cNvPr id="42" name="Rectangle 41"/>
          <p:cNvSpPr/>
          <p:nvPr/>
        </p:nvSpPr>
        <p:spPr>
          <a:xfrm>
            <a:off x="1011461" y="4295444"/>
            <a:ext cx="3935460" cy="420145"/>
          </a:xfrm>
          <a:prstGeom prst="rect">
            <a:avLst/>
          </a:prstGeom>
        </p:spPr>
        <p:txBody>
          <a:bodyPr wrap="square" lIns="111282" tIns="55641" rIns="111282" bIns="55641">
            <a:spAutoFit/>
          </a:bodyPr>
          <a:lstStyle/>
          <a:p>
            <a:pPr algn="r"/>
            <a:r>
              <a:rPr lang="en-US" sz="2000" b="1" dirty="0">
                <a:solidFill>
                  <a:srgbClr val="FFFFFF"/>
                </a:solidFill>
              </a:rPr>
              <a:t>Limited, no data processing</a:t>
            </a:r>
          </a:p>
        </p:txBody>
      </p:sp>
      <p:sp>
        <p:nvSpPr>
          <p:cNvPr id="43" name="Rectangle 42"/>
          <p:cNvSpPr/>
          <p:nvPr/>
        </p:nvSpPr>
        <p:spPr>
          <a:xfrm>
            <a:off x="7777609" y="4295809"/>
            <a:ext cx="4244318" cy="420145"/>
          </a:xfrm>
          <a:prstGeom prst="rect">
            <a:avLst/>
          </a:prstGeom>
        </p:spPr>
        <p:txBody>
          <a:bodyPr wrap="square" lIns="111282" tIns="55641" rIns="111282" bIns="55641">
            <a:spAutoFit/>
          </a:bodyPr>
          <a:lstStyle/>
          <a:p>
            <a:r>
              <a:rPr lang="en-US" sz="2000" b="1" dirty="0">
                <a:solidFill>
                  <a:srgbClr val="FFFFFF"/>
                </a:solidFill>
              </a:rPr>
              <a:t>Processing coupled with data</a:t>
            </a:r>
          </a:p>
        </p:txBody>
      </p:sp>
      <p:sp>
        <p:nvSpPr>
          <p:cNvPr id="44" name="Rectangle 43"/>
          <p:cNvSpPr/>
          <p:nvPr/>
        </p:nvSpPr>
        <p:spPr>
          <a:xfrm>
            <a:off x="621824" y="4825637"/>
            <a:ext cx="11400102" cy="427531"/>
          </a:xfrm>
          <a:prstGeom prst="rect">
            <a:avLst/>
          </a:prstGeom>
          <a:solidFill>
            <a:schemeClr val="accent3">
              <a:lumMod val="60000"/>
              <a:lumOff val="4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lIns="111282" tIns="55641" rIns="111282" bIns="55641" rtlCol="0" anchor="ctr"/>
          <a:lstStyle/>
          <a:p>
            <a:pPr algn="ctr"/>
            <a:r>
              <a:rPr lang="en-US" b="1" dirty="0">
                <a:solidFill>
                  <a:srgbClr val="002050"/>
                </a:solidFill>
              </a:rPr>
              <a:t>d</a:t>
            </a:r>
            <a:r>
              <a:rPr lang="en-US" b="1" dirty="0" smtClean="0">
                <a:solidFill>
                  <a:srgbClr val="002050"/>
                </a:solidFill>
              </a:rPr>
              <a:t>ata types</a:t>
            </a:r>
            <a:endParaRPr lang="en-US" b="1" dirty="0">
              <a:solidFill>
                <a:srgbClr val="002050"/>
              </a:solidFill>
            </a:endParaRPr>
          </a:p>
        </p:txBody>
      </p:sp>
      <p:sp>
        <p:nvSpPr>
          <p:cNvPr id="45" name="Rectangle 44"/>
          <p:cNvSpPr/>
          <p:nvPr/>
        </p:nvSpPr>
        <p:spPr>
          <a:xfrm>
            <a:off x="1011461" y="4848764"/>
            <a:ext cx="3935460" cy="420145"/>
          </a:xfrm>
          <a:prstGeom prst="rect">
            <a:avLst/>
          </a:prstGeom>
        </p:spPr>
        <p:txBody>
          <a:bodyPr wrap="square" lIns="111282" tIns="55641" rIns="111282" bIns="55641">
            <a:spAutoFit/>
          </a:bodyPr>
          <a:lstStyle/>
          <a:p>
            <a:pPr algn="r"/>
            <a:r>
              <a:rPr lang="en-US" sz="2000" b="1" dirty="0">
                <a:solidFill>
                  <a:srgbClr val="FFFFFF"/>
                </a:solidFill>
              </a:rPr>
              <a:t>Structured</a:t>
            </a:r>
          </a:p>
        </p:txBody>
      </p:sp>
      <p:sp>
        <p:nvSpPr>
          <p:cNvPr id="46" name="Rectangle 45"/>
          <p:cNvSpPr/>
          <p:nvPr/>
        </p:nvSpPr>
        <p:spPr>
          <a:xfrm>
            <a:off x="7777609" y="4849129"/>
            <a:ext cx="4244318" cy="420145"/>
          </a:xfrm>
          <a:prstGeom prst="rect">
            <a:avLst/>
          </a:prstGeom>
        </p:spPr>
        <p:txBody>
          <a:bodyPr wrap="square" lIns="111282" tIns="55641" rIns="111282" bIns="55641">
            <a:spAutoFit/>
          </a:bodyPr>
          <a:lstStyle/>
          <a:p>
            <a:r>
              <a:rPr lang="en-US" sz="2000" b="1" dirty="0">
                <a:solidFill>
                  <a:srgbClr val="FFFFFF"/>
                </a:solidFill>
              </a:rPr>
              <a:t>Multi and unstructured</a:t>
            </a:r>
          </a:p>
        </p:txBody>
      </p:sp>
      <p:sp>
        <p:nvSpPr>
          <p:cNvPr id="47" name="Rectangle 46"/>
          <p:cNvSpPr/>
          <p:nvPr/>
        </p:nvSpPr>
        <p:spPr>
          <a:xfrm>
            <a:off x="738565" y="5450571"/>
            <a:ext cx="4208357" cy="1210105"/>
          </a:xfrm>
          <a:prstGeom prst="rect">
            <a:avLst/>
          </a:prstGeom>
        </p:spPr>
        <p:txBody>
          <a:bodyPr wrap="square" lIns="111282" tIns="55641" rIns="111282" bIns="55641">
            <a:spAutoFit/>
          </a:bodyPr>
          <a:lstStyle/>
          <a:p>
            <a:pPr algn="r">
              <a:lnSpc>
                <a:spcPct val="120000"/>
              </a:lnSpc>
            </a:pPr>
            <a:r>
              <a:rPr lang="en-US" sz="2000" b="1" dirty="0">
                <a:solidFill>
                  <a:srgbClr val="FFFFFF"/>
                </a:solidFill>
              </a:rPr>
              <a:t>Interactive OLAP Analytics</a:t>
            </a:r>
          </a:p>
          <a:p>
            <a:pPr algn="r">
              <a:lnSpc>
                <a:spcPct val="120000"/>
              </a:lnSpc>
            </a:pPr>
            <a:r>
              <a:rPr lang="en-US" sz="2000" b="1" dirty="0">
                <a:solidFill>
                  <a:srgbClr val="FFFFFF"/>
                </a:solidFill>
              </a:rPr>
              <a:t>Complex ACID Transactions</a:t>
            </a:r>
          </a:p>
          <a:p>
            <a:pPr algn="r">
              <a:lnSpc>
                <a:spcPct val="120000"/>
              </a:lnSpc>
            </a:pPr>
            <a:r>
              <a:rPr lang="en-US" sz="2000" b="1" dirty="0">
                <a:solidFill>
                  <a:srgbClr val="FFFFFF"/>
                </a:solidFill>
              </a:rPr>
              <a:t>Operational Data Store</a:t>
            </a:r>
          </a:p>
        </p:txBody>
      </p:sp>
      <p:sp>
        <p:nvSpPr>
          <p:cNvPr id="48" name="Rectangle 47"/>
          <p:cNvSpPr/>
          <p:nvPr/>
        </p:nvSpPr>
        <p:spPr>
          <a:xfrm>
            <a:off x="7777609" y="5450936"/>
            <a:ext cx="4244318" cy="1210105"/>
          </a:xfrm>
          <a:prstGeom prst="rect">
            <a:avLst/>
          </a:prstGeom>
        </p:spPr>
        <p:txBody>
          <a:bodyPr wrap="square" lIns="111282" tIns="55641" rIns="111282" bIns="55641">
            <a:spAutoFit/>
          </a:bodyPr>
          <a:lstStyle/>
          <a:p>
            <a:pPr>
              <a:lnSpc>
                <a:spcPct val="120000"/>
              </a:lnSpc>
            </a:pPr>
            <a:r>
              <a:rPr lang="en-US" sz="2000" b="1" dirty="0">
                <a:solidFill>
                  <a:srgbClr val="FFFFFF"/>
                </a:solidFill>
              </a:rPr>
              <a:t>Data Discovery</a:t>
            </a:r>
          </a:p>
          <a:p>
            <a:pPr>
              <a:lnSpc>
                <a:spcPct val="120000"/>
              </a:lnSpc>
            </a:pPr>
            <a:r>
              <a:rPr lang="en-US" sz="2000" b="1" dirty="0">
                <a:solidFill>
                  <a:srgbClr val="FFFFFF"/>
                </a:solidFill>
              </a:rPr>
              <a:t>Processing unstructured data</a:t>
            </a:r>
          </a:p>
          <a:p>
            <a:pPr>
              <a:lnSpc>
                <a:spcPct val="120000"/>
              </a:lnSpc>
            </a:pPr>
            <a:r>
              <a:rPr lang="en-US" sz="2000" b="1" dirty="0">
                <a:solidFill>
                  <a:srgbClr val="FFFFFF"/>
                </a:solidFill>
              </a:rPr>
              <a:t>Massive Storage/Processing</a:t>
            </a:r>
          </a:p>
        </p:txBody>
      </p:sp>
    </p:spTree>
    <p:extLst>
      <p:ext uri="{BB962C8B-B14F-4D97-AF65-F5344CB8AC3E}">
        <p14:creationId xmlns:p14="http://schemas.microsoft.com/office/powerpoint/2010/main" val="867810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Maximize </a:t>
            </a:r>
            <a:r>
              <a:rPr lang="en-US" dirty="0" err="1" smtClean="0"/>
              <a:t>Hadoop</a:t>
            </a:r>
            <a:r>
              <a:rPr lang="en-US" dirty="0" smtClean="0"/>
              <a:t> Deployment Choice</a:t>
            </a:r>
            <a:endParaRPr lang="en-US" dirty="0"/>
          </a:p>
        </p:txBody>
      </p:sp>
      <p:sp>
        <p:nvSpPr>
          <p:cNvPr id="3" name="Text Placeholder 2"/>
          <p:cNvSpPr>
            <a:spLocks noGrp="1"/>
          </p:cNvSpPr>
          <p:nvPr>
            <p:ph type="body" sz="quarter" idx="4294967295"/>
          </p:nvPr>
        </p:nvSpPr>
        <p:spPr>
          <a:xfrm>
            <a:off x="274638" y="1212851"/>
            <a:ext cx="11887200" cy="3815403"/>
          </a:xfrm>
          <a:prstGeom prst="rect">
            <a:avLst/>
          </a:prstGeom>
        </p:spPr>
        <p:txBody>
          <a:bodyPr/>
          <a:lstStyle/>
          <a:p>
            <a:r>
              <a:rPr lang="en-US" sz="3200" dirty="0">
                <a:solidFill>
                  <a:srgbClr val="00BCF2"/>
                </a:solidFill>
              </a:rPr>
              <a:t>Hortonworks Data Platform (HDP) for Windows</a:t>
            </a:r>
          </a:p>
          <a:p>
            <a:pPr lvl="1"/>
            <a:r>
              <a:rPr lang="en-US" sz="2000" dirty="0"/>
              <a:t>100% Apache open source </a:t>
            </a:r>
            <a:r>
              <a:rPr lang="en-US" sz="2000" dirty="0" err="1"/>
              <a:t>Hadoop</a:t>
            </a:r>
            <a:r>
              <a:rPr lang="en-US" sz="2000" dirty="0"/>
              <a:t> software for Windows Server</a:t>
            </a:r>
          </a:p>
          <a:p>
            <a:endParaRPr lang="en-US" sz="3200" dirty="0"/>
          </a:p>
          <a:p>
            <a:r>
              <a:rPr lang="en-US" sz="3200" dirty="0">
                <a:solidFill>
                  <a:srgbClr val="00BCF2"/>
                </a:solidFill>
              </a:rPr>
              <a:t>Microsoft Azure </a:t>
            </a:r>
            <a:r>
              <a:rPr lang="en-US" sz="3200" dirty="0" err="1">
                <a:solidFill>
                  <a:srgbClr val="00BCF2"/>
                </a:solidFill>
              </a:rPr>
              <a:t>HDInsight</a:t>
            </a:r>
            <a:endParaRPr lang="en-US" sz="3200" dirty="0">
              <a:solidFill>
                <a:srgbClr val="00BCF2"/>
              </a:solidFill>
            </a:endParaRPr>
          </a:p>
          <a:p>
            <a:pPr lvl="1"/>
            <a:r>
              <a:rPr lang="en-US" sz="2000" dirty="0" err="1"/>
              <a:t>Hadoop</a:t>
            </a:r>
            <a:r>
              <a:rPr lang="en-US" sz="2000" dirty="0"/>
              <a:t>-based managed service in the cloud via Microsoft Azure</a:t>
            </a:r>
          </a:p>
          <a:p>
            <a:endParaRPr lang="en-US" sz="3200" dirty="0"/>
          </a:p>
          <a:p>
            <a:r>
              <a:rPr lang="en-US" sz="3200" dirty="0">
                <a:solidFill>
                  <a:srgbClr val="00BCF2"/>
                </a:solidFill>
              </a:rPr>
              <a:t>Microsoft Analytics Platform System (APS)</a:t>
            </a:r>
          </a:p>
          <a:p>
            <a:pPr lvl="1"/>
            <a:r>
              <a:rPr lang="en-US" sz="2000" dirty="0"/>
              <a:t>Scale-out appliance with data warehousing and </a:t>
            </a:r>
            <a:r>
              <a:rPr lang="en-US" sz="2000" dirty="0" err="1"/>
              <a:t>Hadoop</a:t>
            </a:r>
            <a:r>
              <a:rPr lang="en-US" sz="2000" dirty="0"/>
              <a:t> in one box</a:t>
            </a:r>
            <a:endParaRPr lang="en-US" sz="3200" dirty="0" smtClean="0"/>
          </a:p>
        </p:txBody>
      </p:sp>
      <p:sp>
        <p:nvSpPr>
          <p:cNvPr id="4" name="TextBox 3"/>
          <p:cNvSpPr txBox="1"/>
          <p:nvPr/>
        </p:nvSpPr>
        <p:spPr>
          <a:xfrm>
            <a:off x="-1" y="5508920"/>
            <a:ext cx="12436475" cy="914390"/>
          </a:xfrm>
          <a:prstGeom prst="rect">
            <a:avLst/>
          </a:prstGeom>
          <a:solidFill>
            <a:srgbClr val="4F8E1E"/>
          </a:solidFill>
          <a:ln>
            <a:noFill/>
          </a:ln>
        </p:spPr>
        <p:txBody>
          <a:bodyPr vert="horz" wrap="none" lIns="91440" tIns="45720" rIns="91440" bIns="45720" rtlCol="0">
            <a:noAutofit/>
          </a:bodyPr>
          <a:lstStyle/>
          <a:p>
            <a:pPr algn="ctr"/>
            <a:r>
              <a:rPr lang="en-US" sz="2800" i="1" dirty="0">
                <a:solidFill>
                  <a:srgbClr val="FFFFFF"/>
                </a:solidFill>
              </a:rPr>
              <a:t>All offerings co-engineered by Hortonworks and Microsoft</a:t>
            </a:r>
          </a:p>
          <a:p>
            <a:pPr lvl="1" algn="ctr"/>
            <a:r>
              <a:rPr lang="en-US" sz="2400" dirty="0">
                <a:solidFill>
                  <a:srgbClr val="FFFFFF"/>
                </a:solidFill>
              </a:rPr>
              <a:t>Enjoy seamless interoperability </a:t>
            </a:r>
            <a:r>
              <a:rPr lang="en-US" sz="2400" dirty="0" smtClean="0">
                <a:solidFill>
                  <a:srgbClr val="FFFFFF"/>
                </a:solidFill>
              </a:rPr>
              <a:t>across on</a:t>
            </a:r>
            <a:r>
              <a:rPr lang="en-US" sz="2400" dirty="0">
                <a:solidFill>
                  <a:srgbClr val="FFFFFF"/>
                </a:solidFill>
              </a:rPr>
              <a:t>-</a:t>
            </a:r>
            <a:r>
              <a:rPr lang="en-US" sz="2400" dirty="0" smtClean="0">
                <a:solidFill>
                  <a:srgbClr val="FFFFFF"/>
                </a:solidFill>
              </a:rPr>
              <a:t>premises </a:t>
            </a:r>
            <a:r>
              <a:rPr lang="en-US" sz="2400" dirty="0">
                <a:solidFill>
                  <a:srgbClr val="FFFFFF"/>
                </a:solidFill>
              </a:rPr>
              <a:t>and </a:t>
            </a:r>
            <a:r>
              <a:rPr lang="en-US" sz="2400" dirty="0" smtClean="0">
                <a:solidFill>
                  <a:srgbClr val="FFFFFF"/>
                </a:solidFill>
              </a:rPr>
              <a:t>cloud</a:t>
            </a:r>
            <a:endParaRPr lang="en-US" sz="2400" dirty="0">
              <a:solidFill>
                <a:srgbClr val="FFFFFF"/>
              </a:solidFill>
            </a:endParaRPr>
          </a:p>
          <a:p>
            <a:pPr algn="ctr" defTabSz="457200">
              <a:spcBef>
                <a:spcPct val="20000"/>
              </a:spcBef>
              <a:buFont typeface="Arial"/>
              <a:buNone/>
            </a:pPr>
            <a:endParaRPr lang="en-US" sz="2400" dirty="0" smtClean="0">
              <a:solidFill>
                <a:srgbClr val="C3C3C3"/>
              </a:solidFill>
            </a:endParaRPr>
          </a:p>
        </p:txBody>
      </p:sp>
    </p:spTree>
    <p:extLst>
      <p:ext uri="{BB962C8B-B14F-4D97-AF65-F5344CB8AC3E}">
        <p14:creationId xmlns:p14="http://schemas.microsoft.com/office/powerpoint/2010/main" val="22317872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HDP under the covers</a:t>
            </a:r>
            <a:endParaRPr lang="en-US" dirty="0"/>
          </a:p>
        </p:txBody>
      </p:sp>
    </p:spTree>
    <p:extLst>
      <p:ext uri="{BB962C8B-B14F-4D97-AF65-F5344CB8AC3E}">
        <p14:creationId xmlns:p14="http://schemas.microsoft.com/office/powerpoint/2010/main" val="6765433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 Placeholder 131"/>
          <p:cNvSpPr>
            <a:spLocks noGrp="1"/>
          </p:cNvSpPr>
          <p:nvPr>
            <p:ph type="body" sz="quarter" idx="10"/>
          </p:nvPr>
        </p:nvSpPr>
        <p:spPr>
          <a:xfrm>
            <a:off x="274638" y="1212850"/>
            <a:ext cx="7223745" cy="4442242"/>
          </a:xfrm>
        </p:spPr>
        <p:txBody>
          <a:bodyPr/>
          <a:lstStyle/>
          <a:p>
            <a:pPr marL="0" indent="0">
              <a:buNone/>
            </a:pPr>
            <a:r>
              <a:rPr lang="en-US" dirty="0" smtClean="0">
                <a:solidFill>
                  <a:srgbClr val="00BCF2"/>
                </a:solidFill>
              </a:rPr>
              <a:t>Data Operating System of </a:t>
            </a:r>
            <a:r>
              <a:rPr lang="en-US" dirty="0" err="1" smtClean="0">
                <a:solidFill>
                  <a:srgbClr val="00BCF2"/>
                </a:solidFill>
              </a:rPr>
              <a:t>Hadoop</a:t>
            </a:r>
            <a:endParaRPr lang="en-US" dirty="0" smtClean="0">
              <a:solidFill>
                <a:srgbClr val="00BCF2"/>
              </a:solidFill>
            </a:endParaRPr>
          </a:p>
          <a:p>
            <a:r>
              <a:rPr lang="en-US" dirty="0"/>
              <a:t>Single Cluster, Shared Data Set, Multiple </a:t>
            </a:r>
            <a:r>
              <a:rPr lang="en-US" dirty="0" smtClean="0"/>
              <a:t>Workloads</a:t>
            </a:r>
          </a:p>
          <a:p>
            <a:r>
              <a:rPr lang="en-US" dirty="0"/>
              <a:t>Support a range of access </a:t>
            </a:r>
            <a:r>
              <a:rPr lang="en-US" dirty="0" smtClean="0"/>
              <a:t>patterns</a:t>
            </a:r>
          </a:p>
          <a:p>
            <a:r>
              <a:rPr lang="en-US" dirty="0" smtClean="0"/>
              <a:t>Shared operational services </a:t>
            </a:r>
            <a:endParaRPr lang="en-US" dirty="0"/>
          </a:p>
        </p:txBody>
      </p:sp>
      <p:sp>
        <p:nvSpPr>
          <p:cNvPr id="4" name="Title 3"/>
          <p:cNvSpPr>
            <a:spLocks noGrp="1"/>
          </p:cNvSpPr>
          <p:nvPr>
            <p:ph type="title"/>
          </p:nvPr>
        </p:nvSpPr>
        <p:spPr/>
        <p:txBody>
          <a:bodyPr/>
          <a:lstStyle/>
          <a:p>
            <a:r>
              <a:rPr lang="en-US" dirty="0" smtClean="0"/>
              <a:t>HDP 2.2: Core Platform</a:t>
            </a:r>
            <a:endParaRPr lang="en-US" dirty="0"/>
          </a:p>
        </p:txBody>
      </p:sp>
      <p:sp>
        <p:nvSpPr>
          <p:cNvPr id="77" name="Rounded Rectangle 76"/>
          <p:cNvSpPr/>
          <p:nvPr/>
        </p:nvSpPr>
        <p:spPr>
          <a:xfrm>
            <a:off x="7726935" y="2152920"/>
            <a:ext cx="3660988" cy="1243356"/>
          </a:xfrm>
          <a:prstGeom prst="roundRect">
            <a:avLst>
              <a:gd name="adj" fmla="val 1121"/>
            </a:avLst>
          </a:prstGeom>
          <a:solidFill>
            <a:srgbClr val="69BE28">
              <a:lumMod val="20000"/>
              <a:lumOff val="80000"/>
            </a:srgbClr>
          </a:solidFill>
          <a:ln w="12700" cap="flat" cmpd="sng" algn="ctr">
            <a:solidFill>
              <a:srgbClr val="69BE28">
                <a:lumMod val="60000"/>
                <a:lumOff val="40000"/>
              </a:srgbClr>
            </a:solidFill>
            <a:prstDash val="solid"/>
          </a:ln>
          <a:effectLst/>
        </p:spPr>
        <p:txBody>
          <a:bodyPr lIns="91440" rIns="0" rtlCol="0" anchor="t"/>
          <a:lstStyle/>
          <a:p>
            <a:pPr defTabSz="914400">
              <a:defRPr/>
            </a:pPr>
            <a:endParaRPr lang="en-US" sz="1100" b="1" kern="0" dirty="0">
              <a:solidFill>
                <a:prstClr val="black">
                  <a:lumMod val="65000"/>
                  <a:lumOff val="35000"/>
                </a:prstClr>
              </a:solidFill>
              <a:latin typeface="Calibri"/>
              <a:cs typeface="Calibri"/>
            </a:endParaRPr>
          </a:p>
        </p:txBody>
      </p:sp>
      <p:sp>
        <p:nvSpPr>
          <p:cNvPr id="78" name="Rounded Rectangle 77"/>
          <p:cNvSpPr/>
          <p:nvPr/>
        </p:nvSpPr>
        <p:spPr>
          <a:xfrm rot="5400000">
            <a:off x="9347279" y="314382"/>
            <a:ext cx="412744" cy="3667765"/>
          </a:xfrm>
          <a:prstGeom prst="roundRect">
            <a:avLst>
              <a:gd name="adj" fmla="val 12532"/>
            </a:avLst>
          </a:prstGeom>
          <a:solidFill>
            <a:srgbClr val="69BE28">
              <a:lumMod val="75000"/>
            </a:srgbClr>
          </a:solidFill>
          <a:ln w="28575" cap="flat" cmpd="sng" algn="ctr">
            <a:noFill/>
            <a:prstDash val="solid"/>
          </a:ln>
          <a:effectLst/>
        </p:spPr>
        <p:txBody>
          <a:bodyPr vert="vert270" lIns="0" tIns="0" rIns="0" bIns="0" rtlCol="0" anchor="ctr"/>
          <a:lstStyle/>
          <a:p>
            <a:pPr algn="ctr" defTabSz="914400">
              <a:defRPr/>
            </a:pPr>
            <a:r>
              <a:rPr lang="en-US" sz="1000" b="1" kern="0" dirty="0">
                <a:solidFill>
                  <a:srgbClr val="FFFFFF"/>
                </a:solidFill>
                <a:latin typeface="Calibri"/>
                <a:cs typeface="Calibri"/>
              </a:rPr>
              <a:t>DATA </a:t>
            </a:r>
            <a:r>
              <a:rPr lang="en-US" sz="1000" b="1" kern="0" dirty="0" smtClean="0">
                <a:solidFill>
                  <a:srgbClr val="FFFFFF"/>
                </a:solidFill>
                <a:latin typeface="Calibri"/>
                <a:cs typeface="Calibri"/>
              </a:rPr>
              <a:t> ACCESS</a:t>
            </a:r>
            <a:endParaRPr lang="en-US" sz="1000" b="1" kern="0" dirty="0">
              <a:solidFill>
                <a:srgbClr val="FFFFFF"/>
              </a:solidFill>
              <a:latin typeface="Calibri"/>
              <a:cs typeface="Calibri"/>
            </a:endParaRPr>
          </a:p>
        </p:txBody>
      </p:sp>
      <p:sp>
        <p:nvSpPr>
          <p:cNvPr id="79" name="Rounded Rectangle 78"/>
          <p:cNvSpPr/>
          <p:nvPr/>
        </p:nvSpPr>
        <p:spPr>
          <a:xfrm>
            <a:off x="7726935" y="3481035"/>
            <a:ext cx="3660986" cy="1302648"/>
          </a:xfrm>
          <a:prstGeom prst="roundRect">
            <a:avLst>
              <a:gd name="adj" fmla="val 1121"/>
            </a:avLst>
          </a:prstGeom>
          <a:solidFill>
            <a:srgbClr val="69BE28">
              <a:lumMod val="20000"/>
              <a:lumOff val="80000"/>
            </a:srgbClr>
          </a:solidFill>
          <a:ln w="12700" cap="flat" cmpd="sng" algn="ctr">
            <a:solidFill>
              <a:srgbClr val="69BE28">
                <a:lumMod val="60000"/>
                <a:lumOff val="40000"/>
              </a:srgbClr>
            </a:solidFill>
            <a:prstDash val="solid"/>
          </a:ln>
          <a:effectLst/>
        </p:spPr>
        <p:txBody>
          <a:bodyPr lIns="91440" rIns="0" rtlCol="0" anchor="t"/>
          <a:lstStyle/>
          <a:p>
            <a:pPr defTabSz="914400">
              <a:defRPr/>
            </a:pPr>
            <a:r>
              <a:rPr lang="en-US" sz="1100" b="1" kern="0" dirty="0" smtClean="0">
                <a:solidFill>
                  <a:prstClr val="black">
                    <a:lumMod val="65000"/>
                    <a:lumOff val="35000"/>
                  </a:prstClr>
                </a:solidFill>
                <a:latin typeface="Calibri"/>
                <a:cs typeface="Calibri"/>
              </a:rPr>
              <a:t> </a:t>
            </a:r>
            <a:endParaRPr lang="en-US" sz="1100" b="1" kern="0" dirty="0">
              <a:solidFill>
                <a:prstClr val="black">
                  <a:lumMod val="65000"/>
                  <a:lumOff val="35000"/>
                </a:prstClr>
              </a:solidFill>
              <a:latin typeface="Calibri"/>
              <a:cs typeface="Calibri"/>
            </a:endParaRPr>
          </a:p>
        </p:txBody>
      </p:sp>
      <p:sp>
        <p:nvSpPr>
          <p:cNvPr id="80" name="Rounded Rectangle 79"/>
          <p:cNvSpPr>
            <a:spLocks/>
          </p:cNvSpPr>
          <p:nvPr/>
        </p:nvSpPr>
        <p:spPr>
          <a:xfrm>
            <a:off x="7800119" y="3156674"/>
            <a:ext cx="3497473" cy="499696"/>
          </a:xfrm>
          <a:prstGeom prst="roundRect">
            <a:avLst>
              <a:gd name="adj" fmla="val 5758"/>
            </a:avLst>
          </a:prstGeom>
          <a:solidFill>
            <a:srgbClr val="44697D"/>
          </a:solidFill>
          <a:ln w="9525" cap="flat" cmpd="sng" algn="ctr">
            <a:noFill/>
            <a:prstDash val="solid"/>
          </a:ln>
          <a:effectLst/>
        </p:spPr>
        <p:txBody>
          <a:bodyPr lIns="0" tIns="137160" rIns="0" rtlCol="0" anchor="ctr"/>
          <a:lstStyle/>
          <a:p>
            <a:pPr algn="ctr" defTabSz="914400">
              <a:defRPr/>
            </a:pPr>
            <a:r>
              <a:rPr lang="en-US" sz="1400" b="1" kern="0" dirty="0" smtClean="0">
                <a:solidFill>
                  <a:srgbClr val="FFFFFF"/>
                </a:solidFill>
                <a:latin typeface="Calibri"/>
                <a:cs typeface="Calibri"/>
              </a:rPr>
              <a:t>YARN : Data Operating System</a:t>
            </a:r>
            <a:endParaRPr lang="en-US" sz="1050" kern="0" dirty="0">
              <a:solidFill>
                <a:srgbClr val="FFFFFF"/>
              </a:solidFill>
              <a:latin typeface="Calibri"/>
              <a:cs typeface="Calibri"/>
            </a:endParaRPr>
          </a:p>
        </p:txBody>
      </p:sp>
      <p:sp>
        <p:nvSpPr>
          <p:cNvPr id="81" name="Rounded Rectangle 80"/>
          <p:cNvSpPr/>
          <p:nvPr/>
        </p:nvSpPr>
        <p:spPr>
          <a:xfrm rot="5400000">
            <a:off x="9416614" y="2949606"/>
            <a:ext cx="274464" cy="3668153"/>
          </a:xfrm>
          <a:prstGeom prst="roundRect">
            <a:avLst>
              <a:gd name="adj" fmla="val 12532"/>
            </a:avLst>
          </a:prstGeom>
          <a:solidFill>
            <a:srgbClr val="69BE28">
              <a:lumMod val="75000"/>
            </a:srgbClr>
          </a:solidFill>
          <a:ln w="28575" cap="flat" cmpd="sng" algn="ctr">
            <a:noFill/>
            <a:prstDash val="solid"/>
          </a:ln>
          <a:effectLst/>
        </p:spPr>
        <p:txBody>
          <a:bodyPr vert="vert270" lIns="0" tIns="0" rIns="0" bIns="0" rtlCol="0" anchor="ctr"/>
          <a:lstStyle/>
          <a:p>
            <a:pPr algn="ctr" defTabSz="914400">
              <a:defRPr/>
            </a:pPr>
            <a:r>
              <a:rPr lang="en-US" sz="1000" b="1" kern="0" dirty="0">
                <a:solidFill>
                  <a:srgbClr val="FFFFFF"/>
                </a:solidFill>
                <a:latin typeface="Calibri"/>
                <a:cs typeface="Calibri"/>
              </a:rPr>
              <a:t>DATA </a:t>
            </a:r>
            <a:r>
              <a:rPr lang="en-US" sz="1000" b="1" kern="0" dirty="0" smtClean="0">
                <a:solidFill>
                  <a:srgbClr val="FFFFFF"/>
                </a:solidFill>
                <a:latin typeface="Calibri"/>
                <a:cs typeface="Calibri"/>
              </a:rPr>
              <a:t> MANAGEMENT</a:t>
            </a:r>
            <a:endParaRPr lang="en-US" sz="1000" b="1" kern="0" dirty="0">
              <a:solidFill>
                <a:srgbClr val="FFFFFF"/>
              </a:solidFill>
              <a:latin typeface="Calibri"/>
              <a:cs typeface="Calibri"/>
            </a:endParaRPr>
          </a:p>
        </p:txBody>
      </p:sp>
      <p:grpSp>
        <p:nvGrpSpPr>
          <p:cNvPr id="82" name="Group 81"/>
          <p:cNvGrpSpPr/>
          <p:nvPr/>
        </p:nvGrpSpPr>
        <p:grpSpPr>
          <a:xfrm>
            <a:off x="7882767" y="3774087"/>
            <a:ext cx="3308943" cy="727355"/>
            <a:chOff x="2499285" y="4541714"/>
            <a:chExt cx="3308943" cy="727355"/>
          </a:xfrm>
        </p:grpSpPr>
        <p:grpSp>
          <p:nvGrpSpPr>
            <p:cNvPr id="83" name="Group 82"/>
            <p:cNvGrpSpPr/>
            <p:nvPr/>
          </p:nvGrpSpPr>
          <p:grpSpPr>
            <a:xfrm>
              <a:off x="2499285" y="4541714"/>
              <a:ext cx="3001931" cy="727355"/>
              <a:chOff x="2573538" y="3889648"/>
              <a:chExt cx="3001931" cy="727355"/>
            </a:xfrm>
            <a:solidFill>
              <a:srgbClr val="FFFFFF"/>
            </a:solidFill>
          </p:grpSpPr>
          <p:sp>
            <p:nvSpPr>
              <p:cNvPr id="87" name="Rounded Rectangle 86"/>
              <p:cNvSpPr>
                <a:spLocks/>
              </p:cNvSpPr>
              <p:nvPr/>
            </p:nvSpPr>
            <p:spPr>
              <a:xfrm>
                <a:off x="2573538"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a:solidFill>
                      <a:srgbClr val="1E1E1E">
                        <a:lumMod val="75000"/>
                        <a:lumOff val="25000"/>
                      </a:srgbClr>
                    </a:solidFill>
                    <a:latin typeface="Calibri"/>
                    <a:cs typeface="Calibri"/>
                  </a:rPr>
                  <a:t>1</a:t>
                </a:r>
              </a:p>
            </p:txBody>
          </p:sp>
          <p:sp>
            <p:nvSpPr>
              <p:cNvPr id="88" name="Rounded Rectangle 87"/>
              <p:cNvSpPr>
                <a:spLocks/>
              </p:cNvSpPr>
              <p:nvPr/>
            </p:nvSpPr>
            <p:spPr>
              <a:xfrm>
                <a:off x="2876974"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89" name="Rounded Rectangle 88"/>
              <p:cNvSpPr>
                <a:spLocks/>
              </p:cNvSpPr>
              <p:nvPr/>
            </p:nvSpPr>
            <p:spPr>
              <a:xfrm>
                <a:off x="3180410"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0" name="Rounded Rectangle 89"/>
              <p:cNvSpPr>
                <a:spLocks/>
              </p:cNvSpPr>
              <p:nvPr/>
            </p:nvSpPr>
            <p:spPr>
              <a:xfrm>
                <a:off x="3483846"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1" name="Rounded Rectangle 90"/>
              <p:cNvSpPr>
                <a:spLocks/>
              </p:cNvSpPr>
              <p:nvPr/>
            </p:nvSpPr>
            <p:spPr>
              <a:xfrm>
                <a:off x="3787282"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2" name="Rounded Rectangle 91"/>
              <p:cNvSpPr>
                <a:spLocks/>
              </p:cNvSpPr>
              <p:nvPr/>
            </p:nvSpPr>
            <p:spPr>
              <a:xfrm>
                <a:off x="4090718"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3" name="Rounded Rectangle 92"/>
              <p:cNvSpPr>
                <a:spLocks/>
              </p:cNvSpPr>
              <p:nvPr/>
            </p:nvSpPr>
            <p:spPr>
              <a:xfrm>
                <a:off x="4394154"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4" name="Rounded Rectangle 93"/>
              <p:cNvSpPr>
                <a:spLocks/>
              </p:cNvSpPr>
              <p:nvPr/>
            </p:nvSpPr>
            <p:spPr>
              <a:xfrm>
                <a:off x="4697590"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5" name="Rounded Rectangle 94"/>
              <p:cNvSpPr>
                <a:spLocks/>
              </p:cNvSpPr>
              <p:nvPr/>
            </p:nvSpPr>
            <p:spPr>
              <a:xfrm>
                <a:off x="5001026"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6" name="Rounded Rectangle 95"/>
              <p:cNvSpPr>
                <a:spLocks/>
              </p:cNvSpPr>
              <p:nvPr/>
            </p:nvSpPr>
            <p:spPr>
              <a:xfrm>
                <a:off x="5304462" y="3889648"/>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7" name="Rounded Rectangle 96"/>
              <p:cNvSpPr>
                <a:spLocks/>
              </p:cNvSpPr>
              <p:nvPr/>
            </p:nvSpPr>
            <p:spPr>
              <a:xfrm>
                <a:off x="2573538"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8" name="Rounded Rectangle 97"/>
              <p:cNvSpPr>
                <a:spLocks/>
              </p:cNvSpPr>
              <p:nvPr/>
            </p:nvSpPr>
            <p:spPr>
              <a:xfrm>
                <a:off x="2876974"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99" name="Rounded Rectangle 98"/>
              <p:cNvSpPr>
                <a:spLocks/>
              </p:cNvSpPr>
              <p:nvPr/>
            </p:nvSpPr>
            <p:spPr>
              <a:xfrm>
                <a:off x="3180410"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0" name="Rounded Rectangle 99"/>
              <p:cNvSpPr>
                <a:spLocks/>
              </p:cNvSpPr>
              <p:nvPr/>
            </p:nvSpPr>
            <p:spPr>
              <a:xfrm>
                <a:off x="3483846"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1" name="Rounded Rectangle 100"/>
              <p:cNvSpPr>
                <a:spLocks/>
              </p:cNvSpPr>
              <p:nvPr/>
            </p:nvSpPr>
            <p:spPr>
              <a:xfrm>
                <a:off x="3787282"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2" name="Rounded Rectangle 101"/>
              <p:cNvSpPr>
                <a:spLocks/>
              </p:cNvSpPr>
              <p:nvPr/>
            </p:nvSpPr>
            <p:spPr>
              <a:xfrm>
                <a:off x="4090718"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3" name="Rounded Rectangle 102"/>
              <p:cNvSpPr>
                <a:spLocks/>
              </p:cNvSpPr>
              <p:nvPr/>
            </p:nvSpPr>
            <p:spPr>
              <a:xfrm>
                <a:off x="4394154"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4" name="Rounded Rectangle 103"/>
              <p:cNvSpPr>
                <a:spLocks/>
              </p:cNvSpPr>
              <p:nvPr/>
            </p:nvSpPr>
            <p:spPr>
              <a:xfrm>
                <a:off x="4697590"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5" name="Rounded Rectangle 104"/>
              <p:cNvSpPr>
                <a:spLocks/>
              </p:cNvSpPr>
              <p:nvPr/>
            </p:nvSpPr>
            <p:spPr>
              <a:xfrm>
                <a:off x="5001026"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6" name="Rounded Rectangle 105"/>
              <p:cNvSpPr>
                <a:spLocks/>
              </p:cNvSpPr>
              <p:nvPr/>
            </p:nvSpPr>
            <p:spPr>
              <a:xfrm>
                <a:off x="5304462" y="4145352"/>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7" name="Rounded Rectangle 106"/>
              <p:cNvSpPr>
                <a:spLocks/>
              </p:cNvSpPr>
              <p:nvPr/>
            </p:nvSpPr>
            <p:spPr>
              <a:xfrm>
                <a:off x="2573538"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8" name="Rounded Rectangle 107"/>
              <p:cNvSpPr>
                <a:spLocks/>
              </p:cNvSpPr>
              <p:nvPr/>
            </p:nvSpPr>
            <p:spPr>
              <a:xfrm>
                <a:off x="2876974"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09" name="Rounded Rectangle 108"/>
              <p:cNvSpPr>
                <a:spLocks/>
              </p:cNvSpPr>
              <p:nvPr/>
            </p:nvSpPr>
            <p:spPr>
              <a:xfrm>
                <a:off x="3180410"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10" name="Rounded Rectangle 109"/>
              <p:cNvSpPr>
                <a:spLocks/>
              </p:cNvSpPr>
              <p:nvPr/>
            </p:nvSpPr>
            <p:spPr>
              <a:xfrm>
                <a:off x="3483846"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11" name="Rounded Rectangle 110"/>
              <p:cNvSpPr>
                <a:spLocks/>
              </p:cNvSpPr>
              <p:nvPr/>
            </p:nvSpPr>
            <p:spPr>
              <a:xfrm>
                <a:off x="3787282"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12" name="Rounded Rectangle 111"/>
              <p:cNvSpPr>
                <a:spLocks/>
              </p:cNvSpPr>
              <p:nvPr/>
            </p:nvSpPr>
            <p:spPr>
              <a:xfrm>
                <a:off x="4090718"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13" name="Rounded Rectangle 112"/>
              <p:cNvSpPr>
                <a:spLocks/>
              </p:cNvSpPr>
              <p:nvPr/>
            </p:nvSpPr>
            <p:spPr>
              <a:xfrm>
                <a:off x="4394154"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14" name="Rounded Rectangle 113"/>
              <p:cNvSpPr>
                <a:spLocks/>
              </p:cNvSpPr>
              <p:nvPr/>
            </p:nvSpPr>
            <p:spPr>
              <a:xfrm>
                <a:off x="4697590"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15" name="Rounded Rectangle 114"/>
              <p:cNvSpPr>
                <a:spLocks/>
              </p:cNvSpPr>
              <p:nvPr/>
            </p:nvSpPr>
            <p:spPr>
              <a:xfrm>
                <a:off x="5001026"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16" name="Rounded Rectangle 115"/>
              <p:cNvSpPr>
                <a:spLocks/>
              </p:cNvSpPr>
              <p:nvPr/>
            </p:nvSpPr>
            <p:spPr>
              <a:xfrm>
                <a:off x="5304462" y="4397694"/>
                <a:ext cx="271007" cy="219309"/>
              </a:xfrm>
              <a:prstGeom prst="roundRect">
                <a:avLst>
                  <a:gd name="adj" fmla="val 5758"/>
                </a:avLst>
              </a:prstGeom>
              <a:grp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sp>
          <p:nvSpPr>
            <p:cNvPr id="84" name="Rounded Rectangle 83"/>
            <p:cNvSpPr>
              <a:spLocks/>
            </p:cNvSpPr>
            <p:nvPr/>
          </p:nvSpPr>
          <p:spPr>
            <a:xfrm>
              <a:off x="5537221" y="4541714"/>
              <a:ext cx="271007"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85" name="Rounded Rectangle 84"/>
            <p:cNvSpPr>
              <a:spLocks/>
            </p:cNvSpPr>
            <p:nvPr/>
          </p:nvSpPr>
          <p:spPr>
            <a:xfrm>
              <a:off x="5537221" y="4797418"/>
              <a:ext cx="271007"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86" name="Rounded Rectangle 85"/>
            <p:cNvSpPr>
              <a:spLocks/>
            </p:cNvSpPr>
            <p:nvPr/>
          </p:nvSpPr>
          <p:spPr>
            <a:xfrm>
              <a:off x="5537221" y="5049760"/>
              <a:ext cx="271007"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b="1" kern="0" dirty="0">
                  <a:solidFill>
                    <a:srgbClr val="1E1E1E">
                      <a:lumMod val="75000"/>
                      <a:lumOff val="25000"/>
                    </a:srgbClr>
                  </a:solidFill>
                  <a:latin typeface="Calibri"/>
                  <a:cs typeface="Calibri"/>
                </a:rPr>
                <a:t>N</a:t>
              </a:r>
            </a:p>
          </p:txBody>
        </p:sp>
      </p:grpSp>
      <p:sp>
        <p:nvSpPr>
          <p:cNvPr id="117" name="Rounded Rectangle 116"/>
          <p:cNvSpPr>
            <a:spLocks/>
          </p:cNvSpPr>
          <p:nvPr/>
        </p:nvSpPr>
        <p:spPr>
          <a:xfrm>
            <a:off x="7800120" y="3717055"/>
            <a:ext cx="3497472" cy="842777"/>
          </a:xfrm>
          <a:prstGeom prst="roundRect">
            <a:avLst>
              <a:gd name="adj" fmla="val 5758"/>
            </a:avLst>
          </a:prstGeom>
          <a:solidFill>
            <a:srgbClr val="FFFFFF">
              <a:alpha val="75000"/>
            </a:srgbClr>
          </a:solidFill>
          <a:ln w="9525" cap="flat" cmpd="sng" algn="ctr">
            <a:solidFill>
              <a:srgbClr val="69BE28">
                <a:lumMod val="60000"/>
                <a:lumOff val="40000"/>
              </a:srgbClr>
            </a:solidFill>
            <a:prstDash val="solid"/>
          </a:ln>
          <a:effectLst/>
        </p:spPr>
        <p:txBody>
          <a:bodyPr lIns="0" rIns="0" rtlCol="0" anchor="ctr"/>
          <a:lstStyle/>
          <a:p>
            <a:pPr algn="ctr" defTabSz="914400">
              <a:defRPr/>
            </a:pPr>
            <a:r>
              <a:rPr lang="en-US" sz="1200" b="1" kern="0" dirty="0" smtClean="0">
                <a:solidFill>
                  <a:srgbClr val="1E1E1E">
                    <a:lumMod val="75000"/>
                    <a:lumOff val="25000"/>
                  </a:srgbClr>
                </a:solidFill>
                <a:latin typeface="Calibri"/>
                <a:cs typeface="Calibri"/>
              </a:rPr>
              <a:t>HDFS </a:t>
            </a:r>
            <a:br>
              <a:rPr lang="en-US" sz="1200" b="1" kern="0" dirty="0" smtClean="0">
                <a:solidFill>
                  <a:srgbClr val="1E1E1E">
                    <a:lumMod val="75000"/>
                    <a:lumOff val="25000"/>
                  </a:srgbClr>
                </a:solidFill>
                <a:latin typeface="Calibri"/>
                <a:cs typeface="Calibri"/>
              </a:rPr>
            </a:br>
            <a:r>
              <a:rPr lang="en-US" sz="1000" kern="0" dirty="0" smtClean="0">
                <a:solidFill>
                  <a:srgbClr val="1E1E1E">
                    <a:lumMod val="75000"/>
                    <a:lumOff val="25000"/>
                  </a:srgbClr>
                </a:solidFill>
                <a:latin typeface="Calibri"/>
                <a:cs typeface="Calibri"/>
              </a:rPr>
              <a:t>(Hadoop Distributed File System)</a:t>
            </a:r>
            <a:endParaRPr lang="en-US" sz="1000" kern="0" dirty="0">
              <a:solidFill>
                <a:srgbClr val="1E1E1E">
                  <a:lumMod val="75000"/>
                  <a:lumOff val="25000"/>
                </a:srgbClr>
              </a:solidFill>
              <a:latin typeface="Calibri"/>
              <a:cs typeface="Calibri"/>
            </a:endParaRPr>
          </a:p>
        </p:txBody>
      </p:sp>
      <p:sp>
        <p:nvSpPr>
          <p:cNvPr id="118" name="Rounded Rectangle 37"/>
          <p:cNvSpPr>
            <a:spLocks/>
          </p:cNvSpPr>
          <p:nvPr/>
        </p:nvSpPr>
        <p:spPr>
          <a:xfrm>
            <a:off x="8306729" y="2467503"/>
            <a:ext cx="459000"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Calibri"/>
                <a:cs typeface="Calibri"/>
              </a:rPr>
              <a:t>Script</a:t>
            </a:r>
          </a:p>
          <a:p>
            <a:pPr algn="ctr" defTabSz="914400">
              <a:defRPr/>
            </a:pPr>
            <a:r>
              <a:rPr lang="en-US" sz="900" kern="0" dirty="0">
                <a:solidFill>
                  <a:srgbClr val="1E1E1E">
                    <a:lumMod val="75000"/>
                    <a:lumOff val="25000"/>
                  </a:srgbClr>
                </a:solidFill>
                <a:latin typeface="Calibri"/>
                <a:cs typeface="Calibri"/>
              </a:rPr>
              <a:t/>
            </a:r>
            <a:br>
              <a:rPr lang="en-US" sz="900" kern="0" dirty="0">
                <a:solidFill>
                  <a:srgbClr val="1E1E1E">
                    <a:lumMod val="75000"/>
                    <a:lumOff val="25000"/>
                  </a:srgbClr>
                </a:solidFill>
                <a:latin typeface="Calibri"/>
                <a:cs typeface="Calibri"/>
              </a:rPr>
            </a:br>
            <a:r>
              <a:rPr lang="en-US" sz="800" kern="0" dirty="0" smtClean="0">
                <a:solidFill>
                  <a:srgbClr val="1E1E1E">
                    <a:lumMod val="75000"/>
                    <a:lumOff val="25000"/>
                  </a:srgbClr>
                </a:solidFill>
                <a:latin typeface="Calibri"/>
                <a:cs typeface="Calibri"/>
              </a:rPr>
              <a:t>Pig</a:t>
            </a:r>
            <a:endParaRPr lang="en-US" sz="800" kern="0" dirty="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p:txBody>
      </p:sp>
      <p:sp>
        <p:nvSpPr>
          <p:cNvPr id="119" name="Rounded Rectangle 37"/>
          <p:cNvSpPr>
            <a:spLocks/>
          </p:cNvSpPr>
          <p:nvPr/>
        </p:nvSpPr>
        <p:spPr>
          <a:xfrm>
            <a:off x="10273968" y="2467503"/>
            <a:ext cx="436568"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Calibri"/>
                <a:cs typeface="Calibri"/>
              </a:rPr>
              <a:t>Search</a:t>
            </a:r>
            <a:endParaRPr lang="en-US" sz="900" b="1" kern="0" dirty="0">
              <a:solidFill>
                <a:srgbClr val="1E1E1E">
                  <a:lumMod val="75000"/>
                  <a:lumOff val="25000"/>
                </a:srgbClr>
              </a:solidFill>
              <a:latin typeface="Calibri"/>
              <a:cs typeface="Calibri"/>
            </a:endParaRPr>
          </a:p>
          <a:p>
            <a:pPr algn="ctr" defTabSz="914400">
              <a:defRPr/>
            </a:pPr>
            <a:endParaRPr lang="en-US" sz="900" b="1" kern="0" dirty="0">
              <a:solidFill>
                <a:srgbClr val="1E1E1E">
                  <a:lumMod val="75000"/>
                  <a:lumOff val="25000"/>
                </a:srgbClr>
              </a:solidFill>
              <a:latin typeface="Calibri"/>
              <a:cs typeface="Calibri"/>
            </a:endParaRPr>
          </a:p>
          <a:p>
            <a:pPr algn="ctr" defTabSz="914400">
              <a:defRPr/>
            </a:pPr>
            <a:r>
              <a:rPr lang="en-US" sz="800" kern="0" dirty="0" smtClean="0">
                <a:solidFill>
                  <a:srgbClr val="1E1E1E">
                    <a:lumMod val="75000"/>
                    <a:lumOff val="25000"/>
                  </a:srgbClr>
                </a:solidFill>
                <a:latin typeface="Calibri"/>
                <a:cs typeface="Calibri"/>
              </a:rPr>
              <a:t>Solr</a:t>
            </a:r>
            <a:endParaRPr lang="en-US" sz="800" kern="0" dirty="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p:txBody>
      </p:sp>
      <p:sp>
        <p:nvSpPr>
          <p:cNvPr id="120" name="Rounded Rectangle 37"/>
          <p:cNvSpPr>
            <a:spLocks/>
          </p:cNvSpPr>
          <p:nvPr/>
        </p:nvSpPr>
        <p:spPr>
          <a:xfrm>
            <a:off x="8804147" y="2467503"/>
            <a:ext cx="459000"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Calibri"/>
                <a:cs typeface="Calibri"/>
              </a:rPr>
              <a:t>SQL</a:t>
            </a:r>
            <a:endParaRPr lang="en-US" sz="900" b="1" kern="0" dirty="0">
              <a:solidFill>
                <a:srgbClr val="1E1E1E">
                  <a:lumMod val="75000"/>
                  <a:lumOff val="25000"/>
                </a:srgbClr>
              </a:solidFill>
              <a:latin typeface="Calibri"/>
              <a:cs typeface="Calibri"/>
            </a:endParaRPr>
          </a:p>
          <a:p>
            <a:pPr algn="ctr" defTabSz="914400">
              <a:defRPr/>
            </a:pPr>
            <a:endParaRPr lang="en-US" sz="900" b="1" kern="0" dirty="0">
              <a:solidFill>
                <a:srgbClr val="1E1E1E">
                  <a:lumMod val="75000"/>
                  <a:lumOff val="25000"/>
                </a:srgbClr>
              </a:solidFill>
              <a:latin typeface="Calibri"/>
              <a:cs typeface="Calibri"/>
            </a:endParaRPr>
          </a:p>
          <a:p>
            <a:pPr algn="ctr" defTabSz="914400">
              <a:defRPr/>
            </a:pPr>
            <a:r>
              <a:rPr lang="en-US" sz="800" kern="0" dirty="0" smtClean="0">
                <a:solidFill>
                  <a:srgbClr val="1E1E1E">
                    <a:lumMod val="75000"/>
                    <a:lumOff val="25000"/>
                  </a:srgbClr>
                </a:solidFill>
                <a:latin typeface="Calibri"/>
                <a:cs typeface="Calibri"/>
              </a:rPr>
              <a:t>Hive/Tez, HCatalog</a:t>
            </a:r>
            <a:endParaRPr lang="en-US" sz="500" kern="0" dirty="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p:txBody>
      </p:sp>
      <p:sp>
        <p:nvSpPr>
          <p:cNvPr id="121" name="Rounded Rectangle 37"/>
          <p:cNvSpPr>
            <a:spLocks/>
          </p:cNvSpPr>
          <p:nvPr/>
        </p:nvSpPr>
        <p:spPr>
          <a:xfrm>
            <a:off x="9301565" y="2467503"/>
            <a:ext cx="459000"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Calibri"/>
                <a:cs typeface="Calibri"/>
              </a:rPr>
              <a:t>NoSQL</a:t>
            </a:r>
            <a:endParaRPr lang="en-US" sz="900" b="1" kern="0" dirty="0">
              <a:solidFill>
                <a:srgbClr val="1E1E1E">
                  <a:lumMod val="75000"/>
                  <a:lumOff val="25000"/>
                </a:srgbClr>
              </a:solidFill>
              <a:latin typeface="Calibri"/>
              <a:cs typeface="Calibri"/>
            </a:endParaRPr>
          </a:p>
          <a:p>
            <a:pPr algn="ctr" defTabSz="914400">
              <a:defRPr/>
            </a:pPr>
            <a:endParaRPr lang="en-US" sz="900" b="1" kern="0" dirty="0">
              <a:solidFill>
                <a:srgbClr val="1E1E1E">
                  <a:lumMod val="75000"/>
                  <a:lumOff val="25000"/>
                </a:srgbClr>
              </a:solidFill>
              <a:latin typeface="Calibri"/>
              <a:cs typeface="Calibri"/>
            </a:endParaRPr>
          </a:p>
          <a:p>
            <a:pPr algn="ctr" defTabSz="914400">
              <a:defRPr/>
            </a:pPr>
            <a:r>
              <a:rPr lang="en-US" sz="800" kern="0" dirty="0">
                <a:solidFill>
                  <a:srgbClr val="1E1E1E">
                    <a:lumMod val="75000"/>
                    <a:lumOff val="25000"/>
                  </a:srgbClr>
                </a:solidFill>
                <a:latin typeface="Calibri"/>
                <a:cs typeface="Calibri"/>
              </a:rPr>
              <a:t>HBase</a:t>
            </a:r>
          </a:p>
          <a:p>
            <a:pPr algn="ctr" defTabSz="914400">
              <a:defRPr/>
            </a:pPr>
            <a:r>
              <a:rPr lang="en-US" sz="800" kern="0" dirty="0">
                <a:solidFill>
                  <a:srgbClr val="1E1E1E">
                    <a:lumMod val="75000"/>
                    <a:lumOff val="25000"/>
                  </a:srgbClr>
                </a:solidFill>
                <a:latin typeface="Calibri"/>
                <a:cs typeface="Calibri"/>
              </a:rPr>
              <a:t>Accumulo</a:t>
            </a:r>
          </a:p>
          <a:p>
            <a:pPr algn="ctr" defTabSz="914400">
              <a:defRPr/>
            </a:pPr>
            <a:endParaRPr lang="en-US" sz="900" b="1" kern="0" dirty="0" smtClean="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p:txBody>
      </p:sp>
      <p:sp>
        <p:nvSpPr>
          <p:cNvPr id="122" name="Rounded Rectangle 37"/>
          <p:cNvSpPr>
            <a:spLocks/>
          </p:cNvSpPr>
          <p:nvPr/>
        </p:nvSpPr>
        <p:spPr>
          <a:xfrm>
            <a:off x="9798983" y="2467503"/>
            <a:ext cx="436568"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Calibri"/>
                <a:cs typeface="Calibri"/>
              </a:rPr>
              <a:t>Stream</a:t>
            </a:r>
            <a:endParaRPr lang="en-US" sz="900" b="1" kern="0" dirty="0">
              <a:solidFill>
                <a:srgbClr val="1E1E1E">
                  <a:lumMod val="75000"/>
                  <a:lumOff val="25000"/>
                </a:srgbClr>
              </a:solidFill>
              <a:latin typeface="Calibri"/>
              <a:cs typeface="Calibri"/>
            </a:endParaRPr>
          </a:p>
          <a:p>
            <a:pPr algn="ctr" defTabSz="914400">
              <a:defRPr/>
            </a:pPr>
            <a:r>
              <a:rPr lang="en-US" sz="900" b="1" kern="0" dirty="0">
                <a:solidFill>
                  <a:srgbClr val="1E1E1E">
                    <a:lumMod val="75000"/>
                    <a:lumOff val="25000"/>
                  </a:srgbClr>
                </a:solidFill>
                <a:latin typeface="Calibri"/>
                <a:cs typeface="Calibri"/>
              </a:rPr>
              <a:t> </a:t>
            </a:r>
          </a:p>
          <a:p>
            <a:pPr algn="ctr" defTabSz="914400">
              <a:defRPr/>
            </a:pPr>
            <a:r>
              <a:rPr lang="en-US" sz="800" kern="0" dirty="0">
                <a:solidFill>
                  <a:srgbClr val="1E1E1E">
                    <a:lumMod val="75000"/>
                    <a:lumOff val="25000"/>
                  </a:srgbClr>
                </a:solidFill>
                <a:latin typeface="Calibri"/>
                <a:cs typeface="Calibri"/>
              </a:rPr>
              <a:t>Storm</a:t>
            </a:r>
            <a:endParaRPr lang="en-US" sz="600" kern="0" dirty="0">
              <a:solidFill>
                <a:srgbClr val="1E1E1E">
                  <a:lumMod val="75000"/>
                  <a:lumOff val="25000"/>
                </a:srgbClr>
              </a:solidFill>
              <a:latin typeface="Calibri"/>
              <a:cs typeface="Calibri"/>
            </a:endParaRPr>
          </a:p>
          <a:p>
            <a:pPr algn="ctr" defTabSz="914400">
              <a:defRPr/>
            </a:pPr>
            <a:endParaRPr lang="en-US" sz="800" kern="0" dirty="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p:txBody>
      </p:sp>
      <p:sp>
        <p:nvSpPr>
          <p:cNvPr id="123" name="Rounded Rectangle 37"/>
          <p:cNvSpPr>
            <a:spLocks/>
          </p:cNvSpPr>
          <p:nvPr/>
        </p:nvSpPr>
        <p:spPr>
          <a:xfrm>
            <a:off x="10748952" y="2467503"/>
            <a:ext cx="548640"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lumMod val="95000"/>
            </a:srgbClr>
          </a:solidFill>
          <a:ln w="9525" cap="flat" cmpd="sng" algn="ctr">
            <a:solidFill>
              <a:srgbClr val="FFFFFF">
                <a:lumMod val="75000"/>
              </a:srgbClr>
            </a:solidFill>
            <a:prstDash val="dash"/>
          </a:ln>
          <a:effectLst/>
        </p:spPr>
        <p:txBody>
          <a:bodyPr lIns="0" rIns="0" rtlCol="0" anchor="t"/>
          <a:lstStyle/>
          <a:p>
            <a:pPr algn="ctr" defTabSz="914400">
              <a:defRPr/>
            </a:pPr>
            <a:r>
              <a:rPr lang="en-US" sz="900" b="1" kern="0" dirty="0" smtClean="0">
                <a:solidFill>
                  <a:srgbClr val="1E1E1E">
                    <a:lumMod val="75000"/>
                    <a:lumOff val="25000"/>
                  </a:srgbClr>
                </a:solidFill>
                <a:latin typeface="Calibri"/>
                <a:cs typeface="Calibri"/>
              </a:rPr>
              <a:t>Others</a:t>
            </a:r>
          </a:p>
          <a:p>
            <a:pPr algn="ctr" defTabSz="914400">
              <a:defRPr/>
            </a:pPr>
            <a:endParaRPr lang="en-US" sz="900" b="1" kern="0" dirty="0">
              <a:solidFill>
                <a:srgbClr val="1E1E1E">
                  <a:lumMod val="75000"/>
                  <a:lumOff val="25000"/>
                </a:srgbClr>
              </a:solidFill>
              <a:latin typeface="Calibri"/>
              <a:cs typeface="Calibri"/>
            </a:endParaRPr>
          </a:p>
          <a:p>
            <a:pPr algn="ctr" defTabSz="914400">
              <a:defRPr/>
            </a:pPr>
            <a:r>
              <a:rPr lang="en-US" sz="800" kern="0" dirty="0" smtClean="0">
                <a:solidFill>
                  <a:srgbClr val="1E1E1E">
                    <a:lumMod val="75000"/>
                    <a:lumOff val="25000"/>
                  </a:srgbClr>
                </a:solidFill>
                <a:latin typeface="Calibri"/>
                <a:cs typeface="Calibri"/>
              </a:rPr>
              <a:t>In-Memory</a:t>
            </a:r>
            <a:r>
              <a:rPr lang="en-US" sz="800" kern="0" dirty="0">
                <a:solidFill>
                  <a:srgbClr val="1E1E1E">
                    <a:lumMod val="75000"/>
                    <a:lumOff val="25000"/>
                  </a:srgbClr>
                </a:solidFill>
                <a:latin typeface="Calibri"/>
                <a:cs typeface="Calibri"/>
              </a:rPr>
              <a:t> </a:t>
            </a:r>
            <a:r>
              <a:rPr lang="en-US" sz="800" kern="0" dirty="0" smtClean="0">
                <a:solidFill>
                  <a:srgbClr val="1E1E1E">
                    <a:lumMod val="75000"/>
                    <a:lumOff val="25000"/>
                  </a:srgbClr>
                </a:solidFill>
                <a:latin typeface="Calibri"/>
                <a:cs typeface="Calibri"/>
              </a:rPr>
              <a:t>Analytics, </a:t>
            </a:r>
          </a:p>
          <a:p>
            <a:pPr algn="ctr" defTabSz="914400">
              <a:defRPr/>
            </a:pPr>
            <a:r>
              <a:rPr lang="en-US" sz="800" kern="0" dirty="0" smtClean="0">
                <a:solidFill>
                  <a:srgbClr val="1E1E1E">
                    <a:lumMod val="75000"/>
                    <a:lumOff val="25000"/>
                  </a:srgbClr>
                </a:solidFill>
                <a:latin typeface="Calibri"/>
                <a:cs typeface="Calibri"/>
              </a:rPr>
              <a:t>ISV engines</a:t>
            </a:r>
          </a:p>
        </p:txBody>
      </p:sp>
      <p:sp>
        <p:nvSpPr>
          <p:cNvPr id="124" name="Rounded Rectangle 37"/>
          <p:cNvSpPr>
            <a:spLocks/>
          </p:cNvSpPr>
          <p:nvPr/>
        </p:nvSpPr>
        <p:spPr>
          <a:xfrm>
            <a:off x="7810559" y="2467503"/>
            <a:ext cx="457752"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Calibri"/>
                <a:cs typeface="Calibri"/>
              </a:rPr>
              <a:t>Batch</a:t>
            </a:r>
            <a:endParaRPr lang="en-US" sz="900" b="1" kern="0" dirty="0">
              <a:solidFill>
                <a:srgbClr val="1E1E1E">
                  <a:lumMod val="75000"/>
                  <a:lumOff val="25000"/>
                </a:srgbClr>
              </a:solidFill>
              <a:latin typeface="Calibri"/>
              <a:cs typeface="Calibri"/>
            </a:endParaRPr>
          </a:p>
          <a:p>
            <a:pPr algn="ctr" defTabSz="914400">
              <a:defRPr/>
            </a:pPr>
            <a:endParaRPr lang="en-US" sz="900" b="1" kern="0" dirty="0">
              <a:solidFill>
                <a:srgbClr val="1E1E1E">
                  <a:lumMod val="75000"/>
                  <a:lumOff val="25000"/>
                </a:srgbClr>
              </a:solidFill>
              <a:latin typeface="Calibri"/>
              <a:cs typeface="Calibri"/>
            </a:endParaRPr>
          </a:p>
          <a:p>
            <a:pPr algn="ctr" defTabSz="914400">
              <a:defRPr/>
            </a:pPr>
            <a:r>
              <a:rPr lang="en-US" sz="800" kern="0" dirty="0" smtClean="0">
                <a:solidFill>
                  <a:srgbClr val="1E1E1E">
                    <a:lumMod val="75000"/>
                    <a:lumOff val="25000"/>
                  </a:srgbClr>
                </a:solidFill>
                <a:latin typeface="Calibri"/>
                <a:cs typeface="Calibri"/>
              </a:rPr>
              <a:t>Map Reduce</a:t>
            </a:r>
            <a:endParaRPr lang="en-US" sz="500" kern="0" dirty="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a:p>
            <a:pPr algn="ctr" defTabSz="914400">
              <a:defRPr/>
            </a:pPr>
            <a:endParaRPr lang="en-US" sz="900" b="1" kern="0" dirty="0" smtClean="0">
              <a:solidFill>
                <a:srgbClr val="1E1E1E">
                  <a:lumMod val="75000"/>
                  <a:lumOff val="25000"/>
                </a:srgbClr>
              </a:solidFill>
              <a:latin typeface="Calibri"/>
              <a:cs typeface="Calibri"/>
            </a:endParaRPr>
          </a:p>
        </p:txBody>
      </p:sp>
    </p:spTree>
    <p:extLst>
      <p:ext uri="{BB962C8B-B14F-4D97-AF65-F5344CB8AC3E}">
        <p14:creationId xmlns:p14="http://schemas.microsoft.com/office/powerpoint/2010/main" val="35468767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8231187" cy="2103119"/>
          </a:xfrm>
        </p:spPr>
        <p:txBody>
          <a:bodyPr/>
          <a:lstStyle/>
          <a:p>
            <a:r>
              <a:rPr lang="en-US" sz="4800" dirty="0" err="1" smtClean="0"/>
              <a:t>Hadoop</a:t>
            </a:r>
            <a:r>
              <a:rPr lang="en-US" sz="4800" dirty="0" smtClean="0"/>
              <a:t> For Windows</a:t>
            </a:r>
            <a:endParaRPr lang="en-US" sz="4800" dirty="0"/>
          </a:p>
        </p:txBody>
      </p:sp>
      <p:sp>
        <p:nvSpPr>
          <p:cNvPr id="3" name="Text Placeholder 2"/>
          <p:cNvSpPr>
            <a:spLocks noGrp="1"/>
          </p:cNvSpPr>
          <p:nvPr>
            <p:ph type="body" sz="quarter" idx="14"/>
          </p:nvPr>
        </p:nvSpPr>
        <p:spPr>
          <a:xfrm>
            <a:off x="274638" y="4228783"/>
            <a:ext cx="8229599" cy="1554478"/>
          </a:xfrm>
        </p:spPr>
        <p:txBody>
          <a:bodyPr/>
          <a:lstStyle/>
          <a:p>
            <a:r>
              <a:rPr lang="en-US" dirty="0" smtClean="0"/>
              <a:t>Rohit Bakhshi</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DBI-B335</a:t>
            </a:r>
            <a:endParaRPr lang="en-US" dirty="0"/>
          </a:p>
        </p:txBody>
      </p:sp>
    </p:spTree>
    <p:extLst>
      <p:ext uri="{BB962C8B-B14F-4D97-AF65-F5344CB8AC3E}">
        <p14:creationId xmlns:p14="http://schemas.microsoft.com/office/powerpoint/2010/main" val="282639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Flexible Ingest into HDP</a:t>
            </a:r>
            <a:endParaRPr lang="en-US" dirty="0"/>
          </a:p>
        </p:txBody>
      </p:sp>
      <p:pic>
        <p:nvPicPr>
          <p:cNvPr id="5" name="Content Placeholder 45"/>
          <p:cNvPicPr>
            <a:picLocks noChangeAspect="1"/>
          </p:cNvPicPr>
          <p:nvPr/>
        </p:nvPicPr>
        <p:blipFill>
          <a:blip r:embed="rId2"/>
          <a:srcRect t="10367" b="10367"/>
          <a:stretch>
            <a:fillRect/>
          </a:stretch>
        </p:blipFill>
        <p:spPr>
          <a:xfrm>
            <a:off x="8402746" y="4966341"/>
            <a:ext cx="1848923" cy="1053373"/>
          </a:xfrm>
          <a:prstGeom prst="rect">
            <a:avLst/>
          </a:prstGeom>
        </p:spPr>
      </p:pic>
      <p:grpSp>
        <p:nvGrpSpPr>
          <p:cNvPr id="7" name="Group 6"/>
          <p:cNvGrpSpPr/>
          <p:nvPr/>
        </p:nvGrpSpPr>
        <p:grpSpPr>
          <a:xfrm>
            <a:off x="1280531" y="4949597"/>
            <a:ext cx="2340879" cy="1279111"/>
            <a:chOff x="2172065" y="3337632"/>
            <a:chExt cx="1989934" cy="911407"/>
          </a:xfrm>
        </p:grpSpPr>
        <p:sp>
          <p:nvSpPr>
            <p:cNvPr id="8" name="Rounded Rectangle 7"/>
            <p:cNvSpPr/>
            <p:nvPr/>
          </p:nvSpPr>
          <p:spPr>
            <a:xfrm>
              <a:off x="2172065" y="3337632"/>
              <a:ext cx="1989934" cy="911407"/>
            </a:xfrm>
            <a:prstGeom prst="roundRect">
              <a:avLst>
                <a:gd name="adj" fmla="val 5758"/>
              </a:avLst>
            </a:prstGeom>
            <a:solidFill>
              <a:srgbClr val="FFFFFF"/>
            </a:solidFill>
            <a:ln w="28575" cap="flat" cmpd="sng" algn="ctr">
              <a:solidFill>
                <a:srgbClr val="E17000"/>
              </a:solidFill>
              <a:prstDash val="solid"/>
            </a:ln>
            <a:effectLst/>
          </p:spPr>
          <p:txBody>
            <a:bodyPr rtlCol="0" anchor="b"/>
            <a:lstStyle/>
            <a:p>
              <a:pPr algn="ctr" defTabSz="914400" fontAlgn="base">
                <a:spcBef>
                  <a:spcPct val="0"/>
                </a:spcBef>
                <a:spcAft>
                  <a:spcPct val="0"/>
                </a:spcAft>
                <a:defRPr/>
              </a:pPr>
              <a:endParaRPr lang="en-US" sz="900" b="1" kern="0" dirty="0">
                <a:solidFill>
                  <a:prstClr val="black">
                    <a:lumMod val="65000"/>
                    <a:lumOff val="35000"/>
                  </a:prstClr>
                </a:solidFill>
                <a:latin typeface="Calibri"/>
                <a:cs typeface="Calibri"/>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099" y="3790485"/>
              <a:ext cx="1434228" cy="3603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5140" y="3472296"/>
              <a:ext cx="1196788" cy="247533"/>
            </a:xfrm>
            <a:prstGeom prst="rect">
              <a:avLst/>
            </a:prstGeom>
          </p:spPr>
        </p:pic>
      </p:grpSp>
      <p:sp>
        <p:nvSpPr>
          <p:cNvPr id="11" name="Folded Corner 10"/>
          <p:cNvSpPr/>
          <p:nvPr/>
        </p:nvSpPr>
        <p:spPr>
          <a:xfrm>
            <a:off x="4389457" y="4957508"/>
            <a:ext cx="1045409" cy="1064416"/>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505050"/>
              </a:solidFill>
            </a:endParaRPr>
          </a:p>
        </p:txBody>
      </p:sp>
      <p:sp>
        <p:nvSpPr>
          <p:cNvPr id="12" name="Folded Corner 11"/>
          <p:cNvSpPr/>
          <p:nvPr/>
        </p:nvSpPr>
        <p:spPr>
          <a:xfrm>
            <a:off x="5543942" y="4955299"/>
            <a:ext cx="1045409" cy="1064416"/>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505050"/>
              </a:solidFill>
            </a:endParaRPr>
          </a:p>
        </p:txBody>
      </p:sp>
      <p:sp>
        <p:nvSpPr>
          <p:cNvPr id="13" name="Folded Corner 12"/>
          <p:cNvSpPr/>
          <p:nvPr/>
        </p:nvSpPr>
        <p:spPr>
          <a:xfrm>
            <a:off x="6698427" y="4966342"/>
            <a:ext cx="1045409" cy="1064416"/>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505050"/>
              </a:solidFill>
            </a:endParaRPr>
          </a:p>
        </p:txBody>
      </p:sp>
      <p:sp>
        <p:nvSpPr>
          <p:cNvPr id="14" name="Up Arrow 13"/>
          <p:cNvSpPr/>
          <p:nvPr/>
        </p:nvSpPr>
        <p:spPr>
          <a:xfrm>
            <a:off x="2095402" y="3174674"/>
            <a:ext cx="541131" cy="155958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692881" y="3863018"/>
            <a:ext cx="1943652" cy="461665"/>
          </a:xfrm>
          <a:prstGeom prst="rect">
            <a:avLst/>
          </a:prstGeom>
          <a:noFill/>
        </p:spPr>
        <p:txBody>
          <a:bodyPr wrap="square" rtlCol="0">
            <a:spAutoFit/>
          </a:bodyPr>
          <a:lstStyle/>
          <a:p>
            <a:pPr algn="ctr"/>
            <a:r>
              <a:rPr lang="en-US" sz="2400" dirty="0" err="1" smtClean="0">
                <a:solidFill>
                  <a:srgbClr val="FFFFFF"/>
                </a:solidFill>
              </a:rPr>
              <a:t>Sqoop</a:t>
            </a:r>
            <a:endParaRPr lang="en-US" sz="2400" dirty="0">
              <a:solidFill>
                <a:srgbClr val="FFFFFF"/>
              </a:solidFill>
            </a:endParaRPr>
          </a:p>
        </p:txBody>
      </p:sp>
      <p:sp>
        <p:nvSpPr>
          <p:cNvPr id="16" name="Up Arrow 15"/>
          <p:cNvSpPr/>
          <p:nvPr/>
        </p:nvSpPr>
        <p:spPr>
          <a:xfrm>
            <a:off x="6309676" y="3176281"/>
            <a:ext cx="541131" cy="150968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20" name="Group 19"/>
          <p:cNvGrpSpPr/>
          <p:nvPr/>
        </p:nvGrpSpPr>
        <p:grpSpPr>
          <a:xfrm>
            <a:off x="1425725" y="1367446"/>
            <a:ext cx="8815828" cy="1609613"/>
            <a:chOff x="609867" y="4669535"/>
            <a:chExt cx="4462907" cy="814847"/>
          </a:xfrm>
        </p:grpSpPr>
        <p:sp>
          <p:nvSpPr>
            <p:cNvPr id="21" name="Rounded Rectangle 20"/>
            <p:cNvSpPr/>
            <p:nvPr/>
          </p:nvSpPr>
          <p:spPr>
            <a:xfrm>
              <a:off x="609867" y="4669535"/>
              <a:ext cx="4462907" cy="814847"/>
            </a:xfrm>
            <a:prstGeom prst="roundRect">
              <a:avLst>
                <a:gd name="adj" fmla="val 12532"/>
              </a:avLst>
            </a:prstGeom>
            <a:solidFill>
              <a:srgbClr val="69BE28">
                <a:lumMod val="50000"/>
              </a:srgbClr>
            </a:solidFill>
            <a:ln w="28575" cap="flat" cmpd="sng" algn="ctr">
              <a:solidFill>
                <a:srgbClr val="69BE28">
                  <a:lumMod val="50000"/>
                </a:srgbClr>
              </a:solidFill>
              <a:prstDash val="solid"/>
            </a:ln>
            <a:effectLst/>
          </p:spPr>
          <p:txBody>
            <a:bodyPr vert="horz" rtlCol="0" anchor="ctr"/>
            <a:lstStyle/>
            <a:p>
              <a:pPr marL="1768475" defTabSz="338138">
                <a:defRPr/>
              </a:pPr>
              <a:r>
                <a:rPr lang="en-US" b="1" kern="0" dirty="0" smtClean="0">
                  <a:solidFill>
                    <a:srgbClr val="FFFFFF"/>
                  </a:solidFill>
                  <a:latin typeface="Calibri"/>
                  <a:cs typeface="Calibri"/>
                </a:rPr>
                <a:t>							  </a:t>
              </a:r>
              <a:r>
                <a:rPr lang="en-US" sz="2800" b="1" kern="0" dirty="0" smtClean="0">
                  <a:solidFill>
                    <a:srgbClr val="FFFFFF"/>
                  </a:solidFill>
                  <a:latin typeface="Calibri"/>
                  <a:cs typeface="Calibri"/>
                </a:rPr>
                <a:t>HORTONWORKS </a:t>
              </a:r>
              <a:endParaRPr lang="en-US" sz="2800" b="1" kern="0" dirty="0">
                <a:solidFill>
                  <a:srgbClr val="FFFFFF"/>
                </a:solidFill>
                <a:latin typeface="Calibri"/>
                <a:cs typeface="Calibri"/>
              </a:endParaRPr>
            </a:p>
            <a:p>
              <a:pPr marL="1768475" defTabSz="338138">
                <a:defRPr/>
              </a:pPr>
              <a:r>
                <a:rPr lang="en-US" sz="2800" b="1" kern="0" dirty="0" smtClean="0">
                  <a:solidFill>
                    <a:srgbClr val="FFFFFF"/>
                  </a:solidFill>
                  <a:latin typeface="Calibri"/>
                  <a:cs typeface="Calibri"/>
                </a:rPr>
                <a:t>						DATA </a:t>
              </a:r>
              <a:r>
                <a:rPr lang="en-US" sz="2800" b="1" kern="0" dirty="0">
                  <a:solidFill>
                    <a:srgbClr val="FFFFFF"/>
                  </a:solidFill>
                  <a:latin typeface="Calibri"/>
                  <a:cs typeface="Calibri"/>
                </a:rPr>
                <a:t>PLATFORM (HDP)</a:t>
              </a:r>
            </a:p>
            <a:p>
              <a:pPr marL="1768475" defTabSz="338138">
                <a:defRPr/>
              </a:pPr>
              <a:r>
                <a:rPr lang="en-US" sz="1600" b="1" kern="0" dirty="0" smtClean="0">
                  <a:solidFill>
                    <a:srgbClr val="FFFFFF"/>
                  </a:solidFill>
                  <a:latin typeface="Calibri"/>
                  <a:cs typeface="Calibri"/>
                </a:rPr>
                <a:t>								</a:t>
              </a:r>
              <a:r>
                <a:rPr lang="en-US" sz="2800" b="1" kern="0" dirty="0" smtClean="0">
                  <a:solidFill>
                    <a:srgbClr val="FFFFFF"/>
                  </a:solidFill>
                  <a:latin typeface="Calibri"/>
                  <a:cs typeface="Calibri"/>
                </a:rPr>
                <a:t>For Windows</a:t>
              </a:r>
              <a:endParaRPr lang="en-US" sz="2800" b="1" kern="0" dirty="0">
                <a:solidFill>
                  <a:srgbClr val="FFFFFF"/>
                </a:solidFill>
                <a:latin typeface="Calibri"/>
                <a:cs typeface="Calibri"/>
              </a:endParaRPr>
            </a:p>
          </p:txBody>
        </p:sp>
        <p:pic>
          <p:nvPicPr>
            <p:cNvPr id="22" name="Picture 21" descr="Hor_RGBLogo ALL white cop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834" y="4803160"/>
              <a:ext cx="1363305" cy="515297"/>
            </a:xfrm>
            <a:prstGeom prst="rect">
              <a:avLst/>
            </a:prstGeom>
          </p:spPr>
        </p:pic>
      </p:grpSp>
      <p:sp>
        <p:nvSpPr>
          <p:cNvPr id="23" name="TextBox 22"/>
          <p:cNvSpPr txBox="1"/>
          <p:nvPr/>
        </p:nvSpPr>
        <p:spPr>
          <a:xfrm>
            <a:off x="4023701" y="3529699"/>
            <a:ext cx="2565650" cy="1569660"/>
          </a:xfrm>
          <a:prstGeom prst="rect">
            <a:avLst/>
          </a:prstGeom>
          <a:noFill/>
        </p:spPr>
        <p:txBody>
          <a:bodyPr wrap="square" rtlCol="0">
            <a:spAutoFit/>
          </a:bodyPr>
          <a:lstStyle/>
          <a:p>
            <a:pPr marL="342900" indent="-342900">
              <a:buFont typeface="Arial"/>
              <a:buChar char="•"/>
            </a:pPr>
            <a:r>
              <a:rPr lang="en-US" sz="2400" dirty="0" smtClean="0">
                <a:solidFill>
                  <a:srgbClr val="FFFFFF"/>
                </a:solidFill>
              </a:rPr>
              <a:t>RPC</a:t>
            </a:r>
          </a:p>
          <a:p>
            <a:pPr marL="342900" indent="-342900">
              <a:buFont typeface="Arial"/>
              <a:buChar char="•"/>
            </a:pPr>
            <a:r>
              <a:rPr lang="en-US" sz="2400" dirty="0" smtClean="0">
                <a:solidFill>
                  <a:srgbClr val="FFFFFF"/>
                </a:solidFill>
              </a:rPr>
              <a:t>REST (HTTP)</a:t>
            </a:r>
          </a:p>
          <a:p>
            <a:pPr marL="342900" indent="-342900">
              <a:buFont typeface="Arial"/>
              <a:buChar char="•"/>
            </a:pPr>
            <a:r>
              <a:rPr lang="en-US" sz="2400" dirty="0" smtClean="0">
                <a:solidFill>
                  <a:srgbClr val="FFFFFF"/>
                </a:solidFill>
              </a:rPr>
              <a:t>C </a:t>
            </a:r>
            <a:r>
              <a:rPr lang="en-US" sz="2400" dirty="0" err="1" smtClean="0">
                <a:solidFill>
                  <a:srgbClr val="FFFFFF"/>
                </a:solidFill>
              </a:rPr>
              <a:t>LibHDFS</a:t>
            </a:r>
            <a:endParaRPr lang="en-US" sz="2400" dirty="0" smtClean="0">
              <a:solidFill>
                <a:srgbClr val="FFFFFF"/>
              </a:solidFill>
            </a:endParaRPr>
          </a:p>
          <a:p>
            <a:pPr algn="ctr"/>
            <a:endParaRPr lang="en-US" sz="2400" dirty="0">
              <a:solidFill>
                <a:srgbClr val="FFFFFF"/>
              </a:solidFill>
            </a:endParaRPr>
          </a:p>
        </p:txBody>
      </p:sp>
      <p:sp>
        <p:nvSpPr>
          <p:cNvPr id="24" name="Up Arrow 23"/>
          <p:cNvSpPr/>
          <p:nvPr/>
        </p:nvSpPr>
        <p:spPr>
          <a:xfrm>
            <a:off x="9052846" y="3224568"/>
            <a:ext cx="541131" cy="150968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TextBox 24"/>
          <p:cNvSpPr txBox="1"/>
          <p:nvPr/>
        </p:nvSpPr>
        <p:spPr>
          <a:xfrm>
            <a:off x="7657828" y="3863018"/>
            <a:ext cx="1943652" cy="461665"/>
          </a:xfrm>
          <a:prstGeom prst="rect">
            <a:avLst/>
          </a:prstGeom>
          <a:noFill/>
        </p:spPr>
        <p:txBody>
          <a:bodyPr wrap="square" rtlCol="0">
            <a:spAutoFit/>
          </a:bodyPr>
          <a:lstStyle/>
          <a:p>
            <a:pPr algn="ctr"/>
            <a:r>
              <a:rPr lang="en-US" sz="2400" dirty="0" smtClean="0">
                <a:solidFill>
                  <a:srgbClr val="FFFFFF"/>
                </a:solidFill>
              </a:rPr>
              <a:t>Flume</a:t>
            </a:r>
            <a:endParaRPr lang="en-US" sz="2400" dirty="0">
              <a:solidFill>
                <a:srgbClr val="FFFFFF"/>
              </a:solidFill>
            </a:endParaRPr>
          </a:p>
        </p:txBody>
      </p:sp>
    </p:spTree>
    <p:extLst>
      <p:ext uri="{BB962C8B-B14F-4D97-AF65-F5344CB8AC3E}">
        <p14:creationId xmlns:p14="http://schemas.microsoft.com/office/powerpoint/2010/main" val="201834236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SQL </a:t>
            </a:r>
            <a:r>
              <a:rPr lang="en-US" dirty="0"/>
              <a:t>Access: Stinger Initiative</a:t>
            </a:r>
          </a:p>
        </p:txBody>
      </p:sp>
      <p:sp>
        <p:nvSpPr>
          <p:cNvPr id="4" name="Text Placeholder 3"/>
          <p:cNvSpPr>
            <a:spLocks noGrp="1"/>
          </p:cNvSpPr>
          <p:nvPr>
            <p:ph type="body" sz="quarter" idx="10"/>
          </p:nvPr>
        </p:nvSpPr>
        <p:spPr>
          <a:xfrm>
            <a:off x="274639" y="1212849"/>
            <a:ext cx="5486399" cy="4922374"/>
          </a:xfrm>
        </p:spPr>
        <p:txBody>
          <a:bodyPr/>
          <a:lstStyle/>
          <a:p>
            <a:pPr marL="0" indent="0">
              <a:buNone/>
            </a:pPr>
            <a:r>
              <a:rPr lang="en-US" dirty="0">
                <a:solidFill>
                  <a:srgbClr val="00BCF2"/>
                </a:solidFill>
              </a:rPr>
              <a:t>Stinger </a:t>
            </a:r>
            <a:r>
              <a:rPr lang="en-US" dirty="0" smtClean="0">
                <a:solidFill>
                  <a:srgbClr val="00BCF2"/>
                </a:solidFill>
              </a:rPr>
              <a:t>Initiative</a:t>
            </a:r>
          </a:p>
          <a:p>
            <a:r>
              <a:rPr lang="en-US" sz="2800" dirty="0" smtClean="0"/>
              <a:t>Next </a:t>
            </a:r>
            <a:r>
              <a:rPr lang="en-US" sz="2800" dirty="0"/>
              <a:t>generation SQL </a:t>
            </a:r>
            <a:r>
              <a:rPr lang="en-US" sz="2800" dirty="0" smtClean="0"/>
              <a:t>based interactive </a:t>
            </a:r>
            <a:r>
              <a:rPr lang="en-US" sz="2800" dirty="0"/>
              <a:t>query in </a:t>
            </a:r>
            <a:r>
              <a:rPr lang="en-US" sz="2800" dirty="0" err="1" smtClean="0"/>
              <a:t>Hadoop</a:t>
            </a:r>
            <a:endParaRPr lang="en-US" sz="2800" dirty="0" smtClean="0"/>
          </a:p>
          <a:p>
            <a:r>
              <a:rPr lang="en-US" sz="2800" dirty="0" smtClean="0"/>
              <a:t>Speed</a:t>
            </a:r>
          </a:p>
          <a:p>
            <a:pPr lvl="1"/>
            <a:r>
              <a:rPr lang="en-US" sz="1800" dirty="0" smtClean="0"/>
              <a:t>Interactive Hive Query response </a:t>
            </a:r>
          </a:p>
          <a:p>
            <a:r>
              <a:rPr lang="en-US" sz="2800" dirty="0" smtClean="0"/>
              <a:t>Scale</a:t>
            </a:r>
          </a:p>
          <a:p>
            <a:pPr lvl="1"/>
            <a:r>
              <a:rPr lang="en-US" sz="1800" dirty="0"/>
              <a:t>queries that scale from TB to </a:t>
            </a:r>
            <a:r>
              <a:rPr lang="en-US" sz="1800" dirty="0" smtClean="0"/>
              <a:t>PB</a:t>
            </a:r>
          </a:p>
          <a:p>
            <a:r>
              <a:rPr lang="en-US" sz="2800" dirty="0" smtClean="0"/>
              <a:t>SQL</a:t>
            </a:r>
          </a:p>
          <a:p>
            <a:pPr lvl="1"/>
            <a:r>
              <a:rPr lang="en-US" sz="1800" dirty="0"/>
              <a:t>broadest range of SQL semantics for analytic applications </a:t>
            </a:r>
          </a:p>
          <a:p>
            <a:endParaRPr lang="en-US" sz="2800" dirty="0"/>
          </a:p>
        </p:txBody>
      </p:sp>
      <p:sp>
        <p:nvSpPr>
          <p:cNvPr id="6" name="Rounded Rectangle 5"/>
          <p:cNvSpPr>
            <a:spLocks noChangeAspect="1"/>
          </p:cNvSpPr>
          <p:nvPr/>
        </p:nvSpPr>
        <p:spPr>
          <a:xfrm>
            <a:off x="7037853" y="1665482"/>
            <a:ext cx="1097280" cy="367871"/>
          </a:xfrm>
          <a:prstGeom prst="roundRect">
            <a:avLst>
              <a:gd name="adj" fmla="val 3262"/>
            </a:avLst>
          </a:prstGeom>
          <a:solidFill>
            <a:srgbClr val="1E1E1E">
              <a:lumMod val="10000"/>
              <a:lumOff val="90000"/>
            </a:srgbClr>
          </a:solidFill>
          <a:ln w="9525" cap="flat" cmpd="sng" algn="ctr">
            <a:solidFill>
              <a:srgbClr val="1E1E1E">
                <a:lumMod val="50000"/>
                <a:lumOff val="50000"/>
              </a:srgb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Calibri"/>
                <a:cs typeface="Calibri"/>
              </a:rPr>
              <a:t>Business Analytics</a:t>
            </a:r>
          </a:p>
        </p:txBody>
      </p:sp>
      <p:sp>
        <p:nvSpPr>
          <p:cNvPr id="7" name="Rounded Rectangle 6"/>
          <p:cNvSpPr>
            <a:spLocks/>
          </p:cNvSpPr>
          <p:nvPr/>
        </p:nvSpPr>
        <p:spPr>
          <a:xfrm>
            <a:off x="8318011" y="1665482"/>
            <a:ext cx="1097268" cy="374904"/>
          </a:xfrm>
          <a:prstGeom prst="roundRect">
            <a:avLst>
              <a:gd name="adj" fmla="val 3262"/>
            </a:avLst>
          </a:prstGeom>
          <a:solidFill>
            <a:srgbClr val="1E1E1E">
              <a:lumMod val="10000"/>
              <a:lumOff val="90000"/>
            </a:srgbClr>
          </a:solidFill>
          <a:ln w="9525" cap="flat" cmpd="sng" algn="ctr">
            <a:solidFill>
              <a:srgbClr val="1E1E1E">
                <a:lumMod val="50000"/>
                <a:lumOff val="50000"/>
              </a:srgb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Calibri"/>
                <a:cs typeface="Calibri"/>
              </a:rPr>
              <a:t>Custom</a:t>
            </a:r>
          </a:p>
          <a:p>
            <a:pPr algn="ctr" defTabSz="914400">
              <a:defRPr/>
            </a:pPr>
            <a:r>
              <a:rPr lang="en-US" sz="900" b="1" kern="0" dirty="0">
                <a:solidFill>
                  <a:srgbClr val="1E1E1E">
                    <a:lumMod val="75000"/>
                    <a:lumOff val="25000"/>
                  </a:srgbClr>
                </a:solidFill>
                <a:latin typeface="Calibri"/>
                <a:cs typeface="Calibri"/>
              </a:rPr>
              <a:t>Apps</a:t>
            </a:r>
          </a:p>
        </p:txBody>
      </p:sp>
      <p:sp>
        <p:nvSpPr>
          <p:cNvPr id="8" name="Rounded Rectangle 7"/>
          <p:cNvSpPr/>
          <p:nvPr/>
        </p:nvSpPr>
        <p:spPr>
          <a:xfrm>
            <a:off x="6702543" y="2043339"/>
            <a:ext cx="3078492" cy="2580360"/>
          </a:xfrm>
          <a:prstGeom prst="roundRect">
            <a:avLst>
              <a:gd name="adj" fmla="val 1973"/>
            </a:avLst>
          </a:prstGeom>
          <a:solidFill>
            <a:srgbClr val="69BE28">
              <a:lumMod val="20000"/>
              <a:lumOff val="80000"/>
            </a:srgbClr>
          </a:solidFill>
          <a:ln w="12700" cap="flat" cmpd="sng" algn="ctr">
            <a:solidFill>
              <a:srgbClr val="69BE28">
                <a:lumMod val="60000"/>
                <a:lumOff val="40000"/>
              </a:srgbClr>
            </a:solidFill>
            <a:prstDash val="solid"/>
          </a:ln>
          <a:effectLst/>
        </p:spPr>
        <p:txBody>
          <a:bodyPr lIns="0" rIns="0" rtlCol="0" anchor="t"/>
          <a:lstStyle/>
          <a:p>
            <a:pPr algn="ctr" defTabSz="914400">
              <a:defRPr/>
            </a:pPr>
            <a:endParaRPr lang="en-US" sz="1100" b="1" kern="0" dirty="0">
              <a:solidFill>
                <a:prstClr val="black">
                  <a:lumMod val="65000"/>
                  <a:lumOff val="35000"/>
                </a:prstClr>
              </a:solidFill>
              <a:latin typeface="Calibri"/>
              <a:cs typeface="Calibri"/>
            </a:endParaRPr>
          </a:p>
        </p:txBody>
      </p:sp>
      <p:sp>
        <p:nvSpPr>
          <p:cNvPr id="9" name="Rounded Rectangle 8"/>
          <p:cNvSpPr>
            <a:spLocks/>
          </p:cNvSpPr>
          <p:nvPr/>
        </p:nvSpPr>
        <p:spPr>
          <a:xfrm>
            <a:off x="6822027" y="2838086"/>
            <a:ext cx="2846440" cy="499696"/>
          </a:xfrm>
          <a:prstGeom prst="roundRect">
            <a:avLst>
              <a:gd name="adj" fmla="val 5758"/>
            </a:avLst>
          </a:prstGeom>
          <a:solidFill>
            <a:srgbClr val="44697D"/>
          </a:solidFill>
          <a:ln w="9525" cap="flat" cmpd="sng" algn="ctr">
            <a:solidFill>
              <a:srgbClr val="334F5E"/>
            </a:solidFill>
            <a:prstDash val="solid"/>
          </a:ln>
          <a:effectLst/>
        </p:spPr>
        <p:txBody>
          <a:bodyPr lIns="0" tIns="137160" rIns="0" rtlCol="0" anchor="ctr"/>
          <a:lstStyle/>
          <a:p>
            <a:pPr algn="ctr" defTabSz="914400">
              <a:defRPr/>
            </a:pPr>
            <a:r>
              <a:rPr lang="en-US" sz="1100" b="1" kern="0" dirty="0" smtClean="0">
                <a:solidFill>
                  <a:srgbClr val="FFFFFF"/>
                </a:solidFill>
                <a:latin typeface="Calibri"/>
                <a:cs typeface="Calibri"/>
              </a:rPr>
              <a:t>Apache YARN</a:t>
            </a:r>
            <a:endParaRPr lang="en-US" sz="900" kern="0" dirty="0">
              <a:solidFill>
                <a:srgbClr val="FFFFFF"/>
              </a:solidFill>
              <a:latin typeface="Calibri"/>
              <a:cs typeface="Calibri"/>
            </a:endParaRPr>
          </a:p>
        </p:txBody>
      </p:sp>
      <p:sp>
        <p:nvSpPr>
          <p:cNvPr id="10" name="Rounded Rectangle 37"/>
          <p:cNvSpPr>
            <a:spLocks/>
          </p:cNvSpPr>
          <p:nvPr/>
        </p:nvSpPr>
        <p:spPr>
          <a:xfrm>
            <a:off x="6909837" y="2211984"/>
            <a:ext cx="1225296" cy="754785"/>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endParaRPr lang="en-US" sz="900" b="1" kern="0" dirty="0" smtClean="0">
              <a:solidFill>
                <a:srgbClr val="1E1E1E">
                  <a:lumMod val="50000"/>
                  <a:lumOff val="50000"/>
                </a:srgbClr>
              </a:solidFill>
              <a:latin typeface="Calibri"/>
              <a:cs typeface="Calibri"/>
            </a:endParaRPr>
          </a:p>
          <a:p>
            <a:pPr algn="ctr" defTabSz="914400">
              <a:defRPr/>
            </a:pPr>
            <a:endParaRPr lang="en-US" sz="900" b="1" kern="0" dirty="0">
              <a:solidFill>
                <a:srgbClr val="1E1E1E">
                  <a:lumMod val="50000"/>
                  <a:lumOff val="50000"/>
                </a:srgbClr>
              </a:solidFill>
              <a:latin typeface="Calibri"/>
              <a:cs typeface="Calibri"/>
            </a:endParaRPr>
          </a:p>
          <a:p>
            <a:pPr algn="ctr" defTabSz="914400">
              <a:defRPr/>
            </a:pPr>
            <a:r>
              <a:rPr lang="en-US" sz="900" b="1" kern="0" dirty="0" smtClean="0">
                <a:solidFill>
                  <a:srgbClr val="1E1E1E">
                    <a:lumMod val="50000"/>
                    <a:lumOff val="50000"/>
                  </a:srgbClr>
                </a:solidFill>
                <a:latin typeface="Calibri"/>
                <a:cs typeface="Calibri"/>
              </a:rPr>
              <a:t>Apache </a:t>
            </a:r>
            <a:br>
              <a:rPr lang="en-US" sz="900" b="1" kern="0" dirty="0" smtClean="0">
                <a:solidFill>
                  <a:srgbClr val="1E1E1E">
                    <a:lumMod val="50000"/>
                    <a:lumOff val="50000"/>
                  </a:srgbClr>
                </a:solidFill>
                <a:latin typeface="Calibri"/>
                <a:cs typeface="Calibri"/>
              </a:rPr>
            </a:br>
            <a:r>
              <a:rPr lang="en-US" sz="900" b="1" kern="0" dirty="0" smtClean="0">
                <a:solidFill>
                  <a:srgbClr val="1E1E1E">
                    <a:lumMod val="50000"/>
                    <a:lumOff val="50000"/>
                  </a:srgbClr>
                </a:solidFill>
                <a:latin typeface="Calibri"/>
                <a:cs typeface="Calibri"/>
              </a:rPr>
              <a:t>MapReduce</a:t>
            </a:r>
          </a:p>
          <a:p>
            <a:pPr algn="ctr" defTabSz="914400">
              <a:defRPr/>
            </a:pPr>
            <a:endParaRPr lang="en-US" sz="900" b="1" kern="0" dirty="0" smtClean="0">
              <a:solidFill>
                <a:srgbClr val="1E1E1E">
                  <a:lumMod val="50000"/>
                  <a:lumOff val="50000"/>
                </a:srgbClr>
              </a:solidFill>
              <a:latin typeface="Calibri"/>
              <a:cs typeface="Calibri"/>
            </a:endParaRPr>
          </a:p>
        </p:txBody>
      </p:sp>
      <p:grpSp>
        <p:nvGrpSpPr>
          <p:cNvPr id="11" name="Group 10"/>
          <p:cNvGrpSpPr/>
          <p:nvPr/>
        </p:nvGrpSpPr>
        <p:grpSpPr>
          <a:xfrm>
            <a:off x="6889873" y="3455500"/>
            <a:ext cx="361249" cy="727355"/>
            <a:chOff x="6253123" y="3150006"/>
            <a:chExt cx="361249" cy="727355"/>
          </a:xfrm>
        </p:grpSpPr>
        <p:sp>
          <p:nvSpPr>
            <p:cNvPr id="12" name="Rounded Rectangle 11"/>
            <p:cNvSpPr>
              <a:spLocks/>
            </p:cNvSpPr>
            <p:nvPr/>
          </p:nvSpPr>
          <p:spPr>
            <a:xfrm>
              <a:off x="6253123"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a:solidFill>
                    <a:srgbClr val="1E1E1E">
                      <a:lumMod val="75000"/>
                      <a:lumOff val="25000"/>
                    </a:srgbClr>
                  </a:solidFill>
                  <a:latin typeface="Calibri"/>
                  <a:cs typeface="Calibri"/>
                </a:rPr>
                <a:t>1</a:t>
              </a:r>
            </a:p>
          </p:txBody>
        </p:sp>
        <p:sp>
          <p:nvSpPr>
            <p:cNvPr id="13" name="Rounded Rectangle 12"/>
            <p:cNvSpPr>
              <a:spLocks/>
            </p:cNvSpPr>
            <p:nvPr/>
          </p:nvSpPr>
          <p:spPr>
            <a:xfrm>
              <a:off x="6253123"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4" name="Rounded Rectangle 13"/>
            <p:cNvSpPr>
              <a:spLocks/>
            </p:cNvSpPr>
            <p:nvPr/>
          </p:nvSpPr>
          <p:spPr>
            <a:xfrm>
              <a:off x="6253123"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15" name="Group 14"/>
          <p:cNvGrpSpPr/>
          <p:nvPr/>
        </p:nvGrpSpPr>
        <p:grpSpPr>
          <a:xfrm>
            <a:off x="7280294" y="3455500"/>
            <a:ext cx="361249" cy="727355"/>
            <a:chOff x="6657599" y="3150006"/>
            <a:chExt cx="361249" cy="727355"/>
          </a:xfrm>
        </p:grpSpPr>
        <p:sp>
          <p:nvSpPr>
            <p:cNvPr id="16" name="Rounded Rectangle 15"/>
            <p:cNvSpPr>
              <a:spLocks/>
            </p:cNvSpPr>
            <p:nvPr/>
          </p:nvSpPr>
          <p:spPr>
            <a:xfrm>
              <a:off x="6657599"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7" name="Rounded Rectangle 16"/>
            <p:cNvSpPr>
              <a:spLocks/>
            </p:cNvSpPr>
            <p:nvPr/>
          </p:nvSpPr>
          <p:spPr>
            <a:xfrm>
              <a:off x="6657599"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8" name="Rounded Rectangle 17"/>
            <p:cNvSpPr>
              <a:spLocks/>
            </p:cNvSpPr>
            <p:nvPr/>
          </p:nvSpPr>
          <p:spPr>
            <a:xfrm>
              <a:off x="6657599"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19" name="Group 18"/>
          <p:cNvGrpSpPr/>
          <p:nvPr/>
        </p:nvGrpSpPr>
        <p:grpSpPr>
          <a:xfrm>
            <a:off x="7670715" y="3455500"/>
            <a:ext cx="361249" cy="727355"/>
            <a:chOff x="7062075" y="3150006"/>
            <a:chExt cx="361249" cy="727355"/>
          </a:xfrm>
        </p:grpSpPr>
        <p:sp>
          <p:nvSpPr>
            <p:cNvPr id="20" name="Rounded Rectangle 19"/>
            <p:cNvSpPr>
              <a:spLocks/>
            </p:cNvSpPr>
            <p:nvPr/>
          </p:nvSpPr>
          <p:spPr>
            <a:xfrm>
              <a:off x="7062075"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21" name="Rounded Rectangle 20"/>
            <p:cNvSpPr>
              <a:spLocks/>
            </p:cNvSpPr>
            <p:nvPr/>
          </p:nvSpPr>
          <p:spPr>
            <a:xfrm>
              <a:off x="7062075"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22" name="Rounded Rectangle 21"/>
            <p:cNvSpPr>
              <a:spLocks/>
            </p:cNvSpPr>
            <p:nvPr/>
          </p:nvSpPr>
          <p:spPr>
            <a:xfrm>
              <a:off x="7062075"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23" name="Group 22"/>
          <p:cNvGrpSpPr/>
          <p:nvPr/>
        </p:nvGrpSpPr>
        <p:grpSpPr>
          <a:xfrm>
            <a:off x="8451557" y="3455500"/>
            <a:ext cx="361249" cy="727355"/>
            <a:chOff x="7466551" y="3150006"/>
            <a:chExt cx="361249" cy="727355"/>
          </a:xfrm>
        </p:grpSpPr>
        <p:sp>
          <p:nvSpPr>
            <p:cNvPr id="24" name="Rounded Rectangle 23"/>
            <p:cNvSpPr>
              <a:spLocks/>
            </p:cNvSpPr>
            <p:nvPr/>
          </p:nvSpPr>
          <p:spPr>
            <a:xfrm>
              <a:off x="7466551"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25" name="Rounded Rectangle 24"/>
            <p:cNvSpPr>
              <a:spLocks/>
            </p:cNvSpPr>
            <p:nvPr/>
          </p:nvSpPr>
          <p:spPr>
            <a:xfrm>
              <a:off x="7466551"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26" name="Rounded Rectangle 25"/>
            <p:cNvSpPr>
              <a:spLocks/>
            </p:cNvSpPr>
            <p:nvPr/>
          </p:nvSpPr>
          <p:spPr>
            <a:xfrm>
              <a:off x="7466551"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27" name="Group 26"/>
          <p:cNvGrpSpPr/>
          <p:nvPr/>
        </p:nvGrpSpPr>
        <p:grpSpPr>
          <a:xfrm>
            <a:off x="9232401" y="3454696"/>
            <a:ext cx="361249" cy="727354"/>
            <a:chOff x="8595651" y="3149202"/>
            <a:chExt cx="361249" cy="727354"/>
          </a:xfrm>
        </p:grpSpPr>
        <p:sp>
          <p:nvSpPr>
            <p:cNvPr id="28" name="Rounded Rectangle 27"/>
            <p:cNvSpPr>
              <a:spLocks/>
            </p:cNvSpPr>
            <p:nvPr/>
          </p:nvSpPr>
          <p:spPr>
            <a:xfrm>
              <a:off x="8595651" y="314920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29" name="Rounded Rectangle 28"/>
            <p:cNvSpPr>
              <a:spLocks/>
            </p:cNvSpPr>
            <p:nvPr/>
          </p:nvSpPr>
          <p:spPr>
            <a:xfrm>
              <a:off x="8595651" y="3404905"/>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30" name="Rounded Rectangle 29"/>
            <p:cNvSpPr>
              <a:spLocks/>
            </p:cNvSpPr>
            <p:nvPr/>
          </p:nvSpPr>
          <p:spPr>
            <a:xfrm>
              <a:off x="8595651" y="3657247"/>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b="1" kern="0" dirty="0">
                  <a:solidFill>
                    <a:srgbClr val="1E1E1E">
                      <a:lumMod val="75000"/>
                      <a:lumOff val="25000"/>
                    </a:srgbClr>
                  </a:solidFill>
                  <a:latin typeface="Calibri"/>
                  <a:cs typeface="Calibri"/>
                </a:rPr>
                <a:t>N</a:t>
              </a:r>
            </a:p>
          </p:txBody>
        </p:sp>
      </p:grpSp>
      <p:sp>
        <p:nvSpPr>
          <p:cNvPr id="31" name="Rounded Rectangle 37"/>
          <p:cNvSpPr>
            <a:spLocks/>
          </p:cNvSpPr>
          <p:nvPr/>
        </p:nvSpPr>
        <p:spPr>
          <a:xfrm>
            <a:off x="8318011" y="2211984"/>
            <a:ext cx="1218255" cy="754785"/>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endParaRPr lang="en-US" sz="1100" b="1" kern="0" dirty="0" smtClean="0">
              <a:solidFill>
                <a:srgbClr val="1E1E1E">
                  <a:lumMod val="75000"/>
                  <a:lumOff val="25000"/>
                </a:srgbClr>
              </a:solidFill>
              <a:latin typeface="Calibri"/>
              <a:cs typeface="Calibri"/>
            </a:endParaRPr>
          </a:p>
          <a:p>
            <a:pPr algn="ctr" defTabSz="914400">
              <a:defRPr/>
            </a:pPr>
            <a:endParaRPr lang="en-US" sz="500" b="1" kern="0" dirty="0">
              <a:solidFill>
                <a:srgbClr val="1E1E1E">
                  <a:lumMod val="75000"/>
                  <a:lumOff val="25000"/>
                </a:srgbClr>
              </a:solidFill>
              <a:latin typeface="Calibri"/>
              <a:cs typeface="Calibri"/>
            </a:endParaRPr>
          </a:p>
          <a:p>
            <a:pPr algn="ctr" defTabSz="914400">
              <a:defRPr/>
            </a:pPr>
            <a:r>
              <a:rPr lang="en-US" sz="1100" b="1" kern="0" dirty="0" smtClean="0">
                <a:solidFill>
                  <a:srgbClr val="1E1E1E">
                    <a:lumMod val="75000"/>
                    <a:lumOff val="25000"/>
                  </a:srgbClr>
                </a:solidFill>
                <a:latin typeface="Calibri"/>
                <a:cs typeface="Calibri"/>
              </a:rPr>
              <a:t>Apache </a:t>
            </a:r>
            <a:br>
              <a:rPr lang="en-US" sz="1100" b="1" kern="0" dirty="0" smtClean="0">
                <a:solidFill>
                  <a:srgbClr val="1E1E1E">
                    <a:lumMod val="75000"/>
                    <a:lumOff val="25000"/>
                  </a:srgbClr>
                </a:solidFill>
                <a:latin typeface="Calibri"/>
                <a:cs typeface="Calibri"/>
              </a:rPr>
            </a:br>
            <a:r>
              <a:rPr lang="en-US" sz="1100" b="1" kern="0" dirty="0" smtClean="0">
                <a:solidFill>
                  <a:srgbClr val="1E1E1E">
                    <a:lumMod val="75000"/>
                    <a:lumOff val="25000"/>
                  </a:srgbClr>
                </a:solidFill>
                <a:latin typeface="Calibri"/>
                <a:cs typeface="Calibri"/>
              </a:rPr>
              <a:t>Tez</a:t>
            </a:r>
          </a:p>
          <a:p>
            <a:pPr algn="ctr" defTabSz="914400">
              <a:defRPr/>
            </a:pPr>
            <a:endParaRPr lang="en-US" sz="1100" b="1" kern="0" dirty="0" smtClean="0">
              <a:solidFill>
                <a:srgbClr val="1E1E1E">
                  <a:lumMod val="75000"/>
                  <a:lumOff val="25000"/>
                </a:srgbClr>
              </a:solidFill>
              <a:latin typeface="Calibri"/>
              <a:cs typeface="Calibri"/>
            </a:endParaRPr>
          </a:p>
        </p:txBody>
      </p:sp>
      <p:sp>
        <p:nvSpPr>
          <p:cNvPr id="32" name="Rounded Rectangle 31"/>
          <p:cNvSpPr>
            <a:spLocks/>
          </p:cNvSpPr>
          <p:nvPr/>
        </p:nvSpPr>
        <p:spPr>
          <a:xfrm>
            <a:off x="6889873" y="2137785"/>
            <a:ext cx="2646393" cy="314324"/>
          </a:xfrm>
          <a:prstGeom prst="roundRect">
            <a:avLst>
              <a:gd name="adj" fmla="val 5758"/>
            </a:avLst>
          </a:prstGeom>
          <a:solidFill>
            <a:srgbClr val="A4E274"/>
          </a:solidFill>
          <a:ln w="9525" cap="flat" cmpd="sng" algn="ctr">
            <a:solidFill>
              <a:srgbClr val="69BE28">
                <a:lumMod val="40000"/>
                <a:lumOff val="60000"/>
              </a:srgbClr>
            </a:solidFill>
            <a:prstDash val="solid"/>
          </a:ln>
          <a:effectLst/>
        </p:spPr>
        <p:txBody>
          <a:bodyPr lIns="0" rIns="0" rtlCol="0" anchor="ctr"/>
          <a:lstStyle/>
          <a:p>
            <a:pPr algn="ctr" defTabSz="914400">
              <a:defRPr/>
            </a:pPr>
            <a:r>
              <a:rPr lang="en-US" sz="1200" b="1" kern="0" dirty="0" smtClean="0">
                <a:solidFill>
                  <a:srgbClr val="1E1E1E">
                    <a:lumMod val="75000"/>
                    <a:lumOff val="25000"/>
                  </a:srgbClr>
                </a:solidFill>
                <a:latin typeface="Calibri"/>
                <a:cs typeface="Calibri"/>
              </a:rPr>
              <a:t>Apache Hive</a:t>
            </a:r>
            <a:endParaRPr lang="en-US" sz="1200" b="1" kern="0" dirty="0">
              <a:solidFill>
                <a:srgbClr val="1E1E1E">
                  <a:lumMod val="75000"/>
                  <a:lumOff val="25000"/>
                </a:srgbClr>
              </a:solidFill>
              <a:latin typeface="Calibri"/>
              <a:cs typeface="Calibri"/>
            </a:endParaRPr>
          </a:p>
        </p:txBody>
      </p:sp>
      <p:sp>
        <p:nvSpPr>
          <p:cNvPr id="33" name="Rounded Rectangle 32"/>
          <p:cNvSpPr>
            <a:spLocks noChangeAspect="1"/>
          </p:cNvSpPr>
          <p:nvPr/>
        </p:nvSpPr>
        <p:spPr>
          <a:xfrm>
            <a:off x="6895277" y="1980207"/>
            <a:ext cx="2640989" cy="188892"/>
          </a:xfrm>
          <a:prstGeom prst="roundRect">
            <a:avLst>
              <a:gd name="adj" fmla="val 3262"/>
            </a:avLst>
          </a:prstGeom>
          <a:solidFill>
            <a:srgbClr val="1E1E1E">
              <a:lumMod val="10000"/>
              <a:lumOff val="90000"/>
            </a:srgbClr>
          </a:solidFill>
          <a:ln w="9525" cap="flat" cmpd="sng" algn="ctr">
            <a:solidFill>
              <a:srgbClr val="1E1E1E">
                <a:lumMod val="25000"/>
                <a:lumOff val="75000"/>
              </a:srgbClr>
            </a:solidFill>
            <a:prstDash val="solid"/>
          </a:ln>
          <a:effectLst/>
        </p:spPr>
        <p:txBody>
          <a:bodyPr lIns="0" rIns="0" rtlCol="0" anchor="ctr"/>
          <a:lstStyle/>
          <a:p>
            <a:pPr algn="ctr" defTabSz="914400">
              <a:defRPr/>
            </a:pPr>
            <a:r>
              <a:rPr lang="en-US" sz="900" b="1" kern="0" dirty="0">
                <a:solidFill>
                  <a:srgbClr val="1E1E1E">
                    <a:lumMod val="75000"/>
                    <a:lumOff val="25000"/>
                  </a:srgbClr>
                </a:solidFill>
                <a:latin typeface="Calibri"/>
                <a:cs typeface="Calibri"/>
              </a:rPr>
              <a:t>SQL</a:t>
            </a:r>
          </a:p>
        </p:txBody>
      </p:sp>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0715" y="4273570"/>
            <a:ext cx="1116998" cy="293851"/>
          </a:xfrm>
          <a:prstGeom prst="rect">
            <a:avLst/>
          </a:prstGeom>
          <a:effectLst/>
        </p:spPr>
      </p:pic>
      <p:grpSp>
        <p:nvGrpSpPr>
          <p:cNvPr id="35" name="Group 34"/>
          <p:cNvGrpSpPr/>
          <p:nvPr/>
        </p:nvGrpSpPr>
        <p:grpSpPr>
          <a:xfrm>
            <a:off x="8061136" y="3454695"/>
            <a:ext cx="361249" cy="727355"/>
            <a:chOff x="7062075" y="3150006"/>
            <a:chExt cx="361249" cy="727355"/>
          </a:xfrm>
        </p:grpSpPr>
        <p:sp>
          <p:nvSpPr>
            <p:cNvPr id="36" name="Rounded Rectangle 35"/>
            <p:cNvSpPr>
              <a:spLocks/>
            </p:cNvSpPr>
            <p:nvPr/>
          </p:nvSpPr>
          <p:spPr>
            <a:xfrm>
              <a:off x="7062075"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37" name="Rounded Rectangle 36"/>
            <p:cNvSpPr>
              <a:spLocks/>
            </p:cNvSpPr>
            <p:nvPr/>
          </p:nvSpPr>
          <p:spPr>
            <a:xfrm>
              <a:off x="7062075"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38" name="Rounded Rectangle 37"/>
            <p:cNvSpPr>
              <a:spLocks/>
            </p:cNvSpPr>
            <p:nvPr/>
          </p:nvSpPr>
          <p:spPr>
            <a:xfrm>
              <a:off x="7062075"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39" name="Group 38"/>
          <p:cNvGrpSpPr/>
          <p:nvPr/>
        </p:nvGrpSpPr>
        <p:grpSpPr>
          <a:xfrm>
            <a:off x="8841978" y="3454695"/>
            <a:ext cx="361249" cy="727355"/>
            <a:chOff x="7466551" y="3150006"/>
            <a:chExt cx="361249" cy="727355"/>
          </a:xfrm>
        </p:grpSpPr>
        <p:sp>
          <p:nvSpPr>
            <p:cNvPr id="40" name="Rounded Rectangle 39"/>
            <p:cNvSpPr>
              <a:spLocks/>
            </p:cNvSpPr>
            <p:nvPr/>
          </p:nvSpPr>
          <p:spPr>
            <a:xfrm>
              <a:off x="7466551"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41" name="Rounded Rectangle 40"/>
            <p:cNvSpPr>
              <a:spLocks/>
            </p:cNvSpPr>
            <p:nvPr/>
          </p:nvSpPr>
          <p:spPr>
            <a:xfrm>
              <a:off x="7466551"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42" name="Rounded Rectangle 41"/>
            <p:cNvSpPr>
              <a:spLocks/>
            </p:cNvSpPr>
            <p:nvPr/>
          </p:nvSpPr>
          <p:spPr>
            <a:xfrm>
              <a:off x="7466551"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sp>
        <p:nvSpPr>
          <p:cNvPr id="43" name="Rounded Rectangle 42"/>
          <p:cNvSpPr>
            <a:spLocks/>
          </p:cNvSpPr>
          <p:nvPr/>
        </p:nvSpPr>
        <p:spPr>
          <a:xfrm>
            <a:off x="6800898" y="3410246"/>
            <a:ext cx="2867569" cy="842777"/>
          </a:xfrm>
          <a:prstGeom prst="roundRect">
            <a:avLst>
              <a:gd name="adj" fmla="val 5758"/>
            </a:avLst>
          </a:prstGeom>
          <a:solidFill>
            <a:srgbClr val="FFFFFF">
              <a:alpha val="75000"/>
            </a:srgbClr>
          </a:solidFill>
          <a:ln w="9525" cap="flat" cmpd="sng" algn="ctr">
            <a:solidFill>
              <a:srgbClr val="69BE28">
                <a:lumMod val="60000"/>
                <a:lumOff val="40000"/>
              </a:srgbClr>
            </a:solidFill>
            <a:prstDash val="solid"/>
          </a:ln>
          <a:effectLst/>
        </p:spPr>
        <p:txBody>
          <a:bodyPr lIns="0" rIns="0" rtlCol="0" anchor="ctr"/>
          <a:lstStyle/>
          <a:p>
            <a:pPr algn="ctr" defTabSz="914400">
              <a:defRPr/>
            </a:pPr>
            <a:r>
              <a:rPr lang="en-US" sz="1200" b="1" kern="0" dirty="0" smtClean="0">
                <a:solidFill>
                  <a:srgbClr val="1E1E1E">
                    <a:lumMod val="75000"/>
                    <a:lumOff val="25000"/>
                  </a:srgbClr>
                </a:solidFill>
                <a:latin typeface="Calibri"/>
                <a:cs typeface="Calibri"/>
              </a:rPr>
              <a:t>HDFS </a:t>
            </a:r>
            <a:br>
              <a:rPr lang="en-US" sz="1200" b="1" kern="0" dirty="0" smtClean="0">
                <a:solidFill>
                  <a:srgbClr val="1E1E1E">
                    <a:lumMod val="75000"/>
                    <a:lumOff val="25000"/>
                  </a:srgbClr>
                </a:solidFill>
                <a:latin typeface="Calibri"/>
                <a:cs typeface="Calibri"/>
              </a:rPr>
            </a:br>
            <a:r>
              <a:rPr lang="en-US" sz="1000" kern="0" dirty="0" smtClean="0">
                <a:solidFill>
                  <a:srgbClr val="1E1E1E">
                    <a:lumMod val="75000"/>
                    <a:lumOff val="25000"/>
                  </a:srgbClr>
                </a:solidFill>
                <a:latin typeface="Calibri"/>
                <a:cs typeface="Calibri"/>
              </a:rPr>
              <a:t>(Hadoop Distributed File System)</a:t>
            </a:r>
            <a:endParaRPr lang="en-US" sz="1000" kern="0" dirty="0">
              <a:solidFill>
                <a:srgbClr val="1E1E1E">
                  <a:lumMod val="75000"/>
                  <a:lumOff val="25000"/>
                </a:srgbClr>
              </a:solidFill>
              <a:latin typeface="Calibri"/>
              <a:cs typeface="Calibri"/>
            </a:endParaRPr>
          </a:p>
        </p:txBody>
      </p:sp>
      <p:sp>
        <p:nvSpPr>
          <p:cNvPr id="44" name="Rectangle 43"/>
          <p:cNvSpPr/>
          <p:nvPr/>
        </p:nvSpPr>
        <p:spPr>
          <a:xfrm>
            <a:off x="0" y="5633085"/>
            <a:ext cx="12436475" cy="1338859"/>
          </a:xfrm>
          <a:prstGeom prst="rect">
            <a:avLst/>
          </a:prstGeom>
          <a:gradFill flip="none" rotWithShape="1">
            <a:gsLst>
              <a:gs pos="0">
                <a:srgbClr val="69BE28">
                  <a:lumMod val="20000"/>
                  <a:lumOff val="80000"/>
                </a:srgbClr>
              </a:gs>
              <a:gs pos="95000">
                <a:srgbClr val="FFFFFF"/>
              </a:gs>
            </a:gsLst>
            <a:lin ang="5400000" scaled="0"/>
            <a:tileRect/>
          </a:gradFill>
          <a:ln w="9525"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45" name="Rectangle 44"/>
          <p:cNvSpPr/>
          <p:nvPr/>
        </p:nvSpPr>
        <p:spPr>
          <a:xfrm>
            <a:off x="529477" y="5633085"/>
            <a:ext cx="10784375" cy="461665"/>
          </a:xfrm>
          <a:prstGeom prst="rect">
            <a:avLst/>
          </a:prstGeom>
        </p:spPr>
        <p:txBody>
          <a:bodyPr wrap="square">
            <a:spAutoFit/>
          </a:bodyPr>
          <a:lstStyle/>
          <a:p>
            <a:pPr defTabSz="914400">
              <a:spcBef>
                <a:spcPts val="432"/>
              </a:spcBef>
              <a:tabLst>
                <a:tab pos="569913" algn="l"/>
              </a:tabLst>
              <a:defRPr/>
            </a:pPr>
            <a:r>
              <a:rPr lang="en-US" sz="2400" b="1" kern="0" dirty="0" smtClean="0">
                <a:solidFill>
                  <a:srgbClr val="69BE28"/>
                </a:solidFill>
              </a:rPr>
              <a:t>Apache Hive Contribution… </a:t>
            </a:r>
            <a:r>
              <a:rPr lang="en-US" b="1" kern="0" dirty="0" smtClean="0">
                <a:solidFill>
                  <a:srgbClr val="1E1E1E"/>
                </a:solidFill>
              </a:rPr>
              <a:t>an </a:t>
            </a:r>
            <a:r>
              <a:rPr lang="en-US" b="1" kern="0" dirty="0">
                <a:solidFill>
                  <a:srgbClr val="1E1E1E"/>
                </a:solidFill>
              </a:rPr>
              <a:t>Open Community at its </a:t>
            </a:r>
            <a:r>
              <a:rPr lang="en-US" b="1" kern="0" dirty="0" smtClean="0">
                <a:solidFill>
                  <a:srgbClr val="1E1E1E"/>
                </a:solidFill>
              </a:rPr>
              <a:t>finest</a:t>
            </a:r>
            <a:endParaRPr lang="en-US" sz="2000" b="1" kern="0" dirty="0" smtClean="0">
              <a:solidFill>
                <a:srgbClr val="69BE28"/>
              </a:solidFill>
            </a:endParaRPr>
          </a:p>
        </p:txBody>
      </p:sp>
      <p:sp>
        <p:nvSpPr>
          <p:cNvPr id="46" name="Rectangle 45"/>
          <p:cNvSpPr/>
          <p:nvPr/>
        </p:nvSpPr>
        <p:spPr>
          <a:xfrm>
            <a:off x="609442" y="6088781"/>
            <a:ext cx="1887526" cy="646331"/>
          </a:xfrm>
          <a:prstGeom prst="rect">
            <a:avLst/>
          </a:prstGeom>
        </p:spPr>
        <p:txBody>
          <a:bodyPr wrap="square">
            <a:spAutoFit/>
          </a:bodyPr>
          <a:lstStyle/>
          <a:p>
            <a:pPr algn="ctr" defTabSz="914400">
              <a:spcBef>
                <a:spcPts val="432"/>
              </a:spcBef>
              <a:tabLst>
                <a:tab pos="569913" algn="l"/>
              </a:tabLst>
              <a:defRPr/>
            </a:pPr>
            <a:r>
              <a:rPr lang="en-US" sz="3600" b="1" kern="0" dirty="0" smtClean="0">
                <a:solidFill>
                  <a:srgbClr val="20BD0E"/>
                </a:solidFill>
              </a:rPr>
              <a:t>1,672</a:t>
            </a:r>
            <a:endParaRPr lang="en-US" sz="3600" b="1" kern="0" dirty="0">
              <a:solidFill>
                <a:srgbClr val="20BD0E"/>
              </a:solidFill>
            </a:endParaRPr>
          </a:p>
        </p:txBody>
      </p:sp>
      <p:sp>
        <p:nvSpPr>
          <p:cNvPr id="47" name="Rectangle 46"/>
          <p:cNvSpPr/>
          <p:nvPr/>
        </p:nvSpPr>
        <p:spPr>
          <a:xfrm>
            <a:off x="856558" y="6625634"/>
            <a:ext cx="1467951" cy="261610"/>
          </a:xfrm>
          <a:prstGeom prst="rect">
            <a:avLst/>
          </a:prstGeom>
        </p:spPr>
        <p:txBody>
          <a:bodyPr wrap="none">
            <a:spAutoFit/>
          </a:bodyPr>
          <a:lstStyle/>
          <a:p>
            <a:pPr algn="ctr" defTabSz="914400">
              <a:defRPr/>
            </a:pPr>
            <a:r>
              <a:rPr lang="en-US" sz="1100" b="1" kern="0" dirty="0" smtClean="0">
                <a:solidFill>
                  <a:sysClr val="windowText" lastClr="000000"/>
                </a:solidFill>
              </a:rPr>
              <a:t>Jira Tickets Closed</a:t>
            </a:r>
            <a:endParaRPr lang="en-US" sz="1100" b="1" kern="0" dirty="0">
              <a:solidFill>
                <a:sysClr val="windowText" lastClr="000000"/>
              </a:solidFill>
            </a:endParaRPr>
          </a:p>
        </p:txBody>
      </p:sp>
      <p:sp>
        <p:nvSpPr>
          <p:cNvPr id="48" name="Rectangle 47"/>
          <p:cNvSpPr/>
          <p:nvPr/>
        </p:nvSpPr>
        <p:spPr>
          <a:xfrm>
            <a:off x="2528717" y="6088781"/>
            <a:ext cx="1652940" cy="646331"/>
          </a:xfrm>
          <a:prstGeom prst="rect">
            <a:avLst/>
          </a:prstGeom>
        </p:spPr>
        <p:txBody>
          <a:bodyPr wrap="square">
            <a:spAutoFit/>
          </a:bodyPr>
          <a:lstStyle/>
          <a:p>
            <a:pPr algn="ctr" defTabSz="914400">
              <a:spcBef>
                <a:spcPts val="432"/>
              </a:spcBef>
              <a:tabLst>
                <a:tab pos="569913" algn="l"/>
              </a:tabLst>
              <a:defRPr/>
            </a:pPr>
            <a:r>
              <a:rPr lang="en-US" sz="3600" b="1" kern="0" dirty="0" smtClean="0">
                <a:solidFill>
                  <a:srgbClr val="20BD0E"/>
                </a:solidFill>
              </a:rPr>
              <a:t>145</a:t>
            </a:r>
            <a:endParaRPr lang="en-US" sz="3600" b="1" kern="0" dirty="0">
              <a:solidFill>
                <a:srgbClr val="20BD0E"/>
              </a:solidFill>
            </a:endParaRPr>
          </a:p>
        </p:txBody>
      </p:sp>
      <p:sp>
        <p:nvSpPr>
          <p:cNvPr id="49" name="Rectangle 48"/>
          <p:cNvSpPr/>
          <p:nvPr/>
        </p:nvSpPr>
        <p:spPr>
          <a:xfrm>
            <a:off x="2882577" y="6625634"/>
            <a:ext cx="945228" cy="261610"/>
          </a:xfrm>
          <a:prstGeom prst="rect">
            <a:avLst/>
          </a:prstGeom>
        </p:spPr>
        <p:txBody>
          <a:bodyPr wrap="none">
            <a:spAutoFit/>
          </a:bodyPr>
          <a:lstStyle/>
          <a:p>
            <a:pPr algn="ctr" defTabSz="914400">
              <a:defRPr/>
            </a:pPr>
            <a:r>
              <a:rPr lang="en-US" sz="1100" b="1" kern="0" dirty="0" smtClean="0">
                <a:solidFill>
                  <a:sysClr val="windowText" lastClr="000000"/>
                </a:solidFill>
              </a:rPr>
              <a:t>Developers</a:t>
            </a:r>
            <a:endParaRPr lang="en-US" sz="1100" b="1" kern="0" dirty="0">
              <a:solidFill>
                <a:sysClr val="windowText" lastClr="000000"/>
              </a:solidFill>
            </a:endParaRPr>
          </a:p>
        </p:txBody>
      </p:sp>
      <p:sp>
        <p:nvSpPr>
          <p:cNvPr id="50" name="Rectangle 49"/>
          <p:cNvSpPr/>
          <p:nvPr/>
        </p:nvSpPr>
        <p:spPr>
          <a:xfrm>
            <a:off x="4181657" y="6088781"/>
            <a:ext cx="1652940" cy="646331"/>
          </a:xfrm>
          <a:prstGeom prst="rect">
            <a:avLst/>
          </a:prstGeom>
        </p:spPr>
        <p:txBody>
          <a:bodyPr wrap="square">
            <a:spAutoFit/>
          </a:bodyPr>
          <a:lstStyle/>
          <a:p>
            <a:pPr algn="ctr" defTabSz="914400">
              <a:spcBef>
                <a:spcPts val="432"/>
              </a:spcBef>
              <a:tabLst>
                <a:tab pos="569913" algn="l"/>
              </a:tabLst>
              <a:defRPr/>
            </a:pPr>
            <a:r>
              <a:rPr lang="en-US" sz="3600" b="1" kern="0" dirty="0" smtClean="0">
                <a:solidFill>
                  <a:srgbClr val="20BD0E"/>
                </a:solidFill>
              </a:rPr>
              <a:t>44</a:t>
            </a:r>
            <a:endParaRPr lang="en-US" sz="3600" b="1" kern="0" dirty="0">
              <a:solidFill>
                <a:srgbClr val="20BD0E"/>
              </a:solidFill>
            </a:endParaRPr>
          </a:p>
        </p:txBody>
      </p:sp>
      <p:sp>
        <p:nvSpPr>
          <p:cNvPr id="51" name="Rectangle 50"/>
          <p:cNvSpPr/>
          <p:nvPr/>
        </p:nvSpPr>
        <p:spPr>
          <a:xfrm>
            <a:off x="4535618" y="6625634"/>
            <a:ext cx="945022" cy="261610"/>
          </a:xfrm>
          <a:prstGeom prst="rect">
            <a:avLst/>
          </a:prstGeom>
        </p:spPr>
        <p:txBody>
          <a:bodyPr wrap="none">
            <a:spAutoFit/>
          </a:bodyPr>
          <a:lstStyle/>
          <a:p>
            <a:pPr algn="ctr" defTabSz="914400">
              <a:defRPr/>
            </a:pPr>
            <a:r>
              <a:rPr lang="en-US" sz="1100" b="1" kern="0" dirty="0" smtClean="0">
                <a:solidFill>
                  <a:sysClr val="windowText" lastClr="000000"/>
                </a:solidFill>
              </a:rPr>
              <a:t>Companies</a:t>
            </a:r>
            <a:endParaRPr lang="en-US" sz="1100" b="1" kern="0" dirty="0">
              <a:solidFill>
                <a:sysClr val="windowText" lastClr="000000"/>
              </a:solidFill>
            </a:endParaRPr>
          </a:p>
        </p:txBody>
      </p:sp>
      <p:sp>
        <p:nvSpPr>
          <p:cNvPr id="52" name="Rectangle 51"/>
          <p:cNvSpPr/>
          <p:nvPr/>
        </p:nvSpPr>
        <p:spPr>
          <a:xfrm>
            <a:off x="5513103" y="6094750"/>
            <a:ext cx="3011486" cy="646331"/>
          </a:xfrm>
          <a:prstGeom prst="rect">
            <a:avLst/>
          </a:prstGeom>
        </p:spPr>
        <p:txBody>
          <a:bodyPr wrap="square">
            <a:spAutoFit/>
          </a:bodyPr>
          <a:lstStyle/>
          <a:p>
            <a:pPr algn="ctr" defTabSz="914400">
              <a:spcBef>
                <a:spcPts val="432"/>
              </a:spcBef>
              <a:tabLst>
                <a:tab pos="569913" algn="l"/>
              </a:tabLst>
              <a:defRPr/>
            </a:pPr>
            <a:r>
              <a:rPr lang="en-US" sz="3600" b="1" kern="0" dirty="0" smtClean="0">
                <a:solidFill>
                  <a:srgbClr val="20BD0E"/>
                </a:solidFill>
              </a:rPr>
              <a:t>~390,000</a:t>
            </a:r>
            <a:endParaRPr lang="en-US" sz="3600" b="1" kern="0" dirty="0">
              <a:solidFill>
                <a:srgbClr val="20BD0E"/>
              </a:solidFill>
            </a:endParaRPr>
          </a:p>
        </p:txBody>
      </p:sp>
      <p:sp>
        <p:nvSpPr>
          <p:cNvPr id="53" name="Rectangle 52"/>
          <p:cNvSpPr/>
          <p:nvPr/>
        </p:nvSpPr>
        <p:spPr>
          <a:xfrm>
            <a:off x="5996476" y="6631603"/>
            <a:ext cx="2044744" cy="261610"/>
          </a:xfrm>
          <a:prstGeom prst="rect">
            <a:avLst/>
          </a:prstGeom>
        </p:spPr>
        <p:txBody>
          <a:bodyPr wrap="none">
            <a:spAutoFit/>
          </a:bodyPr>
          <a:lstStyle/>
          <a:p>
            <a:pPr algn="ctr" defTabSz="914400">
              <a:defRPr/>
            </a:pPr>
            <a:r>
              <a:rPr lang="en-US" sz="1100" b="1" kern="0" dirty="0" smtClean="0">
                <a:solidFill>
                  <a:sysClr val="windowText" lastClr="000000"/>
                </a:solidFill>
              </a:rPr>
              <a:t>Lines Of Code Added… (2x)</a:t>
            </a:r>
          </a:p>
        </p:txBody>
      </p:sp>
      <p:sp>
        <p:nvSpPr>
          <p:cNvPr id="54" name="Rectangle 53"/>
          <p:cNvSpPr/>
          <p:nvPr/>
        </p:nvSpPr>
        <p:spPr>
          <a:xfrm>
            <a:off x="8241789" y="6094750"/>
            <a:ext cx="1477013" cy="646331"/>
          </a:xfrm>
          <a:prstGeom prst="rect">
            <a:avLst/>
          </a:prstGeom>
        </p:spPr>
        <p:txBody>
          <a:bodyPr wrap="square">
            <a:spAutoFit/>
          </a:bodyPr>
          <a:lstStyle/>
          <a:p>
            <a:pPr algn="ctr" defTabSz="914400">
              <a:spcBef>
                <a:spcPts val="432"/>
              </a:spcBef>
              <a:tabLst>
                <a:tab pos="569913" algn="l"/>
              </a:tabLst>
              <a:defRPr/>
            </a:pPr>
            <a:r>
              <a:rPr lang="en-US" sz="3600" b="1" kern="0" dirty="0" smtClean="0">
                <a:solidFill>
                  <a:srgbClr val="20BD0E"/>
                </a:solidFill>
              </a:rPr>
              <a:t>13</a:t>
            </a:r>
            <a:endParaRPr lang="en-US" sz="3600" b="1" kern="0" dirty="0">
              <a:solidFill>
                <a:srgbClr val="20BD0E"/>
              </a:solidFill>
            </a:endParaRPr>
          </a:p>
        </p:txBody>
      </p:sp>
      <p:sp>
        <p:nvSpPr>
          <p:cNvPr id="55" name="Rectangle 54"/>
          <p:cNvSpPr/>
          <p:nvPr/>
        </p:nvSpPr>
        <p:spPr>
          <a:xfrm>
            <a:off x="8303703" y="6631603"/>
            <a:ext cx="1353184" cy="261610"/>
          </a:xfrm>
          <a:prstGeom prst="rect">
            <a:avLst/>
          </a:prstGeom>
        </p:spPr>
        <p:txBody>
          <a:bodyPr wrap="square">
            <a:spAutoFit/>
          </a:bodyPr>
          <a:lstStyle/>
          <a:p>
            <a:pPr algn="ctr" defTabSz="914400">
              <a:defRPr/>
            </a:pPr>
            <a:r>
              <a:rPr lang="en-US" sz="1100" b="1" kern="0" dirty="0" smtClean="0">
                <a:solidFill>
                  <a:sysClr val="windowText" lastClr="000000"/>
                </a:solidFill>
              </a:rPr>
              <a:t>Months</a:t>
            </a:r>
          </a:p>
        </p:txBody>
      </p:sp>
    </p:spTree>
    <p:extLst>
      <p:ext uri="{BB962C8B-B14F-4D97-AF65-F5344CB8AC3E}">
        <p14:creationId xmlns:p14="http://schemas.microsoft.com/office/powerpoint/2010/main" val="31218934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382946" y="2591597"/>
            <a:ext cx="2504280" cy="26830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Apache </a:t>
            </a:r>
            <a:r>
              <a:rPr lang="en-US" dirty="0" err="1" smtClean="0"/>
              <a:t>Tez</a:t>
            </a:r>
            <a:r>
              <a:rPr lang="en-US" dirty="0"/>
              <a:t> </a:t>
            </a:r>
            <a:r>
              <a:rPr lang="en-US" dirty="0" smtClean="0"/>
              <a:t>(“Speed”)</a:t>
            </a:r>
            <a:endParaRPr lang="en-US" dirty="0"/>
          </a:p>
        </p:txBody>
      </p:sp>
      <p:sp>
        <p:nvSpPr>
          <p:cNvPr id="108" name="Text Placeholder 107"/>
          <p:cNvSpPr>
            <a:spLocks noGrp="1"/>
          </p:cNvSpPr>
          <p:nvPr>
            <p:ph type="body" sz="quarter" idx="11"/>
          </p:nvPr>
        </p:nvSpPr>
        <p:spPr>
          <a:xfrm>
            <a:off x="274639" y="1212849"/>
            <a:ext cx="6766549" cy="2313454"/>
          </a:xfrm>
        </p:spPr>
        <p:txBody>
          <a:bodyPr/>
          <a:lstStyle/>
          <a:p>
            <a:r>
              <a:rPr lang="en-US" dirty="0">
                <a:solidFill>
                  <a:srgbClr val="00BCF2"/>
                </a:solidFill>
              </a:rPr>
              <a:t>Replaces </a:t>
            </a:r>
            <a:r>
              <a:rPr lang="en-US" dirty="0" err="1">
                <a:solidFill>
                  <a:srgbClr val="00BCF2"/>
                </a:solidFill>
              </a:rPr>
              <a:t>MapReduce</a:t>
            </a:r>
            <a:r>
              <a:rPr lang="en-US" dirty="0">
                <a:solidFill>
                  <a:srgbClr val="00BCF2"/>
                </a:solidFill>
              </a:rPr>
              <a:t> as primitive for </a:t>
            </a:r>
            <a:r>
              <a:rPr lang="en-US" dirty="0" smtClean="0">
                <a:solidFill>
                  <a:srgbClr val="00BCF2"/>
                </a:solidFill>
              </a:rPr>
              <a:t>Hive, Pig, </a:t>
            </a:r>
            <a:r>
              <a:rPr lang="en-US" dirty="0" err="1" smtClean="0">
                <a:solidFill>
                  <a:srgbClr val="00BCF2"/>
                </a:solidFill>
              </a:rPr>
              <a:t>etc</a:t>
            </a:r>
            <a:endParaRPr lang="en-US" dirty="0" smtClean="0">
              <a:solidFill>
                <a:srgbClr val="00BCF2"/>
              </a:solidFill>
            </a:endParaRPr>
          </a:p>
          <a:p>
            <a:endParaRPr lang="en-US" dirty="0">
              <a:solidFill>
                <a:srgbClr val="00BCF2"/>
              </a:solidFill>
            </a:endParaRPr>
          </a:p>
          <a:p>
            <a:pPr lvl="1"/>
            <a:r>
              <a:rPr lang="en-US" dirty="0">
                <a:solidFill>
                  <a:schemeClr val="tx1"/>
                </a:solidFill>
              </a:rPr>
              <a:t>Task with pluggable </a:t>
            </a:r>
            <a:r>
              <a:rPr lang="en-US" i="1" dirty="0">
                <a:solidFill>
                  <a:schemeClr val="tx1"/>
                </a:solidFill>
              </a:rPr>
              <a:t>Input, Processor and </a:t>
            </a:r>
            <a:r>
              <a:rPr lang="en-US" i="1" dirty="0" smtClean="0">
                <a:solidFill>
                  <a:schemeClr val="tx1"/>
                </a:solidFill>
              </a:rPr>
              <a:t>Output</a:t>
            </a:r>
            <a:endParaRPr lang="en-US" dirty="0">
              <a:solidFill>
                <a:schemeClr val="tx1"/>
              </a:solidFill>
            </a:endParaRPr>
          </a:p>
        </p:txBody>
      </p:sp>
      <p:grpSp>
        <p:nvGrpSpPr>
          <p:cNvPr id="74" name="Group 73"/>
          <p:cNvGrpSpPr/>
          <p:nvPr/>
        </p:nvGrpSpPr>
        <p:grpSpPr>
          <a:xfrm>
            <a:off x="8481074" y="2615352"/>
            <a:ext cx="2076582" cy="2396988"/>
            <a:chOff x="5049998" y="1556404"/>
            <a:chExt cx="2902975" cy="3467791"/>
          </a:xfrm>
        </p:grpSpPr>
        <p:sp>
          <p:nvSpPr>
            <p:cNvPr id="75" name="Rectangle 74"/>
            <p:cNvSpPr/>
            <p:nvPr/>
          </p:nvSpPr>
          <p:spPr>
            <a:xfrm>
              <a:off x="5049998" y="1563512"/>
              <a:ext cx="206827" cy="191565"/>
            </a:xfrm>
            <a:prstGeom prst="rect">
              <a:avLst/>
            </a:prstGeom>
            <a:solidFill>
              <a:srgbClr val="FFFFFF">
                <a:lumMod val="40000"/>
                <a:lumOff val="60000"/>
              </a:srgbClr>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sp>
          <p:nvSpPr>
            <p:cNvPr id="76" name="Rectangle 75"/>
            <p:cNvSpPr/>
            <p:nvPr/>
          </p:nvSpPr>
          <p:spPr>
            <a:xfrm>
              <a:off x="5375011" y="1556404"/>
              <a:ext cx="206827" cy="191565"/>
            </a:xfrm>
            <a:prstGeom prst="rect">
              <a:avLst/>
            </a:prstGeom>
            <a:solidFill>
              <a:srgbClr val="FFFFFF">
                <a:lumMod val="40000"/>
                <a:lumOff val="60000"/>
              </a:srgbClr>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sp>
          <p:nvSpPr>
            <p:cNvPr id="77" name="Rectangle 76"/>
            <p:cNvSpPr/>
            <p:nvPr/>
          </p:nvSpPr>
          <p:spPr>
            <a:xfrm>
              <a:off x="5692333" y="1556404"/>
              <a:ext cx="206827" cy="191565"/>
            </a:xfrm>
            <a:prstGeom prst="rect">
              <a:avLst/>
            </a:prstGeom>
            <a:solidFill>
              <a:srgbClr val="FFFFFF">
                <a:lumMod val="40000"/>
                <a:lumOff val="60000"/>
              </a:srgbClr>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sp>
          <p:nvSpPr>
            <p:cNvPr id="78" name="Rectangle 77"/>
            <p:cNvSpPr/>
            <p:nvPr/>
          </p:nvSpPr>
          <p:spPr>
            <a:xfrm>
              <a:off x="5197736" y="2055574"/>
              <a:ext cx="206827" cy="191565"/>
            </a:xfrm>
            <a:prstGeom prst="rect">
              <a:avLst/>
            </a:prstGeom>
            <a:solidFill>
              <a:srgbClr val="69BE28"/>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cxnSp>
          <p:nvCxnSpPr>
            <p:cNvPr id="79" name="Straight Connector 78"/>
            <p:cNvCxnSpPr>
              <a:stCxn id="75" idx="2"/>
              <a:endCxn id="78" idx="0"/>
            </p:cNvCxnSpPr>
            <p:nvPr/>
          </p:nvCxnSpPr>
          <p:spPr>
            <a:xfrm>
              <a:off x="5153412" y="1755076"/>
              <a:ext cx="147738" cy="300498"/>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0" name="Straight Connector 79"/>
            <p:cNvCxnSpPr>
              <a:stCxn id="76" idx="2"/>
              <a:endCxn id="78" idx="0"/>
            </p:cNvCxnSpPr>
            <p:nvPr/>
          </p:nvCxnSpPr>
          <p:spPr>
            <a:xfrm flipH="1">
              <a:off x="5301150" y="1747969"/>
              <a:ext cx="177275" cy="307606"/>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1" name="Straight Connector 80"/>
            <p:cNvCxnSpPr>
              <a:stCxn id="77" idx="2"/>
              <a:endCxn id="78" idx="0"/>
            </p:cNvCxnSpPr>
            <p:nvPr/>
          </p:nvCxnSpPr>
          <p:spPr>
            <a:xfrm flipH="1">
              <a:off x="5301150" y="1747969"/>
              <a:ext cx="494597" cy="307606"/>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sp>
          <p:nvSpPr>
            <p:cNvPr id="82" name="Rectangle 81"/>
            <p:cNvSpPr/>
            <p:nvPr/>
          </p:nvSpPr>
          <p:spPr>
            <a:xfrm>
              <a:off x="5544598" y="2048467"/>
              <a:ext cx="206827" cy="191565"/>
            </a:xfrm>
            <a:prstGeom prst="rect">
              <a:avLst/>
            </a:prstGeom>
            <a:solidFill>
              <a:srgbClr val="69BE28"/>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cxnSp>
          <p:nvCxnSpPr>
            <p:cNvPr id="83" name="Straight Connector 82"/>
            <p:cNvCxnSpPr>
              <a:stCxn id="75" idx="2"/>
              <a:endCxn id="82" idx="0"/>
            </p:cNvCxnSpPr>
            <p:nvPr/>
          </p:nvCxnSpPr>
          <p:spPr>
            <a:xfrm>
              <a:off x="5153412" y="1755076"/>
              <a:ext cx="494600" cy="293390"/>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4" name="Straight Connector 83"/>
            <p:cNvCxnSpPr>
              <a:stCxn id="76" idx="2"/>
              <a:endCxn id="82" idx="0"/>
            </p:cNvCxnSpPr>
            <p:nvPr/>
          </p:nvCxnSpPr>
          <p:spPr>
            <a:xfrm>
              <a:off x="5478426" y="1747969"/>
              <a:ext cx="169586" cy="300498"/>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5" name="Straight Connector 84"/>
            <p:cNvCxnSpPr>
              <a:stCxn id="77" idx="2"/>
              <a:endCxn id="78" idx="0"/>
            </p:cNvCxnSpPr>
            <p:nvPr/>
          </p:nvCxnSpPr>
          <p:spPr>
            <a:xfrm flipH="1">
              <a:off x="5301150" y="1747969"/>
              <a:ext cx="494597" cy="307606"/>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6" name="Straight Connector 85"/>
            <p:cNvCxnSpPr>
              <a:stCxn id="77" idx="2"/>
              <a:endCxn id="82" idx="0"/>
            </p:cNvCxnSpPr>
            <p:nvPr/>
          </p:nvCxnSpPr>
          <p:spPr>
            <a:xfrm flipH="1">
              <a:off x="5648012" y="1747969"/>
              <a:ext cx="147736" cy="300498"/>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sp>
          <p:nvSpPr>
            <p:cNvPr id="87" name="Rectangle 86"/>
            <p:cNvSpPr/>
            <p:nvPr/>
          </p:nvSpPr>
          <p:spPr>
            <a:xfrm>
              <a:off x="5782544" y="3555829"/>
              <a:ext cx="206827" cy="191565"/>
            </a:xfrm>
            <a:prstGeom prst="rect">
              <a:avLst/>
            </a:prstGeom>
            <a:solidFill>
              <a:srgbClr val="69BE28"/>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cxnSp>
          <p:nvCxnSpPr>
            <p:cNvPr id="88" name="Straight Connector 87"/>
            <p:cNvCxnSpPr>
              <a:stCxn id="78" idx="2"/>
              <a:endCxn id="87" idx="0"/>
            </p:cNvCxnSpPr>
            <p:nvPr/>
          </p:nvCxnSpPr>
          <p:spPr>
            <a:xfrm>
              <a:off x="5301150" y="2247139"/>
              <a:ext cx="584808" cy="1308690"/>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9" name="Straight Connector 88"/>
            <p:cNvCxnSpPr>
              <a:stCxn id="82" idx="2"/>
              <a:endCxn id="87" idx="0"/>
            </p:cNvCxnSpPr>
            <p:nvPr/>
          </p:nvCxnSpPr>
          <p:spPr>
            <a:xfrm>
              <a:off x="5648012" y="2240032"/>
              <a:ext cx="237946" cy="1315797"/>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sp>
          <p:nvSpPr>
            <p:cNvPr id="90" name="Rectangle 89"/>
            <p:cNvSpPr/>
            <p:nvPr/>
          </p:nvSpPr>
          <p:spPr>
            <a:xfrm>
              <a:off x="7399284" y="2433094"/>
              <a:ext cx="206827" cy="191565"/>
            </a:xfrm>
            <a:prstGeom prst="rect">
              <a:avLst/>
            </a:prstGeom>
            <a:solidFill>
              <a:srgbClr val="FFFFFF">
                <a:lumMod val="40000"/>
                <a:lumOff val="60000"/>
              </a:srgbClr>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sp>
          <p:nvSpPr>
            <p:cNvPr id="91" name="Rectangle 90"/>
            <p:cNvSpPr/>
            <p:nvPr/>
          </p:nvSpPr>
          <p:spPr>
            <a:xfrm>
              <a:off x="7746146" y="2433094"/>
              <a:ext cx="206827" cy="191565"/>
            </a:xfrm>
            <a:prstGeom prst="rect">
              <a:avLst/>
            </a:prstGeom>
            <a:solidFill>
              <a:srgbClr val="FFFFFF">
                <a:lumMod val="40000"/>
                <a:lumOff val="60000"/>
              </a:srgbClr>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sp>
          <p:nvSpPr>
            <p:cNvPr id="92" name="Rectangle 91"/>
            <p:cNvSpPr/>
            <p:nvPr/>
          </p:nvSpPr>
          <p:spPr>
            <a:xfrm>
              <a:off x="7576559" y="2876999"/>
              <a:ext cx="206827" cy="191565"/>
            </a:xfrm>
            <a:prstGeom prst="rect">
              <a:avLst/>
            </a:prstGeom>
            <a:solidFill>
              <a:srgbClr val="69BE28"/>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cxnSp>
          <p:nvCxnSpPr>
            <p:cNvPr id="93" name="Straight Connector 92"/>
            <p:cNvCxnSpPr>
              <a:stCxn id="90" idx="2"/>
              <a:endCxn id="92" idx="0"/>
            </p:cNvCxnSpPr>
            <p:nvPr/>
          </p:nvCxnSpPr>
          <p:spPr>
            <a:xfrm>
              <a:off x="7502698" y="2624659"/>
              <a:ext cx="177275" cy="252341"/>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4" name="Straight Connector 93"/>
            <p:cNvCxnSpPr>
              <a:stCxn id="91" idx="2"/>
              <a:endCxn id="92" idx="0"/>
            </p:cNvCxnSpPr>
            <p:nvPr/>
          </p:nvCxnSpPr>
          <p:spPr>
            <a:xfrm flipH="1">
              <a:off x="7679973" y="2624659"/>
              <a:ext cx="169586" cy="252341"/>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sp>
          <p:nvSpPr>
            <p:cNvPr id="95" name="Rectangle 94"/>
            <p:cNvSpPr/>
            <p:nvPr/>
          </p:nvSpPr>
          <p:spPr>
            <a:xfrm>
              <a:off x="6816679" y="4832630"/>
              <a:ext cx="206827" cy="191565"/>
            </a:xfrm>
            <a:prstGeom prst="rect">
              <a:avLst/>
            </a:prstGeom>
            <a:solidFill>
              <a:srgbClr val="69BE28"/>
            </a:solidFill>
            <a:ln w="9525" cap="flat" cmpd="sng" algn="ctr">
              <a:solidFill>
                <a:srgbClr val="69BE28">
                  <a:shade val="95000"/>
                  <a:satMod val="105000"/>
                </a:srgbClr>
              </a:solidFill>
              <a:prstDash val="solid"/>
            </a:ln>
            <a:effectLst>
              <a:outerShdw blurRad="50800" dist="38100" algn="l" rotWithShape="0">
                <a:prstClr val="black">
                  <a:alpha val="40000"/>
                </a:prstClr>
              </a:outerShdw>
            </a:effectLst>
          </p:spPr>
          <p:txBody>
            <a:bodyPr rtlCol="0" anchor="ctr"/>
            <a:lstStyle/>
            <a:p>
              <a:pPr algn="ctr" defTabSz="914400">
                <a:defRPr/>
              </a:pPr>
              <a:endParaRPr lang="en-US" kern="0">
                <a:solidFill>
                  <a:srgbClr val="1E1E1E"/>
                </a:solidFill>
                <a:latin typeface="Arial"/>
              </a:endParaRPr>
            </a:p>
          </p:txBody>
        </p:sp>
        <p:cxnSp>
          <p:nvCxnSpPr>
            <p:cNvPr id="96" name="Straight Connector 95"/>
            <p:cNvCxnSpPr>
              <a:stCxn id="87" idx="2"/>
              <a:endCxn id="95" idx="0"/>
            </p:cNvCxnSpPr>
            <p:nvPr/>
          </p:nvCxnSpPr>
          <p:spPr>
            <a:xfrm>
              <a:off x="5885958" y="3747394"/>
              <a:ext cx="1034135" cy="1085236"/>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7" name="Straight Connector 96"/>
            <p:cNvCxnSpPr>
              <a:stCxn id="92" idx="2"/>
            </p:cNvCxnSpPr>
            <p:nvPr/>
          </p:nvCxnSpPr>
          <p:spPr>
            <a:xfrm flipH="1">
              <a:off x="6920093" y="3068564"/>
              <a:ext cx="759880" cy="1764066"/>
            </a:xfrm>
            <a:prstGeom prst="line">
              <a:avLst/>
            </a:prstGeom>
            <a:noFill/>
            <a:ln w="3175" cap="flat" cmpd="sng" algn="ctr">
              <a:solidFill>
                <a:sysClr val="windowText" lastClr="000000"/>
              </a:solidFill>
              <a:prstDash val="solid"/>
            </a:ln>
            <a:effectLst>
              <a:outerShdw blurRad="40000" dist="20000" dir="5400000" rotWithShape="0">
                <a:srgbClr val="000000">
                  <a:alpha val="38000"/>
                </a:srgbClr>
              </a:outerShdw>
            </a:effectLst>
          </p:spPr>
        </p:cxnSp>
      </p:grpSp>
      <p:sp>
        <p:nvSpPr>
          <p:cNvPr id="98" name="TextBox 97"/>
          <p:cNvSpPr txBox="1"/>
          <p:nvPr/>
        </p:nvSpPr>
        <p:spPr>
          <a:xfrm>
            <a:off x="1463409" y="5548816"/>
            <a:ext cx="3220512" cy="307777"/>
          </a:xfrm>
          <a:prstGeom prst="rect">
            <a:avLst/>
          </a:prstGeom>
        </p:spPr>
        <p:txBody>
          <a:bodyPr vert="horz" wrap="none" lIns="91440" tIns="45720" rIns="91440" bIns="45720" rtlCol="0">
            <a:spAutoFit/>
          </a:bodyPr>
          <a:lstStyle/>
          <a:p>
            <a:pPr algn="ctr" defTabSz="457200">
              <a:spcBef>
                <a:spcPct val="20000"/>
              </a:spcBef>
              <a:buFont typeface="Arial"/>
              <a:buNone/>
              <a:defRPr/>
            </a:pPr>
            <a:r>
              <a:rPr lang="en-US" sz="1400" dirty="0" err="1" smtClean="0">
                <a:solidFill>
                  <a:srgbClr val="FFFFFF"/>
                </a:solidFill>
                <a:latin typeface="Arial"/>
              </a:rPr>
              <a:t>Tez</a:t>
            </a:r>
            <a:r>
              <a:rPr lang="en-US" sz="1400" dirty="0" smtClean="0">
                <a:solidFill>
                  <a:srgbClr val="FFFFFF"/>
                </a:solidFill>
                <a:latin typeface="Arial"/>
              </a:rPr>
              <a:t> Task - </a:t>
            </a:r>
            <a:r>
              <a:rPr lang="en-US" sz="1400" i="1" dirty="0" smtClean="0">
                <a:solidFill>
                  <a:srgbClr val="FFFFFF"/>
                </a:solidFill>
                <a:latin typeface="Arial"/>
              </a:rPr>
              <a:t>&lt;Input, Processor, Output&gt;</a:t>
            </a:r>
          </a:p>
        </p:txBody>
      </p:sp>
      <p:grpSp>
        <p:nvGrpSpPr>
          <p:cNvPr id="99" name="Group 98"/>
          <p:cNvGrpSpPr/>
          <p:nvPr/>
        </p:nvGrpSpPr>
        <p:grpSpPr>
          <a:xfrm>
            <a:off x="1191121" y="3910538"/>
            <a:ext cx="3765088" cy="1534334"/>
            <a:chOff x="936058" y="2722711"/>
            <a:chExt cx="3765088" cy="1534334"/>
          </a:xfrm>
        </p:grpSpPr>
        <p:grpSp>
          <p:nvGrpSpPr>
            <p:cNvPr id="100" name="Group 99"/>
            <p:cNvGrpSpPr/>
            <p:nvPr/>
          </p:nvGrpSpPr>
          <p:grpSpPr>
            <a:xfrm>
              <a:off x="1893581" y="2722711"/>
              <a:ext cx="1850041" cy="1534334"/>
              <a:chOff x="3305741" y="3683740"/>
              <a:chExt cx="1850041" cy="1534334"/>
            </a:xfrm>
          </p:grpSpPr>
          <p:sp>
            <p:nvSpPr>
              <p:cNvPr id="103" name="Rounded Rectangle 102"/>
              <p:cNvSpPr/>
              <p:nvPr/>
            </p:nvSpPr>
            <p:spPr>
              <a:xfrm>
                <a:off x="3305741" y="3683740"/>
                <a:ext cx="1850041" cy="1534334"/>
              </a:xfrm>
              <a:prstGeom prst="roundRect">
                <a:avLst>
                  <a:gd name="adj" fmla="val 935"/>
                </a:avLst>
              </a:prstGeom>
              <a:solidFill>
                <a:srgbClr val="69BE28"/>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defTabSz="914400"/>
                <a:r>
                  <a:rPr lang="en-US" sz="1400" kern="0" dirty="0">
                    <a:solidFill>
                      <a:srgbClr val="1E1E1E"/>
                    </a:solidFill>
                    <a:latin typeface="Calibri"/>
                    <a:cs typeface="Calibri"/>
                    <a:sym typeface="Arial"/>
                    <a:rtl val="0"/>
                  </a:rPr>
                  <a:t>Task</a:t>
                </a:r>
              </a:p>
            </p:txBody>
          </p:sp>
          <p:sp>
            <p:nvSpPr>
              <p:cNvPr id="104" name="Round Single Corner Rectangle 103"/>
              <p:cNvSpPr/>
              <p:nvPr/>
            </p:nvSpPr>
            <p:spPr>
              <a:xfrm>
                <a:off x="3687370" y="4069446"/>
                <a:ext cx="1086783" cy="762922"/>
              </a:xfrm>
              <a:prstGeom prst="round1Rect">
                <a:avLst/>
              </a:prstGeom>
              <a:solidFill>
                <a:srgbClr val="4C5A6A"/>
              </a:solidFill>
              <a:ln w="9525" cap="flat" cmpd="sng" algn="ctr">
                <a:noFill/>
                <a:prstDash val="solid"/>
              </a:ln>
              <a:effectLst/>
            </p:spPr>
            <p:txBody>
              <a:bodyPr rIns="0" rtlCol="0" anchor="ctr"/>
              <a:lstStyle/>
              <a:p>
                <a:pPr algn="ctr" defTabSz="914400"/>
                <a:r>
                  <a:rPr lang="en-US" sz="1600" kern="0" dirty="0">
                    <a:solidFill>
                      <a:srgbClr val="FFFFFF"/>
                    </a:solidFill>
                    <a:latin typeface="Calibri"/>
                    <a:cs typeface="Calibri"/>
                  </a:rPr>
                  <a:t>Processor</a:t>
                </a:r>
              </a:p>
            </p:txBody>
          </p:sp>
        </p:grpSp>
        <p:sp>
          <p:nvSpPr>
            <p:cNvPr id="101" name="Right Arrow 100"/>
            <p:cNvSpPr/>
            <p:nvPr/>
          </p:nvSpPr>
          <p:spPr>
            <a:xfrm>
              <a:off x="936058" y="3055478"/>
              <a:ext cx="1194290" cy="868800"/>
            </a:xfrm>
            <a:prstGeom prst="rightArrow">
              <a:avLst>
                <a:gd name="adj1" fmla="val 69755"/>
                <a:gd name="adj2" fmla="val 50659"/>
              </a:avLst>
            </a:prstGeom>
            <a:solidFill>
              <a:srgbClr val="4C5A6A"/>
            </a:solidFill>
            <a:ln w="9525" cap="flat" cmpd="sng" algn="ctr">
              <a:noFill/>
              <a:prstDash val="solid"/>
            </a:ln>
            <a:effectLst/>
          </p:spPr>
          <p:txBody>
            <a:bodyPr rIns="0" rtlCol="0" anchor="ctr"/>
            <a:lstStyle/>
            <a:p>
              <a:pPr algn="ctr" defTabSz="914400">
                <a:defRPr/>
              </a:pPr>
              <a:r>
                <a:rPr lang="en-US" kern="0" dirty="0" smtClean="0">
                  <a:solidFill>
                    <a:srgbClr val="FFFFFF"/>
                  </a:solidFill>
                  <a:latin typeface="Calibri"/>
                  <a:cs typeface="Calibri"/>
                </a:rPr>
                <a:t>Input</a:t>
              </a:r>
              <a:endParaRPr lang="en-US" kern="0" dirty="0">
                <a:solidFill>
                  <a:srgbClr val="FFFFFF"/>
                </a:solidFill>
                <a:latin typeface="Calibri"/>
                <a:cs typeface="Calibri"/>
              </a:endParaRPr>
            </a:p>
          </p:txBody>
        </p:sp>
        <p:sp>
          <p:nvSpPr>
            <p:cNvPr id="102" name="Right Arrow 101"/>
            <p:cNvSpPr/>
            <p:nvPr/>
          </p:nvSpPr>
          <p:spPr>
            <a:xfrm>
              <a:off x="3506856" y="3055478"/>
              <a:ext cx="1194290" cy="868800"/>
            </a:xfrm>
            <a:prstGeom prst="rightArrow">
              <a:avLst>
                <a:gd name="adj1" fmla="val 69755"/>
                <a:gd name="adj2" fmla="val 50659"/>
              </a:avLst>
            </a:prstGeom>
            <a:solidFill>
              <a:srgbClr val="4C5A6A"/>
            </a:solidFill>
            <a:ln w="9525" cap="flat" cmpd="sng" algn="ctr">
              <a:noFill/>
              <a:prstDash val="solid"/>
            </a:ln>
            <a:effectLst/>
          </p:spPr>
          <p:txBody>
            <a:bodyPr rIns="0" rtlCol="0" anchor="ctr"/>
            <a:lstStyle/>
            <a:p>
              <a:pPr algn="ctr" defTabSz="914400"/>
              <a:r>
                <a:rPr lang="en-US" kern="0" dirty="0">
                  <a:solidFill>
                    <a:srgbClr val="FFFFFF"/>
                  </a:solidFill>
                  <a:latin typeface="Calibri"/>
                  <a:cs typeface="Calibri"/>
                </a:rPr>
                <a:t>Output</a:t>
              </a:r>
            </a:p>
          </p:txBody>
        </p:sp>
      </p:grpSp>
    </p:spTree>
    <p:extLst>
      <p:ext uri="{BB962C8B-B14F-4D97-AF65-F5344CB8AC3E}">
        <p14:creationId xmlns:p14="http://schemas.microsoft.com/office/powerpoint/2010/main" val="40267735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51"/>
          <p:cNvSpPr>
            <a:spLocks noGrp="1"/>
          </p:cNvSpPr>
          <p:nvPr>
            <p:ph type="title"/>
          </p:nvPr>
        </p:nvSpPr>
        <p:spPr/>
        <p:txBody>
          <a:bodyPr/>
          <a:lstStyle/>
          <a:p>
            <a:r>
              <a:rPr lang="en-US" dirty="0" smtClean="0"/>
              <a:t>Hive with </a:t>
            </a:r>
            <a:r>
              <a:rPr lang="en-US" dirty="0" err="1" smtClean="0"/>
              <a:t>Tez</a:t>
            </a:r>
            <a:r>
              <a:rPr lang="en-US" dirty="0" smtClean="0"/>
              <a:t> as execution engine</a:t>
            </a:r>
            <a:endParaRPr lang="en-US" dirty="0"/>
          </a:p>
        </p:txBody>
      </p:sp>
      <p:graphicFrame>
        <p:nvGraphicFramePr>
          <p:cNvPr id="78" name="Table 77"/>
          <p:cNvGraphicFramePr>
            <a:graphicFrameLocks noGrp="1"/>
          </p:cNvGraphicFramePr>
          <p:nvPr>
            <p:extLst/>
          </p:nvPr>
        </p:nvGraphicFramePr>
        <p:xfrm>
          <a:off x="1554848" y="2626888"/>
          <a:ext cx="9006248" cy="3979300"/>
        </p:xfrm>
        <a:graphic>
          <a:graphicData uri="http://schemas.openxmlformats.org/drawingml/2006/table">
            <a:tbl>
              <a:tblPr firstRow="1" bandRow="1" bandCol="1"/>
              <a:tblGrid>
                <a:gridCol w="4503124"/>
                <a:gridCol w="4503124"/>
              </a:tblGrid>
              <a:tr h="373539">
                <a:tc>
                  <a:txBody>
                    <a:bodyPr/>
                    <a:lstStyle>
                      <a:lvl1pPr marL="0" algn="l" defTabSz="932742" rtl="0" eaLnBrk="1" latinLnBrk="0" hangingPunct="1">
                        <a:defRPr sz="1800" b="1" kern="1200">
                          <a:solidFill>
                            <a:schemeClr val="bg1"/>
                          </a:solidFill>
                          <a:latin typeface="Arial"/>
                        </a:defRPr>
                      </a:lvl1pPr>
                      <a:lvl2pPr marL="466371" algn="l" defTabSz="932742" rtl="0" eaLnBrk="1" latinLnBrk="0" hangingPunct="1">
                        <a:defRPr sz="1800" b="1" kern="1200">
                          <a:solidFill>
                            <a:schemeClr val="bg1"/>
                          </a:solidFill>
                          <a:latin typeface="Arial"/>
                        </a:defRPr>
                      </a:lvl2pPr>
                      <a:lvl3pPr marL="932742" algn="l" defTabSz="932742" rtl="0" eaLnBrk="1" latinLnBrk="0" hangingPunct="1">
                        <a:defRPr sz="1800" b="1" kern="1200">
                          <a:solidFill>
                            <a:schemeClr val="bg1"/>
                          </a:solidFill>
                          <a:latin typeface="Arial"/>
                        </a:defRPr>
                      </a:lvl3pPr>
                      <a:lvl4pPr marL="1399113" algn="l" defTabSz="932742" rtl="0" eaLnBrk="1" latinLnBrk="0" hangingPunct="1">
                        <a:defRPr sz="1800" b="1" kern="1200">
                          <a:solidFill>
                            <a:schemeClr val="bg1"/>
                          </a:solidFill>
                          <a:latin typeface="Arial"/>
                        </a:defRPr>
                      </a:lvl4pPr>
                      <a:lvl5pPr marL="1865484" algn="l" defTabSz="932742" rtl="0" eaLnBrk="1" latinLnBrk="0" hangingPunct="1">
                        <a:defRPr sz="1800" b="1" kern="1200">
                          <a:solidFill>
                            <a:schemeClr val="bg1"/>
                          </a:solidFill>
                          <a:latin typeface="Arial"/>
                        </a:defRPr>
                      </a:lvl5pPr>
                      <a:lvl6pPr marL="2331856" algn="l" defTabSz="932742" rtl="0" eaLnBrk="1" latinLnBrk="0" hangingPunct="1">
                        <a:defRPr sz="1800" b="1" kern="1200">
                          <a:solidFill>
                            <a:schemeClr val="bg1"/>
                          </a:solidFill>
                          <a:latin typeface="Arial"/>
                        </a:defRPr>
                      </a:lvl6pPr>
                      <a:lvl7pPr marL="2798226" algn="l" defTabSz="932742" rtl="0" eaLnBrk="1" latinLnBrk="0" hangingPunct="1">
                        <a:defRPr sz="1800" b="1" kern="1200">
                          <a:solidFill>
                            <a:schemeClr val="bg1"/>
                          </a:solidFill>
                          <a:latin typeface="Arial"/>
                        </a:defRPr>
                      </a:lvl7pPr>
                      <a:lvl8pPr marL="3264597" algn="l" defTabSz="932742" rtl="0" eaLnBrk="1" latinLnBrk="0" hangingPunct="1">
                        <a:defRPr sz="1800" b="1" kern="1200">
                          <a:solidFill>
                            <a:schemeClr val="bg1"/>
                          </a:solidFill>
                          <a:latin typeface="Arial"/>
                        </a:defRPr>
                      </a:lvl8pPr>
                      <a:lvl9pPr marL="3730969" algn="l" defTabSz="932742" rtl="0" eaLnBrk="1" latinLnBrk="0" hangingPunct="1">
                        <a:defRPr sz="1800" b="1" kern="1200">
                          <a:solidFill>
                            <a:schemeClr val="bg1"/>
                          </a:solidFill>
                          <a:latin typeface="Arial"/>
                        </a:defRPr>
                      </a:lvl9pPr>
                    </a:lstStyle>
                    <a:p>
                      <a:pPr algn="ctr"/>
                      <a:r>
                        <a:rPr lang="en-US" dirty="0" smtClean="0">
                          <a:solidFill>
                            <a:srgbClr val="FFFFFF"/>
                          </a:solidFill>
                        </a:rPr>
                        <a:t>Hive – MR</a:t>
                      </a:r>
                      <a:endParaRPr lang="en-US" dirty="0">
                        <a:solidFill>
                          <a:srgbClr val="FFFFFF"/>
                        </a:solidFill>
                      </a:endParaRPr>
                    </a:p>
                  </a:txBody>
                  <a:tcPr>
                    <a:lnL w="9525" cap="flat" cmpd="sng" algn="ctr">
                      <a:solidFill>
                        <a:srgbClr val="44697D">
                          <a:shade val="95000"/>
                          <a:satMod val="105000"/>
                        </a:srgbClr>
                      </a:solidFill>
                      <a:prstDash val="solid"/>
                    </a:lnL>
                    <a:lnR w="9525" cap="flat" cmpd="sng" algn="ctr">
                      <a:solidFill>
                        <a:srgbClr val="44697D">
                          <a:shade val="95000"/>
                          <a:satMod val="105000"/>
                        </a:srgbClr>
                      </a:solidFill>
                      <a:prstDash val="solid"/>
                    </a:lnR>
                    <a:lnT w="9525" cap="flat" cmpd="sng" algn="ctr">
                      <a:solidFill>
                        <a:srgbClr val="44697D">
                          <a:shade val="95000"/>
                          <a:satMod val="105000"/>
                        </a:srgbClr>
                      </a:solidFill>
                      <a:prstDash val="solid"/>
                    </a:lnT>
                    <a:lnB w="9525" cap="flat" cmpd="sng" algn="ctr">
                      <a:solidFill>
                        <a:srgbClr val="44697D">
                          <a:shade val="95000"/>
                          <a:satMod val="105000"/>
                        </a:srgbClr>
                      </a:solidFill>
                      <a:prstDash val="solid"/>
                    </a:lnB>
                    <a:lnTlToBr w="12700" cmpd="sng">
                      <a:noFill/>
                      <a:prstDash val="solid"/>
                    </a:lnTlToBr>
                    <a:lnBlToTr w="12700" cmpd="sng">
                      <a:noFill/>
                      <a:prstDash val="solid"/>
                    </a:lnBlToTr>
                    <a:solidFill>
                      <a:srgbClr val="44697D"/>
                    </a:solidFill>
                  </a:tcPr>
                </a:tc>
                <a:tc>
                  <a:txBody>
                    <a:bodyPr/>
                    <a:lstStyle>
                      <a:lvl1pPr marL="0" algn="l" defTabSz="932742" rtl="0" eaLnBrk="1" latinLnBrk="0" hangingPunct="1">
                        <a:defRPr sz="1800" b="1" kern="1200">
                          <a:solidFill>
                            <a:schemeClr val="bg1"/>
                          </a:solidFill>
                          <a:latin typeface="Arial"/>
                        </a:defRPr>
                      </a:lvl1pPr>
                      <a:lvl2pPr marL="466371" algn="l" defTabSz="932742" rtl="0" eaLnBrk="1" latinLnBrk="0" hangingPunct="1">
                        <a:defRPr sz="1800" b="1" kern="1200">
                          <a:solidFill>
                            <a:schemeClr val="bg1"/>
                          </a:solidFill>
                          <a:latin typeface="Arial"/>
                        </a:defRPr>
                      </a:lvl2pPr>
                      <a:lvl3pPr marL="932742" algn="l" defTabSz="932742" rtl="0" eaLnBrk="1" latinLnBrk="0" hangingPunct="1">
                        <a:defRPr sz="1800" b="1" kern="1200">
                          <a:solidFill>
                            <a:schemeClr val="bg1"/>
                          </a:solidFill>
                          <a:latin typeface="Arial"/>
                        </a:defRPr>
                      </a:lvl3pPr>
                      <a:lvl4pPr marL="1399113" algn="l" defTabSz="932742" rtl="0" eaLnBrk="1" latinLnBrk="0" hangingPunct="1">
                        <a:defRPr sz="1800" b="1" kern="1200">
                          <a:solidFill>
                            <a:schemeClr val="bg1"/>
                          </a:solidFill>
                          <a:latin typeface="Arial"/>
                        </a:defRPr>
                      </a:lvl4pPr>
                      <a:lvl5pPr marL="1865484" algn="l" defTabSz="932742" rtl="0" eaLnBrk="1" latinLnBrk="0" hangingPunct="1">
                        <a:defRPr sz="1800" b="1" kern="1200">
                          <a:solidFill>
                            <a:schemeClr val="bg1"/>
                          </a:solidFill>
                          <a:latin typeface="Arial"/>
                        </a:defRPr>
                      </a:lvl5pPr>
                      <a:lvl6pPr marL="2331856" algn="l" defTabSz="932742" rtl="0" eaLnBrk="1" latinLnBrk="0" hangingPunct="1">
                        <a:defRPr sz="1800" b="1" kern="1200">
                          <a:solidFill>
                            <a:schemeClr val="bg1"/>
                          </a:solidFill>
                          <a:latin typeface="Arial"/>
                        </a:defRPr>
                      </a:lvl6pPr>
                      <a:lvl7pPr marL="2798226" algn="l" defTabSz="932742" rtl="0" eaLnBrk="1" latinLnBrk="0" hangingPunct="1">
                        <a:defRPr sz="1800" b="1" kern="1200">
                          <a:solidFill>
                            <a:schemeClr val="bg1"/>
                          </a:solidFill>
                          <a:latin typeface="Arial"/>
                        </a:defRPr>
                      </a:lvl7pPr>
                      <a:lvl8pPr marL="3264597" algn="l" defTabSz="932742" rtl="0" eaLnBrk="1" latinLnBrk="0" hangingPunct="1">
                        <a:defRPr sz="1800" b="1" kern="1200">
                          <a:solidFill>
                            <a:schemeClr val="bg1"/>
                          </a:solidFill>
                          <a:latin typeface="Arial"/>
                        </a:defRPr>
                      </a:lvl8pPr>
                      <a:lvl9pPr marL="3730969" algn="l" defTabSz="932742" rtl="0" eaLnBrk="1" latinLnBrk="0" hangingPunct="1">
                        <a:defRPr sz="1800" b="1" kern="1200">
                          <a:solidFill>
                            <a:schemeClr val="bg1"/>
                          </a:solidFill>
                          <a:latin typeface="Arial"/>
                        </a:defRPr>
                      </a:lvl9pPr>
                    </a:lstStyle>
                    <a:p>
                      <a:pPr algn="ctr"/>
                      <a:r>
                        <a:rPr lang="en-US" dirty="0" smtClean="0">
                          <a:solidFill>
                            <a:srgbClr val="FFFFFF"/>
                          </a:solidFill>
                        </a:rPr>
                        <a:t>Hive – </a:t>
                      </a:r>
                      <a:r>
                        <a:rPr lang="en-US" dirty="0" err="1" smtClean="0">
                          <a:solidFill>
                            <a:srgbClr val="FFFFFF"/>
                          </a:solidFill>
                        </a:rPr>
                        <a:t>Tez</a:t>
                      </a:r>
                      <a:endParaRPr lang="en-US" dirty="0">
                        <a:solidFill>
                          <a:srgbClr val="FFFFFF"/>
                        </a:solidFill>
                      </a:endParaRPr>
                    </a:p>
                  </a:txBody>
                  <a:tcPr>
                    <a:lnL w="9525" cap="flat" cmpd="sng" algn="ctr">
                      <a:solidFill>
                        <a:srgbClr val="44697D">
                          <a:shade val="95000"/>
                          <a:satMod val="105000"/>
                        </a:srgbClr>
                      </a:solidFill>
                      <a:prstDash val="solid"/>
                    </a:lnL>
                    <a:lnR w="9525" cap="flat" cmpd="sng" algn="ctr">
                      <a:solidFill>
                        <a:srgbClr val="44697D">
                          <a:shade val="95000"/>
                          <a:satMod val="105000"/>
                        </a:srgbClr>
                      </a:solidFill>
                      <a:prstDash val="solid"/>
                    </a:lnR>
                    <a:lnT w="9525" cap="flat" cmpd="sng" algn="ctr">
                      <a:solidFill>
                        <a:srgbClr val="44697D">
                          <a:shade val="95000"/>
                          <a:satMod val="105000"/>
                        </a:srgbClr>
                      </a:solidFill>
                      <a:prstDash val="solid"/>
                    </a:lnT>
                    <a:lnB w="9525" cap="flat" cmpd="sng" algn="ctr">
                      <a:solidFill>
                        <a:srgbClr val="44697D">
                          <a:shade val="95000"/>
                          <a:satMod val="105000"/>
                        </a:srgbClr>
                      </a:solidFill>
                      <a:prstDash val="solid"/>
                    </a:lnB>
                    <a:lnTlToBr w="12700" cmpd="sng">
                      <a:noFill/>
                      <a:prstDash val="solid"/>
                    </a:lnTlToBr>
                    <a:lnBlToTr w="12700" cmpd="sng">
                      <a:noFill/>
                      <a:prstDash val="solid"/>
                    </a:lnBlToTr>
                    <a:solidFill>
                      <a:srgbClr val="44697D"/>
                    </a:solidFill>
                  </a:tcPr>
                </a:tc>
              </a:tr>
              <a:tr h="3605761">
                <a:tc>
                  <a:txBody>
                    <a:bodyPr/>
                    <a:lstStyle>
                      <a:lvl1pPr marL="0" algn="l" defTabSz="932742" rtl="0" eaLnBrk="1" latinLnBrk="0" hangingPunct="1">
                        <a:defRPr sz="1800" kern="1200">
                          <a:solidFill>
                            <a:schemeClr val="tx1"/>
                          </a:solidFill>
                          <a:latin typeface="Arial"/>
                        </a:defRPr>
                      </a:lvl1pPr>
                      <a:lvl2pPr marL="466371" algn="l" defTabSz="932742" rtl="0" eaLnBrk="1" latinLnBrk="0" hangingPunct="1">
                        <a:defRPr sz="1800" kern="1200">
                          <a:solidFill>
                            <a:schemeClr val="tx1"/>
                          </a:solidFill>
                          <a:latin typeface="Arial"/>
                        </a:defRPr>
                      </a:lvl2pPr>
                      <a:lvl3pPr marL="932742" algn="l" defTabSz="932742" rtl="0" eaLnBrk="1" latinLnBrk="0" hangingPunct="1">
                        <a:defRPr sz="1800" kern="1200">
                          <a:solidFill>
                            <a:schemeClr val="tx1"/>
                          </a:solidFill>
                          <a:latin typeface="Arial"/>
                        </a:defRPr>
                      </a:lvl3pPr>
                      <a:lvl4pPr marL="1399113" algn="l" defTabSz="932742" rtl="0" eaLnBrk="1" latinLnBrk="0" hangingPunct="1">
                        <a:defRPr sz="1800" kern="1200">
                          <a:solidFill>
                            <a:schemeClr val="tx1"/>
                          </a:solidFill>
                          <a:latin typeface="Arial"/>
                        </a:defRPr>
                      </a:lvl4pPr>
                      <a:lvl5pPr marL="1865484" algn="l" defTabSz="932742" rtl="0" eaLnBrk="1" latinLnBrk="0" hangingPunct="1">
                        <a:defRPr sz="1800" kern="1200">
                          <a:solidFill>
                            <a:schemeClr val="tx1"/>
                          </a:solidFill>
                          <a:latin typeface="Arial"/>
                        </a:defRPr>
                      </a:lvl5pPr>
                      <a:lvl6pPr marL="2331856" algn="l" defTabSz="932742" rtl="0" eaLnBrk="1" latinLnBrk="0" hangingPunct="1">
                        <a:defRPr sz="1800" kern="1200">
                          <a:solidFill>
                            <a:schemeClr val="tx1"/>
                          </a:solidFill>
                          <a:latin typeface="Arial"/>
                        </a:defRPr>
                      </a:lvl6pPr>
                      <a:lvl7pPr marL="2798226" algn="l" defTabSz="932742" rtl="0" eaLnBrk="1" latinLnBrk="0" hangingPunct="1">
                        <a:defRPr sz="1800" kern="1200">
                          <a:solidFill>
                            <a:schemeClr val="tx1"/>
                          </a:solidFill>
                          <a:latin typeface="Arial"/>
                        </a:defRPr>
                      </a:lvl7pPr>
                      <a:lvl8pPr marL="3264597" algn="l" defTabSz="932742" rtl="0" eaLnBrk="1" latinLnBrk="0" hangingPunct="1">
                        <a:defRPr sz="1800" kern="1200">
                          <a:solidFill>
                            <a:schemeClr val="tx1"/>
                          </a:solidFill>
                          <a:latin typeface="Arial"/>
                        </a:defRPr>
                      </a:lvl8pPr>
                      <a:lvl9pPr marL="3730969" algn="l" defTabSz="932742" rtl="0" eaLnBrk="1" latinLnBrk="0" hangingPunct="1">
                        <a:defRPr sz="1800" kern="1200">
                          <a:solidFill>
                            <a:schemeClr val="tx1"/>
                          </a:solidFill>
                          <a:latin typeface="Arial"/>
                        </a:defRPr>
                      </a:lvl9pPr>
                    </a:lstStyle>
                    <a:p>
                      <a:endParaRPr lang="en-US" dirty="0"/>
                    </a:p>
                  </a:txBody>
                  <a:tcPr>
                    <a:lnL w="9525" cap="flat" cmpd="sng" algn="ctr">
                      <a:solidFill>
                        <a:srgbClr val="44697D">
                          <a:shade val="95000"/>
                          <a:satMod val="105000"/>
                        </a:srgbClr>
                      </a:solidFill>
                      <a:prstDash val="solid"/>
                    </a:lnL>
                    <a:lnR w="9525" cap="flat" cmpd="sng" algn="ctr">
                      <a:solidFill>
                        <a:srgbClr val="44697D">
                          <a:shade val="95000"/>
                          <a:satMod val="105000"/>
                        </a:srgbClr>
                      </a:solidFill>
                      <a:prstDash val="solid"/>
                    </a:lnR>
                    <a:lnT w="9525" cap="flat" cmpd="sng" algn="ctr">
                      <a:solidFill>
                        <a:srgbClr val="44697D">
                          <a:shade val="95000"/>
                          <a:satMod val="105000"/>
                        </a:srgbClr>
                      </a:solidFill>
                      <a:prstDash val="solid"/>
                    </a:lnT>
                    <a:lnB w="9525" cap="flat" cmpd="sng" algn="ctr">
                      <a:solidFill>
                        <a:srgbClr val="44697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Arial"/>
                        </a:defRPr>
                      </a:lvl1pPr>
                      <a:lvl2pPr marL="466371" algn="l" defTabSz="932742" rtl="0" eaLnBrk="1" latinLnBrk="0" hangingPunct="1">
                        <a:defRPr sz="1800" kern="1200">
                          <a:solidFill>
                            <a:schemeClr val="tx1"/>
                          </a:solidFill>
                          <a:latin typeface="Arial"/>
                        </a:defRPr>
                      </a:lvl2pPr>
                      <a:lvl3pPr marL="932742" algn="l" defTabSz="932742" rtl="0" eaLnBrk="1" latinLnBrk="0" hangingPunct="1">
                        <a:defRPr sz="1800" kern="1200">
                          <a:solidFill>
                            <a:schemeClr val="tx1"/>
                          </a:solidFill>
                          <a:latin typeface="Arial"/>
                        </a:defRPr>
                      </a:lvl3pPr>
                      <a:lvl4pPr marL="1399113" algn="l" defTabSz="932742" rtl="0" eaLnBrk="1" latinLnBrk="0" hangingPunct="1">
                        <a:defRPr sz="1800" kern="1200">
                          <a:solidFill>
                            <a:schemeClr val="tx1"/>
                          </a:solidFill>
                          <a:latin typeface="Arial"/>
                        </a:defRPr>
                      </a:lvl4pPr>
                      <a:lvl5pPr marL="1865484" algn="l" defTabSz="932742" rtl="0" eaLnBrk="1" latinLnBrk="0" hangingPunct="1">
                        <a:defRPr sz="1800" kern="1200">
                          <a:solidFill>
                            <a:schemeClr val="tx1"/>
                          </a:solidFill>
                          <a:latin typeface="Arial"/>
                        </a:defRPr>
                      </a:lvl5pPr>
                      <a:lvl6pPr marL="2331856" algn="l" defTabSz="932742" rtl="0" eaLnBrk="1" latinLnBrk="0" hangingPunct="1">
                        <a:defRPr sz="1800" kern="1200">
                          <a:solidFill>
                            <a:schemeClr val="tx1"/>
                          </a:solidFill>
                          <a:latin typeface="Arial"/>
                        </a:defRPr>
                      </a:lvl6pPr>
                      <a:lvl7pPr marL="2798226" algn="l" defTabSz="932742" rtl="0" eaLnBrk="1" latinLnBrk="0" hangingPunct="1">
                        <a:defRPr sz="1800" kern="1200">
                          <a:solidFill>
                            <a:schemeClr val="tx1"/>
                          </a:solidFill>
                          <a:latin typeface="Arial"/>
                        </a:defRPr>
                      </a:lvl7pPr>
                      <a:lvl8pPr marL="3264597" algn="l" defTabSz="932742" rtl="0" eaLnBrk="1" latinLnBrk="0" hangingPunct="1">
                        <a:defRPr sz="1800" kern="1200">
                          <a:solidFill>
                            <a:schemeClr val="tx1"/>
                          </a:solidFill>
                          <a:latin typeface="Arial"/>
                        </a:defRPr>
                      </a:lvl8pPr>
                      <a:lvl9pPr marL="3730969" algn="l" defTabSz="932742" rtl="0" eaLnBrk="1" latinLnBrk="0" hangingPunct="1">
                        <a:defRPr sz="1800" kern="1200">
                          <a:solidFill>
                            <a:schemeClr val="tx1"/>
                          </a:solidFill>
                          <a:latin typeface="Arial"/>
                        </a:defRPr>
                      </a:lvl9pPr>
                    </a:lstStyle>
                    <a:p>
                      <a:endParaRPr lang="en-US" dirty="0"/>
                    </a:p>
                  </a:txBody>
                  <a:tcPr>
                    <a:lnL w="9525" cap="flat" cmpd="sng" algn="ctr">
                      <a:solidFill>
                        <a:srgbClr val="44697D">
                          <a:shade val="95000"/>
                          <a:satMod val="105000"/>
                        </a:srgbClr>
                      </a:solidFill>
                      <a:prstDash val="solid"/>
                    </a:lnL>
                    <a:lnR w="9525" cap="flat" cmpd="sng" algn="ctr">
                      <a:solidFill>
                        <a:srgbClr val="44697D">
                          <a:shade val="95000"/>
                          <a:satMod val="105000"/>
                        </a:srgbClr>
                      </a:solidFill>
                      <a:prstDash val="solid"/>
                    </a:lnR>
                    <a:lnT w="9525" cap="flat" cmpd="sng" algn="ctr">
                      <a:solidFill>
                        <a:srgbClr val="44697D">
                          <a:shade val="95000"/>
                          <a:satMod val="105000"/>
                        </a:srgbClr>
                      </a:solidFill>
                      <a:prstDash val="solid"/>
                    </a:lnT>
                    <a:lnB w="9525" cap="flat" cmpd="sng" algn="ctr">
                      <a:solidFill>
                        <a:srgbClr val="44697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79" name="TextBox 78"/>
          <p:cNvSpPr txBox="1"/>
          <p:nvPr/>
        </p:nvSpPr>
        <p:spPr>
          <a:xfrm>
            <a:off x="1914993" y="3435784"/>
            <a:ext cx="1285253" cy="276999"/>
          </a:xfrm>
          <a:prstGeom prst="rect">
            <a:avLst/>
          </a:prstGeom>
          <a:noFill/>
        </p:spPr>
        <p:txBody>
          <a:bodyPr wrap="none" rtlCol="0">
            <a:spAutoFit/>
          </a:bodyPr>
          <a:lstStyle/>
          <a:p>
            <a:pPr algn="ctr" defTabSz="914400">
              <a:defRPr/>
            </a:pPr>
            <a:r>
              <a:rPr lang="en-US" sz="1200" kern="0" dirty="0" smtClean="0">
                <a:solidFill>
                  <a:sysClr val="windowText" lastClr="000000"/>
                </a:solidFill>
              </a:rPr>
              <a:t>SELECT </a:t>
            </a:r>
            <a:r>
              <a:rPr lang="en-US" sz="1200" kern="0" dirty="0" err="1" smtClean="0">
                <a:solidFill>
                  <a:sysClr val="windowText" lastClr="000000"/>
                </a:solidFill>
              </a:rPr>
              <a:t>a.state</a:t>
            </a:r>
            <a:endParaRPr lang="en-US" sz="1200" kern="0" dirty="0" smtClean="0">
              <a:solidFill>
                <a:sysClr val="windowText" lastClr="000000"/>
              </a:solidFill>
            </a:endParaRPr>
          </a:p>
        </p:txBody>
      </p:sp>
      <p:sp>
        <p:nvSpPr>
          <p:cNvPr id="80" name="TextBox 79"/>
          <p:cNvSpPr txBox="1"/>
          <p:nvPr/>
        </p:nvSpPr>
        <p:spPr>
          <a:xfrm>
            <a:off x="1923710" y="4356247"/>
            <a:ext cx="1276536" cy="461665"/>
          </a:xfrm>
          <a:prstGeom prst="rect">
            <a:avLst/>
          </a:prstGeom>
          <a:noFill/>
        </p:spPr>
        <p:txBody>
          <a:bodyPr wrap="none" rtlCol="0">
            <a:spAutoFit/>
          </a:bodyPr>
          <a:lstStyle/>
          <a:p>
            <a:pPr algn="r" defTabSz="914400">
              <a:defRPr/>
            </a:pPr>
            <a:r>
              <a:rPr lang="en-US" sz="1200" kern="0" dirty="0" smtClean="0">
                <a:solidFill>
                  <a:sysClr val="windowText" lastClr="000000"/>
                </a:solidFill>
              </a:rPr>
              <a:t>JOIN (a, c)</a:t>
            </a:r>
          </a:p>
          <a:p>
            <a:pPr algn="r" defTabSz="914400">
              <a:defRPr/>
            </a:pPr>
            <a:r>
              <a:rPr lang="en-US" sz="1200" kern="0" dirty="0" smtClean="0">
                <a:solidFill>
                  <a:sysClr val="windowText" lastClr="000000"/>
                </a:solidFill>
              </a:rPr>
              <a:t>SELECT </a:t>
            </a:r>
            <a:r>
              <a:rPr lang="en-US" sz="1200" kern="0" dirty="0" err="1" smtClean="0">
                <a:solidFill>
                  <a:sysClr val="windowText" lastClr="000000"/>
                </a:solidFill>
              </a:rPr>
              <a:t>c.price</a:t>
            </a:r>
            <a:endParaRPr lang="en-US" sz="1200" kern="0" dirty="0" smtClean="0">
              <a:solidFill>
                <a:sysClr val="windowText" lastClr="000000"/>
              </a:solidFill>
            </a:endParaRPr>
          </a:p>
        </p:txBody>
      </p:sp>
      <p:sp>
        <p:nvSpPr>
          <p:cNvPr id="81" name="TextBox 80"/>
          <p:cNvSpPr txBox="1"/>
          <p:nvPr/>
        </p:nvSpPr>
        <p:spPr>
          <a:xfrm>
            <a:off x="4588065" y="3443971"/>
            <a:ext cx="1071402" cy="276999"/>
          </a:xfrm>
          <a:prstGeom prst="rect">
            <a:avLst/>
          </a:prstGeom>
          <a:noFill/>
        </p:spPr>
        <p:txBody>
          <a:bodyPr wrap="none" rtlCol="0">
            <a:spAutoFit/>
          </a:bodyPr>
          <a:lstStyle/>
          <a:p>
            <a:pPr algn="ctr" defTabSz="914400">
              <a:defRPr/>
            </a:pPr>
            <a:r>
              <a:rPr lang="en-US" sz="1200" kern="0" dirty="0" smtClean="0">
                <a:solidFill>
                  <a:sysClr val="windowText" lastClr="000000"/>
                </a:solidFill>
              </a:rPr>
              <a:t>SELECT </a:t>
            </a:r>
            <a:r>
              <a:rPr lang="en-US" sz="1200" kern="0" dirty="0" err="1" smtClean="0">
                <a:solidFill>
                  <a:sysClr val="windowText" lastClr="000000"/>
                </a:solidFill>
              </a:rPr>
              <a:t>b.id</a:t>
            </a:r>
            <a:endParaRPr lang="en-US" sz="1200" kern="0" dirty="0" smtClean="0">
              <a:solidFill>
                <a:sysClr val="windowText" lastClr="000000"/>
              </a:solidFill>
            </a:endParaRPr>
          </a:p>
        </p:txBody>
      </p:sp>
      <p:sp>
        <p:nvSpPr>
          <p:cNvPr id="82" name="TextBox 81"/>
          <p:cNvSpPr txBox="1"/>
          <p:nvPr/>
        </p:nvSpPr>
        <p:spPr>
          <a:xfrm>
            <a:off x="1690322" y="5385785"/>
            <a:ext cx="1509924" cy="830997"/>
          </a:xfrm>
          <a:prstGeom prst="rect">
            <a:avLst/>
          </a:prstGeom>
          <a:noFill/>
        </p:spPr>
        <p:txBody>
          <a:bodyPr wrap="none" rtlCol="0">
            <a:spAutoFit/>
          </a:bodyPr>
          <a:lstStyle/>
          <a:p>
            <a:pPr algn="r" defTabSz="914400">
              <a:defRPr/>
            </a:pPr>
            <a:r>
              <a:rPr lang="en-US" sz="1200" kern="0" dirty="0" smtClean="0">
                <a:solidFill>
                  <a:sysClr val="windowText" lastClr="000000"/>
                </a:solidFill>
              </a:rPr>
              <a:t>JOIN(a, b)</a:t>
            </a:r>
          </a:p>
          <a:p>
            <a:pPr algn="r" defTabSz="914400">
              <a:defRPr/>
            </a:pPr>
            <a:r>
              <a:rPr lang="en-US" sz="1200" kern="0" dirty="0" smtClean="0">
                <a:solidFill>
                  <a:sysClr val="windowText" lastClr="000000"/>
                </a:solidFill>
              </a:rPr>
              <a:t>GROUP BY </a:t>
            </a:r>
            <a:r>
              <a:rPr lang="en-US" sz="1200" kern="0" dirty="0" err="1" smtClean="0">
                <a:solidFill>
                  <a:sysClr val="windowText" lastClr="000000"/>
                </a:solidFill>
              </a:rPr>
              <a:t>a.state</a:t>
            </a:r>
            <a:endParaRPr lang="en-US" sz="1200" kern="0" dirty="0" smtClean="0">
              <a:solidFill>
                <a:sysClr val="windowText" lastClr="000000"/>
              </a:solidFill>
            </a:endParaRPr>
          </a:p>
          <a:p>
            <a:pPr algn="r" defTabSz="914400">
              <a:defRPr/>
            </a:pPr>
            <a:r>
              <a:rPr lang="en-US" sz="1200" kern="0" dirty="0" smtClean="0">
                <a:solidFill>
                  <a:sysClr val="windowText" lastClr="000000"/>
                </a:solidFill>
              </a:rPr>
              <a:t>COUNT(*)</a:t>
            </a:r>
          </a:p>
          <a:p>
            <a:pPr algn="r" defTabSz="914400">
              <a:defRPr/>
            </a:pPr>
            <a:r>
              <a:rPr lang="en-US" sz="1200" kern="0" dirty="0" smtClean="0">
                <a:solidFill>
                  <a:sysClr val="windowText" lastClr="000000"/>
                </a:solidFill>
              </a:rPr>
              <a:t>AVERAGE(</a:t>
            </a:r>
            <a:r>
              <a:rPr lang="en-US" sz="1200" kern="0" dirty="0" err="1" smtClean="0">
                <a:solidFill>
                  <a:sysClr val="windowText" lastClr="000000"/>
                </a:solidFill>
              </a:rPr>
              <a:t>c.price</a:t>
            </a:r>
            <a:r>
              <a:rPr lang="en-US" sz="1200" kern="0" dirty="0" smtClean="0">
                <a:solidFill>
                  <a:sysClr val="windowText" lastClr="000000"/>
                </a:solidFill>
              </a:rPr>
              <a:t>)</a:t>
            </a:r>
          </a:p>
        </p:txBody>
      </p:sp>
      <p:sp>
        <p:nvSpPr>
          <p:cNvPr id="83" name="Rectangle 82"/>
          <p:cNvSpPr/>
          <p:nvPr/>
        </p:nvSpPr>
        <p:spPr>
          <a:xfrm>
            <a:off x="3445253" y="3271382"/>
            <a:ext cx="184517" cy="179597"/>
          </a:xfrm>
          <a:prstGeom prst="rect">
            <a:avLst/>
          </a:prstGeom>
          <a:solidFill>
            <a:srgbClr val="69BE28"/>
          </a:solidFill>
          <a:ln w="9525" cap="flat" cmpd="sng" algn="ctr">
            <a:noFill/>
            <a:prstDash val="solid"/>
          </a:ln>
          <a:effectLst/>
        </p:spPr>
        <p:txBody>
          <a:bodyPr lIns="0" tIns="0" rIns="0" bIns="0" rtlCol="0" anchor="ctr">
            <a:normAutofit/>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84" name="Rectangle 83"/>
          <p:cNvSpPr/>
          <p:nvPr/>
        </p:nvSpPr>
        <p:spPr>
          <a:xfrm>
            <a:off x="3735208" y="3271382"/>
            <a:ext cx="184517" cy="179597"/>
          </a:xfrm>
          <a:prstGeom prst="rect">
            <a:avLst/>
          </a:prstGeom>
          <a:solidFill>
            <a:srgbClr val="69BE28"/>
          </a:solidFill>
          <a:ln w="9525" cap="flat" cmpd="sng" algn="ctr">
            <a:noFill/>
            <a:prstDash val="solid"/>
          </a:ln>
          <a:effectLst/>
        </p:spPr>
        <p:txBody>
          <a:bodyPr lIns="0" tIns="0" rIns="0" bIns="0" rtlCol="0" anchor="ctr">
            <a:normAutofit/>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85" name="Rectangle 84"/>
          <p:cNvSpPr/>
          <p:nvPr/>
        </p:nvSpPr>
        <p:spPr>
          <a:xfrm>
            <a:off x="4018300" y="3271382"/>
            <a:ext cx="184517" cy="179597"/>
          </a:xfrm>
          <a:prstGeom prst="rect">
            <a:avLst/>
          </a:prstGeom>
          <a:solidFill>
            <a:srgbClr val="69BE28"/>
          </a:solidFill>
          <a:ln w="9525" cap="flat" cmpd="sng" algn="ctr">
            <a:noFill/>
            <a:prstDash val="solid"/>
          </a:ln>
          <a:effectLst/>
        </p:spPr>
        <p:txBody>
          <a:bodyPr lIns="0" tIns="0" rIns="0" bIns="0" rtlCol="0" anchor="ctr">
            <a:normAutofit/>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86" name="Rectangle 85"/>
          <p:cNvSpPr/>
          <p:nvPr/>
        </p:nvSpPr>
        <p:spPr>
          <a:xfrm>
            <a:off x="3577055" y="3736034"/>
            <a:ext cx="184517" cy="179597"/>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a:solidFill>
                  <a:srgbClr val="FFFFFF"/>
                </a:solidFill>
                <a:latin typeface="Arial"/>
              </a:rPr>
              <a:t>R</a:t>
            </a:r>
          </a:p>
        </p:txBody>
      </p:sp>
      <p:cxnSp>
        <p:nvCxnSpPr>
          <p:cNvPr id="87" name="Straight Connector 86"/>
          <p:cNvCxnSpPr>
            <a:stCxn id="83" idx="2"/>
            <a:endCxn id="86" idx="0"/>
          </p:cNvCxnSpPr>
          <p:nvPr/>
        </p:nvCxnSpPr>
        <p:spPr>
          <a:xfrm>
            <a:off x="3537512" y="3450979"/>
            <a:ext cx="131802" cy="285055"/>
          </a:xfrm>
          <a:prstGeom prst="line">
            <a:avLst/>
          </a:prstGeom>
          <a:noFill/>
          <a:ln w="3175" cap="flat" cmpd="sng" algn="ctr">
            <a:solidFill>
              <a:sysClr val="windowText" lastClr="000000"/>
            </a:solidFill>
            <a:prstDash val="solid"/>
          </a:ln>
          <a:effectLst/>
        </p:spPr>
      </p:cxnSp>
      <p:cxnSp>
        <p:nvCxnSpPr>
          <p:cNvPr id="88" name="Straight Connector 87"/>
          <p:cNvCxnSpPr>
            <a:stCxn id="84" idx="2"/>
            <a:endCxn id="86" idx="0"/>
          </p:cNvCxnSpPr>
          <p:nvPr/>
        </p:nvCxnSpPr>
        <p:spPr>
          <a:xfrm flipH="1">
            <a:off x="3669314" y="3450979"/>
            <a:ext cx="158153" cy="285055"/>
          </a:xfrm>
          <a:prstGeom prst="line">
            <a:avLst/>
          </a:prstGeom>
          <a:noFill/>
          <a:ln w="3175" cap="flat" cmpd="sng" algn="ctr">
            <a:solidFill>
              <a:sysClr val="windowText" lastClr="000000"/>
            </a:solidFill>
            <a:prstDash val="solid"/>
          </a:ln>
          <a:effectLst/>
        </p:spPr>
      </p:cxnSp>
      <p:cxnSp>
        <p:nvCxnSpPr>
          <p:cNvPr id="89" name="Straight Connector 88"/>
          <p:cNvCxnSpPr>
            <a:stCxn id="85" idx="2"/>
            <a:endCxn id="86" idx="0"/>
          </p:cNvCxnSpPr>
          <p:nvPr/>
        </p:nvCxnSpPr>
        <p:spPr>
          <a:xfrm flipH="1">
            <a:off x="3669314" y="3450979"/>
            <a:ext cx="441245" cy="285055"/>
          </a:xfrm>
          <a:prstGeom prst="line">
            <a:avLst/>
          </a:prstGeom>
          <a:noFill/>
          <a:ln w="3175" cap="flat" cmpd="sng" algn="ctr">
            <a:solidFill>
              <a:sysClr val="windowText" lastClr="000000"/>
            </a:solidFill>
            <a:prstDash val="solid"/>
          </a:ln>
          <a:effectLst/>
        </p:spPr>
      </p:cxnSp>
      <p:sp>
        <p:nvSpPr>
          <p:cNvPr id="90" name="Rectangle 89"/>
          <p:cNvSpPr/>
          <p:nvPr/>
        </p:nvSpPr>
        <p:spPr>
          <a:xfrm>
            <a:off x="3886501" y="3729371"/>
            <a:ext cx="184517" cy="179597"/>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smtClean="0">
                <a:solidFill>
                  <a:srgbClr val="FFFFFF"/>
                </a:solidFill>
                <a:latin typeface="Arial"/>
              </a:rPr>
              <a:t>R</a:t>
            </a:r>
            <a:endParaRPr lang="en-US" sz="1100" kern="0" dirty="0">
              <a:solidFill>
                <a:srgbClr val="FFFFFF"/>
              </a:solidFill>
              <a:latin typeface="Arial"/>
            </a:endParaRPr>
          </a:p>
        </p:txBody>
      </p:sp>
      <p:cxnSp>
        <p:nvCxnSpPr>
          <p:cNvPr id="91" name="Straight Connector 90"/>
          <p:cNvCxnSpPr>
            <a:stCxn id="83" idx="2"/>
            <a:endCxn id="90" idx="0"/>
          </p:cNvCxnSpPr>
          <p:nvPr/>
        </p:nvCxnSpPr>
        <p:spPr>
          <a:xfrm>
            <a:off x="3537512" y="3450979"/>
            <a:ext cx="441248" cy="278392"/>
          </a:xfrm>
          <a:prstGeom prst="line">
            <a:avLst/>
          </a:prstGeom>
          <a:noFill/>
          <a:ln w="3175" cap="flat" cmpd="sng" algn="ctr">
            <a:solidFill>
              <a:sysClr val="windowText" lastClr="000000"/>
            </a:solidFill>
            <a:prstDash val="solid"/>
          </a:ln>
          <a:effectLst/>
        </p:spPr>
      </p:cxnSp>
      <p:cxnSp>
        <p:nvCxnSpPr>
          <p:cNvPr id="92" name="Straight Connector 91"/>
          <p:cNvCxnSpPr>
            <a:stCxn id="84" idx="2"/>
            <a:endCxn id="90" idx="0"/>
          </p:cNvCxnSpPr>
          <p:nvPr/>
        </p:nvCxnSpPr>
        <p:spPr>
          <a:xfrm>
            <a:off x="3827467" y="3450979"/>
            <a:ext cx="151293" cy="278392"/>
          </a:xfrm>
          <a:prstGeom prst="line">
            <a:avLst/>
          </a:prstGeom>
          <a:noFill/>
          <a:ln w="3175" cap="flat" cmpd="sng" algn="ctr">
            <a:solidFill>
              <a:sysClr val="windowText" lastClr="000000"/>
            </a:solidFill>
            <a:prstDash val="solid"/>
          </a:ln>
          <a:effectLst/>
        </p:spPr>
      </p:cxnSp>
      <p:cxnSp>
        <p:nvCxnSpPr>
          <p:cNvPr id="93" name="Straight Connector 92"/>
          <p:cNvCxnSpPr>
            <a:stCxn id="85" idx="2"/>
            <a:endCxn id="86" idx="0"/>
          </p:cNvCxnSpPr>
          <p:nvPr/>
        </p:nvCxnSpPr>
        <p:spPr>
          <a:xfrm flipH="1">
            <a:off x="3669314" y="3450979"/>
            <a:ext cx="441245" cy="285055"/>
          </a:xfrm>
          <a:prstGeom prst="line">
            <a:avLst/>
          </a:prstGeom>
          <a:noFill/>
          <a:ln w="3175" cap="flat" cmpd="sng" algn="ctr">
            <a:solidFill>
              <a:sysClr val="windowText" lastClr="000000"/>
            </a:solidFill>
            <a:prstDash val="solid"/>
          </a:ln>
          <a:effectLst/>
        </p:spPr>
      </p:cxnSp>
      <p:cxnSp>
        <p:nvCxnSpPr>
          <p:cNvPr id="94" name="Straight Connector 93"/>
          <p:cNvCxnSpPr>
            <a:stCxn id="85" idx="2"/>
            <a:endCxn id="90" idx="0"/>
          </p:cNvCxnSpPr>
          <p:nvPr/>
        </p:nvCxnSpPr>
        <p:spPr>
          <a:xfrm flipH="1">
            <a:off x="3978760" y="3450979"/>
            <a:ext cx="131799" cy="278392"/>
          </a:xfrm>
          <a:prstGeom prst="line">
            <a:avLst/>
          </a:prstGeom>
          <a:noFill/>
          <a:ln w="3175" cap="flat" cmpd="sng" algn="ctr">
            <a:solidFill>
              <a:sysClr val="windowText" lastClr="000000"/>
            </a:solidFill>
            <a:prstDash val="solid"/>
          </a:ln>
          <a:effectLst/>
        </p:spPr>
      </p:cxnSp>
      <p:sp>
        <p:nvSpPr>
          <p:cNvPr id="95" name="Rectangle 94"/>
          <p:cNvSpPr/>
          <p:nvPr/>
        </p:nvSpPr>
        <p:spPr>
          <a:xfrm>
            <a:off x="3577055" y="4319972"/>
            <a:ext cx="184517" cy="179597"/>
          </a:xfrm>
          <a:prstGeom prst="rect">
            <a:avLst/>
          </a:prstGeom>
          <a:solidFill>
            <a:srgbClr val="69BE28"/>
          </a:solidFill>
          <a:ln w="9525" cap="flat" cmpd="sng" algn="ctr">
            <a:noFill/>
            <a:prstDash val="solid"/>
          </a:ln>
          <a:effectLst/>
        </p:spPr>
        <p:txBody>
          <a:bodyPr lIns="0" tIns="0" rIns="0" bIns="0" rtlCol="0" anchor="ctr">
            <a:normAutofit/>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96" name="Rectangle 95"/>
          <p:cNvSpPr/>
          <p:nvPr/>
        </p:nvSpPr>
        <p:spPr>
          <a:xfrm>
            <a:off x="3886501" y="4319972"/>
            <a:ext cx="184517" cy="179597"/>
          </a:xfrm>
          <a:prstGeom prst="rect">
            <a:avLst/>
          </a:prstGeom>
          <a:solidFill>
            <a:srgbClr val="69BE28"/>
          </a:solidFill>
          <a:ln w="9525" cap="flat" cmpd="sng" algn="ctr">
            <a:noFill/>
            <a:prstDash val="solid"/>
          </a:ln>
          <a:effectLst/>
        </p:spPr>
        <p:txBody>
          <a:bodyPr lIns="0" tIns="0" rIns="0" bIns="0" rtlCol="0" anchor="ctr">
            <a:normAutofit/>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97" name="Rectangle 96"/>
          <p:cNvSpPr/>
          <p:nvPr/>
        </p:nvSpPr>
        <p:spPr>
          <a:xfrm>
            <a:off x="3735208" y="4736145"/>
            <a:ext cx="184517" cy="179597"/>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smtClean="0">
                <a:solidFill>
                  <a:srgbClr val="FFFFFF"/>
                </a:solidFill>
                <a:latin typeface="Arial"/>
              </a:rPr>
              <a:t>R</a:t>
            </a:r>
            <a:endParaRPr lang="en-US" sz="1100" kern="0" dirty="0">
              <a:solidFill>
                <a:srgbClr val="FFFFFF"/>
              </a:solidFill>
              <a:latin typeface="Arial"/>
            </a:endParaRPr>
          </a:p>
        </p:txBody>
      </p:sp>
      <p:cxnSp>
        <p:nvCxnSpPr>
          <p:cNvPr id="98" name="Straight Connector 97"/>
          <p:cNvCxnSpPr>
            <a:stCxn id="95" idx="2"/>
            <a:endCxn id="97" idx="0"/>
          </p:cNvCxnSpPr>
          <p:nvPr/>
        </p:nvCxnSpPr>
        <p:spPr>
          <a:xfrm>
            <a:off x="3669314" y="4499569"/>
            <a:ext cx="158153" cy="236576"/>
          </a:xfrm>
          <a:prstGeom prst="line">
            <a:avLst/>
          </a:prstGeom>
          <a:noFill/>
          <a:ln w="3175" cap="flat" cmpd="sng" algn="ctr">
            <a:solidFill>
              <a:sysClr val="windowText" lastClr="000000"/>
            </a:solidFill>
            <a:prstDash val="solid"/>
          </a:ln>
          <a:effectLst/>
        </p:spPr>
      </p:cxnSp>
      <p:cxnSp>
        <p:nvCxnSpPr>
          <p:cNvPr id="99" name="Straight Connector 98"/>
          <p:cNvCxnSpPr>
            <a:stCxn id="86" idx="2"/>
            <a:endCxn id="95" idx="0"/>
          </p:cNvCxnSpPr>
          <p:nvPr/>
        </p:nvCxnSpPr>
        <p:spPr>
          <a:xfrm>
            <a:off x="3669314" y="3915631"/>
            <a:ext cx="0" cy="404342"/>
          </a:xfrm>
          <a:prstGeom prst="line">
            <a:avLst/>
          </a:prstGeom>
          <a:noFill/>
          <a:ln w="3175" cap="flat" cmpd="sng" algn="ctr">
            <a:solidFill>
              <a:sysClr val="windowText" lastClr="000000"/>
            </a:solidFill>
            <a:prstDash val="solid"/>
          </a:ln>
          <a:effectLst/>
        </p:spPr>
      </p:cxnSp>
      <p:cxnSp>
        <p:nvCxnSpPr>
          <p:cNvPr id="100" name="Straight Connector 99"/>
          <p:cNvCxnSpPr>
            <a:stCxn id="90" idx="2"/>
            <a:endCxn id="96" idx="0"/>
          </p:cNvCxnSpPr>
          <p:nvPr/>
        </p:nvCxnSpPr>
        <p:spPr>
          <a:xfrm>
            <a:off x="3978760" y="3908967"/>
            <a:ext cx="0" cy="411006"/>
          </a:xfrm>
          <a:prstGeom prst="line">
            <a:avLst/>
          </a:prstGeom>
          <a:noFill/>
          <a:ln w="3175" cap="flat" cmpd="sng" algn="ctr">
            <a:solidFill>
              <a:sysClr val="windowText" lastClr="000000"/>
            </a:solidFill>
            <a:prstDash val="solid"/>
          </a:ln>
          <a:effectLst/>
        </p:spPr>
      </p:cxnSp>
      <p:cxnSp>
        <p:nvCxnSpPr>
          <p:cNvPr id="101" name="Straight Connector 100"/>
          <p:cNvCxnSpPr>
            <a:stCxn id="96" idx="2"/>
            <a:endCxn id="97" idx="0"/>
          </p:cNvCxnSpPr>
          <p:nvPr/>
        </p:nvCxnSpPr>
        <p:spPr>
          <a:xfrm flipH="1">
            <a:off x="3827467" y="4499569"/>
            <a:ext cx="151293" cy="236576"/>
          </a:xfrm>
          <a:prstGeom prst="line">
            <a:avLst/>
          </a:prstGeom>
          <a:noFill/>
          <a:ln w="3175" cap="flat" cmpd="sng" algn="ctr">
            <a:solidFill>
              <a:sysClr val="windowText" lastClr="000000"/>
            </a:solidFill>
            <a:prstDash val="solid"/>
          </a:ln>
          <a:effectLst/>
        </p:spPr>
      </p:cxnSp>
      <p:sp>
        <p:nvSpPr>
          <p:cNvPr id="102" name="Rectangle 101"/>
          <p:cNvSpPr/>
          <p:nvPr/>
        </p:nvSpPr>
        <p:spPr>
          <a:xfrm>
            <a:off x="4871626" y="3873271"/>
            <a:ext cx="184517" cy="179597"/>
          </a:xfrm>
          <a:prstGeom prst="rect">
            <a:avLst/>
          </a:prstGeom>
          <a:solidFill>
            <a:srgbClr val="69BE28"/>
          </a:solidFill>
          <a:ln w="9525" cap="flat" cmpd="sng" algn="ctr">
            <a:noFill/>
            <a:prstDash val="solid"/>
          </a:ln>
          <a:effectLst/>
        </p:spPr>
        <p:txBody>
          <a:bodyPr lIns="0" tIns="0" rIns="0" bIns="0" rtlCol="0" anchor="ctr">
            <a:normAutofit/>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103" name="Rectangle 102"/>
          <p:cNvSpPr/>
          <p:nvPr/>
        </p:nvSpPr>
        <p:spPr>
          <a:xfrm>
            <a:off x="5181072" y="3873271"/>
            <a:ext cx="184517" cy="179597"/>
          </a:xfrm>
          <a:prstGeom prst="rect">
            <a:avLst/>
          </a:prstGeom>
          <a:solidFill>
            <a:srgbClr val="69BE28"/>
          </a:solidFill>
          <a:ln w="9525" cap="flat" cmpd="sng" algn="ctr">
            <a:noFill/>
            <a:prstDash val="solid"/>
          </a:ln>
          <a:effectLst/>
        </p:spPr>
        <p:txBody>
          <a:bodyPr lIns="0" tIns="0" rIns="0" bIns="0" rtlCol="0" anchor="ctr">
            <a:normAutofit/>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104" name="Rectangle 103"/>
          <p:cNvSpPr/>
          <p:nvPr/>
        </p:nvSpPr>
        <p:spPr>
          <a:xfrm>
            <a:off x="5029779" y="4289443"/>
            <a:ext cx="184517" cy="179597"/>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smtClean="0">
                <a:solidFill>
                  <a:srgbClr val="FFFFFF"/>
                </a:solidFill>
                <a:latin typeface="Arial"/>
              </a:rPr>
              <a:t>R</a:t>
            </a:r>
            <a:endParaRPr lang="en-US" sz="1100" kern="0" dirty="0">
              <a:solidFill>
                <a:srgbClr val="FFFFFF"/>
              </a:solidFill>
              <a:latin typeface="Arial"/>
            </a:endParaRPr>
          </a:p>
        </p:txBody>
      </p:sp>
      <p:cxnSp>
        <p:nvCxnSpPr>
          <p:cNvPr id="105" name="Straight Connector 104"/>
          <p:cNvCxnSpPr>
            <a:stCxn id="102" idx="2"/>
            <a:endCxn id="104" idx="0"/>
          </p:cNvCxnSpPr>
          <p:nvPr/>
        </p:nvCxnSpPr>
        <p:spPr>
          <a:xfrm>
            <a:off x="4963885" y="4052867"/>
            <a:ext cx="158153" cy="236576"/>
          </a:xfrm>
          <a:prstGeom prst="line">
            <a:avLst/>
          </a:prstGeom>
          <a:noFill/>
          <a:ln w="3175" cap="flat" cmpd="sng" algn="ctr">
            <a:solidFill>
              <a:sysClr val="windowText" lastClr="000000"/>
            </a:solidFill>
            <a:prstDash val="solid"/>
          </a:ln>
          <a:effectLst/>
        </p:spPr>
      </p:cxnSp>
      <p:cxnSp>
        <p:nvCxnSpPr>
          <p:cNvPr id="106" name="Straight Connector 105"/>
          <p:cNvCxnSpPr>
            <a:stCxn id="103" idx="2"/>
            <a:endCxn id="104" idx="0"/>
          </p:cNvCxnSpPr>
          <p:nvPr/>
        </p:nvCxnSpPr>
        <p:spPr>
          <a:xfrm flipH="1">
            <a:off x="5122038" y="4052867"/>
            <a:ext cx="151293" cy="236576"/>
          </a:xfrm>
          <a:prstGeom prst="line">
            <a:avLst/>
          </a:prstGeom>
          <a:noFill/>
          <a:ln w="3175" cap="flat" cmpd="sng" algn="ctr">
            <a:solidFill>
              <a:sysClr val="windowText" lastClr="000000"/>
            </a:solidFill>
            <a:prstDash val="solid"/>
          </a:ln>
          <a:effectLst/>
        </p:spPr>
      </p:cxnSp>
      <p:sp>
        <p:nvSpPr>
          <p:cNvPr id="107" name="Rectangle 106"/>
          <p:cNvSpPr/>
          <p:nvPr/>
        </p:nvSpPr>
        <p:spPr>
          <a:xfrm>
            <a:off x="4182291" y="5436587"/>
            <a:ext cx="184517" cy="179597"/>
          </a:xfrm>
          <a:prstGeom prst="rect">
            <a:avLst/>
          </a:prstGeom>
          <a:solidFill>
            <a:srgbClr val="69BE28"/>
          </a:solidFill>
          <a:ln w="9525" cap="flat" cmpd="sng" algn="ctr">
            <a:noFill/>
            <a:prstDash val="solid"/>
          </a:ln>
          <a:effectLst/>
        </p:spPr>
        <p:txBody>
          <a:bodyPr lIns="0" tIns="0" rIns="0" bIns="0" rtlCol="0" anchor="ctr">
            <a:normAutofit/>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108" name="Rectangle 107"/>
          <p:cNvSpPr/>
          <p:nvPr/>
        </p:nvSpPr>
        <p:spPr>
          <a:xfrm>
            <a:off x="4699168" y="5434838"/>
            <a:ext cx="184517" cy="179597"/>
          </a:xfrm>
          <a:prstGeom prst="rect">
            <a:avLst/>
          </a:prstGeom>
          <a:solidFill>
            <a:srgbClr val="69BE28"/>
          </a:solidFill>
          <a:ln w="9525" cap="flat" cmpd="sng" algn="ctr">
            <a:noFill/>
            <a:prstDash val="solid"/>
          </a:ln>
          <a:effectLst/>
        </p:spPr>
        <p:txBody>
          <a:bodyPr lIns="0" tIns="0" rIns="0" bIns="0" rtlCol="0" anchor="ctr">
            <a:normAutofit/>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109" name="Rectangle 108"/>
          <p:cNvSpPr/>
          <p:nvPr/>
        </p:nvSpPr>
        <p:spPr>
          <a:xfrm>
            <a:off x="4394202" y="6097493"/>
            <a:ext cx="184517" cy="179597"/>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smtClean="0">
                <a:solidFill>
                  <a:srgbClr val="FFFFFF"/>
                </a:solidFill>
                <a:latin typeface="Arial"/>
              </a:rPr>
              <a:t>R</a:t>
            </a:r>
            <a:endParaRPr lang="en-US" sz="1100" kern="0" dirty="0">
              <a:solidFill>
                <a:srgbClr val="FFFFFF"/>
              </a:solidFill>
              <a:latin typeface="Arial"/>
            </a:endParaRPr>
          </a:p>
        </p:txBody>
      </p:sp>
      <p:cxnSp>
        <p:nvCxnSpPr>
          <p:cNvPr id="110" name="Straight Connector 109"/>
          <p:cNvCxnSpPr>
            <a:stCxn id="107" idx="2"/>
            <a:endCxn id="109" idx="0"/>
          </p:cNvCxnSpPr>
          <p:nvPr/>
        </p:nvCxnSpPr>
        <p:spPr>
          <a:xfrm>
            <a:off x="4274550" y="5616184"/>
            <a:ext cx="211911" cy="481309"/>
          </a:xfrm>
          <a:prstGeom prst="line">
            <a:avLst/>
          </a:prstGeom>
          <a:noFill/>
          <a:ln w="3175" cap="flat" cmpd="sng" algn="ctr">
            <a:solidFill>
              <a:sysClr val="windowText" lastClr="000000"/>
            </a:solidFill>
            <a:prstDash val="solid"/>
          </a:ln>
          <a:effectLst/>
        </p:spPr>
      </p:cxnSp>
      <p:cxnSp>
        <p:nvCxnSpPr>
          <p:cNvPr id="111" name="Straight Connector 110"/>
          <p:cNvCxnSpPr>
            <a:stCxn id="108" idx="2"/>
            <a:endCxn id="109" idx="0"/>
          </p:cNvCxnSpPr>
          <p:nvPr/>
        </p:nvCxnSpPr>
        <p:spPr>
          <a:xfrm flipH="1">
            <a:off x="4486461" y="5614435"/>
            <a:ext cx="304966" cy="483058"/>
          </a:xfrm>
          <a:prstGeom prst="line">
            <a:avLst/>
          </a:prstGeom>
          <a:noFill/>
          <a:ln w="3175" cap="flat" cmpd="sng" algn="ctr">
            <a:solidFill>
              <a:sysClr val="windowText" lastClr="000000"/>
            </a:solidFill>
            <a:prstDash val="solid"/>
          </a:ln>
          <a:effectLst/>
        </p:spPr>
      </p:cxnSp>
      <p:cxnSp>
        <p:nvCxnSpPr>
          <p:cNvPr id="112" name="Straight Connector 111"/>
          <p:cNvCxnSpPr>
            <a:stCxn id="97" idx="2"/>
            <a:endCxn id="107" idx="0"/>
          </p:cNvCxnSpPr>
          <p:nvPr/>
        </p:nvCxnSpPr>
        <p:spPr>
          <a:xfrm>
            <a:off x="3827467" y="4915742"/>
            <a:ext cx="447083" cy="520845"/>
          </a:xfrm>
          <a:prstGeom prst="line">
            <a:avLst/>
          </a:prstGeom>
          <a:noFill/>
          <a:ln w="3175" cap="flat" cmpd="sng" algn="ctr">
            <a:solidFill>
              <a:sysClr val="windowText" lastClr="000000"/>
            </a:solidFill>
            <a:prstDash val="solid"/>
          </a:ln>
          <a:effectLst/>
        </p:spPr>
      </p:cxnSp>
      <p:cxnSp>
        <p:nvCxnSpPr>
          <p:cNvPr id="113" name="Straight Connector 112"/>
          <p:cNvCxnSpPr>
            <a:stCxn id="104" idx="2"/>
            <a:endCxn id="108" idx="0"/>
          </p:cNvCxnSpPr>
          <p:nvPr/>
        </p:nvCxnSpPr>
        <p:spPr>
          <a:xfrm flipH="1">
            <a:off x="4791427" y="4469040"/>
            <a:ext cx="330612" cy="965798"/>
          </a:xfrm>
          <a:prstGeom prst="line">
            <a:avLst/>
          </a:prstGeom>
          <a:noFill/>
          <a:ln w="3175" cap="flat" cmpd="sng" algn="ctr">
            <a:solidFill>
              <a:sysClr val="windowText" lastClr="000000"/>
            </a:solidFill>
            <a:prstDash val="solid"/>
          </a:ln>
          <a:effectLst/>
        </p:spPr>
      </p:cxnSp>
      <p:sp>
        <p:nvSpPr>
          <p:cNvPr id="114" name="Magnetic Disk 113"/>
          <p:cNvSpPr/>
          <p:nvPr/>
        </p:nvSpPr>
        <p:spPr>
          <a:xfrm>
            <a:off x="3577056" y="3979034"/>
            <a:ext cx="480934" cy="277439"/>
          </a:xfrm>
          <a:prstGeom prst="flowChartMagneticDisk">
            <a:avLst/>
          </a:prstGeom>
          <a:gradFill rotWithShape="1">
            <a:gsLst>
              <a:gs pos="0">
                <a:srgbClr val="7F7F7F">
                  <a:tint val="100000"/>
                  <a:shade val="100000"/>
                  <a:satMod val="130000"/>
                </a:srgbClr>
              </a:gs>
              <a:gs pos="100000">
                <a:srgbClr val="7F7F7F">
                  <a:tint val="50000"/>
                  <a:shade val="100000"/>
                  <a:satMod val="350000"/>
                </a:srgbClr>
              </a:gs>
            </a:gsLst>
            <a:lin ang="16200000" scaled="0"/>
          </a:gradFill>
          <a:ln w="9525" cap="flat" cmpd="sng" algn="ctr">
            <a:solidFill>
              <a:srgbClr val="7F7F7F">
                <a:shade val="95000"/>
                <a:satMod val="105000"/>
              </a:srgbClr>
            </a:solid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400">
              <a:defRPr/>
            </a:pPr>
            <a:r>
              <a:rPr lang="en-US" sz="1000" kern="0" dirty="0" smtClean="0">
                <a:solidFill>
                  <a:srgbClr val="FFFFFF"/>
                </a:solidFill>
                <a:latin typeface="Arial"/>
              </a:rPr>
              <a:t>HDFS</a:t>
            </a:r>
            <a:endParaRPr lang="en-US" sz="1000" kern="0" dirty="0">
              <a:solidFill>
                <a:srgbClr val="FFFFFF"/>
              </a:solidFill>
              <a:latin typeface="Arial"/>
            </a:endParaRPr>
          </a:p>
        </p:txBody>
      </p:sp>
      <p:sp>
        <p:nvSpPr>
          <p:cNvPr id="115" name="Magnetic Disk 114"/>
          <p:cNvSpPr/>
          <p:nvPr/>
        </p:nvSpPr>
        <p:spPr>
          <a:xfrm>
            <a:off x="4755767" y="4765597"/>
            <a:ext cx="480934" cy="277439"/>
          </a:xfrm>
          <a:prstGeom prst="flowChartMagneticDisk">
            <a:avLst/>
          </a:prstGeom>
          <a:gradFill rotWithShape="1">
            <a:gsLst>
              <a:gs pos="0">
                <a:srgbClr val="7F7F7F">
                  <a:tint val="100000"/>
                  <a:shade val="100000"/>
                  <a:satMod val="130000"/>
                </a:srgbClr>
              </a:gs>
              <a:gs pos="100000">
                <a:srgbClr val="7F7F7F">
                  <a:tint val="50000"/>
                  <a:shade val="100000"/>
                  <a:satMod val="350000"/>
                </a:srgbClr>
              </a:gs>
            </a:gsLst>
            <a:lin ang="16200000" scaled="0"/>
          </a:gradFill>
          <a:ln w="9525" cap="flat" cmpd="sng" algn="ctr">
            <a:solidFill>
              <a:srgbClr val="7F7F7F">
                <a:shade val="95000"/>
                <a:satMod val="105000"/>
              </a:srgbClr>
            </a:solidFill>
            <a:prstDash val="solid"/>
          </a:ln>
          <a:effectLst/>
        </p:spPr>
        <p:txBody>
          <a:bodyPr lIns="0" rIns="0" rtlCol="0" anchor="ctr"/>
          <a:lstStyle/>
          <a:p>
            <a:pPr algn="ctr" defTabSz="914400">
              <a:defRPr/>
            </a:pPr>
            <a:r>
              <a:rPr lang="en-US" sz="1000" kern="0" dirty="0" smtClean="0">
                <a:solidFill>
                  <a:srgbClr val="FFFFFF"/>
                </a:solidFill>
                <a:latin typeface="Arial"/>
              </a:rPr>
              <a:t>HDFS</a:t>
            </a:r>
            <a:endParaRPr lang="en-US" sz="1000" kern="0" dirty="0">
              <a:solidFill>
                <a:srgbClr val="FFFFFF"/>
              </a:solidFill>
              <a:latin typeface="Arial"/>
            </a:endParaRPr>
          </a:p>
        </p:txBody>
      </p:sp>
      <p:sp>
        <p:nvSpPr>
          <p:cNvPr id="116" name="Magnetic Disk 115"/>
          <p:cNvSpPr/>
          <p:nvPr/>
        </p:nvSpPr>
        <p:spPr>
          <a:xfrm>
            <a:off x="3851989" y="5034831"/>
            <a:ext cx="480934" cy="277439"/>
          </a:xfrm>
          <a:prstGeom prst="flowChartMagneticDisk">
            <a:avLst/>
          </a:prstGeom>
          <a:gradFill rotWithShape="1">
            <a:gsLst>
              <a:gs pos="0">
                <a:srgbClr val="7F7F7F">
                  <a:tint val="100000"/>
                  <a:shade val="100000"/>
                  <a:satMod val="130000"/>
                </a:srgbClr>
              </a:gs>
              <a:gs pos="100000">
                <a:srgbClr val="7F7F7F">
                  <a:tint val="50000"/>
                  <a:shade val="100000"/>
                  <a:satMod val="350000"/>
                </a:srgbClr>
              </a:gs>
            </a:gsLst>
            <a:lin ang="16200000" scaled="0"/>
          </a:gradFill>
          <a:ln w="9525" cap="flat" cmpd="sng" algn="ctr">
            <a:solidFill>
              <a:srgbClr val="7F7F7F">
                <a:shade val="95000"/>
                <a:satMod val="105000"/>
              </a:srgbClr>
            </a:solid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400">
              <a:defRPr/>
            </a:pPr>
            <a:r>
              <a:rPr lang="en-US" sz="1000" kern="0" dirty="0" smtClean="0">
                <a:solidFill>
                  <a:srgbClr val="FFFFFF"/>
                </a:solidFill>
                <a:latin typeface="Arial"/>
              </a:rPr>
              <a:t>HDFS</a:t>
            </a:r>
            <a:endParaRPr lang="en-US" sz="1000" kern="0" dirty="0">
              <a:solidFill>
                <a:srgbClr val="FFFFFF"/>
              </a:solidFill>
              <a:latin typeface="Arial"/>
            </a:endParaRPr>
          </a:p>
        </p:txBody>
      </p:sp>
      <p:cxnSp>
        <p:nvCxnSpPr>
          <p:cNvPr id="117" name="Straight Connector 116"/>
          <p:cNvCxnSpPr/>
          <p:nvPr/>
        </p:nvCxnSpPr>
        <p:spPr>
          <a:xfrm>
            <a:off x="3241663" y="3256583"/>
            <a:ext cx="0" cy="666179"/>
          </a:xfrm>
          <a:prstGeom prst="line">
            <a:avLst/>
          </a:prstGeom>
          <a:noFill/>
          <a:ln w="25400" cap="flat" cmpd="sng" algn="ctr">
            <a:solidFill>
              <a:srgbClr val="1E1E1E"/>
            </a:solidFill>
            <a:prstDash val="solid"/>
          </a:ln>
          <a:effectLst/>
        </p:spPr>
      </p:cxnSp>
      <p:cxnSp>
        <p:nvCxnSpPr>
          <p:cNvPr id="118" name="Straight Connector 117"/>
          <p:cNvCxnSpPr/>
          <p:nvPr/>
        </p:nvCxnSpPr>
        <p:spPr>
          <a:xfrm>
            <a:off x="3255280" y="4319973"/>
            <a:ext cx="0" cy="595769"/>
          </a:xfrm>
          <a:prstGeom prst="line">
            <a:avLst/>
          </a:prstGeom>
          <a:noFill/>
          <a:ln w="25400" cap="flat" cmpd="sng" algn="ctr">
            <a:solidFill>
              <a:srgbClr val="1E1E1E"/>
            </a:solidFill>
            <a:prstDash val="solid"/>
          </a:ln>
          <a:effectLst/>
        </p:spPr>
      </p:cxnSp>
      <p:cxnSp>
        <p:nvCxnSpPr>
          <p:cNvPr id="119" name="Straight Connector 118"/>
          <p:cNvCxnSpPr/>
          <p:nvPr/>
        </p:nvCxnSpPr>
        <p:spPr>
          <a:xfrm flipH="1">
            <a:off x="3241663" y="5441712"/>
            <a:ext cx="13617" cy="842252"/>
          </a:xfrm>
          <a:prstGeom prst="line">
            <a:avLst/>
          </a:prstGeom>
          <a:noFill/>
          <a:ln w="25400" cap="flat" cmpd="sng" algn="ctr">
            <a:solidFill>
              <a:srgbClr val="1E1E1E"/>
            </a:solidFill>
            <a:prstDash val="solid"/>
          </a:ln>
          <a:effectLst/>
        </p:spPr>
      </p:cxnSp>
      <p:cxnSp>
        <p:nvCxnSpPr>
          <p:cNvPr id="120" name="Straight Connector 119"/>
          <p:cNvCxnSpPr/>
          <p:nvPr/>
        </p:nvCxnSpPr>
        <p:spPr>
          <a:xfrm>
            <a:off x="4617617" y="3712783"/>
            <a:ext cx="1012299" cy="11375"/>
          </a:xfrm>
          <a:prstGeom prst="line">
            <a:avLst/>
          </a:prstGeom>
          <a:noFill/>
          <a:ln w="25400" cap="flat" cmpd="sng" algn="ctr">
            <a:solidFill>
              <a:srgbClr val="1E1E1E"/>
            </a:solidFill>
            <a:prstDash val="solid"/>
          </a:ln>
          <a:effectLst/>
        </p:spPr>
      </p:cxnSp>
      <p:sp>
        <p:nvSpPr>
          <p:cNvPr id="121" name="Rectangle 120"/>
          <p:cNvSpPr/>
          <p:nvPr/>
        </p:nvSpPr>
        <p:spPr>
          <a:xfrm>
            <a:off x="7942558" y="3304968"/>
            <a:ext cx="183671" cy="164383"/>
          </a:xfrm>
          <a:prstGeom prst="rect">
            <a:avLst/>
          </a:prstGeom>
          <a:solidFill>
            <a:srgbClr val="69BE28"/>
          </a:solidFill>
          <a:ln w="9525" cap="flat" cmpd="sng" algn="ctr">
            <a:noFill/>
            <a:prstDash val="solid"/>
          </a:ln>
          <a:effectLst/>
        </p:spPr>
        <p:txBody>
          <a:bodyPr lIns="0" tIns="0" rIns="0" bIns="0" rtlCol="0" anchor="ctr">
            <a:normAutofit lnSpcReduction="10000"/>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122" name="Rectangle 121"/>
          <p:cNvSpPr/>
          <p:nvPr/>
        </p:nvSpPr>
        <p:spPr>
          <a:xfrm>
            <a:off x="8231183" y="3304968"/>
            <a:ext cx="183671" cy="164383"/>
          </a:xfrm>
          <a:prstGeom prst="rect">
            <a:avLst/>
          </a:prstGeom>
          <a:solidFill>
            <a:srgbClr val="69BE28"/>
          </a:solidFill>
          <a:ln w="9525" cap="flat" cmpd="sng" algn="ctr">
            <a:noFill/>
            <a:prstDash val="solid"/>
          </a:ln>
          <a:effectLst/>
        </p:spPr>
        <p:txBody>
          <a:bodyPr lIns="0" tIns="0" rIns="0" bIns="0" rtlCol="0" anchor="ctr">
            <a:normAutofit lnSpcReduction="10000"/>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123" name="Rectangle 122"/>
          <p:cNvSpPr/>
          <p:nvPr/>
        </p:nvSpPr>
        <p:spPr>
          <a:xfrm>
            <a:off x="8512978" y="3304968"/>
            <a:ext cx="183671" cy="164383"/>
          </a:xfrm>
          <a:prstGeom prst="rect">
            <a:avLst/>
          </a:prstGeom>
          <a:solidFill>
            <a:srgbClr val="69BE28"/>
          </a:solidFill>
          <a:ln w="9525" cap="flat" cmpd="sng" algn="ctr">
            <a:noFill/>
            <a:prstDash val="solid"/>
          </a:ln>
          <a:effectLst/>
        </p:spPr>
        <p:txBody>
          <a:bodyPr lIns="0" tIns="0" rIns="0" bIns="0" rtlCol="0" anchor="ctr">
            <a:normAutofit lnSpcReduction="10000"/>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124" name="Rectangle 123"/>
          <p:cNvSpPr/>
          <p:nvPr/>
        </p:nvSpPr>
        <p:spPr>
          <a:xfrm>
            <a:off x="8073755" y="3730258"/>
            <a:ext cx="183671" cy="164383"/>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smtClean="0">
                <a:solidFill>
                  <a:srgbClr val="FFFFFF"/>
                </a:solidFill>
                <a:latin typeface="Arial"/>
              </a:rPr>
              <a:t>R</a:t>
            </a:r>
            <a:endParaRPr lang="en-US" sz="1100" kern="0" dirty="0">
              <a:solidFill>
                <a:srgbClr val="FFFFFF"/>
              </a:solidFill>
              <a:latin typeface="Arial"/>
            </a:endParaRPr>
          </a:p>
        </p:txBody>
      </p:sp>
      <p:cxnSp>
        <p:nvCxnSpPr>
          <p:cNvPr id="125" name="Straight Connector 124"/>
          <p:cNvCxnSpPr>
            <a:stCxn id="121" idx="2"/>
            <a:endCxn id="124" idx="0"/>
          </p:cNvCxnSpPr>
          <p:nvPr/>
        </p:nvCxnSpPr>
        <p:spPr>
          <a:xfrm>
            <a:off x="8034394" y="3469351"/>
            <a:ext cx="131197" cy="260907"/>
          </a:xfrm>
          <a:prstGeom prst="line">
            <a:avLst/>
          </a:prstGeom>
          <a:noFill/>
          <a:ln w="3175" cap="flat" cmpd="sng" algn="ctr">
            <a:solidFill>
              <a:sysClr val="windowText" lastClr="000000"/>
            </a:solidFill>
            <a:prstDash val="solid"/>
          </a:ln>
          <a:effectLst/>
        </p:spPr>
      </p:cxnSp>
      <p:cxnSp>
        <p:nvCxnSpPr>
          <p:cNvPr id="126" name="Straight Connector 125"/>
          <p:cNvCxnSpPr>
            <a:stCxn id="122" idx="2"/>
            <a:endCxn id="124" idx="0"/>
          </p:cNvCxnSpPr>
          <p:nvPr/>
        </p:nvCxnSpPr>
        <p:spPr>
          <a:xfrm flipH="1">
            <a:off x="8165591" y="3469351"/>
            <a:ext cx="157428" cy="260907"/>
          </a:xfrm>
          <a:prstGeom prst="line">
            <a:avLst/>
          </a:prstGeom>
          <a:noFill/>
          <a:ln w="3175" cap="flat" cmpd="sng" algn="ctr">
            <a:solidFill>
              <a:sysClr val="windowText" lastClr="000000"/>
            </a:solidFill>
            <a:prstDash val="solid"/>
          </a:ln>
          <a:effectLst/>
        </p:spPr>
      </p:cxnSp>
      <p:cxnSp>
        <p:nvCxnSpPr>
          <p:cNvPr id="127" name="Straight Connector 126"/>
          <p:cNvCxnSpPr>
            <a:stCxn id="123" idx="2"/>
            <a:endCxn id="124" idx="0"/>
          </p:cNvCxnSpPr>
          <p:nvPr/>
        </p:nvCxnSpPr>
        <p:spPr>
          <a:xfrm flipH="1">
            <a:off x="8165591" y="3469351"/>
            <a:ext cx="439223" cy="260907"/>
          </a:xfrm>
          <a:prstGeom prst="line">
            <a:avLst/>
          </a:prstGeom>
          <a:noFill/>
          <a:ln w="3175" cap="flat" cmpd="sng" algn="ctr">
            <a:solidFill>
              <a:sysClr val="windowText" lastClr="000000"/>
            </a:solidFill>
            <a:prstDash val="solid"/>
          </a:ln>
          <a:effectLst/>
        </p:spPr>
      </p:cxnSp>
      <p:sp>
        <p:nvSpPr>
          <p:cNvPr id="128" name="Rectangle 127"/>
          <p:cNvSpPr/>
          <p:nvPr/>
        </p:nvSpPr>
        <p:spPr>
          <a:xfrm>
            <a:off x="8381783" y="3724160"/>
            <a:ext cx="183671" cy="164383"/>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smtClean="0">
                <a:solidFill>
                  <a:srgbClr val="FFFFFF"/>
                </a:solidFill>
                <a:latin typeface="Arial"/>
              </a:rPr>
              <a:t>R</a:t>
            </a:r>
            <a:endParaRPr lang="en-US" sz="1100" kern="0" dirty="0">
              <a:solidFill>
                <a:srgbClr val="FFFFFF"/>
              </a:solidFill>
              <a:latin typeface="Arial"/>
            </a:endParaRPr>
          </a:p>
        </p:txBody>
      </p:sp>
      <p:cxnSp>
        <p:nvCxnSpPr>
          <p:cNvPr id="129" name="Straight Connector 128"/>
          <p:cNvCxnSpPr>
            <a:stCxn id="121" idx="2"/>
            <a:endCxn id="128" idx="0"/>
          </p:cNvCxnSpPr>
          <p:nvPr/>
        </p:nvCxnSpPr>
        <p:spPr>
          <a:xfrm>
            <a:off x="8034394" y="3469351"/>
            <a:ext cx="439225" cy="254809"/>
          </a:xfrm>
          <a:prstGeom prst="line">
            <a:avLst/>
          </a:prstGeom>
          <a:noFill/>
          <a:ln w="3175" cap="flat" cmpd="sng" algn="ctr">
            <a:solidFill>
              <a:sysClr val="windowText" lastClr="000000"/>
            </a:solidFill>
            <a:prstDash val="solid"/>
          </a:ln>
          <a:effectLst/>
        </p:spPr>
      </p:cxnSp>
      <p:cxnSp>
        <p:nvCxnSpPr>
          <p:cNvPr id="130" name="Straight Connector 129"/>
          <p:cNvCxnSpPr>
            <a:stCxn id="122" idx="2"/>
            <a:endCxn id="128" idx="0"/>
          </p:cNvCxnSpPr>
          <p:nvPr/>
        </p:nvCxnSpPr>
        <p:spPr>
          <a:xfrm>
            <a:off x="8323019" y="3469351"/>
            <a:ext cx="150600" cy="254809"/>
          </a:xfrm>
          <a:prstGeom prst="line">
            <a:avLst/>
          </a:prstGeom>
          <a:noFill/>
          <a:ln w="3175" cap="flat" cmpd="sng" algn="ctr">
            <a:solidFill>
              <a:sysClr val="windowText" lastClr="000000"/>
            </a:solidFill>
            <a:prstDash val="solid"/>
          </a:ln>
          <a:effectLst/>
        </p:spPr>
      </p:cxnSp>
      <p:cxnSp>
        <p:nvCxnSpPr>
          <p:cNvPr id="131" name="Straight Connector 130"/>
          <p:cNvCxnSpPr>
            <a:stCxn id="123" idx="2"/>
            <a:endCxn id="124" idx="0"/>
          </p:cNvCxnSpPr>
          <p:nvPr/>
        </p:nvCxnSpPr>
        <p:spPr>
          <a:xfrm flipH="1">
            <a:off x="8165591" y="3469351"/>
            <a:ext cx="439223" cy="260907"/>
          </a:xfrm>
          <a:prstGeom prst="line">
            <a:avLst/>
          </a:prstGeom>
          <a:noFill/>
          <a:ln w="3175" cap="flat" cmpd="sng" algn="ctr">
            <a:solidFill>
              <a:sysClr val="windowText" lastClr="000000"/>
            </a:solidFill>
            <a:prstDash val="solid"/>
          </a:ln>
          <a:effectLst/>
        </p:spPr>
      </p:cxnSp>
      <p:cxnSp>
        <p:nvCxnSpPr>
          <p:cNvPr id="132" name="Straight Connector 131"/>
          <p:cNvCxnSpPr>
            <a:stCxn id="123" idx="2"/>
            <a:endCxn id="128" idx="0"/>
          </p:cNvCxnSpPr>
          <p:nvPr/>
        </p:nvCxnSpPr>
        <p:spPr>
          <a:xfrm flipH="1">
            <a:off x="8473619" y="3469351"/>
            <a:ext cx="131195" cy="254809"/>
          </a:xfrm>
          <a:prstGeom prst="line">
            <a:avLst/>
          </a:prstGeom>
          <a:noFill/>
          <a:ln w="3175" cap="flat" cmpd="sng" algn="ctr">
            <a:solidFill>
              <a:sysClr val="windowText" lastClr="000000"/>
            </a:solidFill>
            <a:prstDash val="solid"/>
          </a:ln>
          <a:effectLst/>
        </p:spPr>
      </p:cxnSp>
      <p:sp>
        <p:nvSpPr>
          <p:cNvPr id="133" name="Rectangle 132"/>
          <p:cNvSpPr/>
          <p:nvPr/>
        </p:nvSpPr>
        <p:spPr>
          <a:xfrm>
            <a:off x="8474551" y="4729757"/>
            <a:ext cx="183671" cy="164383"/>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smtClean="0">
                <a:solidFill>
                  <a:srgbClr val="FFFFFF"/>
                </a:solidFill>
                <a:latin typeface="Arial"/>
              </a:rPr>
              <a:t>R</a:t>
            </a:r>
            <a:endParaRPr lang="en-US" sz="1100" kern="0" dirty="0">
              <a:solidFill>
                <a:srgbClr val="FFFFFF"/>
              </a:solidFill>
              <a:latin typeface="Arial"/>
            </a:endParaRPr>
          </a:p>
        </p:txBody>
      </p:sp>
      <p:cxnSp>
        <p:nvCxnSpPr>
          <p:cNvPr id="134" name="Straight Connector 133"/>
          <p:cNvCxnSpPr>
            <a:stCxn id="124" idx="2"/>
            <a:endCxn id="133" idx="0"/>
          </p:cNvCxnSpPr>
          <p:nvPr/>
        </p:nvCxnSpPr>
        <p:spPr>
          <a:xfrm>
            <a:off x="8165591" y="3894641"/>
            <a:ext cx="400796" cy="835116"/>
          </a:xfrm>
          <a:prstGeom prst="line">
            <a:avLst/>
          </a:prstGeom>
          <a:noFill/>
          <a:ln w="3175" cap="flat" cmpd="sng" algn="ctr">
            <a:solidFill>
              <a:sysClr val="windowText" lastClr="000000"/>
            </a:solidFill>
            <a:prstDash val="solid"/>
          </a:ln>
          <a:effectLst/>
        </p:spPr>
      </p:cxnSp>
      <p:cxnSp>
        <p:nvCxnSpPr>
          <p:cNvPr id="135" name="Straight Connector 134"/>
          <p:cNvCxnSpPr>
            <a:stCxn id="128" idx="2"/>
            <a:endCxn id="133" idx="0"/>
          </p:cNvCxnSpPr>
          <p:nvPr/>
        </p:nvCxnSpPr>
        <p:spPr>
          <a:xfrm>
            <a:off x="8473619" y="3888543"/>
            <a:ext cx="92768" cy="841214"/>
          </a:xfrm>
          <a:prstGeom prst="line">
            <a:avLst/>
          </a:prstGeom>
          <a:noFill/>
          <a:ln w="3175" cap="flat" cmpd="sng" algn="ctr">
            <a:solidFill>
              <a:sysClr val="windowText" lastClr="000000"/>
            </a:solidFill>
            <a:prstDash val="solid"/>
          </a:ln>
          <a:effectLst/>
        </p:spPr>
      </p:cxnSp>
      <p:sp>
        <p:nvSpPr>
          <p:cNvPr id="136" name="Rectangle 135"/>
          <p:cNvSpPr/>
          <p:nvPr/>
        </p:nvSpPr>
        <p:spPr>
          <a:xfrm>
            <a:off x="9368395" y="4054210"/>
            <a:ext cx="183671" cy="164383"/>
          </a:xfrm>
          <a:prstGeom prst="rect">
            <a:avLst/>
          </a:prstGeom>
          <a:solidFill>
            <a:srgbClr val="69BE28"/>
          </a:solidFill>
          <a:ln w="9525" cap="flat" cmpd="sng" algn="ctr">
            <a:noFill/>
            <a:prstDash val="solid"/>
          </a:ln>
          <a:effectLst/>
        </p:spPr>
        <p:txBody>
          <a:bodyPr lIns="0" tIns="0" rIns="0" bIns="0" rtlCol="0" anchor="ctr">
            <a:normAutofit lnSpcReduction="10000"/>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137" name="Rectangle 136"/>
          <p:cNvSpPr/>
          <p:nvPr/>
        </p:nvSpPr>
        <p:spPr>
          <a:xfrm>
            <a:off x="9676423" y="4054210"/>
            <a:ext cx="183671" cy="164383"/>
          </a:xfrm>
          <a:prstGeom prst="rect">
            <a:avLst/>
          </a:prstGeom>
          <a:solidFill>
            <a:srgbClr val="69BE28"/>
          </a:solidFill>
          <a:ln w="9525" cap="flat" cmpd="sng" algn="ctr">
            <a:noFill/>
            <a:prstDash val="solid"/>
          </a:ln>
          <a:effectLst/>
        </p:spPr>
        <p:txBody>
          <a:bodyPr lIns="0" tIns="0" rIns="0" bIns="0" rtlCol="0" anchor="ctr">
            <a:normAutofit lnSpcReduction="10000"/>
          </a:bodyPr>
          <a:lstStyle/>
          <a:p>
            <a:pPr algn="ctr" defTabSz="914400">
              <a:defRPr/>
            </a:pPr>
            <a:r>
              <a:rPr lang="en-US" sz="1100" kern="0" dirty="0" smtClean="0">
                <a:solidFill>
                  <a:srgbClr val="FFFFFF"/>
                </a:solidFill>
                <a:latin typeface="Arial"/>
              </a:rPr>
              <a:t>M</a:t>
            </a:r>
            <a:endParaRPr lang="en-US" sz="1100" kern="0" dirty="0">
              <a:solidFill>
                <a:srgbClr val="FFFFFF"/>
              </a:solidFill>
              <a:latin typeface="Arial"/>
            </a:endParaRPr>
          </a:p>
        </p:txBody>
      </p:sp>
      <p:sp>
        <p:nvSpPr>
          <p:cNvPr id="138" name="Rectangle 137"/>
          <p:cNvSpPr/>
          <p:nvPr/>
        </p:nvSpPr>
        <p:spPr>
          <a:xfrm>
            <a:off x="9525823" y="4435127"/>
            <a:ext cx="183671" cy="164383"/>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smtClean="0">
                <a:solidFill>
                  <a:srgbClr val="FFFFFF"/>
                </a:solidFill>
                <a:latin typeface="Arial"/>
              </a:rPr>
              <a:t>R</a:t>
            </a:r>
            <a:endParaRPr lang="en-US" sz="1100" kern="0" dirty="0">
              <a:solidFill>
                <a:srgbClr val="FFFFFF"/>
              </a:solidFill>
              <a:latin typeface="Arial"/>
            </a:endParaRPr>
          </a:p>
        </p:txBody>
      </p:sp>
      <p:cxnSp>
        <p:nvCxnSpPr>
          <p:cNvPr id="139" name="Straight Connector 138"/>
          <p:cNvCxnSpPr>
            <a:stCxn id="136" idx="2"/>
            <a:endCxn id="138" idx="0"/>
          </p:cNvCxnSpPr>
          <p:nvPr/>
        </p:nvCxnSpPr>
        <p:spPr>
          <a:xfrm>
            <a:off x="9460231" y="4218593"/>
            <a:ext cx="157428" cy="216535"/>
          </a:xfrm>
          <a:prstGeom prst="line">
            <a:avLst/>
          </a:prstGeom>
          <a:noFill/>
          <a:ln w="3175" cap="flat" cmpd="sng" algn="ctr">
            <a:solidFill>
              <a:sysClr val="windowText" lastClr="000000"/>
            </a:solidFill>
            <a:prstDash val="solid"/>
          </a:ln>
          <a:effectLst/>
        </p:spPr>
      </p:cxnSp>
      <p:cxnSp>
        <p:nvCxnSpPr>
          <p:cNvPr id="140" name="Straight Connector 139"/>
          <p:cNvCxnSpPr>
            <a:stCxn id="137" idx="2"/>
            <a:endCxn id="138" idx="0"/>
          </p:cNvCxnSpPr>
          <p:nvPr/>
        </p:nvCxnSpPr>
        <p:spPr>
          <a:xfrm flipH="1">
            <a:off x="9617659" y="4218593"/>
            <a:ext cx="150599" cy="216535"/>
          </a:xfrm>
          <a:prstGeom prst="line">
            <a:avLst/>
          </a:prstGeom>
          <a:noFill/>
          <a:ln w="3175" cap="flat" cmpd="sng" algn="ctr">
            <a:solidFill>
              <a:sysClr val="windowText" lastClr="000000"/>
            </a:solidFill>
            <a:prstDash val="solid"/>
          </a:ln>
          <a:effectLst/>
        </p:spPr>
      </p:cxnSp>
      <p:sp>
        <p:nvSpPr>
          <p:cNvPr id="141" name="Rectangle 140"/>
          <p:cNvSpPr/>
          <p:nvPr/>
        </p:nvSpPr>
        <p:spPr>
          <a:xfrm>
            <a:off x="8935688" y="6113264"/>
            <a:ext cx="183671" cy="164383"/>
          </a:xfrm>
          <a:prstGeom prst="rect">
            <a:avLst/>
          </a:prstGeom>
          <a:solidFill>
            <a:srgbClr val="44697D"/>
          </a:solidFill>
          <a:ln w="9525" cap="flat" cmpd="sng" algn="ctr">
            <a:noFill/>
            <a:prstDash val="solid"/>
          </a:ln>
          <a:effectLst/>
        </p:spPr>
        <p:txBody>
          <a:bodyPr lIns="0" tIns="0" rIns="0" bIns="0" rtlCol="0" anchor="ctr"/>
          <a:lstStyle/>
          <a:p>
            <a:pPr algn="ctr" defTabSz="914400">
              <a:defRPr/>
            </a:pPr>
            <a:r>
              <a:rPr lang="en-US" sz="1100" kern="0" dirty="0" smtClean="0">
                <a:solidFill>
                  <a:srgbClr val="FFFFFF"/>
                </a:solidFill>
                <a:latin typeface="Arial"/>
              </a:rPr>
              <a:t>R</a:t>
            </a:r>
            <a:endParaRPr lang="en-US" sz="1100" kern="0" dirty="0">
              <a:solidFill>
                <a:srgbClr val="FFFFFF"/>
              </a:solidFill>
              <a:latin typeface="Arial"/>
            </a:endParaRPr>
          </a:p>
        </p:txBody>
      </p:sp>
      <p:cxnSp>
        <p:nvCxnSpPr>
          <p:cNvPr id="142" name="Straight Connector 141"/>
          <p:cNvCxnSpPr>
            <a:stCxn id="133" idx="2"/>
            <a:endCxn id="141" idx="0"/>
          </p:cNvCxnSpPr>
          <p:nvPr/>
        </p:nvCxnSpPr>
        <p:spPr>
          <a:xfrm>
            <a:off x="8566387" y="4894140"/>
            <a:ext cx="461137" cy="1219124"/>
          </a:xfrm>
          <a:prstGeom prst="line">
            <a:avLst/>
          </a:prstGeom>
          <a:noFill/>
          <a:ln w="3175" cap="flat" cmpd="sng" algn="ctr">
            <a:solidFill>
              <a:sysClr val="windowText" lastClr="000000"/>
            </a:solidFill>
            <a:prstDash val="solid"/>
          </a:ln>
          <a:effectLst/>
        </p:spPr>
      </p:cxnSp>
      <p:cxnSp>
        <p:nvCxnSpPr>
          <p:cNvPr id="143" name="Straight Connector 142"/>
          <p:cNvCxnSpPr>
            <a:stCxn id="138" idx="2"/>
            <a:endCxn id="141" idx="0"/>
          </p:cNvCxnSpPr>
          <p:nvPr/>
        </p:nvCxnSpPr>
        <p:spPr>
          <a:xfrm flipH="1">
            <a:off x="9027524" y="4599510"/>
            <a:ext cx="590135" cy="1513754"/>
          </a:xfrm>
          <a:prstGeom prst="line">
            <a:avLst/>
          </a:prstGeom>
          <a:noFill/>
          <a:ln w="3175" cap="flat" cmpd="sng" algn="ctr">
            <a:solidFill>
              <a:sysClr val="windowText" lastClr="000000"/>
            </a:solidFill>
            <a:prstDash val="solid"/>
          </a:ln>
          <a:effectLst/>
        </p:spPr>
      </p:cxnSp>
      <p:sp>
        <p:nvSpPr>
          <p:cNvPr id="144" name="TextBox 143"/>
          <p:cNvSpPr txBox="1"/>
          <p:nvPr/>
        </p:nvSpPr>
        <p:spPr>
          <a:xfrm>
            <a:off x="6418606" y="3368048"/>
            <a:ext cx="1328008" cy="461665"/>
          </a:xfrm>
          <a:prstGeom prst="rect">
            <a:avLst/>
          </a:prstGeom>
          <a:noFill/>
        </p:spPr>
        <p:txBody>
          <a:bodyPr wrap="none" rtlCol="0">
            <a:spAutoFit/>
          </a:bodyPr>
          <a:lstStyle/>
          <a:p>
            <a:pPr algn="ctr" defTabSz="914400">
              <a:defRPr/>
            </a:pPr>
            <a:r>
              <a:rPr lang="en-US" sz="1200" kern="0" dirty="0" smtClean="0">
                <a:solidFill>
                  <a:sysClr val="windowText" lastClr="000000"/>
                </a:solidFill>
              </a:rPr>
              <a:t>SELECT </a:t>
            </a:r>
            <a:r>
              <a:rPr lang="en-US" sz="1200" kern="0" dirty="0" err="1" smtClean="0">
                <a:solidFill>
                  <a:sysClr val="windowText" lastClr="000000"/>
                </a:solidFill>
              </a:rPr>
              <a:t>a.state</a:t>
            </a:r>
            <a:r>
              <a:rPr lang="en-US" sz="1200" kern="0" dirty="0" smtClean="0">
                <a:solidFill>
                  <a:sysClr val="windowText" lastClr="000000"/>
                </a:solidFill>
              </a:rPr>
              <a:t>,</a:t>
            </a:r>
          </a:p>
          <a:p>
            <a:pPr algn="ctr" defTabSz="914400">
              <a:defRPr/>
            </a:pPr>
            <a:r>
              <a:rPr lang="en-US" sz="1200" kern="0" dirty="0" err="1" smtClean="0">
                <a:solidFill>
                  <a:sysClr val="windowText" lastClr="000000"/>
                </a:solidFill>
              </a:rPr>
              <a:t>c.itemId</a:t>
            </a:r>
            <a:endParaRPr lang="en-US" sz="1200" kern="0" dirty="0" smtClean="0">
              <a:solidFill>
                <a:sysClr val="windowText" lastClr="000000"/>
              </a:solidFill>
            </a:endParaRPr>
          </a:p>
        </p:txBody>
      </p:sp>
      <p:sp>
        <p:nvSpPr>
          <p:cNvPr id="145" name="TextBox 144"/>
          <p:cNvSpPr txBox="1"/>
          <p:nvPr/>
        </p:nvSpPr>
        <p:spPr>
          <a:xfrm>
            <a:off x="6796752" y="4677993"/>
            <a:ext cx="928484" cy="276999"/>
          </a:xfrm>
          <a:prstGeom prst="rect">
            <a:avLst/>
          </a:prstGeom>
          <a:noFill/>
        </p:spPr>
        <p:txBody>
          <a:bodyPr wrap="none" rtlCol="0">
            <a:spAutoFit/>
          </a:bodyPr>
          <a:lstStyle/>
          <a:p>
            <a:pPr algn="r" defTabSz="914400">
              <a:defRPr/>
            </a:pPr>
            <a:r>
              <a:rPr lang="en-US" sz="1200" kern="0" dirty="0" smtClean="0">
                <a:solidFill>
                  <a:sysClr val="windowText" lastClr="000000"/>
                </a:solidFill>
              </a:rPr>
              <a:t>JOIN (a, c)</a:t>
            </a:r>
          </a:p>
        </p:txBody>
      </p:sp>
      <p:sp>
        <p:nvSpPr>
          <p:cNvPr id="146" name="TextBox 145"/>
          <p:cNvSpPr txBox="1"/>
          <p:nvPr/>
        </p:nvSpPr>
        <p:spPr>
          <a:xfrm>
            <a:off x="6215312" y="5385785"/>
            <a:ext cx="1509924" cy="830997"/>
          </a:xfrm>
          <a:prstGeom prst="rect">
            <a:avLst/>
          </a:prstGeom>
          <a:noFill/>
        </p:spPr>
        <p:txBody>
          <a:bodyPr wrap="none" rtlCol="0">
            <a:spAutoFit/>
          </a:bodyPr>
          <a:lstStyle/>
          <a:p>
            <a:pPr algn="r" defTabSz="914400">
              <a:defRPr/>
            </a:pPr>
            <a:r>
              <a:rPr lang="en-US" sz="1200" kern="0" dirty="0" smtClean="0">
                <a:solidFill>
                  <a:sysClr val="windowText" lastClr="000000"/>
                </a:solidFill>
              </a:rPr>
              <a:t>JOIN(a, b)</a:t>
            </a:r>
          </a:p>
          <a:p>
            <a:pPr algn="r" defTabSz="914400">
              <a:defRPr/>
            </a:pPr>
            <a:r>
              <a:rPr lang="en-US" sz="1200" kern="0" dirty="0" smtClean="0">
                <a:solidFill>
                  <a:sysClr val="windowText" lastClr="000000"/>
                </a:solidFill>
              </a:rPr>
              <a:t>GROUP BY </a:t>
            </a:r>
            <a:r>
              <a:rPr lang="en-US" sz="1200" kern="0" dirty="0" err="1" smtClean="0">
                <a:solidFill>
                  <a:sysClr val="windowText" lastClr="000000"/>
                </a:solidFill>
              </a:rPr>
              <a:t>a.state</a:t>
            </a:r>
            <a:endParaRPr lang="en-US" sz="1200" kern="0" dirty="0" smtClean="0">
              <a:solidFill>
                <a:sysClr val="windowText" lastClr="000000"/>
              </a:solidFill>
            </a:endParaRPr>
          </a:p>
          <a:p>
            <a:pPr algn="r" defTabSz="914400">
              <a:defRPr/>
            </a:pPr>
            <a:r>
              <a:rPr lang="en-US" sz="1200" kern="0" dirty="0" smtClean="0">
                <a:solidFill>
                  <a:sysClr val="windowText" lastClr="000000"/>
                </a:solidFill>
              </a:rPr>
              <a:t>COUNT(*)</a:t>
            </a:r>
          </a:p>
          <a:p>
            <a:pPr algn="r" defTabSz="914400">
              <a:defRPr/>
            </a:pPr>
            <a:r>
              <a:rPr lang="en-US" sz="1200" kern="0" dirty="0" smtClean="0">
                <a:solidFill>
                  <a:sysClr val="windowText" lastClr="000000"/>
                </a:solidFill>
              </a:rPr>
              <a:t>AVERAGE(</a:t>
            </a:r>
            <a:r>
              <a:rPr lang="en-US" sz="1200" kern="0" dirty="0" err="1" smtClean="0">
                <a:solidFill>
                  <a:sysClr val="windowText" lastClr="000000"/>
                </a:solidFill>
              </a:rPr>
              <a:t>c.price</a:t>
            </a:r>
            <a:r>
              <a:rPr lang="en-US" sz="1200" kern="0" dirty="0" smtClean="0">
                <a:solidFill>
                  <a:sysClr val="windowText" lastClr="000000"/>
                </a:solidFill>
              </a:rPr>
              <a:t>)</a:t>
            </a:r>
          </a:p>
        </p:txBody>
      </p:sp>
      <p:cxnSp>
        <p:nvCxnSpPr>
          <p:cNvPr id="147" name="Straight Connector 146"/>
          <p:cNvCxnSpPr/>
          <p:nvPr/>
        </p:nvCxnSpPr>
        <p:spPr>
          <a:xfrm>
            <a:off x="7766653" y="3256583"/>
            <a:ext cx="0" cy="666179"/>
          </a:xfrm>
          <a:prstGeom prst="line">
            <a:avLst/>
          </a:prstGeom>
          <a:noFill/>
          <a:ln w="25400" cap="flat" cmpd="sng" algn="ctr">
            <a:solidFill>
              <a:srgbClr val="1E1E1E"/>
            </a:solidFill>
            <a:prstDash val="solid"/>
          </a:ln>
          <a:effectLst/>
        </p:spPr>
      </p:cxnSp>
      <p:cxnSp>
        <p:nvCxnSpPr>
          <p:cNvPr id="148" name="Straight Connector 147"/>
          <p:cNvCxnSpPr/>
          <p:nvPr/>
        </p:nvCxnSpPr>
        <p:spPr>
          <a:xfrm>
            <a:off x="7780270" y="4531648"/>
            <a:ext cx="0" cy="595769"/>
          </a:xfrm>
          <a:prstGeom prst="line">
            <a:avLst/>
          </a:prstGeom>
          <a:noFill/>
          <a:ln w="25400" cap="flat" cmpd="sng" algn="ctr">
            <a:solidFill>
              <a:srgbClr val="1E1E1E"/>
            </a:solidFill>
            <a:prstDash val="solid"/>
          </a:ln>
          <a:effectLst/>
        </p:spPr>
      </p:cxnSp>
      <p:cxnSp>
        <p:nvCxnSpPr>
          <p:cNvPr id="149" name="Straight Connector 148"/>
          <p:cNvCxnSpPr/>
          <p:nvPr/>
        </p:nvCxnSpPr>
        <p:spPr>
          <a:xfrm flipH="1">
            <a:off x="7766653" y="5441712"/>
            <a:ext cx="13617" cy="842252"/>
          </a:xfrm>
          <a:prstGeom prst="line">
            <a:avLst/>
          </a:prstGeom>
          <a:noFill/>
          <a:ln w="25400" cap="flat" cmpd="sng" algn="ctr">
            <a:solidFill>
              <a:srgbClr val="1E1E1E"/>
            </a:solidFill>
            <a:prstDash val="solid"/>
          </a:ln>
          <a:effectLst/>
        </p:spPr>
      </p:cxnSp>
      <p:sp>
        <p:nvSpPr>
          <p:cNvPr id="150" name="TextBox 149"/>
          <p:cNvSpPr txBox="1"/>
          <p:nvPr/>
        </p:nvSpPr>
        <p:spPr>
          <a:xfrm>
            <a:off x="9089123" y="3615503"/>
            <a:ext cx="1071402" cy="276999"/>
          </a:xfrm>
          <a:prstGeom prst="rect">
            <a:avLst/>
          </a:prstGeom>
          <a:noFill/>
        </p:spPr>
        <p:txBody>
          <a:bodyPr wrap="none" rtlCol="0">
            <a:spAutoFit/>
          </a:bodyPr>
          <a:lstStyle/>
          <a:p>
            <a:pPr algn="ctr" defTabSz="914400">
              <a:defRPr/>
            </a:pPr>
            <a:r>
              <a:rPr lang="en-US" sz="1200" kern="0" dirty="0" smtClean="0">
                <a:solidFill>
                  <a:sysClr val="windowText" lastClr="000000"/>
                </a:solidFill>
              </a:rPr>
              <a:t>SELECT </a:t>
            </a:r>
            <a:r>
              <a:rPr lang="en-US" sz="1200" kern="0" dirty="0" err="1" smtClean="0">
                <a:solidFill>
                  <a:sysClr val="windowText" lastClr="000000"/>
                </a:solidFill>
              </a:rPr>
              <a:t>b.id</a:t>
            </a:r>
            <a:endParaRPr lang="en-US" sz="1200" kern="0" dirty="0" smtClean="0">
              <a:solidFill>
                <a:sysClr val="windowText" lastClr="000000"/>
              </a:solidFill>
            </a:endParaRPr>
          </a:p>
        </p:txBody>
      </p:sp>
      <p:cxnSp>
        <p:nvCxnSpPr>
          <p:cNvPr id="151" name="Straight Connector 150"/>
          <p:cNvCxnSpPr/>
          <p:nvPr/>
        </p:nvCxnSpPr>
        <p:spPr>
          <a:xfrm>
            <a:off x="9118675" y="3884315"/>
            <a:ext cx="1012299" cy="11375"/>
          </a:xfrm>
          <a:prstGeom prst="line">
            <a:avLst/>
          </a:prstGeom>
          <a:noFill/>
          <a:ln w="25400" cap="flat" cmpd="sng" algn="ctr">
            <a:solidFill>
              <a:srgbClr val="1E1E1E"/>
            </a:solidFill>
            <a:prstDash val="solid"/>
          </a:ln>
          <a:effectLst/>
        </p:spPr>
      </p:cxnSp>
      <p:sp>
        <p:nvSpPr>
          <p:cNvPr id="156" name="TextBox 155"/>
          <p:cNvSpPr txBox="1"/>
          <p:nvPr/>
        </p:nvSpPr>
        <p:spPr>
          <a:xfrm>
            <a:off x="2604039" y="1375449"/>
            <a:ext cx="3935921" cy="1123411"/>
          </a:xfrm>
          <a:prstGeom prst="rect">
            <a:avLst/>
          </a:prstGeom>
          <a:ln w="3175" cmpd="sng">
            <a:solidFill>
              <a:sysClr val="windowText" lastClr="000000"/>
            </a:solidFill>
          </a:ln>
        </p:spPr>
        <p:txBody>
          <a:bodyPr vert="horz" wrap="square" lIns="91440" tIns="45720" rIns="91440" bIns="45720" rtlCol="0">
            <a:noAutofit/>
          </a:bodyPr>
          <a:lstStyle/>
          <a:p>
            <a:pPr algn="ctr" defTabSz="914400">
              <a:spcBef>
                <a:spcPct val="20000"/>
              </a:spcBef>
              <a:buFont typeface="Arial"/>
              <a:buNone/>
              <a:defRPr/>
            </a:pPr>
            <a:r>
              <a:rPr lang="en-US" sz="1200" kern="0" dirty="0">
                <a:solidFill>
                  <a:srgbClr val="000000"/>
                </a:solidFill>
                <a:latin typeface="Arial"/>
              </a:rPr>
              <a:t>SELECT </a:t>
            </a:r>
            <a:r>
              <a:rPr lang="en-US" sz="1200" kern="0" dirty="0" err="1">
                <a:solidFill>
                  <a:srgbClr val="000000"/>
                </a:solidFill>
                <a:latin typeface="Arial"/>
              </a:rPr>
              <a:t>a.state</a:t>
            </a:r>
            <a:r>
              <a:rPr lang="en-US" sz="1200" kern="0" dirty="0">
                <a:solidFill>
                  <a:srgbClr val="000000"/>
                </a:solidFill>
                <a:latin typeface="Arial"/>
              </a:rPr>
              <a:t>, COUNT(*), AVERAGE(</a:t>
            </a:r>
            <a:r>
              <a:rPr lang="en-US" sz="1200" kern="0" dirty="0" err="1">
                <a:solidFill>
                  <a:srgbClr val="000000"/>
                </a:solidFill>
                <a:latin typeface="Arial"/>
              </a:rPr>
              <a:t>c.price</a:t>
            </a:r>
            <a:r>
              <a:rPr lang="en-US" sz="1200" kern="0" dirty="0">
                <a:solidFill>
                  <a:srgbClr val="000000"/>
                </a:solidFill>
                <a:latin typeface="Arial"/>
              </a:rPr>
              <a:t>) </a:t>
            </a:r>
          </a:p>
          <a:p>
            <a:pPr algn="ctr" defTabSz="914400">
              <a:spcBef>
                <a:spcPct val="20000"/>
              </a:spcBef>
              <a:buFont typeface="Arial"/>
              <a:buNone/>
              <a:defRPr/>
            </a:pPr>
            <a:r>
              <a:rPr lang="en-US" sz="1200" kern="0" dirty="0">
                <a:solidFill>
                  <a:srgbClr val="000000"/>
                </a:solidFill>
                <a:latin typeface="Arial"/>
              </a:rPr>
              <a:t>FROM a</a:t>
            </a:r>
          </a:p>
          <a:p>
            <a:pPr algn="ctr" defTabSz="914400">
              <a:spcBef>
                <a:spcPct val="20000"/>
              </a:spcBef>
              <a:buFont typeface="Arial"/>
              <a:buNone/>
              <a:defRPr/>
            </a:pPr>
            <a:r>
              <a:rPr lang="en-US" sz="1200" kern="0" dirty="0">
                <a:solidFill>
                  <a:srgbClr val="000000"/>
                </a:solidFill>
                <a:latin typeface="Arial"/>
              </a:rPr>
              <a:t>JOIN b ON (</a:t>
            </a:r>
            <a:r>
              <a:rPr lang="en-US" sz="1200" kern="0" dirty="0" err="1">
                <a:solidFill>
                  <a:srgbClr val="000000"/>
                </a:solidFill>
                <a:latin typeface="Arial"/>
              </a:rPr>
              <a:t>a.id</a:t>
            </a:r>
            <a:r>
              <a:rPr lang="en-US" sz="1200" kern="0" dirty="0">
                <a:solidFill>
                  <a:srgbClr val="000000"/>
                </a:solidFill>
                <a:latin typeface="Arial"/>
              </a:rPr>
              <a:t> = </a:t>
            </a:r>
            <a:r>
              <a:rPr lang="en-US" sz="1200" kern="0" dirty="0" err="1">
                <a:solidFill>
                  <a:srgbClr val="000000"/>
                </a:solidFill>
                <a:latin typeface="Arial"/>
              </a:rPr>
              <a:t>b.id</a:t>
            </a:r>
            <a:r>
              <a:rPr lang="en-US" sz="1200" kern="0" dirty="0">
                <a:solidFill>
                  <a:srgbClr val="000000"/>
                </a:solidFill>
                <a:latin typeface="Arial"/>
              </a:rPr>
              <a:t>)</a:t>
            </a:r>
          </a:p>
          <a:p>
            <a:pPr algn="ctr" defTabSz="914400">
              <a:spcBef>
                <a:spcPct val="20000"/>
              </a:spcBef>
              <a:buFont typeface="Arial"/>
              <a:buNone/>
              <a:defRPr/>
            </a:pPr>
            <a:r>
              <a:rPr lang="en-US" sz="1200" kern="0" dirty="0">
                <a:solidFill>
                  <a:srgbClr val="000000"/>
                </a:solidFill>
                <a:latin typeface="Arial"/>
              </a:rPr>
              <a:t>JOIN c ON (</a:t>
            </a:r>
            <a:r>
              <a:rPr lang="en-US" sz="1200" kern="0" dirty="0" err="1">
                <a:solidFill>
                  <a:srgbClr val="000000"/>
                </a:solidFill>
                <a:latin typeface="Arial"/>
              </a:rPr>
              <a:t>a.itemId</a:t>
            </a:r>
            <a:r>
              <a:rPr lang="en-US" sz="1200" kern="0" dirty="0">
                <a:solidFill>
                  <a:srgbClr val="000000"/>
                </a:solidFill>
                <a:latin typeface="Arial"/>
              </a:rPr>
              <a:t> = </a:t>
            </a:r>
            <a:r>
              <a:rPr lang="en-US" sz="1200" kern="0" dirty="0" err="1">
                <a:solidFill>
                  <a:srgbClr val="000000"/>
                </a:solidFill>
                <a:latin typeface="Arial"/>
              </a:rPr>
              <a:t>c.itemId</a:t>
            </a:r>
            <a:r>
              <a:rPr lang="en-US" sz="1200" kern="0" dirty="0">
                <a:solidFill>
                  <a:srgbClr val="000000"/>
                </a:solidFill>
                <a:latin typeface="Arial"/>
              </a:rPr>
              <a:t>) </a:t>
            </a:r>
          </a:p>
          <a:p>
            <a:pPr algn="ctr" defTabSz="914400">
              <a:spcBef>
                <a:spcPct val="20000"/>
              </a:spcBef>
              <a:buFont typeface="Arial"/>
              <a:buNone/>
              <a:defRPr/>
            </a:pPr>
            <a:r>
              <a:rPr lang="en-US" sz="1200" kern="0" dirty="0">
                <a:solidFill>
                  <a:srgbClr val="000000"/>
                </a:solidFill>
                <a:latin typeface="Arial"/>
              </a:rPr>
              <a:t>GROUP BY </a:t>
            </a:r>
            <a:r>
              <a:rPr lang="en-US" sz="1200" kern="0" dirty="0" err="1">
                <a:solidFill>
                  <a:srgbClr val="000000"/>
                </a:solidFill>
                <a:latin typeface="Arial"/>
              </a:rPr>
              <a:t>a.state</a:t>
            </a:r>
            <a:endParaRPr lang="en-US" sz="1200" kern="0" dirty="0">
              <a:solidFill>
                <a:srgbClr val="000000"/>
              </a:solidFill>
              <a:latin typeface="Arial"/>
            </a:endParaRPr>
          </a:p>
        </p:txBody>
      </p:sp>
      <p:sp>
        <p:nvSpPr>
          <p:cNvPr id="157" name="Rectangular Callout 156"/>
          <p:cNvSpPr/>
          <p:nvPr/>
        </p:nvSpPr>
        <p:spPr>
          <a:xfrm>
            <a:off x="7230055" y="1390468"/>
            <a:ext cx="1764912" cy="687598"/>
          </a:xfrm>
          <a:prstGeom prst="wedgeRectCallout">
            <a:avLst>
              <a:gd name="adj1" fmla="val -43505"/>
              <a:gd name="adj2" fmla="val 116544"/>
            </a:avLst>
          </a:prstGeom>
          <a:solidFill>
            <a:srgbClr val="44697D"/>
          </a:solidFill>
          <a:ln w="25400" cap="flat" cmpd="sng" algn="ctr">
            <a:noFill/>
            <a:prstDash val="solid"/>
          </a:ln>
          <a:effectLst/>
        </p:spPr>
        <p:txBody>
          <a:bodyPr rtlCol="0" anchor="ctr"/>
          <a:lstStyle/>
          <a:p>
            <a:pPr algn="ctr" defTabSz="914400">
              <a:defRPr/>
            </a:pPr>
            <a:r>
              <a:rPr lang="en-US" sz="1400" kern="0" dirty="0" err="1" smtClean="0">
                <a:solidFill>
                  <a:srgbClr val="FFFFFF"/>
                </a:solidFill>
                <a:latin typeface="Arial"/>
              </a:rPr>
              <a:t>Tez</a:t>
            </a:r>
            <a:r>
              <a:rPr lang="en-US" sz="1400" kern="0" dirty="0" smtClean="0">
                <a:solidFill>
                  <a:srgbClr val="FFFFFF"/>
                </a:solidFill>
                <a:latin typeface="Arial"/>
              </a:rPr>
              <a:t> avoids unneeded writes to HDFS</a:t>
            </a:r>
            <a:endParaRPr lang="en-US" sz="1400" kern="0" dirty="0">
              <a:solidFill>
                <a:srgbClr val="FFFFFF"/>
              </a:solidFill>
              <a:latin typeface="Arial"/>
            </a:endParaRPr>
          </a:p>
        </p:txBody>
      </p:sp>
    </p:spTree>
    <p:extLst>
      <p:ext uri="{BB962C8B-B14F-4D97-AF65-F5344CB8AC3E}">
        <p14:creationId xmlns:p14="http://schemas.microsoft.com/office/powerpoint/2010/main" val="5965537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Hive: Enhanced SQL Semantics</a:t>
            </a:r>
            <a:endParaRPr lang="en-US" dirty="0"/>
          </a:p>
        </p:txBody>
      </p:sp>
      <p:graphicFrame>
        <p:nvGraphicFramePr>
          <p:cNvPr id="32" name="Table 31"/>
          <p:cNvGraphicFramePr>
            <a:graphicFrameLocks noGrp="1"/>
          </p:cNvGraphicFramePr>
          <p:nvPr>
            <p:extLst/>
          </p:nvPr>
        </p:nvGraphicFramePr>
        <p:xfrm>
          <a:off x="621825" y="1329229"/>
          <a:ext cx="8036956" cy="4787366"/>
        </p:xfrm>
        <a:graphic>
          <a:graphicData uri="http://schemas.openxmlformats.org/drawingml/2006/table">
            <a:tbl>
              <a:tblPr firstRow="1" bandRow="1">
                <a:tableStyleId>{2D5ABB26-0587-4C30-8999-92F81FD0307C}</a:tableStyleId>
              </a:tblPr>
              <a:tblGrid>
                <a:gridCol w="3294766"/>
                <a:gridCol w="423970"/>
                <a:gridCol w="4318220"/>
              </a:tblGrid>
              <a:tr h="373041">
                <a:tc>
                  <a:txBody>
                    <a:bodyPr/>
                    <a:lstStyle/>
                    <a:p>
                      <a:pPr algn="l"/>
                      <a:r>
                        <a:rPr lang="en-US" sz="1800" b="1" dirty="0" smtClean="0">
                          <a:latin typeface="Calibri"/>
                          <a:cs typeface="Calibri"/>
                        </a:rPr>
                        <a:t>Hive SQL Datatypes</a:t>
                      </a:r>
                      <a:endParaRPr lang="en-US" sz="1800" b="1" dirty="0">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800" b="1" dirty="0">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800" b="1" dirty="0" smtClean="0">
                          <a:latin typeface="Calibri"/>
                          <a:cs typeface="Calibri"/>
                        </a:rPr>
                        <a:t>Hive SQL Semantics</a:t>
                      </a:r>
                      <a:endParaRPr lang="en-US" sz="1800" b="1" dirty="0">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10868">
                <a:tc>
                  <a:txBody>
                    <a:bodyPr/>
                    <a:lstStyle/>
                    <a:p>
                      <a:r>
                        <a:rPr lang="en-US" sz="1400" i="0" dirty="0" smtClean="0">
                          <a:solidFill>
                            <a:srgbClr val="FFFFFF"/>
                          </a:solidFill>
                          <a:latin typeface="Calibri"/>
                          <a:cs typeface="Calibri"/>
                        </a:rPr>
                        <a:t>INT</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i="0" dirty="0" smtClean="0">
                          <a:solidFill>
                            <a:srgbClr val="FFFFFF"/>
                          </a:solidFill>
                          <a:latin typeface="Calibri"/>
                          <a:cs typeface="Calibri"/>
                        </a:rPr>
                        <a:t>SELECT, INSERT</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TINYINT/SMALLINT/BIGINT</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GROUP BY, ORDER BY,</a:t>
                      </a:r>
                      <a:r>
                        <a:rPr lang="en-US" sz="1400" i="0" baseline="0" dirty="0" smtClean="0">
                          <a:solidFill>
                            <a:srgbClr val="FFFFFF"/>
                          </a:solidFill>
                          <a:latin typeface="Calibri"/>
                          <a:cs typeface="Calibri"/>
                        </a:rPr>
                        <a:t> SORT BY</a:t>
                      </a:r>
                      <a:endParaRPr lang="en-US" sz="1400" i="0" dirty="0" smtClean="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BOOLEAN</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i="0" dirty="0" smtClean="0">
                          <a:solidFill>
                            <a:srgbClr val="FFFFFF"/>
                          </a:solidFill>
                          <a:latin typeface="Calibri"/>
                          <a:cs typeface="Calibri"/>
                        </a:rPr>
                        <a:t>JOIN on explicit join key</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FLOAT</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i="0" dirty="0" smtClean="0">
                          <a:solidFill>
                            <a:srgbClr val="FFFFFF"/>
                          </a:solidFill>
                          <a:latin typeface="Calibri"/>
                          <a:cs typeface="Calibri"/>
                        </a:rPr>
                        <a:t>Inner, outer, cross and semi joins</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DOUBLE</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Sub-queries in</a:t>
                      </a:r>
                      <a:r>
                        <a:rPr lang="en-US" sz="1400" i="0" baseline="0" dirty="0" smtClean="0">
                          <a:solidFill>
                            <a:srgbClr val="FFFFFF"/>
                          </a:solidFill>
                          <a:latin typeface="Calibri"/>
                          <a:cs typeface="Calibri"/>
                        </a:rPr>
                        <a:t> FROM clause</a:t>
                      </a:r>
                      <a:endParaRPr lang="en-US" sz="1400" i="0" dirty="0" smtClean="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STRING</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ROLLUP</a:t>
                      </a:r>
                      <a:r>
                        <a:rPr lang="en-US" sz="1400" i="0" baseline="0" dirty="0" smtClean="0">
                          <a:solidFill>
                            <a:srgbClr val="FFFFFF"/>
                          </a:solidFill>
                          <a:latin typeface="Calibri"/>
                          <a:cs typeface="Calibri"/>
                        </a:rPr>
                        <a:t> and CUBE</a:t>
                      </a:r>
                      <a:endParaRPr lang="en-US" sz="1400" i="0" dirty="0" smtClean="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TIMESTAMP</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UNION</a:t>
                      </a: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BINARY</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Windowing</a:t>
                      </a:r>
                      <a:r>
                        <a:rPr lang="en-US" sz="1400" i="0" baseline="0" dirty="0" smtClean="0">
                          <a:solidFill>
                            <a:srgbClr val="FFFFFF"/>
                          </a:solidFill>
                          <a:latin typeface="Calibri"/>
                          <a:cs typeface="Calibri"/>
                        </a:rPr>
                        <a:t> Functions (OVER, RANK, </a:t>
                      </a:r>
                      <a:r>
                        <a:rPr lang="en-US" sz="1400" i="0" baseline="0" dirty="0" err="1" smtClean="0">
                          <a:solidFill>
                            <a:srgbClr val="FFFFFF"/>
                          </a:solidFill>
                          <a:latin typeface="Calibri"/>
                          <a:cs typeface="Calibri"/>
                        </a:rPr>
                        <a:t>etc</a:t>
                      </a:r>
                      <a:r>
                        <a:rPr lang="en-US" sz="1400" i="0" baseline="0" dirty="0" smtClean="0">
                          <a:solidFill>
                            <a:srgbClr val="FFFFFF"/>
                          </a:solidFill>
                          <a:latin typeface="Calibri"/>
                          <a:cs typeface="Calibri"/>
                        </a:rPr>
                        <a:t>)</a:t>
                      </a:r>
                      <a:endParaRPr lang="en-US" sz="1400" i="0" dirty="0" smtClean="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DECIMAL</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i="0" dirty="0" smtClean="0">
                          <a:solidFill>
                            <a:srgbClr val="FFFFFF"/>
                          </a:solidFill>
                          <a:latin typeface="Calibri"/>
                          <a:cs typeface="Calibri"/>
                        </a:rPr>
                        <a:t>Custom</a:t>
                      </a:r>
                      <a:r>
                        <a:rPr lang="en-US" sz="1400" i="0" baseline="0" dirty="0" smtClean="0">
                          <a:solidFill>
                            <a:srgbClr val="FFFFFF"/>
                          </a:solidFill>
                          <a:latin typeface="Calibri"/>
                          <a:cs typeface="Calibri"/>
                        </a:rPr>
                        <a:t> Java UDFs</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ARRAY,</a:t>
                      </a:r>
                      <a:r>
                        <a:rPr lang="en-US" sz="1400" i="0" baseline="0" dirty="0" smtClean="0">
                          <a:solidFill>
                            <a:srgbClr val="FFFFFF"/>
                          </a:solidFill>
                          <a:latin typeface="Calibri"/>
                          <a:cs typeface="Calibri"/>
                        </a:rPr>
                        <a:t> MAP, STRUCT, UNION</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i="0" dirty="0" smtClean="0">
                          <a:solidFill>
                            <a:srgbClr val="FFFFFF"/>
                          </a:solidFill>
                          <a:latin typeface="Calibri"/>
                          <a:cs typeface="Calibri"/>
                        </a:rPr>
                        <a:t>Standard Aggregation (SUM,</a:t>
                      </a:r>
                      <a:r>
                        <a:rPr lang="en-US" sz="1400" i="0" baseline="0" dirty="0" smtClean="0">
                          <a:solidFill>
                            <a:srgbClr val="FFFFFF"/>
                          </a:solidFill>
                          <a:latin typeface="Calibri"/>
                          <a:cs typeface="Calibri"/>
                        </a:rPr>
                        <a:t> AVG, etc.)</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DATE</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D761A"/>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Advanced UDFs (</a:t>
                      </a:r>
                      <a:r>
                        <a:rPr lang="en-US" sz="1400" i="0" dirty="0" err="1" smtClean="0">
                          <a:solidFill>
                            <a:srgbClr val="FFFFFF"/>
                          </a:solidFill>
                          <a:latin typeface="Calibri"/>
                          <a:cs typeface="Calibri"/>
                        </a:rPr>
                        <a:t>ngram</a:t>
                      </a:r>
                      <a:r>
                        <a:rPr lang="en-US" sz="1400" i="0" dirty="0" smtClean="0">
                          <a:solidFill>
                            <a:srgbClr val="FFFFFF"/>
                          </a:solidFill>
                          <a:latin typeface="Calibri"/>
                          <a:cs typeface="Calibri"/>
                        </a:rPr>
                        <a:t>,</a:t>
                      </a:r>
                      <a:r>
                        <a:rPr lang="en-US" sz="1400" i="0" baseline="0" dirty="0" smtClean="0">
                          <a:solidFill>
                            <a:srgbClr val="FFFFFF"/>
                          </a:solidFill>
                          <a:latin typeface="Calibri"/>
                          <a:cs typeface="Calibri"/>
                        </a:rPr>
                        <a:t> </a:t>
                      </a:r>
                      <a:r>
                        <a:rPr lang="en-US" sz="1400" i="0" baseline="0" dirty="0" err="1" smtClean="0">
                          <a:solidFill>
                            <a:srgbClr val="FFFFFF"/>
                          </a:solidFill>
                          <a:latin typeface="Calibri"/>
                          <a:cs typeface="Calibri"/>
                        </a:rPr>
                        <a:t>Xpath</a:t>
                      </a:r>
                      <a:r>
                        <a:rPr lang="en-US" sz="1400" i="0" baseline="0" dirty="0" smtClean="0">
                          <a:solidFill>
                            <a:srgbClr val="FFFFFF"/>
                          </a:solidFill>
                          <a:latin typeface="Calibri"/>
                          <a:cs typeface="Calibri"/>
                        </a:rPr>
                        <a:t>, URL) </a:t>
                      </a: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58B747"/>
                    </a:solidFill>
                  </a:tcPr>
                </a:tc>
              </a:tr>
              <a:tr h="310868">
                <a:tc>
                  <a:txBody>
                    <a:bodyPr/>
                    <a:lstStyle/>
                    <a:p>
                      <a:r>
                        <a:rPr lang="en-US" sz="1400" i="0" dirty="0" smtClean="0">
                          <a:solidFill>
                            <a:srgbClr val="FFFFFF"/>
                          </a:solidFill>
                          <a:latin typeface="Calibri"/>
                          <a:cs typeface="Calibri"/>
                        </a:rPr>
                        <a:t>VARCHAR</a:t>
                      </a:r>
                      <a:endParaRPr lang="en-US" sz="1400" i="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D761A"/>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Sub-queries for</a:t>
                      </a:r>
                      <a:r>
                        <a:rPr lang="en-US" sz="1400" i="0" baseline="0" dirty="0" smtClean="0">
                          <a:solidFill>
                            <a:srgbClr val="FFFFFF"/>
                          </a:solidFill>
                          <a:latin typeface="Calibri"/>
                          <a:cs typeface="Calibri"/>
                        </a:rPr>
                        <a:t> IN/NOT IN, HAVING</a:t>
                      </a:r>
                      <a:endParaRPr lang="en-US" sz="1400" i="0" dirty="0" smtClean="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BC5"/>
                    </a:solidFill>
                  </a:tcPr>
                </a:tc>
              </a:tr>
              <a:tr h="3108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CHAR</a:t>
                      </a: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BC5"/>
                    </a:solid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Expanded JOIN Syntax</a:t>
                      </a: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BC5"/>
                    </a:solidFill>
                  </a:tcPr>
                </a:tc>
              </a:tr>
              <a:tr h="373041">
                <a:tc>
                  <a:txBody>
                    <a:bodyPr/>
                    <a:lstStyle/>
                    <a:p>
                      <a:endParaRPr lang="en-US" sz="1800" dirty="0"/>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FFFFFF"/>
                        </a:solidFill>
                        <a:latin typeface="Calibri"/>
                        <a:cs typeface="Calibri"/>
                      </a:endParaRP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dirty="0" smtClean="0">
                          <a:solidFill>
                            <a:srgbClr val="FFFFFF"/>
                          </a:solidFill>
                          <a:latin typeface="Calibri"/>
                          <a:cs typeface="Calibri"/>
                        </a:rPr>
                        <a:t>INTERSECT / EXCEPT</a:t>
                      </a:r>
                    </a:p>
                  </a:txBody>
                  <a:tcPr marL="124365" marR="124365" marT="46630" marB="466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r>
            </a:tbl>
          </a:graphicData>
        </a:graphic>
      </p:graphicFrame>
      <p:grpSp>
        <p:nvGrpSpPr>
          <p:cNvPr id="26" name="Group 25"/>
          <p:cNvGrpSpPr/>
          <p:nvPr/>
        </p:nvGrpSpPr>
        <p:grpSpPr>
          <a:xfrm>
            <a:off x="8973442" y="5327822"/>
            <a:ext cx="2336447" cy="353942"/>
            <a:chOff x="1579321" y="5928670"/>
            <a:chExt cx="1717888" cy="347034"/>
          </a:xfrm>
        </p:grpSpPr>
        <p:sp>
          <p:nvSpPr>
            <p:cNvPr id="30" name="Rectangle 29"/>
            <p:cNvSpPr/>
            <p:nvPr/>
          </p:nvSpPr>
          <p:spPr>
            <a:xfrm>
              <a:off x="1579321" y="5931145"/>
              <a:ext cx="302826" cy="302826"/>
            </a:xfrm>
            <a:prstGeom prst="rect">
              <a:avLst/>
            </a:prstGeom>
            <a:solidFill>
              <a:srgbClr val="FD761A"/>
            </a:solidFill>
            <a:ln w="9525" cap="flat" cmpd="sng" algn="ctr">
              <a:noFill/>
              <a:prstDash val="solid"/>
            </a:ln>
            <a:effectLst/>
          </p:spPr>
          <p:txBody>
            <a:bodyPr rtlCol="0" anchor="ctr"/>
            <a:lstStyle/>
            <a:p>
              <a:pPr algn="ctr"/>
              <a:endParaRPr lang="en-US" kern="0">
                <a:solidFill>
                  <a:srgbClr val="FFFFFF"/>
                </a:solidFill>
                <a:latin typeface="Calibri"/>
              </a:endParaRPr>
            </a:p>
          </p:txBody>
        </p:sp>
        <p:sp>
          <p:nvSpPr>
            <p:cNvPr id="31" name="TextBox 30"/>
            <p:cNvSpPr txBox="1"/>
            <p:nvPr/>
          </p:nvSpPr>
          <p:spPr>
            <a:xfrm>
              <a:off x="1898271" y="5928670"/>
              <a:ext cx="1398938" cy="347034"/>
            </a:xfrm>
            <a:prstGeom prst="rect">
              <a:avLst/>
            </a:prstGeom>
            <a:noFill/>
          </p:spPr>
          <p:txBody>
            <a:bodyPr wrap="none" rtlCol="0">
              <a:spAutoFit/>
            </a:bodyPr>
            <a:lstStyle/>
            <a:p>
              <a:r>
                <a:rPr lang="en-US" sz="1700" dirty="0">
                  <a:solidFill>
                    <a:srgbClr val="FFFFFF"/>
                  </a:solidFill>
                  <a:latin typeface="Calibri"/>
                  <a:cs typeface="Calibri"/>
                </a:rPr>
                <a:t>Hive 0.12 (HDP 2.0)</a:t>
              </a:r>
            </a:p>
          </p:txBody>
        </p:sp>
      </p:grpSp>
      <p:grpSp>
        <p:nvGrpSpPr>
          <p:cNvPr id="35" name="Group 34"/>
          <p:cNvGrpSpPr/>
          <p:nvPr/>
        </p:nvGrpSpPr>
        <p:grpSpPr>
          <a:xfrm>
            <a:off x="8973442" y="4894816"/>
            <a:ext cx="1447063" cy="353943"/>
            <a:chOff x="1579321" y="5556083"/>
            <a:chExt cx="1063962" cy="347035"/>
          </a:xfrm>
        </p:grpSpPr>
        <p:sp>
          <p:nvSpPr>
            <p:cNvPr id="36" name="Rectangle 35"/>
            <p:cNvSpPr/>
            <p:nvPr/>
          </p:nvSpPr>
          <p:spPr>
            <a:xfrm>
              <a:off x="1579321" y="5558558"/>
              <a:ext cx="302826" cy="302826"/>
            </a:xfrm>
            <a:prstGeom prst="rect">
              <a:avLst/>
            </a:prstGeom>
            <a:solidFill>
              <a:srgbClr val="58B747"/>
            </a:solidFill>
            <a:ln w="9525" cap="flat" cmpd="sng" algn="ctr">
              <a:noFill/>
              <a:prstDash val="solid"/>
            </a:ln>
            <a:effectLst/>
          </p:spPr>
          <p:txBody>
            <a:bodyPr rtlCol="0" anchor="ctr"/>
            <a:lstStyle/>
            <a:p>
              <a:pPr algn="ctr"/>
              <a:endParaRPr lang="en-US" kern="0">
                <a:solidFill>
                  <a:srgbClr val="FFFFFF"/>
                </a:solidFill>
                <a:latin typeface="Calibri"/>
              </a:endParaRPr>
            </a:p>
          </p:txBody>
        </p:sp>
        <p:sp>
          <p:nvSpPr>
            <p:cNvPr id="37" name="TextBox 36"/>
            <p:cNvSpPr txBox="1"/>
            <p:nvPr/>
          </p:nvSpPr>
          <p:spPr>
            <a:xfrm>
              <a:off x="1898271" y="5556083"/>
              <a:ext cx="745012" cy="347035"/>
            </a:xfrm>
            <a:prstGeom prst="rect">
              <a:avLst/>
            </a:prstGeom>
            <a:noFill/>
          </p:spPr>
          <p:txBody>
            <a:bodyPr wrap="none" rtlCol="0">
              <a:spAutoFit/>
            </a:bodyPr>
            <a:lstStyle/>
            <a:p>
              <a:r>
                <a:rPr lang="en-US" sz="1700" dirty="0" smtClean="0">
                  <a:solidFill>
                    <a:srgbClr val="FFFFFF"/>
                  </a:solidFill>
                  <a:latin typeface="Calibri"/>
                  <a:cs typeface="Calibri"/>
                </a:rPr>
                <a:t>Hive 0.11</a:t>
              </a:r>
              <a:endParaRPr lang="en-US" sz="1700" dirty="0">
                <a:solidFill>
                  <a:srgbClr val="FFFFFF"/>
                </a:solidFill>
                <a:latin typeface="Calibri"/>
                <a:cs typeface="Calibri"/>
              </a:endParaRPr>
            </a:p>
          </p:txBody>
        </p:sp>
      </p:grpSp>
      <p:grpSp>
        <p:nvGrpSpPr>
          <p:cNvPr id="17" name="Group 16"/>
          <p:cNvGrpSpPr/>
          <p:nvPr/>
        </p:nvGrpSpPr>
        <p:grpSpPr>
          <a:xfrm>
            <a:off x="8973441" y="5760828"/>
            <a:ext cx="2336446" cy="353943"/>
            <a:chOff x="1579321" y="5928670"/>
            <a:chExt cx="1717889" cy="347035"/>
          </a:xfrm>
        </p:grpSpPr>
        <p:sp>
          <p:nvSpPr>
            <p:cNvPr id="18" name="Rectangle 17"/>
            <p:cNvSpPr/>
            <p:nvPr/>
          </p:nvSpPr>
          <p:spPr>
            <a:xfrm>
              <a:off x="1579321" y="5931145"/>
              <a:ext cx="302826" cy="302826"/>
            </a:xfrm>
            <a:prstGeom prst="rect">
              <a:avLst/>
            </a:prstGeom>
            <a:solidFill>
              <a:srgbClr val="3D6BC5"/>
            </a:solidFill>
            <a:ln w="9525" cap="flat" cmpd="sng" algn="ctr">
              <a:noFill/>
              <a:prstDash val="solid"/>
            </a:ln>
            <a:effectLst/>
          </p:spPr>
          <p:txBody>
            <a:bodyPr rtlCol="0" anchor="ctr"/>
            <a:lstStyle/>
            <a:p>
              <a:pPr algn="ctr"/>
              <a:endParaRPr lang="en-US" kern="0">
                <a:solidFill>
                  <a:srgbClr val="FFFFFF"/>
                </a:solidFill>
                <a:latin typeface="Calibri"/>
              </a:endParaRPr>
            </a:p>
          </p:txBody>
        </p:sp>
        <p:sp>
          <p:nvSpPr>
            <p:cNvPr id="19" name="TextBox 18"/>
            <p:cNvSpPr txBox="1"/>
            <p:nvPr/>
          </p:nvSpPr>
          <p:spPr>
            <a:xfrm>
              <a:off x="1898271" y="5928670"/>
              <a:ext cx="1398939" cy="347035"/>
            </a:xfrm>
            <a:prstGeom prst="rect">
              <a:avLst/>
            </a:prstGeom>
            <a:noFill/>
          </p:spPr>
          <p:txBody>
            <a:bodyPr wrap="none" rtlCol="0">
              <a:spAutoFit/>
            </a:bodyPr>
            <a:lstStyle/>
            <a:p>
              <a:r>
                <a:rPr lang="en-US" sz="1700" dirty="0">
                  <a:solidFill>
                    <a:srgbClr val="FFFFFF"/>
                  </a:solidFill>
                  <a:latin typeface="Calibri"/>
                  <a:cs typeface="Calibri"/>
                </a:rPr>
                <a:t>Hive </a:t>
              </a:r>
              <a:r>
                <a:rPr lang="en-US" sz="1700" dirty="0" smtClean="0">
                  <a:solidFill>
                    <a:srgbClr val="FFFFFF"/>
                  </a:solidFill>
                  <a:latin typeface="Calibri"/>
                  <a:cs typeface="Calibri"/>
                </a:rPr>
                <a:t>0.13 </a:t>
              </a:r>
              <a:r>
                <a:rPr lang="en-US" sz="1700" dirty="0">
                  <a:solidFill>
                    <a:srgbClr val="FFFFFF"/>
                  </a:solidFill>
                  <a:latin typeface="Calibri"/>
                  <a:cs typeface="Calibri"/>
                </a:rPr>
                <a:t>(HDP </a:t>
              </a:r>
              <a:r>
                <a:rPr lang="en-US" sz="1700" dirty="0" smtClean="0">
                  <a:solidFill>
                    <a:srgbClr val="FFFFFF"/>
                  </a:solidFill>
                  <a:latin typeface="Calibri"/>
                  <a:cs typeface="Calibri"/>
                </a:rPr>
                <a:t>2.1)</a:t>
              </a:r>
              <a:endParaRPr lang="en-US" sz="1700" dirty="0">
                <a:solidFill>
                  <a:srgbClr val="FFFFFF"/>
                </a:solidFill>
                <a:latin typeface="Calibri"/>
                <a:cs typeface="Calibri"/>
              </a:endParaRPr>
            </a:p>
          </p:txBody>
        </p:sp>
      </p:grpSp>
      <p:sp>
        <p:nvSpPr>
          <p:cNvPr id="20" name="Text Placeholder 7"/>
          <p:cNvSpPr txBox="1">
            <a:spLocks/>
          </p:cNvSpPr>
          <p:nvPr/>
        </p:nvSpPr>
        <p:spPr>
          <a:xfrm>
            <a:off x="8912807" y="1267276"/>
            <a:ext cx="3308924" cy="1519341"/>
          </a:xfrm>
          <a:prstGeom prst="rect">
            <a:avLst/>
          </a:prstGeom>
        </p:spPr>
        <p:txBody>
          <a:bodyPr vert="horz" lIns="111026" tIns="55513" rIns="111026" bIns="55513"/>
          <a:lstStyle>
            <a:lvl1pPr marL="168275" indent="-168275" algn="l" defTabSz="457200" rtl="0" eaLnBrk="1" fontAlgn="base" hangingPunct="1">
              <a:spcBef>
                <a:spcPct val="20000"/>
              </a:spcBef>
              <a:spcAft>
                <a:spcPct val="0"/>
              </a:spcAft>
              <a:buClr>
                <a:srgbClr val="69BE28"/>
              </a:buClr>
              <a:buFont typeface="Arial" charset="0"/>
              <a:buChar char="•"/>
              <a:defRPr sz="2400" b="1" i="0" kern="1200">
                <a:solidFill>
                  <a:schemeClr val="tx1"/>
                </a:solidFill>
                <a:latin typeface="Arial"/>
                <a:ea typeface="ヒラギノ角ゴ Pro W3" charset="-128"/>
                <a:cs typeface="Arial"/>
              </a:defRPr>
            </a:lvl1pPr>
            <a:lvl2pPr marL="566738" indent="-168275" algn="l" defTabSz="457200" rtl="0" eaLnBrk="1" fontAlgn="base" hangingPunct="1">
              <a:spcBef>
                <a:spcPct val="20000"/>
              </a:spcBef>
              <a:spcAft>
                <a:spcPct val="0"/>
              </a:spcAft>
              <a:buFont typeface="Lucida Grande"/>
              <a:buChar char="–"/>
              <a:defRPr sz="2000" kern="1200">
                <a:solidFill>
                  <a:schemeClr val="tx1"/>
                </a:solidFill>
                <a:latin typeface="+mn-lt"/>
                <a:ea typeface="ヒラギノ角ゴ Pro W3" charset="-128"/>
                <a:cs typeface="ヒラギノ角ゴ Pro W3" charset="-128"/>
              </a:defRPr>
            </a:lvl2pPr>
            <a:lvl3pPr marL="1081088" indent="-166688" algn="l" defTabSz="457200" rtl="0" eaLnBrk="1" fontAlgn="base" hangingPunct="1">
              <a:spcBef>
                <a:spcPct val="20000"/>
              </a:spcBef>
              <a:spcAft>
                <a:spcPts val="0"/>
              </a:spcAft>
              <a:buFont typeface="Lucida Grande"/>
              <a:buChar char="–"/>
              <a:defRPr sz="1800" kern="1200">
                <a:solidFill>
                  <a:schemeClr val="tx1"/>
                </a:solidFill>
                <a:latin typeface="+mn-lt"/>
                <a:ea typeface="ヒラギノ角ゴ Pro W3" charset="-128"/>
                <a:cs typeface="ヒラギノ角ゴ Pro W3" charset="-128"/>
              </a:defRPr>
            </a:lvl3pPr>
            <a:lvl4pPr marL="1543050" indent="-171450" algn="l" defTabSz="457200" rtl="0" eaLnBrk="1" fontAlgn="base" hangingPunct="1">
              <a:spcBef>
                <a:spcPct val="20000"/>
              </a:spcBef>
              <a:spcAft>
                <a:spcPts val="0"/>
              </a:spcAft>
              <a:buFont typeface="Arial" charset="0"/>
              <a:buChar char="–"/>
              <a:defRPr sz="1600" kern="1200">
                <a:solidFill>
                  <a:schemeClr val="tx1"/>
                </a:solidFill>
                <a:latin typeface="+mn-lt"/>
                <a:ea typeface="ヒラギノ角ゴ Pro W3" charset="-128"/>
                <a:cs typeface="ヒラギノ角ゴ Pro W3" charset="-128"/>
              </a:defRPr>
            </a:lvl4pPr>
            <a:lvl5pPr marL="2005013" indent="-176213" algn="l" defTabSz="457200" rtl="0" eaLnBrk="1" fontAlgn="base" hangingPunct="1">
              <a:spcBef>
                <a:spcPct val="20000"/>
              </a:spcBef>
              <a:spcAft>
                <a:spcPts val="0"/>
              </a:spcAft>
              <a:buFont typeface="Lucida Grande"/>
              <a:buChar char="-"/>
              <a:defRPr sz="14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a:solidFill>
                  <a:srgbClr val="68217A"/>
                </a:solidFill>
              </a:rPr>
              <a:t>SQL Compliance</a:t>
            </a:r>
          </a:p>
          <a:p>
            <a:pPr marL="0" indent="0">
              <a:buFont typeface="Arial" charset="0"/>
              <a:buNone/>
            </a:pPr>
            <a:r>
              <a:rPr lang="en-US" sz="1900" b="0" dirty="0" smtClean="0">
                <a:solidFill>
                  <a:srgbClr val="FFFFFF"/>
                </a:solidFill>
              </a:rPr>
              <a:t>Hive </a:t>
            </a:r>
            <a:r>
              <a:rPr lang="en-US" sz="1900" b="0" dirty="0">
                <a:solidFill>
                  <a:srgbClr val="FFFFFF"/>
                </a:solidFill>
              </a:rPr>
              <a:t>provides a wide array of SQL </a:t>
            </a:r>
            <a:r>
              <a:rPr lang="en-US" sz="1900" b="0" dirty="0" err="1">
                <a:solidFill>
                  <a:srgbClr val="FFFFFF"/>
                </a:solidFill>
              </a:rPr>
              <a:t>datatypes</a:t>
            </a:r>
            <a:r>
              <a:rPr lang="en-US" sz="1900" b="0" dirty="0">
                <a:solidFill>
                  <a:srgbClr val="FFFFFF"/>
                </a:solidFill>
              </a:rPr>
              <a:t> and semantics so your existing tools integrate more seamlessly with Hadoop</a:t>
            </a:r>
          </a:p>
        </p:txBody>
      </p:sp>
    </p:spTree>
    <p:extLst>
      <p:ext uri="{BB962C8B-B14F-4D97-AF65-F5344CB8AC3E}">
        <p14:creationId xmlns:p14="http://schemas.microsoft.com/office/powerpoint/2010/main" val="366226482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Processing</a:t>
            </a:r>
            <a:endParaRPr lang="en-US" dirty="0"/>
          </a:p>
        </p:txBody>
      </p:sp>
      <p:sp>
        <p:nvSpPr>
          <p:cNvPr id="3" name="Text Placeholder 2"/>
          <p:cNvSpPr>
            <a:spLocks noGrp="1"/>
          </p:cNvSpPr>
          <p:nvPr>
            <p:ph type="body" sz="quarter" idx="11"/>
          </p:nvPr>
        </p:nvSpPr>
        <p:spPr>
          <a:xfrm>
            <a:off x="274639" y="1212849"/>
            <a:ext cx="4846330" cy="3883114"/>
          </a:xfrm>
        </p:spPr>
        <p:txBody>
          <a:bodyPr/>
          <a:lstStyle/>
          <a:p>
            <a:r>
              <a:rPr lang="en-US" dirty="0">
                <a:solidFill>
                  <a:srgbClr val="00BCF2"/>
                </a:solidFill>
              </a:rPr>
              <a:t>Apache </a:t>
            </a:r>
            <a:r>
              <a:rPr lang="en-US" dirty="0" smtClean="0">
                <a:solidFill>
                  <a:srgbClr val="00BCF2"/>
                </a:solidFill>
              </a:rPr>
              <a:t>Storm</a:t>
            </a:r>
          </a:p>
          <a:p>
            <a:pPr lvl="1"/>
            <a:endParaRPr lang="en-US" dirty="0" smtClean="0"/>
          </a:p>
          <a:p>
            <a:pPr lvl="1"/>
            <a:r>
              <a:rPr lang="en-US" dirty="0" smtClean="0"/>
              <a:t>Real</a:t>
            </a:r>
            <a:r>
              <a:rPr lang="en-US" dirty="0"/>
              <a:t>-time event processing for sensor and business activity </a:t>
            </a:r>
            <a:r>
              <a:rPr lang="en-US" dirty="0" smtClean="0"/>
              <a:t>monitoring</a:t>
            </a:r>
          </a:p>
          <a:p>
            <a:pPr lvl="1"/>
            <a:endParaRPr lang="en-US" dirty="0" smtClean="0"/>
          </a:p>
          <a:p>
            <a:pPr lvl="1"/>
            <a:r>
              <a:rPr lang="en-US" dirty="0" smtClean="0"/>
              <a:t>Scale</a:t>
            </a:r>
            <a:r>
              <a:rPr lang="en-US" dirty="0"/>
              <a:t>: Ingest millions of events per second.  Fast query on petabytes of </a:t>
            </a:r>
            <a:r>
              <a:rPr lang="en-US" dirty="0" smtClean="0"/>
              <a:t>data</a:t>
            </a:r>
          </a:p>
          <a:p>
            <a:pPr lvl="1"/>
            <a:endParaRPr lang="en-US" dirty="0"/>
          </a:p>
          <a:p>
            <a:pPr lvl="1"/>
            <a:r>
              <a:rPr lang="en-US" dirty="0" smtClean="0"/>
              <a:t>Implement </a:t>
            </a:r>
            <a:r>
              <a:rPr lang="en-US" dirty="0"/>
              <a:t>new </a:t>
            </a:r>
            <a:r>
              <a:rPr lang="en-US" dirty="0" smtClean="0"/>
              <a:t>real time business </a:t>
            </a:r>
            <a:r>
              <a:rPr lang="en-US" dirty="0"/>
              <a:t>cases </a:t>
            </a:r>
            <a:r>
              <a:rPr lang="en-US" dirty="0" smtClean="0"/>
              <a:t>with your </a:t>
            </a:r>
            <a:r>
              <a:rPr lang="en-US" dirty="0" err="1" smtClean="0"/>
              <a:t>Hadoop</a:t>
            </a:r>
            <a:r>
              <a:rPr lang="en-US" dirty="0" smtClean="0"/>
              <a:t> platform</a:t>
            </a:r>
            <a:endParaRPr lang="en-US" dirty="0"/>
          </a:p>
        </p:txBody>
      </p:sp>
      <p:pic>
        <p:nvPicPr>
          <p:cNvPr id="4" name="Picture 3"/>
          <p:cNvPicPr>
            <a:picLocks noChangeAspect="1"/>
          </p:cNvPicPr>
          <p:nvPr/>
        </p:nvPicPr>
        <p:blipFill>
          <a:blip r:embed="rId2"/>
          <a:stretch>
            <a:fillRect/>
          </a:stretch>
        </p:blipFill>
        <p:spPr>
          <a:xfrm>
            <a:off x="5395286" y="1577043"/>
            <a:ext cx="6273723" cy="4419901"/>
          </a:xfrm>
          <a:prstGeom prst="rect">
            <a:avLst/>
          </a:prstGeom>
        </p:spPr>
      </p:pic>
      <p:sp>
        <p:nvSpPr>
          <p:cNvPr id="5" name="TextBox 4"/>
          <p:cNvSpPr txBox="1"/>
          <p:nvPr/>
        </p:nvSpPr>
        <p:spPr>
          <a:xfrm>
            <a:off x="5395286" y="5996944"/>
            <a:ext cx="6273723" cy="49295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rgbClr val="FFFFFF"/>
                    </a:gs>
                    <a:gs pos="30000">
                      <a:srgbClr val="FFFFFF"/>
                    </a:gs>
                  </a:gsLst>
                  <a:lin ang="5400000" scaled="0"/>
                </a:gradFill>
              </a:rPr>
              <a:t>http://</a:t>
            </a:r>
            <a:r>
              <a:rPr lang="en-US" sz="1400" dirty="0" err="1">
                <a:gradFill>
                  <a:gsLst>
                    <a:gs pos="2917">
                      <a:srgbClr val="FFFFFF"/>
                    </a:gs>
                    <a:gs pos="30000">
                      <a:srgbClr val="FFFFFF"/>
                    </a:gs>
                  </a:gsLst>
                  <a:lin ang="5400000" scaled="0"/>
                </a:gradFill>
              </a:rPr>
              <a:t>storm.incubator.apache.org</a:t>
            </a:r>
            <a:r>
              <a:rPr lang="en-US" sz="1400" dirty="0">
                <a:gradFill>
                  <a:gsLst>
                    <a:gs pos="2917">
                      <a:srgbClr val="FFFFFF"/>
                    </a:gs>
                    <a:gs pos="30000">
                      <a:srgbClr val="FFFFFF"/>
                    </a:gs>
                  </a:gsLst>
                  <a:lin ang="5400000" scaled="0"/>
                </a:gradFill>
              </a:rPr>
              <a:t>/</a:t>
            </a:r>
            <a:endParaRPr lang="en-US" sz="1400" dirty="0"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96956089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NoSQL Database </a:t>
            </a:r>
            <a:endParaRPr lang="en-US" dirty="0"/>
          </a:p>
        </p:txBody>
      </p:sp>
      <p:sp>
        <p:nvSpPr>
          <p:cNvPr id="40" name="Text Placeholder 39"/>
          <p:cNvSpPr>
            <a:spLocks noGrp="1"/>
          </p:cNvSpPr>
          <p:nvPr>
            <p:ph type="body" sz="quarter" idx="11"/>
          </p:nvPr>
        </p:nvSpPr>
        <p:spPr>
          <a:xfrm>
            <a:off x="6675439" y="1212849"/>
            <a:ext cx="5486399" cy="4973669"/>
          </a:xfrm>
        </p:spPr>
        <p:txBody>
          <a:bodyPr/>
          <a:lstStyle/>
          <a:p>
            <a:pPr>
              <a:lnSpc>
                <a:spcPct val="150000"/>
              </a:lnSpc>
            </a:pPr>
            <a:r>
              <a:rPr lang="en-US" sz="2400" dirty="0" smtClean="0"/>
              <a:t>Store </a:t>
            </a:r>
            <a:r>
              <a:rPr lang="en-US" sz="2400" dirty="0"/>
              <a:t>and Process Petabytes of Data</a:t>
            </a:r>
          </a:p>
          <a:p>
            <a:pPr>
              <a:lnSpc>
                <a:spcPct val="150000"/>
              </a:lnSpc>
            </a:pPr>
            <a:r>
              <a:rPr lang="en-US" sz="2400" dirty="0"/>
              <a:t>Scale out on Commodity Servers</a:t>
            </a:r>
          </a:p>
          <a:p>
            <a:pPr>
              <a:lnSpc>
                <a:spcPct val="150000"/>
              </a:lnSpc>
            </a:pPr>
            <a:r>
              <a:rPr lang="en-US" sz="2400" dirty="0"/>
              <a:t>High Performance</a:t>
            </a:r>
          </a:p>
          <a:p>
            <a:pPr>
              <a:lnSpc>
                <a:spcPct val="150000"/>
              </a:lnSpc>
            </a:pPr>
            <a:r>
              <a:rPr lang="en-US" sz="2400" dirty="0"/>
              <a:t>Highly Available</a:t>
            </a:r>
          </a:p>
          <a:p>
            <a:pPr>
              <a:lnSpc>
                <a:spcPct val="150000"/>
              </a:lnSpc>
            </a:pPr>
            <a:r>
              <a:rPr lang="en-US" sz="2400" dirty="0"/>
              <a:t>Integrated with YARN</a:t>
            </a:r>
          </a:p>
          <a:p>
            <a:pPr>
              <a:lnSpc>
                <a:spcPct val="150000"/>
              </a:lnSpc>
            </a:pPr>
            <a:r>
              <a:rPr lang="en-US" sz="2400" dirty="0"/>
              <a:t>SQL Interface</a:t>
            </a:r>
          </a:p>
          <a:p>
            <a:pPr>
              <a:lnSpc>
                <a:spcPct val="150000"/>
              </a:lnSpc>
            </a:pPr>
            <a:endParaRPr lang="en-US" sz="2400" dirty="0"/>
          </a:p>
        </p:txBody>
      </p:sp>
      <p:sp>
        <p:nvSpPr>
          <p:cNvPr id="6" name="Rounded Rectangle 5"/>
          <p:cNvSpPr>
            <a:spLocks/>
          </p:cNvSpPr>
          <p:nvPr/>
        </p:nvSpPr>
        <p:spPr>
          <a:xfrm>
            <a:off x="1138616" y="3268661"/>
            <a:ext cx="3784221" cy="692421"/>
          </a:xfrm>
          <a:prstGeom prst="roundRect">
            <a:avLst>
              <a:gd name="adj" fmla="val 5758"/>
            </a:avLst>
          </a:prstGeom>
          <a:solidFill>
            <a:srgbClr val="44697D"/>
          </a:solidFill>
          <a:ln w="9525" cap="flat" cmpd="sng" algn="ctr">
            <a:noFill/>
            <a:prstDash val="solid"/>
          </a:ln>
          <a:effectLst/>
        </p:spPr>
        <p:txBody>
          <a:bodyPr lIns="0" tIns="137160" rIns="0" rtlCol="0" anchor="t"/>
          <a:lstStyle/>
          <a:p>
            <a:pPr algn="ctr" defTabSz="914400">
              <a:defRPr/>
            </a:pPr>
            <a:r>
              <a:rPr lang="en-US" sz="2000" b="1" kern="0" dirty="0" smtClean="0">
                <a:solidFill>
                  <a:srgbClr val="FFFFFF"/>
                </a:solidFill>
                <a:latin typeface="Calibri"/>
                <a:cs typeface="Calibri"/>
              </a:rPr>
              <a:t>YARN : Data Operating System</a:t>
            </a:r>
            <a:endParaRPr lang="en-US" sz="2000" kern="0" dirty="0">
              <a:solidFill>
                <a:srgbClr val="FFFFFF"/>
              </a:solidFill>
              <a:latin typeface="Calibri"/>
              <a:cs typeface="Calibri"/>
            </a:endParaRPr>
          </a:p>
        </p:txBody>
      </p:sp>
      <p:grpSp>
        <p:nvGrpSpPr>
          <p:cNvPr id="37" name="Group 36"/>
          <p:cNvGrpSpPr/>
          <p:nvPr/>
        </p:nvGrpSpPr>
        <p:grpSpPr>
          <a:xfrm>
            <a:off x="1138616" y="3878261"/>
            <a:ext cx="3784221" cy="1570340"/>
            <a:chOff x="986216" y="2155522"/>
            <a:chExt cx="2867569" cy="842777"/>
          </a:xfrm>
        </p:grpSpPr>
        <p:grpSp>
          <p:nvGrpSpPr>
            <p:cNvPr id="8" name="Group 7"/>
            <p:cNvGrpSpPr/>
            <p:nvPr/>
          </p:nvGrpSpPr>
          <p:grpSpPr>
            <a:xfrm>
              <a:off x="1075191" y="2200776"/>
              <a:ext cx="361249" cy="727355"/>
              <a:chOff x="6253123" y="3150006"/>
              <a:chExt cx="361249" cy="727355"/>
            </a:xfrm>
          </p:grpSpPr>
          <p:sp>
            <p:nvSpPr>
              <p:cNvPr id="9" name="Rounded Rectangle 8"/>
              <p:cNvSpPr>
                <a:spLocks/>
              </p:cNvSpPr>
              <p:nvPr/>
            </p:nvSpPr>
            <p:spPr>
              <a:xfrm>
                <a:off x="6253123"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a:solidFill>
                      <a:srgbClr val="1E1E1E">
                        <a:lumMod val="75000"/>
                        <a:lumOff val="25000"/>
                      </a:srgbClr>
                    </a:solidFill>
                    <a:latin typeface="Calibri"/>
                    <a:cs typeface="Calibri"/>
                  </a:rPr>
                  <a:t>1</a:t>
                </a:r>
              </a:p>
            </p:txBody>
          </p:sp>
          <p:sp>
            <p:nvSpPr>
              <p:cNvPr id="10" name="Rounded Rectangle 9"/>
              <p:cNvSpPr>
                <a:spLocks/>
              </p:cNvSpPr>
              <p:nvPr/>
            </p:nvSpPr>
            <p:spPr>
              <a:xfrm>
                <a:off x="6253123"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1" name="Rounded Rectangle 10"/>
              <p:cNvSpPr>
                <a:spLocks/>
              </p:cNvSpPr>
              <p:nvPr/>
            </p:nvSpPr>
            <p:spPr>
              <a:xfrm>
                <a:off x="6253123"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12" name="Group 11"/>
            <p:cNvGrpSpPr/>
            <p:nvPr/>
          </p:nvGrpSpPr>
          <p:grpSpPr>
            <a:xfrm>
              <a:off x="1465612" y="2200776"/>
              <a:ext cx="361249" cy="727355"/>
              <a:chOff x="6657599" y="3150006"/>
              <a:chExt cx="361249" cy="727355"/>
            </a:xfrm>
          </p:grpSpPr>
          <p:sp>
            <p:nvSpPr>
              <p:cNvPr id="13" name="Rounded Rectangle 12"/>
              <p:cNvSpPr>
                <a:spLocks/>
              </p:cNvSpPr>
              <p:nvPr/>
            </p:nvSpPr>
            <p:spPr>
              <a:xfrm>
                <a:off x="6657599"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4" name="Rounded Rectangle 13"/>
              <p:cNvSpPr>
                <a:spLocks/>
              </p:cNvSpPr>
              <p:nvPr/>
            </p:nvSpPr>
            <p:spPr>
              <a:xfrm>
                <a:off x="6657599"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5" name="Rounded Rectangle 14"/>
              <p:cNvSpPr>
                <a:spLocks/>
              </p:cNvSpPr>
              <p:nvPr/>
            </p:nvSpPr>
            <p:spPr>
              <a:xfrm>
                <a:off x="6657599"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16" name="Group 15"/>
            <p:cNvGrpSpPr/>
            <p:nvPr/>
          </p:nvGrpSpPr>
          <p:grpSpPr>
            <a:xfrm>
              <a:off x="1856033" y="2200776"/>
              <a:ext cx="361249" cy="727355"/>
              <a:chOff x="7062075" y="3150006"/>
              <a:chExt cx="361249" cy="727355"/>
            </a:xfrm>
          </p:grpSpPr>
          <p:sp>
            <p:nvSpPr>
              <p:cNvPr id="17" name="Rounded Rectangle 16"/>
              <p:cNvSpPr>
                <a:spLocks/>
              </p:cNvSpPr>
              <p:nvPr/>
            </p:nvSpPr>
            <p:spPr>
              <a:xfrm>
                <a:off x="7062075"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8" name="Rounded Rectangle 17"/>
              <p:cNvSpPr>
                <a:spLocks/>
              </p:cNvSpPr>
              <p:nvPr/>
            </p:nvSpPr>
            <p:spPr>
              <a:xfrm>
                <a:off x="7062075"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19" name="Rounded Rectangle 18"/>
              <p:cNvSpPr>
                <a:spLocks/>
              </p:cNvSpPr>
              <p:nvPr/>
            </p:nvSpPr>
            <p:spPr>
              <a:xfrm>
                <a:off x="7062075"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20" name="Group 19"/>
            <p:cNvGrpSpPr/>
            <p:nvPr/>
          </p:nvGrpSpPr>
          <p:grpSpPr>
            <a:xfrm>
              <a:off x="2636875" y="2200776"/>
              <a:ext cx="361249" cy="727355"/>
              <a:chOff x="7466551" y="3150006"/>
              <a:chExt cx="361249" cy="727355"/>
            </a:xfrm>
          </p:grpSpPr>
          <p:sp>
            <p:nvSpPr>
              <p:cNvPr id="21" name="Rounded Rectangle 20"/>
              <p:cNvSpPr>
                <a:spLocks/>
              </p:cNvSpPr>
              <p:nvPr/>
            </p:nvSpPr>
            <p:spPr>
              <a:xfrm>
                <a:off x="7466551"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22" name="Rounded Rectangle 21"/>
              <p:cNvSpPr>
                <a:spLocks/>
              </p:cNvSpPr>
              <p:nvPr/>
            </p:nvSpPr>
            <p:spPr>
              <a:xfrm>
                <a:off x="7466551"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23" name="Rounded Rectangle 22"/>
              <p:cNvSpPr>
                <a:spLocks/>
              </p:cNvSpPr>
              <p:nvPr/>
            </p:nvSpPr>
            <p:spPr>
              <a:xfrm>
                <a:off x="7466551"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24" name="Group 23"/>
            <p:cNvGrpSpPr/>
            <p:nvPr/>
          </p:nvGrpSpPr>
          <p:grpSpPr>
            <a:xfrm>
              <a:off x="3417719" y="2199972"/>
              <a:ext cx="361249" cy="727354"/>
              <a:chOff x="8595651" y="3149202"/>
              <a:chExt cx="361249" cy="727354"/>
            </a:xfrm>
          </p:grpSpPr>
          <p:sp>
            <p:nvSpPr>
              <p:cNvPr id="25" name="Rounded Rectangle 24"/>
              <p:cNvSpPr>
                <a:spLocks/>
              </p:cNvSpPr>
              <p:nvPr/>
            </p:nvSpPr>
            <p:spPr>
              <a:xfrm>
                <a:off x="8595651" y="314920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26" name="Rounded Rectangle 25"/>
              <p:cNvSpPr>
                <a:spLocks/>
              </p:cNvSpPr>
              <p:nvPr/>
            </p:nvSpPr>
            <p:spPr>
              <a:xfrm>
                <a:off x="8595651" y="3404905"/>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27" name="Rounded Rectangle 26"/>
              <p:cNvSpPr>
                <a:spLocks/>
              </p:cNvSpPr>
              <p:nvPr/>
            </p:nvSpPr>
            <p:spPr>
              <a:xfrm>
                <a:off x="8595651" y="3657247"/>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b="1" kern="0" dirty="0">
                    <a:solidFill>
                      <a:srgbClr val="1E1E1E">
                        <a:lumMod val="75000"/>
                        <a:lumOff val="25000"/>
                      </a:srgbClr>
                    </a:solidFill>
                    <a:latin typeface="Calibri"/>
                    <a:cs typeface="Calibri"/>
                  </a:rPr>
                  <a:t>N</a:t>
                </a:r>
              </a:p>
            </p:txBody>
          </p:sp>
        </p:grpSp>
        <p:grpSp>
          <p:nvGrpSpPr>
            <p:cNvPr id="28" name="Group 27"/>
            <p:cNvGrpSpPr/>
            <p:nvPr/>
          </p:nvGrpSpPr>
          <p:grpSpPr>
            <a:xfrm>
              <a:off x="2246454" y="2199971"/>
              <a:ext cx="361249" cy="727355"/>
              <a:chOff x="7062075" y="3150006"/>
              <a:chExt cx="361249" cy="727355"/>
            </a:xfrm>
          </p:grpSpPr>
          <p:sp>
            <p:nvSpPr>
              <p:cNvPr id="29" name="Rounded Rectangle 28"/>
              <p:cNvSpPr>
                <a:spLocks/>
              </p:cNvSpPr>
              <p:nvPr/>
            </p:nvSpPr>
            <p:spPr>
              <a:xfrm>
                <a:off x="7062075"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30" name="Rounded Rectangle 29"/>
              <p:cNvSpPr>
                <a:spLocks/>
              </p:cNvSpPr>
              <p:nvPr/>
            </p:nvSpPr>
            <p:spPr>
              <a:xfrm>
                <a:off x="7062075"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31" name="Rounded Rectangle 30"/>
              <p:cNvSpPr>
                <a:spLocks/>
              </p:cNvSpPr>
              <p:nvPr/>
            </p:nvSpPr>
            <p:spPr>
              <a:xfrm>
                <a:off x="7062075"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32" name="Group 31"/>
            <p:cNvGrpSpPr/>
            <p:nvPr/>
          </p:nvGrpSpPr>
          <p:grpSpPr>
            <a:xfrm>
              <a:off x="3027296" y="2199971"/>
              <a:ext cx="361249" cy="727355"/>
              <a:chOff x="7466551" y="3150006"/>
              <a:chExt cx="361249" cy="727355"/>
            </a:xfrm>
          </p:grpSpPr>
          <p:sp>
            <p:nvSpPr>
              <p:cNvPr id="33" name="Rounded Rectangle 32"/>
              <p:cNvSpPr>
                <a:spLocks/>
              </p:cNvSpPr>
              <p:nvPr/>
            </p:nvSpPr>
            <p:spPr>
              <a:xfrm>
                <a:off x="7466551" y="3150006"/>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34" name="Rounded Rectangle 33"/>
              <p:cNvSpPr>
                <a:spLocks/>
              </p:cNvSpPr>
              <p:nvPr/>
            </p:nvSpPr>
            <p:spPr>
              <a:xfrm>
                <a:off x="7466551" y="3405710"/>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35" name="Rounded Rectangle 34"/>
              <p:cNvSpPr>
                <a:spLocks/>
              </p:cNvSpPr>
              <p:nvPr/>
            </p:nvSpPr>
            <p:spPr>
              <a:xfrm>
                <a:off x="7466551" y="3658052"/>
                <a:ext cx="36124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sp>
          <p:nvSpPr>
            <p:cNvPr id="36" name="Rounded Rectangle 35"/>
            <p:cNvSpPr>
              <a:spLocks/>
            </p:cNvSpPr>
            <p:nvPr/>
          </p:nvSpPr>
          <p:spPr>
            <a:xfrm>
              <a:off x="986216" y="2155522"/>
              <a:ext cx="2867569" cy="842777"/>
            </a:xfrm>
            <a:prstGeom prst="roundRect">
              <a:avLst>
                <a:gd name="adj" fmla="val 5758"/>
              </a:avLst>
            </a:prstGeom>
            <a:solidFill>
              <a:srgbClr val="FFFFFF">
                <a:alpha val="75000"/>
              </a:srgbClr>
            </a:solidFill>
            <a:ln w="9525" cap="flat" cmpd="sng" algn="ctr">
              <a:solidFill>
                <a:srgbClr val="69BE28">
                  <a:lumMod val="60000"/>
                  <a:lumOff val="40000"/>
                </a:srgbClr>
              </a:solidFill>
              <a:prstDash val="solid"/>
            </a:ln>
            <a:effectLst/>
          </p:spPr>
          <p:txBody>
            <a:bodyPr lIns="0" rIns="0" rtlCol="0" anchor="ctr"/>
            <a:lstStyle/>
            <a:p>
              <a:pPr algn="ctr" defTabSz="914400">
                <a:defRPr/>
              </a:pPr>
              <a:r>
                <a:rPr lang="en-US" sz="2000" b="1" kern="0" dirty="0" smtClean="0">
                  <a:solidFill>
                    <a:srgbClr val="1E1E1E">
                      <a:lumMod val="75000"/>
                      <a:lumOff val="25000"/>
                    </a:srgbClr>
                  </a:solidFill>
                  <a:cs typeface="Calibri"/>
                </a:rPr>
                <a:t>HDFS</a:t>
              </a:r>
              <a:r>
                <a:rPr lang="en-US" sz="2000" b="1" kern="0" dirty="0" smtClean="0">
                  <a:solidFill>
                    <a:srgbClr val="1E1E1E">
                      <a:lumMod val="75000"/>
                      <a:lumOff val="25000"/>
                    </a:srgbClr>
                  </a:solidFill>
                  <a:latin typeface="Calibri"/>
                  <a:cs typeface="Calibri"/>
                </a:rPr>
                <a:t> </a:t>
              </a:r>
              <a:br>
                <a:rPr lang="en-US" sz="2000" b="1" kern="0" dirty="0" smtClean="0">
                  <a:solidFill>
                    <a:srgbClr val="1E1E1E">
                      <a:lumMod val="75000"/>
                      <a:lumOff val="25000"/>
                    </a:srgbClr>
                  </a:solidFill>
                  <a:latin typeface="Calibri"/>
                  <a:cs typeface="Calibri"/>
                </a:rPr>
              </a:br>
              <a:r>
                <a:rPr lang="en-US" sz="2000" kern="0" dirty="0" smtClean="0">
                  <a:solidFill>
                    <a:srgbClr val="1E1E1E">
                      <a:lumMod val="75000"/>
                      <a:lumOff val="25000"/>
                    </a:srgbClr>
                  </a:solidFill>
                  <a:latin typeface="Calibri"/>
                  <a:cs typeface="Calibri"/>
                </a:rPr>
                <a:t>(Permanent Data Storage)</a:t>
              </a:r>
              <a:endParaRPr lang="en-US" sz="2000" kern="0" dirty="0">
                <a:solidFill>
                  <a:srgbClr val="1E1E1E">
                    <a:lumMod val="75000"/>
                    <a:lumOff val="25000"/>
                  </a:srgbClr>
                </a:solidFill>
                <a:latin typeface="Calibri"/>
                <a:cs typeface="Calibri"/>
              </a:endParaRPr>
            </a:p>
          </p:txBody>
        </p:sp>
      </p:grpSp>
      <p:sp>
        <p:nvSpPr>
          <p:cNvPr id="38" name="Rounded Rectangle 37"/>
          <p:cNvSpPr>
            <a:spLocks/>
          </p:cNvSpPr>
          <p:nvPr/>
        </p:nvSpPr>
        <p:spPr>
          <a:xfrm>
            <a:off x="1703334" y="1744662"/>
            <a:ext cx="2721419" cy="1676400"/>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9525" cap="flat" cmpd="sng" algn="ctr">
            <a:solidFill>
              <a:srgbClr val="69BE28">
                <a:lumMod val="40000"/>
                <a:lumOff val="60000"/>
              </a:srgbClr>
            </a:solidFill>
            <a:prstDash val="solid"/>
          </a:ln>
          <a:effectLst/>
        </p:spPr>
        <p:txBody>
          <a:bodyPr lIns="0" rIns="0" rtlCol="0" anchor="t"/>
          <a:lstStyle/>
          <a:p>
            <a:pPr algn="ctr" defTabSz="914400">
              <a:defRPr/>
            </a:pPr>
            <a:r>
              <a:rPr lang="en-US" sz="2400" b="1" kern="0" dirty="0" smtClean="0">
                <a:solidFill>
                  <a:srgbClr val="1E1E1E">
                    <a:lumMod val="50000"/>
                    <a:lumOff val="50000"/>
                  </a:srgbClr>
                </a:solidFill>
                <a:cs typeface="Calibri"/>
              </a:rPr>
              <a:t>NoSQL</a:t>
            </a:r>
          </a:p>
          <a:p>
            <a:pPr algn="ctr" defTabSz="914400">
              <a:defRPr/>
            </a:pPr>
            <a:endParaRPr lang="en-US" sz="2400" kern="0" dirty="0">
              <a:solidFill>
                <a:srgbClr val="1E1E1E">
                  <a:lumMod val="50000"/>
                  <a:lumOff val="50000"/>
                </a:srgbClr>
              </a:solidFill>
              <a:latin typeface="Segoe UI (Body)"/>
              <a:cs typeface="Calibri"/>
            </a:endParaRPr>
          </a:p>
          <a:p>
            <a:pPr algn="ctr" defTabSz="914400">
              <a:defRPr/>
            </a:pPr>
            <a:r>
              <a:rPr lang="en-US" sz="2400" kern="0" dirty="0" smtClean="0">
                <a:solidFill>
                  <a:srgbClr val="1E1E1E">
                    <a:lumMod val="50000"/>
                    <a:lumOff val="50000"/>
                  </a:srgbClr>
                </a:solidFill>
                <a:latin typeface="Segoe UI (Body)"/>
                <a:cs typeface="Calibri"/>
              </a:rPr>
              <a:t>HBase</a:t>
            </a:r>
            <a:endParaRPr lang="en-US" sz="2400" kern="0" dirty="0" smtClean="0">
              <a:solidFill>
                <a:srgbClr val="1E1E1E">
                  <a:lumMod val="50000"/>
                  <a:lumOff val="50000"/>
                </a:srgbClr>
              </a:solidFill>
              <a:latin typeface="Segoe UI (Body)"/>
              <a:cs typeface="Segoe UI (Body)"/>
            </a:endParaRPr>
          </a:p>
        </p:txBody>
      </p:sp>
    </p:spTree>
    <p:extLst>
      <p:ext uri="{BB962C8B-B14F-4D97-AF65-F5344CB8AC3E}">
        <p14:creationId xmlns:p14="http://schemas.microsoft.com/office/powerpoint/2010/main" val="808241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HDP Search</a:t>
            </a:r>
            <a:endParaRPr lang="en-US" dirty="0"/>
          </a:p>
        </p:txBody>
      </p:sp>
      <p:sp>
        <p:nvSpPr>
          <p:cNvPr id="36" name="Rounded Rectangle 35"/>
          <p:cNvSpPr/>
          <p:nvPr/>
        </p:nvSpPr>
        <p:spPr bwMode="auto">
          <a:xfrm>
            <a:off x="2377799" y="4750390"/>
            <a:ext cx="4937706" cy="1554463"/>
          </a:xfrm>
          <a:prstGeom prst="round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TextBox 36"/>
          <p:cNvSpPr txBox="1"/>
          <p:nvPr/>
        </p:nvSpPr>
        <p:spPr>
          <a:xfrm>
            <a:off x="2926433" y="6208790"/>
            <a:ext cx="3798581" cy="854593"/>
          </a:xfrm>
          <a:prstGeom prst="rect">
            <a:avLst/>
          </a:prstGeom>
          <a:noFill/>
        </p:spPr>
        <p:txBody>
          <a:bodyPr wrap="square" lIns="182880" tIns="146304" rIns="182880" bIns="146304" rtlCol="0">
            <a:spAutoFit/>
          </a:bodyPr>
          <a:lstStyle/>
          <a:p>
            <a:pPr algn="ctr">
              <a:lnSpc>
                <a:spcPct val="90000"/>
              </a:lnSpc>
              <a:spcAft>
                <a:spcPts val="600"/>
              </a:spcAft>
            </a:pPr>
            <a:r>
              <a:rPr lang="en-US" sz="2000" b="1" kern="0" dirty="0">
                <a:solidFill>
                  <a:srgbClr val="FFFFFF"/>
                </a:solidFill>
                <a:latin typeface="Calibri"/>
                <a:cs typeface="Calibri"/>
              </a:rPr>
              <a:t>HDFS </a:t>
            </a:r>
            <a:br>
              <a:rPr lang="en-US" sz="2000" b="1" kern="0" dirty="0">
                <a:solidFill>
                  <a:srgbClr val="FFFFFF"/>
                </a:solidFill>
                <a:latin typeface="Calibri"/>
                <a:cs typeface="Calibri"/>
              </a:rPr>
            </a:br>
            <a:r>
              <a:rPr lang="en-US" sz="2000" kern="0" dirty="0">
                <a:solidFill>
                  <a:srgbClr val="FFFFFF"/>
                </a:solidFill>
                <a:latin typeface="Calibri"/>
                <a:cs typeface="Calibri"/>
              </a:rPr>
              <a:t>(</a:t>
            </a:r>
            <a:r>
              <a:rPr lang="en-US" sz="2000" kern="0" dirty="0" err="1">
                <a:solidFill>
                  <a:srgbClr val="FFFFFF"/>
                </a:solidFill>
                <a:latin typeface="Calibri"/>
                <a:cs typeface="Calibri"/>
              </a:rPr>
              <a:t>Hadoop</a:t>
            </a:r>
            <a:r>
              <a:rPr lang="en-US" sz="2000" kern="0" dirty="0">
                <a:solidFill>
                  <a:srgbClr val="FFFFFF"/>
                </a:solidFill>
                <a:latin typeface="Calibri"/>
                <a:cs typeface="Calibri"/>
              </a:rPr>
              <a:t> Distributed File System</a:t>
            </a:r>
            <a:r>
              <a:rPr lang="en-US" sz="2000" kern="0" dirty="0" smtClean="0">
                <a:solidFill>
                  <a:srgbClr val="FFFFFF"/>
                </a:solidFill>
                <a:latin typeface="Calibri"/>
                <a:cs typeface="Calibri"/>
              </a:rPr>
              <a:t>)</a:t>
            </a:r>
            <a:endParaRPr lang="en-US" sz="2000" kern="0" dirty="0">
              <a:solidFill>
                <a:srgbClr val="FFFFFF"/>
              </a:solidFill>
              <a:latin typeface="Calibri"/>
              <a:cs typeface="Calibri"/>
            </a:endParaRPr>
          </a:p>
        </p:txBody>
      </p:sp>
      <p:grpSp>
        <p:nvGrpSpPr>
          <p:cNvPr id="62" name="Group 61"/>
          <p:cNvGrpSpPr/>
          <p:nvPr/>
        </p:nvGrpSpPr>
        <p:grpSpPr>
          <a:xfrm>
            <a:off x="2614993" y="4868847"/>
            <a:ext cx="4463319" cy="1280146"/>
            <a:chOff x="2598271" y="4712987"/>
            <a:chExt cx="4463319" cy="1280146"/>
          </a:xfrm>
        </p:grpSpPr>
        <p:grpSp>
          <p:nvGrpSpPr>
            <p:cNvPr id="41" name="Group 40"/>
            <p:cNvGrpSpPr/>
            <p:nvPr/>
          </p:nvGrpSpPr>
          <p:grpSpPr>
            <a:xfrm>
              <a:off x="2598271" y="4712987"/>
              <a:ext cx="602479" cy="1280146"/>
              <a:chOff x="2751397" y="4712987"/>
              <a:chExt cx="602479" cy="1280146"/>
            </a:xfrm>
          </p:grpSpPr>
          <p:sp>
            <p:nvSpPr>
              <p:cNvPr id="38" name="Rounded Rectangle 37"/>
              <p:cNvSpPr>
                <a:spLocks/>
              </p:cNvSpPr>
              <p:nvPr/>
            </p:nvSpPr>
            <p:spPr>
              <a:xfrm>
                <a:off x="2751397" y="562737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39" name="Rounded Rectangle 38"/>
              <p:cNvSpPr>
                <a:spLocks/>
              </p:cNvSpPr>
              <p:nvPr/>
            </p:nvSpPr>
            <p:spPr>
              <a:xfrm>
                <a:off x="2751397" y="5170182"/>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40" name="Rounded Rectangle 39"/>
              <p:cNvSpPr>
                <a:spLocks/>
              </p:cNvSpPr>
              <p:nvPr/>
            </p:nvSpPr>
            <p:spPr>
              <a:xfrm>
                <a:off x="2751397" y="471298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42" name="Group 41"/>
            <p:cNvGrpSpPr/>
            <p:nvPr/>
          </p:nvGrpSpPr>
          <p:grpSpPr>
            <a:xfrm>
              <a:off x="3370439" y="4712987"/>
              <a:ext cx="602479" cy="1280146"/>
              <a:chOff x="2751397" y="4712987"/>
              <a:chExt cx="602479" cy="1280146"/>
            </a:xfrm>
          </p:grpSpPr>
          <p:sp>
            <p:nvSpPr>
              <p:cNvPr id="43" name="Rounded Rectangle 42"/>
              <p:cNvSpPr>
                <a:spLocks/>
              </p:cNvSpPr>
              <p:nvPr/>
            </p:nvSpPr>
            <p:spPr>
              <a:xfrm>
                <a:off x="2751397" y="562737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44" name="Rounded Rectangle 43"/>
              <p:cNvSpPr>
                <a:spLocks/>
              </p:cNvSpPr>
              <p:nvPr/>
            </p:nvSpPr>
            <p:spPr>
              <a:xfrm>
                <a:off x="2751397" y="5170182"/>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45" name="Rounded Rectangle 44"/>
              <p:cNvSpPr>
                <a:spLocks/>
              </p:cNvSpPr>
              <p:nvPr/>
            </p:nvSpPr>
            <p:spPr>
              <a:xfrm>
                <a:off x="2751397" y="471298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46" name="Group 45"/>
            <p:cNvGrpSpPr/>
            <p:nvPr/>
          </p:nvGrpSpPr>
          <p:grpSpPr>
            <a:xfrm>
              <a:off x="4142607" y="4712987"/>
              <a:ext cx="602479" cy="1280146"/>
              <a:chOff x="2751397" y="4712987"/>
              <a:chExt cx="602479" cy="1280146"/>
            </a:xfrm>
          </p:grpSpPr>
          <p:sp>
            <p:nvSpPr>
              <p:cNvPr id="47" name="Rounded Rectangle 46"/>
              <p:cNvSpPr>
                <a:spLocks/>
              </p:cNvSpPr>
              <p:nvPr/>
            </p:nvSpPr>
            <p:spPr>
              <a:xfrm>
                <a:off x="2751397" y="562737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48" name="Rounded Rectangle 47"/>
              <p:cNvSpPr>
                <a:spLocks/>
              </p:cNvSpPr>
              <p:nvPr/>
            </p:nvSpPr>
            <p:spPr>
              <a:xfrm>
                <a:off x="2751397" y="5170182"/>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49" name="Rounded Rectangle 48"/>
              <p:cNvSpPr>
                <a:spLocks/>
              </p:cNvSpPr>
              <p:nvPr/>
            </p:nvSpPr>
            <p:spPr>
              <a:xfrm>
                <a:off x="2751397" y="471298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50" name="Group 49"/>
            <p:cNvGrpSpPr/>
            <p:nvPr/>
          </p:nvGrpSpPr>
          <p:grpSpPr>
            <a:xfrm>
              <a:off x="4914775" y="4712987"/>
              <a:ext cx="602479" cy="1280146"/>
              <a:chOff x="2751397" y="4712987"/>
              <a:chExt cx="602479" cy="1280146"/>
            </a:xfrm>
          </p:grpSpPr>
          <p:sp>
            <p:nvSpPr>
              <p:cNvPr id="51" name="Rounded Rectangle 50"/>
              <p:cNvSpPr>
                <a:spLocks/>
              </p:cNvSpPr>
              <p:nvPr/>
            </p:nvSpPr>
            <p:spPr>
              <a:xfrm>
                <a:off x="2751397" y="562737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52" name="Rounded Rectangle 51"/>
              <p:cNvSpPr>
                <a:spLocks/>
              </p:cNvSpPr>
              <p:nvPr/>
            </p:nvSpPr>
            <p:spPr>
              <a:xfrm>
                <a:off x="2751397" y="5170182"/>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53" name="Rounded Rectangle 52"/>
              <p:cNvSpPr>
                <a:spLocks/>
              </p:cNvSpPr>
              <p:nvPr/>
            </p:nvSpPr>
            <p:spPr>
              <a:xfrm>
                <a:off x="2751397" y="471298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54" name="Group 53"/>
            <p:cNvGrpSpPr/>
            <p:nvPr/>
          </p:nvGrpSpPr>
          <p:grpSpPr>
            <a:xfrm>
              <a:off x="5686943" y="4712987"/>
              <a:ext cx="602479" cy="1280146"/>
              <a:chOff x="2751397" y="4712987"/>
              <a:chExt cx="602479" cy="1280146"/>
            </a:xfrm>
          </p:grpSpPr>
          <p:sp>
            <p:nvSpPr>
              <p:cNvPr id="55" name="Rounded Rectangle 54"/>
              <p:cNvSpPr>
                <a:spLocks/>
              </p:cNvSpPr>
              <p:nvPr/>
            </p:nvSpPr>
            <p:spPr>
              <a:xfrm>
                <a:off x="2751397" y="562737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56" name="Rounded Rectangle 55"/>
              <p:cNvSpPr>
                <a:spLocks/>
              </p:cNvSpPr>
              <p:nvPr/>
            </p:nvSpPr>
            <p:spPr>
              <a:xfrm>
                <a:off x="2751397" y="5170182"/>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57" name="Rounded Rectangle 56"/>
              <p:cNvSpPr>
                <a:spLocks/>
              </p:cNvSpPr>
              <p:nvPr/>
            </p:nvSpPr>
            <p:spPr>
              <a:xfrm>
                <a:off x="2751397" y="471298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nvGrpSpPr>
            <p:cNvPr id="58" name="Group 57"/>
            <p:cNvGrpSpPr/>
            <p:nvPr/>
          </p:nvGrpSpPr>
          <p:grpSpPr>
            <a:xfrm>
              <a:off x="6459111" y="4712987"/>
              <a:ext cx="602479" cy="1280146"/>
              <a:chOff x="2751397" y="4712987"/>
              <a:chExt cx="602479" cy="1280146"/>
            </a:xfrm>
          </p:grpSpPr>
          <p:sp>
            <p:nvSpPr>
              <p:cNvPr id="59" name="Rounded Rectangle 58"/>
              <p:cNvSpPr>
                <a:spLocks/>
              </p:cNvSpPr>
              <p:nvPr/>
            </p:nvSpPr>
            <p:spPr>
              <a:xfrm>
                <a:off x="2751397" y="562737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60" name="Rounded Rectangle 59"/>
              <p:cNvSpPr>
                <a:spLocks/>
              </p:cNvSpPr>
              <p:nvPr/>
            </p:nvSpPr>
            <p:spPr>
              <a:xfrm>
                <a:off x="2751397" y="5170182"/>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sp>
            <p:nvSpPr>
              <p:cNvPr id="61" name="Rounded Rectangle 60"/>
              <p:cNvSpPr>
                <a:spLocks/>
              </p:cNvSpPr>
              <p:nvPr/>
            </p:nvSpPr>
            <p:spPr>
              <a:xfrm>
                <a:off x="2751397" y="4712987"/>
                <a:ext cx="602479" cy="365756"/>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Calibri"/>
                    <a:cs typeface="Calibri"/>
                  </a:rPr>
                  <a:t>°</a:t>
                </a:r>
                <a:endParaRPr lang="en-US" sz="700" kern="0" dirty="0">
                  <a:solidFill>
                    <a:srgbClr val="1E1E1E">
                      <a:lumMod val="75000"/>
                      <a:lumOff val="25000"/>
                    </a:srgbClr>
                  </a:solidFill>
                  <a:latin typeface="Calibri"/>
                  <a:cs typeface="Calibri"/>
                </a:endParaRPr>
              </a:p>
            </p:txBody>
          </p:sp>
        </p:grpSp>
      </p:grpSp>
      <p:sp>
        <p:nvSpPr>
          <p:cNvPr id="63" name="Rectangle 62"/>
          <p:cNvSpPr/>
          <p:nvPr/>
        </p:nvSpPr>
        <p:spPr bwMode="auto">
          <a:xfrm>
            <a:off x="2750149" y="4320213"/>
            <a:ext cx="2096503" cy="10972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Raw Files</a:t>
            </a:r>
          </a:p>
        </p:txBody>
      </p:sp>
      <p:sp>
        <p:nvSpPr>
          <p:cNvPr id="64" name="Rectangle 63"/>
          <p:cNvSpPr/>
          <p:nvPr/>
        </p:nvSpPr>
        <p:spPr bwMode="auto">
          <a:xfrm>
            <a:off x="4999052" y="4320213"/>
            <a:ext cx="2096503" cy="10972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Indexed Documents</a:t>
            </a:r>
          </a:p>
        </p:txBody>
      </p:sp>
      <p:sp>
        <p:nvSpPr>
          <p:cNvPr id="66" name="Curved Down Arrow 65"/>
          <p:cNvSpPr/>
          <p:nvPr/>
        </p:nvSpPr>
        <p:spPr bwMode="auto">
          <a:xfrm>
            <a:off x="3566506" y="3222945"/>
            <a:ext cx="2739638" cy="1005829"/>
          </a:xfrm>
          <a:prstGeom prst="curvedDownArrow">
            <a:avLst/>
          </a:prstGeom>
          <a:solidFill>
            <a:schemeClr val="tx2"/>
          </a:solidFill>
          <a:ln w="28575" cmpd="sng">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TextBox 66"/>
          <p:cNvSpPr txBox="1"/>
          <p:nvPr/>
        </p:nvSpPr>
        <p:spPr>
          <a:xfrm>
            <a:off x="3078833" y="3300668"/>
            <a:ext cx="3798581" cy="577594"/>
          </a:xfrm>
          <a:prstGeom prst="rect">
            <a:avLst/>
          </a:prstGeom>
          <a:noFill/>
        </p:spPr>
        <p:txBody>
          <a:bodyPr wrap="square" lIns="182880" tIns="146304" rIns="182880" bIns="146304" rtlCol="0">
            <a:spAutoFit/>
          </a:bodyPr>
          <a:lstStyle/>
          <a:p>
            <a:pPr algn="ctr">
              <a:lnSpc>
                <a:spcPct val="90000"/>
              </a:lnSpc>
              <a:spcAft>
                <a:spcPts val="600"/>
              </a:spcAft>
            </a:pPr>
            <a:r>
              <a:rPr lang="en-US" sz="2000" b="1" kern="0" dirty="0" err="1" smtClean="0">
                <a:solidFill>
                  <a:srgbClr val="FFFFFF"/>
                </a:solidFill>
                <a:latin typeface="Calibri"/>
                <a:cs typeface="Calibri"/>
              </a:rPr>
              <a:t>MapReduce</a:t>
            </a:r>
            <a:r>
              <a:rPr lang="en-US" sz="2000" b="1" kern="0" dirty="0" smtClean="0">
                <a:solidFill>
                  <a:srgbClr val="FFFFFF"/>
                </a:solidFill>
                <a:latin typeface="Calibri"/>
                <a:cs typeface="Calibri"/>
              </a:rPr>
              <a:t> Indexing Job</a:t>
            </a:r>
            <a:endParaRPr lang="en-US" sz="2000" kern="0" dirty="0">
              <a:solidFill>
                <a:srgbClr val="FFFFFF"/>
              </a:solidFill>
              <a:latin typeface="Calibri"/>
              <a:cs typeface="Calibri"/>
            </a:endParaRPr>
          </a:p>
        </p:txBody>
      </p:sp>
      <p:grpSp>
        <p:nvGrpSpPr>
          <p:cNvPr id="80" name="Group 79"/>
          <p:cNvGrpSpPr/>
          <p:nvPr/>
        </p:nvGrpSpPr>
        <p:grpSpPr>
          <a:xfrm>
            <a:off x="8229895" y="4045896"/>
            <a:ext cx="3657559" cy="1463024"/>
            <a:chOff x="8229895" y="4045896"/>
            <a:chExt cx="3657559" cy="1463024"/>
          </a:xfrm>
        </p:grpSpPr>
        <p:sp>
          <p:nvSpPr>
            <p:cNvPr id="68" name="Rounded Rectangle 67"/>
            <p:cNvSpPr/>
            <p:nvPr/>
          </p:nvSpPr>
          <p:spPr bwMode="auto">
            <a:xfrm>
              <a:off x="8229895" y="4045896"/>
              <a:ext cx="1097268" cy="1463024"/>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Solr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ounded Rectangle 69"/>
            <p:cNvSpPr/>
            <p:nvPr/>
          </p:nvSpPr>
          <p:spPr bwMode="auto">
            <a:xfrm>
              <a:off x="9510041" y="4045896"/>
              <a:ext cx="1097268" cy="1463024"/>
            </a:xfrm>
            <a:prstGeom prst="round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Solr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ounded Rectangle 70"/>
            <p:cNvSpPr/>
            <p:nvPr/>
          </p:nvSpPr>
          <p:spPr bwMode="auto">
            <a:xfrm>
              <a:off x="10790186" y="4045896"/>
              <a:ext cx="1097268" cy="1463024"/>
            </a:xfrm>
            <a:prstGeom prst="round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Solr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8595651" y="4960286"/>
              <a:ext cx="2926048" cy="4301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Lucene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3" name="Right Arrow 72"/>
          <p:cNvSpPr/>
          <p:nvPr/>
        </p:nvSpPr>
        <p:spPr bwMode="auto">
          <a:xfrm>
            <a:off x="7159384" y="4594530"/>
            <a:ext cx="1042901" cy="457195"/>
          </a:xfrm>
          <a:prstGeom prst="rightArrow">
            <a:avLst/>
          </a:prstGeom>
          <a:solidFill>
            <a:schemeClr val="tx2"/>
          </a:solidFill>
          <a:ln w="28575" cmpd="sng">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ight Arrow 73"/>
          <p:cNvSpPr/>
          <p:nvPr/>
        </p:nvSpPr>
        <p:spPr bwMode="auto">
          <a:xfrm>
            <a:off x="1640542" y="4411652"/>
            <a:ext cx="645818" cy="248380"/>
          </a:xfrm>
          <a:prstGeom prst="rightArrow">
            <a:avLst/>
          </a:prstGeom>
          <a:solidFill>
            <a:schemeClr val="tx2"/>
          </a:solidFill>
          <a:ln w="28575" cmpd="sng">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ight Arrow 74"/>
          <p:cNvSpPr/>
          <p:nvPr/>
        </p:nvSpPr>
        <p:spPr bwMode="auto">
          <a:xfrm>
            <a:off x="1640542" y="4744657"/>
            <a:ext cx="645818" cy="248380"/>
          </a:xfrm>
          <a:prstGeom prst="rightArrow">
            <a:avLst/>
          </a:prstGeom>
          <a:solidFill>
            <a:schemeClr val="tx2"/>
          </a:solidFill>
          <a:ln w="28575" cmpd="sng">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ight Arrow 75"/>
          <p:cNvSpPr/>
          <p:nvPr/>
        </p:nvSpPr>
        <p:spPr bwMode="auto">
          <a:xfrm>
            <a:off x="1640542" y="5110413"/>
            <a:ext cx="645818" cy="248380"/>
          </a:xfrm>
          <a:prstGeom prst="rightArrow">
            <a:avLst/>
          </a:prstGeom>
          <a:solidFill>
            <a:schemeClr val="tx2"/>
          </a:solidFill>
          <a:ln w="28575" cmpd="sng">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Document 76"/>
          <p:cNvSpPr/>
          <p:nvPr/>
        </p:nvSpPr>
        <p:spPr bwMode="auto">
          <a:xfrm>
            <a:off x="183264" y="4045896"/>
            <a:ext cx="1280146" cy="2194536"/>
          </a:xfrm>
          <a:prstGeom prst="flowChartDocumen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HTML</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PDF</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Word</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XML</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Logs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78" name="Rounded Rectangle 77"/>
          <p:cNvSpPr/>
          <p:nvPr/>
        </p:nvSpPr>
        <p:spPr bwMode="auto">
          <a:xfrm>
            <a:off x="8595650" y="2582872"/>
            <a:ext cx="2834610" cy="731512"/>
          </a:xfrm>
          <a:prstGeom prst="round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Search Web App</a:t>
            </a:r>
          </a:p>
        </p:txBody>
      </p:sp>
      <p:pic>
        <p:nvPicPr>
          <p:cNvPr id="79" name="Picture 78"/>
          <p:cNvPicPr>
            <a:picLocks noChangeAspect="1"/>
          </p:cNvPicPr>
          <p:nvPr/>
        </p:nvPicPr>
        <p:blipFill>
          <a:blip r:embed="rId2"/>
          <a:stretch>
            <a:fillRect/>
          </a:stretch>
        </p:blipFill>
        <p:spPr>
          <a:xfrm>
            <a:off x="9930384" y="1114724"/>
            <a:ext cx="436424" cy="671422"/>
          </a:xfrm>
          <a:prstGeom prst="rect">
            <a:avLst/>
          </a:prstGeom>
        </p:spPr>
      </p:pic>
      <p:sp>
        <p:nvSpPr>
          <p:cNvPr id="82" name="Right Arrow 81"/>
          <p:cNvSpPr/>
          <p:nvPr/>
        </p:nvSpPr>
        <p:spPr bwMode="auto">
          <a:xfrm rot="5400000">
            <a:off x="9177399" y="3545402"/>
            <a:ext cx="555973" cy="256445"/>
          </a:xfrm>
          <a:prstGeom prst="rightArrow">
            <a:avLst/>
          </a:prstGeom>
          <a:solidFill>
            <a:schemeClr val="tx2"/>
          </a:solidFill>
          <a:ln w="28575" cmpd="sng">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ight Arrow 82"/>
          <p:cNvSpPr/>
          <p:nvPr/>
        </p:nvSpPr>
        <p:spPr bwMode="auto">
          <a:xfrm rot="16200000" flipV="1">
            <a:off x="10329322" y="3545402"/>
            <a:ext cx="555973" cy="256445"/>
          </a:xfrm>
          <a:prstGeom prst="rightArrow">
            <a:avLst/>
          </a:prstGeom>
          <a:solidFill>
            <a:schemeClr val="tx2"/>
          </a:solidFill>
          <a:ln w="28575" cmpd="sng">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TextBox 83"/>
          <p:cNvSpPr txBox="1"/>
          <p:nvPr/>
        </p:nvSpPr>
        <p:spPr>
          <a:xfrm>
            <a:off x="8412773" y="3398934"/>
            <a:ext cx="1033439" cy="549381"/>
          </a:xfrm>
          <a:prstGeom prst="rect">
            <a:avLst/>
          </a:prstGeom>
          <a:noFill/>
        </p:spPr>
        <p:txBody>
          <a:bodyPr wrap="square" lIns="182880" tIns="146304" rIns="182880" bIns="146304" rtlCol="0" anchor="ctr">
            <a:spAutoFit/>
          </a:bodyPr>
          <a:lstStyle/>
          <a:p>
            <a:pPr>
              <a:lnSpc>
                <a:spcPct val="90000"/>
              </a:lnSpc>
              <a:spcAft>
                <a:spcPts val="600"/>
              </a:spcAft>
            </a:pPr>
            <a:r>
              <a:rPr lang="en-US" dirty="0" smtClean="0">
                <a:gradFill>
                  <a:gsLst>
                    <a:gs pos="2917">
                      <a:srgbClr val="FFFFFF"/>
                    </a:gs>
                    <a:gs pos="30000">
                      <a:srgbClr val="FFFFFF"/>
                    </a:gs>
                  </a:gsLst>
                  <a:lin ang="5400000" scaled="0"/>
                </a:gradFill>
              </a:rPr>
              <a:t>Query</a:t>
            </a:r>
          </a:p>
        </p:txBody>
      </p:sp>
      <p:sp>
        <p:nvSpPr>
          <p:cNvPr id="85" name="TextBox 84"/>
          <p:cNvSpPr txBox="1"/>
          <p:nvPr/>
        </p:nvSpPr>
        <p:spPr>
          <a:xfrm>
            <a:off x="10641661" y="3398934"/>
            <a:ext cx="1428672" cy="549381"/>
          </a:xfrm>
          <a:prstGeom prst="rect">
            <a:avLst/>
          </a:prstGeom>
          <a:noFill/>
        </p:spPr>
        <p:txBody>
          <a:bodyPr wrap="square" lIns="182880" tIns="146304" rIns="182880" bIns="146304" rtlCol="0" anchor="ctr">
            <a:spAutoFit/>
          </a:bodyPr>
          <a:lstStyle/>
          <a:p>
            <a:pPr>
              <a:lnSpc>
                <a:spcPct val="90000"/>
              </a:lnSpc>
              <a:spcAft>
                <a:spcPts val="600"/>
              </a:spcAft>
            </a:pPr>
            <a:r>
              <a:rPr lang="en-US" dirty="0" smtClean="0">
                <a:gradFill>
                  <a:gsLst>
                    <a:gs pos="2917">
                      <a:srgbClr val="FFFFFF"/>
                    </a:gs>
                    <a:gs pos="30000">
                      <a:srgbClr val="FFFFFF"/>
                    </a:gs>
                  </a:gsLst>
                  <a:lin ang="5400000" scaled="0"/>
                </a:gradFill>
              </a:rPr>
              <a:t>Response</a:t>
            </a:r>
          </a:p>
        </p:txBody>
      </p:sp>
      <p:sp>
        <p:nvSpPr>
          <p:cNvPr id="86" name="Up-Down Arrow 85"/>
          <p:cNvSpPr/>
          <p:nvPr/>
        </p:nvSpPr>
        <p:spPr bwMode="auto">
          <a:xfrm>
            <a:off x="9980747" y="1840182"/>
            <a:ext cx="311169" cy="613848"/>
          </a:xfrm>
          <a:prstGeom prst="upDownArrow">
            <a:avLst/>
          </a:prstGeom>
          <a:solidFill>
            <a:schemeClr val="tx2"/>
          </a:solidFill>
          <a:ln w="28575" cmpd="sng">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5" name="Text Placeholder 2"/>
          <p:cNvSpPr txBox="1">
            <a:spLocks/>
          </p:cNvSpPr>
          <p:nvPr/>
        </p:nvSpPr>
        <p:spPr>
          <a:xfrm>
            <a:off x="274639" y="1212849"/>
            <a:ext cx="6766560" cy="305211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dirty="0" smtClean="0">
                <a:solidFill>
                  <a:srgbClr val="00BCF2"/>
                </a:solidFill>
              </a:rPr>
              <a:t>Apache </a:t>
            </a:r>
            <a:r>
              <a:rPr lang="en-US" dirty="0" err="1" smtClean="0">
                <a:solidFill>
                  <a:srgbClr val="00BCF2"/>
                </a:solidFill>
              </a:rPr>
              <a:t>Solr</a:t>
            </a:r>
            <a:endParaRPr lang="en-US" dirty="0" smtClean="0">
              <a:gradFill>
                <a:gsLst>
                  <a:gs pos="1250">
                    <a:srgbClr val="FFFFFF"/>
                  </a:gs>
                  <a:gs pos="100000">
                    <a:srgbClr val="FFFFFF"/>
                  </a:gs>
                </a:gsLst>
                <a:lin ang="5400000" scaled="0"/>
              </a:gradFill>
            </a:endParaRPr>
          </a:p>
          <a:p>
            <a:pPr marL="241300" lvl="1" indent="0">
              <a:buClr>
                <a:srgbClr val="FFFFFF"/>
              </a:buClr>
              <a:buFontTx/>
              <a:buNone/>
            </a:pPr>
            <a:r>
              <a:rPr lang="en-US" dirty="0" smtClean="0">
                <a:gradFill>
                  <a:gsLst>
                    <a:gs pos="1250">
                      <a:srgbClr val="FFFFFF"/>
                    </a:gs>
                    <a:gs pos="100000">
                      <a:srgbClr val="FFFFFF"/>
                    </a:gs>
                  </a:gsLst>
                  <a:lin ang="5400000" scaled="0"/>
                </a:gradFill>
              </a:rPr>
              <a:t>High performance indexing and simple UI for advanced search applications</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4322570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Processing on Shared Infrastructure</a:t>
            </a:r>
            <a:endParaRPr lang="en-US" dirty="0"/>
          </a:p>
        </p:txBody>
      </p:sp>
      <p:grpSp>
        <p:nvGrpSpPr>
          <p:cNvPr id="78" name="Group 77"/>
          <p:cNvGrpSpPr/>
          <p:nvPr/>
        </p:nvGrpSpPr>
        <p:grpSpPr>
          <a:xfrm>
            <a:off x="655637" y="2125662"/>
            <a:ext cx="11127946" cy="3786690"/>
            <a:chOff x="674097" y="1901489"/>
            <a:chExt cx="6472828" cy="2202616"/>
          </a:xfrm>
        </p:grpSpPr>
        <p:sp>
          <p:nvSpPr>
            <p:cNvPr id="79" name="Rounded Rectangle 78"/>
            <p:cNvSpPr/>
            <p:nvPr/>
          </p:nvSpPr>
          <p:spPr>
            <a:xfrm>
              <a:off x="674097" y="3167838"/>
              <a:ext cx="6472828" cy="936267"/>
            </a:xfrm>
            <a:prstGeom prst="roundRect">
              <a:avLst>
                <a:gd name="adj" fmla="val 1121"/>
              </a:avLst>
            </a:prstGeom>
            <a:solidFill>
              <a:srgbClr val="69BE28">
                <a:lumMod val="20000"/>
                <a:lumOff val="80000"/>
              </a:srgbClr>
            </a:solidFill>
            <a:ln w="12700" cap="flat" cmpd="sng" algn="ctr">
              <a:solidFill>
                <a:srgbClr val="69BE28">
                  <a:lumMod val="60000"/>
                  <a:lumOff val="40000"/>
                </a:srgbClr>
              </a:solidFill>
              <a:prstDash val="solid"/>
            </a:ln>
            <a:effectLst/>
          </p:spPr>
          <p:txBody>
            <a:bodyPr lIns="91440" rIns="0" rtlCol="0" anchor="t"/>
            <a:lstStyle/>
            <a:p>
              <a:pPr defTabSz="914400">
                <a:defRPr/>
              </a:pPr>
              <a:r>
                <a:rPr lang="en-US" sz="1100" b="1" kern="0" dirty="0" smtClean="0">
                  <a:solidFill>
                    <a:prstClr val="black">
                      <a:lumMod val="65000"/>
                      <a:lumOff val="35000"/>
                    </a:prstClr>
                  </a:solidFill>
                  <a:latin typeface="Arial"/>
                  <a:cs typeface="Arial"/>
                </a:rPr>
                <a:t> </a:t>
              </a:r>
              <a:endParaRPr lang="en-US" sz="1100" b="1" kern="0" dirty="0">
                <a:solidFill>
                  <a:prstClr val="black">
                    <a:lumMod val="65000"/>
                    <a:lumOff val="35000"/>
                  </a:prstClr>
                </a:solidFill>
                <a:latin typeface="Arial"/>
                <a:cs typeface="Arial"/>
              </a:endParaRPr>
            </a:p>
          </p:txBody>
        </p:sp>
        <p:sp>
          <p:nvSpPr>
            <p:cNvPr id="80" name="Rounded Rectangle 79"/>
            <p:cNvSpPr/>
            <p:nvPr/>
          </p:nvSpPr>
          <p:spPr>
            <a:xfrm>
              <a:off x="674097" y="1901489"/>
              <a:ext cx="6472828" cy="1163544"/>
            </a:xfrm>
            <a:prstGeom prst="roundRect">
              <a:avLst>
                <a:gd name="adj" fmla="val 1121"/>
              </a:avLst>
            </a:prstGeom>
            <a:solidFill>
              <a:srgbClr val="69BE28">
                <a:lumMod val="20000"/>
                <a:lumOff val="80000"/>
              </a:srgbClr>
            </a:solidFill>
            <a:ln w="12700" cap="flat" cmpd="sng" algn="ctr">
              <a:solidFill>
                <a:srgbClr val="69BE28">
                  <a:lumMod val="60000"/>
                  <a:lumOff val="40000"/>
                </a:srgbClr>
              </a:solidFill>
              <a:prstDash val="solid"/>
            </a:ln>
            <a:effectLst/>
          </p:spPr>
          <p:txBody>
            <a:bodyPr lIns="91440" rIns="0" rtlCol="0" anchor="t"/>
            <a:lstStyle/>
            <a:p>
              <a:pPr defTabSz="914400">
                <a:defRPr/>
              </a:pPr>
              <a:endParaRPr lang="en-US" sz="1100" b="1" kern="0" dirty="0">
                <a:solidFill>
                  <a:prstClr val="black">
                    <a:lumMod val="65000"/>
                    <a:lumOff val="35000"/>
                  </a:prstClr>
                </a:solidFill>
                <a:latin typeface="Arial"/>
                <a:cs typeface="Arial"/>
              </a:endParaRPr>
            </a:p>
          </p:txBody>
        </p:sp>
        <p:sp>
          <p:nvSpPr>
            <p:cNvPr id="81" name="Rounded Rectangle 80"/>
            <p:cNvSpPr>
              <a:spLocks/>
            </p:cNvSpPr>
            <p:nvPr/>
          </p:nvSpPr>
          <p:spPr>
            <a:xfrm>
              <a:off x="735578" y="2681916"/>
              <a:ext cx="6332962" cy="632877"/>
            </a:xfrm>
            <a:prstGeom prst="roundRect">
              <a:avLst>
                <a:gd name="adj" fmla="val 5758"/>
              </a:avLst>
            </a:prstGeom>
            <a:solidFill>
              <a:srgbClr val="44697D"/>
            </a:solidFill>
            <a:ln w="9525" cap="flat" cmpd="sng" algn="ctr">
              <a:solidFill>
                <a:srgbClr val="334F5E"/>
              </a:solidFill>
              <a:prstDash val="solid"/>
            </a:ln>
            <a:effectLst/>
          </p:spPr>
          <p:txBody>
            <a:bodyPr lIns="0" tIns="137160" rIns="0" rtlCol="0" anchor="b"/>
            <a:lstStyle/>
            <a:p>
              <a:pPr algn="ctr" defTabSz="914400">
                <a:defRPr/>
              </a:pPr>
              <a:r>
                <a:rPr lang="en-US" sz="1400" b="1" kern="0" dirty="0" smtClean="0">
                  <a:solidFill>
                    <a:srgbClr val="FFFFFF"/>
                  </a:solidFill>
                  <a:latin typeface="Arial"/>
                  <a:cs typeface="Arial"/>
                </a:rPr>
                <a:t>YARN</a:t>
              </a:r>
              <a:r>
                <a:rPr lang="en-US" sz="1100" b="1" kern="0" dirty="0" smtClean="0">
                  <a:solidFill>
                    <a:srgbClr val="FFFFFF"/>
                  </a:solidFill>
                  <a:latin typeface="Arial"/>
                  <a:cs typeface="Arial"/>
                </a:rPr>
                <a:t>: Data Operating System</a:t>
              </a:r>
            </a:p>
            <a:p>
              <a:pPr algn="ctr" defTabSz="914400">
                <a:defRPr/>
              </a:pPr>
              <a:r>
                <a:rPr lang="en-US" sz="1000" kern="0" dirty="0">
                  <a:solidFill>
                    <a:srgbClr val="FFFFFF"/>
                  </a:solidFill>
                  <a:latin typeface="Arial"/>
                  <a:cs typeface="Arial"/>
                </a:rPr>
                <a:t>(Cluster Resource </a:t>
              </a:r>
              <a:r>
                <a:rPr lang="en-US" sz="1000" kern="0" dirty="0" smtClean="0">
                  <a:solidFill>
                    <a:srgbClr val="FFFFFF"/>
                  </a:solidFill>
                  <a:latin typeface="Arial"/>
                  <a:cs typeface="Arial"/>
                </a:rPr>
                <a:t>Management)</a:t>
              </a:r>
              <a:endParaRPr lang="en-US" sz="1000" kern="0" dirty="0">
                <a:solidFill>
                  <a:srgbClr val="FFFFFF"/>
                </a:solidFill>
                <a:latin typeface="Arial"/>
                <a:cs typeface="Arial"/>
              </a:endParaRPr>
            </a:p>
          </p:txBody>
        </p:sp>
        <p:sp>
          <p:nvSpPr>
            <p:cNvPr id="82" name="Rounded Rectangle 81"/>
            <p:cNvSpPr>
              <a:spLocks/>
            </p:cNvSpPr>
            <p:nvPr/>
          </p:nvSpPr>
          <p:spPr>
            <a:xfrm>
              <a:off x="901990"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a:solidFill>
                    <a:srgbClr val="1E1E1E">
                      <a:lumMod val="75000"/>
                      <a:lumOff val="25000"/>
                    </a:srgbClr>
                  </a:solidFill>
                  <a:latin typeface="Arial"/>
                  <a:cs typeface="Arial"/>
                </a:rPr>
                <a:t>1</a:t>
              </a:r>
            </a:p>
          </p:txBody>
        </p:sp>
        <p:sp>
          <p:nvSpPr>
            <p:cNvPr id="83" name="Rounded Rectangle 82"/>
            <p:cNvSpPr>
              <a:spLocks/>
            </p:cNvSpPr>
            <p:nvPr/>
          </p:nvSpPr>
          <p:spPr>
            <a:xfrm>
              <a:off x="1189406"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84" name="Rounded Rectangle 83"/>
            <p:cNvSpPr>
              <a:spLocks/>
            </p:cNvSpPr>
            <p:nvPr/>
          </p:nvSpPr>
          <p:spPr>
            <a:xfrm>
              <a:off x="1476821"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85" name="Rounded Rectangle 84"/>
            <p:cNvSpPr>
              <a:spLocks/>
            </p:cNvSpPr>
            <p:nvPr/>
          </p:nvSpPr>
          <p:spPr>
            <a:xfrm>
              <a:off x="1764237"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86" name="Rounded Rectangle 85"/>
            <p:cNvSpPr>
              <a:spLocks/>
            </p:cNvSpPr>
            <p:nvPr/>
          </p:nvSpPr>
          <p:spPr>
            <a:xfrm>
              <a:off x="2051653"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87" name="Rounded Rectangle 86"/>
            <p:cNvSpPr>
              <a:spLocks/>
            </p:cNvSpPr>
            <p:nvPr/>
          </p:nvSpPr>
          <p:spPr>
            <a:xfrm>
              <a:off x="2339068"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88" name="Rounded Rectangle 87"/>
            <p:cNvSpPr>
              <a:spLocks/>
            </p:cNvSpPr>
            <p:nvPr/>
          </p:nvSpPr>
          <p:spPr>
            <a:xfrm>
              <a:off x="2626484"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89" name="Rounded Rectangle 88"/>
            <p:cNvSpPr>
              <a:spLocks/>
            </p:cNvSpPr>
            <p:nvPr/>
          </p:nvSpPr>
          <p:spPr>
            <a:xfrm>
              <a:off x="2913900"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90" name="Rounded Rectangle 89"/>
            <p:cNvSpPr>
              <a:spLocks/>
            </p:cNvSpPr>
            <p:nvPr/>
          </p:nvSpPr>
          <p:spPr>
            <a:xfrm>
              <a:off x="901990"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91" name="Rounded Rectangle 90"/>
            <p:cNvSpPr>
              <a:spLocks/>
            </p:cNvSpPr>
            <p:nvPr/>
          </p:nvSpPr>
          <p:spPr>
            <a:xfrm>
              <a:off x="1189406"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92" name="Rounded Rectangle 91"/>
            <p:cNvSpPr>
              <a:spLocks/>
            </p:cNvSpPr>
            <p:nvPr/>
          </p:nvSpPr>
          <p:spPr>
            <a:xfrm>
              <a:off x="1476821"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93" name="Rounded Rectangle 92"/>
            <p:cNvSpPr>
              <a:spLocks/>
            </p:cNvSpPr>
            <p:nvPr/>
          </p:nvSpPr>
          <p:spPr>
            <a:xfrm>
              <a:off x="1764237"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94" name="Rounded Rectangle 93"/>
            <p:cNvSpPr>
              <a:spLocks/>
            </p:cNvSpPr>
            <p:nvPr/>
          </p:nvSpPr>
          <p:spPr>
            <a:xfrm>
              <a:off x="2051653"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95" name="Rounded Rectangle 94"/>
            <p:cNvSpPr>
              <a:spLocks/>
            </p:cNvSpPr>
            <p:nvPr/>
          </p:nvSpPr>
          <p:spPr>
            <a:xfrm>
              <a:off x="2339068"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96" name="Rounded Rectangle 95"/>
            <p:cNvSpPr>
              <a:spLocks/>
            </p:cNvSpPr>
            <p:nvPr/>
          </p:nvSpPr>
          <p:spPr>
            <a:xfrm>
              <a:off x="2626484"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97" name="Rounded Rectangle 96"/>
            <p:cNvSpPr>
              <a:spLocks/>
            </p:cNvSpPr>
            <p:nvPr/>
          </p:nvSpPr>
          <p:spPr>
            <a:xfrm>
              <a:off x="2913900"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98" name="Rounded Rectangle 37"/>
            <p:cNvSpPr>
              <a:spLocks/>
            </p:cNvSpPr>
            <p:nvPr/>
          </p:nvSpPr>
          <p:spPr>
            <a:xfrm>
              <a:off x="735578" y="1996954"/>
              <a:ext cx="459000"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Script</a:t>
              </a:r>
            </a:p>
            <a:p>
              <a:pPr algn="ctr" defTabSz="914400">
                <a:defRPr/>
              </a:pPr>
              <a:r>
                <a:rPr lang="en-US" sz="900" kern="0" dirty="0">
                  <a:solidFill>
                    <a:srgbClr val="1E1E1E">
                      <a:lumMod val="75000"/>
                      <a:lumOff val="25000"/>
                    </a:srgbClr>
                  </a:solidFill>
                  <a:latin typeface="Arial"/>
                  <a:cs typeface="Arial"/>
                </a:rPr>
                <a:t/>
              </a:r>
              <a:br>
                <a:rPr lang="en-US" sz="900" kern="0" dirty="0">
                  <a:solidFill>
                    <a:srgbClr val="1E1E1E">
                      <a:lumMod val="75000"/>
                      <a:lumOff val="25000"/>
                    </a:srgbClr>
                  </a:solidFill>
                  <a:latin typeface="Arial"/>
                  <a:cs typeface="Arial"/>
                </a:rPr>
              </a:br>
              <a:r>
                <a:rPr lang="en-US" sz="800" kern="0" dirty="0" smtClean="0">
                  <a:solidFill>
                    <a:srgbClr val="1E1E1E">
                      <a:lumMod val="75000"/>
                      <a:lumOff val="25000"/>
                    </a:srgbClr>
                  </a:solidFill>
                  <a:latin typeface="Arial"/>
                  <a:cs typeface="Arial"/>
                </a:rPr>
                <a:t>Pig</a:t>
              </a:r>
              <a:endParaRPr lang="en-US" sz="8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99" name="Rounded Rectangle 37"/>
            <p:cNvSpPr>
              <a:spLocks/>
            </p:cNvSpPr>
            <p:nvPr/>
          </p:nvSpPr>
          <p:spPr>
            <a:xfrm>
              <a:off x="1230947" y="1996954"/>
              <a:ext cx="497418"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SQL</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Hive</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100" name="Rounded Rectangle 99"/>
            <p:cNvSpPr/>
            <p:nvPr/>
          </p:nvSpPr>
          <p:spPr>
            <a:xfrm>
              <a:off x="1289821" y="2543925"/>
              <a:ext cx="384175" cy="184414"/>
            </a:xfrm>
            <a:prstGeom prst="roundRect">
              <a:avLst>
                <a:gd name="adj" fmla="val 2922"/>
              </a:avLst>
            </a:prstGeom>
            <a:solidFill>
              <a:srgbClr val="D85C06"/>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800" b="1" kern="0" dirty="0" smtClean="0">
                  <a:solidFill>
                    <a:srgbClr val="FFFFFF"/>
                  </a:solidFill>
                  <a:latin typeface="Helvetica Neue"/>
                  <a:cs typeface="Helvetica Neue"/>
                </a:rPr>
                <a:t>Tez</a:t>
              </a:r>
              <a:endParaRPr lang="en-US" sz="900" b="1" kern="0" dirty="0">
                <a:solidFill>
                  <a:srgbClr val="FFFFFF"/>
                </a:solidFill>
                <a:latin typeface="Helvetica Neue"/>
                <a:cs typeface="Helvetica Neue"/>
              </a:endParaRPr>
            </a:p>
          </p:txBody>
        </p:sp>
        <p:sp>
          <p:nvSpPr>
            <p:cNvPr id="101" name="Rounded Rectangle 100"/>
            <p:cNvSpPr/>
            <p:nvPr/>
          </p:nvSpPr>
          <p:spPr>
            <a:xfrm>
              <a:off x="790602" y="2543925"/>
              <a:ext cx="356904" cy="184414"/>
            </a:xfrm>
            <a:prstGeom prst="roundRect">
              <a:avLst>
                <a:gd name="adj" fmla="val 2922"/>
              </a:avLst>
            </a:prstGeom>
            <a:solidFill>
              <a:srgbClr val="D85C06"/>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800" b="1" kern="0" dirty="0" smtClean="0">
                  <a:solidFill>
                    <a:srgbClr val="FFFFFF"/>
                  </a:solidFill>
                  <a:latin typeface="Helvetica Neue"/>
                  <a:cs typeface="Helvetica Neue"/>
                </a:rPr>
                <a:t>Tez</a:t>
              </a:r>
              <a:endParaRPr lang="en-US" sz="900" b="1" kern="0" dirty="0">
                <a:solidFill>
                  <a:srgbClr val="FFFFFF"/>
                </a:solidFill>
                <a:latin typeface="Helvetica Neue"/>
                <a:cs typeface="Helvetica Neue"/>
              </a:endParaRPr>
            </a:p>
          </p:txBody>
        </p:sp>
        <p:sp>
          <p:nvSpPr>
            <p:cNvPr id="102" name="Rounded Rectangle 37"/>
            <p:cNvSpPr>
              <a:spLocks/>
            </p:cNvSpPr>
            <p:nvPr/>
          </p:nvSpPr>
          <p:spPr>
            <a:xfrm>
              <a:off x="2359114" y="1996954"/>
              <a:ext cx="552525"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lumMod val="95000"/>
              </a:srgbClr>
            </a:solidFill>
            <a:ln w="3175" cap="flat" cmpd="sng" algn="ctr">
              <a:solidFill>
                <a:srgbClr val="1E1E1E">
                  <a:lumMod val="50000"/>
                  <a:lumOff val="50000"/>
                </a:srgbClr>
              </a:solidFill>
              <a:prstDash val="dash"/>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Others</a:t>
              </a:r>
            </a:p>
            <a:p>
              <a:pPr algn="ctr" defTabSz="914400">
                <a:defRPr/>
              </a:pP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Engines</a:t>
              </a:r>
            </a:p>
          </p:txBody>
        </p:sp>
        <p:sp>
          <p:nvSpPr>
            <p:cNvPr id="103" name="Rounded Rectangle 102"/>
            <p:cNvSpPr/>
            <p:nvPr/>
          </p:nvSpPr>
          <p:spPr>
            <a:xfrm>
              <a:off x="2449511" y="2543925"/>
              <a:ext cx="384175" cy="184414"/>
            </a:xfrm>
            <a:prstGeom prst="roundRect">
              <a:avLst>
                <a:gd name="adj" fmla="val 2922"/>
              </a:avLst>
            </a:prstGeom>
            <a:solidFill>
              <a:srgbClr val="D85C06"/>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800" b="1" kern="0" dirty="0" smtClean="0">
                  <a:solidFill>
                    <a:srgbClr val="FFFFFF"/>
                  </a:solidFill>
                  <a:latin typeface="Helvetica Neue"/>
                  <a:cs typeface="Helvetica Neue"/>
                </a:rPr>
                <a:t>Tez</a:t>
              </a:r>
              <a:endParaRPr lang="en-US" sz="900" b="1" kern="0" dirty="0">
                <a:solidFill>
                  <a:srgbClr val="FFFFFF"/>
                </a:solidFill>
                <a:latin typeface="Helvetica Neue"/>
                <a:cs typeface="Helvetica Neue"/>
              </a:endParaRPr>
            </a:p>
          </p:txBody>
        </p:sp>
        <p:sp>
          <p:nvSpPr>
            <p:cNvPr id="104" name="Rounded Rectangle 37"/>
            <p:cNvSpPr>
              <a:spLocks/>
            </p:cNvSpPr>
            <p:nvPr/>
          </p:nvSpPr>
          <p:spPr>
            <a:xfrm>
              <a:off x="1764734" y="1996954"/>
              <a:ext cx="558011"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Java</a:t>
              </a:r>
              <a:endParaRPr lang="en-US" sz="900" b="1" kern="0" dirty="0">
                <a:solidFill>
                  <a:srgbClr val="1E1E1E">
                    <a:lumMod val="75000"/>
                    <a:lumOff val="25000"/>
                  </a:srgbClr>
                </a:solidFill>
                <a:latin typeface="Arial"/>
                <a:cs typeface="Arial"/>
              </a:endParaRPr>
            </a:p>
            <a:p>
              <a:pPr algn="ctr" defTabSz="914400">
                <a:defRPr/>
              </a:pPr>
              <a:r>
                <a:rPr lang="en-US" sz="900" b="1" kern="0" dirty="0" err="1" smtClean="0">
                  <a:solidFill>
                    <a:srgbClr val="1E1E1E">
                      <a:lumMod val="75000"/>
                      <a:lumOff val="25000"/>
                    </a:srgbClr>
                  </a:solidFill>
                  <a:latin typeface="Arial"/>
                  <a:cs typeface="Arial"/>
                </a:rPr>
                <a:t>Scala</a:t>
              </a: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Cascading</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105" name="Rounded Rectangle 104"/>
            <p:cNvSpPr/>
            <p:nvPr/>
          </p:nvSpPr>
          <p:spPr>
            <a:xfrm>
              <a:off x="1868313" y="2543925"/>
              <a:ext cx="384175" cy="184414"/>
            </a:xfrm>
            <a:prstGeom prst="roundRect">
              <a:avLst>
                <a:gd name="adj" fmla="val 2922"/>
              </a:avLst>
            </a:prstGeom>
            <a:solidFill>
              <a:srgbClr val="D85C06"/>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800" b="1" kern="0" dirty="0" smtClean="0">
                  <a:solidFill>
                    <a:srgbClr val="FFFFFF"/>
                  </a:solidFill>
                  <a:latin typeface="Helvetica Neue"/>
                  <a:cs typeface="Helvetica Neue"/>
                </a:rPr>
                <a:t>Tez</a:t>
              </a:r>
              <a:endParaRPr lang="en-US" sz="900" b="1" kern="0" dirty="0">
                <a:solidFill>
                  <a:srgbClr val="FFFFFF"/>
                </a:solidFill>
                <a:latin typeface="Helvetica Neue"/>
                <a:cs typeface="Helvetica Neue"/>
              </a:endParaRPr>
            </a:p>
          </p:txBody>
        </p:sp>
        <p:sp>
          <p:nvSpPr>
            <p:cNvPr id="106" name="Rounded Rectangle 105"/>
            <p:cNvSpPr>
              <a:spLocks/>
            </p:cNvSpPr>
            <p:nvPr/>
          </p:nvSpPr>
          <p:spPr>
            <a:xfrm>
              <a:off x="3204184"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07" name="Rounded Rectangle 106"/>
            <p:cNvSpPr>
              <a:spLocks/>
            </p:cNvSpPr>
            <p:nvPr/>
          </p:nvSpPr>
          <p:spPr>
            <a:xfrm>
              <a:off x="3491600"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08" name="Rounded Rectangle 107"/>
            <p:cNvSpPr>
              <a:spLocks/>
            </p:cNvSpPr>
            <p:nvPr/>
          </p:nvSpPr>
          <p:spPr>
            <a:xfrm>
              <a:off x="3204184"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09" name="Rounded Rectangle 108"/>
            <p:cNvSpPr>
              <a:spLocks/>
            </p:cNvSpPr>
            <p:nvPr/>
          </p:nvSpPr>
          <p:spPr>
            <a:xfrm>
              <a:off x="3491600"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0" name="Rounded Rectangle 109"/>
            <p:cNvSpPr>
              <a:spLocks/>
            </p:cNvSpPr>
            <p:nvPr/>
          </p:nvSpPr>
          <p:spPr>
            <a:xfrm>
              <a:off x="3774889"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1" name="Rounded Rectangle 110"/>
            <p:cNvSpPr>
              <a:spLocks/>
            </p:cNvSpPr>
            <p:nvPr/>
          </p:nvSpPr>
          <p:spPr>
            <a:xfrm>
              <a:off x="4062305"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2" name="Rounded Rectangle 111"/>
            <p:cNvSpPr>
              <a:spLocks/>
            </p:cNvSpPr>
            <p:nvPr/>
          </p:nvSpPr>
          <p:spPr>
            <a:xfrm>
              <a:off x="4349720"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3" name="Rounded Rectangle 112"/>
            <p:cNvSpPr>
              <a:spLocks/>
            </p:cNvSpPr>
            <p:nvPr/>
          </p:nvSpPr>
          <p:spPr>
            <a:xfrm>
              <a:off x="4637136"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4" name="Rounded Rectangle 113"/>
            <p:cNvSpPr>
              <a:spLocks/>
            </p:cNvSpPr>
            <p:nvPr/>
          </p:nvSpPr>
          <p:spPr>
            <a:xfrm>
              <a:off x="4924552"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5" name="Rounded Rectangle 114"/>
            <p:cNvSpPr>
              <a:spLocks/>
            </p:cNvSpPr>
            <p:nvPr/>
          </p:nvSpPr>
          <p:spPr>
            <a:xfrm>
              <a:off x="3774889"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6" name="Rounded Rectangle 115"/>
            <p:cNvSpPr>
              <a:spLocks/>
            </p:cNvSpPr>
            <p:nvPr/>
          </p:nvSpPr>
          <p:spPr>
            <a:xfrm>
              <a:off x="4062305"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7" name="Rounded Rectangle 116"/>
            <p:cNvSpPr>
              <a:spLocks/>
            </p:cNvSpPr>
            <p:nvPr/>
          </p:nvSpPr>
          <p:spPr>
            <a:xfrm>
              <a:off x="4349720"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8" name="Rounded Rectangle 117"/>
            <p:cNvSpPr>
              <a:spLocks/>
            </p:cNvSpPr>
            <p:nvPr/>
          </p:nvSpPr>
          <p:spPr>
            <a:xfrm>
              <a:off x="4637136"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19" name="Rounded Rectangle 118"/>
            <p:cNvSpPr>
              <a:spLocks/>
            </p:cNvSpPr>
            <p:nvPr/>
          </p:nvSpPr>
          <p:spPr>
            <a:xfrm>
              <a:off x="4924552"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20" name="Rounded Rectangle 119"/>
            <p:cNvSpPr>
              <a:spLocks/>
            </p:cNvSpPr>
            <p:nvPr/>
          </p:nvSpPr>
          <p:spPr>
            <a:xfrm>
              <a:off x="5214836"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21" name="Rounded Rectangle 120"/>
            <p:cNvSpPr>
              <a:spLocks/>
            </p:cNvSpPr>
            <p:nvPr/>
          </p:nvSpPr>
          <p:spPr>
            <a:xfrm>
              <a:off x="5214836"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22" name="Rounded Rectangle 121"/>
            <p:cNvSpPr>
              <a:spLocks/>
            </p:cNvSpPr>
            <p:nvPr/>
          </p:nvSpPr>
          <p:spPr>
            <a:xfrm>
              <a:off x="5503564"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23" name="Rounded Rectangle 122"/>
            <p:cNvSpPr>
              <a:spLocks/>
            </p:cNvSpPr>
            <p:nvPr/>
          </p:nvSpPr>
          <p:spPr>
            <a:xfrm>
              <a:off x="5503564"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24" name="Rounded Rectangle 123"/>
            <p:cNvSpPr>
              <a:spLocks/>
            </p:cNvSpPr>
            <p:nvPr/>
          </p:nvSpPr>
          <p:spPr>
            <a:xfrm>
              <a:off x="5793848"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25" name="Rounded Rectangle 124"/>
            <p:cNvSpPr>
              <a:spLocks/>
            </p:cNvSpPr>
            <p:nvPr/>
          </p:nvSpPr>
          <p:spPr>
            <a:xfrm>
              <a:off x="5793848"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26" name="Rounded Rectangle 37"/>
            <p:cNvSpPr>
              <a:spLocks/>
            </p:cNvSpPr>
            <p:nvPr/>
          </p:nvSpPr>
          <p:spPr>
            <a:xfrm>
              <a:off x="6612932" y="2002528"/>
              <a:ext cx="455608" cy="812279"/>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lumMod val="95000"/>
              </a:srgbClr>
            </a:solidFill>
            <a:ln w="3175" cap="flat" cmpd="sng" algn="ctr">
              <a:solidFill>
                <a:srgbClr val="1E1E1E">
                  <a:lumMod val="50000"/>
                  <a:lumOff val="50000"/>
                </a:srgbClr>
              </a:solidFill>
              <a:prstDash val="dash"/>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Others</a:t>
              </a:r>
            </a:p>
            <a:p>
              <a:pPr algn="ctr" defTabSz="914400">
                <a:defRPr/>
              </a:pP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ISV Engines</a:t>
              </a:r>
            </a:p>
          </p:txBody>
        </p:sp>
        <p:sp>
          <p:nvSpPr>
            <p:cNvPr id="127" name="Rounded Rectangle 126"/>
            <p:cNvSpPr>
              <a:spLocks/>
            </p:cNvSpPr>
            <p:nvPr/>
          </p:nvSpPr>
          <p:spPr>
            <a:xfrm>
              <a:off x="6082576"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28" name="Rounded Rectangle 127"/>
            <p:cNvSpPr>
              <a:spLocks/>
            </p:cNvSpPr>
            <p:nvPr/>
          </p:nvSpPr>
          <p:spPr>
            <a:xfrm>
              <a:off x="6082576"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29" name="5-Point Star 128"/>
            <p:cNvSpPr/>
            <p:nvPr/>
          </p:nvSpPr>
          <p:spPr>
            <a:xfrm>
              <a:off x="2171415" y="1906381"/>
              <a:ext cx="187699" cy="186267"/>
            </a:xfrm>
            <a:prstGeom prst="star5">
              <a:avLst/>
            </a:prstGeom>
            <a:solidFill>
              <a:srgbClr val="FFFF00"/>
            </a:solidFill>
            <a:ln w="9525" cap="flat" cmpd="sng" algn="ctr">
              <a:solidFill>
                <a:srgbClr val="1E1E1E"/>
              </a:solidFill>
              <a:prstDash val="solid"/>
            </a:ln>
            <a:effectLst/>
          </p:spPr>
          <p:txBody>
            <a:bodyPr tIns="91440" bIns="91440" rtlCol="0" anchor="t" anchorCtr="0"/>
            <a:lstStyle/>
            <a:p>
              <a:pPr defTabSz="914400">
                <a:defRPr/>
              </a:pPr>
              <a:endParaRPr lang="en-US" kern="0" dirty="0" smtClean="0">
                <a:solidFill>
                  <a:srgbClr val="FFFFFF"/>
                </a:solidFill>
                <a:latin typeface="Arial"/>
              </a:endParaRPr>
            </a:p>
          </p:txBody>
        </p:sp>
        <p:sp>
          <p:nvSpPr>
            <p:cNvPr id="130" name="Rounded Rectangle 37"/>
            <p:cNvSpPr>
              <a:spLocks/>
            </p:cNvSpPr>
            <p:nvPr/>
          </p:nvSpPr>
          <p:spPr>
            <a:xfrm>
              <a:off x="4153481" y="1996954"/>
              <a:ext cx="549066"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Storm</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Stream</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131" name="5-Point Star 130"/>
            <p:cNvSpPr/>
            <p:nvPr/>
          </p:nvSpPr>
          <p:spPr>
            <a:xfrm>
              <a:off x="1006879" y="2445217"/>
              <a:ext cx="187699" cy="186267"/>
            </a:xfrm>
            <a:prstGeom prst="star5">
              <a:avLst/>
            </a:prstGeom>
            <a:solidFill>
              <a:srgbClr val="FFFF00"/>
            </a:solidFill>
            <a:ln w="9525" cap="flat" cmpd="sng" algn="ctr">
              <a:solidFill>
                <a:srgbClr val="1E1E1E"/>
              </a:solidFill>
              <a:prstDash val="solid"/>
            </a:ln>
            <a:effectLst/>
          </p:spPr>
          <p:txBody>
            <a:bodyPr tIns="91440" bIns="91440" rtlCol="0" anchor="t" anchorCtr="0"/>
            <a:lstStyle/>
            <a:p>
              <a:pPr defTabSz="914400">
                <a:defRPr/>
              </a:pPr>
              <a:endParaRPr lang="en-US" kern="0" dirty="0" smtClean="0">
                <a:solidFill>
                  <a:srgbClr val="FFFFFF"/>
                </a:solidFill>
                <a:latin typeface="Arial"/>
              </a:endParaRPr>
            </a:p>
          </p:txBody>
        </p:sp>
        <p:sp>
          <p:nvSpPr>
            <p:cNvPr id="132" name="Rounded Rectangle 37"/>
            <p:cNvSpPr>
              <a:spLocks/>
            </p:cNvSpPr>
            <p:nvPr/>
          </p:nvSpPr>
          <p:spPr>
            <a:xfrm>
              <a:off x="5456187" y="1996954"/>
              <a:ext cx="552525"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lumMod val="95000"/>
              </a:srgbClr>
            </a:solidFill>
            <a:ln w="3175" cap="flat" cmpd="sng" algn="ctr">
              <a:solidFill>
                <a:srgbClr val="1E1E1E">
                  <a:lumMod val="50000"/>
                  <a:lumOff val="50000"/>
                </a:srgbClr>
              </a:solidFill>
              <a:prstDash val="dash"/>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Others</a:t>
              </a:r>
            </a:p>
            <a:p>
              <a:pPr algn="ctr" defTabSz="914400">
                <a:defRPr/>
              </a:pP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Engines</a:t>
              </a:r>
            </a:p>
          </p:txBody>
        </p:sp>
        <p:sp>
          <p:nvSpPr>
            <p:cNvPr id="133" name="Rounded Rectangle 132"/>
            <p:cNvSpPr/>
            <p:nvPr/>
          </p:nvSpPr>
          <p:spPr>
            <a:xfrm>
              <a:off x="5527574" y="2538351"/>
              <a:ext cx="418303" cy="184414"/>
            </a:xfrm>
            <a:prstGeom prst="roundRect">
              <a:avLst>
                <a:gd name="adj" fmla="val 2922"/>
              </a:avLst>
            </a:prstGeom>
            <a:solidFill>
              <a:srgbClr val="BF5C5A"/>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800" b="1" kern="0" dirty="0" smtClean="0">
                  <a:solidFill>
                    <a:srgbClr val="FFFFFF"/>
                  </a:solidFill>
                  <a:latin typeface="Helvetica Neue"/>
                  <a:cs typeface="Helvetica Neue"/>
                </a:rPr>
                <a:t>Slider</a:t>
              </a:r>
              <a:endParaRPr lang="en-US" sz="900" b="1" kern="0" dirty="0">
                <a:solidFill>
                  <a:srgbClr val="FFFFFF"/>
                </a:solidFill>
                <a:latin typeface="Helvetica Neue"/>
                <a:cs typeface="Helvetica Neue"/>
              </a:endParaRPr>
            </a:p>
          </p:txBody>
        </p:sp>
        <p:sp>
          <p:nvSpPr>
            <p:cNvPr id="134" name="5-Point Star 133"/>
            <p:cNvSpPr/>
            <p:nvPr/>
          </p:nvSpPr>
          <p:spPr>
            <a:xfrm>
              <a:off x="5820663" y="2450288"/>
              <a:ext cx="187699" cy="186267"/>
            </a:xfrm>
            <a:prstGeom prst="star5">
              <a:avLst/>
            </a:prstGeom>
            <a:solidFill>
              <a:srgbClr val="FFFF00"/>
            </a:solidFill>
            <a:ln w="9525" cap="flat" cmpd="sng" algn="ctr">
              <a:solidFill>
                <a:srgbClr val="1E1E1E"/>
              </a:solidFill>
              <a:prstDash val="solid"/>
            </a:ln>
            <a:effectLst/>
          </p:spPr>
          <p:txBody>
            <a:bodyPr tIns="91440" bIns="91440" rtlCol="0" anchor="t" anchorCtr="0"/>
            <a:lstStyle/>
            <a:p>
              <a:pPr defTabSz="914400">
                <a:defRPr/>
              </a:pPr>
              <a:endParaRPr lang="en-US" kern="0" dirty="0" smtClean="0">
                <a:solidFill>
                  <a:srgbClr val="FFFFFF"/>
                </a:solidFill>
                <a:latin typeface="Arial"/>
              </a:endParaRPr>
            </a:p>
          </p:txBody>
        </p:sp>
        <p:sp>
          <p:nvSpPr>
            <p:cNvPr id="135" name="Rounded Rectangle 37"/>
            <p:cNvSpPr>
              <a:spLocks/>
            </p:cNvSpPr>
            <p:nvPr/>
          </p:nvSpPr>
          <p:spPr>
            <a:xfrm>
              <a:off x="6037013" y="1996954"/>
              <a:ext cx="549066"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Solr</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Search</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136" name="Rounded Rectangle 37"/>
            <p:cNvSpPr>
              <a:spLocks/>
            </p:cNvSpPr>
            <p:nvPr/>
          </p:nvSpPr>
          <p:spPr>
            <a:xfrm>
              <a:off x="2953460" y="1994183"/>
              <a:ext cx="549066"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HBase</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NoSQL</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137" name="Rounded Rectangle 136"/>
            <p:cNvSpPr/>
            <p:nvPr/>
          </p:nvSpPr>
          <p:spPr>
            <a:xfrm>
              <a:off x="3015731" y="2541154"/>
              <a:ext cx="418303" cy="184414"/>
            </a:xfrm>
            <a:prstGeom prst="roundRect">
              <a:avLst>
                <a:gd name="adj" fmla="val 2922"/>
              </a:avLst>
            </a:prstGeom>
            <a:solidFill>
              <a:srgbClr val="BF5C5A"/>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800" b="1" kern="0" dirty="0" smtClean="0">
                  <a:solidFill>
                    <a:srgbClr val="FFFFFF"/>
                  </a:solidFill>
                  <a:latin typeface="Helvetica Neue"/>
                  <a:cs typeface="Helvetica Neue"/>
                </a:rPr>
                <a:t>Slider</a:t>
              </a:r>
              <a:endParaRPr lang="en-US" sz="900" b="1" kern="0" dirty="0">
                <a:solidFill>
                  <a:srgbClr val="FFFFFF"/>
                </a:solidFill>
                <a:latin typeface="Helvetica Neue"/>
                <a:cs typeface="Helvetica Neue"/>
              </a:endParaRPr>
            </a:p>
          </p:txBody>
        </p:sp>
        <p:sp>
          <p:nvSpPr>
            <p:cNvPr id="138" name="Rounded Rectangle 37"/>
            <p:cNvSpPr>
              <a:spLocks/>
            </p:cNvSpPr>
            <p:nvPr/>
          </p:nvSpPr>
          <p:spPr>
            <a:xfrm>
              <a:off x="3543482" y="1994183"/>
              <a:ext cx="578731"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Accumulo</a:t>
              </a:r>
            </a:p>
            <a:p>
              <a:pPr algn="ctr" defTabSz="914400">
                <a:defRPr/>
              </a:pP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NoSQL</a:t>
              </a:r>
              <a:endParaRPr lang="en-US" sz="700" kern="0" dirty="0">
                <a:solidFill>
                  <a:srgbClr val="1E1E1E">
                    <a:lumMod val="75000"/>
                    <a:lumOff val="25000"/>
                  </a:srgbClr>
                </a:solidFill>
                <a:latin typeface="Arial"/>
                <a:cs typeface="Arial"/>
              </a:endParaRPr>
            </a:p>
            <a:p>
              <a:pPr algn="ctr" defTabSz="914400">
                <a:defRPr/>
              </a:pPr>
              <a:endParaRPr lang="en-US" sz="800" b="1" kern="0" dirty="0">
                <a:solidFill>
                  <a:srgbClr val="1E1E1E">
                    <a:lumMod val="75000"/>
                    <a:lumOff val="25000"/>
                  </a:srgbClr>
                </a:solidFill>
                <a:latin typeface="Arial"/>
                <a:cs typeface="Arial"/>
              </a:endParaRPr>
            </a:p>
            <a:p>
              <a:pPr algn="ctr" defTabSz="914400">
                <a:defRPr/>
              </a:pPr>
              <a:endParaRPr lang="en-US" sz="400" kern="0" dirty="0">
                <a:solidFill>
                  <a:srgbClr val="1E1E1E">
                    <a:lumMod val="75000"/>
                    <a:lumOff val="25000"/>
                  </a:srgbClr>
                </a:solidFill>
                <a:latin typeface="Arial"/>
                <a:cs typeface="Arial"/>
              </a:endParaRPr>
            </a:p>
            <a:p>
              <a:pPr algn="ctr" defTabSz="914400">
                <a:defRPr/>
              </a:pPr>
              <a:endParaRPr lang="en-US" sz="800" b="1" kern="0" dirty="0" smtClean="0">
                <a:solidFill>
                  <a:srgbClr val="1E1E1E">
                    <a:lumMod val="75000"/>
                    <a:lumOff val="25000"/>
                  </a:srgbClr>
                </a:solidFill>
                <a:latin typeface="Arial"/>
                <a:cs typeface="Arial"/>
              </a:endParaRPr>
            </a:p>
            <a:p>
              <a:pPr algn="ctr" defTabSz="914400">
                <a:defRPr/>
              </a:pPr>
              <a:endParaRPr lang="en-US" sz="800" b="1" kern="0" dirty="0" smtClean="0">
                <a:solidFill>
                  <a:srgbClr val="1E1E1E">
                    <a:lumMod val="75000"/>
                    <a:lumOff val="25000"/>
                  </a:srgbClr>
                </a:solidFill>
                <a:latin typeface="Arial"/>
                <a:cs typeface="Arial"/>
              </a:endParaRPr>
            </a:p>
          </p:txBody>
        </p:sp>
        <p:sp>
          <p:nvSpPr>
            <p:cNvPr id="139" name="Rounded Rectangle 138"/>
            <p:cNvSpPr/>
            <p:nvPr/>
          </p:nvSpPr>
          <p:spPr>
            <a:xfrm>
              <a:off x="3626077" y="2541154"/>
              <a:ext cx="418303" cy="184414"/>
            </a:xfrm>
            <a:prstGeom prst="roundRect">
              <a:avLst>
                <a:gd name="adj" fmla="val 2922"/>
              </a:avLst>
            </a:prstGeom>
            <a:solidFill>
              <a:srgbClr val="BF5C5A"/>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800" b="1" kern="0" dirty="0" smtClean="0">
                  <a:solidFill>
                    <a:srgbClr val="FFFFFF"/>
                  </a:solidFill>
                  <a:latin typeface="Helvetica Neue"/>
                  <a:cs typeface="Helvetica Neue"/>
                </a:rPr>
                <a:t>Slider</a:t>
              </a:r>
              <a:endParaRPr lang="en-US" sz="900" b="1" kern="0" dirty="0">
                <a:solidFill>
                  <a:srgbClr val="FFFFFF"/>
                </a:solidFill>
                <a:latin typeface="Helvetica Neue"/>
                <a:cs typeface="Helvetica Neue"/>
              </a:endParaRPr>
            </a:p>
          </p:txBody>
        </p:sp>
        <p:sp>
          <p:nvSpPr>
            <p:cNvPr id="140" name="5-Point Star 139"/>
            <p:cNvSpPr/>
            <p:nvPr/>
          </p:nvSpPr>
          <p:spPr>
            <a:xfrm>
              <a:off x="3308751" y="2448019"/>
              <a:ext cx="187699" cy="186267"/>
            </a:xfrm>
            <a:prstGeom prst="star5">
              <a:avLst/>
            </a:prstGeom>
            <a:solidFill>
              <a:srgbClr val="FFFF00"/>
            </a:solidFill>
            <a:ln w="9525" cap="flat" cmpd="sng" algn="ctr">
              <a:solidFill>
                <a:srgbClr val="1E1E1E"/>
              </a:solidFill>
              <a:prstDash val="solid"/>
            </a:ln>
            <a:effectLst/>
          </p:spPr>
          <p:txBody>
            <a:bodyPr tIns="91440" bIns="91440" rtlCol="0" anchor="t" anchorCtr="0"/>
            <a:lstStyle/>
            <a:p>
              <a:pPr defTabSz="914400">
                <a:defRPr/>
              </a:pPr>
              <a:endParaRPr lang="en-US" kern="0" dirty="0" smtClean="0">
                <a:solidFill>
                  <a:srgbClr val="FFFFFF"/>
                </a:solidFill>
                <a:latin typeface="Arial"/>
              </a:endParaRPr>
            </a:p>
          </p:txBody>
        </p:sp>
        <p:sp>
          <p:nvSpPr>
            <p:cNvPr id="141" name="5-Point Star 140"/>
            <p:cNvSpPr/>
            <p:nvPr/>
          </p:nvSpPr>
          <p:spPr>
            <a:xfrm>
              <a:off x="3911032" y="2448019"/>
              <a:ext cx="187699" cy="186267"/>
            </a:xfrm>
            <a:prstGeom prst="star5">
              <a:avLst/>
            </a:prstGeom>
            <a:solidFill>
              <a:srgbClr val="FFFF00"/>
            </a:solidFill>
            <a:ln w="9525" cap="flat" cmpd="sng" algn="ctr">
              <a:solidFill>
                <a:srgbClr val="1E1E1E"/>
              </a:solidFill>
              <a:prstDash val="solid"/>
            </a:ln>
            <a:effectLst/>
          </p:spPr>
          <p:txBody>
            <a:bodyPr tIns="91440" bIns="91440" rtlCol="0" anchor="t" anchorCtr="0"/>
            <a:lstStyle/>
            <a:p>
              <a:pPr defTabSz="914400">
                <a:defRPr/>
              </a:pPr>
              <a:endParaRPr lang="en-US" kern="0" dirty="0" smtClean="0">
                <a:solidFill>
                  <a:srgbClr val="FFFFFF"/>
                </a:solidFill>
                <a:latin typeface="Arial"/>
              </a:endParaRPr>
            </a:p>
          </p:txBody>
        </p:sp>
        <p:sp>
          <p:nvSpPr>
            <p:cNvPr id="142" name="Rounded Rectangle 37"/>
            <p:cNvSpPr>
              <a:spLocks/>
            </p:cNvSpPr>
            <p:nvPr/>
          </p:nvSpPr>
          <p:spPr>
            <a:xfrm>
              <a:off x="4885613" y="1994183"/>
              <a:ext cx="546311" cy="817853"/>
            </a:xfrm>
            <a:custGeom>
              <a:avLst/>
              <a:gdLst>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100841"/>
                <a:gd name="connsiteX1" fmla="*/ 28501 w 494985"/>
                <a:gd name="connsiteY1" fmla="*/ 0 h 1100841"/>
                <a:gd name="connsiteX2" fmla="*/ 466484 w 494985"/>
                <a:gd name="connsiteY2" fmla="*/ 0 h 1100841"/>
                <a:gd name="connsiteX3" fmla="*/ 494985 w 494985"/>
                <a:gd name="connsiteY3" fmla="*/ 28501 h 1100841"/>
                <a:gd name="connsiteX4" fmla="*/ 494985 w 494985"/>
                <a:gd name="connsiteY4" fmla="*/ 1006985 h 1100841"/>
                <a:gd name="connsiteX5" fmla="*/ 466484 w 494985"/>
                <a:gd name="connsiteY5" fmla="*/ 1035486 h 1100841"/>
                <a:gd name="connsiteX6" fmla="*/ 202850 w 494985"/>
                <a:gd name="connsiteY6" fmla="*/ 1100839 h 1100841"/>
                <a:gd name="connsiteX7" fmla="*/ 28501 w 494985"/>
                <a:gd name="connsiteY7" fmla="*/ 1035486 h 1100841"/>
                <a:gd name="connsiteX8" fmla="*/ 0 w 494985"/>
                <a:gd name="connsiteY8" fmla="*/ 1006985 h 1100841"/>
                <a:gd name="connsiteX9" fmla="*/ 0 w 494985"/>
                <a:gd name="connsiteY9" fmla="*/ 28501 h 1100841"/>
                <a:gd name="connsiteX0" fmla="*/ 0 w 494985"/>
                <a:gd name="connsiteY0" fmla="*/ 28501 h 1122703"/>
                <a:gd name="connsiteX1" fmla="*/ 28501 w 494985"/>
                <a:gd name="connsiteY1" fmla="*/ 0 h 1122703"/>
                <a:gd name="connsiteX2" fmla="*/ 466484 w 494985"/>
                <a:gd name="connsiteY2" fmla="*/ 0 h 1122703"/>
                <a:gd name="connsiteX3" fmla="*/ 494985 w 494985"/>
                <a:gd name="connsiteY3" fmla="*/ 28501 h 1122703"/>
                <a:gd name="connsiteX4" fmla="*/ 494985 w 494985"/>
                <a:gd name="connsiteY4" fmla="*/ 1006985 h 1122703"/>
                <a:gd name="connsiteX5" fmla="*/ 466484 w 494985"/>
                <a:gd name="connsiteY5" fmla="*/ 1035486 h 1122703"/>
                <a:gd name="connsiteX6" fmla="*/ 326675 w 494985"/>
                <a:gd name="connsiteY6" fmla="*/ 1119889 h 1122703"/>
                <a:gd name="connsiteX7" fmla="*/ 202850 w 494985"/>
                <a:gd name="connsiteY7" fmla="*/ 1100839 h 1122703"/>
                <a:gd name="connsiteX8" fmla="*/ 28501 w 494985"/>
                <a:gd name="connsiteY8" fmla="*/ 1035486 h 1122703"/>
                <a:gd name="connsiteX9" fmla="*/ 0 w 494985"/>
                <a:gd name="connsiteY9" fmla="*/ 1006985 h 1122703"/>
                <a:gd name="connsiteX10" fmla="*/ 0 w 494985"/>
                <a:gd name="connsiteY10" fmla="*/ 28501 h 1122703"/>
                <a:gd name="connsiteX0" fmla="*/ 0 w 494985"/>
                <a:gd name="connsiteY0" fmla="*/ 28501 h 1120138"/>
                <a:gd name="connsiteX1" fmla="*/ 28501 w 494985"/>
                <a:gd name="connsiteY1" fmla="*/ 0 h 1120138"/>
                <a:gd name="connsiteX2" fmla="*/ 466484 w 494985"/>
                <a:gd name="connsiteY2" fmla="*/ 0 h 1120138"/>
                <a:gd name="connsiteX3" fmla="*/ 494985 w 494985"/>
                <a:gd name="connsiteY3" fmla="*/ 28501 h 1120138"/>
                <a:gd name="connsiteX4" fmla="*/ 494985 w 494985"/>
                <a:gd name="connsiteY4" fmla="*/ 1006985 h 1120138"/>
                <a:gd name="connsiteX5" fmla="*/ 466484 w 494985"/>
                <a:gd name="connsiteY5" fmla="*/ 1035486 h 1120138"/>
                <a:gd name="connsiteX6" fmla="*/ 364775 w 494985"/>
                <a:gd name="connsiteY6" fmla="*/ 1062739 h 1120138"/>
                <a:gd name="connsiteX7" fmla="*/ 326675 w 494985"/>
                <a:gd name="connsiteY7" fmla="*/ 1119889 h 1120138"/>
                <a:gd name="connsiteX8" fmla="*/ 202850 w 494985"/>
                <a:gd name="connsiteY8" fmla="*/ 1100839 h 1120138"/>
                <a:gd name="connsiteX9" fmla="*/ 28501 w 494985"/>
                <a:gd name="connsiteY9" fmla="*/ 1035486 h 1120138"/>
                <a:gd name="connsiteX10" fmla="*/ 0 w 494985"/>
                <a:gd name="connsiteY10" fmla="*/ 1006985 h 1120138"/>
                <a:gd name="connsiteX11" fmla="*/ 0 w 494985"/>
                <a:gd name="connsiteY11" fmla="*/ 28501 h 1120138"/>
                <a:gd name="connsiteX0" fmla="*/ 0 w 494985"/>
                <a:gd name="connsiteY0" fmla="*/ 28501 h 1126828"/>
                <a:gd name="connsiteX1" fmla="*/ 28501 w 494985"/>
                <a:gd name="connsiteY1" fmla="*/ 0 h 1126828"/>
                <a:gd name="connsiteX2" fmla="*/ 466484 w 494985"/>
                <a:gd name="connsiteY2" fmla="*/ 0 h 1126828"/>
                <a:gd name="connsiteX3" fmla="*/ 494985 w 494985"/>
                <a:gd name="connsiteY3" fmla="*/ 28501 h 1126828"/>
                <a:gd name="connsiteX4" fmla="*/ 494985 w 494985"/>
                <a:gd name="connsiteY4" fmla="*/ 1006985 h 1126828"/>
                <a:gd name="connsiteX5" fmla="*/ 466484 w 494985"/>
                <a:gd name="connsiteY5" fmla="*/ 1035486 h 1126828"/>
                <a:gd name="connsiteX6" fmla="*/ 364775 w 494985"/>
                <a:gd name="connsiteY6" fmla="*/ 1062739 h 1126828"/>
                <a:gd name="connsiteX7" fmla="*/ 326675 w 494985"/>
                <a:gd name="connsiteY7" fmla="*/ 1119889 h 1126828"/>
                <a:gd name="connsiteX8" fmla="*/ 212375 w 494985"/>
                <a:gd name="connsiteY8" fmla="*/ 1124651 h 1126828"/>
                <a:gd name="connsiteX9" fmla="*/ 28501 w 494985"/>
                <a:gd name="connsiteY9" fmla="*/ 1035486 h 1126828"/>
                <a:gd name="connsiteX10" fmla="*/ 0 w 494985"/>
                <a:gd name="connsiteY10" fmla="*/ 1006985 h 1126828"/>
                <a:gd name="connsiteX11" fmla="*/ 0 w 494985"/>
                <a:gd name="connsiteY11" fmla="*/ 28501 h 1126828"/>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45700 w 494985"/>
                <a:gd name="connsiteY9" fmla="*/ 1038927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26922"/>
                <a:gd name="connsiteX1" fmla="*/ 28501 w 494985"/>
                <a:gd name="connsiteY1" fmla="*/ 0 h 1126922"/>
                <a:gd name="connsiteX2" fmla="*/ 466484 w 494985"/>
                <a:gd name="connsiteY2" fmla="*/ 0 h 1126922"/>
                <a:gd name="connsiteX3" fmla="*/ 494985 w 494985"/>
                <a:gd name="connsiteY3" fmla="*/ 28501 h 1126922"/>
                <a:gd name="connsiteX4" fmla="*/ 494985 w 494985"/>
                <a:gd name="connsiteY4" fmla="*/ 1006985 h 1126922"/>
                <a:gd name="connsiteX5" fmla="*/ 466484 w 494985"/>
                <a:gd name="connsiteY5" fmla="*/ 1035486 h 1126922"/>
                <a:gd name="connsiteX6" fmla="*/ 364775 w 494985"/>
                <a:gd name="connsiteY6" fmla="*/ 1062739 h 1126922"/>
                <a:gd name="connsiteX7" fmla="*/ 326675 w 494985"/>
                <a:gd name="connsiteY7" fmla="*/ 1119889 h 1126922"/>
                <a:gd name="connsiteX8" fmla="*/ 212375 w 494985"/>
                <a:gd name="connsiteY8" fmla="*/ 1124651 h 1126922"/>
                <a:gd name="connsiteX9" fmla="*/ 150463 w 494985"/>
                <a:gd name="connsiteY9" fmla="*/ 1053215 h 1126922"/>
                <a:gd name="connsiteX10" fmla="*/ 28501 w 494985"/>
                <a:gd name="connsiteY10" fmla="*/ 1035486 h 1126922"/>
                <a:gd name="connsiteX11" fmla="*/ 0 w 494985"/>
                <a:gd name="connsiteY11" fmla="*/ 1006985 h 1126922"/>
                <a:gd name="connsiteX12" fmla="*/ 0 w 494985"/>
                <a:gd name="connsiteY12" fmla="*/ 28501 h 1126922"/>
                <a:gd name="connsiteX0" fmla="*/ 0 w 494985"/>
                <a:gd name="connsiteY0" fmla="*/ 28501 h 1119930"/>
                <a:gd name="connsiteX1" fmla="*/ 28501 w 494985"/>
                <a:gd name="connsiteY1" fmla="*/ 0 h 1119930"/>
                <a:gd name="connsiteX2" fmla="*/ 466484 w 494985"/>
                <a:gd name="connsiteY2" fmla="*/ 0 h 1119930"/>
                <a:gd name="connsiteX3" fmla="*/ 494985 w 494985"/>
                <a:gd name="connsiteY3" fmla="*/ 28501 h 1119930"/>
                <a:gd name="connsiteX4" fmla="*/ 494985 w 494985"/>
                <a:gd name="connsiteY4" fmla="*/ 1006985 h 1119930"/>
                <a:gd name="connsiteX5" fmla="*/ 466484 w 494985"/>
                <a:gd name="connsiteY5" fmla="*/ 1035486 h 1119930"/>
                <a:gd name="connsiteX6" fmla="*/ 364775 w 494985"/>
                <a:gd name="connsiteY6" fmla="*/ 1062739 h 1119930"/>
                <a:gd name="connsiteX7" fmla="*/ 326675 w 494985"/>
                <a:gd name="connsiteY7" fmla="*/ 1119889 h 1119930"/>
                <a:gd name="connsiteX8" fmla="*/ 150463 w 494985"/>
                <a:gd name="connsiteY8" fmla="*/ 1053215 h 1119930"/>
                <a:gd name="connsiteX9" fmla="*/ 28501 w 494985"/>
                <a:gd name="connsiteY9" fmla="*/ 1035486 h 1119930"/>
                <a:gd name="connsiteX10" fmla="*/ 0 w 494985"/>
                <a:gd name="connsiteY10" fmla="*/ 1006985 h 1119930"/>
                <a:gd name="connsiteX11" fmla="*/ 0 w 494985"/>
                <a:gd name="connsiteY11" fmla="*/ 28501 h 1119930"/>
                <a:gd name="connsiteX0" fmla="*/ 0 w 494985"/>
                <a:gd name="connsiteY0" fmla="*/ 28501 h 1120193"/>
                <a:gd name="connsiteX1" fmla="*/ 28501 w 494985"/>
                <a:gd name="connsiteY1" fmla="*/ 0 h 1120193"/>
                <a:gd name="connsiteX2" fmla="*/ 466484 w 494985"/>
                <a:gd name="connsiteY2" fmla="*/ 0 h 1120193"/>
                <a:gd name="connsiteX3" fmla="*/ 494985 w 494985"/>
                <a:gd name="connsiteY3" fmla="*/ 28501 h 1120193"/>
                <a:gd name="connsiteX4" fmla="*/ 494985 w 494985"/>
                <a:gd name="connsiteY4" fmla="*/ 1006985 h 1120193"/>
                <a:gd name="connsiteX5" fmla="*/ 466484 w 494985"/>
                <a:gd name="connsiteY5" fmla="*/ 1035486 h 1120193"/>
                <a:gd name="connsiteX6" fmla="*/ 364775 w 494985"/>
                <a:gd name="connsiteY6" fmla="*/ 1062739 h 1120193"/>
                <a:gd name="connsiteX7" fmla="*/ 326675 w 494985"/>
                <a:gd name="connsiteY7" fmla="*/ 1119889 h 1120193"/>
                <a:gd name="connsiteX8" fmla="*/ 28501 w 494985"/>
                <a:gd name="connsiteY8" fmla="*/ 1035486 h 1120193"/>
                <a:gd name="connsiteX9" fmla="*/ 0 w 494985"/>
                <a:gd name="connsiteY9" fmla="*/ 1006985 h 1120193"/>
                <a:gd name="connsiteX10" fmla="*/ 0 w 494985"/>
                <a:gd name="connsiteY10" fmla="*/ 28501 h 1120193"/>
                <a:gd name="connsiteX0" fmla="*/ 0 w 494985"/>
                <a:gd name="connsiteY0" fmla="*/ 28501 h 1062739"/>
                <a:gd name="connsiteX1" fmla="*/ 28501 w 494985"/>
                <a:gd name="connsiteY1" fmla="*/ 0 h 1062739"/>
                <a:gd name="connsiteX2" fmla="*/ 466484 w 494985"/>
                <a:gd name="connsiteY2" fmla="*/ 0 h 1062739"/>
                <a:gd name="connsiteX3" fmla="*/ 494985 w 494985"/>
                <a:gd name="connsiteY3" fmla="*/ 28501 h 1062739"/>
                <a:gd name="connsiteX4" fmla="*/ 494985 w 494985"/>
                <a:gd name="connsiteY4" fmla="*/ 1006985 h 1062739"/>
                <a:gd name="connsiteX5" fmla="*/ 466484 w 494985"/>
                <a:gd name="connsiteY5" fmla="*/ 1035486 h 1062739"/>
                <a:gd name="connsiteX6" fmla="*/ 364775 w 494985"/>
                <a:gd name="connsiteY6" fmla="*/ 1062739 h 1062739"/>
                <a:gd name="connsiteX7" fmla="*/ 28501 w 494985"/>
                <a:gd name="connsiteY7" fmla="*/ 1035486 h 1062739"/>
                <a:gd name="connsiteX8" fmla="*/ 0 w 494985"/>
                <a:gd name="connsiteY8" fmla="*/ 1006985 h 1062739"/>
                <a:gd name="connsiteX9" fmla="*/ 0 w 494985"/>
                <a:gd name="connsiteY9" fmla="*/ 28501 h 1062739"/>
                <a:gd name="connsiteX0" fmla="*/ 0 w 494985"/>
                <a:gd name="connsiteY0" fmla="*/ 28501 h 1035486"/>
                <a:gd name="connsiteX1" fmla="*/ 28501 w 494985"/>
                <a:gd name="connsiteY1" fmla="*/ 0 h 1035486"/>
                <a:gd name="connsiteX2" fmla="*/ 466484 w 494985"/>
                <a:gd name="connsiteY2" fmla="*/ 0 h 1035486"/>
                <a:gd name="connsiteX3" fmla="*/ 494985 w 494985"/>
                <a:gd name="connsiteY3" fmla="*/ 28501 h 1035486"/>
                <a:gd name="connsiteX4" fmla="*/ 494985 w 494985"/>
                <a:gd name="connsiteY4" fmla="*/ 1006985 h 1035486"/>
                <a:gd name="connsiteX5" fmla="*/ 466484 w 494985"/>
                <a:gd name="connsiteY5" fmla="*/ 1035486 h 1035486"/>
                <a:gd name="connsiteX6" fmla="*/ 28501 w 494985"/>
                <a:gd name="connsiteY6" fmla="*/ 1035486 h 1035486"/>
                <a:gd name="connsiteX7" fmla="*/ 0 w 494985"/>
                <a:gd name="connsiteY7" fmla="*/ 1006985 h 1035486"/>
                <a:gd name="connsiteX8" fmla="*/ 0 w 494985"/>
                <a:gd name="connsiteY8" fmla="*/ 28501 h 1035486"/>
                <a:gd name="connsiteX0" fmla="*/ 0 w 494985"/>
                <a:gd name="connsiteY0" fmla="*/ 28501 h 1038340"/>
                <a:gd name="connsiteX1" fmla="*/ 28501 w 494985"/>
                <a:gd name="connsiteY1" fmla="*/ 0 h 1038340"/>
                <a:gd name="connsiteX2" fmla="*/ 466484 w 494985"/>
                <a:gd name="connsiteY2" fmla="*/ 0 h 1038340"/>
                <a:gd name="connsiteX3" fmla="*/ 494985 w 494985"/>
                <a:gd name="connsiteY3" fmla="*/ 28501 h 1038340"/>
                <a:gd name="connsiteX4" fmla="*/ 494985 w 494985"/>
                <a:gd name="connsiteY4" fmla="*/ 1006985 h 1038340"/>
                <a:gd name="connsiteX5" fmla="*/ 466484 w 494985"/>
                <a:gd name="connsiteY5" fmla="*/ 1035486 h 1038340"/>
                <a:gd name="connsiteX6" fmla="*/ 153637 w 494985"/>
                <a:gd name="connsiteY6" fmla="*/ 1037339 h 1038340"/>
                <a:gd name="connsiteX7" fmla="*/ 28501 w 494985"/>
                <a:gd name="connsiteY7" fmla="*/ 1035486 h 1038340"/>
                <a:gd name="connsiteX8" fmla="*/ 0 w 494985"/>
                <a:gd name="connsiteY8" fmla="*/ 1006985 h 1038340"/>
                <a:gd name="connsiteX9" fmla="*/ 0 w 494985"/>
                <a:gd name="connsiteY9" fmla="*/ 28501 h 1038340"/>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274287 w 494985"/>
                <a:gd name="connsiteY6" fmla="*/ 1037339 h 1038241"/>
                <a:gd name="connsiteX7" fmla="*/ 153637 w 494985"/>
                <a:gd name="connsiteY7" fmla="*/ 1037339 h 1038241"/>
                <a:gd name="connsiteX8" fmla="*/ 28501 w 494985"/>
                <a:gd name="connsiteY8" fmla="*/ 1035486 h 1038241"/>
                <a:gd name="connsiteX9" fmla="*/ 0 w 494985"/>
                <a:gd name="connsiteY9" fmla="*/ 1006985 h 1038241"/>
                <a:gd name="connsiteX10" fmla="*/ 0 w 494985"/>
                <a:gd name="connsiteY10" fmla="*/ 28501 h 1038241"/>
                <a:gd name="connsiteX0" fmla="*/ 0 w 494985"/>
                <a:gd name="connsiteY0" fmla="*/ 28501 h 1038241"/>
                <a:gd name="connsiteX1" fmla="*/ 28501 w 494985"/>
                <a:gd name="connsiteY1" fmla="*/ 0 h 1038241"/>
                <a:gd name="connsiteX2" fmla="*/ 466484 w 494985"/>
                <a:gd name="connsiteY2" fmla="*/ 0 h 1038241"/>
                <a:gd name="connsiteX3" fmla="*/ 494985 w 494985"/>
                <a:gd name="connsiteY3" fmla="*/ 28501 h 1038241"/>
                <a:gd name="connsiteX4" fmla="*/ 494985 w 494985"/>
                <a:gd name="connsiteY4" fmla="*/ 1006985 h 1038241"/>
                <a:gd name="connsiteX5" fmla="*/ 466484 w 494985"/>
                <a:gd name="connsiteY5" fmla="*/ 1035486 h 1038241"/>
                <a:gd name="connsiteX6" fmla="*/ 369537 w 494985"/>
                <a:gd name="connsiteY6" fmla="*/ 1030990 h 1038241"/>
                <a:gd name="connsiteX7" fmla="*/ 274287 w 494985"/>
                <a:gd name="connsiteY7" fmla="*/ 1037339 h 1038241"/>
                <a:gd name="connsiteX8" fmla="*/ 153637 w 494985"/>
                <a:gd name="connsiteY8" fmla="*/ 1037339 h 1038241"/>
                <a:gd name="connsiteX9" fmla="*/ 28501 w 494985"/>
                <a:gd name="connsiteY9" fmla="*/ 1035486 h 1038241"/>
                <a:gd name="connsiteX10" fmla="*/ 0 w 494985"/>
                <a:gd name="connsiteY10" fmla="*/ 1006985 h 1038241"/>
                <a:gd name="connsiteX11" fmla="*/ 0 w 494985"/>
                <a:gd name="connsiteY11" fmla="*/ 28501 h 1038241"/>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0373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7189"/>
                <a:gd name="connsiteX1" fmla="*/ 28501 w 494985"/>
                <a:gd name="connsiteY1" fmla="*/ 0 h 1107189"/>
                <a:gd name="connsiteX2" fmla="*/ 466484 w 494985"/>
                <a:gd name="connsiteY2" fmla="*/ 0 h 1107189"/>
                <a:gd name="connsiteX3" fmla="*/ 494985 w 494985"/>
                <a:gd name="connsiteY3" fmla="*/ 28501 h 1107189"/>
                <a:gd name="connsiteX4" fmla="*/ 494985 w 494985"/>
                <a:gd name="connsiteY4" fmla="*/ 1006985 h 1107189"/>
                <a:gd name="connsiteX5" fmla="*/ 466484 w 494985"/>
                <a:gd name="connsiteY5" fmla="*/ 1035486 h 1107189"/>
                <a:gd name="connsiteX6" fmla="*/ 369537 w 494985"/>
                <a:gd name="connsiteY6" fmla="*/ 1030990 h 1107189"/>
                <a:gd name="connsiteX7" fmla="*/ 274287 w 494985"/>
                <a:gd name="connsiteY7" fmla="*/ 1100839 h 1107189"/>
                <a:gd name="connsiteX8" fmla="*/ 159987 w 494985"/>
                <a:gd name="connsiteY8" fmla="*/ 1107189 h 1107189"/>
                <a:gd name="connsiteX9" fmla="*/ 28501 w 494985"/>
                <a:gd name="connsiteY9" fmla="*/ 1035486 h 1107189"/>
                <a:gd name="connsiteX10" fmla="*/ 0 w 494985"/>
                <a:gd name="connsiteY10" fmla="*/ 1006985 h 1107189"/>
                <a:gd name="connsiteX11" fmla="*/ 0 w 494985"/>
                <a:gd name="connsiteY11" fmla="*/ 28501 h 110718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7605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50461 w 494985"/>
                <a:gd name="connsiteY8" fmla="*/ 1040514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2742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9537 w 494985"/>
                <a:gd name="connsiteY6" fmla="*/ 1030990 h 1100839"/>
                <a:gd name="connsiteX7" fmla="*/ 198087 w 494985"/>
                <a:gd name="connsiteY7" fmla="*/ 1100839 h 1100839"/>
                <a:gd name="connsiteX8" fmla="*/ 148080 w 494985"/>
                <a:gd name="connsiteY8" fmla="*/ 1033370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57"/>
                <a:gd name="connsiteX1" fmla="*/ 28501 w 494985"/>
                <a:gd name="connsiteY1" fmla="*/ 0 h 1100857"/>
                <a:gd name="connsiteX2" fmla="*/ 466484 w 494985"/>
                <a:gd name="connsiteY2" fmla="*/ 0 h 1100857"/>
                <a:gd name="connsiteX3" fmla="*/ 494985 w 494985"/>
                <a:gd name="connsiteY3" fmla="*/ 28501 h 1100857"/>
                <a:gd name="connsiteX4" fmla="*/ 494985 w 494985"/>
                <a:gd name="connsiteY4" fmla="*/ 1006985 h 1100857"/>
                <a:gd name="connsiteX5" fmla="*/ 466484 w 494985"/>
                <a:gd name="connsiteY5" fmla="*/ 1035486 h 1100857"/>
                <a:gd name="connsiteX6" fmla="*/ 369537 w 494985"/>
                <a:gd name="connsiteY6" fmla="*/ 1030990 h 1100857"/>
                <a:gd name="connsiteX7" fmla="*/ 198087 w 494985"/>
                <a:gd name="connsiteY7" fmla="*/ 1100839 h 1100857"/>
                <a:gd name="connsiteX8" fmla="*/ 148080 w 494985"/>
                <a:gd name="connsiteY8" fmla="*/ 1033370 h 1100857"/>
                <a:gd name="connsiteX9" fmla="*/ 28501 w 494985"/>
                <a:gd name="connsiteY9" fmla="*/ 1035486 h 1100857"/>
                <a:gd name="connsiteX10" fmla="*/ 0 w 494985"/>
                <a:gd name="connsiteY10" fmla="*/ 1006985 h 1100857"/>
                <a:gd name="connsiteX11" fmla="*/ 0 w 494985"/>
                <a:gd name="connsiteY11" fmla="*/ 28501 h 1100857"/>
                <a:gd name="connsiteX0" fmla="*/ 0 w 494985"/>
                <a:gd name="connsiteY0" fmla="*/ 28501 h 1101187"/>
                <a:gd name="connsiteX1" fmla="*/ 28501 w 494985"/>
                <a:gd name="connsiteY1" fmla="*/ 0 h 1101187"/>
                <a:gd name="connsiteX2" fmla="*/ 466484 w 494985"/>
                <a:gd name="connsiteY2" fmla="*/ 0 h 1101187"/>
                <a:gd name="connsiteX3" fmla="*/ 494985 w 494985"/>
                <a:gd name="connsiteY3" fmla="*/ 28501 h 1101187"/>
                <a:gd name="connsiteX4" fmla="*/ 494985 w 494985"/>
                <a:gd name="connsiteY4" fmla="*/ 1006985 h 1101187"/>
                <a:gd name="connsiteX5" fmla="*/ 466484 w 494985"/>
                <a:gd name="connsiteY5" fmla="*/ 1035486 h 1101187"/>
                <a:gd name="connsiteX6" fmla="*/ 369537 w 494985"/>
                <a:gd name="connsiteY6" fmla="*/ 1030990 h 1101187"/>
                <a:gd name="connsiteX7" fmla="*/ 198087 w 494985"/>
                <a:gd name="connsiteY7" fmla="*/ 1100839 h 1101187"/>
                <a:gd name="connsiteX8" fmla="*/ 148080 w 494985"/>
                <a:gd name="connsiteY8" fmla="*/ 1033370 h 1101187"/>
                <a:gd name="connsiteX9" fmla="*/ 28501 w 494985"/>
                <a:gd name="connsiteY9" fmla="*/ 1035486 h 1101187"/>
                <a:gd name="connsiteX10" fmla="*/ 0 w 494985"/>
                <a:gd name="connsiteY10" fmla="*/ 1006985 h 1101187"/>
                <a:gd name="connsiteX11" fmla="*/ 0 w 494985"/>
                <a:gd name="connsiteY11" fmla="*/ 28501 h 1101187"/>
                <a:gd name="connsiteX0" fmla="*/ 0 w 494985"/>
                <a:gd name="connsiteY0" fmla="*/ 28501 h 1101096"/>
                <a:gd name="connsiteX1" fmla="*/ 28501 w 494985"/>
                <a:gd name="connsiteY1" fmla="*/ 0 h 1101096"/>
                <a:gd name="connsiteX2" fmla="*/ 466484 w 494985"/>
                <a:gd name="connsiteY2" fmla="*/ 0 h 1101096"/>
                <a:gd name="connsiteX3" fmla="*/ 494985 w 494985"/>
                <a:gd name="connsiteY3" fmla="*/ 28501 h 1101096"/>
                <a:gd name="connsiteX4" fmla="*/ 494985 w 494985"/>
                <a:gd name="connsiteY4" fmla="*/ 1006985 h 1101096"/>
                <a:gd name="connsiteX5" fmla="*/ 466484 w 494985"/>
                <a:gd name="connsiteY5" fmla="*/ 1035486 h 1101096"/>
                <a:gd name="connsiteX6" fmla="*/ 369537 w 494985"/>
                <a:gd name="connsiteY6" fmla="*/ 1030990 h 1101096"/>
                <a:gd name="connsiteX7" fmla="*/ 290956 w 494985"/>
                <a:gd name="connsiteY7" fmla="*/ 1055596 h 1101096"/>
                <a:gd name="connsiteX8" fmla="*/ 198087 w 494985"/>
                <a:gd name="connsiteY8" fmla="*/ 1100839 h 1101096"/>
                <a:gd name="connsiteX9" fmla="*/ 148080 w 494985"/>
                <a:gd name="connsiteY9" fmla="*/ 1033370 h 1101096"/>
                <a:gd name="connsiteX10" fmla="*/ 28501 w 494985"/>
                <a:gd name="connsiteY10" fmla="*/ 1035486 h 1101096"/>
                <a:gd name="connsiteX11" fmla="*/ 0 w 494985"/>
                <a:gd name="connsiteY11" fmla="*/ 1006985 h 1101096"/>
                <a:gd name="connsiteX12" fmla="*/ 0 w 494985"/>
                <a:gd name="connsiteY12" fmla="*/ 28501 h 1101096"/>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5462"/>
                <a:gd name="connsiteX1" fmla="*/ 28501 w 494985"/>
                <a:gd name="connsiteY1" fmla="*/ 0 h 1105462"/>
                <a:gd name="connsiteX2" fmla="*/ 466484 w 494985"/>
                <a:gd name="connsiteY2" fmla="*/ 0 h 1105462"/>
                <a:gd name="connsiteX3" fmla="*/ 494985 w 494985"/>
                <a:gd name="connsiteY3" fmla="*/ 28501 h 1105462"/>
                <a:gd name="connsiteX4" fmla="*/ 494985 w 494985"/>
                <a:gd name="connsiteY4" fmla="*/ 1006985 h 1105462"/>
                <a:gd name="connsiteX5" fmla="*/ 466484 w 494985"/>
                <a:gd name="connsiteY5" fmla="*/ 1035486 h 1105462"/>
                <a:gd name="connsiteX6" fmla="*/ 369537 w 494985"/>
                <a:gd name="connsiteY6" fmla="*/ 1030990 h 1105462"/>
                <a:gd name="connsiteX7" fmla="*/ 305243 w 494985"/>
                <a:gd name="connsiteY7" fmla="*/ 1098458 h 1105462"/>
                <a:gd name="connsiteX8" fmla="*/ 198087 w 494985"/>
                <a:gd name="connsiteY8" fmla="*/ 1100839 h 1105462"/>
                <a:gd name="connsiteX9" fmla="*/ 148080 w 494985"/>
                <a:gd name="connsiteY9" fmla="*/ 1033370 h 1105462"/>
                <a:gd name="connsiteX10" fmla="*/ 28501 w 494985"/>
                <a:gd name="connsiteY10" fmla="*/ 1035486 h 1105462"/>
                <a:gd name="connsiteX11" fmla="*/ 0 w 494985"/>
                <a:gd name="connsiteY11" fmla="*/ 1006985 h 1105462"/>
                <a:gd name="connsiteX12" fmla="*/ 0 w 494985"/>
                <a:gd name="connsiteY12" fmla="*/ 28501 h 110546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48080 w 494985"/>
                <a:gd name="connsiteY9" fmla="*/ 1033370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69537 w 494985"/>
                <a:gd name="connsiteY6" fmla="*/ 1030990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2002"/>
                <a:gd name="connsiteX1" fmla="*/ 28501 w 494985"/>
                <a:gd name="connsiteY1" fmla="*/ 0 h 1102002"/>
                <a:gd name="connsiteX2" fmla="*/ 466484 w 494985"/>
                <a:gd name="connsiteY2" fmla="*/ 0 h 1102002"/>
                <a:gd name="connsiteX3" fmla="*/ 494985 w 494985"/>
                <a:gd name="connsiteY3" fmla="*/ 28501 h 1102002"/>
                <a:gd name="connsiteX4" fmla="*/ 494985 w 494985"/>
                <a:gd name="connsiteY4" fmla="*/ 1006985 h 1102002"/>
                <a:gd name="connsiteX5" fmla="*/ 466484 w 494985"/>
                <a:gd name="connsiteY5" fmla="*/ 1035486 h 1102002"/>
                <a:gd name="connsiteX6" fmla="*/ 371918 w 494985"/>
                <a:gd name="connsiteY6" fmla="*/ 1041471 h 1102002"/>
                <a:gd name="connsiteX7" fmla="*/ 305243 w 494985"/>
                <a:gd name="connsiteY7" fmla="*/ 1098458 h 1102002"/>
                <a:gd name="connsiteX8" fmla="*/ 198087 w 494985"/>
                <a:gd name="connsiteY8" fmla="*/ 1100839 h 1102002"/>
                <a:gd name="connsiteX9" fmla="*/ 150462 w 494985"/>
                <a:gd name="connsiteY9" fmla="*/ 1038611 h 1102002"/>
                <a:gd name="connsiteX10" fmla="*/ 28501 w 494985"/>
                <a:gd name="connsiteY10" fmla="*/ 1035486 h 1102002"/>
                <a:gd name="connsiteX11" fmla="*/ 0 w 494985"/>
                <a:gd name="connsiteY11" fmla="*/ 1006985 h 1102002"/>
                <a:gd name="connsiteX12" fmla="*/ 0 w 494985"/>
                <a:gd name="connsiteY12" fmla="*/ 28501 h 1102002"/>
                <a:gd name="connsiteX0" fmla="*/ 0 w 494985"/>
                <a:gd name="connsiteY0" fmla="*/ 28501 h 1106321"/>
                <a:gd name="connsiteX1" fmla="*/ 28501 w 494985"/>
                <a:gd name="connsiteY1" fmla="*/ 0 h 1106321"/>
                <a:gd name="connsiteX2" fmla="*/ 466484 w 494985"/>
                <a:gd name="connsiteY2" fmla="*/ 0 h 1106321"/>
                <a:gd name="connsiteX3" fmla="*/ 494985 w 494985"/>
                <a:gd name="connsiteY3" fmla="*/ 28501 h 1106321"/>
                <a:gd name="connsiteX4" fmla="*/ 494985 w 494985"/>
                <a:gd name="connsiteY4" fmla="*/ 1006985 h 1106321"/>
                <a:gd name="connsiteX5" fmla="*/ 466484 w 494985"/>
                <a:gd name="connsiteY5" fmla="*/ 1035486 h 1106321"/>
                <a:gd name="connsiteX6" fmla="*/ 371918 w 494985"/>
                <a:gd name="connsiteY6" fmla="*/ 1041471 h 1106321"/>
                <a:gd name="connsiteX7" fmla="*/ 305243 w 494985"/>
                <a:gd name="connsiteY7" fmla="*/ 1106317 h 1106321"/>
                <a:gd name="connsiteX8" fmla="*/ 198087 w 494985"/>
                <a:gd name="connsiteY8" fmla="*/ 1100839 h 1106321"/>
                <a:gd name="connsiteX9" fmla="*/ 150462 w 494985"/>
                <a:gd name="connsiteY9" fmla="*/ 1038611 h 1106321"/>
                <a:gd name="connsiteX10" fmla="*/ 28501 w 494985"/>
                <a:gd name="connsiteY10" fmla="*/ 1035486 h 1106321"/>
                <a:gd name="connsiteX11" fmla="*/ 0 w 494985"/>
                <a:gd name="connsiteY11" fmla="*/ 1006985 h 1106321"/>
                <a:gd name="connsiteX12" fmla="*/ 0 w 494985"/>
                <a:gd name="connsiteY12" fmla="*/ 28501 h 1106321"/>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0462 w 494985"/>
                <a:gd name="connsiteY9" fmla="*/ 103861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79037 w 494985"/>
                <a:gd name="connsiteY9" fmla="*/ 10359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83799 w 494985"/>
                <a:gd name="connsiteY9" fmla="*/ 1046471 h 1102488"/>
                <a:gd name="connsiteX10" fmla="*/ 153278 w 494985"/>
                <a:gd name="connsiteY10" fmla="*/ 1037850 h 1102488"/>
                <a:gd name="connsiteX11" fmla="*/ 28501 w 494985"/>
                <a:gd name="connsiteY11" fmla="*/ 1035486 h 1102488"/>
                <a:gd name="connsiteX12" fmla="*/ 0 w 494985"/>
                <a:gd name="connsiteY12" fmla="*/ 1006985 h 1102488"/>
                <a:gd name="connsiteX13" fmla="*/ 0 w 494985"/>
                <a:gd name="connsiteY13"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3278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29465 w 494985"/>
                <a:gd name="connsiteY9" fmla="*/ 1043091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3654"/>
                <a:gd name="connsiteX1" fmla="*/ 28501 w 494985"/>
                <a:gd name="connsiteY1" fmla="*/ 0 h 1103654"/>
                <a:gd name="connsiteX2" fmla="*/ 466484 w 494985"/>
                <a:gd name="connsiteY2" fmla="*/ 0 h 1103654"/>
                <a:gd name="connsiteX3" fmla="*/ 494985 w 494985"/>
                <a:gd name="connsiteY3" fmla="*/ 28501 h 1103654"/>
                <a:gd name="connsiteX4" fmla="*/ 494985 w 494985"/>
                <a:gd name="connsiteY4" fmla="*/ 1006985 h 1103654"/>
                <a:gd name="connsiteX5" fmla="*/ 466484 w 494985"/>
                <a:gd name="connsiteY5" fmla="*/ 1035486 h 1103654"/>
                <a:gd name="connsiteX6" fmla="*/ 371918 w 494985"/>
                <a:gd name="connsiteY6" fmla="*/ 1041471 h 1103654"/>
                <a:gd name="connsiteX7" fmla="*/ 307624 w 494985"/>
                <a:gd name="connsiteY7" fmla="*/ 1101077 h 1103654"/>
                <a:gd name="connsiteX8" fmla="*/ 198087 w 494985"/>
                <a:gd name="connsiteY8" fmla="*/ 1100839 h 1103654"/>
                <a:gd name="connsiteX9" fmla="*/ 136609 w 494985"/>
                <a:gd name="connsiteY9" fmla="*/ 1037850 h 1103654"/>
                <a:gd name="connsiteX10" fmla="*/ 28501 w 494985"/>
                <a:gd name="connsiteY10" fmla="*/ 1035486 h 1103654"/>
                <a:gd name="connsiteX11" fmla="*/ 0 w 494985"/>
                <a:gd name="connsiteY11" fmla="*/ 1006985 h 1103654"/>
                <a:gd name="connsiteX12" fmla="*/ 0 w 494985"/>
                <a:gd name="connsiteY12" fmla="*/ 28501 h 1103654"/>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36609 w 494985"/>
                <a:gd name="connsiteY9" fmla="*/ 1037850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2488"/>
                <a:gd name="connsiteX1" fmla="*/ 28501 w 494985"/>
                <a:gd name="connsiteY1" fmla="*/ 0 h 1102488"/>
                <a:gd name="connsiteX2" fmla="*/ 466484 w 494985"/>
                <a:gd name="connsiteY2" fmla="*/ 0 h 1102488"/>
                <a:gd name="connsiteX3" fmla="*/ 494985 w 494985"/>
                <a:gd name="connsiteY3" fmla="*/ 28501 h 1102488"/>
                <a:gd name="connsiteX4" fmla="*/ 494985 w 494985"/>
                <a:gd name="connsiteY4" fmla="*/ 1006985 h 1102488"/>
                <a:gd name="connsiteX5" fmla="*/ 466484 w 494985"/>
                <a:gd name="connsiteY5" fmla="*/ 1035486 h 1102488"/>
                <a:gd name="connsiteX6" fmla="*/ 371918 w 494985"/>
                <a:gd name="connsiteY6" fmla="*/ 1041471 h 1102488"/>
                <a:gd name="connsiteX7" fmla="*/ 307624 w 494985"/>
                <a:gd name="connsiteY7" fmla="*/ 1101077 h 1102488"/>
                <a:gd name="connsiteX8" fmla="*/ 198087 w 494985"/>
                <a:gd name="connsiteY8" fmla="*/ 1100839 h 1102488"/>
                <a:gd name="connsiteX9" fmla="*/ 158041 w 494985"/>
                <a:gd name="connsiteY9" fmla="*/ 1035229 h 1102488"/>
                <a:gd name="connsiteX10" fmla="*/ 28501 w 494985"/>
                <a:gd name="connsiteY10" fmla="*/ 1035486 h 1102488"/>
                <a:gd name="connsiteX11" fmla="*/ 0 w 494985"/>
                <a:gd name="connsiteY11" fmla="*/ 1006985 h 1102488"/>
                <a:gd name="connsiteX12" fmla="*/ 0 w 494985"/>
                <a:gd name="connsiteY12" fmla="*/ 28501 h 1102488"/>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1324"/>
                <a:gd name="connsiteX1" fmla="*/ 28501 w 494985"/>
                <a:gd name="connsiteY1" fmla="*/ 0 h 1101324"/>
                <a:gd name="connsiteX2" fmla="*/ 466484 w 494985"/>
                <a:gd name="connsiteY2" fmla="*/ 0 h 1101324"/>
                <a:gd name="connsiteX3" fmla="*/ 494985 w 494985"/>
                <a:gd name="connsiteY3" fmla="*/ 28501 h 1101324"/>
                <a:gd name="connsiteX4" fmla="*/ 494985 w 494985"/>
                <a:gd name="connsiteY4" fmla="*/ 1006985 h 1101324"/>
                <a:gd name="connsiteX5" fmla="*/ 466484 w 494985"/>
                <a:gd name="connsiteY5" fmla="*/ 1035486 h 1101324"/>
                <a:gd name="connsiteX6" fmla="*/ 371918 w 494985"/>
                <a:gd name="connsiteY6" fmla="*/ 1041471 h 1101324"/>
                <a:gd name="connsiteX7" fmla="*/ 307624 w 494985"/>
                <a:gd name="connsiteY7" fmla="*/ 1101077 h 1101324"/>
                <a:gd name="connsiteX8" fmla="*/ 198087 w 494985"/>
                <a:gd name="connsiteY8" fmla="*/ 1100839 h 1101324"/>
                <a:gd name="connsiteX9" fmla="*/ 158041 w 494985"/>
                <a:gd name="connsiteY9" fmla="*/ 1035229 h 1101324"/>
                <a:gd name="connsiteX10" fmla="*/ 28501 w 494985"/>
                <a:gd name="connsiteY10" fmla="*/ 1035486 h 1101324"/>
                <a:gd name="connsiteX11" fmla="*/ 0 w 494985"/>
                <a:gd name="connsiteY11" fmla="*/ 1006985 h 1101324"/>
                <a:gd name="connsiteX12" fmla="*/ 0 w 494985"/>
                <a:gd name="connsiteY12" fmla="*/ 28501 h 1101324"/>
                <a:gd name="connsiteX0" fmla="*/ 0 w 494985"/>
                <a:gd name="connsiteY0" fmla="*/ 28501 h 1106240"/>
                <a:gd name="connsiteX1" fmla="*/ 28501 w 494985"/>
                <a:gd name="connsiteY1" fmla="*/ 0 h 1106240"/>
                <a:gd name="connsiteX2" fmla="*/ 466484 w 494985"/>
                <a:gd name="connsiteY2" fmla="*/ 0 h 1106240"/>
                <a:gd name="connsiteX3" fmla="*/ 494985 w 494985"/>
                <a:gd name="connsiteY3" fmla="*/ 28501 h 1106240"/>
                <a:gd name="connsiteX4" fmla="*/ 494985 w 494985"/>
                <a:gd name="connsiteY4" fmla="*/ 1006985 h 1106240"/>
                <a:gd name="connsiteX5" fmla="*/ 466484 w 494985"/>
                <a:gd name="connsiteY5" fmla="*/ 1035486 h 1106240"/>
                <a:gd name="connsiteX6" fmla="*/ 369537 w 494985"/>
                <a:gd name="connsiteY6" fmla="*/ 1033611 h 1106240"/>
                <a:gd name="connsiteX7" fmla="*/ 307624 w 494985"/>
                <a:gd name="connsiteY7" fmla="*/ 1101077 h 1106240"/>
                <a:gd name="connsiteX8" fmla="*/ 198087 w 494985"/>
                <a:gd name="connsiteY8" fmla="*/ 1100839 h 1106240"/>
                <a:gd name="connsiteX9" fmla="*/ 158041 w 494985"/>
                <a:gd name="connsiteY9" fmla="*/ 1035229 h 1106240"/>
                <a:gd name="connsiteX10" fmla="*/ 28501 w 494985"/>
                <a:gd name="connsiteY10" fmla="*/ 1035486 h 1106240"/>
                <a:gd name="connsiteX11" fmla="*/ 0 w 494985"/>
                <a:gd name="connsiteY11" fmla="*/ 1006985 h 1106240"/>
                <a:gd name="connsiteX12" fmla="*/ 0 w 494985"/>
                <a:gd name="connsiteY12" fmla="*/ 28501 h 1106240"/>
                <a:gd name="connsiteX0" fmla="*/ 0 w 494985"/>
                <a:gd name="connsiteY0" fmla="*/ 28501 h 1105659"/>
                <a:gd name="connsiteX1" fmla="*/ 28501 w 494985"/>
                <a:gd name="connsiteY1" fmla="*/ 0 h 1105659"/>
                <a:gd name="connsiteX2" fmla="*/ 466484 w 494985"/>
                <a:gd name="connsiteY2" fmla="*/ 0 h 1105659"/>
                <a:gd name="connsiteX3" fmla="*/ 494985 w 494985"/>
                <a:gd name="connsiteY3" fmla="*/ 28501 h 1105659"/>
                <a:gd name="connsiteX4" fmla="*/ 494985 w 494985"/>
                <a:gd name="connsiteY4" fmla="*/ 1006985 h 1105659"/>
                <a:gd name="connsiteX5" fmla="*/ 466484 w 494985"/>
                <a:gd name="connsiteY5" fmla="*/ 1035486 h 1105659"/>
                <a:gd name="connsiteX6" fmla="*/ 371918 w 494985"/>
                <a:gd name="connsiteY6" fmla="*/ 1041470 h 1105659"/>
                <a:gd name="connsiteX7" fmla="*/ 307624 w 494985"/>
                <a:gd name="connsiteY7" fmla="*/ 1101077 h 1105659"/>
                <a:gd name="connsiteX8" fmla="*/ 198087 w 494985"/>
                <a:gd name="connsiteY8" fmla="*/ 1100839 h 1105659"/>
                <a:gd name="connsiteX9" fmla="*/ 158041 w 494985"/>
                <a:gd name="connsiteY9" fmla="*/ 1035229 h 1105659"/>
                <a:gd name="connsiteX10" fmla="*/ 28501 w 494985"/>
                <a:gd name="connsiteY10" fmla="*/ 1035486 h 1105659"/>
                <a:gd name="connsiteX11" fmla="*/ 0 w 494985"/>
                <a:gd name="connsiteY11" fmla="*/ 1006985 h 1105659"/>
                <a:gd name="connsiteX12" fmla="*/ 0 w 494985"/>
                <a:gd name="connsiteY12" fmla="*/ 28501 h 1105659"/>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6046"/>
                <a:gd name="connsiteX1" fmla="*/ 28501 w 494985"/>
                <a:gd name="connsiteY1" fmla="*/ 0 h 1106046"/>
                <a:gd name="connsiteX2" fmla="*/ 466484 w 494985"/>
                <a:gd name="connsiteY2" fmla="*/ 0 h 1106046"/>
                <a:gd name="connsiteX3" fmla="*/ 494985 w 494985"/>
                <a:gd name="connsiteY3" fmla="*/ 28501 h 1106046"/>
                <a:gd name="connsiteX4" fmla="*/ 494985 w 494985"/>
                <a:gd name="connsiteY4" fmla="*/ 1006985 h 1106046"/>
                <a:gd name="connsiteX5" fmla="*/ 466484 w 494985"/>
                <a:gd name="connsiteY5" fmla="*/ 1035486 h 1106046"/>
                <a:gd name="connsiteX6" fmla="*/ 364775 w 494985"/>
                <a:gd name="connsiteY6" fmla="*/ 1036230 h 1106046"/>
                <a:gd name="connsiteX7" fmla="*/ 307624 w 494985"/>
                <a:gd name="connsiteY7" fmla="*/ 1101077 h 1106046"/>
                <a:gd name="connsiteX8" fmla="*/ 198087 w 494985"/>
                <a:gd name="connsiteY8" fmla="*/ 1100839 h 1106046"/>
                <a:gd name="connsiteX9" fmla="*/ 158041 w 494985"/>
                <a:gd name="connsiteY9" fmla="*/ 1035229 h 1106046"/>
                <a:gd name="connsiteX10" fmla="*/ 28501 w 494985"/>
                <a:gd name="connsiteY10" fmla="*/ 1035486 h 1106046"/>
                <a:gd name="connsiteX11" fmla="*/ 0 w 494985"/>
                <a:gd name="connsiteY11" fmla="*/ 1006985 h 1106046"/>
                <a:gd name="connsiteX12" fmla="*/ 0 w 494985"/>
                <a:gd name="connsiteY12" fmla="*/ 28501 h 1106046"/>
                <a:gd name="connsiteX0" fmla="*/ 0 w 494985"/>
                <a:gd name="connsiteY0" fmla="*/ 28501 h 1104264"/>
                <a:gd name="connsiteX1" fmla="*/ 28501 w 494985"/>
                <a:gd name="connsiteY1" fmla="*/ 0 h 1104264"/>
                <a:gd name="connsiteX2" fmla="*/ 466484 w 494985"/>
                <a:gd name="connsiteY2" fmla="*/ 0 h 1104264"/>
                <a:gd name="connsiteX3" fmla="*/ 494985 w 494985"/>
                <a:gd name="connsiteY3" fmla="*/ 28501 h 1104264"/>
                <a:gd name="connsiteX4" fmla="*/ 494985 w 494985"/>
                <a:gd name="connsiteY4" fmla="*/ 1006985 h 1104264"/>
                <a:gd name="connsiteX5" fmla="*/ 466484 w 494985"/>
                <a:gd name="connsiteY5" fmla="*/ 1035486 h 1104264"/>
                <a:gd name="connsiteX6" fmla="*/ 364775 w 494985"/>
                <a:gd name="connsiteY6" fmla="*/ 1036230 h 1104264"/>
                <a:gd name="connsiteX7" fmla="*/ 312387 w 494985"/>
                <a:gd name="connsiteY7" fmla="*/ 1098457 h 1104264"/>
                <a:gd name="connsiteX8" fmla="*/ 198087 w 494985"/>
                <a:gd name="connsiteY8" fmla="*/ 1100839 h 1104264"/>
                <a:gd name="connsiteX9" fmla="*/ 158041 w 494985"/>
                <a:gd name="connsiteY9" fmla="*/ 1035229 h 1104264"/>
                <a:gd name="connsiteX10" fmla="*/ 28501 w 494985"/>
                <a:gd name="connsiteY10" fmla="*/ 1035486 h 1104264"/>
                <a:gd name="connsiteX11" fmla="*/ 0 w 494985"/>
                <a:gd name="connsiteY11" fmla="*/ 1006985 h 1104264"/>
                <a:gd name="connsiteX12" fmla="*/ 0 w 494985"/>
                <a:gd name="connsiteY12" fmla="*/ 28501 h 1104264"/>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312387 w 494985"/>
                <a:gd name="connsiteY7" fmla="*/ 1098457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198087 w 494985"/>
                <a:gd name="connsiteY7" fmla="*/ 1100839 h 1100839"/>
                <a:gd name="connsiteX8" fmla="*/ 158041 w 494985"/>
                <a:gd name="connsiteY8" fmla="*/ 1035229 h 1100839"/>
                <a:gd name="connsiteX9" fmla="*/ 28501 w 494985"/>
                <a:gd name="connsiteY9" fmla="*/ 1035486 h 1100839"/>
                <a:gd name="connsiteX10" fmla="*/ 0 w 494985"/>
                <a:gd name="connsiteY10" fmla="*/ 1006985 h 1100839"/>
                <a:gd name="connsiteX11" fmla="*/ 0 w 494985"/>
                <a:gd name="connsiteY11" fmla="*/ 28501 h 1100839"/>
                <a:gd name="connsiteX0" fmla="*/ 0 w 494985"/>
                <a:gd name="connsiteY0" fmla="*/ 28501 h 1100839"/>
                <a:gd name="connsiteX1" fmla="*/ 28501 w 494985"/>
                <a:gd name="connsiteY1" fmla="*/ 0 h 1100839"/>
                <a:gd name="connsiteX2" fmla="*/ 466484 w 494985"/>
                <a:gd name="connsiteY2" fmla="*/ 0 h 1100839"/>
                <a:gd name="connsiteX3" fmla="*/ 494985 w 494985"/>
                <a:gd name="connsiteY3" fmla="*/ 28501 h 1100839"/>
                <a:gd name="connsiteX4" fmla="*/ 494985 w 494985"/>
                <a:gd name="connsiteY4" fmla="*/ 1006985 h 1100839"/>
                <a:gd name="connsiteX5" fmla="*/ 466484 w 494985"/>
                <a:gd name="connsiteY5" fmla="*/ 1035486 h 1100839"/>
                <a:gd name="connsiteX6" fmla="*/ 364775 w 494985"/>
                <a:gd name="connsiteY6" fmla="*/ 1036230 h 1100839"/>
                <a:gd name="connsiteX7" fmla="*/ 289009 w 494985"/>
                <a:gd name="connsiteY7" fmla="*/ 1064051 h 1100839"/>
                <a:gd name="connsiteX8" fmla="*/ 198087 w 494985"/>
                <a:gd name="connsiteY8" fmla="*/ 1100839 h 1100839"/>
                <a:gd name="connsiteX9" fmla="*/ 158041 w 494985"/>
                <a:gd name="connsiteY9" fmla="*/ 1035229 h 1100839"/>
                <a:gd name="connsiteX10" fmla="*/ 28501 w 494985"/>
                <a:gd name="connsiteY10" fmla="*/ 1035486 h 1100839"/>
                <a:gd name="connsiteX11" fmla="*/ 0 w 494985"/>
                <a:gd name="connsiteY11" fmla="*/ 1006985 h 1100839"/>
                <a:gd name="connsiteX12" fmla="*/ 0 w 494985"/>
                <a:gd name="connsiteY12" fmla="*/ 28501 h 1100839"/>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64775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52869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3352"/>
                <a:gd name="connsiteX1" fmla="*/ 28501 w 494985"/>
                <a:gd name="connsiteY1" fmla="*/ 0 h 1103352"/>
                <a:gd name="connsiteX2" fmla="*/ 466484 w 494985"/>
                <a:gd name="connsiteY2" fmla="*/ 0 h 1103352"/>
                <a:gd name="connsiteX3" fmla="*/ 494985 w 494985"/>
                <a:gd name="connsiteY3" fmla="*/ 28501 h 1103352"/>
                <a:gd name="connsiteX4" fmla="*/ 494985 w 494985"/>
                <a:gd name="connsiteY4" fmla="*/ 1006985 h 1103352"/>
                <a:gd name="connsiteX5" fmla="*/ 466484 w 494985"/>
                <a:gd name="connsiteY5" fmla="*/ 1035486 h 1103352"/>
                <a:gd name="connsiteX6" fmla="*/ 340962 w 494985"/>
                <a:gd name="connsiteY6" fmla="*/ 1036230 h 1103352"/>
                <a:gd name="connsiteX7" fmla="*/ 291390 w 494985"/>
                <a:gd name="connsiteY7" fmla="*/ 1103352 h 1103352"/>
                <a:gd name="connsiteX8" fmla="*/ 198087 w 494985"/>
                <a:gd name="connsiteY8" fmla="*/ 1100839 h 1103352"/>
                <a:gd name="connsiteX9" fmla="*/ 158041 w 494985"/>
                <a:gd name="connsiteY9" fmla="*/ 1035229 h 1103352"/>
                <a:gd name="connsiteX10" fmla="*/ 28501 w 494985"/>
                <a:gd name="connsiteY10" fmla="*/ 1035486 h 1103352"/>
                <a:gd name="connsiteX11" fmla="*/ 0 w 494985"/>
                <a:gd name="connsiteY11" fmla="*/ 1006985 h 1103352"/>
                <a:gd name="connsiteX12" fmla="*/ 0 w 494985"/>
                <a:gd name="connsiteY12" fmla="*/ 28501 h 110335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1390 w 494985"/>
                <a:gd name="connsiteY7" fmla="*/ 1103352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13832"/>
                <a:gd name="connsiteX1" fmla="*/ 28501 w 494985"/>
                <a:gd name="connsiteY1" fmla="*/ 0 h 1113832"/>
                <a:gd name="connsiteX2" fmla="*/ 466484 w 494985"/>
                <a:gd name="connsiteY2" fmla="*/ 0 h 1113832"/>
                <a:gd name="connsiteX3" fmla="*/ 494985 w 494985"/>
                <a:gd name="connsiteY3" fmla="*/ 28501 h 1113832"/>
                <a:gd name="connsiteX4" fmla="*/ 494985 w 494985"/>
                <a:gd name="connsiteY4" fmla="*/ 1006985 h 1113832"/>
                <a:gd name="connsiteX5" fmla="*/ 466484 w 494985"/>
                <a:gd name="connsiteY5" fmla="*/ 1035486 h 1113832"/>
                <a:gd name="connsiteX6" fmla="*/ 340962 w 494985"/>
                <a:gd name="connsiteY6" fmla="*/ 1036230 h 1113832"/>
                <a:gd name="connsiteX7" fmla="*/ 293772 w 494985"/>
                <a:gd name="connsiteY7" fmla="*/ 1113832 h 1113832"/>
                <a:gd name="connsiteX8" fmla="*/ 200469 w 494985"/>
                <a:gd name="connsiteY8" fmla="*/ 1108699 h 1113832"/>
                <a:gd name="connsiteX9" fmla="*/ 158041 w 494985"/>
                <a:gd name="connsiteY9" fmla="*/ 1035229 h 1113832"/>
                <a:gd name="connsiteX10" fmla="*/ 28501 w 494985"/>
                <a:gd name="connsiteY10" fmla="*/ 1035486 h 1113832"/>
                <a:gd name="connsiteX11" fmla="*/ 0 w 494985"/>
                <a:gd name="connsiteY11" fmla="*/ 1006985 h 1113832"/>
                <a:gd name="connsiteX12" fmla="*/ 0 w 494985"/>
                <a:gd name="connsiteY12" fmla="*/ 28501 h 1113832"/>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200469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298535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 name="connsiteX0" fmla="*/ 0 w 494985"/>
                <a:gd name="connsiteY0" fmla="*/ 28501 h 1108699"/>
                <a:gd name="connsiteX1" fmla="*/ 28501 w 494985"/>
                <a:gd name="connsiteY1" fmla="*/ 0 h 1108699"/>
                <a:gd name="connsiteX2" fmla="*/ 466484 w 494985"/>
                <a:gd name="connsiteY2" fmla="*/ 0 h 1108699"/>
                <a:gd name="connsiteX3" fmla="*/ 494985 w 494985"/>
                <a:gd name="connsiteY3" fmla="*/ 28501 h 1108699"/>
                <a:gd name="connsiteX4" fmla="*/ 494985 w 494985"/>
                <a:gd name="connsiteY4" fmla="*/ 1006985 h 1108699"/>
                <a:gd name="connsiteX5" fmla="*/ 466484 w 494985"/>
                <a:gd name="connsiteY5" fmla="*/ 1035486 h 1108699"/>
                <a:gd name="connsiteX6" fmla="*/ 340962 w 494985"/>
                <a:gd name="connsiteY6" fmla="*/ 1036230 h 1108699"/>
                <a:gd name="connsiteX7" fmla="*/ 305679 w 494985"/>
                <a:gd name="connsiteY7" fmla="*/ 1108591 h 1108699"/>
                <a:gd name="connsiteX8" fmla="*/ 186182 w 494985"/>
                <a:gd name="connsiteY8" fmla="*/ 1108699 h 1108699"/>
                <a:gd name="connsiteX9" fmla="*/ 158041 w 494985"/>
                <a:gd name="connsiteY9" fmla="*/ 1035229 h 1108699"/>
                <a:gd name="connsiteX10" fmla="*/ 28501 w 494985"/>
                <a:gd name="connsiteY10" fmla="*/ 1035486 h 1108699"/>
                <a:gd name="connsiteX11" fmla="*/ 0 w 494985"/>
                <a:gd name="connsiteY11" fmla="*/ 1006985 h 1108699"/>
                <a:gd name="connsiteX12" fmla="*/ 0 w 494985"/>
                <a:gd name="connsiteY12" fmla="*/ 28501 h 1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85" h="1108699">
                  <a:moveTo>
                    <a:pt x="0" y="28501"/>
                  </a:moveTo>
                  <a:cubicBezTo>
                    <a:pt x="0" y="12760"/>
                    <a:pt x="12760" y="0"/>
                    <a:pt x="28501" y="0"/>
                  </a:cubicBezTo>
                  <a:lnTo>
                    <a:pt x="466484" y="0"/>
                  </a:lnTo>
                  <a:cubicBezTo>
                    <a:pt x="482225" y="0"/>
                    <a:pt x="494985" y="12760"/>
                    <a:pt x="494985" y="28501"/>
                  </a:cubicBezTo>
                  <a:lnTo>
                    <a:pt x="494985" y="1006985"/>
                  </a:lnTo>
                  <a:cubicBezTo>
                    <a:pt x="494985" y="1022726"/>
                    <a:pt x="482225" y="1035486"/>
                    <a:pt x="466484" y="1035486"/>
                  </a:cubicBezTo>
                  <a:lnTo>
                    <a:pt x="340962" y="1036230"/>
                  </a:lnTo>
                  <a:lnTo>
                    <a:pt x="305679" y="1108591"/>
                  </a:lnTo>
                  <a:lnTo>
                    <a:pt x="186182" y="1108699"/>
                  </a:lnTo>
                  <a:lnTo>
                    <a:pt x="158041" y="1035229"/>
                  </a:lnTo>
                  <a:lnTo>
                    <a:pt x="28501" y="1035486"/>
                  </a:lnTo>
                  <a:cubicBezTo>
                    <a:pt x="12760" y="1035486"/>
                    <a:pt x="0" y="1022726"/>
                    <a:pt x="0" y="1006985"/>
                  </a:cubicBezTo>
                  <a:lnTo>
                    <a:pt x="0" y="28501"/>
                  </a:lnTo>
                  <a:close/>
                </a:path>
              </a:pathLst>
            </a:cu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Spark</a:t>
              </a:r>
              <a:endParaRPr lang="en-US" sz="900" b="1" kern="0" dirty="0">
                <a:solidFill>
                  <a:srgbClr val="1E1E1E">
                    <a:lumMod val="75000"/>
                    <a:lumOff val="25000"/>
                  </a:srgbClr>
                </a:solidFill>
                <a:latin typeface="Arial"/>
                <a:cs typeface="Arial"/>
              </a:endParaRPr>
            </a:p>
            <a:p>
              <a:pPr algn="ctr" defTabSz="914400">
                <a:defRPr/>
              </a:pPr>
              <a:endParaRPr lang="en-US" sz="900" b="1" kern="0" dirty="0">
                <a:solidFill>
                  <a:srgbClr val="1E1E1E">
                    <a:lumMod val="75000"/>
                    <a:lumOff val="25000"/>
                  </a:srgbClr>
                </a:solidFill>
                <a:latin typeface="Arial"/>
                <a:cs typeface="Arial"/>
              </a:endParaRPr>
            </a:p>
            <a:p>
              <a:pPr algn="ctr" defTabSz="914400">
                <a:defRPr/>
              </a:pPr>
              <a:r>
                <a:rPr lang="en-US" sz="800" kern="0" dirty="0" smtClean="0">
                  <a:solidFill>
                    <a:srgbClr val="1E1E1E">
                      <a:lumMod val="75000"/>
                      <a:lumOff val="25000"/>
                    </a:srgbClr>
                  </a:solidFill>
                  <a:latin typeface="Arial"/>
                  <a:cs typeface="Arial"/>
                </a:rPr>
                <a:t>In-Memory</a:t>
              </a:r>
              <a:endParaRPr lang="en-US" sz="500" kern="0" dirty="0">
                <a:solidFill>
                  <a:srgbClr val="1E1E1E">
                    <a:lumMod val="75000"/>
                    <a:lumOff val="25000"/>
                  </a:srgbClr>
                </a:solidFill>
                <a:latin typeface="Arial"/>
                <a:cs typeface="Arial"/>
              </a:endParaRPr>
            </a:p>
            <a:p>
              <a:pPr algn="ctr" defTabSz="914400">
                <a:defRPr/>
              </a:pPr>
              <a:endParaRPr lang="en-US" sz="900" b="1" kern="0" dirty="0" smtClean="0">
                <a:solidFill>
                  <a:srgbClr val="1E1E1E">
                    <a:lumMod val="75000"/>
                    <a:lumOff val="25000"/>
                  </a:srgbClr>
                </a:solidFill>
                <a:latin typeface="Arial"/>
                <a:cs typeface="Arial"/>
              </a:endParaRPr>
            </a:p>
          </p:txBody>
        </p:sp>
        <p:sp>
          <p:nvSpPr>
            <p:cNvPr id="143" name="5-Point Star 142"/>
            <p:cNvSpPr/>
            <p:nvPr/>
          </p:nvSpPr>
          <p:spPr>
            <a:xfrm>
              <a:off x="5303981" y="1948519"/>
              <a:ext cx="187699" cy="186267"/>
            </a:xfrm>
            <a:prstGeom prst="star5">
              <a:avLst/>
            </a:prstGeom>
            <a:solidFill>
              <a:srgbClr val="FFFF00"/>
            </a:solidFill>
            <a:ln w="9525" cap="flat" cmpd="sng" algn="ctr">
              <a:solidFill>
                <a:srgbClr val="1E1E1E"/>
              </a:solidFill>
              <a:prstDash val="solid"/>
            </a:ln>
            <a:effectLst/>
          </p:spPr>
          <p:txBody>
            <a:bodyPr tIns="91440" bIns="91440" rtlCol="0" anchor="t" anchorCtr="0"/>
            <a:lstStyle/>
            <a:p>
              <a:pPr defTabSz="914400">
                <a:defRPr/>
              </a:pPr>
              <a:endParaRPr lang="en-US" kern="0" dirty="0" smtClean="0">
                <a:solidFill>
                  <a:srgbClr val="FFFFFF"/>
                </a:solidFill>
                <a:latin typeface="Arial"/>
              </a:endParaRPr>
            </a:p>
          </p:txBody>
        </p:sp>
        <p:sp>
          <p:nvSpPr>
            <p:cNvPr id="144" name="Rectangle 143"/>
            <p:cNvSpPr/>
            <p:nvPr/>
          </p:nvSpPr>
          <p:spPr>
            <a:xfrm rot="16200000">
              <a:off x="4481382" y="2259235"/>
              <a:ext cx="615998" cy="229363"/>
            </a:xfrm>
            <a:prstGeom prst="rect">
              <a:avLst/>
            </a:prstGeom>
            <a:solidFill>
              <a:srgbClr val="FFFFFF"/>
            </a:solidFill>
            <a:ln w="3175" cap="flat" cmpd="sng" algn="ctr">
              <a:solidFill>
                <a:srgbClr val="8E8E8E"/>
              </a:solidFill>
              <a:prstDash val="solid"/>
            </a:ln>
            <a:effectLst/>
          </p:spPr>
          <p:txBody>
            <a:bodyPr lIns="0" rIns="0" rtlCol="0" anchor="t"/>
            <a:lstStyle/>
            <a:p>
              <a:pPr algn="ctr" defTabSz="914400">
                <a:defRPr/>
              </a:pPr>
              <a:r>
                <a:rPr lang="en-US" sz="900" b="1" kern="0" dirty="0" smtClean="0">
                  <a:solidFill>
                    <a:srgbClr val="1E1E1E">
                      <a:lumMod val="75000"/>
                      <a:lumOff val="25000"/>
                    </a:srgbClr>
                  </a:solidFill>
                  <a:latin typeface="Arial"/>
                  <a:cs typeface="Arial"/>
                </a:rPr>
                <a:t>Kafka</a:t>
              </a:r>
              <a:endParaRPr lang="en-US" sz="900" b="1" kern="0" dirty="0">
                <a:solidFill>
                  <a:srgbClr val="1E1E1E">
                    <a:lumMod val="75000"/>
                    <a:lumOff val="25000"/>
                  </a:srgbClr>
                </a:solidFill>
                <a:latin typeface="Arial"/>
                <a:cs typeface="Arial"/>
              </a:endParaRPr>
            </a:p>
          </p:txBody>
        </p:sp>
        <p:sp>
          <p:nvSpPr>
            <p:cNvPr id="145" name="Rounded Rectangle 144"/>
            <p:cNvSpPr/>
            <p:nvPr/>
          </p:nvSpPr>
          <p:spPr>
            <a:xfrm>
              <a:off x="4221423" y="2538351"/>
              <a:ext cx="418303" cy="184414"/>
            </a:xfrm>
            <a:prstGeom prst="roundRect">
              <a:avLst>
                <a:gd name="adj" fmla="val 2922"/>
              </a:avLst>
            </a:prstGeom>
            <a:solidFill>
              <a:srgbClr val="BF5C5A"/>
            </a:solidFill>
            <a:ln w="9525" cap="flat" cmpd="sng" algn="ctr">
              <a:noFill/>
              <a:prstDash val="solid"/>
            </a:ln>
            <a:effectLst/>
          </p:spPr>
          <p:txBody>
            <a:bodyPr wrap="none" lIns="0" tIns="0" rIns="0" bIns="0" rtlCol="0" anchor="ctr"/>
            <a:lstStyle/>
            <a:p>
              <a:pPr algn="ctr" defTabSz="914400" fontAlgn="base">
                <a:spcBef>
                  <a:spcPct val="0"/>
                </a:spcBef>
                <a:spcAft>
                  <a:spcPct val="0"/>
                </a:spcAft>
                <a:defRPr/>
              </a:pPr>
              <a:r>
                <a:rPr lang="en-US" sz="800" b="1" kern="0" dirty="0" smtClean="0">
                  <a:solidFill>
                    <a:srgbClr val="FFFFFF"/>
                  </a:solidFill>
                  <a:latin typeface="Helvetica Neue"/>
                  <a:cs typeface="Helvetica Neue"/>
                </a:rPr>
                <a:t>Slider</a:t>
              </a:r>
              <a:endParaRPr lang="en-US" sz="900" b="1" kern="0" dirty="0">
                <a:solidFill>
                  <a:srgbClr val="FFFFFF"/>
                </a:solidFill>
                <a:latin typeface="Helvetica Neue"/>
                <a:cs typeface="Helvetica Neue"/>
              </a:endParaRPr>
            </a:p>
          </p:txBody>
        </p:sp>
        <p:sp>
          <p:nvSpPr>
            <p:cNvPr id="146" name="5-Point Star 145"/>
            <p:cNvSpPr/>
            <p:nvPr/>
          </p:nvSpPr>
          <p:spPr>
            <a:xfrm>
              <a:off x="4514848" y="2455502"/>
              <a:ext cx="187699" cy="186267"/>
            </a:xfrm>
            <a:prstGeom prst="star5">
              <a:avLst/>
            </a:prstGeom>
            <a:solidFill>
              <a:srgbClr val="FFFF00"/>
            </a:solidFill>
            <a:ln w="9525" cap="flat" cmpd="sng" algn="ctr">
              <a:solidFill>
                <a:srgbClr val="1E1E1E"/>
              </a:solidFill>
              <a:prstDash val="solid"/>
            </a:ln>
            <a:effectLst/>
          </p:spPr>
          <p:txBody>
            <a:bodyPr tIns="91440" bIns="91440" rtlCol="0" anchor="t" anchorCtr="0"/>
            <a:lstStyle/>
            <a:p>
              <a:pPr defTabSz="914400">
                <a:defRPr/>
              </a:pPr>
              <a:endParaRPr lang="en-US" kern="0" dirty="0" smtClean="0">
                <a:solidFill>
                  <a:srgbClr val="FFFFFF"/>
                </a:solidFill>
                <a:latin typeface="Arial"/>
              </a:endParaRPr>
            </a:p>
          </p:txBody>
        </p:sp>
        <p:sp>
          <p:nvSpPr>
            <p:cNvPr id="147" name="5-Point Star 146"/>
            <p:cNvSpPr/>
            <p:nvPr/>
          </p:nvSpPr>
          <p:spPr>
            <a:xfrm>
              <a:off x="4694739" y="1972783"/>
              <a:ext cx="187699" cy="186267"/>
            </a:xfrm>
            <a:prstGeom prst="star5">
              <a:avLst/>
            </a:prstGeom>
            <a:solidFill>
              <a:srgbClr val="FFFF00"/>
            </a:solidFill>
            <a:ln w="9525" cap="flat" cmpd="sng" algn="ctr">
              <a:solidFill>
                <a:srgbClr val="1E1E1E"/>
              </a:solidFill>
              <a:prstDash val="solid"/>
            </a:ln>
            <a:effectLst/>
          </p:spPr>
          <p:txBody>
            <a:bodyPr tIns="91440" bIns="91440" rtlCol="0" anchor="t" anchorCtr="0"/>
            <a:lstStyle/>
            <a:p>
              <a:pPr defTabSz="914400">
                <a:defRPr/>
              </a:pPr>
              <a:endParaRPr lang="en-US" kern="0" dirty="0" smtClean="0">
                <a:solidFill>
                  <a:srgbClr val="FFFFFF"/>
                </a:solidFill>
                <a:latin typeface="Arial"/>
              </a:endParaRPr>
            </a:p>
          </p:txBody>
        </p:sp>
        <p:sp>
          <p:nvSpPr>
            <p:cNvPr id="148" name="Rounded Rectangle 147"/>
            <p:cNvSpPr>
              <a:spLocks/>
            </p:cNvSpPr>
            <p:nvPr/>
          </p:nvSpPr>
          <p:spPr>
            <a:xfrm>
              <a:off x="6380614"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49" name="Rounded Rectangle 148"/>
            <p:cNvSpPr>
              <a:spLocks/>
            </p:cNvSpPr>
            <p:nvPr/>
          </p:nvSpPr>
          <p:spPr>
            <a:xfrm>
              <a:off x="6380614"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50" name="Rounded Rectangle 149"/>
            <p:cNvSpPr>
              <a:spLocks/>
            </p:cNvSpPr>
            <p:nvPr/>
          </p:nvSpPr>
          <p:spPr>
            <a:xfrm>
              <a:off x="6670898" y="3418320"/>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51" name="Rounded Rectangle 150"/>
            <p:cNvSpPr>
              <a:spLocks/>
            </p:cNvSpPr>
            <p:nvPr/>
          </p:nvSpPr>
          <p:spPr>
            <a:xfrm>
              <a:off x="6670898" y="3674024"/>
              <a:ext cx="256699" cy="219309"/>
            </a:xfrm>
            <a:prstGeom prst="roundRect">
              <a:avLst>
                <a:gd name="adj" fmla="val 5758"/>
              </a:avLst>
            </a:prstGeom>
            <a:solidFill>
              <a:srgbClr val="FFFFFF"/>
            </a:solidFill>
            <a:ln w="9525" cap="flat" cmpd="sng" algn="ctr">
              <a:solidFill>
                <a:srgbClr val="355F14">
                  <a:alpha val="21000"/>
                </a:srgbClr>
              </a:solidFill>
              <a:prstDash val="solid"/>
            </a:ln>
            <a:effectLst/>
          </p:spPr>
          <p:txBody>
            <a:bodyPr lIns="0" rIns="0" rtlCol="0" anchor="b"/>
            <a:lstStyle/>
            <a:p>
              <a:pPr algn="ctr" defTabSz="914400">
                <a:defRPr/>
              </a:pPr>
              <a:r>
                <a:rPr lang="en-US" sz="700" kern="0" dirty="0" smtClean="0">
                  <a:solidFill>
                    <a:srgbClr val="1E1E1E">
                      <a:lumMod val="75000"/>
                      <a:lumOff val="25000"/>
                    </a:srgbClr>
                  </a:solidFill>
                  <a:latin typeface="Arial"/>
                  <a:cs typeface="Arial"/>
                </a:rPr>
                <a:t>°</a:t>
              </a:r>
              <a:endParaRPr lang="en-US" sz="700" kern="0" dirty="0">
                <a:solidFill>
                  <a:srgbClr val="1E1E1E">
                    <a:lumMod val="75000"/>
                    <a:lumOff val="25000"/>
                  </a:srgbClr>
                </a:solidFill>
                <a:latin typeface="Arial"/>
                <a:cs typeface="Arial"/>
              </a:endParaRPr>
            </a:p>
          </p:txBody>
        </p:sp>
        <p:sp>
          <p:nvSpPr>
            <p:cNvPr id="152" name="Rounded Rectangle 151"/>
            <p:cNvSpPr>
              <a:spLocks/>
            </p:cNvSpPr>
            <p:nvPr/>
          </p:nvSpPr>
          <p:spPr>
            <a:xfrm>
              <a:off x="735579" y="3361289"/>
              <a:ext cx="6332961" cy="635870"/>
            </a:xfrm>
            <a:prstGeom prst="roundRect">
              <a:avLst>
                <a:gd name="adj" fmla="val 5758"/>
              </a:avLst>
            </a:prstGeom>
            <a:solidFill>
              <a:srgbClr val="FFFFFF">
                <a:alpha val="75000"/>
              </a:srgbClr>
            </a:solidFill>
            <a:ln w="9525" cap="flat" cmpd="sng" algn="ctr">
              <a:solidFill>
                <a:srgbClr val="69BE28">
                  <a:lumMod val="60000"/>
                  <a:lumOff val="40000"/>
                </a:srgbClr>
              </a:solidFill>
              <a:prstDash val="solid"/>
            </a:ln>
            <a:effectLst/>
          </p:spPr>
          <p:txBody>
            <a:bodyPr lIns="0" rIns="0" rtlCol="0" anchor="ctr"/>
            <a:lstStyle/>
            <a:p>
              <a:pPr algn="ctr" defTabSz="914400">
                <a:defRPr/>
              </a:pPr>
              <a:r>
                <a:rPr lang="en-US" sz="1200" b="1" kern="0" dirty="0" smtClean="0">
                  <a:solidFill>
                    <a:srgbClr val="1E1E1E">
                      <a:lumMod val="75000"/>
                      <a:lumOff val="25000"/>
                    </a:srgbClr>
                  </a:solidFill>
                  <a:latin typeface="Arial"/>
                  <a:cs typeface="Arial"/>
                </a:rPr>
                <a:t>HDFS </a:t>
              </a:r>
              <a:br>
                <a:rPr lang="en-US" sz="1200" b="1" kern="0" dirty="0" smtClean="0">
                  <a:solidFill>
                    <a:srgbClr val="1E1E1E">
                      <a:lumMod val="75000"/>
                      <a:lumOff val="25000"/>
                    </a:srgbClr>
                  </a:solidFill>
                  <a:latin typeface="Arial"/>
                  <a:cs typeface="Arial"/>
                </a:rPr>
              </a:br>
              <a:r>
                <a:rPr lang="en-US" sz="1000" kern="0" dirty="0" smtClean="0">
                  <a:solidFill>
                    <a:srgbClr val="1E1E1E">
                      <a:lumMod val="75000"/>
                      <a:lumOff val="25000"/>
                    </a:srgbClr>
                  </a:solidFill>
                  <a:latin typeface="Arial"/>
                  <a:cs typeface="Arial"/>
                </a:rPr>
                <a:t>(Hadoop Distributed File System)</a:t>
              </a:r>
              <a:endParaRPr lang="en-US" sz="1000" kern="0" dirty="0">
                <a:solidFill>
                  <a:srgbClr val="1E1E1E">
                    <a:lumMod val="75000"/>
                    <a:lumOff val="25000"/>
                  </a:srgbClr>
                </a:solidFill>
                <a:latin typeface="Arial"/>
                <a:cs typeface="Arial"/>
              </a:endParaRPr>
            </a:p>
          </p:txBody>
        </p:sp>
      </p:grpSp>
    </p:spTree>
    <p:extLst>
      <p:ext uri="{BB962C8B-B14F-4D97-AF65-F5344CB8AC3E}">
        <p14:creationId xmlns:p14="http://schemas.microsoft.com/office/powerpoint/2010/main" val="245579337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YARN: Next Generation </a:t>
            </a:r>
            <a:r>
              <a:rPr lang="en-US" dirty="0" err="1" smtClean="0"/>
              <a:t>Hadoop</a:t>
            </a:r>
            <a:endParaRPr lang="en-US" dirty="0"/>
          </a:p>
        </p:txBody>
      </p:sp>
      <p:grpSp>
        <p:nvGrpSpPr>
          <p:cNvPr id="138" name="Group 137"/>
          <p:cNvGrpSpPr/>
          <p:nvPr/>
        </p:nvGrpSpPr>
        <p:grpSpPr>
          <a:xfrm>
            <a:off x="2050466" y="1668482"/>
            <a:ext cx="8335543" cy="4570025"/>
            <a:chOff x="457201" y="1668482"/>
            <a:chExt cx="8335543" cy="4570025"/>
          </a:xfrm>
        </p:grpSpPr>
        <p:sp>
          <p:nvSpPr>
            <p:cNvPr id="45" name="TextBox 44"/>
            <p:cNvSpPr txBox="1"/>
            <p:nvPr/>
          </p:nvSpPr>
          <p:spPr>
            <a:xfrm>
              <a:off x="617868" y="1668482"/>
              <a:ext cx="2814863" cy="858762"/>
            </a:xfrm>
            <a:prstGeom prst="rect">
              <a:avLst/>
            </a:prstGeom>
          </p:spPr>
          <p:txBody>
            <a:bodyPr vert="horz" wrap="square" lIns="91440" tIns="45720" rIns="91440" bIns="45720" rtlCol="0">
              <a:normAutofit/>
            </a:bodyPr>
            <a:lstStyle/>
            <a:p>
              <a:pPr algn="ctr" defTabSz="457200">
                <a:spcBef>
                  <a:spcPct val="20000"/>
                </a:spcBef>
                <a:buFont typeface="Arial"/>
                <a:buNone/>
              </a:pPr>
              <a:r>
                <a:rPr lang="en-US" sz="2000" b="1" i="1" dirty="0" smtClean="0">
                  <a:solidFill>
                    <a:srgbClr val="FFFFFF"/>
                  </a:solidFill>
                </a:rPr>
                <a:t>Single Use System</a:t>
              </a:r>
            </a:p>
            <a:p>
              <a:pPr algn="ctr" defTabSz="457200">
                <a:spcBef>
                  <a:spcPct val="20000"/>
                </a:spcBef>
                <a:buFont typeface="Arial"/>
                <a:buNone/>
              </a:pPr>
              <a:r>
                <a:rPr lang="en-US" i="1" dirty="0" smtClean="0">
                  <a:solidFill>
                    <a:srgbClr val="FFFFFF"/>
                  </a:solidFill>
                </a:rPr>
                <a:t>Batch Apps</a:t>
              </a:r>
            </a:p>
          </p:txBody>
        </p:sp>
        <p:sp>
          <p:nvSpPr>
            <p:cNvPr id="46" name="TextBox 45"/>
            <p:cNvSpPr txBox="1"/>
            <p:nvPr/>
          </p:nvSpPr>
          <p:spPr>
            <a:xfrm>
              <a:off x="4037787" y="1668482"/>
              <a:ext cx="4588844" cy="858762"/>
            </a:xfrm>
            <a:prstGeom prst="rect">
              <a:avLst/>
            </a:prstGeom>
          </p:spPr>
          <p:txBody>
            <a:bodyPr vert="horz" wrap="square" lIns="91440" tIns="45720" rIns="91440" bIns="45720" rtlCol="0">
              <a:normAutofit/>
            </a:bodyPr>
            <a:lstStyle/>
            <a:p>
              <a:pPr algn="ctr" defTabSz="457200">
                <a:spcBef>
                  <a:spcPct val="20000"/>
                </a:spcBef>
                <a:buFont typeface="Arial"/>
                <a:buNone/>
              </a:pPr>
              <a:r>
                <a:rPr lang="en-US" sz="2000" b="1" i="1" dirty="0" smtClean="0">
                  <a:solidFill>
                    <a:srgbClr val="FFFFFF"/>
                  </a:solidFill>
                </a:rPr>
                <a:t>Multi Use Data Platform</a:t>
              </a:r>
            </a:p>
            <a:p>
              <a:pPr algn="ctr" defTabSz="457200">
                <a:spcBef>
                  <a:spcPct val="20000"/>
                </a:spcBef>
                <a:buFont typeface="Arial"/>
                <a:buNone/>
              </a:pPr>
              <a:r>
                <a:rPr lang="en-US" i="1" dirty="0" smtClean="0">
                  <a:solidFill>
                    <a:srgbClr val="FFFFFF"/>
                  </a:solidFill>
                </a:rPr>
                <a:t>Batch, Interactive, Online, Streaming, …</a:t>
              </a:r>
            </a:p>
          </p:txBody>
        </p:sp>
        <p:sp>
          <p:nvSpPr>
            <p:cNvPr id="106" name="Rounded Rectangle 105"/>
            <p:cNvSpPr/>
            <p:nvPr/>
          </p:nvSpPr>
          <p:spPr>
            <a:xfrm>
              <a:off x="522383" y="2729263"/>
              <a:ext cx="2740334" cy="3509244"/>
            </a:xfrm>
            <a:prstGeom prst="roundRect">
              <a:avLst>
                <a:gd name="adj" fmla="val 2942"/>
              </a:avLst>
            </a:prstGeom>
            <a:solidFill>
              <a:srgbClr val="1E1E1E">
                <a:lumMod val="10000"/>
                <a:lumOff val="90000"/>
              </a:srgbClr>
            </a:solidFill>
            <a:ln w="9525" cap="flat" cmpd="sng" algn="ctr">
              <a:solidFill>
                <a:srgbClr val="1E1E1E">
                  <a:lumMod val="10000"/>
                  <a:lumOff val="90000"/>
                </a:srgbClr>
              </a:solidFill>
              <a:prstDash val="solid"/>
            </a:ln>
            <a:effectLst/>
          </p:spPr>
          <p:txBody>
            <a:bodyPr rtlCol="0" anchor="ctr"/>
            <a:lstStyle/>
            <a:p>
              <a:pPr marL="58738" algn="ctr" defTabSz="914400">
                <a:defRPr/>
              </a:pPr>
              <a:endParaRPr lang="en-US" sz="2000" b="1" kern="0" dirty="0">
                <a:solidFill>
                  <a:srgbClr val="000000"/>
                </a:solidFill>
                <a:latin typeface="Calibri"/>
                <a:cs typeface="Calibri"/>
              </a:endParaRPr>
            </a:p>
          </p:txBody>
        </p:sp>
        <p:sp>
          <p:nvSpPr>
            <p:cNvPr id="107" name="TextBox 106"/>
            <p:cNvSpPr txBox="1"/>
            <p:nvPr/>
          </p:nvSpPr>
          <p:spPr>
            <a:xfrm>
              <a:off x="457201" y="2817390"/>
              <a:ext cx="2901948" cy="592662"/>
            </a:xfrm>
            <a:prstGeom prst="rect">
              <a:avLst/>
            </a:prstGeom>
          </p:spPr>
          <p:txBody>
            <a:bodyPr vert="horz" wrap="square" lIns="91440" tIns="45720" rIns="91440" bIns="45720" rtlCol="0">
              <a:noAutofit/>
            </a:bodyPr>
            <a:lstStyle>
              <a:defPPr>
                <a:defRPr lang="en-US"/>
              </a:defPPr>
              <a:lvl1pPr marL="285750" marR="0" indent="-285750" fontAlgn="auto">
                <a:lnSpc>
                  <a:spcPct val="100000"/>
                </a:lnSpc>
                <a:spcBef>
                  <a:spcPct val="20000"/>
                </a:spcBef>
                <a:spcAft>
                  <a:spcPts val="0"/>
                </a:spcAft>
                <a:buClrTx/>
                <a:buSzTx/>
                <a:buFont typeface="Arial"/>
                <a:buChar char="•"/>
                <a:tabLst/>
                <a:defRPr kumimoji="0" b="0" i="0" u="none" strike="noStrike" cap="none" spc="0" normalizeH="0" baseline="0">
                  <a:ln>
                    <a:noFill/>
                  </a:ln>
                  <a:solidFill>
                    <a:srgbClr val="1E1E1E"/>
                  </a:solidFill>
                  <a:effectLst/>
                  <a:uLnTx/>
                  <a:uFillTx/>
                </a:defRPr>
              </a:lvl1pPr>
            </a:lstStyle>
            <a:p>
              <a:pPr marL="0" indent="0" algn="ctr" defTabSz="914400">
                <a:buFont typeface="Arial"/>
                <a:buNone/>
                <a:defRPr/>
              </a:pPr>
              <a:r>
                <a:rPr lang="en-US" sz="2000" b="1" kern="0" dirty="0" smtClean="0">
                  <a:solidFill>
                    <a:srgbClr val="818A8F"/>
                  </a:solidFill>
                </a:rPr>
                <a:t>1</a:t>
              </a:r>
              <a:r>
                <a:rPr lang="en-US" sz="2000" b="1" kern="0" baseline="30000" dirty="0" smtClean="0">
                  <a:solidFill>
                    <a:srgbClr val="818A8F"/>
                  </a:solidFill>
                </a:rPr>
                <a:t>st</a:t>
              </a:r>
              <a:r>
                <a:rPr lang="en-US" sz="2000" b="1" kern="0" dirty="0" smtClean="0">
                  <a:solidFill>
                    <a:srgbClr val="818A8F"/>
                  </a:solidFill>
                </a:rPr>
                <a:t> Gen </a:t>
              </a:r>
              <a:br>
                <a:rPr lang="en-US" sz="2000" b="1" kern="0" dirty="0" smtClean="0">
                  <a:solidFill>
                    <a:srgbClr val="818A8F"/>
                  </a:solidFill>
                </a:rPr>
              </a:br>
              <a:r>
                <a:rPr lang="en-US" sz="2000" b="1" kern="0" dirty="0" smtClean="0">
                  <a:solidFill>
                    <a:srgbClr val="818A8F"/>
                  </a:solidFill>
                </a:rPr>
                <a:t>of Hadoop</a:t>
              </a:r>
              <a:endParaRPr lang="en-US" sz="1400" kern="0" dirty="0">
                <a:solidFill>
                  <a:srgbClr val="818A8F"/>
                </a:solidFill>
              </a:endParaRPr>
            </a:p>
          </p:txBody>
        </p:sp>
        <p:sp>
          <p:nvSpPr>
            <p:cNvPr id="108" name="Rounded Rectangle 107"/>
            <p:cNvSpPr/>
            <p:nvPr/>
          </p:nvSpPr>
          <p:spPr>
            <a:xfrm>
              <a:off x="685305" y="5249174"/>
              <a:ext cx="2425262" cy="844197"/>
            </a:xfrm>
            <a:prstGeom prst="roundRect">
              <a:avLst>
                <a:gd name="adj" fmla="val 6525"/>
              </a:avLst>
            </a:prstGeom>
            <a:solidFill>
              <a:srgbClr val="69BE28"/>
            </a:solidFill>
            <a:ln w="9525" cap="flat" cmpd="sng" algn="ctr">
              <a:solidFill>
                <a:srgbClr val="1E1E1E">
                  <a:lumMod val="50000"/>
                  <a:lumOff val="50000"/>
                </a:srgbClr>
              </a:solidFill>
              <a:prstDash val="solid"/>
            </a:ln>
            <a:effectLst/>
          </p:spPr>
          <p:txBody>
            <a:bodyPr rtlCol="0" anchor="b"/>
            <a:lstStyle/>
            <a:p>
              <a:pPr marL="58738" algn="ctr" defTabSz="914400">
                <a:defRPr/>
              </a:pPr>
              <a:r>
                <a:rPr lang="en-US" sz="2400" b="1" kern="0" dirty="0">
                  <a:solidFill>
                    <a:sysClr val="windowText" lastClr="000000"/>
                  </a:solidFill>
                  <a:latin typeface="Calibri"/>
                  <a:cs typeface="Calibri"/>
                </a:rPr>
                <a:t>HDFS</a:t>
              </a:r>
              <a:endParaRPr lang="en-US" sz="2000" b="1" kern="0" dirty="0">
                <a:solidFill>
                  <a:sysClr val="windowText" lastClr="000000"/>
                </a:solidFill>
                <a:latin typeface="Calibri"/>
                <a:cs typeface="Calibri"/>
              </a:endParaRPr>
            </a:p>
            <a:p>
              <a:pPr marL="58738" algn="ctr" defTabSz="914400">
                <a:defRPr/>
              </a:pPr>
              <a:r>
                <a:rPr lang="en-US" sz="1200" kern="0" dirty="0">
                  <a:solidFill>
                    <a:sysClr val="windowText" lastClr="000000"/>
                  </a:solidFill>
                  <a:latin typeface="Calibri"/>
                  <a:cs typeface="Calibri"/>
                </a:rPr>
                <a:t>(redundant, reliable storage)</a:t>
              </a:r>
            </a:p>
          </p:txBody>
        </p:sp>
        <p:sp>
          <p:nvSpPr>
            <p:cNvPr id="109" name="Rounded Rectangle 108"/>
            <p:cNvSpPr/>
            <p:nvPr/>
          </p:nvSpPr>
          <p:spPr>
            <a:xfrm>
              <a:off x="685305" y="4597785"/>
              <a:ext cx="2425262" cy="803795"/>
            </a:xfrm>
            <a:prstGeom prst="roundRect">
              <a:avLst>
                <a:gd name="adj" fmla="val 6525"/>
              </a:avLst>
            </a:prstGeom>
            <a:solidFill>
              <a:srgbClr val="69BE28">
                <a:lumMod val="60000"/>
                <a:lumOff val="40000"/>
              </a:srgbClr>
            </a:solidFill>
            <a:ln w="12700" cap="flat" cmpd="sng" algn="ctr">
              <a:solidFill>
                <a:srgbClr val="8E8E8E"/>
              </a:solidFill>
              <a:prstDash val="solid"/>
            </a:ln>
            <a:effectLst/>
          </p:spPr>
          <p:txBody>
            <a:bodyPr wrap="none" lIns="0" rIns="0" rtlCol="0" anchor="b"/>
            <a:lstStyle/>
            <a:p>
              <a:pPr algn="ctr" defTabSz="914400">
                <a:defRPr/>
              </a:pPr>
              <a:r>
                <a:rPr lang="en-US" sz="2000" b="1" kern="0" dirty="0" smtClean="0">
                  <a:solidFill>
                    <a:srgbClr val="1E1E1E"/>
                  </a:solidFill>
                  <a:latin typeface="Calibri"/>
                  <a:cs typeface="Calibri"/>
                </a:rPr>
                <a:t>MapReduce</a:t>
              </a:r>
            </a:p>
            <a:p>
              <a:pPr algn="ctr" defTabSz="914400">
                <a:defRPr/>
              </a:pPr>
              <a:r>
                <a:rPr lang="en-US" sz="1200" kern="0" dirty="0" smtClean="0">
                  <a:solidFill>
                    <a:srgbClr val="1E1E1E"/>
                  </a:solidFill>
                  <a:latin typeface="Calibri"/>
                  <a:cs typeface="Calibri"/>
                </a:rPr>
                <a:t>(cluster resource management</a:t>
              </a:r>
            </a:p>
            <a:p>
              <a:pPr algn="ctr" defTabSz="914400">
                <a:defRPr/>
              </a:pPr>
              <a:r>
                <a:rPr lang="en-US" sz="1200" kern="0" dirty="0" smtClean="0">
                  <a:solidFill>
                    <a:srgbClr val="1E1E1E"/>
                  </a:solidFill>
                  <a:latin typeface="Calibri"/>
                  <a:cs typeface="Calibri"/>
                </a:rPr>
                <a:t> &amp; data processing)</a:t>
              </a:r>
              <a:endParaRPr lang="en-US" sz="1200" kern="0" dirty="0">
                <a:solidFill>
                  <a:srgbClr val="1E1E1E"/>
                </a:solidFill>
                <a:latin typeface="Calibri"/>
                <a:cs typeface="Calibri"/>
              </a:endParaRPr>
            </a:p>
          </p:txBody>
        </p:sp>
        <p:sp>
          <p:nvSpPr>
            <p:cNvPr id="110" name="Right Arrow 109"/>
            <p:cNvSpPr/>
            <p:nvPr/>
          </p:nvSpPr>
          <p:spPr>
            <a:xfrm>
              <a:off x="3262716" y="3965385"/>
              <a:ext cx="704487" cy="824749"/>
            </a:xfrm>
            <a:prstGeom prst="rightArrow">
              <a:avLst/>
            </a:prstGeom>
            <a:solidFill>
              <a:srgbClr val="1E1E1E">
                <a:lumMod val="10000"/>
                <a:lumOff val="90000"/>
              </a:srgbClr>
            </a:solidFill>
            <a:ln w="9525" cap="flat" cmpd="sng" algn="ctr">
              <a:solidFill>
                <a:srgbClr val="1E1E1E">
                  <a:lumMod val="10000"/>
                  <a:lumOff val="90000"/>
                </a:srgbClr>
              </a:solidFill>
              <a:prstDash val="solid"/>
            </a:ln>
            <a:effectLst/>
          </p:spPr>
          <p:txBody>
            <a:bodyPr rtlCol="0" anchor="ctr"/>
            <a:lstStyle/>
            <a:p>
              <a:pPr marL="58738" algn="ctr" defTabSz="914400">
                <a:defRPr/>
              </a:pPr>
              <a:endParaRPr lang="en-US" sz="2000" b="1" kern="0">
                <a:solidFill>
                  <a:srgbClr val="000000"/>
                </a:solidFill>
                <a:latin typeface="Calibri"/>
                <a:cs typeface="Calibri"/>
              </a:endParaRPr>
            </a:p>
          </p:txBody>
        </p:sp>
        <p:sp>
          <p:nvSpPr>
            <p:cNvPr id="111" name="Rounded Rectangle 110"/>
            <p:cNvSpPr/>
            <p:nvPr/>
          </p:nvSpPr>
          <p:spPr>
            <a:xfrm>
              <a:off x="3965028" y="2729263"/>
              <a:ext cx="4827716" cy="3509243"/>
            </a:xfrm>
            <a:prstGeom prst="roundRect">
              <a:avLst>
                <a:gd name="adj" fmla="val 2942"/>
              </a:avLst>
            </a:prstGeom>
            <a:solidFill>
              <a:srgbClr val="1E1E1E">
                <a:lumMod val="10000"/>
                <a:lumOff val="90000"/>
              </a:srgbClr>
            </a:solidFill>
            <a:ln w="9525" cap="flat" cmpd="sng" algn="ctr">
              <a:solidFill>
                <a:srgbClr val="1E1E1E">
                  <a:lumMod val="10000"/>
                  <a:lumOff val="90000"/>
                </a:srgbClr>
              </a:solidFill>
              <a:prstDash val="solid"/>
            </a:ln>
            <a:effectLst/>
          </p:spPr>
          <p:txBody>
            <a:bodyPr rtlCol="0" anchor="t"/>
            <a:lstStyle/>
            <a:p>
              <a:pPr marL="58738" algn="ctr" defTabSz="914400">
                <a:defRPr/>
              </a:pPr>
              <a:endParaRPr lang="en-US" sz="2400" b="1" kern="0" dirty="0">
                <a:solidFill>
                  <a:srgbClr val="008000"/>
                </a:solidFill>
                <a:latin typeface="Calibri"/>
                <a:cs typeface="Calibri"/>
              </a:endParaRPr>
            </a:p>
          </p:txBody>
        </p:sp>
        <p:sp>
          <p:nvSpPr>
            <p:cNvPr id="112" name="Rounded Rectangle 111"/>
            <p:cNvSpPr/>
            <p:nvPr/>
          </p:nvSpPr>
          <p:spPr>
            <a:xfrm>
              <a:off x="4113604" y="5285311"/>
              <a:ext cx="4504187" cy="844197"/>
            </a:xfrm>
            <a:prstGeom prst="roundRect">
              <a:avLst>
                <a:gd name="adj" fmla="val 6525"/>
              </a:avLst>
            </a:prstGeom>
            <a:solidFill>
              <a:srgbClr val="69BE28"/>
            </a:solidFill>
            <a:ln w="9525" cap="flat" cmpd="sng" algn="ctr">
              <a:solidFill>
                <a:srgbClr val="1E1E1E">
                  <a:lumMod val="50000"/>
                  <a:lumOff val="50000"/>
                </a:srgbClr>
              </a:solidFill>
              <a:prstDash val="solid"/>
            </a:ln>
            <a:effectLst/>
          </p:spPr>
          <p:txBody>
            <a:bodyPr rtlCol="0" anchor="b"/>
            <a:lstStyle/>
            <a:p>
              <a:pPr marL="58738" algn="ctr" defTabSz="914400">
                <a:defRPr/>
              </a:pPr>
              <a:r>
                <a:rPr lang="en-US" sz="1600" b="1" kern="0" dirty="0">
                  <a:solidFill>
                    <a:srgbClr val="000000"/>
                  </a:solidFill>
                  <a:latin typeface="Calibri"/>
                  <a:cs typeface="Calibri"/>
                </a:rPr>
                <a:t>Redundant, Reliable Storage</a:t>
              </a:r>
            </a:p>
            <a:p>
              <a:pPr marL="58738" algn="ctr" defTabSz="914400">
                <a:defRPr/>
              </a:pPr>
              <a:r>
                <a:rPr lang="en-US" sz="1400" kern="0" dirty="0" smtClean="0">
                  <a:solidFill>
                    <a:srgbClr val="000000"/>
                  </a:solidFill>
                  <a:latin typeface="Calibri"/>
                  <a:cs typeface="Calibri"/>
                </a:rPr>
                <a:t>(HDFS)</a:t>
              </a:r>
              <a:endParaRPr lang="en-US" sz="1400" kern="0" dirty="0">
                <a:solidFill>
                  <a:srgbClr val="000000"/>
                </a:solidFill>
                <a:latin typeface="Calibri"/>
                <a:cs typeface="Calibri"/>
              </a:endParaRPr>
            </a:p>
          </p:txBody>
        </p:sp>
        <p:sp>
          <p:nvSpPr>
            <p:cNvPr id="113" name="Rounded Rectangle 112"/>
            <p:cNvSpPr/>
            <p:nvPr/>
          </p:nvSpPr>
          <p:spPr>
            <a:xfrm>
              <a:off x="4113603" y="4521854"/>
              <a:ext cx="4504187" cy="1070149"/>
            </a:xfrm>
            <a:prstGeom prst="roundRect">
              <a:avLst>
                <a:gd name="adj" fmla="val 6525"/>
              </a:avLst>
            </a:prstGeom>
            <a:solidFill>
              <a:srgbClr val="69BE28">
                <a:lumMod val="60000"/>
                <a:lumOff val="40000"/>
              </a:srgbClr>
            </a:solidFill>
            <a:ln w="12700" cap="flat" cmpd="sng" algn="ctr">
              <a:solidFill>
                <a:srgbClr val="8E8E8E"/>
              </a:solidFill>
              <a:prstDash val="solid"/>
            </a:ln>
            <a:effectLst/>
          </p:spPr>
          <p:txBody>
            <a:bodyPr wrap="none" lIns="0" rIns="0" rtlCol="0" anchor="b"/>
            <a:lstStyle/>
            <a:p>
              <a:pPr algn="ctr" defTabSz="914400">
                <a:defRPr/>
              </a:pPr>
              <a:r>
                <a:rPr lang="en-US" sz="1600" b="1" kern="0" dirty="0" smtClean="0">
                  <a:solidFill>
                    <a:srgbClr val="1E1E1E"/>
                  </a:solidFill>
                  <a:latin typeface="Calibri"/>
                  <a:cs typeface="Calibri"/>
                </a:rPr>
                <a:t>Efficient Cluster Resource </a:t>
              </a:r>
              <a:br>
                <a:rPr lang="en-US" sz="1600" b="1" kern="0" dirty="0" smtClean="0">
                  <a:solidFill>
                    <a:srgbClr val="1E1E1E"/>
                  </a:solidFill>
                  <a:latin typeface="Calibri"/>
                  <a:cs typeface="Calibri"/>
                </a:rPr>
              </a:br>
              <a:r>
                <a:rPr lang="en-US" sz="1600" b="1" kern="0" dirty="0" smtClean="0">
                  <a:solidFill>
                    <a:srgbClr val="1E1E1E"/>
                  </a:solidFill>
                  <a:latin typeface="Calibri"/>
                  <a:cs typeface="Calibri"/>
                </a:rPr>
                <a:t>Management</a:t>
              </a:r>
              <a:r>
                <a:rPr lang="en-US" sz="1600" b="1" kern="0" dirty="0">
                  <a:solidFill>
                    <a:srgbClr val="1E1E1E"/>
                  </a:solidFill>
                  <a:latin typeface="Calibri"/>
                  <a:cs typeface="Calibri"/>
                </a:rPr>
                <a:t> </a:t>
              </a:r>
              <a:r>
                <a:rPr lang="en-US" sz="1600" b="1" kern="0" dirty="0" smtClean="0">
                  <a:solidFill>
                    <a:srgbClr val="1E1E1E"/>
                  </a:solidFill>
                  <a:latin typeface="Calibri"/>
                  <a:cs typeface="Calibri"/>
                </a:rPr>
                <a:t>&amp; Shared Services</a:t>
              </a:r>
              <a:endParaRPr lang="en-US" sz="1200" b="1" kern="0" dirty="0" smtClean="0">
                <a:solidFill>
                  <a:srgbClr val="1E1E1E"/>
                </a:solidFill>
                <a:latin typeface="Calibri"/>
                <a:cs typeface="Calibri"/>
              </a:endParaRPr>
            </a:p>
            <a:p>
              <a:pPr algn="ctr" defTabSz="914400">
                <a:defRPr/>
              </a:pPr>
              <a:r>
                <a:rPr lang="en-US" sz="1400" kern="0" dirty="0" smtClean="0">
                  <a:solidFill>
                    <a:srgbClr val="1E1E1E"/>
                  </a:solidFill>
                  <a:latin typeface="Calibri"/>
                  <a:cs typeface="Calibri"/>
                </a:rPr>
                <a:t>(YARN)</a:t>
              </a:r>
              <a:endParaRPr lang="en-US" sz="1400" kern="0" dirty="0">
                <a:solidFill>
                  <a:srgbClr val="1E1E1E"/>
                </a:solidFill>
                <a:latin typeface="Calibri"/>
                <a:cs typeface="Calibri"/>
              </a:endParaRPr>
            </a:p>
          </p:txBody>
        </p:sp>
        <p:sp>
          <p:nvSpPr>
            <p:cNvPr id="114" name="Right Arrow 113"/>
            <p:cNvSpPr/>
            <p:nvPr/>
          </p:nvSpPr>
          <p:spPr>
            <a:xfrm>
              <a:off x="4166148" y="3431359"/>
              <a:ext cx="704487" cy="824749"/>
            </a:xfrm>
            <a:prstGeom prst="rightArrow">
              <a:avLst/>
            </a:prstGeom>
            <a:solidFill>
              <a:srgbClr val="1E1E1E">
                <a:lumMod val="10000"/>
                <a:lumOff val="90000"/>
              </a:srgbClr>
            </a:solidFill>
            <a:ln w="9525" cap="flat" cmpd="sng" algn="ctr">
              <a:solidFill>
                <a:srgbClr val="1E1E1E">
                  <a:lumMod val="10000"/>
                  <a:lumOff val="90000"/>
                </a:srgbClr>
              </a:solidFill>
              <a:prstDash val="solid"/>
            </a:ln>
            <a:effectLst/>
          </p:spPr>
          <p:txBody>
            <a:bodyPr rtlCol="0" anchor="ctr"/>
            <a:lstStyle/>
            <a:p>
              <a:pPr marL="58738" algn="ctr" defTabSz="914400">
                <a:defRPr/>
              </a:pPr>
              <a:endParaRPr lang="en-US" sz="1600" b="1" kern="0">
                <a:solidFill>
                  <a:srgbClr val="000000"/>
                </a:solidFill>
                <a:latin typeface="Calibri"/>
                <a:cs typeface="Calibri"/>
              </a:endParaRPr>
            </a:p>
          </p:txBody>
        </p:sp>
        <p:sp>
          <p:nvSpPr>
            <p:cNvPr id="115" name="Rounded Rectangle 114"/>
            <p:cNvSpPr>
              <a:spLocks/>
            </p:cNvSpPr>
            <p:nvPr/>
          </p:nvSpPr>
          <p:spPr>
            <a:xfrm>
              <a:off x="4840619" y="3454923"/>
              <a:ext cx="1183037" cy="705341"/>
            </a:xfrm>
            <a:prstGeom prst="roundRect">
              <a:avLst>
                <a:gd name="adj" fmla="val 4594"/>
              </a:avLst>
            </a:prstGeom>
            <a:solidFill>
              <a:srgbClr val="69BE28">
                <a:lumMod val="20000"/>
                <a:lumOff val="80000"/>
              </a:srgbClr>
            </a:solidFill>
            <a:ln w="12700" cap="flat" cmpd="sng" algn="ctr">
              <a:solidFill>
                <a:srgbClr val="7F7F7F"/>
              </a:solidFill>
              <a:prstDash val="solid"/>
            </a:ln>
            <a:effectLst/>
          </p:spPr>
          <p:txBody>
            <a:bodyPr lIns="0" rIns="0" bIns="91440" rtlCol="0" anchor="t"/>
            <a:lstStyle/>
            <a:p>
              <a:pPr algn="ctr" defTabSz="914400">
                <a:defRPr/>
              </a:pPr>
              <a:r>
                <a:rPr lang="en-US" sz="1200" b="1" kern="0" dirty="0" smtClean="0">
                  <a:solidFill>
                    <a:srgbClr val="1E1E1E"/>
                  </a:solidFill>
                  <a:latin typeface="Calibri"/>
                  <a:cs typeface="Calibri"/>
                </a:rPr>
                <a:t>Flexible Data</a:t>
              </a:r>
            </a:p>
            <a:p>
              <a:pPr algn="ctr" defTabSz="914400">
                <a:defRPr/>
              </a:pPr>
              <a:r>
                <a:rPr lang="en-US" sz="1200" b="1" kern="0" dirty="0" smtClean="0">
                  <a:solidFill>
                    <a:srgbClr val="1E1E1E"/>
                  </a:solidFill>
                  <a:latin typeface="Calibri"/>
                  <a:cs typeface="Calibri"/>
                </a:rPr>
                <a:t>Processing</a:t>
              </a:r>
            </a:p>
            <a:p>
              <a:pPr algn="ctr" defTabSz="914400">
                <a:defRPr/>
              </a:pPr>
              <a:r>
                <a:rPr lang="en-US" sz="1000" i="1" kern="0" dirty="0" smtClean="0">
                  <a:solidFill>
                    <a:srgbClr val="1E1E1E"/>
                  </a:solidFill>
                  <a:latin typeface="Calibri"/>
                  <a:cs typeface="Calibri"/>
                </a:rPr>
                <a:t>Hive, Pig, others…</a:t>
              </a:r>
              <a:endParaRPr lang="en-US" sz="800" i="1" kern="0" dirty="0">
                <a:solidFill>
                  <a:srgbClr val="1E1E1E"/>
                </a:solidFill>
                <a:latin typeface="Calibri"/>
                <a:cs typeface="Calibri"/>
              </a:endParaRPr>
            </a:p>
          </p:txBody>
        </p:sp>
        <p:sp>
          <p:nvSpPr>
            <p:cNvPr id="116" name="Rounded Rectangle 115"/>
            <p:cNvSpPr/>
            <p:nvPr/>
          </p:nvSpPr>
          <p:spPr>
            <a:xfrm>
              <a:off x="4145356" y="4093406"/>
              <a:ext cx="659101" cy="461214"/>
            </a:xfrm>
            <a:prstGeom prst="roundRect">
              <a:avLst>
                <a:gd name="adj" fmla="val 6525"/>
              </a:avLst>
            </a:prstGeom>
            <a:solidFill>
              <a:srgbClr val="69BE28">
                <a:lumMod val="60000"/>
                <a:lumOff val="40000"/>
              </a:srgbClr>
            </a:solidFill>
            <a:ln w="12700" cap="flat" cmpd="sng" algn="ctr">
              <a:solidFill>
                <a:sysClr val="windowText" lastClr="000000">
                  <a:lumMod val="50000"/>
                  <a:lumOff val="50000"/>
                </a:sysClr>
              </a:solidFill>
              <a:prstDash val="solid"/>
            </a:ln>
            <a:effectLst/>
          </p:spPr>
          <p:txBody>
            <a:bodyPr wrap="none" lIns="0" rIns="0" rtlCol="0" anchor="ctr"/>
            <a:lstStyle/>
            <a:p>
              <a:pPr algn="ctr" defTabSz="914400">
                <a:defRPr/>
              </a:pPr>
              <a:r>
                <a:rPr lang="en-US" sz="1000" b="1" kern="0" dirty="0" smtClean="0">
                  <a:solidFill>
                    <a:srgbClr val="1E1E1E"/>
                  </a:solidFill>
                  <a:latin typeface="Calibri"/>
                  <a:cs typeface="Calibri"/>
                </a:rPr>
                <a:t>Batch</a:t>
              </a:r>
              <a:endParaRPr lang="en-US" sz="900" b="1" kern="0" dirty="0" smtClean="0">
                <a:solidFill>
                  <a:srgbClr val="1E1E1E"/>
                </a:solidFill>
                <a:latin typeface="Calibri"/>
                <a:cs typeface="Calibri"/>
              </a:endParaRPr>
            </a:p>
            <a:p>
              <a:pPr algn="ctr" defTabSz="914400">
                <a:defRPr/>
              </a:pPr>
              <a:r>
                <a:rPr lang="en-US" sz="900" i="1" kern="0" dirty="0" err="1" smtClean="0">
                  <a:solidFill>
                    <a:srgbClr val="1E1E1E"/>
                  </a:solidFill>
                  <a:latin typeface="Calibri"/>
                  <a:cs typeface="Calibri"/>
                </a:rPr>
                <a:t>MapReduce</a:t>
              </a:r>
              <a:endParaRPr lang="en-US" sz="1100" i="1" kern="0" dirty="0" smtClean="0">
                <a:solidFill>
                  <a:srgbClr val="1E1E1E"/>
                </a:solidFill>
                <a:latin typeface="Calibri"/>
                <a:cs typeface="Calibri"/>
              </a:endParaRPr>
            </a:p>
          </p:txBody>
        </p:sp>
        <p:grpSp>
          <p:nvGrpSpPr>
            <p:cNvPr id="117" name="Group 116"/>
            <p:cNvGrpSpPr/>
            <p:nvPr/>
          </p:nvGrpSpPr>
          <p:grpSpPr>
            <a:xfrm>
              <a:off x="4362705" y="4536524"/>
              <a:ext cx="216608" cy="164480"/>
              <a:chOff x="1359665" y="4586445"/>
              <a:chExt cx="256410" cy="215206"/>
            </a:xfrm>
          </p:grpSpPr>
          <p:sp>
            <p:nvSpPr>
              <p:cNvPr id="118" name="Trapezoid 117"/>
              <p:cNvSpPr/>
              <p:nvPr/>
            </p:nvSpPr>
            <p:spPr>
              <a:xfrm flipV="1">
                <a:off x="1359665" y="4608670"/>
                <a:ext cx="256410" cy="192981"/>
              </a:xfrm>
              <a:prstGeom prst="trapezoid">
                <a:avLst/>
              </a:prstGeom>
              <a:solidFill>
                <a:srgbClr val="A4E274"/>
              </a:solidFill>
              <a:ln w="12700" cap="flat" cmpd="sng" algn="ctr">
                <a:solidFill>
                  <a:srgbClr val="8E8E8E"/>
                </a:solid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sp>
            <p:nvSpPr>
              <p:cNvPr id="119" name="Trapezoid 118"/>
              <p:cNvSpPr/>
              <p:nvPr/>
            </p:nvSpPr>
            <p:spPr>
              <a:xfrm flipV="1">
                <a:off x="1359665" y="4586445"/>
                <a:ext cx="256410" cy="192981"/>
              </a:xfrm>
              <a:prstGeom prst="trapezoid">
                <a:avLst/>
              </a:prstGeom>
              <a:solidFill>
                <a:srgbClr val="A4E274"/>
              </a:solidFill>
              <a:ln w="12700" cap="flat" cmpd="sng" algn="ctr">
                <a:no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grpSp>
        <p:sp>
          <p:nvSpPr>
            <p:cNvPr id="120" name="Rounded Rectangle 119"/>
            <p:cNvSpPr/>
            <p:nvPr/>
          </p:nvSpPr>
          <p:spPr>
            <a:xfrm>
              <a:off x="4840620" y="4093406"/>
              <a:ext cx="1188720" cy="461214"/>
            </a:xfrm>
            <a:prstGeom prst="roundRect">
              <a:avLst>
                <a:gd name="adj" fmla="val 6525"/>
              </a:avLst>
            </a:prstGeom>
            <a:solidFill>
              <a:srgbClr val="69BE28">
                <a:lumMod val="20000"/>
                <a:lumOff val="80000"/>
              </a:srgbClr>
            </a:solidFill>
            <a:ln w="12700" cap="flat" cmpd="sng" algn="ctr">
              <a:solidFill>
                <a:srgbClr val="8E8E8E"/>
              </a:solidFill>
              <a:prstDash val="solid"/>
            </a:ln>
            <a:effectLst/>
          </p:spPr>
          <p:txBody>
            <a:bodyPr wrap="none" lIns="0" rIns="0" rtlCol="0" anchor="ctr"/>
            <a:lstStyle/>
            <a:p>
              <a:pPr algn="ctr" defTabSz="914400">
                <a:defRPr/>
              </a:pPr>
              <a:r>
                <a:rPr lang="en-US" sz="1000" b="1" kern="0" dirty="0" smtClean="0">
                  <a:solidFill>
                    <a:srgbClr val="1E1E1E"/>
                  </a:solidFill>
                  <a:latin typeface="Calibri"/>
                  <a:cs typeface="Calibri"/>
                </a:rPr>
                <a:t>Batch &amp; Interactive</a:t>
              </a:r>
              <a:endParaRPr lang="en-US" sz="900" b="1" kern="0" dirty="0" smtClean="0">
                <a:solidFill>
                  <a:srgbClr val="1E1E1E"/>
                </a:solidFill>
                <a:latin typeface="Calibri"/>
                <a:cs typeface="Calibri"/>
              </a:endParaRPr>
            </a:p>
            <a:p>
              <a:pPr algn="ctr" defTabSz="914400">
                <a:defRPr/>
              </a:pPr>
              <a:r>
                <a:rPr lang="en-US" sz="1000" i="1" kern="0" dirty="0" err="1" smtClean="0">
                  <a:solidFill>
                    <a:srgbClr val="1E1E1E"/>
                  </a:solidFill>
                  <a:latin typeface="Calibri"/>
                  <a:cs typeface="Calibri"/>
                </a:rPr>
                <a:t>Tez</a:t>
              </a:r>
              <a:endParaRPr lang="en-US" sz="1100" i="1" kern="0" dirty="0" smtClean="0">
                <a:solidFill>
                  <a:srgbClr val="1E1E1E"/>
                </a:solidFill>
                <a:latin typeface="Calibri"/>
                <a:cs typeface="Calibri"/>
              </a:endParaRPr>
            </a:p>
          </p:txBody>
        </p:sp>
        <p:grpSp>
          <p:nvGrpSpPr>
            <p:cNvPr id="121" name="Group 120"/>
            <p:cNvGrpSpPr/>
            <p:nvPr/>
          </p:nvGrpSpPr>
          <p:grpSpPr>
            <a:xfrm>
              <a:off x="5329464" y="4538790"/>
              <a:ext cx="216611" cy="164480"/>
              <a:chOff x="1660341" y="4586445"/>
              <a:chExt cx="256415" cy="215206"/>
            </a:xfrm>
          </p:grpSpPr>
          <p:sp>
            <p:nvSpPr>
              <p:cNvPr id="122" name="Trapezoid 121"/>
              <p:cNvSpPr/>
              <p:nvPr/>
            </p:nvSpPr>
            <p:spPr>
              <a:xfrm flipV="1">
                <a:off x="1660345" y="4608670"/>
                <a:ext cx="256411" cy="192981"/>
              </a:xfrm>
              <a:prstGeom prst="trapezoid">
                <a:avLst/>
              </a:prstGeom>
              <a:solidFill>
                <a:srgbClr val="69BE28">
                  <a:lumMod val="20000"/>
                  <a:lumOff val="80000"/>
                </a:srgbClr>
              </a:solidFill>
              <a:ln w="12700" cap="flat" cmpd="sng" algn="ctr">
                <a:solidFill>
                  <a:srgbClr val="8E8E8E"/>
                </a:solid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sp>
            <p:nvSpPr>
              <p:cNvPr id="123" name="Trapezoid 122"/>
              <p:cNvSpPr/>
              <p:nvPr/>
            </p:nvSpPr>
            <p:spPr>
              <a:xfrm flipV="1">
                <a:off x="1660341" y="4586445"/>
                <a:ext cx="256406" cy="192981"/>
              </a:xfrm>
              <a:prstGeom prst="trapezoid">
                <a:avLst/>
              </a:prstGeom>
              <a:solidFill>
                <a:srgbClr val="69BE28">
                  <a:lumMod val="20000"/>
                  <a:lumOff val="80000"/>
                </a:srgbClr>
              </a:solidFill>
              <a:ln w="12700" cap="flat" cmpd="sng" algn="ctr">
                <a:no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grpSp>
        <p:sp>
          <p:nvSpPr>
            <p:cNvPr id="124" name="Rounded Rectangle 123"/>
            <p:cNvSpPr/>
            <p:nvPr/>
          </p:nvSpPr>
          <p:spPr>
            <a:xfrm>
              <a:off x="6061757" y="3454923"/>
              <a:ext cx="1029478" cy="1091343"/>
            </a:xfrm>
            <a:prstGeom prst="roundRect">
              <a:avLst>
                <a:gd name="adj" fmla="val 3141"/>
              </a:avLst>
            </a:prstGeom>
            <a:solidFill>
              <a:srgbClr val="69BE28">
                <a:lumMod val="20000"/>
                <a:lumOff val="80000"/>
              </a:srgbClr>
            </a:solidFill>
            <a:ln w="12700" cap="flat" cmpd="sng" algn="ctr">
              <a:solidFill>
                <a:sysClr val="windowText" lastClr="000000">
                  <a:lumMod val="50000"/>
                  <a:lumOff val="50000"/>
                </a:sysClr>
              </a:solidFill>
              <a:prstDash val="solid"/>
            </a:ln>
            <a:effectLst/>
          </p:spPr>
          <p:txBody>
            <a:bodyPr wrap="none" lIns="0" rIns="0" rtlCol="0" anchor="t"/>
            <a:lstStyle/>
            <a:p>
              <a:pPr algn="ctr" defTabSz="914400">
                <a:defRPr/>
              </a:pPr>
              <a:r>
                <a:rPr lang="en-US" sz="1200" b="1" kern="0" dirty="0" smtClean="0">
                  <a:solidFill>
                    <a:srgbClr val="1E1E1E"/>
                  </a:solidFill>
                  <a:latin typeface="Calibri"/>
                  <a:cs typeface="Calibri"/>
                </a:rPr>
                <a:t>Online Data </a:t>
              </a:r>
            </a:p>
            <a:p>
              <a:pPr algn="ctr" defTabSz="914400">
                <a:defRPr/>
              </a:pPr>
              <a:r>
                <a:rPr lang="en-US" sz="1200" b="1" kern="0" dirty="0" smtClean="0">
                  <a:solidFill>
                    <a:srgbClr val="1E1E1E"/>
                  </a:solidFill>
                  <a:latin typeface="Calibri"/>
                  <a:cs typeface="Calibri"/>
                </a:rPr>
                <a:t>Processing</a:t>
              </a:r>
            </a:p>
            <a:p>
              <a:pPr algn="ctr" defTabSz="914400">
                <a:defRPr/>
              </a:pPr>
              <a:r>
                <a:rPr lang="en-US" sz="1000" i="1" kern="0" dirty="0" err="1" smtClean="0">
                  <a:solidFill>
                    <a:srgbClr val="1E1E1E"/>
                  </a:solidFill>
                  <a:latin typeface="Calibri"/>
                  <a:cs typeface="Calibri"/>
                </a:rPr>
                <a:t>HBase</a:t>
              </a:r>
              <a:r>
                <a:rPr lang="en-US" sz="1000" i="1" kern="0" dirty="0" smtClean="0">
                  <a:solidFill>
                    <a:srgbClr val="1E1E1E"/>
                  </a:solidFill>
                  <a:latin typeface="Calibri"/>
                  <a:cs typeface="Calibri"/>
                </a:rPr>
                <a:t>, </a:t>
              </a:r>
              <a:r>
                <a:rPr lang="en-US" sz="1000" i="1" kern="0" dirty="0" err="1" smtClean="0">
                  <a:solidFill>
                    <a:srgbClr val="1E1E1E"/>
                  </a:solidFill>
                  <a:latin typeface="Calibri"/>
                  <a:cs typeface="Calibri"/>
                </a:rPr>
                <a:t>Accumulo</a:t>
              </a:r>
              <a:endParaRPr lang="en-US" sz="1000" i="1" kern="0" dirty="0" smtClean="0">
                <a:solidFill>
                  <a:srgbClr val="1E1E1E"/>
                </a:solidFill>
                <a:latin typeface="Calibri"/>
                <a:cs typeface="Calibri"/>
              </a:endParaRPr>
            </a:p>
          </p:txBody>
        </p:sp>
        <p:grpSp>
          <p:nvGrpSpPr>
            <p:cNvPr id="125" name="Group 124"/>
            <p:cNvGrpSpPr/>
            <p:nvPr/>
          </p:nvGrpSpPr>
          <p:grpSpPr>
            <a:xfrm>
              <a:off x="6448298" y="4538797"/>
              <a:ext cx="216614" cy="164480"/>
              <a:chOff x="1974578" y="4586445"/>
              <a:chExt cx="256418" cy="215206"/>
            </a:xfrm>
          </p:grpSpPr>
          <p:sp>
            <p:nvSpPr>
              <p:cNvPr id="126" name="Trapezoid 125"/>
              <p:cNvSpPr/>
              <p:nvPr/>
            </p:nvSpPr>
            <p:spPr>
              <a:xfrm flipV="1">
                <a:off x="1974578" y="4608670"/>
                <a:ext cx="256412" cy="192981"/>
              </a:xfrm>
              <a:prstGeom prst="trapezoid">
                <a:avLst/>
              </a:prstGeom>
              <a:solidFill>
                <a:srgbClr val="69BE28">
                  <a:lumMod val="20000"/>
                  <a:lumOff val="80000"/>
                </a:srgbClr>
              </a:solidFill>
              <a:ln w="12700" cap="flat" cmpd="sng" algn="ctr">
                <a:solidFill>
                  <a:srgbClr val="8E8E8E"/>
                </a:solid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sp>
            <p:nvSpPr>
              <p:cNvPr id="127" name="Trapezoid 126"/>
              <p:cNvSpPr/>
              <p:nvPr/>
            </p:nvSpPr>
            <p:spPr>
              <a:xfrm flipV="1">
                <a:off x="1974585" y="4586445"/>
                <a:ext cx="256411" cy="192981"/>
              </a:xfrm>
              <a:prstGeom prst="trapezoid">
                <a:avLst/>
              </a:prstGeom>
              <a:solidFill>
                <a:srgbClr val="69BE28">
                  <a:lumMod val="20000"/>
                  <a:lumOff val="80000"/>
                </a:srgbClr>
              </a:solidFill>
              <a:ln w="12700" cap="flat" cmpd="sng" algn="ctr">
                <a:no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grpSp>
        <p:sp>
          <p:nvSpPr>
            <p:cNvPr id="128" name="Rounded Rectangle 127"/>
            <p:cNvSpPr/>
            <p:nvPr/>
          </p:nvSpPr>
          <p:spPr>
            <a:xfrm>
              <a:off x="7153848" y="3454924"/>
              <a:ext cx="847152" cy="1095584"/>
            </a:xfrm>
            <a:prstGeom prst="roundRect">
              <a:avLst>
                <a:gd name="adj" fmla="val 3294"/>
              </a:avLst>
            </a:prstGeom>
            <a:solidFill>
              <a:srgbClr val="ADC5D2"/>
            </a:solidFill>
            <a:ln w="12700" cap="flat" cmpd="sng" algn="ctr">
              <a:solidFill>
                <a:sysClr val="windowText" lastClr="000000">
                  <a:lumMod val="50000"/>
                  <a:lumOff val="50000"/>
                </a:sysClr>
              </a:solidFill>
              <a:prstDash val="solid"/>
            </a:ln>
            <a:effectLst/>
          </p:spPr>
          <p:txBody>
            <a:bodyPr wrap="none" lIns="0" rIns="0" rtlCol="0" anchor="t"/>
            <a:lstStyle/>
            <a:p>
              <a:pPr algn="ctr" defTabSz="914400">
                <a:defRPr/>
              </a:pPr>
              <a:r>
                <a:rPr lang="en-US" sz="1200" b="1" kern="0" dirty="0" smtClean="0">
                  <a:solidFill>
                    <a:srgbClr val="1E1E1E"/>
                  </a:solidFill>
                  <a:latin typeface="Calibri"/>
                  <a:cs typeface="Calibri"/>
                </a:rPr>
                <a:t>Stream </a:t>
              </a:r>
            </a:p>
            <a:p>
              <a:pPr algn="ctr" defTabSz="914400">
                <a:defRPr/>
              </a:pPr>
              <a:r>
                <a:rPr lang="en-US" sz="1200" b="1" kern="0" dirty="0" smtClean="0">
                  <a:solidFill>
                    <a:srgbClr val="1E1E1E"/>
                  </a:solidFill>
                  <a:latin typeface="Calibri"/>
                  <a:cs typeface="Calibri"/>
                </a:rPr>
                <a:t>Processing</a:t>
              </a:r>
            </a:p>
            <a:p>
              <a:pPr algn="ctr" defTabSz="914400">
                <a:defRPr/>
              </a:pPr>
              <a:r>
                <a:rPr lang="en-US" sz="1000" i="1" kern="0" dirty="0" smtClean="0">
                  <a:solidFill>
                    <a:srgbClr val="1E1E1E"/>
                  </a:solidFill>
                  <a:latin typeface="Calibri"/>
                  <a:cs typeface="Calibri"/>
                </a:rPr>
                <a:t>Storm</a:t>
              </a:r>
            </a:p>
          </p:txBody>
        </p:sp>
        <p:grpSp>
          <p:nvGrpSpPr>
            <p:cNvPr id="129" name="Group 128"/>
            <p:cNvGrpSpPr/>
            <p:nvPr/>
          </p:nvGrpSpPr>
          <p:grpSpPr>
            <a:xfrm>
              <a:off x="7491116" y="4538797"/>
              <a:ext cx="216621" cy="164480"/>
              <a:chOff x="1735517" y="4586445"/>
              <a:chExt cx="256429" cy="215206"/>
            </a:xfrm>
            <a:solidFill>
              <a:srgbClr val="ADC5D2"/>
            </a:solidFill>
          </p:grpSpPr>
          <p:sp>
            <p:nvSpPr>
              <p:cNvPr id="130" name="Trapezoid 129"/>
              <p:cNvSpPr/>
              <p:nvPr/>
            </p:nvSpPr>
            <p:spPr>
              <a:xfrm flipV="1">
                <a:off x="1735517" y="4608670"/>
                <a:ext cx="256410" cy="192981"/>
              </a:xfrm>
              <a:prstGeom prst="trapezoid">
                <a:avLst/>
              </a:prstGeom>
              <a:grpFill/>
              <a:ln w="12700" cap="flat" cmpd="sng" algn="ctr">
                <a:solidFill>
                  <a:srgbClr val="8E8E8E"/>
                </a:solid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sp>
            <p:nvSpPr>
              <p:cNvPr id="131" name="Trapezoid 130"/>
              <p:cNvSpPr/>
              <p:nvPr/>
            </p:nvSpPr>
            <p:spPr>
              <a:xfrm flipV="1">
                <a:off x="1735531" y="4586445"/>
                <a:ext cx="256415" cy="192981"/>
              </a:xfrm>
              <a:prstGeom prst="trapezoid">
                <a:avLst/>
              </a:prstGeom>
              <a:grpFill/>
              <a:ln w="12700" cap="flat" cmpd="sng" algn="ctr">
                <a:no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grpSp>
        <p:sp>
          <p:nvSpPr>
            <p:cNvPr id="132" name="Rounded Rectangle 131"/>
            <p:cNvSpPr/>
            <p:nvPr/>
          </p:nvSpPr>
          <p:spPr>
            <a:xfrm>
              <a:off x="8051800" y="3454923"/>
              <a:ext cx="558102" cy="1100860"/>
            </a:xfrm>
            <a:prstGeom prst="roundRect">
              <a:avLst>
                <a:gd name="adj" fmla="val 8684"/>
              </a:avLst>
            </a:prstGeom>
            <a:solidFill>
              <a:srgbClr val="ADC5D2"/>
            </a:solidFill>
            <a:ln w="12700" cap="flat" cmpd="sng" algn="ctr">
              <a:solidFill>
                <a:sysClr val="windowText" lastClr="000000">
                  <a:lumMod val="50000"/>
                  <a:lumOff val="50000"/>
                </a:sysClr>
              </a:solidFill>
              <a:prstDash val="dash"/>
            </a:ln>
            <a:effectLst/>
          </p:spPr>
          <p:txBody>
            <a:bodyPr wrap="none" lIns="0" rIns="0" rtlCol="0" anchor="t"/>
            <a:lstStyle/>
            <a:p>
              <a:pPr algn="ctr" defTabSz="914400">
                <a:defRPr/>
              </a:pPr>
              <a:endParaRPr lang="en-US" sz="1050" b="1" kern="0" dirty="0" smtClean="0">
                <a:solidFill>
                  <a:srgbClr val="1E1E1E"/>
                </a:solidFill>
                <a:latin typeface="Calibri"/>
                <a:cs typeface="Calibri"/>
              </a:endParaRPr>
            </a:p>
            <a:p>
              <a:pPr algn="ctr" defTabSz="914400">
                <a:defRPr/>
              </a:pPr>
              <a:r>
                <a:rPr lang="en-US" sz="1050" b="1" kern="0" dirty="0">
                  <a:solidFill>
                    <a:srgbClr val="1E1E1E"/>
                  </a:solidFill>
                  <a:latin typeface="Calibri"/>
                  <a:cs typeface="Calibri"/>
                </a:rPr>
                <a:t>o</a:t>
              </a:r>
              <a:r>
                <a:rPr lang="en-US" sz="1050" b="1" kern="0" dirty="0" smtClean="0">
                  <a:solidFill>
                    <a:srgbClr val="1E1E1E"/>
                  </a:solidFill>
                  <a:latin typeface="Calibri"/>
                  <a:cs typeface="Calibri"/>
                </a:rPr>
                <a:t>thers</a:t>
              </a:r>
              <a:r>
                <a:rPr lang="en-US" sz="900" i="1" kern="0" dirty="0">
                  <a:solidFill>
                    <a:srgbClr val="1E1E1E"/>
                  </a:solidFill>
                  <a:latin typeface="Calibri"/>
                  <a:cs typeface="Calibri"/>
                </a:rPr>
                <a:t/>
              </a:r>
              <a:br>
                <a:rPr lang="en-US" sz="900" i="1" kern="0" dirty="0">
                  <a:solidFill>
                    <a:srgbClr val="1E1E1E"/>
                  </a:solidFill>
                  <a:latin typeface="Calibri"/>
                  <a:cs typeface="Calibri"/>
                </a:rPr>
              </a:br>
              <a:r>
                <a:rPr lang="en-US" sz="900" i="1" kern="0" dirty="0" smtClean="0">
                  <a:solidFill>
                    <a:srgbClr val="1E1E1E"/>
                  </a:solidFill>
                  <a:latin typeface="Calibri"/>
                  <a:cs typeface="Calibri"/>
                </a:rPr>
                <a:t>…</a:t>
              </a:r>
              <a:endParaRPr lang="en-US" sz="1050" b="1" kern="0" dirty="0" smtClean="0">
                <a:solidFill>
                  <a:srgbClr val="1E1E1E"/>
                </a:solidFill>
                <a:latin typeface="Calibri"/>
                <a:cs typeface="Calibri"/>
              </a:endParaRPr>
            </a:p>
          </p:txBody>
        </p:sp>
        <p:grpSp>
          <p:nvGrpSpPr>
            <p:cNvPr id="133" name="Group 132"/>
            <p:cNvGrpSpPr/>
            <p:nvPr/>
          </p:nvGrpSpPr>
          <p:grpSpPr>
            <a:xfrm>
              <a:off x="8220951" y="4538797"/>
              <a:ext cx="216612" cy="164480"/>
              <a:chOff x="1434831" y="4586445"/>
              <a:chExt cx="256415" cy="215206"/>
            </a:xfrm>
            <a:solidFill>
              <a:srgbClr val="ADC5D2"/>
            </a:solidFill>
          </p:grpSpPr>
          <p:sp>
            <p:nvSpPr>
              <p:cNvPr id="134" name="Trapezoid 133"/>
              <p:cNvSpPr/>
              <p:nvPr/>
            </p:nvSpPr>
            <p:spPr>
              <a:xfrm flipV="1">
                <a:off x="1434835" y="4608670"/>
                <a:ext cx="256411" cy="192981"/>
              </a:xfrm>
              <a:prstGeom prst="trapezoid">
                <a:avLst/>
              </a:prstGeom>
              <a:grpFill/>
              <a:ln w="12700" cap="flat" cmpd="sng" algn="ctr">
                <a:solidFill>
                  <a:srgbClr val="8E8E8E"/>
                </a:solid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sp>
            <p:nvSpPr>
              <p:cNvPr id="135" name="Trapezoid 134"/>
              <p:cNvSpPr/>
              <p:nvPr/>
            </p:nvSpPr>
            <p:spPr>
              <a:xfrm flipV="1">
                <a:off x="1434831" y="4586445"/>
                <a:ext cx="256410" cy="192981"/>
              </a:xfrm>
              <a:prstGeom prst="trapezoid">
                <a:avLst/>
              </a:prstGeom>
              <a:grpFill/>
              <a:ln w="12700" cap="flat" cmpd="sng" algn="ctr">
                <a:noFill/>
                <a:prstDash val="solid"/>
              </a:ln>
              <a:effectLst/>
            </p:spPr>
            <p:txBody>
              <a:bodyPr lIns="0" rIns="0" rtlCol="0" anchor="ctr"/>
              <a:lstStyle/>
              <a:p>
                <a:pPr algn="ctr" defTabSz="914400">
                  <a:defRPr/>
                </a:pPr>
                <a:endParaRPr lang="en-US" sz="1000" b="1" kern="0">
                  <a:solidFill>
                    <a:srgbClr val="1E1E1E">
                      <a:lumMod val="75000"/>
                      <a:lumOff val="25000"/>
                    </a:srgbClr>
                  </a:solidFill>
                  <a:latin typeface="Calibri"/>
                  <a:cs typeface="Calibri"/>
                </a:endParaRPr>
              </a:p>
            </p:txBody>
          </p:sp>
        </p:grpSp>
        <p:sp>
          <p:nvSpPr>
            <p:cNvPr id="136" name="TextBox 135"/>
            <p:cNvSpPr txBox="1"/>
            <p:nvPr/>
          </p:nvSpPr>
          <p:spPr>
            <a:xfrm>
              <a:off x="4166148" y="2804938"/>
              <a:ext cx="4451643" cy="584201"/>
            </a:xfrm>
            <a:prstGeom prst="rect">
              <a:avLst/>
            </a:prstGeom>
          </p:spPr>
          <p:txBody>
            <a:bodyPr vert="horz" wrap="square" lIns="91440" tIns="45720" rIns="91440" bIns="45720" rtlCol="0">
              <a:noAutofit/>
            </a:bodyPr>
            <a:lstStyle>
              <a:defPPr>
                <a:defRPr lang="en-US"/>
              </a:defPPr>
              <a:lvl1pPr marL="285750" marR="0" indent="-285750" fontAlgn="auto">
                <a:lnSpc>
                  <a:spcPct val="100000"/>
                </a:lnSpc>
                <a:spcBef>
                  <a:spcPct val="20000"/>
                </a:spcBef>
                <a:spcAft>
                  <a:spcPts val="0"/>
                </a:spcAft>
                <a:buClrTx/>
                <a:buSzTx/>
                <a:buFont typeface="Arial"/>
                <a:buChar char="•"/>
                <a:tabLst/>
                <a:defRPr kumimoji="0" b="0" i="0" u="none" strike="noStrike" cap="none" spc="0" normalizeH="0" baseline="0">
                  <a:ln>
                    <a:noFill/>
                  </a:ln>
                  <a:solidFill>
                    <a:srgbClr val="1E1E1E"/>
                  </a:solidFill>
                  <a:effectLst/>
                  <a:uLnTx/>
                  <a:uFillTx/>
                </a:defRPr>
              </a:lvl1pPr>
            </a:lstStyle>
            <a:p>
              <a:pPr marL="0" indent="0" algn="ctr" defTabSz="914400">
                <a:buFont typeface="Arial"/>
                <a:buNone/>
                <a:defRPr/>
              </a:pPr>
              <a:r>
                <a:rPr lang="en-US" sz="2800" b="1" kern="0" dirty="0" smtClean="0">
                  <a:solidFill>
                    <a:srgbClr val="69BE28"/>
                  </a:solidFill>
                </a:rPr>
                <a:t>2</a:t>
              </a:r>
              <a:r>
                <a:rPr lang="en-US" sz="2800" b="1" kern="0" baseline="30000" dirty="0" smtClean="0">
                  <a:solidFill>
                    <a:srgbClr val="69BE28"/>
                  </a:solidFill>
                </a:rPr>
                <a:t>nd</a:t>
              </a:r>
              <a:r>
                <a:rPr lang="en-US" sz="2800" b="1" kern="0" dirty="0" smtClean="0">
                  <a:solidFill>
                    <a:srgbClr val="69BE28"/>
                  </a:solidFill>
                </a:rPr>
                <a:t> Gen of Hadoop</a:t>
              </a:r>
              <a:endParaRPr lang="en-US" kern="0" dirty="0">
                <a:solidFill>
                  <a:srgbClr val="69BE28"/>
                </a:solidFill>
              </a:endParaRPr>
            </a:p>
          </p:txBody>
        </p:sp>
        <p:sp>
          <p:nvSpPr>
            <p:cNvPr id="137" name="Rounded Rectangle 136"/>
            <p:cNvSpPr>
              <a:spLocks/>
            </p:cNvSpPr>
            <p:nvPr/>
          </p:nvSpPr>
          <p:spPr>
            <a:xfrm>
              <a:off x="4145356" y="3454923"/>
              <a:ext cx="659101" cy="638483"/>
            </a:xfrm>
            <a:prstGeom prst="roundRect">
              <a:avLst>
                <a:gd name="adj" fmla="val 4594"/>
              </a:avLst>
            </a:prstGeom>
            <a:solidFill>
              <a:srgbClr val="69BE28">
                <a:lumMod val="20000"/>
                <a:lumOff val="80000"/>
              </a:srgbClr>
            </a:solidFill>
            <a:ln w="12700" cap="flat" cmpd="sng" algn="ctr">
              <a:solidFill>
                <a:srgbClr val="7F7F7F"/>
              </a:solidFill>
              <a:prstDash val="solid"/>
            </a:ln>
            <a:effectLst/>
          </p:spPr>
          <p:txBody>
            <a:bodyPr lIns="0" rIns="0" bIns="91440" rtlCol="0" anchor="t"/>
            <a:lstStyle/>
            <a:p>
              <a:pPr algn="ctr" defTabSz="914400">
                <a:defRPr/>
              </a:pPr>
              <a:r>
                <a:rPr lang="en-US" sz="1100" b="1" kern="0" dirty="0" smtClean="0">
                  <a:solidFill>
                    <a:srgbClr val="1E1E1E"/>
                  </a:solidFill>
                  <a:latin typeface="Calibri"/>
                  <a:cs typeface="Calibri"/>
                </a:rPr>
                <a:t>Classic Hadoop Apps</a:t>
              </a:r>
              <a:endParaRPr lang="en-US" sz="700" i="1" kern="0" dirty="0">
                <a:solidFill>
                  <a:srgbClr val="1E1E1E"/>
                </a:solidFill>
                <a:latin typeface="Calibri"/>
                <a:cs typeface="Calibri"/>
              </a:endParaRPr>
            </a:p>
          </p:txBody>
        </p:sp>
      </p:grpSp>
    </p:spTree>
    <p:extLst>
      <p:ext uri="{BB962C8B-B14F-4D97-AF65-F5344CB8AC3E}">
        <p14:creationId xmlns:p14="http://schemas.microsoft.com/office/powerpoint/2010/main" val="37854583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Speaker</a:t>
            </a:r>
            <a:endParaRPr lang="en-US" dirty="0"/>
          </a:p>
        </p:txBody>
      </p:sp>
      <p:sp>
        <p:nvSpPr>
          <p:cNvPr id="9" name="Content Placeholder 8"/>
          <p:cNvSpPr>
            <a:spLocks noGrp="1"/>
          </p:cNvSpPr>
          <p:nvPr>
            <p:ph type="body" sz="quarter" idx="10"/>
          </p:nvPr>
        </p:nvSpPr>
        <p:spPr/>
        <p:txBody>
          <a:bodyPr/>
          <a:lstStyle/>
          <a:p>
            <a:pPr marL="0" indent="0">
              <a:buNone/>
            </a:pPr>
            <a:endParaRPr lang="en-US" dirty="0" smtClean="0"/>
          </a:p>
          <a:p>
            <a:pPr marL="0" indent="0">
              <a:buNone/>
            </a:pPr>
            <a:endParaRPr lang="en-US" dirty="0" smtClean="0"/>
          </a:p>
          <a:p>
            <a:pPr marL="0" indent="0">
              <a:buNone/>
            </a:pPr>
            <a:r>
              <a:rPr lang="en-US" dirty="0" smtClean="0"/>
              <a:t>Rohit Bakhshi</a:t>
            </a:r>
          </a:p>
          <a:p>
            <a:pPr marL="0" indent="0">
              <a:buNone/>
            </a:pPr>
            <a:r>
              <a:rPr lang="en-US" dirty="0" smtClean="0"/>
              <a:t>Product Manager</a:t>
            </a:r>
          </a:p>
          <a:p>
            <a:pPr marL="0" indent="0">
              <a:buNone/>
            </a:pPr>
            <a:r>
              <a:rPr lang="en-US" dirty="0" smtClean="0"/>
              <a:t>Hortonworks</a:t>
            </a:r>
            <a:endParaRPr lang="en-US" dirty="0"/>
          </a:p>
        </p:txBody>
      </p:sp>
      <p:pic>
        <p:nvPicPr>
          <p:cNvPr id="2" name="Picture 1" descr="Rohit-fo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77723" y="1956868"/>
            <a:ext cx="3879690" cy="2909768"/>
          </a:xfrm>
          <a:prstGeom prst="rect">
            <a:avLst/>
          </a:prstGeom>
        </p:spPr>
      </p:pic>
    </p:spTree>
    <p:extLst>
      <p:ext uri="{BB962C8B-B14F-4D97-AF65-F5344CB8AC3E}">
        <p14:creationId xmlns:p14="http://schemas.microsoft.com/office/powerpoint/2010/main" val="347307546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Data Governance &amp; Integration</a:t>
            </a:r>
            <a:endParaRPr lang="en-US" sz="4800" dirty="0"/>
          </a:p>
        </p:txBody>
      </p:sp>
      <p:sp>
        <p:nvSpPr>
          <p:cNvPr id="5" name="Text Placeholder 4"/>
          <p:cNvSpPr>
            <a:spLocks noGrp="1"/>
          </p:cNvSpPr>
          <p:nvPr>
            <p:ph type="body" sz="quarter" idx="11"/>
          </p:nvPr>
        </p:nvSpPr>
        <p:spPr>
          <a:xfrm>
            <a:off x="274639" y="1212849"/>
            <a:ext cx="6126476" cy="4688463"/>
          </a:xfrm>
        </p:spPr>
        <p:txBody>
          <a:bodyPr/>
          <a:lstStyle/>
          <a:p>
            <a:r>
              <a:rPr lang="en-US" dirty="0">
                <a:solidFill>
                  <a:srgbClr val="00BCF2"/>
                </a:solidFill>
              </a:rPr>
              <a:t>Apache </a:t>
            </a:r>
            <a:r>
              <a:rPr lang="en-US" dirty="0" smtClean="0">
                <a:solidFill>
                  <a:srgbClr val="00BCF2"/>
                </a:solidFill>
              </a:rPr>
              <a:t>Falcon</a:t>
            </a:r>
          </a:p>
          <a:p>
            <a:pPr lvl="1"/>
            <a:r>
              <a:rPr lang="en-US" dirty="0" smtClean="0"/>
              <a:t>Simplified </a:t>
            </a:r>
            <a:r>
              <a:rPr lang="en-US" dirty="0"/>
              <a:t>Data Governance </a:t>
            </a:r>
            <a:r>
              <a:rPr lang="en-US" dirty="0" smtClean="0"/>
              <a:t>for </a:t>
            </a:r>
            <a:r>
              <a:rPr lang="en-US" dirty="0"/>
              <a:t>Enterprise </a:t>
            </a:r>
            <a:r>
              <a:rPr lang="en-US" dirty="0" err="1" smtClean="0"/>
              <a:t>Hadoop</a:t>
            </a:r>
            <a:endParaRPr lang="en-US" dirty="0" smtClean="0"/>
          </a:p>
          <a:p>
            <a:pPr lvl="1"/>
            <a:endParaRPr lang="en-US" dirty="0"/>
          </a:p>
          <a:p>
            <a:r>
              <a:rPr lang="en-US" dirty="0" smtClean="0">
                <a:solidFill>
                  <a:srgbClr val="00BCF2"/>
                </a:solidFill>
              </a:rPr>
              <a:t>Provides </a:t>
            </a:r>
            <a:r>
              <a:rPr lang="en-US" dirty="0">
                <a:solidFill>
                  <a:srgbClr val="00BCF2"/>
                </a:solidFill>
              </a:rPr>
              <a:t>key governance framework for:</a:t>
            </a:r>
          </a:p>
          <a:p>
            <a:pPr lvl="1"/>
            <a:r>
              <a:rPr lang="en-US" dirty="0"/>
              <a:t>Acquisition &amp; processing of data sets</a:t>
            </a:r>
          </a:p>
          <a:p>
            <a:pPr lvl="1"/>
            <a:r>
              <a:rPr lang="en-US" dirty="0"/>
              <a:t>Replication &amp; Retention of datasets</a:t>
            </a:r>
          </a:p>
          <a:p>
            <a:pPr lvl="1"/>
            <a:r>
              <a:rPr lang="en-US" dirty="0"/>
              <a:t>Redirect datasets to non-</a:t>
            </a:r>
            <a:r>
              <a:rPr lang="en-US" dirty="0" err="1"/>
              <a:t>Hadoop</a:t>
            </a:r>
            <a:r>
              <a:rPr lang="en-US" dirty="0"/>
              <a:t> extensions</a:t>
            </a:r>
          </a:p>
          <a:p>
            <a:pPr lvl="1"/>
            <a:r>
              <a:rPr lang="en-US" dirty="0"/>
              <a:t>Provides audit trail &amp; lineage</a:t>
            </a:r>
          </a:p>
          <a:p>
            <a:endParaRPr lang="en-US" dirty="0"/>
          </a:p>
        </p:txBody>
      </p:sp>
    </p:spTree>
    <p:extLst>
      <p:ext uri="{BB962C8B-B14F-4D97-AF65-F5344CB8AC3E}">
        <p14:creationId xmlns:p14="http://schemas.microsoft.com/office/powerpoint/2010/main" val="259474471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a:t>
            </a:r>
            <a:r>
              <a:rPr lang="en-US" dirty="0" smtClean="0"/>
              <a:t>Falcon</a:t>
            </a:r>
            <a:endParaRPr lang="en-US" dirty="0"/>
          </a:p>
        </p:txBody>
      </p:sp>
      <p:sp>
        <p:nvSpPr>
          <p:cNvPr id="3" name="Text Placeholder 2"/>
          <p:cNvSpPr>
            <a:spLocks noGrp="1"/>
          </p:cNvSpPr>
          <p:nvPr>
            <p:ph type="body" sz="quarter" idx="11"/>
          </p:nvPr>
        </p:nvSpPr>
        <p:spPr>
          <a:xfrm>
            <a:off x="274639" y="1212849"/>
            <a:ext cx="11889564" cy="1764586"/>
          </a:xfrm>
        </p:spPr>
        <p:txBody>
          <a:bodyPr/>
          <a:lstStyle/>
          <a:p>
            <a:r>
              <a:rPr lang="en-US" dirty="0" smtClean="0">
                <a:solidFill>
                  <a:srgbClr val="00BCF2"/>
                </a:solidFill>
              </a:rPr>
              <a:t>Define sophisticated </a:t>
            </a:r>
            <a:r>
              <a:rPr lang="en-US" dirty="0" err="1" smtClean="0">
                <a:solidFill>
                  <a:srgbClr val="00BCF2"/>
                </a:solidFill>
              </a:rPr>
              <a:t>Worklows</a:t>
            </a:r>
            <a:r>
              <a:rPr lang="en-US" dirty="0" smtClean="0">
                <a:solidFill>
                  <a:srgbClr val="00BCF2"/>
                </a:solidFill>
              </a:rPr>
              <a:t> and DLM Policies</a:t>
            </a:r>
            <a:endParaRPr lang="en-US" dirty="0">
              <a:solidFill>
                <a:srgbClr val="00BCF2"/>
              </a:solidFill>
            </a:endParaRPr>
          </a:p>
          <a:p>
            <a:pPr lvl="1"/>
            <a:r>
              <a:rPr lang="en-US" dirty="0" smtClean="0">
                <a:solidFill>
                  <a:schemeClr val="tx1"/>
                </a:solidFill>
              </a:rPr>
              <a:t>Enable </a:t>
            </a:r>
            <a:r>
              <a:rPr lang="en-US" dirty="0">
                <a:solidFill>
                  <a:schemeClr val="tx1"/>
                </a:solidFill>
              </a:rPr>
              <a:t>audit, compliance, </a:t>
            </a:r>
            <a:r>
              <a:rPr lang="en-US" dirty="0" smtClean="0">
                <a:solidFill>
                  <a:schemeClr val="tx1"/>
                </a:solidFill>
              </a:rPr>
              <a:t>and </a:t>
            </a:r>
            <a:r>
              <a:rPr lang="en-US" dirty="0">
                <a:solidFill>
                  <a:schemeClr val="tx1"/>
                </a:solidFill>
              </a:rPr>
              <a:t>data re-processing</a:t>
            </a:r>
          </a:p>
          <a:p>
            <a:endParaRPr lang="en-US" dirty="0"/>
          </a:p>
        </p:txBody>
      </p:sp>
      <p:sp>
        <p:nvSpPr>
          <p:cNvPr id="37" name="Rounded Rectangle 36"/>
          <p:cNvSpPr/>
          <p:nvPr/>
        </p:nvSpPr>
        <p:spPr>
          <a:xfrm>
            <a:off x="2469238" y="2857189"/>
            <a:ext cx="1455599" cy="931917"/>
          </a:xfrm>
          <a:prstGeom prst="roundRect">
            <a:avLst>
              <a:gd name="adj" fmla="val 398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kern="0" dirty="0">
                <a:solidFill>
                  <a:srgbClr val="FFFFFF"/>
                </a:solidFill>
                <a:latin typeface="Arial"/>
                <a:sym typeface="Arial"/>
                <a:rtl val="0"/>
              </a:rPr>
              <a:t>Staged Data</a:t>
            </a:r>
          </a:p>
        </p:txBody>
      </p:sp>
      <p:sp>
        <p:nvSpPr>
          <p:cNvPr id="38" name="Rounded Rectangle 37"/>
          <p:cNvSpPr/>
          <p:nvPr/>
        </p:nvSpPr>
        <p:spPr>
          <a:xfrm>
            <a:off x="2469238" y="4771304"/>
            <a:ext cx="1455599" cy="931917"/>
          </a:xfrm>
          <a:prstGeom prst="roundRect">
            <a:avLst>
              <a:gd name="adj" fmla="val 398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kern="0" dirty="0">
                <a:solidFill>
                  <a:srgbClr val="FFFFFF"/>
                </a:solidFill>
                <a:latin typeface="Arial"/>
                <a:sym typeface="Arial"/>
                <a:rtl val="0"/>
              </a:rPr>
              <a:t>Retain 5 Years </a:t>
            </a:r>
          </a:p>
        </p:txBody>
      </p:sp>
      <p:sp>
        <p:nvSpPr>
          <p:cNvPr id="39" name="Down Arrow 38"/>
          <p:cNvSpPr/>
          <p:nvPr/>
        </p:nvSpPr>
        <p:spPr>
          <a:xfrm>
            <a:off x="3015606" y="3789106"/>
            <a:ext cx="362863" cy="982198"/>
          </a:xfrm>
          <a:prstGeom prst="downArrow">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a:solidFill>
                <a:srgbClr val="1E1E1E"/>
              </a:solidFill>
              <a:latin typeface="Arial"/>
              <a:sym typeface="Arial"/>
              <a:rtl val="0"/>
            </a:endParaRPr>
          </a:p>
        </p:txBody>
      </p:sp>
      <p:sp>
        <p:nvSpPr>
          <p:cNvPr id="40" name="Rounded Rectangle 39"/>
          <p:cNvSpPr/>
          <p:nvPr/>
        </p:nvSpPr>
        <p:spPr>
          <a:xfrm>
            <a:off x="4459122" y="2857189"/>
            <a:ext cx="1455599" cy="931917"/>
          </a:xfrm>
          <a:prstGeom prst="roundRect">
            <a:avLst>
              <a:gd name="adj" fmla="val 398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kern="0" dirty="0">
                <a:solidFill>
                  <a:srgbClr val="FFFFFF"/>
                </a:solidFill>
                <a:latin typeface="Arial"/>
                <a:sym typeface="Arial"/>
                <a:rtl val="0"/>
              </a:rPr>
              <a:t>Cleansed Data</a:t>
            </a:r>
          </a:p>
        </p:txBody>
      </p:sp>
      <p:sp>
        <p:nvSpPr>
          <p:cNvPr id="41" name="Rounded Rectangle 40"/>
          <p:cNvSpPr/>
          <p:nvPr/>
        </p:nvSpPr>
        <p:spPr>
          <a:xfrm>
            <a:off x="4459122" y="4771304"/>
            <a:ext cx="1455599" cy="931917"/>
          </a:xfrm>
          <a:prstGeom prst="roundRect">
            <a:avLst>
              <a:gd name="adj" fmla="val 398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kern="0" dirty="0">
                <a:solidFill>
                  <a:srgbClr val="FFFFFF"/>
                </a:solidFill>
                <a:latin typeface="Arial"/>
                <a:sym typeface="Arial"/>
                <a:rtl val="0"/>
              </a:rPr>
              <a:t>Retain 3 Years</a:t>
            </a:r>
          </a:p>
        </p:txBody>
      </p:sp>
      <p:sp>
        <p:nvSpPr>
          <p:cNvPr id="42" name="Down Arrow 41"/>
          <p:cNvSpPr/>
          <p:nvPr/>
        </p:nvSpPr>
        <p:spPr>
          <a:xfrm>
            <a:off x="5005490" y="3789106"/>
            <a:ext cx="362863" cy="982198"/>
          </a:xfrm>
          <a:prstGeom prst="downArrow">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a:solidFill>
                <a:srgbClr val="1E1E1E"/>
              </a:solidFill>
              <a:latin typeface="Arial"/>
              <a:sym typeface="Arial"/>
              <a:rtl val="0"/>
            </a:endParaRPr>
          </a:p>
        </p:txBody>
      </p:sp>
      <p:sp>
        <p:nvSpPr>
          <p:cNvPr id="43" name="Rounded Rectangle 42"/>
          <p:cNvSpPr/>
          <p:nvPr/>
        </p:nvSpPr>
        <p:spPr>
          <a:xfrm>
            <a:off x="6449006" y="2857189"/>
            <a:ext cx="1455599" cy="931917"/>
          </a:xfrm>
          <a:prstGeom prst="roundRect">
            <a:avLst>
              <a:gd name="adj" fmla="val 398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kern="0" dirty="0">
                <a:solidFill>
                  <a:srgbClr val="FFFFFF"/>
                </a:solidFill>
                <a:latin typeface="Arial"/>
                <a:sym typeface="Arial"/>
                <a:rtl val="0"/>
              </a:rPr>
              <a:t>Conformed Data</a:t>
            </a:r>
          </a:p>
        </p:txBody>
      </p:sp>
      <p:sp>
        <p:nvSpPr>
          <p:cNvPr id="44" name="Rounded Rectangle 43"/>
          <p:cNvSpPr/>
          <p:nvPr/>
        </p:nvSpPr>
        <p:spPr>
          <a:xfrm>
            <a:off x="6449006" y="4771304"/>
            <a:ext cx="1455599" cy="931917"/>
          </a:xfrm>
          <a:prstGeom prst="roundRect">
            <a:avLst>
              <a:gd name="adj" fmla="val 398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kern="0" dirty="0">
                <a:solidFill>
                  <a:srgbClr val="FFFFFF"/>
                </a:solidFill>
                <a:latin typeface="Arial"/>
                <a:sym typeface="Arial"/>
                <a:rtl val="0"/>
              </a:rPr>
              <a:t>Retain 3 Years</a:t>
            </a:r>
          </a:p>
        </p:txBody>
      </p:sp>
      <p:sp>
        <p:nvSpPr>
          <p:cNvPr id="45" name="Down Arrow 44"/>
          <p:cNvSpPr/>
          <p:nvPr/>
        </p:nvSpPr>
        <p:spPr>
          <a:xfrm>
            <a:off x="6995374" y="3789106"/>
            <a:ext cx="362863" cy="982198"/>
          </a:xfrm>
          <a:prstGeom prst="downArrow">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a:solidFill>
                <a:srgbClr val="1E1E1E"/>
              </a:solidFill>
              <a:latin typeface="Arial"/>
              <a:sym typeface="Arial"/>
              <a:rtl val="0"/>
            </a:endParaRPr>
          </a:p>
        </p:txBody>
      </p:sp>
      <p:sp>
        <p:nvSpPr>
          <p:cNvPr id="46" name="Rounded Rectangle 45"/>
          <p:cNvSpPr/>
          <p:nvPr/>
        </p:nvSpPr>
        <p:spPr>
          <a:xfrm>
            <a:off x="8438889" y="2857189"/>
            <a:ext cx="1455599" cy="931917"/>
          </a:xfrm>
          <a:prstGeom prst="roundRect">
            <a:avLst>
              <a:gd name="adj" fmla="val 398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kern="0" dirty="0">
                <a:solidFill>
                  <a:srgbClr val="FFFFFF"/>
                </a:solidFill>
                <a:latin typeface="Arial"/>
                <a:sym typeface="Arial"/>
                <a:rtl val="0"/>
              </a:rPr>
              <a:t>Presented Data</a:t>
            </a:r>
          </a:p>
        </p:txBody>
      </p:sp>
      <p:sp>
        <p:nvSpPr>
          <p:cNvPr id="47" name="Rounded Rectangle 46"/>
          <p:cNvSpPr/>
          <p:nvPr/>
        </p:nvSpPr>
        <p:spPr>
          <a:xfrm>
            <a:off x="8438889" y="4771304"/>
            <a:ext cx="1455599" cy="931917"/>
          </a:xfrm>
          <a:prstGeom prst="roundRect">
            <a:avLst>
              <a:gd name="adj" fmla="val 398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kern="0" dirty="0">
                <a:solidFill>
                  <a:srgbClr val="FFFFFF"/>
                </a:solidFill>
                <a:latin typeface="Arial"/>
                <a:sym typeface="Arial"/>
                <a:rtl val="0"/>
              </a:rPr>
              <a:t>Retain Last Copy Only</a:t>
            </a:r>
          </a:p>
        </p:txBody>
      </p:sp>
      <p:sp>
        <p:nvSpPr>
          <p:cNvPr id="48" name="Down Arrow 47"/>
          <p:cNvSpPr/>
          <p:nvPr/>
        </p:nvSpPr>
        <p:spPr>
          <a:xfrm>
            <a:off x="8985257" y="3789106"/>
            <a:ext cx="362863" cy="982198"/>
          </a:xfrm>
          <a:prstGeom prst="downArrow">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a:solidFill>
                <a:srgbClr val="1E1E1E"/>
              </a:solidFill>
              <a:latin typeface="Arial"/>
              <a:sym typeface="Arial"/>
              <a:rtl val="0"/>
            </a:endParaRPr>
          </a:p>
        </p:txBody>
      </p:sp>
      <p:sp>
        <p:nvSpPr>
          <p:cNvPr id="49" name="Down Arrow 48"/>
          <p:cNvSpPr/>
          <p:nvPr/>
        </p:nvSpPr>
        <p:spPr>
          <a:xfrm rot="16200000">
            <a:off x="4044236" y="3057858"/>
            <a:ext cx="295487" cy="534286"/>
          </a:xfrm>
          <a:prstGeom prst="downArrow">
            <a:avLst>
              <a:gd name="adj1" fmla="val 40774"/>
              <a:gd name="adj2" fmla="val 50452"/>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a:solidFill>
                <a:srgbClr val="1E1E1E"/>
              </a:solidFill>
              <a:latin typeface="Arial"/>
              <a:sym typeface="Arial"/>
              <a:rtl val="0"/>
            </a:endParaRPr>
          </a:p>
        </p:txBody>
      </p:sp>
      <p:sp>
        <p:nvSpPr>
          <p:cNvPr id="50" name="Down Arrow 49"/>
          <p:cNvSpPr/>
          <p:nvPr/>
        </p:nvSpPr>
        <p:spPr>
          <a:xfrm rot="16200000">
            <a:off x="6034119" y="3062514"/>
            <a:ext cx="295487" cy="534286"/>
          </a:xfrm>
          <a:prstGeom prst="downArrow">
            <a:avLst>
              <a:gd name="adj1" fmla="val 40774"/>
              <a:gd name="adj2" fmla="val 50452"/>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a:solidFill>
                <a:srgbClr val="1E1E1E"/>
              </a:solidFill>
              <a:latin typeface="Arial"/>
              <a:sym typeface="Arial"/>
              <a:rtl val="0"/>
            </a:endParaRPr>
          </a:p>
        </p:txBody>
      </p:sp>
      <p:sp>
        <p:nvSpPr>
          <p:cNvPr id="51" name="Down Arrow 50"/>
          <p:cNvSpPr/>
          <p:nvPr/>
        </p:nvSpPr>
        <p:spPr>
          <a:xfrm rot="16200000">
            <a:off x="8024005" y="3062515"/>
            <a:ext cx="295487" cy="534286"/>
          </a:xfrm>
          <a:prstGeom prst="downArrow">
            <a:avLst>
              <a:gd name="adj1" fmla="val 40774"/>
              <a:gd name="adj2" fmla="val 50452"/>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a:solidFill>
                <a:srgbClr val="1E1E1E"/>
              </a:solidFill>
              <a:latin typeface="Arial"/>
              <a:sym typeface="Arial"/>
              <a:rtl val="0"/>
            </a:endParaRPr>
          </a:p>
        </p:txBody>
      </p:sp>
    </p:spTree>
    <p:extLst>
      <p:ext uri="{BB962C8B-B14F-4D97-AF65-F5344CB8AC3E}">
        <p14:creationId xmlns:p14="http://schemas.microsoft.com/office/powerpoint/2010/main" val="87789437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Falcon</a:t>
            </a:r>
            <a:endParaRPr lang="en-US" dirty="0"/>
          </a:p>
        </p:txBody>
      </p:sp>
      <p:sp>
        <p:nvSpPr>
          <p:cNvPr id="3" name="Text Placeholder 2"/>
          <p:cNvSpPr>
            <a:spLocks noGrp="1"/>
          </p:cNvSpPr>
          <p:nvPr>
            <p:ph type="body" sz="quarter" idx="11"/>
          </p:nvPr>
        </p:nvSpPr>
        <p:spPr>
          <a:xfrm>
            <a:off x="274639" y="1212849"/>
            <a:ext cx="7010398" cy="3211135"/>
          </a:xfrm>
        </p:spPr>
        <p:txBody>
          <a:bodyPr/>
          <a:lstStyle/>
          <a:p>
            <a:r>
              <a:rPr lang="en-US" dirty="0">
                <a:solidFill>
                  <a:srgbClr val="00BCF2"/>
                </a:solidFill>
              </a:rPr>
              <a:t>Disaster Recovery and Backup between environments</a:t>
            </a:r>
          </a:p>
          <a:p>
            <a:endParaRPr lang="en-US" dirty="0" smtClean="0">
              <a:solidFill>
                <a:srgbClr val="00BCF2"/>
              </a:solidFill>
            </a:endParaRPr>
          </a:p>
          <a:p>
            <a:r>
              <a:rPr lang="en-US" dirty="0" smtClean="0">
                <a:solidFill>
                  <a:srgbClr val="00BCF2"/>
                </a:solidFill>
              </a:rPr>
              <a:t>Publishing </a:t>
            </a:r>
            <a:r>
              <a:rPr lang="en-US" dirty="0">
                <a:solidFill>
                  <a:srgbClr val="00BCF2"/>
                </a:solidFill>
              </a:rPr>
              <a:t>data between environments for </a:t>
            </a:r>
            <a:r>
              <a:rPr lang="en-US" dirty="0" smtClean="0">
                <a:solidFill>
                  <a:srgbClr val="00BCF2"/>
                </a:solidFill>
              </a:rPr>
              <a:t>Discovery</a:t>
            </a:r>
            <a:endParaRPr lang="en-US" dirty="0">
              <a:solidFill>
                <a:srgbClr val="00BCF2"/>
              </a:solidFill>
            </a:endParaRPr>
          </a:p>
        </p:txBody>
      </p:sp>
      <p:sp>
        <p:nvSpPr>
          <p:cNvPr id="31" name="Rectangle 30"/>
          <p:cNvSpPr/>
          <p:nvPr/>
        </p:nvSpPr>
        <p:spPr>
          <a:xfrm>
            <a:off x="7895419" y="1612838"/>
            <a:ext cx="1389884" cy="1208869"/>
          </a:xfrm>
          <a:prstGeom prst="rect">
            <a:avLst/>
          </a:prstGeom>
          <a:solidFill>
            <a:srgbClr val="C2ECA2"/>
          </a:solidFill>
          <a:ln>
            <a:solidFill>
              <a:srgbClr val="C2EC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p:nvSpPr>
        <p:spPr>
          <a:xfrm>
            <a:off x="9555749" y="1612838"/>
            <a:ext cx="1389884" cy="1208869"/>
          </a:xfrm>
          <a:prstGeom prst="rect">
            <a:avLst/>
          </a:prstGeom>
          <a:solidFill>
            <a:srgbClr val="C2ECA2"/>
          </a:solidFill>
          <a:ln>
            <a:solidFill>
              <a:srgbClr val="C2EC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33" name="Curved Connector 32"/>
          <p:cNvCxnSpPr/>
          <p:nvPr/>
        </p:nvCxnSpPr>
        <p:spPr>
          <a:xfrm rot="5400000" flipH="1" flipV="1">
            <a:off x="9362548" y="1276232"/>
            <a:ext cx="12700" cy="1491673"/>
          </a:xfrm>
          <a:prstGeom prst="curvedConnector3">
            <a:avLst>
              <a:gd name="adj1" fmla="val 1800000"/>
            </a:avLst>
          </a:prstGeom>
          <a:ln w="9525" cmpd="sng">
            <a:solidFill>
              <a:srgbClr val="44697D"/>
            </a:solidFill>
            <a:prstDash val="dash"/>
            <a:tailEnd type="arrow"/>
          </a:ln>
          <a:effectLst/>
        </p:spPr>
        <p:style>
          <a:lnRef idx="2">
            <a:schemeClr val="accent1"/>
          </a:lnRef>
          <a:fillRef idx="0">
            <a:schemeClr val="accent1"/>
          </a:fillRef>
          <a:effectRef idx="1">
            <a:schemeClr val="accent1"/>
          </a:effectRef>
          <a:fontRef idx="minor">
            <a:schemeClr val="tx1"/>
          </a:fontRef>
        </p:style>
      </p:cxnSp>
      <p:pic>
        <p:nvPicPr>
          <p:cNvPr id="34" name="Picture 33" descr="HDFS_Storage_Cluste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0628" y="1824492"/>
            <a:ext cx="745824" cy="745824"/>
          </a:xfrm>
          <a:prstGeom prst="rect">
            <a:avLst/>
          </a:prstGeom>
        </p:spPr>
      </p:pic>
      <p:pic>
        <p:nvPicPr>
          <p:cNvPr id="35" name="Picture 34" descr="HDFS_Storage_Cluste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3937" y="1824492"/>
            <a:ext cx="745824" cy="745824"/>
          </a:xfrm>
          <a:prstGeom prst="rect">
            <a:avLst/>
          </a:prstGeom>
        </p:spPr>
      </p:pic>
      <p:sp>
        <p:nvSpPr>
          <p:cNvPr id="36" name="TextBox 35"/>
          <p:cNvSpPr txBox="1"/>
          <p:nvPr/>
        </p:nvSpPr>
        <p:spPr>
          <a:xfrm>
            <a:off x="7895419" y="2893290"/>
            <a:ext cx="3050214" cy="387929"/>
          </a:xfrm>
          <a:prstGeom prst="rect">
            <a:avLst/>
          </a:prstGeom>
        </p:spPr>
        <p:txBody>
          <a:bodyPr vert="horz" wrap="none" lIns="91440" tIns="45720" rIns="91440" bIns="45720" rtlCol="0">
            <a:normAutofit/>
          </a:bodyPr>
          <a:lstStyle/>
          <a:p>
            <a:pPr algn="ctr" defTabSz="457200">
              <a:spcBef>
                <a:spcPct val="20000"/>
              </a:spcBef>
              <a:buFont typeface="Arial"/>
              <a:buNone/>
            </a:pPr>
            <a:r>
              <a:rPr lang="en-US" sz="1400" b="1" dirty="0" smtClean="0">
                <a:solidFill>
                  <a:srgbClr val="FFFFFF">
                    <a:lumMod val="50000"/>
                    <a:lumOff val="50000"/>
                  </a:srgbClr>
                </a:solidFill>
              </a:rPr>
              <a:t>Site to Site</a:t>
            </a:r>
          </a:p>
        </p:txBody>
      </p:sp>
      <p:sp>
        <p:nvSpPr>
          <p:cNvPr id="37" name="Rectangle 36"/>
          <p:cNvSpPr/>
          <p:nvPr/>
        </p:nvSpPr>
        <p:spPr>
          <a:xfrm>
            <a:off x="7879256" y="4425819"/>
            <a:ext cx="1389884" cy="1208869"/>
          </a:xfrm>
          <a:prstGeom prst="rect">
            <a:avLst/>
          </a:prstGeom>
          <a:solidFill>
            <a:srgbClr val="C2ECA2"/>
          </a:solidFill>
          <a:ln>
            <a:solidFill>
              <a:srgbClr val="C2EC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Cloud 37"/>
          <p:cNvSpPr/>
          <p:nvPr/>
        </p:nvSpPr>
        <p:spPr>
          <a:xfrm>
            <a:off x="9539586" y="4425819"/>
            <a:ext cx="1389884" cy="1208869"/>
          </a:xfrm>
          <a:prstGeom prst="cloud">
            <a:avLst/>
          </a:prstGeom>
          <a:solidFill>
            <a:srgbClr val="C2ECA2"/>
          </a:solidFill>
          <a:ln>
            <a:solidFill>
              <a:srgbClr val="C2EC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39" name="Curved Connector 38"/>
          <p:cNvCxnSpPr/>
          <p:nvPr/>
        </p:nvCxnSpPr>
        <p:spPr>
          <a:xfrm rot="5400000" flipH="1" flipV="1">
            <a:off x="9362548" y="4105376"/>
            <a:ext cx="12700" cy="1491673"/>
          </a:xfrm>
          <a:prstGeom prst="curvedConnector3">
            <a:avLst>
              <a:gd name="adj1" fmla="val 1800000"/>
            </a:avLst>
          </a:prstGeom>
          <a:ln w="9525" cmpd="sng">
            <a:solidFill>
              <a:srgbClr val="44697D"/>
            </a:solidFill>
            <a:prstDash val="dash"/>
            <a:tailEnd type="arrow"/>
          </a:ln>
          <a:effectLst/>
        </p:spPr>
        <p:style>
          <a:lnRef idx="2">
            <a:schemeClr val="accent1"/>
          </a:lnRef>
          <a:fillRef idx="0">
            <a:schemeClr val="accent1"/>
          </a:fillRef>
          <a:effectRef idx="1">
            <a:schemeClr val="accent1"/>
          </a:effectRef>
          <a:fontRef idx="minor">
            <a:schemeClr val="tx1"/>
          </a:fontRef>
        </p:style>
      </p:cxnSp>
      <p:pic>
        <p:nvPicPr>
          <p:cNvPr id="40" name="Picture 39" descr="HDFS_Storage_Cluste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0628" y="4653636"/>
            <a:ext cx="745824" cy="745824"/>
          </a:xfrm>
          <a:prstGeom prst="rect">
            <a:avLst/>
          </a:prstGeom>
        </p:spPr>
      </p:pic>
      <p:pic>
        <p:nvPicPr>
          <p:cNvPr id="41" name="Picture 40" descr="HDFS_Storage_Cluste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3937" y="4653636"/>
            <a:ext cx="745824" cy="745824"/>
          </a:xfrm>
          <a:prstGeom prst="rect">
            <a:avLst/>
          </a:prstGeom>
        </p:spPr>
      </p:pic>
      <p:sp>
        <p:nvSpPr>
          <p:cNvPr id="42" name="TextBox 41"/>
          <p:cNvSpPr txBox="1"/>
          <p:nvPr/>
        </p:nvSpPr>
        <p:spPr>
          <a:xfrm>
            <a:off x="7879256" y="5720125"/>
            <a:ext cx="3050214" cy="387929"/>
          </a:xfrm>
          <a:prstGeom prst="rect">
            <a:avLst/>
          </a:prstGeom>
        </p:spPr>
        <p:txBody>
          <a:bodyPr vert="horz" wrap="none" lIns="91440" tIns="45720" rIns="91440" bIns="45720" rtlCol="0">
            <a:normAutofit/>
          </a:bodyPr>
          <a:lstStyle/>
          <a:p>
            <a:pPr algn="ctr" defTabSz="457200">
              <a:spcBef>
                <a:spcPct val="20000"/>
              </a:spcBef>
              <a:buFont typeface="Arial"/>
              <a:buNone/>
            </a:pPr>
            <a:r>
              <a:rPr lang="en-US" sz="1400" b="1" dirty="0" smtClean="0">
                <a:solidFill>
                  <a:srgbClr val="FFFFFF">
                    <a:lumMod val="50000"/>
                    <a:lumOff val="50000"/>
                  </a:srgbClr>
                </a:solidFill>
              </a:rPr>
              <a:t>Site to Cloud</a:t>
            </a:r>
          </a:p>
        </p:txBody>
      </p:sp>
    </p:spTree>
    <p:extLst>
      <p:ext uri="{BB962C8B-B14F-4D97-AF65-F5344CB8AC3E}">
        <p14:creationId xmlns:p14="http://schemas.microsoft.com/office/powerpoint/2010/main" val="35717726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17"/>
          <p:cNvSpPr>
            <a:spLocks noGrp="1"/>
          </p:cNvSpPr>
          <p:nvPr>
            <p:ph type="title"/>
          </p:nvPr>
        </p:nvSpPr>
        <p:spPr/>
        <p:txBody>
          <a:bodyPr/>
          <a:lstStyle/>
          <a:p>
            <a:r>
              <a:rPr lang="en-US" dirty="0" smtClean="0"/>
              <a:t>Extend with the Cloud</a:t>
            </a:r>
            <a:endParaRPr lang="en-US" dirty="0"/>
          </a:p>
        </p:txBody>
      </p:sp>
      <p:sp>
        <p:nvSpPr>
          <p:cNvPr id="119" name="Text Placeholder 118"/>
          <p:cNvSpPr>
            <a:spLocks noGrp="1"/>
          </p:cNvSpPr>
          <p:nvPr>
            <p:ph type="body" sz="quarter" idx="11"/>
          </p:nvPr>
        </p:nvSpPr>
        <p:spPr>
          <a:xfrm>
            <a:off x="6294437" y="1212849"/>
            <a:ext cx="5869766" cy="5014707"/>
          </a:xfrm>
        </p:spPr>
        <p:txBody>
          <a:bodyPr/>
          <a:lstStyle/>
          <a:p>
            <a:pPr lvl="1" defTabSz="931644" fontAlgn="base">
              <a:spcBef>
                <a:spcPts val="200"/>
              </a:spcBef>
              <a:spcAft>
                <a:spcPct val="0"/>
              </a:spcAft>
            </a:pPr>
            <a:r>
              <a:rPr lang="en-US" sz="3400" dirty="0">
                <a:gradFill>
                  <a:gsLst>
                    <a:gs pos="0">
                      <a:srgbClr val="FFFFFF"/>
                    </a:gs>
                    <a:gs pos="100000">
                      <a:srgbClr val="FFFFFF"/>
                    </a:gs>
                  </a:gsLst>
                  <a:lin ang="5400000" scaled="0"/>
                </a:gradFill>
                <a:ea typeface="Segoe UI" pitchFamily="34" charset="0"/>
                <a:cs typeface="Segoe UI" pitchFamily="34" charset="0"/>
              </a:rPr>
              <a:t>Hybrid = On-premises + </a:t>
            </a:r>
            <a:r>
              <a:rPr lang="en-US" sz="3400" dirty="0" smtClean="0">
                <a:gradFill>
                  <a:gsLst>
                    <a:gs pos="0">
                      <a:srgbClr val="FFFFFF"/>
                    </a:gs>
                    <a:gs pos="100000">
                      <a:srgbClr val="FFFFFF"/>
                    </a:gs>
                  </a:gsLst>
                  <a:lin ang="5400000" scaled="0"/>
                </a:gradFill>
                <a:ea typeface="Segoe UI" pitchFamily="34" charset="0"/>
                <a:cs typeface="Segoe UI" pitchFamily="34" charset="0"/>
              </a:rPr>
              <a:t>Cloud</a:t>
            </a:r>
          </a:p>
          <a:p>
            <a:pPr lvl="1" defTabSz="931644" fontAlgn="base">
              <a:spcBef>
                <a:spcPts val="200"/>
              </a:spcBef>
              <a:spcAft>
                <a:spcPct val="0"/>
              </a:spcAft>
            </a:pPr>
            <a:endParaRPr lang="en-US" u="sng" dirty="0">
              <a:gradFill>
                <a:gsLst>
                  <a:gs pos="0">
                    <a:srgbClr val="FFFFFF"/>
                  </a:gs>
                  <a:gs pos="100000">
                    <a:srgbClr val="FFFFFF"/>
                  </a:gs>
                </a:gsLst>
                <a:lin ang="5400000" scaled="0"/>
              </a:gradFill>
              <a:ea typeface="Segoe UI" pitchFamily="34" charset="0"/>
              <a:cs typeface="Segoe UI" pitchFamily="34" charset="0"/>
            </a:endParaRPr>
          </a:p>
          <a:p>
            <a:pPr lvl="1" defTabSz="931644" fontAlgn="base">
              <a:spcBef>
                <a:spcPts val="20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Constraints of on-premises</a:t>
            </a:r>
          </a:p>
          <a:p>
            <a:pPr lvl="1" defTabSz="931644" fontAlgn="base">
              <a:spcBef>
                <a:spcPts val="20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Scale constrained to on-premise procurement</a:t>
            </a:r>
          </a:p>
          <a:p>
            <a:pPr lvl="1" defTabSz="931644" fontAlgn="base">
              <a:spcBef>
                <a:spcPts val="200"/>
              </a:spcBef>
              <a:spcAft>
                <a:spcPct val="0"/>
              </a:spcAft>
            </a:pPr>
            <a:r>
              <a:rPr lang="en-US" dirty="0" err="1">
                <a:gradFill>
                  <a:gsLst>
                    <a:gs pos="0">
                      <a:srgbClr val="FFFFFF"/>
                    </a:gs>
                    <a:gs pos="100000">
                      <a:srgbClr val="FFFFFF"/>
                    </a:gs>
                  </a:gsLst>
                  <a:lin ang="5400000" scaled="0"/>
                </a:gradFill>
                <a:ea typeface="Segoe UI" pitchFamily="34" charset="0"/>
                <a:cs typeface="Segoe UI" pitchFamily="34" charset="0"/>
              </a:rPr>
              <a:t>Capex</a:t>
            </a:r>
            <a:r>
              <a:rPr lang="en-US" dirty="0">
                <a:gradFill>
                  <a:gsLst>
                    <a:gs pos="0">
                      <a:srgbClr val="FFFFFF"/>
                    </a:gs>
                    <a:gs pos="100000">
                      <a:srgbClr val="FFFFFF"/>
                    </a:gs>
                  </a:gsLst>
                  <a:lin ang="5400000" scaled="0"/>
                </a:gradFill>
                <a:ea typeface="Segoe UI" pitchFamily="34" charset="0"/>
                <a:cs typeface="Segoe UI" pitchFamily="34" charset="0"/>
              </a:rPr>
              <a:t> up front costs</a:t>
            </a:r>
          </a:p>
          <a:p>
            <a:pPr lvl="1" defTabSz="931644" fontAlgn="base">
              <a:spcBef>
                <a:spcPts val="20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Expertise for tuning and deployment</a:t>
            </a:r>
          </a:p>
          <a:p>
            <a:pPr defTabSz="931644" fontAlgn="base">
              <a:spcBef>
                <a:spcPts val="200"/>
              </a:spcBef>
              <a:spcAft>
                <a:spcPct val="0"/>
              </a:spcAft>
            </a:pPr>
            <a:endParaRPr lang="en-US" sz="4400" u="sng" dirty="0">
              <a:gradFill>
                <a:gsLst>
                  <a:gs pos="0">
                    <a:srgbClr val="FFFFFF"/>
                  </a:gs>
                  <a:gs pos="100000">
                    <a:srgbClr val="FFFFFF"/>
                  </a:gs>
                </a:gsLst>
                <a:lin ang="5400000" scaled="0"/>
              </a:gradFill>
              <a:ea typeface="Segoe UI" pitchFamily="34" charset="0"/>
              <a:cs typeface="Segoe UI" pitchFamily="34" charset="0"/>
            </a:endParaRPr>
          </a:p>
          <a:p>
            <a:pPr lvl="1" defTabSz="931644" fontAlgn="base">
              <a:spcBef>
                <a:spcPts val="20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Benefits of Cloud</a:t>
            </a:r>
          </a:p>
          <a:p>
            <a:pPr lvl="1" defTabSz="931644" fontAlgn="base">
              <a:spcBef>
                <a:spcPts val="20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Unlimited elastic scale</a:t>
            </a:r>
          </a:p>
          <a:p>
            <a:pPr lvl="1" defTabSz="931644" fontAlgn="base">
              <a:spcBef>
                <a:spcPts val="20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Auto geo redundancy</a:t>
            </a:r>
          </a:p>
          <a:p>
            <a:pPr lvl="1" defTabSz="931644" fontAlgn="base">
              <a:spcBef>
                <a:spcPts val="20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No hardware costs</a:t>
            </a:r>
          </a:p>
          <a:p>
            <a:pPr lvl="1" defTabSz="931644" fontAlgn="base">
              <a:spcBef>
                <a:spcPts val="20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Pay only for what you need</a:t>
            </a:r>
          </a:p>
        </p:txBody>
      </p:sp>
      <p:sp>
        <p:nvSpPr>
          <p:cNvPr id="75" name="Rectangle 74">
            <a:hlinkClick r:id="rId2" action="ppaction://hlinksldjump"/>
          </p:cNvPr>
          <p:cNvSpPr/>
          <p:nvPr/>
        </p:nvSpPr>
        <p:spPr bwMode="auto">
          <a:xfrm>
            <a:off x="274639" y="1212849"/>
            <a:ext cx="5911052" cy="1837470"/>
          </a:xfrm>
          <a:prstGeom prst="rect">
            <a:avLst/>
          </a:prstGeom>
          <a:solidFill>
            <a:srgbClr val="FFFFFF">
              <a:lumMod val="85000"/>
            </a:srgbClr>
          </a:solidFill>
          <a:ln w="19050" cap="flat" cmpd="sng" algn="ctr">
            <a:noFill/>
            <a:prstDash val="solid"/>
            <a:miter lim="800000"/>
            <a:headEnd type="none" w="med" len="med"/>
            <a:tailEnd type="none" w="med" len="med"/>
          </a:ln>
          <a:effectLst/>
        </p:spPr>
        <p:txBody>
          <a:bodyPr rot="0" spcFirstLastPara="0" vert="horz" wrap="square" lIns="91359" tIns="91359" rIns="182716" bIns="45679"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76237" fontAlgn="base">
              <a:lnSpc>
                <a:spcPct val="90000"/>
              </a:lnSpc>
              <a:spcBef>
                <a:spcPct val="0"/>
              </a:spcBef>
              <a:spcAft>
                <a:spcPct val="0"/>
              </a:spcAft>
              <a:defRPr/>
            </a:pPr>
            <a:r>
              <a:rPr lang="en-US" sz="2800" kern="0" dirty="0">
                <a:ln>
                  <a:solidFill>
                    <a:srgbClr val="FFFFFF">
                      <a:alpha val="0"/>
                    </a:srgbClr>
                  </a:solidFill>
                </a:ln>
                <a:gradFill>
                  <a:gsLst>
                    <a:gs pos="85841">
                      <a:srgbClr val="505050"/>
                    </a:gs>
                    <a:gs pos="0">
                      <a:srgbClr val="505050"/>
                    </a:gs>
                  </a:gsLst>
                  <a:lin ang="5400000" scaled="0"/>
                </a:gradFill>
                <a:latin typeface="Segoe UI Light"/>
              </a:rPr>
              <a:t>Cloud Hadoop </a:t>
            </a:r>
          </a:p>
        </p:txBody>
      </p:sp>
      <p:sp>
        <p:nvSpPr>
          <p:cNvPr id="81" name="Rectangle 80"/>
          <p:cNvSpPr/>
          <p:nvPr/>
        </p:nvSpPr>
        <p:spPr bwMode="auto">
          <a:xfrm>
            <a:off x="2596380" y="1711675"/>
            <a:ext cx="1270348" cy="373504"/>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horz" wrap="square" lIns="182716" tIns="91359" rIns="182716" bIns="146173" numCol="1" spcCol="0" rtlCol="0" fromWordArt="0" anchor="t" anchorCtr="0" forceAA="0" compatLnSpc="1">
            <a:prstTxWarp prst="textNoShape">
              <a:avLst/>
            </a:prstTxWarp>
            <a:noAutofit/>
          </a:bodyPr>
          <a:lstStyle/>
          <a:p>
            <a:pPr defTabSz="931644" fontAlgn="base">
              <a:lnSpc>
                <a:spcPct val="90000"/>
              </a:lnSpc>
              <a:spcBef>
                <a:spcPct val="0"/>
              </a:spcBef>
              <a:spcAft>
                <a:spcPct val="0"/>
              </a:spcAft>
              <a:defRPr/>
            </a:pPr>
            <a:r>
              <a:rPr lang="en-US" sz="1500" kern="0" dirty="0" err="1">
                <a:gradFill>
                  <a:gsLst>
                    <a:gs pos="85841">
                      <a:srgbClr val="FFFFFF"/>
                    </a:gs>
                    <a:gs pos="0">
                      <a:srgbClr val="FFFFFF"/>
                    </a:gs>
                  </a:gsLst>
                  <a:lin ang="5400000" scaled="0"/>
                </a:gradFill>
              </a:rPr>
              <a:t>HDInsight</a:t>
            </a:r>
            <a:endParaRPr lang="en-US" sz="1500" kern="0" dirty="0">
              <a:gradFill>
                <a:gsLst>
                  <a:gs pos="85841">
                    <a:srgbClr val="FFFFFF"/>
                  </a:gs>
                  <a:gs pos="0">
                    <a:srgbClr val="FFFFFF"/>
                  </a:gs>
                </a:gsLst>
                <a:lin ang="5400000" scaled="0"/>
              </a:gradFill>
            </a:endParaRPr>
          </a:p>
        </p:txBody>
      </p:sp>
      <p:grpSp>
        <p:nvGrpSpPr>
          <p:cNvPr id="82" name="Group 81"/>
          <p:cNvGrpSpPr/>
          <p:nvPr/>
        </p:nvGrpSpPr>
        <p:grpSpPr>
          <a:xfrm>
            <a:off x="2595866" y="2130424"/>
            <a:ext cx="1268597" cy="854489"/>
            <a:chOff x="952843" y="3789539"/>
            <a:chExt cx="1268596" cy="854489"/>
          </a:xfrm>
        </p:grpSpPr>
        <p:sp>
          <p:nvSpPr>
            <p:cNvPr id="83" name="Rectangle 82"/>
            <p:cNvSpPr/>
            <p:nvPr/>
          </p:nvSpPr>
          <p:spPr bwMode="auto">
            <a:xfrm>
              <a:off x="952843" y="3789539"/>
              <a:ext cx="1268596" cy="854489"/>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1644" fontAlgn="base">
                <a:lnSpc>
                  <a:spcPct val="90000"/>
                </a:lnSpc>
                <a:spcBef>
                  <a:spcPct val="0"/>
                </a:spcBef>
                <a:spcAft>
                  <a:spcPct val="0"/>
                </a:spcAft>
                <a:defRPr/>
              </a:pPr>
              <a:r>
                <a:rPr lang="en-US" sz="1200" dirty="0">
                  <a:gradFill>
                    <a:gsLst>
                      <a:gs pos="85841">
                        <a:srgbClr val="FFFFFF"/>
                      </a:gs>
                      <a:gs pos="0">
                        <a:srgbClr val="FFFFFF"/>
                      </a:gs>
                    </a:gsLst>
                    <a:lin ang="5400000" scaled="0"/>
                  </a:gradFill>
                </a:rPr>
                <a:t>Cloud</a:t>
              </a:r>
            </a:p>
            <a:p>
              <a:pPr defTabSz="931644" fontAlgn="base">
                <a:lnSpc>
                  <a:spcPct val="90000"/>
                </a:lnSpc>
                <a:spcBef>
                  <a:spcPct val="0"/>
                </a:spcBef>
                <a:spcAft>
                  <a:spcPct val="0"/>
                </a:spcAft>
                <a:defRPr/>
              </a:pPr>
              <a:endParaRPr lang="en-US" sz="1200" dirty="0">
                <a:gradFill>
                  <a:gsLst>
                    <a:gs pos="100000">
                      <a:srgbClr val="505050"/>
                    </a:gs>
                    <a:gs pos="0">
                      <a:srgbClr val="505050"/>
                    </a:gs>
                  </a:gsLst>
                  <a:lin ang="5400000" scaled="0"/>
                </a:gradFill>
                <a:ea typeface="Segoe UI" pitchFamily="34" charset="0"/>
                <a:cs typeface="Segoe UI" pitchFamily="34" charset="0"/>
              </a:endParaRPr>
            </a:p>
          </p:txBody>
        </p:sp>
        <p:sp>
          <p:nvSpPr>
            <p:cNvPr id="84" name="Freeform 13"/>
            <p:cNvSpPr>
              <a:spLocks/>
            </p:cNvSpPr>
            <p:nvPr/>
          </p:nvSpPr>
          <p:spPr bwMode="auto">
            <a:xfrm>
              <a:off x="1397464" y="4178157"/>
              <a:ext cx="705534" cy="39075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sp>
        <p:nvSpPr>
          <p:cNvPr id="85" name="Freeform 13"/>
          <p:cNvSpPr>
            <a:spLocks noChangeAspect="1"/>
          </p:cNvSpPr>
          <p:nvPr/>
        </p:nvSpPr>
        <p:spPr bwMode="auto">
          <a:xfrm>
            <a:off x="4655828" y="1579203"/>
            <a:ext cx="1389888" cy="769776"/>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FFFFFF"/>
          </a:solidFill>
          <a:ln>
            <a:noFill/>
          </a:ln>
        </p:spPr>
        <p:txBody>
          <a:bodyPr vert="horz" wrap="square" lIns="91359" tIns="45679" rIns="91359" bIns="45679" numCol="1" anchor="t" anchorCtr="0" compatLnSpc="1">
            <a:prstTxWarp prst="textNoShape">
              <a:avLst/>
            </a:prstTxWarp>
          </a:bodyPr>
          <a:lstStyle/>
          <a:p>
            <a:pPr defTabSz="914400">
              <a:defRPr/>
            </a:pPr>
            <a:endParaRPr lang="en-US" kern="0">
              <a:solidFill>
                <a:sysClr val="windowText" lastClr="000000"/>
              </a:solidFill>
            </a:endParaRPr>
          </a:p>
        </p:txBody>
      </p:sp>
      <p:grpSp>
        <p:nvGrpSpPr>
          <p:cNvPr id="99" name="Group 98"/>
          <p:cNvGrpSpPr/>
          <p:nvPr/>
        </p:nvGrpSpPr>
        <p:grpSpPr>
          <a:xfrm>
            <a:off x="274639" y="4859719"/>
            <a:ext cx="5907024" cy="1837944"/>
            <a:chOff x="274638" y="4859719"/>
            <a:chExt cx="5907024" cy="1837944"/>
          </a:xfrm>
        </p:grpSpPr>
        <p:sp>
          <p:nvSpPr>
            <p:cNvPr id="100" name="Rectangle 99">
              <a:hlinkClick r:id="rId2" action="ppaction://hlinksldjump"/>
            </p:cNvPr>
            <p:cNvSpPr/>
            <p:nvPr/>
          </p:nvSpPr>
          <p:spPr bwMode="auto">
            <a:xfrm>
              <a:off x="274638" y="4859719"/>
              <a:ext cx="5907024" cy="1837944"/>
            </a:xfrm>
            <a:prstGeom prst="rect">
              <a:avLst/>
            </a:prstGeom>
            <a:solidFill>
              <a:srgbClr val="FFFFFF">
                <a:lumMod val="85000"/>
              </a:srgbClr>
            </a:solidFill>
            <a:ln w="19050" cap="flat" cmpd="sng" algn="ctr">
              <a:noFill/>
              <a:prstDash val="solid"/>
              <a:miter lim="800000"/>
              <a:headEnd type="none" w="med" len="med"/>
              <a:tailEnd type="none" w="med" len="med"/>
            </a:ln>
            <a:effectLst/>
          </p:spPr>
          <p:txBody>
            <a:bodyPr rot="0" spcFirstLastPara="0" vert="horz" wrap="square" lIns="91440" tIns="91440" rIns="182880" bIns="45720" numCol="1" spcCol="0" rtlCol="0" fromWordArt="0" anchor="t" anchorCtr="0" forceAA="0" compatLnSpc="1">
              <a:prstTxWarp prst="textNoShape">
                <a:avLst/>
              </a:prstTxWarp>
              <a:noAutofit/>
            </a:bodyPr>
            <a:lstStyle/>
            <a:p>
              <a:pPr defTabSz="776237" fontAlgn="base">
                <a:lnSpc>
                  <a:spcPct val="90000"/>
                </a:lnSpc>
                <a:spcBef>
                  <a:spcPct val="0"/>
                </a:spcBef>
                <a:spcAft>
                  <a:spcPct val="0"/>
                </a:spcAft>
                <a:defRPr/>
              </a:pPr>
              <a:r>
                <a:rPr lang="en-US" sz="2800" kern="0" dirty="0">
                  <a:ln>
                    <a:solidFill>
                      <a:srgbClr val="FFFFFF">
                        <a:alpha val="0"/>
                      </a:srgbClr>
                    </a:solidFill>
                  </a:ln>
                  <a:gradFill>
                    <a:gsLst>
                      <a:gs pos="85841">
                        <a:srgbClr val="505050"/>
                      </a:gs>
                      <a:gs pos="0">
                        <a:srgbClr val="505050"/>
                      </a:gs>
                    </a:gsLst>
                    <a:lin ang="5400000" scaled="0"/>
                  </a:gradFill>
                  <a:latin typeface="Segoe UI Light"/>
                </a:rPr>
                <a:t>On-premises Hadoop </a:t>
              </a:r>
            </a:p>
          </p:txBody>
        </p:sp>
        <p:grpSp>
          <p:nvGrpSpPr>
            <p:cNvPr id="101" name="Group 100"/>
            <p:cNvGrpSpPr/>
            <p:nvPr/>
          </p:nvGrpSpPr>
          <p:grpSpPr>
            <a:xfrm>
              <a:off x="1934689" y="5365098"/>
              <a:ext cx="2586923" cy="1274827"/>
              <a:chOff x="60678" y="3341928"/>
              <a:chExt cx="2586923" cy="1274827"/>
            </a:xfrm>
          </p:grpSpPr>
          <p:sp>
            <p:nvSpPr>
              <p:cNvPr id="103" name="Rectangle 102"/>
              <p:cNvSpPr/>
              <p:nvPr/>
            </p:nvSpPr>
            <p:spPr bwMode="auto">
              <a:xfrm>
                <a:off x="1376585" y="3762265"/>
                <a:ext cx="1269846" cy="854490"/>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defRPr/>
                </a:pPr>
                <a:r>
                  <a:rPr lang="en-US" sz="1200" dirty="0">
                    <a:gradFill>
                      <a:gsLst>
                        <a:gs pos="85841">
                          <a:srgbClr val="FFFFFF"/>
                        </a:gs>
                        <a:gs pos="0">
                          <a:srgbClr val="FFFFFF"/>
                        </a:gs>
                      </a:gsLst>
                      <a:lin ang="5400000" scaled="0"/>
                    </a:gradFill>
                  </a:rPr>
                  <a:t>Software</a:t>
                </a:r>
              </a:p>
            </p:txBody>
          </p:sp>
          <p:grpSp>
            <p:nvGrpSpPr>
              <p:cNvPr id="104" name="Group 103"/>
              <p:cNvGrpSpPr/>
              <p:nvPr/>
            </p:nvGrpSpPr>
            <p:grpSpPr>
              <a:xfrm>
                <a:off x="60929" y="3762265"/>
                <a:ext cx="1269846" cy="854490"/>
                <a:chOff x="34103" y="3762265"/>
                <a:chExt cx="1269846" cy="854490"/>
              </a:xfrm>
            </p:grpSpPr>
            <p:sp>
              <p:nvSpPr>
                <p:cNvPr id="110" name="Rectangle 109"/>
                <p:cNvSpPr/>
                <p:nvPr/>
              </p:nvSpPr>
              <p:spPr bwMode="auto">
                <a:xfrm>
                  <a:off x="34103" y="3762265"/>
                  <a:ext cx="1269846" cy="854490"/>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defRPr/>
                  </a:pPr>
                  <a:r>
                    <a:rPr lang="en-US" sz="1200" dirty="0">
                      <a:gradFill>
                        <a:gsLst>
                          <a:gs pos="85841">
                            <a:srgbClr val="FFFFFF"/>
                          </a:gs>
                          <a:gs pos="0">
                            <a:srgbClr val="FFFFFF"/>
                          </a:gs>
                        </a:gsLst>
                        <a:lin ang="5400000" scaled="0"/>
                      </a:gradFill>
                    </a:rPr>
                    <a:t>Appliances</a:t>
                  </a:r>
                </a:p>
              </p:txBody>
            </p:sp>
            <p:sp>
              <p:nvSpPr>
                <p:cNvPr id="111" name="Freeform 21"/>
                <p:cNvSpPr>
                  <a:spLocks noEditPoints="1"/>
                </p:cNvSpPr>
                <p:nvPr/>
              </p:nvSpPr>
              <p:spPr bwMode="auto">
                <a:xfrm>
                  <a:off x="794607" y="4146341"/>
                  <a:ext cx="399754" cy="395295"/>
                </a:xfrm>
                <a:custGeom>
                  <a:avLst/>
                  <a:gdLst>
                    <a:gd name="T0" fmla="*/ 910 w 1856"/>
                    <a:gd name="T1" fmla="*/ 1264 h 1836"/>
                    <a:gd name="T2" fmla="*/ 819 w 1856"/>
                    <a:gd name="T3" fmla="*/ 1493 h 1836"/>
                    <a:gd name="T4" fmla="*/ 723 w 1856"/>
                    <a:gd name="T5" fmla="*/ 1721 h 1836"/>
                    <a:gd name="T6" fmla="*/ 295 w 1856"/>
                    <a:gd name="T7" fmla="*/ 1782 h 1836"/>
                    <a:gd name="T8" fmla="*/ 295 w 1856"/>
                    <a:gd name="T9" fmla="*/ 1739 h 1836"/>
                    <a:gd name="T10" fmla="*/ 536 w 1856"/>
                    <a:gd name="T11" fmla="*/ 1595 h 1836"/>
                    <a:gd name="T12" fmla="*/ 482 w 1856"/>
                    <a:gd name="T13" fmla="*/ 1390 h 1836"/>
                    <a:gd name="T14" fmla="*/ 392 w 1856"/>
                    <a:gd name="T15" fmla="*/ 1360 h 1836"/>
                    <a:gd name="T16" fmla="*/ 126 w 1856"/>
                    <a:gd name="T17" fmla="*/ 1499 h 1836"/>
                    <a:gd name="T18" fmla="*/ 235 w 1856"/>
                    <a:gd name="T19" fmla="*/ 1216 h 1836"/>
                    <a:gd name="T20" fmla="*/ 452 w 1856"/>
                    <a:gd name="T21" fmla="*/ 1119 h 1836"/>
                    <a:gd name="T22" fmla="*/ 464 w 1856"/>
                    <a:gd name="T23" fmla="*/ 1119 h 1836"/>
                    <a:gd name="T24" fmla="*/ 639 w 1856"/>
                    <a:gd name="T25" fmla="*/ 1071 h 1836"/>
                    <a:gd name="T26" fmla="*/ 681 w 1856"/>
                    <a:gd name="T27" fmla="*/ 1035 h 1836"/>
                    <a:gd name="T28" fmla="*/ 976 w 1856"/>
                    <a:gd name="T29" fmla="*/ 734 h 1836"/>
                    <a:gd name="T30" fmla="*/ 795 w 1856"/>
                    <a:gd name="T31" fmla="*/ 566 h 1836"/>
                    <a:gd name="T32" fmla="*/ 572 w 1856"/>
                    <a:gd name="T33" fmla="*/ 776 h 1836"/>
                    <a:gd name="T34" fmla="*/ 741 w 1856"/>
                    <a:gd name="T35" fmla="*/ 975 h 1836"/>
                    <a:gd name="T36" fmla="*/ 1579 w 1856"/>
                    <a:gd name="T37" fmla="*/ 1818 h 1836"/>
                    <a:gd name="T38" fmla="*/ 1820 w 1856"/>
                    <a:gd name="T39" fmla="*/ 1613 h 1836"/>
                    <a:gd name="T40" fmla="*/ 1820 w 1856"/>
                    <a:gd name="T41" fmla="*/ 1577 h 1836"/>
                    <a:gd name="T42" fmla="*/ 1211 w 1856"/>
                    <a:gd name="T43" fmla="*/ 969 h 1836"/>
                    <a:gd name="T44" fmla="*/ 1814 w 1856"/>
                    <a:gd name="T45" fmla="*/ 421 h 1836"/>
                    <a:gd name="T46" fmla="*/ 1573 w 1856"/>
                    <a:gd name="T47" fmla="*/ 560 h 1836"/>
                    <a:gd name="T48" fmla="*/ 1446 w 1856"/>
                    <a:gd name="T49" fmla="*/ 475 h 1836"/>
                    <a:gd name="T50" fmla="*/ 1440 w 1856"/>
                    <a:gd name="T51" fmla="*/ 319 h 1836"/>
                    <a:gd name="T52" fmla="*/ 1687 w 1856"/>
                    <a:gd name="T53" fmla="*/ 156 h 1836"/>
                    <a:gd name="T54" fmla="*/ 1308 w 1856"/>
                    <a:gd name="T55" fmla="*/ 150 h 1836"/>
                    <a:gd name="T56" fmla="*/ 1151 w 1856"/>
                    <a:gd name="T57" fmla="*/ 427 h 1836"/>
                    <a:gd name="T58" fmla="*/ 1097 w 1856"/>
                    <a:gd name="T59" fmla="*/ 614 h 1836"/>
                    <a:gd name="T60" fmla="*/ 1266 w 1856"/>
                    <a:gd name="T61" fmla="*/ 909 h 1836"/>
                    <a:gd name="T62" fmla="*/ 1501 w 1856"/>
                    <a:gd name="T63" fmla="*/ 800 h 1836"/>
                    <a:gd name="T64" fmla="*/ 1519 w 1856"/>
                    <a:gd name="T65" fmla="*/ 800 h 1836"/>
                    <a:gd name="T66" fmla="*/ 1663 w 1856"/>
                    <a:gd name="T67" fmla="*/ 758 h 1836"/>
                    <a:gd name="T68" fmla="*/ 1856 w 1856"/>
                    <a:gd name="T69" fmla="*/ 451 h 1836"/>
                    <a:gd name="T70" fmla="*/ 313 w 1856"/>
                    <a:gd name="T71" fmla="*/ 879 h 1836"/>
                    <a:gd name="T72" fmla="*/ 862 w 1856"/>
                    <a:gd name="T73" fmla="*/ 349 h 1836"/>
                    <a:gd name="T74" fmla="*/ 862 w 1856"/>
                    <a:gd name="T75" fmla="*/ 271 h 1836"/>
                    <a:gd name="T76" fmla="*/ 566 w 1856"/>
                    <a:gd name="T77" fmla="*/ 0 h 1836"/>
                    <a:gd name="T78" fmla="*/ 12 w 1856"/>
                    <a:gd name="T79" fmla="*/ 524 h 1836"/>
                    <a:gd name="T80" fmla="*/ 12 w 1856"/>
                    <a:gd name="T81" fmla="*/ 602 h 1836"/>
                    <a:gd name="T82" fmla="*/ 313 w 1856"/>
                    <a:gd name="T83" fmla="*/ 879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6" h="1836">
                      <a:moveTo>
                        <a:pt x="681" y="1035"/>
                      </a:moveTo>
                      <a:cubicBezTo>
                        <a:pt x="910" y="1264"/>
                        <a:pt x="910" y="1264"/>
                        <a:pt x="910" y="1264"/>
                      </a:cubicBezTo>
                      <a:cubicBezTo>
                        <a:pt x="868" y="1306"/>
                        <a:pt x="868" y="1306"/>
                        <a:pt x="868" y="1306"/>
                      </a:cubicBezTo>
                      <a:cubicBezTo>
                        <a:pt x="825" y="1348"/>
                        <a:pt x="819" y="1420"/>
                        <a:pt x="819" y="1493"/>
                      </a:cubicBezTo>
                      <a:cubicBezTo>
                        <a:pt x="819" y="1493"/>
                        <a:pt x="819" y="1493"/>
                        <a:pt x="819" y="1493"/>
                      </a:cubicBezTo>
                      <a:cubicBezTo>
                        <a:pt x="819" y="1577"/>
                        <a:pt x="783" y="1661"/>
                        <a:pt x="723" y="1721"/>
                      </a:cubicBezTo>
                      <a:cubicBezTo>
                        <a:pt x="705" y="1739"/>
                        <a:pt x="687" y="1758"/>
                        <a:pt x="657" y="1776"/>
                      </a:cubicBezTo>
                      <a:cubicBezTo>
                        <a:pt x="554" y="1836"/>
                        <a:pt x="410" y="1836"/>
                        <a:pt x="295" y="1782"/>
                      </a:cubicBezTo>
                      <a:cubicBezTo>
                        <a:pt x="289" y="1782"/>
                        <a:pt x="283" y="1770"/>
                        <a:pt x="283" y="1764"/>
                      </a:cubicBezTo>
                      <a:cubicBezTo>
                        <a:pt x="277" y="1751"/>
                        <a:pt x="283" y="1739"/>
                        <a:pt x="295" y="1739"/>
                      </a:cubicBezTo>
                      <a:cubicBezTo>
                        <a:pt x="530" y="1601"/>
                        <a:pt x="530" y="1601"/>
                        <a:pt x="530" y="1601"/>
                      </a:cubicBezTo>
                      <a:cubicBezTo>
                        <a:pt x="530" y="1601"/>
                        <a:pt x="536" y="1601"/>
                        <a:pt x="536" y="1595"/>
                      </a:cubicBezTo>
                      <a:cubicBezTo>
                        <a:pt x="554" y="1577"/>
                        <a:pt x="578" y="1547"/>
                        <a:pt x="524" y="1445"/>
                      </a:cubicBezTo>
                      <a:cubicBezTo>
                        <a:pt x="512" y="1420"/>
                        <a:pt x="494" y="1402"/>
                        <a:pt x="482" y="1390"/>
                      </a:cubicBezTo>
                      <a:cubicBezTo>
                        <a:pt x="440" y="1348"/>
                        <a:pt x="410" y="1354"/>
                        <a:pt x="398" y="1360"/>
                      </a:cubicBezTo>
                      <a:cubicBezTo>
                        <a:pt x="392" y="1360"/>
                        <a:pt x="392" y="1360"/>
                        <a:pt x="392" y="1360"/>
                      </a:cubicBezTo>
                      <a:cubicBezTo>
                        <a:pt x="156" y="1499"/>
                        <a:pt x="156" y="1499"/>
                        <a:pt x="156" y="1499"/>
                      </a:cubicBezTo>
                      <a:cubicBezTo>
                        <a:pt x="144" y="1499"/>
                        <a:pt x="132" y="1499"/>
                        <a:pt x="126" y="1499"/>
                      </a:cubicBezTo>
                      <a:cubicBezTo>
                        <a:pt x="120" y="1493"/>
                        <a:pt x="114" y="1481"/>
                        <a:pt x="114" y="1469"/>
                      </a:cubicBezTo>
                      <a:cubicBezTo>
                        <a:pt x="120" y="1378"/>
                        <a:pt x="168" y="1288"/>
                        <a:pt x="235" y="1216"/>
                      </a:cubicBezTo>
                      <a:cubicBezTo>
                        <a:pt x="253" y="1198"/>
                        <a:pt x="283" y="1180"/>
                        <a:pt x="307" y="1162"/>
                      </a:cubicBezTo>
                      <a:cubicBezTo>
                        <a:pt x="349" y="1137"/>
                        <a:pt x="398" y="1125"/>
                        <a:pt x="452" y="1119"/>
                      </a:cubicBezTo>
                      <a:cubicBezTo>
                        <a:pt x="446" y="1119"/>
                        <a:pt x="446" y="1119"/>
                        <a:pt x="446" y="1119"/>
                      </a:cubicBezTo>
                      <a:cubicBezTo>
                        <a:pt x="452" y="1119"/>
                        <a:pt x="458" y="1119"/>
                        <a:pt x="464" y="1119"/>
                      </a:cubicBezTo>
                      <a:cubicBezTo>
                        <a:pt x="464" y="1119"/>
                        <a:pt x="464" y="1119"/>
                        <a:pt x="470" y="1119"/>
                      </a:cubicBezTo>
                      <a:cubicBezTo>
                        <a:pt x="536" y="1119"/>
                        <a:pt x="602" y="1113"/>
                        <a:pt x="639" y="1071"/>
                      </a:cubicBezTo>
                      <a:cubicBezTo>
                        <a:pt x="681" y="1035"/>
                        <a:pt x="681" y="1035"/>
                        <a:pt x="681" y="1035"/>
                      </a:cubicBezTo>
                      <a:cubicBezTo>
                        <a:pt x="681" y="1035"/>
                        <a:pt x="681" y="1035"/>
                        <a:pt x="681" y="1035"/>
                      </a:cubicBezTo>
                      <a:close/>
                      <a:moveTo>
                        <a:pt x="1211" y="969"/>
                      </a:moveTo>
                      <a:cubicBezTo>
                        <a:pt x="976" y="734"/>
                        <a:pt x="976" y="734"/>
                        <a:pt x="976" y="734"/>
                      </a:cubicBezTo>
                      <a:cubicBezTo>
                        <a:pt x="813" y="572"/>
                        <a:pt x="813" y="572"/>
                        <a:pt x="813" y="572"/>
                      </a:cubicBezTo>
                      <a:cubicBezTo>
                        <a:pt x="807" y="566"/>
                        <a:pt x="801" y="566"/>
                        <a:pt x="795" y="566"/>
                      </a:cubicBezTo>
                      <a:cubicBezTo>
                        <a:pt x="789" y="566"/>
                        <a:pt x="783" y="566"/>
                        <a:pt x="777" y="572"/>
                      </a:cubicBezTo>
                      <a:cubicBezTo>
                        <a:pt x="572" y="776"/>
                        <a:pt x="572" y="776"/>
                        <a:pt x="572" y="776"/>
                      </a:cubicBezTo>
                      <a:cubicBezTo>
                        <a:pt x="566" y="782"/>
                        <a:pt x="566" y="800"/>
                        <a:pt x="572" y="812"/>
                      </a:cubicBezTo>
                      <a:cubicBezTo>
                        <a:pt x="741" y="975"/>
                        <a:pt x="741" y="975"/>
                        <a:pt x="741" y="975"/>
                      </a:cubicBezTo>
                      <a:cubicBezTo>
                        <a:pt x="970" y="1204"/>
                        <a:pt x="970" y="1204"/>
                        <a:pt x="970" y="1204"/>
                      </a:cubicBezTo>
                      <a:cubicBezTo>
                        <a:pt x="1579" y="1818"/>
                        <a:pt x="1579" y="1818"/>
                        <a:pt x="1579" y="1818"/>
                      </a:cubicBezTo>
                      <a:cubicBezTo>
                        <a:pt x="1591" y="1824"/>
                        <a:pt x="1603" y="1824"/>
                        <a:pt x="1615" y="1818"/>
                      </a:cubicBezTo>
                      <a:cubicBezTo>
                        <a:pt x="1820" y="1613"/>
                        <a:pt x="1820" y="1613"/>
                        <a:pt x="1820" y="1613"/>
                      </a:cubicBezTo>
                      <a:cubicBezTo>
                        <a:pt x="1826" y="1607"/>
                        <a:pt x="1826" y="1601"/>
                        <a:pt x="1826" y="1595"/>
                      </a:cubicBezTo>
                      <a:cubicBezTo>
                        <a:pt x="1826" y="1589"/>
                        <a:pt x="1826" y="1583"/>
                        <a:pt x="1820" y="1577"/>
                      </a:cubicBezTo>
                      <a:cubicBezTo>
                        <a:pt x="1211" y="969"/>
                        <a:pt x="1211" y="969"/>
                        <a:pt x="1211" y="969"/>
                      </a:cubicBezTo>
                      <a:cubicBezTo>
                        <a:pt x="1211" y="969"/>
                        <a:pt x="1211" y="969"/>
                        <a:pt x="1211" y="969"/>
                      </a:cubicBezTo>
                      <a:close/>
                      <a:moveTo>
                        <a:pt x="1844" y="421"/>
                      </a:moveTo>
                      <a:cubicBezTo>
                        <a:pt x="1832" y="421"/>
                        <a:pt x="1826" y="421"/>
                        <a:pt x="1814" y="421"/>
                      </a:cubicBezTo>
                      <a:cubicBezTo>
                        <a:pt x="1579" y="560"/>
                        <a:pt x="1579" y="560"/>
                        <a:pt x="1579" y="560"/>
                      </a:cubicBezTo>
                      <a:cubicBezTo>
                        <a:pt x="1579" y="560"/>
                        <a:pt x="1579" y="560"/>
                        <a:pt x="1573" y="560"/>
                      </a:cubicBezTo>
                      <a:cubicBezTo>
                        <a:pt x="1561" y="566"/>
                        <a:pt x="1531" y="572"/>
                        <a:pt x="1488" y="530"/>
                      </a:cubicBezTo>
                      <a:cubicBezTo>
                        <a:pt x="1470" y="517"/>
                        <a:pt x="1458" y="499"/>
                        <a:pt x="1446" y="475"/>
                      </a:cubicBezTo>
                      <a:cubicBezTo>
                        <a:pt x="1386" y="373"/>
                        <a:pt x="1416" y="343"/>
                        <a:pt x="1428" y="325"/>
                      </a:cubicBezTo>
                      <a:cubicBezTo>
                        <a:pt x="1434" y="319"/>
                        <a:pt x="1440" y="319"/>
                        <a:pt x="1440" y="319"/>
                      </a:cubicBezTo>
                      <a:cubicBezTo>
                        <a:pt x="1675" y="180"/>
                        <a:pt x="1675" y="180"/>
                        <a:pt x="1675" y="180"/>
                      </a:cubicBezTo>
                      <a:cubicBezTo>
                        <a:pt x="1687" y="180"/>
                        <a:pt x="1687" y="168"/>
                        <a:pt x="1687" y="156"/>
                      </a:cubicBezTo>
                      <a:cubicBezTo>
                        <a:pt x="1687" y="150"/>
                        <a:pt x="1681" y="138"/>
                        <a:pt x="1675" y="138"/>
                      </a:cubicBezTo>
                      <a:cubicBezTo>
                        <a:pt x="1561" y="84"/>
                        <a:pt x="1416" y="84"/>
                        <a:pt x="1308" y="150"/>
                      </a:cubicBezTo>
                      <a:cubicBezTo>
                        <a:pt x="1284" y="162"/>
                        <a:pt x="1266" y="180"/>
                        <a:pt x="1241" y="198"/>
                      </a:cubicBezTo>
                      <a:cubicBezTo>
                        <a:pt x="1181" y="259"/>
                        <a:pt x="1151" y="343"/>
                        <a:pt x="1151" y="427"/>
                      </a:cubicBezTo>
                      <a:cubicBezTo>
                        <a:pt x="1145" y="427"/>
                        <a:pt x="1145" y="427"/>
                        <a:pt x="1145" y="427"/>
                      </a:cubicBezTo>
                      <a:cubicBezTo>
                        <a:pt x="1151" y="499"/>
                        <a:pt x="1145" y="572"/>
                        <a:pt x="1097" y="614"/>
                      </a:cubicBezTo>
                      <a:cubicBezTo>
                        <a:pt x="1036" y="680"/>
                        <a:pt x="1036" y="680"/>
                        <a:pt x="1036" y="680"/>
                      </a:cubicBezTo>
                      <a:cubicBezTo>
                        <a:pt x="1266" y="909"/>
                        <a:pt x="1266" y="909"/>
                        <a:pt x="1266" y="909"/>
                      </a:cubicBezTo>
                      <a:cubicBezTo>
                        <a:pt x="1332" y="849"/>
                        <a:pt x="1332" y="849"/>
                        <a:pt x="1332" y="849"/>
                      </a:cubicBezTo>
                      <a:cubicBezTo>
                        <a:pt x="1368" y="806"/>
                        <a:pt x="1434" y="800"/>
                        <a:pt x="1501" y="800"/>
                      </a:cubicBezTo>
                      <a:cubicBezTo>
                        <a:pt x="1507" y="800"/>
                        <a:pt x="1507" y="800"/>
                        <a:pt x="1507" y="800"/>
                      </a:cubicBezTo>
                      <a:cubicBezTo>
                        <a:pt x="1513" y="800"/>
                        <a:pt x="1519" y="800"/>
                        <a:pt x="1519" y="800"/>
                      </a:cubicBezTo>
                      <a:cubicBezTo>
                        <a:pt x="1519" y="800"/>
                        <a:pt x="1519" y="800"/>
                        <a:pt x="1519" y="800"/>
                      </a:cubicBezTo>
                      <a:cubicBezTo>
                        <a:pt x="1567" y="794"/>
                        <a:pt x="1615" y="782"/>
                        <a:pt x="1663" y="758"/>
                      </a:cubicBezTo>
                      <a:cubicBezTo>
                        <a:pt x="1687" y="740"/>
                        <a:pt x="1712" y="722"/>
                        <a:pt x="1736" y="704"/>
                      </a:cubicBezTo>
                      <a:cubicBezTo>
                        <a:pt x="1802" y="638"/>
                        <a:pt x="1844" y="542"/>
                        <a:pt x="1856" y="451"/>
                      </a:cubicBezTo>
                      <a:cubicBezTo>
                        <a:pt x="1856" y="439"/>
                        <a:pt x="1850" y="427"/>
                        <a:pt x="1844" y="421"/>
                      </a:cubicBezTo>
                      <a:close/>
                      <a:moveTo>
                        <a:pt x="313" y="879"/>
                      </a:moveTo>
                      <a:cubicBezTo>
                        <a:pt x="325" y="879"/>
                        <a:pt x="343" y="873"/>
                        <a:pt x="349" y="861"/>
                      </a:cubicBezTo>
                      <a:cubicBezTo>
                        <a:pt x="862" y="349"/>
                        <a:pt x="862" y="349"/>
                        <a:pt x="862" y="349"/>
                      </a:cubicBezTo>
                      <a:cubicBezTo>
                        <a:pt x="874" y="343"/>
                        <a:pt x="880" y="325"/>
                        <a:pt x="880" y="313"/>
                      </a:cubicBezTo>
                      <a:cubicBezTo>
                        <a:pt x="880" y="295"/>
                        <a:pt x="874" y="283"/>
                        <a:pt x="862" y="271"/>
                      </a:cubicBezTo>
                      <a:cubicBezTo>
                        <a:pt x="602" y="12"/>
                        <a:pt x="602" y="12"/>
                        <a:pt x="602" y="12"/>
                      </a:cubicBezTo>
                      <a:cubicBezTo>
                        <a:pt x="590" y="6"/>
                        <a:pt x="578" y="0"/>
                        <a:pt x="566" y="0"/>
                      </a:cubicBezTo>
                      <a:cubicBezTo>
                        <a:pt x="548" y="0"/>
                        <a:pt x="536" y="6"/>
                        <a:pt x="524" y="12"/>
                      </a:cubicBezTo>
                      <a:cubicBezTo>
                        <a:pt x="12" y="524"/>
                        <a:pt x="12" y="524"/>
                        <a:pt x="12" y="524"/>
                      </a:cubicBezTo>
                      <a:cubicBezTo>
                        <a:pt x="6" y="535"/>
                        <a:pt x="0" y="548"/>
                        <a:pt x="0" y="560"/>
                      </a:cubicBezTo>
                      <a:cubicBezTo>
                        <a:pt x="0" y="578"/>
                        <a:pt x="6" y="590"/>
                        <a:pt x="12" y="602"/>
                      </a:cubicBezTo>
                      <a:cubicBezTo>
                        <a:pt x="277" y="861"/>
                        <a:pt x="277" y="861"/>
                        <a:pt x="277" y="861"/>
                      </a:cubicBezTo>
                      <a:cubicBezTo>
                        <a:pt x="283" y="873"/>
                        <a:pt x="301" y="879"/>
                        <a:pt x="313" y="87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sp>
            <p:nvSpPr>
              <p:cNvPr id="105" name="Rectangle 104"/>
              <p:cNvSpPr/>
              <p:nvPr/>
            </p:nvSpPr>
            <p:spPr bwMode="auto">
              <a:xfrm>
                <a:off x="60678" y="3341928"/>
                <a:ext cx="1270349" cy="373504"/>
              </a:xfrm>
              <a:prstGeom prst="rect">
                <a:avLst/>
              </a:prstGeom>
              <a:solidFill>
                <a:srgbClr val="0072C6">
                  <a:lumMod val="50000"/>
                </a:srgbClr>
              </a:solidFill>
              <a:ln w="9525" cap="flat" cmpd="sng" algn="ctr">
                <a:noFill/>
                <a:prstDash val="solid"/>
                <a:headEnd type="none" w="med" len="med"/>
                <a:tailEnd type="none" w="med" len="med"/>
              </a:ln>
              <a:effectLst/>
            </p:spPr>
            <p:txBody>
              <a:bodyPr rot="0" spcFirstLastPara="0" vert="horz" wrap="square" lIns="182880" tIns="91440" rIns="182880" bIns="146304" numCol="1" spcCol="0" rtlCol="0" fromWordArt="0" anchor="t" anchorCtr="0" forceAA="0" compatLnSpc="1">
                <a:prstTxWarp prst="textNoShape">
                  <a:avLst/>
                </a:prstTxWarp>
                <a:noAutofit/>
              </a:bodyPr>
              <a:lstStyle/>
              <a:p>
                <a:pPr defTabSz="931644" fontAlgn="base">
                  <a:lnSpc>
                    <a:spcPct val="90000"/>
                  </a:lnSpc>
                  <a:spcBef>
                    <a:spcPct val="0"/>
                  </a:spcBef>
                  <a:spcAft>
                    <a:spcPct val="0"/>
                  </a:spcAft>
                  <a:defRPr/>
                </a:pPr>
                <a:r>
                  <a:rPr lang="en-US" sz="1500" kern="0" dirty="0">
                    <a:gradFill>
                      <a:gsLst>
                        <a:gs pos="85841">
                          <a:srgbClr val="FFFFFF"/>
                        </a:gs>
                        <a:gs pos="0">
                          <a:srgbClr val="FFFFFF"/>
                        </a:gs>
                      </a:gsLst>
                      <a:lin ang="5400000" scaled="0"/>
                    </a:gradFill>
                  </a:rPr>
                  <a:t>APS</a:t>
                </a:r>
              </a:p>
            </p:txBody>
          </p:sp>
          <p:sp>
            <p:nvSpPr>
              <p:cNvPr id="106" name="Freeform 5"/>
              <p:cNvSpPr>
                <a:spLocks noEditPoints="1"/>
              </p:cNvSpPr>
              <p:nvPr/>
            </p:nvSpPr>
            <p:spPr bwMode="auto">
              <a:xfrm>
                <a:off x="2088761" y="4140336"/>
                <a:ext cx="460108" cy="402298"/>
              </a:xfrm>
              <a:custGeom>
                <a:avLst/>
                <a:gdLst>
                  <a:gd name="T0" fmla="*/ 0 w 4266"/>
                  <a:gd name="T1" fmla="*/ 1598 h 3730"/>
                  <a:gd name="T2" fmla="*/ 2129 w 4266"/>
                  <a:gd name="T3" fmla="*/ 2132 h 3730"/>
                  <a:gd name="T4" fmla="*/ 4266 w 4266"/>
                  <a:gd name="T5" fmla="*/ 1598 h 3730"/>
                  <a:gd name="T6" fmla="*/ 4266 w 4266"/>
                  <a:gd name="T7" fmla="*/ 2132 h 3730"/>
                  <a:gd name="T8" fmla="*/ 2129 w 4266"/>
                  <a:gd name="T9" fmla="*/ 2665 h 3730"/>
                  <a:gd name="T10" fmla="*/ 0 w 4266"/>
                  <a:gd name="T11" fmla="*/ 2132 h 3730"/>
                  <a:gd name="T12" fmla="*/ 0 w 4266"/>
                  <a:gd name="T13" fmla="*/ 1598 h 3730"/>
                  <a:gd name="T14" fmla="*/ 0 w 4266"/>
                  <a:gd name="T15" fmla="*/ 1598 h 3730"/>
                  <a:gd name="T16" fmla="*/ 0 w 4266"/>
                  <a:gd name="T17" fmla="*/ 1598 h 3730"/>
                  <a:gd name="T18" fmla="*/ 0 w 4266"/>
                  <a:gd name="T19" fmla="*/ 2665 h 3730"/>
                  <a:gd name="T20" fmla="*/ 2129 w 4266"/>
                  <a:gd name="T21" fmla="*/ 3197 h 3730"/>
                  <a:gd name="T22" fmla="*/ 4266 w 4266"/>
                  <a:gd name="T23" fmla="*/ 2665 h 3730"/>
                  <a:gd name="T24" fmla="*/ 4266 w 4266"/>
                  <a:gd name="T25" fmla="*/ 3197 h 3730"/>
                  <a:gd name="T26" fmla="*/ 2129 w 4266"/>
                  <a:gd name="T27" fmla="*/ 3730 h 3730"/>
                  <a:gd name="T28" fmla="*/ 0 w 4266"/>
                  <a:gd name="T29" fmla="*/ 3197 h 3730"/>
                  <a:gd name="T30" fmla="*/ 0 w 4266"/>
                  <a:gd name="T31" fmla="*/ 2665 h 3730"/>
                  <a:gd name="T32" fmla="*/ 0 w 4266"/>
                  <a:gd name="T33" fmla="*/ 2665 h 3730"/>
                  <a:gd name="T34" fmla="*/ 0 w 4266"/>
                  <a:gd name="T35" fmla="*/ 2665 h 3730"/>
                  <a:gd name="T36" fmla="*/ 0 w 4266"/>
                  <a:gd name="T37" fmla="*/ 533 h 3730"/>
                  <a:gd name="T38" fmla="*/ 2129 w 4266"/>
                  <a:gd name="T39" fmla="*/ 0 h 3730"/>
                  <a:gd name="T40" fmla="*/ 4266 w 4266"/>
                  <a:gd name="T41" fmla="*/ 533 h 3730"/>
                  <a:gd name="T42" fmla="*/ 4266 w 4266"/>
                  <a:gd name="T43" fmla="*/ 1065 h 3730"/>
                  <a:gd name="T44" fmla="*/ 2129 w 4266"/>
                  <a:gd name="T45" fmla="*/ 1598 h 3730"/>
                  <a:gd name="T46" fmla="*/ 0 w 4266"/>
                  <a:gd name="T47" fmla="*/ 1065 h 3730"/>
                  <a:gd name="T48" fmla="*/ 0 w 4266"/>
                  <a:gd name="T49" fmla="*/ 533 h 3730"/>
                  <a:gd name="T50" fmla="*/ 0 w 4266"/>
                  <a:gd name="T51" fmla="*/ 533 h 3730"/>
                  <a:gd name="T52" fmla="*/ 0 w 4266"/>
                  <a:gd name="T53" fmla="*/ 533 h 3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66" h="3730">
                    <a:moveTo>
                      <a:pt x="0" y="1598"/>
                    </a:moveTo>
                    <a:lnTo>
                      <a:pt x="2129" y="2132"/>
                    </a:lnTo>
                    <a:lnTo>
                      <a:pt x="4266" y="1598"/>
                    </a:lnTo>
                    <a:lnTo>
                      <a:pt x="4266" y="2132"/>
                    </a:lnTo>
                    <a:lnTo>
                      <a:pt x="2129" y="2665"/>
                    </a:lnTo>
                    <a:lnTo>
                      <a:pt x="0" y="2132"/>
                    </a:lnTo>
                    <a:lnTo>
                      <a:pt x="0" y="1598"/>
                    </a:lnTo>
                    <a:lnTo>
                      <a:pt x="0" y="1598"/>
                    </a:lnTo>
                    <a:lnTo>
                      <a:pt x="0" y="1598"/>
                    </a:lnTo>
                    <a:close/>
                    <a:moveTo>
                      <a:pt x="0" y="2665"/>
                    </a:moveTo>
                    <a:lnTo>
                      <a:pt x="2129" y="3197"/>
                    </a:lnTo>
                    <a:lnTo>
                      <a:pt x="4266" y="2665"/>
                    </a:lnTo>
                    <a:lnTo>
                      <a:pt x="4266" y="3197"/>
                    </a:lnTo>
                    <a:lnTo>
                      <a:pt x="2129" y="3730"/>
                    </a:lnTo>
                    <a:lnTo>
                      <a:pt x="0" y="3197"/>
                    </a:lnTo>
                    <a:lnTo>
                      <a:pt x="0" y="2665"/>
                    </a:lnTo>
                    <a:lnTo>
                      <a:pt x="0" y="2665"/>
                    </a:lnTo>
                    <a:lnTo>
                      <a:pt x="0" y="2665"/>
                    </a:lnTo>
                    <a:close/>
                    <a:moveTo>
                      <a:pt x="0" y="533"/>
                    </a:moveTo>
                    <a:lnTo>
                      <a:pt x="2129" y="0"/>
                    </a:lnTo>
                    <a:lnTo>
                      <a:pt x="4266" y="533"/>
                    </a:lnTo>
                    <a:lnTo>
                      <a:pt x="4266" y="1065"/>
                    </a:lnTo>
                    <a:lnTo>
                      <a:pt x="2129" y="1598"/>
                    </a:lnTo>
                    <a:lnTo>
                      <a:pt x="0" y="1065"/>
                    </a:lnTo>
                    <a:lnTo>
                      <a:pt x="0" y="533"/>
                    </a:lnTo>
                    <a:lnTo>
                      <a:pt x="0" y="533"/>
                    </a:lnTo>
                    <a:lnTo>
                      <a:pt x="0" y="53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nvGrpSpPr>
              <p:cNvPr id="107" name="Group 106"/>
              <p:cNvGrpSpPr/>
              <p:nvPr/>
            </p:nvGrpSpPr>
            <p:grpSpPr>
              <a:xfrm>
                <a:off x="1376585" y="3341928"/>
                <a:ext cx="1271016" cy="373504"/>
                <a:chOff x="1376585" y="3341928"/>
                <a:chExt cx="1271016" cy="373504"/>
              </a:xfrm>
            </p:grpSpPr>
            <p:sp>
              <p:nvSpPr>
                <p:cNvPr id="108" name="Rectangle 107"/>
                <p:cNvSpPr/>
                <p:nvPr/>
              </p:nvSpPr>
              <p:spPr bwMode="auto">
                <a:xfrm>
                  <a:off x="1376585" y="3341928"/>
                  <a:ext cx="1271016" cy="373504"/>
                </a:xfrm>
                <a:prstGeom prst="rect">
                  <a:avLst/>
                </a:prstGeom>
                <a:solidFill>
                  <a:srgbClr val="7FBA00"/>
                </a:solidFill>
                <a:ln w="38100" cap="flat" cmpd="sng" algn="ctr">
                  <a:noFill/>
                  <a:prstDash val="solid"/>
                  <a:headEnd type="none" w="med" len="med"/>
                  <a:tailEnd type="none" w="med" len="med"/>
                </a:ln>
                <a:effectLst/>
              </p:spPr>
              <p:txBody>
                <a:bodyPr vert="horz" wrap="square" lIns="124347" tIns="124347" rIns="124347" bIns="190234" numCol="1" rtlCol="0" anchor="ctr" anchorCtr="0" compatLnSpc="1">
                  <a:prstTxWarp prst="textNoShape">
                    <a:avLst/>
                  </a:prstTxWarp>
                </a:bodyPr>
                <a:lstStyle/>
                <a:p>
                  <a:pPr algn="ctr" defTabSz="931154" fontAlgn="base">
                    <a:lnSpc>
                      <a:spcPct val="90000"/>
                    </a:lnSpc>
                    <a:spcBef>
                      <a:spcPct val="0"/>
                    </a:spcBef>
                    <a:spcAft>
                      <a:spcPct val="0"/>
                    </a:spcAft>
                    <a:defRPr/>
                  </a:pPr>
                  <a:endParaRPr lang="en-US" sz="3200" kern="0" spc="-41" dirty="0">
                    <a:gradFill>
                      <a:gsLst>
                        <a:gs pos="0">
                          <a:srgbClr val="FFFFFF"/>
                        </a:gs>
                        <a:gs pos="100000">
                          <a:srgbClr val="FFFFFF"/>
                        </a:gs>
                      </a:gsLst>
                      <a:lin ang="5400000" scaled="0"/>
                    </a:gradFill>
                    <a:latin typeface="Segoe UI Light" pitchFamily="34" charset="0"/>
                  </a:endParaRPr>
                </a:p>
              </p:txBody>
            </p:sp>
            <p:pic>
              <p:nvPicPr>
                <p:cNvPr id="109" name="Picture 10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88323" y="3371139"/>
                  <a:ext cx="847540" cy="315082"/>
                </a:xfrm>
                <a:prstGeom prst="rect">
                  <a:avLst/>
                </a:prstGeom>
              </p:spPr>
            </p:pic>
          </p:grpSp>
        </p:grpSp>
        <p:sp>
          <p:nvSpPr>
            <p:cNvPr id="102" name="Freeform 13"/>
            <p:cNvSpPr>
              <a:spLocks noEditPoints="1"/>
            </p:cNvSpPr>
            <p:nvPr/>
          </p:nvSpPr>
          <p:spPr bwMode="auto">
            <a:xfrm>
              <a:off x="4655226" y="5312381"/>
              <a:ext cx="1390482" cy="932621"/>
            </a:xfrm>
            <a:custGeom>
              <a:avLst/>
              <a:gdLst>
                <a:gd name="T0" fmla="*/ 4368 w 5175"/>
                <a:gd name="T1" fmla="*/ 1058 h 4354"/>
                <a:gd name="T2" fmla="*/ 3287 w 5175"/>
                <a:gd name="T3" fmla="*/ 724 h 4354"/>
                <a:gd name="T4" fmla="*/ 0 w 5175"/>
                <a:gd name="T5" fmla="*/ 845 h 4354"/>
                <a:gd name="T6" fmla="*/ 3287 w 5175"/>
                <a:gd name="T7" fmla="*/ 3623 h 4354"/>
                <a:gd name="T8" fmla="*/ 4500 w 5175"/>
                <a:gd name="T9" fmla="*/ 3117 h 4354"/>
                <a:gd name="T10" fmla="*/ 5167 w 5175"/>
                <a:gd name="T11" fmla="*/ 1479 h 4354"/>
                <a:gd name="T12" fmla="*/ 3287 w 5175"/>
                <a:gd name="T13" fmla="*/ 887 h 4354"/>
                <a:gd name="T14" fmla="*/ 2094 w 5175"/>
                <a:gd name="T15" fmla="*/ 144 h 4354"/>
                <a:gd name="T16" fmla="*/ 2035 w 5175"/>
                <a:gd name="T17" fmla="*/ 814 h 4354"/>
                <a:gd name="T18" fmla="*/ 2035 w 5175"/>
                <a:gd name="T19" fmla="*/ 1100 h 4354"/>
                <a:gd name="T20" fmla="*/ 2035 w 5175"/>
                <a:gd name="T21" fmla="*/ 1100 h 4354"/>
                <a:gd name="T22" fmla="*/ 3287 w 5175"/>
                <a:gd name="T23" fmla="*/ 1824 h 4354"/>
                <a:gd name="T24" fmla="*/ 2035 w 5175"/>
                <a:gd name="T25" fmla="*/ 1642 h 4354"/>
                <a:gd name="T26" fmla="*/ 3287 w 5175"/>
                <a:gd name="T27" fmla="*/ 2359 h 4354"/>
                <a:gd name="T28" fmla="*/ 2035 w 5175"/>
                <a:gd name="T29" fmla="*/ 2203 h 4354"/>
                <a:gd name="T30" fmla="*/ 2035 w 5175"/>
                <a:gd name="T31" fmla="*/ 3001 h 4354"/>
                <a:gd name="T32" fmla="*/ 2035 w 5175"/>
                <a:gd name="T33" fmla="*/ 3287 h 4354"/>
                <a:gd name="T34" fmla="*/ 2035 w 5175"/>
                <a:gd name="T35" fmla="*/ 3287 h 4354"/>
                <a:gd name="T36" fmla="*/ 2035 w 5175"/>
                <a:gd name="T37" fmla="*/ 3848 h 4354"/>
                <a:gd name="T38" fmla="*/ 2035 w 5175"/>
                <a:gd name="T39" fmla="*/ 4101 h 4354"/>
                <a:gd name="T40" fmla="*/ 4368 w 5175"/>
                <a:gd name="T41" fmla="*/ 1214 h 4354"/>
                <a:gd name="T42" fmla="*/ 3568 w 5175"/>
                <a:gd name="T43" fmla="*/ 724 h 4354"/>
                <a:gd name="T44" fmla="*/ 3528 w 5175"/>
                <a:gd name="T45" fmla="*/ 1183 h 4354"/>
                <a:gd name="T46" fmla="*/ 3528 w 5175"/>
                <a:gd name="T47" fmla="*/ 1382 h 4354"/>
                <a:gd name="T48" fmla="*/ 3528 w 5175"/>
                <a:gd name="T49" fmla="*/ 1382 h 4354"/>
                <a:gd name="T50" fmla="*/ 4368 w 5175"/>
                <a:gd name="T51" fmla="*/ 1872 h 4354"/>
                <a:gd name="T52" fmla="*/ 3528 w 5175"/>
                <a:gd name="T53" fmla="*/ 1751 h 4354"/>
                <a:gd name="T54" fmla="*/ 4368 w 5175"/>
                <a:gd name="T55" fmla="*/ 2246 h 4354"/>
                <a:gd name="T56" fmla="*/ 3528 w 5175"/>
                <a:gd name="T57" fmla="*/ 2137 h 4354"/>
                <a:gd name="T58" fmla="*/ 3528 w 5175"/>
                <a:gd name="T59" fmla="*/ 2688 h 4354"/>
                <a:gd name="T60" fmla="*/ 3528 w 5175"/>
                <a:gd name="T61" fmla="*/ 2885 h 4354"/>
                <a:gd name="T62" fmla="*/ 3528 w 5175"/>
                <a:gd name="T63" fmla="*/ 2885 h 4354"/>
                <a:gd name="T64" fmla="*/ 3528 w 5175"/>
                <a:gd name="T65" fmla="*/ 3273 h 4354"/>
                <a:gd name="T66" fmla="*/ 3528 w 5175"/>
                <a:gd name="T67" fmla="*/ 3443 h 4354"/>
                <a:gd name="T68" fmla="*/ 5149 w 5175"/>
                <a:gd name="T69" fmla="*/ 1436 h 4354"/>
                <a:gd name="T70" fmla="*/ 4574 w 5175"/>
                <a:gd name="T71" fmla="*/ 1074 h 4354"/>
                <a:gd name="T72" fmla="*/ 5167 w 5175"/>
                <a:gd name="T73" fmla="*/ 2579 h 4354"/>
                <a:gd name="T74" fmla="*/ 5167 w 5175"/>
                <a:gd name="T75" fmla="*/ 2489 h 4354"/>
                <a:gd name="T76" fmla="*/ 5167 w 5175"/>
                <a:gd name="T77" fmla="*/ 2489 h 4354"/>
                <a:gd name="T78" fmla="*/ 4543 w 5175"/>
                <a:gd name="T79" fmla="*/ 2456 h 4354"/>
                <a:gd name="T80" fmla="*/ 5167 w 5175"/>
                <a:gd name="T81" fmla="*/ 2319 h 4354"/>
                <a:gd name="T82" fmla="*/ 4543 w 5175"/>
                <a:gd name="T83" fmla="*/ 2071 h 4354"/>
                <a:gd name="T84" fmla="*/ 5167 w 5175"/>
                <a:gd name="T85" fmla="*/ 2144 h 4354"/>
                <a:gd name="T86" fmla="*/ 5167 w 5175"/>
                <a:gd name="T87" fmla="*/ 1891 h 4354"/>
                <a:gd name="T88" fmla="*/ 5167 w 5175"/>
                <a:gd name="T89" fmla="*/ 1798 h 4354"/>
                <a:gd name="T90" fmla="*/ 5167 w 5175"/>
                <a:gd name="T91" fmla="*/ 1798 h 4354"/>
                <a:gd name="T92" fmla="*/ 4543 w 5175"/>
                <a:gd name="T93" fmla="*/ 1406 h 4354"/>
                <a:gd name="T94" fmla="*/ 5167 w 5175"/>
                <a:gd name="T95" fmla="*/ 1626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5" h="4354">
                  <a:moveTo>
                    <a:pt x="5167" y="1479"/>
                  </a:moveTo>
                  <a:lnTo>
                    <a:pt x="5167" y="1370"/>
                  </a:lnTo>
                  <a:lnTo>
                    <a:pt x="4543" y="1008"/>
                  </a:lnTo>
                  <a:lnTo>
                    <a:pt x="4368" y="1058"/>
                  </a:lnTo>
                  <a:lnTo>
                    <a:pt x="4368" y="1100"/>
                  </a:lnTo>
                  <a:lnTo>
                    <a:pt x="3528" y="615"/>
                  </a:lnTo>
                  <a:lnTo>
                    <a:pt x="3287" y="696"/>
                  </a:lnTo>
                  <a:lnTo>
                    <a:pt x="3287" y="724"/>
                  </a:lnTo>
                  <a:lnTo>
                    <a:pt x="2028" y="0"/>
                  </a:lnTo>
                  <a:lnTo>
                    <a:pt x="90" y="615"/>
                  </a:lnTo>
                  <a:lnTo>
                    <a:pt x="90" y="821"/>
                  </a:lnTo>
                  <a:lnTo>
                    <a:pt x="0" y="845"/>
                  </a:lnTo>
                  <a:lnTo>
                    <a:pt x="0" y="3715"/>
                  </a:lnTo>
                  <a:lnTo>
                    <a:pt x="1955" y="4354"/>
                  </a:lnTo>
                  <a:lnTo>
                    <a:pt x="3287" y="3583"/>
                  </a:lnTo>
                  <a:lnTo>
                    <a:pt x="3287" y="3623"/>
                  </a:lnTo>
                  <a:lnTo>
                    <a:pt x="3469" y="3623"/>
                  </a:lnTo>
                  <a:lnTo>
                    <a:pt x="4368" y="3105"/>
                  </a:lnTo>
                  <a:lnTo>
                    <a:pt x="4368" y="3117"/>
                  </a:lnTo>
                  <a:lnTo>
                    <a:pt x="4500" y="3117"/>
                  </a:lnTo>
                  <a:lnTo>
                    <a:pt x="5175" y="2719"/>
                  </a:lnTo>
                  <a:lnTo>
                    <a:pt x="5175" y="1486"/>
                  </a:lnTo>
                  <a:lnTo>
                    <a:pt x="5167" y="1479"/>
                  </a:lnTo>
                  <a:lnTo>
                    <a:pt x="5167" y="1479"/>
                  </a:lnTo>
                  <a:lnTo>
                    <a:pt x="5167" y="1479"/>
                  </a:lnTo>
                  <a:close/>
                  <a:moveTo>
                    <a:pt x="2094" y="144"/>
                  </a:moveTo>
                  <a:lnTo>
                    <a:pt x="3287" y="797"/>
                  </a:lnTo>
                  <a:lnTo>
                    <a:pt x="3287" y="887"/>
                  </a:lnTo>
                  <a:lnTo>
                    <a:pt x="2094" y="277"/>
                  </a:lnTo>
                  <a:lnTo>
                    <a:pt x="2094" y="144"/>
                  </a:lnTo>
                  <a:lnTo>
                    <a:pt x="2094" y="144"/>
                  </a:lnTo>
                  <a:lnTo>
                    <a:pt x="2094" y="144"/>
                  </a:lnTo>
                  <a:close/>
                  <a:moveTo>
                    <a:pt x="2035" y="556"/>
                  </a:moveTo>
                  <a:lnTo>
                    <a:pt x="3287" y="1086"/>
                  </a:lnTo>
                  <a:lnTo>
                    <a:pt x="3287" y="1264"/>
                  </a:lnTo>
                  <a:lnTo>
                    <a:pt x="2035" y="814"/>
                  </a:lnTo>
                  <a:lnTo>
                    <a:pt x="2035" y="556"/>
                  </a:lnTo>
                  <a:lnTo>
                    <a:pt x="2035" y="556"/>
                  </a:lnTo>
                  <a:lnTo>
                    <a:pt x="2035" y="556"/>
                  </a:lnTo>
                  <a:close/>
                  <a:moveTo>
                    <a:pt x="2035" y="1100"/>
                  </a:moveTo>
                  <a:lnTo>
                    <a:pt x="3287" y="1455"/>
                  </a:lnTo>
                  <a:lnTo>
                    <a:pt x="3287" y="1626"/>
                  </a:lnTo>
                  <a:lnTo>
                    <a:pt x="2035" y="1370"/>
                  </a:lnTo>
                  <a:lnTo>
                    <a:pt x="2035" y="1100"/>
                  </a:lnTo>
                  <a:lnTo>
                    <a:pt x="2035" y="1100"/>
                  </a:lnTo>
                  <a:lnTo>
                    <a:pt x="2035" y="1100"/>
                  </a:lnTo>
                  <a:close/>
                  <a:moveTo>
                    <a:pt x="2035" y="1642"/>
                  </a:moveTo>
                  <a:lnTo>
                    <a:pt x="3287" y="1824"/>
                  </a:lnTo>
                  <a:lnTo>
                    <a:pt x="3287" y="1988"/>
                  </a:lnTo>
                  <a:lnTo>
                    <a:pt x="2035" y="1907"/>
                  </a:lnTo>
                  <a:lnTo>
                    <a:pt x="2035" y="1642"/>
                  </a:lnTo>
                  <a:lnTo>
                    <a:pt x="2035" y="1642"/>
                  </a:lnTo>
                  <a:lnTo>
                    <a:pt x="2035" y="1642"/>
                  </a:lnTo>
                  <a:close/>
                  <a:moveTo>
                    <a:pt x="2035" y="2203"/>
                  </a:moveTo>
                  <a:lnTo>
                    <a:pt x="3287" y="2179"/>
                  </a:lnTo>
                  <a:lnTo>
                    <a:pt x="3287" y="2359"/>
                  </a:lnTo>
                  <a:lnTo>
                    <a:pt x="2035" y="2456"/>
                  </a:lnTo>
                  <a:lnTo>
                    <a:pt x="2035" y="2203"/>
                  </a:lnTo>
                  <a:lnTo>
                    <a:pt x="2035" y="2203"/>
                  </a:lnTo>
                  <a:lnTo>
                    <a:pt x="2035" y="2203"/>
                  </a:lnTo>
                  <a:close/>
                  <a:moveTo>
                    <a:pt x="2035" y="2747"/>
                  </a:moveTo>
                  <a:lnTo>
                    <a:pt x="3287" y="2549"/>
                  </a:lnTo>
                  <a:lnTo>
                    <a:pt x="3287" y="2719"/>
                  </a:lnTo>
                  <a:lnTo>
                    <a:pt x="2035" y="3001"/>
                  </a:lnTo>
                  <a:lnTo>
                    <a:pt x="2035" y="2747"/>
                  </a:lnTo>
                  <a:lnTo>
                    <a:pt x="2035" y="2747"/>
                  </a:lnTo>
                  <a:lnTo>
                    <a:pt x="2035" y="2747"/>
                  </a:lnTo>
                  <a:close/>
                  <a:moveTo>
                    <a:pt x="2035" y="3287"/>
                  </a:moveTo>
                  <a:lnTo>
                    <a:pt x="3287" y="2918"/>
                  </a:lnTo>
                  <a:lnTo>
                    <a:pt x="3287" y="3081"/>
                  </a:lnTo>
                  <a:lnTo>
                    <a:pt x="2035" y="3557"/>
                  </a:lnTo>
                  <a:lnTo>
                    <a:pt x="2035" y="3287"/>
                  </a:lnTo>
                  <a:lnTo>
                    <a:pt x="2035" y="3287"/>
                  </a:lnTo>
                  <a:lnTo>
                    <a:pt x="2035" y="3287"/>
                  </a:lnTo>
                  <a:close/>
                  <a:moveTo>
                    <a:pt x="2035" y="4101"/>
                  </a:moveTo>
                  <a:lnTo>
                    <a:pt x="2035" y="3848"/>
                  </a:lnTo>
                  <a:lnTo>
                    <a:pt x="3287" y="3273"/>
                  </a:lnTo>
                  <a:lnTo>
                    <a:pt x="3287" y="3453"/>
                  </a:lnTo>
                  <a:lnTo>
                    <a:pt x="2035" y="4101"/>
                  </a:lnTo>
                  <a:lnTo>
                    <a:pt x="2035" y="4101"/>
                  </a:lnTo>
                  <a:lnTo>
                    <a:pt x="2035" y="4101"/>
                  </a:lnTo>
                  <a:close/>
                  <a:moveTo>
                    <a:pt x="3568" y="724"/>
                  </a:moveTo>
                  <a:lnTo>
                    <a:pt x="4368" y="1159"/>
                  </a:lnTo>
                  <a:lnTo>
                    <a:pt x="4368" y="1214"/>
                  </a:lnTo>
                  <a:lnTo>
                    <a:pt x="3568" y="814"/>
                  </a:lnTo>
                  <a:lnTo>
                    <a:pt x="3568" y="724"/>
                  </a:lnTo>
                  <a:lnTo>
                    <a:pt x="3568" y="724"/>
                  </a:lnTo>
                  <a:lnTo>
                    <a:pt x="3568" y="724"/>
                  </a:lnTo>
                  <a:close/>
                  <a:moveTo>
                    <a:pt x="3528" y="1001"/>
                  </a:moveTo>
                  <a:lnTo>
                    <a:pt x="4368" y="1354"/>
                  </a:lnTo>
                  <a:lnTo>
                    <a:pt x="4368" y="1486"/>
                  </a:lnTo>
                  <a:lnTo>
                    <a:pt x="3528" y="1183"/>
                  </a:lnTo>
                  <a:lnTo>
                    <a:pt x="3528" y="1001"/>
                  </a:lnTo>
                  <a:lnTo>
                    <a:pt x="3528" y="1001"/>
                  </a:lnTo>
                  <a:lnTo>
                    <a:pt x="3528" y="1001"/>
                  </a:lnTo>
                  <a:close/>
                  <a:moveTo>
                    <a:pt x="3528" y="1382"/>
                  </a:moveTo>
                  <a:lnTo>
                    <a:pt x="4368" y="1619"/>
                  </a:lnTo>
                  <a:lnTo>
                    <a:pt x="4368" y="1732"/>
                  </a:lnTo>
                  <a:lnTo>
                    <a:pt x="3528" y="1559"/>
                  </a:lnTo>
                  <a:lnTo>
                    <a:pt x="3528" y="1382"/>
                  </a:lnTo>
                  <a:lnTo>
                    <a:pt x="3528" y="1382"/>
                  </a:lnTo>
                  <a:lnTo>
                    <a:pt x="3528" y="1382"/>
                  </a:lnTo>
                  <a:close/>
                  <a:moveTo>
                    <a:pt x="3528" y="1751"/>
                  </a:moveTo>
                  <a:lnTo>
                    <a:pt x="4368" y="1872"/>
                  </a:lnTo>
                  <a:lnTo>
                    <a:pt x="4368" y="1988"/>
                  </a:lnTo>
                  <a:lnTo>
                    <a:pt x="3528" y="1931"/>
                  </a:lnTo>
                  <a:lnTo>
                    <a:pt x="3528" y="1751"/>
                  </a:lnTo>
                  <a:lnTo>
                    <a:pt x="3528" y="1751"/>
                  </a:lnTo>
                  <a:lnTo>
                    <a:pt x="3528" y="1751"/>
                  </a:lnTo>
                  <a:close/>
                  <a:moveTo>
                    <a:pt x="3528" y="2137"/>
                  </a:moveTo>
                  <a:lnTo>
                    <a:pt x="4368" y="2120"/>
                  </a:lnTo>
                  <a:lnTo>
                    <a:pt x="4368" y="2246"/>
                  </a:lnTo>
                  <a:lnTo>
                    <a:pt x="3528" y="2307"/>
                  </a:lnTo>
                  <a:lnTo>
                    <a:pt x="3528" y="2137"/>
                  </a:lnTo>
                  <a:lnTo>
                    <a:pt x="3528" y="2137"/>
                  </a:lnTo>
                  <a:lnTo>
                    <a:pt x="3528" y="2137"/>
                  </a:lnTo>
                  <a:close/>
                  <a:moveTo>
                    <a:pt x="3528" y="2513"/>
                  </a:moveTo>
                  <a:lnTo>
                    <a:pt x="4368" y="2385"/>
                  </a:lnTo>
                  <a:lnTo>
                    <a:pt x="4368" y="2499"/>
                  </a:lnTo>
                  <a:lnTo>
                    <a:pt x="3528" y="2688"/>
                  </a:lnTo>
                  <a:lnTo>
                    <a:pt x="3528" y="2513"/>
                  </a:lnTo>
                  <a:lnTo>
                    <a:pt x="3528" y="2513"/>
                  </a:lnTo>
                  <a:lnTo>
                    <a:pt x="3528" y="2513"/>
                  </a:lnTo>
                  <a:close/>
                  <a:moveTo>
                    <a:pt x="3528" y="2885"/>
                  </a:moveTo>
                  <a:lnTo>
                    <a:pt x="4368" y="2631"/>
                  </a:lnTo>
                  <a:lnTo>
                    <a:pt x="4368" y="2755"/>
                  </a:lnTo>
                  <a:lnTo>
                    <a:pt x="3528" y="3074"/>
                  </a:lnTo>
                  <a:lnTo>
                    <a:pt x="3528" y="2885"/>
                  </a:lnTo>
                  <a:lnTo>
                    <a:pt x="3528" y="2885"/>
                  </a:lnTo>
                  <a:lnTo>
                    <a:pt x="3528" y="2885"/>
                  </a:lnTo>
                  <a:close/>
                  <a:moveTo>
                    <a:pt x="3528" y="3443"/>
                  </a:moveTo>
                  <a:lnTo>
                    <a:pt x="3528" y="3273"/>
                  </a:lnTo>
                  <a:lnTo>
                    <a:pt x="4368" y="2885"/>
                  </a:lnTo>
                  <a:lnTo>
                    <a:pt x="4368" y="3008"/>
                  </a:lnTo>
                  <a:lnTo>
                    <a:pt x="3528" y="3443"/>
                  </a:lnTo>
                  <a:lnTo>
                    <a:pt x="3528" y="3443"/>
                  </a:lnTo>
                  <a:lnTo>
                    <a:pt x="3528" y="3443"/>
                  </a:lnTo>
                  <a:close/>
                  <a:moveTo>
                    <a:pt x="4574" y="1074"/>
                  </a:moveTo>
                  <a:lnTo>
                    <a:pt x="5149" y="1396"/>
                  </a:lnTo>
                  <a:lnTo>
                    <a:pt x="5149" y="1436"/>
                  </a:lnTo>
                  <a:lnTo>
                    <a:pt x="4574" y="1141"/>
                  </a:lnTo>
                  <a:lnTo>
                    <a:pt x="4574" y="1074"/>
                  </a:lnTo>
                  <a:lnTo>
                    <a:pt x="4574" y="1074"/>
                  </a:lnTo>
                  <a:lnTo>
                    <a:pt x="4574" y="1074"/>
                  </a:lnTo>
                  <a:close/>
                  <a:moveTo>
                    <a:pt x="5167" y="2669"/>
                  </a:moveTo>
                  <a:lnTo>
                    <a:pt x="4543" y="2991"/>
                  </a:lnTo>
                  <a:lnTo>
                    <a:pt x="4543" y="2868"/>
                  </a:lnTo>
                  <a:lnTo>
                    <a:pt x="5167" y="2579"/>
                  </a:lnTo>
                  <a:lnTo>
                    <a:pt x="5167" y="2669"/>
                  </a:lnTo>
                  <a:lnTo>
                    <a:pt x="5167" y="2669"/>
                  </a:lnTo>
                  <a:lnTo>
                    <a:pt x="5167" y="2669"/>
                  </a:lnTo>
                  <a:close/>
                  <a:moveTo>
                    <a:pt x="5167" y="2489"/>
                  </a:moveTo>
                  <a:lnTo>
                    <a:pt x="4543" y="2729"/>
                  </a:lnTo>
                  <a:lnTo>
                    <a:pt x="4543" y="2596"/>
                  </a:lnTo>
                  <a:lnTo>
                    <a:pt x="5167" y="2409"/>
                  </a:lnTo>
                  <a:lnTo>
                    <a:pt x="5167" y="2489"/>
                  </a:lnTo>
                  <a:lnTo>
                    <a:pt x="5167" y="2489"/>
                  </a:lnTo>
                  <a:lnTo>
                    <a:pt x="5167" y="2489"/>
                  </a:lnTo>
                  <a:close/>
                  <a:moveTo>
                    <a:pt x="5167" y="2319"/>
                  </a:moveTo>
                  <a:lnTo>
                    <a:pt x="4543" y="2456"/>
                  </a:lnTo>
                  <a:lnTo>
                    <a:pt x="4543" y="2331"/>
                  </a:lnTo>
                  <a:lnTo>
                    <a:pt x="5167" y="2234"/>
                  </a:lnTo>
                  <a:lnTo>
                    <a:pt x="5167" y="2319"/>
                  </a:lnTo>
                  <a:lnTo>
                    <a:pt x="5167" y="2319"/>
                  </a:lnTo>
                  <a:lnTo>
                    <a:pt x="5167" y="2319"/>
                  </a:lnTo>
                  <a:close/>
                  <a:moveTo>
                    <a:pt x="5167" y="2144"/>
                  </a:moveTo>
                  <a:lnTo>
                    <a:pt x="4543" y="2194"/>
                  </a:lnTo>
                  <a:lnTo>
                    <a:pt x="4543" y="2071"/>
                  </a:lnTo>
                  <a:lnTo>
                    <a:pt x="5167" y="2064"/>
                  </a:lnTo>
                  <a:lnTo>
                    <a:pt x="5167" y="2144"/>
                  </a:lnTo>
                  <a:lnTo>
                    <a:pt x="5167" y="2144"/>
                  </a:lnTo>
                  <a:lnTo>
                    <a:pt x="5167" y="2144"/>
                  </a:lnTo>
                  <a:close/>
                  <a:moveTo>
                    <a:pt x="5167" y="1974"/>
                  </a:moveTo>
                  <a:lnTo>
                    <a:pt x="4543" y="1931"/>
                  </a:lnTo>
                  <a:lnTo>
                    <a:pt x="4543" y="1806"/>
                  </a:lnTo>
                  <a:lnTo>
                    <a:pt x="5167" y="1891"/>
                  </a:lnTo>
                  <a:lnTo>
                    <a:pt x="5167" y="1974"/>
                  </a:lnTo>
                  <a:lnTo>
                    <a:pt x="5167" y="1974"/>
                  </a:lnTo>
                  <a:lnTo>
                    <a:pt x="5167" y="1974"/>
                  </a:lnTo>
                  <a:close/>
                  <a:moveTo>
                    <a:pt x="5167" y="1798"/>
                  </a:moveTo>
                  <a:lnTo>
                    <a:pt x="4543" y="1666"/>
                  </a:lnTo>
                  <a:lnTo>
                    <a:pt x="4543" y="1545"/>
                  </a:lnTo>
                  <a:lnTo>
                    <a:pt x="5167" y="1716"/>
                  </a:lnTo>
                  <a:lnTo>
                    <a:pt x="5167" y="1798"/>
                  </a:lnTo>
                  <a:lnTo>
                    <a:pt x="5167" y="1798"/>
                  </a:lnTo>
                  <a:lnTo>
                    <a:pt x="5167" y="1798"/>
                  </a:lnTo>
                  <a:close/>
                  <a:moveTo>
                    <a:pt x="5167" y="1626"/>
                  </a:moveTo>
                  <a:lnTo>
                    <a:pt x="4543" y="1406"/>
                  </a:lnTo>
                  <a:lnTo>
                    <a:pt x="4543" y="1280"/>
                  </a:lnTo>
                  <a:lnTo>
                    <a:pt x="5167" y="1545"/>
                  </a:lnTo>
                  <a:lnTo>
                    <a:pt x="5167" y="1626"/>
                  </a:lnTo>
                  <a:lnTo>
                    <a:pt x="5167" y="1626"/>
                  </a:lnTo>
                  <a:lnTo>
                    <a:pt x="5167" y="162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grpSp>
        <p:nvGrpSpPr>
          <p:cNvPr id="115" name="Group 114"/>
          <p:cNvGrpSpPr/>
          <p:nvPr/>
        </p:nvGrpSpPr>
        <p:grpSpPr>
          <a:xfrm>
            <a:off x="3052448" y="3127447"/>
            <a:ext cx="355453" cy="1667384"/>
            <a:chOff x="3052438" y="3066478"/>
            <a:chExt cx="355453" cy="1667384"/>
          </a:xfrm>
          <a:solidFill>
            <a:schemeClr val="bg1"/>
          </a:solidFill>
        </p:grpSpPr>
        <p:sp>
          <p:nvSpPr>
            <p:cNvPr id="116" name="Pentagon 115"/>
            <p:cNvSpPr/>
            <p:nvPr/>
          </p:nvSpPr>
          <p:spPr bwMode="auto">
            <a:xfrm rot="5400000">
              <a:off x="2591545" y="3917515"/>
              <a:ext cx="1277240" cy="355453"/>
            </a:xfrm>
            <a:prstGeom prst="homePlat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64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17" name="Pentagon 116"/>
            <p:cNvSpPr/>
            <p:nvPr/>
          </p:nvSpPr>
          <p:spPr bwMode="auto">
            <a:xfrm rot="16200000">
              <a:off x="2591545" y="3527371"/>
              <a:ext cx="1277240" cy="355453"/>
            </a:xfrm>
            <a:prstGeom prst="homePlat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64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16236932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5772" y="4183062"/>
            <a:ext cx="10279762" cy="19812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5151437" y="1135062"/>
            <a:ext cx="7189088" cy="5486400"/>
          </a:xfrm>
          <a:prstGeom prst="rect">
            <a:avLst/>
          </a:prstGeom>
          <a:ln w="3175" cmpd="sng">
            <a:solidFill>
              <a:schemeClr val="tx1"/>
            </a:solidFill>
          </a:ln>
        </p:spPr>
      </p:pic>
      <p:sp>
        <p:nvSpPr>
          <p:cNvPr id="2" name="Title 1"/>
          <p:cNvSpPr>
            <a:spLocks noGrp="1"/>
          </p:cNvSpPr>
          <p:nvPr>
            <p:ph type="title"/>
          </p:nvPr>
        </p:nvSpPr>
        <p:spPr/>
        <p:txBody>
          <a:bodyPr>
            <a:noAutofit/>
          </a:bodyPr>
          <a:lstStyle/>
          <a:p>
            <a:r>
              <a:rPr lang="en-US" sz="4800" dirty="0"/>
              <a:t>Central Security Administration</a:t>
            </a:r>
          </a:p>
        </p:txBody>
      </p:sp>
      <p:sp>
        <p:nvSpPr>
          <p:cNvPr id="4" name="Text Placeholder 3"/>
          <p:cNvSpPr>
            <a:spLocks noGrp="1"/>
          </p:cNvSpPr>
          <p:nvPr>
            <p:ph type="body" sz="quarter" idx="11"/>
          </p:nvPr>
        </p:nvSpPr>
        <p:spPr>
          <a:xfrm>
            <a:off x="274640" y="1212849"/>
            <a:ext cx="5105397" cy="2149563"/>
          </a:xfrm>
          <a:noFill/>
        </p:spPr>
        <p:txBody>
          <a:bodyPr/>
          <a:lstStyle/>
          <a:p>
            <a:r>
              <a:rPr lang="en-US" sz="3600" dirty="0">
                <a:solidFill>
                  <a:srgbClr val="00BCF2"/>
                </a:solidFill>
              </a:rPr>
              <a:t>HDP Advanced Security </a:t>
            </a:r>
          </a:p>
          <a:p>
            <a:pPr marL="349792" indent="-349792">
              <a:spcBef>
                <a:spcPts val="918"/>
              </a:spcBef>
              <a:buFont typeface="Arial"/>
              <a:buChar char="•"/>
            </a:pPr>
            <a:r>
              <a:rPr lang="en-US" sz="2000" b="0" dirty="0" smtClean="0"/>
              <a:t>Single Pane of Glass</a:t>
            </a:r>
            <a:endParaRPr lang="en-US" sz="2000" b="0" dirty="0"/>
          </a:p>
          <a:p>
            <a:pPr marL="349792" indent="-349792">
              <a:spcBef>
                <a:spcPts val="918"/>
              </a:spcBef>
              <a:buFont typeface="Arial"/>
              <a:buChar char="•"/>
            </a:pPr>
            <a:r>
              <a:rPr lang="en-US" sz="2000" b="0" dirty="0" smtClean="0"/>
              <a:t>Centralizes </a:t>
            </a:r>
            <a:r>
              <a:rPr lang="en-US" sz="2000" b="0" dirty="0"/>
              <a:t>administration of security </a:t>
            </a:r>
            <a:r>
              <a:rPr lang="en-US" sz="2000" b="0" dirty="0" smtClean="0"/>
              <a:t>policy across entire HDP</a:t>
            </a:r>
            <a:endParaRPr lang="en-US" sz="2000" b="0" dirty="0"/>
          </a:p>
          <a:p>
            <a:pPr marL="349792" indent="-349792">
              <a:spcBef>
                <a:spcPts val="918"/>
              </a:spcBef>
              <a:buFont typeface="Arial"/>
              <a:buChar char="•"/>
            </a:pPr>
            <a:r>
              <a:rPr lang="en-US" sz="2000" b="1" dirty="0" smtClean="0"/>
              <a:t>Project: Apache Ranger</a:t>
            </a:r>
            <a:endParaRPr lang="en-US" sz="1400" b="1" dirty="0"/>
          </a:p>
        </p:txBody>
      </p:sp>
    </p:spTree>
    <p:extLst>
      <p:ext uri="{BB962C8B-B14F-4D97-AF65-F5344CB8AC3E}">
        <p14:creationId xmlns:p14="http://schemas.microsoft.com/office/powerpoint/2010/main" val="2973200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Perimeter Security</a:t>
            </a:r>
            <a:br>
              <a:rPr lang="en-US" dirty="0" smtClean="0"/>
            </a:br>
            <a:endParaRPr lang="en-US" dirty="0"/>
          </a:p>
        </p:txBody>
      </p:sp>
      <p:sp>
        <p:nvSpPr>
          <p:cNvPr id="3" name="Text Placeholder 2"/>
          <p:cNvSpPr>
            <a:spLocks noGrp="1"/>
          </p:cNvSpPr>
          <p:nvPr>
            <p:ph type="body" sz="quarter" idx="11"/>
          </p:nvPr>
        </p:nvSpPr>
        <p:spPr>
          <a:xfrm>
            <a:off x="274639" y="1212849"/>
            <a:ext cx="6766549" cy="4134465"/>
          </a:xfrm>
        </p:spPr>
        <p:txBody>
          <a:bodyPr/>
          <a:lstStyle/>
          <a:p>
            <a:r>
              <a:rPr lang="en-US" dirty="0" smtClean="0">
                <a:solidFill>
                  <a:srgbClr val="00BCF2"/>
                </a:solidFill>
              </a:rPr>
              <a:t>Apache Knox</a:t>
            </a:r>
          </a:p>
          <a:p>
            <a:pPr lvl="1"/>
            <a:r>
              <a:rPr lang="en-US" dirty="0" smtClean="0"/>
              <a:t>A </a:t>
            </a:r>
            <a:r>
              <a:rPr lang="en-US" dirty="0"/>
              <a:t>common place to preform authentication across </a:t>
            </a:r>
            <a:r>
              <a:rPr lang="en-US" dirty="0" err="1"/>
              <a:t>Hadoop</a:t>
            </a:r>
            <a:r>
              <a:rPr lang="en-US" dirty="0"/>
              <a:t> and all related projects</a:t>
            </a:r>
          </a:p>
          <a:p>
            <a:pPr lvl="1"/>
            <a:endParaRPr lang="en-US" dirty="0" smtClean="0"/>
          </a:p>
          <a:p>
            <a:pPr lvl="1"/>
            <a:r>
              <a:rPr lang="en-US" dirty="0" smtClean="0"/>
              <a:t>Integrated </a:t>
            </a:r>
            <a:r>
              <a:rPr lang="en-US" dirty="0"/>
              <a:t>to LDAP and </a:t>
            </a:r>
            <a:r>
              <a:rPr lang="en-US" dirty="0" smtClean="0"/>
              <a:t>AD</a:t>
            </a:r>
          </a:p>
          <a:p>
            <a:pPr lvl="1"/>
            <a:endParaRPr lang="en-US" dirty="0"/>
          </a:p>
          <a:p>
            <a:pPr lvl="1"/>
            <a:r>
              <a:rPr lang="en-US" dirty="0" smtClean="0"/>
              <a:t>Secure interfaces for:</a:t>
            </a:r>
            <a:endParaRPr lang="en-US" dirty="0"/>
          </a:p>
          <a:p>
            <a:pPr lvl="1"/>
            <a:r>
              <a:rPr lang="en-US" dirty="0" err="1" smtClean="0"/>
              <a:t>WebHDFS</a:t>
            </a:r>
            <a:r>
              <a:rPr lang="en-US" dirty="0"/>
              <a:t>, </a:t>
            </a:r>
            <a:r>
              <a:rPr lang="en-US" dirty="0" err="1"/>
              <a:t>WebHCAT</a:t>
            </a:r>
            <a:r>
              <a:rPr lang="en-US" dirty="0"/>
              <a:t>, </a:t>
            </a:r>
            <a:r>
              <a:rPr lang="en-US" dirty="0" err="1"/>
              <a:t>Oozie</a:t>
            </a:r>
            <a:r>
              <a:rPr lang="en-US" dirty="0"/>
              <a:t>, Hive &amp; HBase</a:t>
            </a:r>
          </a:p>
          <a:p>
            <a:pPr lvl="1"/>
            <a:endParaRPr lang="en-US" dirty="0" smtClean="0"/>
          </a:p>
          <a:p>
            <a:pPr lvl="1"/>
            <a:r>
              <a:rPr lang="en-US" dirty="0" smtClean="0"/>
              <a:t>Broad </a:t>
            </a:r>
            <a:r>
              <a:rPr lang="en-US" dirty="0"/>
              <a:t>community effort, Incubated with Microsoft, broad set of developers </a:t>
            </a:r>
            <a:r>
              <a:rPr lang="en-US" dirty="0" err="1"/>
              <a:t>invovled</a:t>
            </a:r>
            <a:endParaRPr lang="en-US" dirty="0"/>
          </a:p>
          <a:p>
            <a:endParaRPr lang="en-US" dirty="0"/>
          </a:p>
        </p:txBody>
      </p:sp>
    </p:spTree>
    <p:extLst>
      <p:ext uri="{BB962C8B-B14F-4D97-AF65-F5344CB8AC3E}">
        <p14:creationId xmlns:p14="http://schemas.microsoft.com/office/powerpoint/2010/main" val="356977366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itle 210"/>
          <p:cNvSpPr>
            <a:spLocks noGrp="1"/>
          </p:cNvSpPr>
          <p:nvPr>
            <p:ph type="title"/>
          </p:nvPr>
        </p:nvSpPr>
        <p:spPr/>
        <p:txBody>
          <a:bodyPr/>
          <a:lstStyle/>
          <a:p>
            <a:r>
              <a:rPr lang="en-US" dirty="0" smtClean="0"/>
              <a:t>Apache Knox: Perimeter Security</a:t>
            </a:r>
            <a:endParaRPr lang="en-US" dirty="0"/>
          </a:p>
        </p:txBody>
      </p:sp>
      <p:grpSp>
        <p:nvGrpSpPr>
          <p:cNvPr id="228" name="Group 227"/>
          <p:cNvGrpSpPr/>
          <p:nvPr/>
        </p:nvGrpSpPr>
        <p:grpSpPr>
          <a:xfrm>
            <a:off x="1106220" y="1302726"/>
            <a:ext cx="10224034" cy="5577779"/>
            <a:chOff x="1389104" y="1302726"/>
            <a:chExt cx="10224034" cy="5577779"/>
          </a:xfrm>
        </p:grpSpPr>
        <p:cxnSp>
          <p:nvCxnSpPr>
            <p:cNvPr id="219" name="Straight Arrow Connector 218"/>
            <p:cNvCxnSpPr>
              <a:stCxn id="206" idx="3"/>
            </p:cNvCxnSpPr>
            <p:nvPr/>
          </p:nvCxnSpPr>
          <p:spPr>
            <a:xfrm flipV="1">
              <a:off x="2183861" y="4513742"/>
              <a:ext cx="1583824" cy="508957"/>
            </a:xfrm>
            <a:prstGeom prst="straightConnector1">
              <a:avLst/>
            </a:prstGeom>
            <a:noFill/>
            <a:ln w="38100" cap="flat" cmpd="sng" algn="ctr">
              <a:solidFill>
                <a:srgbClr val="69BE28"/>
              </a:solidFill>
              <a:prstDash val="solid"/>
              <a:tailEnd type="stealth" w="lg" len="lg"/>
            </a:ln>
            <a:effectLst>
              <a:outerShdw blurRad="50800" dist="38100" dir="2700000" algn="tl" rotWithShape="0">
                <a:prstClr val="black">
                  <a:alpha val="40000"/>
                </a:prstClr>
              </a:outerShdw>
            </a:effectLst>
          </p:spPr>
        </p:cxnSp>
        <p:grpSp>
          <p:nvGrpSpPr>
            <p:cNvPr id="145" name="Group 144"/>
            <p:cNvGrpSpPr/>
            <p:nvPr/>
          </p:nvGrpSpPr>
          <p:grpSpPr>
            <a:xfrm>
              <a:off x="3767685" y="1302726"/>
              <a:ext cx="2492700" cy="2289099"/>
              <a:chOff x="2206473" y="1004951"/>
              <a:chExt cx="2492700" cy="2289099"/>
            </a:xfrm>
          </p:grpSpPr>
          <p:cxnSp>
            <p:nvCxnSpPr>
              <p:cNvPr id="152" name="Straight Arrow Connector 151"/>
              <p:cNvCxnSpPr>
                <a:endCxn id="149" idx="3"/>
              </p:cNvCxnSpPr>
              <p:nvPr/>
            </p:nvCxnSpPr>
            <p:spPr>
              <a:xfrm flipV="1">
                <a:off x="3935515" y="2415072"/>
                <a:ext cx="318725" cy="878978"/>
              </a:xfrm>
              <a:prstGeom prst="straightConnector1">
                <a:avLst/>
              </a:prstGeom>
              <a:noFill/>
              <a:ln w="38100" cap="flat" cmpd="sng" algn="ctr">
                <a:solidFill>
                  <a:srgbClr val="69BE28"/>
                </a:solidFill>
                <a:prstDash val="solid"/>
                <a:tailEnd type="stealth" w="lg" len="lg"/>
              </a:ln>
              <a:effectLst>
                <a:outerShdw blurRad="50800" dist="38100" dir="2700000" algn="tl" rotWithShape="0">
                  <a:prstClr val="black">
                    <a:alpha val="40000"/>
                  </a:prstClr>
                </a:outerShdw>
              </a:effectLst>
            </p:spPr>
          </p:cxnSp>
          <p:grpSp>
            <p:nvGrpSpPr>
              <p:cNvPr id="147" name="Group 146"/>
              <p:cNvGrpSpPr/>
              <p:nvPr/>
            </p:nvGrpSpPr>
            <p:grpSpPr>
              <a:xfrm>
                <a:off x="2206473" y="1004951"/>
                <a:ext cx="2492700" cy="1410121"/>
                <a:chOff x="2206473" y="1004951"/>
                <a:chExt cx="2492700" cy="1410121"/>
              </a:xfrm>
            </p:grpSpPr>
            <p:sp>
              <p:nvSpPr>
                <p:cNvPr id="149" name="Can 148"/>
                <p:cNvSpPr/>
                <p:nvPr/>
              </p:nvSpPr>
              <p:spPr>
                <a:xfrm>
                  <a:off x="3809306" y="1388490"/>
                  <a:ext cx="889867" cy="1026582"/>
                </a:xfrm>
                <a:prstGeom prst="can">
                  <a:avLst/>
                </a:prstGeom>
                <a:solidFill>
                  <a:srgbClr val="C2ECA2"/>
                </a:solidFill>
                <a:ln w="9525" cap="flat" cmpd="sng" algn="ctr">
                  <a:solidFill>
                    <a:srgbClr val="69BE28">
                      <a:shade val="95000"/>
                      <a:satMod val="105000"/>
                    </a:srgbClr>
                  </a:solidFill>
                  <a:prstDash val="solid"/>
                </a:ln>
                <a:effectLst>
                  <a:glow rad="101600">
                    <a:srgbClr val="E17000">
                      <a:satMod val="175000"/>
                      <a:alpha val="40000"/>
                    </a:srgbClr>
                  </a:glow>
                  <a:outerShdw blurRad="50800" dist="38100" dir="2700000" algn="tl" rotWithShape="0">
                    <a:prstClr val="black">
                      <a:alpha val="40000"/>
                    </a:prstClr>
                  </a:outerShdw>
                </a:effectLst>
              </p:spPr>
              <p:txBody>
                <a:bodyPr lIns="0" tIns="0" rIns="0" bIns="0" rtlCol="0" anchor="ctr"/>
                <a:lstStyle/>
                <a:p>
                  <a:pPr algn="ctr" defTabSz="457200" fontAlgn="base">
                    <a:spcBef>
                      <a:spcPct val="0"/>
                    </a:spcBef>
                    <a:spcAft>
                      <a:spcPct val="0"/>
                    </a:spcAft>
                  </a:pPr>
                  <a:r>
                    <a:rPr lang="en-US" sz="1200" dirty="0">
                      <a:solidFill>
                        <a:srgbClr val="1E1E1E"/>
                      </a:solidFill>
                      <a:latin typeface="Arial"/>
                    </a:rPr>
                    <a:t>Enterprise</a:t>
                  </a:r>
                </a:p>
                <a:p>
                  <a:pPr algn="ctr" defTabSz="457200" fontAlgn="base">
                    <a:spcBef>
                      <a:spcPct val="0"/>
                    </a:spcBef>
                    <a:spcAft>
                      <a:spcPct val="0"/>
                    </a:spcAft>
                  </a:pPr>
                  <a:r>
                    <a:rPr lang="en-US" sz="1200" dirty="0">
                      <a:solidFill>
                        <a:srgbClr val="1E1E1E"/>
                      </a:solidFill>
                      <a:latin typeface="Arial"/>
                    </a:rPr>
                    <a:t>Identity</a:t>
                  </a:r>
                </a:p>
                <a:p>
                  <a:pPr algn="ctr" defTabSz="457200" fontAlgn="base">
                    <a:spcBef>
                      <a:spcPct val="0"/>
                    </a:spcBef>
                    <a:spcAft>
                      <a:spcPct val="0"/>
                    </a:spcAft>
                  </a:pPr>
                  <a:r>
                    <a:rPr lang="en-US" sz="1200" dirty="0">
                      <a:solidFill>
                        <a:srgbClr val="1E1E1E"/>
                      </a:solidFill>
                      <a:latin typeface="Arial"/>
                    </a:rPr>
                    <a:t>Provider</a:t>
                  </a:r>
                  <a:br>
                    <a:rPr lang="en-US" sz="1200" dirty="0">
                      <a:solidFill>
                        <a:srgbClr val="1E1E1E"/>
                      </a:solidFill>
                      <a:latin typeface="Arial"/>
                    </a:rPr>
                  </a:br>
                  <a:r>
                    <a:rPr lang="en-US" sz="1200" dirty="0">
                      <a:solidFill>
                        <a:srgbClr val="1E1E1E"/>
                      </a:solidFill>
                      <a:latin typeface="Arial"/>
                    </a:rPr>
                    <a:t>LDAP/AD</a:t>
                  </a:r>
                </a:p>
              </p:txBody>
            </p:sp>
            <p:sp>
              <p:nvSpPr>
                <p:cNvPr id="150" name="TextBox 149"/>
                <p:cNvSpPr txBox="1"/>
                <p:nvPr/>
              </p:nvSpPr>
              <p:spPr>
                <a:xfrm>
                  <a:off x="2206473" y="1004951"/>
                  <a:ext cx="2436873" cy="285363"/>
                </a:xfrm>
                <a:prstGeom prst="rect">
                  <a:avLst/>
                </a:prstGeom>
                <a:effectLst/>
              </p:spPr>
              <p:txBody>
                <a:bodyPr vert="horz" wrap="square" lIns="91440" tIns="45720" rIns="91440" bIns="45720" rtlCol="0" anchor="ctr">
                  <a:noAutofit/>
                </a:bodyPr>
                <a:lstStyle/>
                <a:p>
                  <a:pPr algn="ctr" defTabSz="457200">
                    <a:spcBef>
                      <a:spcPct val="20000"/>
                    </a:spcBef>
                    <a:buFont typeface="Arial"/>
                    <a:buNone/>
                    <a:defRPr/>
                  </a:pPr>
                  <a:r>
                    <a:rPr lang="en-US" sz="2000" dirty="0" smtClean="0">
                      <a:solidFill>
                        <a:srgbClr val="FF0000"/>
                      </a:solidFill>
                      <a:latin typeface="Arial"/>
                    </a:rPr>
                    <a:t>Identity Providers</a:t>
                  </a:r>
                </a:p>
              </p:txBody>
            </p:sp>
          </p:grpSp>
        </p:grpSp>
        <p:grpSp>
          <p:nvGrpSpPr>
            <p:cNvPr id="154" name="Group 153"/>
            <p:cNvGrpSpPr/>
            <p:nvPr/>
          </p:nvGrpSpPr>
          <p:grpSpPr>
            <a:xfrm>
              <a:off x="6261870" y="2634841"/>
              <a:ext cx="2031453" cy="2629996"/>
              <a:chOff x="4700658" y="2337066"/>
              <a:chExt cx="2031453" cy="2629996"/>
            </a:xfrm>
          </p:grpSpPr>
          <p:cxnSp>
            <p:nvCxnSpPr>
              <p:cNvPr id="168" name="Straight Arrow Connector 167"/>
              <p:cNvCxnSpPr>
                <a:stCxn id="161" idx="3"/>
                <a:endCxn id="187" idx="1"/>
              </p:cNvCxnSpPr>
              <p:nvPr/>
            </p:nvCxnSpPr>
            <p:spPr>
              <a:xfrm flipV="1">
                <a:off x="4700658" y="2337066"/>
                <a:ext cx="2031453" cy="1552683"/>
              </a:xfrm>
              <a:prstGeom prst="straightConnector1">
                <a:avLst/>
              </a:prstGeom>
              <a:noFill/>
              <a:ln w="38100" cap="flat" cmpd="sng" algn="ctr">
                <a:solidFill>
                  <a:srgbClr val="69BE28"/>
                </a:solidFill>
                <a:prstDash val="solid"/>
                <a:headEnd type="triangle"/>
                <a:tailEnd type="stealth" w="lg" len="lg"/>
              </a:ln>
              <a:effectLst>
                <a:outerShdw blurRad="50800" dist="38100" dir="2700000" algn="tl" rotWithShape="0">
                  <a:prstClr val="black">
                    <a:alpha val="40000"/>
                  </a:prstClr>
                </a:outerShdw>
              </a:effectLst>
            </p:spPr>
          </p:cxnSp>
          <p:cxnSp>
            <p:nvCxnSpPr>
              <p:cNvPr id="169" name="Straight Arrow Connector 168"/>
              <p:cNvCxnSpPr>
                <a:stCxn id="161" idx="3"/>
              </p:cNvCxnSpPr>
              <p:nvPr/>
            </p:nvCxnSpPr>
            <p:spPr>
              <a:xfrm>
                <a:off x="4700658" y="3889749"/>
                <a:ext cx="2031453" cy="1077313"/>
              </a:xfrm>
              <a:prstGeom prst="straightConnector1">
                <a:avLst/>
              </a:prstGeom>
              <a:noFill/>
              <a:ln w="38100" cap="flat" cmpd="sng" algn="ctr">
                <a:solidFill>
                  <a:srgbClr val="69BE28"/>
                </a:solidFill>
                <a:prstDash val="solid"/>
                <a:headEnd type="triangle"/>
                <a:tailEnd type="stealth" w="lg" len="lg"/>
              </a:ln>
              <a:effectLst>
                <a:outerShdw blurRad="50800" dist="38100" dir="2700000" algn="tl" rotWithShape="0">
                  <a:prstClr val="black">
                    <a:alpha val="40000"/>
                  </a:prstClr>
                </a:outerShdw>
              </a:effectLst>
            </p:spPr>
          </p:cxnSp>
        </p:grpSp>
        <p:grpSp>
          <p:nvGrpSpPr>
            <p:cNvPr id="155" name="Group 154"/>
            <p:cNvGrpSpPr/>
            <p:nvPr/>
          </p:nvGrpSpPr>
          <p:grpSpPr>
            <a:xfrm>
              <a:off x="2162897" y="3647462"/>
              <a:ext cx="3223311" cy="480693"/>
              <a:chOff x="601685" y="3349687"/>
              <a:chExt cx="3223311" cy="480693"/>
            </a:xfrm>
          </p:grpSpPr>
          <p:cxnSp>
            <p:nvCxnSpPr>
              <p:cNvPr id="165" name="Straight Arrow Connector 164"/>
              <p:cNvCxnSpPr>
                <a:stCxn id="205" idx="3"/>
              </p:cNvCxnSpPr>
              <p:nvPr/>
            </p:nvCxnSpPr>
            <p:spPr>
              <a:xfrm>
                <a:off x="601685" y="3544443"/>
                <a:ext cx="1604788" cy="285937"/>
              </a:xfrm>
              <a:prstGeom prst="straightConnector1">
                <a:avLst/>
              </a:prstGeom>
              <a:noFill/>
              <a:ln w="38100" cap="flat" cmpd="sng" algn="ctr">
                <a:solidFill>
                  <a:srgbClr val="69BE28"/>
                </a:solidFill>
                <a:prstDash val="solid"/>
                <a:tailEnd type="stealth" w="lg" len="lg"/>
              </a:ln>
              <a:effectLst>
                <a:outerShdw blurRad="50800" dist="38100" dir="2700000" algn="tl" rotWithShape="0">
                  <a:prstClr val="black">
                    <a:alpha val="40000"/>
                  </a:prstClr>
                </a:outerShdw>
              </a:effectLst>
            </p:spPr>
          </p:cxnSp>
          <p:cxnSp>
            <p:nvCxnSpPr>
              <p:cNvPr id="167" name="Straight Arrow Connector 166"/>
              <p:cNvCxnSpPr/>
              <p:nvPr/>
            </p:nvCxnSpPr>
            <p:spPr>
              <a:xfrm>
                <a:off x="2860689" y="3349687"/>
                <a:ext cx="964307" cy="477457"/>
              </a:xfrm>
              <a:prstGeom prst="straightConnector1">
                <a:avLst/>
              </a:prstGeom>
              <a:noFill/>
              <a:ln w="38100" cap="flat" cmpd="sng" algn="ctr">
                <a:solidFill>
                  <a:srgbClr val="69BE28"/>
                </a:solidFill>
                <a:prstDash val="solid"/>
                <a:tailEnd type="stealth" w="lg" len="lg"/>
              </a:ln>
              <a:effectLst>
                <a:outerShdw blurRad="50800" dist="38100" dir="2700000" algn="tl" rotWithShape="0">
                  <a:prstClr val="black">
                    <a:alpha val="40000"/>
                  </a:prstClr>
                </a:outerShdw>
              </a:effectLst>
            </p:spPr>
          </p:cxnSp>
        </p:grpSp>
        <p:grpSp>
          <p:nvGrpSpPr>
            <p:cNvPr id="157" name="Group 156"/>
            <p:cNvGrpSpPr/>
            <p:nvPr/>
          </p:nvGrpSpPr>
          <p:grpSpPr>
            <a:xfrm>
              <a:off x="3824996" y="3488544"/>
              <a:ext cx="2436874" cy="1397960"/>
              <a:chOff x="2263784" y="3190769"/>
              <a:chExt cx="2436874" cy="1397960"/>
            </a:xfrm>
          </p:grpSpPr>
          <p:sp>
            <p:nvSpPr>
              <p:cNvPr id="161" name="Rounded Rectangle 160"/>
              <p:cNvSpPr/>
              <p:nvPr/>
            </p:nvSpPr>
            <p:spPr>
              <a:xfrm>
                <a:off x="2263784" y="3190769"/>
                <a:ext cx="2436874" cy="1397960"/>
              </a:xfrm>
              <a:prstGeom prst="round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t"/>
              <a:lstStyle/>
              <a:p>
                <a:pPr algn="ctr" defTabSz="914400">
                  <a:defRPr/>
                </a:pPr>
                <a:r>
                  <a:rPr lang="en-US" kern="0" dirty="0" smtClean="0">
                    <a:solidFill>
                      <a:srgbClr val="1E1E1E"/>
                    </a:solidFill>
                    <a:effectLst>
                      <a:outerShdw blurRad="50800" dist="38100" dir="2700000" algn="tl" rotWithShape="0">
                        <a:prstClr val="black">
                          <a:alpha val="40000"/>
                        </a:prstClr>
                      </a:outerShdw>
                    </a:effectLst>
                    <a:latin typeface="Arial"/>
                  </a:rPr>
                  <a:t>Knox Gateway</a:t>
                </a:r>
                <a:endParaRPr lang="en-US" kern="0" dirty="0">
                  <a:solidFill>
                    <a:srgbClr val="1E1E1E"/>
                  </a:solidFill>
                  <a:effectLst>
                    <a:outerShdw blurRad="50800" dist="38100" dir="2700000" algn="tl" rotWithShape="0">
                      <a:prstClr val="black">
                        <a:alpha val="40000"/>
                      </a:prstClr>
                    </a:outerShdw>
                  </a:effectLst>
                  <a:latin typeface="Arial"/>
                </a:endParaRPr>
              </a:p>
            </p:txBody>
          </p:sp>
          <p:sp>
            <p:nvSpPr>
              <p:cNvPr id="164" name="Rectangle 163"/>
              <p:cNvSpPr/>
              <p:nvPr/>
            </p:nvSpPr>
            <p:spPr>
              <a:xfrm>
                <a:off x="3205120" y="3768442"/>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effectLst>
                      <a:outerShdw blurRad="50800" dist="38100" dir="2700000" algn="tl" rotWithShape="0">
                        <a:prstClr val="black">
                          <a:alpha val="40000"/>
                        </a:prstClr>
                      </a:outerShdw>
                    </a:effectLst>
                    <a:latin typeface="Arial"/>
                  </a:rPr>
                  <a:t>GW</a:t>
                </a:r>
                <a:endParaRPr lang="en-US" sz="1200" kern="0" dirty="0">
                  <a:solidFill>
                    <a:srgbClr val="1E1E1E"/>
                  </a:solidFill>
                  <a:effectLst>
                    <a:outerShdw blurRad="50800" dist="38100" dir="2700000" algn="tl" rotWithShape="0">
                      <a:prstClr val="black">
                        <a:alpha val="40000"/>
                      </a:prstClr>
                    </a:outerShdw>
                  </a:effectLst>
                  <a:latin typeface="Arial"/>
                </a:endParaRPr>
              </a:p>
            </p:txBody>
          </p:sp>
        </p:grpSp>
        <p:sp>
          <p:nvSpPr>
            <p:cNvPr id="158" name="TextBox 157"/>
            <p:cNvSpPr txBox="1"/>
            <p:nvPr/>
          </p:nvSpPr>
          <p:spPr>
            <a:xfrm>
              <a:off x="4529090" y="3145385"/>
              <a:ext cx="864980" cy="285363"/>
            </a:xfrm>
            <a:prstGeom prst="rect">
              <a:avLst/>
            </a:prstGeom>
            <a:effectLst/>
          </p:spPr>
          <p:txBody>
            <a:bodyPr vert="horz" wrap="square" lIns="91440" tIns="45720" rIns="91440" bIns="45720" rtlCol="0" anchor="ctr">
              <a:noAutofit/>
            </a:bodyPr>
            <a:lstStyle/>
            <a:p>
              <a:pPr algn="ctr" defTabSz="457200">
                <a:spcBef>
                  <a:spcPct val="20000"/>
                </a:spcBef>
                <a:buFont typeface="Arial"/>
                <a:buNone/>
                <a:defRPr/>
              </a:pPr>
              <a:r>
                <a:rPr lang="en-US" sz="2000" dirty="0" smtClean="0">
                  <a:solidFill>
                    <a:srgbClr val="FF0000"/>
                  </a:solidFill>
                  <a:latin typeface="Arial"/>
                </a:rPr>
                <a:t>DMZ</a:t>
              </a:r>
            </a:p>
          </p:txBody>
        </p:sp>
        <p:cxnSp>
          <p:nvCxnSpPr>
            <p:cNvPr id="159" name="Straight Connector 158"/>
            <p:cNvCxnSpPr/>
            <p:nvPr/>
          </p:nvCxnSpPr>
          <p:spPr>
            <a:xfrm flipH="1">
              <a:off x="3295872" y="3030872"/>
              <a:ext cx="3928194" cy="1"/>
            </a:xfrm>
            <a:prstGeom prst="line">
              <a:avLst/>
            </a:prstGeom>
            <a:noFill/>
            <a:ln w="25400" cap="flat" cmpd="sng" algn="ctr">
              <a:solidFill>
                <a:srgbClr val="FF0000"/>
              </a:solidFill>
              <a:prstDash val="dash"/>
            </a:ln>
            <a:effectLst>
              <a:outerShdw blurRad="50800" dist="38100" dir="2700000" algn="tl" rotWithShape="0">
                <a:prstClr val="black">
                  <a:alpha val="40000"/>
                </a:prstClr>
              </a:outerShdw>
            </a:effectLst>
          </p:spPr>
        </p:cxnSp>
        <p:cxnSp>
          <p:nvCxnSpPr>
            <p:cNvPr id="160" name="Straight Connector 159"/>
            <p:cNvCxnSpPr/>
            <p:nvPr/>
          </p:nvCxnSpPr>
          <p:spPr>
            <a:xfrm flipH="1">
              <a:off x="3295872" y="5264836"/>
              <a:ext cx="3928194" cy="1"/>
            </a:xfrm>
            <a:prstGeom prst="line">
              <a:avLst/>
            </a:prstGeom>
            <a:noFill/>
            <a:ln w="25400" cap="flat" cmpd="sng" algn="ctr">
              <a:solidFill>
                <a:srgbClr val="FF0000"/>
              </a:solidFill>
              <a:prstDash val="dash"/>
            </a:ln>
            <a:effectLst>
              <a:outerShdw blurRad="50800" dist="38100" dir="2700000" algn="tl" rotWithShape="0">
                <a:prstClr val="black">
                  <a:alpha val="40000"/>
                </a:prstClr>
              </a:outerShdw>
            </a:effectLst>
          </p:spPr>
        </p:cxnSp>
        <p:sp>
          <p:nvSpPr>
            <p:cNvPr id="170" name="Rounded Rectangular Callout 169"/>
            <p:cNvSpPr/>
            <p:nvPr/>
          </p:nvSpPr>
          <p:spPr>
            <a:xfrm>
              <a:off x="1738007" y="5768968"/>
              <a:ext cx="2435032" cy="789173"/>
            </a:xfrm>
            <a:prstGeom prst="wedgeRoundRectCallout">
              <a:avLst>
                <a:gd name="adj1" fmla="val 70092"/>
                <a:gd name="adj2" fmla="val -166115"/>
                <a:gd name="adj3" fmla="val 16667"/>
              </a:avLst>
            </a:prstGeom>
            <a:solidFill>
              <a:srgbClr val="E17000"/>
            </a:solidFill>
            <a:ln w="9525" cap="flat" cmpd="sng" algn="ctr">
              <a:solidFill>
                <a:srgbClr val="E17000"/>
              </a:solidFill>
              <a:prstDash val="solid"/>
            </a:ln>
            <a:effectLst>
              <a:outerShdw blurRad="40000" dist="23000" dir="5400000" rotWithShape="0">
                <a:srgbClr val="000000">
                  <a:alpha val="35000"/>
                </a:srgbClr>
              </a:outerShdw>
            </a:effectLst>
          </p:spPr>
          <p:txBody>
            <a:bodyPr rtlCol="0" anchor="ctr"/>
            <a:lstStyle/>
            <a:p>
              <a:pPr defTabSz="914400">
                <a:defRPr/>
              </a:pPr>
              <a:r>
                <a:rPr lang="en-US" sz="1400" b="1" kern="0" dirty="0">
                  <a:solidFill>
                    <a:srgbClr val="FFFFFF"/>
                  </a:solidFill>
                  <a:latin typeface="Arial"/>
                </a:rPr>
                <a:t>A </a:t>
              </a:r>
              <a:r>
                <a:rPr lang="en-US" sz="1400" b="1" kern="0" dirty="0" smtClean="0">
                  <a:solidFill>
                    <a:srgbClr val="FFFFFF"/>
                  </a:solidFill>
                  <a:latin typeface="Arial"/>
                </a:rPr>
                <a:t>stateless reverse </a:t>
              </a:r>
              <a:r>
                <a:rPr lang="en-US" sz="1400" b="1" kern="0" dirty="0">
                  <a:solidFill>
                    <a:srgbClr val="FFFFFF"/>
                  </a:solidFill>
                  <a:latin typeface="Arial"/>
                </a:rPr>
                <a:t>proxy </a:t>
              </a:r>
              <a:r>
                <a:rPr lang="en-US" sz="1400" b="1" kern="0" dirty="0" smtClean="0">
                  <a:solidFill>
                    <a:srgbClr val="FFFFFF"/>
                  </a:solidFill>
                  <a:latin typeface="Arial"/>
                </a:rPr>
                <a:t>instance </a:t>
              </a:r>
              <a:r>
                <a:rPr lang="en-US" sz="1400" b="1" kern="0" dirty="0">
                  <a:solidFill>
                    <a:srgbClr val="FFFFFF"/>
                  </a:solidFill>
                  <a:latin typeface="Arial"/>
                </a:rPr>
                <a:t>deployed in DMZ</a:t>
              </a:r>
            </a:p>
          </p:txBody>
        </p:sp>
        <p:sp>
          <p:nvSpPr>
            <p:cNvPr id="198" name="TextBox 197"/>
            <p:cNvSpPr txBox="1"/>
            <p:nvPr/>
          </p:nvSpPr>
          <p:spPr>
            <a:xfrm rot="5400000">
              <a:off x="6648894" y="1730415"/>
              <a:ext cx="864980" cy="285363"/>
            </a:xfrm>
            <a:prstGeom prst="rect">
              <a:avLst/>
            </a:prstGeom>
            <a:effectLst/>
          </p:spPr>
          <p:txBody>
            <a:bodyPr vert="horz" wrap="square" lIns="91440" tIns="45720" rIns="91440" bIns="45720" rtlCol="0">
              <a:normAutofit fontScale="85000" lnSpcReduction="20000"/>
            </a:bodyPr>
            <a:lstStyle/>
            <a:p>
              <a:pPr defTabSz="457200">
                <a:spcBef>
                  <a:spcPct val="20000"/>
                </a:spcBef>
                <a:buFont typeface="Arial"/>
                <a:buNone/>
                <a:defRPr/>
              </a:pPr>
              <a:r>
                <a:rPr lang="en-US" dirty="0" smtClean="0">
                  <a:solidFill>
                    <a:srgbClr val="FF0000"/>
                  </a:solidFill>
                  <a:latin typeface="Arial"/>
                </a:rPr>
                <a:t>Firewall</a:t>
              </a:r>
            </a:p>
          </p:txBody>
        </p:sp>
        <p:cxnSp>
          <p:nvCxnSpPr>
            <p:cNvPr id="199" name="Straight Connector 198"/>
            <p:cNvCxnSpPr/>
            <p:nvPr/>
          </p:nvCxnSpPr>
          <p:spPr>
            <a:xfrm>
              <a:off x="7224066" y="1543584"/>
              <a:ext cx="0" cy="5154043"/>
            </a:xfrm>
            <a:prstGeom prst="line">
              <a:avLst/>
            </a:prstGeom>
            <a:noFill/>
            <a:ln w="25400" cap="flat" cmpd="sng" algn="ctr">
              <a:solidFill>
                <a:srgbClr val="FF0000"/>
              </a:solidFill>
              <a:prstDash val="dash"/>
            </a:ln>
            <a:effectLst>
              <a:outerShdw blurRad="50800" dist="38100" dir="2700000" algn="tl" rotWithShape="0">
                <a:prstClr val="black">
                  <a:alpha val="40000"/>
                </a:prstClr>
              </a:outerShdw>
            </a:effectLst>
          </p:spPr>
        </p:cxnSp>
        <p:cxnSp>
          <p:nvCxnSpPr>
            <p:cNvPr id="200" name="Straight Connector 199"/>
            <p:cNvCxnSpPr/>
            <p:nvPr/>
          </p:nvCxnSpPr>
          <p:spPr>
            <a:xfrm flipH="1">
              <a:off x="7224066" y="4066217"/>
              <a:ext cx="3901582" cy="0"/>
            </a:xfrm>
            <a:prstGeom prst="line">
              <a:avLst/>
            </a:prstGeom>
            <a:noFill/>
            <a:ln w="25400" cap="flat" cmpd="sng" algn="ctr">
              <a:solidFill>
                <a:srgbClr val="FF0000"/>
              </a:solidFill>
              <a:prstDash val="dash"/>
            </a:ln>
            <a:effectLst>
              <a:outerShdw blurRad="50800" dist="38100" dir="2700000" algn="tl" rotWithShape="0">
                <a:prstClr val="black">
                  <a:alpha val="40000"/>
                </a:prstClr>
              </a:outerShdw>
            </a:effectLst>
          </p:spPr>
        </p:cxnSp>
        <p:grpSp>
          <p:nvGrpSpPr>
            <p:cNvPr id="173" name="Group 172"/>
            <p:cNvGrpSpPr/>
            <p:nvPr/>
          </p:nvGrpSpPr>
          <p:grpSpPr>
            <a:xfrm>
              <a:off x="8293323" y="1442538"/>
              <a:ext cx="3319815" cy="5204289"/>
              <a:chOff x="5606746" y="1144763"/>
              <a:chExt cx="3319815" cy="5204289"/>
            </a:xfrm>
          </p:grpSpPr>
          <p:grpSp>
            <p:nvGrpSpPr>
              <p:cNvPr id="174" name="Group 173"/>
              <p:cNvGrpSpPr/>
              <p:nvPr/>
            </p:nvGrpSpPr>
            <p:grpSpPr>
              <a:xfrm>
                <a:off x="5606746" y="1144763"/>
                <a:ext cx="3216323" cy="2384606"/>
                <a:chOff x="5606746" y="1144763"/>
                <a:chExt cx="3216323" cy="2384606"/>
              </a:xfrm>
            </p:grpSpPr>
            <p:sp>
              <p:nvSpPr>
                <p:cNvPr id="187" name="Rounded Rectangle 186"/>
                <p:cNvSpPr/>
                <p:nvPr/>
              </p:nvSpPr>
              <p:spPr>
                <a:xfrm>
                  <a:off x="5606746" y="1144763"/>
                  <a:ext cx="3216323" cy="2384606"/>
                </a:xfrm>
                <a:prstGeom prst="roundRect">
                  <a:avLst>
                    <a:gd name="adj" fmla="val 5048"/>
                  </a:avLst>
                </a:prstGeom>
                <a:solidFill>
                  <a:srgbClr val="C2ECA2"/>
                </a:solidFill>
                <a:ln w="9525" cap="flat" cmpd="sng" algn="ctr">
                  <a:solidFill>
                    <a:srgbClr val="69BE28">
                      <a:shade val="95000"/>
                      <a:satMod val="105000"/>
                    </a:srgbClr>
                  </a:solidFill>
                  <a:prstDash val="solid"/>
                </a:ln>
                <a:effectLst>
                  <a:glow rad="139700">
                    <a:srgbClr val="69BE28">
                      <a:satMod val="175000"/>
                      <a:alpha val="40000"/>
                    </a:srgbClr>
                  </a:glow>
                  <a:outerShdw blurRad="50800" dist="38100" dir="2700000" algn="tl" rotWithShape="0">
                    <a:prstClr val="black">
                      <a:alpha val="40000"/>
                    </a:prstClr>
                  </a:outerShdw>
                </a:effectLst>
              </p:spPr>
              <p:txBody>
                <a:bodyPr lIns="0" tIns="0" rIns="0" bIns="0" rtlCol="0" anchor="t"/>
                <a:lstStyle/>
                <a:p>
                  <a:pPr algn="ctr" defTabSz="914400">
                    <a:defRPr/>
                  </a:pPr>
                  <a:r>
                    <a:rPr lang="en-US" kern="0" dirty="0" smtClean="0">
                      <a:solidFill>
                        <a:srgbClr val="1E1E1E"/>
                      </a:solidFill>
                      <a:effectLst>
                        <a:outerShdw blurRad="50800" dist="38100" dir="2700000" algn="tl" rotWithShape="0">
                          <a:prstClr val="black">
                            <a:alpha val="40000"/>
                          </a:prstClr>
                        </a:outerShdw>
                      </a:effectLst>
                      <a:latin typeface="Arial"/>
                    </a:rPr>
                    <a:t>HDP Cluster 1</a:t>
                  </a:r>
                  <a:endParaRPr lang="en-US" kern="0" dirty="0">
                    <a:solidFill>
                      <a:srgbClr val="1E1E1E"/>
                    </a:solidFill>
                    <a:effectLst>
                      <a:outerShdw blurRad="50800" dist="38100" dir="2700000" algn="tl" rotWithShape="0">
                        <a:prstClr val="black">
                          <a:alpha val="40000"/>
                        </a:prstClr>
                      </a:outerShdw>
                    </a:effectLst>
                    <a:latin typeface="Arial"/>
                  </a:endParaRPr>
                </a:p>
              </p:txBody>
            </p:sp>
            <p:sp>
              <p:nvSpPr>
                <p:cNvPr id="188" name="Rounded Rectangle 187"/>
                <p:cNvSpPr/>
                <p:nvPr/>
              </p:nvSpPr>
              <p:spPr>
                <a:xfrm>
                  <a:off x="5745513" y="1615241"/>
                  <a:ext cx="2909234" cy="1717327"/>
                </a:xfrm>
                <a:prstGeom prst="roundRect">
                  <a:avLst/>
                </a:prstGeom>
                <a:noFill/>
                <a:ln w="9525" cap="flat" cmpd="sng" algn="ctr">
                  <a:solidFill>
                    <a:srgbClr val="69BE28">
                      <a:shade val="95000"/>
                      <a:satMod val="105000"/>
                    </a:srgbClr>
                  </a:solidFill>
                  <a:prstDash val="dash"/>
                </a:ln>
                <a:effectLst>
                  <a:outerShdw blurRad="50800" dist="38100" dir="2700000" algn="tl" rotWithShape="0">
                    <a:prstClr val="black">
                      <a:alpha val="40000"/>
                    </a:prstClr>
                  </a:outerShdw>
                </a:effectLst>
              </p:spPr>
              <p:txBody>
                <a:bodyPr lIns="0" tIns="0" rIns="0" bIns="0" rtlCol="0" anchor="t"/>
                <a:lstStyle/>
                <a:p>
                  <a:pPr algn="ctr" defTabSz="914400">
                    <a:defRPr/>
                  </a:pPr>
                  <a:r>
                    <a:rPr lang="en-US" sz="1400" kern="0" dirty="0" smtClean="0">
                      <a:solidFill>
                        <a:srgbClr val="1E1E1E"/>
                      </a:solidFill>
                      <a:latin typeface="Arial"/>
                    </a:rPr>
                    <a:t>Masters</a:t>
                  </a:r>
                  <a:endParaRPr lang="en-US" sz="1400" kern="0" dirty="0">
                    <a:solidFill>
                      <a:srgbClr val="1E1E1E"/>
                    </a:solidFill>
                    <a:latin typeface="Arial"/>
                  </a:endParaRPr>
                </a:p>
              </p:txBody>
            </p:sp>
            <p:sp>
              <p:nvSpPr>
                <p:cNvPr id="189" name="Rectangle 188"/>
                <p:cNvSpPr/>
                <p:nvPr/>
              </p:nvSpPr>
              <p:spPr>
                <a:xfrm>
                  <a:off x="6537046" y="1916438"/>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JT</a:t>
                  </a:r>
                  <a:endParaRPr lang="en-US" sz="1200" kern="0" dirty="0">
                    <a:solidFill>
                      <a:srgbClr val="1E1E1E"/>
                    </a:solidFill>
                    <a:latin typeface="Arial"/>
                  </a:endParaRPr>
                </a:p>
              </p:txBody>
            </p:sp>
            <p:sp>
              <p:nvSpPr>
                <p:cNvPr id="190" name="Rectangle 189"/>
                <p:cNvSpPr/>
                <p:nvPr/>
              </p:nvSpPr>
              <p:spPr>
                <a:xfrm>
                  <a:off x="5840687" y="1916438"/>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NN</a:t>
                  </a:r>
                  <a:endParaRPr lang="en-US" sz="1200" kern="0" dirty="0">
                    <a:solidFill>
                      <a:srgbClr val="1E1E1E"/>
                    </a:solidFill>
                    <a:latin typeface="Arial"/>
                  </a:endParaRPr>
                </a:p>
              </p:txBody>
            </p:sp>
            <p:sp>
              <p:nvSpPr>
                <p:cNvPr id="191" name="Rectangle 190"/>
                <p:cNvSpPr/>
                <p:nvPr/>
              </p:nvSpPr>
              <p:spPr>
                <a:xfrm>
                  <a:off x="7233405" y="1916438"/>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Web</a:t>
                  </a:r>
                  <a:br>
                    <a:rPr lang="en-US" sz="1200" kern="0" dirty="0" smtClean="0">
                      <a:solidFill>
                        <a:srgbClr val="1E1E1E"/>
                      </a:solidFill>
                      <a:latin typeface="Arial"/>
                    </a:rPr>
                  </a:br>
                  <a:r>
                    <a:rPr lang="en-US" sz="1200" kern="0" dirty="0" smtClean="0">
                      <a:solidFill>
                        <a:srgbClr val="1E1E1E"/>
                      </a:solidFill>
                      <a:latin typeface="Arial"/>
                    </a:rPr>
                    <a:t>HCat</a:t>
                  </a:r>
                  <a:endParaRPr lang="en-US" sz="1200" kern="0" dirty="0">
                    <a:solidFill>
                      <a:srgbClr val="1E1E1E"/>
                    </a:solidFill>
                    <a:latin typeface="Arial"/>
                  </a:endParaRPr>
                </a:p>
              </p:txBody>
            </p:sp>
            <p:sp>
              <p:nvSpPr>
                <p:cNvPr id="192" name="Rectangle 191"/>
                <p:cNvSpPr/>
                <p:nvPr/>
              </p:nvSpPr>
              <p:spPr>
                <a:xfrm>
                  <a:off x="7929764" y="1916438"/>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Oozie</a:t>
                  </a:r>
                  <a:endParaRPr lang="en-US" sz="1200" kern="0" dirty="0">
                    <a:solidFill>
                      <a:srgbClr val="1E1E1E"/>
                    </a:solidFill>
                    <a:latin typeface="Arial"/>
                  </a:endParaRPr>
                </a:p>
              </p:txBody>
            </p:sp>
            <p:sp>
              <p:nvSpPr>
                <p:cNvPr id="193" name="Rectangle 192"/>
                <p:cNvSpPr/>
                <p:nvPr/>
              </p:nvSpPr>
              <p:spPr>
                <a:xfrm>
                  <a:off x="7626939" y="2809773"/>
                  <a:ext cx="628954" cy="443772"/>
                </a:xfrm>
                <a:prstGeom prst="rect">
                  <a:avLst/>
                </a:prstGeom>
                <a:solidFill>
                  <a:srgbClr val="C2ECA2"/>
                </a:solidFill>
                <a:ln w="9525" cap="flat" cmpd="sng" algn="ctr">
                  <a:solidFill>
                    <a:srgbClr val="69BE28">
                      <a:shade val="95000"/>
                      <a:satMod val="105000"/>
                    </a:srgbClr>
                  </a:solidFill>
                  <a:prstDash val="solid"/>
                </a:ln>
                <a:effectLst>
                  <a:glow rad="101600">
                    <a:srgbClr val="E17000">
                      <a:satMod val="175000"/>
                      <a:alpha val="40000"/>
                    </a:srgbClr>
                  </a:glow>
                  <a:outerShdw blurRad="50800" dist="38100" dir="2700000" algn="tl" rotWithShape="0">
                    <a:prstClr val="black">
                      <a:alpha val="40000"/>
                    </a:prstClr>
                  </a:outerShdw>
                </a:effectLst>
              </p:spPr>
              <p:txBody>
                <a:bodyPr vert="horz" lIns="0" tIns="0" rIns="0" bIns="0" rtlCol="0" anchor="ctr"/>
                <a:lstStyle/>
                <a:p>
                  <a:pPr algn="ctr" defTabSz="914400">
                    <a:defRPr/>
                  </a:pPr>
                  <a:r>
                    <a:rPr lang="en-US" sz="1200" kern="0" dirty="0" smtClean="0">
                      <a:solidFill>
                        <a:srgbClr val="1E1E1E"/>
                      </a:solidFill>
                      <a:latin typeface="Arial"/>
                    </a:rPr>
                    <a:t>YARN</a:t>
                  </a:r>
                  <a:endParaRPr lang="en-US" sz="1200" kern="0" dirty="0">
                    <a:solidFill>
                      <a:srgbClr val="1E1E1E"/>
                    </a:solidFill>
                    <a:latin typeface="Arial"/>
                  </a:endParaRPr>
                </a:p>
              </p:txBody>
            </p:sp>
            <p:sp>
              <p:nvSpPr>
                <p:cNvPr id="194" name="Rectangle 193"/>
                <p:cNvSpPr/>
                <p:nvPr/>
              </p:nvSpPr>
              <p:spPr>
                <a:xfrm>
                  <a:off x="6918928" y="2828149"/>
                  <a:ext cx="628954" cy="447525"/>
                </a:xfrm>
                <a:prstGeom prst="rect">
                  <a:avLst/>
                </a:prstGeom>
                <a:solidFill>
                  <a:srgbClr val="C2ECA2"/>
                </a:solidFill>
                <a:ln w="9525" cap="flat" cmpd="sng" algn="ctr">
                  <a:solidFill>
                    <a:srgbClr val="69BE28">
                      <a:shade val="95000"/>
                      <a:satMod val="105000"/>
                    </a:srgbClr>
                  </a:solidFill>
                  <a:prstDash val="solid"/>
                </a:ln>
                <a:effectLst>
                  <a:glow rad="101600">
                    <a:srgbClr val="E17000">
                      <a:satMod val="175000"/>
                      <a:alpha val="40000"/>
                    </a:srgbClr>
                  </a:glow>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HBase</a:t>
                  </a:r>
                  <a:endParaRPr lang="en-US" sz="1200" kern="0" dirty="0">
                    <a:solidFill>
                      <a:srgbClr val="1E1E1E"/>
                    </a:solidFill>
                    <a:latin typeface="Arial"/>
                  </a:endParaRPr>
                </a:p>
              </p:txBody>
            </p:sp>
            <p:sp>
              <p:nvSpPr>
                <p:cNvPr id="195" name="Rectangle 194"/>
                <p:cNvSpPr/>
                <p:nvPr/>
              </p:nvSpPr>
              <p:spPr>
                <a:xfrm>
                  <a:off x="6159536" y="2847610"/>
                  <a:ext cx="628954" cy="447525"/>
                </a:xfrm>
                <a:prstGeom prst="rect">
                  <a:avLst/>
                </a:prstGeom>
                <a:solidFill>
                  <a:srgbClr val="C2ECA2"/>
                </a:solidFill>
                <a:ln w="9525" cap="flat" cmpd="sng" algn="ctr">
                  <a:solidFill>
                    <a:srgbClr val="69BE28">
                      <a:shade val="95000"/>
                      <a:satMod val="105000"/>
                    </a:srgbClr>
                  </a:solidFill>
                  <a:prstDash val="solid"/>
                </a:ln>
                <a:effectLst>
                  <a:glow rad="101600">
                    <a:srgbClr val="E17000">
                      <a:satMod val="175000"/>
                      <a:alpha val="40000"/>
                    </a:srgbClr>
                  </a:glow>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Hive</a:t>
                  </a:r>
                  <a:endParaRPr lang="en-US" sz="1200" kern="0" dirty="0">
                    <a:solidFill>
                      <a:srgbClr val="1E1E1E"/>
                    </a:solidFill>
                    <a:latin typeface="Arial"/>
                  </a:endParaRPr>
                </a:p>
              </p:txBody>
            </p:sp>
            <p:sp>
              <p:nvSpPr>
                <p:cNvPr id="196" name="Rectangle 195"/>
                <p:cNvSpPr/>
                <p:nvPr/>
              </p:nvSpPr>
              <p:spPr>
                <a:xfrm>
                  <a:off x="6469641" y="2337066"/>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DN</a:t>
                  </a:r>
                  <a:endParaRPr lang="en-US" sz="1200" kern="0" dirty="0">
                    <a:solidFill>
                      <a:srgbClr val="1E1E1E"/>
                    </a:solidFill>
                    <a:latin typeface="Arial"/>
                  </a:endParaRPr>
                </a:p>
              </p:txBody>
            </p:sp>
            <p:sp>
              <p:nvSpPr>
                <p:cNvPr id="197" name="Rectangle 196"/>
                <p:cNvSpPr/>
                <p:nvPr/>
              </p:nvSpPr>
              <p:spPr>
                <a:xfrm>
                  <a:off x="7166000" y="2337066"/>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TT</a:t>
                  </a:r>
                  <a:endParaRPr lang="en-US" sz="1200" kern="0" dirty="0">
                    <a:solidFill>
                      <a:srgbClr val="1E1E1E"/>
                    </a:solidFill>
                    <a:latin typeface="Arial"/>
                  </a:endParaRPr>
                </a:p>
              </p:txBody>
            </p:sp>
          </p:grpSp>
          <p:grpSp>
            <p:nvGrpSpPr>
              <p:cNvPr id="175" name="Group 174"/>
              <p:cNvGrpSpPr/>
              <p:nvPr/>
            </p:nvGrpSpPr>
            <p:grpSpPr>
              <a:xfrm>
                <a:off x="5710238" y="3964446"/>
                <a:ext cx="3216323" cy="2384606"/>
                <a:chOff x="5606746" y="1144763"/>
                <a:chExt cx="3216323" cy="2384606"/>
              </a:xfrm>
            </p:grpSpPr>
            <p:sp>
              <p:nvSpPr>
                <p:cNvPr id="176" name="Rounded Rectangle 175"/>
                <p:cNvSpPr/>
                <p:nvPr/>
              </p:nvSpPr>
              <p:spPr>
                <a:xfrm>
                  <a:off x="5606746" y="1144763"/>
                  <a:ext cx="3216323" cy="2384606"/>
                </a:xfrm>
                <a:prstGeom prst="roundRect">
                  <a:avLst>
                    <a:gd name="adj" fmla="val 5048"/>
                  </a:avLst>
                </a:prstGeom>
                <a:solidFill>
                  <a:srgbClr val="C2ECA2"/>
                </a:solidFill>
                <a:ln w="9525" cap="flat" cmpd="sng" algn="ctr">
                  <a:solidFill>
                    <a:srgbClr val="69BE28">
                      <a:shade val="95000"/>
                      <a:satMod val="105000"/>
                    </a:srgbClr>
                  </a:solidFill>
                  <a:prstDash val="solid"/>
                </a:ln>
                <a:effectLst>
                  <a:glow rad="139700">
                    <a:srgbClr val="69BE28">
                      <a:satMod val="175000"/>
                      <a:alpha val="40000"/>
                    </a:srgbClr>
                  </a:glow>
                  <a:outerShdw blurRad="50800" dist="38100" dir="2700000" algn="tl" rotWithShape="0">
                    <a:prstClr val="black">
                      <a:alpha val="40000"/>
                    </a:prstClr>
                  </a:outerShdw>
                </a:effectLst>
              </p:spPr>
              <p:txBody>
                <a:bodyPr lIns="0" tIns="0" rIns="0" bIns="0" rtlCol="0" anchor="t"/>
                <a:lstStyle/>
                <a:p>
                  <a:pPr algn="ctr" defTabSz="914400">
                    <a:defRPr/>
                  </a:pPr>
                  <a:r>
                    <a:rPr lang="en-US" kern="0" dirty="0" smtClean="0">
                      <a:solidFill>
                        <a:srgbClr val="1E1E1E"/>
                      </a:solidFill>
                      <a:effectLst>
                        <a:outerShdw blurRad="50800" dist="38100" dir="2700000" algn="tl" rotWithShape="0">
                          <a:prstClr val="black">
                            <a:alpha val="40000"/>
                          </a:prstClr>
                        </a:outerShdw>
                      </a:effectLst>
                      <a:latin typeface="Arial"/>
                    </a:rPr>
                    <a:t>HDP </a:t>
                  </a:r>
                  <a:r>
                    <a:rPr lang="en-US" kern="0" dirty="0" err="1" smtClean="0">
                      <a:solidFill>
                        <a:srgbClr val="1E1E1E"/>
                      </a:solidFill>
                      <a:effectLst>
                        <a:outerShdw blurRad="50800" dist="38100" dir="2700000" algn="tl" rotWithShape="0">
                          <a:prstClr val="black">
                            <a:alpha val="40000"/>
                          </a:prstClr>
                        </a:outerShdw>
                      </a:effectLst>
                      <a:latin typeface="Arial"/>
                    </a:rPr>
                    <a:t>Hadoop</a:t>
                  </a:r>
                  <a:r>
                    <a:rPr lang="en-US" kern="0" dirty="0" smtClean="0">
                      <a:solidFill>
                        <a:srgbClr val="1E1E1E"/>
                      </a:solidFill>
                      <a:effectLst>
                        <a:outerShdw blurRad="50800" dist="38100" dir="2700000" algn="tl" rotWithShape="0">
                          <a:prstClr val="black">
                            <a:alpha val="40000"/>
                          </a:prstClr>
                        </a:outerShdw>
                      </a:effectLst>
                      <a:latin typeface="Arial"/>
                    </a:rPr>
                    <a:t> Cluster 2</a:t>
                  </a:r>
                  <a:endParaRPr lang="en-US" kern="0" dirty="0">
                    <a:solidFill>
                      <a:srgbClr val="1E1E1E"/>
                    </a:solidFill>
                    <a:effectLst>
                      <a:outerShdw blurRad="50800" dist="38100" dir="2700000" algn="tl" rotWithShape="0">
                        <a:prstClr val="black">
                          <a:alpha val="40000"/>
                        </a:prstClr>
                      </a:outerShdw>
                    </a:effectLst>
                    <a:latin typeface="Arial"/>
                  </a:endParaRPr>
                </a:p>
              </p:txBody>
            </p:sp>
            <p:sp>
              <p:nvSpPr>
                <p:cNvPr id="177" name="Rounded Rectangle 176"/>
                <p:cNvSpPr/>
                <p:nvPr/>
              </p:nvSpPr>
              <p:spPr>
                <a:xfrm>
                  <a:off x="5745513" y="1615241"/>
                  <a:ext cx="2909234" cy="1717327"/>
                </a:xfrm>
                <a:prstGeom prst="roundRect">
                  <a:avLst/>
                </a:prstGeom>
                <a:noFill/>
                <a:ln w="9525" cap="flat" cmpd="sng" algn="ctr">
                  <a:solidFill>
                    <a:srgbClr val="69BE28">
                      <a:shade val="95000"/>
                      <a:satMod val="105000"/>
                    </a:srgbClr>
                  </a:solidFill>
                  <a:prstDash val="dash"/>
                </a:ln>
                <a:effectLst>
                  <a:outerShdw blurRad="50800" dist="38100" dir="2700000" algn="tl" rotWithShape="0">
                    <a:prstClr val="black">
                      <a:alpha val="40000"/>
                    </a:prstClr>
                  </a:outerShdw>
                </a:effectLst>
              </p:spPr>
              <p:txBody>
                <a:bodyPr lIns="0" tIns="0" rIns="0" bIns="0" rtlCol="0" anchor="t"/>
                <a:lstStyle/>
                <a:p>
                  <a:pPr algn="ctr" defTabSz="914400">
                    <a:defRPr/>
                  </a:pPr>
                  <a:r>
                    <a:rPr lang="en-US" sz="1400" kern="0" dirty="0" smtClean="0">
                      <a:solidFill>
                        <a:srgbClr val="1E1E1E"/>
                      </a:solidFill>
                      <a:latin typeface="Arial"/>
                    </a:rPr>
                    <a:t>Masters</a:t>
                  </a:r>
                  <a:endParaRPr lang="en-US" sz="1400" kern="0" dirty="0">
                    <a:solidFill>
                      <a:srgbClr val="1E1E1E"/>
                    </a:solidFill>
                    <a:latin typeface="Arial"/>
                  </a:endParaRPr>
                </a:p>
              </p:txBody>
            </p:sp>
            <p:sp>
              <p:nvSpPr>
                <p:cNvPr id="178" name="Rectangle 177"/>
                <p:cNvSpPr/>
                <p:nvPr/>
              </p:nvSpPr>
              <p:spPr>
                <a:xfrm>
                  <a:off x="6537046" y="1916438"/>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JT</a:t>
                  </a:r>
                  <a:endParaRPr lang="en-US" sz="1200" kern="0" dirty="0">
                    <a:solidFill>
                      <a:srgbClr val="1E1E1E"/>
                    </a:solidFill>
                    <a:latin typeface="Arial"/>
                  </a:endParaRPr>
                </a:p>
              </p:txBody>
            </p:sp>
            <p:sp>
              <p:nvSpPr>
                <p:cNvPr id="179" name="Rectangle 178"/>
                <p:cNvSpPr/>
                <p:nvPr/>
              </p:nvSpPr>
              <p:spPr>
                <a:xfrm>
                  <a:off x="5840687" y="1916438"/>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NN</a:t>
                  </a:r>
                  <a:endParaRPr lang="en-US" sz="1200" kern="0" dirty="0">
                    <a:solidFill>
                      <a:srgbClr val="1E1E1E"/>
                    </a:solidFill>
                    <a:latin typeface="Arial"/>
                  </a:endParaRPr>
                </a:p>
              </p:txBody>
            </p:sp>
            <p:sp>
              <p:nvSpPr>
                <p:cNvPr id="180" name="Rectangle 179"/>
                <p:cNvSpPr/>
                <p:nvPr/>
              </p:nvSpPr>
              <p:spPr>
                <a:xfrm>
                  <a:off x="7233405" y="1916438"/>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Web</a:t>
                  </a:r>
                  <a:br>
                    <a:rPr lang="en-US" sz="1200" kern="0" dirty="0" smtClean="0">
                      <a:solidFill>
                        <a:srgbClr val="1E1E1E"/>
                      </a:solidFill>
                      <a:latin typeface="Arial"/>
                    </a:rPr>
                  </a:br>
                  <a:r>
                    <a:rPr lang="en-US" sz="1200" kern="0" dirty="0" smtClean="0">
                      <a:solidFill>
                        <a:srgbClr val="1E1E1E"/>
                      </a:solidFill>
                      <a:latin typeface="Arial"/>
                    </a:rPr>
                    <a:t>HCat</a:t>
                  </a:r>
                  <a:endParaRPr lang="en-US" sz="1200" kern="0" dirty="0">
                    <a:solidFill>
                      <a:srgbClr val="1E1E1E"/>
                    </a:solidFill>
                    <a:latin typeface="Arial"/>
                  </a:endParaRPr>
                </a:p>
              </p:txBody>
            </p:sp>
            <p:sp>
              <p:nvSpPr>
                <p:cNvPr id="181" name="Rectangle 180"/>
                <p:cNvSpPr/>
                <p:nvPr/>
              </p:nvSpPr>
              <p:spPr>
                <a:xfrm>
                  <a:off x="7929764" y="1916438"/>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Oozie</a:t>
                  </a:r>
                  <a:endParaRPr lang="en-US" sz="1200" kern="0" dirty="0">
                    <a:solidFill>
                      <a:srgbClr val="1E1E1E"/>
                    </a:solidFill>
                    <a:latin typeface="Arial"/>
                  </a:endParaRPr>
                </a:p>
              </p:txBody>
            </p:sp>
            <p:sp>
              <p:nvSpPr>
                <p:cNvPr id="182" name="Rectangle 181"/>
                <p:cNvSpPr/>
                <p:nvPr/>
              </p:nvSpPr>
              <p:spPr>
                <a:xfrm>
                  <a:off x="7626939" y="2809773"/>
                  <a:ext cx="628954" cy="443772"/>
                </a:xfrm>
                <a:prstGeom prst="rect">
                  <a:avLst/>
                </a:prstGeom>
                <a:solidFill>
                  <a:srgbClr val="C2ECA2"/>
                </a:solidFill>
                <a:ln w="9525" cap="flat" cmpd="sng" algn="ctr">
                  <a:solidFill>
                    <a:srgbClr val="69BE28">
                      <a:shade val="95000"/>
                      <a:satMod val="105000"/>
                    </a:srgbClr>
                  </a:solidFill>
                  <a:prstDash val="solid"/>
                </a:ln>
                <a:effectLst>
                  <a:glow rad="101600">
                    <a:srgbClr val="E17000">
                      <a:satMod val="175000"/>
                      <a:alpha val="40000"/>
                    </a:srgbClr>
                  </a:glow>
                  <a:outerShdw blurRad="50800" dist="38100" dir="2700000" algn="tl" rotWithShape="0">
                    <a:prstClr val="black">
                      <a:alpha val="40000"/>
                    </a:prstClr>
                  </a:outerShdw>
                </a:effectLst>
              </p:spPr>
              <p:txBody>
                <a:bodyPr vert="horz" lIns="0" tIns="0" rIns="0" bIns="0" rtlCol="0" anchor="ctr"/>
                <a:lstStyle/>
                <a:p>
                  <a:pPr algn="ctr" defTabSz="914400">
                    <a:defRPr/>
                  </a:pPr>
                  <a:r>
                    <a:rPr lang="en-US" sz="1200" kern="0" dirty="0" smtClean="0">
                      <a:solidFill>
                        <a:srgbClr val="1E1E1E"/>
                      </a:solidFill>
                      <a:latin typeface="Arial"/>
                    </a:rPr>
                    <a:t>YARN</a:t>
                  </a:r>
                  <a:endParaRPr lang="en-US" sz="1200" kern="0" dirty="0">
                    <a:solidFill>
                      <a:srgbClr val="1E1E1E"/>
                    </a:solidFill>
                    <a:latin typeface="Arial"/>
                  </a:endParaRPr>
                </a:p>
              </p:txBody>
            </p:sp>
            <p:sp>
              <p:nvSpPr>
                <p:cNvPr id="183" name="Rectangle 182"/>
                <p:cNvSpPr/>
                <p:nvPr/>
              </p:nvSpPr>
              <p:spPr>
                <a:xfrm>
                  <a:off x="6918928" y="2828149"/>
                  <a:ext cx="628954" cy="447525"/>
                </a:xfrm>
                <a:prstGeom prst="rect">
                  <a:avLst/>
                </a:prstGeom>
                <a:solidFill>
                  <a:srgbClr val="C2ECA2"/>
                </a:solidFill>
                <a:ln w="9525" cap="flat" cmpd="sng" algn="ctr">
                  <a:solidFill>
                    <a:srgbClr val="69BE28">
                      <a:shade val="95000"/>
                      <a:satMod val="105000"/>
                    </a:srgbClr>
                  </a:solidFill>
                  <a:prstDash val="solid"/>
                </a:ln>
                <a:effectLst>
                  <a:glow rad="101600">
                    <a:srgbClr val="E17000">
                      <a:satMod val="175000"/>
                      <a:alpha val="40000"/>
                    </a:srgbClr>
                  </a:glow>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HBase</a:t>
                  </a:r>
                  <a:endParaRPr lang="en-US" sz="1200" kern="0" dirty="0">
                    <a:solidFill>
                      <a:srgbClr val="1E1E1E"/>
                    </a:solidFill>
                    <a:latin typeface="Arial"/>
                  </a:endParaRPr>
                </a:p>
              </p:txBody>
            </p:sp>
            <p:sp>
              <p:nvSpPr>
                <p:cNvPr id="184" name="Rectangle 183"/>
                <p:cNvSpPr/>
                <p:nvPr/>
              </p:nvSpPr>
              <p:spPr>
                <a:xfrm>
                  <a:off x="6159536" y="2847610"/>
                  <a:ext cx="628954" cy="447525"/>
                </a:xfrm>
                <a:prstGeom prst="rect">
                  <a:avLst/>
                </a:prstGeom>
                <a:solidFill>
                  <a:srgbClr val="C2ECA2"/>
                </a:solidFill>
                <a:ln w="9525" cap="flat" cmpd="sng" algn="ctr">
                  <a:solidFill>
                    <a:srgbClr val="69BE28">
                      <a:shade val="95000"/>
                      <a:satMod val="105000"/>
                    </a:srgbClr>
                  </a:solidFill>
                  <a:prstDash val="solid"/>
                </a:ln>
                <a:effectLst>
                  <a:glow rad="101600">
                    <a:srgbClr val="E17000">
                      <a:satMod val="175000"/>
                      <a:alpha val="40000"/>
                    </a:srgbClr>
                  </a:glow>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Hive</a:t>
                  </a:r>
                  <a:endParaRPr lang="en-US" sz="1200" kern="0" dirty="0">
                    <a:solidFill>
                      <a:srgbClr val="1E1E1E"/>
                    </a:solidFill>
                    <a:latin typeface="Arial"/>
                  </a:endParaRPr>
                </a:p>
              </p:txBody>
            </p:sp>
            <p:sp>
              <p:nvSpPr>
                <p:cNvPr id="185" name="Rectangle 184"/>
                <p:cNvSpPr/>
                <p:nvPr/>
              </p:nvSpPr>
              <p:spPr>
                <a:xfrm>
                  <a:off x="6469641" y="2337066"/>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DN</a:t>
                  </a:r>
                  <a:endParaRPr lang="en-US" sz="1200" kern="0" dirty="0">
                    <a:solidFill>
                      <a:srgbClr val="1E1E1E"/>
                    </a:solidFill>
                    <a:latin typeface="Arial"/>
                  </a:endParaRPr>
                </a:p>
              </p:txBody>
            </p:sp>
            <p:sp>
              <p:nvSpPr>
                <p:cNvPr id="186" name="Rectangle 185"/>
                <p:cNvSpPr/>
                <p:nvPr/>
              </p:nvSpPr>
              <p:spPr>
                <a:xfrm>
                  <a:off x="7166000" y="2337066"/>
                  <a:ext cx="628954" cy="447525"/>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a:defRPr/>
                  </a:pPr>
                  <a:r>
                    <a:rPr lang="en-US" sz="1200" kern="0" dirty="0" smtClean="0">
                      <a:solidFill>
                        <a:srgbClr val="1E1E1E"/>
                      </a:solidFill>
                      <a:latin typeface="Arial"/>
                    </a:rPr>
                    <a:t>TT</a:t>
                  </a:r>
                  <a:endParaRPr lang="en-US" sz="1200" kern="0" dirty="0">
                    <a:solidFill>
                      <a:srgbClr val="1E1E1E"/>
                    </a:solidFill>
                    <a:latin typeface="Arial"/>
                  </a:endParaRPr>
                </a:p>
              </p:txBody>
            </p:sp>
          </p:grpSp>
        </p:grpSp>
        <p:sp>
          <p:nvSpPr>
            <p:cNvPr id="201" name="Rounded Rectangular Callout 200"/>
            <p:cNvSpPr/>
            <p:nvPr/>
          </p:nvSpPr>
          <p:spPr>
            <a:xfrm>
              <a:off x="5783478" y="5831595"/>
              <a:ext cx="3269368" cy="1048910"/>
            </a:xfrm>
            <a:prstGeom prst="wedgeRoundRectCallout">
              <a:avLst>
                <a:gd name="adj1" fmla="val -1813"/>
                <a:gd name="adj2" fmla="val -146387"/>
                <a:gd name="adj3" fmla="val 16667"/>
              </a:avLst>
            </a:prstGeom>
            <a:solidFill>
              <a:srgbClr val="E17000"/>
            </a:solidFill>
            <a:ln w="9525" cap="flat" cmpd="sng" algn="ctr">
              <a:solidFill>
                <a:srgbClr val="E17000"/>
              </a:solidFill>
              <a:prstDash val="solid"/>
            </a:ln>
            <a:effectLst>
              <a:outerShdw blurRad="40000" dist="23000" dir="5400000" rotWithShape="0">
                <a:srgbClr val="000000">
                  <a:alpha val="35000"/>
                </a:srgbClr>
              </a:outerShdw>
            </a:effectLst>
          </p:spPr>
          <p:txBody>
            <a:bodyPr rtlCol="0" anchor="ctr"/>
            <a:lstStyle/>
            <a:p>
              <a:pPr defTabSz="914400">
                <a:defRPr/>
              </a:pPr>
              <a:r>
                <a:rPr lang="en-US" sz="1400" b="1" kern="0" dirty="0">
                  <a:solidFill>
                    <a:srgbClr val="FFFFFF"/>
                  </a:solidFill>
                  <a:latin typeface="Arial"/>
                </a:rPr>
                <a:t>-</a:t>
              </a:r>
              <a:r>
                <a:rPr lang="en-US" sz="1400" b="1" kern="0" dirty="0" smtClean="0">
                  <a:solidFill>
                    <a:srgbClr val="FFFFFF"/>
                  </a:solidFill>
                  <a:latin typeface="Arial"/>
                </a:rPr>
                <a:t>Requests streamed through GW to Hadoop services after auth. </a:t>
              </a:r>
            </a:p>
            <a:p>
              <a:pPr defTabSz="914400">
                <a:defRPr/>
              </a:pPr>
              <a:r>
                <a:rPr lang="en-US" sz="1400" b="1" kern="0" dirty="0" smtClean="0">
                  <a:solidFill>
                    <a:srgbClr val="FFFFFF"/>
                  </a:solidFill>
                  <a:latin typeface="Arial"/>
                </a:rPr>
                <a:t>-URLs </a:t>
              </a:r>
              <a:r>
                <a:rPr lang="en-US" sz="1400" b="1" kern="0" dirty="0">
                  <a:solidFill>
                    <a:srgbClr val="FFFFFF"/>
                  </a:solidFill>
                  <a:latin typeface="Arial"/>
                </a:rPr>
                <a:t>rewritten to refer to </a:t>
              </a:r>
              <a:endParaRPr lang="en-US" sz="1400" b="1" kern="0" dirty="0" smtClean="0">
                <a:solidFill>
                  <a:srgbClr val="FFFFFF"/>
                </a:solidFill>
                <a:latin typeface="Arial"/>
              </a:endParaRPr>
            </a:p>
            <a:p>
              <a:pPr defTabSz="914400">
                <a:defRPr/>
              </a:pPr>
              <a:r>
                <a:rPr lang="en-US" sz="1400" b="1" kern="0" dirty="0">
                  <a:solidFill>
                    <a:srgbClr val="FFFFFF"/>
                  </a:solidFill>
                  <a:latin typeface="Arial"/>
                </a:rPr>
                <a:t> </a:t>
              </a:r>
              <a:r>
                <a:rPr lang="en-US" sz="1400" b="1" kern="0" dirty="0" smtClean="0">
                  <a:solidFill>
                    <a:srgbClr val="FFFFFF"/>
                  </a:solidFill>
                  <a:latin typeface="Arial"/>
                </a:rPr>
                <a:t>gateway</a:t>
              </a:r>
              <a:endParaRPr lang="en-US" sz="1400" b="1" kern="0" dirty="0">
                <a:solidFill>
                  <a:srgbClr val="FFFFFF"/>
                </a:solidFill>
                <a:latin typeface="Arial"/>
              </a:endParaRPr>
            </a:p>
          </p:txBody>
        </p:sp>
        <p:grpSp>
          <p:nvGrpSpPr>
            <p:cNvPr id="203" name="Group 202"/>
            <p:cNvGrpSpPr/>
            <p:nvPr/>
          </p:nvGrpSpPr>
          <p:grpSpPr>
            <a:xfrm>
              <a:off x="3010508" y="1440608"/>
              <a:ext cx="285364" cy="5180819"/>
              <a:chOff x="1449296" y="1142833"/>
              <a:chExt cx="285364" cy="5180819"/>
            </a:xfrm>
          </p:grpSpPr>
          <p:sp>
            <p:nvSpPr>
              <p:cNvPr id="209" name="TextBox 208"/>
              <p:cNvSpPr txBox="1"/>
              <p:nvPr/>
            </p:nvSpPr>
            <p:spPr>
              <a:xfrm rot="5400000">
                <a:off x="1159488" y="1432641"/>
                <a:ext cx="864980" cy="285363"/>
              </a:xfrm>
              <a:prstGeom prst="rect">
                <a:avLst/>
              </a:prstGeom>
              <a:effectLst/>
            </p:spPr>
            <p:txBody>
              <a:bodyPr vert="horz" wrap="square" lIns="91440" tIns="45720" rIns="91440" bIns="45720" rtlCol="0">
                <a:normAutofit fontScale="85000" lnSpcReduction="20000"/>
              </a:bodyPr>
              <a:lstStyle/>
              <a:p>
                <a:pPr defTabSz="457200">
                  <a:spcBef>
                    <a:spcPct val="20000"/>
                  </a:spcBef>
                  <a:buFont typeface="Arial"/>
                  <a:buNone/>
                  <a:defRPr/>
                </a:pPr>
                <a:r>
                  <a:rPr lang="en-US" dirty="0" smtClean="0">
                    <a:solidFill>
                      <a:srgbClr val="FF0000"/>
                    </a:solidFill>
                    <a:latin typeface="Arial"/>
                  </a:rPr>
                  <a:t>Firewall</a:t>
                </a:r>
              </a:p>
            </p:txBody>
          </p:sp>
          <p:cxnSp>
            <p:nvCxnSpPr>
              <p:cNvPr id="210" name="Straight Connector 209"/>
              <p:cNvCxnSpPr/>
              <p:nvPr/>
            </p:nvCxnSpPr>
            <p:spPr>
              <a:xfrm>
                <a:off x="1734660" y="1245809"/>
                <a:ext cx="0" cy="5077843"/>
              </a:xfrm>
              <a:prstGeom prst="line">
                <a:avLst/>
              </a:prstGeom>
              <a:noFill/>
              <a:ln w="25400" cap="flat" cmpd="sng" algn="ctr">
                <a:solidFill>
                  <a:srgbClr val="FF0000"/>
                </a:solidFill>
                <a:prstDash val="dash"/>
              </a:ln>
              <a:effectLst>
                <a:outerShdw blurRad="50800" dist="38100" dir="2700000" algn="tl" rotWithShape="0">
                  <a:prstClr val="black">
                    <a:alpha val="40000"/>
                  </a:prstClr>
                </a:outerShdw>
              </a:effectLst>
            </p:spPr>
          </p:cxnSp>
        </p:grpSp>
        <p:sp>
          <p:nvSpPr>
            <p:cNvPr id="205" name="Rectangle 204"/>
            <p:cNvSpPr/>
            <p:nvPr/>
          </p:nvSpPr>
          <p:spPr>
            <a:xfrm>
              <a:off x="1389104" y="3600079"/>
              <a:ext cx="773793" cy="484277"/>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t"/>
            <a:lstStyle/>
            <a:p>
              <a:pPr algn="ctr" defTabSz="914400">
                <a:defRPr/>
              </a:pPr>
              <a:r>
                <a:rPr lang="en-US" sz="1400" kern="0" dirty="0" smtClean="0">
                  <a:solidFill>
                    <a:srgbClr val="1E1E1E"/>
                  </a:solidFill>
                  <a:latin typeface="Arial"/>
                </a:rPr>
                <a:t>REST</a:t>
              </a:r>
              <a:br>
                <a:rPr lang="en-US" sz="1400" kern="0" dirty="0" smtClean="0">
                  <a:solidFill>
                    <a:srgbClr val="1E1E1E"/>
                  </a:solidFill>
                  <a:latin typeface="Arial"/>
                </a:rPr>
              </a:br>
              <a:r>
                <a:rPr lang="en-US" sz="1400" kern="0" dirty="0" smtClean="0">
                  <a:solidFill>
                    <a:srgbClr val="1E1E1E"/>
                  </a:solidFill>
                  <a:latin typeface="Arial"/>
                </a:rPr>
                <a:t>Client</a:t>
              </a:r>
              <a:endParaRPr lang="en-US" sz="1400" kern="0" dirty="0">
                <a:solidFill>
                  <a:srgbClr val="1E1E1E"/>
                </a:solidFill>
                <a:latin typeface="Arial"/>
              </a:endParaRPr>
            </a:p>
          </p:txBody>
        </p:sp>
        <p:sp>
          <p:nvSpPr>
            <p:cNvPr id="206" name="Rectangle 205"/>
            <p:cNvSpPr/>
            <p:nvPr/>
          </p:nvSpPr>
          <p:spPr>
            <a:xfrm>
              <a:off x="1410068" y="4780560"/>
              <a:ext cx="773793" cy="484277"/>
            </a:xfrm>
            <a:prstGeom prst="rect">
              <a:avLst/>
            </a:prstGeom>
            <a:solidFill>
              <a:srgbClr val="C2ECA2"/>
            </a:solidFill>
            <a:ln w="9525" cap="flat" cmpd="sng" algn="ctr">
              <a:solidFill>
                <a:srgbClr val="69BE28">
                  <a:shade val="95000"/>
                  <a:satMod val="105000"/>
                </a:srgbClr>
              </a:solidFill>
              <a:prstDash val="solid"/>
            </a:ln>
            <a:effectLst>
              <a:glow rad="101600">
                <a:srgbClr val="E17000">
                  <a:satMod val="175000"/>
                  <a:alpha val="40000"/>
                </a:srgbClr>
              </a:glow>
              <a:outerShdw blurRad="50800" dist="38100" dir="2700000" algn="tl" rotWithShape="0">
                <a:prstClr val="black">
                  <a:alpha val="40000"/>
                </a:prstClr>
              </a:outerShdw>
            </a:effectLst>
          </p:spPr>
          <p:txBody>
            <a:bodyPr lIns="0" tIns="0" rIns="0" bIns="0" rtlCol="0" anchor="t"/>
            <a:lstStyle/>
            <a:p>
              <a:pPr algn="ctr" defTabSz="914400">
                <a:defRPr/>
              </a:pPr>
              <a:r>
                <a:rPr lang="en-US" sz="1400" kern="0" dirty="0" smtClean="0">
                  <a:solidFill>
                    <a:srgbClr val="1E1E1E"/>
                  </a:solidFill>
                  <a:latin typeface="Arial"/>
                </a:rPr>
                <a:t>JDBC</a:t>
              </a:r>
              <a:br>
                <a:rPr lang="en-US" sz="1400" kern="0" dirty="0" smtClean="0">
                  <a:solidFill>
                    <a:srgbClr val="1E1E1E"/>
                  </a:solidFill>
                  <a:latin typeface="Arial"/>
                </a:rPr>
              </a:br>
              <a:r>
                <a:rPr lang="en-US" sz="1400" kern="0" dirty="0" smtClean="0">
                  <a:solidFill>
                    <a:srgbClr val="1E1E1E"/>
                  </a:solidFill>
                  <a:latin typeface="Arial"/>
                </a:rPr>
                <a:t>Client</a:t>
              </a:r>
              <a:endParaRPr lang="en-US" sz="1400" kern="0" dirty="0">
                <a:solidFill>
                  <a:srgbClr val="1E1E1E"/>
                </a:solidFill>
                <a:latin typeface="Arial"/>
              </a:endParaRPr>
            </a:p>
          </p:txBody>
        </p:sp>
        <p:sp>
          <p:nvSpPr>
            <p:cNvPr id="208" name="Rectangle 207"/>
            <p:cNvSpPr/>
            <p:nvPr/>
          </p:nvSpPr>
          <p:spPr>
            <a:xfrm>
              <a:off x="1421128" y="2419599"/>
              <a:ext cx="773793" cy="484277"/>
            </a:xfrm>
            <a:prstGeom prst="rect">
              <a:avLst/>
            </a:prstGeom>
            <a:gradFill rotWithShape="1">
              <a:gsLst>
                <a:gs pos="0">
                  <a:srgbClr val="69BE28">
                    <a:tint val="100000"/>
                    <a:shade val="100000"/>
                    <a:satMod val="130000"/>
                  </a:srgbClr>
                </a:gs>
                <a:gs pos="100000">
                  <a:srgbClr val="69BE28">
                    <a:tint val="50000"/>
                    <a:shade val="100000"/>
                    <a:satMod val="350000"/>
                  </a:srgbClr>
                </a:gs>
              </a:gsLst>
              <a:lin ang="16200000" scaled="0"/>
            </a:gradFill>
            <a:ln w="9525" cap="flat" cmpd="sng" algn="ctr">
              <a:solidFill>
                <a:srgbClr val="69BE28">
                  <a:shade val="95000"/>
                  <a:satMod val="105000"/>
                </a:srgbClr>
              </a:solidFill>
              <a:prstDash val="solid"/>
            </a:ln>
            <a:effectLst>
              <a:outerShdw blurRad="50800" dist="38100" dir="2700000" algn="tl" rotWithShape="0">
                <a:prstClr val="black">
                  <a:alpha val="40000"/>
                </a:prstClr>
              </a:outerShdw>
            </a:effectLst>
          </p:spPr>
          <p:txBody>
            <a:bodyPr lIns="0" tIns="0" rIns="0" bIns="0" rtlCol="0" anchor="t"/>
            <a:lstStyle/>
            <a:p>
              <a:pPr algn="ctr" defTabSz="914400">
                <a:defRPr/>
              </a:pPr>
              <a:r>
                <a:rPr lang="en-US" sz="1400" kern="0" dirty="0" smtClean="0">
                  <a:solidFill>
                    <a:srgbClr val="1E1E1E"/>
                  </a:solidFill>
                  <a:latin typeface="Arial"/>
                </a:rPr>
                <a:t>Browser</a:t>
              </a:r>
              <a:endParaRPr lang="en-US" sz="1400" kern="0" dirty="0">
                <a:solidFill>
                  <a:srgbClr val="1E1E1E"/>
                </a:solidFill>
                <a:latin typeface="Arial"/>
              </a:endParaRPr>
            </a:p>
          </p:txBody>
        </p:sp>
        <p:cxnSp>
          <p:nvCxnSpPr>
            <p:cNvPr id="218" name="Straight Arrow Connector 217"/>
            <p:cNvCxnSpPr>
              <a:stCxn id="208" idx="3"/>
            </p:cNvCxnSpPr>
            <p:nvPr/>
          </p:nvCxnSpPr>
          <p:spPr>
            <a:xfrm>
              <a:off x="2194921" y="2661738"/>
              <a:ext cx="1630075" cy="985724"/>
            </a:xfrm>
            <a:prstGeom prst="straightConnector1">
              <a:avLst/>
            </a:prstGeom>
            <a:noFill/>
            <a:ln w="38100" cap="flat" cmpd="sng" algn="ctr">
              <a:solidFill>
                <a:srgbClr val="69BE28"/>
              </a:solidFill>
              <a:prstDash val="solid"/>
              <a:tailEnd type="stealth" w="lg" len="lg"/>
            </a:ln>
            <a:effectLst>
              <a:outerShdw blurRad="50800" dist="38100" dir="2700000" algn="tl" rotWithShape="0">
                <a:prstClr val="black">
                  <a:alpha val="40000"/>
                </a:prstClr>
              </a:outerShdw>
            </a:effectLst>
          </p:spPr>
        </p:cxnSp>
      </p:grpSp>
    </p:spTree>
    <p:extLst>
      <p:ext uri="{BB962C8B-B14F-4D97-AF65-F5344CB8AC3E}">
        <p14:creationId xmlns:p14="http://schemas.microsoft.com/office/powerpoint/2010/main" val="241564442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Operating Enterprise </a:t>
            </a:r>
            <a:r>
              <a:rPr lang="en-US" dirty="0" err="1"/>
              <a:t>Hadoop</a:t>
            </a:r>
            <a:endParaRPr lang="en-US" dirty="0"/>
          </a:p>
        </p:txBody>
      </p:sp>
      <p:sp>
        <p:nvSpPr>
          <p:cNvPr id="8" name="Text Placeholder 7"/>
          <p:cNvSpPr>
            <a:spLocks noGrp="1"/>
          </p:cNvSpPr>
          <p:nvPr>
            <p:ph type="body" sz="quarter" idx="11"/>
          </p:nvPr>
        </p:nvSpPr>
        <p:spPr>
          <a:xfrm>
            <a:off x="274639" y="1212849"/>
            <a:ext cx="11889564" cy="748923"/>
          </a:xfrm>
        </p:spPr>
        <p:txBody>
          <a:bodyPr/>
          <a:lstStyle/>
          <a:p>
            <a:r>
              <a:rPr lang="en-US" dirty="0" err="1" smtClean="0">
                <a:solidFill>
                  <a:srgbClr val="00BCF2"/>
                </a:solidFill>
              </a:rPr>
              <a:t>Ambari</a:t>
            </a:r>
            <a:r>
              <a:rPr lang="en-US" dirty="0" smtClean="0">
                <a:solidFill>
                  <a:srgbClr val="00BCF2"/>
                </a:solidFill>
              </a:rPr>
              <a:t>: Deploy, Manage, Monitor</a:t>
            </a:r>
            <a:endParaRPr lang="en-US" dirty="0">
              <a:solidFill>
                <a:srgbClr val="00BCF2"/>
              </a:solidFill>
            </a:endParaRPr>
          </a:p>
        </p:txBody>
      </p:sp>
      <p:sp>
        <p:nvSpPr>
          <p:cNvPr id="85" name="Rounded Rectangle 84"/>
          <p:cNvSpPr>
            <a:spLocks noChangeAspect="1"/>
          </p:cNvSpPr>
          <p:nvPr/>
        </p:nvSpPr>
        <p:spPr>
          <a:xfrm>
            <a:off x="2238300" y="2280126"/>
            <a:ext cx="1936865" cy="2096118"/>
          </a:xfrm>
          <a:prstGeom prst="roundRect">
            <a:avLst>
              <a:gd name="adj" fmla="val 3262"/>
            </a:avLst>
          </a:prstGeom>
          <a:solidFill>
            <a:srgbClr val="E8E8E8"/>
          </a:solidFill>
          <a:ln w="3175" cap="flat" cmpd="sng" algn="ctr">
            <a:solidFill>
              <a:sysClr val="windowText" lastClr="000000">
                <a:lumMod val="50000"/>
                <a:lumOff val="50000"/>
              </a:sysClr>
            </a:solidFill>
            <a:prstDash val="solid"/>
          </a:ln>
          <a:effectLst/>
        </p:spPr>
        <p:txBody>
          <a:bodyPr lIns="0" rIns="91440" rtlCol="0" anchor="t" anchorCtr="0"/>
          <a:lstStyle/>
          <a:p>
            <a:pPr algn="ctr" defTabSz="457200" fontAlgn="base">
              <a:spcBef>
                <a:spcPct val="0"/>
              </a:spcBef>
              <a:spcAft>
                <a:spcPct val="0"/>
              </a:spcAft>
              <a:defRPr/>
            </a:pPr>
            <a:r>
              <a:rPr lang="en-US" sz="1400" b="1" kern="0" dirty="0" smtClean="0">
                <a:solidFill>
                  <a:srgbClr val="1E1E1E">
                    <a:lumMod val="25000"/>
                  </a:srgbClr>
                </a:solidFill>
                <a:latin typeface="Calibri"/>
                <a:cs typeface="Calibri"/>
              </a:rPr>
              <a:t>AMBARI WEB</a:t>
            </a:r>
          </a:p>
          <a:p>
            <a:pPr algn="ctr" defTabSz="457200" fontAlgn="base">
              <a:spcBef>
                <a:spcPct val="0"/>
              </a:spcBef>
              <a:spcAft>
                <a:spcPct val="0"/>
              </a:spcAft>
              <a:defRPr/>
            </a:pPr>
            <a:endParaRPr lang="en-US" sz="1400" b="1" kern="0" dirty="0" smtClean="0">
              <a:solidFill>
                <a:srgbClr val="1E1E1E">
                  <a:lumMod val="25000"/>
                </a:srgbClr>
              </a:solidFill>
              <a:latin typeface="Calibri"/>
              <a:cs typeface="Calibri"/>
            </a:endParaRPr>
          </a:p>
          <a:p>
            <a:pPr algn="ctr" defTabSz="457200" fontAlgn="base">
              <a:spcBef>
                <a:spcPct val="0"/>
              </a:spcBef>
              <a:spcAft>
                <a:spcPct val="0"/>
              </a:spcAft>
              <a:defRPr/>
            </a:pPr>
            <a:endParaRPr lang="en-US" sz="1400" b="1" kern="0" dirty="0">
              <a:solidFill>
                <a:srgbClr val="1E1E1E">
                  <a:lumMod val="25000"/>
                </a:srgbClr>
              </a:solidFill>
              <a:latin typeface="Calibri"/>
              <a:cs typeface="Calibri"/>
            </a:endParaRPr>
          </a:p>
        </p:txBody>
      </p:sp>
      <p:grpSp>
        <p:nvGrpSpPr>
          <p:cNvPr id="88" name="Group 87"/>
          <p:cNvGrpSpPr>
            <a:grpSpLocks noChangeAspect="1"/>
          </p:cNvGrpSpPr>
          <p:nvPr/>
        </p:nvGrpSpPr>
        <p:grpSpPr>
          <a:xfrm>
            <a:off x="5020127" y="3116806"/>
            <a:ext cx="1733656" cy="1005829"/>
            <a:chOff x="1219200" y="2103002"/>
            <a:chExt cx="6692900" cy="3883071"/>
          </a:xfrm>
          <a:solidFill>
            <a:srgbClr val="FFFFFF"/>
          </a:solidFill>
        </p:grpSpPr>
        <p:pic>
          <p:nvPicPr>
            <p:cNvPr id="89" name="Picture 8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4801" y="4500173"/>
              <a:ext cx="4394200" cy="1485900"/>
            </a:xfrm>
            <a:prstGeom prst="rect">
              <a:avLst/>
            </a:prstGeom>
            <a:grpFill/>
            <a:ln w="3175" cmpd="sng">
              <a:noFill/>
            </a:ln>
          </p:spPr>
        </p:pic>
        <p:pic>
          <p:nvPicPr>
            <p:cNvPr id="90" name="Picture 8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2103002"/>
              <a:ext cx="6692900" cy="2590800"/>
            </a:xfrm>
            <a:prstGeom prst="rect">
              <a:avLst/>
            </a:prstGeom>
            <a:grpFill/>
            <a:ln w="3175" cmpd="sng">
              <a:noFill/>
            </a:ln>
          </p:spPr>
        </p:pic>
      </p:grpSp>
      <p:sp>
        <p:nvSpPr>
          <p:cNvPr id="91" name="Rounded Rectangle 90"/>
          <p:cNvSpPr/>
          <p:nvPr/>
        </p:nvSpPr>
        <p:spPr>
          <a:xfrm>
            <a:off x="2164872" y="4757920"/>
            <a:ext cx="8205689" cy="1808410"/>
          </a:xfrm>
          <a:prstGeom prst="roundRect">
            <a:avLst>
              <a:gd name="adj" fmla="val 1923"/>
            </a:avLst>
          </a:prstGeom>
          <a:solidFill>
            <a:srgbClr val="69BE28"/>
          </a:solidFill>
          <a:ln w="3175" cap="flat" cmpd="sng" algn="ctr">
            <a:solidFill>
              <a:srgbClr val="69BE28">
                <a:lumMod val="75000"/>
              </a:srgbClr>
            </a:solidFill>
            <a:prstDash val="solid"/>
          </a:ln>
          <a:effectLst/>
        </p:spPr>
        <p:txBody>
          <a:bodyPr vert="horz" lIns="0" tIns="0" rIns="0" bIns="0" rtlCol="0" anchor="ctr" anchorCtr="0"/>
          <a:lstStyle/>
          <a:p>
            <a:pPr marL="912813" defTabSz="914400" fontAlgn="base">
              <a:spcBef>
                <a:spcPct val="0"/>
              </a:spcBef>
              <a:spcAft>
                <a:spcPct val="0"/>
              </a:spcAft>
              <a:defRPr/>
            </a:pPr>
            <a:endParaRPr lang="en-US" sz="1200" b="1" kern="0" dirty="0">
              <a:solidFill>
                <a:srgbClr val="FFFFFF"/>
              </a:solidFill>
              <a:latin typeface="Calibri"/>
              <a:cs typeface="Calibri"/>
            </a:endParaRPr>
          </a:p>
        </p:txBody>
      </p:sp>
      <p:sp>
        <p:nvSpPr>
          <p:cNvPr id="92" name="Up-Down Arrow 91"/>
          <p:cNvSpPr/>
          <p:nvPr/>
        </p:nvSpPr>
        <p:spPr>
          <a:xfrm>
            <a:off x="2995858" y="4376243"/>
            <a:ext cx="265645" cy="605835"/>
          </a:xfrm>
          <a:prstGeom prst="upDownArrow">
            <a:avLst>
              <a:gd name="adj1" fmla="val 45892"/>
              <a:gd name="adj2" fmla="val 47358"/>
            </a:avLst>
          </a:prstGeom>
          <a:solidFill>
            <a:srgbClr val="1E1E1E">
              <a:lumMod val="25000"/>
              <a:lumOff val="75000"/>
            </a:srgbClr>
          </a:solidFill>
          <a:ln w="3175" cap="flat" cmpd="sng" algn="ctr">
            <a:noFill/>
            <a:prstDash val="solid"/>
          </a:ln>
          <a:effectLst/>
        </p:spPr>
        <p:txBody>
          <a:bodyPr rtlCol="0" anchor="ctr"/>
          <a:lstStyle/>
          <a:p>
            <a:pPr algn="ctr" defTabSz="914400">
              <a:defRPr/>
            </a:pPr>
            <a:endParaRPr lang="en-US" sz="800" kern="0" dirty="0">
              <a:solidFill>
                <a:srgbClr val="1E1E1E"/>
              </a:solidFill>
              <a:latin typeface="Arial"/>
            </a:endParaRPr>
          </a:p>
        </p:txBody>
      </p:sp>
      <p:sp>
        <p:nvSpPr>
          <p:cNvPr id="97" name="Up-Down Arrow 96"/>
          <p:cNvSpPr/>
          <p:nvPr/>
        </p:nvSpPr>
        <p:spPr>
          <a:xfrm>
            <a:off x="5537678" y="4376244"/>
            <a:ext cx="265645" cy="605835"/>
          </a:xfrm>
          <a:prstGeom prst="upDownArrow">
            <a:avLst>
              <a:gd name="adj1" fmla="val 45892"/>
              <a:gd name="adj2" fmla="val 47358"/>
            </a:avLst>
          </a:prstGeom>
          <a:solidFill>
            <a:srgbClr val="1E1E1E">
              <a:lumMod val="25000"/>
              <a:lumOff val="75000"/>
            </a:srgbClr>
          </a:solidFill>
          <a:ln w="3175" cap="flat" cmpd="sng" algn="ctr">
            <a:noFill/>
            <a:prstDash val="solid"/>
          </a:ln>
          <a:effectLst/>
        </p:spPr>
        <p:txBody>
          <a:bodyPr rtlCol="0" anchor="ctr"/>
          <a:lstStyle/>
          <a:p>
            <a:pPr algn="ctr" defTabSz="914400">
              <a:defRPr/>
            </a:pPr>
            <a:endParaRPr lang="en-US" sz="800" kern="0" dirty="0">
              <a:solidFill>
                <a:srgbClr val="1E1E1E"/>
              </a:solidFill>
              <a:latin typeface="Arial"/>
            </a:endParaRPr>
          </a:p>
        </p:txBody>
      </p:sp>
      <p:grpSp>
        <p:nvGrpSpPr>
          <p:cNvPr id="98" name="Shape 283"/>
          <p:cNvGrpSpPr/>
          <p:nvPr/>
        </p:nvGrpSpPr>
        <p:grpSpPr>
          <a:xfrm>
            <a:off x="8595651" y="5113376"/>
            <a:ext cx="1645919" cy="1168353"/>
            <a:chOff x="3391121" y="3510287"/>
            <a:chExt cx="2202287" cy="1355506"/>
          </a:xfrm>
          <a:solidFill>
            <a:srgbClr val="69BE28">
              <a:lumMod val="20000"/>
              <a:lumOff val="80000"/>
            </a:srgbClr>
          </a:solidFill>
        </p:grpSpPr>
        <p:sp>
          <p:nvSpPr>
            <p:cNvPr id="99" name="Shape 284"/>
            <p:cNvSpPr/>
            <p:nvPr/>
          </p:nvSpPr>
          <p:spPr>
            <a:xfrm>
              <a:off x="3391121" y="3510287"/>
              <a:ext cx="548639" cy="452124"/>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ctr" anchorCtr="0">
              <a:noAutofit/>
            </a:bodyPr>
            <a:lstStyle/>
            <a:p>
              <a:pPr algn="ctr" defTabSz="914400">
                <a:buSzPct val="25000"/>
                <a:defRPr/>
              </a:pPr>
              <a:r>
                <a:rPr lang="en-US" sz="600" b="1" kern="0" dirty="0">
                  <a:solidFill>
                    <a:srgbClr val="1E1E1E"/>
                  </a:solidFill>
                  <a:latin typeface="Arial"/>
                  <a:ea typeface="Arial"/>
                  <a:cs typeface="Arial"/>
                  <a:sym typeface="Arial"/>
                </a:rPr>
                <a:t>compute</a:t>
              </a:r>
              <a:br>
                <a:rPr lang="en-US" sz="600" b="1" kern="0" dirty="0">
                  <a:solidFill>
                    <a:srgbClr val="1E1E1E"/>
                  </a:solidFill>
                  <a:latin typeface="Arial"/>
                  <a:ea typeface="Arial"/>
                  <a:cs typeface="Arial"/>
                  <a:sym typeface="Arial"/>
                </a:rPr>
              </a:br>
              <a:r>
                <a:rPr lang="en-US" sz="600" b="1" kern="0" dirty="0">
                  <a:solidFill>
                    <a:srgbClr val="1E1E1E"/>
                  </a:solidFill>
                  <a:latin typeface="Arial"/>
                  <a:ea typeface="Arial"/>
                  <a:cs typeface="Arial"/>
                  <a:sym typeface="Arial"/>
                </a:rPr>
                <a:t>&amp;</a:t>
              </a:r>
              <a:br>
                <a:rPr lang="en-US" sz="600" b="1" kern="0" dirty="0">
                  <a:solidFill>
                    <a:srgbClr val="1E1E1E"/>
                  </a:solidFill>
                  <a:latin typeface="Arial"/>
                  <a:ea typeface="Arial"/>
                  <a:cs typeface="Arial"/>
                  <a:sym typeface="Arial"/>
                </a:rPr>
              </a:br>
              <a:r>
                <a:rPr lang="en-US" sz="600" b="1" kern="0" dirty="0">
                  <a:solidFill>
                    <a:srgbClr val="1E1E1E"/>
                  </a:solidFill>
                  <a:latin typeface="Arial"/>
                  <a:ea typeface="Arial"/>
                  <a:cs typeface="Arial"/>
                  <a:sym typeface="Arial"/>
                </a:rPr>
                <a:t>storage</a:t>
              </a:r>
            </a:p>
          </p:txBody>
        </p:sp>
        <p:sp>
          <p:nvSpPr>
            <p:cNvPr id="100" name="Shape 285"/>
            <p:cNvSpPr/>
            <p:nvPr/>
          </p:nvSpPr>
          <p:spPr>
            <a:xfrm>
              <a:off x="3939762" y="3510287"/>
              <a:ext cx="548639" cy="452124"/>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sp>
          <p:nvSpPr>
            <p:cNvPr id="101" name="Shape 286"/>
            <p:cNvSpPr/>
            <p:nvPr/>
          </p:nvSpPr>
          <p:spPr>
            <a:xfrm>
              <a:off x="4488401" y="3510287"/>
              <a:ext cx="548639" cy="452124"/>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sp>
          <p:nvSpPr>
            <p:cNvPr id="102" name="Shape 287"/>
            <p:cNvSpPr/>
            <p:nvPr/>
          </p:nvSpPr>
          <p:spPr>
            <a:xfrm>
              <a:off x="5037042" y="3510287"/>
              <a:ext cx="548639" cy="452124"/>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sp>
          <p:nvSpPr>
            <p:cNvPr id="103" name="Shape 291"/>
            <p:cNvSpPr/>
            <p:nvPr/>
          </p:nvSpPr>
          <p:spPr>
            <a:xfrm>
              <a:off x="3939762" y="3958162"/>
              <a:ext cx="548639" cy="455506"/>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sp>
          <p:nvSpPr>
            <p:cNvPr id="104" name="Shape 292"/>
            <p:cNvSpPr/>
            <p:nvPr/>
          </p:nvSpPr>
          <p:spPr>
            <a:xfrm>
              <a:off x="4488401" y="3958162"/>
              <a:ext cx="548639" cy="455506"/>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sp>
          <p:nvSpPr>
            <p:cNvPr id="105" name="Shape 293"/>
            <p:cNvSpPr/>
            <p:nvPr/>
          </p:nvSpPr>
          <p:spPr>
            <a:xfrm>
              <a:off x="5037042" y="3958162"/>
              <a:ext cx="548639" cy="455506"/>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sp>
          <p:nvSpPr>
            <p:cNvPr id="106" name="Shape 294"/>
            <p:cNvSpPr/>
            <p:nvPr/>
          </p:nvSpPr>
          <p:spPr>
            <a:xfrm>
              <a:off x="3939762" y="4410285"/>
              <a:ext cx="548639" cy="455506"/>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sp>
          <p:nvSpPr>
            <p:cNvPr id="107" name="Shape 295"/>
            <p:cNvSpPr/>
            <p:nvPr/>
          </p:nvSpPr>
          <p:spPr>
            <a:xfrm>
              <a:off x="4488401" y="4410285"/>
              <a:ext cx="548639" cy="455506"/>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sp>
          <p:nvSpPr>
            <p:cNvPr id="108" name="Shape 296"/>
            <p:cNvSpPr/>
            <p:nvPr/>
          </p:nvSpPr>
          <p:spPr>
            <a:xfrm>
              <a:off x="5044769" y="4410285"/>
              <a:ext cx="548639" cy="455506"/>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ctr" anchorCtr="0">
              <a:noAutofit/>
            </a:bodyPr>
            <a:lstStyle/>
            <a:p>
              <a:pPr algn="ctr" defTabSz="914400">
                <a:buSzPct val="25000"/>
                <a:defRPr/>
              </a:pPr>
              <a:r>
                <a:rPr lang="en-US" sz="600" b="1" kern="0" dirty="0">
                  <a:solidFill>
                    <a:srgbClr val="1E1E1E"/>
                  </a:solidFill>
                  <a:latin typeface="Arial"/>
                  <a:ea typeface="Arial"/>
                  <a:cs typeface="Arial"/>
                  <a:sym typeface="Arial"/>
                </a:rPr>
                <a:t>compute</a:t>
              </a:r>
              <a:br>
                <a:rPr lang="en-US" sz="600" b="1" kern="0" dirty="0">
                  <a:solidFill>
                    <a:srgbClr val="1E1E1E"/>
                  </a:solidFill>
                  <a:latin typeface="Arial"/>
                  <a:ea typeface="Arial"/>
                  <a:cs typeface="Arial"/>
                  <a:sym typeface="Arial"/>
                </a:rPr>
              </a:br>
              <a:r>
                <a:rPr lang="en-US" sz="600" b="1" kern="0" dirty="0">
                  <a:solidFill>
                    <a:srgbClr val="1E1E1E"/>
                  </a:solidFill>
                  <a:latin typeface="Arial"/>
                  <a:ea typeface="Arial"/>
                  <a:cs typeface="Arial"/>
                  <a:sym typeface="Arial"/>
                </a:rPr>
                <a:t>&amp;</a:t>
              </a:r>
              <a:br>
                <a:rPr lang="en-US" sz="600" b="1" kern="0" dirty="0">
                  <a:solidFill>
                    <a:srgbClr val="1E1E1E"/>
                  </a:solidFill>
                  <a:latin typeface="Arial"/>
                  <a:ea typeface="Arial"/>
                  <a:cs typeface="Arial"/>
                  <a:sym typeface="Arial"/>
                </a:rPr>
              </a:br>
              <a:r>
                <a:rPr lang="en-US" sz="600" b="1" kern="0" dirty="0">
                  <a:solidFill>
                    <a:srgbClr val="1E1E1E"/>
                  </a:solidFill>
                  <a:latin typeface="Arial"/>
                  <a:ea typeface="Arial"/>
                  <a:cs typeface="Arial"/>
                  <a:sym typeface="Arial"/>
                </a:rPr>
                <a:t>storage</a:t>
              </a:r>
            </a:p>
          </p:txBody>
        </p:sp>
        <p:sp>
          <p:nvSpPr>
            <p:cNvPr id="109" name="Shape 298"/>
            <p:cNvSpPr/>
            <p:nvPr/>
          </p:nvSpPr>
          <p:spPr>
            <a:xfrm>
              <a:off x="3392094" y="3958162"/>
              <a:ext cx="548639" cy="452124"/>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sp>
          <p:nvSpPr>
            <p:cNvPr id="110" name="Shape 299"/>
            <p:cNvSpPr/>
            <p:nvPr/>
          </p:nvSpPr>
          <p:spPr>
            <a:xfrm>
              <a:off x="3392092" y="4413669"/>
              <a:ext cx="548639" cy="452124"/>
            </a:xfrm>
            <a:prstGeom prst="roundRect">
              <a:avLst>
                <a:gd name="adj" fmla="val 16667"/>
              </a:avLst>
            </a:prstGeom>
            <a:grpFill/>
            <a:ln w="9525" cap="flat">
              <a:solidFill>
                <a:srgbClr val="555555"/>
              </a:solidFill>
              <a:prstDash val="solid"/>
              <a:round/>
              <a:headEnd type="none" w="med" len="med"/>
              <a:tailEnd type="none" w="med" len="med"/>
            </a:ln>
          </p:spPr>
          <p:txBody>
            <a:bodyPr lIns="0" tIns="45700" rIns="0" bIns="45700" anchor="t" anchorCtr="0">
              <a:noAutofit/>
            </a:bodyPr>
            <a:lstStyle/>
            <a:p>
              <a:pPr algn="ctr" defTabSz="914400">
                <a:buSzPct val="25000"/>
                <a:defRPr/>
              </a:pPr>
              <a:r>
                <a:rPr lang="en-US" sz="1400" b="1" kern="0">
                  <a:solidFill>
                    <a:srgbClr val="1E1E1E"/>
                  </a:solidFill>
                  <a:latin typeface="Arial"/>
                  <a:ea typeface="Arial"/>
                  <a:cs typeface="Arial"/>
                  <a:sym typeface="Arial"/>
                </a:rPr>
                <a:t>.</a:t>
              </a:r>
            </a:p>
          </p:txBody>
        </p:sp>
      </p:grpSp>
      <p:pic>
        <p:nvPicPr>
          <p:cNvPr id="111" name="Picture 1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2768" y="4881498"/>
            <a:ext cx="1137593" cy="294678"/>
          </a:xfrm>
          <a:prstGeom prst="rect">
            <a:avLst/>
          </a:prstGeom>
        </p:spPr>
      </p:pic>
      <p:sp>
        <p:nvSpPr>
          <p:cNvPr id="112" name="Right Arrow 111"/>
          <p:cNvSpPr/>
          <p:nvPr/>
        </p:nvSpPr>
        <p:spPr>
          <a:xfrm>
            <a:off x="6753783" y="5169797"/>
            <a:ext cx="1841867" cy="366868"/>
          </a:xfrm>
          <a:prstGeom prst="rightArrow">
            <a:avLst/>
          </a:prstGeom>
          <a:solidFill>
            <a:srgbClr val="1E1E1E">
              <a:lumMod val="25000"/>
              <a:lumOff val="75000"/>
            </a:srgbClr>
          </a:solidFill>
          <a:ln w="9525" cap="flat" cmpd="sng" algn="ctr">
            <a:noFill/>
            <a:prstDash val="solid"/>
          </a:ln>
          <a:effectLst/>
        </p:spPr>
        <p:txBody>
          <a:bodyPr rtlCol="0" anchor="ctr"/>
          <a:lstStyle/>
          <a:p>
            <a:pPr algn="ctr" defTabSz="914400">
              <a:defRPr/>
            </a:pPr>
            <a:r>
              <a:rPr lang="en-US" sz="900" kern="0" dirty="0" smtClean="0">
                <a:solidFill>
                  <a:srgbClr val="1E1E1E"/>
                </a:solidFill>
                <a:latin typeface="Arial"/>
              </a:rPr>
              <a:t>PROVISION</a:t>
            </a:r>
            <a:endParaRPr lang="en-US" sz="900" kern="0" dirty="0">
              <a:solidFill>
                <a:srgbClr val="1E1E1E"/>
              </a:solidFill>
              <a:latin typeface="Arial"/>
            </a:endParaRPr>
          </a:p>
        </p:txBody>
      </p:sp>
      <p:sp>
        <p:nvSpPr>
          <p:cNvPr id="113" name="Right Arrow 112"/>
          <p:cNvSpPr/>
          <p:nvPr/>
        </p:nvSpPr>
        <p:spPr>
          <a:xfrm>
            <a:off x="6754511" y="5531374"/>
            <a:ext cx="1841867" cy="366868"/>
          </a:xfrm>
          <a:prstGeom prst="rightArrow">
            <a:avLst/>
          </a:prstGeom>
          <a:solidFill>
            <a:srgbClr val="1E1E1E">
              <a:lumMod val="25000"/>
              <a:lumOff val="75000"/>
            </a:srgbClr>
          </a:solidFill>
          <a:ln w="9525" cap="flat" cmpd="sng" algn="ctr">
            <a:noFill/>
            <a:prstDash val="solid"/>
          </a:ln>
          <a:effectLst/>
        </p:spPr>
        <p:txBody>
          <a:bodyPr rtlCol="0" anchor="ctr"/>
          <a:lstStyle/>
          <a:p>
            <a:pPr algn="ctr" defTabSz="914400">
              <a:defRPr/>
            </a:pPr>
            <a:r>
              <a:rPr lang="en-US" sz="900" kern="0" dirty="0" smtClean="0">
                <a:solidFill>
                  <a:srgbClr val="1E1E1E"/>
                </a:solidFill>
                <a:latin typeface="Arial"/>
              </a:rPr>
              <a:t>MANAGE</a:t>
            </a:r>
            <a:endParaRPr lang="en-US" sz="900" kern="0" dirty="0">
              <a:solidFill>
                <a:srgbClr val="1E1E1E"/>
              </a:solidFill>
              <a:latin typeface="Arial"/>
            </a:endParaRPr>
          </a:p>
        </p:txBody>
      </p:sp>
      <p:sp>
        <p:nvSpPr>
          <p:cNvPr id="114" name="Right Arrow 113"/>
          <p:cNvSpPr/>
          <p:nvPr/>
        </p:nvSpPr>
        <p:spPr>
          <a:xfrm flipH="1">
            <a:off x="6812250" y="5897697"/>
            <a:ext cx="1784127" cy="366868"/>
          </a:xfrm>
          <a:prstGeom prst="rightArrow">
            <a:avLst/>
          </a:prstGeom>
          <a:solidFill>
            <a:srgbClr val="1E1E1E">
              <a:lumMod val="25000"/>
              <a:lumOff val="75000"/>
            </a:srgbClr>
          </a:solidFill>
          <a:ln w="9525" cap="flat" cmpd="sng" algn="ctr">
            <a:noFill/>
            <a:prstDash val="solid"/>
          </a:ln>
          <a:effectLst/>
        </p:spPr>
        <p:txBody>
          <a:bodyPr rtlCol="0" anchor="ctr"/>
          <a:lstStyle/>
          <a:p>
            <a:pPr defTabSz="914400">
              <a:defRPr/>
            </a:pPr>
            <a:r>
              <a:rPr lang="en-US" sz="900" kern="0" dirty="0">
                <a:solidFill>
                  <a:srgbClr val="1E1E1E"/>
                </a:solidFill>
                <a:latin typeface="Arial"/>
              </a:rPr>
              <a:t> </a:t>
            </a:r>
            <a:r>
              <a:rPr lang="en-US" sz="900" kern="0" dirty="0" smtClean="0">
                <a:solidFill>
                  <a:srgbClr val="1E1E1E"/>
                </a:solidFill>
                <a:latin typeface="Arial"/>
              </a:rPr>
              <a:t>          MONITOR  </a:t>
            </a:r>
            <a:endParaRPr lang="en-US" sz="900" kern="0" dirty="0">
              <a:solidFill>
                <a:srgbClr val="1E1E1E"/>
              </a:solidFill>
              <a:latin typeface="Arial"/>
            </a:endParaRPr>
          </a:p>
        </p:txBody>
      </p:sp>
      <p:sp>
        <p:nvSpPr>
          <p:cNvPr id="115" name="Rounded Rectangle 114"/>
          <p:cNvSpPr>
            <a:spLocks noChangeAspect="1"/>
          </p:cNvSpPr>
          <p:nvPr/>
        </p:nvSpPr>
        <p:spPr>
          <a:xfrm>
            <a:off x="2298368" y="4982078"/>
            <a:ext cx="4515483" cy="373134"/>
          </a:xfrm>
          <a:prstGeom prst="roundRect">
            <a:avLst>
              <a:gd name="adj" fmla="val 5758"/>
            </a:avLst>
          </a:prstGeom>
          <a:solidFill>
            <a:srgbClr val="1E1E1E">
              <a:lumMod val="25000"/>
              <a:lumOff val="75000"/>
            </a:srgbClr>
          </a:solidFill>
          <a:ln w="3175" cap="flat" cmpd="sng" algn="ctr">
            <a:solidFill>
              <a:sysClr val="windowText" lastClr="000000">
                <a:lumMod val="50000"/>
                <a:lumOff val="50000"/>
              </a:sysClr>
            </a:solidFill>
            <a:prstDash val="solid"/>
          </a:ln>
          <a:effectLst/>
        </p:spPr>
        <p:txBody>
          <a:bodyPr rtlCol="0" anchor="t"/>
          <a:lstStyle/>
          <a:p>
            <a:pPr marL="58738" algn="ctr" defTabSz="457200" fontAlgn="base">
              <a:spcBef>
                <a:spcPct val="0"/>
              </a:spcBef>
              <a:spcAft>
                <a:spcPct val="0"/>
              </a:spcAft>
              <a:defRPr/>
            </a:pPr>
            <a:r>
              <a:rPr lang="en-US" sz="1200" b="1" kern="0" dirty="0" smtClean="0">
                <a:solidFill>
                  <a:sysClr val="windowText" lastClr="000000"/>
                </a:solidFill>
                <a:latin typeface="Calibri"/>
                <a:cs typeface="Calibri"/>
              </a:rPr>
              <a:t>REST APIs</a:t>
            </a:r>
          </a:p>
        </p:txBody>
      </p:sp>
      <p:cxnSp>
        <p:nvCxnSpPr>
          <p:cNvPr id="116" name="Straight Connector 115"/>
          <p:cNvCxnSpPr>
            <a:stCxn id="115" idx="2"/>
            <a:endCxn id="117" idx="0"/>
          </p:cNvCxnSpPr>
          <p:nvPr/>
        </p:nvCxnSpPr>
        <p:spPr>
          <a:xfrm flipV="1">
            <a:off x="4556110" y="5279250"/>
            <a:ext cx="0" cy="75962"/>
          </a:xfrm>
          <a:prstGeom prst="line">
            <a:avLst/>
          </a:prstGeom>
          <a:noFill/>
          <a:ln w="3175" cap="flat" cmpd="sng" algn="ctr">
            <a:solidFill>
              <a:srgbClr val="1E1E1E">
                <a:lumMod val="50000"/>
              </a:srgbClr>
            </a:solidFill>
            <a:prstDash val="solid"/>
          </a:ln>
          <a:effectLst>
            <a:outerShdw blurRad="40000" dist="20000" dir="5400000" rotWithShape="0">
              <a:srgbClr val="000000">
                <a:alpha val="38000"/>
              </a:srgbClr>
            </a:outerShdw>
          </a:effectLst>
        </p:spPr>
      </p:cxnSp>
      <p:sp>
        <p:nvSpPr>
          <p:cNvPr id="117" name="Rounded Rectangle 116"/>
          <p:cNvSpPr>
            <a:spLocks noChangeAspect="1"/>
          </p:cNvSpPr>
          <p:nvPr/>
        </p:nvSpPr>
        <p:spPr>
          <a:xfrm>
            <a:off x="2298368" y="5279250"/>
            <a:ext cx="4515484" cy="971996"/>
          </a:xfrm>
          <a:prstGeom prst="roundRect">
            <a:avLst>
              <a:gd name="adj" fmla="val 3262"/>
            </a:avLst>
          </a:prstGeom>
          <a:solidFill>
            <a:srgbClr val="1E1E1E">
              <a:lumMod val="10000"/>
              <a:lumOff val="90000"/>
            </a:srgbClr>
          </a:solidFill>
          <a:ln w="3175" cap="flat" cmpd="sng" algn="ctr">
            <a:solidFill>
              <a:sysClr val="windowText" lastClr="000000">
                <a:lumMod val="50000"/>
                <a:lumOff val="50000"/>
              </a:sysClr>
            </a:solidFill>
            <a:prstDash val="solid"/>
          </a:ln>
          <a:effectLst/>
        </p:spPr>
        <p:txBody>
          <a:bodyPr lIns="0" tIns="0" rIns="0" bIns="0" rtlCol="0" anchor="ctr" anchorCtr="0"/>
          <a:lstStyle/>
          <a:p>
            <a:pPr marL="1027113" defTabSz="457200" fontAlgn="base">
              <a:spcBef>
                <a:spcPct val="0"/>
              </a:spcBef>
              <a:spcAft>
                <a:spcPct val="0"/>
              </a:spcAft>
              <a:defRPr/>
            </a:pPr>
            <a:r>
              <a:rPr lang="en-US" sz="2000" b="1" kern="0" dirty="0" smtClean="0">
                <a:solidFill>
                  <a:srgbClr val="1E1E1E">
                    <a:lumMod val="25000"/>
                  </a:srgbClr>
                </a:solidFill>
                <a:latin typeface="Calibri"/>
                <a:cs typeface="Calibri"/>
              </a:rPr>
              <a:t>AMBARI SERVER</a:t>
            </a:r>
          </a:p>
          <a:p>
            <a:pPr marL="1027113" defTabSz="914400">
              <a:defRPr/>
            </a:pPr>
            <a:r>
              <a:rPr lang="en-US" sz="1400" b="1" kern="0" dirty="0">
                <a:solidFill>
                  <a:sysClr val="windowText" lastClr="000000"/>
                </a:solidFill>
                <a:latin typeface="Calibri"/>
                <a:cs typeface="Calibri"/>
              </a:rPr>
              <a:t>PROVISION | MANAGE | </a:t>
            </a:r>
            <a:r>
              <a:rPr lang="en-US" sz="1400" b="1" kern="0" dirty="0" smtClean="0">
                <a:solidFill>
                  <a:sysClr val="windowText" lastClr="000000"/>
                </a:solidFill>
                <a:latin typeface="Calibri"/>
                <a:cs typeface="Calibri"/>
              </a:rPr>
              <a:t>MONITOR</a:t>
            </a:r>
            <a:endParaRPr lang="en-US" sz="1400" b="1" kern="0" dirty="0">
              <a:solidFill>
                <a:sysClr val="windowText" lastClr="000000"/>
              </a:solidFill>
              <a:latin typeface="Calibri"/>
              <a:cs typeface="Calibri"/>
            </a:endParaRPr>
          </a:p>
        </p:txBody>
      </p:sp>
      <p:pic>
        <p:nvPicPr>
          <p:cNvPr id="118" name="Picture 117" descr="horton_ambari_icon.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1470" y="5473046"/>
            <a:ext cx="667211" cy="667211"/>
          </a:xfrm>
          <a:prstGeom prst="rect">
            <a:avLst/>
          </a:prstGeom>
          <a:ln w="3175" cmpd="sng">
            <a:noFill/>
          </a:ln>
        </p:spPr>
      </p:pic>
      <p:pic>
        <p:nvPicPr>
          <p:cNvPr id="121" name="Picture 120" descr="Screen Shot 2014-01-09 at 7.56.21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9097" y="2648521"/>
            <a:ext cx="1791925" cy="1611750"/>
          </a:xfrm>
          <a:prstGeom prst="rect">
            <a:avLst/>
          </a:prstGeom>
        </p:spPr>
      </p:pic>
    </p:spTree>
    <p:extLst>
      <p:ext uri="{BB962C8B-B14F-4D97-AF65-F5344CB8AC3E}">
        <p14:creationId xmlns:p14="http://schemas.microsoft.com/office/powerpoint/2010/main" val="2643806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Ambari</a:t>
            </a:r>
            <a:r>
              <a:rPr lang="en-US" dirty="0" smtClean="0"/>
              <a:t>: Deploy on Windows</a:t>
            </a:r>
            <a:endParaRPr lang="en-US" dirty="0"/>
          </a:p>
        </p:txBody>
      </p:sp>
      <p:pic>
        <p:nvPicPr>
          <p:cNvPr id="2" name="Picture 1" descr="win-ambari-select-hos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47" y="1212849"/>
            <a:ext cx="8732840" cy="5553978"/>
          </a:xfrm>
          <a:prstGeom prst="rect">
            <a:avLst/>
          </a:prstGeom>
        </p:spPr>
      </p:pic>
    </p:spTree>
    <p:extLst>
      <p:ext uri="{BB962C8B-B14F-4D97-AF65-F5344CB8AC3E}">
        <p14:creationId xmlns:p14="http://schemas.microsoft.com/office/powerpoint/2010/main" val="408304690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Ambari</a:t>
            </a:r>
            <a:r>
              <a:rPr lang="en-US" dirty="0"/>
              <a:t>: Deploy on Windows</a:t>
            </a:r>
          </a:p>
        </p:txBody>
      </p:sp>
      <p:pic>
        <p:nvPicPr>
          <p:cNvPr id="2" name="Picture 1" descr="win-ambari-select-servic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437" y="1287462"/>
            <a:ext cx="6695013" cy="5543393"/>
          </a:xfrm>
          <a:prstGeom prst="rect">
            <a:avLst/>
          </a:prstGeom>
        </p:spPr>
      </p:pic>
    </p:spTree>
    <p:extLst>
      <p:ext uri="{BB962C8B-B14F-4D97-AF65-F5344CB8AC3E}">
        <p14:creationId xmlns:p14="http://schemas.microsoft.com/office/powerpoint/2010/main" val="29118358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prstGeom prst="rect">
            <a:avLst/>
          </a:prstGeom>
        </p:spPr>
        <p:txBody>
          <a:bodyPr>
            <a:noAutofit/>
          </a:bodyPr>
          <a:lstStyle/>
          <a:p>
            <a:pPr>
              <a:lnSpc>
                <a:spcPct val="150000"/>
              </a:lnSpc>
            </a:pPr>
            <a:r>
              <a:rPr lang="en-US" sz="3600" b="0" dirty="0" smtClean="0"/>
              <a:t>Modern Data Architecture</a:t>
            </a:r>
          </a:p>
          <a:p>
            <a:pPr>
              <a:lnSpc>
                <a:spcPct val="150000"/>
              </a:lnSpc>
            </a:pPr>
            <a:r>
              <a:rPr lang="en-US" sz="3600" b="0" dirty="0" err="1" smtClean="0"/>
              <a:t>Hadoop</a:t>
            </a:r>
            <a:r>
              <a:rPr lang="en-US" sz="3600" b="0" dirty="0" smtClean="0"/>
              <a:t> for Windows</a:t>
            </a:r>
          </a:p>
          <a:p>
            <a:pPr>
              <a:lnSpc>
                <a:spcPct val="150000"/>
              </a:lnSpc>
            </a:pPr>
            <a:r>
              <a:rPr lang="en-US" sz="3600" b="0" dirty="0" smtClean="0"/>
              <a:t>Hortonworks Data Platform under the covers</a:t>
            </a:r>
          </a:p>
          <a:p>
            <a:pPr>
              <a:lnSpc>
                <a:spcPct val="150000"/>
              </a:lnSpc>
            </a:pPr>
            <a:r>
              <a:rPr lang="en-US" sz="3600" b="0" dirty="0" smtClean="0"/>
              <a:t>Q&amp;A</a:t>
            </a:r>
            <a:endParaRPr lang="en-US" sz="3600" b="0"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21908631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Ambari</a:t>
            </a:r>
            <a:r>
              <a:rPr lang="en-US" dirty="0"/>
              <a:t>: </a:t>
            </a:r>
            <a:r>
              <a:rPr lang="en-US" dirty="0" smtClean="0"/>
              <a:t>Manage on </a:t>
            </a:r>
            <a:r>
              <a:rPr lang="en-US" dirty="0"/>
              <a:t>Windows</a:t>
            </a:r>
          </a:p>
        </p:txBody>
      </p:sp>
      <p:pic>
        <p:nvPicPr>
          <p:cNvPr id="2" name="Picture 1" descr="ambari-win-config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037" y="1212849"/>
            <a:ext cx="8314598" cy="5623437"/>
          </a:xfrm>
          <a:prstGeom prst="rect">
            <a:avLst/>
          </a:prstGeom>
        </p:spPr>
      </p:pic>
    </p:spTree>
    <p:extLst>
      <p:ext uri="{BB962C8B-B14F-4D97-AF65-F5344CB8AC3E}">
        <p14:creationId xmlns:p14="http://schemas.microsoft.com/office/powerpoint/2010/main" val="127496675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Ambari</a:t>
            </a:r>
            <a:r>
              <a:rPr lang="en-US" dirty="0" smtClean="0"/>
              <a:t>: Monitor on Windows</a:t>
            </a:r>
            <a:endParaRPr lang="en-US" dirty="0"/>
          </a:p>
        </p:txBody>
      </p:sp>
      <p:pic>
        <p:nvPicPr>
          <p:cNvPr id="3" name="Picture 2" descr="ambari-win-dash.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037" y="1287462"/>
            <a:ext cx="8642775" cy="5432817"/>
          </a:xfrm>
          <a:prstGeom prst="rect">
            <a:avLst/>
          </a:prstGeom>
        </p:spPr>
      </p:pic>
    </p:spTree>
    <p:extLst>
      <p:ext uri="{BB962C8B-B14F-4D97-AF65-F5344CB8AC3E}">
        <p14:creationId xmlns:p14="http://schemas.microsoft.com/office/powerpoint/2010/main" val="292423928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1"/>
            <a:r>
              <a:rPr lang="en-US" dirty="0"/>
              <a:t>Enables Microsoft System Center Operations Manager (SCOM) to monitor </a:t>
            </a:r>
            <a:r>
              <a:rPr lang="en-US" dirty="0" err="1"/>
              <a:t>Hadoop</a:t>
            </a:r>
            <a:endParaRPr lang="en-US" dirty="0"/>
          </a:p>
          <a:p>
            <a:pPr lvl="1"/>
            <a:r>
              <a:rPr lang="en-US" dirty="0" err="1"/>
              <a:t>Ambari</a:t>
            </a:r>
            <a:r>
              <a:rPr lang="en-US" dirty="0"/>
              <a:t> SCOM Management Pack gives insight into the performance and health of </a:t>
            </a:r>
            <a:r>
              <a:rPr lang="en-US" dirty="0" err="1"/>
              <a:t>Hadoop</a:t>
            </a:r>
            <a:endParaRPr lang="en-US" dirty="0"/>
          </a:p>
          <a:p>
            <a:pPr lvl="1"/>
            <a:r>
              <a:rPr lang="en-US" dirty="0" err="1"/>
              <a:t>Ambari</a:t>
            </a:r>
            <a:r>
              <a:rPr lang="en-US" dirty="0"/>
              <a:t> SCOM leverages the </a:t>
            </a:r>
            <a:r>
              <a:rPr lang="en-US" dirty="0" err="1"/>
              <a:t>Ambari</a:t>
            </a:r>
            <a:r>
              <a:rPr lang="en-US" dirty="0"/>
              <a:t> framework to aggregate and expose </a:t>
            </a:r>
            <a:r>
              <a:rPr lang="en-US" dirty="0" err="1"/>
              <a:t>Hadoop</a:t>
            </a:r>
            <a:r>
              <a:rPr lang="en-US" dirty="0"/>
              <a:t> metrics</a:t>
            </a:r>
          </a:p>
          <a:p>
            <a:pPr lvl="1"/>
            <a:endParaRPr lang="en-US" dirty="0"/>
          </a:p>
        </p:txBody>
      </p:sp>
      <p:sp>
        <p:nvSpPr>
          <p:cNvPr id="2" name="Title 1"/>
          <p:cNvSpPr>
            <a:spLocks noGrp="1"/>
          </p:cNvSpPr>
          <p:nvPr>
            <p:ph type="title"/>
          </p:nvPr>
        </p:nvSpPr>
        <p:spPr/>
        <p:txBody>
          <a:bodyPr/>
          <a:lstStyle/>
          <a:p>
            <a:r>
              <a:rPr lang="en-US" dirty="0" err="1"/>
              <a:t>Ambari</a:t>
            </a:r>
            <a:r>
              <a:rPr lang="en-US" dirty="0"/>
              <a:t> SCOM </a:t>
            </a:r>
          </a:p>
        </p:txBody>
      </p:sp>
      <p:grpSp>
        <p:nvGrpSpPr>
          <p:cNvPr id="4" name="Group 3"/>
          <p:cNvGrpSpPr/>
          <p:nvPr/>
        </p:nvGrpSpPr>
        <p:grpSpPr>
          <a:xfrm>
            <a:off x="1978430" y="4152289"/>
            <a:ext cx="2593905" cy="1813826"/>
            <a:chOff x="1884127" y="3863018"/>
            <a:chExt cx="2593905" cy="1813826"/>
          </a:xfrm>
        </p:grpSpPr>
        <p:sp>
          <p:nvSpPr>
            <p:cNvPr id="19" name="Rectangle 18"/>
            <p:cNvSpPr/>
            <p:nvPr/>
          </p:nvSpPr>
          <p:spPr>
            <a:xfrm>
              <a:off x="1884127" y="3863018"/>
              <a:ext cx="2593905" cy="1813826"/>
            </a:xfrm>
            <a:prstGeom prst="rect">
              <a:avLst/>
            </a:prstGeom>
            <a:solidFill>
              <a:srgbClr val="FFFFFF"/>
            </a:solidFill>
            <a:ln w="19050" cap="flat" cmpd="sng" algn="ctr">
              <a:solidFill>
                <a:schemeClr val="tx2"/>
              </a:solidFill>
              <a:prstDash val="solid"/>
            </a:ln>
            <a:effectLst/>
          </p:spPr>
          <p:txBody>
            <a:bodyPr rtlCol="0" anchor="ctr"/>
            <a:lstStyle/>
            <a:p>
              <a:pPr algn="ctr" defTabSz="914400">
                <a:defRPr/>
              </a:pPr>
              <a:endParaRPr lang="en-US" kern="0" dirty="0">
                <a:solidFill>
                  <a:srgbClr val="1E1E1E"/>
                </a:solidFill>
                <a:latin typeface="Arial"/>
              </a:endParaRP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5185" y="4081269"/>
              <a:ext cx="1971025" cy="1387837"/>
            </a:xfrm>
            <a:prstGeom prst="rect">
              <a:avLst/>
            </a:prstGeom>
          </p:spPr>
        </p:pic>
      </p:grpSp>
      <p:sp>
        <p:nvSpPr>
          <p:cNvPr id="20" name="Rectangle 19"/>
          <p:cNvSpPr/>
          <p:nvPr/>
        </p:nvSpPr>
        <p:spPr>
          <a:xfrm>
            <a:off x="4299359" y="4537743"/>
            <a:ext cx="914400" cy="1009311"/>
          </a:xfrm>
          <a:prstGeom prst="rect">
            <a:avLst/>
          </a:prstGeom>
          <a:solidFill>
            <a:srgbClr val="69BE28">
              <a:lumMod val="40000"/>
              <a:lumOff val="60000"/>
            </a:srgbClr>
          </a:solidFill>
          <a:ln w="9525" cap="flat" cmpd="sng" algn="ctr">
            <a:solidFill>
              <a:srgbClr val="69BE28"/>
            </a:solidFill>
            <a:prstDash val="solid"/>
          </a:ln>
          <a:effectLst/>
        </p:spPr>
        <p:txBody>
          <a:bodyPr rtlCol="0" anchor="ctr"/>
          <a:lstStyle/>
          <a:p>
            <a:pPr algn="ctr" defTabSz="914400">
              <a:defRPr/>
            </a:pPr>
            <a:r>
              <a:rPr lang="en-US" sz="1200" b="1" kern="0" dirty="0" smtClean="0">
                <a:solidFill>
                  <a:srgbClr val="1E1E1E"/>
                </a:solidFill>
                <a:latin typeface="Arial"/>
              </a:rPr>
              <a:t>Ambari SCOM</a:t>
            </a:r>
          </a:p>
          <a:p>
            <a:pPr algn="ctr" defTabSz="914400">
              <a:defRPr/>
            </a:pPr>
            <a:r>
              <a:rPr lang="en-US" sz="1200" b="1" kern="0" dirty="0" smtClean="0">
                <a:solidFill>
                  <a:srgbClr val="1E1E1E"/>
                </a:solidFill>
                <a:latin typeface="Arial"/>
              </a:rPr>
              <a:t>Mgmt</a:t>
            </a:r>
          </a:p>
          <a:p>
            <a:pPr algn="ctr" defTabSz="914400">
              <a:defRPr/>
            </a:pPr>
            <a:r>
              <a:rPr lang="en-US" sz="1200" b="1" kern="0" dirty="0" smtClean="0">
                <a:solidFill>
                  <a:srgbClr val="1E1E1E"/>
                </a:solidFill>
                <a:latin typeface="Arial"/>
              </a:rPr>
              <a:t>Pack</a:t>
            </a:r>
            <a:endParaRPr lang="en-US" sz="1200" b="1" kern="0" dirty="0">
              <a:solidFill>
                <a:srgbClr val="1E1E1E"/>
              </a:solidFill>
              <a:latin typeface="Arial"/>
            </a:endParaRPr>
          </a:p>
        </p:txBody>
      </p:sp>
      <p:sp>
        <p:nvSpPr>
          <p:cNvPr id="21" name="Rounded Rectangle 20"/>
          <p:cNvSpPr>
            <a:spLocks noChangeAspect="1"/>
          </p:cNvSpPr>
          <p:nvPr/>
        </p:nvSpPr>
        <p:spPr>
          <a:xfrm>
            <a:off x="7315505" y="4103944"/>
            <a:ext cx="2593905" cy="1886476"/>
          </a:xfrm>
          <a:prstGeom prst="roundRect">
            <a:avLst>
              <a:gd name="adj" fmla="val 5758"/>
            </a:avLst>
          </a:prstGeom>
          <a:solidFill>
            <a:srgbClr val="69BE28"/>
          </a:solidFill>
          <a:ln w="28575" cap="flat" cmpd="sng" algn="ctr">
            <a:solidFill>
              <a:srgbClr val="69BE28"/>
            </a:solidFill>
            <a:prstDash val="solid"/>
          </a:ln>
          <a:effectLst/>
        </p:spPr>
        <p:txBody>
          <a:bodyPr rtlCol="0" anchor="ctr"/>
          <a:lstStyle/>
          <a:p>
            <a:pPr marL="58738" algn="ctr" defTabSz="914400">
              <a:defRPr/>
            </a:pPr>
            <a:r>
              <a:rPr lang="en-US" sz="1600" b="1" kern="0" dirty="0" smtClean="0">
                <a:solidFill>
                  <a:srgbClr val="FFFFFF"/>
                </a:solidFill>
                <a:latin typeface="Calibri"/>
                <a:cs typeface="Calibri"/>
              </a:rPr>
              <a:t>HADOOP</a:t>
            </a:r>
          </a:p>
          <a:p>
            <a:pPr marL="58738" algn="ctr" defTabSz="914400">
              <a:defRPr/>
            </a:pPr>
            <a:r>
              <a:rPr lang="en-US" sz="1200" kern="0" dirty="0" smtClean="0">
                <a:solidFill>
                  <a:srgbClr val="FFFFFF"/>
                </a:solidFill>
                <a:latin typeface="Calibri"/>
                <a:cs typeface="Calibri"/>
              </a:rPr>
              <a:t>Storage &amp; Process</a:t>
            </a:r>
          </a:p>
          <a:p>
            <a:pPr marL="58738" algn="ctr" defTabSz="914400">
              <a:defRPr/>
            </a:pPr>
            <a:r>
              <a:rPr lang="en-US" sz="1200" kern="0" dirty="0" smtClean="0">
                <a:solidFill>
                  <a:srgbClr val="FFFFFF"/>
                </a:solidFill>
                <a:latin typeface="Calibri"/>
                <a:cs typeface="Calibri"/>
              </a:rPr>
              <a:t> at Scale</a:t>
            </a:r>
          </a:p>
        </p:txBody>
      </p:sp>
      <p:pic>
        <p:nvPicPr>
          <p:cNvPr id="22" name="Picture 21"/>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18602" y="4234682"/>
            <a:ext cx="358603" cy="268409"/>
          </a:xfrm>
          <a:prstGeom prst="rect">
            <a:avLst/>
          </a:prstGeom>
        </p:spPr>
      </p:pic>
      <p:sp>
        <p:nvSpPr>
          <p:cNvPr id="23" name="Rounded Rectangle 22"/>
          <p:cNvSpPr>
            <a:spLocks noChangeAspect="1"/>
          </p:cNvSpPr>
          <p:nvPr/>
        </p:nvSpPr>
        <p:spPr>
          <a:xfrm>
            <a:off x="5894019" y="4542526"/>
            <a:ext cx="848461" cy="1009311"/>
          </a:xfrm>
          <a:prstGeom prst="roundRect">
            <a:avLst>
              <a:gd name="adj" fmla="val 3262"/>
            </a:avLst>
          </a:prstGeom>
          <a:solidFill>
            <a:srgbClr val="1E1E1E">
              <a:lumMod val="25000"/>
              <a:lumOff val="75000"/>
            </a:srgbClr>
          </a:solidFill>
          <a:ln w="28575" cap="flat" cmpd="sng" algn="ctr">
            <a:solidFill>
              <a:sysClr val="windowText" lastClr="000000">
                <a:lumMod val="50000"/>
                <a:lumOff val="50000"/>
              </a:sysClr>
            </a:solidFill>
            <a:prstDash val="solid"/>
          </a:ln>
          <a:effectLst/>
        </p:spPr>
        <p:txBody>
          <a:bodyPr lIns="0" rIns="0" rtlCol="0" anchor="ctr" anchorCtr="0"/>
          <a:lstStyle/>
          <a:p>
            <a:pPr algn="ctr" defTabSz="914400">
              <a:defRPr/>
            </a:pPr>
            <a:r>
              <a:rPr lang="en-US" sz="1200" b="1" kern="0" dirty="0" smtClean="0">
                <a:solidFill>
                  <a:srgbClr val="1E1E1E">
                    <a:lumMod val="25000"/>
                  </a:srgbClr>
                </a:solidFill>
                <a:latin typeface="Arial"/>
                <a:cs typeface="Arial"/>
              </a:rPr>
              <a:t>Ambari</a:t>
            </a:r>
          </a:p>
          <a:p>
            <a:pPr algn="ctr" defTabSz="914400">
              <a:defRPr/>
            </a:pPr>
            <a:r>
              <a:rPr lang="en-US" sz="1200" b="1" kern="0" dirty="0" smtClean="0">
                <a:solidFill>
                  <a:srgbClr val="1E1E1E">
                    <a:lumMod val="25000"/>
                  </a:srgbClr>
                </a:solidFill>
                <a:latin typeface="Arial"/>
                <a:cs typeface="Arial"/>
              </a:rPr>
              <a:t>SCOM</a:t>
            </a:r>
          </a:p>
          <a:p>
            <a:pPr algn="ctr" defTabSz="914400">
              <a:defRPr/>
            </a:pPr>
            <a:r>
              <a:rPr lang="en-US" sz="1200" b="1" kern="0" dirty="0" smtClean="0">
                <a:solidFill>
                  <a:srgbClr val="1E1E1E">
                    <a:lumMod val="25000"/>
                  </a:srgbClr>
                </a:solidFill>
                <a:latin typeface="Arial"/>
                <a:cs typeface="Arial"/>
              </a:rPr>
              <a:t>Server</a:t>
            </a:r>
          </a:p>
        </p:txBody>
      </p:sp>
      <p:cxnSp>
        <p:nvCxnSpPr>
          <p:cNvPr id="24" name="Straight Connector 23"/>
          <p:cNvCxnSpPr>
            <a:stCxn id="21" idx="1"/>
            <a:endCxn id="23" idx="3"/>
          </p:cNvCxnSpPr>
          <p:nvPr/>
        </p:nvCxnSpPr>
        <p:spPr>
          <a:xfrm flipH="1">
            <a:off x="6742480" y="5047182"/>
            <a:ext cx="573025" cy="0"/>
          </a:xfrm>
          <a:prstGeom prst="line">
            <a:avLst/>
          </a:prstGeom>
          <a:noFill/>
          <a:ln w="25400" cap="flat" cmpd="sng" algn="ctr">
            <a:solidFill>
              <a:sysClr val="windowText" lastClr="000000">
                <a:lumMod val="50000"/>
                <a:lumOff val="50000"/>
              </a:sysClr>
            </a:solidFill>
            <a:prstDash val="solid"/>
          </a:ln>
          <a:effectLst/>
        </p:spPr>
      </p:cxnSp>
      <p:cxnSp>
        <p:nvCxnSpPr>
          <p:cNvPr id="25" name="Straight Connector 24"/>
          <p:cNvCxnSpPr>
            <a:stCxn id="23" idx="1"/>
            <a:endCxn id="20" idx="3"/>
          </p:cNvCxnSpPr>
          <p:nvPr/>
        </p:nvCxnSpPr>
        <p:spPr>
          <a:xfrm flipH="1" flipV="1">
            <a:off x="5213759" y="5042399"/>
            <a:ext cx="680260" cy="4783"/>
          </a:xfrm>
          <a:prstGeom prst="line">
            <a:avLst/>
          </a:prstGeom>
          <a:noFill/>
          <a:ln w="25400" cap="flat" cmpd="sng" algn="ctr">
            <a:solidFill>
              <a:sysClr val="windowText" lastClr="000000">
                <a:lumMod val="50000"/>
                <a:lumOff val="50000"/>
              </a:sysClr>
            </a:solidFill>
            <a:prstDash val="solid"/>
          </a:ln>
          <a:effectLst/>
        </p:spPr>
      </p:cxnSp>
      <p:grpSp>
        <p:nvGrpSpPr>
          <p:cNvPr id="9" name="Group 8"/>
          <p:cNvGrpSpPr/>
          <p:nvPr/>
        </p:nvGrpSpPr>
        <p:grpSpPr>
          <a:xfrm>
            <a:off x="3323477" y="3222945"/>
            <a:ext cx="5107462" cy="983353"/>
            <a:chOff x="3323477" y="3397603"/>
            <a:chExt cx="5107462" cy="983353"/>
          </a:xfrm>
        </p:grpSpPr>
        <p:sp>
          <p:nvSpPr>
            <p:cNvPr id="26" name="Left Arrow 25"/>
            <p:cNvSpPr/>
            <p:nvPr/>
          </p:nvSpPr>
          <p:spPr>
            <a:xfrm>
              <a:off x="3323477" y="3397603"/>
              <a:ext cx="5107462" cy="983353"/>
            </a:xfrm>
            <a:prstGeom prst="leftArrow">
              <a:avLst>
                <a:gd name="adj1" fmla="val 50000"/>
                <a:gd name="adj2" fmla="val 100005"/>
              </a:avLst>
            </a:prstGeom>
            <a:solidFill>
              <a:srgbClr val="69BE28"/>
            </a:solidFill>
            <a:ln w="9525" cap="flat" cmpd="sng" algn="ctr">
              <a:solidFill>
                <a:srgbClr val="69BE28">
                  <a:shade val="95000"/>
                  <a:satMod val="105000"/>
                </a:srgbClr>
              </a:solidFill>
              <a:prstDash val="solid"/>
            </a:ln>
            <a:effectLst/>
          </p:spPr>
          <p:txBody>
            <a:bodyPr rtlCol="0" anchor="ctr"/>
            <a:lstStyle/>
            <a:p>
              <a:pPr algn="ctr" defTabSz="914400">
                <a:defRPr/>
              </a:pPr>
              <a:endParaRPr lang="en-US" b="1" kern="0" dirty="0">
                <a:solidFill>
                  <a:srgbClr val="1E1E1E"/>
                </a:solidFill>
                <a:latin typeface="Arial"/>
              </a:endParaRPr>
            </a:p>
          </p:txBody>
        </p:sp>
        <p:sp>
          <p:nvSpPr>
            <p:cNvPr id="27" name="TextBox 26"/>
            <p:cNvSpPr txBox="1"/>
            <p:nvPr/>
          </p:nvSpPr>
          <p:spPr>
            <a:xfrm>
              <a:off x="3970898" y="3704755"/>
              <a:ext cx="4394200" cy="376514"/>
            </a:xfrm>
            <a:prstGeom prst="rect">
              <a:avLst/>
            </a:prstGeom>
          </p:spPr>
          <p:txBody>
            <a:bodyPr vert="horz" wrap="square" lIns="91440" tIns="45720" rIns="91440" bIns="45720" rtlCol="0" anchor="ctr" anchorCtr="0">
              <a:noAutofit/>
            </a:bodyPr>
            <a:lstStyle/>
            <a:p>
              <a:pPr algn="ctr" defTabSz="457200">
                <a:spcBef>
                  <a:spcPct val="20000"/>
                </a:spcBef>
                <a:buFont typeface="Arial"/>
                <a:buNone/>
                <a:defRPr/>
              </a:pPr>
              <a:r>
                <a:rPr lang="en-US" sz="1100" b="1" i="1" dirty="0" smtClean="0">
                  <a:solidFill>
                    <a:sysClr val="windowText" lastClr="000000">
                      <a:lumMod val="95000"/>
                      <a:lumOff val="5000"/>
                    </a:sysClr>
                  </a:solidFill>
                  <a:latin typeface="Arial"/>
                </a:rPr>
                <a:t>Ambari SCOM Server aggregates + exposes Hadoop metrics</a:t>
              </a:r>
            </a:p>
          </p:txBody>
        </p:sp>
      </p:grpSp>
      <p:grpSp>
        <p:nvGrpSpPr>
          <p:cNvPr id="10" name="Group 9"/>
          <p:cNvGrpSpPr/>
          <p:nvPr/>
        </p:nvGrpSpPr>
        <p:grpSpPr>
          <a:xfrm>
            <a:off x="3323476" y="5988591"/>
            <a:ext cx="5107462" cy="983353"/>
            <a:chOff x="3323476" y="5733780"/>
            <a:chExt cx="5107462" cy="983353"/>
          </a:xfrm>
        </p:grpSpPr>
        <p:sp>
          <p:nvSpPr>
            <p:cNvPr id="28" name="TextBox 27"/>
            <p:cNvSpPr txBox="1"/>
            <p:nvPr/>
          </p:nvSpPr>
          <p:spPr>
            <a:xfrm>
              <a:off x="3323477" y="6063901"/>
              <a:ext cx="3553989" cy="653232"/>
            </a:xfrm>
            <a:prstGeom prst="rect">
              <a:avLst/>
            </a:prstGeom>
          </p:spPr>
          <p:txBody>
            <a:bodyPr vert="horz" wrap="square" lIns="91440" tIns="45720" rIns="91440" bIns="45720" rtlCol="0">
              <a:normAutofit/>
            </a:bodyPr>
            <a:lstStyle/>
            <a:p>
              <a:pPr algn="ctr" defTabSz="457200">
                <a:spcBef>
                  <a:spcPct val="20000"/>
                </a:spcBef>
                <a:buFont typeface="Arial"/>
                <a:buNone/>
                <a:defRPr/>
              </a:pPr>
              <a:endParaRPr lang="en-US" sz="1200" b="1" i="1" dirty="0" smtClean="0">
                <a:solidFill>
                  <a:sysClr val="windowText" lastClr="000000">
                    <a:lumMod val="95000"/>
                    <a:lumOff val="5000"/>
                  </a:sysClr>
                </a:solidFill>
                <a:latin typeface="Arial"/>
              </a:endParaRPr>
            </a:p>
          </p:txBody>
        </p:sp>
        <p:sp>
          <p:nvSpPr>
            <p:cNvPr id="29" name="Left Arrow 28"/>
            <p:cNvSpPr/>
            <p:nvPr/>
          </p:nvSpPr>
          <p:spPr>
            <a:xfrm flipH="1">
              <a:off x="3323476" y="5733780"/>
              <a:ext cx="5107462" cy="983353"/>
            </a:xfrm>
            <a:prstGeom prst="leftArrow">
              <a:avLst>
                <a:gd name="adj1" fmla="val 50000"/>
                <a:gd name="adj2" fmla="val 100005"/>
              </a:avLst>
            </a:prstGeom>
            <a:solidFill>
              <a:srgbClr val="69BE28"/>
            </a:solidFill>
            <a:ln w="9525" cap="flat" cmpd="sng" algn="ctr">
              <a:solidFill>
                <a:srgbClr val="69BE28">
                  <a:shade val="95000"/>
                  <a:satMod val="105000"/>
                </a:srgbClr>
              </a:solidFill>
              <a:prstDash val="solid"/>
            </a:ln>
            <a:effectLst/>
          </p:spPr>
          <p:txBody>
            <a:bodyPr rtlCol="0" anchor="ctr"/>
            <a:lstStyle/>
            <a:p>
              <a:pPr algn="ctr" defTabSz="914400">
                <a:defRPr/>
              </a:pPr>
              <a:endParaRPr lang="en-US" b="1" kern="0" dirty="0">
                <a:solidFill>
                  <a:srgbClr val="1E1E1E"/>
                </a:solidFill>
                <a:latin typeface="Arial"/>
              </a:endParaRPr>
            </a:p>
          </p:txBody>
        </p:sp>
        <p:sp>
          <p:nvSpPr>
            <p:cNvPr id="30" name="TextBox 29"/>
            <p:cNvSpPr txBox="1"/>
            <p:nvPr/>
          </p:nvSpPr>
          <p:spPr>
            <a:xfrm>
              <a:off x="3436764" y="6043253"/>
              <a:ext cx="4179034" cy="376514"/>
            </a:xfrm>
            <a:prstGeom prst="rect">
              <a:avLst/>
            </a:prstGeom>
          </p:spPr>
          <p:txBody>
            <a:bodyPr vert="horz" wrap="square" lIns="91440" tIns="45720" rIns="91440" bIns="45720" rtlCol="0" anchor="ctr" anchorCtr="0">
              <a:normAutofit fontScale="92500"/>
            </a:bodyPr>
            <a:lstStyle/>
            <a:p>
              <a:pPr algn="ctr" defTabSz="914400">
                <a:spcBef>
                  <a:spcPct val="20000"/>
                </a:spcBef>
                <a:defRPr/>
              </a:pPr>
              <a:r>
                <a:rPr lang="en-US" sz="1200" b="1" i="1" kern="0" dirty="0" smtClean="0">
                  <a:solidFill>
                    <a:sysClr val="windowText" lastClr="000000">
                      <a:lumMod val="95000"/>
                      <a:lumOff val="5000"/>
                    </a:sysClr>
                  </a:solidFill>
                </a:rPr>
                <a:t>Ambari SCOM </a:t>
              </a:r>
              <a:r>
                <a:rPr lang="en-US" sz="1200" b="1" i="1" kern="0" dirty="0">
                  <a:solidFill>
                    <a:sysClr val="windowText" lastClr="000000">
                      <a:lumMod val="95000"/>
                      <a:lumOff val="5000"/>
                    </a:sysClr>
                  </a:solidFill>
                </a:rPr>
                <a:t>monitors </a:t>
              </a:r>
              <a:r>
                <a:rPr lang="en-US" sz="1200" b="1" i="1" kern="0" dirty="0" smtClean="0">
                  <a:solidFill>
                    <a:sysClr val="windowText" lastClr="000000">
                      <a:lumMod val="95000"/>
                      <a:lumOff val="5000"/>
                    </a:sysClr>
                  </a:solidFill>
                </a:rPr>
                <a:t>health + alerts </a:t>
              </a:r>
              <a:r>
                <a:rPr lang="en-US" sz="1200" b="1" i="1" kern="0" dirty="0">
                  <a:solidFill>
                    <a:sysClr val="windowText" lastClr="000000">
                      <a:lumMod val="95000"/>
                      <a:lumOff val="5000"/>
                    </a:sysClr>
                  </a:solidFill>
                </a:rPr>
                <a:t>in case </a:t>
              </a:r>
              <a:r>
                <a:rPr lang="en-US" sz="1200" b="1" i="1" kern="0" dirty="0" smtClean="0">
                  <a:solidFill>
                    <a:sysClr val="windowText" lastClr="000000">
                      <a:lumMod val="95000"/>
                      <a:lumOff val="5000"/>
                    </a:sysClr>
                  </a:solidFill>
                </a:rPr>
                <a:t>of problems</a:t>
              </a:r>
              <a:endParaRPr lang="en-US" sz="1200" b="1" i="1" kern="0" dirty="0">
                <a:solidFill>
                  <a:sysClr val="windowText" lastClr="000000">
                    <a:lumMod val="95000"/>
                    <a:lumOff val="5000"/>
                  </a:sysClr>
                </a:solidFill>
              </a:endParaRPr>
            </a:p>
          </p:txBody>
        </p:sp>
      </p:grpSp>
      <p:pic>
        <p:nvPicPr>
          <p:cNvPr id="31" name="Picture 30" descr="horton_ambari_ico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0196" y="4573998"/>
            <a:ext cx="186884" cy="186884"/>
          </a:xfrm>
          <a:prstGeom prst="rect">
            <a:avLst/>
          </a:prstGeom>
        </p:spPr>
      </p:pic>
    </p:spTree>
    <p:extLst>
      <p:ext uri="{BB962C8B-B14F-4D97-AF65-F5344CB8AC3E}">
        <p14:creationId xmlns:p14="http://schemas.microsoft.com/office/powerpoint/2010/main" val="78043776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 More Information</a:t>
            </a:r>
            <a:endParaRPr lang="en-US" dirty="0"/>
          </a:p>
        </p:txBody>
      </p:sp>
      <p:sp>
        <p:nvSpPr>
          <p:cNvPr id="7" name="Text Placeholder 6"/>
          <p:cNvSpPr>
            <a:spLocks noGrp="1"/>
          </p:cNvSpPr>
          <p:nvPr>
            <p:ph type="body" sz="quarter" idx="11"/>
          </p:nvPr>
        </p:nvSpPr>
        <p:spPr>
          <a:xfrm>
            <a:off x="274639" y="1212849"/>
            <a:ext cx="11889564" cy="5822107"/>
          </a:xfrm>
        </p:spPr>
        <p:txBody>
          <a:bodyPr/>
          <a:lstStyle/>
          <a:p>
            <a:r>
              <a:rPr lang="en-US" dirty="0"/>
              <a:t>Web</a:t>
            </a:r>
          </a:p>
          <a:p>
            <a:pPr lvl="1"/>
            <a:r>
              <a:rPr lang="en-US" dirty="0" err="1"/>
              <a:t>hortonworks.com</a:t>
            </a:r>
            <a:r>
              <a:rPr lang="en-US" dirty="0"/>
              <a:t>/products/</a:t>
            </a:r>
            <a:r>
              <a:rPr lang="en-US" dirty="0" err="1"/>
              <a:t>hdp</a:t>
            </a:r>
            <a:r>
              <a:rPr lang="en-US" dirty="0"/>
              <a:t>-windows/</a:t>
            </a:r>
          </a:p>
          <a:p>
            <a:pPr lvl="1"/>
            <a:r>
              <a:rPr lang="en-US" dirty="0" err="1"/>
              <a:t>hortonworks.com</a:t>
            </a:r>
            <a:r>
              <a:rPr lang="en-US" dirty="0"/>
              <a:t>/labs/</a:t>
            </a:r>
            <a:r>
              <a:rPr lang="en-US" dirty="0" err="1"/>
              <a:t>microsoft</a:t>
            </a:r>
            <a:r>
              <a:rPr lang="en-US" dirty="0"/>
              <a:t>/</a:t>
            </a:r>
          </a:p>
          <a:p>
            <a:pPr lvl="1"/>
            <a:r>
              <a:rPr lang="en-US" dirty="0" err="1"/>
              <a:t>microsoft.com</a:t>
            </a:r>
            <a:r>
              <a:rPr lang="en-US" dirty="0"/>
              <a:t>/</a:t>
            </a:r>
            <a:r>
              <a:rPr lang="en-US" dirty="0" err="1" smtClean="0"/>
              <a:t>bigdata</a:t>
            </a:r>
            <a:endParaRPr lang="en-US" dirty="0" smtClean="0"/>
          </a:p>
          <a:p>
            <a:pPr lvl="1"/>
            <a:endParaRPr lang="en-US" dirty="0"/>
          </a:p>
          <a:p>
            <a:r>
              <a:rPr lang="en-US" dirty="0"/>
              <a:t>Training</a:t>
            </a:r>
          </a:p>
          <a:p>
            <a:pPr lvl="1"/>
            <a:r>
              <a:rPr lang="en-US" dirty="0" err="1"/>
              <a:t>hortonworks.com</a:t>
            </a:r>
            <a:r>
              <a:rPr lang="en-US" dirty="0"/>
              <a:t>/</a:t>
            </a:r>
            <a:r>
              <a:rPr lang="en-US" dirty="0" err="1"/>
              <a:t>hadoop</a:t>
            </a:r>
            <a:r>
              <a:rPr lang="en-US" dirty="0"/>
              <a:t>-training/</a:t>
            </a:r>
            <a:r>
              <a:rPr lang="en-US" dirty="0" err="1"/>
              <a:t>hadoop</a:t>
            </a:r>
            <a:r>
              <a:rPr lang="en-US" dirty="0"/>
              <a:t>-on-windows</a:t>
            </a:r>
            <a:r>
              <a:rPr lang="en-US" dirty="0" smtClean="0"/>
              <a:t>/</a:t>
            </a:r>
          </a:p>
          <a:p>
            <a:pPr lvl="1"/>
            <a:endParaRPr lang="en-US" dirty="0"/>
          </a:p>
          <a:p>
            <a:r>
              <a:rPr lang="en-US" dirty="0"/>
              <a:t>Online documentation</a:t>
            </a:r>
          </a:p>
          <a:p>
            <a:pPr lvl="1"/>
            <a:r>
              <a:rPr lang="en-US" dirty="0" err="1" smtClean="0"/>
              <a:t>docs.hortonworks.com</a:t>
            </a:r>
            <a:endParaRPr lang="en-US" dirty="0" smtClean="0"/>
          </a:p>
          <a:p>
            <a:pPr lvl="1"/>
            <a:endParaRPr lang="en-US" dirty="0"/>
          </a:p>
          <a:p>
            <a:r>
              <a:rPr lang="en-US" dirty="0" smtClean="0"/>
              <a:t>Forums</a:t>
            </a:r>
            <a:endParaRPr lang="en-US" dirty="0"/>
          </a:p>
          <a:p>
            <a:pPr lvl="1"/>
            <a:r>
              <a:rPr lang="en-US" dirty="0" err="1"/>
              <a:t>hortonworks.com</a:t>
            </a:r>
            <a:r>
              <a:rPr lang="en-US" dirty="0"/>
              <a:t>/community/forums</a:t>
            </a:r>
            <a:r>
              <a:rPr lang="en-US" dirty="0" smtClean="0"/>
              <a:t>/</a:t>
            </a:r>
            <a:endParaRPr lang="en-US" dirty="0"/>
          </a:p>
        </p:txBody>
      </p:sp>
    </p:spTree>
    <p:extLst>
      <p:ext uri="{BB962C8B-B14F-4D97-AF65-F5344CB8AC3E}">
        <p14:creationId xmlns:p14="http://schemas.microsoft.com/office/powerpoint/2010/main" val="124957600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75057285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872" y="1213174"/>
            <a:ext cx="12068300" cy="724987"/>
          </a:xfrm>
        </p:spPr>
        <p:txBody>
          <a:bodyPr/>
          <a:lstStyle/>
          <a:p>
            <a:pPr>
              <a:spcBef>
                <a:spcPts val="2400"/>
              </a:spcBef>
            </a:pPr>
            <a:r>
              <a:rPr lang="en-US" sz="3799" dirty="0">
                <a:gradFill>
                  <a:gsLst>
                    <a:gs pos="1250">
                      <a:schemeClr val="tx1"/>
                    </a:gs>
                    <a:gs pos="100000">
                      <a:schemeClr val="tx1"/>
                    </a:gs>
                  </a:gsLst>
                  <a:lin ang="5400000" scaled="0"/>
                </a:gradFill>
              </a:rPr>
              <a:t>27 Hands on Labs + 8 Instructor Led Labs in Hall 7</a:t>
            </a:r>
          </a:p>
        </p:txBody>
      </p:sp>
      <p:sp>
        <p:nvSpPr>
          <p:cNvPr id="2" name="Title 1"/>
          <p:cNvSpPr>
            <a:spLocks noGrp="1"/>
          </p:cNvSpPr>
          <p:nvPr>
            <p:ph type="title"/>
          </p:nvPr>
        </p:nvSpPr>
        <p:spPr/>
        <p:txBody>
          <a:bodyPr/>
          <a:lstStyle/>
          <a:p>
            <a:r>
              <a:rPr lang="en-US" dirty="0" smtClean="0"/>
              <a:t>DBI Track resources</a:t>
            </a:r>
            <a:endParaRPr lang="en-US" dirty="0"/>
          </a:p>
        </p:txBody>
      </p:sp>
      <p:sp>
        <p:nvSpPr>
          <p:cNvPr id="10" name="Text Placeholder 7"/>
          <p:cNvSpPr txBox="1">
            <a:spLocks/>
          </p:cNvSpPr>
          <p:nvPr/>
        </p:nvSpPr>
        <p:spPr>
          <a:xfrm>
            <a:off x="267872" y="2232734"/>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Free SQL Server 2014 Technical Overview e-book</a:t>
            </a:r>
          </a:p>
          <a:p>
            <a:pPr marL="246102" lvl="1" indent="0" defTabSz="932563">
              <a:spcBef>
                <a:spcPts val="2400"/>
              </a:spcBef>
              <a:buClr>
                <a:srgbClr val="68217A"/>
              </a:buClr>
              <a:buNone/>
            </a:pPr>
            <a:r>
              <a:rPr lang="en-US" sz="2167" u="sng" dirty="0">
                <a:solidFill>
                  <a:srgbClr val="FFFF00"/>
                </a:solidFill>
                <a:latin typeface="Segoe UI Light"/>
                <a:hlinkClick r:id="rId4"/>
              </a:rPr>
              <a:t>microsoft.com/sqlserver</a:t>
            </a:r>
            <a:r>
              <a:rPr lang="en-US" sz="2167" dirty="0">
                <a:solidFill>
                  <a:srgbClr val="0072C6">
                    <a:lumMod val="60000"/>
                    <a:lumOff val="40000"/>
                  </a:srgbClr>
                </a:solidFill>
                <a:latin typeface="Segoe UI Light"/>
              </a:rPr>
              <a:t> and </a:t>
            </a:r>
            <a:r>
              <a:rPr lang="en-US" sz="2167" u="sng" dirty="0">
                <a:solidFill>
                  <a:srgbClr val="FFFF00"/>
                </a:solidFill>
                <a:latin typeface="Segoe UI Light"/>
                <a:hlinkClick r:id="rId5"/>
              </a:rPr>
              <a:t>Amazon Kindle Store</a:t>
            </a:r>
            <a:endParaRPr lang="en-US" sz="2167" u="sng" dirty="0">
              <a:solidFill>
                <a:srgbClr val="FFFF00"/>
              </a:solidFill>
              <a:latin typeface="Segoe UI Light"/>
            </a:endParaRPr>
          </a:p>
        </p:txBody>
      </p:sp>
      <p:sp>
        <p:nvSpPr>
          <p:cNvPr id="11" name="Text Placeholder 7"/>
          <p:cNvSpPr txBox="1">
            <a:spLocks/>
          </p:cNvSpPr>
          <p:nvPr/>
        </p:nvSpPr>
        <p:spPr>
          <a:xfrm>
            <a:off x="267872" y="3556818"/>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Free online training at Microsoft Virtual Academy</a:t>
            </a:r>
          </a:p>
          <a:p>
            <a:pPr marL="246102" lvl="1" indent="0" defTabSz="932563">
              <a:spcBef>
                <a:spcPts val="2400"/>
              </a:spcBef>
              <a:buClr>
                <a:srgbClr val="68217A"/>
              </a:buClr>
              <a:buNone/>
            </a:pPr>
            <a:r>
              <a:rPr lang="en-US" sz="2167" u="sng" dirty="0">
                <a:solidFill>
                  <a:srgbClr val="0072C6">
                    <a:lumMod val="60000"/>
                    <a:lumOff val="40000"/>
                  </a:srgbClr>
                </a:solidFill>
                <a:latin typeface="Segoe UI Light"/>
                <a:hlinkClick r:id="rId6"/>
              </a:rPr>
              <a:t>microsoftvirtualacademy.com</a:t>
            </a:r>
            <a:r>
              <a:rPr lang="en-US" sz="2167" dirty="0">
                <a:solidFill>
                  <a:srgbClr val="0072C6">
                    <a:lumMod val="60000"/>
                    <a:lumOff val="40000"/>
                  </a:srgbClr>
                </a:solidFill>
                <a:latin typeface="Segoe UI Light"/>
                <a:hlinkClick r:id="rId6"/>
              </a:rPr>
              <a:t> </a:t>
            </a:r>
            <a:endParaRPr lang="en-US" sz="2167" dirty="0">
              <a:solidFill>
                <a:srgbClr val="0072C6">
                  <a:lumMod val="60000"/>
                  <a:lumOff val="40000"/>
                </a:srgbClr>
              </a:solidFill>
              <a:latin typeface="Segoe UI Light"/>
            </a:endParaRPr>
          </a:p>
        </p:txBody>
      </p:sp>
      <p:sp>
        <p:nvSpPr>
          <p:cNvPr id="12" name="Text Placeholder 7"/>
          <p:cNvSpPr txBox="1">
            <a:spLocks/>
          </p:cNvSpPr>
          <p:nvPr/>
        </p:nvSpPr>
        <p:spPr>
          <a:xfrm>
            <a:off x="267872" y="4899941"/>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Try new Azure data services previews!</a:t>
            </a:r>
          </a:p>
          <a:p>
            <a:pPr marL="246102" lvl="1" indent="0" defTabSz="932563">
              <a:spcBef>
                <a:spcPts val="2400"/>
              </a:spcBef>
              <a:buClr>
                <a:srgbClr val="68217A"/>
              </a:buClr>
              <a:buNone/>
            </a:pPr>
            <a:r>
              <a:rPr lang="en-US" sz="2167" dirty="0">
                <a:solidFill>
                  <a:srgbClr val="FFFF00"/>
                </a:solidFill>
                <a:latin typeface="Segoe UI Light"/>
                <a:hlinkClick r:id="rId7"/>
              </a:rPr>
              <a:t>Azure Machine Learning</a:t>
            </a:r>
            <a:r>
              <a:rPr lang="en-US" sz="2167" dirty="0">
                <a:solidFill>
                  <a:srgbClr val="0072C6">
                    <a:lumMod val="60000"/>
                    <a:lumOff val="40000"/>
                  </a:srgbClr>
                </a:solidFill>
                <a:latin typeface="Segoe UI Light"/>
              </a:rPr>
              <a:t>,</a:t>
            </a:r>
            <a:r>
              <a:rPr lang="en-US" sz="2167" dirty="0">
                <a:solidFill>
                  <a:srgbClr val="FFFF00"/>
                </a:solidFill>
                <a:latin typeface="Segoe UI Light"/>
              </a:rPr>
              <a:t> </a:t>
            </a:r>
            <a:r>
              <a:rPr lang="en-US" sz="2167" dirty="0">
                <a:solidFill>
                  <a:srgbClr val="FFFF00"/>
                </a:solidFill>
                <a:latin typeface="Segoe UI Light"/>
                <a:hlinkClick r:id="rId8" action="ppaction://hlinkfile"/>
              </a:rPr>
              <a:t>DocumentDB</a:t>
            </a:r>
            <a:r>
              <a:rPr lang="en-US" sz="2167" dirty="0">
                <a:solidFill>
                  <a:srgbClr val="0072C6">
                    <a:lumMod val="60000"/>
                    <a:lumOff val="40000"/>
                  </a:srgbClr>
                </a:solidFill>
                <a:latin typeface="Segoe UI Light"/>
              </a:rPr>
              <a:t>, and </a:t>
            </a:r>
            <a:r>
              <a:rPr lang="en-US" sz="2167" dirty="0">
                <a:solidFill>
                  <a:srgbClr val="FFFF00"/>
                </a:solidFill>
                <a:latin typeface="Segoe UI Light"/>
                <a:hlinkClick r:id="rId8" action="ppaction://hlinkfile"/>
              </a:rPr>
              <a:t>Stream Analytics </a:t>
            </a:r>
            <a:endParaRPr lang="en-US" sz="2167" dirty="0">
              <a:solidFill>
                <a:srgbClr val="FFFF00"/>
              </a:solidFill>
              <a:latin typeface="Segoe UI Light"/>
            </a:endParaRPr>
          </a:p>
        </p:txBody>
      </p:sp>
    </p:spTree>
    <p:extLst>
      <p:ext uri="{BB962C8B-B14F-4D97-AF65-F5344CB8AC3E}">
        <p14:creationId xmlns:p14="http://schemas.microsoft.com/office/powerpoint/2010/main" val="24871600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906415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284125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909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Modern Data Architecture</a:t>
            </a:r>
            <a:endParaRPr lang="en-US" dirty="0"/>
          </a:p>
        </p:txBody>
      </p:sp>
    </p:spTree>
    <p:extLst>
      <p:ext uri="{BB962C8B-B14F-4D97-AF65-F5344CB8AC3E}">
        <p14:creationId xmlns:p14="http://schemas.microsoft.com/office/powerpoint/2010/main" val="31139261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399553"/>
            <a:ext cx="12436475" cy="55949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noAutofit/>
          </a:bodyPr>
          <a:lstStyle/>
          <a:p>
            <a:r>
              <a:rPr lang="en-US" dirty="0" smtClean="0"/>
              <a:t>What Makes Up Big Data?</a:t>
            </a:r>
            <a:endParaRPr lang="en-US" dirty="0"/>
          </a:p>
        </p:txBody>
      </p:sp>
      <p:pic>
        <p:nvPicPr>
          <p:cNvPr id="105" name="Picture 104" descr="Screen Shot 2012-07-25 at 1.24.1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6953" y="1905737"/>
            <a:ext cx="9498559" cy="4186053"/>
          </a:xfrm>
          <a:prstGeom prst="rect">
            <a:avLst/>
          </a:prstGeom>
        </p:spPr>
      </p:pic>
      <p:sp>
        <p:nvSpPr>
          <p:cNvPr id="106" name="Up Arrow 105"/>
          <p:cNvSpPr/>
          <p:nvPr/>
        </p:nvSpPr>
        <p:spPr>
          <a:xfrm>
            <a:off x="1489861" y="1871296"/>
            <a:ext cx="615561" cy="4379967"/>
          </a:xfrm>
          <a:prstGeom prst="upArrow">
            <a:avLst/>
          </a:prstGeom>
          <a:gradFill>
            <a:gsLst>
              <a:gs pos="0">
                <a:srgbClr val="505050">
                  <a:lumMod val="60000"/>
                  <a:lumOff val="40000"/>
                </a:srgbClr>
              </a:gs>
              <a:gs pos="100000">
                <a:srgbClr val="505050">
                  <a:lumMod val="20000"/>
                  <a:lumOff val="80000"/>
                </a:srgbClr>
              </a:gs>
            </a:gsLst>
          </a:gradFill>
          <a:ln w="9525" cap="flat" cmpd="sng" algn="ctr">
            <a:solidFill>
              <a:srgbClr val="4F81BD"/>
            </a:solidFill>
            <a:prstDash val="solid"/>
          </a:ln>
          <a:effectLst/>
        </p:spPr>
        <p:txBody>
          <a:bodyPr rot="0" spcFirstLastPara="0" vertOverflow="overflow" horzOverflow="overflow" vert="vert270" wrap="square" lIns="111282" tIns="55641" rIns="111282" bIns="55641" numCol="1" spcCol="0" rtlCol="0" fromWordArt="0" anchor="ctr" anchorCtr="0" forceAA="0" compatLnSpc="1">
            <a:prstTxWarp prst="textNoShape">
              <a:avLst/>
            </a:prstTxWarp>
            <a:noAutofit/>
          </a:bodyPr>
          <a:lstStyle/>
          <a:p>
            <a:pPr defTabSz="914400">
              <a:defRPr/>
            </a:pPr>
            <a:endParaRPr lang="en-US" sz="1500" kern="0">
              <a:solidFill>
                <a:srgbClr val="FFFFFF"/>
              </a:solidFill>
            </a:endParaRPr>
          </a:p>
        </p:txBody>
      </p:sp>
      <p:sp>
        <p:nvSpPr>
          <p:cNvPr id="107" name="Up Arrow 106"/>
          <p:cNvSpPr/>
          <p:nvPr/>
        </p:nvSpPr>
        <p:spPr>
          <a:xfrm rot="5400000">
            <a:off x="6285440" y="1298455"/>
            <a:ext cx="461605" cy="9740083"/>
          </a:xfrm>
          <a:prstGeom prst="upArrow">
            <a:avLst/>
          </a:prstGeom>
          <a:gradFill>
            <a:gsLst>
              <a:gs pos="0">
                <a:srgbClr val="505050">
                  <a:lumMod val="60000"/>
                  <a:lumOff val="40000"/>
                </a:srgbClr>
              </a:gs>
              <a:gs pos="100000">
                <a:srgbClr val="505050">
                  <a:lumMod val="20000"/>
                  <a:lumOff val="80000"/>
                </a:srgbClr>
              </a:gs>
            </a:gsLst>
          </a:gradFill>
          <a:ln w="9525" cap="flat" cmpd="sng" algn="ctr">
            <a:solidFill>
              <a:srgbClr val="4F81BD"/>
            </a:solidFill>
            <a:prstDash val="solid"/>
          </a:ln>
          <a:effectLst/>
        </p:spPr>
        <p:txBody>
          <a:bodyPr rot="0" spcFirstLastPara="0" vertOverflow="overflow" horzOverflow="overflow" vert="vert270" wrap="square" lIns="111282" tIns="55641" rIns="111282" bIns="55641" numCol="1" spcCol="0" rtlCol="0" fromWordArt="0" anchor="ctr" anchorCtr="0" forceAA="0" compatLnSpc="1">
            <a:prstTxWarp prst="textNoShape">
              <a:avLst/>
            </a:prstTxWarp>
            <a:noAutofit/>
          </a:bodyPr>
          <a:lstStyle/>
          <a:p>
            <a:pPr defTabSz="914400">
              <a:defRPr/>
            </a:pPr>
            <a:endParaRPr lang="en-US" sz="1500" kern="0">
              <a:solidFill>
                <a:srgbClr val="FFFFFF"/>
              </a:solidFill>
            </a:endParaRPr>
          </a:p>
        </p:txBody>
      </p:sp>
      <p:sp>
        <p:nvSpPr>
          <p:cNvPr id="108" name="Rectangle 107"/>
          <p:cNvSpPr/>
          <p:nvPr/>
        </p:nvSpPr>
        <p:spPr>
          <a:xfrm>
            <a:off x="1654835" y="6007131"/>
            <a:ext cx="291913" cy="64764"/>
          </a:xfrm>
          <a:prstGeom prst="rect">
            <a:avLst/>
          </a:prstGeom>
          <a:solidFill>
            <a:srgbClr val="84A8BC"/>
          </a:solidFill>
          <a:ln w="9525" cap="flat" cmpd="sng" algn="ctr">
            <a:noFill/>
            <a:prstDash val="solid"/>
          </a:ln>
          <a:effectLst/>
        </p:spPr>
        <p:txBody>
          <a:bodyPr lIns="111282" tIns="55641" rIns="111282" bIns="55641" rtlCol="0" anchor="ctr"/>
          <a:lstStyle/>
          <a:p>
            <a:pPr algn="ctr" defTabSz="914400">
              <a:defRPr/>
            </a:pPr>
            <a:endParaRPr lang="en-US" kern="0">
              <a:solidFill>
                <a:srgbClr val="FFFFFF"/>
              </a:solidFill>
            </a:endParaRPr>
          </a:p>
        </p:txBody>
      </p:sp>
      <p:sp>
        <p:nvSpPr>
          <p:cNvPr id="109" name="TextBox 108"/>
          <p:cNvSpPr txBox="1"/>
          <p:nvPr/>
        </p:nvSpPr>
        <p:spPr>
          <a:xfrm>
            <a:off x="860622" y="5127099"/>
            <a:ext cx="1123173" cy="312424"/>
          </a:xfrm>
          <a:prstGeom prst="rect">
            <a:avLst/>
          </a:prstGeom>
          <a:noFill/>
        </p:spPr>
        <p:txBody>
          <a:bodyPr wrap="none" lIns="111282" tIns="55641" rIns="111282" bIns="55641" rtlCol="0">
            <a:spAutoFit/>
          </a:bodyPr>
          <a:lstStyle/>
          <a:p>
            <a:pPr algn="r" defTabSz="1112825">
              <a:defRPr/>
            </a:pPr>
            <a:r>
              <a:rPr lang="en-US" sz="1300" b="1" i="1" kern="0" dirty="0">
                <a:solidFill>
                  <a:srgbClr val="000000">
                    <a:lumMod val="50000"/>
                    <a:lumOff val="50000"/>
                  </a:srgbClr>
                </a:solidFill>
                <a:latin typeface="Arial"/>
                <a:cs typeface="Arial"/>
              </a:rPr>
              <a:t>Megabytes</a:t>
            </a:r>
          </a:p>
        </p:txBody>
      </p:sp>
      <p:sp>
        <p:nvSpPr>
          <p:cNvPr id="110" name="TextBox 109"/>
          <p:cNvSpPr txBox="1"/>
          <p:nvPr/>
        </p:nvSpPr>
        <p:spPr>
          <a:xfrm>
            <a:off x="784326" y="4253518"/>
            <a:ext cx="1199470" cy="343201"/>
          </a:xfrm>
          <a:prstGeom prst="rect">
            <a:avLst/>
          </a:prstGeom>
          <a:noFill/>
        </p:spPr>
        <p:txBody>
          <a:bodyPr wrap="none" lIns="111282" tIns="55641" rIns="111282" bIns="55641" rtlCol="0">
            <a:spAutoFit/>
          </a:bodyPr>
          <a:lstStyle/>
          <a:p>
            <a:pPr algn="r" defTabSz="1112825">
              <a:defRPr/>
            </a:pPr>
            <a:r>
              <a:rPr lang="en-US" sz="1500" b="1" i="1" kern="0" dirty="0">
                <a:solidFill>
                  <a:srgbClr val="000000">
                    <a:lumMod val="50000"/>
                    <a:lumOff val="50000"/>
                  </a:srgbClr>
                </a:solidFill>
                <a:latin typeface="Arial"/>
                <a:cs typeface="Arial"/>
              </a:rPr>
              <a:t>Gigabytes</a:t>
            </a:r>
          </a:p>
        </p:txBody>
      </p:sp>
      <p:sp>
        <p:nvSpPr>
          <p:cNvPr id="111" name="TextBox 110"/>
          <p:cNvSpPr txBox="1"/>
          <p:nvPr/>
        </p:nvSpPr>
        <p:spPr>
          <a:xfrm>
            <a:off x="682022" y="3348549"/>
            <a:ext cx="1301774" cy="373979"/>
          </a:xfrm>
          <a:prstGeom prst="rect">
            <a:avLst/>
          </a:prstGeom>
          <a:noFill/>
        </p:spPr>
        <p:txBody>
          <a:bodyPr wrap="none" lIns="111282" tIns="55641" rIns="111282" bIns="55641" rtlCol="0">
            <a:spAutoFit/>
          </a:bodyPr>
          <a:lstStyle/>
          <a:p>
            <a:pPr algn="r" defTabSz="1112825">
              <a:defRPr/>
            </a:pPr>
            <a:r>
              <a:rPr lang="en-US" sz="1700" b="1" i="1" kern="0" dirty="0">
                <a:solidFill>
                  <a:srgbClr val="000000">
                    <a:lumMod val="50000"/>
                    <a:lumOff val="50000"/>
                  </a:srgbClr>
                </a:solidFill>
                <a:latin typeface="Arial"/>
                <a:cs typeface="Arial"/>
              </a:rPr>
              <a:t>Terabytes</a:t>
            </a:r>
          </a:p>
        </p:txBody>
      </p:sp>
      <p:sp>
        <p:nvSpPr>
          <p:cNvPr id="112" name="TextBox 111"/>
          <p:cNvSpPr txBox="1"/>
          <p:nvPr/>
        </p:nvSpPr>
        <p:spPr>
          <a:xfrm>
            <a:off x="363894" y="2412188"/>
            <a:ext cx="1619901" cy="450923"/>
          </a:xfrm>
          <a:prstGeom prst="rect">
            <a:avLst/>
          </a:prstGeom>
          <a:noFill/>
        </p:spPr>
        <p:txBody>
          <a:bodyPr wrap="none" lIns="111282" tIns="55641" rIns="111282" bIns="55641" rtlCol="0">
            <a:spAutoFit/>
          </a:bodyPr>
          <a:lstStyle/>
          <a:p>
            <a:pPr algn="r" defTabSz="1112825">
              <a:defRPr/>
            </a:pPr>
            <a:r>
              <a:rPr lang="en-US" b="1" i="1" kern="0" dirty="0">
                <a:solidFill>
                  <a:srgbClr val="69BE28"/>
                </a:solidFill>
                <a:latin typeface="Arial"/>
                <a:cs typeface="Arial"/>
              </a:rPr>
              <a:t>Petabytes</a:t>
            </a:r>
          </a:p>
        </p:txBody>
      </p:sp>
      <p:sp>
        <p:nvSpPr>
          <p:cNvPr id="113" name="Rectangle 112"/>
          <p:cNvSpPr/>
          <p:nvPr/>
        </p:nvSpPr>
        <p:spPr bwMode="auto">
          <a:xfrm>
            <a:off x="1938852" y="5230722"/>
            <a:ext cx="1969108" cy="817477"/>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p>
            <a:pPr defTabSz="1112825" eaLnBrk="0" fontAlgn="base" hangingPunct="0">
              <a:spcBef>
                <a:spcPts val="365"/>
              </a:spcBef>
              <a:spcAft>
                <a:spcPct val="0"/>
              </a:spcAft>
              <a:defRPr/>
            </a:pPr>
            <a:r>
              <a:rPr lang="en-US" sz="1300" b="1" kern="0" dirty="0">
                <a:solidFill>
                  <a:srgbClr val="44697D"/>
                </a:solidFill>
                <a:latin typeface="Arial"/>
                <a:ea typeface="ＭＳ Ｐゴシック" pitchFamily="48" charset="-128"/>
                <a:cs typeface="Arial"/>
              </a:rPr>
              <a:t>Purchase detail</a:t>
            </a:r>
          </a:p>
          <a:p>
            <a:pPr defTabSz="1112825" eaLnBrk="0" fontAlgn="base" hangingPunct="0">
              <a:spcBef>
                <a:spcPts val="365"/>
              </a:spcBef>
              <a:spcAft>
                <a:spcPct val="0"/>
              </a:spcAft>
              <a:defRPr/>
            </a:pPr>
            <a:r>
              <a:rPr lang="en-US" sz="1300" b="1" kern="0" dirty="0">
                <a:solidFill>
                  <a:srgbClr val="44697D"/>
                </a:solidFill>
                <a:latin typeface="Arial"/>
                <a:ea typeface="ＭＳ Ｐゴシック" pitchFamily="48" charset="-128"/>
                <a:cs typeface="Arial"/>
              </a:rPr>
              <a:t>Purchase record</a:t>
            </a:r>
          </a:p>
          <a:p>
            <a:pPr defTabSz="1112825" eaLnBrk="0" fontAlgn="base" hangingPunct="0">
              <a:spcBef>
                <a:spcPts val="365"/>
              </a:spcBef>
              <a:spcAft>
                <a:spcPct val="0"/>
              </a:spcAft>
              <a:defRPr/>
            </a:pPr>
            <a:r>
              <a:rPr lang="en-US" sz="1300" b="1" kern="0" dirty="0">
                <a:solidFill>
                  <a:srgbClr val="44697D"/>
                </a:solidFill>
                <a:latin typeface="Arial"/>
                <a:ea typeface="ＭＳ Ｐゴシック" pitchFamily="48" charset="-128"/>
                <a:cs typeface="Arial"/>
              </a:rPr>
              <a:t>Payment record</a:t>
            </a:r>
          </a:p>
        </p:txBody>
      </p:sp>
      <p:sp>
        <p:nvSpPr>
          <p:cNvPr id="114" name="TextBox 113"/>
          <p:cNvSpPr txBox="1"/>
          <p:nvPr/>
        </p:nvSpPr>
        <p:spPr>
          <a:xfrm>
            <a:off x="2021762" y="4935482"/>
            <a:ext cx="670599" cy="373979"/>
          </a:xfrm>
          <a:prstGeom prst="rect">
            <a:avLst/>
          </a:prstGeom>
          <a:noFill/>
          <a:effectLst>
            <a:outerShdw blurRad="50800" dist="38100" dir="2700000" algn="tl" rotWithShape="0">
              <a:prstClr val="black">
                <a:alpha val="40000"/>
              </a:prstClr>
            </a:outerShdw>
          </a:effectLst>
        </p:spPr>
        <p:txBody>
          <a:bodyPr wrap="none" lIns="111282" tIns="55641" rIns="111282" bIns="55641" rtlCol="0">
            <a:spAutoFit/>
          </a:bodyPr>
          <a:lstStyle/>
          <a:p>
            <a:pPr defTabSz="1112825">
              <a:defRPr/>
            </a:pPr>
            <a:r>
              <a:rPr lang="en-US" sz="1700" b="1" kern="0" dirty="0">
                <a:solidFill>
                  <a:srgbClr val="000000">
                    <a:lumMod val="10000"/>
                    <a:lumOff val="90000"/>
                  </a:srgbClr>
                </a:solidFill>
                <a:latin typeface="Arial"/>
                <a:cs typeface="Arial"/>
              </a:rPr>
              <a:t>ERP</a:t>
            </a:r>
          </a:p>
        </p:txBody>
      </p:sp>
      <p:sp>
        <p:nvSpPr>
          <p:cNvPr id="115" name="TextBox 114"/>
          <p:cNvSpPr txBox="1"/>
          <p:nvPr/>
        </p:nvSpPr>
        <p:spPr>
          <a:xfrm>
            <a:off x="2021764" y="4212069"/>
            <a:ext cx="776850" cy="404756"/>
          </a:xfrm>
          <a:prstGeom prst="rect">
            <a:avLst/>
          </a:prstGeom>
          <a:noFill/>
          <a:effectLst>
            <a:outerShdw blurRad="50800" dist="38100" dir="2700000" algn="tl" rotWithShape="0">
              <a:prstClr val="black">
                <a:alpha val="40000"/>
              </a:prstClr>
            </a:outerShdw>
          </a:effectLst>
        </p:spPr>
        <p:txBody>
          <a:bodyPr wrap="none" lIns="111282" tIns="55641" rIns="111282" bIns="55641" rtlCol="0">
            <a:spAutoFit/>
          </a:bodyPr>
          <a:lstStyle/>
          <a:p>
            <a:pPr defTabSz="1112825">
              <a:defRPr/>
            </a:pPr>
            <a:r>
              <a:rPr lang="en-US" sz="1900" b="1" kern="0" dirty="0">
                <a:solidFill>
                  <a:srgbClr val="000000">
                    <a:lumMod val="10000"/>
                    <a:lumOff val="90000"/>
                  </a:srgbClr>
                </a:solidFill>
                <a:latin typeface="Arial"/>
                <a:cs typeface="Arial"/>
              </a:rPr>
              <a:t>CRM</a:t>
            </a:r>
          </a:p>
        </p:txBody>
      </p:sp>
      <p:sp>
        <p:nvSpPr>
          <p:cNvPr id="116" name="TextBox 115"/>
          <p:cNvSpPr txBox="1"/>
          <p:nvPr/>
        </p:nvSpPr>
        <p:spPr>
          <a:xfrm>
            <a:off x="2021763" y="3365623"/>
            <a:ext cx="879800" cy="450923"/>
          </a:xfrm>
          <a:prstGeom prst="rect">
            <a:avLst/>
          </a:prstGeom>
          <a:noFill/>
          <a:effectLst>
            <a:outerShdw blurRad="50800" dist="38100" dir="2700000" algn="tl" rotWithShape="0">
              <a:prstClr val="black">
                <a:alpha val="40000"/>
              </a:prstClr>
            </a:outerShdw>
          </a:effectLst>
        </p:spPr>
        <p:txBody>
          <a:bodyPr wrap="none" lIns="111282" tIns="55641" rIns="111282" bIns="55641" rtlCol="0">
            <a:spAutoFit/>
          </a:bodyPr>
          <a:lstStyle/>
          <a:p>
            <a:pPr defTabSz="1112825">
              <a:defRPr/>
            </a:pPr>
            <a:r>
              <a:rPr lang="en-US" b="1" kern="0" dirty="0">
                <a:solidFill>
                  <a:srgbClr val="000000">
                    <a:lumMod val="10000"/>
                    <a:lumOff val="90000"/>
                  </a:srgbClr>
                </a:solidFill>
                <a:latin typeface="Arial"/>
                <a:cs typeface="Arial"/>
              </a:rPr>
              <a:t>WEB</a:t>
            </a:r>
            <a:endParaRPr lang="en-US" sz="1700" b="1" kern="0" dirty="0">
              <a:solidFill>
                <a:srgbClr val="000000">
                  <a:lumMod val="10000"/>
                  <a:lumOff val="90000"/>
                </a:srgbClr>
              </a:solidFill>
              <a:latin typeface="Arial"/>
              <a:cs typeface="Arial"/>
            </a:endParaRPr>
          </a:p>
        </p:txBody>
      </p:sp>
      <p:sp>
        <p:nvSpPr>
          <p:cNvPr id="117" name="TextBox 116"/>
          <p:cNvSpPr txBox="1"/>
          <p:nvPr/>
        </p:nvSpPr>
        <p:spPr>
          <a:xfrm>
            <a:off x="2021764" y="2208151"/>
            <a:ext cx="2014915" cy="558645"/>
          </a:xfrm>
          <a:prstGeom prst="rect">
            <a:avLst/>
          </a:prstGeom>
          <a:noFill/>
          <a:effectLst>
            <a:outerShdw blurRad="50800" dist="38100" dir="2700000" algn="tl" rotWithShape="0">
              <a:prstClr val="black">
                <a:alpha val="40000"/>
              </a:prstClr>
            </a:outerShdw>
          </a:effectLst>
        </p:spPr>
        <p:txBody>
          <a:bodyPr wrap="none" lIns="111282" tIns="55641" rIns="111282" bIns="55641" rtlCol="0">
            <a:spAutoFit/>
          </a:bodyPr>
          <a:lstStyle/>
          <a:p>
            <a:pPr defTabSz="1112825">
              <a:defRPr/>
            </a:pPr>
            <a:r>
              <a:rPr lang="en-US" sz="2900" b="1" kern="0" dirty="0">
                <a:solidFill>
                  <a:srgbClr val="002050"/>
                </a:solidFill>
                <a:latin typeface="Arial"/>
                <a:cs typeface="Arial"/>
              </a:rPr>
              <a:t>BIG DATA</a:t>
            </a:r>
          </a:p>
        </p:txBody>
      </p:sp>
      <p:sp>
        <p:nvSpPr>
          <p:cNvPr id="118" name="TextBox 117"/>
          <p:cNvSpPr txBox="1"/>
          <p:nvPr/>
        </p:nvSpPr>
        <p:spPr>
          <a:xfrm>
            <a:off x="4414359" y="5614520"/>
            <a:ext cx="1639871" cy="384305"/>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chemeClr val="bg2"/>
                </a:solidFill>
                <a:uLnTx/>
                <a:uFillTx/>
                <a:latin typeface="Arial"/>
                <a:ea typeface="ＭＳ Ｐゴシック" pitchFamily="48" charset="-128"/>
                <a:cs typeface="Arial"/>
              </a:defRPr>
            </a:lvl1pPr>
          </a:lstStyle>
          <a:p>
            <a:pPr>
              <a:defRPr/>
            </a:pPr>
            <a:r>
              <a:rPr lang="en-US" dirty="0" smtClean="0">
                <a:solidFill>
                  <a:srgbClr val="44697D"/>
                </a:solidFill>
              </a:rPr>
              <a:t>Offer details</a:t>
            </a:r>
            <a:endParaRPr lang="en-US" dirty="0">
              <a:solidFill>
                <a:srgbClr val="44697D"/>
              </a:solidFill>
            </a:endParaRPr>
          </a:p>
        </p:txBody>
      </p:sp>
      <p:sp>
        <p:nvSpPr>
          <p:cNvPr id="119" name="TextBox 118"/>
          <p:cNvSpPr txBox="1"/>
          <p:nvPr/>
        </p:nvSpPr>
        <p:spPr>
          <a:xfrm>
            <a:off x="4183827" y="5213373"/>
            <a:ext cx="1903372" cy="384305"/>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chemeClr val="bg2"/>
                </a:solidFill>
                <a:uLnTx/>
                <a:uFillTx/>
                <a:latin typeface="Arial"/>
                <a:ea typeface="ＭＳ Ｐゴシック" pitchFamily="48" charset="-128"/>
                <a:cs typeface="Arial"/>
              </a:defRPr>
            </a:lvl1pPr>
          </a:lstStyle>
          <a:p>
            <a:pPr>
              <a:defRPr/>
            </a:pPr>
            <a:r>
              <a:rPr lang="en-US" dirty="0" smtClean="0">
                <a:solidFill>
                  <a:srgbClr val="44697D"/>
                </a:solidFill>
              </a:rPr>
              <a:t>Support </a:t>
            </a:r>
            <a:r>
              <a:rPr lang="en-US" dirty="0">
                <a:solidFill>
                  <a:srgbClr val="44697D"/>
                </a:solidFill>
              </a:rPr>
              <a:t>Contacts</a:t>
            </a:r>
          </a:p>
        </p:txBody>
      </p:sp>
      <p:sp>
        <p:nvSpPr>
          <p:cNvPr id="120" name="TextBox 119"/>
          <p:cNvSpPr txBox="1"/>
          <p:nvPr/>
        </p:nvSpPr>
        <p:spPr>
          <a:xfrm>
            <a:off x="3648033" y="4829068"/>
            <a:ext cx="2045110" cy="384305"/>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chemeClr val="bg2"/>
                </a:solidFill>
                <a:uLnTx/>
                <a:uFillTx/>
                <a:latin typeface="Arial"/>
                <a:ea typeface="ＭＳ Ｐゴシック" pitchFamily="48" charset="-128"/>
                <a:cs typeface="Arial"/>
              </a:defRPr>
            </a:lvl1pPr>
          </a:lstStyle>
          <a:p>
            <a:pPr>
              <a:defRPr/>
            </a:pPr>
            <a:r>
              <a:rPr lang="en-US" dirty="0" smtClean="0">
                <a:solidFill>
                  <a:srgbClr val="44697D"/>
                </a:solidFill>
              </a:rPr>
              <a:t>Customer Touches</a:t>
            </a:r>
            <a:endParaRPr lang="en-US" dirty="0">
              <a:solidFill>
                <a:srgbClr val="44697D"/>
              </a:solidFill>
            </a:endParaRPr>
          </a:p>
        </p:txBody>
      </p:sp>
      <p:sp>
        <p:nvSpPr>
          <p:cNvPr id="121" name="TextBox 120"/>
          <p:cNvSpPr txBox="1"/>
          <p:nvPr/>
        </p:nvSpPr>
        <p:spPr>
          <a:xfrm>
            <a:off x="3221442" y="4469967"/>
            <a:ext cx="1532054" cy="384305"/>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chemeClr val="bg2"/>
                </a:solidFill>
                <a:uLnTx/>
                <a:uFillTx/>
                <a:latin typeface="Arial"/>
                <a:ea typeface="ＭＳ Ｐゴシック" pitchFamily="48" charset="-128"/>
                <a:cs typeface="Arial"/>
              </a:defRPr>
            </a:lvl1pPr>
          </a:lstStyle>
          <a:p>
            <a:pPr>
              <a:defRPr/>
            </a:pPr>
            <a:r>
              <a:rPr lang="en-US" dirty="0" smtClean="0">
                <a:solidFill>
                  <a:srgbClr val="44697D"/>
                </a:solidFill>
              </a:rPr>
              <a:t>Segmentation</a:t>
            </a:r>
            <a:endParaRPr lang="en-US" dirty="0">
              <a:solidFill>
                <a:srgbClr val="44697D"/>
              </a:solidFill>
            </a:endParaRPr>
          </a:p>
        </p:txBody>
      </p:sp>
      <p:sp>
        <p:nvSpPr>
          <p:cNvPr id="122" name="TextBox 121"/>
          <p:cNvSpPr txBox="1"/>
          <p:nvPr/>
        </p:nvSpPr>
        <p:spPr>
          <a:xfrm>
            <a:off x="3065900" y="3443198"/>
            <a:ext cx="1431938"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Web </a:t>
            </a:r>
            <a:r>
              <a:rPr lang="en-US" dirty="0" smtClean="0"/>
              <a:t>logs</a:t>
            </a:r>
            <a:endParaRPr lang="en-US" dirty="0"/>
          </a:p>
        </p:txBody>
      </p:sp>
      <p:sp>
        <p:nvSpPr>
          <p:cNvPr id="123" name="TextBox 122"/>
          <p:cNvSpPr txBox="1"/>
          <p:nvPr/>
        </p:nvSpPr>
        <p:spPr>
          <a:xfrm>
            <a:off x="6581068" y="5670875"/>
            <a:ext cx="1561616"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Offer history</a:t>
            </a:r>
          </a:p>
        </p:txBody>
      </p:sp>
      <p:sp>
        <p:nvSpPr>
          <p:cNvPr id="124" name="TextBox 123"/>
          <p:cNvSpPr txBox="1"/>
          <p:nvPr/>
        </p:nvSpPr>
        <p:spPr>
          <a:xfrm>
            <a:off x="3585260" y="3738893"/>
            <a:ext cx="1450922"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A/B testing</a:t>
            </a:r>
          </a:p>
        </p:txBody>
      </p:sp>
      <p:sp>
        <p:nvSpPr>
          <p:cNvPr id="125" name="TextBox 124"/>
          <p:cNvSpPr txBox="1"/>
          <p:nvPr/>
        </p:nvSpPr>
        <p:spPr>
          <a:xfrm>
            <a:off x="5233194" y="4388361"/>
            <a:ext cx="1994934"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Dynamic Pricing</a:t>
            </a:r>
          </a:p>
        </p:txBody>
      </p:sp>
      <p:sp>
        <p:nvSpPr>
          <p:cNvPr id="126" name="TextBox 125"/>
          <p:cNvSpPr txBox="1"/>
          <p:nvPr/>
        </p:nvSpPr>
        <p:spPr>
          <a:xfrm>
            <a:off x="6147750" y="5073010"/>
            <a:ext cx="1994934"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Affiliate Networks</a:t>
            </a:r>
          </a:p>
        </p:txBody>
      </p:sp>
      <p:sp>
        <p:nvSpPr>
          <p:cNvPr id="127" name="TextBox 126"/>
          <p:cNvSpPr txBox="1"/>
          <p:nvPr/>
        </p:nvSpPr>
        <p:spPr>
          <a:xfrm>
            <a:off x="5789870" y="4756591"/>
            <a:ext cx="1994934"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 Search Marketing</a:t>
            </a:r>
          </a:p>
        </p:txBody>
      </p:sp>
      <p:sp>
        <p:nvSpPr>
          <p:cNvPr id="128" name="TextBox 127"/>
          <p:cNvSpPr txBox="1"/>
          <p:nvPr/>
        </p:nvSpPr>
        <p:spPr>
          <a:xfrm>
            <a:off x="4364036" y="4013864"/>
            <a:ext cx="2437119" cy="314534"/>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Behavioral </a:t>
            </a:r>
            <a:r>
              <a:rPr lang="en-US" dirty="0" smtClean="0"/>
              <a:t> Targeting</a:t>
            </a:r>
            <a:endParaRPr lang="en-US" dirty="0"/>
          </a:p>
        </p:txBody>
      </p:sp>
      <p:sp>
        <p:nvSpPr>
          <p:cNvPr id="129" name="TextBox 128"/>
          <p:cNvSpPr txBox="1"/>
          <p:nvPr/>
        </p:nvSpPr>
        <p:spPr>
          <a:xfrm>
            <a:off x="6365141" y="5389431"/>
            <a:ext cx="1994934" cy="231845"/>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Dynamic </a:t>
            </a:r>
            <a:r>
              <a:rPr lang="en-US" dirty="0" smtClean="0"/>
              <a:t>Funnels</a:t>
            </a:r>
            <a:endParaRPr lang="en-US" dirty="0"/>
          </a:p>
        </p:txBody>
      </p:sp>
      <p:sp>
        <p:nvSpPr>
          <p:cNvPr id="130" name="TextBox 129"/>
          <p:cNvSpPr txBox="1"/>
          <p:nvPr/>
        </p:nvSpPr>
        <p:spPr>
          <a:xfrm>
            <a:off x="7969323" y="4932816"/>
            <a:ext cx="3147504"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User Generated Content</a:t>
            </a:r>
          </a:p>
        </p:txBody>
      </p:sp>
      <p:sp>
        <p:nvSpPr>
          <p:cNvPr id="131" name="TextBox 130"/>
          <p:cNvSpPr txBox="1"/>
          <p:nvPr/>
        </p:nvSpPr>
        <p:spPr>
          <a:xfrm>
            <a:off x="4054074" y="2309865"/>
            <a:ext cx="1881309"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Mobile Web</a:t>
            </a:r>
          </a:p>
        </p:txBody>
      </p:sp>
      <p:sp>
        <p:nvSpPr>
          <p:cNvPr id="132" name="TextBox 131"/>
          <p:cNvSpPr txBox="1"/>
          <p:nvPr/>
        </p:nvSpPr>
        <p:spPr>
          <a:xfrm>
            <a:off x="5775411" y="2613854"/>
            <a:ext cx="1307312"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SMS/MMS</a:t>
            </a:r>
          </a:p>
        </p:txBody>
      </p:sp>
      <p:sp>
        <p:nvSpPr>
          <p:cNvPr id="133" name="TextBox 132"/>
          <p:cNvSpPr txBox="1"/>
          <p:nvPr/>
        </p:nvSpPr>
        <p:spPr>
          <a:xfrm>
            <a:off x="4195597" y="2608341"/>
            <a:ext cx="1521730"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Sentiment</a:t>
            </a:r>
          </a:p>
        </p:txBody>
      </p:sp>
      <p:sp>
        <p:nvSpPr>
          <p:cNvPr id="134" name="TextBox 133"/>
          <p:cNvSpPr txBox="1"/>
          <p:nvPr/>
        </p:nvSpPr>
        <p:spPr>
          <a:xfrm>
            <a:off x="7980072" y="4563775"/>
            <a:ext cx="2694569"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External Demographics</a:t>
            </a:r>
          </a:p>
        </p:txBody>
      </p:sp>
      <p:sp>
        <p:nvSpPr>
          <p:cNvPr id="135" name="TextBox 134"/>
          <p:cNvSpPr txBox="1"/>
          <p:nvPr/>
        </p:nvSpPr>
        <p:spPr>
          <a:xfrm>
            <a:off x="8485123" y="5299772"/>
            <a:ext cx="2800388"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HD Video, Audio, Images</a:t>
            </a:r>
          </a:p>
        </p:txBody>
      </p:sp>
      <p:sp>
        <p:nvSpPr>
          <p:cNvPr id="136" name="TextBox 135"/>
          <p:cNvSpPr txBox="1"/>
          <p:nvPr/>
        </p:nvSpPr>
        <p:spPr>
          <a:xfrm>
            <a:off x="6381200" y="2924895"/>
            <a:ext cx="1817597"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Speech to Text</a:t>
            </a:r>
          </a:p>
        </p:txBody>
      </p:sp>
      <p:sp>
        <p:nvSpPr>
          <p:cNvPr id="137" name="TextBox 136"/>
          <p:cNvSpPr txBox="1"/>
          <p:nvPr/>
        </p:nvSpPr>
        <p:spPr>
          <a:xfrm>
            <a:off x="8655357" y="5637067"/>
            <a:ext cx="2442027"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Product/Service Logs</a:t>
            </a:r>
          </a:p>
        </p:txBody>
      </p:sp>
      <p:sp>
        <p:nvSpPr>
          <p:cNvPr id="138" name="TextBox 137"/>
          <p:cNvSpPr txBox="1"/>
          <p:nvPr/>
        </p:nvSpPr>
        <p:spPr>
          <a:xfrm>
            <a:off x="5219377" y="3235863"/>
            <a:ext cx="3512152"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Social Interactions &amp; Feeds</a:t>
            </a:r>
          </a:p>
        </p:txBody>
      </p:sp>
      <p:sp>
        <p:nvSpPr>
          <p:cNvPr id="139" name="TextBox 138"/>
          <p:cNvSpPr txBox="1"/>
          <p:nvPr/>
        </p:nvSpPr>
        <p:spPr>
          <a:xfrm>
            <a:off x="7522256" y="4263954"/>
            <a:ext cx="2694569"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Business Data Feeds</a:t>
            </a:r>
          </a:p>
        </p:txBody>
      </p:sp>
      <p:sp>
        <p:nvSpPr>
          <p:cNvPr id="140" name="TextBox 139"/>
          <p:cNvSpPr txBox="1"/>
          <p:nvPr/>
        </p:nvSpPr>
        <p:spPr>
          <a:xfrm>
            <a:off x="4065131" y="2926970"/>
            <a:ext cx="2694569"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User Click Stream</a:t>
            </a:r>
          </a:p>
        </p:txBody>
      </p:sp>
      <p:sp>
        <p:nvSpPr>
          <p:cNvPr id="141" name="TextBox 140"/>
          <p:cNvSpPr txBox="1"/>
          <p:nvPr/>
        </p:nvSpPr>
        <p:spPr>
          <a:xfrm>
            <a:off x="6765873" y="3901178"/>
            <a:ext cx="3109119"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Sensors / RFID / Devices</a:t>
            </a:r>
          </a:p>
        </p:txBody>
      </p:sp>
      <p:sp>
        <p:nvSpPr>
          <p:cNvPr id="142" name="TextBox 141"/>
          <p:cNvSpPr txBox="1"/>
          <p:nvPr/>
        </p:nvSpPr>
        <p:spPr>
          <a:xfrm>
            <a:off x="6171686" y="3550070"/>
            <a:ext cx="3241544" cy="266818"/>
          </a:xfrm>
          <a:prstGeom prst="rect">
            <a:avLst/>
          </a:prstGeom>
          <a:no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11282" tIns="55641" rIns="111282" bIns="55641" numCol="1" rtlCol="0" anchor="ctr" anchorCtr="1" compatLnSpc="1">
            <a:prstTxWarp prst="textNoShape">
              <a:avLst/>
            </a:prstTxWarp>
          </a:bodyPr>
          <a:lstStyle>
            <a:defPPr>
              <a:defRPr lang="en-US"/>
            </a:defPPr>
            <a:lvl1pPr marL="0" marR="0" lvl="0" indent="0" defTabSz="914400" eaLnBrk="0" latinLnBrk="0" hangingPunct="0">
              <a:spcBef>
                <a:spcPts val="300"/>
              </a:spcBef>
              <a:buClrTx/>
              <a:buSzTx/>
              <a:buFontTx/>
              <a:buNone/>
              <a:tabLst/>
              <a:defRPr kumimoji="0" sz="1100" b="1" i="0" u="none" strike="noStrike" kern="0" cap="none" spc="0" normalizeH="0" baseline="0">
                <a:ln>
                  <a:noFill/>
                </a:ln>
                <a:solidFill>
                  <a:srgbClr val="44697D"/>
                </a:solidFill>
                <a:uLnTx/>
                <a:uFillTx/>
                <a:latin typeface="Arial"/>
                <a:ea typeface="ＭＳ Ｐゴシック" pitchFamily="48" charset="-128"/>
                <a:cs typeface="Arial"/>
              </a:defRPr>
            </a:lvl1pPr>
          </a:lstStyle>
          <a:p>
            <a:pPr>
              <a:defRPr/>
            </a:pPr>
            <a:r>
              <a:rPr lang="en-US" dirty="0"/>
              <a:t>Spatial &amp; GPS Coordinates</a:t>
            </a:r>
          </a:p>
        </p:txBody>
      </p:sp>
      <p:sp>
        <p:nvSpPr>
          <p:cNvPr id="143" name="TextBox 142"/>
          <p:cNvSpPr txBox="1"/>
          <p:nvPr/>
        </p:nvSpPr>
        <p:spPr>
          <a:xfrm>
            <a:off x="3221441" y="6288980"/>
            <a:ext cx="7875942" cy="390100"/>
          </a:xfrm>
          <a:prstGeom prst="rect">
            <a:avLst/>
          </a:prstGeom>
        </p:spPr>
        <p:txBody>
          <a:bodyPr vert="horz" wrap="square" lIns="111282" tIns="55641" rIns="111282" bIns="55641" rtlCol="0">
            <a:noAutofit/>
          </a:bodyPr>
          <a:lstStyle/>
          <a:p>
            <a:pPr algn="ctr" defTabSz="914400">
              <a:spcBef>
                <a:spcPct val="20000"/>
              </a:spcBef>
              <a:defRPr/>
            </a:pPr>
            <a:r>
              <a:rPr lang="en-US" sz="2000" kern="0" dirty="0">
                <a:solidFill>
                  <a:srgbClr val="000000">
                    <a:lumMod val="75000"/>
                    <a:lumOff val="25000"/>
                  </a:srgbClr>
                </a:solidFill>
                <a:cs typeface="Arial Bold"/>
              </a:rPr>
              <a:t>Increasing Data Variety and Complexity</a:t>
            </a:r>
          </a:p>
        </p:txBody>
      </p:sp>
      <p:sp>
        <p:nvSpPr>
          <p:cNvPr id="144" name="Title 1"/>
          <p:cNvSpPr txBox="1">
            <a:spLocks/>
          </p:cNvSpPr>
          <p:nvPr/>
        </p:nvSpPr>
        <p:spPr>
          <a:xfrm>
            <a:off x="7620812" y="2220642"/>
            <a:ext cx="4302167" cy="1036226"/>
          </a:xfrm>
          <a:prstGeom prst="rect">
            <a:avLst/>
          </a:prstGeom>
        </p:spPr>
        <p:txBody>
          <a:bodyPr vert="horz" lIns="111282" tIns="55641" rIns="111282" bIns="55641" rtlCol="0" anchor="ctr">
            <a:noAutofit/>
          </a:bodyPr>
          <a:lstStyle>
            <a:lvl1pPr algn="l" defTabSz="457200" rtl="0" eaLnBrk="1" fontAlgn="base" hangingPunct="1">
              <a:spcBef>
                <a:spcPct val="0"/>
              </a:spcBef>
              <a:spcAft>
                <a:spcPct val="0"/>
              </a:spcAft>
              <a:defRPr sz="3600" kern="1200">
                <a:solidFill>
                  <a:schemeClr val="tx1"/>
                </a:solidFill>
                <a:latin typeface="Arial"/>
                <a:ea typeface="ヒラギノ角ゴ Pro W3" charset="-128"/>
                <a:cs typeface="Arial"/>
              </a:defRPr>
            </a:lvl1pPr>
            <a:lvl2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9pPr>
          </a:lstStyle>
          <a:p>
            <a:pPr>
              <a:defRPr/>
            </a:pPr>
            <a:r>
              <a:rPr lang="en-US" sz="2800" dirty="0">
                <a:solidFill>
                  <a:srgbClr val="0072C6"/>
                </a:solidFill>
                <a:latin typeface="Segoe UI"/>
              </a:rPr>
              <a:t>Transactions + </a:t>
            </a:r>
          </a:p>
          <a:p>
            <a:pPr>
              <a:defRPr/>
            </a:pPr>
            <a:r>
              <a:rPr lang="en-US" sz="2800" dirty="0" smtClean="0">
                <a:solidFill>
                  <a:srgbClr val="0072C6"/>
                </a:solidFill>
                <a:latin typeface="Segoe UI"/>
              </a:rPr>
              <a:t>	Interactions +     				Observations</a:t>
            </a:r>
          </a:p>
          <a:p>
            <a:pPr>
              <a:defRPr/>
            </a:pPr>
            <a:r>
              <a:rPr lang="en-US" sz="2800" dirty="0" smtClean="0">
                <a:solidFill>
                  <a:srgbClr val="0072C6"/>
                </a:solidFill>
                <a:latin typeface="Segoe UI"/>
              </a:rPr>
              <a:t>				= </a:t>
            </a:r>
            <a:r>
              <a:rPr lang="en-US" sz="2800" dirty="0">
                <a:solidFill>
                  <a:srgbClr val="0072C6"/>
                </a:solidFill>
                <a:latin typeface="Segoe UI"/>
              </a:rPr>
              <a:t>BIG DATA</a:t>
            </a:r>
          </a:p>
        </p:txBody>
      </p:sp>
    </p:spTree>
    <p:extLst>
      <p:ext uri="{BB962C8B-B14F-4D97-AF65-F5344CB8AC3E}">
        <p14:creationId xmlns:p14="http://schemas.microsoft.com/office/powerpoint/2010/main" val="3392373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p:cNvSpPr/>
          <p:nvPr/>
        </p:nvSpPr>
        <p:spPr bwMode="auto">
          <a:xfrm>
            <a:off x="0" y="1399553"/>
            <a:ext cx="12436475" cy="55949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noAutofit/>
          </a:bodyPr>
          <a:lstStyle/>
          <a:p>
            <a:r>
              <a:rPr lang="en-US" sz="4000" dirty="0" smtClean="0"/>
              <a:t>A data architecture under pressure from new data</a:t>
            </a:r>
            <a:endParaRPr lang="en-US" sz="4000" dirty="0"/>
          </a:p>
        </p:txBody>
      </p:sp>
      <p:sp>
        <p:nvSpPr>
          <p:cNvPr id="48" name="Down Arrow 47"/>
          <p:cNvSpPr/>
          <p:nvPr/>
        </p:nvSpPr>
        <p:spPr>
          <a:xfrm rot="10800000">
            <a:off x="2076833" y="5205934"/>
            <a:ext cx="274321" cy="562367"/>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defRPr/>
            </a:pPr>
            <a:endParaRPr lang="en-US" sz="800" kern="0" dirty="0">
              <a:solidFill>
                <a:srgbClr val="1E1E1E"/>
              </a:solidFill>
              <a:latin typeface="Arial"/>
            </a:endParaRPr>
          </a:p>
        </p:txBody>
      </p:sp>
      <p:sp>
        <p:nvSpPr>
          <p:cNvPr id="49" name="Rounded Rectangle 48"/>
          <p:cNvSpPr/>
          <p:nvPr/>
        </p:nvSpPr>
        <p:spPr>
          <a:xfrm>
            <a:off x="537101" y="2034238"/>
            <a:ext cx="5443009" cy="954182"/>
          </a:xfrm>
          <a:prstGeom prst="roundRect">
            <a:avLst>
              <a:gd name="adj" fmla="val 5758"/>
            </a:avLst>
          </a:prstGeom>
          <a:solidFill>
            <a:srgbClr val="1E1E1E">
              <a:lumMod val="10000"/>
              <a:lumOff val="90000"/>
            </a:srgbClr>
          </a:solidFill>
          <a:ln w="9525" cap="flat" cmpd="sng" algn="ctr">
            <a:solidFill>
              <a:srgbClr val="4F8E1E"/>
            </a:solidFill>
            <a:prstDash val="solid"/>
          </a:ln>
          <a:effectLst/>
        </p:spPr>
        <p:txBody>
          <a:bodyPr rtlCol="0" anchor="b"/>
          <a:lstStyle/>
          <a:p>
            <a:pPr algn="ctr" defTabSz="914400" fontAlgn="base">
              <a:spcBef>
                <a:spcPct val="0"/>
              </a:spcBef>
              <a:spcAft>
                <a:spcPct val="0"/>
              </a:spcAft>
              <a:defRPr/>
            </a:pPr>
            <a:endParaRPr lang="en-US" sz="800" b="1" kern="0" dirty="0">
              <a:solidFill>
                <a:prstClr val="black">
                  <a:lumMod val="65000"/>
                  <a:lumOff val="35000"/>
                </a:prstClr>
              </a:solidFill>
              <a:latin typeface="Calibri"/>
              <a:cs typeface="Calibri"/>
            </a:endParaRPr>
          </a:p>
        </p:txBody>
      </p:sp>
      <p:sp>
        <p:nvSpPr>
          <p:cNvPr id="50" name="Rounded Rectangle 49"/>
          <p:cNvSpPr/>
          <p:nvPr/>
        </p:nvSpPr>
        <p:spPr>
          <a:xfrm>
            <a:off x="528994" y="2035350"/>
            <a:ext cx="274465" cy="953071"/>
          </a:xfrm>
          <a:prstGeom prst="roundRect">
            <a:avLst>
              <a:gd name="adj" fmla="val 12532"/>
            </a:avLst>
          </a:prstGeom>
          <a:solidFill>
            <a:srgbClr val="69BE28">
              <a:lumMod val="75000"/>
            </a:srgbClr>
          </a:solidFill>
          <a:ln w="3175" cap="flat" cmpd="sng" algn="ctr">
            <a:solidFill>
              <a:srgbClr val="69BE28">
                <a:lumMod val="75000"/>
              </a:srgbClr>
            </a:solidFill>
            <a:prstDash val="solid"/>
          </a:ln>
          <a:effectLst/>
        </p:spPr>
        <p:txBody>
          <a:bodyPr vert="vert270" lIns="0" tIns="0" rIns="0" bIns="0" rtlCol="0" anchor="ctr"/>
          <a:lstStyle/>
          <a:p>
            <a:pPr algn="ctr" defTabSz="914400">
              <a:defRPr/>
            </a:pPr>
            <a:r>
              <a:rPr lang="en-US" sz="1000" b="1" kern="0" dirty="0">
                <a:solidFill>
                  <a:srgbClr val="FFFFFF"/>
                </a:solidFill>
                <a:latin typeface="Calibri"/>
                <a:cs typeface="Calibri"/>
              </a:rPr>
              <a:t>APPLICATIONS</a:t>
            </a:r>
          </a:p>
        </p:txBody>
      </p:sp>
      <p:sp>
        <p:nvSpPr>
          <p:cNvPr id="51" name="Rounded Rectangle 50"/>
          <p:cNvSpPr/>
          <p:nvPr/>
        </p:nvSpPr>
        <p:spPr>
          <a:xfrm>
            <a:off x="577680" y="3505318"/>
            <a:ext cx="2597187" cy="1646641"/>
          </a:xfrm>
          <a:prstGeom prst="roundRect">
            <a:avLst>
              <a:gd name="adj" fmla="val 1801"/>
            </a:avLst>
          </a:prstGeom>
          <a:solidFill>
            <a:srgbClr val="A4E274"/>
          </a:solidFill>
          <a:ln w="9525" cap="flat" cmpd="sng" algn="ctr">
            <a:solidFill>
              <a:srgbClr val="4F8E1E"/>
            </a:solidFill>
            <a:prstDash val="solid"/>
          </a:ln>
          <a:effectLst/>
        </p:spPr>
        <p:txBody>
          <a:bodyPr rtlCol="0" anchor="b"/>
          <a:lstStyle/>
          <a:p>
            <a:pPr algn="ctr" defTabSz="914400">
              <a:defRPr/>
            </a:pPr>
            <a:endParaRPr lang="en-US" sz="800" b="1" kern="0" dirty="0">
              <a:solidFill>
                <a:prstClr val="black">
                  <a:lumMod val="65000"/>
                  <a:lumOff val="35000"/>
                </a:prstClr>
              </a:solidFill>
              <a:latin typeface="Calibri"/>
              <a:cs typeface="Calibri"/>
            </a:endParaRPr>
          </a:p>
        </p:txBody>
      </p:sp>
      <p:sp>
        <p:nvSpPr>
          <p:cNvPr id="52" name="Rounded Rectangle 51"/>
          <p:cNvSpPr/>
          <p:nvPr/>
        </p:nvSpPr>
        <p:spPr>
          <a:xfrm>
            <a:off x="528994" y="3505318"/>
            <a:ext cx="274465" cy="1646641"/>
          </a:xfrm>
          <a:prstGeom prst="roundRect">
            <a:avLst>
              <a:gd name="adj" fmla="val 12532"/>
            </a:avLst>
          </a:prstGeom>
          <a:solidFill>
            <a:srgbClr val="69BE28">
              <a:lumMod val="75000"/>
            </a:srgbClr>
          </a:solidFill>
          <a:ln w="3175" cap="flat" cmpd="sng" algn="ctr">
            <a:solidFill>
              <a:srgbClr val="69BE28">
                <a:lumMod val="75000"/>
              </a:srgbClr>
            </a:solidFill>
            <a:prstDash val="solid"/>
          </a:ln>
          <a:effectLst/>
        </p:spPr>
        <p:txBody>
          <a:bodyPr vert="vert270" lIns="0" tIns="0" rIns="0" bIns="0" rtlCol="0" anchor="ctr"/>
          <a:lstStyle/>
          <a:p>
            <a:pPr algn="ctr" defTabSz="914400">
              <a:defRPr/>
            </a:pPr>
            <a:r>
              <a:rPr lang="en-US" sz="1000" b="1" kern="0" dirty="0">
                <a:solidFill>
                  <a:srgbClr val="FFFFFF"/>
                </a:solidFill>
                <a:latin typeface="Calibri"/>
                <a:cs typeface="Calibri"/>
              </a:rPr>
              <a:t>DATA </a:t>
            </a:r>
            <a:r>
              <a:rPr lang="en-US" sz="1000" b="1" kern="0" dirty="0" smtClean="0">
                <a:solidFill>
                  <a:srgbClr val="FFFFFF"/>
                </a:solidFill>
                <a:latin typeface="Calibri"/>
                <a:cs typeface="Calibri"/>
              </a:rPr>
              <a:t> SYSTEM</a:t>
            </a:r>
            <a:endParaRPr lang="en-US" sz="1000" b="1" kern="0" dirty="0">
              <a:solidFill>
                <a:srgbClr val="FFFFFF"/>
              </a:solidFill>
              <a:latin typeface="Calibri"/>
              <a:cs typeface="Calibri"/>
            </a:endParaRPr>
          </a:p>
        </p:txBody>
      </p:sp>
      <p:sp>
        <p:nvSpPr>
          <p:cNvPr id="53" name="Rounded Rectangle 52"/>
          <p:cNvSpPr/>
          <p:nvPr/>
        </p:nvSpPr>
        <p:spPr>
          <a:xfrm>
            <a:off x="968130" y="3846059"/>
            <a:ext cx="1989934" cy="911407"/>
          </a:xfrm>
          <a:prstGeom prst="roundRect">
            <a:avLst>
              <a:gd name="adj" fmla="val 5758"/>
            </a:avLst>
          </a:prstGeom>
          <a:solidFill>
            <a:srgbClr val="FFE2C6"/>
          </a:solidFill>
          <a:ln w="6350" cap="flat" cmpd="sng" algn="ctr">
            <a:solidFill>
              <a:srgbClr val="4F8E1E"/>
            </a:solidFill>
            <a:prstDash val="solid"/>
          </a:ln>
          <a:effectLst/>
        </p:spPr>
        <p:txBody>
          <a:bodyPr rtlCol="0" anchor="b"/>
          <a:lstStyle/>
          <a:p>
            <a:pPr algn="ctr" defTabSz="914400">
              <a:defRPr/>
            </a:pPr>
            <a:r>
              <a:rPr lang="en-US" sz="900" b="1" kern="0" dirty="0">
                <a:solidFill>
                  <a:prstClr val="black">
                    <a:lumMod val="65000"/>
                    <a:lumOff val="35000"/>
                  </a:prstClr>
                </a:solidFill>
                <a:latin typeface="Calibri"/>
                <a:cs typeface="Calibri"/>
              </a:rPr>
              <a:t>REPOSITORIES</a:t>
            </a:r>
          </a:p>
        </p:txBody>
      </p:sp>
      <p:sp>
        <p:nvSpPr>
          <p:cNvPr id="54" name="Up-Down Arrow 53"/>
          <p:cNvSpPr/>
          <p:nvPr/>
        </p:nvSpPr>
        <p:spPr>
          <a:xfrm>
            <a:off x="1607416" y="3034518"/>
            <a:ext cx="265645" cy="757262"/>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55" name="Rounded Rectangle 54"/>
          <p:cNvSpPr/>
          <p:nvPr/>
        </p:nvSpPr>
        <p:spPr>
          <a:xfrm>
            <a:off x="582517" y="5632954"/>
            <a:ext cx="2759634" cy="897187"/>
          </a:xfrm>
          <a:prstGeom prst="roundRect">
            <a:avLst>
              <a:gd name="adj" fmla="val 5758"/>
            </a:avLst>
          </a:prstGeom>
          <a:solidFill>
            <a:srgbClr val="1E1E1E">
              <a:lumMod val="10000"/>
              <a:lumOff val="90000"/>
            </a:srgbClr>
          </a:solidFill>
          <a:ln w="9525" cap="flat" cmpd="sng" algn="ctr">
            <a:solidFill>
              <a:srgbClr val="4F8E1E"/>
            </a:solidFill>
            <a:prstDash val="solid"/>
          </a:ln>
          <a:effectLst/>
        </p:spPr>
        <p:txBody>
          <a:bodyPr rtlCol="0" anchor="b"/>
          <a:lstStyle/>
          <a:p>
            <a:pPr algn="ctr" defTabSz="914400" fontAlgn="base">
              <a:spcBef>
                <a:spcPct val="0"/>
              </a:spcBef>
              <a:spcAft>
                <a:spcPct val="0"/>
              </a:spcAft>
              <a:defRPr/>
            </a:pPr>
            <a:endParaRPr lang="en-US" sz="800" b="1" kern="0" dirty="0">
              <a:solidFill>
                <a:prstClr val="black">
                  <a:lumMod val="65000"/>
                  <a:lumOff val="35000"/>
                </a:prstClr>
              </a:solidFill>
              <a:latin typeface="Calibri"/>
              <a:cs typeface="Calibri"/>
            </a:endParaRPr>
          </a:p>
        </p:txBody>
      </p:sp>
      <p:sp>
        <p:nvSpPr>
          <p:cNvPr id="56" name="Rounded Rectangle 55"/>
          <p:cNvSpPr/>
          <p:nvPr/>
        </p:nvSpPr>
        <p:spPr>
          <a:xfrm>
            <a:off x="530161" y="5632954"/>
            <a:ext cx="278138" cy="897187"/>
          </a:xfrm>
          <a:prstGeom prst="roundRect">
            <a:avLst>
              <a:gd name="adj" fmla="val 12532"/>
            </a:avLst>
          </a:prstGeom>
          <a:solidFill>
            <a:srgbClr val="69BE28">
              <a:lumMod val="75000"/>
            </a:srgbClr>
          </a:solidFill>
          <a:ln w="3175" cap="flat" cmpd="sng" algn="ctr">
            <a:solidFill>
              <a:srgbClr val="69BE28">
                <a:lumMod val="75000"/>
              </a:srgbClr>
            </a:solidFill>
            <a:prstDash val="solid"/>
          </a:ln>
          <a:effectLst/>
        </p:spPr>
        <p:txBody>
          <a:bodyPr vert="vert270" lIns="0" tIns="0" rIns="0" bIns="0" rtlCol="0" anchor="ctr"/>
          <a:lstStyle/>
          <a:p>
            <a:pPr algn="ctr" defTabSz="914400" fontAlgn="base">
              <a:spcBef>
                <a:spcPct val="0"/>
              </a:spcBef>
              <a:spcAft>
                <a:spcPct val="0"/>
              </a:spcAft>
              <a:defRPr/>
            </a:pPr>
            <a:r>
              <a:rPr lang="en-US" sz="1000" b="1" kern="0" dirty="0" smtClean="0">
                <a:solidFill>
                  <a:srgbClr val="FFFFFF"/>
                </a:solidFill>
                <a:latin typeface="Calibri"/>
                <a:cs typeface="Calibri"/>
              </a:rPr>
              <a:t>SOURCES</a:t>
            </a:r>
            <a:endParaRPr lang="en-US" sz="1000" b="1" kern="0" dirty="0">
              <a:solidFill>
                <a:srgbClr val="FFFFFF"/>
              </a:solidFill>
              <a:latin typeface="Calibri"/>
              <a:cs typeface="Calibri"/>
            </a:endParaRPr>
          </a:p>
        </p:txBody>
      </p:sp>
      <p:sp>
        <p:nvSpPr>
          <p:cNvPr id="57" name="Up-Down Arrow 56"/>
          <p:cNvSpPr/>
          <p:nvPr/>
        </p:nvSpPr>
        <p:spPr>
          <a:xfrm>
            <a:off x="1912579" y="3034302"/>
            <a:ext cx="265645" cy="757478"/>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58" name="Rounded Rectangle 57"/>
          <p:cNvSpPr/>
          <p:nvPr/>
        </p:nvSpPr>
        <p:spPr>
          <a:xfrm>
            <a:off x="917378" y="5768299"/>
            <a:ext cx="2257491" cy="612560"/>
          </a:xfrm>
          <a:prstGeom prst="roundRect">
            <a:avLst>
              <a:gd name="adj" fmla="val 5758"/>
            </a:avLst>
          </a:prstGeom>
          <a:solidFill>
            <a:srgbClr val="FFE2C6"/>
          </a:solidFill>
          <a:ln w="6350" cap="flat" cmpd="sng" algn="ctr">
            <a:solidFill>
              <a:srgbClr val="4F8E1E"/>
            </a:solidFill>
            <a:prstDash val="solid"/>
          </a:ln>
          <a:effectLst/>
        </p:spPr>
        <p:txBody>
          <a:bodyPr rtlCol="0" anchor="ctr"/>
          <a:lstStyle/>
          <a:p>
            <a:pPr algn="ctr" defTabSz="914400" fontAlgn="base">
              <a:spcBef>
                <a:spcPct val="0"/>
              </a:spcBef>
              <a:spcAft>
                <a:spcPct val="0"/>
              </a:spcAft>
              <a:defRPr/>
            </a:pPr>
            <a:r>
              <a:rPr lang="en-US" sz="1600" b="1" kern="0" dirty="0" smtClean="0">
                <a:solidFill>
                  <a:prstClr val="black">
                    <a:lumMod val="65000"/>
                    <a:lumOff val="35000"/>
                  </a:prstClr>
                </a:solidFill>
                <a:latin typeface="Calibri"/>
                <a:cs typeface="Calibri"/>
              </a:rPr>
              <a:t>Existing Sources </a:t>
            </a:r>
            <a:br>
              <a:rPr lang="en-US" sz="1600" b="1" kern="0" dirty="0" smtClean="0">
                <a:solidFill>
                  <a:prstClr val="black">
                    <a:lumMod val="65000"/>
                    <a:lumOff val="35000"/>
                  </a:prstClr>
                </a:solidFill>
                <a:latin typeface="Calibri"/>
                <a:cs typeface="Calibri"/>
              </a:rPr>
            </a:br>
            <a:r>
              <a:rPr lang="en-US" sz="1100" b="1" kern="0" dirty="0" smtClean="0">
                <a:solidFill>
                  <a:prstClr val="black">
                    <a:lumMod val="65000"/>
                    <a:lumOff val="35000"/>
                  </a:prstClr>
                </a:solidFill>
                <a:latin typeface="Calibri"/>
                <a:cs typeface="Calibri"/>
              </a:rPr>
              <a:t>(CRM, ERP, Clickstream, Logs)</a:t>
            </a:r>
            <a:endParaRPr lang="en-US" sz="1100" b="1" kern="0" dirty="0">
              <a:solidFill>
                <a:prstClr val="black">
                  <a:lumMod val="65000"/>
                  <a:lumOff val="35000"/>
                </a:prstClr>
              </a:solidFill>
              <a:latin typeface="Calibri"/>
              <a:cs typeface="Calibri"/>
            </a:endParaRPr>
          </a:p>
        </p:txBody>
      </p:sp>
      <p:sp>
        <p:nvSpPr>
          <p:cNvPr id="59" name="AutoShape 16"/>
          <p:cNvSpPr>
            <a:spLocks/>
          </p:cNvSpPr>
          <p:nvPr/>
        </p:nvSpPr>
        <p:spPr bwMode="auto">
          <a:xfrm>
            <a:off x="1229101" y="4071549"/>
            <a:ext cx="666" cy="8516"/>
          </a:xfrm>
          <a:custGeom>
            <a:avLst/>
            <a:gdLst/>
            <a:ahLst/>
            <a:cxnLst/>
            <a:rect l="0" t="0" r="r" b="b"/>
            <a:pathLst>
              <a:path w="21600" h="21600">
                <a:moveTo>
                  <a:pt x="0" y="13653"/>
                </a:moveTo>
                <a:lnTo>
                  <a:pt x="0" y="21600"/>
                </a:lnTo>
                <a:cubicBezTo>
                  <a:pt x="0" y="14162"/>
                  <a:pt x="7632" y="6962"/>
                  <a:pt x="21600" y="0"/>
                </a:cubicBezTo>
                <a:cubicBezTo>
                  <a:pt x="8275" y="4133"/>
                  <a:pt x="0" y="8726"/>
                  <a:pt x="0" y="13653"/>
                </a:cubicBezTo>
                <a:close/>
                <a:moveTo>
                  <a:pt x="0" y="13653"/>
                </a:moveTo>
              </a:path>
            </a:pathLst>
          </a:custGeom>
          <a:solidFill>
            <a:srgbClr val="234DA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60" name="AutoShape 17"/>
          <p:cNvSpPr>
            <a:spLocks/>
          </p:cNvSpPr>
          <p:nvPr/>
        </p:nvSpPr>
        <p:spPr bwMode="auto">
          <a:xfrm>
            <a:off x="1570251" y="4071549"/>
            <a:ext cx="666" cy="8516"/>
          </a:xfrm>
          <a:custGeom>
            <a:avLst/>
            <a:gdLst/>
            <a:ahLst/>
            <a:cxnLst/>
            <a:rect l="0" t="0" r="r" b="b"/>
            <a:pathLst>
              <a:path w="21600" h="21600">
                <a:moveTo>
                  <a:pt x="0" y="0"/>
                </a:moveTo>
                <a:cubicBezTo>
                  <a:pt x="13971" y="6961"/>
                  <a:pt x="21600" y="14177"/>
                  <a:pt x="21600" y="21600"/>
                </a:cubicBezTo>
                <a:lnTo>
                  <a:pt x="21600" y="13653"/>
                </a:lnTo>
                <a:cubicBezTo>
                  <a:pt x="21600" y="8726"/>
                  <a:pt x="13434" y="4133"/>
                  <a:pt x="0" y="0"/>
                </a:cubicBezTo>
                <a:close/>
                <a:moveTo>
                  <a:pt x="0" y="0"/>
                </a:moveTo>
              </a:path>
            </a:pathLst>
          </a:custGeom>
          <a:solidFill>
            <a:srgbClr val="234DA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defRPr/>
            </a:pPr>
            <a:endParaRPr lang="en-US" kern="0" smtClean="0">
              <a:solidFill>
                <a:sysClr val="windowText" lastClr="000000"/>
              </a:solidFill>
              <a:latin typeface="Arial"/>
              <a:cs typeface="Arial"/>
            </a:endParaRPr>
          </a:p>
        </p:txBody>
      </p:sp>
      <p:grpSp>
        <p:nvGrpSpPr>
          <p:cNvPr id="61" name="Group 60"/>
          <p:cNvGrpSpPr/>
          <p:nvPr/>
        </p:nvGrpSpPr>
        <p:grpSpPr>
          <a:xfrm>
            <a:off x="1120343" y="4039257"/>
            <a:ext cx="1685508" cy="423957"/>
            <a:chOff x="1120343" y="3340073"/>
            <a:chExt cx="1685507" cy="423957"/>
          </a:xfrm>
        </p:grpSpPr>
        <p:grpSp>
          <p:nvGrpSpPr>
            <p:cNvPr id="62" name="Group 61"/>
            <p:cNvGrpSpPr/>
            <p:nvPr/>
          </p:nvGrpSpPr>
          <p:grpSpPr>
            <a:xfrm>
              <a:off x="1120343" y="3340073"/>
              <a:ext cx="443115" cy="423957"/>
              <a:chOff x="1120343" y="3340073"/>
              <a:chExt cx="443115" cy="423957"/>
            </a:xfrm>
          </p:grpSpPr>
          <p:grpSp>
            <p:nvGrpSpPr>
              <p:cNvPr id="75" name="Group 74"/>
              <p:cNvGrpSpPr/>
              <p:nvPr/>
            </p:nvGrpSpPr>
            <p:grpSpPr>
              <a:xfrm>
                <a:off x="1120343" y="3340073"/>
                <a:ext cx="443115" cy="423795"/>
                <a:chOff x="1252336" y="3335738"/>
                <a:chExt cx="341150" cy="220659"/>
              </a:xfrm>
            </p:grpSpPr>
            <p:sp>
              <p:nvSpPr>
                <p:cNvPr id="77" name="AutoShape 15"/>
                <p:cNvSpPr>
                  <a:spLocks/>
                </p:cNvSpPr>
                <p:nvPr/>
              </p:nvSpPr>
              <p:spPr bwMode="auto">
                <a:xfrm>
                  <a:off x="1252336" y="3367690"/>
                  <a:ext cx="341150" cy="154062"/>
                </a:xfrm>
                <a:custGeom>
                  <a:avLst/>
                  <a:gdLst/>
                  <a:ahLst/>
                  <a:cxnLst/>
                  <a:rect l="0" t="0" r="r" b="b"/>
                  <a:pathLst>
                    <a:path w="21600" h="21600">
                      <a:moveTo>
                        <a:pt x="10800" y="6988"/>
                      </a:moveTo>
                      <a:cubicBezTo>
                        <a:pt x="5433" y="6988"/>
                        <a:pt x="0" y="4588"/>
                        <a:pt x="0" y="0"/>
                      </a:cubicBezTo>
                      <a:lnTo>
                        <a:pt x="0" y="20965"/>
                      </a:lnTo>
                      <a:cubicBezTo>
                        <a:pt x="0" y="21182"/>
                        <a:pt x="16" y="21393"/>
                        <a:pt x="40" y="21600"/>
                      </a:cubicBezTo>
                      <a:cubicBezTo>
                        <a:pt x="518" y="17427"/>
                        <a:pt x="5687" y="15247"/>
                        <a:pt x="10800" y="15247"/>
                      </a:cubicBezTo>
                      <a:cubicBezTo>
                        <a:pt x="15913" y="15247"/>
                        <a:pt x="21082" y="17427"/>
                        <a:pt x="21560" y="21600"/>
                      </a:cubicBezTo>
                      <a:cubicBezTo>
                        <a:pt x="21584" y="21393"/>
                        <a:pt x="21600" y="21182"/>
                        <a:pt x="21600" y="20965"/>
                      </a:cubicBezTo>
                      <a:lnTo>
                        <a:pt x="21600" y="0"/>
                      </a:lnTo>
                      <a:cubicBezTo>
                        <a:pt x="21600" y="4588"/>
                        <a:pt x="16167" y="6988"/>
                        <a:pt x="10800" y="6988"/>
                      </a:cubicBezTo>
                      <a:close/>
                      <a:moveTo>
                        <a:pt x="10800" y="6988"/>
                      </a:moveTo>
                    </a:path>
                  </a:pathLst>
                </a:custGeom>
                <a:solidFill>
                  <a:srgbClr val="69BE28">
                    <a:lumMod val="75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78" name="AutoShape 18"/>
                <p:cNvSpPr>
                  <a:spLocks/>
                </p:cNvSpPr>
                <p:nvPr/>
              </p:nvSpPr>
              <p:spPr bwMode="auto">
                <a:xfrm>
                  <a:off x="1252336" y="3335738"/>
                  <a:ext cx="341150" cy="81751"/>
                </a:xfrm>
                <a:custGeom>
                  <a:avLst/>
                  <a:gdLst/>
                  <a:ahLst/>
                  <a:cxnLst/>
                  <a:rect l="0" t="0" r="r" b="b"/>
                  <a:pathLst>
                    <a:path w="21600" h="21600">
                      <a:moveTo>
                        <a:pt x="21532" y="9466"/>
                      </a:moveTo>
                      <a:cubicBezTo>
                        <a:pt x="20895" y="3245"/>
                        <a:pt x="15819" y="0"/>
                        <a:pt x="10800" y="0"/>
                      </a:cubicBezTo>
                      <a:cubicBezTo>
                        <a:pt x="5781" y="0"/>
                        <a:pt x="705" y="3245"/>
                        <a:pt x="68" y="9466"/>
                      </a:cubicBezTo>
                      <a:cubicBezTo>
                        <a:pt x="24" y="9896"/>
                        <a:pt x="0" y="10341"/>
                        <a:pt x="0" y="10800"/>
                      </a:cubicBezTo>
                      <a:cubicBezTo>
                        <a:pt x="0" y="17891"/>
                        <a:pt x="5433" y="21600"/>
                        <a:pt x="10800" y="21600"/>
                      </a:cubicBezTo>
                      <a:cubicBezTo>
                        <a:pt x="16167" y="21600"/>
                        <a:pt x="21600" y="17891"/>
                        <a:pt x="21600" y="10800"/>
                      </a:cubicBezTo>
                      <a:cubicBezTo>
                        <a:pt x="21600" y="10341"/>
                        <a:pt x="21576" y="9896"/>
                        <a:pt x="21532" y="9466"/>
                      </a:cubicBezTo>
                      <a:close/>
                      <a:moveTo>
                        <a:pt x="21532" y="9466"/>
                      </a:moveTo>
                    </a:path>
                  </a:pathLst>
                </a:custGeom>
                <a:solidFill>
                  <a:srgbClr val="69BE28">
                    <a:lumMod val="60000"/>
                    <a:lumOff val="40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79" name="AutoShape 19"/>
                <p:cNvSpPr>
                  <a:spLocks/>
                </p:cNvSpPr>
                <p:nvPr/>
              </p:nvSpPr>
              <p:spPr bwMode="auto">
                <a:xfrm>
                  <a:off x="1252336" y="3474646"/>
                  <a:ext cx="341150" cy="81751"/>
                </a:xfrm>
                <a:custGeom>
                  <a:avLst/>
                  <a:gdLst/>
                  <a:ahLst/>
                  <a:cxnLst/>
                  <a:rect l="0" t="0" r="r" b="b"/>
                  <a:pathLst>
                    <a:path w="21600" h="21600">
                      <a:moveTo>
                        <a:pt x="21560" y="9818"/>
                      </a:moveTo>
                      <a:cubicBezTo>
                        <a:pt x="21082" y="3370"/>
                        <a:pt x="15913" y="0"/>
                        <a:pt x="10800" y="0"/>
                      </a:cubicBezTo>
                      <a:cubicBezTo>
                        <a:pt x="5687" y="0"/>
                        <a:pt x="518" y="3370"/>
                        <a:pt x="40" y="9818"/>
                      </a:cubicBezTo>
                      <a:cubicBezTo>
                        <a:pt x="16" y="10138"/>
                        <a:pt x="0" y="10464"/>
                        <a:pt x="0" y="10800"/>
                      </a:cubicBezTo>
                      <a:cubicBezTo>
                        <a:pt x="0" y="17891"/>
                        <a:pt x="5433" y="21600"/>
                        <a:pt x="10800" y="21600"/>
                      </a:cubicBezTo>
                      <a:cubicBezTo>
                        <a:pt x="16167" y="21600"/>
                        <a:pt x="21600" y="17891"/>
                        <a:pt x="21600" y="10800"/>
                      </a:cubicBezTo>
                      <a:cubicBezTo>
                        <a:pt x="21600" y="10464"/>
                        <a:pt x="21584" y="10138"/>
                        <a:pt x="21560" y="9818"/>
                      </a:cubicBezTo>
                      <a:close/>
                      <a:moveTo>
                        <a:pt x="21560" y="9818"/>
                      </a:moveTo>
                    </a:path>
                  </a:pathLst>
                </a:custGeom>
                <a:solidFill>
                  <a:srgbClr val="4F8E1E"/>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grpSp>
          <p:sp>
            <p:nvSpPr>
              <p:cNvPr id="76" name="TextBox 75"/>
              <p:cNvSpPr txBox="1"/>
              <p:nvPr/>
            </p:nvSpPr>
            <p:spPr>
              <a:xfrm>
                <a:off x="1120343" y="3533425"/>
                <a:ext cx="443115" cy="230605"/>
              </a:xfrm>
              <a:prstGeom prst="rect">
                <a:avLst/>
              </a:prstGeom>
            </p:spPr>
            <p:txBody>
              <a:bodyPr vert="horz" wrap="none" lIns="0" tIns="45720" rIns="0" bIns="45720" rtlCol="0">
                <a:noAutofit/>
              </a:bodyPr>
              <a:lstStyle/>
              <a:p>
                <a:pPr algn="ctr" defTabSz="914400">
                  <a:defRPr/>
                </a:pPr>
                <a:r>
                  <a:rPr lang="en-US" sz="800" b="1" kern="0" dirty="0" smtClean="0">
                    <a:solidFill>
                      <a:srgbClr val="FFFFFF"/>
                    </a:solidFill>
                    <a:latin typeface="Calibri"/>
                    <a:ea typeface="ヒラギノ角ゴ Pro W3" charset="-128"/>
                    <a:cs typeface="Calibri"/>
                  </a:rPr>
                  <a:t>RDBMS</a:t>
                </a:r>
                <a:endParaRPr lang="en-US" sz="800" b="1" kern="0" dirty="0">
                  <a:solidFill>
                    <a:srgbClr val="FFFFFF"/>
                  </a:solidFill>
                  <a:latin typeface="Calibri"/>
                  <a:ea typeface="ヒラギノ角ゴ Pro W3" charset="-128"/>
                  <a:cs typeface="Calibri"/>
                </a:endParaRPr>
              </a:p>
            </p:txBody>
          </p:sp>
        </p:grpSp>
        <p:grpSp>
          <p:nvGrpSpPr>
            <p:cNvPr id="63" name="Group 62"/>
            <p:cNvGrpSpPr/>
            <p:nvPr/>
          </p:nvGrpSpPr>
          <p:grpSpPr>
            <a:xfrm>
              <a:off x="1740239" y="3340073"/>
              <a:ext cx="443115" cy="423957"/>
              <a:chOff x="1740239" y="3340073"/>
              <a:chExt cx="443115" cy="423957"/>
            </a:xfrm>
          </p:grpSpPr>
          <p:grpSp>
            <p:nvGrpSpPr>
              <p:cNvPr id="70" name="Group 69"/>
              <p:cNvGrpSpPr/>
              <p:nvPr/>
            </p:nvGrpSpPr>
            <p:grpSpPr>
              <a:xfrm>
                <a:off x="1740239" y="3340073"/>
                <a:ext cx="443115" cy="423795"/>
                <a:chOff x="1252336" y="3335738"/>
                <a:chExt cx="341150" cy="220659"/>
              </a:xfrm>
            </p:grpSpPr>
            <p:sp>
              <p:nvSpPr>
                <p:cNvPr id="72" name="AutoShape 15"/>
                <p:cNvSpPr>
                  <a:spLocks/>
                </p:cNvSpPr>
                <p:nvPr/>
              </p:nvSpPr>
              <p:spPr bwMode="auto">
                <a:xfrm>
                  <a:off x="1252336" y="3367690"/>
                  <a:ext cx="341150" cy="154062"/>
                </a:xfrm>
                <a:custGeom>
                  <a:avLst/>
                  <a:gdLst/>
                  <a:ahLst/>
                  <a:cxnLst/>
                  <a:rect l="0" t="0" r="r" b="b"/>
                  <a:pathLst>
                    <a:path w="21600" h="21600">
                      <a:moveTo>
                        <a:pt x="10800" y="6988"/>
                      </a:moveTo>
                      <a:cubicBezTo>
                        <a:pt x="5433" y="6988"/>
                        <a:pt x="0" y="4588"/>
                        <a:pt x="0" y="0"/>
                      </a:cubicBezTo>
                      <a:lnTo>
                        <a:pt x="0" y="20965"/>
                      </a:lnTo>
                      <a:cubicBezTo>
                        <a:pt x="0" y="21182"/>
                        <a:pt x="16" y="21393"/>
                        <a:pt x="40" y="21600"/>
                      </a:cubicBezTo>
                      <a:cubicBezTo>
                        <a:pt x="518" y="17427"/>
                        <a:pt x="5687" y="15247"/>
                        <a:pt x="10800" y="15247"/>
                      </a:cubicBezTo>
                      <a:cubicBezTo>
                        <a:pt x="15913" y="15247"/>
                        <a:pt x="21082" y="17427"/>
                        <a:pt x="21560" y="21600"/>
                      </a:cubicBezTo>
                      <a:cubicBezTo>
                        <a:pt x="21584" y="21393"/>
                        <a:pt x="21600" y="21182"/>
                        <a:pt x="21600" y="20965"/>
                      </a:cubicBezTo>
                      <a:lnTo>
                        <a:pt x="21600" y="0"/>
                      </a:lnTo>
                      <a:cubicBezTo>
                        <a:pt x="21600" y="4588"/>
                        <a:pt x="16167" y="6988"/>
                        <a:pt x="10800" y="6988"/>
                      </a:cubicBezTo>
                      <a:close/>
                      <a:moveTo>
                        <a:pt x="10800" y="6988"/>
                      </a:moveTo>
                    </a:path>
                  </a:pathLst>
                </a:custGeom>
                <a:solidFill>
                  <a:srgbClr val="69BE28">
                    <a:lumMod val="75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73" name="AutoShape 18"/>
                <p:cNvSpPr>
                  <a:spLocks/>
                </p:cNvSpPr>
                <p:nvPr/>
              </p:nvSpPr>
              <p:spPr bwMode="auto">
                <a:xfrm>
                  <a:off x="1252336" y="3335738"/>
                  <a:ext cx="341150" cy="81751"/>
                </a:xfrm>
                <a:custGeom>
                  <a:avLst/>
                  <a:gdLst/>
                  <a:ahLst/>
                  <a:cxnLst/>
                  <a:rect l="0" t="0" r="r" b="b"/>
                  <a:pathLst>
                    <a:path w="21600" h="21600">
                      <a:moveTo>
                        <a:pt x="21532" y="9466"/>
                      </a:moveTo>
                      <a:cubicBezTo>
                        <a:pt x="20895" y="3245"/>
                        <a:pt x="15819" y="0"/>
                        <a:pt x="10800" y="0"/>
                      </a:cubicBezTo>
                      <a:cubicBezTo>
                        <a:pt x="5781" y="0"/>
                        <a:pt x="705" y="3245"/>
                        <a:pt x="68" y="9466"/>
                      </a:cubicBezTo>
                      <a:cubicBezTo>
                        <a:pt x="24" y="9896"/>
                        <a:pt x="0" y="10341"/>
                        <a:pt x="0" y="10800"/>
                      </a:cubicBezTo>
                      <a:cubicBezTo>
                        <a:pt x="0" y="17891"/>
                        <a:pt x="5433" y="21600"/>
                        <a:pt x="10800" y="21600"/>
                      </a:cubicBezTo>
                      <a:cubicBezTo>
                        <a:pt x="16167" y="21600"/>
                        <a:pt x="21600" y="17891"/>
                        <a:pt x="21600" y="10800"/>
                      </a:cubicBezTo>
                      <a:cubicBezTo>
                        <a:pt x="21600" y="10341"/>
                        <a:pt x="21576" y="9896"/>
                        <a:pt x="21532" y="9466"/>
                      </a:cubicBezTo>
                      <a:close/>
                      <a:moveTo>
                        <a:pt x="21532" y="9466"/>
                      </a:moveTo>
                    </a:path>
                  </a:pathLst>
                </a:custGeom>
                <a:solidFill>
                  <a:srgbClr val="69BE28">
                    <a:lumMod val="60000"/>
                    <a:lumOff val="40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74" name="AutoShape 19"/>
                <p:cNvSpPr>
                  <a:spLocks/>
                </p:cNvSpPr>
                <p:nvPr/>
              </p:nvSpPr>
              <p:spPr bwMode="auto">
                <a:xfrm>
                  <a:off x="1252336" y="3474646"/>
                  <a:ext cx="341150" cy="81751"/>
                </a:xfrm>
                <a:custGeom>
                  <a:avLst/>
                  <a:gdLst/>
                  <a:ahLst/>
                  <a:cxnLst/>
                  <a:rect l="0" t="0" r="r" b="b"/>
                  <a:pathLst>
                    <a:path w="21600" h="21600">
                      <a:moveTo>
                        <a:pt x="21560" y="9818"/>
                      </a:moveTo>
                      <a:cubicBezTo>
                        <a:pt x="21082" y="3370"/>
                        <a:pt x="15913" y="0"/>
                        <a:pt x="10800" y="0"/>
                      </a:cubicBezTo>
                      <a:cubicBezTo>
                        <a:pt x="5687" y="0"/>
                        <a:pt x="518" y="3370"/>
                        <a:pt x="40" y="9818"/>
                      </a:cubicBezTo>
                      <a:cubicBezTo>
                        <a:pt x="16" y="10138"/>
                        <a:pt x="0" y="10464"/>
                        <a:pt x="0" y="10800"/>
                      </a:cubicBezTo>
                      <a:cubicBezTo>
                        <a:pt x="0" y="17891"/>
                        <a:pt x="5433" y="21600"/>
                        <a:pt x="10800" y="21600"/>
                      </a:cubicBezTo>
                      <a:cubicBezTo>
                        <a:pt x="16167" y="21600"/>
                        <a:pt x="21600" y="17891"/>
                        <a:pt x="21600" y="10800"/>
                      </a:cubicBezTo>
                      <a:cubicBezTo>
                        <a:pt x="21600" y="10464"/>
                        <a:pt x="21584" y="10138"/>
                        <a:pt x="21560" y="9818"/>
                      </a:cubicBezTo>
                      <a:close/>
                      <a:moveTo>
                        <a:pt x="21560" y="9818"/>
                      </a:moveTo>
                    </a:path>
                  </a:pathLst>
                </a:custGeom>
                <a:solidFill>
                  <a:srgbClr val="4F8E1E"/>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grpSp>
          <p:sp>
            <p:nvSpPr>
              <p:cNvPr id="71" name="TextBox 70"/>
              <p:cNvSpPr txBox="1"/>
              <p:nvPr/>
            </p:nvSpPr>
            <p:spPr>
              <a:xfrm>
                <a:off x="1740239" y="3533425"/>
                <a:ext cx="443115" cy="230605"/>
              </a:xfrm>
              <a:prstGeom prst="rect">
                <a:avLst/>
              </a:prstGeom>
            </p:spPr>
            <p:txBody>
              <a:bodyPr vert="horz" wrap="none" lIns="0" tIns="45720" rIns="0" bIns="45720" rtlCol="0">
                <a:noAutofit/>
              </a:bodyPr>
              <a:lstStyle/>
              <a:p>
                <a:pPr algn="ctr" defTabSz="914400">
                  <a:defRPr/>
                </a:pPr>
                <a:r>
                  <a:rPr lang="en-US" sz="800" b="1" kern="0" dirty="0" smtClean="0">
                    <a:solidFill>
                      <a:srgbClr val="FFFFFF"/>
                    </a:solidFill>
                    <a:latin typeface="Calibri"/>
                    <a:ea typeface="ヒラギノ角ゴ Pro W3" charset="-128"/>
                    <a:cs typeface="Calibri"/>
                  </a:rPr>
                  <a:t>EDW</a:t>
                </a:r>
                <a:endParaRPr lang="en-US" sz="800" b="1" kern="0" dirty="0">
                  <a:solidFill>
                    <a:srgbClr val="FFFFFF"/>
                  </a:solidFill>
                  <a:latin typeface="Calibri"/>
                  <a:ea typeface="ヒラギノ角ゴ Pro W3" charset="-128"/>
                  <a:cs typeface="Calibri"/>
                </a:endParaRPr>
              </a:p>
            </p:txBody>
          </p:sp>
        </p:grpSp>
        <p:grpSp>
          <p:nvGrpSpPr>
            <p:cNvPr id="64" name="Group 63"/>
            <p:cNvGrpSpPr/>
            <p:nvPr/>
          </p:nvGrpSpPr>
          <p:grpSpPr>
            <a:xfrm>
              <a:off x="2362735" y="3340073"/>
              <a:ext cx="443115" cy="423957"/>
              <a:chOff x="2362735" y="3340073"/>
              <a:chExt cx="443115" cy="423957"/>
            </a:xfrm>
          </p:grpSpPr>
          <p:grpSp>
            <p:nvGrpSpPr>
              <p:cNvPr id="65" name="Group 64"/>
              <p:cNvGrpSpPr/>
              <p:nvPr/>
            </p:nvGrpSpPr>
            <p:grpSpPr>
              <a:xfrm>
                <a:off x="2362735" y="3340073"/>
                <a:ext cx="443115" cy="423795"/>
                <a:chOff x="1252336" y="3335738"/>
                <a:chExt cx="341150" cy="220659"/>
              </a:xfrm>
            </p:grpSpPr>
            <p:sp>
              <p:nvSpPr>
                <p:cNvPr id="67" name="AutoShape 15"/>
                <p:cNvSpPr>
                  <a:spLocks/>
                </p:cNvSpPr>
                <p:nvPr/>
              </p:nvSpPr>
              <p:spPr bwMode="auto">
                <a:xfrm>
                  <a:off x="1252336" y="3367690"/>
                  <a:ext cx="341150" cy="154062"/>
                </a:xfrm>
                <a:custGeom>
                  <a:avLst/>
                  <a:gdLst/>
                  <a:ahLst/>
                  <a:cxnLst/>
                  <a:rect l="0" t="0" r="r" b="b"/>
                  <a:pathLst>
                    <a:path w="21600" h="21600">
                      <a:moveTo>
                        <a:pt x="10800" y="6988"/>
                      </a:moveTo>
                      <a:cubicBezTo>
                        <a:pt x="5433" y="6988"/>
                        <a:pt x="0" y="4588"/>
                        <a:pt x="0" y="0"/>
                      </a:cubicBezTo>
                      <a:lnTo>
                        <a:pt x="0" y="20965"/>
                      </a:lnTo>
                      <a:cubicBezTo>
                        <a:pt x="0" y="21182"/>
                        <a:pt x="16" y="21393"/>
                        <a:pt x="40" y="21600"/>
                      </a:cubicBezTo>
                      <a:cubicBezTo>
                        <a:pt x="518" y="17427"/>
                        <a:pt x="5687" y="15247"/>
                        <a:pt x="10800" y="15247"/>
                      </a:cubicBezTo>
                      <a:cubicBezTo>
                        <a:pt x="15913" y="15247"/>
                        <a:pt x="21082" y="17427"/>
                        <a:pt x="21560" y="21600"/>
                      </a:cubicBezTo>
                      <a:cubicBezTo>
                        <a:pt x="21584" y="21393"/>
                        <a:pt x="21600" y="21182"/>
                        <a:pt x="21600" y="20965"/>
                      </a:cubicBezTo>
                      <a:lnTo>
                        <a:pt x="21600" y="0"/>
                      </a:lnTo>
                      <a:cubicBezTo>
                        <a:pt x="21600" y="4588"/>
                        <a:pt x="16167" y="6988"/>
                        <a:pt x="10800" y="6988"/>
                      </a:cubicBezTo>
                      <a:close/>
                      <a:moveTo>
                        <a:pt x="10800" y="6988"/>
                      </a:moveTo>
                    </a:path>
                  </a:pathLst>
                </a:custGeom>
                <a:solidFill>
                  <a:srgbClr val="69BE28">
                    <a:lumMod val="75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68" name="AutoShape 18"/>
                <p:cNvSpPr>
                  <a:spLocks/>
                </p:cNvSpPr>
                <p:nvPr/>
              </p:nvSpPr>
              <p:spPr bwMode="auto">
                <a:xfrm>
                  <a:off x="1252336" y="3335738"/>
                  <a:ext cx="341150" cy="81751"/>
                </a:xfrm>
                <a:custGeom>
                  <a:avLst/>
                  <a:gdLst/>
                  <a:ahLst/>
                  <a:cxnLst/>
                  <a:rect l="0" t="0" r="r" b="b"/>
                  <a:pathLst>
                    <a:path w="21600" h="21600">
                      <a:moveTo>
                        <a:pt x="21532" y="9466"/>
                      </a:moveTo>
                      <a:cubicBezTo>
                        <a:pt x="20895" y="3245"/>
                        <a:pt x="15819" y="0"/>
                        <a:pt x="10800" y="0"/>
                      </a:cubicBezTo>
                      <a:cubicBezTo>
                        <a:pt x="5781" y="0"/>
                        <a:pt x="705" y="3245"/>
                        <a:pt x="68" y="9466"/>
                      </a:cubicBezTo>
                      <a:cubicBezTo>
                        <a:pt x="24" y="9896"/>
                        <a:pt x="0" y="10341"/>
                        <a:pt x="0" y="10800"/>
                      </a:cubicBezTo>
                      <a:cubicBezTo>
                        <a:pt x="0" y="17891"/>
                        <a:pt x="5433" y="21600"/>
                        <a:pt x="10800" y="21600"/>
                      </a:cubicBezTo>
                      <a:cubicBezTo>
                        <a:pt x="16167" y="21600"/>
                        <a:pt x="21600" y="17891"/>
                        <a:pt x="21600" y="10800"/>
                      </a:cubicBezTo>
                      <a:cubicBezTo>
                        <a:pt x="21600" y="10341"/>
                        <a:pt x="21576" y="9896"/>
                        <a:pt x="21532" y="9466"/>
                      </a:cubicBezTo>
                      <a:close/>
                      <a:moveTo>
                        <a:pt x="21532" y="9466"/>
                      </a:moveTo>
                    </a:path>
                  </a:pathLst>
                </a:custGeom>
                <a:solidFill>
                  <a:srgbClr val="69BE28">
                    <a:lumMod val="60000"/>
                    <a:lumOff val="40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69" name="AutoShape 19"/>
                <p:cNvSpPr>
                  <a:spLocks/>
                </p:cNvSpPr>
                <p:nvPr/>
              </p:nvSpPr>
              <p:spPr bwMode="auto">
                <a:xfrm>
                  <a:off x="1252336" y="3474646"/>
                  <a:ext cx="341150" cy="81751"/>
                </a:xfrm>
                <a:custGeom>
                  <a:avLst/>
                  <a:gdLst/>
                  <a:ahLst/>
                  <a:cxnLst/>
                  <a:rect l="0" t="0" r="r" b="b"/>
                  <a:pathLst>
                    <a:path w="21600" h="21600">
                      <a:moveTo>
                        <a:pt x="21560" y="9818"/>
                      </a:moveTo>
                      <a:cubicBezTo>
                        <a:pt x="21082" y="3370"/>
                        <a:pt x="15913" y="0"/>
                        <a:pt x="10800" y="0"/>
                      </a:cubicBezTo>
                      <a:cubicBezTo>
                        <a:pt x="5687" y="0"/>
                        <a:pt x="518" y="3370"/>
                        <a:pt x="40" y="9818"/>
                      </a:cubicBezTo>
                      <a:cubicBezTo>
                        <a:pt x="16" y="10138"/>
                        <a:pt x="0" y="10464"/>
                        <a:pt x="0" y="10800"/>
                      </a:cubicBezTo>
                      <a:cubicBezTo>
                        <a:pt x="0" y="17891"/>
                        <a:pt x="5433" y="21600"/>
                        <a:pt x="10800" y="21600"/>
                      </a:cubicBezTo>
                      <a:cubicBezTo>
                        <a:pt x="16167" y="21600"/>
                        <a:pt x="21600" y="17891"/>
                        <a:pt x="21600" y="10800"/>
                      </a:cubicBezTo>
                      <a:cubicBezTo>
                        <a:pt x="21600" y="10464"/>
                        <a:pt x="21584" y="10138"/>
                        <a:pt x="21560" y="9818"/>
                      </a:cubicBezTo>
                      <a:close/>
                      <a:moveTo>
                        <a:pt x="21560" y="9818"/>
                      </a:moveTo>
                    </a:path>
                  </a:pathLst>
                </a:custGeom>
                <a:solidFill>
                  <a:srgbClr val="4F8E1E"/>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grpSp>
          <p:sp>
            <p:nvSpPr>
              <p:cNvPr id="66" name="TextBox 65"/>
              <p:cNvSpPr txBox="1"/>
              <p:nvPr/>
            </p:nvSpPr>
            <p:spPr>
              <a:xfrm>
                <a:off x="2362735" y="3533425"/>
                <a:ext cx="443115" cy="230605"/>
              </a:xfrm>
              <a:prstGeom prst="rect">
                <a:avLst/>
              </a:prstGeom>
            </p:spPr>
            <p:txBody>
              <a:bodyPr vert="horz" wrap="none" lIns="0" tIns="45720" rIns="0" bIns="45720" rtlCol="0">
                <a:noAutofit/>
              </a:bodyPr>
              <a:lstStyle/>
              <a:p>
                <a:pPr algn="ctr" defTabSz="914400">
                  <a:defRPr/>
                </a:pPr>
                <a:r>
                  <a:rPr lang="en-US" sz="800" b="1" kern="0" dirty="0" smtClean="0">
                    <a:solidFill>
                      <a:srgbClr val="FFFFFF"/>
                    </a:solidFill>
                    <a:latin typeface="Calibri"/>
                    <a:ea typeface="ヒラギノ角ゴ Pro W3" charset="-128"/>
                    <a:cs typeface="Calibri"/>
                  </a:rPr>
                  <a:t>MPP</a:t>
                </a:r>
                <a:endParaRPr lang="en-US" sz="800" b="1" kern="0" dirty="0">
                  <a:solidFill>
                    <a:srgbClr val="FFFFFF"/>
                  </a:solidFill>
                  <a:latin typeface="Calibri"/>
                  <a:ea typeface="ヒラギノ角ゴ Pro W3" charset="-128"/>
                  <a:cs typeface="Calibri"/>
                </a:endParaRPr>
              </a:p>
            </p:txBody>
          </p:sp>
        </p:grpSp>
      </p:grpSp>
      <p:sp>
        <p:nvSpPr>
          <p:cNvPr id="80" name="Rounded Rectangle 79"/>
          <p:cNvSpPr/>
          <p:nvPr/>
        </p:nvSpPr>
        <p:spPr>
          <a:xfrm>
            <a:off x="934035" y="2174609"/>
            <a:ext cx="1554091" cy="627325"/>
          </a:xfrm>
          <a:prstGeom prst="roundRect">
            <a:avLst>
              <a:gd name="adj" fmla="val 5758"/>
            </a:avLst>
          </a:prstGeom>
          <a:solidFill>
            <a:srgbClr val="FFE2C6"/>
          </a:solidFill>
          <a:ln w="6350" cap="flat" cmpd="sng" algn="ctr">
            <a:solidFill>
              <a:srgbClr val="4F8E1E"/>
            </a:solidFill>
            <a:prstDash val="solid"/>
          </a:ln>
          <a:effectLst/>
        </p:spPr>
        <p:txBody>
          <a:bodyPr rtlCol="0" anchor="ctr"/>
          <a:lstStyle/>
          <a:p>
            <a:pPr algn="ctr" defTabSz="914400" fontAlgn="base">
              <a:spcBef>
                <a:spcPct val="0"/>
              </a:spcBef>
              <a:spcAft>
                <a:spcPct val="0"/>
              </a:spcAft>
              <a:defRPr/>
            </a:pPr>
            <a:r>
              <a:rPr lang="en-US" sz="1400" b="1" kern="0" dirty="0" smtClean="0">
                <a:solidFill>
                  <a:prstClr val="black">
                    <a:lumMod val="65000"/>
                    <a:lumOff val="35000"/>
                  </a:prstClr>
                </a:solidFill>
                <a:latin typeface="Calibri"/>
                <a:cs typeface="Calibri"/>
              </a:rPr>
              <a:t>Business </a:t>
            </a:r>
            <a:br>
              <a:rPr lang="en-US" sz="1400" b="1" kern="0" dirty="0" smtClean="0">
                <a:solidFill>
                  <a:prstClr val="black">
                    <a:lumMod val="65000"/>
                    <a:lumOff val="35000"/>
                  </a:prstClr>
                </a:solidFill>
                <a:latin typeface="Calibri"/>
                <a:cs typeface="Calibri"/>
              </a:rPr>
            </a:br>
            <a:r>
              <a:rPr lang="en-US" sz="1400" b="1" kern="0" dirty="0" smtClean="0">
                <a:solidFill>
                  <a:prstClr val="black">
                    <a:lumMod val="65000"/>
                    <a:lumOff val="35000"/>
                  </a:prstClr>
                </a:solidFill>
                <a:latin typeface="Calibri"/>
                <a:cs typeface="Calibri"/>
              </a:rPr>
              <a:t>Analytics</a:t>
            </a:r>
            <a:endParaRPr lang="en-US" sz="1100" b="1" kern="0" dirty="0">
              <a:solidFill>
                <a:prstClr val="black">
                  <a:lumMod val="65000"/>
                  <a:lumOff val="35000"/>
                </a:prstClr>
              </a:solidFill>
              <a:latin typeface="Calibri"/>
              <a:cs typeface="Calibri"/>
            </a:endParaRPr>
          </a:p>
        </p:txBody>
      </p:sp>
      <p:sp>
        <p:nvSpPr>
          <p:cNvPr id="81" name="Rounded Rectangle 80"/>
          <p:cNvSpPr/>
          <p:nvPr/>
        </p:nvSpPr>
        <p:spPr>
          <a:xfrm>
            <a:off x="2610556" y="2174322"/>
            <a:ext cx="1554091" cy="627325"/>
          </a:xfrm>
          <a:prstGeom prst="roundRect">
            <a:avLst>
              <a:gd name="adj" fmla="val 5758"/>
            </a:avLst>
          </a:prstGeom>
          <a:solidFill>
            <a:srgbClr val="FFE2C6"/>
          </a:solidFill>
          <a:ln w="6350" cap="flat" cmpd="sng" algn="ctr">
            <a:solidFill>
              <a:srgbClr val="4F8E1E"/>
            </a:solidFill>
            <a:prstDash val="solid"/>
          </a:ln>
          <a:effectLst/>
        </p:spPr>
        <p:txBody>
          <a:bodyPr rtlCol="0" anchor="ctr"/>
          <a:lstStyle/>
          <a:p>
            <a:pPr algn="ctr" defTabSz="914400" fontAlgn="base">
              <a:spcBef>
                <a:spcPct val="0"/>
              </a:spcBef>
              <a:spcAft>
                <a:spcPct val="0"/>
              </a:spcAft>
              <a:defRPr/>
            </a:pPr>
            <a:r>
              <a:rPr lang="en-US" sz="1400" b="1" kern="0" dirty="0" smtClean="0">
                <a:solidFill>
                  <a:prstClr val="black">
                    <a:lumMod val="65000"/>
                    <a:lumOff val="35000"/>
                  </a:prstClr>
                </a:solidFill>
                <a:latin typeface="Calibri"/>
                <a:cs typeface="Calibri"/>
              </a:rPr>
              <a:t>Custom Applications</a:t>
            </a:r>
            <a:endParaRPr lang="en-US" sz="1100" b="1" kern="0" dirty="0">
              <a:solidFill>
                <a:prstClr val="black">
                  <a:lumMod val="65000"/>
                  <a:lumOff val="35000"/>
                </a:prstClr>
              </a:solidFill>
              <a:latin typeface="Calibri"/>
              <a:cs typeface="Calibri"/>
            </a:endParaRPr>
          </a:p>
        </p:txBody>
      </p:sp>
      <p:sp>
        <p:nvSpPr>
          <p:cNvPr id="82" name="Rounded Rectangle 81"/>
          <p:cNvSpPr/>
          <p:nvPr/>
        </p:nvSpPr>
        <p:spPr>
          <a:xfrm>
            <a:off x="4287078" y="2174322"/>
            <a:ext cx="1554091" cy="627325"/>
          </a:xfrm>
          <a:prstGeom prst="roundRect">
            <a:avLst>
              <a:gd name="adj" fmla="val 5758"/>
            </a:avLst>
          </a:prstGeom>
          <a:solidFill>
            <a:srgbClr val="FFE2C6"/>
          </a:solidFill>
          <a:ln w="6350" cap="flat" cmpd="sng" algn="ctr">
            <a:solidFill>
              <a:srgbClr val="4F8E1E"/>
            </a:solidFill>
            <a:prstDash val="solid"/>
          </a:ln>
          <a:effectLst/>
        </p:spPr>
        <p:txBody>
          <a:bodyPr rtlCol="0" anchor="ctr"/>
          <a:lstStyle/>
          <a:p>
            <a:pPr algn="ctr" defTabSz="914400" fontAlgn="base">
              <a:spcBef>
                <a:spcPct val="0"/>
              </a:spcBef>
              <a:spcAft>
                <a:spcPct val="0"/>
              </a:spcAft>
              <a:defRPr/>
            </a:pPr>
            <a:r>
              <a:rPr lang="en-US" sz="1400" b="1" kern="0" dirty="0" smtClean="0">
                <a:solidFill>
                  <a:prstClr val="black">
                    <a:lumMod val="65000"/>
                    <a:lumOff val="35000"/>
                  </a:prstClr>
                </a:solidFill>
                <a:latin typeface="Calibri"/>
                <a:cs typeface="Calibri"/>
              </a:rPr>
              <a:t>Packaged</a:t>
            </a:r>
          </a:p>
          <a:p>
            <a:pPr algn="ctr" defTabSz="914400" fontAlgn="base">
              <a:spcBef>
                <a:spcPct val="0"/>
              </a:spcBef>
              <a:spcAft>
                <a:spcPct val="0"/>
              </a:spcAft>
              <a:defRPr/>
            </a:pPr>
            <a:r>
              <a:rPr lang="en-US" sz="1400" b="1" kern="0" dirty="0" smtClean="0">
                <a:solidFill>
                  <a:prstClr val="black">
                    <a:lumMod val="65000"/>
                    <a:lumOff val="35000"/>
                  </a:prstClr>
                </a:solidFill>
                <a:latin typeface="Calibri"/>
                <a:cs typeface="Calibri"/>
              </a:rPr>
              <a:t>Applications</a:t>
            </a:r>
            <a:endParaRPr lang="en-US" sz="1100" b="1" kern="0" dirty="0">
              <a:solidFill>
                <a:prstClr val="black">
                  <a:lumMod val="65000"/>
                  <a:lumOff val="35000"/>
                </a:prstClr>
              </a:solidFill>
              <a:latin typeface="Calibri"/>
              <a:cs typeface="Calibri"/>
            </a:endParaRPr>
          </a:p>
        </p:txBody>
      </p:sp>
      <p:sp>
        <p:nvSpPr>
          <p:cNvPr id="83" name="Rectangle 82"/>
          <p:cNvSpPr/>
          <p:nvPr/>
        </p:nvSpPr>
        <p:spPr>
          <a:xfrm>
            <a:off x="6400024" y="5102844"/>
            <a:ext cx="603726" cy="184666"/>
          </a:xfrm>
          <a:prstGeom prst="rect">
            <a:avLst/>
          </a:prstGeom>
        </p:spPr>
        <p:txBody>
          <a:bodyPr wrap="none">
            <a:spAutoFit/>
          </a:bodyPr>
          <a:lstStyle/>
          <a:p>
            <a:pPr fontAlgn="base">
              <a:spcBef>
                <a:spcPct val="0"/>
              </a:spcBef>
              <a:spcAft>
                <a:spcPct val="0"/>
              </a:spcAft>
            </a:pPr>
            <a:r>
              <a:rPr lang="en-US" sz="600" dirty="0" smtClean="0">
                <a:solidFill>
                  <a:prstClr val="black">
                    <a:lumMod val="65000"/>
                    <a:lumOff val="35000"/>
                  </a:prstClr>
                </a:solidFill>
                <a:ea typeface="ヒラギノ角ゴ Pro W3" charset="-128"/>
                <a:cs typeface="Calibri"/>
              </a:rPr>
              <a:t>Source: IDC</a:t>
            </a:r>
            <a:endParaRPr lang="en-US" sz="600" dirty="0">
              <a:solidFill>
                <a:prstClr val="black"/>
              </a:solidFill>
              <a:ea typeface="ヒラギノ角ゴ Pro W3" charset="-128"/>
            </a:endParaRPr>
          </a:p>
        </p:txBody>
      </p:sp>
      <p:sp>
        <p:nvSpPr>
          <p:cNvPr id="84" name="Rounded Rectangle 83"/>
          <p:cNvSpPr/>
          <p:nvPr/>
        </p:nvSpPr>
        <p:spPr>
          <a:xfrm>
            <a:off x="4667546" y="3491051"/>
            <a:ext cx="2615604" cy="329334"/>
          </a:xfrm>
          <a:prstGeom prst="roundRect">
            <a:avLst>
              <a:gd name="adj" fmla="val 7279"/>
            </a:avLst>
          </a:prstGeom>
          <a:solidFill>
            <a:srgbClr val="69BE28"/>
          </a:solidFill>
          <a:ln w="3175" cap="flat" cmpd="sng" algn="ctr">
            <a:solidFill>
              <a:srgbClr val="69BE28">
                <a:lumMod val="75000"/>
              </a:srgbClr>
            </a:solidFill>
            <a:prstDash val="solid"/>
          </a:ln>
          <a:effectLst/>
        </p:spPr>
        <p:txBody>
          <a:bodyPr vert="horz" lIns="0" tIns="0" rIns="0" bIns="0" rtlCol="0" anchor="ctr" anchorCtr="0"/>
          <a:lstStyle/>
          <a:p>
            <a:pPr algn="ctr" defTabSz="914400">
              <a:defRPr/>
            </a:pPr>
            <a:r>
              <a:rPr lang="en-US" sz="1600" b="1" kern="0" dirty="0">
                <a:solidFill>
                  <a:srgbClr val="FFFFFF"/>
                </a:solidFill>
                <a:latin typeface="Calibri"/>
                <a:cs typeface="Calibri"/>
              </a:rPr>
              <a:t>2.8 ZB in 2012</a:t>
            </a:r>
          </a:p>
        </p:txBody>
      </p:sp>
      <p:sp>
        <p:nvSpPr>
          <p:cNvPr id="85" name="Rounded Rectangle 84"/>
          <p:cNvSpPr/>
          <p:nvPr/>
        </p:nvSpPr>
        <p:spPr>
          <a:xfrm>
            <a:off x="4667546" y="3924570"/>
            <a:ext cx="2615604" cy="329334"/>
          </a:xfrm>
          <a:prstGeom prst="roundRect">
            <a:avLst>
              <a:gd name="adj" fmla="val 7279"/>
            </a:avLst>
          </a:prstGeom>
          <a:solidFill>
            <a:srgbClr val="69BE28"/>
          </a:solidFill>
          <a:ln w="3175" cap="flat" cmpd="sng" algn="ctr">
            <a:solidFill>
              <a:srgbClr val="69BE28">
                <a:lumMod val="75000"/>
              </a:srgbClr>
            </a:solidFill>
            <a:prstDash val="solid"/>
          </a:ln>
          <a:effectLst/>
        </p:spPr>
        <p:txBody>
          <a:bodyPr vert="horz" lIns="0" tIns="0" rIns="0" bIns="0" rtlCol="0" anchor="ctr" anchorCtr="0"/>
          <a:lstStyle/>
          <a:p>
            <a:pPr algn="ctr" defTabSz="914400">
              <a:defRPr/>
            </a:pPr>
            <a:r>
              <a:rPr lang="en-US" sz="1600" b="1" kern="0" dirty="0">
                <a:solidFill>
                  <a:srgbClr val="FFFFFF"/>
                </a:solidFill>
                <a:latin typeface="Calibri"/>
                <a:cs typeface="Calibri"/>
              </a:rPr>
              <a:t>85% from New Data Types</a:t>
            </a:r>
          </a:p>
        </p:txBody>
      </p:sp>
      <p:sp>
        <p:nvSpPr>
          <p:cNvPr id="86" name="Rounded Rectangle 85"/>
          <p:cNvSpPr/>
          <p:nvPr/>
        </p:nvSpPr>
        <p:spPr>
          <a:xfrm>
            <a:off x="4667546" y="4362673"/>
            <a:ext cx="2615604" cy="329334"/>
          </a:xfrm>
          <a:prstGeom prst="roundRect">
            <a:avLst>
              <a:gd name="adj" fmla="val 7279"/>
            </a:avLst>
          </a:prstGeom>
          <a:solidFill>
            <a:srgbClr val="69BE28"/>
          </a:solidFill>
          <a:ln w="3175" cap="flat" cmpd="sng" algn="ctr">
            <a:solidFill>
              <a:srgbClr val="69BE28">
                <a:lumMod val="75000"/>
              </a:srgbClr>
            </a:solidFill>
            <a:prstDash val="solid"/>
          </a:ln>
          <a:effectLst/>
        </p:spPr>
        <p:txBody>
          <a:bodyPr vert="horz" lIns="0" tIns="0" rIns="0" bIns="0" rtlCol="0" anchor="ctr" anchorCtr="0"/>
          <a:lstStyle/>
          <a:p>
            <a:pPr algn="ctr" defTabSz="914400">
              <a:defRPr/>
            </a:pPr>
            <a:r>
              <a:rPr lang="en-US" sz="1600" b="1" kern="0" dirty="0">
                <a:solidFill>
                  <a:srgbClr val="FFFFFF"/>
                </a:solidFill>
                <a:latin typeface="Calibri"/>
                <a:cs typeface="Calibri"/>
              </a:rPr>
              <a:t>15x Machine Data by 2020</a:t>
            </a:r>
          </a:p>
        </p:txBody>
      </p:sp>
      <p:sp>
        <p:nvSpPr>
          <p:cNvPr id="87" name="Rounded Rectangle 86"/>
          <p:cNvSpPr/>
          <p:nvPr/>
        </p:nvSpPr>
        <p:spPr>
          <a:xfrm>
            <a:off x="4667546" y="4790438"/>
            <a:ext cx="2615604" cy="329334"/>
          </a:xfrm>
          <a:prstGeom prst="roundRect">
            <a:avLst>
              <a:gd name="adj" fmla="val 7279"/>
            </a:avLst>
          </a:prstGeom>
          <a:solidFill>
            <a:srgbClr val="69BE28"/>
          </a:solidFill>
          <a:ln w="3175" cap="flat" cmpd="sng" algn="ctr">
            <a:solidFill>
              <a:srgbClr val="69BE28">
                <a:lumMod val="75000"/>
              </a:srgbClr>
            </a:solidFill>
            <a:prstDash val="solid"/>
          </a:ln>
          <a:effectLst/>
        </p:spPr>
        <p:txBody>
          <a:bodyPr vert="horz" lIns="0" tIns="0" rIns="0" bIns="0" rtlCol="0" anchor="ctr" anchorCtr="0"/>
          <a:lstStyle/>
          <a:p>
            <a:pPr algn="ctr" defTabSz="914400">
              <a:defRPr/>
            </a:pPr>
            <a:r>
              <a:rPr lang="en-US" sz="1600" b="1" kern="0" dirty="0">
                <a:solidFill>
                  <a:srgbClr val="FFFFFF"/>
                </a:solidFill>
                <a:latin typeface="Calibri"/>
                <a:cs typeface="Calibri"/>
              </a:rPr>
              <a:t>40 ZB by 2020</a:t>
            </a:r>
          </a:p>
        </p:txBody>
      </p:sp>
      <p:pic>
        <p:nvPicPr>
          <p:cNvPr id="144" name="Picture 143" descr="yarn_res_mng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87837" y="3861653"/>
            <a:ext cx="534150" cy="534147"/>
          </a:xfrm>
          <a:prstGeom prst="rect">
            <a:avLst/>
          </a:prstGeom>
        </p:spPr>
      </p:pic>
      <p:pic>
        <p:nvPicPr>
          <p:cNvPr id="145" name="Picture 144" descr="name_node_instances.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87837" y="4757678"/>
            <a:ext cx="480178" cy="480178"/>
          </a:xfrm>
          <a:prstGeom prst="rect">
            <a:avLst/>
          </a:prstGeom>
        </p:spPr>
      </p:pic>
      <p:pic>
        <p:nvPicPr>
          <p:cNvPr id="146" name="Picture 145" descr="zookeeper_hbase_hive_metastore_registry_DB_task_TT_JTT_mgmt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63785" y="2476828"/>
            <a:ext cx="469234" cy="469234"/>
          </a:xfrm>
          <a:prstGeom prst="rect">
            <a:avLst/>
          </a:prstGeom>
        </p:spPr>
      </p:pic>
      <p:pic>
        <p:nvPicPr>
          <p:cNvPr id="147" name="Picture 146" descr="server_data_rack_existin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49749" y="1834861"/>
            <a:ext cx="476867" cy="476867"/>
          </a:xfrm>
          <a:prstGeom prst="rect">
            <a:avLst/>
          </a:prstGeom>
        </p:spPr>
      </p:pic>
      <p:pic>
        <p:nvPicPr>
          <p:cNvPr id="148" name="Picture 147" descr="network_switch.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58316" y="6137181"/>
            <a:ext cx="469007" cy="469007"/>
          </a:xfrm>
          <a:prstGeom prst="rect">
            <a:avLst/>
          </a:prstGeom>
        </p:spPr>
      </p:pic>
      <p:pic>
        <p:nvPicPr>
          <p:cNvPr id="149" name="Picture 148" descr="ip_load_balancer.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83372" y="5472359"/>
            <a:ext cx="476483" cy="476483"/>
          </a:xfrm>
          <a:prstGeom prst="rect">
            <a:avLst/>
          </a:prstGeom>
        </p:spPr>
      </p:pic>
      <p:pic>
        <p:nvPicPr>
          <p:cNvPr id="150" name="Picture 149" descr="hdfs_storage.pn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16200000">
            <a:off x="7868954" y="3049388"/>
            <a:ext cx="489403" cy="707127"/>
          </a:xfrm>
          <a:prstGeom prst="rect">
            <a:avLst/>
          </a:prstGeom>
        </p:spPr>
      </p:pic>
      <p:sp>
        <p:nvSpPr>
          <p:cNvPr id="151" name="Rectangle 150"/>
          <p:cNvSpPr/>
          <p:nvPr/>
        </p:nvSpPr>
        <p:spPr>
          <a:xfrm>
            <a:off x="7378987" y="1870939"/>
            <a:ext cx="2133600"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E1E1E">
                    <a:lumMod val="75000"/>
                    <a:lumOff val="25000"/>
                  </a:srgbClr>
                </a:solidFill>
                <a:latin typeface="Calibri"/>
                <a:cs typeface="Calibri"/>
              </a:rPr>
              <a:t>OLTP, ERP</a:t>
            </a:r>
            <a:r>
              <a:rPr lang="en-US" sz="1400" dirty="0" smtClean="0">
                <a:solidFill>
                  <a:srgbClr val="1E1E1E">
                    <a:lumMod val="75000"/>
                    <a:lumOff val="25000"/>
                  </a:srgbClr>
                </a:solidFill>
                <a:latin typeface="Calibri"/>
                <a:cs typeface="Calibri"/>
              </a:rPr>
              <a:t>, CRM </a:t>
            </a:r>
            <a:r>
              <a:rPr lang="en-US" sz="1400" dirty="0">
                <a:solidFill>
                  <a:srgbClr val="1E1E1E">
                    <a:lumMod val="75000"/>
                    <a:lumOff val="25000"/>
                  </a:srgbClr>
                </a:solidFill>
                <a:latin typeface="Calibri"/>
                <a:cs typeface="Calibri"/>
              </a:rPr>
              <a:t>Systems</a:t>
            </a:r>
          </a:p>
        </p:txBody>
      </p:sp>
      <p:sp>
        <p:nvSpPr>
          <p:cNvPr id="152" name="Rectangle 151"/>
          <p:cNvSpPr/>
          <p:nvPr/>
        </p:nvSpPr>
        <p:spPr>
          <a:xfrm>
            <a:off x="7952835" y="2560989"/>
            <a:ext cx="2872692"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solidFill>
                  <a:srgbClr val="1E1E1E">
                    <a:lumMod val="75000"/>
                    <a:lumOff val="25000"/>
                  </a:srgbClr>
                </a:solidFill>
                <a:latin typeface="Calibri"/>
                <a:cs typeface="Calibri"/>
              </a:rPr>
              <a:t>Unstructured documents, emails</a:t>
            </a:r>
            <a:endParaRPr lang="en-US" sz="1400" dirty="0">
              <a:solidFill>
                <a:srgbClr val="1E1E1E">
                  <a:lumMod val="75000"/>
                  <a:lumOff val="25000"/>
                </a:srgbClr>
              </a:solidFill>
              <a:latin typeface="Calibri"/>
              <a:cs typeface="Calibri"/>
            </a:endParaRPr>
          </a:p>
        </p:txBody>
      </p:sp>
      <p:sp>
        <p:nvSpPr>
          <p:cNvPr id="153" name="Rectangle 152"/>
          <p:cNvSpPr/>
          <p:nvPr/>
        </p:nvSpPr>
        <p:spPr>
          <a:xfrm>
            <a:off x="7525685" y="6190604"/>
            <a:ext cx="2528860"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solidFill>
                  <a:srgbClr val="1E1E1E">
                    <a:lumMod val="75000"/>
                    <a:lumOff val="25000"/>
                  </a:srgbClr>
                </a:solidFill>
                <a:latin typeface="Calibri"/>
                <a:cs typeface="Calibri"/>
              </a:rPr>
              <a:t>Clickstream</a:t>
            </a:r>
            <a:endParaRPr lang="en-US" sz="1400" dirty="0">
              <a:solidFill>
                <a:srgbClr val="1E1E1E">
                  <a:lumMod val="75000"/>
                  <a:lumOff val="25000"/>
                </a:srgbClr>
              </a:solidFill>
              <a:latin typeface="Calibri"/>
              <a:cs typeface="Calibri"/>
            </a:endParaRPr>
          </a:p>
        </p:txBody>
      </p:sp>
      <p:sp>
        <p:nvSpPr>
          <p:cNvPr id="154" name="Rectangle 153"/>
          <p:cNvSpPr/>
          <p:nvPr/>
        </p:nvSpPr>
        <p:spPr>
          <a:xfrm>
            <a:off x="8275755" y="3270314"/>
            <a:ext cx="2528860"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solidFill>
                  <a:srgbClr val="1E1E1E">
                    <a:lumMod val="75000"/>
                    <a:lumOff val="25000"/>
                  </a:srgbClr>
                </a:solidFill>
                <a:latin typeface="Calibri"/>
                <a:cs typeface="Calibri"/>
              </a:rPr>
              <a:t>Server logs</a:t>
            </a:r>
            <a:endParaRPr lang="en-US" sz="1400" dirty="0">
              <a:solidFill>
                <a:srgbClr val="1E1E1E">
                  <a:lumMod val="75000"/>
                  <a:lumOff val="25000"/>
                </a:srgbClr>
              </a:solidFill>
              <a:latin typeface="Calibri"/>
              <a:cs typeface="Calibri"/>
            </a:endParaRPr>
          </a:p>
        </p:txBody>
      </p:sp>
      <p:sp>
        <p:nvSpPr>
          <p:cNvPr id="155" name="Rectangle 154"/>
          <p:cNvSpPr/>
          <p:nvPr/>
        </p:nvSpPr>
        <p:spPr>
          <a:xfrm>
            <a:off x="8521987" y="3967695"/>
            <a:ext cx="1904106"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solidFill>
                  <a:srgbClr val="1E1E1E">
                    <a:lumMod val="75000"/>
                    <a:lumOff val="25000"/>
                  </a:srgbClr>
                </a:solidFill>
                <a:latin typeface="Calibri"/>
                <a:cs typeface="Calibri"/>
              </a:rPr>
              <a:t>Sentiment, Web Data</a:t>
            </a:r>
            <a:endParaRPr lang="en-US" sz="1400" dirty="0">
              <a:solidFill>
                <a:srgbClr val="1E1E1E">
                  <a:lumMod val="75000"/>
                  <a:lumOff val="25000"/>
                </a:srgbClr>
              </a:solidFill>
              <a:latin typeface="Calibri"/>
              <a:cs typeface="Calibri"/>
            </a:endParaRPr>
          </a:p>
        </p:txBody>
      </p:sp>
      <p:sp>
        <p:nvSpPr>
          <p:cNvPr id="156" name="Rectangle 155"/>
          <p:cNvSpPr/>
          <p:nvPr/>
        </p:nvSpPr>
        <p:spPr>
          <a:xfrm>
            <a:off x="8468015" y="4807734"/>
            <a:ext cx="1958078"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E1E1E">
                    <a:lumMod val="75000"/>
                    <a:lumOff val="25000"/>
                  </a:srgbClr>
                </a:solidFill>
                <a:latin typeface="Calibri"/>
                <a:cs typeface="Calibri"/>
              </a:rPr>
              <a:t>Sensor. Machine Data</a:t>
            </a:r>
          </a:p>
        </p:txBody>
      </p:sp>
      <p:sp>
        <p:nvSpPr>
          <p:cNvPr id="157" name="Rectangle 156"/>
          <p:cNvSpPr/>
          <p:nvPr/>
        </p:nvSpPr>
        <p:spPr>
          <a:xfrm>
            <a:off x="8086219" y="5519409"/>
            <a:ext cx="2078908"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err="1" smtClean="0">
                <a:solidFill>
                  <a:srgbClr val="1E1E1E">
                    <a:lumMod val="75000"/>
                    <a:lumOff val="25000"/>
                  </a:srgbClr>
                </a:solidFill>
                <a:latin typeface="Calibri"/>
                <a:cs typeface="Calibri"/>
              </a:rPr>
              <a:t>Geolocation</a:t>
            </a:r>
            <a:endParaRPr lang="en-US" sz="1400" dirty="0">
              <a:solidFill>
                <a:srgbClr val="1E1E1E">
                  <a:lumMod val="75000"/>
                  <a:lumOff val="25000"/>
                </a:srgbClr>
              </a:solidFill>
              <a:latin typeface="Calibri"/>
              <a:cs typeface="Calibri"/>
            </a:endParaRPr>
          </a:p>
        </p:txBody>
      </p:sp>
    </p:spTree>
    <p:extLst>
      <p:ext uri="{BB962C8B-B14F-4D97-AF65-F5344CB8AC3E}">
        <p14:creationId xmlns:p14="http://schemas.microsoft.com/office/powerpoint/2010/main" val="38416333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p:cNvSpPr/>
          <p:nvPr/>
        </p:nvSpPr>
        <p:spPr bwMode="auto">
          <a:xfrm>
            <a:off x="0" y="1399553"/>
            <a:ext cx="12436475" cy="55949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noAutofit/>
          </a:bodyPr>
          <a:lstStyle/>
          <a:p>
            <a:r>
              <a:rPr lang="en-US" sz="4000" dirty="0" err="1"/>
              <a:t>Hadoop</a:t>
            </a:r>
            <a:r>
              <a:rPr lang="en-US" sz="4000" dirty="0"/>
              <a:t> within an emerging Modern Data Architecture</a:t>
            </a:r>
          </a:p>
        </p:txBody>
      </p:sp>
      <p:sp>
        <p:nvSpPr>
          <p:cNvPr id="181" name="Rounded Rectangle 180"/>
          <p:cNvSpPr/>
          <p:nvPr/>
        </p:nvSpPr>
        <p:spPr>
          <a:xfrm>
            <a:off x="5886884" y="3747139"/>
            <a:ext cx="1301751" cy="849418"/>
          </a:xfrm>
          <a:prstGeom prst="roundRect">
            <a:avLst>
              <a:gd name="adj" fmla="val 2558"/>
            </a:avLst>
          </a:prstGeom>
          <a:solidFill>
            <a:srgbClr val="1E1E1E">
              <a:lumMod val="75000"/>
              <a:lumOff val="25000"/>
            </a:srgbClr>
          </a:solidFill>
          <a:ln w="50800" cap="flat" cmpd="sng" algn="ctr">
            <a:solidFill>
              <a:srgbClr val="1E1E1E">
                <a:lumMod val="75000"/>
                <a:lumOff val="25000"/>
              </a:srgbClr>
            </a:solidFill>
            <a:prstDash val="solid"/>
          </a:ln>
          <a:effectLst/>
        </p:spPr>
        <p:txBody>
          <a:bodyPr lIns="0" tIns="0" rIns="0" bIns="0" rtlCol="0" anchor="t" anchorCtr="0"/>
          <a:lstStyle/>
          <a:p>
            <a:pPr marL="228600" defTabSz="914400">
              <a:defRPr/>
            </a:pPr>
            <a:r>
              <a:rPr lang="en-US" sz="900" b="1" kern="0" dirty="0" smtClean="0">
                <a:solidFill>
                  <a:srgbClr val="FFFFFF"/>
                </a:solidFill>
                <a:latin typeface="Calibri"/>
                <a:cs typeface="Calibri"/>
              </a:rPr>
              <a:t>OPERATIONS TOOLS</a:t>
            </a:r>
            <a:endParaRPr lang="en-US" sz="900" b="1" kern="0" dirty="0">
              <a:solidFill>
                <a:srgbClr val="FFFFFF"/>
              </a:solidFill>
              <a:latin typeface="Calibri"/>
              <a:cs typeface="Calibri"/>
            </a:endParaRPr>
          </a:p>
        </p:txBody>
      </p:sp>
      <p:sp>
        <p:nvSpPr>
          <p:cNvPr id="182" name="Rounded Rectangle 181"/>
          <p:cNvSpPr/>
          <p:nvPr/>
        </p:nvSpPr>
        <p:spPr>
          <a:xfrm>
            <a:off x="5886884" y="3951557"/>
            <a:ext cx="1301750" cy="645000"/>
          </a:xfrm>
          <a:prstGeom prst="roundRect">
            <a:avLst>
              <a:gd name="adj" fmla="val 2558"/>
            </a:avLst>
          </a:prstGeom>
          <a:solidFill>
            <a:srgbClr val="FFFFFF"/>
          </a:solidFill>
          <a:ln w="25400" cap="flat" cmpd="sng" algn="ctr">
            <a:noFill/>
            <a:prstDash val="solid"/>
          </a:ln>
          <a:effectLst/>
        </p:spPr>
        <p:txBody>
          <a:bodyPr rtlCol="0" anchor="ctr"/>
          <a:lstStyle/>
          <a:p>
            <a:pPr algn="ctr" defTabSz="914400">
              <a:defRPr/>
            </a:pPr>
            <a:endParaRPr lang="en-US" kern="0" dirty="0">
              <a:solidFill>
                <a:srgbClr val="1E1E1E"/>
              </a:solidFill>
              <a:latin typeface="Arial"/>
            </a:endParaRPr>
          </a:p>
        </p:txBody>
      </p:sp>
      <p:sp>
        <p:nvSpPr>
          <p:cNvPr id="183" name="Rectangle 182"/>
          <p:cNvSpPr/>
          <p:nvPr/>
        </p:nvSpPr>
        <p:spPr>
          <a:xfrm>
            <a:off x="6290109" y="4022484"/>
            <a:ext cx="762001" cy="533094"/>
          </a:xfrm>
          <a:prstGeom prst="rect">
            <a:avLst/>
          </a:prstGeom>
        </p:spPr>
        <p:txBody>
          <a:bodyPr wrap="square" anchor="ctr" anchorCtr="0">
            <a:noAutofit/>
          </a:bodyPr>
          <a:lstStyle/>
          <a:p>
            <a:r>
              <a:rPr lang="en-US" sz="900" dirty="0" smtClean="0">
                <a:solidFill>
                  <a:srgbClr val="1E1E1E">
                    <a:lumMod val="75000"/>
                    <a:lumOff val="25000"/>
                  </a:srgbClr>
                </a:solidFill>
                <a:cs typeface="Arial"/>
              </a:rPr>
              <a:t>Provision, Manage &amp;</a:t>
            </a:r>
            <a:r>
              <a:rPr lang="en-US" sz="900" dirty="0">
                <a:solidFill>
                  <a:srgbClr val="1E1E1E">
                    <a:lumMod val="75000"/>
                    <a:lumOff val="25000"/>
                  </a:srgbClr>
                </a:solidFill>
                <a:cs typeface="Arial"/>
              </a:rPr>
              <a:t/>
            </a:r>
            <a:br>
              <a:rPr lang="en-US" sz="900" dirty="0">
                <a:solidFill>
                  <a:srgbClr val="1E1E1E">
                    <a:lumMod val="75000"/>
                    <a:lumOff val="25000"/>
                  </a:srgbClr>
                </a:solidFill>
                <a:cs typeface="Arial"/>
              </a:rPr>
            </a:br>
            <a:r>
              <a:rPr lang="en-US" sz="900" dirty="0" smtClean="0">
                <a:solidFill>
                  <a:srgbClr val="1E1E1E">
                    <a:lumMod val="75000"/>
                    <a:lumOff val="25000"/>
                  </a:srgbClr>
                </a:solidFill>
                <a:cs typeface="Arial"/>
              </a:rPr>
              <a:t>Monitor</a:t>
            </a:r>
          </a:p>
        </p:txBody>
      </p:sp>
      <p:pic>
        <p:nvPicPr>
          <p:cNvPr id="184" name="Picture 183" descr="pers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9556" y="4157494"/>
            <a:ext cx="237324" cy="236851"/>
          </a:xfrm>
          <a:prstGeom prst="rect">
            <a:avLst/>
          </a:prstGeom>
        </p:spPr>
      </p:pic>
      <p:sp>
        <p:nvSpPr>
          <p:cNvPr id="185" name="Rounded Rectangle 184"/>
          <p:cNvSpPr/>
          <p:nvPr/>
        </p:nvSpPr>
        <p:spPr>
          <a:xfrm>
            <a:off x="5886885" y="2551142"/>
            <a:ext cx="1301751" cy="849418"/>
          </a:xfrm>
          <a:prstGeom prst="roundRect">
            <a:avLst>
              <a:gd name="adj" fmla="val 2558"/>
            </a:avLst>
          </a:prstGeom>
          <a:solidFill>
            <a:srgbClr val="1E1E1E">
              <a:lumMod val="75000"/>
              <a:lumOff val="25000"/>
            </a:srgbClr>
          </a:solidFill>
          <a:ln w="50800" cap="flat" cmpd="sng" algn="ctr">
            <a:solidFill>
              <a:srgbClr val="1E1E1E">
                <a:lumMod val="75000"/>
                <a:lumOff val="25000"/>
              </a:srgbClr>
            </a:solidFill>
            <a:prstDash val="solid"/>
          </a:ln>
          <a:effectLst/>
        </p:spPr>
        <p:txBody>
          <a:bodyPr lIns="0" tIns="0" rIns="0" bIns="0" rtlCol="0" anchor="t" anchorCtr="0"/>
          <a:lstStyle/>
          <a:p>
            <a:pPr marL="228600" defTabSz="914400">
              <a:defRPr/>
            </a:pPr>
            <a:r>
              <a:rPr lang="en-US" sz="900" b="1" kern="0" dirty="0" smtClean="0">
                <a:solidFill>
                  <a:srgbClr val="FFFFFF"/>
                </a:solidFill>
                <a:latin typeface="Calibri"/>
                <a:cs typeface="Calibri"/>
              </a:rPr>
              <a:t>DEV &amp; DATA TOOLS</a:t>
            </a:r>
            <a:endParaRPr lang="en-US" sz="900" b="1" kern="0" dirty="0">
              <a:solidFill>
                <a:srgbClr val="FFFFFF"/>
              </a:solidFill>
              <a:latin typeface="Calibri"/>
              <a:cs typeface="Calibri"/>
            </a:endParaRPr>
          </a:p>
        </p:txBody>
      </p:sp>
      <p:sp>
        <p:nvSpPr>
          <p:cNvPr id="186" name="Rounded Rectangle 185"/>
          <p:cNvSpPr/>
          <p:nvPr/>
        </p:nvSpPr>
        <p:spPr>
          <a:xfrm>
            <a:off x="5886885" y="2755560"/>
            <a:ext cx="1301750" cy="645000"/>
          </a:xfrm>
          <a:prstGeom prst="roundRect">
            <a:avLst>
              <a:gd name="adj" fmla="val 2558"/>
            </a:avLst>
          </a:prstGeom>
          <a:solidFill>
            <a:srgbClr val="FFFFFF"/>
          </a:solidFill>
          <a:ln w="25400" cap="flat" cmpd="sng" algn="ctr">
            <a:noFill/>
            <a:prstDash val="solid"/>
          </a:ln>
          <a:effectLst/>
        </p:spPr>
        <p:txBody>
          <a:bodyPr rtlCol="0" anchor="ctr"/>
          <a:lstStyle/>
          <a:p>
            <a:pPr algn="ctr" defTabSz="914400">
              <a:defRPr/>
            </a:pPr>
            <a:endParaRPr lang="en-US" kern="0" dirty="0">
              <a:solidFill>
                <a:srgbClr val="1E1E1E"/>
              </a:solidFill>
              <a:latin typeface="Arial"/>
            </a:endParaRPr>
          </a:p>
        </p:txBody>
      </p:sp>
      <p:sp>
        <p:nvSpPr>
          <p:cNvPr id="187" name="Rectangle 186"/>
          <p:cNvSpPr/>
          <p:nvPr/>
        </p:nvSpPr>
        <p:spPr>
          <a:xfrm>
            <a:off x="6290110" y="2826487"/>
            <a:ext cx="762001" cy="533094"/>
          </a:xfrm>
          <a:prstGeom prst="rect">
            <a:avLst/>
          </a:prstGeom>
        </p:spPr>
        <p:txBody>
          <a:bodyPr wrap="square" anchor="ctr" anchorCtr="0">
            <a:noAutofit/>
          </a:bodyPr>
          <a:lstStyle/>
          <a:p>
            <a:r>
              <a:rPr lang="en-US" sz="900" dirty="0" smtClean="0">
                <a:solidFill>
                  <a:srgbClr val="1E1E1E">
                    <a:lumMod val="75000"/>
                    <a:lumOff val="25000"/>
                  </a:srgbClr>
                </a:solidFill>
                <a:cs typeface="Arial"/>
              </a:rPr>
              <a:t>Build &amp; Test</a:t>
            </a:r>
            <a:endParaRPr lang="en-US" sz="900" dirty="0">
              <a:solidFill>
                <a:srgbClr val="1E1E1E">
                  <a:lumMod val="75000"/>
                  <a:lumOff val="25000"/>
                </a:srgbClr>
              </a:solidFill>
              <a:cs typeface="Arial"/>
            </a:endParaRPr>
          </a:p>
        </p:txBody>
      </p:sp>
      <p:pic>
        <p:nvPicPr>
          <p:cNvPr id="188" name="Picture 187" descr="pers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9557" y="2961497"/>
            <a:ext cx="237324" cy="236851"/>
          </a:xfrm>
          <a:prstGeom prst="rect">
            <a:avLst/>
          </a:prstGeom>
        </p:spPr>
      </p:pic>
      <p:sp>
        <p:nvSpPr>
          <p:cNvPr id="189" name="Down Arrow 188"/>
          <p:cNvSpPr/>
          <p:nvPr/>
        </p:nvSpPr>
        <p:spPr>
          <a:xfrm rot="10800000">
            <a:off x="2076834" y="4935111"/>
            <a:ext cx="274320" cy="562367"/>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defRPr/>
            </a:pPr>
            <a:endParaRPr lang="en-US" sz="800" kern="0" dirty="0">
              <a:solidFill>
                <a:srgbClr val="1E1E1E"/>
              </a:solidFill>
              <a:latin typeface="Arial"/>
            </a:endParaRPr>
          </a:p>
        </p:txBody>
      </p:sp>
      <p:sp>
        <p:nvSpPr>
          <p:cNvPr id="190" name="Down Arrow 189"/>
          <p:cNvSpPr/>
          <p:nvPr/>
        </p:nvSpPr>
        <p:spPr>
          <a:xfrm rot="10800000">
            <a:off x="2759519" y="4935111"/>
            <a:ext cx="274320" cy="562367"/>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defRPr/>
            </a:pPr>
            <a:endParaRPr lang="en-US" sz="800" kern="0" dirty="0">
              <a:solidFill>
                <a:srgbClr val="1E1E1E"/>
              </a:solidFill>
              <a:latin typeface="Arial"/>
            </a:endParaRPr>
          </a:p>
        </p:txBody>
      </p:sp>
      <p:sp>
        <p:nvSpPr>
          <p:cNvPr id="191" name="Down Arrow 190"/>
          <p:cNvSpPr/>
          <p:nvPr/>
        </p:nvSpPr>
        <p:spPr>
          <a:xfrm rot="10800000">
            <a:off x="3442204" y="4935111"/>
            <a:ext cx="274320" cy="562367"/>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192" name="Down Arrow 191"/>
          <p:cNvSpPr/>
          <p:nvPr/>
        </p:nvSpPr>
        <p:spPr>
          <a:xfrm rot="10800000">
            <a:off x="4124889" y="4935112"/>
            <a:ext cx="274320" cy="562367"/>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193" name="Rounded Rectangle 192"/>
          <p:cNvSpPr/>
          <p:nvPr/>
        </p:nvSpPr>
        <p:spPr>
          <a:xfrm>
            <a:off x="577679" y="3234495"/>
            <a:ext cx="5401431" cy="1646641"/>
          </a:xfrm>
          <a:prstGeom prst="roundRect">
            <a:avLst>
              <a:gd name="adj" fmla="val 1801"/>
            </a:avLst>
          </a:prstGeom>
          <a:solidFill>
            <a:srgbClr val="A4E274"/>
          </a:solidFill>
          <a:ln w="9525" cap="flat" cmpd="sng" algn="ctr">
            <a:solidFill>
              <a:srgbClr val="4F8E1E"/>
            </a:solidFill>
            <a:prstDash val="solid"/>
          </a:ln>
          <a:effectLst/>
        </p:spPr>
        <p:txBody>
          <a:bodyPr rtlCol="0" anchor="b"/>
          <a:lstStyle/>
          <a:p>
            <a:pPr algn="ctr" defTabSz="914400">
              <a:defRPr/>
            </a:pPr>
            <a:endParaRPr lang="en-US" sz="800" b="1" kern="0" dirty="0">
              <a:solidFill>
                <a:prstClr val="black">
                  <a:lumMod val="65000"/>
                  <a:lumOff val="35000"/>
                </a:prstClr>
              </a:solidFill>
              <a:latin typeface="Calibri"/>
              <a:cs typeface="Calibri"/>
            </a:endParaRPr>
          </a:p>
        </p:txBody>
      </p:sp>
      <p:sp>
        <p:nvSpPr>
          <p:cNvPr id="194" name="Rounded Rectangle 193"/>
          <p:cNvSpPr/>
          <p:nvPr/>
        </p:nvSpPr>
        <p:spPr>
          <a:xfrm>
            <a:off x="528994" y="3234495"/>
            <a:ext cx="274464" cy="1646641"/>
          </a:xfrm>
          <a:prstGeom prst="roundRect">
            <a:avLst>
              <a:gd name="adj" fmla="val 12532"/>
            </a:avLst>
          </a:prstGeom>
          <a:solidFill>
            <a:srgbClr val="69BE28">
              <a:lumMod val="75000"/>
            </a:srgbClr>
          </a:solidFill>
          <a:ln w="3175" cap="flat" cmpd="sng" algn="ctr">
            <a:solidFill>
              <a:srgbClr val="69BE28">
                <a:lumMod val="75000"/>
              </a:srgbClr>
            </a:solidFill>
            <a:prstDash val="solid"/>
          </a:ln>
          <a:effectLst/>
        </p:spPr>
        <p:txBody>
          <a:bodyPr vert="vert270" lIns="0" tIns="0" rIns="0" bIns="0" rtlCol="0" anchor="ctr"/>
          <a:lstStyle/>
          <a:p>
            <a:pPr algn="ctr" defTabSz="914400">
              <a:defRPr/>
            </a:pPr>
            <a:r>
              <a:rPr lang="en-US" sz="1000" b="1" kern="0" dirty="0">
                <a:solidFill>
                  <a:srgbClr val="FFFFFF"/>
                </a:solidFill>
                <a:latin typeface="Calibri"/>
                <a:cs typeface="Calibri"/>
              </a:rPr>
              <a:t>DATA </a:t>
            </a:r>
            <a:r>
              <a:rPr lang="en-US" sz="1000" b="1" kern="0" dirty="0" smtClean="0">
                <a:solidFill>
                  <a:srgbClr val="FFFFFF"/>
                </a:solidFill>
                <a:latin typeface="Calibri"/>
                <a:cs typeface="Calibri"/>
              </a:rPr>
              <a:t> SYSTEM</a:t>
            </a:r>
            <a:endParaRPr lang="en-US" sz="1000" b="1" kern="0" dirty="0">
              <a:solidFill>
                <a:srgbClr val="FFFFFF"/>
              </a:solidFill>
              <a:latin typeface="Calibri"/>
              <a:cs typeface="Calibri"/>
            </a:endParaRPr>
          </a:p>
        </p:txBody>
      </p:sp>
      <p:sp>
        <p:nvSpPr>
          <p:cNvPr id="195" name="Rounded Rectangle 194"/>
          <p:cNvSpPr/>
          <p:nvPr/>
        </p:nvSpPr>
        <p:spPr>
          <a:xfrm>
            <a:off x="968129" y="3575236"/>
            <a:ext cx="1989934" cy="911407"/>
          </a:xfrm>
          <a:prstGeom prst="roundRect">
            <a:avLst>
              <a:gd name="adj" fmla="val 5758"/>
            </a:avLst>
          </a:prstGeom>
          <a:solidFill>
            <a:srgbClr val="FFE2C6"/>
          </a:solidFill>
          <a:ln w="6350" cap="flat" cmpd="sng" algn="ctr">
            <a:solidFill>
              <a:srgbClr val="4F8E1E"/>
            </a:solidFill>
            <a:prstDash val="solid"/>
          </a:ln>
          <a:effectLst/>
        </p:spPr>
        <p:txBody>
          <a:bodyPr rtlCol="0" anchor="b"/>
          <a:lstStyle/>
          <a:p>
            <a:pPr algn="ctr" defTabSz="914400">
              <a:defRPr/>
            </a:pPr>
            <a:r>
              <a:rPr lang="en-US" sz="900" b="1" kern="0" dirty="0">
                <a:solidFill>
                  <a:prstClr val="black">
                    <a:lumMod val="65000"/>
                    <a:lumOff val="35000"/>
                  </a:prstClr>
                </a:solidFill>
                <a:latin typeface="Calibri"/>
                <a:cs typeface="Calibri"/>
              </a:rPr>
              <a:t>REPOSITORIES</a:t>
            </a:r>
          </a:p>
        </p:txBody>
      </p:sp>
      <p:sp>
        <p:nvSpPr>
          <p:cNvPr id="196" name="Up-Down Arrow 195"/>
          <p:cNvSpPr/>
          <p:nvPr/>
        </p:nvSpPr>
        <p:spPr>
          <a:xfrm>
            <a:off x="1607416" y="2763697"/>
            <a:ext cx="265645" cy="757262"/>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197" name="Rounded Rectangle 196"/>
          <p:cNvSpPr/>
          <p:nvPr/>
        </p:nvSpPr>
        <p:spPr>
          <a:xfrm>
            <a:off x="582517" y="5362131"/>
            <a:ext cx="5401434" cy="897187"/>
          </a:xfrm>
          <a:prstGeom prst="roundRect">
            <a:avLst>
              <a:gd name="adj" fmla="val 5758"/>
            </a:avLst>
          </a:prstGeom>
          <a:solidFill>
            <a:srgbClr val="FFFFFF"/>
          </a:solidFill>
          <a:ln w="9525" cap="flat" cmpd="sng" algn="ctr">
            <a:solidFill>
              <a:srgbClr val="4F8E1E"/>
            </a:solidFill>
            <a:prstDash val="solid"/>
          </a:ln>
          <a:effectLst/>
        </p:spPr>
        <p:txBody>
          <a:bodyPr rtlCol="0" anchor="b"/>
          <a:lstStyle/>
          <a:p>
            <a:pPr algn="ctr" defTabSz="914400" fontAlgn="base">
              <a:spcBef>
                <a:spcPct val="0"/>
              </a:spcBef>
              <a:spcAft>
                <a:spcPct val="0"/>
              </a:spcAft>
              <a:defRPr/>
            </a:pPr>
            <a:endParaRPr lang="en-US" sz="800" b="1" kern="0" dirty="0">
              <a:solidFill>
                <a:prstClr val="black">
                  <a:lumMod val="65000"/>
                  <a:lumOff val="35000"/>
                </a:prstClr>
              </a:solidFill>
              <a:latin typeface="Calibri"/>
              <a:cs typeface="Calibri"/>
            </a:endParaRPr>
          </a:p>
        </p:txBody>
      </p:sp>
      <p:sp>
        <p:nvSpPr>
          <p:cNvPr id="198" name="Rounded Rectangle 197"/>
          <p:cNvSpPr/>
          <p:nvPr/>
        </p:nvSpPr>
        <p:spPr>
          <a:xfrm>
            <a:off x="530161" y="5362131"/>
            <a:ext cx="278138" cy="897187"/>
          </a:xfrm>
          <a:prstGeom prst="roundRect">
            <a:avLst>
              <a:gd name="adj" fmla="val 12532"/>
            </a:avLst>
          </a:prstGeom>
          <a:solidFill>
            <a:srgbClr val="69BE28">
              <a:lumMod val="75000"/>
            </a:srgbClr>
          </a:solidFill>
          <a:ln w="3175" cap="flat" cmpd="sng" algn="ctr">
            <a:solidFill>
              <a:srgbClr val="69BE28">
                <a:lumMod val="75000"/>
              </a:srgbClr>
            </a:solidFill>
            <a:prstDash val="solid"/>
          </a:ln>
          <a:effectLst/>
        </p:spPr>
        <p:txBody>
          <a:bodyPr vert="vert270" lIns="0" tIns="0" rIns="0" bIns="0" rtlCol="0" anchor="ctr"/>
          <a:lstStyle/>
          <a:p>
            <a:pPr algn="ctr" defTabSz="914400" fontAlgn="base">
              <a:spcBef>
                <a:spcPct val="0"/>
              </a:spcBef>
              <a:spcAft>
                <a:spcPct val="0"/>
              </a:spcAft>
              <a:defRPr/>
            </a:pPr>
            <a:r>
              <a:rPr lang="en-US" sz="1000" b="1" kern="0" dirty="0" smtClean="0">
                <a:solidFill>
                  <a:srgbClr val="FFFFFF"/>
                </a:solidFill>
                <a:latin typeface="Calibri"/>
                <a:cs typeface="Calibri"/>
              </a:rPr>
              <a:t>SOURCES</a:t>
            </a:r>
            <a:endParaRPr lang="en-US" sz="1000" b="1" kern="0" dirty="0">
              <a:solidFill>
                <a:srgbClr val="FFFFFF"/>
              </a:solidFill>
              <a:latin typeface="Calibri"/>
              <a:cs typeface="Calibri"/>
            </a:endParaRPr>
          </a:p>
        </p:txBody>
      </p:sp>
      <p:sp>
        <p:nvSpPr>
          <p:cNvPr id="199" name="Up-Down Arrow 198"/>
          <p:cNvSpPr/>
          <p:nvPr/>
        </p:nvSpPr>
        <p:spPr>
          <a:xfrm>
            <a:off x="1912579" y="2763481"/>
            <a:ext cx="265645" cy="757478"/>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200" name="Up-Down Arrow 199"/>
          <p:cNvSpPr/>
          <p:nvPr/>
        </p:nvSpPr>
        <p:spPr>
          <a:xfrm>
            <a:off x="3792570" y="2763697"/>
            <a:ext cx="265645" cy="757262"/>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201" name="Down Arrow 200"/>
          <p:cNvSpPr/>
          <p:nvPr/>
        </p:nvSpPr>
        <p:spPr>
          <a:xfrm rot="10800000">
            <a:off x="4152981" y="2763479"/>
            <a:ext cx="274320" cy="858531"/>
          </a:xfrm>
          <a:prstGeom prst="downArrow">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defRPr/>
            </a:pPr>
            <a:endParaRPr lang="en-US" sz="800" kern="0" dirty="0">
              <a:solidFill>
                <a:srgbClr val="1E1E1E"/>
              </a:solidFill>
              <a:latin typeface="Arial"/>
            </a:endParaRPr>
          </a:p>
        </p:txBody>
      </p:sp>
      <p:sp>
        <p:nvSpPr>
          <p:cNvPr id="202" name="Up-Down Arrow 201"/>
          <p:cNvSpPr/>
          <p:nvPr/>
        </p:nvSpPr>
        <p:spPr>
          <a:xfrm rot="5400000">
            <a:off x="3096914" y="3806557"/>
            <a:ext cx="182536" cy="420759"/>
          </a:xfrm>
          <a:prstGeom prst="upDownArrow">
            <a:avLst>
              <a:gd name="adj1" fmla="val 45892"/>
              <a:gd name="adj2" fmla="val 47358"/>
            </a:avLst>
          </a:prstGeom>
          <a:solidFill>
            <a:srgbClr val="1E1E1E">
              <a:lumMod val="25000"/>
              <a:lumOff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sz="800" kern="0" dirty="0">
              <a:solidFill>
                <a:srgbClr val="1E1E1E"/>
              </a:solidFill>
              <a:latin typeface="Arial"/>
            </a:endParaRPr>
          </a:p>
        </p:txBody>
      </p:sp>
      <p:sp>
        <p:nvSpPr>
          <p:cNvPr id="203" name="AutoShape 16"/>
          <p:cNvSpPr>
            <a:spLocks/>
          </p:cNvSpPr>
          <p:nvPr/>
        </p:nvSpPr>
        <p:spPr bwMode="auto">
          <a:xfrm>
            <a:off x="1229100" y="3800728"/>
            <a:ext cx="667" cy="8516"/>
          </a:xfrm>
          <a:custGeom>
            <a:avLst/>
            <a:gdLst/>
            <a:ahLst/>
            <a:cxnLst/>
            <a:rect l="0" t="0" r="r" b="b"/>
            <a:pathLst>
              <a:path w="21600" h="21600">
                <a:moveTo>
                  <a:pt x="0" y="13653"/>
                </a:moveTo>
                <a:lnTo>
                  <a:pt x="0" y="21600"/>
                </a:lnTo>
                <a:cubicBezTo>
                  <a:pt x="0" y="14162"/>
                  <a:pt x="7632" y="6962"/>
                  <a:pt x="21600" y="0"/>
                </a:cubicBezTo>
                <a:cubicBezTo>
                  <a:pt x="8275" y="4133"/>
                  <a:pt x="0" y="8726"/>
                  <a:pt x="0" y="13653"/>
                </a:cubicBezTo>
                <a:close/>
                <a:moveTo>
                  <a:pt x="0" y="13653"/>
                </a:moveTo>
              </a:path>
            </a:pathLst>
          </a:custGeom>
          <a:solidFill>
            <a:srgbClr val="234DA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204" name="AutoShape 17"/>
          <p:cNvSpPr>
            <a:spLocks/>
          </p:cNvSpPr>
          <p:nvPr/>
        </p:nvSpPr>
        <p:spPr bwMode="auto">
          <a:xfrm>
            <a:off x="1570250" y="3800728"/>
            <a:ext cx="667" cy="8516"/>
          </a:xfrm>
          <a:custGeom>
            <a:avLst/>
            <a:gdLst/>
            <a:ahLst/>
            <a:cxnLst/>
            <a:rect l="0" t="0" r="r" b="b"/>
            <a:pathLst>
              <a:path w="21600" h="21600">
                <a:moveTo>
                  <a:pt x="0" y="0"/>
                </a:moveTo>
                <a:cubicBezTo>
                  <a:pt x="13971" y="6961"/>
                  <a:pt x="21600" y="14177"/>
                  <a:pt x="21600" y="21600"/>
                </a:cubicBezTo>
                <a:lnTo>
                  <a:pt x="21600" y="13653"/>
                </a:lnTo>
                <a:cubicBezTo>
                  <a:pt x="21600" y="8726"/>
                  <a:pt x="13434" y="4133"/>
                  <a:pt x="0" y="0"/>
                </a:cubicBezTo>
                <a:close/>
                <a:moveTo>
                  <a:pt x="0" y="0"/>
                </a:moveTo>
              </a:path>
            </a:pathLst>
          </a:custGeom>
          <a:solidFill>
            <a:srgbClr val="234DA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defRPr/>
            </a:pPr>
            <a:endParaRPr lang="en-US" kern="0" smtClean="0">
              <a:solidFill>
                <a:sysClr val="windowText" lastClr="000000"/>
              </a:solidFill>
              <a:latin typeface="Arial"/>
              <a:cs typeface="Arial"/>
            </a:endParaRPr>
          </a:p>
        </p:txBody>
      </p:sp>
      <p:grpSp>
        <p:nvGrpSpPr>
          <p:cNvPr id="205" name="Group 204"/>
          <p:cNvGrpSpPr/>
          <p:nvPr/>
        </p:nvGrpSpPr>
        <p:grpSpPr>
          <a:xfrm>
            <a:off x="1120343" y="3768434"/>
            <a:ext cx="1685507" cy="423957"/>
            <a:chOff x="1120343" y="3340073"/>
            <a:chExt cx="1685507" cy="423957"/>
          </a:xfrm>
        </p:grpSpPr>
        <p:grpSp>
          <p:nvGrpSpPr>
            <p:cNvPr id="206" name="Group 205"/>
            <p:cNvGrpSpPr/>
            <p:nvPr/>
          </p:nvGrpSpPr>
          <p:grpSpPr>
            <a:xfrm>
              <a:off x="1120343" y="3340073"/>
              <a:ext cx="443115" cy="423957"/>
              <a:chOff x="1120343" y="3340073"/>
              <a:chExt cx="443115" cy="423957"/>
            </a:xfrm>
          </p:grpSpPr>
          <p:grpSp>
            <p:nvGrpSpPr>
              <p:cNvPr id="219" name="Group 218"/>
              <p:cNvGrpSpPr/>
              <p:nvPr/>
            </p:nvGrpSpPr>
            <p:grpSpPr>
              <a:xfrm>
                <a:off x="1120343" y="3340073"/>
                <a:ext cx="443115" cy="423795"/>
                <a:chOff x="1252336" y="3335738"/>
                <a:chExt cx="341150" cy="220659"/>
              </a:xfrm>
            </p:grpSpPr>
            <p:sp>
              <p:nvSpPr>
                <p:cNvPr id="221" name="AutoShape 15"/>
                <p:cNvSpPr>
                  <a:spLocks/>
                </p:cNvSpPr>
                <p:nvPr/>
              </p:nvSpPr>
              <p:spPr bwMode="auto">
                <a:xfrm>
                  <a:off x="1252336" y="3367690"/>
                  <a:ext cx="341150" cy="154062"/>
                </a:xfrm>
                <a:custGeom>
                  <a:avLst/>
                  <a:gdLst/>
                  <a:ahLst/>
                  <a:cxnLst/>
                  <a:rect l="0" t="0" r="r" b="b"/>
                  <a:pathLst>
                    <a:path w="21600" h="21600">
                      <a:moveTo>
                        <a:pt x="10800" y="6988"/>
                      </a:moveTo>
                      <a:cubicBezTo>
                        <a:pt x="5433" y="6988"/>
                        <a:pt x="0" y="4588"/>
                        <a:pt x="0" y="0"/>
                      </a:cubicBezTo>
                      <a:lnTo>
                        <a:pt x="0" y="20965"/>
                      </a:lnTo>
                      <a:cubicBezTo>
                        <a:pt x="0" y="21182"/>
                        <a:pt x="16" y="21393"/>
                        <a:pt x="40" y="21600"/>
                      </a:cubicBezTo>
                      <a:cubicBezTo>
                        <a:pt x="518" y="17427"/>
                        <a:pt x="5687" y="15247"/>
                        <a:pt x="10800" y="15247"/>
                      </a:cubicBezTo>
                      <a:cubicBezTo>
                        <a:pt x="15913" y="15247"/>
                        <a:pt x="21082" y="17427"/>
                        <a:pt x="21560" y="21600"/>
                      </a:cubicBezTo>
                      <a:cubicBezTo>
                        <a:pt x="21584" y="21393"/>
                        <a:pt x="21600" y="21182"/>
                        <a:pt x="21600" y="20965"/>
                      </a:cubicBezTo>
                      <a:lnTo>
                        <a:pt x="21600" y="0"/>
                      </a:lnTo>
                      <a:cubicBezTo>
                        <a:pt x="21600" y="4588"/>
                        <a:pt x="16167" y="6988"/>
                        <a:pt x="10800" y="6988"/>
                      </a:cubicBezTo>
                      <a:close/>
                      <a:moveTo>
                        <a:pt x="10800" y="6988"/>
                      </a:moveTo>
                    </a:path>
                  </a:pathLst>
                </a:custGeom>
                <a:solidFill>
                  <a:srgbClr val="69BE28">
                    <a:lumMod val="75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222" name="AutoShape 18"/>
                <p:cNvSpPr>
                  <a:spLocks/>
                </p:cNvSpPr>
                <p:nvPr/>
              </p:nvSpPr>
              <p:spPr bwMode="auto">
                <a:xfrm>
                  <a:off x="1252336" y="3335738"/>
                  <a:ext cx="341150" cy="81751"/>
                </a:xfrm>
                <a:custGeom>
                  <a:avLst/>
                  <a:gdLst/>
                  <a:ahLst/>
                  <a:cxnLst/>
                  <a:rect l="0" t="0" r="r" b="b"/>
                  <a:pathLst>
                    <a:path w="21600" h="21600">
                      <a:moveTo>
                        <a:pt x="21532" y="9466"/>
                      </a:moveTo>
                      <a:cubicBezTo>
                        <a:pt x="20895" y="3245"/>
                        <a:pt x="15819" y="0"/>
                        <a:pt x="10800" y="0"/>
                      </a:cubicBezTo>
                      <a:cubicBezTo>
                        <a:pt x="5781" y="0"/>
                        <a:pt x="705" y="3245"/>
                        <a:pt x="68" y="9466"/>
                      </a:cubicBezTo>
                      <a:cubicBezTo>
                        <a:pt x="24" y="9896"/>
                        <a:pt x="0" y="10341"/>
                        <a:pt x="0" y="10800"/>
                      </a:cubicBezTo>
                      <a:cubicBezTo>
                        <a:pt x="0" y="17891"/>
                        <a:pt x="5433" y="21600"/>
                        <a:pt x="10800" y="21600"/>
                      </a:cubicBezTo>
                      <a:cubicBezTo>
                        <a:pt x="16167" y="21600"/>
                        <a:pt x="21600" y="17891"/>
                        <a:pt x="21600" y="10800"/>
                      </a:cubicBezTo>
                      <a:cubicBezTo>
                        <a:pt x="21600" y="10341"/>
                        <a:pt x="21576" y="9896"/>
                        <a:pt x="21532" y="9466"/>
                      </a:cubicBezTo>
                      <a:close/>
                      <a:moveTo>
                        <a:pt x="21532" y="9466"/>
                      </a:moveTo>
                    </a:path>
                  </a:pathLst>
                </a:custGeom>
                <a:solidFill>
                  <a:srgbClr val="69BE28">
                    <a:lumMod val="60000"/>
                    <a:lumOff val="40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223" name="AutoShape 19"/>
                <p:cNvSpPr>
                  <a:spLocks/>
                </p:cNvSpPr>
                <p:nvPr/>
              </p:nvSpPr>
              <p:spPr bwMode="auto">
                <a:xfrm>
                  <a:off x="1252336" y="3474646"/>
                  <a:ext cx="341150" cy="81751"/>
                </a:xfrm>
                <a:custGeom>
                  <a:avLst/>
                  <a:gdLst/>
                  <a:ahLst/>
                  <a:cxnLst/>
                  <a:rect l="0" t="0" r="r" b="b"/>
                  <a:pathLst>
                    <a:path w="21600" h="21600">
                      <a:moveTo>
                        <a:pt x="21560" y="9818"/>
                      </a:moveTo>
                      <a:cubicBezTo>
                        <a:pt x="21082" y="3370"/>
                        <a:pt x="15913" y="0"/>
                        <a:pt x="10800" y="0"/>
                      </a:cubicBezTo>
                      <a:cubicBezTo>
                        <a:pt x="5687" y="0"/>
                        <a:pt x="518" y="3370"/>
                        <a:pt x="40" y="9818"/>
                      </a:cubicBezTo>
                      <a:cubicBezTo>
                        <a:pt x="16" y="10138"/>
                        <a:pt x="0" y="10464"/>
                        <a:pt x="0" y="10800"/>
                      </a:cubicBezTo>
                      <a:cubicBezTo>
                        <a:pt x="0" y="17891"/>
                        <a:pt x="5433" y="21600"/>
                        <a:pt x="10800" y="21600"/>
                      </a:cubicBezTo>
                      <a:cubicBezTo>
                        <a:pt x="16167" y="21600"/>
                        <a:pt x="21600" y="17891"/>
                        <a:pt x="21600" y="10800"/>
                      </a:cubicBezTo>
                      <a:cubicBezTo>
                        <a:pt x="21600" y="10464"/>
                        <a:pt x="21584" y="10138"/>
                        <a:pt x="21560" y="9818"/>
                      </a:cubicBezTo>
                      <a:close/>
                      <a:moveTo>
                        <a:pt x="21560" y="9818"/>
                      </a:moveTo>
                    </a:path>
                  </a:pathLst>
                </a:custGeom>
                <a:solidFill>
                  <a:srgbClr val="4F8E1E"/>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grpSp>
          <p:sp>
            <p:nvSpPr>
              <p:cNvPr id="220" name="TextBox 219"/>
              <p:cNvSpPr txBox="1"/>
              <p:nvPr/>
            </p:nvSpPr>
            <p:spPr>
              <a:xfrm>
                <a:off x="1120343" y="3533425"/>
                <a:ext cx="443115" cy="230605"/>
              </a:xfrm>
              <a:prstGeom prst="rect">
                <a:avLst/>
              </a:prstGeom>
            </p:spPr>
            <p:txBody>
              <a:bodyPr vert="horz" wrap="none" lIns="0" tIns="45720" rIns="0" bIns="45720" rtlCol="0">
                <a:noAutofit/>
              </a:bodyPr>
              <a:lstStyle/>
              <a:p>
                <a:pPr algn="ctr" defTabSz="914400">
                  <a:defRPr/>
                </a:pPr>
                <a:r>
                  <a:rPr lang="en-US" sz="800" b="1" kern="0" dirty="0" smtClean="0">
                    <a:solidFill>
                      <a:srgbClr val="FFFFFF"/>
                    </a:solidFill>
                    <a:latin typeface="Calibri"/>
                    <a:ea typeface="ヒラギノ角ゴ Pro W3" charset="-128"/>
                    <a:cs typeface="Calibri"/>
                  </a:rPr>
                  <a:t>RDBMS</a:t>
                </a:r>
                <a:endParaRPr lang="en-US" sz="800" b="1" kern="0" dirty="0">
                  <a:solidFill>
                    <a:srgbClr val="FFFFFF"/>
                  </a:solidFill>
                  <a:latin typeface="Calibri"/>
                  <a:ea typeface="ヒラギノ角ゴ Pro W3" charset="-128"/>
                  <a:cs typeface="Calibri"/>
                </a:endParaRPr>
              </a:p>
            </p:txBody>
          </p:sp>
        </p:grpSp>
        <p:grpSp>
          <p:nvGrpSpPr>
            <p:cNvPr id="207" name="Group 206"/>
            <p:cNvGrpSpPr/>
            <p:nvPr/>
          </p:nvGrpSpPr>
          <p:grpSpPr>
            <a:xfrm>
              <a:off x="1740239" y="3340073"/>
              <a:ext cx="443115" cy="423957"/>
              <a:chOff x="1740239" y="3340073"/>
              <a:chExt cx="443115" cy="423957"/>
            </a:xfrm>
          </p:grpSpPr>
          <p:grpSp>
            <p:nvGrpSpPr>
              <p:cNvPr id="214" name="Group 213"/>
              <p:cNvGrpSpPr/>
              <p:nvPr/>
            </p:nvGrpSpPr>
            <p:grpSpPr>
              <a:xfrm>
                <a:off x="1740239" y="3340073"/>
                <a:ext cx="443115" cy="423795"/>
                <a:chOff x="1252336" y="3335738"/>
                <a:chExt cx="341150" cy="220659"/>
              </a:xfrm>
            </p:grpSpPr>
            <p:sp>
              <p:nvSpPr>
                <p:cNvPr id="216" name="AutoShape 15"/>
                <p:cNvSpPr>
                  <a:spLocks/>
                </p:cNvSpPr>
                <p:nvPr/>
              </p:nvSpPr>
              <p:spPr bwMode="auto">
                <a:xfrm>
                  <a:off x="1252336" y="3367690"/>
                  <a:ext cx="341150" cy="154062"/>
                </a:xfrm>
                <a:custGeom>
                  <a:avLst/>
                  <a:gdLst/>
                  <a:ahLst/>
                  <a:cxnLst/>
                  <a:rect l="0" t="0" r="r" b="b"/>
                  <a:pathLst>
                    <a:path w="21600" h="21600">
                      <a:moveTo>
                        <a:pt x="10800" y="6988"/>
                      </a:moveTo>
                      <a:cubicBezTo>
                        <a:pt x="5433" y="6988"/>
                        <a:pt x="0" y="4588"/>
                        <a:pt x="0" y="0"/>
                      </a:cubicBezTo>
                      <a:lnTo>
                        <a:pt x="0" y="20965"/>
                      </a:lnTo>
                      <a:cubicBezTo>
                        <a:pt x="0" y="21182"/>
                        <a:pt x="16" y="21393"/>
                        <a:pt x="40" y="21600"/>
                      </a:cubicBezTo>
                      <a:cubicBezTo>
                        <a:pt x="518" y="17427"/>
                        <a:pt x="5687" y="15247"/>
                        <a:pt x="10800" y="15247"/>
                      </a:cubicBezTo>
                      <a:cubicBezTo>
                        <a:pt x="15913" y="15247"/>
                        <a:pt x="21082" y="17427"/>
                        <a:pt x="21560" y="21600"/>
                      </a:cubicBezTo>
                      <a:cubicBezTo>
                        <a:pt x="21584" y="21393"/>
                        <a:pt x="21600" y="21182"/>
                        <a:pt x="21600" y="20965"/>
                      </a:cubicBezTo>
                      <a:lnTo>
                        <a:pt x="21600" y="0"/>
                      </a:lnTo>
                      <a:cubicBezTo>
                        <a:pt x="21600" y="4588"/>
                        <a:pt x="16167" y="6988"/>
                        <a:pt x="10800" y="6988"/>
                      </a:cubicBezTo>
                      <a:close/>
                      <a:moveTo>
                        <a:pt x="10800" y="6988"/>
                      </a:moveTo>
                    </a:path>
                  </a:pathLst>
                </a:custGeom>
                <a:solidFill>
                  <a:srgbClr val="69BE28">
                    <a:lumMod val="75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217" name="AutoShape 18"/>
                <p:cNvSpPr>
                  <a:spLocks/>
                </p:cNvSpPr>
                <p:nvPr/>
              </p:nvSpPr>
              <p:spPr bwMode="auto">
                <a:xfrm>
                  <a:off x="1252336" y="3335738"/>
                  <a:ext cx="341150" cy="81751"/>
                </a:xfrm>
                <a:custGeom>
                  <a:avLst/>
                  <a:gdLst/>
                  <a:ahLst/>
                  <a:cxnLst/>
                  <a:rect l="0" t="0" r="r" b="b"/>
                  <a:pathLst>
                    <a:path w="21600" h="21600">
                      <a:moveTo>
                        <a:pt x="21532" y="9466"/>
                      </a:moveTo>
                      <a:cubicBezTo>
                        <a:pt x="20895" y="3245"/>
                        <a:pt x="15819" y="0"/>
                        <a:pt x="10800" y="0"/>
                      </a:cubicBezTo>
                      <a:cubicBezTo>
                        <a:pt x="5781" y="0"/>
                        <a:pt x="705" y="3245"/>
                        <a:pt x="68" y="9466"/>
                      </a:cubicBezTo>
                      <a:cubicBezTo>
                        <a:pt x="24" y="9896"/>
                        <a:pt x="0" y="10341"/>
                        <a:pt x="0" y="10800"/>
                      </a:cubicBezTo>
                      <a:cubicBezTo>
                        <a:pt x="0" y="17891"/>
                        <a:pt x="5433" y="21600"/>
                        <a:pt x="10800" y="21600"/>
                      </a:cubicBezTo>
                      <a:cubicBezTo>
                        <a:pt x="16167" y="21600"/>
                        <a:pt x="21600" y="17891"/>
                        <a:pt x="21600" y="10800"/>
                      </a:cubicBezTo>
                      <a:cubicBezTo>
                        <a:pt x="21600" y="10341"/>
                        <a:pt x="21576" y="9896"/>
                        <a:pt x="21532" y="9466"/>
                      </a:cubicBezTo>
                      <a:close/>
                      <a:moveTo>
                        <a:pt x="21532" y="9466"/>
                      </a:moveTo>
                    </a:path>
                  </a:pathLst>
                </a:custGeom>
                <a:solidFill>
                  <a:srgbClr val="69BE28">
                    <a:lumMod val="60000"/>
                    <a:lumOff val="40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218" name="AutoShape 19"/>
                <p:cNvSpPr>
                  <a:spLocks/>
                </p:cNvSpPr>
                <p:nvPr/>
              </p:nvSpPr>
              <p:spPr bwMode="auto">
                <a:xfrm>
                  <a:off x="1252336" y="3474646"/>
                  <a:ext cx="341150" cy="81751"/>
                </a:xfrm>
                <a:custGeom>
                  <a:avLst/>
                  <a:gdLst/>
                  <a:ahLst/>
                  <a:cxnLst/>
                  <a:rect l="0" t="0" r="r" b="b"/>
                  <a:pathLst>
                    <a:path w="21600" h="21600">
                      <a:moveTo>
                        <a:pt x="21560" y="9818"/>
                      </a:moveTo>
                      <a:cubicBezTo>
                        <a:pt x="21082" y="3370"/>
                        <a:pt x="15913" y="0"/>
                        <a:pt x="10800" y="0"/>
                      </a:cubicBezTo>
                      <a:cubicBezTo>
                        <a:pt x="5687" y="0"/>
                        <a:pt x="518" y="3370"/>
                        <a:pt x="40" y="9818"/>
                      </a:cubicBezTo>
                      <a:cubicBezTo>
                        <a:pt x="16" y="10138"/>
                        <a:pt x="0" y="10464"/>
                        <a:pt x="0" y="10800"/>
                      </a:cubicBezTo>
                      <a:cubicBezTo>
                        <a:pt x="0" y="17891"/>
                        <a:pt x="5433" y="21600"/>
                        <a:pt x="10800" y="21600"/>
                      </a:cubicBezTo>
                      <a:cubicBezTo>
                        <a:pt x="16167" y="21600"/>
                        <a:pt x="21600" y="17891"/>
                        <a:pt x="21600" y="10800"/>
                      </a:cubicBezTo>
                      <a:cubicBezTo>
                        <a:pt x="21600" y="10464"/>
                        <a:pt x="21584" y="10138"/>
                        <a:pt x="21560" y="9818"/>
                      </a:cubicBezTo>
                      <a:close/>
                      <a:moveTo>
                        <a:pt x="21560" y="9818"/>
                      </a:moveTo>
                    </a:path>
                  </a:pathLst>
                </a:custGeom>
                <a:solidFill>
                  <a:srgbClr val="4F8E1E"/>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grpSp>
          <p:sp>
            <p:nvSpPr>
              <p:cNvPr id="215" name="TextBox 214"/>
              <p:cNvSpPr txBox="1"/>
              <p:nvPr/>
            </p:nvSpPr>
            <p:spPr>
              <a:xfrm>
                <a:off x="1740239" y="3533425"/>
                <a:ext cx="443115" cy="230605"/>
              </a:xfrm>
              <a:prstGeom prst="rect">
                <a:avLst/>
              </a:prstGeom>
            </p:spPr>
            <p:txBody>
              <a:bodyPr vert="horz" wrap="none" lIns="0" tIns="45720" rIns="0" bIns="45720" rtlCol="0">
                <a:noAutofit/>
              </a:bodyPr>
              <a:lstStyle/>
              <a:p>
                <a:pPr algn="ctr" defTabSz="914400">
                  <a:defRPr/>
                </a:pPr>
                <a:r>
                  <a:rPr lang="en-US" sz="800" b="1" kern="0" dirty="0" smtClean="0">
                    <a:solidFill>
                      <a:srgbClr val="FFFFFF"/>
                    </a:solidFill>
                    <a:latin typeface="Calibri"/>
                    <a:ea typeface="ヒラギノ角ゴ Pro W3" charset="-128"/>
                    <a:cs typeface="Calibri"/>
                  </a:rPr>
                  <a:t>EDW</a:t>
                </a:r>
                <a:endParaRPr lang="en-US" sz="800" b="1" kern="0" dirty="0">
                  <a:solidFill>
                    <a:srgbClr val="FFFFFF"/>
                  </a:solidFill>
                  <a:latin typeface="Calibri"/>
                  <a:ea typeface="ヒラギノ角ゴ Pro W3" charset="-128"/>
                  <a:cs typeface="Calibri"/>
                </a:endParaRPr>
              </a:p>
            </p:txBody>
          </p:sp>
        </p:grpSp>
        <p:grpSp>
          <p:nvGrpSpPr>
            <p:cNvPr id="208" name="Group 207"/>
            <p:cNvGrpSpPr/>
            <p:nvPr/>
          </p:nvGrpSpPr>
          <p:grpSpPr>
            <a:xfrm>
              <a:off x="2362735" y="3340073"/>
              <a:ext cx="443115" cy="423957"/>
              <a:chOff x="2362735" y="3340073"/>
              <a:chExt cx="443115" cy="423957"/>
            </a:xfrm>
          </p:grpSpPr>
          <p:grpSp>
            <p:nvGrpSpPr>
              <p:cNvPr id="209" name="Group 208"/>
              <p:cNvGrpSpPr/>
              <p:nvPr/>
            </p:nvGrpSpPr>
            <p:grpSpPr>
              <a:xfrm>
                <a:off x="2362735" y="3340073"/>
                <a:ext cx="443115" cy="423795"/>
                <a:chOff x="1252336" y="3335738"/>
                <a:chExt cx="341150" cy="220659"/>
              </a:xfrm>
            </p:grpSpPr>
            <p:sp>
              <p:nvSpPr>
                <p:cNvPr id="211" name="AutoShape 15"/>
                <p:cNvSpPr>
                  <a:spLocks/>
                </p:cNvSpPr>
                <p:nvPr/>
              </p:nvSpPr>
              <p:spPr bwMode="auto">
                <a:xfrm>
                  <a:off x="1252336" y="3367690"/>
                  <a:ext cx="341150" cy="154062"/>
                </a:xfrm>
                <a:custGeom>
                  <a:avLst/>
                  <a:gdLst/>
                  <a:ahLst/>
                  <a:cxnLst/>
                  <a:rect l="0" t="0" r="r" b="b"/>
                  <a:pathLst>
                    <a:path w="21600" h="21600">
                      <a:moveTo>
                        <a:pt x="10800" y="6988"/>
                      </a:moveTo>
                      <a:cubicBezTo>
                        <a:pt x="5433" y="6988"/>
                        <a:pt x="0" y="4588"/>
                        <a:pt x="0" y="0"/>
                      </a:cubicBezTo>
                      <a:lnTo>
                        <a:pt x="0" y="20965"/>
                      </a:lnTo>
                      <a:cubicBezTo>
                        <a:pt x="0" y="21182"/>
                        <a:pt x="16" y="21393"/>
                        <a:pt x="40" y="21600"/>
                      </a:cubicBezTo>
                      <a:cubicBezTo>
                        <a:pt x="518" y="17427"/>
                        <a:pt x="5687" y="15247"/>
                        <a:pt x="10800" y="15247"/>
                      </a:cubicBezTo>
                      <a:cubicBezTo>
                        <a:pt x="15913" y="15247"/>
                        <a:pt x="21082" y="17427"/>
                        <a:pt x="21560" y="21600"/>
                      </a:cubicBezTo>
                      <a:cubicBezTo>
                        <a:pt x="21584" y="21393"/>
                        <a:pt x="21600" y="21182"/>
                        <a:pt x="21600" y="20965"/>
                      </a:cubicBezTo>
                      <a:lnTo>
                        <a:pt x="21600" y="0"/>
                      </a:lnTo>
                      <a:cubicBezTo>
                        <a:pt x="21600" y="4588"/>
                        <a:pt x="16167" y="6988"/>
                        <a:pt x="10800" y="6988"/>
                      </a:cubicBezTo>
                      <a:close/>
                      <a:moveTo>
                        <a:pt x="10800" y="6988"/>
                      </a:moveTo>
                    </a:path>
                  </a:pathLst>
                </a:custGeom>
                <a:solidFill>
                  <a:srgbClr val="69BE28">
                    <a:lumMod val="75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212" name="AutoShape 18"/>
                <p:cNvSpPr>
                  <a:spLocks/>
                </p:cNvSpPr>
                <p:nvPr/>
              </p:nvSpPr>
              <p:spPr bwMode="auto">
                <a:xfrm>
                  <a:off x="1252336" y="3335738"/>
                  <a:ext cx="341150" cy="81751"/>
                </a:xfrm>
                <a:custGeom>
                  <a:avLst/>
                  <a:gdLst/>
                  <a:ahLst/>
                  <a:cxnLst/>
                  <a:rect l="0" t="0" r="r" b="b"/>
                  <a:pathLst>
                    <a:path w="21600" h="21600">
                      <a:moveTo>
                        <a:pt x="21532" y="9466"/>
                      </a:moveTo>
                      <a:cubicBezTo>
                        <a:pt x="20895" y="3245"/>
                        <a:pt x="15819" y="0"/>
                        <a:pt x="10800" y="0"/>
                      </a:cubicBezTo>
                      <a:cubicBezTo>
                        <a:pt x="5781" y="0"/>
                        <a:pt x="705" y="3245"/>
                        <a:pt x="68" y="9466"/>
                      </a:cubicBezTo>
                      <a:cubicBezTo>
                        <a:pt x="24" y="9896"/>
                        <a:pt x="0" y="10341"/>
                        <a:pt x="0" y="10800"/>
                      </a:cubicBezTo>
                      <a:cubicBezTo>
                        <a:pt x="0" y="17891"/>
                        <a:pt x="5433" y="21600"/>
                        <a:pt x="10800" y="21600"/>
                      </a:cubicBezTo>
                      <a:cubicBezTo>
                        <a:pt x="16167" y="21600"/>
                        <a:pt x="21600" y="17891"/>
                        <a:pt x="21600" y="10800"/>
                      </a:cubicBezTo>
                      <a:cubicBezTo>
                        <a:pt x="21600" y="10341"/>
                        <a:pt x="21576" y="9896"/>
                        <a:pt x="21532" y="9466"/>
                      </a:cubicBezTo>
                      <a:close/>
                      <a:moveTo>
                        <a:pt x="21532" y="9466"/>
                      </a:moveTo>
                    </a:path>
                  </a:pathLst>
                </a:custGeom>
                <a:solidFill>
                  <a:srgbClr val="69BE28">
                    <a:lumMod val="60000"/>
                    <a:lumOff val="40000"/>
                  </a:srgbClr>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sp>
              <p:nvSpPr>
                <p:cNvPr id="213" name="AutoShape 19"/>
                <p:cNvSpPr>
                  <a:spLocks/>
                </p:cNvSpPr>
                <p:nvPr/>
              </p:nvSpPr>
              <p:spPr bwMode="auto">
                <a:xfrm>
                  <a:off x="1252336" y="3474646"/>
                  <a:ext cx="341150" cy="81751"/>
                </a:xfrm>
                <a:custGeom>
                  <a:avLst/>
                  <a:gdLst/>
                  <a:ahLst/>
                  <a:cxnLst/>
                  <a:rect l="0" t="0" r="r" b="b"/>
                  <a:pathLst>
                    <a:path w="21600" h="21600">
                      <a:moveTo>
                        <a:pt x="21560" y="9818"/>
                      </a:moveTo>
                      <a:cubicBezTo>
                        <a:pt x="21082" y="3370"/>
                        <a:pt x="15913" y="0"/>
                        <a:pt x="10800" y="0"/>
                      </a:cubicBezTo>
                      <a:cubicBezTo>
                        <a:pt x="5687" y="0"/>
                        <a:pt x="518" y="3370"/>
                        <a:pt x="40" y="9818"/>
                      </a:cubicBezTo>
                      <a:cubicBezTo>
                        <a:pt x="16" y="10138"/>
                        <a:pt x="0" y="10464"/>
                        <a:pt x="0" y="10800"/>
                      </a:cubicBezTo>
                      <a:cubicBezTo>
                        <a:pt x="0" y="17891"/>
                        <a:pt x="5433" y="21600"/>
                        <a:pt x="10800" y="21600"/>
                      </a:cubicBezTo>
                      <a:cubicBezTo>
                        <a:pt x="16167" y="21600"/>
                        <a:pt x="21600" y="17891"/>
                        <a:pt x="21600" y="10800"/>
                      </a:cubicBezTo>
                      <a:cubicBezTo>
                        <a:pt x="21600" y="10464"/>
                        <a:pt x="21584" y="10138"/>
                        <a:pt x="21560" y="9818"/>
                      </a:cubicBezTo>
                      <a:close/>
                      <a:moveTo>
                        <a:pt x="21560" y="9818"/>
                      </a:moveTo>
                    </a:path>
                  </a:pathLst>
                </a:custGeom>
                <a:solidFill>
                  <a:srgbClr val="4F8E1E"/>
                </a:solidFill>
                <a:ln>
                  <a:noFill/>
                </a:ln>
                <a:extLst/>
              </p:spPr>
              <p:txBody>
                <a:bodyPr lIns="0" tIns="0" rIns="0" bIns="0"/>
                <a:lstStyle/>
                <a:p>
                  <a:pPr defTabSz="914400">
                    <a:defRPr/>
                  </a:pPr>
                  <a:endParaRPr lang="en-US" kern="0" smtClean="0">
                    <a:solidFill>
                      <a:sysClr val="windowText" lastClr="000000"/>
                    </a:solidFill>
                    <a:latin typeface="Arial"/>
                    <a:cs typeface="Arial"/>
                  </a:endParaRPr>
                </a:p>
              </p:txBody>
            </p:sp>
          </p:grpSp>
          <p:sp>
            <p:nvSpPr>
              <p:cNvPr id="210" name="TextBox 209"/>
              <p:cNvSpPr txBox="1"/>
              <p:nvPr/>
            </p:nvSpPr>
            <p:spPr>
              <a:xfrm>
                <a:off x="2362735" y="3533425"/>
                <a:ext cx="443115" cy="230605"/>
              </a:xfrm>
              <a:prstGeom prst="rect">
                <a:avLst/>
              </a:prstGeom>
            </p:spPr>
            <p:txBody>
              <a:bodyPr vert="horz" wrap="none" lIns="0" tIns="45720" rIns="0" bIns="45720" rtlCol="0">
                <a:noAutofit/>
              </a:bodyPr>
              <a:lstStyle/>
              <a:p>
                <a:pPr algn="ctr" defTabSz="914400">
                  <a:defRPr/>
                </a:pPr>
                <a:r>
                  <a:rPr lang="en-US" sz="800" b="1" kern="0" dirty="0" smtClean="0">
                    <a:solidFill>
                      <a:srgbClr val="FFFFFF"/>
                    </a:solidFill>
                    <a:latin typeface="Calibri"/>
                    <a:ea typeface="ヒラギノ角ゴ Pro W3" charset="-128"/>
                    <a:cs typeface="Calibri"/>
                  </a:rPr>
                  <a:t>MPP</a:t>
                </a:r>
                <a:endParaRPr lang="en-US" sz="800" b="1" kern="0" dirty="0">
                  <a:solidFill>
                    <a:srgbClr val="FFFFFF"/>
                  </a:solidFill>
                  <a:latin typeface="Calibri"/>
                  <a:ea typeface="ヒラギノ角ゴ Pro W3" charset="-128"/>
                  <a:cs typeface="Calibri"/>
                </a:endParaRPr>
              </a:p>
            </p:txBody>
          </p:sp>
        </p:grpSp>
      </p:grpSp>
      <p:graphicFrame>
        <p:nvGraphicFramePr>
          <p:cNvPr id="224" name="Table 223"/>
          <p:cNvGraphicFramePr>
            <a:graphicFrameLocks noGrp="1"/>
          </p:cNvGraphicFramePr>
          <p:nvPr>
            <p:extLst/>
          </p:nvPr>
        </p:nvGraphicFramePr>
        <p:xfrm>
          <a:off x="1151673" y="5425949"/>
          <a:ext cx="4452312" cy="777240"/>
        </p:xfrm>
        <a:graphic>
          <a:graphicData uri="http://schemas.openxmlformats.org/drawingml/2006/table">
            <a:tbl>
              <a:tblPr firstRow="1" bandRow="1"/>
              <a:tblGrid>
                <a:gridCol w="635798"/>
                <a:gridCol w="635798"/>
                <a:gridCol w="635798"/>
                <a:gridCol w="635798"/>
                <a:gridCol w="635798"/>
                <a:gridCol w="635798"/>
                <a:gridCol w="637524"/>
              </a:tblGrid>
              <a:tr h="741360">
                <a:tc>
                  <a:txBody>
                    <a:bodyPr/>
                    <a:lstStyle>
                      <a:lvl1pPr marL="0" algn="l" defTabSz="932742" rtl="0" eaLnBrk="1" latinLnBrk="0" hangingPunct="1">
                        <a:defRPr sz="1800" b="1" kern="1200">
                          <a:solidFill>
                            <a:schemeClr val="lt1"/>
                          </a:solidFill>
                          <a:latin typeface="Arial"/>
                        </a:defRPr>
                      </a:lvl1pPr>
                      <a:lvl2pPr marL="466371" algn="l" defTabSz="932742" rtl="0" eaLnBrk="1" latinLnBrk="0" hangingPunct="1">
                        <a:defRPr sz="1800" b="1" kern="1200">
                          <a:solidFill>
                            <a:schemeClr val="lt1"/>
                          </a:solidFill>
                          <a:latin typeface="Arial"/>
                        </a:defRPr>
                      </a:lvl2pPr>
                      <a:lvl3pPr marL="932742" algn="l" defTabSz="932742" rtl="0" eaLnBrk="1" latinLnBrk="0" hangingPunct="1">
                        <a:defRPr sz="1800" b="1" kern="1200">
                          <a:solidFill>
                            <a:schemeClr val="lt1"/>
                          </a:solidFill>
                          <a:latin typeface="Arial"/>
                        </a:defRPr>
                      </a:lvl3pPr>
                      <a:lvl4pPr marL="1399113" algn="l" defTabSz="932742" rtl="0" eaLnBrk="1" latinLnBrk="0" hangingPunct="1">
                        <a:defRPr sz="1800" b="1" kern="1200">
                          <a:solidFill>
                            <a:schemeClr val="lt1"/>
                          </a:solidFill>
                          <a:latin typeface="Arial"/>
                        </a:defRPr>
                      </a:lvl4pPr>
                      <a:lvl5pPr marL="1865484" algn="l" defTabSz="932742" rtl="0" eaLnBrk="1" latinLnBrk="0" hangingPunct="1">
                        <a:defRPr sz="1800" b="1" kern="1200">
                          <a:solidFill>
                            <a:schemeClr val="lt1"/>
                          </a:solidFill>
                          <a:latin typeface="Arial"/>
                        </a:defRPr>
                      </a:lvl5pPr>
                      <a:lvl6pPr marL="2331856" algn="l" defTabSz="932742" rtl="0" eaLnBrk="1" latinLnBrk="0" hangingPunct="1">
                        <a:defRPr sz="1800" b="1" kern="1200">
                          <a:solidFill>
                            <a:schemeClr val="lt1"/>
                          </a:solidFill>
                          <a:latin typeface="Arial"/>
                        </a:defRPr>
                      </a:lvl6pPr>
                      <a:lvl7pPr marL="2798226" algn="l" defTabSz="932742" rtl="0" eaLnBrk="1" latinLnBrk="0" hangingPunct="1">
                        <a:defRPr sz="1800" b="1" kern="1200">
                          <a:solidFill>
                            <a:schemeClr val="lt1"/>
                          </a:solidFill>
                          <a:latin typeface="Arial"/>
                        </a:defRPr>
                      </a:lvl7pPr>
                      <a:lvl8pPr marL="3264597" algn="l" defTabSz="932742" rtl="0" eaLnBrk="1" latinLnBrk="0" hangingPunct="1">
                        <a:defRPr sz="1800" b="1" kern="1200">
                          <a:solidFill>
                            <a:schemeClr val="lt1"/>
                          </a:solidFill>
                          <a:latin typeface="Arial"/>
                        </a:defRPr>
                      </a:lvl8pPr>
                      <a:lvl9pPr marL="3730969" algn="l" defTabSz="932742" rtl="0" eaLnBrk="1" latinLnBrk="0" hangingPunct="1">
                        <a:defRPr sz="1800" b="1" kern="1200">
                          <a:solidFill>
                            <a:schemeClr val="lt1"/>
                          </a:solidFill>
                          <a:latin typeface="Arial"/>
                        </a:defRPr>
                      </a:lvl9pPr>
                    </a:lstStyle>
                    <a:p>
                      <a:pPr algn="ctr"/>
                      <a:r>
                        <a:rPr lang="en-US" sz="900" b="0" dirty="0" smtClean="0">
                          <a:solidFill>
                            <a:srgbClr val="1E1E1E">
                              <a:lumMod val="75000"/>
                              <a:lumOff val="25000"/>
                            </a:srgbClr>
                          </a:solidFill>
                          <a:latin typeface="Calibri"/>
                          <a:cs typeface="Calibri"/>
                        </a:rPr>
                        <a:t>OLTP, ERP,</a:t>
                      </a:r>
                      <a:br>
                        <a:rPr lang="en-US" sz="900" b="0" dirty="0" smtClean="0">
                          <a:solidFill>
                            <a:srgbClr val="1E1E1E">
                              <a:lumMod val="75000"/>
                              <a:lumOff val="25000"/>
                            </a:srgbClr>
                          </a:solidFill>
                          <a:latin typeface="Calibri"/>
                          <a:cs typeface="Calibri"/>
                        </a:rPr>
                      </a:br>
                      <a:r>
                        <a:rPr lang="en-US" sz="900" b="0" dirty="0" smtClean="0">
                          <a:solidFill>
                            <a:srgbClr val="1E1E1E">
                              <a:lumMod val="75000"/>
                              <a:lumOff val="25000"/>
                            </a:srgbClr>
                          </a:solidFill>
                          <a:latin typeface="Calibri"/>
                          <a:cs typeface="Calibri"/>
                        </a:rPr>
                        <a:t>CRM Systems</a:t>
                      </a:r>
                      <a:endParaRPr lang="en-US" sz="900" b="0" dirty="0">
                        <a:solidFill>
                          <a:srgbClr val="1E1E1E">
                            <a:lumMod val="75000"/>
                            <a:lumOff val="25000"/>
                          </a:srgbClr>
                        </a:solidFill>
                        <a:latin typeface="Calibri"/>
                        <a:cs typeface="Calibri"/>
                      </a:endParaRPr>
                    </a:p>
                  </a:txBody>
                  <a:tcPr marL="0" marR="0" marT="502920" marB="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32742" rtl="0" eaLnBrk="1" latinLnBrk="0" hangingPunct="1">
                        <a:defRPr sz="1800" b="1" kern="1200">
                          <a:solidFill>
                            <a:schemeClr val="lt1"/>
                          </a:solidFill>
                          <a:latin typeface="Arial"/>
                        </a:defRPr>
                      </a:lvl1pPr>
                      <a:lvl2pPr marL="466371" algn="l" defTabSz="932742" rtl="0" eaLnBrk="1" latinLnBrk="0" hangingPunct="1">
                        <a:defRPr sz="1800" b="1" kern="1200">
                          <a:solidFill>
                            <a:schemeClr val="lt1"/>
                          </a:solidFill>
                          <a:latin typeface="Arial"/>
                        </a:defRPr>
                      </a:lvl2pPr>
                      <a:lvl3pPr marL="932742" algn="l" defTabSz="932742" rtl="0" eaLnBrk="1" latinLnBrk="0" hangingPunct="1">
                        <a:defRPr sz="1800" b="1" kern="1200">
                          <a:solidFill>
                            <a:schemeClr val="lt1"/>
                          </a:solidFill>
                          <a:latin typeface="Arial"/>
                        </a:defRPr>
                      </a:lvl3pPr>
                      <a:lvl4pPr marL="1399113" algn="l" defTabSz="932742" rtl="0" eaLnBrk="1" latinLnBrk="0" hangingPunct="1">
                        <a:defRPr sz="1800" b="1" kern="1200">
                          <a:solidFill>
                            <a:schemeClr val="lt1"/>
                          </a:solidFill>
                          <a:latin typeface="Arial"/>
                        </a:defRPr>
                      </a:lvl4pPr>
                      <a:lvl5pPr marL="1865484" algn="l" defTabSz="932742" rtl="0" eaLnBrk="1" latinLnBrk="0" hangingPunct="1">
                        <a:defRPr sz="1800" b="1" kern="1200">
                          <a:solidFill>
                            <a:schemeClr val="lt1"/>
                          </a:solidFill>
                          <a:latin typeface="Arial"/>
                        </a:defRPr>
                      </a:lvl5pPr>
                      <a:lvl6pPr marL="2331856" algn="l" defTabSz="932742" rtl="0" eaLnBrk="1" latinLnBrk="0" hangingPunct="1">
                        <a:defRPr sz="1800" b="1" kern="1200">
                          <a:solidFill>
                            <a:schemeClr val="lt1"/>
                          </a:solidFill>
                          <a:latin typeface="Arial"/>
                        </a:defRPr>
                      </a:lvl6pPr>
                      <a:lvl7pPr marL="2798226" algn="l" defTabSz="932742" rtl="0" eaLnBrk="1" latinLnBrk="0" hangingPunct="1">
                        <a:defRPr sz="1800" b="1" kern="1200">
                          <a:solidFill>
                            <a:schemeClr val="lt1"/>
                          </a:solidFill>
                          <a:latin typeface="Arial"/>
                        </a:defRPr>
                      </a:lvl7pPr>
                      <a:lvl8pPr marL="3264597" algn="l" defTabSz="932742" rtl="0" eaLnBrk="1" latinLnBrk="0" hangingPunct="1">
                        <a:defRPr sz="1800" b="1" kern="1200">
                          <a:solidFill>
                            <a:schemeClr val="lt1"/>
                          </a:solidFill>
                          <a:latin typeface="Arial"/>
                        </a:defRPr>
                      </a:lvl8pPr>
                      <a:lvl9pPr marL="3730969" algn="l" defTabSz="932742" rtl="0" eaLnBrk="1" latinLnBrk="0" hangingPunct="1">
                        <a:defRPr sz="1800" b="1" kern="1200">
                          <a:solidFill>
                            <a:schemeClr val="lt1"/>
                          </a:solidFill>
                          <a:latin typeface="Arial"/>
                        </a:defRPr>
                      </a:lvl9pPr>
                    </a:lstStyle>
                    <a:p>
                      <a:pPr algn="ctr"/>
                      <a:r>
                        <a:rPr lang="en-US" sz="900" b="0" dirty="0" smtClean="0">
                          <a:solidFill>
                            <a:srgbClr val="1E1E1E">
                              <a:lumMod val="75000"/>
                              <a:lumOff val="25000"/>
                            </a:srgbClr>
                          </a:solidFill>
                          <a:latin typeface="Calibri"/>
                          <a:cs typeface="Calibri"/>
                        </a:rPr>
                        <a:t>Documents, </a:t>
                      </a:r>
                      <a:br>
                        <a:rPr lang="en-US" sz="900" b="0" dirty="0" smtClean="0">
                          <a:solidFill>
                            <a:srgbClr val="1E1E1E">
                              <a:lumMod val="75000"/>
                              <a:lumOff val="25000"/>
                            </a:srgbClr>
                          </a:solidFill>
                          <a:latin typeface="Calibri"/>
                          <a:cs typeface="Calibri"/>
                        </a:rPr>
                      </a:br>
                      <a:r>
                        <a:rPr lang="en-US" sz="900" b="0" dirty="0" smtClean="0">
                          <a:solidFill>
                            <a:srgbClr val="1E1E1E">
                              <a:lumMod val="75000"/>
                              <a:lumOff val="25000"/>
                            </a:srgbClr>
                          </a:solidFill>
                          <a:latin typeface="Calibri"/>
                          <a:cs typeface="Calibri"/>
                        </a:rPr>
                        <a:t>Emails</a:t>
                      </a:r>
                      <a:endParaRPr lang="en-US" sz="900" b="0" dirty="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32742" rtl="0" eaLnBrk="1" latinLnBrk="0" hangingPunct="1">
                        <a:defRPr sz="1800" b="1" kern="1200">
                          <a:solidFill>
                            <a:schemeClr val="lt1"/>
                          </a:solidFill>
                          <a:latin typeface="Arial"/>
                        </a:defRPr>
                      </a:lvl1pPr>
                      <a:lvl2pPr marL="466371" algn="l" defTabSz="932742" rtl="0" eaLnBrk="1" latinLnBrk="0" hangingPunct="1">
                        <a:defRPr sz="1800" b="1" kern="1200">
                          <a:solidFill>
                            <a:schemeClr val="lt1"/>
                          </a:solidFill>
                          <a:latin typeface="Arial"/>
                        </a:defRPr>
                      </a:lvl2pPr>
                      <a:lvl3pPr marL="932742" algn="l" defTabSz="932742" rtl="0" eaLnBrk="1" latinLnBrk="0" hangingPunct="1">
                        <a:defRPr sz="1800" b="1" kern="1200">
                          <a:solidFill>
                            <a:schemeClr val="lt1"/>
                          </a:solidFill>
                          <a:latin typeface="Arial"/>
                        </a:defRPr>
                      </a:lvl3pPr>
                      <a:lvl4pPr marL="1399113" algn="l" defTabSz="932742" rtl="0" eaLnBrk="1" latinLnBrk="0" hangingPunct="1">
                        <a:defRPr sz="1800" b="1" kern="1200">
                          <a:solidFill>
                            <a:schemeClr val="lt1"/>
                          </a:solidFill>
                          <a:latin typeface="Arial"/>
                        </a:defRPr>
                      </a:lvl4pPr>
                      <a:lvl5pPr marL="1865484" algn="l" defTabSz="932742" rtl="0" eaLnBrk="1" latinLnBrk="0" hangingPunct="1">
                        <a:defRPr sz="1800" b="1" kern="1200">
                          <a:solidFill>
                            <a:schemeClr val="lt1"/>
                          </a:solidFill>
                          <a:latin typeface="Arial"/>
                        </a:defRPr>
                      </a:lvl5pPr>
                      <a:lvl6pPr marL="2331856" algn="l" defTabSz="932742" rtl="0" eaLnBrk="1" latinLnBrk="0" hangingPunct="1">
                        <a:defRPr sz="1800" b="1" kern="1200">
                          <a:solidFill>
                            <a:schemeClr val="lt1"/>
                          </a:solidFill>
                          <a:latin typeface="Arial"/>
                        </a:defRPr>
                      </a:lvl6pPr>
                      <a:lvl7pPr marL="2798226" algn="l" defTabSz="932742" rtl="0" eaLnBrk="1" latinLnBrk="0" hangingPunct="1">
                        <a:defRPr sz="1800" b="1" kern="1200">
                          <a:solidFill>
                            <a:schemeClr val="lt1"/>
                          </a:solidFill>
                          <a:latin typeface="Arial"/>
                        </a:defRPr>
                      </a:lvl7pPr>
                      <a:lvl8pPr marL="3264597" algn="l" defTabSz="932742" rtl="0" eaLnBrk="1" latinLnBrk="0" hangingPunct="1">
                        <a:defRPr sz="1800" b="1" kern="1200">
                          <a:solidFill>
                            <a:schemeClr val="lt1"/>
                          </a:solidFill>
                          <a:latin typeface="Arial"/>
                        </a:defRPr>
                      </a:lvl8pPr>
                      <a:lvl9pPr marL="3730969" algn="l" defTabSz="932742" rtl="0" eaLnBrk="1" latinLnBrk="0" hangingPunct="1">
                        <a:defRPr sz="1800" b="1" kern="1200">
                          <a:solidFill>
                            <a:schemeClr val="lt1"/>
                          </a:solidFill>
                          <a:latin typeface="Arial"/>
                        </a:defRPr>
                      </a:lvl9pPr>
                    </a:lstStyle>
                    <a:p>
                      <a:pPr algn="ctr"/>
                      <a:r>
                        <a:rPr lang="en-US" sz="900" b="0" dirty="0" smtClean="0">
                          <a:solidFill>
                            <a:srgbClr val="1E1E1E">
                              <a:lumMod val="75000"/>
                              <a:lumOff val="25000"/>
                            </a:srgbClr>
                          </a:solidFill>
                          <a:latin typeface="Calibri"/>
                          <a:cs typeface="Calibri"/>
                        </a:rPr>
                        <a:t>Web</a:t>
                      </a:r>
                      <a:r>
                        <a:rPr lang="en-US" sz="900" b="0" baseline="0" dirty="0" smtClean="0">
                          <a:solidFill>
                            <a:srgbClr val="1E1E1E">
                              <a:lumMod val="75000"/>
                              <a:lumOff val="25000"/>
                            </a:srgbClr>
                          </a:solidFill>
                          <a:latin typeface="Calibri"/>
                          <a:cs typeface="Calibri"/>
                        </a:rPr>
                        <a:t> Logs</a:t>
                      </a:r>
                      <a:r>
                        <a:rPr lang="en-US" sz="900" b="0" dirty="0" smtClean="0">
                          <a:solidFill>
                            <a:srgbClr val="1E1E1E">
                              <a:lumMod val="75000"/>
                              <a:lumOff val="25000"/>
                            </a:srgbClr>
                          </a:solidFill>
                          <a:latin typeface="Calibri"/>
                          <a:cs typeface="Calibri"/>
                        </a:rPr>
                        <a:t>,</a:t>
                      </a:r>
                    </a:p>
                    <a:p>
                      <a:pPr algn="ctr"/>
                      <a:r>
                        <a:rPr lang="en-US" sz="900" b="0" dirty="0" smtClean="0">
                          <a:solidFill>
                            <a:srgbClr val="1E1E1E">
                              <a:lumMod val="75000"/>
                              <a:lumOff val="25000"/>
                            </a:srgbClr>
                          </a:solidFill>
                          <a:latin typeface="Calibri"/>
                          <a:cs typeface="Calibri"/>
                        </a:rPr>
                        <a:t>Click</a:t>
                      </a:r>
                      <a:r>
                        <a:rPr lang="en-US" sz="900" b="0" baseline="0" dirty="0" smtClean="0">
                          <a:solidFill>
                            <a:srgbClr val="1E1E1E">
                              <a:lumMod val="75000"/>
                              <a:lumOff val="25000"/>
                            </a:srgbClr>
                          </a:solidFill>
                          <a:latin typeface="Calibri"/>
                          <a:cs typeface="Calibri"/>
                        </a:rPr>
                        <a:t> Streams</a:t>
                      </a:r>
                      <a:endParaRPr lang="en-US" sz="900" b="0" dirty="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32742" rtl="0" eaLnBrk="1" latinLnBrk="0" hangingPunct="1">
                        <a:defRPr sz="1800" b="1" kern="1200">
                          <a:solidFill>
                            <a:schemeClr val="lt1"/>
                          </a:solidFill>
                          <a:latin typeface="Arial"/>
                        </a:defRPr>
                      </a:lvl1pPr>
                      <a:lvl2pPr marL="466371" algn="l" defTabSz="932742" rtl="0" eaLnBrk="1" latinLnBrk="0" hangingPunct="1">
                        <a:defRPr sz="1800" b="1" kern="1200">
                          <a:solidFill>
                            <a:schemeClr val="lt1"/>
                          </a:solidFill>
                          <a:latin typeface="Arial"/>
                        </a:defRPr>
                      </a:lvl2pPr>
                      <a:lvl3pPr marL="932742" algn="l" defTabSz="932742" rtl="0" eaLnBrk="1" latinLnBrk="0" hangingPunct="1">
                        <a:defRPr sz="1800" b="1" kern="1200">
                          <a:solidFill>
                            <a:schemeClr val="lt1"/>
                          </a:solidFill>
                          <a:latin typeface="Arial"/>
                        </a:defRPr>
                      </a:lvl3pPr>
                      <a:lvl4pPr marL="1399113" algn="l" defTabSz="932742" rtl="0" eaLnBrk="1" latinLnBrk="0" hangingPunct="1">
                        <a:defRPr sz="1800" b="1" kern="1200">
                          <a:solidFill>
                            <a:schemeClr val="lt1"/>
                          </a:solidFill>
                          <a:latin typeface="Arial"/>
                        </a:defRPr>
                      </a:lvl4pPr>
                      <a:lvl5pPr marL="1865484" algn="l" defTabSz="932742" rtl="0" eaLnBrk="1" latinLnBrk="0" hangingPunct="1">
                        <a:defRPr sz="1800" b="1" kern="1200">
                          <a:solidFill>
                            <a:schemeClr val="lt1"/>
                          </a:solidFill>
                          <a:latin typeface="Arial"/>
                        </a:defRPr>
                      </a:lvl5pPr>
                      <a:lvl6pPr marL="2331856" algn="l" defTabSz="932742" rtl="0" eaLnBrk="1" latinLnBrk="0" hangingPunct="1">
                        <a:defRPr sz="1800" b="1" kern="1200">
                          <a:solidFill>
                            <a:schemeClr val="lt1"/>
                          </a:solidFill>
                          <a:latin typeface="Arial"/>
                        </a:defRPr>
                      </a:lvl6pPr>
                      <a:lvl7pPr marL="2798226" algn="l" defTabSz="932742" rtl="0" eaLnBrk="1" latinLnBrk="0" hangingPunct="1">
                        <a:defRPr sz="1800" b="1" kern="1200">
                          <a:solidFill>
                            <a:schemeClr val="lt1"/>
                          </a:solidFill>
                          <a:latin typeface="Arial"/>
                        </a:defRPr>
                      </a:lvl7pPr>
                      <a:lvl8pPr marL="3264597" algn="l" defTabSz="932742" rtl="0" eaLnBrk="1" latinLnBrk="0" hangingPunct="1">
                        <a:defRPr sz="1800" b="1" kern="1200">
                          <a:solidFill>
                            <a:schemeClr val="lt1"/>
                          </a:solidFill>
                          <a:latin typeface="Arial"/>
                        </a:defRPr>
                      </a:lvl8pPr>
                      <a:lvl9pPr marL="3730969" algn="l" defTabSz="932742" rtl="0" eaLnBrk="1" latinLnBrk="0" hangingPunct="1">
                        <a:defRPr sz="1800" b="1" kern="1200">
                          <a:solidFill>
                            <a:schemeClr val="lt1"/>
                          </a:solidFill>
                          <a:latin typeface="Arial"/>
                        </a:defRPr>
                      </a:lvl9pPr>
                    </a:lstStyle>
                    <a:p>
                      <a:pPr algn="ctr"/>
                      <a:r>
                        <a:rPr lang="en-US" sz="900" b="0" dirty="0" smtClean="0">
                          <a:solidFill>
                            <a:srgbClr val="1E1E1E">
                              <a:lumMod val="75000"/>
                              <a:lumOff val="25000"/>
                            </a:srgbClr>
                          </a:solidFill>
                          <a:latin typeface="Calibri"/>
                          <a:cs typeface="Calibri"/>
                        </a:rPr>
                        <a:t>Social Networks</a:t>
                      </a:r>
                      <a:endParaRPr lang="en-US" sz="900" b="0" dirty="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32742" rtl="0" eaLnBrk="1" latinLnBrk="0" hangingPunct="1">
                        <a:defRPr sz="1800" b="1" kern="1200">
                          <a:solidFill>
                            <a:schemeClr val="lt1"/>
                          </a:solidFill>
                          <a:latin typeface="Arial"/>
                        </a:defRPr>
                      </a:lvl1pPr>
                      <a:lvl2pPr marL="466371" algn="l" defTabSz="932742" rtl="0" eaLnBrk="1" latinLnBrk="0" hangingPunct="1">
                        <a:defRPr sz="1800" b="1" kern="1200">
                          <a:solidFill>
                            <a:schemeClr val="lt1"/>
                          </a:solidFill>
                          <a:latin typeface="Arial"/>
                        </a:defRPr>
                      </a:lvl2pPr>
                      <a:lvl3pPr marL="932742" algn="l" defTabSz="932742" rtl="0" eaLnBrk="1" latinLnBrk="0" hangingPunct="1">
                        <a:defRPr sz="1800" b="1" kern="1200">
                          <a:solidFill>
                            <a:schemeClr val="lt1"/>
                          </a:solidFill>
                          <a:latin typeface="Arial"/>
                        </a:defRPr>
                      </a:lvl3pPr>
                      <a:lvl4pPr marL="1399113" algn="l" defTabSz="932742" rtl="0" eaLnBrk="1" latinLnBrk="0" hangingPunct="1">
                        <a:defRPr sz="1800" b="1" kern="1200">
                          <a:solidFill>
                            <a:schemeClr val="lt1"/>
                          </a:solidFill>
                          <a:latin typeface="Arial"/>
                        </a:defRPr>
                      </a:lvl4pPr>
                      <a:lvl5pPr marL="1865484" algn="l" defTabSz="932742" rtl="0" eaLnBrk="1" latinLnBrk="0" hangingPunct="1">
                        <a:defRPr sz="1800" b="1" kern="1200">
                          <a:solidFill>
                            <a:schemeClr val="lt1"/>
                          </a:solidFill>
                          <a:latin typeface="Arial"/>
                        </a:defRPr>
                      </a:lvl5pPr>
                      <a:lvl6pPr marL="2331856" algn="l" defTabSz="932742" rtl="0" eaLnBrk="1" latinLnBrk="0" hangingPunct="1">
                        <a:defRPr sz="1800" b="1" kern="1200">
                          <a:solidFill>
                            <a:schemeClr val="lt1"/>
                          </a:solidFill>
                          <a:latin typeface="Arial"/>
                        </a:defRPr>
                      </a:lvl6pPr>
                      <a:lvl7pPr marL="2798226" algn="l" defTabSz="932742" rtl="0" eaLnBrk="1" latinLnBrk="0" hangingPunct="1">
                        <a:defRPr sz="1800" b="1" kern="1200">
                          <a:solidFill>
                            <a:schemeClr val="lt1"/>
                          </a:solidFill>
                          <a:latin typeface="Arial"/>
                        </a:defRPr>
                      </a:lvl7pPr>
                      <a:lvl8pPr marL="3264597" algn="l" defTabSz="932742" rtl="0" eaLnBrk="1" latinLnBrk="0" hangingPunct="1">
                        <a:defRPr sz="1800" b="1" kern="1200">
                          <a:solidFill>
                            <a:schemeClr val="lt1"/>
                          </a:solidFill>
                          <a:latin typeface="Arial"/>
                        </a:defRPr>
                      </a:lvl8pPr>
                      <a:lvl9pPr marL="3730969" algn="l" defTabSz="932742"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smtClean="0">
                          <a:solidFill>
                            <a:srgbClr val="1E1E1E">
                              <a:lumMod val="75000"/>
                              <a:lumOff val="25000"/>
                            </a:srgbClr>
                          </a:solidFill>
                          <a:latin typeface="Calibri"/>
                          <a:cs typeface="Calibri"/>
                        </a:rPr>
                        <a:t>Machine Generated</a:t>
                      </a: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32742" rtl="0" eaLnBrk="1" latinLnBrk="0" hangingPunct="1">
                        <a:defRPr sz="1800" b="1" kern="1200">
                          <a:solidFill>
                            <a:schemeClr val="lt1"/>
                          </a:solidFill>
                          <a:latin typeface="Arial"/>
                        </a:defRPr>
                      </a:lvl1pPr>
                      <a:lvl2pPr marL="466371" algn="l" defTabSz="932742" rtl="0" eaLnBrk="1" latinLnBrk="0" hangingPunct="1">
                        <a:defRPr sz="1800" b="1" kern="1200">
                          <a:solidFill>
                            <a:schemeClr val="lt1"/>
                          </a:solidFill>
                          <a:latin typeface="Arial"/>
                        </a:defRPr>
                      </a:lvl2pPr>
                      <a:lvl3pPr marL="932742" algn="l" defTabSz="932742" rtl="0" eaLnBrk="1" latinLnBrk="0" hangingPunct="1">
                        <a:defRPr sz="1800" b="1" kern="1200">
                          <a:solidFill>
                            <a:schemeClr val="lt1"/>
                          </a:solidFill>
                          <a:latin typeface="Arial"/>
                        </a:defRPr>
                      </a:lvl3pPr>
                      <a:lvl4pPr marL="1399113" algn="l" defTabSz="932742" rtl="0" eaLnBrk="1" latinLnBrk="0" hangingPunct="1">
                        <a:defRPr sz="1800" b="1" kern="1200">
                          <a:solidFill>
                            <a:schemeClr val="lt1"/>
                          </a:solidFill>
                          <a:latin typeface="Arial"/>
                        </a:defRPr>
                      </a:lvl4pPr>
                      <a:lvl5pPr marL="1865484" algn="l" defTabSz="932742" rtl="0" eaLnBrk="1" latinLnBrk="0" hangingPunct="1">
                        <a:defRPr sz="1800" b="1" kern="1200">
                          <a:solidFill>
                            <a:schemeClr val="lt1"/>
                          </a:solidFill>
                          <a:latin typeface="Arial"/>
                        </a:defRPr>
                      </a:lvl5pPr>
                      <a:lvl6pPr marL="2331856" algn="l" defTabSz="932742" rtl="0" eaLnBrk="1" latinLnBrk="0" hangingPunct="1">
                        <a:defRPr sz="1800" b="1" kern="1200">
                          <a:solidFill>
                            <a:schemeClr val="lt1"/>
                          </a:solidFill>
                          <a:latin typeface="Arial"/>
                        </a:defRPr>
                      </a:lvl6pPr>
                      <a:lvl7pPr marL="2798226" algn="l" defTabSz="932742" rtl="0" eaLnBrk="1" latinLnBrk="0" hangingPunct="1">
                        <a:defRPr sz="1800" b="1" kern="1200">
                          <a:solidFill>
                            <a:schemeClr val="lt1"/>
                          </a:solidFill>
                          <a:latin typeface="Arial"/>
                        </a:defRPr>
                      </a:lvl7pPr>
                      <a:lvl8pPr marL="3264597" algn="l" defTabSz="932742" rtl="0" eaLnBrk="1" latinLnBrk="0" hangingPunct="1">
                        <a:defRPr sz="1800" b="1" kern="1200">
                          <a:solidFill>
                            <a:schemeClr val="lt1"/>
                          </a:solidFill>
                          <a:latin typeface="Arial"/>
                        </a:defRPr>
                      </a:lvl8pPr>
                      <a:lvl9pPr marL="3730969" algn="l" defTabSz="932742"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smtClean="0">
                          <a:solidFill>
                            <a:srgbClr val="1E1E1E">
                              <a:lumMod val="75000"/>
                              <a:lumOff val="25000"/>
                            </a:srgbClr>
                          </a:solidFill>
                          <a:latin typeface="Calibri"/>
                          <a:cs typeface="Calibri"/>
                        </a:rPr>
                        <a:t>Sensor</a:t>
                      </a:r>
                      <a:endParaRPr lang="en-US" sz="900" b="0" baseline="0" dirty="0" smtClean="0">
                        <a:solidFill>
                          <a:srgbClr val="1E1E1E">
                            <a:lumMod val="75000"/>
                            <a:lumOff val="25000"/>
                          </a:srgbClr>
                        </a:solidFill>
                        <a:latin typeface="Calibri"/>
                        <a:cs typeface="Calibri"/>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baseline="0" dirty="0" smtClean="0">
                          <a:solidFill>
                            <a:srgbClr val="1E1E1E">
                              <a:lumMod val="75000"/>
                              <a:lumOff val="25000"/>
                            </a:srgbClr>
                          </a:solidFill>
                          <a:latin typeface="Calibri"/>
                          <a:cs typeface="Calibri"/>
                        </a:rPr>
                        <a:t>Data</a:t>
                      </a:r>
                      <a:endParaRPr lang="en-US" sz="900" b="0" dirty="0" smtClean="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32742" rtl="0" eaLnBrk="1" latinLnBrk="0" hangingPunct="1">
                        <a:defRPr sz="1800" b="1" kern="1200">
                          <a:solidFill>
                            <a:schemeClr val="lt1"/>
                          </a:solidFill>
                          <a:latin typeface="Arial"/>
                        </a:defRPr>
                      </a:lvl1pPr>
                      <a:lvl2pPr marL="466371" algn="l" defTabSz="932742" rtl="0" eaLnBrk="1" latinLnBrk="0" hangingPunct="1">
                        <a:defRPr sz="1800" b="1" kern="1200">
                          <a:solidFill>
                            <a:schemeClr val="lt1"/>
                          </a:solidFill>
                          <a:latin typeface="Arial"/>
                        </a:defRPr>
                      </a:lvl2pPr>
                      <a:lvl3pPr marL="932742" algn="l" defTabSz="932742" rtl="0" eaLnBrk="1" latinLnBrk="0" hangingPunct="1">
                        <a:defRPr sz="1800" b="1" kern="1200">
                          <a:solidFill>
                            <a:schemeClr val="lt1"/>
                          </a:solidFill>
                          <a:latin typeface="Arial"/>
                        </a:defRPr>
                      </a:lvl3pPr>
                      <a:lvl4pPr marL="1399113" algn="l" defTabSz="932742" rtl="0" eaLnBrk="1" latinLnBrk="0" hangingPunct="1">
                        <a:defRPr sz="1800" b="1" kern="1200">
                          <a:solidFill>
                            <a:schemeClr val="lt1"/>
                          </a:solidFill>
                          <a:latin typeface="Arial"/>
                        </a:defRPr>
                      </a:lvl4pPr>
                      <a:lvl5pPr marL="1865484" algn="l" defTabSz="932742" rtl="0" eaLnBrk="1" latinLnBrk="0" hangingPunct="1">
                        <a:defRPr sz="1800" b="1" kern="1200">
                          <a:solidFill>
                            <a:schemeClr val="lt1"/>
                          </a:solidFill>
                          <a:latin typeface="Arial"/>
                        </a:defRPr>
                      </a:lvl5pPr>
                      <a:lvl6pPr marL="2331856" algn="l" defTabSz="932742" rtl="0" eaLnBrk="1" latinLnBrk="0" hangingPunct="1">
                        <a:defRPr sz="1800" b="1" kern="1200">
                          <a:solidFill>
                            <a:schemeClr val="lt1"/>
                          </a:solidFill>
                          <a:latin typeface="Arial"/>
                        </a:defRPr>
                      </a:lvl6pPr>
                      <a:lvl7pPr marL="2798226" algn="l" defTabSz="932742" rtl="0" eaLnBrk="1" latinLnBrk="0" hangingPunct="1">
                        <a:defRPr sz="1800" b="1" kern="1200">
                          <a:solidFill>
                            <a:schemeClr val="lt1"/>
                          </a:solidFill>
                          <a:latin typeface="Arial"/>
                        </a:defRPr>
                      </a:lvl7pPr>
                      <a:lvl8pPr marL="3264597" algn="l" defTabSz="932742" rtl="0" eaLnBrk="1" latinLnBrk="0" hangingPunct="1">
                        <a:defRPr sz="1800" b="1" kern="1200">
                          <a:solidFill>
                            <a:schemeClr val="lt1"/>
                          </a:solidFill>
                          <a:latin typeface="Arial"/>
                        </a:defRPr>
                      </a:lvl8pPr>
                      <a:lvl9pPr marL="3730969" algn="l" defTabSz="932742"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err="1" smtClean="0">
                          <a:solidFill>
                            <a:srgbClr val="1E1E1E">
                              <a:lumMod val="75000"/>
                              <a:lumOff val="25000"/>
                            </a:srgbClr>
                          </a:solidFill>
                          <a:latin typeface="Calibri"/>
                          <a:cs typeface="Calibri"/>
                        </a:rPr>
                        <a:t>Geolocation</a:t>
                      </a:r>
                      <a:r>
                        <a:rPr lang="en-US" sz="900" b="0" dirty="0" smtClean="0">
                          <a:solidFill>
                            <a:srgbClr val="1E1E1E">
                              <a:lumMod val="75000"/>
                              <a:lumOff val="25000"/>
                            </a:srgbClr>
                          </a:solidFill>
                          <a:latin typeface="Calibri"/>
                          <a:cs typeface="Calibri"/>
                        </a:rPr>
                        <a:t> Data</a:t>
                      </a:r>
                    </a:p>
                  </a:txBody>
                  <a:tcPr marL="0" marR="0" marT="50292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225" name="Picture 224" descr="yarn_res_mng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22530" y="5551524"/>
            <a:ext cx="306504" cy="306502"/>
          </a:xfrm>
          <a:prstGeom prst="rect">
            <a:avLst/>
          </a:prstGeom>
        </p:spPr>
      </p:pic>
      <p:pic>
        <p:nvPicPr>
          <p:cNvPr id="226" name="Picture 225" descr="name_node_instances.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79813" y="5559705"/>
            <a:ext cx="275534" cy="275534"/>
          </a:xfrm>
          <a:prstGeom prst="rect">
            <a:avLst/>
          </a:prstGeom>
        </p:spPr>
      </p:pic>
      <p:pic>
        <p:nvPicPr>
          <p:cNvPr id="227" name="Picture 226" descr="zookeeper_hbase_hive_metastore_registry_DB_task_TT_JTT_mgmt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74002" y="5566704"/>
            <a:ext cx="269254" cy="269254"/>
          </a:xfrm>
          <a:prstGeom prst="rect">
            <a:avLst/>
          </a:prstGeom>
        </p:spPr>
      </p:pic>
      <p:pic>
        <p:nvPicPr>
          <p:cNvPr id="228" name="Picture 227" descr="server_data_rack_existing.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27373" y="5568517"/>
            <a:ext cx="273634" cy="273634"/>
          </a:xfrm>
          <a:prstGeom prst="rect">
            <a:avLst/>
          </a:prstGeom>
        </p:spPr>
      </p:pic>
      <p:pic>
        <p:nvPicPr>
          <p:cNvPr id="229" name="Picture 228" descr="network_switch.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45807" y="5556533"/>
            <a:ext cx="269124" cy="269124"/>
          </a:xfrm>
          <a:prstGeom prst="rect">
            <a:avLst/>
          </a:prstGeom>
        </p:spPr>
      </p:pic>
      <p:pic>
        <p:nvPicPr>
          <p:cNvPr id="230" name="Picture 229" descr="ip_load_balancer.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02551" y="5556533"/>
            <a:ext cx="273414" cy="273414"/>
          </a:xfrm>
          <a:prstGeom prst="rect">
            <a:avLst/>
          </a:prstGeom>
        </p:spPr>
      </p:pic>
      <p:pic>
        <p:nvPicPr>
          <p:cNvPr id="231" name="Picture 230" descr="hdfs_storage.pn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16200000">
            <a:off x="2593199" y="5497238"/>
            <a:ext cx="280827" cy="405760"/>
          </a:xfrm>
          <a:prstGeom prst="rect">
            <a:avLst/>
          </a:prstGeom>
        </p:spPr>
      </p:pic>
      <p:sp>
        <p:nvSpPr>
          <p:cNvPr id="232" name="Rounded Rectangle 231"/>
          <p:cNvSpPr/>
          <p:nvPr/>
        </p:nvSpPr>
        <p:spPr>
          <a:xfrm>
            <a:off x="3442203" y="3530994"/>
            <a:ext cx="2412648" cy="1253000"/>
          </a:xfrm>
          <a:prstGeom prst="roundRect">
            <a:avLst>
              <a:gd name="adj" fmla="val 4560"/>
            </a:avLst>
          </a:prstGeom>
          <a:solidFill>
            <a:srgbClr val="69BE28"/>
          </a:solidFill>
          <a:ln w="12700" cap="flat" cmpd="sng" algn="ctr">
            <a:noFill/>
            <a:prstDash val="solid"/>
          </a:ln>
          <a:effectLst/>
        </p:spPr>
        <p:txBody>
          <a:bodyPr lIns="91440" rIns="0" rtlCol="0" anchor="t"/>
          <a:lstStyle/>
          <a:p>
            <a:pPr defTabSz="914400">
              <a:defRPr/>
            </a:pPr>
            <a:r>
              <a:rPr lang="en-US" sz="800" b="1" kern="0" dirty="0" smtClean="0">
                <a:solidFill>
                  <a:srgbClr val="FFFFFF"/>
                </a:solidFill>
                <a:latin typeface="Arial"/>
                <a:cs typeface="Arial"/>
              </a:rPr>
              <a:t>                      </a:t>
            </a:r>
            <a:endParaRPr lang="en-US" sz="800" kern="0" dirty="0">
              <a:solidFill>
                <a:srgbClr val="FFFFFF"/>
              </a:solidFill>
              <a:latin typeface="Arial"/>
              <a:cs typeface="Arial"/>
            </a:endParaRPr>
          </a:p>
        </p:txBody>
      </p:sp>
      <p:pic>
        <p:nvPicPr>
          <p:cNvPr id="233" name="Picture 232" descr="Hor_RGBLogo ALL white copy.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33850" y="3575158"/>
            <a:ext cx="452268" cy="170949"/>
          </a:xfrm>
          <a:prstGeom prst="rect">
            <a:avLst/>
          </a:prstGeom>
        </p:spPr>
      </p:pic>
      <p:pic>
        <p:nvPicPr>
          <p:cNvPr id="234" name="Picture 233" descr="hadoop.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074789" y="3608525"/>
            <a:ext cx="622818" cy="148176"/>
          </a:xfrm>
          <a:prstGeom prst="rect">
            <a:avLst/>
          </a:prstGeom>
        </p:spPr>
      </p:pic>
      <p:sp>
        <p:nvSpPr>
          <p:cNvPr id="235" name="Rounded Rectangle 234"/>
          <p:cNvSpPr>
            <a:spLocks/>
          </p:cNvSpPr>
          <p:nvPr/>
        </p:nvSpPr>
        <p:spPr>
          <a:xfrm rot="16200000">
            <a:off x="3335565" y="4063563"/>
            <a:ext cx="827718" cy="346196"/>
          </a:xfrm>
          <a:prstGeom prst="roundRect">
            <a:avLst>
              <a:gd name="adj" fmla="val 5758"/>
            </a:avLst>
          </a:prstGeom>
          <a:solidFill>
            <a:srgbClr val="FFFFFF"/>
          </a:solidFill>
          <a:ln w="9525" cap="flat" cmpd="sng" algn="ctr">
            <a:solidFill>
              <a:srgbClr val="69BE28">
                <a:lumMod val="40000"/>
                <a:lumOff val="60000"/>
              </a:srgbClr>
            </a:solidFill>
            <a:prstDash val="solid"/>
          </a:ln>
          <a:effectLst/>
        </p:spPr>
        <p:txBody>
          <a:bodyPr lIns="0" rIns="0" rtlCol="0" anchor="ctr"/>
          <a:lstStyle/>
          <a:p>
            <a:pPr algn="ctr" defTabSz="914400">
              <a:defRPr/>
            </a:pPr>
            <a:r>
              <a:rPr lang="en-US" sz="800" b="1" kern="0" dirty="0" smtClean="0">
                <a:solidFill>
                  <a:srgbClr val="1E1E1E">
                    <a:lumMod val="75000"/>
                    <a:lumOff val="25000"/>
                  </a:srgbClr>
                </a:solidFill>
                <a:latin typeface="Arial"/>
                <a:cs typeface="Arial"/>
              </a:rPr>
              <a:t>Governance </a:t>
            </a:r>
            <a:br>
              <a:rPr lang="en-US" sz="800" b="1" kern="0" dirty="0" smtClean="0">
                <a:solidFill>
                  <a:srgbClr val="1E1E1E">
                    <a:lumMod val="75000"/>
                    <a:lumOff val="25000"/>
                  </a:srgbClr>
                </a:solidFill>
                <a:latin typeface="Arial"/>
                <a:cs typeface="Arial"/>
              </a:rPr>
            </a:br>
            <a:r>
              <a:rPr lang="en-US" sz="800" b="1" kern="0" dirty="0" smtClean="0">
                <a:solidFill>
                  <a:srgbClr val="1E1E1E">
                    <a:lumMod val="75000"/>
                    <a:lumOff val="25000"/>
                  </a:srgbClr>
                </a:solidFill>
                <a:latin typeface="Arial"/>
                <a:cs typeface="Arial"/>
              </a:rPr>
              <a:t>&amp; Integration</a:t>
            </a:r>
            <a:endParaRPr lang="en-US" sz="500" kern="0" dirty="0">
              <a:solidFill>
                <a:srgbClr val="1E1E1E">
                  <a:lumMod val="75000"/>
                  <a:lumOff val="25000"/>
                </a:srgbClr>
              </a:solidFill>
              <a:latin typeface="Arial"/>
              <a:cs typeface="Arial"/>
            </a:endParaRPr>
          </a:p>
        </p:txBody>
      </p:sp>
      <p:sp>
        <p:nvSpPr>
          <p:cNvPr id="236" name="Rounded Rectangle 235"/>
          <p:cNvSpPr>
            <a:spLocks/>
          </p:cNvSpPr>
          <p:nvPr/>
        </p:nvSpPr>
        <p:spPr>
          <a:xfrm rot="16200000">
            <a:off x="4799238" y="4063561"/>
            <a:ext cx="827718" cy="346198"/>
          </a:xfrm>
          <a:prstGeom prst="roundRect">
            <a:avLst>
              <a:gd name="adj" fmla="val 5758"/>
            </a:avLst>
          </a:prstGeom>
          <a:solidFill>
            <a:srgbClr val="FFFFFF"/>
          </a:solidFill>
          <a:ln w="9525" cap="flat" cmpd="sng" algn="ctr">
            <a:solidFill>
              <a:srgbClr val="69BE28">
                <a:lumMod val="40000"/>
                <a:lumOff val="60000"/>
              </a:srgbClr>
            </a:solidFill>
            <a:prstDash val="solid"/>
          </a:ln>
          <a:effectLst/>
        </p:spPr>
        <p:txBody>
          <a:bodyPr lIns="0" rIns="0" rtlCol="0" anchor="ctr"/>
          <a:lstStyle/>
          <a:p>
            <a:pPr algn="ctr" defTabSz="914400">
              <a:defRPr/>
            </a:pPr>
            <a:r>
              <a:rPr lang="en-US" sz="800" b="1" kern="0" dirty="0" smtClean="0">
                <a:solidFill>
                  <a:srgbClr val="1E1E1E">
                    <a:lumMod val="75000"/>
                    <a:lumOff val="25000"/>
                  </a:srgbClr>
                </a:solidFill>
                <a:latin typeface="Arial"/>
                <a:cs typeface="Arial"/>
              </a:rPr>
              <a:t>Security</a:t>
            </a:r>
            <a:endParaRPr lang="en-US" sz="500" kern="0" dirty="0">
              <a:solidFill>
                <a:srgbClr val="1E1E1E">
                  <a:lumMod val="75000"/>
                  <a:lumOff val="25000"/>
                </a:srgbClr>
              </a:solidFill>
              <a:latin typeface="Arial"/>
              <a:cs typeface="Arial"/>
            </a:endParaRPr>
          </a:p>
        </p:txBody>
      </p:sp>
      <p:sp>
        <p:nvSpPr>
          <p:cNvPr id="237" name="Rounded Rectangle 236"/>
          <p:cNvSpPr>
            <a:spLocks/>
          </p:cNvSpPr>
          <p:nvPr/>
        </p:nvSpPr>
        <p:spPr>
          <a:xfrm rot="16200000">
            <a:off x="5180244" y="4063560"/>
            <a:ext cx="827717" cy="346200"/>
          </a:xfrm>
          <a:prstGeom prst="roundRect">
            <a:avLst>
              <a:gd name="adj" fmla="val 5758"/>
            </a:avLst>
          </a:prstGeom>
          <a:solidFill>
            <a:srgbClr val="FFFFFF"/>
          </a:solidFill>
          <a:ln w="9525" cap="flat" cmpd="sng" algn="ctr">
            <a:solidFill>
              <a:srgbClr val="69BE28">
                <a:lumMod val="40000"/>
                <a:lumOff val="60000"/>
              </a:srgbClr>
            </a:solidFill>
            <a:prstDash val="solid"/>
          </a:ln>
          <a:effectLst/>
        </p:spPr>
        <p:txBody>
          <a:bodyPr lIns="0" rIns="0" rtlCol="0" anchor="ctr"/>
          <a:lstStyle/>
          <a:p>
            <a:pPr algn="ctr" defTabSz="914400">
              <a:defRPr/>
            </a:pPr>
            <a:r>
              <a:rPr lang="en-US" sz="800" b="1" kern="0" dirty="0" smtClean="0">
                <a:solidFill>
                  <a:srgbClr val="1E1E1E">
                    <a:lumMod val="75000"/>
                    <a:lumOff val="25000"/>
                  </a:srgbClr>
                </a:solidFill>
                <a:latin typeface="Arial"/>
                <a:cs typeface="Arial"/>
              </a:rPr>
              <a:t>Operations</a:t>
            </a:r>
            <a:endParaRPr lang="en-US" sz="500" kern="0" dirty="0">
              <a:solidFill>
                <a:srgbClr val="1E1E1E">
                  <a:lumMod val="75000"/>
                  <a:lumOff val="25000"/>
                </a:srgbClr>
              </a:solidFill>
              <a:latin typeface="Arial"/>
              <a:cs typeface="Arial"/>
            </a:endParaRPr>
          </a:p>
        </p:txBody>
      </p:sp>
      <p:sp>
        <p:nvSpPr>
          <p:cNvPr id="238" name="Rounded Rectangle 237"/>
          <p:cNvSpPr>
            <a:spLocks/>
          </p:cNvSpPr>
          <p:nvPr/>
        </p:nvSpPr>
        <p:spPr>
          <a:xfrm>
            <a:off x="3953808" y="3822801"/>
            <a:ext cx="1048211" cy="390354"/>
          </a:xfrm>
          <a:prstGeom prst="roundRect">
            <a:avLst>
              <a:gd name="adj" fmla="val 5758"/>
            </a:avLst>
          </a:prstGeom>
          <a:solidFill>
            <a:srgbClr val="FFFFFF"/>
          </a:solidFill>
          <a:ln w="9525" cap="flat" cmpd="sng" algn="ctr">
            <a:solidFill>
              <a:srgbClr val="69BE28">
                <a:lumMod val="40000"/>
                <a:lumOff val="60000"/>
              </a:srgbClr>
            </a:solidFill>
            <a:prstDash val="solid"/>
          </a:ln>
          <a:effectLst/>
        </p:spPr>
        <p:txBody>
          <a:bodyPr lIns="0" rIns="0" rtlCol="0" anchor="ctr"/>
          <a:lstStyle/>
          <a:p>
            <a:pPr algn="ctr" defTabSz="914400">
              <a:defRPr/>
            </a:pPr>
            <a:r>
              <a:rPr lang="en-US" sz="800" b="1" kern="0" dirty="0" smtClean="0">
                <a:solidFill>
                  <a:srgbClr val="1E1E1E">
                    <a:lumMod val="75000"/>
                    <a:lumOff val="25000"/>
                  </a:srgbClr>
                </a:solidFill>
                <a:latin typeface="Arial"/>
                <a:cs typeface="Arial"/>
              </a:rPr>
              <a:t>Data Access</a:t>
            </a:r>
            <a:endParaRPr lang="en-US" sz="500" kern="0" dirty="0">
              <a:solidFill>
                <a:srgbClr val="1E1E1E">
                  <a:lumMod val="75000"/>
                  <a:lumOff val="25000"/>
                </a:srgbClr>
              </a:solidFill>
              <a:latin typeface="Arial"/>
              <a:cs typeface="Arial"/>
            </a:endParaRPr>
          </a:p>
        </p:txBody>
      </p:sp>
      <p:sp>
        <p:nvSpPr>
          <p:cNvPr id="239" name="Rounded Rectangle 238"/>
          <p:cNvSpPr>
            <a:spLocks/>
          </p:cNvSpPr>
          <p:nvPr/>
        </p:nvSpPr>
        <p:spPr>
          <a:xfrm>
            <a:off x="3953808" y="4260165"/>
            <a:ext cx="1048211" cy="390354"/>
          </a:xfrm>
          <a:prstGeom prst="roundRect">
            <a:avLst>
              <a:gd name="adj" fmla="val 5758"/>
            </a:avLst>
          </a:prstGeom>
          <a:solidFill>
            <a:srgbClr val="FFFFFF"/>
          </a:solidFill>
          <a:ln w="9525" cap="flat" cmpd="sng" algn="ctr">
            <a:solidFill>
              <a:srgbClr val="69BE28">
                <a:lumMod val="40000"/>
                <a:lumOff val="60000"/>
              </a:srgbClr>
            </a:solidFill>
            <a:prstDash val="solid"/>
          </a:ln>
          <a:effectLst/>
        </p:spPr>
        <p:txBody>
          <a:bodyPr lIns="0" rIns="0" rtlCol="0" anchor="ctr"/>
          <a:lstStyle/>
          <a:p>
            <a:pPr algn="ctr" defTabSz="914400">
              <a:defRPr/>
            </a:pPr>
            <a:r>
              <a:rPr lang="en-US" sz="800" b="1" kern="0" dirty="0" smtClean="0">
                <a:solidFill>
                  <a:srgbClr val="1E1E1E">
                    <a:lumMod val="75000"/>
                    <a:lumOff val="25000"/>
                  </a:srgbClr>
                </a:solidFill>
                <a:latin typeface="Arial"/>
                <a:cs typeface="Arial"/>
              </a:rPr>
              <a:t>Data Management</a:t>
            </a:r>
            <a:endParaRPr lang="en-US" sz="500" kern="0" dirty="0">
              <a:solidFill>
                <a:srgbClr val="1E1E1E">
                  <a:lumMod val="75000"/>
                  <a:lumOff val="25000"/>
                </a:srgbClr>
              </a:solidFill>
              <a:latin typeface="Arial"/>
              <a:cs typeface="Arial"/>
            </a:endParaRPr>
          </a:p>
        </p:txBody>
      </p:sp>
      <p:sp>
        <p:nvSpPr>
          <p:cNvPr id="240" name="Rounded Rectangle 239"/>
          <p:cNvSpPr/>
          <p:nvPr/>
        </p:nvSpPr>
        <p:spPr>
          <a:xfrm>
            <a:off x="537101" y="1763417"/>
            <a:ext cx="5443009" cy="954182"/>
          </a:xfrm>
          <a:prstGeom prst="roundRect">
            <a:avLst>
              <a:gd name="adj" fmla="val 5758"/>
            </a:avLst>
          </a:prstGeom>
          <a:solidFill>
            <a:srgbClr val="1E1E1E">
              <a:lumMod val="10000"/>
              <a:lumOff val="90000"/>
            </a:srgbClr>
          </a:solidFill>
          <a:ln w="9525" cap="flat" cmpd="sng" algn="ctr">
            <a:solidFill>
              <a:srgbClr val="4F8E1E"/>
            </a:solidFill>
            <a:prstDash val="solid"/>
          </a:ln>
          <a:effectLst/>
        </p:spPr>
        <p:txBody>
          <a:bodyPr rtlCol="0" anchor="b"/>
          <a:lstStyle/>
          <a:p>
            <a:pPr algn="ctr" defTabSz="914400" fontAlgn="base">
              <a:spcBef>
                <a:spcPct val="0"/>
              </a:spcBef>
              <a:spcAft>
                <a:spcPct val="0"/>
              </a:spcAft>
              <a:defRPr/>
            </a:pPr>
            <a:endParaRPr lang="en-US" sz="800" b="1" kern="0" dirty="0">
              <a:solidFill>
                <a:prstClr val="black">
                  <a:lumMod val="65000"/>
                  <a:lumOff val="35000"/>
                </a:prstClr>
              </a:solidFill>
              <a:latin typeface="Calibri"/>
              <a:cs typeface="Calibri"/>
            </a:endParaRPr>
          </a:p>
        </p:txBody>
      </p:sp>
      <p:sp>
        <p:nvSpPr>
          <p:cNvPr id="241" name="Rounded Rectangle 240"/>
          <p:cNvSpPr/>
          <p:nvPr/>
        </p:nvSpPr>
        <p:spPr>
          <a:xfrm>
            <a:off x="528994" y="1764529"/>
            <a:ext cx="274465" cy="953071"/>
          </a:xfrm>
          <a:prstGeom prst="roundRect">
            <a:avLst>
              <a:gd name="adj" fmla="val 12532"/>
            </a:avLst>
          </a:prstGeom>
          <a:solidFill>
            <a:srgbClr val="69BE28">
              <a:lumMod val="75000"/>
            </a:srgbClr>
          </a:solidFill>
          <a:ln w="3175" cap="flat" cmpd="sng" algn="ctr">
            <a:solidFill>
              <a:srgbClr val="69BE28">
                <a:lumMod val="75000"/>
              </a:srgbClr>
            </a:solidFill>
            <a:prstDash val="solid"/>
          </a:ln>
          <a:effectLst/>
        </p:spPr>
        <p:txBody>
          <a:bodyPr vert="vert270" lIns="0" tIns="0" rIns="0" bIns="0" rtlCol="0" anchor="ctr"/>
          <a:lstStyle/>
          <a:p>
            <a:pPr algn="ctr" defTabSz="914400">
              <a:defRPr/>
            </a:pPr>
            <a:r>
              <a:rPr lang="en-US" sz="1000" b="1" kern="0" dirty="0">
                <a:solidFill>
                  <a:srgbClr val="FFFFFF"/>
                </a:solidFill>
                <a:latin typeface="Calibri"/>
                <a:cs typeface="Calibri"/>
              </a:rPr>
              <a:t>APPLICATIONS</a:t>
            </a:r>
          </a:p>
        </p:txBody>
      </p:sp>
      <p:sp>
        <p:nvSpPr>
          <p:cNvPr id="242" name="Rounded Rectangle 241"/>
          <p:cNvSpPr/>
          <p:nvPr/>
        </p:nvSpPr>
        <p:spPr>
          <a:xfrm>
            <a:off x="934035" y="1903788"/>
            <a:ext cx="1554091" cy="627325"/>
          </a:xfrm>
          <a:prstGeom prst="roundRect">
            <a:avLst>
              <a:gd name="adj" fmla="val 5758"/>
            </a:avLst>
          </a:prstGeom>
          <a:solidFill>
            <a:srgbClr val="FFE2C6"/>
          </a:solidFill>
          <a:ln w="6350" cap="flat" cmpd="sng" algn="ctr">
            <a:solidFill>
              <a:srgbClr val="4F8E1E"/>
            </a:solidFill>
            <a:prstDash val="solid"/>
          </a:ln>
          <a:effectLst/>
        </p:spPr>
        <p:txBody>
          <a:bodyPr rtlCol="0" anchor="ctr"/>
          <a:lstStyle/>
          <a:p>
            <a:pPr algn="ctr" defTabSz="914400" fontAlgn="base">
              <a:spcBef>
                <a:spcPct val="0"/>
              </a:spcBef>
              <a:spcAft>
                <a:spcPct val="0"/>
              </a:spcAft>
              <a:defRPr/>
            </a:pPr>
            <a:r>
              <a:rPr lang="en-US" sz="1400" b="1" kern="0" dirty="0" smtClean="0">
                <a:solidFill>
                  <a:prstClr val="black">
                    <a:lumMod val="65000"/>
                    <a:lumOff val="35000"/>
                  </a:prstClr>
                </a:solidFill>
                <a:latin typeface="Calibri"/>
                <a:cs typeface="Calibri"/>
              </a:rPr>
              <a:t>Business </a:t>
            </a:r>
            <a:br>
              <a:rPr lang="en-US" sz="1400" b="1" kern="0" dirty="0" smtClean="0">
                <a:solidFill>
                  <a:prstClr val="black">
                    <a:lumMod val="65000"/>
                    <a:lumOff val="35000"/>
                  </a:prstClr>
                </a:solidFill>
                <a:latin typeface="Calibri"/>
                <a:cs typeface="Calibri"/>
              </a:rPr>
            </a:br>
            <a:r>
              <a:rPr lang="en-US" sz="1400" b="1" kern="0" dirty="0" smtClean="0">
                <a:solidFill>
                  <a:prstClr val="black">
                    <a:lumMod val="65000"/>
                    <a:lumOff val="35000"/>
                  </a:prstClr>
                </a:solidFill>
                <a:latin typeface="Calibri"/>
                <a:cs typeface="Calibri"/>
              </a:rPr>
              <a:t>Analytics</a:t>
            </a:r>
            <a:endParaRPr lang="en-US" sz="1100" b="1" kern="0" dirty="0">
              <a:solidFill>
                <a:prstClr val="black">
                  <a:lumMod val="65000"/>
                  <a:lumOff val="35000"/>
                </a:prstClr>
              </a:solidFill>
              <a:latin typeface="Calibri"/>
              <a:cs typeface="Calibri"/>
            </a:endParaRPr>
          </a:p>
        </p:txBody>
      </p:sp>
      <p:sp>
        <p:nvSpPr>
          <p:cNvPr id="243" name="Rounded Rectangle 242"/>
          <p:cNvSpPr/>
          <p:nvPr/>
        </p:nvSpPr>
        <p:spPr>
          <a:xfrm>
            <a:off x="2610556" y="1903501"/>
            <a:ext cx="1554091" cy="627325"/>
          </a:xfrm>
          <a:prstGeom prst="roundRect">
            <a:avLst>
              <a:gd name="adj" fmla="val 5758"/>
            </a:avLst>
          </a:prstGeom>
          <a:solidFill>
            <a:srgbClr val="FFE2C6"/>
          </a:solidFill>
          <a:ln w="6350" cap="flat" cmpd="sng" algn="ctr">
            <a:solidFill>
              <a:srgbClr val="4F8E1E"/>
            </a:solidFill>
            <a:prstDash val="solid"/>
          </a:ln>
          <a:effectLst/>
        </p:spPr>
        <p:txBody>
          <a:bodyPr rtlCol="0" anchor="ctr"/>
          <a:lstStyle/>
          <a:p>
            <a:pPr algn="ctr" defTabSz="914400" fontAlgn="base">
              <a:spcBef>
                <a:spcPct val="0"/>
              </a:spcBef>
              <a:spcAft>
                <a:spcPct val="0"/>
              </a:spcAft>
              <a:defRPr/>
            </a:pPr>
            <a:r>
              <a:rPr lang="en-US" sz="1400" b="1" kern="0" dirty="0" smtClean="0">
                <a:solidFill>
                  <a:prstClr val="black">
                    <a:lumMod val="65000"/>
                    <a:lumOff val="35000"/>
                  </a:prstClr>
                </a:solidFill>
                <a:latin typeface="Calibri"/>
                <a:cs typeface="Calibri"/>
              </a:rPr>
              <a:t>Custom Applications</a:t>
            </a:r>
            <a:endParaRPr lang="en-US" sz="1100" b="1" kern="0" dirty="0">
              <a:solidFill>
                <a:prstClr val="black">
                  <a:lumMod val="65000"/>
                  <a:lumOff val="35000"/>
                </a:prstClr>
              </a:solidFill>
              <a:latin typeface="Calibri"/>
              <a:cs typeface="Calibri"/>
            </a:endParaRPr>
          </a:p>
        </p:txBody>
      </p:sp>
      <p:sp>
        <p:nvSpPr>
          <p:cNvPr id="244" name="Rounded Rectangle 243"/>
          <p:cNvSpPr/>
          <p:nvPr/>
        </p:nvSpPr>
        <p:spPr>
          <a:xfrm>
            <a:off x="4287078" y="1903501"/>
            <a:ext cx="1554091" cy="627325"/>
          </a:xfrm>
          <a:prstGeom prst="roundRect">
            <a:avLst>
              <a:gd name="adj" fmla="val 5758"/>
            </a:avLst>
          </a:prstGeom>
          <a:solidFill>
            <a:srgbClr val="FFE2C6"/>
          </a:solidFill>
          <a:ln w="6350" cap="flat" cmpd="sng" algn="ctr">
            <a:solidFill>
              <a:srgbClr val="4F8E1E"/>
            </a:solidFill>
            <a:prstDash val="solid"/>
          </a:ln>
          <a:effectLst/>
        </p:spPr>
        <p:txBody>
          <a:bodyPr rtlCol="0" anchor="ctr"/>
          <a:lstStyle/>
          <a:p>
            <a:pPr algn="ctr" defTabSz="914400" fontAlgn="base">
              <a:spcBef>
                <a:spcPct val="0"/>
              </a:spcBef>
              <a:spcAft>
                <a:spcPct val="0"/>
              </a:spcAft>
              <a:defRPr/>
            </a:pPr>
            <a:r>
              <a:rPr lang="en-US" sz="1400" b="1" kern="0" dirty="0" smtClean="0">
                <a:solidFill>
                  <a:prstClr val="black">
                    <a:lumMod val="65000"/>
                    <a:lumOff val="35000"/>
                  </a:prstClr>
                </a:solidFill>
                <a:latin typeface="Calibri"/>
                <a:cs typeface="Calibri"/>
              </a:rPr>
              <a:t>Packaged</a:t>
            </a:r>
          </a:p>
          <a:p>
            <a:pPr algn="ctr" defTabSz="914400" fontAlgn="base">
              <a:spcBef>
                <a:spcPct val="0"/>
              </a:spcBef>
              <a:spcAft>
                <a:spcPct val="0"/>
              </a:spcAft>
              <a:defRPr/>
            </a:pPr>
            <a:r>
              <a:rPr lang="en-US" sz="1400" b="1" kern="0" dirty="0" smtClean="0">
                <a:solidFill>
                  <a:prstClr val="black">
                    <a:lumMod val="65000"/>
                    <a:lumOff val="35000"/>
                  </a:prstClr>
                </a:solidFill>
                <a:latin typeface="Calibri"/>
                <a:cs typeface="Calibri"/>
              </a:rPr>
              <a:t>Applications</a:t>
            </a:r>
            <a:endParaRPr lang="en-US" sz="1100" b="1" kern="0" dirty="0">
              <a:solidFill>
                <a:prstClr val="black">
                  <a:lumMod val="65000"/>
                  <a:lumOff val="35000"/>
                </a:prstClr>
              </a:solidFill>
              <a:latin typeface="Calibri"/>
              <a:cs typeface="Calibri"/>
            </a:endParaRPr>
          </a:p>
        </p:txBody>
      </p:sp>
      <p:pic>
        <p:nvPicPr>
          <p:cNvPr id="245" name="Picture 244" descr="yarn_res_mng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30410" y="3678775"/>
            <a:ext cx="534150" cy="534147"/>
          </a:xfrm>
          <a:prstGeom prst="rect">
            <a:avLst/>
          </a:prstGeom>
        </p:spPr>
      </p:pic>
      <p:pic>
        <p:nvPicPr>
          <p:cNvPr id="246" name="Picture 245" descr="name_node_instances.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30410" y="4574800"/>
            <a:ext cx="480178" cy="480178"/>
          </a:xfrm>
          <a:prstGeom prst="rect">
            <a:avLst/>
          </a:prstGeom>
        </p:spPr>
      </p:pic>
      <p:pic>
        <p:nvPicPr>
          <p:cNvPr id="247" name="Picture 246" descr="zookeeper_hbase_hive_metastore_registry_DB_task_TT_JTT_mgmt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06358" y="2293950"/>
            <a:ext cx="469234" cy="469234"/>
          </a:xfrm>
          <a:prstGeom prst="rect">
            <a:avLst/>
          </a:prstGeom>
        </p:spPr>
      </p:pic>
      <p:pic>
        <p:nvPicPr>
          <p:cNvPr id="248" name="Picture 247" descr="server_data_rack_existing.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92322" y="1651983"/>
            <a:ext cx="476867" cy="476867"/>
          </a:xfrm>
          <a:prstGeom prst="rect">
            <a:avLst/>
          </a:prstGeom>
        </p:spPr>
      </p:pic>
      <p:pic>
        <p:nvPicPr>
          <p:cNvPr id="249" name="Picture 248" descr="network_switch.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700889" y="5954303"/>
            <a:ext cx="469007" cy="469007"/>
          </a:xfrm>
          <a:prstGeom prst="rect">
            <a:avLst/>
          </a:prstGeom>
        </p:spPr>
      </p:pic>
      <p:pic>
        <p:nvPicPr>
          <p:cNvPr id="250" name="Picture 249" descr="ip_load_balancer.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225945" y="5289481"/>
            <a:ext cx="476483" cy="476483"/>
          </a:xfrm>
          <a:prstGeom prst="rect">
            <a:avLst/>
          </a:prstGeom>
        </p:spPr>
      </p:pic>
      <p:pic>
        <p:nvPicPr>
          <p:cNvPr id="251" name="Picture 250" descr="hdfs_storage.pn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16200000">
            <a:off x="8511527" y="2866510"/>
            <a:ext cx="489403" cy="707127"/>
          </a:xfrm>
          <a:prstGeom prst="rect">
            <a:avLst/>
          </a:prstGeom>
        </p:spPr>
      </p:pic>
      <p:sp>
        <p:nvSpPr>
          <p:cNvPr id="252" name="Rectangle 251"/>
          <p:cNvSpPr/>
          <p:nvPr/>
        </p:nvSpPr>
        <p:spPr>
          <a:xfrm>
            <a:off x="8021560" y="1688061"/>
            <a:ext cx="2133600" cy="307777"/>
          </a:xfrm>
          <a:prstGeom prst="rect">
            <a:avLst/>
          </a:prstGeom>
        </p:spPr>
        <p:txBody>
          <a:bodyPr wrap="square">
            <a:spAutoFit/>
          </a:bodyPr>
          <a:lstStyle/>
          <a:p>
            <a:r>
              <a:rPr lang="en-US" sz="1400" dirty="0">
                <a:solidFill>
                  <a:srgbClr val="1E1E1E">
                    <a:lumMod val="75000"/>
                    <a:lumOff val="25000"/>
                  </a:srgbClr>
                </a:solidFill>
                <a:latin typeface="Calibri"/>
                <a:cs typeface="Calibri"/>
              </a:rPr>
              <a:t>OLTP, ERP</a:t>
            </a:r>
            <a:r>
              <a:rPr lang="en-US" sz="1400" dirty="0" smtClean="0">
                <a:solidFill>
                  <a:srgbClr val="1E1E1E">
                    <a:lumMod val="75000"/>
                    <a:lumOff val="25000"/>
                  </a:srgbClr>
                </a:solidFill>
                <a:latin typeface="Calibri"/>
                <a:cs typeface="Calibri"/>
              </a:rPr>
              <a:t>, CRM </a:t>
            </a:r>
            <a:r>
              <a:rPr lang="en-US" sz="1400" dirty="0">
                <a:solidFill>
                  <a:srgbClr val="1E1E1E">
                    <a:lumMod val="75000"/>
                    <a:lumOff val="25000"/>
                  </a:srgbClr>
                </a:solidFill>
                <a:latin typeface="Calibri"/>
                <a:cs typeface="Calibri"/>
              </a:rPr>
              <a:t>Systems</a:t>
            </a:r>
          </a:p>
        </p:txBody>
      </p:sp>
      <p:sp>
        <p:nvSpPr>
          <p:cNvPr id="253" name="Rectangle 252"/>
          <p:cNvSpPr/>
          <p:nvPr/>
        </p:nvSpPr>
        <p:spPr>
          <a:xfrm>
            <a:off x="8595408" y="2378111"/>
            <a:ext cx="2872692" cy="307777"/>
          </a:xfrm>
          <a:prstGeom prst="rect">
            <a:avLst/>
          </a:prstGeom>
        </p:spPr>
        <p:txBody>
          <a:bodyPr wrap="square">
            <a:spAutoFit/>
          </a:bodyPr>
          <a:lstStyle/>
          <a:p>
            <a:r>
              <a:rPr lang="en-US" sz="1400" dirty="0" smtClean="0">
                <a:solidFill>
                  <a:srgbClr val="1E1E1E">
                    <a:lumMod val="75000"/>
                    <a:lumOff val="25000"/>
                  </a:srgbClr>
                </a:solidFill>
                <a:latin typeface="Calibri"/>
                <a:cs typeface="Calibri"/>
              </a:rPr>
              <a:t>Unstructured documents, emails</a:t>
            </a:r>
            <a:endParaRPr lang="en-US" sz="1400" dirty="0">
              <a:solidFill>
                <a:srgbClr val="1E1E1E">
                  <a:lumMod val="75000"/>
                  <a:lumOff val="25000"/>
                </a:srgbClr>
              </a:solidFill>
              <a:latin typeface="Calibri"/>
              <a:cs typeface="Calibri"/>
            </a:endParaRPr>
          </a:p>
        </p:txBody>
      </p:sp>
      <p:sp>
        <p:nvSpPr>
          <p:cNvPr id="254" name="Rectangle 253"/>
          <p:cNvSpPr/>
          <p:nvPr/>
        </p:nvSpPr>
        <p:spPr>
          <a:xfrm>
            <a:off x="8168258" y="6007726"/>
            <a:ext cx="2528860" cy="307777"/>
          </a:xfrm>
          <a:prstGeom prst="rect">
            <a:avLst/>
          </a:prstGeom>
        </p:spPr>
        <p:txBody>
          <a:bodyPr wrap="square">
            <a:spAutoFit/>
          </a:bodyPr>
          <a:lstStyle/>
          <a:p>
            <a:r>
              <a:rPr lang="en-US" sz="1400" dirty="0" smtClean="0">
                <a:solidFill>
                  <a:srgbClr val="1E1E1E">
                    <a:lumMod val="75000"/>
                    <a:lumOff val="25000"/>
                  </a:srgbClr>
                </a:solidFill>
                <a:latin typeface="Calibri"/>
                <a:cs typeface="Calibri"/>
              </a:rPr>
              <a:t>Clickstream</a:t>
            </a:r>
            <a:endParaRPr lang="en-US" sz="1400" dirty="0">
              <a:solidFill>
                <a:srgbClr val="1E1E1E">
                  <a:lumMod val="75000"/>
                  <a:lumOff val="25000"/>
                </a:srgbClr>
              </a:solidFill>
              <a:latin typeface="Calibri"/>
              <a:cs typeface="Calibri"/>
            </a:endParaRPr>
          </a:p>
        </p:txBody>
      </p:sp>
      <p:sp>
        <p:nvSpPr>
          <p:cNvPr id="255" name="Rectangle 254"/>
          <p:cNvSpPr/>
          <p:nvPr/>
        </p:nvSpPr>
        <p:spPr>
          <a:xfrm>
            <a:off x="8918328" y="3087436"/>
            <a:ext cx="2528860" cy="307777"/>
          </a:xfrm>
          <a:prstGeom prst="rect">
            <a:avLst/>
          </a:prstGeom>
        </p:spPr>
        <p:txBody>
          <a:bodyPr wrap="square">
            <a:spAutoFit/>
          </a:bodyPr>
          <a:lstStyle/>
          <a:p>
            <a:r>
              <a:rPr lang="en-US" sz="1400" dirty="0" smtClean="0">
                <a:solidFill>
                  <a:srgbClr val="1E1E1E">
                    <a:lumMod val="75000"/>
                    <a:lumOff val="25000"/>
                  </a:srgbClr>
                </a:solidFill>
                <a:latin typeface="Calibri"/>
                <a:cs typeface="Calibri"/>
              </a:rPr>
              <a:t>Server logs</a:t>
            </a:r>
            <a:endParaRPr lang="en-US" sz="1400" dirty="0">
              <a:solidFill>
                <a:srgbClr val="1E1E1E">
                  <a:lumMod val="75000"/>
                  <a:lumOff val="25000"/>
                </a:srgbClr>
              </a:solidFill>
              <a:latin typeface="Calibri"/>
              <a:cs typeface="Calibri"/>
            </a:endParaRPr>
          </a:p>
        </p:txBody>
      </p:sp>
      <p:sp>
        <p:nvSpPr>
          <p:cNvPr id="256" name="Rectangle 255"/>
          <p:cNvSpPr/>
          <p:nvPr/>
        </p:nvSpPr>
        <p:spPr>
          <a:xfrm>
            <a:off x="9164560" y="3784817"/>
            <a:ext cx="1904106" cy="307777"/>
          </a:xfrm>
          <a:prstGeom prst="rect">
            <a:avLst/>
          </a:prstGeom>
        </p:spPr>
        <p:txBody>
          <a:bodyPr wrap="square">
            <a:spAutoFit/>
          </a:bodyPr>
          <a:lstStyle/>
          <a:p>
            <a:r>
              <a:rPr lang="en-US" sz="1400" dirty="0" smtClean="0">
                <a:solidFill>
                  <a:srgbClr val="1E1E1E">
                    <a:lumMod val="75000"/>
                    <a:lumOff val="25000"/>
                  </a:srgbClr>
                </a:solidFill>
                <a:latin typeface="Calibri"/>
                <a:cs typeface="Calibri"/>
              </a:rPr>
              <a:t>Sentiment, Web Data</a:t>
            </a:r>
            <a:endParaRPr lang="en-US" sz="1400" dirty="0">
              <a:solidFill>
                <a:srgbClr val="1E1E1E">
                  <a:lumMod val="75000"/>
                  <a:lumOff val="25000"/>
                </a:srgbClr>
              </a:solidFill>
              <a:latin typeface="Calibri"/>
              <a:cs typeface="Calibri"/>
            </a:endParaRPr>
          </a:p>
        </p:txBody>
      </p:sp>
      <p:sp>
        <p:nvSpPr>
          <p:cNvPr id="257" name="Rectangle 256"/>
          <p:cNvSpPr/>
          <p:nvPr/>
        </p:nvSpPr>
        <p:spPr>
          <a:xfrm>
            <a:off x="9110588" y="4624856"/>
            <a:ext cx="1958078" cy="307777"/>
          </a:xfrm>
          <a:prstGeom prst="rect">
            <a:avLst/>
          </a:prstGeom>
        </p:spPr>
        <p:txBody>
          <a:bodyPr wrap="square">
            <a:spAutoFit/>
          </a:bodyPr>
          <a:lstStyle/>
          <a:p>
            <a:r>
              <a:rPr lang="en-US" sz="1400" dirty="0">
                <a:solidFill>
                  <a:srgbClr val="1E1E1E">
                    <a:lumMod val="75000"/>
                    <a:lumOff val="25000"/>
                  </a:srgbClr>
                </a:solidFill>
                <a:latin typeface="Calibri"/>
                <a:cs typeface="Calibri"/>
              </a:rPr>
              <a:t>Sensor. Machine Data</a:t>
            </a:r>
          </a:p>
        </p:txBody>
      </p:sp>
      <p:sp>
        <p:nvSpPr>
          <p:cNvPr id="258" name="Rectangle 257"/>
          <p:cNvSpPr/>
          <p:nvPr/>
        </p:nvSpPr>
        <p:spPr>
          <a:xfrm>
            <a:off x="8728792" y="5336531"/>
            <a:ext cx="2078908" cy="307777"/>
          </a:xfrm>
          <a:prstGeom prst="rect">
            <a:avLst/>
          </a:prstGeom>
        </p:spPr>
        <p:txBody>
          <a:bodyPr wrap="square">
            <a:spAutoFit/>
          </a:bodyPr>
          <a:lstStyle/>
          <a:p>
            <a:r>
              <a:rPr lang="en-US" sz="1400" dirty="0" err="1" smtClean="0">
                <a:solidFill>
                  <a:srgbClr val="1E1E1E">
                    <a:lumMod val="75000"/>
                    <a:lumOff val="25000"/>
                  </a:srgbClr>
                </a:solidFill>
                <a:latin typeface="Calibri"/>
                <a:cs typeface="Calibri"/>
              </a:rPr>
              <a:t>Geolocation</a:t>
            </a:r>
            <a:endParaRPr lang="en-US" sz="1400" dirty="0">
              <a:solidFill>
                <a:srgbClr val="1E1E1E">
                  <a:lumMod val="75000"/>
                  <a:lumOff val="25000"/>
                </a:srgbClr>
              </a:solidFill>
              <a:latin typeface="Calibri"/>
              <a:cs typeface="Calibri"/>
            </a:endParaRPr>
          </a:p>
        </p:txBody>
      </p:sp>
    </p:spTree>
    <p:extLst>
      <p:ext uri="{BB962C8B-B14F-4D97-AF65-F5344CB8AC3E}">
        <p14:creationId xmlns:p14="http://schemas.microsoft.com/office/powerpoint/2010/main" val="15358307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Hadoop</a:t>
            </a:r>
            <a:r>
              <a:rPr lang="en-US" dirty="0" smtClean="0"/>
              <a:t> for Windows</a:t>
            </a:r>
            <a:endParaRPr lang="en-US" dirty="0"/>
          </a:p>
        </p:txBody>
      </p:sp>
    </p:spTree>
    <p:extLst>
      <p:ext uri="{BB962C8B-B14F-4D97-AF65-F5344CB8AC3E}">
        <p14:creationId xmlns:p14="http://schemas.microsoft.com/office/powerpoint/2010/main" val="26322924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9BD85FE2-DFCD-4D3E-9EF0-BEC191E8B589}" vid="{9BE51060-6BF2-4342-968A-4F47F383B5DC}"/>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9BD85FE2-DFCD-4D3E-9EF0-BEC191E8B589}" vid="{06C9F000-AD57-41A1-8A1C-88C34EC8F583}"/>
    </a:ext>
  </a:extLst>
</a:theme>
</file>

<file path=ppt/theme/theme3.xml><?xml version="1.0" encoding="utf-8"?>
<a:theme xmlns:a="http://schemas.openxmlformats.org/drawingml/2006/main" name="2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Rohit Bakhshi</External_x0020_Speaker>
    <Session_x0020_Code xmlns="e36bfbf9-5e42-489c-a259-4c54eb22cb57"> DBI-B335</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 ds:uri="e36bfbf9-5e42-489c-a259-4c54eb22cb57"/>
    <ds:schemaRef ds:uri="230e9df3-be65-4c73-a93b-d1236ebd677e"/>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3154</Words>
  <Application>Microsoft Office PowerPoint</Application>
  <PresentationFormat>Custom</PresentationFormat>
  <Paragraphs>1127</Paragraphs>
  <Slides>48</Slides>
  <Notes>13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48</vt:i4>
      </vt:variant>
    </vt:vector>
  </HeadingPairs>
  <TitlesOfParts>
    <vt:vector size="66" baseType="lpstr">
      <vt:lpstr>ＭＳ Ｐゴシック</vt:lpstr>
      <vt:lpstr>Arial</vt:lpstr>
      <vt:lpstr>Arial Bold</vt:lpstr>
      <vt:lpstr>Calibri</vt:lpstr>
      <vt:lpstr>Consolas</vt:lpstr>
      <vt:lpstr>Helvetica Neue</vt:lpstr>
      <vt:lpstr>Lucida Grande</vt:lpstr>
      <vt:lpstr>Segoe Semibold</vt:lpstr>
      <vt:lpstr>Segoe UI</vt:lpstr>
      <vt:lpstr>Segoe UI (Body)</vt:lpstr>
      <vt:lpstr>Segoe UI Black</vt:lpstr>
      <vt:lpstr>Segoe UI Light</vt:lpstr>
      <vt:lpstr>Segoe UI Semibold</vt:lpstr>
      <vt:lpstr>Wingdings</vt:lpstr>
      <vt:lpstr>ヒラギノ角ゴ Pro W3</vt:lpstr>
      <vt:lpstr>TEE14 Speaker PPT Template</vt:lpstr>
      <vt:lpstr>1_TEE14 Speaker PPT Template</vt:lpstr>
      <vt:lpstr>2_TEE14 Speaker PPT Template</vt:lpstr>
      <vt:lpstr>PowerPoint Presentation</vt:lpstr>
      <vt:lpstr>Hadoop For Windows</vt:lpstr>
      <vt:lpstr>Speaker</vt:lpstr>
      <vt:lpstr>Agenda</vt:lpstr>
      <vt:lpstr>Modern Data Architecture</vt:lpstr>
      <vt:lpstr>What Makes Up Big Data?</vt:lpstr>
      <vt:lpstr>A data architecture under pressure from new data</vt:lpstr>
      <vt:lpstr>Hadoop within an emerging Modern Data Architecture</vt:lpstr>
      <vt:lpstr>Hadoop for Windows</vt:lpstr>
      <vt:lpstr>HDP for Windows</vt:lpstr>
      <vt:lpstr>HDP: Enterprise Data Platform</vt:lpstr>
      <vt:lpstr>Seamless Interoperability</vt:lpstr>
      <vt:lpstr>HDP: Powered by Apache Hadoop</vt:lpstr>
      <vt:lpstr>Apache Hadoop</vt:lpstr>
      <vt:lpstr>YARN: Data Operating System</vt:lpstr>
      <vt:lpstr>Right Tool for the Right Usage</vt:lpstr>
      <vt:lpstr>Maximize Hadoop Deployment Choice</vt:lpstr>
      <vt:lpstr>HDP under the covers</vt:lpstr>
      <vt:lpstr>HDP 2.2: Core Platform</vt:lpstr>
      <vt:lpstr>Flexible Ingest into HDP</vt:lpstr>
      <vt:lpstr>SQL Access: Stinger Initiative</vt:lpstr>
      <vt:lpstr>Apache Tez (“Speed”)</vt:lpstr>
      <vt:lpstr>Hive with Tez as execution engine</vt:lpstr>
      <vt:lpstr>Hive: Enhanced SQL Semantics</vt:lpstr>
      <vt:lpstr>Stream Processing</vt:lpstr>
      <vt:lpstr>NoSQL Database </vt:lpstr>
      <vt:lpstr>HDP Search</vt:lpstr>
      <vt:lpstr>All Processing on Shared Infrastructure</vt:lpstr>
      <vt:lpstr>YARN: Next Generation Hadoop</vt:lpstr>
      <vt:lpstr>Data Governance &amp; Integration</vt:lpstr>
      <vt:lpstr>Apache Falcon</vt:lpstr>
      <vt:lpstr>Apache Falcon</vt:lpstr>
      <vt:lpstr>Extend with the Cloud</vt:lpstr>
      <vt:lpstr>Central Security Administration</vt:lpstr>
      <vt:lpstr>Perimeter Security </vt:lpstr>
      <vt:lpstr>Apache Knox: Perimeter Security</vt:lpstr>
      <vt:lpstr>Operating Enterprise Hadoop</vt:lpstr>
      <vt:lpstr>Ambari: Deploy on Windows</vt:lpstr>
      <vt:lpstr>Ambari: Deploy on Windows</vt:lpstr>
      <vt:lpstr>Ambari: Manage on Windows</vt:lpstr>
      <vt:lpstr>Ambari: Monitor on Windows</vt:lpstr>
      <vt:lpstr>Ambari SCOM </vt:lpstr>
      <vt:lpstr>For More Information</vt:lpstr>
      <vt:lpstr>Questions?</vt:lpstr>
      <vt:lpstr>DBI Track resources</vt:lpstr>
      <vt:lpstr>Resources</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Hadoop For Windows</dc:title>
  <dc:subject>TechEd 2014</dc:subject>
  <dc:creator>Sylvia Tedjo</dc:creator>
  <cp:keywords/>
  <dc:description>Template: Jordan Cayabyab, Artitudes Design
Formatting: 
Audience Type:</dc:description>
  <cp:lastModifiedBy>Shows</cp:lastModifiedBy>
  <cp:revision>3</cp:revision>
  <dcterms:created xsi:type="dcterms:W3CDTF">2014-10-31T08:31:07Z</dcterms:created>
  <dcterms:modified xsi:type="dcterms:W3CDTF">2014-10-31T10:19:29Z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