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4"/>
  </p:notesMasterIdLst>
  <p:handoutMasterIdLst>
    <p:handoutMasterId r:id="rId45"/>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4" r:id="rId40"/>
    <p:sldId id="291" r:id="rId41"/>
    <p:sldId id="292" r:id="rId42"/>
    <p:sldId id="293" r:id="rId4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4"/>
            <p14:sldId id="291"/>
            <p14:sldId id="292"/>
            <p14:sldId id="293"/>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2096"/>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254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92085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32742">
              <a:defRPr/>
            </a:pPr>
            <a:fld id="{E74353ED-ACB2-44BF-A903-985B0AF962B7}" type="datetime1">
              <a:rPr lang="en-US" smtClean="0">
                <a:solidFill>
                  <a:prstClr val="black"/>
                </a:solidFill>
                <a:latin typeface="Segoe UI" pitchFamily="34" charset="0"/>
              </a:rPr>
              <a:pPr defTabSz="932742">
                <a:defRPr/>
              </a:pPr>
              <a:t>10/31/2014</a:t>
            </a:fld>
            <a:endParaRPr lang="en-US" dirty="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32742">
              <a:defRPr/>
            </a:pPr>
            <a:fld id="{B4008EB6-D09E-4580-8CD6-DDB14511944F}" type="slidenum">
              <a:rPr lang="en-US" smtClean="0">
                <a:solidFill>
                  <a:prstClr val="black"/>
                </a:solidFill>
                <a:latin typeface="Segoe UI" pitchFamily="34" charset="0"/>
              </a:rPr>
              <a:pPr defTabSz="932742">
                <a:defRPr/>
              </a:pPr>
              <a:t>36</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14123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5652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34808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754548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7"/>
            <a:ext cx="10571004" cy="149928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65471" y="3963564"/>
            <a:ext cx="8705533" cy="738664"/>
          </a:xfrm>
        </p:spPr>
        <p:txBody>
          <a:bodyPr/>
          <a:lstStyle>
            <a:lvl1pPr marL="0" indent="0" algn="ctr">
              <a:buNone/>
              <a:defRPr>
                <a:solidFill>
                  <a:schemeClr val="tx1">
                    <a:tint val="75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21824" y="6482889"/>
            <a:ext cx="2901844" cy="372394"/>
          </a:xfrm>
          <a:prstGeom prst="rect">
            <a:avLst/>
          </a:prstGeom>
        </p:spPr>
        <p:txBody>
          <a:bodyPr/>
          <a:lstStyle/>
          <a:p>
            <a:fld id="{7D00E37C-6550-5042-A435-3F51435497E9}" type="datetimeFigureOut">
              <a:rPr lang="en-US" smtClean="0">
                <a:solidFill>
                  <a:srgbClr val="FFFFFF"/>
                </a:solidFill>
              </a:rPr>
              <a:pPr/>
              <a:t>10/31/2014</a:t>
            </a:fld>
            <a:endParaRPr lang="en-US">
              <a:solidFill>
                <a:srgbClr val="FFFFFF"/>
              </a:solidFill>
            </a:endParaRPr>
          </a:p>
        </p:txBody>
      </p:sp>
      <p:sp>
        <p:nvSpPr>
          <p:cNvPr id="5" name="Footer Placeholder 4"/>
          <p:cNvSpPr>
            <a:spLocks noGrp="1"/>
          </p:cNvSpPr>
          <p:nvPr>
            <p:ph type="ftr" sz="quarter" idx="11"/>
          </p:nvPr>
        </p:nvSpPr>
        <p:spPr>
          <a:xfrm>
            <a:off x="4249129" y="6482889"/>
            <a:ext cx="3938217" cy="372394"/>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912807" y="6482889"/>
            <a:ext cx="2901844" cy="372394"/>
          </a:xfrm>
          <a:prstGeom prst="rect">
            <a:avLst/>
          </a:prstGeom>
        </p:spPr>
        <p:txBody>
          <a:bodyPr/>
          <a:lstStyle/>
          <a:p>
            <a:fld id="{B1612241-EFA8-DB4F-B3F7-52485B1ECBC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7676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980" y="688987"/>
            <a:ext cx="12440217" cy="18652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45097" y="757523"/>
            <a:ext cx="10726460" cy="1709773"/>
          </a:xfrm>
        </p:spPr>
        <p:txBody>
          <a:bodyPr anchor="ctr">
            <a:noAutofit/>
          </a:bodyPr>
          <a:lstStyle>
            <a:lvl1pPr algn="ctr">
              <a:lnSpc>
                <a:spcPct val="80000"/>
              </a:lnSpc>
              <a:defRPr sz="6119" b="0" spc="153"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49898" y="4090170"/>
            <a:ext cx="10726460" cy="1198023"/>
          </a:xfrm>
        </p:spPr>
        <p:txBody>
          <a:bodyPr anchor="t">
            <a:normAutofit/>
          </a:bodyPr>
          <a:lstStyle>
            <a:lvl1pPr marL="0" indent="0" algn="ctr">
              <a:buNone/>
              <a:defRPr sz="2040">
                <a:solidFill>
                  <a:schemeClr val="tx2"/>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26374" y="6550717"/>
            <a:ext cx="3061068" cy="372394"/>
          </a:xfrm>
          <a:prstGeom prst="rect">
            <a:avLst/>
          </a:prstGeom>
        </p:spPr>
        <p:txBody>
          <a:bodyPr/>
          <a:lstStyle>
            <a:lvl1pPr>
              <a:defRPr>
                <a:solidFill>
                  <a:schemeClr val="tx2"/>
                </a:solidFill>
              </a:defRPr>
            </a:lvl1pPr>
          </a:lstStyle>
          <a:p>
            <a:fld id="{C048832B-7A35-4F5E-827F-4752FCC2F8D0}" type="datetimeFigureOut">
              <a:rPr lang="en-US" smtClean="0">
                <a:solidFill>
                  <a:srgbClr val="442359"/>
                </a:solidFill>
              </a:rPr>
              <a:pPr/>
              <a:t>10/31/2014</a:t>
            </a:fld>
            <a:endParaRPr lang="en-US">
              <a:solidFill>
                <a:srgbClr val="442359"/>
              </a:solidFill>
            </a:endParaRPr>
          </a:p>
        </p:txBody>
      </p:sp>
      <p:sp>
        <p:nvSpPr>
          <p:cNvPr id="5" name="Footer Placeholder 4"/>
          <p:cNvSpPr>
            <a:spLocks noGrp="1"/>
          </p:cNvSpPr>
          <p:nvPr>
            <p:ph type="ftr" sz="quarter" idx="11"/>
          </p:nvPr>
        </p:nvSpPr>
        <p:spPr>
          <a:xfrm>
            <a:off x="5708692" y="6550717"/>
            <a:ext cx="5145592" cy="372394"/>
          </a:xfrm>
          <a:prstGeom prst="rect">
            <a:avLst/>
          </a:prstGeom>
        </p:spPr>
        <p:txBody>
          <a:bodyPr/>
          <a:lstStyle>
            <a:lvl1pPr>
              <a:defRPr>
                <a:solidFill>
                  <a:schemeClr val="tx2"/>
                </a:solidFill>
              </a:defRPr>
            </a:lvl1pPr>
          </a:lstStyle>
          <a:p>
            <a:endParaRPr lang="en-US">
              <a:solidFill>
                <a:srgbClr val="442359"/>
              </a:solidFill>
            </a:endParaRPr>
          </a:p>
        </p:txBody>
      </p:sp>
      <p:sp>
        <p:nvSpPr>
          <p:cNvPr id="6" name="Slide Number Placeholder 5"/>
          <p:cNvSpPr>
            <a:spLocks noGrp="1"/>
          </p:cNvSpPr>
          <p:nvPr>
            <p:ph type="sldNum" sz="quarter" idx="12"/>
          </p:nvPr>
        </p:nvSpPr>
        <p:spPr>
          <a:xfrm>
            <a:off x="10872660" y="6550717"/>
            <a:ext cx="965239" cy="372394"/>
          </a:xfrm>
          <a:prstGeom prst="rect">
            <a:avLst/>
          </a:prstGeom>
        </p:spPr>
        <p:txBody>
          <a:bodyPr/>
          <a:lstStyle>
            <a:lvl1pPr>
              <a:defRPr>
                <a:solidFill>
                  <a:schemeClr val="tx2"/>
                </a:solidFill>
              </a:defRPr>
            </a:lvl1pPr>
          </a:lstStyle>
          <a:p>
            <a:fld id="{1D210CB8-DCA7-4E7E-B02E-153571F4D45E}" type="slidenum">
              <a:rPr lang="en-US" smtClean="0">
                <a:solidFill>
                  <a:srgbClr val="442359"/>
                </a:solidFill>
              </a:rPr>
              <a:pPr/>
              <a:t>‹#›</a:t>
            </a:fld>
            <a:endParaRPr lang="en-US">
              <a:solidFill>
                <a:srgbClr val="442359"/>
              </a:solidFill>
            </a:endParaRPr>
          </a:p>
        </p:txBody>
      </p:sp>
    </p:spTree>
    <p:extLst>
      <p:ext uri="{BB962C8B-B14F-4D97-AF65-F5344CB8AC3E}">
        <p14:creationId xmlns:p14="http://schemas.microsoft.com/office/powerpoint/2010/main" val="29038897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0.png"/><Relationship Id="rId1" Type="http://schemas.openxmlformats.org/officeDocument/2006/relationships/slideLayout" Target="../slideLayouts/slideLayout35.xml"/><Relationship Id="rId5" Type="http://schemas.openxmlformats.org/officeDocument/2006/relationships/image" Target="../media/image12.emf"/><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hyperlink" Target="azure.microsoft.com" TargetMode="External"/><Relationship Id="rId3" Type="http://schemas.openxmlformats.org/officeDocument/2006/relationships/image" Target="../media/image2.png"/><Relationship Id="rId7" Type="http://schemas.openxmlformats.org/officeDocument/2006/relationships/hyperlink" Target="http://azure.microsoft.com/en-us/trial/get-started-machine-learning/"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www.microsoftvirtualacademy.com/" TargetMode="External"/><Relationship Id="rId5" Type="http://schemas.openxmlformats.org/officeDocument/2006/relationships/hyperlink" Target="http://www.amazon.com/Introducing-Microsoft-SQL-Server-2014-ebook/dp/B00JYE19U8/ref=sr_1_1?s=digital-text&amp;ie=UTF8&amp;qid=1414405512&amp;sr=1-1&amp;keywords=sql+server+2014" TargetMode="External"/><Relationship Id="rId4" Type="http://schemas.openxmlformats.org/officeDocument/2006/relationships/hyperlink" Target="http://www.microsoft.com/sqlserv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2142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t="10181" b="356"/>
          <a:stretch/>
        </p:blipFill>
        <p:spPr>
          <a:xfrm>
            <a:off x="-1" y="677862"/>
            <a:ext cx="12455531" cy="6172200"/>
          </a:xfrm>
          <a:prstGeom prst="rect">
            <a:avLst/>
          </a:prstGeom>
        </p:spPr>
      </p:pic>
    </p:spTree>
    <p:extLst>
      <p:ext uri="{BB962C8B-B14F-4D97-AF65-F5344CB8AC3E}">
        <p14:creationId xmlns:p14="http://schemas.microsoft.com/office/powerpoint/2010/main" val="31559131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094" b="356"/>
          <a:stretch/>
        </p:blipFill>
        <p:spPr>
          <a:xfrm>
            <a:off x="0" y="677862"/>
            <a:ext cx="12443434" cy="6172200"/>
          </a:xfrm>
          <a:prstGeom prst="rect">
            <a:avLst/>
          </a:prstGeom>
        </p:spPr>
      </p:pic>
    </p:spTree>
    <p:extLst>
      <p:ext uri="{BB962C8B-B14F-4D97-AF65-F5344CB8AC3E}">
        <p14:creationId xmlns:p14="http://schemas.microsoft.com/office/powerpoint/2010/main" val="327734560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417" b="356"/>
          <a:stretch/>
        </p:blipFill>
        <p:spPr>
          <a:xfrm>
            <a:off x="-1" y="677862"/>
            <a:ext cx="12334357" cy="6096000"/>
          </a:xfrm>
          <a:prstGeom prst="rect">
            <a:avLst/>
          </a:prstGeom>
        </p:spPr>
      </p:pic>
    </p:spTree>
    <p:extLst>
      <p:ext uri="{BB962C8B-B14F-4D97-AF65-F5344CB8AC3E}">
        <p14:creationId xmlns:p14="http://schemas.microsoft.com/office/powerpoint/2010/main" val="50753601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221" b="356"/>
          <a:stretch/>
        </p:blipFill>
        <p:spPr>
          <a:xfrm>
            <a:off x="31445" y="677862"/>
            <a:ext cx="12405029" cy="6144426"/>
          </a:xfrm>
          <a:prstGeom prst="rect">
            <a:avLst/>
          </a:prstGeom>
        </p:spPr>
      </p:pic>
    </p:spTree>
    <p:extLst>
      <p:ext uri="{BB962C8B-B14F-4D97-AF65-F5344CB8AC3E}">
        <p14:creationId xmlns:p14="http://schemas.microsoft.com/office/powerpoint/2010/main" val="103338340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221" b="356"/>
          <a:stretch/>
        </p:blipFill>
        <p:spPr>
          <a:xfrm>
            <a:off x="23338" y="677862"/>
            <a:ext cx="12461121" cy="6172200"/>
          </a:xfrm>
          <a:prstGeom prst="rect">
            <a:avLst/>
          </a:prstGeom>
        </p:spPr>
      </p:pic>
    </p:spTree>
    <p:extLst>
      <p:ext uri="{BB962C8B-B14F-4D97-AF65-F5344CB8AC3E}">
        <p14:creationId xmlns:p14="http://schemas.microsoft.com/office/powerpoint/2010/main" val="315201911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9876" b="355"/>
          <a:stretch/>
        </p:blipFill>
        <p:spPr>
          <a:xfrm>
            <a:off x="-1" y="677862"/>
            <a:ext cx="12390437" cy="6160889"/>
          </a:xfrm>
          <a:prstGeom prst="rect">
            <a:avLst/>
          </a:prstGeom>
        </p:spPr>
      </p:pic>
    </p:spTree>
    <p:extLst>
      <p:ext uri="{BB962C8B-B14F-4D97-AF65-F5344CB8AC3E}">
        <p14:creationId xmlns:p14="http://schemas.microsoft.com/office/powerpoint/2010/main" val="19295601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Leverage Cloud Storage For Flexibility</a:t>
            </a:r>
            <a:endParaRPr lang="en-US" dirty="0"/>
          </a:p>
        </p:txBody>
      </p:sp>
      <p:sp>
        <p:nvSpPr>
          <p:cNvPr id="3" name="Content Placeholder 2"/>
          <p:cNvSpPr>
            <a:spLocks noGrp="1"/>
          </p:cNvSpPr>
          <p:nvPr>
            <p:ph idx="4294967295"/>
          </p:nvPr>
        </p:nvSpPr>
        <p:spPr>
          <a:xfrm>
            <a:off x="515196" y="1960586"/>
            <a:ext cx="11694310" cy="5055134"/>
          </a:xfrm>
          <a:prstGeom prst="rect">
            <a:avLst/>
          </a:prstGeom>
        </p:spPr>
        <p:txBody>
          <a:bodyPr>
            <a:normAutofit lnSpcReduction="10000"/>
          </a:bodyPr>
          <a:lstStyle/>
          <a:p>
            <a:pPr marL="0" indent="0">
              <a:buNone/>
            </a:pPr>
            <a:r>
              <a:rPr lang="en-US" dirty="0" smtClean="0"/>
              <a:t>Cloud storage enables economic flexibility, scale and rich features</a:t>
            </a:r>
          </a:p>
          <a:p>
            <a:r>
              <a:rPr lang="en-US" dirty="0" smtClean="0"/>
              <a:t>Size clusters independent of  storage needs</a:t>
            </a:r>
          </a:p>
          <a:p>
            <a:r>
              <a:rPr lang="en-US" dirty="0" smtClean="0"/>
              <a:t>Clusters become stateless to operate across the data</a:t>
            </a:r>
          </a:p>
          <a:p>
            <a:r>
              <a:rPr lang="en-US" dirty="0" smtClean="0"/>
              <a:t>Price continues decreasing</a:t>
            </a:r>
          </a:p>
          <a:p>
            <a:r>
              <a:rPr lang="en-US" dirty="0" smtClean="0"/>
              <a:t>Geo-Redundancy allows for business continuity/disaster recover planning</a:t>
            </a:r>
          </a:p>
        </p:txBody>
      </p:sp>
      <p:pic>
        <p:nvPicPr>
          <p:cNvPr id="4" name="Picture 3"/>
          <p:cNvPicPr>
            <a:picLocks noChangeAspect="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10942637" y="295274"/>
            <a:ext cx="1089893" cy="95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71103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Storage Usage Patterns</a:t>
            </a:r>
            <a:endParaRPr lang="en-US" dirty="0"/>
          </a:p>
        </p:txBody>
      </p:sp>
      <p:sp>
        <p:nvSpPr>
          <p:cNvPr id="3" name="Content Placeholder 2"/>
          <p:cNvSpPr>
            <a:spLocks noGrp="1"/>
          </p:cNvSpPr>
          <p:nvPr>
            <p:ph idx="4294967295"/>
          </p:nvPr>
        </p:nvSpPr>
        <p:spPr>
          <a:xfrm>
            <a:off x="515196" y="1960586"/>
            <a:ext cx="11694310" cy="5055134"/>
          </a:xfrm>
          <a:prstGeom prst="rect">
            <a:avLst/>
          </a:prstGeom>
        </p:spPr>
        <p:txBody>
          <a:bodyPr>
            <a:normAutofit/>
          </a:bodyPr>
          <a:lstStyle/>
          <a:p>
            <a:pPr marL="0" indent="0">
              <a:buNone/>
            </a:pPr>
            <a:r>
              <a:rPr lang="en-US" dirty="0"/>
              <a:t>HDFS within the cluster</a:t>
            </a:r>
          </a:p>
          <a:p>
            <a:pPr lvl="1"/>
            <a:r>
              <a:rPr lang="en-US" dirty="0"/>
              <a:t>Move data in from cloud storage on boot</a:t>
            </a:r>
          </a:p>
          <a:p>
            <a:pPr lvl="1"/>
            <a:r>
              <a:rPr lang="en-US" dirty="0"/>
              <a:t>(optional) backup/age data to cloud storage</a:t>
            </a:r>
          </a:p>
          <a:p>
            <a:pPr lvl="1"/>
            <a:r>
              <a:rPr lang="en-US" dirty="0"/>
              <a:t>(optional) move data out to cloud storage to rebuild cluster</a:t>
            </a:r>
          </a:p>
          <a:p>
            <a:pPr marL="0" indent="0">
              <a:buNone/>
            </a:pPr>
            <a:r>
              <a:rPr lang="en-US" dirty="0"/>
              <a:t>Default file system using cloud storage connectors </a:t>
            </a:r>
          </a:p>
          <a:p>
            <a:pPr lvl="1"/>
            <a:r>
              <a:rPr lang="en-US" dirty="0"/>
              <a:t>To Hadoop apps, they just see a path to data and most things “just work”</a:t>
            </a:r>
          </a:p>
          <a:p>
            <a:pPr lvl="1"/>
            <a:r>
              <a:rPr lang="en-US" dirty="0"/>
              <a:t>Apps which rely specifically on HDFS may encounter </a:t>
            </a:r>
            <a:r>
              <a:rPr lang="en-US" dirty="0" err="1"/>
              <a:t>compat</a:t>
            </a:r>
            <a:r>
              <a:rPr lang="en-US" dirty="0"/>
              <a:t> issues</a:t>
            </a:r>
          </a:p>
          <a:p>
            <a:pPr lvl="1"/>
            <a:r>
              <a:rPr lang="en-US" dirty="0"/>
              <a:t>The physics change in exchange for flexibility</a:t>
            </a:r>
          </a:p>
          <a:p>
            <a:pPr marL="0" indent="0">
              <a:buNone/>
            </a:pPr>
            <a:endParaRPr lang="en-US" dirty="0" smtClean="0"/>
          </a:p>
        </p:txBody>
      </p:sp>
      <p:pic>
        <p:nvPicPr>
          <p:cNvPr id="4" name="Picture 3"/>
          <p:cNvPicPr>
            <a:picLocks noChangeAspect="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10589726" y="520069"/>
            <a:ext cx="1089893" cy="95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29624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Configuring Azure Blob Storage in Hadoop (on Linux)</a:t>
            </a:r>
            <a:endParaRPr lang="en-US" dirty="0"/>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5856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2"/>
          <a:srcRect t="9840"/>
          <a:stretch/>
        </p:blipFill>
        <p:spPr>
          <a:xfrm>
            <a:off x="0" y="677862"/>
            <a:ext cx="12436475" cy="6210778"/>
          </a:xfrm>
          <a:prstGeom prst="rect">
            <a:avLst/>
          </a:prstGeom>
        </p:spPr>
      </p:pic>
    </p:spTree>
    <p:extLst>
      <p:ext uri="{BB962C8B-B14F-4D97-AF65-F5344CB8AC3E}">
        <p14:creationId xmlns:p14="http://schemas.microsoft.com/office/powerpoint/2010/main" val="3695469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Extending Your Hadoop Distributions in the Cloud</a:t>
            </a:r>
            <a:endParaRPr lang="en-US" sz="4000" dirty="0"/>
          </a:p>
        </p:txBody>
      </p:sp>
      <p:sp>
        <p:nvSpPr>
          <p:cNvPr id="3" name="Text Placeholder 2"/>
          <p:cNvSpPr>
            <a:spLocks noGrp="1"/>
          </p:cNvSpPr>
          <p:nvPr>
            <p:ph type="body" sz="quarter" idx="14"/>
          </p:nvPr>
        </p:nvSpPr>
        <p:spPr/>
        <p:txBody>
          <a:bodyPr/>
          <a:lstStyle/>
          <a:p>
            <a:r>
              <a:rPr lang="en-US" sz="2400" dirty="0" smtClean="0"/>
              <a:t>Matt Winkler – @</a:t>
            </a:r>
            <a:r>
              <a:rPr lang="en-US" sz="2400" dirty="0" err="1" smtClean="0"/>
              <a:t>mwinkle</a:t>
            </a:r>
            <a:r>
              <a:rPr lang="en-US" sz="2400" dirty="0" smtClean="0"/>
              <a:t> </a:t>
            </a:r>
          </a:p>
          <a:p>
            <a:r>
              <a:rPr lang="en-US" sz="2400" dirty="0" smtClean="0"/>
              <a:t>Microsoft – Big Data</a:t>
            </a:r>
            <a:endParaRPr lang="en-US" sz="2400"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2800" dirty="0" smtClean="0"/>
              <a:t>DBI-B411</a:t>
            </a:r>
            <a:endParaRPr lang="en-US" sz="2800" dirty="0"/>
          </a:p>
        </p:txBody>
      </p:sp>
    </p:spTree>
    <p:extLst>
      <p:ext uri="{BB962C8B-B14F-4D97-AF65-F5344CB8AC3E}">
        <p14:creationId xmlns:p14="http://schemas.microsoft.com/office/powerpoint/2010/main" val="40290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142" b="356"/>
          <a:stretch/>
        </p:blipFill>
        <p:spPr>
          <a:xfrm>
            <a:off x="14139" y="677861"/>
            <a:ext cx="12422336" cy="6158411"/>
          </a:xfrm>
          <a:prstGeom prst="rect">
            <a:avLst/>
          </a:prstGeom>
        </p:spPr>
      </p:pic>
    </p:spTree>
    <p:extLst>
      <p:ext uri="{BB962C8B-B14F-4D97-AF65-F5344CB8AC3E}">
        <p14:creationId xmlns:p14="http://schemas.microsoft.com/office/powerpoint/2010/main" val="33654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197" b="356"/>
          <a:stretch/>
        </p:blipFill>
        <p:spPr>
          <a:xfrm>
            <a:off x="-1" y="677862"/>
            <a:ext cx="12436475" cy="6161720"/>
          </a:xfrm>
          <a:prstGeom prst="rect">
            <a:avLst/>
          </a:prstGeom>
        </p:spPr>
      </p:pic>
    </p:spTree>
    <p:extLst>
      <p:ext uri="{BB962C8B-B14F-4D97-AF65-F5344CB8AC3E}">
        <p14:creationId xmlns:p14="http://schemas.microsoft.com/office/powerpoint/2010/main" val="40837314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197" b="356"/>
          <a:stretch/>
        </p:blipFill>
        <p:spPr>
          <a:xfrm>
            <a:off x="-1" y="677862"/>
            <a:ext cx="12436475" cy="6161720"/>
          </a:xfrm>
          <a:prstGeom prst="rect">
            <a:avLst/>
          </a:prstGeom>
        </p:spPr>
      </p:pic>
    </p:spTree>
    <p:extLst>
      <p:ext uri="{BB962C8B-B14F-4D97-AF65-F5344CB8AC3E}">
        <p14:creationId xmlns:p14="http://schemas.microsoft.com/office/powerpoint/2010/main" val="19792947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197" b="356"/>
          <a:stretch/>
        </p:blipFill>
        <p:spPr>
          <a:xfrm>
            <a:off x="-1" y="677862"/>
            <a:ext cx="12436475" cy="6161720"/>
          </a:xfrm>
          <a:prstGeom prst="rect">
            <a:avLst/>
          </a:prstGeom>
        </p:spPr>
      </p:pic>
    </p:spTree>
    <p:extLst>
      <p:ext uri="{BB962C8B-B14F-4D97-AF65-F5344CB8AC3E}">
        <p14:creationId xmlns:p14="http://schemas.microsoft.com/office/powerpoint/2010/main" val="260243772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bwMode="auto">
          <a:xfrm>
            <a:off x="4618037" y="4716462"/>
            <a:ext cx="48768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2"/>
          <a:stretch>
            <a:fillRect/>
          </a:stretch>
        </p:blipFill>
        <p:spPr>
          <a:xfrm>
            <a:off x="3507" y="601662"/>
            <a:ext cx="12432968" cy="6131472"/>
          </a:xfrm>
          <a:prstGeom prst="rect">
            <a:avLst/>
          </a:prstGeom>
        </p:spPr>
      </p:pic>
    </p:spTree>
    <p:extLst>
      <p:ext uri="{BB962C8B-B14F-4D97-AF65-F5344CB8AC3E}">
        <p14:creationId xmlns:p14="http://schemas.microsoft.com/office/powerpoint/2010/main" val="583814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bwMode="auto">
          <a:xfrm>
            <a:off x="4618037" y="4716462"/>
            <a:ext cx="4724400" cy="152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2"/>
          <a:stretch>
            <a:fillRect/>
          </a:stretch>
        </p:blipFill>
        <p:spPr>
          <a:xfrm>
            <a:off x="-1" y="739035"/>
            <a:ext cx="12436475" cy="6143448"/>
          </a:xfrm>
          <a:prstGeom prst="rect">
            <a:avLst/>
          </a:prstGeom>
        </p:spPr>
      </p:pic>
    </p:spTree>
    <p:extLst>
      <p:ext uri="{BB962C8B-B14F-4D97-AF65-F5344CB8AC3E}">
        <p14:creationId xmlns:p14="http://schemas.microsoft.com/office/powerpoint/2010/main" val="133585630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l="-1237" t="10174" r="1237" b="-9462"/>
          <a:stretch/>
        </p:blipFill>
        <p:spPr>
          <a:xfrm>
            <a:off x="-182563" y="677862"/>
            <a:ext cx="12464866" cy="6855196"/>
          </a:xfrm>
          <a:prstGeom prst="rect">
            <a:avLst/>
          </a:prstGeom>
        </p:spPr>
      </p:pic>
    </p:spTree>
    <p:extLst>
      <p:ext uri="{BB962C8B-B14F-4D97-AF65-F5344CB8AC3E}">
        <p14:creationId xmlns:p14="http://schemas.microsoft.com/office/powerpoint/2010/main" val="98718460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9951" b="355"/>
          <a:stretch/>
        </p:blipFill>
        <p:spPr>
          <a:xfrm>
            <a:off x="-1" y="677861"/>
            <a:ext cx="12436475" cy="6178591"/>
          </a:xfrm>
          <a:prstGeom prst="rect">
            <a:avLst/>
          </a:prstGeom>
        </p:spPr>
      </p:pic>
    </p:spTree>
    <p:extLst>
      <p:ext uri="{BB962C8B-B14F-4D97-AF65-F5344CB8AC3E}">
        <p14:creationId xmlns:p14="http://schemas.microsoft.com/office/powerpoint/2010/main" val="6850344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9771" b="356"/>
          <a:stretch/>
        </p:blipFill>
        <p:spPr>
          <a:xfrm>
            <a:off x="33631" y="677862"/>
            <a:ext cx="12402843" cy="6174272"/>
          </a:xfrm>
          <a:prstGeom prst="rect">
            <a:avLst/>
          </a:prstGeom>
        </p:spPr>
      </p:pic>
    </p:spTree>
    <p:extLst>
      <p:ext uri="{BB962C8B-B14F-4D97-AF65-F5344CB8AC3E}">
        <p14:creationId xmlns:p14="http://schemas.microsoft.com/office/powerpoint/2010/main" val="41734480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srcRect t="10210" b="356"/>
          <a:stretch/>
        </p:blipFill>
        <p:spPr>
          <a:xfrm>
            <a:off x="17683" y="677862"/>
            <a:ext cx="12418791" cy="6151994"/>
          </a:xfrm>
          <a:prstGeom prst="rect">
            <a:avLst/>
          </a:prstGeom>
        </p:spPr>
      </p:pic>
    </p:spTree>
    <p:extLst>
      <p:ext uri="{BB962C8B-B14F-4D97-AF65-F5344CB8AC3E}">
        <p14:creationId xmlns:p14="http://schemas.microsoft.com/office/powerpoint/2010/main" val="156400436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1"/>
          </p:nvPr>
        </p:nvSpPr>
        <p:spPr>
          <a:xfrm>
            <a:off x="274639" y="1212849"/>
            <a:ext cx="11889564" cy="3447098"/>
          </a:xfrm>
        </p:spPr>
        <p:txBody>
          <a:bodyPr/>
          <a:lstStyle/>
          <a:p>
            <a:r>
              <a:rPr lang="en-US" dirty="0" smtClean="0"/>
              <a:t>Motivations</a:t>
            </a:r>
          </a:p>
          <a:p>
            <a:r>
              <a:rPr lang="en-US" dirty="0" err="1" smtClean="0"/>
              <a:t>IaaS</a:t>
            </a:r>
            <a:r>
              <a:rPr lang="en-US" dirty="0" smtClean="0"/>
              <a:t> Patterns</a:t>
            </a:r>
          </a:p>
          <a:p>
            <a:r>
              <a:rPr lang="en-US" dirty="0" smtClean="0"/>
              <a:t>Hadoop as a Service</a:t>
            </a:r>
          </a:p>
          <a:p>
            <a:r>
              <a:rPr lang="en-US" dirty="0" smtClean="0"/>
              <a:t>Hybrid Scenarios</a:t>
            </a:r>
          </a:p>
          <a:p>
            <a:r>
              <a:rPr lang="en-US" dirty="0" smtClean="0"/>
              <a:t>Next steps</a:t>
            </a:r>
            <a:endParaRPr lang="en-US" dirty="0"/>
          </a:p>
        </p:txBody>
      </p:sp>
    </p:spTree>
    <p:extLst>
      <p:ext uri="{BB962C8B-B14F-4D97-AF65-F5344CB8AC3E}">
        <p14:creationId xmlns:p14="http://schemas.microsoft.com/office/powerpoint/2010/main" val="65679597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913"/>
            <a:ext cx="12436475" cy="3542949"/>
          </a:xfrm>
          <a:prstGeom prst="rect">
            <a:avLst/>
          </a:prstGeom>
        </p:spPr>
      </p:pic>
    </p:spTree>
    <p:extLst>
      <p:ext uri="{BB962C8B-B14F-4D97-AF65-F5344CB8AC3E}">
        <p14:creationId xmlns:p14="http://schemas.microsoft.com/office/powerpoint/2010/main" val="230449316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Leveraging Hadoop As a Service</a:t>
            </a:r>
            <a:endParaRPr lang="en-US" dirty="0"/>
          </a:p>
        </p:txBody>
      </p:sp>
      <p:sp>
        <p:nvSpPr>
          <p:cNvPr id="3" name="Content Placeholder 2"/>
          <p:cNvSpPr>
            <a:spLocks noGrp="1"/>
          </p:cNvSpPr>
          <p:nvPr>
            <p:ph idx="4294967295"/>
          </p:nvPr>
        </p:nvSpPr>
        <p:spPr>
          <a:xfrm>
            <a:off x="515196" y="2057424"/>
            <a:ext cx="9978856" cy="4289975"/>
          </a:xfrm>
          <a:prstGeom prst="rect">
            <a:avLst/>
          </a:prstGeom>
        </p:spPr>
        <p:txBody>
          <a:bodyPr>
            <a:normAutofit fontScale="62500" lnSpcReduction="20000"/>
          </a:bodyPr>
          <a:lstStyle/>
          <a:p>
            <a:pPr marL="0" indent="0">
              <a:buNone/>
            </a:pPr>
            <a:r>
              <a:rPr lang="en-US" dirty="0" smtClean="0"/>
              <a:t>Hadoop Services</a:t>
            </a:r>
          </a:p>
          <a:p>
            <a:r>
              <a:rPr lang="en-US" dirty="0" smtClean="0"/>
              <a:t>Cluster creation on demand</a:t>
            </a:r>
          </a:p>
          <a:p>
            <a:r>
              <a:rPr lang="en-US" dirty="0" smtClean="0"/>
              <a:t>Default integration with cloud storage</a:t>
            </a:r>
          </a:p>
          <a:p>
            <a:r>
              <a:rPr lang="en-US" dirty="0" smtClean="0"/>
              <a:t>Integration across services and apps</a:t>
            </a:r>
          </a:p>
          <a:p>
            <a:r>
              <a:rPr lang="en-US" dirty="0" smtClean="0"/>
              <a:t>Higher level abstractions</a:t>
            </a:r>
          </a:p>
          <a:p>
            <a:r>
              <a:rPr lang="en-US" dirty="0" smtClean="0"/>
              <a:t>API set for integrating into apps</a:t>
            </a:r>
          </a:p>
          <a:p>
            <a:pPr marL="0" indent="0">
              <a:buNone/>
            </a:pPr>
            <a:endParaRPr lang="en-US" dirty="0" smtClean="0"/>
          </a:p>
          <a:p>
            <a:pPr marL="0" indent="0">
              <a:buNone/>
            </a:pPr>
            <a:r>
              <a:rPr lang="en-US" dirty="0" smtClean="0"/>
              <a:t>Azure HDInsight</a:t>
            </a:r>
          </a:p>
          <a:p>
            <a:r>
              <a:rPr lang="en-US" dirty="0" smtClean="0"/>
              <a:t>Clusters provisioned on top of Azure Blob storage</a:t>
            </a:r>
          </a:p>
          <a:p>
            <a:r>
              <a:rPr lang="en-US" dirty="0" smtClean="0"/>
              <a:t>Deploy globally, including China</a:t>
            </a:r>
          </a:p>
          <a:p>
            <a:r>
              <a:rPr lang="en-US" dirty="0" smtClean="0"/>
              <a:t>Deploy clusters of any size</a:t>
            </a:r>
          </a:p>
          <a:p>
            <a:r>
              <a:rPr lang="en-US" dirty="0" smtClean="0"/>
              <a:t>Entire stack supported by Microsoft </a:t>
            </a:r>
          </a:p>
          <a:p>
            <a:endParaRPr lang="en-US" dirty="0"/>
          </a:p>
        </p:txBody>
      </p:sp>
      <p:pic>
        <p:nvPicPr>
          <p:cNvPr id="5" name="Picture 4"/>
          <p:cNvPicPr>
            <a:picLocks noChangeAspect="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9160346" y="2584434"/>
            <a:ext cx="560210" cy="55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9208210" y="4456623"/>
            <a:ext cx="464480" cy="53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9"/>
          <p:cNvSpPr txBox="1">
            <a:spLocks noChangeArrowheads="1"/>
          </p:cNvSpPr>
          <p:nvPr/>
        </p:nvSpPr>
        <p:spPr bwMode="auto">
          <a:xfrm>
            <a:off x="9907123" y="2743957"/>
            <a:ext cx="1895969"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FFFFFF"/>
                </a:solidFill>
                <a:latin typeface="Segoe UI Light" panose="020B0502040204020203" pitchFamily="34" charset="0"/>
                <a:cs typeface="Segoe UI Light" panose="020B0502040204020203" pitchFamily="34" charset="0"/>
              </a:rPr>
              <a:t>Azure Active Directory</a:t>
            </a:r>
          </a:p>
        </p:txBody>
      </p:sp>
      <p:sp>
        <p:nvSpPr>
          <p:cNvPr id="8" name="TextBox 24"/>
          <p:cNvSpPr txBox="1">
            <a:spLocks noChangeArrowheads="1"/>
          </p:cNvSpPr>
          <p:nvPr/>
        </p:nvSpPr>
        <p:spPr bwMode="auto">
          <a:xfrm>
            <a:off x="9907123" y="4404729"/>
            <a:ext cx="2058630" cy="31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FFFFFF"/>
                </a:solidFill>
                <a:latin typeface="Segoe UI Light" panose="020B0502040204020203" pitchFamily="34" charset="0"/>
                <a:cs typeface="Segoe UI Light" panose="020B0502040204020203" pitchFamily="34" charset="0"/>
              </a:rPr>
              <a:t>Service Bus</a:t>
            </a:r>
          </a:p>
        </p:txBody>
      </p:sp>
      <p:pic>
        <p:nvPicPr>
          <p:cNvPr id="9" name="Picture 8"/>
          <p:cNvPicPr>
            <a:picLocks noChangeAspect="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9218634" y="3194465"/>
            <a:ext cx="443634" cy="56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9"/>
          <p:cNvSpPr txBox="1">
            <a:spLocks noChangeArrowheads="1"/>
          </p:cNvSpPr>
          <p:nvPr/>
        </p:nvSpPr>
        <p:spPr bwMode="auto">
          <a:xfrm>
            <a:off x="9907123" y="3297413"/>
            <a:ext cx="2041688" cy="31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a:solidFill>
                  <a:srgbClr val="FFFFFF"/>
                </a:solidFill>
                <a:latin typeface="Segoe UI Light" panose="020B0502040204020203" pitchFamily="34" charset="0"/>
                <a:cs typeface="Segoe UI Light" panose="020B0502040204020203" pitchFamily="34" charset="0"/>
              </a:rPr>
              <a:t>Scheduler</a:t>
            </a:r>
          </a:p>
        </p:txBody>
      </p:sp>
      <p:pic>
        <p:nvPicPr>
          <p:cNvPr id="11" name="Picture 10"/>
          <p:cNvPicPr>
            <a:picLocks noChangeAspect="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9259921" y="6184285"/>
            <a:ext cx="361060" cy="67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0"/>
          <p:cNvSpPr txBox="1">
            <a:spLocks noChangeArrowheads="1"/>
          </p:cNvSpPr>
          <p:nvPr/>
        </p:nvSpPr>
        <p:spPr bwMode="auto">
          <a:xfrm>
            <a:off x="9907123" y="6284079"/>
            <a:ext cx="2041688" cy="54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FFFFFF"/>
                </a:solidFill>
                <a:latin typeface="Segoe UI Light" panose="020B0502040204020203" pitchFamily="34" charset="0"/>
                <a:cs typeface="Segoe UI Light" panose="020B0502040204020203" pitchFamily="34" charset="0"/>
              </a:rPr>
              <a:t>Multi-Factor Authentication</a:t>
            </a:r>
          </a:p>
        </p:txBody>
      </p:sp>
      <p:pic>
        <p:nvPicPr>
          <p:cNvPr id="13" name="Picture 12"/>
          <p:cNvPicPr>
            <a:picLocks noChangeAspect="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9140917" y="5537017"/>
            <a:ext cx="599068" cy="59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6"/>
          <p:cNvSpPr txBox="1">
            <a:spLocks noChangeArrowheads="1"/>
          </p:cNvSpPr>
          <p:nvPr/>
        </p:nvSpPr>
        <p:spPr bwMode="auto">
          <a:xfrm>
            <a:off x="9907123" y="5730422"/>
            <a:ext cx="1800443" cy="31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FFFFFF"/>
                </a:solidFill>
                <a:latin typeface="Segoe UI Light" panose="020B0502040204020203" pitchFamily="34" charset="0"/>
                <a:cs typeface="Segoe UI Light" panose="020B0502040204020203" pitchFamily="34" charset="0"/>
              </a:rPr>
              <a:t>Express Route</a:t>
            </a:r>
          </a:p>
        </p:txBody>
      </p:sp>
      <p:sp>
        <p:nvSpPr>
          <p:cNvPr id="15" name="TextBox 26"/>
          <p:cNvSpPr txBox="1">
            <a:spLocks noChangeArrowheads="1"/>
          </p:cNvSpPr>
          <p:nvPr/>
        </p:nvSpPr>
        <p:spPr bwMode="auto">
          <a:xfrm>
            <a:off x="9907123" y="3851071"/>
            <a:ext cx="2075690" cy="31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a:solidFill>
                  <a:srgbClr val="FFFFFF"/>
                </a:solidFill>
                <a:latin typeface="Segoe UI Light" panose="020B0502040204020203" pitchFamily="34" charset="0"/>
                <a:cs typeface="Segoe UI Light" panose="020B0502040204020203" pitchFamily="34" charset="0"/>
              </a:rPr>
              <a:t>Azure SQL Database</a:t>
            </a:r>
          </a:p>
        </p:txBody>
      </p:sp>
      <p:pic>
        <p:nvPicPr>
          <p:cNvPr id="16" name="Picture 15"/>
          <p:cNvPicPr>
            <a:picLocks noChangeAspect="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9157918" y="3809353"/>
            <a:ext cx="565066" cy="59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9216952" y="5042367"/>
            <a:ext cx="446998" cy="44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3"/>
          <p:cNvSpPr txBox="1">
            <a:spLocks noChangeArrowheads="1"/>
          </p:cNvSpPr>
          <p:nvPr/>
        </p:nvSpPr>
        <p:spPr bwMode="auto">
          <a:xfrm>
            <a:off x="9907123" y="4958185"/>
            <a:ext cx="1279091" cy="54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FFFFFF"/>
                </a:solidFill>
                <a:latin typeface="Segoe UI Light" panose="020B0502040204020203" pitchFamily="34" charset="0"/>
                <a:cs typeface="Segoe UI Light" panose="020B0502040204020203" pitchFamily="34" charset="0"/>
              </a:rPr>
              <a:t>Azure Web Site</a:t>
            </a:r>
          </a:p>
        </p:txBody>
      </p:sp>
      <p:pic>
        <p:nvPicPr>
          <p:cNvPr id="20" name="Picture 19"/>
          <p:cNvPicPr>
            <a:picLocks noChangeAspect="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8404755" y="1828629"/>
            <a:ext cx="796599" cy="7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9314616" y="1992731"/>
            <a:ext cx="2521300" cy="382308"/>
          </a:xfrm>
          <a:prstGeom prst="rect">
            <a:avLst/>
          </a:prstGeom>
          <a:noFill/>
        </p:spPr>
        <p:txBody>
          <a:bodyPr wrap="none" rtlCol="0">
            <a:spAutoFit/>
          </a:bodyPr>
          <a:lstStyle/>
          <a:p>
            <a:r>
              <a:rPr lang="en-US" sz="1836" dirty="0">
                <a:solidFill>
                  <a:srgbClr val="FFFFFF"/>
                </a:solidFill>
                <a:latin typeface="Segoe UI Light" panose="020B0502040204020203" pitchFamily="34" charset="0"/>
                <a:cs typeface="Segoe UI Light" panose="020B0502040204020203" pitchFamily="34" charset="0"/>
              </a:rPr>
              <a:t>Some example services</a:t>
            </a:r>
          </a:p>
        </p:txBody>
      </p:sp>
    </p:spTree>
    <p:extLst>
      <p:ext uri="{BB962C8B-B14F-4D97-AF65-F5344CB8AC3E}">
        <p14:creationId xmlns:p14="http://schemas.microsoft.com/office/powerpoint/2010/main" val="71318950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HDInsight</a:t>
            </a:r>
            <a:endParaRPr lang="en-US" dirty="0"/>
          </a:p>
        </p:txBody>
      </p:sp>
      <p:sp>
        <p:nvSpPr>
          <p:cNvPr id="3" name="Text Placeholder 2"/>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3348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Scenarios</a:t>
            </a:r>
            <a:endParaRPr lang="en-US" dirty="0"/>
          </a:p>
        </p:txBody>
      </p:sp>
      <p:sp>
        <p:nvSpPr>
          <p:cNvPr id="3" name="Content Placeholder 2"/>
          <p:cNvSpPr>
            <a:spLocks noGrp="1"/>
          </p:cNvSpPr>
          <p:nvPr>
            <p:ph idx="4294967295"/>
          </p:nvPr>
        </p:nvSpPr>
        <p:spPr>
          <a:xfrm>
            <a:off x="515196" y="2057424"/>
            <a:ext cx="11270400" cy="4289975"/>
          </a:xfrm>
          <a:prstGeom prst="rect">
            <a:avLst/>
          </a:prstGeom>
        </p:spPr>
        <p:txBody>
          <a:bodyPr/>
          <a:lstStyle/>
          <a:p>
            <a:pPr marL="0" indent="0">
              <a:buNone/>
            </a:pPr>
            <a:r>
              <a:rPr lang="en-US" dirty="0" smtClean="0"/>
              <a:t>Key scenarios</a:t>
            </a:r>
          </a:p>
          <a:p>
            <a:r>
              <a:rPr lang="en-US" dirty="0" smtClean="0"/>
              <a:t>Offsite backup</a:t>
            </a:r>
          </a:p>
          <a:p>
            <a:r>
              <a:rPr lang="en-US" dirty="0" smtClean="0"/>
              <a:t>Dev/Test</a:t>
            </a:r>
          </a:p>
          <a:p>
            <a:r>
              <a:rPr lang="en-US" dirty="0" smtClean="0"/>
              <a:t>Burst to Cloud</a:t>
            </a:r>
            <a:endParaRPr lang="en-US" dirty="0"/>
          </a:p>
          <a:p>
            <a:endParaRPr lang="en-US" dirty="0" smtClean="0"/>
          </a:p>
          <a:p>
            <a:pPr marL="0" indent="0" algn="ctr">
              <a:buNone/>
            </a:pPr>
            <a:r>
              <a:rPr lang="en-US" dirty="0" smtClean="0"/>
              <a:t>The decision is not an XOR, it’s on-premises AND cloud</a:t>
            </a:r>
          </a:p>
          <a:p>
            <a:endParaRPr lang="en-US" dirty="0"/>
          </a:p>
        </p:txBody>
      </p:sp>
    </p:spTree>
    <p:extLst>
      <p:ext uri="{BB962C8B-B14F-4D97-AF65-F5344CB8AC3E}">
        <p14:creationId xmlns:p14="http://schemas.microsoft.com/office/powerpoint/2010/main" val="420314168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412528" y="2674019"/>
            <a:ext cx="5648611" cy="37376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a:solidFill>
                <a:srgbClr val="505050"/>
              </a:solidFill>
              <a:latin typeface="Segoe UI Light" panose="020B0502040204020203" pitchFamily="34" charset="0"/>
              <a:cs typeface="Segoe UI Light" panose="020B0502040204020203" pitchFamily="34" charset="0"/>
            </a:endParaRPr>
          </a:p>
        </p:txBody>
      </p:sp>
      <p:sp>
        <p:nvSpPr>
          <p:cNvPr id="12" name="Right Arrow 11"/>
          <p:cNvSpPr/>
          <p:nvPr/>
        </p:nvSpPr>
        <p:spPr>
          <a:xfrm>
            <a:off x="4878496" y="5621451"/>
            <a:ext cx="2617647" cy="455703"/>
          </a:xfrm>
          <a:prstGeom prst="rightArrow">
            <a:avLst/>
          </a:prstGeom>
          <a:solidFill>
            <a:srgbClr val="009D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latin typeface="Segoe UI Light" panose="020B0502040204020203" pitchFamily="34" charset="0"/>
              <a:cs typeface="Segoe UI Light" panose="020B0502040204020203" pitchFamily="34" charset="0"/>
            </a:endParaRPr>
          </a:p>
        </p:txBody>
      </p:sp>
      <p:grpSp>
        <p:nvGrpSpPr>
          <p:cNvPr id="15" name="Group 14"/>
          <p:cNvGrpSpPr/>
          <p:nvPr/>
        </p:nvGrpSpPr>
        <p:grpSpPr>
          <a:xfrm>
            <a:off x="8263457" y="2626057"/>
            <a:ext cx="2226267" cy="794980"/>
            <a:chOff x="5004593" y="3039268"/>
            <a:chExt cx="2182813" cy="779463"/>
          </a:xfrm>
        </p:grpSpPr>
        <p:sp>
          <p:nvSpPr>
            <p:cNvPr id="13" name="TextBox 12"/>
            <p:cNvSpPr txBox="1">
              <a:spLocks noChangeArrowheads="1"/>
            </p:cNvSpPr>
            <p:nvPr/>
          </p:nvSpPr>
          <p:spPr bwMode="auto">
            <a:xfrm>
              <a:off x="5933281" y="3169443"/>
              <a:ext cx="12541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a:solidFill>
                    <a:srgbClr val="00B0F0"/>
                  </a:solidFill>
                  <a:latin typeface="Segoe UI Light" panose="020B0502040204020203" pitchFamily="34" charset="0"/>
                  <a:cs typeface="Segoe UI Light" panose="020B0502040204020203" pitchFamily="34" charset="0"/>
                </a:rPr>
                <a:t>Microsoft</a:t>
              </a:r>
            </a:p>
            <a:p>
              <a:pPr eaLnBrk="1" hangingPunct="1"/>
              <a:r>
                <a:rPr lang="en-US" altLang="en-US" sz="1428" b="1">
                  <a:solidFill>
                    <a:srgbClr val="00B0F0"/>
                  </a:solidFill>
                  <a:latin typeface="Segoe UI Light" panose="020B0502040204020203" pitchFamily="34" charset="0"/>
                  <a:cs typeface="Segoe UI Light" panose="020B0502040204020203" pitchFamily="34" charset="0"/>
                </a:rPr>
                <a:t>Azure</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593" y="3039268"/>
              <a:ext cx="7810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8263457" y="5574734"/>
            <a:ext cx="2095119" cy="539162"/>
            <a:chOff x="5068887" y="3164681"/>
            <a:chExt cx="2054225" cy="528638"/>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8887" y="3164681"/>
              <a:ext cx="60483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3"/>
            <p:cNvSpPr txBox="1">
              <a:spLocks noChangeArrowheads="1"/>
            </p:cNvSpPr>
            <p:nvPr/>
          </p:nvSpPr>
          <p:spPr bwMode="auto">
            <a:xfrm>
              <a:off x="5749924" y="3231356"/>
              <a:ext cx="1373188"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00ABEC"/>
                  </a:solidFill>
                  <a:latin typeface="Segoe UI Light" panose="020B0502040204020203" pitchFamily="34" charset="0"/>
                  <a:cs typeface="Segoe UI Light" panose="020B0502040204020203" pitchFamily="34" charset="0"/>
                </a:rPr>
                <a:t>Azure Storage</a:t>
              </a:r>
            </a:p>
          </p:txBody>
        </p:sp>
      </p:grpSp>
      <p:grpSp>
        <p:nvGrpSpPr>
          <p:cNvPr id="32" name="Group 31"/>
          <p:cNvGrpSpPr/>
          <p:nvPr/>
        </p:nvGrpSpPr>
        <p:grpSpPr>
          <a:xfrm>
            <a:off x="6537042" y="4315392"/>
            <a:ext cx="5737495" cy="564115"/>
            <a:chOff x="6534563" y="4231547"/>
            <a:chExt cx="5625506" cy="553104"/>
          </a:xfrm>
        </p:grpSpPr>
        <p:grpSp>
          <p:nvGrpSpPr>
            <p:cNvPr id="23" name="Group 22"/>
            <p:cNvGrpSpPr/>
            <p:nvPr/>
          </p:nvGrpSpPr>
          <p:grpSpPr>
            <a:xfrm>
              <a:off x="9577207" y="4231547"/>
              <a:ext cx="2582862" cy="544512"/>
              <a:chOff x="4804569" y="3156744"/>
              <a:chExt cx="2582862" cy="544512"/>
            </a:xfrm>
          </p:grpSpPr>
          <p:sp>
            <p:nvSpPr>
              <p:cNvPr id="21" name="TextBox 30"/>
              <p:cNvSpPr txBox="1">
                <a:spLocks noChangeArrowheads="1"/>
              </p:cNvSpPr>
              <p:nvPr/>
            </p:nvSpPr>
            <p:spPr bwMode="auto">
              <a:xfrm>
                <a:off x="5350669" y="3301206"/>
                <a:ext cx="2036762"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a:solidFill>
                      <a:srgbClr val="00ABEC"/>
                    </a:solidFill>
                    <a:latin typeface="Segoe UI Light" panose="020B0502040204020203" pitchFamily="34" charset="0"/>
                    <a:cs typeface="Segoe UI Light" panose="020B0502040204020203" pitchFamily="34" charset="0"/>
                  </a:rPr>
                  <a:t>HDInsight (Hadoop)</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4569" y="3156744"/>
                <a:ext cx="5365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65"/>
            <p:cNvSpPr txBox="1">
              <a:spLocks noChangeArrowheads="1"/>
            </p:cNvSpPr>
            <p:nvPr/>
          </p:nvSpPr>
          <p:spPr bwMode="auto">
            <a:xfrm>
              <a:off x="7272122" y="4252839"/>
              <a:ext cx="1636566"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r>
                <a:rPr lang="en-US" altLang="en-US" sz="1428" b="1" dirty="0">
                  <a:solidFill>
                    <a:srgbClr val="00ABEC"/>
                  </a:solidFill>
                  <a:latin typeface="Segoe UI Light" panose="020B0502040204020203" pitchFamily="34" charset="0"/>
                  <a:cs typeface="Segoe UI Light" panose="020B0502040204020203" pitchFamily="34" charset="0"/>
                </a:rPr>
                <a:t>Hadoop cluster deployed to </a:t>
              </a:r>
              <a:r>
                <a:rPr lang="en-US" altLang="en-US" sz="1428" b="1" dirty="0" err="1">
                  <a:solidFill>
                    <a:srgbClr val="00ABEC"/>
                  </a:solidFill>
                  <a:latin typeface="Segoe UI Light" panose="020B0502040204020203" pitchFamily="34" charset="0"/>
                  <a:cs typeface="Segoe UI Light" panose="020B0502040204020203" pitchFamily="34" charset="0"/>
                </a:rPr>
                <a:t>IaaS</a:t>
              </a:r>
              <a:endParaRPr lang="en-US" altLang="en-US" sz="1428" b="1" dirty="0">
                <a:solidFill>
                  <a:srgbClr val="00ABEC"/>
                </a:solidFill>
                <a:latin typeface="Segoe UI Light" panose="020B0502040204020203" pitchFamily="34" charset="0"/>
                <a:cs typeface="Segoe UI Light" panose="020B0502040204020203" pitchFamily="34" charset="0"/>
              </a:endParaRPr>
            </a:p>
          </p:txBody>
        </p:sp>
        <p:grpSp>
          <p:nvGrpSpPr>
            <p:cNvPr id="31" name="Group 30"/>
            <p:cNvGrpSpPr/>
            <p:nvPr/>
          </p:nvGrpSpPr>
          <p:grpSpPr>
            <a:xfrm>
              <a:off x="6534563" y="4319730"/>
              <a:ext cx="522153" cy="459823"/>
              <a:chOff x="6398192" y="4122302"/>
              <a:chExt cx="821863" cy="723757"/>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8211" y="4122302"/>
                <a:ext cx="353588" cy="32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8192" y="4522352"/>
                <a:ext cx="353588" cy="32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66467" y="4522351"/>
                <a:ext cx="353588" cy="32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 name="Title 32"/>
          <p:cNvSpPr>
            <a:spLocks noGrp="1"/>
          </p:cNvSpPr>
          <p:nvPr>
            <p:ph type="title"/>
          </p:nvPr>
        </p:nvSpPr>
        <p:spPr/>
        <p:txBody>
          <a:bodyPr/>
          <a:lstStyle/>
          <a:p>
            <a:r>
              <a:rPr lang="en-US" dirty="0" smtClean="0"/>
              <a:t>Demo</a:t>
            </a:r>
            <a:endParaRPr lang="en-US" dirty="0"/>
          </a:p>
        </p:txBody>
      </p:sp>
      <p:sp>
        <p:nvSpPr>
          <p:cNvPr id="44" name="Rectangle 43"/>
          <p:cNvSpPr/>
          <p:nvPr/>
        </p:nvSpPr>
        <p:spPr>
          <a:xfrm>
            <a:off x="626150" y="2723625"/>
            <a:ext cx="3942368" cy="3688022"/>
          </a:xfrm>
          <a:prstGeom prst="rect">
            <a:avLst/>
          </a:prstGeom>
          <a:solidFill>
            <a:srgbClr val="0F6FC6"/>
          </a:solidFill>
          <a:ln w="12700" cap="flat" cmpd="sng" algn="ctr">
            <a:solidFill>
              <a:srgbClr val="0F6FC6">
                <a:shade val="50000"/>
              </a:srgbClr>
            </a:solidFill>
            <a:prstDash val="solid"/>
          </a:ln>
          <a:effectLst/>
        </p:spPr>
        <p:txBody>
          <a:bodyPr rtlCol="0" anchor="t"/>
          <a:lstStyle/>
          <a:p>
            <a:pPr algn="ctr" defTabSz="932597">
              <a:defRPr/>
            </a:pPr>
            <a:r>
              <a:rPr lang="en-US" sz="1836" kern="0" dirty="0">
                <a:solidFill>
                  <a:prstClr val="white"/>
                </a:solidFill>
                <a:cs typeface="Segoe UI" panose="020B0502040204020203" pitchFamily="34" charset="0"/>
              </a:rPr>
              <a:t>On-Premises</a:t>
            </a:r>
          </a:p>
        </p:txBody>
      </p:sp>
      <p:grpSp>
        <p:nvGrpSpPr>
          <p:cNvPr id="45" name="Group 44"/>
          <p:cNvGrpSpPr/>
          <p:nvPr/>
        </p:nvGrpSpPr>
        <p:grpSpPr>
          <a:xfrm>
            <a:off x="822208" y="3173368"/>
            <a:ext cx="3529056" cy="3030961"/>
            <a:chOff x="789709" y="1309255"/>
            <a:chExt cx="3460173" cy="2971800"/>
          </a:xfrm>
        </p:grpSpPr>
        <p:sp>
          <p:nvSpPr>
            <p:cNvPr id="46" name="Rectangle 45"/>
            <p:cNvSpPr/>
            <p:nvPr/>
          </p:nvSpPr>
          <p:spPr>
            <a:xfrm>
              <a:off x="789709" y="1309255"/>
              <a:ext cx="3460173" cy="2971800"/>
            </a:xfrm>
            <a:prstGeom prst="rect">
              <a:avLst/>
            </a:prstGeom>
            <a:gradFill rotWithShape="1">
              <a:gsLst>
                <a:gs pos="0">
                  <a:srgbClr val="0F6FC6">
                    <a:tint val="65000"/>
                    <a:satMod val="120000"/>
                    <a:lumMod val="107000"/>
                  </a:srgbClr>
                </a:gs>
                <a:gs pos="50000">
                  <a:srgbClr val="0F6FC6">
                    <a:tint val="70000"/>
                    <a:satMod val="124000"/>
                    <a:lumMod val="103000"/>
                  </a:srgbClr>
                </a:gs>
                <a:gs pos="100000">
                  <a:srgbClr val="0F6FC6">
                    <a:tint val="85000"/>
                    <a:satMod val="120000"/>
                    <a:lumMod val="100000"/>
                  </a:srgbClr>
                </a:gs>
              </a:gsLst>
              <a:lin ang="5400000" scaled="0"/>
            </a:gradFill>
            <a:ln w="9525" cap="flat" cmpd="sng" algn="ctr">
              <a:solidFill>
                <a:srgbClr val="0F6FC6"/>
              </a:solidFill>
              <a:prstDash val="solid"/>
            </a:ln>
            <a:effectLst/>
          </p:spPr>
          <p:txBody>
            <a:bodyPr rtlCol="0" anchor="t"/>
            <a:lstStyle/>
            <a:p>
              <a:pPr algn="ctr" defTabSz="932597">
                <a:defRPr/>
              </a:pPr>
              <a:r>
                <a:rPr lang="en-US" sz="1836" kern="0" dirty="0">
                  <a:solidFill>
                    <a:prstClr val="black"/>
                  </a:solidFill>
                  <a:cs typeface="Segoe UI" panose="020B0502040204020203" pitchFamily="34" charset="0"/>
                </a:rPr>
                <a:t>Hadoop Cluster (HDP 2.1)</a:t>
              </a:r>
            </a:p>
            <a:p>
              <a:pPr algn="ctr" defTabSz="932597">
                <a:defRPr/>
              </a:pPr>
              <a:r>
                <a:rPr lang="en-US" sz="1836" kern="0" dirty="0">
                  <a:solidFill>
                    <a:prstClr val="black"/>
                  </a:solidFill>
                  <a:cs typeface="Segoe UI" panose="020B0502040204020203" pitchFamily="34" charset="0"/>
                </a:rPr>
                <a:t>Running on </a:t>
              </a:r>
              <a:r>
                <a:rPr lang="en-US" sz="1836" kern="0" dirty="0" err="1">
                  <a:solidFill>
                    <a:prstClr val="black"/>
                  </a:solidFill>
                  <a:cs typeface="Segoe UI" panose="020B0502040204020203" pitchFamily="34" charset="0"/>
                </a:rPr>
                <a:t>CentOS</a:t>
              </a:r>
              <a:r>
                <a:rPr lang="en-US" sz="1836" kern="0" dirty="0">
                  <a:solidFill>
                    <a:prstClr val="black"/>
                  </a:solidFill>
                  <a:cs typeface="Segoe UI" panose="020B0502040204020203" pitchFamily="34" charset="0"/>
                </a:rPr>
                <a:t> </a:t>
              </a:r>
            </a:p>
          </p:txBody>
        </p:sp>
        <p:sp>
          <p:nvSpPr>
            <p:cNvPr id="47" name="Rectangle 46"/>
            <p:cNvSpPr/>
            <p:nvPr/>
          </p:nvSpPr>
          <p:spPr>
            <a:xfrm>
              <a:off x="883225" y="3678382"/>
              <a:ext cx="2639290" cy="384463"/>
            </a:xfrm>
            <a:prstGeom prst="rect">
              <a:avLst/>
            </a:prstGeom>
            <a:solidFill>
              <a:srgbClr val="009DD9"/>
            </a:solidFill>
            <a:ln w="12700" cap="flat" cmpd="sng" algn="ctr">
              <a:solidFill>
                <a:srgbClr val="009DD9">
                  <a:shade val="50000"/>
                </a:srgbClr>
              </a:solidFill>
              <a:prstDash val="solid"/>
            </a:ln>
            <a:effectLst/>
          </p:spPr>
          <p:txBody>
            <a:bodyPr rtlCol="0" anchor="ctr"/>
            <a:lstStyle/>
            <a:p>
              <a:pPr algn="ctr" defTabSz="932597">
                <a:defRPr/>
              </a:pPr>
              <a:r>
                <a:rPr lang="en-US" sz="1836" kern="0" dirty="0">
                  <a:solidFill>
                    <a:prstClr val="white"/>
                  </a:solidFill>
                  <a:cs typeface="Segoe UI" panose="020B0502040204020203" pitchFamily="34" charset="0"/>
                </a:rPr>
                <a:t>HDFS</a:t>
              </a:r>
            </a:p>
          </p:txBody>
        </p:sp>
        <p:sp>
          <p:nvSpPr>
            <p:cNvPr id="48" name="Rectangle 47"/>
            <p:cNvSpPr/>
            <p:nvPr/>
          </p:nvSpPr>
          <p:spPr>
            <a:xfrm>
              <a:off x="872835" y="3231573"/>
              <a:ext cx="2639290" cy="384463"/>
            </a:xfrm>
            <a:prstGeom prst="rect">
              <a:avLst/>
            </a:prstGeom>
            <a:solidFill>
              <a:srgbClr val="009DD9"/>
            </a:solidFill>
            <a:ln w="12700" cap="flat" cmpd="sng" algn="ctr">
              <a:solidFill>
                <a:srgbClr val="009DD9">
                  <a:shade val="50000"/>
                </a:srgbClr>
              </a:solidFill>
              <a:prstDash val="solid"/>
            </a:ln>
            <a:effectLst/>
          </p:spPr>
          <p:txBody>
            <a:bodyPr rtlCol="0" anchor="ctr"/>
            <a:lstStyle/>
            <a:p>
              <a:pPr algn="ctr" defTabSz="932597">
                <a:defRPr/>
              </a:pPr>
              <a:r>
                <a:rPr lang="en-US" sz="1836" kern="0" dirty="0">
                  <a:solidFill>
                    <a:prstClr val="white"/>
                  </a:solidFill>
                  <a:cs typeface="Segoe UI" panose="020B0502040204020203" pitchFamily="34" charset="0"/>
                </a:rPr>
                <a:t>YARN</a:t>
              </a:r>
            </a:p>
          </p:txBody>
        </p:sp>
        <p:sp>
          <p:nvSpPr>
            <p:cNvPr id="49" name="Rectangle 48"/>
            <p:cNvSpPr/>
            <p:nvPr/>
          </p:nvSpPr>
          <p:spPr>
            <a:xfrm>
              <a:off x="2608115" y="2784764"/>
              <a:ext cx="914400" cy="384463"/>
            </a:xfrm>
            <a:prstGeom prst="rect">
              <a:avLst/>
            </a:prstGeom>
            <a:solidFill>
              <a:srgbClr val="009DD9"/>
            </a:solidFill>
            <a:ln w="12700" cap="flat" cmpd="sng" algn="ctr">
              <a:solidFill>
                <a:srgbClr val="009DD9">
                  <a:shade val="50000"/>
                </a:srgbClr>
              </a:solidFill>
              <a:prstDash val="solid"/>
            </a:ln>
            <a:effectLst/>
          </p:spPr>
          <p:txBody>
            <a:bodyPr rtlCol="0" anchor="ctr"/>
            <a:lstStyle/>
            <a:p>
              <a:pPr algn="ctr" defTabSz="932597">
                <a:defRPr/>
              </a:pPr>
              <a:r>
                <a:rPr lang="en-US" sz="1836" kern="0" dirty="0" err="1">
                  <a:solidFill>
                    <a:prstClr val="white"/>
                  </a:solidFill>
                  <a:cs typeface="Segoe UI" panose="020B0502040204020203" pitchFamily="34" charset="0"/>
                </a:rPr>
                <a:t>Tez</a:t>
              </a:r>
              <a:endParaRPr lang="en-US" sz="1836" kern="0" dirty="0">
                <a:solidFill>
                  <a:prstClr val="white"/>
                </a:solidFill>
                <a:cs typeface="Segoe UI" panose="020B0502040204020203" pitchFamily="34" charset="0"/>
              </a:endParaRPr>
            </a:p>
          </p:txBody>
        </p:sp>
        <p:sp>
          <p:nvSpPr>
            <p:cNvPr id="50" name="Rectangle 49"/>
            <p:cNvSpPr/>
            <p:nvPr/>
          </p:nvSpPr>
          <p:spPr>
            <a:xfrm>
              <a:off x="2597725" y="2337955"/>
              <a:ext cx="914400" cy="384463"/>
            </a:xfrm>
            <a:prstGeom prst="rect">
              <a:avLst/>
            </a:prstGeom>
            <a:solidFill>
              <a:srgbClr val="009DD9"/>
            </a:solidFill>
            <a:ln w="12700" cap="flat" cmpd="sng" algn="ctr">
              <a:solidFill>
                <a:srgbClr val="009DD9">
                  <a:shade val="50000"/>
                </a:srgbClr>
              </a:solidFill>
              <a:prstDash val="solid"/>
            </a:ln>
            <a:effectLst/>
          </p:spPr>
          <p:txBody>
            <a:bodyPr rtlCol="0" anchor="ctr"/>
            <a:lstStyle/>
            <a:p>
              <a:pPr algn="ctr" defTabSz="932597">
                <a:defRPr/>
              </a:pPr>
              <a:r>
                <a:rPr lang="en-US" sz="1836" kern="0" dirty="0">
                  <a:solidFill>
                    <a:prstClr val="white"/>
                  </a:solidFill>
                  <a:cs typeface="Segoe UI" panose="020B0502040204020203" pitchFamily="34" charset="0"/>
                </a:rPr>
                <a:t>Hive</a:t>
              </a:r>
            </a:p>
          </p:txBody>
        </p:sp>
        <p:sp>
          <p:nvSpPr>
            <p:cNvPr id="51" name="Rectangle 50"/>
            <p:cNvSpPr/>
            <p:nvPr/>
          </p:nvSpPr>
          <p:spPr>
            <a:xfrm>
              <a:off x="1620979" y="2784763"/>
              <a:ext cx="898814" cy="384463"/>
            </a:xfrm>
            <a:prstGeom prst="rect">
              <a:avLst/>
            </a:prstGeom>
            <a:solidFill>
              <a:srgbClr val="009DD9"/>
            </a:solidFill>
            <a:ln w="12700" cap="flat" cmpd="sng" algn="ctr">
              <a:solidFill>
                <a:srgbClr val="009DD9">
                  <a:shade val="50000"/>
                </a:srgbClr>
              </a:solidFill>
              <a:prstDash val="solid"/>
            </a:ln>
            <a:effectLst/>
          </p:spPr>
          <p:txBody>
            <a:bodyPr rtlCol="0" anchor="ctr"/>
            <a:lstStyle/>
            <a:p>
              <a:pPr algn="ctr" defTabSz="932597">
                <a:defRPr/>
              </a:pPr>
              <a:r>
                <a:rPr lang="en-US" sz="1836" kern="0" dirty="0">
                  <a:solidFill>
                    <a:prstClr val="white"/>
                  </a:solidFill>
                  <a:cs typeface="Segoe UI" panose="020B0502040204020203" pitchFamily="34" charset="0"/>
                </a:rPr>
                <a:t>MR</a:t>
              </a:r>
            </a:p>
          </p:txBody>
        </p:sp>
        <p:sp>
          <p:nvSpPr>
            <p:cNvPr id="52" name="Rectangle 51"/>
            <p:cNvSpPr/>
            <p:nvPr/>
          </p:nvSpPr>
          <p:spPr>
            <a:xfrm rot="5400000">
              <a:off x="2779561" y="2932834"/>
              <a:ext cx="2010641" cy="249382"/>
            </a:xfrm>
            <a:prstGeom prst="rect">
              <a:avLst/>
            </a:prstGeom>
            <a:solidFill>
              <a:srgbClr val="0F6FC6"/>
            </a:solidFill>
            <a:ln w="12700" cap="flat" cmpd="sng" algn="ctr">
              <a:solidFill>
                <a:srgbClr val="0F6FC6">
                  <a:shade val="50000"/>
                </a:srgbClr>
              </a:solidFill>
              <a:prstDash val="solid"/>
            </a:ln>
            <a:effectLst/>
          </p:spPr>
          <p:txBody>
            <a:bodyPr rtlCol="0" anchor="ctr"/>
            <a:lstStyle/>
            <a:p>
              <a:pPr algn="ctr" defTabSz="932597">
                <a:defRPr/>
              </a:pPr>
              <a:r>
                <a:rPr lang="en-US" sz="1836" kern="0" dirty="0">
                  <a:solidFill>
                    <a:prstClr val="white"/>
                  </a:solidFill>
                  <a:cs typeface="Segoe UI" panose="020B0502040204020203" pitchFamily="34" charset="0"/>
                </a:rPr>
                <a:t>Falcon</a:t>
              </a:r>
            </a:p>
          </p:txBody>
        </p:sp>
      </p:grpSp>
    </p:spTree>
    <p:extLst>
      <p:ext uri="{BB962C8B-B14F-4D97-AF65-F5344CB8AC3E}">
        <p14:creationId xmlns:p14="http://schemas.microsoft.com/office/powerpoint/2010/main" val="1750106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Conclusions</a:t>
            </a:r>
            <a:endParaRPr lang="en-US" dirty="0"/>
          </a:p>
        </p:txBody>
      </p:sp>
      <p:sp>
        <p:nvSpPr>
          <p:cNvPr id="5" name="Text Placeholder 4"/>
          <p:cNvSpPr>
            <a:spLocks noGrp="1"/>
          </p:cNvSpPr>
          <p:nvPr>
            <p:ph type="body" sz="quarter" idx="11"/>
          </p:nvPr>
        </p:nvSpPr>
        <p:spPr>
          <a:xfrm>
            <a:off x="274639" y="1212849"/>
            <a:ext cx="11889564" cy="3323987"/>
          </a:xfrm>
        </p:spPr>
        <p:txBody>
          <a:bodyPr/>
          <a:lstStyle/>
          <a:p>
            <a:r>
              <a:rPr lang="en-US" dirty="0" smtClean="0"/>
              <a:t>Choices for the Hadoop in the cloud range from </a:t>
            </a:r>
            <a:r>
              <a:rPr lang="en-US" dirty="0" err="1" smtClean="0"/>
              <a:t>IaaS</a:t>
            </a:r>
            <a:r>
              <a:rPr lang="en-US" dirty="0" smtClean="0"/>
              <a:t> to Hadoop as a Service</a:t>
            </a:r>
          </a:p>
          <a:p>
            <a:r>
              <a:rPr lang="en-US" dirty="0" smtClean="0"/>
              <a:t>Patterns are complimentary</a:t>
            </a:r>
          </a:p>
          <a:p>
            <a:r>
              <a:rPr lang="en-US" dirty="0" smtClean="0"/>
              <a:t>Usage of blob store enables flexibility</a:t>
            </a:r>
          </a:p>
          <a:p>
            <a:r>
              <a:rPr lang="en-US" dirty="0" smtClean="0"/>
              <a:t>Hybrid scenarios build on blob store</a:t>
            </a:r>
            <a:endParaRPr lang="en-US" dirty="0"/>
          </a:p>
        </p:txBody>
      </p:sp>
    </p:spTree>
    <p:extLst>
      <p:ext uri="{BB962C8B-B14F-4D97-AF65-F5344CB8AC3E}">
        <p14:creationId xmlns:p14="http://schemas.microsoft.com/office/powerpoint/2010/main" val="164568237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872" y="1213174"/>
            <a:ext cx="12068300" cy="724987"/>
          </a:xfrm>
        </p:spPr>
        <p:txBody>
          <a:bodyPr/>
          <a:lstStyle/>
          <a:p>
            <a:pPr>
              <a:spcBef>
                <a:spcPts val="2400"/>
              </a:spcBef>
            </a:pPr>
            <a:r>
              <a:rPr lang="en-US" sz="3799" dirty="0">
                <a:gradFill>
                  <a:gsLst>
                    <a:gs pos="1250">
                      <a:schemeClr val="tx1"/>
                    </a:gs>
                    <a:gs pos="100000">
                      <a:schemeClr val="tx1"/>
                    </a:gs>
                  </a:gsLst>
                  <a:lin ang="5400000" scaled="0"/>
                </a:gradFill>
              </a:rPr>
              <a:t>27 Hands on Labs + 8 Instructor Led Labs in Hall 7</a:t>
            </a:r>
          </a:p>
        </p:txBody>
      </p:sp>
      <p:sp>
        <p:nvSpPr>
          <p:cNvPr id="2" name="Title 1"/>
          <p:cNvSpPr>
            <a:spLocks noGrp="1"/>
          </p:cNvSpPr>
          <p:nvPr>
            <p:ph type="title"/>
          </p:nvPr>
        </p:nvSpPr>
        <p:spPr/>
        <p:txBody>
          <a:bodyPr/>
          <a:lstStyle/>
          <a:p>
            <a:r>
              <a:rPr lang="en-US" dirty="0" smtClean="0"/>
              <a:t>DBI Track resources</a:t>
            </a:r>
            <a:endParaRPr lang="en-US" dirty="0"/>
          </a:p>
        </p:txBody>
      </p:sp>
      <p:sp>
        <p:nvSpPr>
          <p:cNvPr id="10" name="Text Placeholder 7"/>
          <p:cNvSpPr txBox="1">
            <a:spLocks/>
          </p:cNvSpPr>
          <p:nvPr/>
        </p:nvSpPr>
        <p:spPr>
          <a:xfrm>
            <a:off x="267872" y="2232734"/>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Free SQL Server 2014 Technical Overview e-book</a:t>
            </a:r>
          </a:p>
          <a:p>
            <a:pPr marL="246102" lvl="1" indent="0" defTabSz="932563">
              <a:spcBef>
                <a:spcPts val="2400"/>
              </a:spcBef>
              <a:buClr>
                <a:srgbClr val="68217A"/>
              </a:buClr>
              <a:buNone/>
            </a:pPr>
            <a:r>
              <a:rPr lang="en-US" sz="2167" u="sng" dirty="0">
                <a:solidFill>
                  <a:srgbClr val="FFFF00"/>
                </a:solidFill>
                <a:latin typeface="Segoe UI Light"/>
                <a:hlinkClick r:id="rId4"/>
              </a:rPr>
              <a:t>microsoft.com/sqlserver</a:t>
            </a:r>
            <a:r>
              <a:rPr lang="en-US" sz="2167" dirty="0">
                <a:solidFill>
                  <a:srgbClr val="0072C6">
                    <a:lumMod val="60000"/>
                    <a:lumOff val="40000"/>
                  </a:srgbClr>
                </a:solidFill>
                <a:latin typeface="Segoe UI Light"/>
              </a:rPr>
              <a:t> and </a:t>
            </a:r>
            <a:r>
              <a:rPr lang="en-US" sz="2167" u="sng" dirty="0">
                <a:solidFill>
                  <a:srgbClr val="FFFF00"/>
                </a:solidFill>
                <a:latin typeface="Segoe UI Light"/>
                <a:hlinkClick r:id="rId5"/>
              </a:rPr>
              <a:t>Amazon Kindle Store</a:t>
            </a:r>
            <a:endParaRPr lang="en-US" sz="2167" u="sng" dirty="0">
              <a:solidFill>
                <a:srgbClr val="FFFF00"/>
              </a:solidFill>
              <a:latin typeface="Segoe UI Light"/>
            </a:endParaRPr>
          </a:p>
        </p:txBody>
      </p:sp>
      <p:sp>
        <p:nvSpPr>
          <p:cNvPr id="11" name="Text Placeholder 7"/>
          <p:cNvSpPr txBox="1">
            <a:spLocks/>
          </p:cNvSpPr>
          <p:nvPr/>
        </p:nvSpPr>
        <p:spPr>
          <a:xfrm>
            <a:off x="267872" y="3556818"/>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Free online training at Microsoft Virtual Academy</a:t>
            </a:r>
          </a:p>
          <a:p>
            <a:pPr marL="246102" lvl="1" indent="0" defTabSz="932563">
              <a:spcBef>
                <a:spcPts val="2400"/>
              </a:spcBef>
              <a:buClr>
                <a:srgbClr val="68217A"/>
              </a:buClr>
              <a:buNone/>
            </a:pPr>
            <a:r>
              <a:rPr lang="en-US" sz="2167" u="sng" dirty="0">
                <a:solidFill>
                  <a:srgbClr val="0072C6">
                    <a:lumMod val="60000"/>
                    <a:lumOff val="40000"/>
                  </a:srgbClr>
                </a:solidFill>
                <a:latin typeface="Segoe UI Light"/>
                <a:hlinkClick r:id="rId6"/>
              </a:rPr>
              <a:t>microsoftvirtualacademy.com</a:t>
            </a:r>
            <a:r>
              <a:rPr lang="en-US" sz="2167" dirty="0">
                <a:solidFill>
                  <a:srgbClr val="0072C6">
                    <a:lumMod val="60000"/>
                    <a:lumOff val="40000"/>
                  </a:srgbClr>
                </a:solidFill>
                <a:latin typeface="Segoe UI Light"/>
                <a:hlinkClick r:id="rId6"/>
              </a:rPr>
              <a:t> </a:t>
            </a:r>
            <a:endParaRPr lang="en-US" sz="2167" dirty="0">
              <a:solidFill>
                <a:srgbClr val="0072C6">
                  <a:lumMod val="60000"/>
                  <a:lumOff val="40000"/>
                </a:srgbClr>
              </a:solidFill>
              <a:latin typeface="Segoe UI Light"/>
            </a:endParaRPr>
          </a:p>
        </p:txBody>
      </p:sp>
      <p:sp>
        <p:nvSpPr>
          <p:cNvPr id="12" name="Text Placeholder 7"/>
          <p:cNvSpPr txBox="1">
            <a:spLocks/>
          </p:cNvSpPr>
          <p:nvPr/>
        </p:nvSpPr>
        <p:spPr>
          <a:xfrm>
            <a:off x="267872" y="4899941"/>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Try new Azure data services previews!</a:t>
            </a:r>
          </a:p>
          <a:p>
            <a:pPr marL="246102" lvl="1" indent="0" defTabSz="932563">
              <a:spcBef>
                <a:spcPts val="2400"/>
              </a:spcBef>
              <a:buClr>
                <a:srgbClr val="68217A"/>
              </a:buClr>
              <a:buNone/>
            </a:pPr>
            <a:r>
              <a:rPr lang="en-US" sz="2167" dirty="0">
                <a:solidFill>
                  <a:srgbClr val="FFFF00"/>
                </a:solidFill>
                <a:latin typeface="Segoe UI Light"/>
                <a:hlinkClick r:id="rId7"/>
              </a:rPr>
              <a:t>Azure Machine Learning</a:t>
            </a:r>
            <a:r>
              <a:rPr lang="en-US" sz="2167" dirty="0">
                <a:solidFill>
                  <a:srgbClr val="0072C6">
                    <a:lumMod val="60000"/>
                    <a:lumOff val="40000"/>
                  </a:srgbClr>
                </a:solidFill>
                <a:latin typeface="Segoe UI Light"/>
              </a:rPr>
              <a:t>,</a:t>
            </a:r>
            <a:r>
              <a:rPr lang="en-US" sz="2167" dirty="0">
                <a:solidFill>
                  <a:srgbClr val="FFFF00"/>
                </a:solidFill>
                <a:latin typeface="Segoe UI Light"/>
              </a:rPr>
              <a:t> </a:t>
            </a:r>
            <a:r>
              <a:rPr lang="en-US" sz="2167" dirty="0">
                <a:solidFill>
                  <a:srgbClr val="FFFF00"/>
                </a:solidFill>
                <a:latin typeface="Segoe UI Light"/>
                <a:hlinkClick r:id="rId8" action="ppaction://hlinkfile"/>
              </a:rPr>
              <a:t>DocumentDB</a:t>
            </a:r>
            <a:r>
              <a:rPr lang="en-US" sz="2167" dirty="0">
                <a:solidFill>
                  <a:srgbClr val="0072C6">
                    <a:lumMod val="60000"/>
                    <a:lumOff val="40000"/>
                  </a:srgbClr>
                </a:solidFill>
                <a:latin typeface="Segoe UI Light"/>
              </a:rPr>
              <a:t>, and </a:t>
            </a:r>
            <a:r>
              <a:rPr lang="en-US" sz="2167" dirty="0">
                <a:solidFill>
                  <a:srgbClr val="FFFF00"/>
                </a:solidFill>
                <a:latin typeface="Segoe UI Light"/>
                <a:hlinkClick r:id="rId8" action="ppaction://hlinkfile"/>
              </a:rPr>
              <a:t>Stream Analytics </a:t>
            </a:r>
            <a:endParaRPr lang="en-US" sz="2167" dirty="0">
              <a:solidFill>
                <a:srgbClr val="FFFF00"/>
              </a:solidFill>
              <a:latin typeface="Segoe UI Light"/>
            </a:endParaRPr>
          </a:p>
        </p:txBody>
      </p:sp>
    </p:spTree>
    <p:extLst>
      <p:ext uri="{BB962C8B-B14F-4D97-AF65-F5344CB8AC3E}">
        <p14:creationId xmlns:p14="http://schemas.microsoft.com/office/powerpoint/2010/main" val="13520268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Clr>
                  <a:srgbClr val="FFFFFF"/>
                </a:buClr>
                <a:buFontTx/>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Segoe UI Ligh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Segoe UI Ligh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00">
                <a:gradFill>
                  <a:gsLst>
                    <a:gs pos="1250">
                      <a:srgbClr val="FFFFFF"/>
                    </a:gs>
                    <a:gs pos="100000">
                      <a:srgbClr val="FFFFFF"/>
                    </a:gs>
                  </a:gsLst>
                  <a:lin ang="5400000" scaled="0"/>
                </a:gradFill>
                <a:cs typeface="Segoe UI Semibold" panose="020B0702040204020203" pitchFamily="34" charset="0"/>
              </a:rPr>
              <a:t>We value your feedback!</a:t>
            </a: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092987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6350"/>
            <a:ext cx="5491447" cy="2734059"/>
            <a:chOff x="5987589" y="3946350"/>
            <a:chExt cx="5491447" cy="2734059"/>
          </a:xfrm>
        </p:grpSpPr>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2810167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85179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Cloud? </a:t>
            </a:r>
            <a:endParaRPr lang="en-US" dirty="0"/>
          </a:p>
        </p:txBody>
      </p:sp>
      <p:sp>
        <p:nvSpPr>
          <p:cNvPr id="3" name="Content Placeholder 2"/>
          <p:cNvSpPr>
            <a:spLocks noGrp="1"/>
          </p:cNvSpPr>
          <p:nvPr>
            <p:ph idx="4294967295"/>
          </p:nvPr>
        </p:nvSpPr>
        <p:spPr>
          <a:xfrm>
            <a:off x="515196" y="2057424"/>
            <a:ext cx="9978856" cy="4289975"/>
          </a:xfrm>
          <a:prstGeom prst="rect">
            <a:avLst/>
          </a:prstGeom>
        </p:spPr>
        <p:txBody>
          <a:bodyPr/>
          <a:lstStyle/>
          <a:p>
            <a:pPr marL="0" indent="0">
              <a:buNone/>
            </a:pPr>
            <a:r>
              <a:rPr lang="en-US" dirty="0" smtClean="0"/>
              <a:t>Elasticity</a:t>
            </a:r>
          </a:p>
          <a:p>
            <a:pPr marL="0" indent="0">
              <a:buNone/>
            </a:pPr>
            <a:r>
              <a:rPr lang="en-US" smtClean="0"/>
              <a:t>Cost Optimization</a:t>
            </a:r>
            <a:endParaRPr lang="en-US" dirty="0" smtClean="0"/>
          </a:p>
          <a:p>
            <a:pPr marL="0" indent="0">
              <a:buNone/>
            </a:pPr>
            <a:r>
              <a:rPr lang="en-US" dirty="0" smtClean="0"/>
              <a:t>Economic flexibility</a:t>
            </a:r>
          </a:p>
          <a:p>
            <a:pPr marL="0" indent="0">
              <a:buNone/>
            </a:pPr>
            <a:r>
              <a:rPr lang="en-US" dirty="0" smtClean="0"/>
              <a:t>Support for bursting workloads</a:t>
            </a:r>
          </a:p>
          <a:p>
            <a:pPr marL="0" indent="0">
              <a:buNone/>
            </a:pPr>
            <a:r>
              <a:rPr lang="en-US" dirty="0" smtClean="0"/>
              <a:t>Global footprint</a:t>
            </a:r>
          </a:p>
          <a:p>
            <a:endParaRPr lang="en-US" dirty="0" smtClean="0"/>
          </a:p>
          <a:p>
            <a:endParaRPr lang="en-US" dirty="0"/>
          </a:p>
        </p:txBody>
      </p:sp>
    </p:spTree>
    <p:extLst>
      <p:ext uri="{BB962C8B-B14F-4D97-AF65-F5344CB8AC3E}">
        <p14:creationId xmlns:p14="http://schemas.microsoft.com/office/powerpoint/2010/main" val="341192627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On-Premises?</a:t>
            </a:r>
            <a:endParaRPr lang="en-US" dirty="0"/>
          </a:p>
        </p:txBody>
      </p:sp>
      <p:sp>
        <p:nvSpPr>
          <p:cNvPr id="3" name="Content Placeholder 2"/>
          <p:cNvSpPr>
            <a:spLocks noGrp="1"/>
          </p:cNvSpPr>
          <p:nvPr>
            <p:ph idx="4294967295"/>
          </p:nvPr>
        </p:nvSpPr>
        <p:spPr>
          <a:xfrm>
            <a:off x="515196" y="2057424"/>
            <a:ext cx="9978856" cy="4289975"/>
          </a:xfrm>
          <a:prstGeom prst="rect">
            <a:avLst/>
          </a:prstGeom>
        </p:spPr>
        <p:txBody>
          <a:bodyPr/>
          <a:lstStyle/>
          <a:p>
            <a:pPr marL="0" indent="0">
              <a:buNone/>
            </a:pPr>
            <a:r>
              <a:rPr lang="en-US" dirty="0" smtClean="0"/>
              <a:t>Compliance requirements</a:t>
            </a:r>
          </a:p>
          <a:p>
            <a:pPr marL="0" indent="0">
              <a:buNone/>
            </a:pPr>
            <a:r>
              <a:rPr lang="en-US" dirty="0" smtClean="0"/>
              <a:t>Specific control over hardware/networking</a:t>
            </a:r>
          </a:p>
          <a:p>
            <a:pPr marL="0" indent="0">
              <a:buNone/>
            </a:pPr>
            <a:r>
              <a:rPr lang="en-US" dirty="0" smtClean="0"/>
              <a:t>Integration requirements for additional apps to be close to cluster </a:t>
            </a:r>
            <a:endParaRPr lang="en-US" dirty="0"/>
          </a:p>
        </p:txBody>
      </p:sp>
    </p:spTree>
    <p:extLst>
      <p:ext uri="{BB962C8B-B14F-4D97-AF65-F5344CB8AC3E}">
        <p14:creationId xmlns:p14="http://schemas.microsoft.com/office/powerpoint/2010/main" val="362815706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Cloud? </a:t>
            </a:r>
            <a:endParaRPr lang="en-US" dirty="0"/>
          </a:p>
        </p:txBody>
      </p:sp>
      <p:sp>
        <p:nvSpPr>
          <p:cNvPr id="3" name="Content Placeholder 2"/>
          <p:cNvSpPr>
            <a:spLocks noGrp="1"/>
          </p:cNvSpPr>
          <p:nvPr>
            <p:ph idx="4294967295"/>
          </p:nvPr>
        </p:nvSpPr>
        <p:spPr>
          <a:xfrm>
            <a:off x="515196" y="2057424"/>
            <a:ext cx="9978856" cy="4289975"/>
          </a:xfrm>
          <a:prstGeom prst="rect">
            <a:avLst/>
          </a:prstGeom>
        </p:spPr>
        <p:txBody>
          <a:bodyPr/>
          <a:lstStyle/>
          <a:p>
            <a:pPr marL="0" indent="0">
              <a:buNone/>
            </a:pPr>
            <a:r>
              <a:rPr lang="en-US" dirty="0" smtClean="0"/>
              <a:t>Data born in the cloud</a:t>
            </a:r>
          </a:p>
          <a:p>
            <a:pPr marL="0" indent="0">
              <a:buNone/>
            </a:pPr>
            <a:r>
              <a:rPr lang="en-US" dirty="0" smtClean="0"/>
              <a:t>Global apps</a:t>
            </a:r>
          </a:p>
          <a:p>
            <a:pPr marL="0" indent="0">
              <a:buNone/>
            </a:pPr>
            <a:r>
              <a:rPr lang="en-US" dirty="0" smtClean="0"/>
              <a:t>Satisfy geopolitical or compliance constraints</a:t>
            </a:r>
          </a:p>
          <a:p>
            <a:pPr marL="0" indent="0">
              <a:buNone/>
            </a:pPr>
            <a:r>
              <a:rPr lang="en-US" dirty="0" smtClean="0"/>
              <a:t>Dev/Test</a:t>
            </a:r>
          </a:p>
          <a:p>
            <a:pPr marL="0" indent="0">
              <a:buNone/>
            </a:pPr>
            <a:r>
              <a:rPr lang="en-US" dirty="0" smtClean="0"/>
              <a:t>Backup</a:t>
            </a:r>
          </a:p>
          <a:p>
            <a:pPr marL="0" indent="0">
              <a:buNone/>
            </a:pPr>
            <a:r>
              <a:rPr lang="en-US" dirty="0" smtClean="0"/>
              <a:t>Geo-Redundancy</a:t>
            </a:r>
          </a:p>
          <a:p>
            <a:pPr marL="0" indent="0">
              <a:buNone/>
            </a:pPr>
            <a:r>
              <a:rPr lang="en-US" dirty="0" smtClean="0"/>
              <a:t>Bursting to cloud</a:t>
            </a:r>
            <a:endParaRPr lang="en-US" dirty="0"/>
          </a:p>
        </p:txBody>
      </p:sp>
    </p:spTree>
    <p:extLst>
      <p:ext uri="{BB962C8B-B14F-4D97-AF65-F5344CB8AC3E}">
        <p14:creationId xmlns:p14="http://schemas.microsoft.com/office/powerpoint/2010/main" val="232330723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29" y="241730"/>
            <a:ext cx="11057353" cy="1538796"/>
          </a:xfrm>
        </p:spPr>
        <p:txBody>
          <a:bodyPr/>
          <a:lstStyle/>
          <a:p>
            <a:r>
              <a:rPr lang="en-US" dirty="0" err="1" smtClean="0"/>
              <a:t>IaaS</a:t>
            </a:r>
            <a:r>
              <a:rPr lang="en-US" dirty="0" smtClean="0"/>
              <a:t> – Run YOUR HADOOP in the Cloud</a:t>
            </a:r>
            <a:endParaRPr lang="en-US" dirty="0"/>
          </a:p>
        </p:txBody>
      </p:sp>
      <p:sp>
        <p:nvSpPr>
          <p:cNvPr id="3" name="Content Placeholder 2"/>
          <p:cNvSpPr>
            <a:spLocks noGrp="1"/>
          </p:cNvSpPr>
          <p:nvPr>
            <p:ph idx="4294967295"/>
          </p:nvPr>
        </p:nvSpPr>
        <p:spPr>
          <a:xfrm>
            <a:off x="515196" y="2057424"/>
            <a:ext cx="9978856" cy="4289975"/>
          </a:xfrm>
          <a:prstGeom prst="rect">
            <a:avLst/>
          </a:prstGeom>
        </p:spPr>
        <p:txBody>
          <a:bodyPr/>
          <a:lstStyle/>
          <a:p>
            <a:pPr marL="0" indent="0">
              <a:buNone/>
            </a:pPr>
            <a:r>
              <a:rPr lang="en-US" sz="3600" dirty="0" err="1" smtClean="0"/>
              <a:t>IaaS</a:t>
            </a:r>
            <a:r>
              <a:rPr lang="en-US" sz="3600" dirty="0" smtClean="0"/>
              <a:t> offerings across the cloud providers offer:</a:t>
            </a:r>
          </a:p>
          <a:p>
            <a:pPr lvl="1"/>
            <a:r>
              <a:rPr lang="en-US" sz="2000" dirty="0" smtClean="0"/>
              <a:t>OS choice</a:t>
            </a:r>
          </a:p>
          <a:p>
            <a:pPr lvl="1"/>
            <a:r>
              <a:rPr lang="en-US" sz="2000" dirty="0" smtClean="0"/>
              <a:t>Node configuration</a:t>
            </a:r>
          </a:p>
          <a:p>
            <a:pPr lvl="1"/>
            <a:r>
              <a:rPr lang="en-US" sz="2000" dirty="0" smtClean="0"/>
              <a:t>Customized networking topology </a:t>
            </a:r>
          </a:p>
          <a:p>
            <a:pPr lvl="1"/>
            <a:r>
              <a:rPr lang="en-US" sz="2000" dirty="0" smtClean="0"/>
              <a:t>Repeatable, scriptable deployments </a:t>
            </a:r>
          </a:p>
          <a:p>
            <a:pPr marL="0" indent="0">
              <a:buNone/>
            </a:pPr>
            <a:r>
              <a:rPr lang="en-US" sz="3600" dirty="0" smtClean="0"/>
              <a:t>You still have to:</a:t>
            </a:r>
          </a:p>
          <a:p>
            <a:pPr lvl="1"/>
            <a:r>
              <a:rPr lang="en-US" sz="2000" dirty="0" smtClean="0"/>
              <a:t>Set up the cluster</a:t>
            </a:r>
          </a:p>
          <a:p>
            <a:pPr lvl="1"/>
            <a:r>
              <a:rPr lang="en-US" sz="2000" dirty="0" smtClean="0"/>
              <a:t>Manage data movement into the cluster</a:t>
            </a:r>
          </a:p>
          <a:p>
            <a:pPr lvl="1"/>
            <a:r>
              <a:rPr lang="en-US" sz="2000" dirty="0" smtClean="0"/>
              <a:t>Integrate with your other applications</a:t>
            </a:r>
          </a:p>
          <a:p>
            <a:pPr lvl="1"/>
            <a:r>
              <a:rPr lang="en-US" sz="2000" dirty="0" smtClean="0"/>
              <a:t>Manage patching and updates of OS and apps</a:t>
            </a:r>
          </a:p>
          <a:p>
            <a:pPr lvl="1"/>
            <a:r>
              <a:rPr lang="en-US" sz="2000" dirty="0" smtClean="0"/>
              <a:t>Obtain support and/or licenses</a:t>
            </a:r>
            <a:endParaRPr lang="en-US" sz="2000" dirty="0"/>
          </a:p>
        </p:txBody>
      </p:sp>
      <p:pic>
        <p:nvPicPr>
          <p:cNvPr id="4" name="Picture 3"/>
          <p:cNvPicPr>
            <a:picLocks noChangeAspect="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11068832" y="586010"/>
            <a:ext cx="928720" cy="85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02043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p:txBody>
          <a:bodyPr/>
          <a:lstStyle/>
          <a:p>
            <a:r>
              <a:rPr lang="en-US" dirty="0" err="1" smtClean="0"/>
              <a:t>IaaS</a:t>
            </a:r>
            <a:r>
              <a:rPr lang="en-US" dirty="0" smtClean="0"/>
              <a:t> Deployment Through Azure Marketplace</a:t>
            </a:r>
            <a:endParaRPr lang="en-US" dirty="0"/>
          </a:p>
        </p:txBody>
      </p:sp>
    </p:spTree>
    <p:extLst>
      <p:ext uri="{BB962C8B-B14F-4D97-AF65-F5344CB8AC3E}">
        <p14:creationId xmlns:p14="http://schemas.microsoft.com/office/powerpoint/2010/main" val="272611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a:srcRect t="10503" b="357"/>
          <a:stretch/>
        </p:blipFill>
        <p:spPr>
          <a:xfrm>
            <a:off x="16854" y="677862"/>
            <a:ext cx="12346148" cy="6096000"/>
          </a:xfrm>
          <a:prstGeom prst="rect">
            <a:avLst/>
          </a:prstGeom>
        </p:spPr>
      </p:pic>
    </p:spTree>
    <p:extLst>
      <p:ext uri="{BB962C8B-B14F-4D97-AF65-F5344CB8AC3E}">
        <p14:creationId xmlns:p14="http://schemas.microsoft.com/office/powerpoint/2010/main" val="413833928"/>
      </p:ext>
    </p:extLst>
  </p:cSld>
  <p:clrMapOvr>
    <a:masterClrMapping/>
  </p:clrMapOvr>
  <p:transition>
    <p:fade/>
  </p:transition>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Matthew Winkler</External_x0020_Speaker>
    <Session_x0020_Code xmlns="e36bfbf9-5e42-489c-a259-4c54eb22cb57">DBI-B411</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230e9df3-be65-4c73-a93b-d1236ebd677e"/>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http://schemas.openxmlformats.org/package/2006/metadata/core-properties"/>
    <ds:schemaRef ds:uri="e36bfbf9-5e42-489c-a259-4c54eb22cb5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TotalTime>
  <Words>1367</Words>
  <Application>Microsoft Office PowerPoint</Application>
  <PresentationFormat>Custom</PresentationFormat>
  <Paragraphs>152</Paragraphs>
  <Slides>39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Segoe Semibold</vt:lpstr>
      <vt:lpstr>Segoe UI</vt:lpstr>
      <vt:lpstr>Segoe UI Black</vt:lpstr>
      <vt:lpstr>Segoe UI Light</vt:lpstr>
      <vt:lpstr>Segoe UI Semibold</vt:lpstr>
      <vt:lpstr>Wingdings</vt:lpstr>
      <vt:lpstr>TEE14 Speaker PPT Template</vt:lpstr>
      <vt:lpstr>PowerPoint Presentation</vt:lpstr>
      <vt:lpstr>Extending Your Hadoop Distributions in the Cloud</vt:lpstr>
      <vt:lpstr>Agenda</vt:lpstr>
      <vt:lpstr>Why Cloud? </vt:lpstr>
      <vt:lpstr>Why On-Premises?</vt:lpstr>
      <vt:lpstr>When Cloud? </vt:lpstr>
      <vt:lpstr>IaaS – Run YOUR HADOOP in the Cloud</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Leverage Cloud Storage For Flexibility</vt:lpstr>
      <vt:lpstr>Cloud Storage Usage Patterns</vt:lpstr>
      <vt:lpstr>Configuring Azure Blob Storage in Hadoop (on Linux)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Hadoop As a Service</vt:lpstr>
      <vt:lpstr>Using HDInsight</vt:lpstr>
      <vt:lpstr>Hybrid Scenarios</vt:lpstr>
      <vt:lpstr>Demo</vt:lpstr>
      <vt:lpstr>Conclusions</vt:lpstr>
      <vt:lpstr>DBI Track resources</vt:lpstr>
      <vt:lpstr>SUBMIT YOUR TECHED EVALUATIONS</vt:lpstr>
      <vt:lpstr>Resources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Extending Your Hadoop Distributions in the Cloud</dc:title>
  <dc:subject>TechEd 2014</dc:subject>
  <dc:creator>Shows</dc:creator>
  <cp:keywords/>
  <dc:description>Template: Jordan Cayabyab, Artitudes Design
Formatting: 
Audience Type:</dc:description>
  <cp:lastModifiedBy>Sylvia Tedjo</cp:lastModifiedBy>
  <cp:revision>3</cp:revision>
  <dcterms:created xsi:type="dcterms:W3CDTF">2014-10-28T12:28:57Z</dcterms:created>
  <dcterms:modified xsi:type="dcterms:W3CDTF">2014-10-31T14:10:57Z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