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Lst>
  <p:notesMasterIdLst>
    <p:notesMasterId r:id="rId30"/>
  </p:notesMasterIdLst>
  <p:handoutMasterIdLst>
    <p:handoutMasterId r:id="rId31"/>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80" r:id="rId26"/>
    <p:sldId id="277" r:id="rId27"/>
    <p:sldId id="278" r:id="rId28"/>
    <p:sldId id="279" r:id="rId2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0673" autoAdjust="0"/>
  </p:normalViewPr>
  <p:slideViewPr>
    <p:cSldViewPr snapToObjects="1">
      <p:cViewPr varScale="1">
        <p:scale>
          <a:sx n="76" d="100"/>
          <a:sy n="76" d="100"/>
        </p:scale>
        <p:origin x="666" y="96"/>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50" d="100"/>
        <a:sy n="50"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10/29/2014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10/29/2014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363128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21509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10/29/2014 5:01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966144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10/29/2014 5:01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873902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8" name="Date Placeholder 7"/>
          <p:cNvSpPr>
            <a:spLocks noGrp="1"/>
          </p:cNvSpPr>
          <p:nvPr>
            <p:ph type="dt" idx="10"/>
          </p:nvPr>
        </p:nvSpPr>
        <p:spPr/>
        <p:txBody>
          <a:bodyPr/>
          <a:lstStyle/>
          <a:p>
            <a:fld id="{FAE93440-8CE8-4345-AA9F-8886942F5E27}" type="datetime1">
              <a:rPr lang="en-US" smtClean="0">
                <a:solidFill>
                  <a:prstClr val="black"/>
                </a:solidFill>
              </a:rPr>
              <a:pPr/>
              <a:t>10/29/2014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745569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Both"/>
            </a:pPr>
            <a:endParaRPr lang="en-US"/>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59501F-0B06-4A7F-BA13-EB01588192ED}"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266246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10/29/2014 5:01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07719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Both"/>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59501F-0B06-4A7F-BA13-EB01588192ED}"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513064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2EC64DE5-4A80-4049-BDC7-E36CCA811281}" type="datetime1">
              <a:rPr lang="en-US" smtClean="0">
                <a:solidFill>
                  <a:prstClr val="black"/>
                </a:solidFill>
              </a:rPr>
              <a:pPr/>
              <a:t>10/29/2014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0411765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610825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71500" defTabSz="914099"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defTabSz="932742">
              <a:defRPr/>
            </a:pPr>
            <a:fld id="{E74353ED-ACB2-44BF-A903-985B0AF962B7}" type="datetime1">
              <a:rPr lang="en-US" smtClean="0">
                <a:solidFill>
                  <a:prstClr val="black"/>
                </a:solidFill>
                <a:latin typeface="Segoe UI" pitchFamily="34" charset="0"/>
              </a:rPr>
              <a:pPr defTabSz="932742">
                <a:defRPr/>
              </a:pPr>
              <a:t>10/29/2014</a:t>
            </a:fld>
            <a:endParaRPr lang="en-US" dirty="0">
              <a:solidFill>
                <a:prstClr val="black"/>
              </a:solidFill>
              <a:latin typeface="Segoe UI" pitchFamily="34" charset="0"/>
            </a:endParaRPr>
          </a:p>
        </p:txBody>
      </p:sp>
      <p:sp>
        <p:nvSpPr>
          <p:cNvPr id="6" name="Slide Number Placeholder 5"/>
          <p:cNvSpPr>
            <a:spLocks noGrp="1"/>
          </p:cNvSpPr>
          <p:nvPr>
            <p:ph type="sldNum" sz="quarter" idx="12"/>
          </p:nvPr>
        </p:nvSpPr>
        <p:spPr/>
        <p:txBody>
          <a:bodyPr/>
          <a:lstStyle/>
          <a:p>
            <a:pPr defTabSz="932742">
              <a:defRPr/>
            </a:pPr>
            <a:fld id="{B4008EB6-D09E-4580-8CD6-DDB14511944F}" type="slidenum">
              <a:rPr lang="en-US" smtClean="0">
                <a:solidFill>
                  <a:prstClr val="black"/>
                </a:solidFill>
                <a:latin typeface="Segoe UI" pitchFamily="34" charset="0"/>
              </a:rPr>
              <a:pPr defTabSz="932742">
                <a:defRPr/>
              </a:pPr>
              <a:t>20</a:t>
            </a:fld>
            <a:endParaRPr lang="en-US" dirty="0">
              <a:solidFill>
                <a:prstClr val="black"/>
              </a:solidFill>
              <a:latin typeface="Segoe UI" pitchFamily="34" charset="0"/>
            </a:endParaRPr>
          </a:p>
        </p:txBody>
      </p:sp>
    </p:spTree>
    <p:extLst>
      <p:ext uri="{BB962C8B-B14F-4D97-AF65-F5344CB8AC3E}">
        <p14:creationId xmlns:p14="http://schemas.microsoft.com/office/powerpoint/2010/main" val="1461890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298338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10/29/2014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32630946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4281580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4979010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862813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10/29/2014</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4153277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D21AEA4E-C8DD-4389-8732-D0D2DA460746}"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84018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10/29/2014 5:01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362138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CAB86B8-6525-4DA8-90E0-D05AAF223A0D}"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95048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9536832-554E-4168-B051-664A2F68C9E5}"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330247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08C779B-6E70-4B33-BD73-E7B5ABE6FE58}"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969788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B341CBD-0876-4825-9E86-8E1128D02B32}"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3558006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301202634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453012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7357867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555991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5103784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9253513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1078771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0028913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72519422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21221041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5967796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663546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37532962"/>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8369890"/>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01416543"/>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549197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992443"/>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992622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5043445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32590730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66688099"/>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24203683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07478502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11591257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92255030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196432937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60425456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284023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8151"/>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854368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310623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427842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972927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350284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image" Target="../media/image2.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image" Target="../media/image1.png"/><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theme" Target="../theme/theme2.xml"/><Relationship Id="rId8" Type="http://schemas.openxmlformats.org/officeDocument/2006/relationships/slideLayout" Target="../slideLayouts/slideLayout41.xml"/><Relationship Id="rId3"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6"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879398362"/>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 id="2147484318" r:id="rId3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8" Type="http://schemas.openxmlformats.org/officeDocument/2006/relationships/hyperlink" Target="azure.microsoft.com" TargetMode="External"/><Relationship Id="rId3" Type="http://schemas.openxmlformats.org/officeDocument/2006/relationships/image" Target="../media/image2.png"/><Relationship Id="rId7" Type="http://schemas.openxmlformats.org/officeDocument/2006/relationships/hyperlink" Target="http://azure.microsoft.com/en-us/trial/get-started-machine-learning/" TargetMode="External"/><Relationship Id="rId2" Type="http://schemas.openxmlformats.org/officeDocument/2006/relationships/notesSlide" Target="../notesSlides/notesSlide19.xml"/><Relationship Id="rId1" Type="http://schemas.openxmlformats.org/officeDocument/2006/relationships/slideLayout" Target="../slideLayouts/slideLayout47.xml"/><Relationship Id="rId6" Type="http://schemas.openxmlformats.org/officeDocument/2006/relationships/hyperlink" Target="http://www.microsoftvirtualacademy.com/" TargetMode="External"/><Relationship Id="rId5" Type="http://schemas.openxmlformats.org/officeDocument/2006/relationships/hyperlink" Target="http://www.amazon.com/Introducing-Microsoft-SQL-Server-2014-ebook/dp/B00JYE19U8/ref=sr_1_1?s=digital-text&amp;ie=UTF8&amp;qid=1414405512&amp;sr=1-1&amp;keywords=sql+server+2014" TargetMode="External"/><Relationship Id="rId4" Type="http://schemas.openxmlformats.org/officeDocument/2006/relationships/hyperlink" Target="http://www.microsoft.com/sqlserver"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hyperlink" Target="http://microsoft.com/msdn" TargetMode="External"/><Relationship Id="rId2" Type="http://schemas.openxmlformats.org/officeDocument/2006/relationships/notesSlide" Target="../notesSlides/notesSlide20.xml"/><Relationship Id="rId1" Type="http://schemas.openxmlformats.org/officeDocument/2006/relationships/slideLayout" Target="../slideLayouts/slideLayout52.xml"/><Relationship Id="rId6" Type="http://schemas.openxmlformats.org/officeDocument/2006/relationships/image" Target="../media/image13.png"/><Relationship Id="rId5" Type="http://schemas.openxmlformats.org/officeDocument/2006/relationships/hyperlink" Target="http://channel9.msdn.com/Events/TechEd" TargetMode="External"/><Relationship Id="rId4" Type="http://schemas.openxmlformats.org/officeDocument/2006/relationships/hyperlink" Target="http://microsoft.com/technet"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52.xml"/><Relationship Id="rId6" Type="http://schemas.openxmlformats.org/officeDocument/2006/relationships/image" Target="../media/image16.jpg"/><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6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543636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Storage Configuration, Management and Troubleshooting</a:t>
            </a:r>
          </a:p>
        </p:txBody>
      </p:sp>
    </p:spTree>
    <p:extLst>
      <p:ext uri="{BB962C8B-B14F-4D97-AF65-F5344CB8AC3E}">
        <p14:creationId xmlns:p14="http://schemas.microsoft.com/office/powerpoint/2010/main" val="377722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Data and Delta Files</a:t>
            </a:r>
            <a:endParaRPr lang="en-US" dirty="0"/>
          </a:p>
        </p:txBody>
      </p:sp>
      <p:sp>
        <p:nvSpPr>
          <p:cNvPr id="4" name="Snip Single Corner Rectangle 3"/>
          <p:cNvSpPr/>
          <p:nvPr/>
        </p:nvSpPr>
        <p:spPr>
          <a:xfrm>
            <a:off x="3821320" y="2240764"/>
            <a:ext cx="1278797" cy="1801366"/>
          </a:xfrm>
          <a:prstGeom prst="snip1Rect">
            <a:avLst/>
          </a:prstGeom>
          <a:solidFill>
            <a:srgbClr val="92D050"/>
          </a:solidFill>
        </p:spPr>
        <p:style>
          <a:lnRef idx="1">
            <a:schemeClr val="accent4"/>
          </a:lnRef>
          <a:fillRef idx="2">
            <a:schemeClr val="accent4"/>
          </a:fillRef>
          <a:effectRef idx="1">
            <a:schemeClr val="accent4"/>
          </a:effectRef>
          <a:fontRef idx="minor">
            <a:schemeClr val="dk1"/>
          </a:fontRef>
        </p:style>
        <p:txBody>
          <a:bodyPr lIns="93255" tIns="46628" rIns="93255" bIns="46628" rtlCol="0" anchor="t"/>
          <a:lstStyle/>
          <a:p>
            <a:pPr algn="ctr"/>
            <a:r>
              <a:rPr lang="en-US" sz="1350" dirty="0">
                <a:solidFill>
                  <a:srgbClr val="FFFFFF"/>
                </a:solidFill>
              </a:rPr>
              <a:t>Data File</a:t>
            </a:r>
          </a:p>
        </p:txBody>
      </p:sp>
      <p:sp>
        <p:nvSpPr>
          <p:cNvPr id="5" name="Snip Single Corner Rectangle 4"/>
          <p:cNvSpPr/>
          <p:nvPr/>
        </p:nvSpPr>
        <p:spPr>
          <a:xfrm>
            <a:off x="3821321" y="4176238"/>
            <a:ext cx="1290663" cy="1801366"/>
          </a:xfrm>
          <a:prstGeom prst="snip1Rect">
            <a:avLst/>
          </a:prstGeom>
          <a:solidFill>
            <a:srgbClr val="FF0000"/>
          </a:solidFill>
        </p:spPr>
        <p:style>
          <a:lnRef idx="1">
            <a:schemeClr val="accent4"/>
          </a:lnRef>
          <a:fillRef idx="2">
            <a:schemeClr val="accent4"/>
          </a:fillRef>
          <a:effectRef idx="1">
            <a:schemeClr val="accent4"/>
          </a:effectRef>
          <a:fontRef idx="minor">
            <a:schemeClr val="dk1"/>
          </a:fontRef>
        </p:style>
        <p:txBody>
          <a:bodyPr lIns="93255" tIns="46628" rIns="93255" bIns="46628" rtlCol="0" anchor="t"/>
          <a:lstStyle/>
          <a:p>
            <a:pPr algn="ctr"/>
            <a:r>
              <a:rPr lang="en-US" sz="1350" dirty="0">
                <a:solidFill>
                  <a:srgbClr val="FFFFFF"/>
                </a:solidFill>
              </a:rPr>
              <a:t>Delta File</a:t>
            </a:r>
          </a:p>
        </p:txBody>
      </p:sp>
      <p:sp>
        <p:nvSpPr>
          <p:cNvPr id="8" name="TextBox 7"/>
          <p:cNvSpPr txBox="1"/>
          <p:nvPr/>
        </p:nvSpPr>
        <p:spPr>
          <a:xfrm>
            <a:off x="3740268" y="1908563"/>
            <a:ext cx="294602" cy="329594"/>
          </a:xfrm>
          <a:prstGeom prst="rect">
            <a:avLst/>
          </a:prstGeom>
          <a:noFill/>
        </p:spPr>
        <p:txBody>
          <a:bodyPr wrap="none" lIns="93255" tIns="46628" rIns="93255" bIns="46628" rtlCol="0">
            <a:spAutoFit/>
          </a:bodyPr>
          <a:lstStyle/>
          <a:p>
            <a:r>
              <a:rPr lang="en-US" sz="1500" dirty="0">
                <a:solidFill>
                  <a:srgbClr val="FFFFFF"/>
                </a:solidFill>
              </a:rPr>
              <a:t>0</a:t>
            </a:r>
          </a:p>
        </p:txBody>
      </p:sp>
      <p:sp>
        <p:nvSpPr>
          <p:cNvPr id="9" name="TextBox 8"/>
          <p:cNvSpPr txBox="1"/>
          <p:nvPr/>
        </p:nvSpPr>
        <p:spPr>
          <a:xfrm>
            <a:off x="4623483" y="1908563"/>
            <a:ext cx="507141" cy="329594"/>
          </a:xfrm>
          <a:prstGeom prst="rect">
            <a:avLst/>
          </a:prstGeom>
          <a:noFill/>
        </p:spPr>
        <p:txBody>
          <a:bodyPr wrap="none" lIns="93255" tIns="46628" rIns="93255" bIns="46628" rtlCol="0">
            <a:spAutoFit/>
          </a:bodyPr>
          <a:lstStyle/>
          <a:p>
            <a:r>
              <a:rPr lang="en-US" sz="1500" dirty="0">
                <a:solidFill>
                  <a:srgbClr val="FFFFFF"/>
                </a:solidFill>
              </a:rPr>
              <a:t>100</a:t>
            </a:r>
          </a:p>
        </p:txBody>
      </p:sp>
      <p:sp>
        <p:nvSpPr>
          <p:cNvPr id="25" name="Rectangle 24"/>
          <p:cNvSpPr/>
          <p:nvPr/>
        </p:nvSpPr>
        <p:spPr>
          <a:xfrm>
            <a:off x="5859766" y="2585019"/>
            <a:ext cx="734779" cy="22598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TS (ins)</a:t>
            </a:r>
          </a:p>
        </p:txBody>
      </p:sp>
      <p:sp>
        <p:nvSpPr>
          <p:cNvPr id="26" name="Rectangle 25"/>
          <p:cNvSpPr/>
          <p:nvPr/>
        </p:nvSpPr>
        <p:spPr>
          <a:xfrm>
            <a:off x="6594545" y="2585019"/>
            <a:ext cx="734779" cy="22598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err="1">
                <a:solidFill>
                  <a:srgbClr val="505050"/>
                </a:solidFill>
              </a:rPr>
              <a:t>RowId</a:t>
            </a:r>
            <a:endParaRPr lang="en-US" sz="1199" dirty="0">
              <a:solidFill>
                <a:srgbClr val="505050"/>
              </a:solidFill>
            </a:endParaRPr>
          </a:p>
        </p:txBody>
      </p:sp>
      <p:sp>
        <p:nvSpPr>
          <p:cNvPr id="27" name="Rectangle 26"/>
          <p:cNvSpPr/>
          <p:nvPr/>
        </p:nvSpPr>
        <p:spPr>
          <a:xfrm>
            <a:off x="7336390" y="2585021"/>
            <a:ext cx="734779" cy="225986"/>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err="1">
                <a:solidFill>
                  <a:srgbClr val="505050"/>
                </a:solidFill>
              </a:rPr>
              <a:t>TableId</a:t>
            </a:r>
            <a:endParaRPr lang="en-US" sz="1199" dirty="0">
              <a:solidFill>
                <a:srgbClr val="505050"/>
              </a:solidFill>
            </a:endParaRPr>
          </a:p>
        </p:txBody>
      </p:sp>
      <p:sp>
        <p:nvSpPr>
          <p:cNvPr id="21" name="Rectangle 20"/>
          <p:cNvSpPr/>
          <p:nvPr/>
        </p:nvSpPr>
        <p:spPr>
          <a:xfrm>
            <a:off x="5859766" y="2811004"/>
            <a:ext cx="734779" cy="22598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TS (ins)</a:t>
            </a:r>
          </a:p>
        </p:txBody>
      </p:sp>
      <p:sp>
        <p:nvSpPr>
          <p:cNvPr id="22" name="Rectangle 21"/>
          <p:cNvSpPr/>
          <p:nvPr/>
        </p:nvSpPr>
        <p:spPr>
          <a:xfrm>
            <a:off x="6594545" y="2811004"/>
            <a:ext cx="734779" cy="22598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err="1">
                <a:solidFill>
                  <a:srgbClr val="505050"/>
                </a:solidFill>
              </a:rPr>
              <a:t>RowId</a:t>
            </a:r>
            <a:endParaRPr lang="en-US" sz="1199" dirty="0">
              <a:solidFill>
                <a:srgbClr val="505050"/>
              </a:solidFill>
            </a:endParaRPr>
          </a:p>
        </p:txBody>
      </p:sp>
      <p:sp>
        <p:nvSpPr>
          <p:cNvPr id="23" name="Rectangle 22"/>
          <p:cNvSpPr/>
          <p:nvPr/>
        </p:nvSpPr>
        <p:spPr>
          <a:xfrm>
            <a:off x="7336390" y="2811005"/>
            <a:ext cx="734779" cy="225986"/>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err="1">
                <a:solidFill>
                  <a:srgbClr val="505050"/>
                </a:solidFill>
              </a:rPr>
              <a:t>TableId</a:t>
            </a:r>
            <a:endParaRPr lang="en-US" sz="1199" dirty="0">
              <a:solidFill>
                <a:srgbClr val="505050"/>
              </a:solidFill>
            </a:endParaRPr>
          </a:p>
        </p:txBody>
      </p:sp>
      <p:sp>
        <p:nvSpPr>
          <p:cNvPr id="17" name="Rectangle 16"/>
          <p:cNvSpPr/>
          <p:nvPr/>
        </p:nvSpPr>
        <p:spPr>
          <a:xfrm>
            <a:off x="5859766" y="3036988"/>
            <a:ext cx="734779" cy="22598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TS (ins)</a:t>
            </a:r>
          </a:p>
        </p:txBody>
      </p:sp>
      <p:sp>
        <p:nvSpPr>
          <p:cNvPr id="18" name="Rectangle 17"/>
          <p:cNvSpPr/>
          <p:nvPr/>
        </p:nvSpPr>
        <p:spPr>
          <a:xfrm>
            <a:off x="6594545" y="3036988"/>
            <a:ext cx="734779" cy="22598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err="1">
                <a:solidFill>
                  <a:srgbClr val="505050"/>
                </a:solidFill>
              </a:rPr>
              <a:t>RowId</a:t>
            </a:r>
            <a:endParaRPr lang="en-US" sz="1199" dirty="0">
              <a:solidFill>
                <a:srgbClr val="505050"/>
              </a:solidFill>
            </a:endParaRPr>
          </a:p>
        </p:txBody>
      </p:sp>
      <p:sp>
        <p:nvSpPr>
          <p:cNvPr id="19" name="Rectangle 18"/>
          <p:cNvSpPr/>
          <p:nvPr/>
        </p:nvSpPr>
        <p:spPr>
          <a:xfrm>
            <a:off x="7336390" y="3036990"/>
            <a:ext cx="734779" cy="225986"/>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err="1">
                <a:solidFill>
                  <a:srgbClr val="505050"/>
                </a:solidFill>
              </a:rPr>
              <a:t>TableId</a:t>
            </a:r>
            <a:endParaRPr lang="en-US" sz="1199" dirty="0">
              <a:solidFill>
                <a:srgbClr val="505050"/>
              </a:solidFill>
            </a:endParaRPr>
          </a:p>
        </p:txBody>
      </p:sp>
      <p:grpSp>
        <p:nvGrpSpPr>
          <p:cNvPr id="28" name="Group 27"/>
          <p:cNvGrpSpPr/>
          <p:nvPr/>
        </p:nvGrpSpPr>
        <p:grpSpPr>
          <a:xfrm>
            <a:off x="5866320" y="4652676"/>
            <a:ext cx="2216464" cy="680602"/>
            <a:chOff x="4498549" y="3506774"/>
            <a:chExt cx="2173201" cy="667412"/>
          </a:xfrm>
        </p:grpSpPr>
        <p:grpSp>
          <p:nvGrpSpPr>
            <p:cNvPr id="29" name="Group 28"/>
            <p:cNvGrpSpPr/>
            <p:nvPr/>
          </p:nvGrpSpPr>
          <p:grpSpPr>
            <a:xfrm>
              <a:off x="4498549" y="3506774"/>
              <a:ext cx="2173201" cy="224202"/>
              <a:chOff x="5772383" y="1357745"/>
              <a:chExt cx="2173201" cy="353291"/>
            </a:xfrm>
          </p:grpSpPr>
          <p:sp>
            <p:nvSpPr>
              <p:cNvPr id="40" name="Rectangle 39"/>
              <p:cNvSpPr/>
              <p:nvPr/>
            </p:nvSpPr>
            <p:spPr>
              <a:xfrm>
                <a:off x="5791200" y="1357745"/>
                <a:ext cx="2154384" cy="353291"/>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199">
                  <a:solidFill>
                    <a:srgbClr val="FFFFFF"/>
                  </a:solidFill>
                </a:endParaRPr>
              </a:p>
            </p:txBody>
          </p:sp>
          <p:sp>
            <p:nvSpPr>
              <p:cNvPr id="41" name="Rectangle 40"/>
              <p:cNvSpPr/>
              <p:nvPr/>
            </p:nvSpPr>
            <p:spPr>
              <a:xfrm>
                <a:off x="5772383" y="1357745"/>
                <a:ext cx="725398"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TS (ins)</a:t>
                </a:r>
              </a:p>
            </p:txBody>
          </p:sp>
          <p:sp>
            <p:nvSpPr>
              <p:cNvPr id="42" name="Rectangle 41"/>
              <p:cNvSpPr/>
              <p:nvPr/>
            </p:nvSpPr>
            <p:spPr>
              <a:xfrm>
                <a:off x="6497782" y="1357745"/>
                <a:ext cx="720437"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err="1">
                    <a:solidFill>
                      <a:srgbClr val="505050"/>
                    </a:solidFill>
                  </a:rPr>
                  <a:t>RowId</a:t>
                </a:r>
                <a:endParaRPr lang="en-US" sz="1199" dirty="0">
                  <a:solidFill>
                    <a:srgbClr val="505050"/>
                  </a:solidFill>
                </a:endParaRPr>
              </a:p>
            </p:txBody>
          </p:sp>
          <p:sp>
            <p:nvSpPr>
              <p:cNvPr id="43" name="Rectangle 42"/>
              <p:cNvSpPr/>
              <p:nvPr/>
            </p:nvSpPr>
            <p:spPr>
              <a:xfrm>
                <a:off x="7218686" y="1357747"/>
                <a:ext cx="720437" cy="349201"/>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TS (del)</a:t>
                </a:r>
              </a:p>
            </p:txBody>
          </p:sp>
        </p:grpSp>
        <p:grpSp>
          <p:nvGrpSpPr>
            <p:cNvPr id="30" name="Group 29"/>
            <p:cNvGrpSpPr/>
            <p:nvPr/>
          </p:nvGrpSpPr>
          <p:grpSpPr>
            <a:xfrm>
              <a:off x="4499016" y="3728377"/>
              <a:ext cx="2169269" cy="224203"/>
              <a:chOff x="5776315" y="1357743"/>
              <a:chExt cx="2169269" cy="353293"/>
            </a:xfrm>
          </p:grpSpPr>
          <p:sp>
            <p:nvSpPr>
              <p:cNvPr id="36" name="Rectangle 35"/>
              <p:cNvSpPr/>
              <p:nvPr/>
            </p:nvSpPr>
            <p:spPr>
              <a:xfrm>
                <a:off x="5791200" y="1357745"/>
                <a:ext cx="2154384" cy="353291"/>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199">
                  <a:solidFill>
                    <a:srgbClr val="FFFFFF"/>
                  </a:solidFill>
                </a:endParaRPr>
              </a:p>
            </p:txBody>
          </p:sp>
          <p:sp>
            <p:nvSpPr>
              <p:cNvPr id="37" name="Rectangle 36"/>
              <p:cNvSpPr/>
              <p:nvPr/>
            </p:nvSpPr>
            <p:spPr>
              <a:xfrm>
                <a:off x="5776315" y="1357745"/>
                <a:ext cx="725345"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TS (ins)</a:t>
                </a:r>
              </a:p>
            </p:txBody>
          </p:sp>
          <p:sp>
            <p:nvSpPr>
              <p:cNvPr id="38" name="Rectangle 37"/>
              <p:cNvSpPr/>
              <p:nvPr/>
            </p:nvSpPr>
            <p:spPr>
              <a:xfrm>
                <a:off x="6501661" y="1357745"/>
                <a:ext cx="720437"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err="1">
                    <a:solidFill>
                      <a:srgbClr val="505050"/>
                    </a:solidFill>
                  </a:rPr>
                  <a:t>RowId</a:t>
                </a:r>
                <a:endParaRPr lang="en-US" sz="1199" dirty="0">
                  <a:solidFill>
                    <a:srgbClr val="505050"/>
                  </a:solidFill>
                </a:endParaRPr>
              </a:p>
            </p:txBody>
          </p:sp>
          <p:sp>
            <p:nvSpPr>
              <p:cNvPr id="39" name="Rectangle 38"/>
              <p:cNvSpPr/>
              <p:nvPr/>
            </p:nvSpPr>
            <p:spPr>
              <a:xfrm>
                <a:off x="7222057" y="1357743"/>
                <a:ext cx="720437" cy="349201"/>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TS (del)</a:t>
                </a:r>
              </a:p>
            </p:txBody>
          </p:sp>
        </p:grpSp>
        <p:grpSp>
          <p:nvGrpSpPr>
            <p:cNvPr id="31" name="Group 30"/>
            <p:cNvGrpSpPr/>
            <p:nvPr/>
          </p:nvGrpSpPr>
          <p:grpSpPr>
            <a:xfrm>
              <a:off x="4498549" y="3949984"/>
              <a:ext cx="2166271" cy="224202"/>
              <a:chOff x="5779313" y="1357745"/>
              <a:chExt cx="2166271" cy="353291"/>
            </a:xfrm>
          </p:grpSpPr>
          <p:sp>
            <p:nvSpPr>
              <p:cNvPr id="32" name="Rectangle 31"/>
              <p:cNvSpPr/>
              <p:nvPr/>
            </p:nvSpPr>
            <p:spPr>
              <a:xfrm>
                <a:off x="5791200" y="1357745"/>
                <a:ext cx="2154384" cy="353291"/>
              </a:xfrm>
              <a:prstGeom prst="rect">
                <a:avLst/>
              </a:prstGeom>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199">
                  <a:solidFill>
                    <a:srgbClr val="FFFFFF"/>
                  </a:solidFill>
                </a:endParaRPr>
              </a:p>
            </p:txBody>
          </p:sp>
          <p:sp>
            <p:nvSpPr>
              <p:cNvPr id="33" name="Rectangle 32"/>
              <p:cNvSpPr/>
              <p:nvPr/>
            </p:nvSpPr>
            <p:spPr>
              <a:xfrm>
                <a:off x="5779313" y="1357745"/>
                <a:ext cx="726227"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TS (ins)</a:t>
                </a:r>
              </a:p>
            </p:txBody>
          </p:sp>
          <p:sp>
            <p:nvSpPr>
              <p:cNvPr id="34" name="Rectangle 33"/>
              <p:cNvSpPr/>
              <p:nvPr/>
            </p:nvSpPr>
            <p:spPr>
              <a:xfrm>
                <a:off x="6505539" y="1357745"/>
                <a:ext cx="720437" cy="349198"/>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err="1">
                    <a:solidFill>
                      <a:srgbClr val="505050"/>
                    </a:solidFill>
                  </a:rPr>
                  <a:t>RowId</a:t>
                </a:r>
                <a:endParaRPr lang="en-US" sz="1199" dirty="0">
                  <a:solidFill>
                    <a:srgbClr val="505050"/>
                  </a:solidFill>
                </a:endParaRPr>
              </a:p>
            </p:txBody>
          </p:sp>
          <p:sp>
            <p:nvSpPr>
              <p:cNvPr id="35" name="Rectangle 34"/>
              <p:cNvSpPr/>
              <p:nvPr/>
            </p:nvSpPr>
            <p:spPr>
              <a:xfrm>
                <a:off x="7225147" y="1357747"/>
                <a:ext cx="720437" cy="349200"/>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TS (del)</a:t>
                </a:r>
              </a:p>
            </p:txBody>
          </p:sp>
        </p:grpSp>
      </p:grpSp>
      <p:sp>
        <p:nvSpPr>
          <p:cNvPr id="46" name="Left Brace 45"/>
          <p:cNvSpPr/>
          <p:nvPr/>
        </p:nvSpPr>
        <p:spPr>
          <a:xfrm>
            <a:off x="3475024" y="2200019"/>
            <a:ext cx="240923" cy="3824367"/>
          </a:xfrm>
          <a:prstGeom prst="leftBrace">
            <a:avLst/>
          </a:prstGeom>
        </p:spPr>
        <p:style>
          <a:lnRef idx="2">
            <a:schemeClr val="accent1"/>
          </a:lnRef>
          <a:fillRef idx="0">
            <a:schemeClr val="accent1"/>
          </a:fillRef>
          <a:effectRef idx="1">
            <a:schemeClr val="accent1"/>
          </a:effectRef>
          <a:fontRef idx="minor">
            <a:schemeClr val="tx1"/>
          </a:fontRef>
        </p:style>
        <p:txBody>
          <a:bodyPr lIns="93255" tIns="46628" rIns="93255" bIns="46628" rtlCol="0" anchor="ctr"/>
          <a:lstStyle/>
          <a:p>
            <a:pPr algn="ctr"/>
            <a:endParaRPr lang="en-US" sz="1350" dirty="0">
              <a:solidFill>
                <a:srgbClr val="FFFFFF"/>
              </a:solidFill>
            </a:endParaRPr>
          </a:p>
        </p:txBody>
      </p:sp>
      <p:sp>
        <p:nvSpPr>
          <p:cNvPr id="47" name="TextBox 46"/>
          <p:cNvSpPr txBox="1"/>
          <p:nvPr/>
        </p:nvSpPr>
        <p:spPr>
          <a:xfrm rot="16200000">
            <a:off x="2350302" y="3997273"/>
            <a:ext cx="1716193" cy="306052"/>
          </a:xfrm>
          <a:prstGeom prst="rect">
            <a:avLst/>
          </a:prstGeom>
          <a:noFill/>
        </p:spPr>
        <p:txBody>
          <a:bodyPr wrap="none" lIns="93255" tIns="46628" rIns="93255" bIns="46628" rtlCol="0">
            <a:spAutoFit/>
          </a:bodyPr>
          <a:lstStyle/>
          <a:p>
            <a:r>
              <a:rPr lang="en-US" sz="1350" dirty="0">
                <a:solidFill>
                  <a:srgbClr val="FFFFFF"/>
                </a:solidFill>
              </a:rPr>
              <a:t>Checkpoint File Pair</a:t>
            </a:r>
          </a:p>
        </p:txBody>
      </p:sp>
      <p:sp>
        <p:nvSpPr>
          <p:cNvPr id="48" name="Rectangle 47"/>
          <p:cNvSpPr/>
          <p:nvPr/>
        </p:nvSpPr>
        <p:spPr>
          <a:xfrm>
            <a:off x="8082976" y="2585018"/>
            <a:ext cx="2084696" cy="22592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Row pay load</a:t>
            </a:r>
          </a:p>
        </p:txBody>
      </p:sp>
      <p:sp>
        <p:nvSpPr>
          <p:cNvPr id="49" name="Rectangle 48"/>
          <p:cNvSpPr/>
          <p:nvPr/>
        </p:nvSpPr>
        <p:spPr>
          <a:xfrm>
            <a:off x="8082784" y="2810944"/>
            <a:ext cx="2084696" cy="223335"/>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Row pay load</a:t>
            </a:r>
          </a:p>
        </p:txBody>
      </p:sp>
      <p:sp>
        <p:nvSpPr>
          <p:cNvPr id="50" name="Rectangle 49"/>
          <p:cNvSpPr/>
          <p:nvPr/>
        </p:nvSpPr>
        <p:spPr>
          <a:xfrm>
            <a:off x="8086147" y="3034278"/>
            <a:ext cx="2081333" cy="228694"/>
          </a:xfrm>
          <a:prstGeom prst="rect">
            <a:avLst/>
          </a:prstGeom>
          <a:solidFill>
            <a:schemeClr val="bg2">
              <a:lumMod val="50000"/>
              <a:lumOff val="50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199" dirty="0">
                <a:solidFill>
                  <a:srgbClr val="505050"/>
                </a:solidFill>
              </a:rPr>
              <a:t>Row pay load</a:t>
            </a:r>
          </a:p>
        </p:txBody>
      </p:sp>
      <p:sp>
        <p:nvSpPr>
          <p:cNvPr id="3" name="Right Brace 2"/>
          <p:cNvSpPr/>
          <p:nvPr/>
        </p:nvSpPr>
        <p:spPr>
          <a:xfrm>
            <a:off x="5327927" y="2448290"/>
            <a:ext cx="356602" cy="1498555"/>
          </a:xfrm>
          <a:prstGeom prst="righ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solidFill>
                <a:srgbClr val="FFFFFF"/>
              </a:solidFill>
            </a:endParaRPr>
          </a:p>
        </p:txBody>
      </p:sp>
      <p:sp>
        <p:nvSpPr>
          <p:cNvPr id="51" name="Right Brace 50"/>
          <p:cNvSpPr/>
          <p:nvPr/>
        </p:nvSpPr>
        <p:spPr>
          <a:xfrm>
            <a:off x="5264097" y="4361162"/>
            <a:ext cx="356602" cy="1498555"/>
          </a:xfrm>
          <a:prstGeom prst="rightBrac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solidFill>
                <a:srgbClr val="FFFFFF"/>
              </a:solidFill>
            </a:endParaRPr>
          </a:p>
        </p:txBody>
      </p:sp>
      <p:sp>
        <p:nvSpPr>
          <p:cNvPr id="12" name="TextBox 11"/>
          <p:cNvSpPr txBox="1"/>
          <p:nvPr/>
        </p:nvSpPr>
        <p:spPr>
          <a:xfrm>
            <a:off x="5106487" y="1910698"/>
            <a:ext cx="2356572" cy="390945"/>
          </a:xfrm>
          <a:prstGeom prst="rect">
            <a:avLst/>
          </a:prstGeom>
          <a:noFill/>
        </p:spPr>
        <p:txBody>
          <a:bodyPr wrap="none" lIns="137141" tIns="109712" rIns="137141" bIns="109712" rtlCol="0">
            <a:spAutoFit/>
          </a:bodyPr>
          <a:lstStyle/>
          <a:p>
            <a:pPr>
              <a:lnSpc>
                <a:spcPct val="90000"/>
              </a:lnSpc>
              <a:spcAft>
                <a:spcPts val="450"/>
              </a:spcAft>
            </a:pPr>
            <a:r>
              <a:rPr lang="en-US" sz="1199" dirty="0">
                <a:solidFill>
                  <a:srgbClr val="FFFFFF"/>
                </a:solidFill>
              </a:rPr>
              <a:t>Transaction Timestamp Range</a:t>
            </a:r>
          </a:p>
        </p:txBody>
      </p:sp>
      <p:sp>
        <p:nvSpPr>
          <p:cNvPr id="13" name="TextBox 12"/>
          <p:cNvSpPr txBox="1"/>
          <p:nvPr/>
        </p:nvSpPr>
        <p:spPr>
          <a:xfrm>
            <a:off x="5743972" y="3326823"/>
            <a:ext cx="2482461" cy="625718"/>
          </a:xfrm>
          <a:prstGeom prst="rect">
            <a:avLst/>
          </a:prstGeom>
          <a:noFill/>
        </p:spPr>
        <p:txBody>
          <a:bodyPr wrap="none" lIns="137141" tIns="109712" rIns="137141" bIns="109712" rtlCol="0">
            <a:spAutoFit/>
          </a:bodyPr>
          <a:lstStyle/>
          <a:p>
            <a:pPr>
              <a:lnSpc>
                <a:spcPct val="90000"/>
              </a:lnSpc>
              <a:spcAft>
                <a:spcPts val="450"/>
              </a:spcAft>
            </a:pPr>
            <a:r>
              <a:rPr lang="en-US" sz="1199" dirty="0">
                <a:solidFill>
                  <a:srgbClr val="FFFFFF"/>
                </a:solidFill>
              </a:rPr>
              <a:t>Data file contains rows inserted </a:t>
            </a:r>
          </a:p>
          <a:p>
            <a:pPr>
              <a:lnSpc>
                <a:spcPct val="90000"/>
              </a:lnSpc>
              <a:spcAft>
                <a:spcPts val="450"/>
              </a:spcAft>
            </a:pPr>
            <a:r>
              <a:rPr lang="en-US" sz="1199" dirty="0">
                <a:solidFill>
                  <a:srgbClr val="FFFFFF"/>
                </a:solidFill>
              </a:rPr>
              <a:t>within a given transaction range</a:t>
            </a:r>
          </a:p>
        </p:txBody>
      </p:sp>
      <p:sp>
        <p:nvSpPr>
          <p:cNvPr id="52" name="TextBox 51"/>
          <p:cNvSpPr txBox="1"/>
          <p:nvPr/>
        </p:nvSpPr>
        <p:spPr>
          <a:xfrm>
            <a:off x="5625985" y="5394578"/>
            <a:ext cx="2482461" cy="625718"/>
          </a:xfrm>
          <a:prstGeom prst="rect">
            <a:avLst/>
          </a:prstGeom>
          <a:noFill/>
        </p:spPr>
        <p:txBody>
          <a:bodyPr wrap="none" lIns="137141" tIns="109712" rIns="137141" bIns="109712" rtlCol="0">
            <a:spAutoFit/>
          </a:bodyPr>
          <a:lstStyle/>
          <a:p>
            <a:pPr>
              <a:lnSpc>
                <a:spcPct val="90000"/>
              </a:lnSpc>
              <a:spcAft>
                <a:spcPts val="450"/>
              </a:spcAft>
            </a:pPr>
            <a:r>
              <a:rPr lang="en-US" sz="1199" dirty="0">
                <a:gradFill>
                  <a:gsLst>
                    <a:gs pos="2917">
                      <a:srgbClr val="FFFFFF"/>
                    </a:gs>
                    <a:gs pos="30000">
                      <a:srgbClr val="FFFFFF"/>
                    </a:gs>
                  </a:gsLst>
                  <a:lin ang="5400000" scaled="0"/>
                </a:gradFill>
              </a:rPr>
              <a:t>Delta file contains deleted rows</a:t>
            </a:r>
          </a:p>
          <a:p>
            <a:pPr>
              <a:lnSpc>
                <a:spcPct val="90000"/>
              </a:lnSpc>
              <a:spcAft>
                <a:spcPts val="450"/>
              </a:spcAft>
            </a:pPr>
            <a:r>
              <a:rPr lang="en-US" sz="1199" dirty="0">
                <a:gradFill>
                  <a:gsLst>
                    <a:gs pos="2917">
                      <a:srgbClr val="FFFFFF"/>
                    </a:gs>
                    <a:gs pos="30000">
                      <a:srgbClr val="FFFFFF"/>
                    </a:gs>
                  </a:gsLst>
                  <a:lin ang="5400000" scaled="0"/>
                </a:gradFill>
              </a:rPr>
              <a:t>within a given transaction range</a:t>
            </a:r>
          </a:p>
        </p:txBody>
      </p:sp>
    </p:spTree>
    <p:extLst>
      <p:ext uri="{BB962C8B-B14F-4D97-AF65-F5344CB8AC3E}">
        <p14:creationId xmlns:p14="http://schemas.microsoft.com/office/powerpoint/2010/main" val="150998064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Merge Operation</a:t>
            </a:r>
            <a:endParaRPr lang="en-US" dirty="0"/>
          </a:p>
        </p:txBody>
      </p:sp>
      <p:sp>
        <p:nvSpPr>
          <p:cNvPr id="5" name="Flowchart: Magnetic Disk 4"/>
          <p:cNvSpPr/>
          <p:nvPr/>
        </p:nvSpPr>
        <p:spPr>
          <a:xfrm>
            <a:off x="1749153" y="2446189"/>
            <a:ext cx="3736564" cy="2240944"/>
          </a:xfrm>
          <a:prstGeom prst="flowChartMagneticDisk">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lIns="93255" tIns="93255" rIns="93255" bIns="373023" rtlCol="0" anchor="ctr"/>
          <a:lstStyle/>
          <a:p>
            <a:pPr algn="ctr"/>
            <a:endParaRPr lang="en-US" sz="1425" dirty="0">
              <a:solidFill>
                <a:prstClr val="black"/>
              </a:solidFill>
              <a:latin typeface="Segoe UI Light" pitchFamily="34" charset="0"/>
            </a:endParaRPr>
          </a:p>
          <a:p>
            <a:pPr algn="ctr"/>
            <a:endParaRPr lang="en-US" sz="1425" dirty="0">
              <a:solidFill>
                <a:prstClr val="black"/>
              </a:solidFill>
              <a:latin typeface="Segoe UI Light" pitchFamily="34" charset="0"/>
            </a:endParaRPr>
          </a:p>
          <a:p>
            <a:pPr algn="ctr"/>
            <a:endParaRPr lang="en-US" sz="1425"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r>
              <a:rPr lang="en-US" sz="1425" b="1" dirty="0">
                <a:solidFill>
                  <a:prstClr val="black"/>
                </a:solidFill>
                <a:latin typeface="Segoe UI Light" pitchFamily="34" charset="0"/>
              </a:rPr>
              <a:t>Memory-optimized data </a:t>
            </a:r>
            <a:r>
              <a:rPr lang="en-US" sz="1425" b="1" dirty="0" err="1">
                <a:solidFill>
                  <a:prstClr val="black"/>
                </a:solidFill>
                <a:latin typeface="Segoe UI Light" pitchFamily="34" charset="0"/>
              </a:rPr>
              <a:t>Filegroup</a:t>
            </a:r>
            <a:endParaRPr lang="en-US" sz="1425" dirty="0">
              <a:solidFill>
                <a:prstClr val="black"/>
              </a:solidFill>
              <a:latin typeface="Segoe UI Light" pitchFamily="34" charset="0"/>
            </a:endParaRPr>
          </a:p>
        </p:txBody>
      </p:sp>
      <p:sp>
        <p:nvSpPr>
          <p:cNvPr id="6" name="Text Placeholder 7"/>
          <p:cNvSpPr txBox="1">
            <a:spLocks/>
          </p:cNvSpPr>
          <p:nvPr/>
        </p:nvSpPr>
        <p:spPr>
          <a:xfrm>
            <a:off x="6510632" y="1939719"/>
            <a:ext cx="3174551" cy="489305"/>
          </a:xfrm>
          <a:prstGeom prst="rect">
            <a:avLst/>
          </a:prstGeom>
        </p:spPr>
        <p:txBody>
          <a:bodyPr lIns="93255" tIns="46628" rIns="93255" bIns="46628"/>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Font typeface="Arial"/>
              <a:buNone/>
            </a:pPr>
            <a:r>
              <a:rPr lang="en-US" sz="2025" dirty="0">
                <a:solidFill>
                  <a:srgbClr val="FFFFFF"/>
                </a:solidFill>
              </a:rPr>
              <a:t>Files as of Time 600</a:t>
            </a:r>
          </a:p>
        </p:txBody>
      </p:sp>
      <p:sp>
        <p:nvSpPr>
          <p:cNvPr id="7" name="Rectangle 83"/>
          <p:cNvSpPr/>
          <p:nvPr/>
        </p:nvSpPr>
        <p:spPr>
          <a:xfrm>
            <a:off x="2062626" y="2731200"/>
            <a:ext cx="209718" cy="13216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a:t>
            </a:r>
            <a:r>
              <a:rPr lang="en-US" sz="1350" b="1" dirty="0" smtClean="0">
                <a:solidFill>
                  <a:srgbClr val="442359"/>
                </a:solidFill>
                <a:latin typeface="Segoe UI Light" pitchFamily="34" charset="0"/>
              </a:rPr>
              <a:t>100-200 </a:t>
            </a:r>
            <a:endParaRPr lang="en-US" sz="1350" b="1" dirty="0">
              <a:solidFill>
                <a:srgbClr val="442359"/>
              </a:solidFill>
              <a:latin typeface="Segoe UI Light" pitchFamily="34" charset="0"/>
            </a:endParaRPr>
          </a:p>
        </p:txBody>
      </p:sp>
      <p:sp>
        <p:nvSpPr>
          <p:cNvPr id="8" name="Rectangle 83"/>
          <p:cNvSpPr/>
          <p:nvPr/>
        </p:nvSpPr>
        <p:spPr>
          <a:xfrm>
            <a:off x="2556420" y="2731200"/>
            <a:ext cx="209718" cy="13216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a:t>
            </a:r>
            <a:r>
              <a:rPr lang="en-US" sz="1350" b="1" dirty="0" smtClean="0">
                <a:solidFill>
                  <a:srgbClr val="442359"/>
                </a:solidFill>
                <a:latin typeface="Segoe UI Light" pitchFamily="34" charset="0"/>
              </a:rPr>
              <a:t>200-300</a:t>
            </a:r>
            <a:endParaRPr lang="en-US" sz="1350" b="1" dirty="0">
              <a:solidFill>
                <a:srgbClr val="442359"/>
              </a:solidFill>
              <a:latin typeface="Segoe UI Light" pitchFamily="34" charset="0"/>
            </a:endParaRPr>
          </a:p>
        </p:txBody>
      </p:sp>
      <p:sp>
        <p:nvSpPr>
          <p:cNvPr id="9" name="Rectangle 83"/>
          <p:cNvSpPr/>
          <p:nvPr/>
        </p:nvSpPr>
        <p:spPr>
          <a:xfrm>
            <a:off x="3092034" y="2731200"/>
            <a:ext cx="209718" cy="13216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a:t>
            </a:r>
            <a:r>
              <a:rPr lang="en-US" sz="1350" b="1" dirty="0" smtClean="0">
                <a:solidFill>
                  <a:srgbClr val="442359"/>
                </a:solidFill>
                <a:latin typeface="Segoe UI Light" pitchFamily="34" charset="0"/>
              </a:rPr>
              <a:t>300-400</a:t>
            </a:r>
            <a:endParaRPr lang="en-US" sz="1350" b="1" dirty="0">
              <a:solidFill>
                <a:srgbClr val="442359"/>
              </a:solidFill>
              <a:latin typeface="Segoe UI Light" pitchFamily="34" charset="0"/>
            </a:endParaRPr>
          </a:p>
        </p:txBody>
      </p:sp>
      <p:sp>
        <p:nvSpPr>
          <p:cNvPr id="10" name="Rectangle 83"/>
          <p:cNvSpPr/>
          <p:nvPr/>
        </p:nvSpPr>
        <p:spPr>
          <a:xfrm>
            <a:off x="2272344" y="3746439"/>
            <a:ext cx="184734" cy="3063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425" b="1" dirty="0">
                <a:solidFill>
                  <a:srgbClr val="505050"/>
                </a:solidFill>
                <a:latin typeface="Segoe UI Light" pitchFamily="34" charset="0"/>
              </a:rPr>
              <a:t> </a:t>
            </a:r>
          </a:p>
        </p:txBody>
      </p:sp>
      <p:sp>
        <p:nvSpPr>
          <p:cNvPr id="11" name="Rectangle 83"/>
          <p:cNvSpPr/>
          <p:nvPr/>
        </p:nvSpPr>
        <p:spPr>
          <a:xfrm>
            <a:off x="2765663" y="3258149"/>
            <a:ext cx="186285" cy="79466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425" b="1" dirty="0">
                <a:solidFill>
                  <a:srgbClr val="505050"/>
                </a:solidFill>
                <a:latin typeface="Segoe UI Light" pitchFamily="34" charset="0"/>
              </a:rPr>
              <a:t> </a:t>
            </a:r>
          </a:p>
        </p:txBody>
      </p:sp>
      <p:sp>
        <p:nvSpPr>
          <p:cNvPr id="12" name="Rectangle 83"/>
          <p:cNvSpPr/>
          <p:nvPr/>
        </p:nvSpPr>
        <p:spPr>
          <a:xfrm>
            <a:off x="3301705" y="3456301"/>
            <a:ext cx="184734" cy="597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505050"/>
                </a:solidFill>
                <a:latin typeface="Segoe UI Light" pitchFamily="34" charset="0"/>
              </a:rPr>
              <a:t> </a:t>
            </a:r>
          </a:p>
        </p:txBody>
      </p:sp>
      <p:sp>
        <p:nvSpPr>
          <p:cNvPr id="13" name="Rectangle 83"/>
          <p:cNvSpPr/>
          <p:nvPr/>
        </p:nvSpPr>
        <p:spPr>
          <a:xfrm>
            <a:off x="4030569" y="2731200"/>
            <a:ext cx="209718" cy="132160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a:t>
            </a:r>
            <a:r>
              <a:rPr lang="en-US" sz="1350" b="1" dirty="0" smtClean="0">
                <a:solidFill>
                  <a:srgbClr val="442359"/>
                </a:solidFill>
                <a:latin typeface="Segoe UI Light" pitchFamily="34" charset="0"/>
              </a:rPr>
              <a:t>400-500</a:t>
            </a:r>
            <a:endParaRPr lang="en-US" sz="1350" b="1" dirty="0">
              <a:solidFill>
                <a:srgbClr val="442359"/>
              </a:solidFill>
              <a:latin typeface="Segoe UI Light" pitchFamily="34" charset="0"/>
            </a:endParaRPr>
          </a:p>
        </p:txBody>
      </p:sp>
      <p:sp>
        <p:nvSpPr>
          <p:cNvPr id="14" name="Rectangle 83"/>
          <p:cNvSpPr/>
          <p:nvPr/>
        </p:nvSpPr>
        <p:spPr>
          <a:xfrm>
            <a:off x="4238699" y="3924789"/>
            <a:ext cx="184734" cy="1280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425" b="1" dirty="0">
                <a:solidFill>
                  <a:srgbClr val="505050"/>
                </a:solidFill>
                <a:latin typeface="Segoe UI Light" pitchFamily="34" charset="0"/>
              </a:rPr>
              <a:t> </a:t>
            </a:r>
          </a:p>
        </p:txBody>
      </p:sp>
      <p:sp>
        <p:nvSpPr>
          <p:cNvPr id="19" name="Rectangle 83"/>
          <p:cNvSpPr/>
          <p:nvPr/>
        </p:nvSpPr>
        <p:spPr>
          <a:xfrm>
            <a:off x="3056434" y="5173464"/>
            <a:ext cx="1958472" cy="4562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55" tIns="46628" rIns="93255" bIns="46628" rtlCol="0" anchor="ctr"/>
          <a:lstStyle/>
          <a:p>
            <a:pPr algn="ctr"/>
            <a:r>
              <a:rPr lang="en-US" sz="900" b="1" dirty="0">
                <a:solidFill>
                  <a:srgbClr val="442359"/>
                </a:solidFill>
                <a:latin typeface="Segoe UI Light" pitchFamily="34" charset="0"/>
              </a:rPr>
              <a:t>Data file with rows generated in timestamp range  </a:t>
            </a:r>
          </a:p>
        </p:txBody>
      </p:sp>
      <p:sp>
        <p:nvSpPr>
          <p:cNvPr id="20" name="Rectangle 83"/>
          <p:cNvSpPr/>
          <p:nvPr/>
        </p:nvSpPr>
        <p:spPr>
          <a:xfrm>
            <a:off x="5014904" y="5173248"/>
            <a:ext cx="1945482" cy="45628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55" tIns="46628" rIns="93255" bIns="46628" rtlCol="0" anchor="ctr"/>
          <a:lstStyle/>
          <a:p>
            <a:pPr algn="ctr"/>
            <a:r>
              <a:rPr lang="en-US" sz="1049" b="1" dirty="0">
                <a:solidFill>
                  <a:srgbClr val="442359"/>
                </a:solidFill>
                <a:latin typeface="Segoe UI Light" pitchFamily="34" charset="0"/>
              </a:rPr>
              <a:t> IDs of Deleted Rows (height indicates % deleted)</a:t>
            </a:r>
          </a:p>
        </p:txBody>
      </p:sp>
      <p:sp>
        <p:nvSpPr>
          <p:cNvPr id="21" name="Right Arrow 20"/>
          <p:cNvSpPr/>
          <p:nvPr/>
        </p:nvSpPr>
        <p:spPr>
          <a:xfrm>
            <a:off x="5566745" y="3096914"/>
            <a:ext cx="988129" cy="9622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3255" tIns="46628" rIns="93255" bIns="46628" rtlCol="0" anchor="ctr"/>
          <a:lstStyle/>
          <a:p>
            <a:pPr algn="ctr"/>
            <a:r>
              <a:rPr lang="en-US" sz="825" dirty="0">
                <a:solidFill>
                  <a:srgbClr val="68217A"/>
                </a:solidFill>
              </a:rPr>
              <a:t>Merge</a:t>
            </a:r>
          </a:p>
          <a:p>
            <a:pPr algn="ctr"/>
            <a:r>
              <a:rPr lang="en-US" sz="825" dirty="0" smtClean="0">
                <a:solidFill>
                  <a:srgbClr val="68217A"/>
                </a:solidFill>
              </a:rPr>
              <a:t>200-400</a:t>
            </a:r>
            <a:endParaRPr lang="en-US" sz="825" dirty="0">
              <a:solidFill>
                <a:srgbClr val="68217A"/>
              </a:solidFill>
            </a:endParaRPr>
          </a:p>
        </p:txBody>
      </p:sp>
      <p:sp>
        <p:nvSpPr>
          <p:cNvPr id="26" name="Rectangle 83"/>
          <p:cNvSpPr/>
          <p:nvPr/>
        </p:nvSpPr>
        <p:spPr>
          <a:xfrm>
            <a:off x="8386695" y="5173247"/>
            <a:ext cx="997740" cy="456288"/>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55" tIns="46628" rIns="93255" bIns="46628" rtlCol="0" anchor="ctr"/>
          <a:lstStyle/>
          <a:p>
            <a:pPr algn="ctr"/>
            <a:r>
              <a:rPr lang="en-US" sz="1425" b="1" dirty="0">
                <a:solidFill>
                  <a:srgbClr val="505050"/>
                </a:solidFill>
                <a:latin typeface="Segoe UI Light" pitchFamily="34" charset="0"/>
              </a:rPr>
              <a:t> </a:t>
            </a:r>
            <a:r>
              <a:rPr lang="en-US" sz="1049" b="1" dirty="0">
                <a:solidFill>
                  <a:srgbClr val="442359"/>
                </a:solidFill>
                <a:latin typeface="Segoe UI Light" pitchFamily="34" charset="0"/>
              </a:rPr>
              <a:t>Deleted Files</a:t>
            </a:r>
          </a:p>
        </p:txBody>
      </p:sp>
      <p:sp>
        <p:nvSpPr>
          <p:cNvPr id="27" name="Rectangle 83"/>
          <p:cNvSpPr/>
          <p:nvPr/>
        </p:nvSpPr>
        <p:spPr>
          <a:xfrm>
            <a:off x="6964161" y="5173248"/>
            <a:ext cx="1422535" cy="456288"/>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3255" tIns="46628" rIns="93255" bIns="46628" rtlCol="0" anchor="ctr"/>
          <a:lstStyle/>
          <a:p>
            <a:pPr algn="ctr"/>
            <a:r>
              <a:rPr lang="en-US" sz="1049" b="1" dirty="0">
                <a:solidFill>
                  <a:srgbClr val="442359"/>
                </a:solidFill>
                <a:latin typeface="Segoe UI Light" pitchFamily="34" charset="0"/>
              </a:rPr>
              <a:t>Files Under Merge</a:t>
            </a:r>
          </a:p>
        </p:txBody>
      </p:sp>
      <p:sp>
        <p:nvSpPr>
          <p:cNvPr id="28" name="Text Placeholder 7"/>
          <p:cNvSpPr txBox="1">
            <a:spLocks/>
          </p:cNvSpPr>
          <p:nvPr/>
        </p:nvSpPr>
        <p:spPr>
          <a:xfrm>
            <a:off x="1907744" y="1939719"/>
            <a:ext cx="3174551" cy="489305"/>
          </a:xfrm>
          <a:prstGeom prst="rect">
            <a:avLst/>
          </a:prstGeom>
        </p:spPr>
        <p:txBody>
          <a:bodyPr lIns="93255" tIns="46628" rIns="93255" bIns="46628"/>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Font typeface="Arial"/>
              <a:buNone/>
            </a:pPr>
            <a:r>
              <a:rPr lang="en-US" sz="2025" dirty="0">
                <a:solidFill>
                  <a:srgbClr val="FFFFFF"/>
                </a:solidFill>
              </a:rPr>
              <a:t>Files as of Time 500</a:t>
            </a:r>
          </a:p>
        </p:txBody>
      </p:sp>
      <p:sp>
        <p:nvSpPr>
          <p:cNvPr id="31" name="Flowchart: Magnetic Disk 30"/>
          <p:cNvSpPr/>
          <p:nvPr/>
        </p:nvSpPr>
        <p:spPr>
          <a:xfrm>
            <a:off x="6710433" y="2491110"/>
            <a:ext cx="3736564" cy="2240944"/>
          </a:xfrm>
          <a:prstGeom prst="flowChartMagneticDisk">
            <a:avLst/>
          </a:prstGeom>
          <a:solidFill>
            <a:srgbClr val="DDDDDD"/>
          </a:solidFill>
        </p:spPr>
        <p:style>
          <a:lnRef idx="2">
            <a:schemeClr val="accent1">
              <a:shade val="50000"/>
            </a:schemeClr>
          </a:lnRef>
          <a:fillRef idx="1">
            <a:schemeClr val="accent1"/>
          </a:fillRef>
          <a:effectRef idx="0">
            <a:schemeClr val="accent1"/>
          </a:effectRef>
          <a:fontRef idx="minor">
            <a:schemeClr val="lt1"/>
          </a:fontRef>
        </p:style>
        <p:txBody>
          <a:bodyPr lIns="93255" tIns="93255" rIns="93255" bIns="373023" rtlCol="0" anchor="ctr"/>
          <a:lstStyle/>
          <a:p>
            <a:pPr algn="ctr"/>
            <a:endParaRPr lang="en-US" sz="1425" dirty="0">
              <a:solidFill>
                <a:prstClr val="black"/>
              </a:solidFill>
              <a:latin typeface="Segoe UI Light" pitchFamily="34" charset="0"/>
            </a:endParaRPr>
          </a:p>
          <a:p>
            <a:pPr algn="ctr"/>
            <a:endParaRPr lang="en-US" sz="1425" dirty="0">
              <a:solidFill>
                <a:prstClr val="black"/>
              </a:solidFill>
              <a:latin typeface="Segoe UI Light" pitchFamily="34" charset="0"/>
            </a:endParaRPr>
          </a:p>
          <a:p>
            <a:pPr algn="ctr"/>
            <a:endParaRPr lang="en-US" sz="1425"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endParaRPr lang="en-US" sz="1425" b="1" dirty="0">
              <a:solidFill>
                <a:prstClr val="black"/>
              </a:solidFill>
              <a:latin typeface="Segoe UI Light" pitchFamily="34" charset="0"/>
            </a:endParaRPr>
          </a:p>
          <a:p>
            <a:pPr algn="ctr"/>
            <a:r>
              <a:rPr lang="en-US" sz="1425" b="1" dirty="0">
                <a:solidFill>
                  <a:prstClr val="black"/>
                </a:solidFill>
                <a:latin typeface="Segoe UI Light" pitchFamily="34" charset="0"/>
              </a:rPr>
              <a:t>Memory-optimized data </a:t>
            </a:r>
            <a:r>
              <a:rPr lang="en-US" sz="1425" b="1" dirty="0" err="1">
                <a:solidFill>
                  <a:prstClr val="black"/>
                </a:solidFill>
                <a:latin typeface="Segoe UI Light" pitchFamily="34" charset="0"/>
              </a:rPr>
              <a:t>Filegroup</a:t>
            </a:r>
            <a:endParaRPr lang="en-US" sz="1425" dirty="0">
              <a:solidFill>
                <a:prstClr val="black"/>
              </a:solidFill>
              <a:latin typeface="Segoe UI Light" pitchFamily="34" charset="0"/>
            </a:endParaRPr>
          </a:p>
        </p:txBody>
      </p:sp>
      <p:sp>
        <p:nvSpPr>
          <p:cNvPr id="32" name="Rectangle 83"/>
          <p:cNvSpPr/>
          <p:nvPr/>
        </p:nvSpPr>
        <p:spPr>
          <a:xfrm>
            <a:off x="7051297" y="2845484"/>
            <a:ext cx="209718" cy="13216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a:t>
            </a:r>
            <a:r>
              <a:rPr lang="en-US" sz="1350" b="1" dirty="0" smtClean="0">
                <a:solidFill>
                  <a:srgbClr val="442359"/>
                </a:solidFill>
                <a:latin typeface="Segoe UI Light" pitchFamily="34" charset="0"/>
              </a:rPr>
              <a:t>100-200</a:t>
            </a:r>
            <a:endParaRPr lang="en-US" sz="1350" b="1" dirty="0">
              <a:solidFill>
                <a:srgbClr val="442359"/>
              </a:solidFill>
              <a:latin typeface="Segoe UI Light" pitchFamily="34" charset="0"/>
            </a:endParaRPr>
          </a:p>
        </p:txBody>
      </p:sp>
      <p:sp>
        <p:nvSpPr>
          <p:cNvPr id="33" name="Rectangle 83"/>
          <p:cNvSpPr/>
          <p:nvPr/>
        </p:nvSpPr>
        <p:spPr>
          <a:xfrm>
            <a:off x="7545092" y="2845484"/>
            <a:ext cx="209718" cy="1321615"/>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200-299</a:t>
            </a:r>
          </a:p>
        </p:txBody>
      </p:sp>
      <p:sp>
        <p:nvSpPr>
          <p:cNvPr id="34" name="Rectangle 83"/>
          <p:cNvSpPr/>
          <p:nvPr/>
        </p:nvSpPr>
        <p:spPr>
          <a:xfrm>
            <a:off x="8080706" y="2845484"/>
            <a:ext cx="209718" cy="1321615"/>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300-399</a:t>
            </a:r>
          </a:p>
        </p:txBody>
      </p:sp>
      <p:sp>
        <p:nvSpPr>
          <p:cNvPr id="35" name="Rectangle 83"/>
          <p:cNvSpPr/>
          <p:nvPr/>
        </p:nvSpPr>
        <p:spPr>
          <a:xfrm>
            <a:off x="7261016" y="3611581"/>
            <a:ext cx="184734" cy="5555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425" b="1" dirty="0">
                <a:solidFill>
                  <a:srgbClr val="505050"/>
                </a:solidFill>
                <a:latin typeface="Segoe UI Light" pitchFamily="34" charset="0"/>
              </a:rPr>
              <a:t> </a:t>
            </a:r>
          </a:p>
        </p:txBody>
      </p:sp>
      <p:sp>
        <p:nvSpPr>
          <p:cNvPr id="36" name="Rectangle 83"/>
          <p:cNvSpPr/>
          <p:nvPr/>
        </p:nvSpPr>
        <p:spPr>
          <a:xfrm>
            <a:off x="7745838" y="3372439"/>
            <a:ext cx="186285" cy="794660"/>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425" b="1" dirty="0">
                <a:solidFill>
                  <a:srgbClr val="505050"/>
                </a:solidFill>
                <a:latin typeface="Segoe UI Light" pitchFamily="34" charset="0"/>
              </a:rPr>
              <a:t> </a:t>
            </a:r>
          </a:p>
        </p:txBody>
      </p:sp>
      <p:sp>
        <p:nvSpPr>
          <p:cNvPr id="37" name="Rectangle 83"/>
          <p:cNvSpPr/>
          <p:nvPr/>
        </p:nvSpPr>
        <p:spPr>
          <a:xfrm>
            <a:off x="8290071" y="3570616"/>
            <a:ext cx="168965" cy="597041"/>
          </a:xfrm>
          <a:prstGeom prst="rect">
            <a:avLst/>
          </a:prstGeom>
          <a:solidFill>
            <a:schemeClr val="bg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425" b="1" dirty="0">
                <a:solidFill>
                  <a:srgbClr val="505050"/>
                </a:solidFill>
                <a:latin typeface="Segoe UI Light" pitchFamily="34" charset="0"/>
              </a:rPr>
              <a:t> </a:t>
            </a:r>
          </a:p>
        </p:txBody>
      </p:sp>
      <p:sp>
        <p:nvSpPr>
          <p:cNvPr id="38" name="Rectangle 83"/>
          <p:cNvSpPr/>
          <p:nvPr/>
        </p:nvSpPr>
        <p:spPr>
          <a:xfrm>
            <a:off x="9019241" y="2845227"/>
            <a:ext cx="209718" cy="132160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a:t>
            </a:r>
            <a:r>
              <a:rPr lang="en-US" sz="1350" b="1" dirty="0" smtClean="0">
                <a:solidFill>
                  <a:srgbClr val="442359"/>
                </a:solidFill>
                <a:latin typeface="Segoe UI Light" pitchFamily="34" charset="0"/>
              </a:rPr>
              <a:t>400-500</a:t>
            </a:r>
            <a:endParaRPr lang="en-US" sz="1350" b="1" dirty="0">
              <a:solidFill>
                <a:srgbClr val="442359"/>
              </a:solidFill>
              <a:latin typeface="Segoe UI Light" pitchFamily="34" charset="0"/>
            </a:endParaRPr>
          </a:p>
        </p:txBody>
      </p:sp>
      <p:sp>
        <p:nvSpPr>
          <p:cNvPr id="39" name="Rectangle 83"/>
          <p:cNvSpPr/>
          <p:nvPr/>
        </p:nvSpPr>
        <p:spPr>
          <a:xfrm>
            <a:off x="9230157" y="3794350"/>
            <a:ext cx="220213" cy="3724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425" b="1" dirty="0">
                <a:solidFill>
                  <a:srgbClr val="505050"/>
                </a:solidFill>
                <a:latin typeface="Segoe UI Light" pitchFamily="34" charset="0"/>
              </a:rPr>
              <a:t> </a:t>
            </a:r>
          </a:p>
        </p:txBody>
      </p:sp>
      <p:sp>
        <p:nvSpPr>
          <p:cNvPr id="40" name="Rectangle 83"/>
          <p:cNvSpPr/>
          <p:nvPr/>
        </p:nvSpPr>
        <p:spPr>
          <a:xfrm>
            <a:off x="9566613" y="2845226"/>
            <a:ext cx="209718" cy="132160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a:t>
            </a:r>
            <a:r>
              <a:rPr lang="en-US" sz="1350" b="1" dirty="0" smtClean="0">
                <a:solidFill>
                  <a:srgbClr val="442359"/>
                </a:solidFill>
                <a:latin typeface="Segoe UI Light" pitchFamily="34" charset="0"/>
              </a:rPr>
              <a:t>500-600</a:t>
            </a:r>
            <a:endParaRPr lang="en-US" sz="1350" b="1" dirty="0">
              <a:solidFill>
                <a:srgbClr val="442359"/>
              </a:solidFill>
              <a:latin typeface="Segoe UI Light" pitchFamily="34" charset="0"/>
            </a:endParaRPr>
          </a:p>
        </p:txBody>
      </p:sp>
      <p:sp>
        <p:nvSpPr>
          <p:cNvPr id="41" name="Rectangle 83"/>
          <p:cNvSpPr/>
          <p:nvPr/>
        </p:nvSpPr>
        <p:spPr>
          <a:xfrm>
            <a:off x="9774558" y="3986054"/>
            <a:ext cx="220213" cy="1807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425" b="1" dirty="0">
                <a:solidFill>
                  <a:srgbClr val="505050"/>
                </a:solidFill>
                <a:latin typeface="Segoe UI Light" pitchFamily="34" charset="0"/>
              </a:rPr>
              <a:t> </a:t>
            </a:r>
          </a:p>
        </p:txBody>
      </p:sp>
      <p:sp>
        <p:nvSpPr>
          <p:cNvPr id="42" name="Rectangle 83"/>
          <p:cNvSpPr/>
          <p:nvPr/>
        </p:nvSpPr>
        <p:spPr>
          <a:xfrm>
            <a:off x="8537205" y="2845228"/>
            <a:ext cx="209718" cy="132160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a:t>
            </a:r>
            <a:r>
              <a:rPr lang="en-US" sz="1350" b="1" dirty="0" smtClean="0">
                <a:solidFill>
                  <a:srgbClr val="442359"/>
                </a:solidFill>
                <a:latin typeface="Segoe UI Light" pitchFamily="34" charset="0"/>
              </a:rPr>
              <a:t>200-400</a:t>
            </a:r>
            <a:endParaRPr lang="en-US" sz="1350" b="1" dirty="0">
              <a:solidFill>
                <a:srgbClr val="442359"/>
              </a:solidFill>
              <a:latin typeface="Segoe UI Light" pitchFamily="34" charset="0"/>
            </a:endParaRPr>
          </a:p>
        </p:txBody>
      </p:sp>
      <p:sp>
        <p:nvSpPr>
          <p:cNvPr id="43" name="Rectangle 83"/>
          <p:cNvSpPr/>
          <p:nvPr/>
        </p:nvSpPr>
        <p:spPr>
          <a:xfrm>
            <a:off x="8746924" y="4054086"/>
            <a:ext cx="220213" cy="1127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425" b="1" dirty="0">
                <a:solidFill>
                  <a:srgbClr val="505050"/>
                </a:solidFill>
                <a:latin typeface="Segoe UI Light" pitchFamily="34" charset="0"/>
              </a:rPr>
              <a:t> </a:t>
            </a:r>
          </a:p>
        </p:txBody>
      </p:sp>
      <p:sp>
        <p:nvSpPr>
          <p:cNvPr id="44" name="Rectangle 83"/>
          <p:cNvSpPr/>
          <p:nvPr/>
        </p:nvSpPr>
        <p:spPr>
          <a:xfrm>
            <a:off x="7541545" y="2845484"/>
            <a:ext cx="209718" cy="1321615"/>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a:t>
            </a:r>
            <a:r>
              <a:rPr lang="en-US" sz="1350" b="1" dirty="0" smtClean="0">
                <a:solidFill>
                  <a:srgbClr val="442359"/>
                </a:solidFill>
                <a:latin typeface="Segoe UI Light" pitchFamily="34" charset="0"/>
              </a:rPr>
              <a:t>200-300</a:t>
            </a:r>
            <a:endParaRPr lang="en-US" sz="1350" b="1" dirty="0">
              <a:solidFill>
                <a:srgbClr val="442359"/>
              </a:solidFill>
              <a:latin typeface="Segoe UI Light" pitchFamily="34" charset="0"/>
            </a:endParaRPr>
          </a:p>
        </p:txBody>
      </p:sp>
      <p:sp>
        <p:nvSpPr>
          <p:cNvPr id="45" name="Rectangle 83"/>
          <p:cNvSpPr/>
          <p:nvPr/>
        </p:nvSpPr>
        <p:spPr>
          <a:xfrm>
            <a:off x="8081829" y="2845763"/>
            <a:ext cx="209718" cy="1321615"/>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350" b="1" dirty="0">
                <a:solidFill>
                  <a:srgbClr val="442359"/>
                </a:solidFill>
                <a:latin typeface="Segoe UI Light" pitchFamily="34" charset="0"/>
              </a:rPr>
              <a:t>Range </a:t>
            </a:r>
            <a:r>
              <a:rPr lang="en-US" sz="1350" b="1" dirty="0" smtClean="0">
                <a:solidFill>
                  <a:srgbClr val="442359"/>
                </a:solidFill>
                <a:latin typeface="Segoe UI Light" pitchFamily="34" charset="0"/>
              </a:rPr>
              <a:t>300-400</a:t>
            </a:r>
            <a:endParaRPr lang="en-US" sz="1350" b="1" dirty="0">
              <a:solidFill>
                <a:srgbClr val="442359"/>
              </a:solidFill>
              <a:latin typeface="Segoe UI Light" pitchFamily="34" charset="0"/>
            </a:endParaRPr>
          </a:p>
        </p:txBody>
      </p:sp>
      <p:sp>
        <p:nvSpPr>
          <p:cNvPr id="46" name="Rectangle 83"/>
          <p:cNvSpPr/>
          <p:nvPr/>
        </p:nvSpPr>
        <p:spPr>
          <a:xfrm>
            <a:off x="7750296" y="3372439"/>
            <a:ext cx="186285" cy="794660"/>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425" b="1" dirty="0">
                <a:solidFill>
                  <a:srgbClr val="505050"/>
                </a:solidFill>
                <a:latin typeface="Segoe UI Light" pitchFamily="34" charset="0"/>
              </a:rPr>
              <a:t> </a:t>
            </a:r>
          </a:p>
        </p:txBody>
      </p:sp>
      <p:sp>
        <p:nvSpPr>
          <p:cNvPr id="47" name="Rectangle 83"/>
          <p:cNvSpPr/>
          <p:nvPr/>
        </p:nvSpPr>
        <p:spPr>
          <a:xfrm>
            <a:off x="8293197" y="3567379"/>
            <a:ext cx="168965" cy="597041"/>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55" tIns="46628" rIns="93255" bIns="46628" rtlCol="0" anchor="ctr"/>
          <a:lstStyle/>
          <a:p>
            <a:pPr algn="ctr"/>
            <a:r>
              <a:rPr lang="en-US" sz="1425" b="1" dirty="0">
                <a:solidFill>
                  <a:srgbClr val="505050"/>
                </a:solidFill>
                <a:latin typeface="Segoe UI Light" pitchFamily="34" charset="0"/>
              </a:rPr>
              <a:t> </a:t>
            </a:r>
          </a:p>
        </p:txBody>
      </p:sp>
    </p:spTree>
    <p:extLst>
      <p:ext uri="{BB962C8B-B14F-4D97-AF65-F5344CB8AC3E}">
        <p14:creationId xmlns:p14="http://schemas.microsoft.com/office/powerpoint/2010/main" val="6563804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33"/>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34"/>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36"/>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37"/>
                                        </p:tgtEl>
                                        <p:attrNameLst>
                                          <p:attrName>style.visibility</p:attrName>
                                        </p:attrNameLst>
                                      </p:cBhvr>
                                      <p:to>
                                        <p:strVal val="hidden"/>
                                      </p:to>
                                    </p:set>
                                  </p:childTnLst>
                                </p:cTn>
                              </p:par>
                              <p:par>
                                <p:cTn id="49" presetID="1"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44"/>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45"/>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46"/>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animBg="1"/>
      <p:bldP spid="32" grpId="0" animBg="1"/>
      <p:bldP spid="33" grpId="0" animBg="1"/>
      <p:bldP spid="33" grpId="1" animBg="1"/>
      <p:bldP spid="34" grpId="0" animBg="1"/>
      <p:bldP spid="34" grpId="1" animBg="1"/>
      <p:bldP spid="35" grpId="0" animBg="1"/>
      <p:bldP spid="36" grpId="0" animBg="1"/>
      <p:bldP spid="36" grpId="1" animBg="1"/>
      <p:bldP spid="37" grpId="0" animBg="1"/>
      <p:bldP spid="37" grpId="1" animBg="1"/>
      <p:bldP spid="38" grpId="0" animBg="1"/>
      <p:bldP spid="39" grpId="0" animBg="1"/>
      <p:bldP spid="40" grpId="0" animBg="1"/>
      <p:bldP spid="41" grpId="0" animBg="1"/>
      <p:bldP spid="42" grpId="0" animBg="1"/>
      <p:bldP spid="43" grpId="0" animBg="1"/>
      <p:bldP spid="44" grpId="0" animBg="1"/>
      <p:bldP spid="44" grpId="1" animBg="1"/>
      <p:bldP spid="45" grpId="0" animBg="1"/>
      <p:bldP spid="45" grpId="1" animBg="1"/>
      <p:bldP spid="46" grpId="0" animBg="1"/>
      <p:bldP spid="46" grpId="1" animBg="1"/>
      <p:bldP spid="47" grpId="0" animBg="1"/>
      <p:bldP spid="4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Data/Delta File State Transitions</a:t>
            </a:r>
            <a:r>
              <a:rPr lang="en-US" dirty="0"/>
              <a:t/>
            </a:r>
            <a:br>
              <a:rPr lang="en-US" dirty="0"/>
            </a:br>
            <a:endParaRPr lang="en-US" dirty="0">
              <a:gradFill>
                <a:gsLst>
                  <a:gs pos="0">
                    <a:schemeClr val="tx2"/>
                  </a:gs>
                  <a:gs pos="100000">
                    <a:schemeClr val="tx2"/>
                  </a:gs>
                </a:gsLst>
                <a:lin ang="5400000" scaled="0"/>
              </a:gradFill>
            </a:endParaRPr>
          </a:p>
        </p:txBody>
      </p:sp>
      <p:sp>
        <p:nvSpPr>
          <p:cNvPr id="6" name="Oval 5"/>
          <p:cNvSpPr/>
          <p:nvPr/>
        </p:nvSpPr>
        <p:spPr bwMode="auto">
          <a:xfrm>
            <a:off x="274639" y="2201862"/>
            <a:ext cx="2209798" cy="10668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err="1" smtClean="0">
                <a:gradFill>
                  <a:gsLst>
                    <a:gs pos="0">
                      <a:srgbClr val="FFFFFF"/>
                    </a:gs>
                    <a:gs pos="100000">
                      <a:srgbClr val="FFFFFF"/>
                    </a:gs>
                  </a:gsLst>
                  <a:lin ang="5400000" scaled="0"/>
                </a:gradFill>
              </a:rPr>
              <a:t>Preallocated</a:t>
            </a:r>
            <a:endParaRPr lang="en-US" sz="2000" dirty="0">
              <a:gradFill>
                <a:gsLst>
                  <a:gs pos="0">
                    <a:srgbClr val="FFFFFF"/>
                  </a:gs>
                  <a:gs pos="100000">
                    <a:srgbClr val="FFFFFF"/>
                  </a:gs>
                </a:gsLst>
                <a:lin ang="5400000" scaled="0"/>
              </a:gradFill>
            </a:endParaRPr>
          </a:p>
        </p:txBody>
      </p:sp>
      <p:sp>
        <p:nvSpPr>
          <p:cNvPr id="9" name="Oval 8"/>
          <p:cNvSpPr/>
          <p:nvPr/>
        </p:nvSpPr>
        <p:spPr bwMode="auto">
          <a:xfrm>
            <a:off x="3094037" y="2233246"/>
            <a:ext cx="2209798" cy="1035416"/>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Under Construction</a:t>
            </a:r>
            <a:endParaRPr lang="en-US" sz="2000" dirty="0">
              <a:gradFill>
                <a:gsLst>
                  <a:gs pos="0">
                    <a:srgbClr val="FFFFFF"/>
                  </a:gs>
                  <a:gs pos="100000">
                    <a:srgbClr val="FFFFFF"/>
                  </a:gs>
                </a:gsLst>
                <a:lin ang="5400000" scaled="0"/>
              </a:gradFill>
            </a:endParaRPr>
          </a:p>
        </p:txBody>
      </p:sp>
      <p:sp>
        <p:nvSpPr>
          <p:cNvPr id="10" name="Oval 9"/>
          <p:cNvSpPr/>
          <p:nvPr/>
        </p:nvSpPr>
        <p:spPr bwMode="auto">
          <a:xfrm>
            <a:off x="6142037" y="2219446"/>
            <a:ext cx="2209798" cy="10668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Active</a:t>
            </a:r>
            <a:endParaRPr lang="en-US" sz="2000" dirty="0">
              <a:gradFill>
                <a:gsLst>
                  <a:gs pos="0">
                    <a:srgbClr val="FFFFFF"/>
                  </a:gs>
                  <a:gs pos="100000">
                    <a:srgbClr val="FFFFFF"/>
                  </a:gs>
                </a:gsLst>
                <a:lin ang="5400000" scaled="0"/>
              </a:gradFill>
            </a:endParaRPr>
          </a:p>
        </p:txBody>
      </p:sp>
      <p:sp>
        <p:nvSpPr>
          <p:cNvPr id="11" name="Oval 10"/>
          <p:cNvSpPr/>
          <p:nvPr/>
        </p:nvSpPr>
        <p:spPr bwMode="auto">
          <a:xfrm>
            <a:off x="9113839" y="2201862"/>
            <a:ext cx="2209798" cy="10668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Merge Target</a:t>
            </a:r>
            <a:endParaRPr lang="en-US" sz="2000" dirty="0">
              <a:gradFill>
                <a:gsLst>
                  <a:gs pos="0">
                    <a:srgbClr val="FFFFFF"/>
                  </a:gs>
                  <a:gs pos="100000">
                    <a:srgbClr val="FFFFFF"/>
                  </a:gs>
                </a:gsLst>
                <a:lin ang="5400000" scaled="0"/>
              </a:gradFill>
            </a:endParaRPr>
          </a:p>
        </p:txBody>
      </p:sp>
      <p:sp>
        <p:nvSpPr>
          <p:cNvPr id="7" name="Oval 6"/>
          <p:cNvSpPr/>
          <p:nvPr/>
        </p:nvSpPr>
        <p:spPr bwMode="auto">
          <a:xfrm>
            <a:off x="6218239" y="3802062"/>
            <a:ext cx="2209798" cy="10668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Merge Source</a:t>
            </a:r>
            <a:endParaRPr lang="en-US" sz="2000" dirty="0">
              <a:gradFill>
                <a:gsLst>
                  <a:gs pos="0">
                    <a:srgbClr val="FFFFFF"/>
                  </a:gs>
                  <a:gs pos="100000">
                    <a:srgbClr val="FFFFFF"/>
                  </a:gs>
                </a:gsLst>
                <a:lin ang="5400000" scaled="0"/>
              </a:gradFill>
            </a:endParaRPr>
          </a:p>
        </p:txBody>
      </p:sp>
      <p:cxnSp>
        <p:nvCxnSpPr>
          <p:cNvPr id="12" name="Straight Arrow Connector 11"/>
          <p:cNvCxnSpPr>
            <a:stCxn id="6" idx="6"/>
            <a:endCxn id="9" idx="2"/>
          </p:cNvCxnSpPr>
          <p:nvPr/>
        </p:nvCxnSpPr>
        <p:spPr>
          <a:xfrm>
            <a:off x="2484437" y="2735262"/>
            <a:ext cx="609600" cy="15692"/>
          </a:xfrm>
          <a:prstGeom prst="straightConnector1">
            <a:avLst/>
          </a:prstGeom>
          <a:ln w="539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376250" y="2750954"/>
            <a:ext cx="609600" cy="15692"/>
          </a:xfrm>
          <a:prstGeom prst="straightConnector1">
            <a:avLst/>
          </a:prstGeom>
          <a:ln w="539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0" idx="6"/>
          </p:cNvCxnSpPr>
          <p:nvPr/>
        </p:nvCxnSpPr>
        <p:spPr>
          <a:xfrm flipH="1">
            <a:off x="8351835" y="2735262"/>
            <a:ext cx="749428" cy="17584"/>
          </a:xfrm>
          <a:prstGeom prst="straightConnector1">
            <a:avLst/>
          </a:prstGeom>
          <a:ln w="539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8356841" y="4251628"/>
            <a:ext cx="1861897" cy="41215"/>
          </a:xfrm>
          <a:prstGeom prst="straightConnector1">
            <a:avLst/>
          </a:prstGeom>
          <a:ln w="53975">
            <a:solidFill>
              <a:schemeClr val="tx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11" idx="4"/>
          </p:cNvCxnSpPr>
          <p:nvPr/>
        </p:nvCxnSpPr>
        <p:spPr>
          <a:xfrm flipV="1">
            <a:off x="10213737" y="3268662"/>
            <a:ext cx="5001" cy="982966"/>
          </a:xfrm>
          <a:prstGeom prst="straightConnector1">
            <a:avLst/>
          </a:prstGeom>
          <a:ln w="53975">
            <a:solidFill>
              <a:schemeClr val="tx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0" idx="4"/>
          </p:cNvCxnSpPr>
          <p:nvPr/>
        </p:nvCxnSpPr>
        <p:spPr>
          <a:xfrm>
            <a:off x="7246936" y="3286246"/>
            <a:ext cx="0" cy="473899"/>
          </a:xfrm>
          <a:prstGeom prst="straightConnector1">
            <a:avLst/>
          </a:prstGeom>
          <a:ln w="508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9" name="Oval 28"/>
          <p:cNvSpPr/>
          <p:nvPr/>
        </p:nvSpPr>
        <p:spPr bwMode="auto">
          <a:xfrm>
            <a:off x="6218239" y="5249862"/>
            <a:ext cx="2209798" cy="10668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Required for Backup/HA</a:t>
            </a:r>
            <a:endParaRPr lang="en-US" sz="2000" dirty="0">
              <a:gradFill>
                <a:gsLst>
                  <a:gs pos="0">
                    <a:srgbClr val="FFFFFF"/>
                  </a:gs>
                  <a:gs pos="100000">
                    <a:srgbClr val="FFFFFF"/>
                  </a:gs>
                </a:gsLst>
                <a:lin ang="5400000" scaled="0"/>
              </a:gradFill>
            </a:endParaRPr>
          </a:p>
        </p:txBody>
      </p:sp>
      <p:sp>
        <p:nvSpPr>
          <p:cNvPr id="30" name="Oval 29"/>
          <p:cNvSpPr/>
          <p:nvPr/>
        </p:nvSpPr>
        <p:spPr bwMode="auto">
          <a:xfrm>
            <a:off x="3322637" y="5249862"/>
            <a:ext cx="2209798" cy="10668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In Transition to Tombstone</a:t>
            </a:r>
            <a:endParaRPr lang="en-US" sz="2000" dirty="0">
              <a:gradFill>
                <a:gsLst>
                  <a:gs pos="0">
                    <a:srgbClr val="FFFFFF"/>
                  </a:gs>
                  <a:gs pos="100000">
                    <a:srgbClr val="FFFFFF"/>
                  </a:gs>
                </a:gsLst>
                <a:lin ang="5400000" scaled="0"/>
              </a:gradFill>
            </a:endParaRPr>
          </a:p>
        </p:txBody>
      </p:sp>
      <p:sp>
        <p:nvSpPr>
          <p:cNvPr id="31" name="Oval 30"/>
          <p:cNvSpPr/>
          <p:nvPr/>
        </p:nvSpPr>
        <p:spPr bwMode="auto">
          <a:xfrm>
            <a:off x="350839" y="5249862"/>
            <a:ext cx="2209798" cy="10668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Tombstone</a:t>
            </a:r>
            <a:endParaRPr lang="en-US" sz="2000" dirty="0">
              <a:gradFill>
                <a:gsLst>
                  <a:gs pos="0">
                    <a:srgbClr val="FFFFFF"/>
                  </a:gs>
                  <a:gs pos="100000">
                    <a:srgbClr val="FFFFFF"/>
                  </a:gs>
                </a:gsLst>
                <a:lin ang="5400000" scaled="0"/>
              </a:gradFill>
            </a:endParaRPr>
          </a:p>
        </p:txBody>
      </p:sp>
      <p:cxnSp>
        <p:nvCxnSpPr>
          <p:cNvPr id="32" name="Straight Arrow Connector 31"/>
          <p:cNvCxnSpPr/>
          <p:nvPr/>
        </p:nvCxnSpPr>
        <p:spPr>
          <a:xfrm flipH="1">
            <a:off x="5468809" y="5783262"/>
            <a:ext cx="749428" cy="17584"/>
          </a:xfrm>
          <a:prstGeom prst="straightConnector1">
            <a:avLst/>
          </a:prstGeom>
          <a:ln w="539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2484437" y="5783262"/>
            <a:ext cx="749428" cy="17584"/>
          </a:xfrm>
          <a:prstGeom prst="straightConnector1">
            <a:avLst/>
          </a:prstGeom>
          <a:ln w="539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285037" y="4852163"/>
            <a:ext cx="0" cy="473899"/>
          </a:xfrm>
          <a:prstGeom prst="straightConnector1">
            <a:avLst/>
          </a:prstGeom>
          <a:ln w="508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293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32"/>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33"/>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7" grpId="0" animBg="1"/>
      <p:bldP spid="29" grpId="0" animBg="1"/>
      <p:bldP spid="30" grpId="0" animBg="1"/>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with Memory Optimized Tables</a:t>
            </a:r>
            <a:endParaRPr lang="en-US" dirty="0"/>
          </a:p>
        </p:txBody>
      </p:sp>
      <p:graphicFrame>
        <p:nvGraphicFramePr>
          <p:cNvPr id="4" name="Table 3"/>
          <p:cNvGraphicFramePr>
            <a:graphicFrameLocks noGrp="1"/>
          </p:cNvGraphicFramePr>
          <p:nvPr>
            <p:extLst/>
          </p:nvPr>
        </p:nvGraphicFramePr>
        <p:xfrm>
          <a:off x="855767" y="1724347"/>
          <a:ext cx="8977747" cy="3175772"/>
        </p:xfrm>
        <a:graphic>
          <a:graphicData uri="http://schemas.openxmlformats.org/drawingml/2006/table">
            <a:tbl>
              <a:tblPr firstRow="1" firstCol="1" bandRow="1">
                <a:tableStyleId>{5C22544A-7EE6-4342-B048-85BDC9FD1C3A}</a:tableStyleId>
              </a:tblPr>
              <a:tblGrid>
                <a:gridCol w="4488153"/>
                <a:gridCol w="4489594"/>
              </a:tblGrid>
              <a:tr h="332629">
                <a:tc>
                  <a:txBody>
                    <a:bodyPr/>
                    <a:lstStyle/>
                    <a:p>
                      <a:pPr marL="0" marR="0">
                        <a:lnSpc>
                          <a:spcPct val="107000"/>
                        </a:lnSpc>
                        <a:spcBef>
                          <a:spcPts val="0"/>
                        </a:spcBef>
                        <a:spcAft>
                          <a:spcPts val="0"/>
                        </a:spcAft>
                      </a:pPr>
                      <a:r>
                        <a:rPr lang="en-US" sz="2000" b="1" dirty="0">
                          <a:effectLst/>
                        </a:rPr>
                        <a:t>CFP State</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2000" b="1" dirty="0">
                          <a:effectLst/>
                        </a:rPr>
                        <a:t>Backup in RTM</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314288">
                <a:tc>
                  <a:txBody>
                    <a:bodyPr/>
                    <a:lstStyle/>
                    <a:p>
                      <a:pPr marL="0" marR="0">
                        <a:lnSpc>
                          <a:spcPct val="107000"/>
                        </a:lnSpc>
                        <a:spcBef>
                          <a:spcPts val="0"/>
                        </a:spcBef>
                        <a:spcAft>
                          <a:spcPts val="0"/>
                        </a:spcAft>
                      </a:pPr>
                      <a:r>
                        <a:rPr lang="en-US" sz="1600">
                          <a:effectLst/>
                        </a:rPr>
                        <a:t>PRECREATED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600">
                          <a:effectLst/>
                        </a:rPr>
                        <a:t>Empty File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314288">
                <a:tc>
                  <a:txBody>
                    <a:bodyPr/>
                    <a:lstStyle/>
                    <a:p>
                      <a:pPr marL="0" marR="0">
                        <a:lnSpc>
                          <a:spcPct val="107000"/>
                        </a:lnSpc>
                        <a:spcBef>
                          <a:spcPts val="0"/>
                        </a:spcBef>
                        <a:spcAft>
                          <a:spcPts val="0"/>
                        </a:spcAft>
                      </a:pPr>
                      <a:r>
                        <a:rPr lang="en-US" sz="1600">
                          <a:effectLst/>
                        </a:rPr>
                        <a:t>UNDER CONSTRUCTION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600">
                          <a:effectLst/>
                        </a:rPr>
                        <a:t>Empty File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314288">
                <a:tc>
                  <a:txBody>
                    <a:bodyPr/>
                    <a:lstStyle/>
                    <a:p>
                      <a:pPr marL="0" marR="0">
                        <a:lnSpc>
                          <a:spcPct val="107000"/>
                        </a:lnSpc>
                        <a:spcBef>
                          <a:spcPts val="0"/>
                        </a:spcBef>
                        <a:spcAft>
                          <a:spcPts val="0"/>
                        </a:spcAft>
                      </a:pPr>
                      <a:r>
                        <a:rPr lang="en-US" sz="1600">
                          <a:effectLst/>
                        </a:rPr>
                        <a:t>ACTIVE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600">
                          <a:effectLst/>
                        </a:rPr>
                        <a:t>Only Used Bytes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314288">
                <a:tc>
                  <a:txBody>
                    <a:bodyPr/>
                    <a:lstStyle/>
                    <a:p>
                      <a:pPr marL="0" marR="0">
                        <a:lnSpc>
                          <a:spcPct val="107000"/>
                        </a:lnSpc>
                        <a:spcBef>
                          <a:spcPts val="0"/>
                        </a:spcBef>
                        <a:spcAft>
                          <a:spcPts val="0"/>
                        </a:spcAft>
                      </a:pPr>
                      <a:r>
                        <a:rPr lang="en-US" sz="1600">
                          <a:effectLst/>
                        </a:rPr>
                        <a:t>MERGE SOURCE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600" dirty="0">
                          <a:effectLst/>
                        </a:rPr>
                        <a:t>Only Used Bytes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314288">
                <a:tc>
                  <a:txBody>
                    <a:bodyPr/>
                    <a:lstStyle/>
                    <a:p>
                      <a:pPr marL="0" marR="0">
                        <a:lnSpc>
                          <a:spcPct val="107000"/>
                        </a:lnSpc>
                        <a:spcBef>
                          <a:spcPts val="0"/>
                        </a:spcBef>
                        <a:spcAft>
                          <a:spcPts val="0"/>
                        </a:spcAft>
                      </a:pPr>
                      <a:r>
                        <a:rPr lang="en-US" sz="1600">
                          <a:effectLst/>
                        </a:rPr>
                        <a:t>MERGE TARGET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600">
                          <a:effectLst/>
                        </a:rPr>
                        <a:t>Empty File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314288">
                <a:tc>
                  <a:txBody>
                    <a:bodyPr/>
                    <a:lstStyle/>
                    <a:p>
                      <a:pPr marL="0" marR="0">
                        <a:lnSpc>
                          <a:spcPct val="107000"/>
                        </a:lnSpc>
                        <a:spcBef>
                          <a:spcPts val="0"/>
                        </a:spcBef>
                        <a:spcAft>
                          <a:spcPts val="0"/>
                        </a:spcAft>
                      </a:pPr>
                      <a:r>
                        <a:rPr lang="en-US" sz="1600">
                          <a:effectLst/>
                        </a:rPr>
                        <a:t>REQUIRED FOR BACKUP/HA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600" dirty="0">
                          <a:effectLst/>
                        </a:rPr>
                        <a:t>Only Used Bytes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643127">
                <a:tc>
                  <a:txBody>
                    <a:bodyPr/>
                    <a:lstStyle/>
                    <a:p>
                      <a:pPr marL="0" marR="0">
                        <a:lnSpc>
                          <a:spcPct val="107000"/>
                        </a:lnSpc>
                        <a:spcBef>
                          <a:spcPts val="0"/>
                        </a:spcBef>
                        <a:spcAft>
                          <a:spcPts val="0"/>
                        </a:spcAft>
                      </a:pPr>
                      <a:r>
                        <a:rPr lang="en-US" sz="1600">
                          <a:effectLst/>
                        </a:rPr>
                        <a:t>IN TRANSITION TO TOMBSTONE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600">
                          <a:effectLst/>
                        </a:rPr>
                        <a:t>Empty File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r h="314288">
                <a:tc>
                  <a:txBody>
                    <a:bodyPr/>
                    <a:lstStyle/>
                    <a:p>
                      <a:pPr marL="0" marR="0">
                        <a:lnSpc>
                          <a:spcPct val="107000"/>
                        </a:lnSpc>
                        <a:spcBef>
                          <a:spcPts val="0"/>
                        </a:spcBef>
                        <a:spcAft>
                          <a:spcPts val="0"/>
                        </a:spcAft>
                      </a:pPr>
                      <a:r>
                        <a:rPr lang="en-US" sz="1600">
                          <a:effectLst/>
                        </a:rPr>
                        <a:t>TOMBSTONE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c>
                  <a:txBody>
                    <a:bodyPr/>
                    <a:lstStyle/>
                    <a:p>
                      <a:pPr marL="0" marR="0">
                        <a:lnSpc>
                          <a:spcPct val="107000"/>
                        </a:lnSpc>
                        <a:spcBef>
                          <a:spcPts val="0"/>
                        </a:spcBef>
                        <a:spcAft>
                          <a:spcPts val="0"/>
                        </a:spcAft>
                      </a:pPr>
                      <a:r>
                        <a:rPr lang="en-US" sz="1600" dirty="0">
                          <a:effectLst/>
                        </a:rPr>
                        <a:t>Empty File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9945" marR="69945" marT="0" marB="0"/>
                </a:tc>
              </a:tr>
            </a:tbl>
          </a:graphicData>
        </a:graphic>
      </p:graphicFrame>
    </p:spTree>
    <p:extLst>
      <p:ext uri="{BB962C8B-B14F-4D97-AF65-F5344CB8AC3E}">
        <p14:creationId xmlns:p14="http://schemas.microsoft.com/office/powerpoint/2010/main" val="421531371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1209972"/>
            <a:ext cx="10058400" cy="2744491"/>
          </a:xfrm>
        </p:spPr>
        <p:txBody>
          <a:bodyPr/>
          <a:lstStyle/>
          <a:p>
            <a:r>
              <a:rPr lang="en-US" dirty="0" smtClean="0"/>
              <a:t>Demo: </a:t>
            </a:r>
            <a:br>
              <a:rPr lang="en-US" dirty="0" smtClean="0"/>
            </a:br>
            <a:r>
              <a:rPr lang="en-US" sz="4800" dirty="0" smtClean="0"/>
              <a:t>Merge Operation Life Cycle and Backups</a:t>
            </a:r>
            <a:endParaRPr lang="en-US" sz="4800" dirty="0"/>
          </a:p>
        </p:txBody>
      </p:sp>
      <p:sp>
        <p:nvSpPr>
          <p:cNvPr id="5" name="Text Placeholder 4"/>
          <p:cNvSpPr>
            <a:spLocks noGrp="1"/>
          </p:cNvSpPr>
          <p:nvPr>
            <p:ph type="body" sz="quarter" idx="12"/>
          </p:nvPr>
        </p:nvSpPr>
        <p:spPr/>
        <p:txBody>
          <a:bodyPr/>
          <a:lstStyle/>
          <a:p>
            <a:r>
              <a:rPr lang="en-US" dirty="0" smtClean="0"/>
              <a:t>Sunil Agarwal</a:t>
            </a:r>
            <a:endParaRPr lang="en-US" dirty="0"/>
          </a:p>
        </p:txBody>
      </p:sp>
    </p:spTree>
    <p:extLst>
      <p:ext uri="{BB962C8B-B14F-4D97-AF65-F5344CB8AC3E}">
        <p14:creationId xmlns:p14="http://schemas.microsoft.com/office/powerpoint/2010/main" val="9204676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7" y="205925"/>
            <a:ext cx="11746773" cy="687987"/>
          </a:xfrm>
        </p:spPr>
        <p:txBody>
          <a:bodyPr>
            <a:normAutofit fontScale="90000"/>
          </a:bodyPr>
          <a:lstStyle/>
          <a:p>
            <a:r>
              <a:rPr lang="en-US" dirty="0" smtClean="0"/>
              <a:t>In-Memory OLTP: Storage Guidelines</a:t>
            </a:r>
            <a:endParaRPr lang="en-US" dirty="0"/>
          </a:p>
        </p:txBody>
      </p:sp>
      <p:sp>
        <p:nvSpPr>
          <p:cNvPr id="3" name="Text Placeholder 2"/>
          <p:cNvSpPr>
            <a:spLocks noGrp="1"/>
          </p:cNvSpPr>
          <p:nvPr>
            <p:ph type="body" sz="quarter" idx="4294967295"/>
          </p:nvPr>
        </p:nvSpPr>
        <p:spPr>
          <a:xfrm>
            <a:off x="350837" y="1938500"/>
            <a:ext cx="10788272" cy="4606762"/>
          </a:xfrm>
          <a:prstGeom prst="rect">
            <a:avLst/>
          </a:prstGeom>
        </p:spPr>
        <p:txBody>
          <a:bodyPr>
            <a:normAutofit/>
          </a:bodyPr>
          <a:lstStyle/>
          <a:p>
            <a:r>
              <a:rPr lang="en-US" sz="3199" dirty="0" smtClean="0"/>
              <a:t>Configure </a:t>
            </a:r>
            <a:r>
              <a:rPr lang="en-US" sz="3199" dirty="0"/>
              <a:t>4x of the in-memory size of the durable tables</a:t>
            </a:r>
          </a:p>
          <a:p>
            <a:pPr lvl="1"/>
            <a:r>
              <a:rPr lang="en-US" sz="2000" dirty="0"/>
              <a:t>In practice, we have seen update heavy workload on OLTP database the storage plateaus at &lt; </a:t>
            </a:r>
            <a:r>
              <a:rPr lang="en-US" sz="2000" dirty="0" smtClean="0"/>
              <a:t>2x</a:t>
            </a:r>
          </a:p>
          <a:p>
            <a:pPr lvl="1"/>
            <a:endParaRPr lang="en-US" sz="2000" dirty="0" smtClean="0"/>
          </a:p>
          <a:p>
            <a:r>
              <a:rPr lang="en-US" sz="3199" dirty="0"/>
              <a:t>Container Configuration</a:t>
            </a:r>
          </a:p>
          <a:p>
            <a:pPr lvl="1"/>
            <a:r>
              <a:rPr lang="en-US" sz="2000" dirty="0"/>
              <a:t>Spread IO across multiple spindles</a:t>
            </a:r>
          </a:p>
          <a:p>
            <a:pPr lvl="1"/>
            <a:r>
              <a:rPr lang="en-US" sz="2000" dirty="0"/>
              <a:t>Must meet the IOPS requirements. Typical configuration should be 3x of data generation</a:t>
            </a:r>
            <a:r>
              <a:rPr lang="en-US" sz="2000" dirty="0" smtClean="0"/>
              <a:t>.</a:t>
            </a:r>
          </a:p>
          <a:p>
            <a:pPr lvl="1"/>
            <a:r>
              <a:rPr lang="en-US" sz="2000" dirty="0" smtClean="0"/>
              <a:t>Spindles - </a:t>
            </a:r>
            <a:endParaRPr lang="en-US" sz="2000" dirty="0"/>
          </a:p>
          <a:p>
            <a:pPr lvl="2"/>
            <a:r>
              <a:rPr lang="en-US" sz="1599" dirty="0"/>
              <a:t>Even Numbered – created two containers on each spindle</a:t>
            </a:r>
          </a:p>
          <a:p>
            <a:pPr lvl="2"/>
            <a:r>
              <a:rPr lang="en-US" sz="1599" dirty="0"/>
              <a:t>Odd Numbered – created 1 container per spindle</a:t>
            </a:r>
            <a:endParaRPr lang="en-US" sz="1599" dirty="0" smtClean="0"/>
          </a:p>
        </p:txBody>
      </p:sp>
    </p:spTree>
    <p:extLst>
      <p:ext uri="{BB962C8B-B14F-4D97-AF65-F5344CB8AC3E}">
        <p14:creationId xmlns:p14="http://schemas.microsoft.com/office/powerpoint/2010/main" val="414183979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1209972"/>
            <a:ext cx="10058400" cy="2744491"/>
          </a:xfrm>
        </p:spPr>
        <p:txBody>
          <a:bodyPr/>
          <a:lstStyle/>
          <a:p>
            <a:r>
              <a:rPr lang="en-US" dirty="0" smtClean="0"/>
              <a:t>Demo: </a:t>
            </a:r>
            <a:br>
              <a:rPr lang="en-US" dirty="0" smtClean="0"/>
            </a:br>
            <a:r>
              <a:rPr lang="en-US" sz="4800" dirty="0" smtClean="0"/>
              <a:t>Storage Configuration</a:t>
            </a:r>
            <a:endParaRPr lang="en-US" sz="4800" dirty="0"/>
          </a:p>
        </p:txBody>
      </p:sp>
      <p:sp>
        <p:nvSpPr>
          <p:cNvPr id="5" name="Text Placeholder 4"/>
          <p:cNvSpPr>
            <a:spLocks noGrp="1"/>
          </p:cNvSpPr>
          <p:nvPr>
            <p:ph type="body" sz="quarter" idx="12"/>
          </p:nvPr>
        </p:nvSpPr>
        <p:spPr/>
        <p:txBody>
          <a:bodyPr/>
          <a:lstStyle/>
          <a:p>
            <a:r>
              <a:rPr lang="en-US" dirty="0" smtClean="0"/>
              <a:t>Sunil Agarwal</a:t>
            </a:r>
            <a:endParaRPr lang="en-US" dirty="0"/>
          </a:p>
        </p:txBody>
      </p:sp>
    </p:spTree>
    <p:extLst>
      <p:ext uri="{BB962C8B-B14F-4D97-AF65-F5344CB8AC3E}">
        <p14:creationId xmlns:p14="http://schemas.microsoft.com/office/powerpoint/2010/main" val="10087017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800" smtClean="0"/>
              <a:t>In Review: Session Objectives And Takeaways</a:t>
            </a:r>
            <a:endParaRPr lang="en-US" sz="4800" dirty="0"/>
          </a:p>
        </p:txBody>
      </p:sp>
      <p:sp>
        <p:nvSpPr>
          <p:cNvPr id="6" name="Text Placeholder 5"/>
          <p:cNvSpPr>
            <a:spLocks noGrp="1"/>
          </p:cNvSpPr>
          <p:nvPr>
            <p:ph type="body" sz="quarter" idx="4294967295"/>
          </p:nvPr>
        </p:nvSpPr>
        <p:spPr>
          <a:xfrm>
            <a:off x="274638" y="1212850"/>
            <a:ext cx="11887200" cy="4678204"/>
          </a:xfrm>
          <a:prstGeom prst="rect">
            <a:avLst/>
          </a:prstGeom>
        </p:spPr>
        <p:txBody>
          <a:bodyPr/>
          <a:lstStyle/>
          <a:p>
            <a:r>
              <a:rPr lang="en-US"/>
              <a:t>Session Objective(s): </a:t>
            </a:r>
          </a:p>
          <a:p>
            <a:pPr lvl="1"/>
            <a:r>
              <a:rPr lang="en-US"/>
              <a:t>Demo Driven Deep Dive into </a:t>
            </a:r>
          </a:p>
          <a:p>
            <a:pPr lvl="2"/>
            <a:r>
              <a:rPr lang="en-US"/>
              <a:t>Memory Configuration, Monitoring, Garbage Collection and Troubleshooting</a:t>
            </a:r>
          </a:p>
          <a:p>
            <a:pPr lvl="2"/>
            <a:r>
              <a:rPr lang="en-US"/>
              <a:t>Storage Configuration, Monitoring, Garbage Collection and Troubleshooting</a:t>
            </a:r>
          </a:p>
          <a:p>
            <a:pPr lvl="2"/>
            <a:r>
              <a:rPr lang="en-US"/>
              <a:t>Database Backup and Recovery</a:t>
            </a:r>
          </a:p>
          <a:p>
            <a:r>
              <a:rPr lang="en-US"/>
              <a:t>Key Takeaway 1</a:t>
            </a:r>
          </a:p>
          <a:p>
            <a:pPr lvl="1"/>
            <a:r>
              <a:rPr lang="en-US"/>
              <a:t>You can control memory allocated to in-memory database to run in dedicated or multi-tenant environment using new DMVs and Perfmon Counters.  </a:t>
            </a:r>
          </a:p>
          <a:p>
            <a:r>
              <a:rPr lang="en-US"/>
              <a:t>Key Takeaway 2</a:t>
            </a:r>
          </a:p>
          <a:p>
            <a:pPr lvl="1"/>
            <a:r>
              <a:rPr lang="en-US"/>
              <a:t>Storage configuration and its management is very different compared to disk-based tables. You must account for extra storage. </a:t>
            </a:r>
            <a:endParaRPr lang="en-US" dirty="0"/>
          </a:p>
        </p:txBody>
      </p:sp>
    </p:spTree>
    <p:extLst>
      <p:ext uri="{BB962C8B-B14F-4D97-AF65-F5344CB8AC3E}">
        <p14:creationId xmlns:p14="http://schemas.microsoft.com/office/powerpoint/2010/main" val="1546411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1988237"/>
          </a:xfrm>
        </p:spPr>
        <p:txBody>
          <a:bodyPr/>
          <a:lstStyle/>
          <a:p>
            <a:pPr lvl="0">
              <a:spcBef>
                <a:spcPts val="2400"/>
              </a:spcBef>
            </a:pPr>
            <a:r>
              <a:rPr lang="en-US" sz="3600" dirty="0" smtClean="0"/>
              <a:t>DBI – 333 In-Memory </a:t>
            </a:r>
            <a:r>
              <a:rPr lang="en-US" sz="3600" dirty="0"/>
              <a:t>OLTP </a:t>
            </a:r>
            <a:r>
              <a:rPr lang="en-US" sz="3600" dirty="0" smtClean="0"/>
              <a:t>Customer </a:t>
            </a:r>
            <a:r>
              <a:rPr lang="en-US" sz="3600" dirty="0"/>
              <a:t>Deployments </a:t>
            </a:r>
            <a:br>
              <a:rPr lang="en-US" sz="3600" dirty="0"/>
            </a:br>
            <a:r>
              <a:rPr lang="en-US" sz="3600" dirty="0"/>
              <a:t>and Lessons </a:t>
            </a:r>
            <a:r>
              <a:rPr lang="en-US" sz="3600" dirty="0" smtClean="0"/>
              <a:t>Learned</a:t>
            </a:r>
          </a:p>
          <a:p>
            <a:pPr>
              <a:spcBef>
                <a:spcPts val="2400"/>
              </a:spcBef>
            </a:pPr>
            <a:r>
              <a:rPr lang="en-US" sz="3600" dirty="0"/>
              <a:t>DBI – </a:t>
            </a:r>
            <a:r>
              <a:rPr lang="en-US" sz="3600" dirty="0" smtClean="0"/>
              <a:t>332 </a:t>
            </a:r>
            <a:r>
              <a:rPr lang="en-US" sz="3600" dirty="0"/>
              <a:t>SQL Server 2014: In-Memory Overview </a:t>
            </a:r>
            <a:endParaRPr lang="en-US" sz="3800" dirty="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Related content</a:t>
            </a:r>
            <a:endParaRPr lang="en-US" dirty="0"/>
          </a:p>
        </p:txBody>
      </p:sp>
      <p:sp>
        <p:nvSpPr>
          <p:cNvPr id="13" name="Text Placeholder 7"/>
          <p:cNvSpPr txBox="1">
            <a:spLocks/>
          </p:cNvSpPr>
          <p:nvPr/>
        </p:nvSpPr>
        <p:spPr>
          <a:xfrm>
            <a:off x="261674" y="4335462"/>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800" dirty="0" smtClean="0">
                <a:gradFill>
                  <a:gsLst>
                    <a:gs pos="1250">
                      <a:srgbClr val="FFFFFF"/>
                    </a:gs>
                    <a:gs pos="100000">
                      <a:srgbClr val="FFFFFF"/>
                    </a:gs>
                  </a:gsLst>
                  <a:lin ang="5400000" scaled="0"/>
                </a:gradFill>
              </a:rPr>
              <a:t>Reach me later sunil@Microsoft.com</a:t>
            </a:r>
            <a:endParaRPr lang="en-US" sz="38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343648755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63" presetClass="path" presetSubtype="0" decel="100000" fill="hold" grpId="1" nodeType="withEffect">
                                  <p:stCondLst>
                                    <p:cond delay="1000"/>
                                  </p:stCondLst>
                                  <p:childTnLst>
                                    <p:animMotion origin="layout" path="M -0.02413 1.78393E-6 L 2.26704E-6 1.78393E-6 " pathEditMode="relative" rAng="0" ptsTypes="AA">
                                      <p:cBhvr>
                                        <p:cTn id="14" dur="500" fill="hold"/>
                                        <p:tgtEl>
                                          <p:spTgt spid="1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P spid="1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050" y="2125661"/>
            <a:ext cx="6021387" cy="2590800"/>
          </a:xfrm>
        </p:spPr>
        <p:txBody>
          <a:bodyPr/>
          <a:lstStyle/>
          <a:p>
            <a:r>
              <a:rPr lang="en-US" sz="3600" dirty="0" smtClean="0"/>
              <a:t>In-Memory </a:t>
            </a:r>
            <a:r>
              <a:rPr lang="en-US" sz="3600" dirty="0"/>
              <a:t>OLTP </a:t>
            </a:r>
            <a:r>
              <a:rPr lang="en-US" sz="3600" dirty="0" smtClean="0"/>
              <a:t>Memory/Storage </a:t>
            </a:r>
            <a:r>
              <a:rPr lang="en-US" sz="3600" dirty="0"/>
              <a:t>Monitoring and Troubleshooting </a:t>
            </a:r>
          </a:p>
        </p:txBody>
      </p:sp>
      <p:sp>
        <p:nvSpPr>
          <p:cNvPr id="3" name="Text Placeholder 2"/>
          <p:cNvSpPr>
            <a:spLocks noGrp="1"/>
          </p:cNvSpPr>
          <p:nvPr>
            <p:ph type="body" sz="quarter" idx="14"/>
          </p:nvPr>
        </p:nvSpPr>
        <p:spPr>
          <a:xfrm>
            <a:off x="274638" y="4716461"/>
            <a:ext cx="6019799" cy="1066799"/>
          </a:xfrm>
        </p:spPr>
        <p:txBody>
          <a:bodyPr/>
          <a:lstStyle/>
          <a:p>
            <a:r>
              <a:rPr lang="en-US" dirty="0" smtClean="0"/>
              <a:t>Sunil Agarwal</a:t>
            </a:r>
            <a:endParaRPr lang="en-US" dirty="0"/>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endParaRPr lang="en-US" dirty="0" smtClean="0"/>
          </a:p>
          <a:p>
            <a:pPr>
              <a:buClr>
                <a:srgbClr val="FFFFFF"/>
              </a:buClr>
            </a:pPr>
            <a:r>
              <a:rPr lang="en-US" dirty="0" smtClean="0"/>
              <a:t>DBI–B413</a:t>
            </a:r>
            <a:endParaRPr lang="en-US" dirty="0"/>
          </a:p>
        </p:txBody>
      </p:sp>
    </p:spTree>
    <p:extLst>
      <p:ext uri="{BB962C8B-B14F-4D97-AF65-F5344CB8AC3E}">
        <p14:creationId xmlns:p14="http://schemas.microsoft.com/office/powerpoint/2010/main" val="2401833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872" y="1213174"/>
            <a:ext cx="12068300" cy="724987"/>
          </a:xfrm>
        </p:spPr>
        <p:txBody>
          <a:bodyPr/>
          <a:lstStyle/>
          <a:p>
            <a:pPr>
              <a:spcBef>
                <a:spcPts val="2400"/>
              </a:spcBef>
            </a:pPr>
            <a:r>
              <a:rPr lang="en-US" sz="3799" dirty="0">
                <a:gradFill>
                  <a:gsLst>
                    <a:gs pos="1250">
                      <a:schemeClr val="tx1"/>
                    </a:gs>
                    <a:gs pos="100000">
                      <a:schemeClr val="tx1"/>
                    </a:gs>
                  </a:gsLst>
                  <a:lin ang="5400000" scaled="0"/>
                </a:gradFill>
              </a:rPr>
              <a:t>27 Hands on Labs + 8 Instructor Led Labs in Hall 7</a:t>
            </a:r>
          </a:p>
        </p:txBody>
      </p:sp>
      <p:sp>
        <p:nvSpPr>
          <p:cNvPr id="2" name="Title 1"/>
          <p:cNvSpPr>
            <a:spLocks noGrp="1"/>
          </p:cNvSpPr>
          <p:nvPr>
            <p:ph type="title"/>
          </p:nvPr>
        </p:nvSpPr>
        <p:spPr/>
        <p:txBody>
          <a:bodyPr/>
          <a:lstStyle/>
          <a:p>
            <a:r>
              <a:rPr lang="en-US" dirty="0" smtClean="0"/>
              <a:t>DBI Track resources</a:t>
            </a:r>
            <a:endParaRPr lang="en-US" dirty="0"/>
          </a:p>
        </p:txBody>
      </p:sp>
      <p:sp>
        <p:nvSpPr>
          <p:cNvPr id="10" name="Text Placeholder 7"/>
          <p:cNvSpPr txBox="1">
            <a:spLocks/>
          </p:cNvSpPr>
          <p:nvPr/>
        </p:nvSpPr>
        <p:spPr>
          <a:xfrm>
            <a:off x="267872" y="2232734"/>
            <a:ext cx="12068300" cy="1341309"/>
          </a:xfrm>
          <a:prstGeom prst="rect">
            <a:avLst/>
          </a:prstGeom>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34" indent="-342834" defTabSz="932563">
              <a:spcBef>
                <a:spcPts val="2400"/>
              </a:spcBef>
              <a:buClr>
                <a:srgbClr val="68217A"/>
              </a:buClr>
            </a:pPr>
            <a:r>
              <a:rPr lang="en-US" sz="3799" dirty="0">
                <a:gradFill>
                  <a:gsLst>
                    <a:gs pos="1250">
                      <a:srgbClr val="FFFFFF"/>
                    </a:gs>
                    <a:gs pos="100000">
                      <a:srgbClr val="FFFFFF"/>
                    </a:gs>
                  </a:gsLst>
                  <a:lin ang="5400000" scaled="0"/>
                </a:gradFill>
              </a:rPr>
              <a:t>Free SQL Server 2014 Technical Overview e-book</a:t>
            </a:r>
          </a:p>
          <a:p>
            <a:pPr marL="246102" lvl="1" indent="0" defTabSz="932563">
              <a:spcBef>
                <a:spcPts val="2400"/>
              </a:spcBef>
              <a:buClr>
                <a:srgbClr val="68217A"/>
              </a:buClr>
              <a:buNone/>
            </a:pPr>
            <a:r>
              <a:rPr lang="en-US" sz="2167" u="sng" dirty="0">
                <a:solidFill>
                  <a:srgbClr val="FFFF00"/>
                </a:solidFill>
                <a:latin typeface="Segoe UI Light"/>
                <a:hlinkClick r:id="rId4"/>
              </a:rPr>
              <a:t>microsoft.com/sqlserver</a:t>
            </a:r>
            <a:r>
              <a:rPr lang="en-US" sz="2167" dirty="0">
                <a:solidFill>
                  <a:srgbClr val="0072C6">
                    <a:lumMod val="60000"/>
                    <a:lumOff val="40000"/>
                  </a:srgbClr>
                </a:solidFill>
                <a:latin typeface="Segoe UI Light"/>
              </a:rPr>
              <a:t> and </a:t>
            </a:r>
            <a:r>
              <a:rPr lang="en-US" sz="2167" u="sng" dirty="0">
                <a:solidFill>
                  <a:srgbClr val="FFFF00"/>
                </a:solidFill>
                <a:latin typeface="Segoe UI Light"/>
                <a:hlinkClick r:id="rId5"/>
              </a:rPr>
              <a:t>Amazon Kindle Store</a:t>
            </a:r>
            <a:endParaRPr lang="en-US" sz="2167" u="sng" dirty="0">
              <a:solidFill>
                <a:srgbClr val="FFFF00"/>
              </a:solidFill>
              <a:latin typeface="Segoe UI Light"/>
            </a:endParaRPr>
          </a:p>
        </p:txBody>
      </p:sp>
      <p:sp>
        <p:nvSpPr>
          <p:cNvPr id="11" name="Text Placeholder 7"/>
          <p:cNvSpPr txBox="1">
            <a:spLocks/>
          </p:cNvSpPr>
          <p:nvPr/>
        </p:nvSpPr>
        <p:spPr>
          <a:xfrm>
            <a:off x="267872" y="3556818"/>
            <a:ext cx="12068300" cy="1341309"/>
          </a:xfrm>
          <a:prstGeom prst="rect">
            <a:avLst/>
          </a:prstGeom>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34" indent="-342834" defTabSz="932563">
              <a:spcBef>
                <a:spcPts val="2400"/>
              </a:spcBef>
              <a:buClr>
                <a:srgbClr val="68217A"/>
              </a:buClr>
            </a:pPr>
            <a:r>
              <a:rPr lang="en-US" sz="3799" dirty="0">
                <a:gradFill>
                  <a:gsLst>
                    <a:gs pos="1250">
                      <a:srgbClr val="FFFFFF"/>
                    </a:gs>
                    <a:gs pos="100000">
                      <a:srgbClr val="FFFFFF"/>
                    </a:gs>
                  </a:gsLst>
                  <a:lin ang="5400000" scaled="0"/>
                </a:gradFill>
              </a:rPr>
              <a:t>Free online training at Microsoft Virtual Academy</a:t>
            </a:r>
          </a:p>
          <a:p>
            <a:pPr marL="246102" lvl="1" indent="0" defTabSz="932563">
              <a:spcBef>
                <a:spcPts val="2400"/>
              </a:spcBef>
              <a:buClr>
                <a:srgbClr val="68217A"/>
              </a:buClr>
              <a:buNone/>
            </a:pPr>
            <a:r>
              <a:rPr lang="en-US" sz="2167" u="sng" dirty="0">
                <a:solidFill>
                  <a:srgbClr val="0072C6">
                    <a:lumMod val="60000"/>
                    <a:lumOff val="40000"/>
                  </a:srgbClr>
                </a:solidFill>
                <a:latin typeface="Segoe UI Light"/>
                <a:hlinkClick r:id="rId6"/>
              </a:rPr>
              <a:t>microsoftvirtualacademy.com</a:t>
            </a:r>
            <a:r>
              <a:rPr lang="en-US" sz="2167" dirty="0">
                <a:solidFill>
                  <a:srgbClr val="0072C6">
                    <a:lumMod val="60000"/>
                    <a:lumOff val="40000"/>
                  </a:srgbClr>
                </a:solidFill>
                <a:latin typeface="Segoe UI Light"/>
                <a:hlinkClick r:id="rId6"/>
              </a:rPr>
              <a:t> </a:t>
            </a:r>
            <a:endParaRPr lang="en-US" sz="2167" dirty="0">
              <a:solidFill>
                <a:srgbClr val="0072C6">
                  <a:lumMod val="60000"/>
                  <a:lumOff val="40000"/>
                </a:srgbClr>
              </a:solidFill>
              <a:latin typeface="Segoe UI Light"/>
            </a:endParaRPr>
          </a:p>
        </p:txBody>
      </p:sp>
      <p:sp>
        <p:nvSpPr>
          <p:cNvPr id="12" name="Text Placeholder 7"/>
          <p:cNvSpPr txBox="1">
            <a:spLocks/>
          </p:cNvSpPr>
          <p:nvPr/>
        </p:nvSpPr>
        <p:spPr>
          <a:xfrm>
            <a:off x="267872" y="4899941"/>
            <a:ext cx="12068300" cy="1341309"/>
          </a:xfrm>
          <a:prstGeom prst="rect">
            <a:avLst/>
          </a:prstGeom>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34" indent="-342834" defTabSz="932563">
              <a:spcBef>
                <a:spcPts val="2400"/>
              </a:spcBef>
              <a:buClr>
                <a:srgbClr val="68217A"/>
              </a:buClr>
            </a:pPr>
            <a:r>
              <a:rPr lang="en-US" sz="3799" dirty="0">
                <a:gradFill>
                  <a:gsLst>
                    <a:gs pos="1250">
                      <a:srgbClr val="FFFFFF"/>
                    </a:gs>
                    <a:gs pos="100000">
                      <a:srgbClr val="FFFFFF"/>
                    </a:gs>
                  </a:gsLst>
                  <a:lin ang="5400000" scaled="0"/>
                </a:gradFill>
              </a:rPr>
              <a:t>Try new Azure data services previews!</a:t>
            </a:r>
          </a:p>
          <a:p>
            <a:pPr marL="246102" lvl="1" indent="0" defTabSz="932563">
              <a:spcBef>
                <a:spcPts val="2400"/>
              </a:spcBef>
              <a:buClr>
                <a:srgbClr val="68217A"/>
              </a:buClr>
              <a:buNone/>
            </a:pPr>
            <a:r>
              <a:rPr lang="en-US" sz="2167" dirty="0">
                <a:solidFill>
                  <a:srgbClr val="FFFF00"/>
                </a:solidFill>
                <a:latin typeface="Segoe UI Light"/>
                <a:hlinkClick r:id="rId7"/>
              </a:rPr>
              <a:t>Azure Machine Learning</a:t>
            </a:r>
            <a:r>
              <a:rPr lang="en-US" sz="2167" dirty="0">
                <a:solidFill>
                  <a:srgbClr val="0072C6">
                    <a:lumMod val="60000"/>
                    <a:lumOff val="40000"/>
                  </a:srgbClr>
                </a:solidFill>
                <a:latin typeface="Segoe UI Light"/>
              </a:rPr>
              <a:t>,</a:t>
            </a:r>
            <a:r>
              <a:rPr lang="en-US" sz="2167" dirty="0">
                <a:solidFill>
                  <a:srgbClr val="FFFF00"/>
                </a:solidFill>
                <a:latin typeface="Segoe UI Light"/>
              </a:rPr>
              <a:t> </a:t>
            </a:r>
            <a:r>
              <a:rPr lang="en-US" sz="2167" dirty="0">
                <a:solidFill>
                  <a:srgbClr val="FFFF00"/>
                </a:solidFill>
                <a:latin typeface="Segoe UI Light"/>
                <a:hlinkClick r:id="rId8" action="ppaction://hlinkfile"/>
              </a:rPr>
              <a:t>DocumentDB</a:t>
            </a:r>
            <a:r>
              <a:rPr lang="en-US" sz="2167" dirty="0">
                <a:solidFill>
                  <a:srgbClr val="0072C6">
                    <a:lumMod val="60000"/>
                    <a:lumOff val="40000"/>
                  </a:srgbClr>
                </a:solidFill>
                <a:latin typeface="Segoe UI Light"/>
              </a:rPr>
              <a:t>, and </a:t>
            </a:r>
            <a:r>
              <a:rPr lang="en-US" sz="2167" dirty="0">
                <a:solidFill>
                  <a:srgbClr val="FFFF00"/>
                </a:solidFill>
                <a:latin typeface="Segoe UI Light"/>
                <a:hlinkClick r:id="rId8" action="ppaction://hlinkfile"/>
              </a:rPr>
              <a:t>Stream Analytics </a:t>
            </a:r>
            <a:endParaRPr lang="en-US" sz="2167" dirty="0">
              <a:solidFill>
                <a:srgbClr val="FFFF00"/>
              </a:solidFill>
              <a:latin typeface="Segoe UI Light"/>
            </a:endParaRPr>
          </a:p>
        </p:txBody>
      </p:sp>
    </p:spTree>
    <p:extLst>
      <p:ext uri="{BB962C8B-B14F-4D97-AF65-F5344CB8AC3E}">
        <p14:creationId xmlns:p14="http://schemas.microsoft.com/office/powerpoint/2010/main" val="96348660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p:stCondLst>
                                    <p:cond delay="250"/>
                                  </p:stCondLst>
                                  <p:childTnLst>
                                    <p:animMotion origin="layout" path="M -0.02413 -6.8089E-8 L 2.26704E-6 -6.8089E-8 " pathEditMode="relative" rAng="0" ptsTypes="AA">
                                      <p:cBhvr>
                                        <p:cTn id="14" dur="500" fill="hold"/>
                                        <p:tgtEl>
                                          <p:spTgt spid="10"/>
                                        </p:tgtEl>
                                        <p:attrNameLst>
                                          <p:attrName>ppt_x</p:attrName>
                                          <p:attrName>ppt_y</p:attrName>
                                        </p:attrNameLst>
                                      </p:cBhvr>
                                      <p:rCtr x="1200" y="0"/>
                                    </p:animMotion>
                                  </p:childTnLst>
                                </p:cTn>
                              </p:par>
                              <p:par>
                                <p:cTn id="15" presetID="10" presetClass="entr" presetSubtype="0"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63" presetClass="path" presetSubtype="0" decel="100000" fill="hold" grpId="1" nodeType="withEffect">
                                  <p:stCondLst>
                                    <p:cond delay="500"/>
                                  </p:stCondLst>
                                  <p:childTnLst>
                                    <p:animMotion origin="layout" path="M -0.02413 2.57376E-6 L 2.26704E-6 2.57376E-6 " pathEditMode="relative" rAng="0" ptsTypes="AA">
                                      <p:cBhvr>
                                        <p:cTn id="19" dur="500" fill="hold"/>
                                        <p:tgtEl>
                                          <p:spTgt spid="11"/>
                                        </p:tgtEl>
                                        <p:attrNameLst>
                                          <p:attrName>ppt_x</p:attrName>
                                          <p:attrName>ppt_y</p:attrName>
                                        </p:attrNameLst>
                                      </p:cBhvr>
                                      <p:rCtr x="1200" y="0"/>
                                    </p:animMotion>
                                  </p:childTnLst>
                                </p:cTn>
                              </p:par>
                              <p:par>
                                <p:cTn id="20" presetID="10" presetClass="entr" presetSubtype="0" fill="hold" grpId="0" nodeType="withEffect">
                                  <p:stCondLst>
                                    <p:cond delay="75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63" presetClass="path" presetSubtype="0" decel="100000" fill="hold" grpId="1" nodeType="withEffect">
                                  <p:stCondLst>
                                    <p:cond delay="750"/>
                                  </p:stCondLst>
                                  <p:childTnLst>
                                    <p:animMotion origin="layout" path="M -0.02413 2.17885E-6 L 2.26704E-6 2.17885E-6 " pathEditMode="relative" rAng="0" ptsTypes="AA">
                                      <p:cBhvr>
                                        <p:cTn id="24"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1" grpId="1"/>
      <p:bldP spid="12" grpId="0"/>
      <p:bldP spid="1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4"/>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chemeClr val="bg1"/>
                      </a:gs>
                      <a:gs pos="100000">
                        <a:schemeClr val="bg1"/>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hlinkClick r:id="rId5"/>
                </a:rPr>
                <a:t>http://channel9.msdn.com/Events/TechEd</a:t>
              </a:r>
              <a:endParaRPr lang="en-US" dirty="0"/>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grpSp>
        <p:nvGrpSpPr>
          <p:cNvPr id="3" name="Group 2"/>
          <p:cNvGrpSpPr/>
          <p:nvPr/>
        </p:nvGrpSpPr>
        <p:grpSpPr>
          <a:xfrm>
            <a:off x="5987589" y="3947146"/>
            <a:ext cx="5491447" cy="2734059"/>
            <a:chOff x="5987589" y="6705925"/>
            <a:chExt cx="5491447" cy="2734059"/>
          </a:xfrm>
        </p:grpSpPr>
        <p:grpSp>
          <p:nvGrpSpPr>
            <p:cNvPr id="38" name="Group 37"/>
            <p:cNvGrpSpPr/>
            <p:nvPr/>
          </p:nvGrpSpPr>
          <p:grpSpPr>
            <a:xfrm>
              <a:off x="5987589" y="6705925"/>
              <a:ext cx="5491447" cy="2734059"/>
              <a:chOff x="5987589" y="3946350"/>
              <a:chExt cx="5491447" cy="2734059"/>
            </a:xfrm>
          </p:grpSpPr>
          <p:sp>
            <p:nvSpPr>
              <p:cNvPr id="39"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40" name="Rectangle 39"/>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41" name="Rectangle 40"/>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7"/>
                  </a:rPr>
                  <a:t>http</a:t>
                </a:r>
                <a:r>
                  <a:rPr lang="en-US" dirty="0" smtClean="0">
                    <a:solidFill>
                      <a:srgbClr val="FFFFFF"/>
                    </a:solidFill>
                    <a:hlinkClick r:id="rId7"/>
                  </a:rPr>
                  <a:t>://developer.microsoft.com </a:t>
                </a:r>
                <a:endParaRPr lang="en-US" dirty="0">
                  <a:solidFill>
                    <a:srgbClr val="FFFFFF"/>
                  </a:solidFill>
                </a:endParaRPr>
              </a:p>
            </p:txBody>
          </p:sp>
        </p:grpSp>
        <p:sp>
          <p:nvSpPr>
            <p:cNvPr id="42" name="Freeform 54"/>
            <p:cNvSpPr>
              <a:spLocks noEditPoints="1"/>
            </p:cNvSpPr>
            <p:nvPr/>
          </p:nvSpPr>
          <p:spPr bwMode="black">
            <a:xfrm>
              <a:off x="6121301" y="879787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83302795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par>
                                <p:cTn id="23" presetID="63" presetClass="path" presetSubtype="0" decel="100000" fill="hold" nodeType="withEffect">
                                  <p:stCondLst>
                                    <p:cond delay="300"/>
                                  </p:stCondLst>
                                  <p:childTnLst>
                                    <p:animMotion origin="layout" path="M -0.02413 4.06264E-6 L 4.44218E-6 4.06264E-6 " pathEditMode="relative" rAng="0" ptsTypes="AA">
                                      <p:cBhvr>
                                        <p:cTn id="24" dur="75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118210282"/>
      </p:ext>
    </p:extLst>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02850"/>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521249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274638" y="1212850"/>
            <a:ext cx="11887200" cy="5527667"/>
          </a:xfrm>
          <a:prstGeom prst="rect">
            <a:avLst/>
          </a:prstGeom>
        </p:spPr>
        <p:txBody>
          <a:bodyPr/>
          <a:lstStyle/>
          <a:p>
            <a:r>
              <a:rPr lang="en-US" dirty="0"/>
              <a:t>Session Objective(s</a:t>
            </a:r>
            <a:r>
              <a:rPr lang="en-US" dirty="0" smtClean="0"/>
              <a:t>): </a:t>
            </a:r>
            <a:endParaRPr lang="en-US" dirty="0"/>
          </a:p>
          <a:p>
            <a:pPr lvl="1"/>
            <a:r>
              <a:rPr lang="en-US" dirty="0" smtClean="0"/>
              <a:t>Demo Driven Deep Dive into  </a:t>
            </a:r>
          </a:p>
          <a:p>
            <a:pPr lvl="1"/>
            <a:r>
              <a:rPr lang="en-US" dirty="0" smtClean="0"/>
              <a:t>	</a:t>
            </a:r>
            <a:r>
              <a:rPr lang="en-US" b="1" dirty="0" smtClean="0"/>
              <a:t>Memory and Storage: </a:t>
            </a:r>
            <a:r>
              <a:rPr lang="en-US" dirty="0" smtClean="0"/>
              <a:t>Configuration, Monitoring, Garbage Collection and Troubleshooting</a:t>
            </a:r>
            <a:endParaRPr lang="en-US" dirty="0"/>
          </a:p>
          <a:p>
            <a:pPr lvl="1"/>
            <a:r>
              <a:rPr lang="en-US" dirty="0" smtClean="0"/>
              <a:t>Database</a:t>
            </a:r>
            <a:r>
              <a:rPr lang="en-US" b="1" dirty="0" smtClean="0"/>
              <a:t> Backup </a:t>
            </a:r>
            <a:r>
              <a:rPr lang="en-US" dirty="0" smtClean="0"/>
              <a:t>and </a:t>
            </a:r>
            <a:r>
              <a:rPr lang="en-US" b="1" dirty="0" smtClean="0"/>
              <a:t>Recovery</a:t>
            </a:r>
            <a:endParaRPr lang="en-US" b="1" dirty="0"/>
          </a:p>
          <a:p>
            <a:r>
              <a:rPr lang="en-US" dirty="0" smtClean="0"/>
              <a:t>Key Takeaway 1</a:t>
            </a:r>
          </a:p>
          <a:p>
            <a:pPr lvl="1"/>
            <a:r>
              <a:rPr lang="en-US" dirty="0" smtClean="0"/>
              <a:t>You can control memory allocated to in-memory database to run in dedicated or multi-tenant environment using new DMVs and </a:t>
            </a:r>
            <a:r>
              <a:rPr lang="en-US" dirty="0" err="1" smtClean="0"/>
              <a:t>Perfmon</a:t>
            </a:r>
            <a:r>
              <a:rPr lang="en-US" dirty="0" smtClean="0"/>
              <a:t> Counters. </a:t>
            </a:r>
          </a:p>
          <a:p>
            <a:r>
              <a:rPr lang="en-US" dirty="0"/>
              <a:t>Key Takeaway </a:t>
            </a:r>
            <a:r>
              <a:rPr lang="en-US" dirty="0" smtClean="0"/>
              <a:t>2</a:t>
            </a:r>
            <a:endParaRPr lang="en-US" dirty="0"/>
          </a:p>
          <a:p>
            <a:pPr lvl="1"/>
            <a:r>
              <a:rPr lang="en-US" dirty="0" smtClean="0"/>
              <a:t>Storage requirements and its management is very different compared to disk-based tables. </a:t>
            </a:r>
          </a:p>
          <a:p>
            <a:pPr lvl="1"/>
            <a:endParaRPr lang="en-US" dirty="0"/>
          </a:p>
        </p:txBody>
      </p:sp>
      <p:sp>
        <p:nvSpPr>
          <p:cNvPr id="4" name="Title 3"/>
          <p:cNvSpPr>
            <a:spLocks noGrp="1"/>
          </p:cNvSpPr>
          <p:nvPr>
            <p:ph type="title"/>
          </p:nvPr>
        </p:nvSpPr>
        <p:spPr/>
        <p:txBody>
          <a:bodyPr/>
          <a:lstStyle/>
          <a:p>
            <a:r>
              <a:rPr lang="en-US" dirty="0"/>
              <a:t>Session Objectives </a:t>
            </a:r>
            <a:r>
              <a:rPr lang="en-US" dirty="0" smtClean="0"/>
              <a:t>And </a:t>
            </a:r>
            <a:r>
              <a:rPr lang="en-US" dirty="0"/>
              <a:t>Takeaways</a:t>
            </a:r>
          </a:p>
        </p:txBody>
      </p:sp>
    </p:spTree>
    <p:extLst>
      <p:ext uri="{BB962C8B-B14F-4D97-AF65-F5344CB8AC3E}">
        <p14:creationId xmlns:p14="http://schemas.microsoft.com/office/powerpoint/2010/main" val="206827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Memory Monitoring and Troubleshooting</a:t>
            </a:r>
          </a:p>
        </p:txBody>
      </p:sp>
    </p:spTree>
    <p:extLst>
      <p:ext uri="{BB962C8B-B14F-4D97-AF65-F5344CB8AC3E}">
        <p14:creationId xmlns:p14="http://schemas.microsoft.com/office/powerpoint/2010/main" val="172469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56" y="0"/>
            <a:ext cx="12436475" cy="917575"/>
          </a:xfrm>
        </p:spPr>
        <p:txBody>
          <a:bodyPr/>
          <a:lstStyle/>
          <a:p>
            <a:r>
              <a:rPr lang="en-US" dirty="0" smtClean="0"/>
              <a:t>Memory Challenge</a:t>
            </a:r>
            <a:endParaRPr lang="en-US" dirty="0"/>
          </a:p>
        </p:txBody>
      </p:sp>
      <p:sp>
        <p:nvSpPr>
          <p:cNvPr id="7" name="Rectangle 6"/>
          <p:cNvSpPr/>
          <p:nvPr/>
        </p:nvSpPr>
        <p:spPr bwMode="auto">
          <a:xfrm>
            <a:off x="655637" y="4487862"/>
            <a:ext cx="1905000" cy="17526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Buffer Pool</a:t>
            </a:r>
            <a:endParaRPr lang="en-US" sz="2000" dirty="0">
              <a:solidFill>
                <a:srgbClr val="FFFFFF"/>
              </a:solidFill>
            </a:endParaRPr>
          </a:p>
        </p:txBody>
      </p:sp>
      <p:sp>
        <p:nvSpPr>
          <p:cNvPr id="10" name="Rectangle 9"/>
          <p:cNvSpPr/>
          <p:nvPr/>
        </p:nvSpPr>
        <p:spPr bwMode="auto">
          <a:xfrm>
            <a:off x="660643" y="2279649"/>
            <a:ext cx="1899994" cy="1446213"/>
          </a:xfrm>
          <a:prstGeom prst="rect">
            <a:avLst/>
          </a:prstGeom>
          <a:solidFill>
            <a:srgbClr val="FFFF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505050"/>
                </a:solidFill>
              </a:rPr>
              <a:t>Memory Optimized Tables</a:t>
            </a:r>
            <a:endParaRPr lang="en-US" sz="2000" dirty="0">
              <a:solidFill>
                <a:srgbClr val="505050"/>
              </a:solidFill>
            </a:endParaRPr>
          </a:p>
        </p:txBody>
      </p:sp>
      <p:sp>
        <p:nvSpPr>
          <p:cNvPr id="11" name="Rectangle 10"/>
          <p:cNvSpPr/>
          <p:nvPr/>
        </p:nvSpPr>
        <p:spPr bwMode="auto">
          <a:xfrm>
            <a:off x="655637" y="3725862"/>
            <a:ext cx="1905000" cy="76200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Memory Internal Structures</a:t>
            </a: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655637" y="1668462"/>
            <a:ext cx="1905000" cy="60960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Available Memory</a:t>
            </a:r>
            <a:endParaRPr lang="en-US" sz="2000" dirty="0">
              <a:solidFill>
                <a:srgbClr val="FFFFFF"/>
              </a:solidFill>
            </a:endParaRPr>
          </a:p>
        </p:txBody>
      </p:sp>
      <p:sp>
        <p:nvSpPr>
          <p:cNvPr id="15" name="TextBox 14"/>
          <p:cNvSpPr txBox="1"/>
          <p:nvPr/>
        </p:nvSpPr>
        <p:spPr>
          <a:xfrm rot="16200000">
            <a:off x="-1276465" y="3604295"/>
            <a:ext cx="312047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Max Server Memory</a:t>
            </a:r>
          </a:p>
        </p:txBody>
      </p:sp>
      <p:cxnSp>
        <p:nvCxnSpPr>
          <p:cNvPr id="20" name="Straight Connector 19"/>
          <p:cNvCxnSpPr/>
          <p:nvPr/>
        </p:nvCxnSpPr>
        <p:spPr>
          <a:xfrm>
            <a:off x="122237" y="1668462"/>
            <a:ext cx="274635"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122237" y="6164262"/>
            <a:ext cx="274635"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15" idx="3"/>
          </p:cNvCxnSpPr>
          <p:nvPr/>
        </p:nvCxnSpPr>
        <p:spPr>
          <a:xfrm flipH="1" flipV="1">
            <a:off x="274639" y="1820862"/>
            <a:ext cx="9131" cy="53713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15" idx="1"/>
          </p:cNvCxnSpPr>
          <p:nvPr/>
        </p:nvCxnSpPr>
        <p:spPr>
          <a:xfrm flipH="1">
            <a:off x="274639" y="5478462"/>
            <a:ext cx="9131" cy="4572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bwMode="auto">
          <a:xfrm>
            <a:off x="3627437" y="4487862"/>
            <a:ext cx="1905000" cy="17526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Buffer Pool</a:t>
            </a:r>
            <a:endParaRPr lang="en-US" sz="2000" dirty="0">
              <a:solidFill>
                <a:srgbClr val="FFFFFF"/>
              </a:solidFill>
            </a:endParaRPr>
          </a:p>
        </p:txBody>
      </p:sp>
      <p:sp>
        <p:nvSpPr>
          <p:cNvPr id="59" name="Rectangle 58"/>
          <p:cNvSpPr/>
          <p:nvPr/>
        </p:nvSpPr>
        <p:spPr bwMode="auto">
          <a:xfrm>
            <a:off x="3627437" y="3725862"/>
            <a:ext cx="1905000" cy="76200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Memory Internal Structures</a:t>
            </a:r>
            <a:endParaRPr lang="en-US" sz="2000" dirty="0">
              <a:gradFill>
                <a:gsLst>
                  <a:gs pos="0">
                    <a:srgbClr val="FFFFFF"/>
                  </a:gs>
                  <a:gs pos="100000">
                    <a:srgbClr val="FFFFFF"/>
                  </a:gs>
                </a:gsLst>
                <a:lin ang="5400000" scaled="0"/>
              </a:gradFill>
            </a:endParaRPr>
          </a:p>
        </p:txBody>
      </p:sp>
      <p:sp>
        <p:nvSpPr>
          <p:cNvPr id="64" name="Rectangle 63"/>
          <p:cNvSpPr/>
          <p:nvPr/>
        </p:nvSpPr>
        <p:spPr bwMode="auto">
          <a:xfrm>
            <a:off x="3632443" y="1668462"/>
            <a:ext cx="1899994" cy="2057400"/>
          </a:xfrm>
          <a:prstGeom prst="rect">
            <a:avLst/>
          </a:prstGeom>
          <a:solidFill>
            <a:srgbClr val="FFFF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505050"/>
                </a:solidFill>
              </a:rPr>
              <a:t>Memory Optimized Tables</a:t>
            </a:r>
            <a:endParaRPr lang="en-US" sz="2000" dirty="0">
              <a:solidFill>
                <a:srgbClr val="505050"/>
              </a:solidFill>
            </a:endParaRPr>
          </a:p>
        </p:txBody>
      </p:sp>
      <p:sp>
        <p:nvSpPr>
          <p:cNvPr id="65" name="Rectangle 64"/>
          <p:cNvSpPr/>
          <p:nvPr/>
        </p:nvSpPr>
        <p:spPr bwMode="auto">
          <a:xfrm>
            <a:off x="6446837" y="5021262"/>
            <a:ext cx="1905000" cy="11811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Buffer Pool</a:t>
            </a:r>
            <a:endParaRPr lang="en-US" sz="2000" dirty="0">
              <a:solidFill>
                <a:srgbClr val="FFFFFF"/>
              </a:solidFill>
            </a:endParaRPr>
          </a:p>
        </p:txBody>
      </p:sp>
      <p:sp>
        <p:nvSpPr>
          <p:cNvPr id="66" name="Rectangle 65"/>
          <p:cNvSpPr/>
          <p:nvPr/>
        </p:nvSpPr>
        <p:spPr bwMode="auto">
          <a:xfrm>
            <a:off x="6446837" y="4259262"/>
            <a:ext cx="1905000" cy="76200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Memory Internal Structures</a:t>
            </a:r>
            <a:endParaRPr lang="en-US" sz="2000" dirty="0">
              <a:gradFill>
                <a:gsLst>
                  <a:gs pos="0">
                    <a:srgbClr val="FFFFFF"/>
                  </a:gs>
                  <a:gs pos="100000">
                    <a:srgbClr val="FFFFFF"/>
                  </a:gs>
                </a:gsLst>
                <a:lin ang="5400000" scaled="0"/>
              </a:gradFill>
            </a:endParaRPr>
          </a:p>
        </p:txBody>
      </p:sp>
      <p:sp>
        <p:nvSpPr>
          <p:cNvPr id="67" name="Rectangle 66"/>
          <p:cNvSpPr/>
          <p:nvPr/>
        </p:nvSpPr>
        <p:spPr bwMode="auto">
          <a:xfrm>
            <a:off x="6451843" y="1668462"/>
            <a:ext cx="1899994" cy="2590800"/>
          </a:xfrm>
          <a:prstGeom prst="rect">
            <a:avLst/>
          </a:prstGeom>
          <a:solidFill>
            <a:srgbClr val="FFFF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505050"/>
                </a:solidFill>
              </a:rPr>
              <a:t>Memory Optimized Tables</a:t>
            </a:r>
            <a:endParaRPr lang="en-US" sz="2000" dirty="0">
              <a:solidFill>
                <a:srgbClr val="505050"/>
              </a:solidFill>
            </a:endParaRPr>
          </a:p>
        </p:txBody>
      </p:sp>
      <p:sp>
        <p:nvSpPr>
          <p:cNvPr id="68" name="Rectangle 67"/>
          <p:cNvSpPr/>
          <p:nvPr/>
        </p:nvSpPr>
        <p:spPr bwMode="auto">
          <a:xfrm>
            <a:off x="9266237" y="5478462"/>
            <a:ext cx="1905000" cy="7239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Buffer Pool</a:t>
            </a:r>
            <a:endParaRPr lang="en-US" sz="2000" dirty="0">
              <a:solidFill>
                <a:srgbClr val="FFFFFF"/>
              </a:solidFill>
            </a:endParaRPr>
          </a:p>
        </p:txBody>
      </p:sp>
      <p:sp>
        <p:nvSpPr>
          <p:cNvPr id="69" name="Rectangle 68"/>
          <p:cNvSpPr/>
          <p:nvPr/>
        </p:nvSpPr>
        <p:spPr bwMode="auto">
          <a:xfrm>
            <a:off x="9266237" y="4716462"/>
            <a:ext cx="1905000" cy="76200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Memory Internal Structures</a:t>
            </a:r>
            <a:endParaRPr lang="en-US" sz="2000" dirty="0">
              <a:gradFill>
                <a:gsLst>
                  <a:gs pos="0">
                    <a:srgbClr val="FFFFFF"/>
                  </a:gs>
                  <a:gs pos="100000">
                    <a:srgbClr val="FFFFFF"/>
                  </a:gs>
                </a:gsLst>
                <a:lin ang="5400000" scaled="0"/>
              </a:gradFill>
            </a:endParaRPr>
          </a:p>
        </p:txBody>
      </p:sp>
      <p:sp>
        <p:nvSpPr>
          <p:cNvPr id="70" name="Rectangle 69"/>
          <p:cNvSpPr/>
          <p:nvPr/>
        </p:nvSpPr>
        <p:spPr bwMode="auto">
          <a:xfrm>
            <a:off x="9271243" y="1668462"/>
            <a:ext cx="1899994" cy="3048000"/>
          </a:xfrm>
          <a:prstGeom prst="rect">
            <a:avLst/>
          </a:prstGeom>
          <a:solidFill>
            <a:srgbClr val="FFFF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505050"/>
                </a:solidFill>
              </a:rPr>
              <a:t>Memory Optimized Tables</a:t>
            </a:r>
            <a:endParaRPr lang="en-US" sz="2000" dirty="0">
              <a:solidFill>
                <a:srgbClr val="505050"/>
              </a:solidFill>
            </a:endParaRPr>
          </a:p>
        </p:txBody>
      </p:sp>
      <p:cxnSp>
        <p:nvCxnSpPr>
          <p:cNvPr id="75" name="Straight Arrow Connector 74"/>
          <p:cNvCxnSpPr/>
          <p:nvPr/>
        </p:nvCxnSpPr>
        <p:spPr>
          <a:xfrm>
            <a:off x="2789237" y="3878262"/>
            <a:ext cx="609600" cy="0"/>
          </a:xfrm>
          <a:prstGeom prst="straightConnector1">
            <a:avLst/>
          </a:prstGeom>
          <a:ln w="508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5684837" y="3878262"/>
            <a:ext cx="609600" cy="0"/>
          </a:xfrm>
          <a:prstGeom prst="straightConnector1">
            <a:avLst/>
          </a:prstGeom>
          <a:ln w="508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8580437" y="3878262"/>
            <a:ext cx="609600" cy="0"/>
          </a:xfrm>
          <a:prstGeom prst="straightConnector1">
            <a:avLst/>
          </a:prstGeom>
          <a:ln w="508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78" name="Picture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68006" y="3292246"/>
            <a:ext cx="1046231" cy="1043216"/>
          </a:xfrm>
          <a:prstGeom prst="rect">
            <a:avLst/>
          </a:prstGeom>
        </p:spPr>
      </p:pic>
    </p:spTree>
    <p:extLst>
      <p:ext uri="{BB962C8B-B14F-4D97-AF65-F5344CB8AC3E}">
        <p14:creationId xmlns:p14="http://schemas.microsoft.com/office/powerpoint/2010/main" val="16816763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4" grpId="0" animBg="1"/>
      <p:bldP spid="57" grpId="0" animBg="1"/>
      <p:bldP spid="59" grpId="0" animBg="1"/>
      <p:bldP spid="64" grpId="0" animBg="1"/>
      <p:bldP spid="65" grpId="0" animBg="1"/>
      <p:bldP spid="66" grpId="0" animBg="1"/>
      <p:bldP spid="67" grpId="0" animBg="1"/>
      <p:bldP spid="68" grpId="0" animBg="1"/>
      <p:bldP spid="69" grpId="0" animBg="1"/>
      <p:bldP spid="7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Memory Challenge and Resolution</a:t>
            </a:r>
            <a:endParaRPr lang="en-US" dirty="0"/>
          </a:p>
        </p:txBody>
      </p:sp>
      <p:sp>
        <p:nvSpPr>
          <p:cNvPr id="3" name="Text Placeholder 2"/>
          <p:cNvSpPr>
            <a:spLocks noGrp="1"/>
          </p:cNvSpPr>
          <p:nvPr>
            <p:ph type="body" sz="quarter" idx="4294967295"/>
          </p:nvPr>
        </p:nvSpPr>
        <p:spPr>
          <a:xfrm>
            <a:off x="274638" y="1211263"/>
            <a:ext cx="11734799" cy="9676495"/>
          </a:xfrm>
          <a:prstGeom prst="rect">
            <a:avLst/>
          </a:prstGeom>
          <a:solidFill>
            <a:schemeClr val="bg2"/>
          </a:solidFill>
        </p:spPr>
        <p:txBody>
          <a:bodyPr/>
          <a:lstStyle/>
          <a:p>
            <a:r>
              <a:rPr lang="en-US" dirty="0" smtClean="0"/>
              <a:t>Memory Pressure can lead to</a:t>
            </a:r>
          </a:p>
          <a:p>
            <a:pPr lvl="1"/>
            <a:r>
              <a:rPr lang="en-US" sz="2400" dirty="0" smtClean="0"/>
              <a:t>Other SQL workloads slow down to unacceptable performance</a:t>
            </a:r>
          </a:p>
          <a:p>
            <a:pPr lvl="1"/>
            <a:r>
              <a:rPr lang="en-US" sz="2400" dirty="0"/>
              <a:t>DML Transactions </a:t>
            </a:r>
            <a:r>
              <a:rPr lang="en-US" sz="2400" dirty="0" smtClean="0"/>
              <a:t>on memory-optimized tables can fail due to </a:t>
            </a:r>
            <a:r>
              <a:rPr lang="en-US" sz="2400" dirty="0"/>
              <a:t>OOM</a:t>
            </a:r>
          </a:p>
          <a:p>
            <a:r>
              <a:rPr lang="en-US" dirty="0" smtClean="0"/>
              <a:t>Possible Solutions</a:t>
            </a:r>
          </a:p>
          <a:p>
            <a:pPr lvl="1"/>
            <a:r>
              <a:rPr lang="en-US" sz="2400" dirty="0" smtClean="0"/>
              <a:t>Allow Paging - Rejected. SQL Server does not support it.</a:t>
            </a:r>
          </a:p>
          <a:p>
            <a:pPr lvl="1"/>
            <a:r>
              <a:rPr lang="en-US" sz="2400" dirty="0" smtClean="0"/>
              <a:t>Provision and Manage Memory appropriately  - Recommended </a:t>
            </a:r>
          </a:p>
          <a:p>
            <a:r>
              <a:rPr lang="en-US" dirty="0" smtClean="0"/>
              <a:t>Steps</a:t>
            </a:r>
          </a:p>
          <a:p>
            <a:r>
              <a:rPr lang="en-US" sz="2400" dirty="0" smtClean="0">
                <a:latin typeface="+mn-lt"/>
              </a:rPr>
              <a:t>Estimate Memory needed for Memory Optimized Tables  - guidance provided</a:t>
            </a:r>
          </a:p>
          <a:p>
            <a:r>
              <a:rPr lang="en-US" sz="2400" dirty="0">
                <a:latin typeface="+mn-lt"/>
              </a:rPr>
              <a:t>L</a:t>
            </a:r>
            <a:r>
              <a:rPr lang="en-US" sz="2400" dirty="0" smtClean="0">
                <a:latin typeface="+mn-lt"/>
              </a:rPr>
              <a:t>imit memory consumption by binding database to Tools to monitor memory consumption for preemptive strike</a:t>
            </a:r>
          </a:p>
          <a:p>
            <a:endParaRPr lang="en-US" sz="2400" dirty="0"/>
          </a:p>
          <a:p>
            <a:pPr lvl="1"/>
            <a:endParaRPr lang="en-US" sz="2400" dirty="0" smtClean="0"/>
          </a:p>
          <a:p>
            <a:pPr lvl="1"/>
            <a:endParaRPr lang="en-US" sz="2400" dirty="0" smtClean="0"/>
          </a:p>
          <a:p>
            <a:pPr lvl="1"/>
            <a:endParaRPr lang="en-US" sz="2400" dirty="0"/>
          </a:p>
          <a:p>
            <a:pPr lvl="1"/>
            <a:endParaRPr lang="en-US" sz="2400" dirty="0" smtClean="0"/>
          </a:p>
          <a:p>
            <a:endParaRPr lang="en-US" dirty="0" smtClean="0"/>
          </a:p>
          <a:p>
            <a:pPr marL="571500" indent="-571500">
              <a:buFont typeface="Arial" panose="020B0604020202020204" pitchFamily="34" charset="0"/>
              <a:buChar char="•"/>
            </a:pPr>
            <a:endParaRPr lang="en-US" dirty="0" smtClean="0"/>
          </a:p>
          <a:p>
            <a:pPr marL="571500" indent="-571500">
              <a:buFont typeface="Arial" panose="020B0604020202020204" pitchFamily="34" charset="0"/>
              <a:buChar char="•"/>
            </a:pPr>
            <a:endParaRPr lang="en-US" dirty="0" smtClean="0"/>
          </a:p>
          <a:p>
            <a:pPr lvl="1"/>
            <a:r>
              <a:rPr lang="en-US" dirty="0" smtClean="0"/>
              <a:t> </a:t>
            </a:r>
          </a:p>
          <a:p>
            <a:pPr marL="571500" lvl="1" indent="-571500">
              <a:buFont typeface="Arial" panose="020B0604020202020204" pitchFamily="34" charset="0"/>
              <a:buChar char="•"/>
            </a:pPr>
            <a:endParaRPr lang="en-US" dirty="0"/>
          </a:p>
        </p:txBody>
      </p:sp>
    </p:spTree>
    <p:extLst>
      <p:ext uri="{BB962C8B-B14F-4D97-AF65-F5344CB8AC3E}">
        <p14:creationId xmlns:p14="http://schemas.microsoft.com/office/powerpoint/2010/main" val="31107746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3">
                                            <p:txEl>
                                              <p:pRg st="5" end="5"/>
                                            </p:txEl>
                                          </p:spTgt>
                                        </p:tgtEl>
                                        <p:attrNameLst>
                                          <p:attrName>ppt_c</p:attrName>
                                        </p:attrNameLst>
                                      </p:cBhvr>
                                      <p:to>
                                        <a:srgbClr val="FF0000"/>
                                      </p:to>
                                    </p:animClr>
                                  </p:sub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2000" fill="hold"/>
                                        <p:tgtEl>
                                          <p:spTgt spid="3">
                                            <p:txEl>
                                              <p:pRg st="5" end="5"/>
                                            </p:txEl>
                                          </p:spTgt>
                                        </p:tgtEl>
                                        <p:attrNameLst>
                                          <p:attrName>style.color</p:attrName>
                                        </p:attrNameLst>
                                      </p:cBhvr>
                                      <p:to>
                                        <a:schemeClr val="accent2"/>
                                      </p:to>
                                    </p:animClr>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Memory </a:t>
            </a:r>
            <a:r>
              <a:rPr lang="en-US" dirty="0"/>
              <a:t>O</a:t>
            </a:r>
            <a:r>
              <a:rPr lang="en-US" dirty="0" smtClean="0"/>
              <a:t>ptimized Tables: Garbage Cleanup</a:t>
            </a:r>
            <a:endParaRPr lang="en-US" dirty="0"/>
          </a:p>
        </p:txBody>
      </p:sp>
      <p:grpSp>
        <p:nvGrpSpPr>
          <p:cNvPr id="7" name="Group 106"/>
          <p:cNvGrpSpPr/>
          <p:nvPr/>
        </p:nvGrpSpPr>
        <p:grpSpPr>
          <a:xfrm>
            <a:off x="3173903" y="4895542"/>
            <a:ext cx="3624665" cy="310094"/>
            <a:chOff x="1828800" y="4191000"/>
            <a:chExt cx="2415118" cy="228604"/>
          </a:xfrm>
          <a:solidFill>
            <a:schemeClr val="accent6">
              <a:lumMod val="20000"/>
              <a:lumOff val="80000"/>
            </a:schemeClr>
          </a:solidFill>
        </p:grpSpPr>
        <p:sp>
          <p:nvSpPr>
            <p:cNvPr id="109" name="Rectangle 108"/>
            <p:cNvSpPr/>
            <p:nvPr/>
          </p:nvSpPr>
          <p:spPr>
            <a:xfrm>
              <a:off x="1828800" y="4191000"/>
              <a:ext cx="683846" cy="228600"/>
            </a:xfrm>
            <a:prstGeom prst="rect">
              <a:avLst/>
            </a:prstGeom>
            <a:grpFill/>
            <a:ln w="25400" cap="flat" cmpd="sng" algn="ctr">
              <a:solidFill>
                <a:sysClr val="windowText" lastClr="000000">
                  <a:lumMod val="50000"/>
                  <a:lumOff val="50000"/>
                </a:sysClr>
              </a:solidFill>
              <a:prstDash val="solid"/>
            </a:ln>
            <a:effectLst/>
          </p:spPr>
          <p:txBody>
            <a:bodyPr lIns="0" rIns="0" rtlCol="0" anchor="ctr"/>
            <a:lstStyle/>
            <a:p>
              <a:pPr algn="ctr" defTabSz="777031">
                <a:defRPr/>
              </a:pPr>
              <a:r>
                <a:rPr lang="en-US" sz="1632" kern="0" dirty="0">
                  <a:solidFill>
                    <a:sysClr val="windowText" lastClr="000000"/>
                  </a:solidFill>
                </a:rPr>
                <a:t>90, 150</a:t>
              </a:r>
            </a:p>
          </p:txBody>
        </p:sp>
        <p:sp>
          <p:nvSpPr>
            <p:cNvPr id="110" name="Rectangle 109"/>
            <p:cNvSpPr/>
            <p:nvPr/>
          </p:nvSpPr>
          <p:spPr>
            <a:xfrm>
              <a:off x="2944610" y="4191004"/>
              <a:ext cx="547077" cy="228600"/>
            </a:xfrm>
            <a:prstGeom prst="rect">
              <a:avLst/>
            </a:prstGeom>
            <a:grpFill/>
            <a:ln w="25400" cap="flat" cmpd="sng" algn="ctr">
              <a:solidFill>
                <a:sysClr val="windowText" lastClr="000000">
                  <a:lumMod val="50000"/>
                  <a:lumOff val="50000"/>
                </a:sysClr>
              </a:solidFill>
              <a:prstDash val="solid"/>
            </a:ln>
            <a:effectLst/>
          </p:spPr>
          <p:txBody>
            <a:bodyPr lIns="0" rIns="0" rtlCol="0" anchor="ctr"/>
            <a:lstStyle/>
            <a:p>
              <a:pPr algn="ctr" defTabSz="777031">
                <a:defRPr/>
              </a:pPr>
              <a:r>
                <a:rPr lang="en-US" sz="1632" kern="0" dirty="0">
                  <a:solidFill>
                    <a:sysClr val="windowText" lastClr="000000"/>
                  </a:solidFill>
                </a:rPr>
                <a:t>Susan</a:t>
              </a:r>
            </a:p>
          </p:txBody>
        </p:sp>
        <p:sp>
          <p:nvSpPr>
            <p:cNvPr id="111" name="Rectangle 110"/>
            <p:cNvSpPr/>
            <p:nvPr/>
          </p:nvSpPr>
          <p:spPr>
            <a:xfrm>
              <a:off x="2512646" y="4191000"/>
              <a:ext cx="435820" cy="228600"/>
            </a:xfrm>
            <a:prstGeom prst="rect">
              <a:avLst/>
            </a:prstGeom>
            <a:grpFill/>
            <a:ln w="25400" cap="flat" cmpd="sng" algn="ctr">
              <a:solidFill>
                <a:sysClr val="windowText" lastClr="000000">
                  <a:lumMod val="50000"/>
                  <a:lumOff val="50000"/>
                </a:sysClr>
              </a:solidFill>
              <a:prstDash val="solid"/>
            </a:ln>
            <a:effectLst/>
          </p:spPr>
          <p:txBody>
            <a:bodyPr lIns="0" rIns="0" rtlCol="0" anchor="ctr"/>
            <a:lstStyle/>
            <a:p>
              <a:pPr algn="ctr" defTabSz="777031">
                <a:defRPr/>
              </a:pPr>
              <a:endParaRPr lang="en-US" sz="1632" kern="0" dirty="0">
                <a:solidFill>
                  <a:sysClr val="window" lastClr="FFFFFF"/>
                </a:solidFill>
              </a:endParaRPr>
            </a:p>
          </p:txBody>
        </p:sp>
        <p:sp>
          <p:nvSpPr>
            <p:cNvPr id="112" name="Rectangle 111"/>
            <p:cNvSpPr/>
            <p:nvPr/>
          </p:nvSpPr>
          <p:spPr>
            <a:xfrm>
              <a:off x="3491687" y="4191000"/>
              <a:ext cx="752231" cy="228600"/>
            </a:xfrm>
            <a:prstGeom prst="rect">
              <a:avLst/>
            </a:prstGeom>
            <a:grpFill/>
            <a:ln w="25400" cap="flat" cmpd="sng" algn="ctr">
              <a:solidFill>
                <a:sysClr val="windowText" lastClr="000000">
                  <a:lumMod val="50000"/>
                  <a:lumOff val="50000"/>
                </a:sysClr>
              </a:solidFill>
              <a:prstDash val="solid"/>
            </a:ln>
            <a:effectLst/>
          </p:spPr>
          <p:txBody>
            <a:bodyPr lIns="0" rIns="0" rtlCol="0" anchor="ctr"/>
            <a:lstStyle/>
            <a:p>
              <a:pPr algn="ctr" defTabSz="777031">
                <a:defRPr/>
              </a:pPr>
              <a:r>
                <a:rPr lang="en-US" sz="1632" kern="0" dirty="0">
                  <a:solidFill>
                    <a:sysClr val="windowText" lastClr="000000"/>
                  </a:solidFill>
                </a:rPr>
                <a:t>Bogota</a:t>
              </a:r>
            </a:p>
          </p:txBody>
        </p:sp>
      </p:grpSp>
      <p:grpSp>
        <p:nvGrpSpPr>
          <p:cNvPr id="8" name="Group 105"/>
          <p:cNvGrpSpPr/>
          <p:nvPr/>
        </p:nvGrpSpPr>
        <p:grpSpPr>
          <a:xfrm>
            <a:off x="3049550" y="2819543"/>
            <a:ext cx="3670421" cy="317457"/>
            <a:chOff x="4791381" y="4876800"/>
            <a:chExt cx="2447619" cy="228602"/>
          </a:xfrm>
          <a:solidFill>
            <a:schemeClr val="accent6">
              <a:lumMod val="20000"/>
              <a:lumOff val="80000"/>
            </a:schemeClr>
          </a:solidFill>
        </p:grpSpPr>
        <p:sp>
          <p:nvSpPr>
            <p:cNvPr id="105" name="Rectangle 104"/>
            <p:cNvSpPr/>
            <p:nvPr/>
          </p:nvSpPr>
          <p:spPr>
            <a:xfrm>
              <a:off x="4791381" y="4876802"/>
              <a:ext cx="683846"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777031">
                <a:defRPr/>
              </a:pPr>
              <a:r>
                <a:rPr lang="en-US" sz="1632" kern="0" dirty="0">
                  <a:solidFill>
                    <a:sysClr val="windowText" lastClr="000000"/>
                  </a:solidFill>
                </a:rPr>
                <a:t>50, </a:t>
              </a:r>
              <a:r>
                <a:rPr lang="en-US" sz="1632" kern="0" dirty="0">
                  <a:solidFill>
                    <a:sysClr val="windowText" lastClr="000000"/>
                  </a:solidFill>
                  <a:latin typeface="Lucida Sans Unicode"/>
                  <a:cs typeface="Lucida Sans Unicode"/>
                </a:rPr>
                <a:t>∞</a:t>
              </a:r>
              <a:endParaRPr lang="en-US" sz="1632" kern="0" dirty="0">
                <a:solidFill>
                  <a:sysClr val="windowText" lastClr="000000"/>
                </a:solidFill>
              </a:endParaRPr>
            </a:p>
          </p:txBody>
        </p:sp>
        <p:sp>
          <p:nvSpPr>
            <p:cNvPr id="106" name="Rectangle 105"/>
            <p:cNvSpPr/>
            <p:nvPr/>
          </p:nvSpPr>
          <p:spPr>
            <a:xfrm>
              <a:off x="5939692" y="4876800"/>
              <a:ext cx="547077"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777031">
                <a:defRPr/>
              </a:pPr>
              <a:r>
                <a:rPr lang="en-US" sz="1632" kern="0" dirty="0">
                  <a:solidFill>
                    <a:sysClr val="windowText" lastClr="000000"/>
                  </a:solidFill>
                </a:rPr>
                <a:t>Jane</a:t>
              </a:r>
            </a:p>
          </p:txBody>
        </p:sp>
        <p:sp>
          <p:nvSpPr>
            <p:cNvPr id="107" name="Rectangle 106"/>
            <p:cNvSpPr/>
            <p:nvPr/>
          </p:nvSpPr>
          <p:spPr>
            <a:xfrm>
              <a:off x="5475827" y="4876800"/>
              <a:ext cx="463865"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777031">
                <a:defRPr/>
              </a:pPr>
              <a:endParaRPr lang="en-US" sz="1632" kern="0" dirty="0">
                <a:solidFill>
                  <a:sysClr val="window" lastClr="FFFFFF"/>
                </a:solidFill>
              </a:endParaRPr>
            </a:p>
          </p:txBody>
        </p:sp>
        <p:sp>
          <p:nvSpPr>
            <p:cNvPr id="108" name="Rectangle 107"/>
            <p:cNvSpPr/>
            <p:nvPr/>
          </p:nvSpPr>
          <p:spPr>
            <a:xfrm>
              <a:off x="6486769" y="4876800"/>
              <a:ext cx="752231"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777031">
                <a:defRPr/>
              </a:pPr>
              <a:r>
                <a:rPr lang="en-US" sz="1632" kern="0" dirty="0">
                  <a:solidFill>
                    <a:sysClr val="windowText" lastClr="000000"/>
                  </a:solidFill>
                </a:rPr>
                <a:t>Prague</a:t>
              </a:r>
            </a:p>
          </p:txBody>
        </p:sp>
      </p:grpSp>
      <p:sp>
        <p:nvSpPr>
          <p:cNvPr id="89" name="Rectangle 88"/>
          <p:cNvSpPr/>
          <p:nvPr/>
        </p:nvSpPr>
        <p:spPr>
          <a:xfrm>
            <a:off x="2635349" y="1940698"/>
            <a:ext cx="1306316" cy="316869"/>
          </a:xfrm>
          <a:prstGeom prst="rect">
            <a:avLst/>
          </a:prstGeom>
          <a:noFill/>
          <a:ln w="25400" cap="flat" cmpd="sng" algn="ctr">
            <a:solidFill>
              <a:sysClr val="windowText" lastClr="000000">
                <a:lumMod val="50000"/>
                <a:lumOff val="50000"/>
              </a:sysClr>
            </a:solidFill>
            <a:prstDash val="solid"/>
          </a:ln>
          <a:effectLst/>
        </p:spPr>
        <p:txBody>
          <a:bodyPr lIns="0" tIns="38846" rIns="0" bIns="38846" rtlCol="0" anchor="ctr"/>
          <a:lstStyle/>
          <a:p>
            <a:pPr algn="ctr" defTabSz="777031">
              <a:defRPr/>
            </a:pPr>
            <a:r>
              <a:rPr lang="en-US" sz="1632" kern="0" dirty="0">
                <a:solidFill>
                  <a:sysClr val="windowText" lastClr="000000"/>
                </a:solidFill>
              </a:rPr>
              <a:t>Timestamps</a:t>
            </a:r>
          </a:p>
        </p:txBody>
      </p:sp>
      <p:sp>
        <p:nvSpPr>
          <p:cNvPr id="90" name="Rectangle 89"/>
          <p:cNvSpPr/>
          <p:nvPr/>
        </p:nvSpPr>
        <p:spPr>
          <a:xfrm>
            <a:off x="5109916" y="1940698"/>
            <a:ext cx="1046115" cy="316869"/>
          </a:xfrm>
          <a:prstGeom prst="rect">
            <a:avLst/>
          </a:prstGeom>
          <a:noFill/>
          <a:ln w="25400" cap="flat" cmpd="sng" algn="ctr">
            <a:solidFill>
              <a:sysClr val="windowText" lastClr="000000">
                <a:lumMod val="50000"/>
                <a:lumOff val="50000"/>
              </a:sysClr>
            </a:solidFill>
            <a:prstDash val="solid"/>
          </a:ln>
          <a:effectLst/>
        </p:spPr>
        <p:txBody>
          <a:bodyPr lIns="0" tIns="38846" rIns="0" bIns="38846" rtlCol="0" anchor="ctr"/>
          <a:lstStyle/>
          <a:p>
            <a:pPr algn="ctr" defTabSz="777031">
              <a:defRPr/>
            </a:pPr>
            <a:r>
              <a:rPr lang="en-US" sz="1632" kern="0" dirty="0">
                <a:solidFill>
                  <a:sysClr val="windowText" lastClr="000000"/>
                </a:solidFill>
              </a:rPr>
              <a:t>Name</a:t>
            </a:r>
          </a:p>
        </p:txBody>
      </p:sp>
      <p:sp>
        <p:nvSpPr>
          <p:cNvPr id="91" name="Rectangle 90"/>
          <p:cNvSpPr/>
          <p:nvPr/>
        </p:nvSpPr>
        <p:spPr>
          <a:xfrm>
            <a:off x="3941665" y="1940698"/>
            <a:ext cx="1168250" cy="316869"/>
          </a:xfrm>
          <a:prstGeom prst="rect">
            <a:avLst/>
          </a:prstGeom>
          <a:noFill/>
          <a:ln w="25400" cap="flat" cmpd="sng" algn="ctr">
            <a:solidFill>
              <a:sysClr val="windowText" lastClr="000000">
                <a:lumMod val="50000"/>
                <a:lumOff val="50000"/>
              </a:sysClr>
            </a:solidFill>
            <a:prstDash val="solid"/>
          </a:ln>
          <a:effectLst/>
        </p:spPr>
        <p:txBody>
          <a:bodyPr lIns="0" tIns="38846" rIns="0" bIns="38846" rtlCol="0" anchor="ctr"/>
          <a:lstStyle/>
          <a:p>
            <a:pPr algn="ctr" defTabSz="777031">
              <a:defRPr/>
            </a:pPr>
            <a:r>
              <a:rPr lang="en-US" sz="1632" kern="0" dirty="0">
                <a:solidFill>
                  <a:sysClr val="windowText" lastClr="000000"/>
                </a:solidFill>
              </a:rPr>
              <a:t>Chain </a:t>
            </a:r>
            <a:r>
              <a:rPr lang="en-US" sz="1632" kern="0" dirty="0" err="1">
                <a:solidFill>
                  <a:sysClr val="windowText" lastClr="000000"/>
                </a:solidFill>
              </a:rPr>
              <a:t>ptrs</a:t>
            </a:r>
            <a:endParaRPr lang="en-US" sz="1632" kern="0" dirty="0">
              <a:solidFill>
                <a:sysClr val="windowText" lastClr="000000"/>
              </a:solidFill>
            </a:endParaRPr>
          </a:p>
        </p:txBody>
      </p:sp>
      <p:sp>
        <p:nvSpPr>
          <p:cNvPr id="92" name="Rectangle 91"/>
          <p:cNvSpPr/>
          <p:nvPr/>
        </p:nvSpPr>
        <p:spPr>
          <a:xfrm>
            <a:off x="6156031" y="1940698"/>
            <a:ext cx="1285075" cy="316869"/>
          </a:xfrm>
          <a:prstGeom prst="rect">
            <a:avLst/>
          </a:prstGeom>
          <a:noFill/>
          <a:ln w="25400" cap="flat" cmpd="sng" algn="ctr">
            <a:solidFill>
              <a:sysClr val="windowText" lastClr="000000">
                <a:lumMod val="50000"/>
                <a:lumOff val="50000"/>
              </a:sysClr>
            </a:solidFill>
            <a:prstDash val="solid"/>
          </a:ln>
          <a:effectLst/>
        </p:spPr>
        <p:txBody>
          <a:bodyPr lIns="0" tIns="38846" rIns="0" bIns="38846" rtlCol="0" anchor="ctr"/>
          <a:lstStyle/>
          <a:p>
            <a:pPr algn="ctr" defTabSz="777031">
              <a:defRPr/>
            </a:pPr>
            <a:r>
              <a:rPr lang="en-US" sz="1632" kern="0" dirty="0">
                <a:solidFill>
                  <a:sysClr val="windowText" lastClr="000000"/>
                </a:solidFill>
              </a:rPr>
              <a:t>City</a:t>
            </a:r>
          </a:p>
        </p:txBody>
      </p:sp>
      <p:cxnSp>
        <p:nvCxnSpPr>
          <p:cNvPr id="93" name="Straight Connector 92"/>
          <p:cNvCxnSpPr/>
          <p:nvPr/>
        </p:nvCxnSpPr>
        <p:spPr>
          <a:xfrm flipH="1" flipV="1">
            <a:off x="2635352" y="2257566"/>
            <a:ext cx="414198" cy="567874"/>
          </a:xfrm>
          <a:prstGeom prst="line">
            <a:avLst/>
          </a:prstGeom>
          <a:noFill/>
          <a:ln w="19050" cap="flat" cmpd="sng" algn="ctr">
            <a:solidFill>
              <a:sysClr val="windowText" lastClr="000000">
                <a:lumMod val="50000"/>
                <a:lumOff val="50000"/>
              </a:sysClr>
            </a:solidFill>
            <a:prstDash val="solid"/>
          </a:ln>
          <a:effectLst/>
        </p:spPr>
      </p:cxnSp>
      <p:cxnSp>
        <p:nvCxnSpPr>
          <p:cNvPr id="94" name="Straight Connector 93"/>
          <p:cNvCxnSpPr/>
          <p:nvPr/>
        </p:nvCxnSpPr>
        <p:spPr>
          <a:xfrm flipV="1">
            <a:off x="6720267" y="2257567"/>
            <a:ext cx="720540" cy="575050"/>
          </a:xfrm>
          <a:prstGeom prst="line">
            <a:avLst/>
          </a:prstGeom>
          <a:noFill/>
          <a:ln w="19050" cap="flat" cmpd="sng" algn="ctr">
            <a:solidFill>
              <a:sysClr val="windowText" lastClr="000000">
                <a:lumMod val="50000"/>
                <a:lumOff val="50000"/>
              </a:sysClr>
            </a:solidFill>
            <a:prstDash val="solid"/>
          </a:ln>
          <a:effectLst/>
        </p:spPr>
      </p:cxnSp>
      <p:cxnSp>
        <p:nvCxnSpPr>
          <p:cNvPr id="84" name="Curved Connector 66"/>
          <p:cNvCxnSpPr/>
          <p:nvPr/>
        </p:nvCxnSpPr>
        <p:spPr>
          <a:xfrm rot="10800000">
            <a:off x="3536198" y="2816940"/>
            <a:ext cx="6012360" cy="553733"/>
          </a:xfrm>
          <a:prstGeom prst="curvedConnector4">
            <a:avLst>
              <a:gd name="adj1" fmla="val 38766"/>
              <a:gd name="adj2" fmla="val 155725"/>
            </a:avLst>
          </a:prstGeom>
          <a:noFill/>
          <a:ln w="19050" cap="flat" cmpd="sng" algn="ctr">
            <a:solidFill>
              <a:srgbClr val="C00000"/>
            </a:solidFill>
            <a:prstDash val="solid"/>
            <a:headEnd type="oval"/>
            <a:tailEnd type="stealth" w="lg" len="lg"/>
          </a:ln>
          <a:effectLst/>
        </p:spPr>
      </p:cxnSp>
      <p:grpSp>
        <p:nvGrpSpPr>
          <p:cNvPr id="13" name="Group 12"/>
          <p:cNvGrpSpPr/>
          <p:nvPr/>
        </p:nvGrpSpPr>
        <p:grpSpPr>
          <a:xfrm>
            <a:off x="9044282" y="2352312"/>
            <a:ext cx="1311627" cy="1746969"/>
            <a:chOff x="9987365" y="1970228"/>
            <a:chExt cx="1749333" cy="2329953"/>
          </a:xfrm>
        </p:grpSpPr>
        <p:grpSp>
          <p:nvGrpSpPr>
            <p:cNvPr id="5" name="Group 43"/>
            <p:cNvGrpSpPr/>
            <p:nvPr/>
          </p:nvGrpSpPr>
          <p:grpSpPr>
            <a:xfrm>
              <a:off x="10464553" y="2634313"/>
              <a:ext cx="460352" cy="1665868"/>
              <a:chOff x="7162798" y="2667000"/>
              <a:chExt cx="381002" cy="1828800"/>
            </a:xfrm>
          </p:grpSpPr>
          <p:sp>
            <p:nvSpPr>
              <p:cNvPr id="117" name="Rectangle 13"/>
              <p:cNvSpPr/>
              <p:nvPr/>
            </p:nvSpPr>
            <p:spPr>
              <a:xfrm>
                <a:off x="7162800" y="3886200"/>
                <a:ext cx="381000" cy="304800"/>
              </a:xfrm>
              <a:prstGeom prst="rect">
                <a:avLst/>
              </a:prstGeom>
              <a:noFill/>
              <a:ln w="25400" cap="flat" cmpd="sng" algn="ctr">
                <a:solidFill>
                  <a:srgbClr val="C00000"/>
                </a:solidFill>
                <a:prstDash val="solid"/>
              </a:ln>
              <a:effectLst/>
            </p:spPr>
            <p:txBody>
              <a:bodyPr rtlCol="0" anchor="ctr"/>
              <a:lstStyle/>
              <a:p>
                <a:pPr algn="ctr" defTabSz="777031">
                  <a:defRPr/>
                </a:pPr>
                <a:endParaRPr lang="en-US" sz="1530" kern="0" dirty="0">
                  <a:solidFill>
                    <a:sysClr val="window" lastClr="FFFFFF"/>
                  </a:solidFill>
                </a:endParaRPr>
              </a:p>
            </p:txBody>
          </p:sp>
          <p:sp>
            <p:nvSpPr>
              <p:cNvPr id="118" name="Rectangle 14"/>
              <p:cNvSpPr/>
              <p:nvPr/>
            </p:nvSpPr>
            <p:spPr>
              <a:xfrm>
                <a:off x="7162800" y="4191000"/>
                <a:ext cx="381000" cy="304800"/>
              </a:xfrm>
              <a:prstGeom prst="rect">
                <a:avLst/>
              </a:prstGeom>
              <a:noFill/>
              <a:ln w="25400" cap="flat" cmpd="sng" algn="ctr">
                <a:solidFill>
                  <a:srgbClr val="C00000"/>
                </a:solidFill>
                <a:prstDash val="solid"/>
              </a:ln>
              <a:effectLst/>
            </p:spPr>
            <p:txBody>
              <a:bodyPr rtlCol="0" anchor="ctr"/>
              <a:lstStyle/>
              <a:p>
                <a:pPr algn="ctr" defTabSz="777031">
                  <a:defRPr/>
                </a:pPr>
                <a:endParaRPr lang="en-US" sz="1530" kern="0" dirty="0">
                  <a:solidFill>
                    <a:sysClr val="window" lastClr="FFFFFF"/>
                  </a:solidFill>
                </a:endParaRPr>
              </a:p>
            </p:txBody>
          </p:sp>
          <p:sp>
            <p:nvSpPr>
              <p:cNvPr id="119" name="Rectangle 17"/>
              <p:cNvSpPr/>
              <p:nvPr/>
            </p:nvSpPr>
            <p:spPr>
              <a:xfrm>
                <a:off x="7162798" y="2667000"/>
                <a:ext cx="381000" cy="304800"/>
              </a:xfrm>
              <a:prstGeom prst="rect">
                <a:avLst/>
              </a:prstGeom>
              <a:noFill/>
              <a:ln w="25400" cap="flat" cmpd="sng" algn="ctr">
                <a:solidFill>
                  <a:srgbClr val="C00000"/>
                </a:solidFill>
                <a:prstDash val="solid"/>
              </a:ln>
              <a:effectLst/>
            </p:spPr>
            <p:txBody>
              <a:bodyPr rtlCol="0" anchor="ctr"/>
              <a:lstStyle/>
              <a:p>
                <a:pPr algn="ctr" defTabSz="777031">
                  <a:defRPr/>
                </a:pPr>
                <a:endParaRPr lang="en-US" sz="1530" kern="0" dirty="0">
                  <a:solidFill>
                    <a:sysClr val="window" lastClr="FFFFFF"/>
                  </a:solidFill>
                </a:endParaRPr>
              </a:p>
            </p:txBody>
          </p:sp>
          <p:sp>
            <p:nvSpPr>
              <p:cNvPr id="120" name="Rectangle 18"/>
              <p:cNvSpPr/>
              <p:nvPr/>
            </p:nvSpPr>
            <p:spPr>
              <a:xfrm>
                <a:off x="7162800" y="2971800"/>
                <a:ext cx="381000" cy="304800"/>
              </a:xfrm>
              <a:prstGeom prst="rect">
                <a:avLst/>
              </a:prstGeom>
              <a:noFill/>
              <a:ln w="25400" cap="flat" cmpd="sng" algn="ctr">
                <a:solidFill>
                  <a:srgbClr val="C00000"/>
                </a:solidFill>
                <a:prstDash val="solid"/>
              </a:ln>
              <a:effectLst/>
            </p:spPr>
            <p:txBody>
              <a:bodyPr rtlCol="0" anchor="ctr"/>
              <a:lstStyle/>
              <a:p>
                <a:pPr algn="ctr" defTabSz="777031">
                  <a:defRPr/>
                </a:pPr>
                <a:endParaRPr lang="en-US" sz="1530" kern="0" dirty="0">
                  <a:solidFill>
                    <a:sysClr val="window" lastClr="FFFFFF"/>
                  </a:solidFill>
                </a:endParaRPr>
              </a:p>
            </p:txBody>
          </p:sp>
          <p:sp>
            <p:nvSpPr>
              <p:cNvPr id="121" name="Rectangle 120"/>
              <p:cNvSpPr/>
              <p:nvPr/>
            </p:nvSpPr>
            <p:spPr>
              <a:xfrm>
                <a:off x="7162800" y="3276600"/>
                <a:ext cx="381000" cy="304800"/>
              </a:xfrm>
              <a:prstGeom prst="rect">
                <a:avLst/>
              </a:prstGeom>
              <a:noFill/>
              <a:ln w="25400" cap="flat" cmpd="sng" algn="ctr">
                <a:solidFill>
                  <a:srgbClr val="C00000"/>
                </a:solidFill>
                <a:prstDash val="solid"/>
              </a:ln>
              <a:effectLst/>
            </p:spPr>
            <p:txBody>
              <a:bodyPr rtlCol="0" anchor="ctr"/>
              <a:lstStyle/>
              <a:p>
                <a:pPr algn="ctr" defTabSz="777031">
                  <a:defRPr/>
                </a:pPr>
                <a:endParaRPr lang="en-US" sz="1530" kern="0" dirty="0">
                  <a:solidFill>
                    <a:sysClr val="window" lastClr="FFFFFF"/>
                  </a:solidFill>
                </a:endParaRPr>
              </a:p>
            </p:txBody>
          </p:sp>
          <p:sp>
            <p:nvSpPr>
              <p:cNvPr id="122" name="Rectangle 121"/>
              <p:cNvSpPr/>
              <p:nvPr/>
            </p:nvSpPr>
            <p:spPr>
              <a:xfrm>
                <a:off x="7162800" y="3581400"/>
                <a:ext cx="381000" cy="304800"/>
              </a:xfrm>
              <a:prstGeom prst="rect">
                <a:avLst/>
              </a:prstGeom>
              <a:noFill/>
              <a:ln w="25400" cap="flat" cmpd="sng" algn="ctr">
                <a:solidFill>
                  <a:srgbClr val="C00000"/>
                </a:solidFill>
                <a:prstDash val="solid"/>
              </a:ln>
              <a:effectLst/>
            </p:spPr>
            <p:txBody>
              <a:bodyPr rtlCol="0" anchor="ctr"/>
              <a:lstStyle/>
              <a:p>
                <a:pPr algn="ctr" defTabSz="777031">
                  <a:defRPr/>
                </a:pPr>
                <a:endParaRPr lang="en-US" sz="1530" kern="0" dirty="0">
                  <a:solidFill>
                    <a:sysClr val="window" lastClr="FFFFFF"/>
                  </a:solidFill>
                </a:endParaRPr>
              </a:p>
            </p:txBody>
          </p:sp>
        </p:grpSp>
        <p:sp>
          <p:nvSpPr>
            <p:cNvPr id="96" name="TextBox 95"/>
            <p:cNvSpPr txBox="1"/>
            <p:nvPr/>
          </p:nvSpPr>
          <p:spPr>
            <a:xfrm>
              <a:off x="9987365" y="1970228"/>
              <a:ext cx="1749333" cy="745176"/>
            </a:xfrm>
            <a:prstGeom prst="rect">
              <a:avLst/>
            </a:prstGeom>
            <a:noFill/>
          </p:spPr>
          <p:txBody>
            <a:bodyPr wrap="square" lIns="77692" tIns="38846" rIns="77692" bIns="38846" rtlCol="0">
              <a:spAutoFit/>
            </a:bodyPr>
            <a:lstStyle/>
            <a:p>
              <a:pPr defTabSz="777031">
                <a:defRPr/>
              </a:pPr>
              <a:r>
                <a:rPr lang="en-US" sz="1530" kern="0" dirty="0">
                  <a:solidFill>
                    <a:srgbClr val="C00000"/>
                  </a:solidFill>
                </a:rPr>
                <a:t>Hash index on City</a:t>
              </a:r>
            </a:p>
          </p:txBody>
        </p:sp>
      </p:grpSp>
      <p:cxnSp>
        <p:nvCxnSpPr>
          <p:cNvPr id="79" name="Curved Connector 78"/>
          <p:cNvCxnSpPr/>
          <p:nvPr/>
        </p:nvCxnSpPr>
        <p:spPr>
          <a:xfrm flipV="1">
            <a:off x="2437448" y="2968152"/>
            <a:ext cx="621294" cy="50895"/>
          </a:xfrm>
          <a:prstGeom prst="curvedConnector3">
            <a:avLst>
              <a:gd name="adj1" fmla="val 50000"/>
            </a:avLst>
          </a:prstGeom>
          <a:noFill/>
          <a:ln w="19050" cap="flat" cmpd="sng" algn="ctr">
            <a:solidFill>
              <a:srgbClr val="0070C0"/>
            </a:solidFill>
            <a:prstDash val="solid"/>
            <a:headEnd type="oval"/>
            <a:tailEnd type="stealth" w="lg" len="lg"/>
          </a:ln>
          <a:effectLst/>
        </p:spPr>
      </p:cxnSp>
      <p:cxnSp>
        <p:nvCxnSpPr>
          <p:cNvPr id="82" name="Curved Connector 81"/>
          <p:cNvCxnSpPr>
            <a:endCxn id="109" idx="1"/>
          </p:cNvCxnSpPr>
          <p:nvPr/>
        </p:nvCxnSpPr>
        <p:spPr>
          <a:xfrm rot="16200000" flipH="1">
            <a:off x="2121851" y="3998530"/>
            <a:ext cx="1367650" cy="736459"/>
          </a:xfrm>
          <a:prstGeom prst="curvedConnector2">
            <a:avLst/>
          </a:prstGeom>
          <a:noFill/>
          <a:ln w="19050" cap="flat" cmpd="sng" algn="ctr">
            <a:solidFill>
              <a:srgbClr val="0070C0"/>
            </a:solidFill>
            <a:prstDash val="solid"/>
            <a:headEnd type="oval"/>
            <a:tailEnd type="stealth" w="lg" len="lg"/>
          </a:ln>
          <a:effectLst/>
        </p:spPr>
      </p:cxnSp>
      <p:grpSp>
        <p:nvGrpSpPr>
          <p:cNvPr id="14" name="Group 13"/>
          <p:cNvGrpSpPr/>
          <p:nvPr/>
        </p:nvGrpSpPr>
        <p:grpSpPr>
          <a:xfrm>
            <a:off x="1810373" y="2418869"/>
            <a:ext cx="1311627" cy="2175350"/>
            <a:chOff x="339417" y="2058995"/>
            <a:chExt cx="1749332" cy="2901291"/>
          </a:xfrm>
        </p:grpSpPr>
        <p:sp>
          <p:nvSpPr>
            <p:cNvPr id="65" name="Rectangle 64"/>
            <p:cNvSpPr/>
            <p:nvPr/>
          </p:nvSpPr>
          <p:spPr>
            <a:xfrm>
              <a:off x="979348" y="3849708"/>
              <a:ext cx="460350" cy="277645"/>
            </a:xfrm>
            <a:prstGeom prst="rect">
              <a:avLst/>
            </a:prstGeom>
            <a:noFill/>
            <a:ln w="25400" cap="flat" cmpd="sng" algn="ctr">
              <a:solidFill>
                <a:srgbClr val="0070C0"/>
              </a:solidFill>
              <a:prstDash val="solid"/>
            </a:ln>
            <a:effectLst/>
          </p:spPr>
          <p:txBody>
            <a:bodyPr lIns="77692" tIns="38846" rIns="77692" bIns="38846" rtlCol="0" anchor="ctr"/>
            <a:lstStyle/>
            <a:p>
              <a:pPr algn="ctr" defTabSz="777031">
                <a:defRPr/>
              </a:pPr>
              <a:endParaRPr lang="en-US" sz="1530" kern="0" dirty="0">
                <a:solidFill>
                  <a:sysClr val="window" lastClr="FFFFFF"/>
                </a:solidFill>
              </a:endParaRPr>
            </a:p>
          </p:txBody>
        </p:sp>
        <p:sp>
          <p:nvSpPr>
            <p:cNvPr id="66" name="Rectangle 65"/>
            <p:cNvSpPr/>
            <p:nvPr/>
          </p:nvSpPr>
          <p:spPr>
            <a:xfrm>
              <a:off x="979348" y="4127352"/>
              <a:ext cx="460350" cy="277645"/>
            </a:xfrm>
            <a:prstGeom prst="rect">
              <a:avLst/>
            </a:prstGeom>
            <a:noFill/>
            <a:ln w="25400" cap="flat" cmpd="sng" algn="ctr">
              <a:solidFill>
                <a:srgbClr val="0070C0"/>
              </a:solidFill>
              <a:prstDash val="solid"/>
            </a:ln>
            <a:effectLst/>
          </p:spPr>
          <p:txBody>
            <a:bodyPr lIns="77692" tIns="38846" rIns="77692" bIns="38846" rtlCol="0" anchor="ctr"/>
            <a:lstStyle/>
            <a:p>
              <a:pPr algn="ctr" defTabSz="777031">
                <a:defRPr/>
              </a:pPr>
              <a:endParaRPr lang="en-US" sz="1530" kern="0" dirty="0">
                <a:solidFill>
                  <a:sysClr val="window" lastClr="FFFFFF"/>
                </a:solidFill>
              </a:endParaRPr>
            </a:p>
          </p:txBody>
        </p:sp>
        <p:sp>
          <p:nvSpPr>
            <p:cNvPr id="67" name="Rectangle 66"/>
            <p:cNvSpPr/>
            <p:nvPr/>
          </p:nvSpPr>
          <p:spPr>
            <a:xfrm>
              <a:off x="979348" y="4404997"/>
              <a:ext cx="460350" cy="277645"/>
            </a:xfrm>
            <a:prstGeom prst="rect">
              <a:avLst/>
            </a:prstGeom>
            <a:noFill/>
            <a:ln w="25400" cap="flat" cmpd="sng" algn="ctr">
              <a:solidFill>
                <a:srgbClr val="0070C0"/>
              </a:solidFill>
              <a:prstDash val="solid"/>
            </a:ln>
            <a:effectLst/>
          </p:spPr>
          <p:txBody>
            <a:bodyPr lIns="77692" tIns="38846" rIns="77692" bIns="38846" rtlCol="0" anchor="ctr"/>
            <a:lstStyle/>
            <a:p>
              <a:pPr algn="ctr" defTabSz="777031">
                <a:defRPr/>
              </a:pPr>
              <a:endParaRPr lang="en-US" sz="1530" kern="0" dirty="0">
                <a:solidFill>
                  <a:sysClr val="window" lastClr="FFFFFF"/>
                </a:solidFill>
              </a:endParaRPr>
            </a:p>
          </p:txBody>
        </p:sp>
        <p:sp>
          <p:nvSpPr>
            <p:cNvPr id="68" name="Rectangle 67"/>
            <p:cNvSpPr/>
            <p:nvPr/>
          </p:nvSpPr>
          <p:spPr>
            <a:xfrm>
              <a:off x="979348" y="4682641"/>
              <a:ext cx="460350" cy="277645"/>
            </a:xfrm>
            <a:prstGeom prst="rect">
              <a:avLst/>
            </a:prstGeom>
            <a:noFill/>
            <a:ln w="25400" cap="flat" cmpd="sng" algn="ctr">
              <a:solidFill>
                <a:srgbClr val="0070C0"/>
              </a:solidFill>
              <a:prstDash val="solid"/>
            </a:ln>
            <a:effectLst/>
          </p:spPr>
          <p:txBody>
            <a:bodyPr lIns="77692" tIns="38846" rIns="77692" bIns="38846" rtlCol="0" anchor="ctr"/>
            <a:lstStyle/>
            <a:p>
              <a:pPr algn="ctr" defTabSz="777031">
                <a:defRPr/>
              </a:pPr>
              <a:endParaRPr lang="en-US" sz="1530" kern="0" dirty="0">
                <a:solidFill>
                  <a:sysClr val="window" lastClr="FFFFFF"/>
                </a:solidFill>
              </a:endParaRPr>
            </a:p>
          </p:txBody>
        </p:sp>
        <p:sp>
          <p:nvSpPr>
            <p:cNvPr id="69" name="Rectangle 68"/>
            <p:cNvSpPr/>
            <p:nvPr/>
          </p:nvSpPr>
          <p:spPr>
            <a:xfrm>
              <a:off x="979348" y="2739129"/>
              <a:ext cx="460350" cy="277645"/>
            </a:xfrm>
            <a:prstGeom prst="rect">
              <a:avLst/>
            </a:prstGeom>
            <a:noFill/>
            <a:ln w="25400" cap="flat" cmpd="sng" algn="ctr">
              <a:solidFill>
                <a:srgbClr val="0070C0"/>
              </a:solidFill>
              <a:prstDash val="solid"/>
            </a:ln>
            <a:effectLst/>
          </p:spPr>
          <p:txBody>
            <a:bodyPr lIns="77692" tIns="38846" rIns="77692" bIns="38846" rtlCol="0" anchor="ctr"/>
            <a:lstStyle/>
            <a:p>
              <a:pPr algn="ctr" defTabSz="777031">
                <a:defRPr/>
              </a:pPr>
              <a:endParaRPr lang="en-US" sz="1530" kern="0" dirty="0">
                <a:solidFill>
                  <a:sysClr val="window" lastClr="FFFFFF"/>
                </a:solidFill>
              </a:endParaRPr>
            </a:p>
          </p:txBody>
        </p:sp>
        <p:sp>
          <p:nvSpPr>
            <p:cNvPr id="70" name="Rectangle 69"/>
            <p:cNvSpPr/>
            <p:nvPr/>
          </p:nvSpPr>
          <p:spPr>
            <a:xfrm>
              <a:off x="979348" y="3016774"/>
              <a:ext cx="460350" cy="277645"/>
            </a:xfrm>
            <a:prstGeom prst="rect">
              <a:avLst/>
            </a:prstGeom>
            <a:noFill/>
            <a:ln w="25400" cap="flat" cmpd="sng" algn="ctr">
              <a:solidFill>
                <a:srgbClr val="0070C0"/>
              </a:solidFill>
              <a:prstDash val="solid"/>
            </a:ln>
            <a:effectLst/>
          </p:spPr>
          <p:txBody>
            <a:bodyPr lIns="77692" tIns="38846" rIns="77692" bIns="38846" rtlCol="0" anchor="ctr"/>
            <a:lstStyle/>
            <a:p>
              <a:pPr algn="ctr" defTabSz="777031">
                <a:defRPr/>
              </a:pPr>
              <a:endParaRPr lang="en-US" sz="1530" kern="0" dirty="0">
                <a:solidFill>
                  <a:sysClr val="window" lastClr="FFFFFF"/>
                </a:solidFill>
              </a:endParaRPr>
            </a:p>
          </p:txBody>
        </p:sp>
        <p:sp>
          <p:nvSpPr>
            <p:cNvPr id="71" name="Rectangle 70"/>
            <p:cNvSpPr/>
            <p:nvPr/>
          </p:nvSpPr>
          <p:spPr>
            <a:xfrm>
              <a:off x="979348" y="3294418"/>
              <a:ext cx="460350" cy="277645"/>
            </a:xfrm>
            <a:prstGeom prst="rect">
              <a:avLst/>
            </a:prstGeom>
            <a:noFill/>
            <a:ln w="25400" cap="flat" cmpd="sng" algn="ctr">
              <a:solidFill>
                <a:srgbClr val="0070C0"/>
              </a:solidFill>
              <a:prstDash val="solid"/>
            </a:ln>
            <a:effectLst/>
          </p:spPr>
          <p:txBody>
            <a:bodyPr lIns="77692" tIns="38846" rIns="77692" bIns="38846" rtlCol="0" anchor="ctr"/>
            <a:lstStyle/>
            <a:p>
              <a:pPr algn="ctr" defTabSz="777031">
                <a:defRPr/>
              </a:pPr>
              <a:endParaRPr lang="en-US" sz="1530" kern="0" dirty="0">
                <a:solidFill>
                  <a:sysClr val="window" lastClr="FFFFFF"/>
                </a:solidFill>
              </a:endParaRPr>
            </a:p>
          </p:txBody>
        </p:sp>
        <p:sp>
          <p:nvSpPr>
            <p:cNvPr id="72" name="Rectangle 71"/>
            <p:cNvSpPr/>
            <p:nvPr/>
          </p:nvSpPr>
          <p:spPr>
            <a:xfrm>
              <a:off x="979348" y="3572063"/>
              <a:ext cx="460350" cy="277645"/>
            </a:xfrm>
            <a:prstGeom prst="rect">
              <a:avLst/>
            </a:prstGeom>
            <a:noFill/>
            <a:ln w="25400" cap="flat" cmpd="sng" algn="ctr">
              <a:solidFill>
                <a:srgbClr val="0070C0"/>
              </a:solidFill>
              <a:prstDash val="solid"/>
            </a:ln>
            <a:effectLst/>
          </p:spPr>
          <p:txBody>
            <a:bodyPr lIns="77692" tIns="38846" rIns="77692" bIns="38846" rtlCol="0" anchor="ctr"/>
            <a:lstStyle/>
            <a:p>
              <a:pPr algn="ctr" defTabSz="777031">
                <a:defRPr/>
              </a:pPr>
              <a:endParaRPr lang="en-US" sz="1530" kern="0" dirty="0">
                <a:solidFill>
                  <a:sysClr val="window" lastClr="FFFFFF"/>
                </a:solidFill>
              </a:endParaRPr>
            </a:p>
          </p:txBody>
        </p:sp>
        <p:sp>
          <p:nvSpPr>
            <p:cNvPr id="95" name="TextBox 94"/>
            <p:cNvSpPr txBox="1"/>
            <p:nvPr/>
          </p:nvSpPr>
          <p:spPr>
            <a:xfrm>
              <a:off x="339417" y="2058995"/>
              <a:ext cx="1749332" cy="745176"/>
            </a:xfrm>
            <a:prstGeom prst="rect">
              <a:avLst/>
            </a:prstGeom>
            <a:noFill/>
          </p:spPr>
          <p:txBody>
            <a:bodyPr wrap="square" lIns="77692" tIns="38846" rIns="77692" bIns="38846" rtlCol="0">
              <a:spAutoFit/>
            </a:bodyPr>
            <a:lstStyle/>
            <a:p>
              <a:pPr defTabSz="777031">
                <a:defRPr/>
              </a:pPr>
              <a:r>
                <a:rPr lang="en-US" sz="1530" kern="0" dirty="0">
                  <a:solidFill>
                    <a:srgbClr val="0070C0"/>
                  </a:solidFill>
                </a:rPr>
                <a:t>Hash index on Name</a:t>
              </a:r>
            </a:p>
          </p:txBody>
        </p:sp>
      </p:grpSp>
      <p:sp>
        <p:nvSpPr>
          <p:cNvPr id="3" name="TextBox 2"/>
          <p:cNvSpPr txBox="1"/>
          <p:nvPr/>
        </p:nvSpPr>
        <p:spPr>
          <a:xfrm>
            <a:off x="2491283" y="5489361"/>
            <a:ext cx="4635974" cy="470866"/>
          </a:xfrm>
          <a:prstGeom prst="rect">
            <a:avLst/>
          </a:prstGeom>
          <a:noFill/>
        </p:spPr>
        <p:txBody>
          <a:bodyPr wrap="none" lIns="137141" tIns="109712" rIns="137141" bIns="109712" rtlCol="0">
            <a:spAutoFit/>
          </a:bodyPr>
          <a:lstStyle/>
          <a:p>
            <a:pPr>
              <a:lnSpc>
                <a:spcPct val="90000"/>
              </a:lnSpc>
              <a:spcAft>
                <a:spcPts val="450"/>
              </a:spcAft>
            </a:pPr>
            <a:r>
              <a:rPr lang="en-US" dirty="0">
                <a:solidFill>
                  <a:srgbClr val="442359"/>
                </a:solidFill>
              </a:rPr>
              <a:t>T250</a:t>
            </a:r>
            <a:r>
              <a:rPr lang="en-US" dirty="0" smtClean="0">
                <a:solidFill>
                  <a:srgbClr val="442359"/>
                </a:solidFill>
              </a:rPr>
              <a:t>: lowest Active Transaction Timestamp</a:t>
            </a:r>
            <a:endParaRPr lang="en-US" b="1" i="1" dirty="0">
              <a:solidFill>
                <a:srgbClr val="442359"/>
              </a:solidFill>
            </a:endParaRPr>
          </a:p>
        </p:txBody>
      </p:sp>
      <p:grpSp>
        <p:nvGrpSpPr>
          <p:cNvPr id="53" name="Group 104"/>
          <p:cNvGrpSpPr/>
          <p:nvPr/>
        </p:nvGrpSpPr>
        <p:grpSpPr>
          <a:xfrm>
            <a:off x="3137340" y="3482867"/>
            <a:ext cx="3661230" cy="318237"/>
            <a:chOff x="4661448" y="3733800"/>
            <a:chExt cx="2577552" cy="228600"/>
          </a:xfrm>
          <a:solidFill>
            <a:schemeClr val="accent6">
              <a:lumMod val="20000"/>
              <a:lumOff val="80000"/>
            </a:schemeClr>
          </a:solidFill>
        </p:grpSpPr>
        <p:sp>
          <p:nvSpPr>
            <p:cNvPr id="54" name="Rectangle 53"/>
            <p:cNvSpPr/>
            <p:nvPr/>
          </p:nvSpPr>
          <p:spPr>
            <a:xfrm>
              <a:off x="4661448" y="3733800"/>
              <a:ext cx="715485" cy="228042"/>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777031">
                <a:defRPr/>
              </a:pPr>
              <a:r>
                <a:rPr lang="en-US" sz="1632" kern="0" dirty="0">
                  <a:solidFill>
                    <a:sysClr val="windowText" lastClr="000000"/>
                  </a:solidFill>
                </a:rPr>
                <a:t>100, 200</a:t>
              </a:r>
            </a:p>
          </p:txBody>
        </p:sp>
        <p:sp>
          <p:nvSpPr>
            <p:cNvPr id="55" name="Rectangle 54"/>
            <p:cNvSpPr/>
            <p:nvPr/>
          </p:nvSpPr>
          <p:spPr>
            <a:xfrm>
              <a:off x="5867283" y="3733800"/>
              <a:ext cx="577565"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777031">
                <a:defRPr/>
              </a:pPr>
              <a:r>
                <a:rPr lang="en-US" sz="1632" kern="0" dirty="0">
                  <a:solidFill>
                    <a:sysClr val="windowText" lastClr="000000"/>
                  </a:solidFill>
                </a:rPr>
                <a:t>John</a:t>
              </a:r>
            </a:p>
          </p:txBody>
        </p:sp>
        <p:sp>
          <p:nvSpPr>
            <p:cNvPr id="56" name="Rectangle 55"/>
            <p:cNvSpPr/>
            <p:nvPr/>
          </p:nvSpPr>
          <p:spPr>
            <a:xfrm>
              <a:off x="5376933" y="3733800"/>
              <a:ext cx="490350"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777031">
                <a:defRPr/>
              </a:pPr>
              <a:endParaRPr lang="en-US" sz="1632" kern="0" dirty="0">
                <a:solidFill>
                  <a:sysClr val="window" lastClr="FFFFFF"/>
                </a:solidFill>
              </a:endParaRPr>
            </a:p>
          </p:txBody>
        </p:sp>
        <p:sp>
          <p:nvSpPr>
            <p:cNvPr id="57" name="Rectangle 56"/>
            <p:cNvSpPr/>
            <p:nvPr/>
          </p:nvSpPr>
          <p:spPr>
            <a:xfrm>
              <a:off x="6444848" y="3733800"/>
              <a:ext cx="794152" cy="228600"/>
            </a:xfrm>
            <a:prstGeom prst="rect">
              <a:avLst/>
            </a:prstGeom>
            <a:grpFill/>
            <a:ln w="25400" cap="flat" cmpd="sng" algn="ctr">
              <a:solidFill>
                <a:sysClr val="windowText" lastClr="000000">
                  <a:lumMod val="50000"/>
                  <a:lumOff val="50000"/>
                </a:sysClr>
              </a:solidFill>
              <a:prstDash val="solid"/>
            </a:ln>
            <a:effectLst/>
          </p:spPr>
          <p:txBody>
            <a:bodyPr rtlCol="0" anchor="ctr"/>
            <a:lstStyle/>
            <a:p>
              <a:pPr algn="ctr" defTabSz="777031">
                <a:defRPr/>
              </a:pPr>
              <a:r>
                <a:rPr lang="en-US" sz="1632" kern="0" dirty="0">
                  <a:solidFill>
                    <a:sysClr val="windowText" lastClr="000000"/>
                  </a:solidFill>
                </a:rPr>
                <a:t>Prague</a:t>
              </a:r>
            </a:p>
          </p:txBody>
        </p:sp>
      </p:grpSp>
      <p:cxnSp>
        <p:nvCxnSpPr>
          <p:cNvPr id="58" name="Curved Connector 57"/>
          <p:cNvCxnSpPr/>
          <p:nvPr/>
        </p:nvCxnSpPr>
        <p:spPr>
          <a:xfrm>
            <a:off x="2437447" y="3474761"/>
            <a:ext cx="699894" cy="166837"/>
          </a:xfrm>
          <a:prstGeom prst="curvedConnector3">
            <a:avLst>
              <a:gd name="adj1" fmla="val 50000"/>
            </a:avLst>
          </a:prstGeom>
          <a:noFill/>
          <a:ln w="19050" cap="flat" cmpd="sng" algn="ctr">
            <a:solidFill>
              <a:srgbClr val="0070C0"/>
            </a:solidFill>
            <a:prstDash val="solid"/>
            <a:headEnd type="oval"/>
            <a:tailEnd type="stealth" w="lg" len="lg"/>
          </a:ln>
          <a:effectLst/>
        </p:spPr>
      </p:cxnSp>
      <p:cxnSp>
        <p:nvCxnSpPr>
          <p:cNvPr id="73" name="Curved Connector 66"/>
          <p:cNvCxnSpPr>
            <a:endCxn id="54" idx="0"/>
          </p:cNvCxnSpPr>
          <p:nvPr/>
        </p:nvCxnSpPr>
        <p:spPr>
          <a:xfrm rot="10800000" flipV="1">
            <a:off x="3645489" y="2993601"/>
            <a:ext cx="919931" cy="489267"/>
          </a:xfrm>
          <a:prstGeom prst="curvedConnector2">
            <a:avLst/>
          </a:prstGeom>
          <a:noFill/>
          <a:ln w="19050" cap="flat" cmpd="sng" algn="ctr">
            <a:solidFill>
              <a:srgbClr val="C00000"/>
            </a:solidFill>
            <a:prstDash val="solid"/>
            <a:headEnd type="oval"/>
            <a:tailEnd type="stealth" w="lg" len="lg"/>
          </a:ln>
          <a:effectLst/>
        </p:spPr>
      </p:cxnSp>
      <p:grpSp>
        <p:nvGrpSpPr>
          <p:cNvPr id="59" name="Group 100"/>
          <p:cNvGrpSpPr/>
          <p:nvPr/>
        </p:nvGrpSpPr>
        <p:grpSpPr>
          <a:xfrm>
            <a:off x="3417890" y="4159574"/>
            <a:ext cx="3662647" cy="313152"/>
            <a:chOff x="1676400" y="3124200"/>
            <a:chExt cx="2220099" cy="228600"/>
          </a:xfrm>
        </p:grpSpPr>
        <p:sp>
          <p:nvSpPr>
            <p:cNvPr id="60" name="Rectangle 59"/>
            <p:cNvSpPr/>
            <p:nvPr/>
          </p:nvSpPr>
          <p:spPr>
            <a:xfrm>
              <a:off x="1676400" y="3124200"/>
              <a:ext cx="683846"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777031">
                <a:defRPr/>
              </a:pPr>
              <a:r>
                <a:rPr lang="en-US" sz="1632" kern="0" dirty="0">
                  <a:solidFill>
                    <a:sysClr val="windowText" lastClr="000000"/>
                  </a:solidFill>
                </a:rPr>
                <a:t>200, </a:t>
              </a:r>
              <a:r>
                <a:rPr lang="en-US" sz="1632" kern="0" dirty="0">
                  <a:solidFill>
                    <a:sysClr val="windowText" lastClr="000000"/>
                  </a:solidFill>
                  <a:latin typeface="Lucida Sans Unicode"/>
                  <a:cs typeface="Lucida Sans Unicode"/>
                </a:rPr>
                <a:t>∞</a:t>
              </a:r>
              <a:endParaRPr lang="en-US" sz="1632" kern="0" dirty="0">
                <a:solidFill>
                  <a:sysClr val="windowText" lastClr="000000"/>
                </a:solidFill>
              </a:endParaRPr>
            </a:p>
          </p:txBody>
        </p:sp>
        <p:sp>
          <p:nvSpPr>
            <p:cNvPr id="61" name="Rectangle 60"/>
            <p:cNvSpPr/>
            <p:nvPr/>
          </p:nvSpPr>
          <p:spPr>
            <a:xfrm>
              <a:off x="2673391" y="3124200"/>
              <a:ext cx="547077"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777031">
                <a:defRPr/>
              </a:pPr>
              <a:r>
                <a:rPr lang="en-US" sz="1632" kern="0" dirty="0">
                  <a:solidFill>
                    <a:sysClr val="windowText" lastClr="000000"/>
                  </a:solidFill>
                </a:rPr>
                <a:t>John</a:t>
              </a:r>
            </a:p>
          </p:txBody>
        </p:sp>
        <p:sp>
          <p:nvSpPr>
            <p:cNvPr id="62" name="Rectangle 61"/>
            <p:cNvSpPr/>
            <p:nvPr/>
          </p:nvSpPr>
          <p:spPr>
            <a:xfrm>
              <a:off x="2293282" y="3124200"/>
              <a:ext cx="424721"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777031">
                <a:defRPr/>
              </a:pPr>
              <a:endParaRPr lang="en-US" sz="1632" kern="0" dirty="0">
                <a:solidFill>
                  <a:sysClr val="windowText" lastClr="000000"/>
                </a:solidFill>
              </a:endParaRPr>
            </a:p>
          </p:txBody>
        </p:sp>
        <p:sp>
          <p:nvSpPr>
            <p:cNvPr id="63" name="Rectangle 62"/>
            <p:cNvSpPr/>
            <p:nvPr/>
          </p:nvSpPr>
          <p:spPr>
            <a:xfrm>
              <a:off x="3220468" y="3124200"/>
              <a:ext cx="676031" cy="228600"/>
            </a:xfrm>
            <a:prstGeom prst="rect">
              <a:avLst/>
            </a:prstGeom>
            <a:solidFill>
              <a:schemeClr val="accent6">
                <a:lumMod val="20000"/>
                <a:lumOff val="80000"/>
              </a:schemeClr>
            </a:solidFill>
            <a:ln w="25400" cap="flat" cmpd="sng" algn="ctr">
              <a:solidFill>
                <a:sysClr val="windowText" lastClr="000000">
                  <a:lumMod val="50000"/>
                  <a:lumOff val="50000"/>
                </a:sysClr>
              </a:solidFill>
              <a:prstDash val="solid"/>
            </a:ln>
            <a:effectLst/>
          </p:spPr>
          <p:txBody>
            <a:bodyPr lIns="0" rIns="0" rtlCol="0" anchor="ctr"/>
            <a:lstStyle/>
            <a:p>
              <a:pPr algn="ctr" defTabSz="777031">
                <a:defRPr/>
              </a:pPr>
              <a:r>
                <a:rPr lang="en-US" sz="1632" kern="0" dirty="0">
                  <a:solidFill>
                    <a:sysClr val="windowText" lastClr="000000"/>
                  </a:solidFill>
                </a:rPr>
                <a:t>Beijing</a:t>
              </a:r>
            </a:p>
          </p:txBody>
        </p:sp>
      </p:grpSp>
      <p:cxnSp>
        <p:nvCxnSpPr>
          <p:cNvPr id="76" name="Curved Connector 66"/>
          <p:cNvCxnSpPr/>
          <p:nvPr/>
        </p:nvCxnSpPr>
        <p:spPr>
          <a:xfrm rot="10800000" flipV="1">
            <a:off x="3687072" y="3995241"/>
            <a:ext cx="5886044" cy="1210387"/>
          </a:xfrm>
          <a:prstGeom prst="curvedConnector4">
            <a:avLst>
              <a:gd name="adj1" fmla="val 24672"/>
              <a:gd name="adj2" fmla="val 114163"/>
            </a:avLst>
          </a:prstGeom>
          <a:noFill/>
          <a:ln w="19050" cap="flat" cmpd="sng" algn="ctr">
            <a:solidFill>
              <a:srgbClr val="C00000"/>
            </a:solidFill>
            <a:prstDash val="solid"/>
            <a:headEnd type="oval"/>
            <a:tailEnd type="stealth" w="lg" len="lg"/>
          </a:ln>
          <a:effectLst/>
        </p:spPr>
      </p:cxnSp>
      <p:cxnSp>
        <p:nvCxnSpPr>
          <p:cNvPr id="77" name="Curved Connector 76"/>
          <p:cNvCxnSpPr/>
          <p:nvPr/>
        </p:nvCxnSpPr>
        <p:spPr>
          <a:xfrm rot="16200000" flipH="1">
            <a:off x="4150083" y="3835257"/>
            <a:ext cx="669224" cy="281900"/>
          </a:xfrm>
          <a:prstGeom prst="curvedConnector3">
            <a:avLst>
              <a:gd name="adj1" fmla="val 50000"/>
            </a:avLst>
          </a:prstGeom>
          <a:noFill/>
          <a:ln w="19050" cap="flat" cmpd="sng" algn="ctr">
            <a:solidFill>
              <a:srgbClr val="0070C0"/>
            </a:solidFill>
            <a:prstDash val="solid"/>
            <a:headEnd type="oval"/>
            <a:tailEnd type="stealth" w="lg" len="lg"/>
          </a:ln>
          <a:effectLst/>
        </p:spPr>
      </p:cxnSp>
      <p:cxnSp>
        <p:nvCxnSpPr>
          <p:cNvPr id="78" name="Curved Connector 77"/>
          <p:cNvCxnSpPr>
            <a:endCxn id="60" idx="2"/>
          </p:cNvCxnSpPr>
          <p:nvPr/>
        </p:nvCxnSpPr>
        <p:spPr>
          <a:xfrm rot="10800000">
            <a:off x="3981986" y="4472729"/>
            <a:ext cx="696994" cy="577860"/>
          </a:xfrm>
          <a:prstGeom prst="curvedConnector2">
            <a:avLst/>
          </a:prstGeom>
          <a:noFill/>
          <a:ln w="19050" cap="flat" cmpd="sng" algn="ctr">
            <a:solidFill>
              <a:srgbClr val="C00000"/>
            </a:solidFill>
            <a:prstDash val="solid"/>
            <a:headEnd type="oval"/>
            <a:tailEnd type="stealth" w="lg" len="lg"/>
          </a:ln>
          <a:effectLst/>
        </p:spPr>
      </p:cxnSp>
      <p:cxnSp>
        <p:nvCxnSpPr>
          <p:cNvPr id="64" name="Curved Connector 66"/>
          <p:cNvCxnSpPr>
            <a:endCxn id="60" idx="2"/>
          </p:cNvCxnSpPr>
          <p:nvPr/>
        </p:nvCxnSpPr>
        <p:spPr>
          <a:xfrm rot="10800000" flipV="1">
            <a:off x="3981986" y="4000225"/>
            <a:ext cx="5566576" cy="472501"/>
          </a:xfrm>
          <a:prstGeom prst="curvedConnector4">
            <a:avLst>
              <a:gd name="adj1" fmla="val 37131"/>
              <a:gd name="adj2" fmla="val 176593"/>
            </a:avLst>
          </a:prstGeom>
          <a:noFill/>
          <a:ln w="19050" cap="flat" cmpd="sng" algn="ctr">
            <a:solidFill>
              <a:srgbClr val="C00000"/>
            </a:solidFill>
            <a:prstDash val="solid"/>
            <a:headEnd type="oval"/>
            <a:tailEnd type="stealth" w="lg" len="lg"/>
          </a:ln>
          <a:effectLst/>
        </p:spPr>
      </p:cxnSp>
      <p:cxnSp>
        <p:nvCxnSpPr>
          <p:cNvPr id="81" name="Curved Connector 80"/>
          <p:cNvCxnSpPr>
            <a:endCxn id="60" idx="1"/>
          </p:cNvCxnSpPr>
          <p:nvPr/>
        </p:nvCxnSpPr>
        <p:spPr>
          <a:xfrm>
            <a:off x="2414575" y="3471746"/>
            <a:ext cx="1003317" cy="844405"/>
          </a:xfrm>
          <a:prstGeom prst="curvedConnector3">
            <a:avLst>
              <a:gd name="adj1" fmla="val 50000"/>
            </a:avLst>
          </a:prstGeom>
          <a:noFill/>
          <a:ln w="19050" cap="flat" cmpd="sng" algn="ctr">
            <a:solidFill>
              <a:srgbClr val="0070C0"/>
            </a:solidFill>
            <a:prstDash val="solid"/>
            <a:headEnd type="oval"/>
            <a:tailEnd type="stealth" w="lg" len="lg"/>
          </a:ln>
          <a:effectLst/>
        </p:spPr>
      </p:cxnSp>
      <p:sp>
        <p:nvSpPr>
          <p:cNvPr id="83" name="TextBox 82"/>
          <p:cNvSpPr txBox="1"/>
          <p:nvPr/>
        </p:nvSpPr>
        <p:spPr>
          <a:xfrm>
            <a:off x="1557167" y="3238441"/>
            <a:ext cx="803402" cy="412264"/>
          </a:xfrm>
          <a:prstGeom prst="rect">
            <a:avLst/>
          </a:prstGeom>
          <a:noFill/>
        </p:spPr>
        <p:txBody>
          <a:bodyPr wrap="none" lIns="137141" tIns="109712" rIns="137141" bIns="109712" rtlCol="0">
            <a:spAutoFit/>
          </a:bodyPr>
          <a:lstStyle/>
          <a:p>
            <a:pPr>
              <a:lnSpc>
                <a:spcPct val="90000"/>
              </a:lnSpc>
              <a:spcAft>
                <a:spcPts val="450"/>
              </a:spcAft>
            </a:pPr>
            <a:r>
              <a:rPr lang="en-US" sz="1350" i="1" dirty="0">
                <a:solidFill>
                  <a:srgbClr val="505050"/>
                </a:solidFill>
              </a:rPr>
              <a:t>f</a:t>
            </a:r>
            <a:r>
              <a:rPr lang="en-US" sz="1350" dirty="0">
                <a:solidFill>
                  <a:srgbClr val="505050"/>
                </a:solidFill>
              </a:rPr>
              <a:t>(John)</a:t>
            </a:r>
          </a:p>
        </p:txBody>
      </p:sp>
      <p:sp>
        <p:nvSpPr>
          <p:cNvPr id="85" name="TextBox 84"/>
          <p:cNvSpPr txBox="1"/>
          <p:nvPr/>
        </p:nvSpPr>
        <p:spPr>
          <a:xfrm>
            <a:off x="1556114" y="2814790"/>
            <a:ext cx="779795" cy="412264"/>
          </a:xfrm>
          <a:prstGeom prst="rect">
            <a:avLst/>
          </a:prstGeom>
          <a:noFill/>
        </p:spPr>
        <p:txBody>
          <a:bodyPr wrap="none" lIns="137141" tIns="109712" rIns="137141" bIns="109712" rtlCol="0">
            <a:spAutoFit/>
          </a:bodyPr>
          <a:lstStyle/>
          <a:p>
            <a:pPr>
              <a:lnSpc>
                <a:spcPct val="90000"/>
              </a:lnSpc>
              <a:spcAft>
                <a:spcPts val="450"/>
              </a:spcAft>
            </a:pPr>
            <a:r>
              <a:rPr lang="en-US" sz="1350" i="1" dirty="0">
                <a:solidFill>
                  <a:srgbClr val="505050"/>
                </a:solidFill>
              </a:rPr>
              <a:t>f</a:t>
            </a:r>
            <a:r>
              <a:rPr lang="en-US" sz="1350" dirty="0">
                <a:solidFill>
                  <a:srgbClr val="505050"/>
                </a:solidFill>
              </a:rPr>
              <a:t>(Jane)</a:t>
            </a:r>
          </a:p>
        </p:txBody>
      </p:sp>
      <p:sp>
        <p:nvSpPr>
          <p:cNvPr id="86" name="TextBox 85"/>
          <p:cNvSpPr txBox="1"/>
          <p:nvPr/>
        </p:nvSpPr>
        <p:spPr>
          <a:xfrm>
            <a:off x="9763227" y="3804080"/>
            <a:ext cx="961990" cy="412264"/>
          </a:xfrm>
          <a:prstGeom prst="rect">
            <a:avLst/>
          </a:prstGeom>
          <a:noFill/>
        </p:spPr>
        <p:txBody>
          <a:bodyPr wrap="none" lIns="137141" tIns="109712" rIns="137141" bIns="109712" rtlCol="0">
            <a:spAutoFit/>
          </a:bodyPr>
          <a:lstStyle/>
          <a:p>
            <a:pPr>
              <a:lnSpc>
                <a:spcPct val="90000"/>
              </a:lnSpc>
              <a:spcAft>
                <a:spcPts val="450"/>
              </a:spcAft>
            </a:pPr>
            <a:r>
              <a:rPr lang="en-US" sz="1350" i="1" dirty="0">
                <a:solidFill>
                  <a:srgbClr val="505050"/>
                </a:solidFill>
              </a:rPr>
              <a:t>f</a:t>
            </a:r>
            <a:r>
              <a:rPr lang="en-US" sz="1350" dirty="0">
                <a:solidFill>
                  <a:srgbClr val="505050"/>
                </a:solidFill>
              </a:rPr>
              <a:t>(Beijing)</a:t>
            </a:r>
          </a:p>
        </p:txBody>
      </p:sp>
      <p:sp>
        <p:nvSpPr>
          <p:cNvPr id="87" name="TextBox 86"/>
          <p:cNvSpPr txBox="1"/>
          <p:nvPr/>
        </p:nvSpPr>
        <p:spPr>
          <a:xfrm>
            <a:off x="9747237" y="3166416"/>
            <a:ext cx="983244" cy="412264"/>
          </a:xfrm>
          <a:prstGeom prst="rect">
            <a:avLst/>
          </a:prstGeom>
          <a:noFill/>
        </p:spPr>
        <p:txBody>
          <a:bodyPr wrap="none" lIns="137141" tIns="109712" rIns="137141" bIns="109712" rtlCol="0">
            <a:spAutoFit/>
          </a:bodyPr>
          <a:lstStyle/>
          <a:p>
            <a:pPr>
              <a:lnSpc>
                <a:spcPct val="90000"/>
              </a:lnSpc>
              <a:spcAft>
                <a:spcPts val="450"/>
              </a:spcAft>
            </a:pPr>
            <a:r>
              <a:rPr lang="en-US" sz="1350" i="1" dirty="0">
                <a:solidFill>
                  <a:srgbClr val="505050"/>
                </a:solidFill>
              </a:rPr>
              <a:t>f</a:t>
            </a:r>
            <a:r>
              <a:rPr lang="en-US" sz="1350" dirty="0">
                <a:solidFill>
                  <a:srgbClr val="505050"/>
                </a:solidFill>
              </a:rPr>
              <a:t>(Prague)</a:t>
            </a:r>
          </a:p>
        </p:txBody>
      </p:sp>
      <p:sp>
        <p:nvSpPr>
          <p:cNvPr id="4" name="TextBox 3"/>
          <p:cNvSpPr txBox="1"/>
          <p:nvPr/>
        </p:nvSpPr>
        <p:spPr>
          <a:xfrm>
            <a:off x="2408237" y="5783262"/>
            <a:ext cx="4784067"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442359"/>
                </a:solidFill>
              </a:rPr>
              <a:t>Select * from &lt;table&gt; where name = ‘John’ </a:t>
            </a:r>
          </a:p>
        </p:txBody>
      </p:sp>
      <p:sp>
        <p:nvSpPr>
          <p:cNvPr id="75" name="TextBox 74"/>
          <p:cNvSpPr txBox="1"/>
          <p:nvPr/>
        </p:nvSpPr>
        <p:spPr>
          <a:xfrm>
            <a:off x="2408237" y="6088062"/>
            <a:ext cx="4224554" cy="544765"/>
          </a:xfrm>
          <a:prstGeom prst="rect">
            <a:avLst/>
          </a:prstGeom>
          <a:noFill/>
        </p:spPr>
        <p:txBody>
          <a:bodyPr wrap="none" lIns="182880" tIns="146304" rIns="182880" bIns="146304" rtlCol="0">
            <a:spAutoFit/>
          </a:bodyPr>
          <a:lstStyle/>
          <a:p>
            <a:pPr>
              <a:lnSpc>
                <a:spcPct val="90000"/>
              </a:lnSpc>
              <a:spcAft>
                <a:spcPts val="600"/>
              </a:spcAft>
            </a:pPr>
            <a:r>
              <a:rPr lang="en-US" dirty="0" smtClean="0">
                <a:solidFill>
                  <a:srgbClr val="442359"/>
                </a:solidFill>
              </a:rPr>
              <a:t>Automatic Garbage Collection kicks in</a:t>
            </a:r>
          </a:p>
        </p:txBody>
      </p:sp>
    </p:spTree>
    <p:extLst>
      <p:ext uri="{BB962C8B-B14F-4D97-AF65-F5344CB8AC3E}">
        <p14:creationId xmlns:p14="http://schemas.microsoft.com/office/powerpoint/2010/main" val="27732541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58"/>
                                        </p:tgtEl>
                                      </p:cBhvr>
                                    </p:animEffect>
                                    <p:set>
                                      <p:cBhvr>
                                        <p:cTn id="11" dur="1" fill="hold">
                                          <p:stCondLst>
                                            <p:cond delay="499"/>
                                          </p:stCondLst>
                                        </p:cTn>
                                        <p:tgtEl>
                                          <p:spTgt spid="58"/>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77"/>
                                        </p:tgtEl>
                                      </p:cBhvr>
                                    </p:animEffect>
                                    <p:set>
                                      <p:cBhvr>
                                        <p:cTn id="14" dur="1" fill="hold">
                                          <p:stCondLst>
                                            <p:cond delay="499"/>
                                          </p:stCondLst>
                                        </p:cTn>
                                        <p:tgtEl>
                                          <p:spTgt spid="77"/>
                                        </p:tgtEl>
                                        <p:attrNameLst>
                                          <p:attrName>style.visibility</p:attrName>
                                        </p:attrNameLst>
                                      </p:cBhvr>
                                      <p:to>
                                        <p:strVal val="hidden"/>
                                      </p:to>
                                    </p:se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81"/>
                                        </p:tgtEl>
                                        <p:attrNameLst>
                                          <p:attrName>style.visibility</p:attrName>
                                        </p:attrNameLst>
                                      </p:cBhvr>
                                      <p:to>
                                        <p:strVal val="visible"/>
                                      </p:to>
                                    </p:set>
                                    <p:animEffect transition="in" filter="fade">
                                      <p:cBhvr>
                                        <p:cTn id="18" dur="500"/>
                                        <p:tgtEl>
                                          <p:spTgt spid="81"/>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73"/>
                                        </p:tgtEl>
                                      </p:cBhvr>
                                    </p:animEffect>
                                    <p:set>
                                      <p:cBhvr>
                                        <p:cTn id="27" dur="1" fill="hold">
                                          <p:stCondLst>
                                            <p:cond delay="499"/>
                                          </p:stCondLst>
                                        </p:cTn>
                                        <p:tgtEl>
                                          <p:spTgt spid="73"/>
                                        </p:tgtEl>
                                        <p:attrNameLst>
                                          <p:attrName>style.visibility</p:attrName>
                                        </p:attrNameLst>
                                      </p:cBhvr>
                                      <p:to>
                                        <p:strVal val="hidden"/>
                                      </p:to>
                                    </p:set>
                                  </p:childTnLst>
                                </p:cTn>
                              </p:par>
                            </p:childTnLst>
                          </p:cTn>
                        </p:par>
                        <p:par>
                          <p:cTn id="28" fill="hold">
                            <p:stCondLst>
                              <p:cond delay="500"/>
                            </p:stCondLst>
                            <p:childTnLst>
                              <p:par>
                                <p:cTn id="29" presetID="10" presetClass="exit" presetSubtype="0" fill="hold" nodeType="afterEffect">
                                  <p:stCondLst>
                                    <p:cond delay="0"/>
                                  </p:stCondLst>
                                  <p:childTnLst>
                                    <p:animEffect transition="out" filter="fade">
                                      <p:cBhvr>
                                        <p:cTn id="30" dur="500"/>
                                        <p:tgtEl>
                                          <p:spTgt spid="53"/>
                                        </p:tgtEl>
                                      </p:cBhvr>
                                    </p:animEffect>
                                    <p:set>
                                      <p:cBhvr>
                                        <p:cTn id="31" dur="1" fill="hold">
                                          <p:stCondLst>
                                            <p:cond delay="499"/>
                                          </p:stCondLst>
                                        </p:cTn>
                                        <p:tgtEl>
                                          <p:spTgt spid="53"/>
                                        </p:tgtEl>
                                        <p:attrNameLst>
                                          <p:attrName>style.visibility</p:attrName>
                                        </p:attrNameLst>
                                      </p:cBhvr>
                                      <p:to>
                                        <p:strVal val="hidden"/>
                                      </p:to>
                                    </p:set>
                                  </p:childTnLst>
                                </p:cTn>
                              </p:par>
                            </p:childTnLst>
                          </p:cTn>
                        </p:par>
                        <p:par>
                          <p:cTn id="32" fill="hold">
                            <p:stCondLst>
                              <p:cond delay="1000"/>
                            </p:stCondLst>
                            <p:childTnLst>
                              <p:par>
                                <p:cTn id="33" presetID="1" presetClass="entr" presetSubtype="0"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childTnLst>
                                </p:cTn>
                              </p:par>
                              <p:par>
                                <p:cTn id="35" presetID="10" presetClass="exit" presetSubtype="0" fill="hold" nodeType="withEffect">
                                  <p:stCondLst>
                                    <p:cond delay="0"/>
                                  </p:stCondLst>
                                  <p:childTnLst>
                                    <p:animEffect transition="out" filter="fade">
                                      <p:cBhvr>
                                        <p:cTn id="36" dur="500"/>
                                        <p:tgtEl>
                                          <p:spTgt spid="76"/>
                                        </p:tgtEl>
                                      </p:cBhvr>
                                    </p:animEffect>
                                    <p:set>
                                      <p:cBhvr>
                                        <p:cTn id="37" dur="1" fill="hold">
                                          <p:stCondLst>
                                            <p:cond delay="499"/>
                                          </p:stCondLst>
                                        </p:cTn>
                                        <p:tgtEl>
                                          <p:spTgt spid="76"/>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78"/>
                                        </p:tgtEl>
                                      </p:cBhvr>
                                    </p:animEffect>
                                    <p:set>
                                      <p:cBhvr>
                                        <p:cTn id="40" dur="1" fill="hold">
                                          <p:stCondLst>
                                            <p:cond delay="499"/>
                                          </p:stCondLst>
                                        </p:cTn>
                                        <p:tgtEl>
                                          <p:spTgt spid="78"/>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childTnLst>
                          </p:cTn>
                        </p:par>
                        <p:par>
                          <p:cTn id="44" fill="hold">
                            <p:stCondLst>
                              <p:cond delay="1500"/>
                            </p:stCondLst>
                            <p:childTnLst>
                              <p:par>
                                <p:cTn id="45" presetID="10" presetClass="exit" presetSubtype="0" fill="hold" nodeType="afterEffect">
                                  <p:stCondLst>
                                    <p:cond delay="0"/>
                                  </p:stCondLst>
                                  <p:childTnLst>
                                    <p:animEffect transition="out" filter="fade">
                                      <p:cBhvr>
                                        <p:cTn id="46" dur="500"/>
                                        <p:tgtEl>
                                          <p:spTgt spid="82"/>
                                        </p:tgtEl>
                                      </p:cBhvr>
                                    </p:animEffect>
                                    <p:set>
                                      <p:cBhvr>
                                        <p:cTn id="47" dur="1" fill="hold">
                                          <p:stCondLst>
                                            <p:cond delay="499"/>
                                          </p:stCondLst>
                                        </p:cTn>
                                        <p:tgtEl>
                                          <p:spTgt spid="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7" y="295274"/>
            <a:ext cx="12314238" cy="917575"/>
          </a:xfrm>
        </p:spPr>
        <p:txBody>
          <a:bodyPr/>
          <a:lstStyle/>
          <a:p>
            <a:r>
              <a:rPr lang="en-US" sz="4800" dirty="0"/>
              <a:t>Memory Optimized Tables: Garbage Cleanup</a:t>
            </a:r>
          </a:p>
        </p:txBody>
      </p:sp>
      <p:sp>
        <p:nvSpPr>
          <p:cNvPr id="3" name="Text Placeholder 2"/>
          <p:cNvSpPr>
            <a:spLocks noGrp="1"/>
          </p:cNvSpPr>
          <p:nvPr>
            <p:ph type="body" sz="quarter" idx="4294967295"/>
          </p:nvPr>
        </p:nvSpPr>
        <p:spPr>
          <a:xfrm>
            <a:off x="198437" y="1218336"/>
            <a:ext cx="11887200" cy="2133599"/>
          </a:xfrm>
          <a:prstGeom prst="rect">
            <a:avLst/>
          </a:prstGeom>
        </p:spPr>
        <p:txBody>
          <a:bodyPr/>
          <a:lstStyle/>
          <a:p>
            <a:r>
              <a:rPr lang="en-US" dirty="0" smtClean="0"/>
              <a:t>Design</a:t>
            </a:r>
          </a:p>
          <a:p>
            <a:pPr lvl="1"/>
            <a:r>
              <a:rPr lang="en-US" dirty="0"/>
              <a:t>Non-blocking, Cooperative, Efficient, Responsive, Scalable</a:t>
            </a:r>
          </a:p>
          <a:p>
            <a:pPr lvl="1">
              <a:spcBef>
                <a:spcPts val="612"/>
              </a:spcBef>
            </a:pPr>
            <a:r>
              <a:rPr lang="en-US" dirty="0"/>
              <a:t>Active transactions work cooperatively and pick up parts of GC work</a:t>
            </a:r>
          </a:p>
          <a:p>
            <a:pPr lvl="1">
              <a:spcBef>
                <a:spcPts val="612"/>
              </a:spcBef>
            </a:pPr>
            <a:r>
              <a:rPr lang="en-US" dirty="0"/>
              <a:t>A dedicated system thread for GC </a:t>
            </a:r>
          </a:p>
          <a:p>
            <a:endParaRPr lang="en-US" dirty="0"/>
          </a:p>
        </p:txBody>
      </p:sp>
      <p:grpSp>
        <p:nvGrpSpPr>
          <p:cNvPr id="71" name="Group 70"/>
          <p:cNvGrpSpPr/>
          <p:nvPr/>
        </p:nvGrpSpPr>
        <p:grpSpPr>
          <a:xfrm>
            <a:off x="3017837" y="3878262"/>
            <a:ext cx="6400800" cy="838200"/>
            <a:chOff x="3017837" y="3878262"/>
            <a:chExt cx="6400800" cy="838200"/>
          </a:xfrm>
        </p:grpSpPr>
        <p:sp>
          <p:nvSpPr>
            <p:cNvPr id="4" name="Rectangle 3"/>
            <p:cNvSpPr/>
            <p:nvPr/>
          </p:nvSpPr>
          <p:spPr bwMode="auto">
            <a:xfrm>
              <a:off x="3017837" y="3878262"/>
              <a:ext cx="381000" cy="838200"/>
            </a:xfrm>
            <a:prstGeom prst="rect">
              <a:avLst/>
            </a:prstGeom>
            <a:solidFill>
              <a:schemeClr val="accent1"/>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000" dirty="0" smtClean="0">
                  <a:gradFill>
                    <a:gsLst>
                      <a:gs pos="0">
                        <a:srgbClr val="FFFFFF"/>
                      </a:gs>
                      <a:gs pos="100000">
                        <a:srgbClr val="FFFFFF"/>
                      </a:gs>
                    </a:gsLst>
                    <a:lin ang="5400000" scaled="0"/>
                  </a:gradFill>
                </a:rPr>
                <a:t>Gen-0</a:t>
              </a:r>
              <a:endParaRPr lang="en-US" sz="1000" dirty="0">
                <a:gradFill>
                  <a:gsLst>
                    <a:gs pos="0">
                      <a:srgbClr val="FFFFFF"/>
                    </a:gs>
                    <a:gs pos="100000">
                      <a:srgbClr val="FFFFFF"/>
                    </a:gs>
                  </a:gsLst>
                  <a:lin ang="5400000" scaled="0"/>
                </a:gradFill>
              </a:endParaRPr>
            </a:p>
          </p:txBody>
        </p:sp>
        <p:sp>
          <p:nvSpPr>
            <p:cNvPr id="5" name="Rectangle 4"/>
            <p:cNvSpPr/>
            <p:nvPr/>
          </p:nvSpPr>
          <p:spPr bwMode="auto">
            <a:xfrm>
              <a:off x="3432833"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3856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Rectangle 17"/>
            <p:cNvSpPr/>
            <p:nvPr/>
          </p:nvSpPr>
          <p:spPr bwMode="auto">
            <a:xfrm>
              <a:off x="4237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Rectangle 18"/>
            <p:cNvSpPr/>
            <p:nvPr/>
          </p:nvSpPr>
          <p:spPr bwMode="auto">
            <a:xfrm>
              <a:off x="4618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 name="Rectangle 19"/>
            <p:cNvSpPr/>
            <p:nvPr/>
          </p:nvSpPr>
          <p:spPr bwMode="auto">
            <a:xfrm>
              <a:off x="4999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 name="Rectangle 20"/>
            <p:cNvSpPr/>
            <p:nvPr/>
          </p:nvSpPr>
          <p:spPr bwMode="auto">
            <a:xfrm>
              <a:off x="6904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 name="Rectangle 21"/>
            <p:cNvSpPr/>
            <p:nvPr/>
          </p:nvSpPr>
          <p:spPr bwMode="auto">
            <a:xfrm>
              <a:off x="7285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Rectangle 22"/>
            <p:cNvSpPr/>
            <p:nvPr/>
          </p:nvSpPr>
          <p:spPr bwMode="auto">
            <a:xfrm>
              <a:off x="7666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 name="Rectangle 23"/>
            <p:cNvSpPr/>
            <p:nvPr/>
          </p:nvSpPr>
          <p:spPr bwMode="auto">
            <a:xfrm>
              <a:off x="8047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Rectangle 24"/>
            <p:cNvSpPr/>
            <p:nvPr/>
          </p:nvSpPr>
          <p:spPr bwMode="auto">
            <a:xfrm>
              <a:off x="8428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 name="Rectangle 25"/>
            <p:cNvSpPr/>
            <p:nvPr/>
          </p:nvSpPr>
          <p:spPr bwMode="auto">
            <a:xfrm>
              <a:off x="8809037" y="3878262"/>
              <a:ext cx="6096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900" dirty="0" smtClean="0">
                  <a:gradFill>
                    <a:gsLst>
                      <a:gs pos="0">
                        <a:srgbClr val="FFFFFF"/>
                      </a:gs>
                      <a:gs pos="100000">
                        <a:srgbClr val="FFFFFF"/>
                      </a:gs>
                    </a:gsLst>
                    <a:lin ang="5400000" scaled="0"/>
                  </a:gradFill>
                </a:rPr>
                <a:t>Gen-15</a:t>
              </a:r>
              <a:endParaRPr lang="en-US" sz="900" dirty="0">
                <a:gradFill>
                  <a:gsLst>
                    <a:gs pos="0">
                      <a:srgbClr val="FFFFFF"/>
                    </a:gs>
                    <a:gs pos="100000">
                      <a:srgbClr val="FFFFFF"/>
                    </a:gs>
                  </a:gsLst>
                  <a:lin ang="5400000" scaled="0"/>
                </a:gradFill>
              </a:endParaRPr>
            </a:p>
          </p:txBody>
        </p:sp>
        <p:sp>
          <p:nvSpPr>
            <p:cNvPr id="27" name="Rectangle 26"/>
            <p:cNvSpPr/>
            <p:nvPr/>
          </p:nvSpPr>
          <p:spPr bwMode="auto">
            <a:xfrm>
              <a:off x="5380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8" name="Rectangle 27"/>
            <p:cNvSpPr/>
            <p:nvPr/>
          </p:nvSpPr>
          <p:spPr bwMode="auto">
            <a:xfrm>
              <a:off x="5761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9" name="Rectangle 28"/>
            <p:cNvSpPr/>
            <p:nvPr/>
          </p:nvSpPr>
          <p:spPr bwMode="auto">
            <a:xfrm>
              <a:off x="6142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0" name="Rectangle 29"/>
            <p:cNvSpPr/>
            <p:nvPr/>
          </p:nvSpPr>
          <p:spPr bwMode="auto">
            <a:xfrm>
              <a:off x="6523037" y="3878262"/>
              <a:ext cx="381000" cy="83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cxnSp>
        <p:nvCxnSpPr>
          <p:cNvPr id="37" name="Straight Arrow Connector 36"/>
          <p:cNvCxnSpPr/>
          <p:nvPr/>
        </p:nvCxnSpPr>
        <p:spPr>
          <a:xfrm flipH="1" flipV="1">
            <a:off x="1642133" y="4259262"/>
            <a:ext cx="4104" cy="3429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flipV="1">
            <a:off x="1646237" y="3763962"/>
            <a:ext cx="4104" cy="3429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1684337" y="3649662"/>
            <a:ext cx="758190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551237" y="3649662"/>
            <a:ext cx="0" cy="2286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9037637" y="3649662"/>
            <a:ext cx="0" cy="2286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4" idx="2"/>
          </p:cNvCxnSpPr>
          <p:nvPr/>
        </p:nvCxnSpPr>
        <p:spPr>
          <a:xfrm flipH="1">
            <a:off x="3204233" y="4716462"/>
            <a:ext cx="4104" cy="67093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4" idx="2"/>
            <a:endCxn id="8" idx="0"/>
          </p:cNvCxnSpPr>
          <p:nvPr/>
        </p:nvCxnSpPr>
        <p:spPr>
          <a:xfrm>
            <a:off x="3208337" y="4716462"/>
            <a:ext cx="762000" cy="68580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4" idx="2"/>
            <a:endCxn id="9" idx="0"/>
          </p:cNvCxnSpPr>
          <p:nvPr/>
        </p:nvCxnSpPr>
        <p:spPr>
          <a:xfrm>
            <a:off x="3208337" y="4716462"/>
            <a:ext cx="1524000" cy="67093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4" idx="2"/>
          </p:cNvCxnSpPr>
          <p:nvPr/>
        </p:nvCxnSpPr>
        <p:spPr>
          <a:xfrm>
            <a:off x="3208337" y="4716462"/>
            <a:ext cx="2324100" cy="67093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84" name="Group 83"/>
          <p:cNvGrpSpPr/>
          <p:nvPr/>
        </p:nvGrpSpPr>
        <p:grpSpPr>
          <a:xfrm>
            <a:off x="2789237" y="5387397"/>
            <a:ext cx="3277319" cy="1342430"/>
            <a:chOff x="2789237" y="5387397"/>
            <a:chExt cx="3277319" cy="1342430"/>
          </a:xfrm>
        </p:grpSpPr>
        <p:grpSp>
          <p:nvGrpSpPr>
            <p:cNvPr id="72" name="Group 71"/>
            <p:cNvGrpSpPr/>
            <p:nvPr/>
          </p:nvGrpSpPr>
          <p:grpSpPr>
            <a:xfrm>
              <a:off x="3021011" y="5387397"/>
              <a:ext cx="2663826" cy="853065"/>
              <a:chOff x="3021011" y="5387397"/>
              <a:chExt cx="2663826" cy="853065"/>
            </a:xfrm>
          </p:grpSpPr>
          <p:sp>
            <p:nvSpPr>
              <p:cNvPr id="7" name="Rectangle 6"/>
              <p:cNvSpPr/>
              <p:nvPr/>
            </p:nvSpPr>
            <p:spPr bwMode="auto">
              <a:xfrm>
                <a:off x="3021011" y="5402262"/>
                <a:ext cx="381000" cy="838200"/>
              </a:xfrm>
              <a:prstGeom prst="rect">
                <a:avLst/>
              </a:prstGeom>
              <a:solidFill>
                <a:schemeClr val="accent2">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3779837" y="5402262"/>
                <a:ext cx="381000" cy="838200"/>
              </a:xfrm>
              <a:prstGeom prst="rect">
                <a:avLst/>
              </a:prstGeom>
              <a:solidFill>
                <a:schemeClr val="accent2">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4541837" y="5387397"/>
                <a:ext cx="381000" cy="838200"/>
              </a:xfrm>
              <a:prstGeom prst="rect">
                <a:avLst/>
              </a:prstGeom>
              <a:solidFill>
                <a:schemeClr val="accent2">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5303837" y="5402262"/>
                <a:ext cx="381000" cy="838200"/>
              </a:xfrm>
              <a:prstGeom prst="rect">
                <a:avLst/>
              </a:prstGeom>
              <a:solidFill>
                <a:schemeClr val="accent2">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65" name="TextBox 64"/>
            <p:cNvSpPr txBox="1"/>
            <p:nvPr/>
          </p:nvSpPr>
          <p:spPr>
            <a:xfrm>
              <a:off x="2789237" y="6240462"/>
              <a:ext cx="908775"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Core-1</a:t>
              </a:r>
            </a:p>
          </p:txBody>
        </p:sp>
        <p:sp>
          <p:nvSpPr>
            <p:cNvPr id="66" name="TextBox 65"/>
            <p:cNvSpPr txBox="1"/>
            <p:nvPr/>
          </p:nvSpPr>
          <p:spPr>
            <a:xfrm>
              <a:off x="3633781" y="6240462"/>
              <a:ext cx="908775"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Core-2</a:t>
              </a:r>
            </a:p>
          </p:txBody>
        </p:sp>
        <p:sp>
          <p:nvSpPr>
            <p:cNvPr id="67" name="TextBox 66"/>
            <p:cNvSpPr txBox="1"/>
            <p:nvPr/>
          </p:nvSpPr>
          <p:spPr>
            <a:xfrm>
              <a:off x="4395781" y="6240462"/>
              <a:ext cx="908775"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Core-3</a:t>
              </a:r>
            </a:p>
          </p:txBody>
        </p:sp>
        <p:sp>
          <p:nvSpPr>
            <p:cNvPr id="68" name="TextBox 67"/>
            <p:cNvSpPr txBox="1"/>
            <p:nvPr/>
          </p:nvSpPr>
          <p:spPr>
            <a:xfrm>
              <a:off x="5157781" y="6240462"/>
              <a:ext cx="908775"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Core-</a:t>
              </a:r>
              <a:r>
                <a:rPr lang="en-US" sz="1400" dirty="0">
                  <a:gradFill>
                    <a:gsLst>
                      <a:gs pos="2917">
                        <a:srgbClr val="FFFFFF"/>
                      </a:gs>
                      <a:gs pos="30000">
                        <a:srgbClr val="FFFFFF"/>
                      </a:gs>
                    </a:gsLst>
                    <a:lin ang="5400000" scaled="0"/>
                  </a:gradFill>
                </a:rPr>
                <a:t>4</a:t>
              </a:r>
              <a:endParaRPr lang="en-US" sz="1400" dirty="0" smtClean="0">
                <a:gradFill>
                  <a:gsLst>
                    <a:gs pos="2917">
                      <a:srgbClr val="FFFFFF"/>
                    </a:gs>
                    <a:gs pos="30000">
                      <a:srgbClr val="FFFFFF"/>
                    </a:gs>
                  </a:gsLst>
                  <a:lin ang="5400000" scaled="0"/>
                </a:gradFill>
              </a:endParaRPr>
            </a:p>
          </p:txBody>
        </p:sp>
      </p:grpSp>
      <p:grpSp>
        <p:nvGrpSpPr>
          <p:cNvPr id="75" name="Group 74"/>
          <p:cNvGrpSpPr/>
          <p:nvPr/>
        </p:nvGrpSpPr>
        <p:grpSpPr>
          <a:xfrm>
            <a:off x="1036637" y="3954462"/>
            <a:ext cx="10668000" cy="2209800"/>
            <a:chOff x="1036637" y="3954462"/>
            <a:chExt cx="10668000" cy="2209800"/>
          </a:xfrm>
        </p:grpSpPr>
        <p:sp>
          <p:nvSpPr>
            <p:cNvPr id="31" name="Rectangle 30"/>
            <p:cNvSpPr/>
            <p:nvPr/>
          </p:nvSpPr>
          <p:spPr bwMode="auto">
            <a:xfrm>
              <a:off x="1036637" y="4602162"/>
              <a:ext cx="1143000" cy="1219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Committed Transactions</a:t>
              </a:r>
              <a:endParaRPr lang="en-US" sz="1400" dirty="0">
                <a:gradFill>
                  <a:gsLst>
                    <a:gs pos="0">
                      <a:srgbClr val="FFFFFF"/>
                    </a:gs>
                    <a:gs pos="100000">
                      <a:srgbClr val="FFFFFF"/>
                    </a:gs>
                  </a:gsLst>
                  <a:lin ang="5400000" scaled="0"/>
                </a:gradFill>
              </a:endParaRPr>
            </a:p>
          </p:txBody>
        </p:sp>
        <p:sp>
          <p:nvSpPr>
            <p:cNvPr id="69" name="TextBox 68"/>
            <p:cNvSpPr txBox="1"/>
            <p:nvPr/>
          </p:nvSpPr>
          <p:spPr>
            <a:xfrm>
              <a:off x="9571037" y="3954462"/>
              <a:ext cx="21336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Generations</a:t>
              </a:r>
            </a:p>
          </p:txBody>
        </p:sp>
        <p:sp>
          <p:nvSpPr>
            <p:cNvPr id="70" name="TextBox 69"/>
            <p:cNvSpPr txBox="1"/>
            <p:nvPr/>
          </p:nvSpPr>
          <p:spPr>
            <a:xfrm>
              <a:off x="5989637" y="5536398"/>
              <a:ext cx="3886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Queues for GC work units</a:t>
              </a:r>
            </a:p>
          </p:txBody>
        </p:sp>
      </p:grpSp>
      <p:grpSp>
        <p:nvGrpSpPr>
          <p:cNvPr id="94" name="Group 93"/>
          <p:cNvGrpSpPr/>
          <p:nvPr/>
        </p:nvGrpSpPr>
        <p:grpSpPr>
          <a:xfrm>
            <a:off x="3017837" y="5387397"/>
            <a:ext cx="2667000" cy="331131"/>
            <a:chOff x="3017837" y="5387397"/>
            <a:chExt cx="2667000" cy="331131"/>
          </a:xfrm>
        </p:grpSpPr>
        <p:sp>
          <p:nvSpPr>
            <p:cNvPr id="85" name="Rectangle 84"/>
            <p:cNvSpPr/>
            <p:nvPr/>
          </p:nvSpPr>
          <p:spPr bwMode="auto">
            <a:xfrm>
              <a:off x="3017837" y="5387397"/>
              <a:ext cx="381000" cy="1490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6" name="Rectangle 85"/>
            <p:cNvSpPr/>
            <p:nvPr/>
          </p:nvSpPr>
          <p:spPr bwMode="auto">
            <a:xfrm>
              <a:off x="3017837" y="5554662"/>
              <a:ext cx="381000" cy="1490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8" name="Rectangle 87"/>
            <p:cNvSpPr/>
            <p:nvPr/>
          </p:nvSpPr>
          <p:spPr bwMode="auto">
            <a:xfrm>
              <a:off x="3779837" y="5402262"/>
              <a:ext cx="381000" cy="1490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9" name="Rectangle 88"/>
            <p:cNvSpPr/>
            <p:nvPr/>
          </p:nvSpPr>
          <p:spPr bwMode="auto">
            <a:xfrm>
              <a:off x="3779837" y="5569527"/>
              <a:ext cx="381000" cy="1490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0" name="Rectangle 89"/>
            <p:cNvSpPr/>
            <p:nvPr/>
          </p:nvSpPr>
          <p:spPr bwMode="auto">
            <a:xfrm>
              <a:off x="4541837" y="5402262"/>
              <a:ext cx="381000" cy="1490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1" name="Rectangle 90"/>
            <p:cNvSpPr/>
            <p:nvPr/>
          </p:nvSpPr>
          <p:spPr bwMode="auto">
            <a:xfrm>
              <a:off x="4541837" y="5569527"/>
              <a:ext cx="381000" cy="1490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2" name="Rectangle 91"/>
            <p:cNvSpPr/>
            <p:nvPr/>
          </p:nvSpPr>
          <p:spPr bwMode="auto">
            <a:xfrm>
              <a:off x="5303837" y="5402262"/>
              <a:ext cx="381000" cy="1490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3" name="Rectangle 92"/>
            <p:cNvSpPr/>
            <p:nvPr/>
          </p:nvSpPr>
          <p:spPr bwMode="auto">
            <a:xfrm>
              <a:off x="5303837" y="5569527"/>
              <a:ext cx="381000" cy="1490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2" name="TextBox 11"/>
          <p:cNvSpPr txBox="1"/>
          <p:nvPr/>
        </p:nvSpPr>
        <p:spPr>
          <a:xfrm>
            <a:off x="3633781" y="3268662"/>
            <a:ext cx="5120504"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FFFFFF"/>
                    </a:gs>
                    <a:gs pos="30000">
                      <a:srgbClr val="FFFFFF"/>
                    </a:gs>
                  </a:gsLst>
                  <a:lin ang="5400000" scaled="0"/>
                </a:gradFill>
              </a:rPr>
              <a:t>Committed transactions that have deleted one or more rows</a:t>
            </a:r>
          </a:p>
        </p:txBody>
      </p:sp>
    </p:spTree>
    <p:extLst>
      <p:ext uri="{BB962C8B-B14F-4D97-AF65-F5344CB8AC3E}">
        <p14:creationId xmlns:p14="http://schemas.microsoft.com/office/powerpoint/2010/main" val="41973742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a:t>
            </a:r>
            <a:br>
              <a:rPr lang="en-US" dirty="0" smtClean="0"/>
            </a:br>
            <a:r>
              <a:rPr lang="en-US" sz="6600" dirty="0" smtClean="0"/>
              <a:t>Monitoring Memory and GC</a:t>
            </a:r>
            <a:endParaRPr lang="en-US" sz="6600" dirty="0"/>
          </a:p>
        </p:txBody>
      </p:sp>
      <p:sp>
        <p:nvSpPr>
          <p:cNvPr id="2" name="Text Placeholder 1"/>
          <p:cNvSpPr>
            <a:spLocks noGrp="1"/>
          </p:cNvSpPr>
          <p:nvPr>
            <p:ph type="body" sz="quarter" idx="12"/>
          </p:nvPr>
        </p:nvSpPr>
        <p:spPr>
          <a:xfrm>
            <a:off x="274649" y="4411662"/>
            <a:ext cx="8229589" cy="1829593"/>
          </a:xfrm>
        </p:spPr>
        <p:txBody>
          <a:bodyPr/>
          <a:lstStyle/>
          <a:p>
            <a:r>
              <a:rPr lang="en-US" dirty="0" smtClean="0"/>
              <a:t>Sunil Agarwal</a:t>
            </a:r>
            <a:endParaRPr lang="en-US" dirty="0"/>
          </a:p>
        </p:txBody>
      </p:sp>
    </p:spTree>
    <p:extLst>
      <p:ext uri="{BB962C8B-B14F-4D97-AF65-F5344CB8AC3E}">
        <p14:creationId xmlns:p14="http://schemas.microsoft.com/office/powerpoint/2010/main" val="8692808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E14 Speaker PPT Template_v02" id="{50058BDF-B89C-4986-B552-F406C7823503}" vid="{EAC20B3F-40E5-4561-A0C3-22E70033EBBD}"/>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 Sunil Agarwal</External_x0020_Speaker>
    <Session_x0020_Code xmlns="e36bfbf9-5e42-489c-a259-4c54eb22cb57"> DBI–B413</Session_x0020_Code>
    <Presentation_x0020_Date xmlns="e36bfbf9-5e42-489c-a259-4c54eb22cb57">2014-10-29T00:00:00+01:00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openxmlformats.org/package/2006/metadata/core-properties"/>
    <ds:schemaRef ds:uri="e36bfbf9-5e42-489c-a259-4c54eb22cb57"/>
    <ds:schemaRef ds:uri="http://purl.org/dc/elements/1.1/"/>
    <ds:schemaRef ds:uri="http://www.w3.org/XML/1998/namespace"/>
    <ds:schemaRef ds:uri="http://purl.org/dc/dcmitype/"/>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230e9df3-be65-4c73-a93b-d1236ebd677e"/>
    <ds:schemaRef ds:uri="http://purl.org/dc/terms/"/>
  </ds:schemaRefs>
</ds:datastoreItem>
</file>

<file path=customXml/itemProps2.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1</TotalTime>
  <Words>3506</Words>
  <Application>Microsoft Office PowerPoint</Application>
  <PresentationFormat>Custom</PresentationFormat>
  <Paragraphs>344</Paragraphs>
  <Slides>24</Slides>
  <Notes>23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Arial</vt:lpstr>
      <vt:lpstr>Calibri</vt:lpstr>
      <vt:lpstr>Consolas</vt:lpstr>
      <vt:lpstr>Lucida Sans Unicode</vt:lpstr>
      <vt:lpstr>Segoe UI</vt:lpstr>
      <vt:lpstr>Segoe UI Light</vt:lpstr>
      <vt:lpstr>Times New Roman</vt:lpstr>
      <vt:lpstr>Wingdings</vt:lpstr>
      <vt:lpstr>TEE14 Speaker PPT Template</vt:lpstr>
      <vt:lpstr>1_TEE14 Speaker PPT Template</vt:lpstr>
      <vt:lpstr>PowerPoint Presentation</vt:lpstr>
      <vt:lpstr>In-Memory OLTP Memory/Storage Monitoring and Troubleshooting </vt:lpstr>
      <vt:lpstr>Session Objectives And Takeaways</vt:lpstr>
      <vt:lpstr>Memory Monitoring and Troubleshooting</vt:lpstr>
      <vt:lpstr>Memory Challenge</vt:lpstr>
      <vt:lpstr>Memory Challenge and Resolution</vt:lpstr>
      <vt:lpstr>Memory Optimized Tables: Garbage Cleanup</vt:lpstr>
      <vt:lpstr>Memory Optimized Tables: Garbage Cleanup</vt:lpstr>
      <vt:lpstr>Demo:  Monitoring Memory and GC</vt:lpstr>
      <vt:lpstr>Storage Configuration, Management and Troubleshooting</vt:lpstr>
      <vt:lpstr>Storage: Data and Delta Files</vt:lpstr>
      <vt:lpstr>Merge Operation</vt:lpstr>
      <vt:lpstr>Data/Delta File State Transitions </vt:lpstr>
      <vt:lpstr>Backup with Memory Optimized Tables</vt:lpstr>
      <vt:lpstr>Demo:  Merge Operation Life Cycle and Backups</vt:lpstr>
      <vt:lpstr>In-Memory OLTP: Storage Guidelines</vt:lpstr>
      <vt:lpstr>Demo:  Storage Configuration</vt:lpstr>
      <vt:lpstr>In Review: Session Objectives And Takeaways</vt:lpstr>
      <vt:lpstr>Related content</vt:lpstr>
      <vt:lpstr>DBI Track resources</vt:lpstr>
      <vt:lpstr>Resources</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In-Memory OLTP Memory/Storage Monitoring and Troubleshooting </dc:title>
  <dc:subject>TechEd 2014</dc:subject>
  <dc:creator>Shows</dc:creator>
  <cp:keywords/>
  <dc:description>Template: Jordan Cayabyab, Artitudes Design
Formatting: 
Audience Type:</dc:description>
  <cp:lastModifiedBy>Shows</cp:lastModifiedBy>
  <cp:revision>3</cp:revision>
  <dcterms:created xsi:type="dcterms:W3CDTF">2014-10-29T12:26:15Z</dcterms:created>
  <dcterms:modified xsi:type="dcterms:W3CDTF">2014-10-29T16:02:17Z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